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46"/>
  </p:notesMasterIdLst>
  <p:handoutMasterIdLst>
    <p:handoutMasterId r:id="rId47"/>
  </p:handoutMasterIdLst>
  <p:sldIdLst>
    <p:sldId id="279" r:id="rId2"/>
    <p:sldId id="265" r:id="rId3"/>
    <p:sldId id="281" r:id="rId4"/>
    <p:sldId id="282" r:id="rId5"/>
    <p:sldId id="320" r:id="rId6"/>
    <p:sldId id="283" r:id="rId7"/>
    <p:sldId id="284" r:id="rId8"/>
    <p:sldId id="286" r:id="rId9"/>
    <p:sldId id="285" r:id="rId10"/>
    <p:sldId id="287" r:id="rId11"/>
    <p:sldId id="292" r:id="rId12"/>
    <p:sldId id="293" r:id="rId13"/>
    <p:sldId id="291" r:id="rId14"/>
    <p:sldId id="289" r:id="rId15"/>
    <p:sldId id="290" r:id="rId16"/>
    <p:sldId id="288" r:id="rId17"/>
    <p:sldId id="294" r:id="rId18"/>
    <p:sldId id="322" r:id="rId19"/>
    <p:sldId id="295" r:id="rId20"/>
    <p:sldId id="297" r:id="rId21"/>
    <p:sldId id="321" r:id="rId22"/>
    <p:sldId id="299" r:id="rId23"/>
    <p:sldId id="296" r:id="rId24"/>
    <p:sldId id="298" r:id="rId25"/>
    <p:sldId id="300" r:id="rId26"/>
    <p:sldId id="301" r:id="rId27"/>
    <p:sldId id="302" r:id="rId28"/>
    <p:sldId id="303" r:id="rId29"/>
    <p:sldId id="304" r:id="rId30"/>
    <p:sldId id="319"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Lst>
  <p:sldSz cx="12192000" cy="6858000"/>
  <p:notesSz cx="6858000" cy="92964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317" autoAdjust="0"/>
  </p:normalViewPr>
  <p:slideViewPr>
    <p:cSldViewPr snapToGrid="0">
      <p:cViewPr varScale="1">
        <p:scale>
          <a:sx n="102" d="100"/>
          <a:sy n="102" d="100"/>
        </p:scale>
        <p:origin x="954" y="108"/>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1" d="100"/>
          <a:sy n="81" d="100"/>
        </p:scale>
        <p:origin x="3164" y="7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7/9/2019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7/9/2019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clinicaltrialsregister.eu/ctr-search/trial/2017-001040-35/FI"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linicaltrials.gov/ct2/show/NCT0337304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linicaltrials.gov/show/NCT02155660"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clinicaltrials.gov/ct2/show/NCT03373045" TargetMode="External"/><Relationship Id="rId4" Type="http://schemas.openxmlformats.org/officeDocument/2006/relationships/hyperlink" Target="Respiratory%20Pipeline%20Deck-RD-SS%20v1.pptx"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clinicaltrials.gov/show/NCT02155660"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Respiratory%20Pipeline%20Deck-RD-SS%20v1.pptx"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Respiratory%20Pipeline%20Deck-RD-SS%20v1.pptx"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strazeneca.com/content/dam/az/PDF/2018/Q3/Year-To-Date_and_Q3_2018_Clinical_Trials_appendix.pdf.%20Published%20November%20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3263" y="1154113"/>
            <a:ext cx="5543550" cy="3117850"/>
          </a:xfrm>
        </p:spPr>
      </p:sp>
      <p:sp>
        <p:nvSpPr>
          <p:cNvPr id="3" name="Notes Placeholder 2"/>
          <p:cNvSpPr>
            <a:spLocks noGrp="1"/>
          </p:cNvSpPr>
          <p:nvPr>
            <p:ph type="body" idx="1"/>
          </p:nvPr>
        </p:nvSpPr>
        <p:spPr/>
        <p:txBody>
          <a:bodyPr/>
          <a:lstStyle/>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References: </a:t>
            </a:r>
          </a:p>
          <a:p>
            <a:pPr marL="231229" indent="-231229" defTabSz="924916">
              <a:spcBef>
                <a:spcPts val="303"/>
              </a:spcBef>
              <a:buFont typeface="+mj-lt"/>
              <a:buAutoNum type="arabicPeriod"/>
              <a:defRPr/>
            </a:pPr>
            <a:r>
              <a:rPr lang="en-US" sz="1000" dirty="0"/>
              <a:t>Nair P, Wenzel S, Rabe K, et al.  Oral glucocorticoid-sparing effect of benralizumab in severe asthma. </a:t>
            </a:r>
            <a:r>
              <a:rPr lang="en-US" sz="1000" i="1" dirty="0"/>
              <a:t>N Engl J Med</a:t>
            </a:r>
            <a:r>
              <a:rPr lang="en-US" sz="1000" dirty="0"/>
              <a:t>. 2017;376:2448-2458. </a:t>
            </a:r>
          </a:p>
          <a:p>
            <a:pPr marL="231229" indent="-231229" defTabSz="924916">
              <a:spcBef>
                <a:spcPts val="303"/>
              </a:spcBef>
              <a:buFont typeface="+mj-lt"/>
              <a:buAutoNum type="arabicPeriod"/>
              <a:defRPr/>
            </a:pPr>
            <a:r>
              <a:rPr lang="en-US" sz="1000" dirty="0">
                <a:cs typeface="Arial" panose="020B0604020202020204" pitchFamily="34" charset="0"/>
              </a:rPr>
              <a:t>AstraZeneca.  Efficacy and safety study of benralizumab to reduce OCS use in patients with uncontrolled asthma on high dose inhaled corticosteroids plus LABA and chronic OCS therapy.  ClinicalTrials.gov website.</a:t>
            </a:r>
            <a:r>
              <a:rPr lang="en-US" sz="1000" dirty="0">
                <a:cs typeface="Arial" panose="020B0604020202020204" pitchFamily="34" charset="0"/>
                <a:hlinkClick r:id="rId3" action="ppaction://hlinkpres?slideindex=1&amp;slidetitle="/>
              </a:rPr>
              <a:t> http://www.ClinicalTrials.gov/show/NCT02075255</a:t>
            </a:r>
            <a:r>
              <a:rPr lang="en-US" sz="1000" dirty="0">
                <a:cs typeface="Arial" panose="020B0604020202020204" pitchFamily="34" charset="0"/>
              </a:rPr>
              <a:t>. Accessed December 5, 2018.</a:t>
            </a:r>
            <a:endParaRPr lang="en-US" sz="1000" b="1"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9</a:t>
            </a:fld>
            <a:endParaRPr lang="en-US" dirty="0"/>
          </a:p>
        </p:txBody>
      </p:sp>
    </p:spTree>
    <p:extLst>
      <p:ext uri="{BB962C8B-B14F-4D97-AF65-F5344CB8AC3E}">
        <p14:creationId xmlns:p14="http://schemas.microsoft.com/office/powerpoint/2010/main" val="3249400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latin typeface="+mn-lt"/>
              </a:rPr>
              <a:t>Full study details can be found on www.clinicaltrials.gov.  Identifier# is a hyperlink and can be accessed in slideshow view.  </a:t>
            </a:r>
          </a:p>
          <a:p>
            <a:pPr marL="0" indent="0">
              <a:buNone/>
            </a:pPr>
            <a:endParaRPr lang="en-US" sz="1000" b="1" dirty="0">
              <a:latin typeface="+mn-lt"/>
            </a:endParaRPr>
          </a:p>
          <a:p>
            <a:pPr marL="0" indent="0">
              <a:buNone/>
            </a:pPr>
            <a:r>
              <a:rPr lang="en-US" sz="1000" b="1" dirty="0">
                <a:latin typeface="+mn-lt"/>
              </a:rPr>
              <a:t>Note:</a:t>
            </a:r>
          </a:p>
          <a:p>
            <a:pPr marL="0" indent="0">
              <a:buNone/>
            </a:pPr>
            <a:r>
              <a:rPr lang="en-US" sz="1000" dirty="0">
                <a:latin typeface="+mn-lt"/>
              </a:rPr>
              <a:t>Present slide.</a:t>
            </a:r>
          </a:p>
          <a:p>
            <a:pPr marL="0" indent="0">
              <a:buNone/>
            </a:pPr>
            <a:endParaRPr lang="en-US" sz="1000" b="1" dirty="0">
              <a:latin typeface="+mn-lt"/>
            </a:endParaRPr>
          </a:p>
          <a:p>
            <a:pPr marL="0" indent="0">
              <a:buNone/>
            </a:pPr>
            <a:r>
              <a:rPr lang="en-US" sz="1000" b="1" dirty="0">
                <a:latin typeface="+mn-lt"/>
              </a:rPr>
              <a:t>References: </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sz="1000" dirty="0">
                <a:latin typeface="+mn-lt"/>
                <a:cs typeface="Arial" panose="020B0604020202020204" pitchFamily="34" charset="0"/>
              </a:rPr>
              <a:t>Busse WW, Bleecker ER, FitzGerald GT, et al. </a:t>
            </a:r>
            <a:r>
              <a:rPr lang="en-US" sz="1000" b="0" i="0" kern="1200" dirty="0">
                <a:solidFill>
                  <a:schemeClr val="tx1"/>
                </a:solidFill>
                <a:effectLst/>
                <a:latin typeface="+mn-lt"/>
                <a:ea typeface="+mn-ea"/>
                <a:cs typeface="+mn-cs"/>
              </a:rPr>
              <a:t>Long-term safety and efficacy of benralizumab in patients with severe, uncontrolled asthma: 1-year results from the</a:t>
            </a:r>
            <a:r>
              <a:rPr lang="en-US" sz="1000" b="1" i="0" kern="120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rPr>
              <a:t>BORA phase 3 extension trial.</a:t>
            </a:r>
            <a:r>
              <a:rPr lang="en-US" sz="1000" b="1" i="0" kern="1200" dirty="0">
                <a:solidFill>
                  <a:schemeClr val="tx1"/>
                </a:solidFill>
                <a:effectLst/>
                <a:latin typeface="+mn-lt"/>
                <a:ea typeface="+mn-ea"/>
                <a:cs typeface="+mn-cs"/>
              </a:rPr>
              <a:t> </a:t>
            </a:r>
            <a:r>
              <a:rPr lang="en-GB" sz="1000" i="1" dirty="0">
                <a:latin typeface="+mn-lt"/>
              </a:rPr>
              <a:t>Lancet Respir Med</a:t>
            </a:r>
            <a:r>
              <a:rPr lang="en-GB" sz="1000" dirty="0">
                <a:latin typeface="+mn-lt"/>
              </a:rPr>
              <a:t>. </a:t>
            </a:r>
            <a:r>
              <a:rPr lang="en-US" sz="1000" dirty="0">
                <a:latin typeface="+mn-lt"/>
              </a:rPr>
              <a:t>2019;7:46-59.</a:t>
            </a:r>
          </a:p>
          <a:p>
            <a:pPr marL="228600" indent="-228600" defTabSz="924916">
              <a:spcBef>
                <a:spcPts val="303"/>
              </a:spcBef>
              <a:buFont typeface="+mj-lt"/>
              <a:buAutoNum type="arabicPeriod"/>
              <a:defRPr/>
            </a:pPr>
            <a:r>
              <a:rPr lang="en-US" sz="1000" dirty="0">
                <a:cs typeface="Arial" panose="020B0604020202020204" pitchFamily="34" charset="0"/>
              </a:rPr>
              <a:t>AstraZeneca</a:t>
            </a:r>
            <a:r>
              <a:rPr lang="en-US" sz="1000" kern="1200" dirty="0">
                <a:solidFill>
                  <a:schemeClr val="tx1"/>
                </a:solidFill>
                <a:effectLst/>
                <a:latin typeface="+mn-lt"/>
                <a:cs typeface="Arial" panose="020B0604020202020204" pitchFamily="34" charset="0"/>
              </a:rPr>
              <a:t>.  A safety extension study to evaluate the safety and tolerability of benralizumab (MEDI-563) in asthmatic adults and adolescents on inhaled corticosteroids plus LABA. ClinicalTrials.gov website.</a:t>
            </a:r>
            <a:r>
              <a:rPr lang="en-US" sz="1000" dirty="0">
                <a:latin typeface="+mn-lt"/>
                <a:cs typeface="Arial" panose="020B0604020202020204" pitchFamily="34" charset="0"/>
                <a:hlinkClick r:id="rId3" action="ppaction://hlinkpres?slideindex=1&amp;slidetitle="/>
              </a:rPr>
              <a:t> http://www.ClinicalTrials.gov/show/NCT02258542</a:t>
            </a:r>
            <a:r>
              <a:rPr lang="en-US" sz="1000" kern="1200" dirty="0">
                <a:solidFill>
                  <a:schemeClr val="tx1"/>
                </a:solidFill>
                <a:effectLst/>
                <a:latin typeface="+mn-lt"/>
                <a:cs typeface="Arial" panose="020B0604020202020204" pitchFamily="34" charset="0"/>
              </a:rPr>
              <a:t>. Accessed </a:t>
            </a:r>
            <a:r>
              <a:rPr lang="en-US" sz="1000" dirty="0">
                <a:latin typeface="+mn-lt"/>
                <a:cs typeface="Arial" panose="020B0604020202020204" pitchFamily="34" charset="0"/>
              </a:rPr>
              <a:t>February 5</a:t>
            </a:r>
            <a:r>
              <a:rPr lang="en-US" sz="1000" kern="1200" dirty="0">
                <a:solidFill>
                  <a:schemeClr val="tx1"/>
                </a:solidFill>
                <a:effectLst/>
                <a:latin typeface="+mn-lt"/>
                <a:cs typeface="Arial" panose="020B0604020202020204" pitchFamily="34" charset="0"/>
              </a:rPr>
              <a:t>, 2018.</a:t>
            </a:r>
          </a:p>
          <a:p>
            <a:endParaRPr lang="en-US" dirty="0"/>
          </a:p>
        </p:txBody>
      </p:sp>
    </p:spTree>
    <p:extLst>
      <p:ext uri="{BB962C8B-B14F-4D97-AF65-F5344CB8AC3E}">
        <p14:creationId xmlns:p14="http://schemas.microsoft.com/office/powerpoint/2010/main" val="256227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References: </a:t>
            </a:r>
          </a:p>
          <a:p>
            <a:pPr marL="228600" indent="-228600" defTabSz="924916">
              <a:spcBef>
                <a:spcPts val="303"/>
              </a:spcBef>
              <a:buFont typeface="+mj-lt"/>
              <a:buAutoNum type="arabicPeriod"/>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a:t>
            </a:r>
            <a:r>
              <a:rPr lang="en-US" sz="1000" kern="1200" baseline="0" dirty="0">
                <a:solidFill>
                  <a:schemeClr val="tx1"/>
                </a:solidFill>
                <a:effectLst/>
                <a:cs typeface="Arial" panose="020B0604020202020204" pitchFamily="34" charset="0"/>
              </a:rPr>
              <a:t> </a:t>
            </a:r>
            <a:r>
              <a:rPr lang="en-US" sz="1000" b="0" dirty="0"/>
              <a:t>A study to evaluate the onset of effect and time course of change in lung function with benralizumab in severe, uncontrolled asthma patients with eosinophilic inflammation (SOLANA)</a:t>
            </a:r>
            <a:r>
              <a:rPr lang="en-US" sz="1000" b="0" kern="1200" dirty="0">
                <a:solidFill>
                  <a:schemeClr val="tx1"/>
                </a:solidFill>
                <a:effectLst/>
                <a:cs typeface="Arial" panose="020B0604020202020204" pitchFamily="34" charset="0"/>
              </a:rPr>
              <a:t>.</a:t>
            </a:r>
            <a:r>
              <a:rPr lang="en-US" sz="1000" kern="1200" dirty="0">
                <a:solidFill>
                  <a:schemeClr val="tx1"/>
                </a:solidFill>
                <a:effectLst/>
                <a:cs typeface="Arial" panose="020B0604020202020204" pitchFamily="34" charset="0"/>
              </a:rPr>
              <a:t> ClinicalTrials.gov website.</a:t>
            </a:r>
            <a:r>
              <a:rPr lang="en-US" sz="1000" dirty="0">
                <a:cs typeface="Arial" panose="020B0604020202020204" pitchFamily="34" charset="0"/>
              </a:rPr>
              <a:t> http://www.ClinicalTrials.gov/show/NCT02869438</a:t>
            </a:r>
            <a:r>
              <a:rPr lang="en-US" sz="1000" kern="1200" dirty="0">
                <a:solidFill>
                  <a:schemeClr val="tx1"/>
                </a:solidFill>
                <a:effectLst/>
                <a:cs typeface="Arial" panose="020B0604020202020204" pitchFamily="34" charset="0"/>
              </a:rPr>
              <a:t>. Accessed February</a:t>
            </a:r>
            <a:r>
              <a:rPr lang="en-US" sz="1000" kern="1200" baseline="0" dirty="0">
                <a:solidFill>
                  <a:schemeClr val="tx1"/>
                </a:solidFill>
                <a:effectLst/>
                <a:cs typeface="Arial" panose="020B0604020202020204" pitchFamily="34" charset="0"/>
              </a:rPr>
              <a:t> 5</a:t>
            </a:r>
            <a:r>
              <a:rPr lang="en-US" sz="1000" kern="1200" dirty="0">
                <a:solidFill>
                  <a:schemeClr val="tx1"/>
                </a:solidFill>
                <a:effectLst/>
                <a:cs typeface="Arial" panose="020B0604020202020204" pitchFamily="34" charset="0"/>
              </a:rPr>
              <a:t>, 2018.</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b="0" dirty="0">
                <a:solidFill>
                  <a:schemeClr val="tx1"/>
                </a:solidFill>
              </a:rPr>
              <a:t>AstraZeneca Pharmaceuticals LP. Clinical trial appendix. Q4 2018 results update. AstraZeneca website. https://www.astrazeneca.com/content/dam/az/PDF/2018/full-year/Full-Year_2018_Results_clinical_trials_appendix.pdf. Published December 31, 2018.</a:t>
            </a:r>
          </a:p>
          <a:p>
            <a:pPr marL="0" indent="0">
              <a:buNone/>
            </a:pPr>
            <a:endParaRPr lang="en-US" dirty="0"/>
          </a:p>
        </p:txBody>
      </p:sp>
    </p:spTree>
    <p:extLst>
      <p:ext uri="{BB962C8B-B14F-4D97-AF65-F5344CB8AC3E}">
        <p14:creationId xmlns:p14="http://schemas.microsoft.com/office/powerpoint/2010/main" val="3850941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 </a:t>
            </a:r>
          </a:p>
          <a:p>
            <a:pPr marL="0" indent="0" defTabSz="924916">
              <a:spcBef>
                <a:spcPts val="303"/>
              </a:spcBef>
              <a:buNone/>
              <a:defRPr/>
            </a:pPr>
            <a:r>
              <a:rPr lang="en-US" sz="1000" dirty="0">
                <a:cs typeface="Arial" panose="020B0604020202020204" pitchFamily="34" charset="0"/>
              </a:rPr>
              <a:t>AstraZeneca. </a:t>
            </a:r>
            <a:r>
              <a:rPr lang="en-US" sz="1000" b="0" dirty="0"/>
              <a:t>Study to assess functionality, reliability, and performance of a single-use auto-injector with benralizumab administered at home (GRECO)</a:t>
            </a:r>
            <a:r>
              <a:rPr lang="en-US" sz="1000" b="0" kern="1200" dirty="0">
                <a:solidFill>
                  <a:schemeClr val="tx1"/>
                </a:solidFill>
                <a:effectLst/>
                <a:cs typeface="Arial" panose="020B0604020202020204" pitchFamily="34" charset="0"/>
              </a:rPr>
              <a:t>.</a:t>
            </a:r>
            <a:r>
              <a:rPr lang="en-US" sz="1000" kern="1200" dirty="0">
                <a:solidFill>
                  <a:schemeClr val="tx1"/>
                </a:solidFill>
                <a:effectLst/>
                <a:cs typeface="Arial" panose="020B0604020202020204" pitchFamily="34" charset="0"/>
              </a:rPr>
              <a:t> ClinicalTrials.gov website.</a:t>
            </a:r>
            <a:r>
              <a:rPr lang="en-US" sz="1000" dirty="0">
                <a:cs typeface="Arial" panose="020B0604020202020204" pitchFamily="34" charset="0"/>
              </a:rPr>
              <a:t> http://www.ClinicalTrials.gov/show/NCT02918071</a:t>
            </a:r>
            <a:r>
              <a:rPr lang="en-US" sz="1000" kern="1200" dirty="0">
                <a:solidFill>
                  <a:schemeClr val="tx1"/>
                </a:solidFill>
                <a:effectLst/>
                <a:cs typeface="Arial" panose="020B0604020202020204" pitchFamily="34" charset="0"/>
              </a:rPr>
              <a:t>. 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178490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5325" y="1149350"/>
            <a:ext cx="5549900" cy="3122613"/>
          </a:xfrm>
        </p:spPr>
      </p:sp>
      <p:sp>
        <p:nvSpPr>
          <p:cNvPr id="3" name="Notes Placeholder 2"/>
          <p:cNvSpPr>
            <a:spLocks noGrp="1"/>
          </p:cNvSpPr>
          <p:nvPr>
            <p:ph type="body" idx="1"/>
          </p:nvPr>
        </p:nvSpPr>
        <p:spPr/>
        <p:txBody>
          <a:bodyPr/>
          <a:lstStyle/>
          <a:p>
            <a:pPr marL="0" indent="-103762">
              <a:buNone/>
            </a:pPr>
            <a:r>
              <a:rPr lang="en-US" sz="1000" dirty="0"/>
              <a:t>Full</a:t>
            </a:r>
            <a:r>
              <a:rPr lang="en-US" sz="1000" baseline="0" dirty="0"/>
              <a:t> study details can be found on www.clinicaltrials.gov.  Identifier# is a hyperlink and can be accessed in slideshow view.  </a:t>
            </a:r>
            <a:endParaRPr lang="en-US" sz="1000" dirty="0"/>
          </a:p>
          <a:p>
            <a:pPr marL="0" indent="0">
              <a:buNone/>
            </a:pPr>
            <a:endParaRPr lang="en-US" sz="1000" b="1" dirty="0"/>
          </a:p>
          <a:p>
            <a:pPr marL="0" indent="0">
              <a:buNone/>
            </a:pPr>
            <a:r>
              <a:rPr lang="en-US" sz="1000" b="1" dirty="0"/>
              <a:t>Note:</a:t>
            </a:r>
          </a:p>
          <a:p>
            <a:pPr marL="0" indent="0">
              <a:buNone/>
            </a:pPr>
            <a:r>
              <a:rPr lang="en-US" sz="1000" b="0" dirty="0"/>
              <a:t>Present slide.</a:t>
            </a:r>
          </a:p>
          <a:p>
            <a:pPr marL="0" indent="0">
              <a:buNone/>
            </a:pPr>
            <a:endParaRPr lang="en-US" sz="1000" b="1" dirty="0"/>
          </a:p>
          <a:p>
            <a:pPr marL="0" indent="0" defTabSz="924916">
              <a:spcBef>
                <a:spcPts val="303"/>
              </a:spcBef>
              <a:buNone/>
              <a:defRPr/>
            </a:pPr>
            <a:r>
              <a:rPr lang="en-US" sz="1000" b="1" dirty="0"/>
              <a:t>References:</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fr-FR" sz="1000" dirty="0"/>
              <a:t>Ferguson GT, Mansur AH, Jacobs JS, et al.  </a:t>
            </a:r>
            <a:r>
              <a:rPr lang="en-US" sz="1000" b="0" i="0" kern="1200" dirty="0">
                <a:solidFill>
                  <a:schemeClr val="tx1"/>
                </a:solidFill>
                <a:effectLst/>
                <a:latin typeface="+mn-lt"/>
                <a:ea typeface="+mn-ea"/>
                <a:cs typeface="+mn-cs"/>
              </a:rPr>
              <a:t>Assessment of an accessorized pre-filled syringe for home-administered benralizumab in severe asthma. </a:t>
            </a:r>
            <a:r>
              <a:rPr lang="en-US" sz="1000" b="0" i="1" kern="1200" dirty="0">
                <a:solidFill>
                  <a:schemeClr val="tx1"/>
                </a:solidFill>
                <a:effectLst/>
                <a:latin typeface="+mn-lt"/>
                <a:ea typeface="+mn-ea"/>
                <a:cs typeface="+mn-cs"/>
              </a:rPr>
              <a:t>J Asthma Allergy</a:t>
            </a:r>
            <a:r>
              <a:rPr lang="en-US" sz="1000" b="0" i="0" kern="1200" dirty="0">
                <a:solidFill>
                  <a:schemeClr val="tx1"/>
                </a:solidFill>
                <a:effectLst/>
                <a:latin typeface="+mn-lt"/>
                <a:ea typeface="+mn-ea"/>
                <a:cs typeface="+mn-cs"/>
              </a:rPr>
              <a:t>. 2018;11:63-72.</a:t>
            </a:r>
          </a:p>
          <a:p>
            <a:pPr marL="228600" indent="-228600" defTabSz="924916">
              <a:spcBef>
                <a:spcPts val="303"/>
              </a:spcBef>
              <a:buFont typeface="+mj-lt"/>
              <a:buAutoNum type="arabicPeriod"/>
              <a:defRPr/>
            </a:pPr>
            <a:r>
              <a:rPr lang="en-US" sz="1000" dirty="0">
                <a:cs typeface="Arial" panose="020B0604020202020204" pitchFamily="34" charset="0"/>
              </a:rPr>
              <a:t>AstraZeneca</a:t>
            </a:r>
            <a:r>
              <a:rPr lang="en-US" sz="1000" dirty="0"/>
              <a:t>.  Study</a:t>
            </a:r>
            <a:r>
              <a:rPr lang="en-US" sz="1000" baseline="0" dirty="0"/>
              <a:t> to assess functionality, reliability, and performance of a pre-filled syringe with benralizumab administered at home. ClinicalTrials.gov website. </a:t>
            </a:r>
            <a:r>
              <a:rPr lang="en-US" sz="1000" dirty="0">
                <a:hlinkClick r:id="rId3" action="ppaction://hlinkpres?slideindex=1&amp;slidetitle="/>
              </a:rPr>
              <a:t>https://www.ClinicalTrials.gov/show/NCT02417961</a:t>
            </a:r>
            <a:r>
              <a:rPr lang="en-US" sz="1000" baseline="0" dirty="0"/>
              <a:t>.  Accessed </a:t>
            </a:r>
            <a:r>
              <a:rPr lang="en-US" sz="1000" dirty="0"/>
              <a:t>February 5</a:t>
            </a:r>
            <a:r>
              <a:rPr lang="en-US" sz="1000" baseline="0" dirty="0"/>
              <a:t>, 2018.</a:t>
            </a:r>
            <a:endParaRPr lang="en-US" sz="1000"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13</a:t>
            </a:fld>
            <a:endParaRPr lang="en-US" dirty="0"/>
          </a:p>
        </p:txBody>
      </p:sp>
    </p:spTree>
    <p:extLst>
      <p:ext uri="{BB962C8B-B14F-4D97-AF65-F5344CB8AC3E}">
        <p14:creationId xmlns:p14="http://schemas.microsoft.com/office/powerpoint/2010/main" val="3226439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References:</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sz="1000" b="0" kern="1200" dirty="0">
                <a:solidFill>
                  <a:schemeClr val="tx1"/>
                </a:solidFill>
                <a:effectLst/>
                <a:latin typeface="+mn-lt"/>
                <a:ea typeface="+mn-ea"/>
                <a:cs typeface="+mn-cs"/>
              </a:rPr>
              <a:t>Zeitlin PL, Leong M, Cole J, et al.  Benralizumab does not impair antibody response to seasonal influenza vaccination in adolescent and young adult patients with moderate to severe asthma: results from the phase IIIb ALIZE trial. </a:t>
            </a:r>
            <a:r>
              <a:rPr lang="en-US" sz="1000" b="0" i="1" kern="1200" dirty="0">
                <a:solidFill>
                  <a:schemeClr val="tx1"/>
                </a:solidFill>
                <a:effectLst/>
                <a:latin typeface="+mn-lt"/>
                <a:ea typeface="+mn-ea"/>
                <a:cs typeface="+mn-cs"/>
              </a:rPr>
              <a:t>J Asthma Allergy</a:t>
            </a:r>
            <a:r>
              <a:rPr lang="en-US" sz="1000" b="0" kern="1200" dirty="0">
                <a:solidFill>
                  <a:schemeClr val="tx1"/>
                </a:solidFill>
                <a:effectLst/>
                <a:latin typeface="+mn-lt"/>
                <a:ea typeface="+mn-ea"/>
                <a:cs typeface="+mn-cs"/>
              </a:rPr>
              <a:t>. 2018;11:181-192.</a:t>
            </a:r>
            <a:endParaRPr lang="en-US" sz="1000" b="0" kern="1200" dirty="0">
              <a:solidFill>
                <a:schemeClr val="tx1"/>
              </a:solidFill>
              <a:effectLst/>
              <a:latin typeface="+mn-lt"/>
              <a:ea typeface="+mn-ea"/>
              <a:cs typeface="Arial" panose="020B0604020202020204" pitchFamily="34" charset="0"/>
            </a:endParaRP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a:t>
            </a:r>
            <a:r>
              <a:rPr lang="en-US" sz="1000" b="0" kern="1200" baseline="0" dirty="0">
                <a:solidFill>
                  <a:schemeClr val="tx1"/>
                </a:solidFill>
                <a:effectLst/>
                <a:cs typeface="Arial" panose="020B0604020202020204" pitchFamily="34" charset="0"/>
              </a:rPr>
              <a:t> </a:t>
            </a:r>
            <a:r>
              <a:rPr lang="en-US" sz="1000" b="0" dirty="0"/>
              <a:t>Study to evaluate the potential effect of benralizumab on the humoral immune response to the seasonal influenza vaccination in adolescent and young adult patients with severe asthma (ALIZE)</a:t>
            </a:r>
            <a:r>
              <a:rPr lang="en-US" sz="1000" b="0" kern="1200" dirty="0">
                <a:solidFill>
                  <a:schemeClr val="tx1"/>
                </a:solidFill>
                <a:effectLst/>
                <a:cs typeface="Arial" panose="020B0604020202020204" pitchFamily="34" charset="0"/>
              </a:rPr>
              <a:t>. </a:t>
            </a:r>
            <a:r>
              <a:rPr lang="en-US" sz="1000" kern="1200" dirty="0">
                <a:solidFill>
                  <a:schemeClr val="tx1"/>
                </a:solidFill>
                <a:effectLst/>
                <a:cs typeface="Arial" panose="020B0604020202020204" pitchFamily="34" charset="0"/>
              </a:rPr>
              <a:t>ClinicalTrials.gov website.</a:t>
            </a:r>
            <a:r>
              <a:rPr lang="en-US" sz="1000" dirty="0">
                <a:cs typeface="Arial" panose="020B0604020202020204" pitchFamily="34" charset="0"/>
              </a:rPr>
              <a:t> http://www.ClinicalTrials.gov/show/NCT02814643</a:t>
            </a:r>
            <a:r>
              <a:rPr lang="en-US" sz="1000" kern="1200" dirty="0">
                <a:solidFill>
                  <a:schemeClr val="tx1"/>
                </a:solidFill>
                <a:effectLst/>
                <a:cs typeface="Arial" panose="020B0604020202020204" pitchFamily="34" charset="0"/>
              </a:rPr>
              <a:t>. 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1830242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References:</a:t>
            </a:r>
          </a:p>
          <a:p>
            <a:pPr marL="228600" indent="-228600">
              <a:buFont typeface="+mj-lt"/>
              <a:buAutoNum type="arabicPeriod"/>
            </a:pPr>
            <a:r>
              <a:rPr lang="en-US" sz="1000" dirty="0"/>
              <a:t>Ferguson GT, FitzGerald JM, Bleecker ER, et al.  Benralizumab for patients with mild to moderate, persistent asthma (BISE): a randomised, double-blind, placebo-controlled, phase 3 trial. </a:t>
            </a:r>
            <a:r>
              <a:rPr lang="en-US" sz="1000" i="1" dirty="0"/>
              <a:t>Lancet Respir Med</a:t>
            </a:r>
            <a:r>
              <a:rPr lang="en-US" sz="1000" dirty="0"/>
              <a:t>. 2017;5:568-576.</a:t>
            </a:r>
            <a:endParaRPr lang="en-US" sz="1000" b="1" dirty="0"/>
          </a:p>
          <a:p>
            <a:pPr marL="228600" indent="-228600">
              <a:buFont typeface="+mj-lt"/>
              <a:buAutoNum type="arabicPeriod"/>
            </a:pPr>
            <a:r>
              <a:rPr lang="en-US" sz="1000" dirty="0">
                <a:cs typeface="Arial" panose="020B0604020202020204" pitchFamily="34" charset="0"/>
              </a:rPr>
              <a:t>AstraZeneca. </a:t>
            </a:r>
            <a:r>
              <a:rPr lang="en-US" sz="1000" dirty="0"/>
              <a:t>Study to evaluate the efficacy and safety of benralizumab in adult patients with mild to moderate persistent asthma. </a:t>
            </a:r>
            <a:r>
              <a:rPr lang="en-US" sz="1000" u="none" dirty="0">
                <a:hlinkClick r:id="rId3" action="ppaction://hlinkpres?slideindex=1&amp;slidetitle="/>
              </a:rPr>
              <a:t>http://www.ClinicalTrials.gov/show/NCT02322775</a:t>
            </a:r>
            <a:r>
              <a:rPr lang="en-US" sz="1000" dirty="0"/>
              <a:t>.  ClinicalTrials.gov website. Accessed February 5, 2018.  </a:t>
            </a:r>
          </a:p>
          <a:p>
            <a:pPr marL="0" indent="0">
              <a:buNone/>
            </a:pPr>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15</a:t>
            </a:fld>
            <a:endParaRPr lang="en-US" dirty="0"/>
          </a:p>
        </p:txBody>
      </p:sp>
    </p:spTree>
    <p:extLst>
      <p:ext uri="{BB962C8B-B14F-4D97-AF65-F5344CB8AC3E}">
        <p14:creationId xmlns:p14="http://schemas.microsoft.com/office/powerpoint/2010/main" val="3278827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1756" y="4478142"/>
            <a:ext cx="5681980" cy="4756423"/>
          </a:xfrm>
        </p:spPr>
        <p:txBody>
          <a:bodyPr/>
          <a:lstStyle/>
          <a:p>
            <a:pPr marL="0" indent="-104716">
              <a:buNone/>
            </a:pPr>
            <a:r>
              <a:rPr lang="en-US" sz="1000" dirty="0">
                <a:solidFill>
                  <a:schemeClr val="tx1"/>
                </a:solidFill>
              </a:rPr>
              <a:t>Full study details can be found on www.clinicaltrials.gov.  Study names are hyperlinked and can be accessed in slideshow view.  </a:t>
            </a:r>
            <a:endParaRPr lang="en-US" sz="1000" dirty="0">
              <a:solidFill>
                <a:schemeClr val="tx1"/>
              </a:solidFill>
              <a:cs typeface="Arial" panose="020B0604020202020204" pitchFamily="34" charset="0"/>
            </a:endParaRPr>
          </a:p>
          <a:p>
            <a:pPr marL="0" indent="0">
              <a:buNone/>
            </a:pPr>
            <a:r>
              <a:rPr lang="en-US" sz="1000" b="1" dirty="0">
                <a:solidFill>
                  <a:schemeClr val="tx1"/>
                </a:solidFill>
                <a:cs typeface="Arial" panose="020B0604020202020204" pitchFamily="34" charset="0"/>
              </a:rPr>
              <a:t>Note:</a:t>
            </a:r>
          </a:p>
          <a:p>
            <a:pPr marL="0" indent="0">
              <a:spcBef>
                <a:spcPts val="612"/>
              </a:spcBef>
              <a:buNone/>
            </a:pPr>
            <a:r>
              <a:rPr lang="en-US" sz="1000" dirty="0">
                <a:solidFill>
                  <a:schemeClr val="tx1"/>
                </a:solidFill>
                <a:cs typeface="Arial" panose="020B0604020202020204" pitchFamily="34" charset="0"/>
              </a:rPr>
              <a:t>Present slide.</a:t>
            </a:r>
          </a:p>
          <a:p>
            <a:pPr marL="0" indent="0">
              <a:spcBef>
                <a:spcPts val="612"/>
              </a:spcBef>
              <a:buNone/>
            </a:pPr>
            <a:endParaRPr lang="en-US" sz="1000" b="1" dirty="0">
              <a:solidFill>
                <a:schemeClr val="tx1"/>
              </a:solidFill>
              <a:cs typeface="Arial" panose="020B0604020202020204" pitchFamily="34" charset="0"/>
            </a:endParaRPr>
          </a:p>
          <a:p>
            <a:pPr marL="0" indent="0">
              <a:spcBef>
                <a:spcPts val="612"/>
              </a:spcBef>
              <a:buNone/>
            </a:pPr>
            <a:r>
              <a:rPr lang="en-US" sz="1000" b="1" dirty="0">
                <a:solidFill>
                  <a:schemeClr val="tx1"/>
                </a:solidFill>
                <a:cs typeface="Arial" panose="020B0604020202020204" pitchFamily="34" charset="0"/>
              </a:rPr>
              <a:t>References: </a:t>
            </a:r>
          </a:p>
          <a:p>
            <a:pPr marL="233355" indent="-177350" defTabSz="746736">
              <a:spcBef>
                <a:spcPts val="0"/>
              </a:spcBef>
              <a:buSzTx/>
              <a:buFont typeface="Arial" panose="020B0604020202020204" pitchFamily="34" charset="0"/>
              <a:buAutoNum type="arabicPeriod"/>
              <a:defRPr/>
            </a:pPr>
            <a:r>
              <a:rPr lang="en-US" sz="1000" dirty="0">
                <a:solidFill>
                  <a:schemeClr val="tx1"/>
                </a:solidFill>
                <a:cs typeface="Arial" panose="020B0604020202020204" pitchFamily="34" charset="0"/>
              </a:rPr>
              <a:t>AstraZeneca. </a:t>
            </a:r>
            <a:r>
              <a:rPr lang="en-US" sz="1000" dirty="0">
                <a:solidFill>
                  <a:schemeClr val="tx1"/>
                </a:solidFill>
              </a:rPr>
              <a:t>A</a:t>
            </a:r>
            <a:r>
              <a:rPr lang="en-US" sz="1000" b="1" dirty="0">
                <a:solidFill>
                  <a:schemeClr val="tx1"/>
                </a:solidFill>
              </a:rPr>
              <a:t> </a:t>
            </a:r>
            <a:r>
              <a:rPr lang="en-US" sz="1000" dirty="0">
                <a:solidFill>
                  <a:schemeClr val="tx1"/>
                </a:solidFill>
              </a:rPr>
              <a:t>safety extension study with benralizumab for asthmatic adults on inhaled corticosteroid plus long-acting </a:t>
            </a:r>
            <a:r>
              <a:rPr lang="el-GR" sz="1000" dirty="0">
                <a:solidFill>
                  <a:schemeClr val="tx1"/>
                </a:solidFill>
              </a:rPr>
              <a:t>β2 </a:t>
            </a:r>
            <a:r>
              <a:rPr lang="en-US" sz="1000" dirty="0">
                <a:solidFill>
                  <a:schemeClr val="tx1"/>
                </a:solidFill>
              </a:rPr>
              <a:t>agonist</a:t>
            </a:r>
            <a:r>
              <a:rPr lang="en-US" sz="1000" b="1" dirty="0">
                <a:solidFill>
                  <a:schemeClr val="tx1"/>
                </a:solidFill>
              </a:rPr>
              <a:t> </a:t>
            </a:r>
            <a:r>
              <a:rPr lang="en-US" sz="1000" dirty="0">
                <a:solidFill>
                  <a:schemeClr val="tx1"/>
                </a:solidFill>
              </a:rPr>
              <a:t>(MELTEMI)</a:t>
            </a:r>
            <a:r>
              <a:rPr lang="en-US" sz="1000" dirty="0">
                <a:solidFill>
                  <a:schemeClr val="tx1"/>
                </a:solidFill>
                <a:cs typeface="Arial" panose="020B0604020202020204" pitchFamily="34" charset="0"/>
              </a:rPr>
              <a:t>. ClinicalTrials.gov website. http://www.ClinicalTrials.gov/show/NCT02808819. Accessed March 7, 2019. </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solidFill>
                  <a:schemeClr val="tx1"/>
                </a:solidFill>
                <a:cs typeface="Arial" panose="020B0604020202020204" pitchFamily="34" charset="0"/>
              </a:rPr>
              <a:t>AstraZeneca. </a:t>
            </a:r>
            <a:r>
              <a:rPr lang="en-US" sz="1000" dirty="0">
                <a:solidFill>
                  <a:schemeClr val="tx1"/>
                </a:solidFill>
              </a:rPr>
              <a:t>A</a:t>
            </a:r>
            <a:r>
              <a:rPr lang="en-US" sz="1000" b="1" dirty="0">
                <a:solidFill>
                  <a:schemeClr val="tx1"/>
                </a:solidFill>
              </a:rPr>
              <a:t> </a:t>
            </a:r>
            <a:r>
              <a:rPr lang="en-US" sz="1000" dirty="0">
                <a:solidFill>
                  <a:schemeClr val="tx1"/>
                </a:solidFill>
              </a:rPr>
              <a:t>study of the safety and effectiveness of benralizumab to treat patients with severe uncontrolled asthma (ANDHI). </a:t>
            </a:r>
            <a:r>
              <a:rPr lang="en-US" sz="1000" dirty="0">
                <a:solidFill>
                  <a:schemeClr val="tx1"/>
                </a:solidFill>
                <a:cs typeface="Arial" panose="020B0604020202020204" pitchFamily="34" charset="0"/>
              </a:rPr>
              <a:t>ClinicalTrials.gov website. http://www.ClinicalTrials.gov/show/NCT03170271. Accessed March 7, 2019. </a:t>
            </a:r>
            <a:endParaRPr lang="en-US" sz="1000" dirty="0">
              <a:solidFill>
                <a:schemeClr val="tx1"/>
              </a:solidFill>
            </a:endParaRP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b="0" i="0" u="none" strike="noStrike" kern="1200" baseline="0" dirty="0">
                <a:solidFill>
                  <a:schemeClr val="tx1"/>
                </a:solidFill>
                <a:latin typeface="+mn-lt"/>
                <a:ea typeface="+mn-ea"/>
                <a:cs typeface="+mn-cs"/>
              </a:rPr>
              <a:t>In House Data, AstraZeneca Pharmaceuticals LP. Clinical study protocol D3250C00045. July 18, 2018. 	</a:t>
            </a:r>
          </a:p>
          <a:p>
            <a:pPr marL="0" indent="0">
              <a:spcBef>
                <a:spcPts val="612"/>
              </a:spcBef>
              <a:buNone/>
            </a:pPr>
            <a:endParaRPr lang="en-US" sz="1000" b="1" dirty="0">
              <a:solidFill>
                <a:schemeClr val="tx1"/>
              </a:solidFill>
              <a:cs typeface="Arial" panose="020B0604020202020204" pitchFamily="34" charset="0"/>
            </a:endParaRPr>
          </a:p>
          <a:p>
            <a:pPr marL="0" indent="0">
              <a:spcBef>
                <a:spcPts val="612"/>
              </a:spcBef>
              <a:buNone/>
            </a:pPr>
            <a:endParaRPr lang="en-US" sz="1000" b="1" dirty="0">
              <a:solidFill>
                <a:schemeClr val="tx1"/>
              </a:solidFill>
              <a:cs typeface="Arial" panose="020B0604020202020204" pitchFamily="34" charset="0"/>
            </a:endParaRPr>
          </a:p>
          <a:p>
            <a:pPr marL="0" indent="0">
              <a:buNone/>
            </a:pPr>
            <a:endParaRPr lang="en-US" b="1"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0" indent="0">
              <a:buNone/>
            </a:pPr>
            <a:endParaRPr lang="en-US" dirty="0">
              <a:solidFill>
                <a:schemeClr val="tx1"/>
              </a:solidFill>
              <a:cs typeface="Arial" panose="020B0604020202020204" pitchFamily="34" charset="0"/>
            </a:endParaRPr>
          </a:p>
          <a:p>
            <a:pPr marL="0" indent="0">
              <a:buNone/>
            </a:pPr>
            <a:endParaRPr lang="en-US" dirty="0">
              <a:solidFill>
                <a:schemeClr val="tx1"/>
              </a:solidFill>
            </a:endParaRPr>
          </a:p>
        </p:txBody>
      </p:sp>
      <p:sp>
        <p:nvSpPr>
          <p:cNvPr id="4" name="Slide Image Placeholder 3"/>
          <p:cNvSpPr>
            <a:spLocks noGrp="1" noRot="1" noChangeAspect="1"/>
          </p:cNvSpPr>
          <p:nvPr>
            <p:ph type="sldImg"/>
          </p:nvPr>
        </p:nvSpPr>
        <p:spPr>
          <a:xfrm>
            <a:off x="712788" y="1131888"/>
            <a:ext cx="5610225" cy="3155950"/>
          </a:xfrm>
        </p:spPr>
      </p:sp>
    </p:spTree>
    <p:extLst>
      <p:ext uri="{BB962C8B-B14F-4D97-AF65-F5344CB8AC3E}">
        <p14:creationId xmlns:p14="http://schemas.microsoft.com/office/powerpoint/2010/main" val="1272369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1756" y="4478142"/>
            <a:ext cx="5681980" cy="4756423"/>
          </a:xfrm>
        </p:spPr>
        <p:txBody>
          <a:bodyPr/>
          <a:lstStyle/>
          <a:p>
            <a:pPr marL="0" indent="-104716">
              <a:buNone/>
            </a:pPr>
            <a:r>
              <a:rPr lang="en-US" sz="1000" dirty="0">
                <a:solidFill>
                  <a:schemeClr val="tx1"/>
                </a:solidFill>
              </a:rPr>
              <a:t>Full study details can be found on www.clinicaltrials.gov.  Study names are hyperlinked and can be accessed in slideshow view.  </a:t>
            </a:r>
            <a:endParaRPr lang="en-US" sz="1000" dirty="0">
              <a:solidFill>
                <a:schemeClr val="tx1"/>
              </a:solidFill>
              <a:cs typeface="Arial" panose="020B0604020202020204" pitchFamily="34" charset="0"/>
            </a:endParaRPr>
          </a:p>
          <a:p>
            <a:pPr marL="0" indent="0">
              <a:buNone/>
            </a:pPr>
            <a:r>
              <a:rPr lang="en-US" sz="1000" b="1" dirty="0">
                <a:solidFill>
                  <a:schemeClr val="tx1"/>
                </a:solidFill>
                <a:cs typeface="Arial" panose="020B0604020202020204" pitchFamily="34" charset="0"/>
              </a:rPr>
              <a:t>Note:</a:t>
            </a:r>
          </a:p>
          <a:p>
            <a:pPr marL="0" indent="0">
              <a:spcBef>
                <a:spcPts val="612"/>
              </a:spcBef>
              <a:buNone/>
            </a:pPr>
            <a:r>
              <a:rPr lang="en-US" sz="1000" dirty="0">
                <a:solidFill>
                  <a:schemeClr val="tx1"/>
                </a:solidFill>
                <a:cs typeface="Arial" panose="020B0604020202020204" pitchFamily="34" charset="0"/>
              </a:rPr>
              <a:t>Present slide.</a:t>
            </a:r>
          </a:p>
          <a:p>
            <a:pPr marL="0" indent="0">
              <a:spcBef>
                <a:spcPts val="612"/>
              </a:spcBef>
              <a:buNone/>
            </a:pPr>
            <a:endParaRPr lang="en-US" sz="1000" b="1" dirty="0">
              <a:solidFill>
                <a:schemeClr val="tx1"/>
              </a:solidFill>
              <a:cs typeface="Arial" panose="020B0604020202020204" pitchFamily="34" charset="0"/>
            </a:endParaRPr>
          </a:p>
          <a:p>
            <a:pPr marL="0" indent="0">
              <a:spcBef>
                <a:spcPts val="612"/>
              </a:spcBef>
              <a:buNone/>
            </a:pPr>
            <a:r>
              <a:rPr lang="en-US" sz="1000" b="1" dirty="0">
                <a:solidFill>
                  <a:schemeClr val="tx1"/>
                </a:solidFill>
                <a:cs typeface="Arial" panose="020B0604020202020204" pitchFamily="34" charset="0"/>
              </a:rPr>
              <a:t>References: </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solidFill>
                  <a:schemeClr val="tx1"/>
                </a:solidFill>
                <a:cs typeface="Arial" panose="020B0604020202020204" pitchFamily="34" charset="0"/>
              </a:rPr>
              <a:t>AstraZeneca. </a:t>
            </a:r>
            <a:r>
              <a:rPr lang="en-US" sz="1000" b="0" i="0" kern="1200" dirty="0">
                <a:solidFill>
                  <a:schemeClr val="tx1"/>
                </a:solidFill>
                <a:effectLst/>
                <a:latin typeface="+mn-lt"/>
                <a:ea typeface="+mn-ea"/>
                <a:cs typeface="+mn-cs"/>
              </a:rPr>
              <a:t>Study to evaluate efficacy and safety of benralizumab in reducing oral corticosteroid use in adult patients with severe asthma (PONENTE)</a:t>
            </a:r>
            <a:r>
              <a:rPr lang="en-US" sz="1000" dirty="0">
                <a:solidFill>
                  <a:schemeClr val="tx1"/>
                </a:solidFill>
              </a:rPr>
              <a:t>.</a:t>
            </a:r>
            <a:r>
              <a:rPr lang="en-US" sz="1000" dirty="0">
                <a:solidFill>
                  <a:schemeClr val="tx1"/>
                </a:solidFill>
                <a:cs typeface="Arial" panose="020B0604020202020204" pitchFamily="34" charset="0"/>
              </a:rPr>
              <a:t> ClinicalTrials.gov website. http://www.ClinicalTrials.gov/show/NCT03557307. Accessed March 7, 2019. </a:t>
            </a:r>
            <a:r>
              <a:rPr lang="en-US" sz="1000" b="0" i="0" u="none" strike="noStrike" kern="1200" baseline="0" dirty="0">
                <a:solidFill>
                  <a:schemeClr val="tx1"/>
                </a:solidFill>
                <a:latin typeface="+mn-lt"/>
                <a:ea typeface="+mn-ea"/>
                <a:cs typeface="+mn-cs"/>
              </a:rPr>
              <a:t>	</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 </a:t>
            </a:r>
            <a:r>
              <a:rPr lang="en-US" sz="1000" b="0" dirty="0"/>
              <a:t>Study</a:t>
            </a:r>
            <a:r>
              <a:rPr lang="en-US" sz="1000" b="1" dirty="0"/>
              <a:t> </a:t>
            </a:r>
            <a:r>
              <a:rPr lang="en-US" sz="1000" b="0" dirty="0">
                <a:solidFill>
                  <a:schemeClr val="tx1"/>
                </a:solidFill>
              </a:rPr>
              <a:t>to evaluate the effect of benralizumab on allergen-induced inflammation in mild, atopic asthmatics </a:t>
            </a:r>
            <a:r>
              <a:rPr lang="en-US" sz="1000" b="0" dirty="0"/>
              <a:t>(ARIA)</a:t>
            </a:r>
            <a:r>
              <a:rPr lang="en-US" sz="1000" b="0" kern="1200" dirty="0">
                <a:solidFill>
                  <a:schemeClr val="tx1"/>
                </a:solidFill>
                <a:effectLst/>
                <a:cs typeface="Arial" panose="020B0604020202020204" pitchFamily="34" charset="0"/>
              </a:rPr>
              <a:t>. </a:t>
            </a:r>
            <a:r>
              <a:rPr lang="en-US" sz="1000" kern="1200" dirty="0">
                <a:solidFill>
                  <a:schemeClr val="tx1"/>
                </a:solidFill>
                <a:effectLst/>
                <a:cs typeface="Arial" panose="020B0604020202020204" pitchFamily="34" charset="0"/>
              </a:rPr>
              <a:t>ClinicalTrials.gov website.</a:t>
            </a:r>
            <a:r>
              <a:rPr lang="en-US" sz="1000" dirty="0">
                <a:cs typeface="Arial" panose="020B0604020202020204" pitchFamily="34" charset="0"/>
              </a:rPr>
              <a:t> http://www.ClinicalTrials.gov/show/NCT02821416</a:t>
            </a:r>
            <a:r>
              <a:rPr lang="en-US" sz="1000" kern="1200" dirty="0">
                <a:solidFill>
                  <a:schemeClr val="tx1"/>
                </a:solidFill>
                <a:effectLst/>
                <a:cs typeface="Arial" panose="020B0604020202020204" pitchFamily="34" charset="0"/>
              </a:rPr>
              <a:t>. 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solidFill>
                  <a:schemeClr val="tx1"/>
                </a:solidFill>
                <a:cs typeface="Arial" panose="020B0604020202020204" pitchFamily="34" charset="0"/>
              </a:rPr>
              <a:t>AstraZeneca. </a:t>
            </a:r>
            <a:r>
              <a:rPr lang="en-US" sz="1000" dirty="0">
                <a:solidFill>
                  <a:schemeClr val="tx1"/>
                </a:solidFill>
              </a:rPr>
              <a:t>Efficacy and safety study of benralizumab in patients with uncontrolled asthma on medium to high dose inhaled corticosteroid plus LABA (MIRACLE).</a:t>
            </a:r>
            <a:r>
              <a:rPr lang="en-US" sz="1000" dirty="0">
                <a:solidFill>
                  <a:schemeClr val="tx1"/>
                </a:solidFill>
                <a:cs typeface="Arial" panose="020B0604020202020204" pitchFamily="34" charset="0"/>
              </a:rPr>
              <a:t> ClinicalTrials.gov website.</a:t>
            </a:r>
            <a:r>
              <a:rPr lang="en-US" sz="1000" dirty="0">
                <a:solidFill>
                  <a:schemeClr val="tx1"/>
                </a:solidFill>
              </a:rPr>
              <a:t> </a:t>
            </a:r>
            <a:r>
              <a:rPr lang="en-US" sz="1000" dirty="0">
                <a:solidFill>
                  <a:schemeClr val="tx1"/>
                </a:solidFill>
                <a:cs typeface="Arial" panose="020B0604020202020204" pitchFamily="34" charset="0"/>
              </a:rPr>
              <a:t>http://www.ClinicalTrials.gov/show/NCT03186209. Accessed March 7, 2019. </a:t>
            </a:r>
            <a:endParaRPr lang="en-US" sz="1000" dirty="0">
              <a:solidFill>
                <a:schemeClr val="tx1"/>
              </a:solidFill>
              <a:cs typeface="+mn-cs"/>
            </a:endParaRPr>
          </a:p>
          <a:p>
            <a:pPr marL="233355" indent="-177350" defTabSz="746736">
              <a:spcBef>
                <a:spcPts val="0"/>
              </a:spcBef>
              <a:buSzTx/>
              <a:buFont typeface="Arial" panose="020B0604020202020204" pitchFamily="34" charset="0"/>
              <a:buAutoNum type="arabicPeriod"/>
              <a:defRPr/>
            </a:pPr>
            <a:r>
              <a:rPr lang="en-US" sz="1000" b="0" dirty="0">
                <a:solidFill>
                  <a:schemeClr val="tx1"/>
                </a:solidFill>
              </a:rPr>
              <a:t>AstraZeneca Pharmaceuticals LP. Clinical trial appendix. Q4 2018 results update. AstraZeneca website. https://www.astrazeneca.com/content/dam/az/PDF/2018/full-year/Full-Year_2018_Results_clinical_trials_appendix.pdf. Published December 31, 2018. </a:t>
            </a:r>
            <a:r>
              <a:rPr lang="en-US" dirty="0">
                <a:cs typeface="Arial" panose="020B0604020202020204" pitchFamily="34" charset="0"/>
              </a:rPr>
              <a:t>Accessed February 5, 2018.</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b="0" dirty="0">
              <a:solidFill>
                <a:schemeClr val="tx1"/>
              </a:solidFill>
            </a:endParaRPr>
          </a:p>
          <a:p>
            <a:pPr marL="0" indent="0">
              <a:spcBef>
                <a:spcPts val="612"/>
              </a:spcBef>
              <a:buNone/>
            </a:pPr>
            <a:endParaRPr lang="en-US" sz="1000" b="1" dirty="0">
              <a:solidFill>
                <a:schemeClr val="tx1"/>
              </a:solidFill>
              <a:cs typeface="Arial" panose="020B0604020202020204" pitchFamily="34" charset="0"/>
            </a:endParaRPr>
          </a:p>
          <a:p>
            <a:pPr marL="0" indent="0">
              <a:spcBef>
                <a:spcPts val="612"/>
              </a:spcBef>
              <a:buNone/>
            </a:pPr>
            <a:endParaRPr lang="en-US" sz="1000" b="1" dirty="0">
              <a:solidFill>
                <a:schemeClr val="tx1"/>
              </a:solidFill>
              <a:cs typeface="Arial" panose="020B0604020202020204" pitchFamily="34" charset="0"/>
            </a:endParaRPr>
          </a:p>
          <a:p>
            <a:pPr marL="0" indent="0">
              <a:spcBef>
                <a:spcPts val="612"/>
              </a:spcBef>
              <a:buNone/>
            </a:pPr>
            <a:endParaRPr lang="en-US" sz="1000" b="1" dirty="0">
              <a:solidFill>
                <a:schemeClr val="tx1"/>
              </a:solidFill>
              <a:cs typeface="Arial" panose="020B0604020202020204" pitchFamily="34" charset="0"/>
            </a:endParaRPr>
          </a:p>
          <a:p>
            <a:pPr marL="0" indent="0">
              <a:buNone/>
            </a:pPr>
            <a:endParaRPr lang="en-US" b="1"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0" indent="0">
              <a:buNone/>
            </a:pPr>
            <a:endParaRPr lang="en-US" dirty="0">
              <a:solidFill>
                <a:schemeClr val="tx1"/>
              </a:solidFill>
              <a:cs typeface="Arial" panose="020B0604020202020204" pitchFamily="34" charset="0"/>
            </a:endParaRPr>
          </a:p>
          <a:p>
            <a:pPr marL="0" indent="0">
              <a:buNone/>
            </a:pPr>
            <a:endParaRPr lang="en-US" dirty="0">
              <a:solidFill>
                <a:schemeClr val="tx1"/>
              </a:solidFill>
            </a:endParaRPr>
          </a:p>
        </p:txBody>
      </p:sp>
      <p:sp>
        <p:nvSpPr>
          <p:cNvPr id="4" name="Slide Image Placeholder 3"/>
          <p:cNvSpPr>
            <a:spLocks noGrp="1" noRot="1" noChangeAspect="1"/>
          </p:cNvSpPr>
          <p:nvPr>
            <p:ph type="sldImg"/>
          </p:nvPr>
        </p:nvSpPr>
        <p:spPr>
          <a:xfrm>
            <a:off x="712788" y="1131888"/>
            <a:ext cx="5610225" cy="3155950"/>
          </a:xfrm>
        </p:spPr>
      </p:sp>
    </p:spTree>
    <p:extLst>
      <p:ext uri="{BB962C8B-B14F-4D97-AF65-F5344CB8AC3E}">
        <p14:creationId xmlns:p14="http://schemas.microsoft.com/office/powerpoint/2010/main" val="1787361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a:t>
            </a:r>
          </a:p>
          <a:p>
            <a:pPr marL="0" indent="0" defTabSz="924916">
              <a:spcBef>
                <a:spcPts val="303"/>
              </a:spcBef>
              <a:buNone/>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 </a:t>
            </a:r>
            <a:r>
              <a:rPr lang="en-US" sz="1000" b="0" dirty="0"/>
              <a:t>A</a:t>
            </a:r>
            <a:r>
              <a:rPr lang="en-US" sz="1000" b="1" dirty="0"/>
              <a:t> </a:t>
            </a:r>
            <a:r>
              <a:rPr lang="en-US" sz="1000" b="0" dirty="0"/>
              <a:t>safety extension study with benralizumab for asthmatic adults on inhaled corticosteroid plus long-acting </a:t>
            </a:r>
            <a:r>
              <a:rPr lang="el-GR" sz="1000" b="0" dirty="0"/>
              <a:t>β2 </a:t>
            </a:r>
            <a:r>
              <a:rPr lang="en-US" sz="1000" b="0" dirty="0"/>
              <a:t>agonist</a:t>
            </a:r>
            <a:r>
              <a:rPr lang="en-US" sz="1000" b="1" dirty="0"/>
              <a:t> </a:t>
            </a:r>
            <a:r>
              <a:rPr lang="en-US" sz="1000" b="0" dirty="0"/>
              <a:t>(MELTEMI)</a:t>
            </a:r>
            <a:r>
              <a:rPr lang="en-US" sz="1000" b="0" kern="1200" dirty="0">
                <a:solidFill>
                  <a:schemeClr val="tx1"/>
                </a:solidFill>
                <a:effectLst/>
                <a:cs typeface="Arial" panose="020B0604020202020204" pitchFamily="34" charset="0"/>
              </a:rPr>
              <a:t>. </a:t>
            </a:r>
            <a:r>
              <a:rPr lang="en-US" sz="1000" kern="1200" dirty="0">
                <a:solidFill>
                  <a:schemeClr val="tx1"/>
                </a:solidFill>
                <a:effectLst/>
                <a:cs typeface="Arial" panose="020B0604020202020204" pitchFamily="34" charset="0"/>
              </a:rPr>
              <a:t>ClinicalTrials.gov website.</a:t>
            </a:r>
            <a:r>
              <a:rPr lang="en-US" sz="1000" dirty="0">
                <a:cs typeface="Arial" panose="020B0604020202020204" pitchFamily="34" charset="0"/>
              </a:rPr>
              <a:t> http://www.ClinicalTrials.gov/show/NCT02808819</a:t>
            </a:r>
            <a:r>
              <a:rPr lang="en-US" sz="1000" kern="1200" dirty="0">
                <a:solidFill>
                  <a:schemeClr val="tx1"/>
                </a:solidFill>
                <a:effectLst/>
                <a:cs typeface="Arial" panose="020B0604020202020204" pitchFamily="34" charset="0"/>
              </a:rPr>
              <a:t>. 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297786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a:t>
            </a:r>
          </a:p>
          <a:p>
            <a:pPr marL="0" marR="0" lvl="0" indent="0"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None/>
              <a:tabLst/>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a:t>
            </a:r>
            <a:r>
              <a:rPr lang="en-US" sz="1000" kern="1200" baseline="0" dirty="0">
                <a:solidFill>
                  <a:schemeClr val="tx1"/>
                </a:solidFill>
                <a:effectLst/>
                <a:cs typeface="Arial" panose="020B0604020202020204" pitchFamily="34" charset="0"/>
              </a:rPr>
              <a:t> </a:t>
            </a:r>
            <a:r>
              <a:rPr lang="en-US" sz="1000" b="0" kern="1200" dirty="0">
                <a:solidFill>
                  <a:schemeClr val="tx1"/>
                </a:solidFill>
                <a:latin typeface="+mn-lt"/>
                <a:ea typeface="+mn-ea"/>
                <a:cs typeface="+mn-cs"/>
              </a:rPr>
              <a:t>A study of the safety and effectiveness of benralizumab to treat patients with severe uncontrolled asthma. (ANDHI). Clinicaltrials.gov website. https://clinicaltrials.gov/ct2/show/NCT03170271. </a:t>
            </a:r>
            <a:r>
              <a:rPr lang="en-US" sz="1000" kern="1200" dirty="0">
                <a:solidFill>
                  <a:schemeClr val="tx1"/>
                </a:solidFill>
                <a:effectLst/>
                <a:cs typeface="Arial" panose="020B0604020202020204" pitchFamily="34" charset="0"/>
              </a:rPr>
              <a:t>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4172333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References:</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sz="1000" b="0" i="0" u="none" strike="noStrike" kern="1200" baseline="0" dirty="0">
                <a:solidFill>
                  <a:schemeClr val="tx1"/>
                </a:solidFill>
                <a:latin typeface="+mn-lt"/>
                <a:ea typeface="+mn-ea"/>
                <a:cs typeface="+mn-cs"/>
              </a:rPr>
              <a:t>In House Data, AstraZeneca Pharmaceuticals LP. Clinical study protocol D3250C00045. July 18, 2018. 	</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mj-lt"/>
              <a:buAutoNum type="arabicPeriod"/>
              <a:tabLst/>
              <a:defRPr/>
            </a:pPr>
            <a:r>
              <a:rPr lang="en-US" sz="1000" b="0" i="0" u="none" strike="noStrike" kern="1200" baseline="0" dirty="0">
                <a:solidFill>
                  <a:schemeClr val="tx1"/>
                </a:solidFill>
                <a:latin typeface="+mn-lt"/>
                <a:ea typeface="+mn-ea"/>
                <a:cs typeface="+mn-cs"/>
              </a:rPr>
              <a:t>AstraZeneca. </a:t>
            </a:r>
            <a:r>
              <a:rPr lang="en-US" b="0" dirty="0">
                <a:effectLst/>
              </a:rPr>
              <a:t>A study to evaluate the effect of benralizumab in patients with severe asthma uncontrolled. </a:t>
            </a:r>
            <a:r>
              <a:rPr lang="en-US" sz="1000" b="0" i="0" u="none" strike="noStrike" kern="1200" baseline="0" dirty="0">
                <a:solidFill>
                  <a:schemeClr val="tx1"/>
                </a:solidFill>
                <a:latin typeface="+mn-lt"/>
                <a:ea typeface="+mn-ea"/>
                <a:cs typeface="+mn-cs"/>
              </a:rPr>
              <a:t>EU Clinical Trials Register. Section E.2.3. </a:t>
            </a:r>
            <a:r>
              <a:rPr lang="en-US" dirty="0">
                <a:hlinkClick r:id="rId3"/>
              </a:rPr>
              <a:t>https://www.clinicaltrialsregister.eu/ctr-search/trial/2017-001040-35/FI</a:t>
            </a:r>
            <a:r>
              <a:rPr lang="en-US" dirty="0"/>
              <a:t>. Accessed April 2, 2019. </a:t>
            </a:r>
          </a:p>
        </p:txBody>
      </p:sp>
    </p:spTree>
    <p:extLst>
      <p:ext uri="{BB962C8B-B14F-4D97-AF65-F5344CB8AC3E}">
        <p14:creationId xmlns:p14="http://schemas.microsoft.com/office/powerpoint/2010/main" val="1204131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dirty="0"/>
              <a:t>Full study details can be found on www.clinicaltrials.gov.  Identifier# is a hyperlink and can be accessed in slideshow view.  </a:t>
            </a:r>
          </a:p>
          <a:p>
            <a:pPr marL="0" indent="0">
              <a:buNone/>
            </a:pPr>
            <a:endParaRPr lang="en-US" b="1" dirty="0"/>
          </a:p>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References:</a:t>
            </a: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AstraZeneca.  Study to evaluate efficacy and safety of benralizumab in reducing oral corticosteroid use in adult patients with severe asthma (PONENTE). ClinicalTrials.gov website. https://clinicaltrials.gov/ct2/show/NCT03557307. Assessed November 29, 2018.</a:t>
            </a:r>
          </a:p>
          <a:p>
            <a:pPr marL="228600" lvl="0" indent="-228600" defTabSz="924916">
              <a:spcBef>
                <a:spcPts val="303"/>
              </a:spcBef>
              <a:buFont typeface="Arial" panose="020B0604020202020204" pitchFamily="34" charset="0"/>
              <a:buAutoNum type="arabicPeriod"/>
              <a:defRPr/>
            </a:pPr>
            <a:r>
              <a:rPr lang="en-US" sz="1000" b="0" dirty="0">
                <a:solidFill>
                  <a:schemeClr val="tx1"/>
                </a:solidFill>
              </a:rPr>
              <a:t>AstraZeneca Pharmaceuticals LP. Clinical trials appendix. Q4 2018 results update. AstraZeneca website. https://www.astrazeneca.com/content/dam/az/PDF/2018/full-year/Full-Year_2018_Results_clinical_trials_appendix.pdf. Published December 31, 2018. </a:t>
            </a:r>
            <a:r>
              <a:rPr lang="en-US" dirty="0"/>
              <a:t>Assessed November 29, 2018.</a:t>
            </a:r>
            <a:endParaRPr lang="en-US" sz="1000" b="0" dirty="0">
              <a:solidFill>
                <a:schemeClr val="tx1"/>
              </a:solidFill>
            </a:endParaRPr>
          </a:p>
          <a:p>
            <a:pPr marL="228600" marR="0" lvl="0" indent="-228600"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AutoNum type="arabicPeriod"/>
              <a:tabLst/>
              <a:defRPr/>
            </a:pPr>
            <a:endParaRPr lang="en-US" dirty="0"/>
          </a:p>
        </p:txBody>
      </p:sp>
    </p:spTree>
    <p:extLst>
      <p:ext uri="{BB962C8B-B14F-4D97-AF65-F5344CB8AC3E}">
        <p14:creationId xmlns:p14="http://schemas.microsoft.com/office/powerpoint/2010/main" val="663299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a:t>
            </a:r>
          </a:p>
          <a:p>
            <a:pPr marL="0" indent="0" defTabSz="924916">
              <a:spcBef>
                <a:spcPts val="303"/>
              </a:spcBef>
              <a:buNone/>
              <a:defRPr/>
            </a:pPr>
            <a:r>
              <a:rPr lang="en-US" sz="1000" dirty="0">
                <a:cs typeface="Arial" panose="020B0604020202020204" pitchFamily="34" charset="0"/>
              </a:rPr>
              <a:t>AstraZeneca</a:t>
            </a:r>
            <a:r>
              <a:rPr lang="en-US" sz="1000" kern="1200" dirty="0">
                <a:solidFill>
                  <a:schemeClr val="tx1"/>
                </a:solidFill>
                <a:effectLst/>
                <a:cs typeface="Arial" panose="020B0604020202020204" pitchFamily="34" charset="0"/>
              </a:rPr>
              <a:t>. </a:t>
            </a:r>
            <a:r>
              <a:rPr lang="en-US" sz="1000" b="0" dirty="0"/>
              <a:t>Study</a:t>
            </a:r>
            <a:r>
              <a:rPr lang="en-US" sz="1000" b="1" dirty="0"/>
              <a:t> </a:t>
            </a:r>
            <a:r>
              <a:rPr lang="en-US" sz="1000" b="0" dirty="0">
                <a:solidFill>
                  <a:schemeClr val="tx1"/>
                </a:solidFill>
              </a:rPr>
              <a:t>to evaluate the effect of benralizumab on allergen-induced inflammation in mild, atopic asthmatics </a:t>
            </a:r>
            <a:r>
              <a:rPr lang="en-US" sz="1000" b="0" dirty="0"/>
              <a:t>(ARIA)</a:t>
            </a:r>
            <a:r>
              <a:rPr lang="en-US" sz="1000" b="0" kern="1200" dirty="0">
                <a:solidFill>
                  <a:schemeClr val="tx1"/>
                </a:solidFill>
                <a:effectLst/>
                <a:cs typeface="Arial" panose="020B0604020202020204" pitchFamily="34" charset="0"/>
              </a:rPr>
              <a:t>. </a:t>
            </a:r>
            <a:r>
              <a:rPr lang="en-US" sz="1000" kern="1200" dirty="0">
                <a:solidFill>
                  <a:schemeClr val="tx1"/>
                </a:solidFill>
                <a:effectLst/>
                <a:cs typeface="Arial" panose="020B0604020202020204" pitchFamily="34" charset="0"/>
              </a:rPr>
              <a:t>ClinicalTrials.gov website.</a:t>
            </a:r>
            <a:r>
              <a:rPr lang="en-US" sz="1000" dirty="0">
                <a:cs typeface="Arial" panose="020B0604020202020204" pitchFamily="34" charset="0"/>
              </a:rPr>
              <a:t> http://www.ClinicalTrials.gov/show/NCT02821416</a:t>
            </a:r>
            <a:r>
              <a:rPr lang="en-US" sz="1000" kern="1200" dirty="0">
                <a:solidFill>
                  <a:schemeClr val="tx1"/>
                </a:solidFill>
                <a:effectLst/>
                <a:cs typeface="Arial" panose="020B0604020202020204" pitchFamily="34" charset="0"/>
              </a:rPr>
              <a:t>. 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3476038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a:t>
            </a:r>
          </a:p>
          <a:p>
            <a:pPr marL="0" marR="0" lvl="0" indent="0"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None/>
              <a:tabLst/>
              <a:defRPr/>
            </a:pPr>
            <a:r>
              <a:rPr lang="en-US" sz="1000" dirty="0">
                <a:cs typeface="Arial" panose="020B0604020202020204" pitchFamily="34" charset="0"/>
              </a:rPr>
              <a:t>AstraZeneca. </a:t>
            </a:r>
            <a:r>
              <a:rPr lang="en-US" sz="1000" b="0" kern="1200" dirty="0">
                <a:solidFill>
                  <a:schemeClr val="tx1"/>
                </a:solidFill>
                <a:latin typeface="+mn-lt"/>
                <a:ea typeface="+mn-ea"/>
                <a:cs typeface="+mn-cs"/>
              </a:rPr>
              <a:t>Efficacy and safety study of benralizumab in patients with uncontrolled asthma on medium to high dose inhaled corticosteroid plus LABA (MIRACLE). ClinicalTrials.gov website. https://clinicaltrials.gov/ct2/show/NCT03186209. </a:t>
            </a:r>
            <a:r>
              <a:rPr lang="en-US" sz="1000" kern="1200" dirty="0">
                <a:solidFill>
                  <a:schemeClr val="tx1"/>
                </a:solidFill>
                <a:effectLst/>
                <a:cs typeface="Arial" panose="020B0604020202020204" pitchFamily="34" charset="0"/>
              </a:rPr>
              <a:t>Accessed February</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Tree>
    <p:extLst>
      <p:ext uri="{BB962C8B-B14F-4D97-AF65-F5344CB8AC3E}">
        <p14:creationId xmlns:p14="http://schemas.microsoft.com/office/powerpoint/2010/main" val="3043215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6269" y="4478875"/>
            <a:ext cx="5560060" cy="4176911"/>
          </a:xfrm>
        </p:spPr>
        <p:txBody>
          <a:bodyPr/>
          <a:lstStyle/>
          <a:p>
            <a:pPr marL="0" indent="0">
              <a:buNone/>
            </a:pPr>
            <a:r>
              <a:rPr lang="en-US" sz="1000" b="1" dirty="0">
                <a:cs typeface="Arial" panose="020B0604020202020204" pitchFamily="34" charset="0"/>
              </a:rPr>
              <a:t>Note:</a:t>
            </a:r>
          </a:p>
          <a:p>
            <a:pPr marL="0" indent="0">
              <a:spcBef>
                <a:spcPts val="607"/>
              </a:spcBef>
              <a:buNone/>
            </a:pPr>
            <a:r>
              <a:rPr lang="en-US" sz="1000" dirty="0">
                <a:cs typeface="Arial" panose="020B0604020202020204" pitchFamily="34" charset="0"/>
              </a:rPr>
              <a:t>Present slide.</a:t>
            </a:r>
          </a:p>
          <a:p>
            <a:pPr marL="0" indent="0">
              <a:spcBef>
                <a:spcPts val="607"/>
              </a:spcBef>
              <a:buNone/>
            </a:pPr>
            <a:endParaRPr lang="en-US" sz="1000" b="1" dirty="0">
              <a:cs typeface="Arial" panose="020B0604020202020204" pitchFamily="34" charset="0"/>
            </a:endParaRPr>
          </a:p>
          <a:p>
            <a:pPr marL="0" indent="0">
              <a:spcBef>
                <a:spcPts val="607"/>
              </a:spcBef>
              <a:buNone/>
            </a:pPr>
            <a:r>
              <a:rPr lang="en-US" sz="1000" b="1" dirty="0">
                <a:cs typeface="Arial" panose="020B0604020202020204" pitchFamily="34" charset="0"/>
              </a:rPr>
              <a:t>References:</a:t>
            </a:r>
          </a:p>
          <a:p>
            <a:pPr marL="228600" indent="-228600">
              <a:spcBef>
                <a:spcPts val="607"/>
              </a:spcBef>
              <a:buFont typeface="+mj-lt"/>
              <a:buAutoNum type="arabicPeriod"/>
            </a:pPr>
            <a:r>
              <a:rPr lang="en-US" sz="1000" dirty="0">
                <a:cs typeface="Arial" panose="020B0604020202020204" pitchFamily="34" charset="0"/>
              </a:rPr>
              <a:t>International Severe Asthma Registry website. http://isaregistries.org. Accessed January 16, 2019.</a:t>
            </a:r>
          </a:p>
          <a:p>
            <a:pPr marL="228600" indent="-228600">
              <a:spcBef>
                <a:spcPts val="607"/>
              </a:spcBef>
              <a:buFont typeface="+mj-lt"/>
              <a:buAutoNum type="arabicPeriod"/>
            </a:pPr>
            <a:r>
              <a:rPr lang="en-US" sz="1000" dirty="0">
                <a:cs typeface="Arial" panose="020B0604020202020204" pitchFamily="34" charset="0"/>
              </a:rPr>
              <a:t>European Network of </a:t>
            </a:r>
            <a:r>
              <a:rPr lang="en-US" sz="1000" dirty="0" err="1">
                <a:cs typeface="Arial" panose="020B0604020202020204" pitchFamily="34" charset="0"/>
              </a:rPr>
              <a:t>Centres</a:t>
            </a:r>
            <a:r>
              <a:rPr lang="en-US" sz="1000" dirty="0">
                <a:cs typeface="Arial" panose="020B0604020202020204" pitchFamily="34" charset="0"/>
              </a:rPr>
              <a:t> for Pharmacoepidemiology and Pharmacovigilance. International Severe </a:t>
            </a:r>
            <a:r>
              <a:rPr lang="en-US" dirty="0">
                <a:cs typeface="Arial" panose="020B0604020202020204" pitchFamily="34" charset="0"/>
              </a:rPr>
              <a:t>A</a:t>
            </a:r>
            <a:r>
              <a:rPr lang="en-US" sz="1000" dirty="0">
                <a:cs typeface="Arial" panose="020B0604020202020204" pitchFamily="34" charset="0"/>
              </a:rPr>
              <a:t>sthma </a:t>
            </a:r>
            <a:r>
              <a:rPr lang="en-US" dirty="0">
                <a:cs typeface="Arial" panose="020B0604020202020204" pitchFamily="34" charset="0"/>
              </a:rPr>
              <a:t>R</a:t>
            </a:r>
            <a:r>
              <a:rPr lang="en-US" sz="1000" dirty="0">
                <a:cs typeface="Arial" panose="020B0604020202020204" pitchFamily="34" charset="0"/>
              </a:rPr>
              <a:t>egistry protocol. April 11, 2018.</a:t>
            </a:r>
            <a:r>
              <a:rPr lang="en-US" dirty="0">
                <a:cs typeface="Arial" panose="020B0604020202020204" pitchFamily="34" charset="0"/>
              </a:rPr>
              <a:t> </a:t>
            </a:r>
            <a:r>
              <a:rPr lang="en-US" dirty="0" err="1">
                <a:cs typeface="Arial" panose="020B0604020202020204" pitchFamily="34" charset="0"/>
              </a:rPr>
              <a:t>ENCePP</a:t>
            </a:r>
            <a:r>
              <a:rPr lang="en-US" dirty="0">
                <a:cs typeface="Arial" panose="020B0604020202020204" pitchFamily="34" charset="0"/>
              </a:rPr>
              <a:t> website.</a:t>
            </a:r>
            <a:r>
              <a:rPr lang="en-US" sz="1000" dirty="0">
                <a:cs typeface="Arial" panose="020B0604020202020204" pitchFamily="34" charset="0"/>
              </a:rPr>
              <a:t> http://www.encepp.eu/encepp/openAttachment/fullProtocol/23657. Accessed January 16, 2019.</a:t>
            </a:r>
          </a:p>
          <a:p>
            <a:pPr marL="228600" indent="-228600">
              <a:spcBef>
                <a:spcPts val="607"/>
              </a:spcBef>
              <a:buFont typeface="+mj-lt"/>
              <a:buAutoNum type="arabicPeriod"/>
            </a:pPr>
            <a:r>
              <a:rPr lang="en-US" sz="1000" dirty="0">
                <a:cs typeface="Arial" panose="020B0604020202020204" pitchFamily="34" charset="0"/>
              </a:rPr>
              <a:t>AstraZeneca. </a:t>
            </a:r>
            <a:r>
              <a:rPr lang="en-US" sz="1000" b="0" i="0" u="none" strike="noStrike" kern="1200" dirty="0">
                <a:solidFill>
                  <a:schemeClr val="tx1"/>
                </a:solidFill>
                <a:effectLst/>
                <a:latin typeface="+mn-lt"/>
                <a:ea typeface="+mn-ea"/>
                <a:cs typeface="+mn-cs"/>
              </a:rPr>
              <a:t>The benralizumab pregnancy exposure study: a VAMPSS post marketing surveillance study.</a:t>
            </a:r>
            <a:r>
              <a:rPr lang="en-US" sz="1000" dirty="0">
                <a:cs typeface="Arial" panose="020B0604020202020204" pitchFamily="34" charset="0"/>
              </a:rPr>
              <a:t> ClinicalTrials.gov website. </a:t>
            </a:r>
            <a:r>
              <a:rPr lang="en-US" sz="1000" b="0" i="0" u="none" strike="noStrike" kern="1200" dirty="0">
                <a:solidFill>
                  <a:schemeClr val="tx1"/>
                </a:solidFill>
                <a:effectLst/>
                <a:latin typeface="+mn-lt"/>
                <a:ea typeface="+mn-ea"/>
                <a:cs typeface="+mn-cs"/>
              </a:rPr>
              <a:t>https://clinicaltrials.gov/ct2/show/NCT03794999. Accessed January 16, 2019.</a:t>
            </a:r>
            <a:endParaRPr lang="en-US" sz="1000" dirty="0">
              <a:cs typeface="Arial" panose="020B0604020202020204" pitchFamily="34" charset="0"/>
            </a:endParaRPr>
          </a:p>
          <a:p>
            <a:pPr marL="228600" indent="-228600">
              <a:spcBef>
                <a:spcPts val="607"/>
              </a:spcBef>
              <a:buFont typeface="+mj-lt"/>
              <a:buAutoNum type="arabicPeriod"/>
            </a:pPr>
            <a:r>
              <a:rPr lang="en-US" sz="1000" dirty="0">
                <a:cs typeface="Arial" panose="020B0604020202020204" pitchFamily="34" charset="0"/>
              </a:rPr>
              <a:t>AstraZeneca. Observational study of characteristics, treatments and outcomes with severe asthma in the United States (CHRONICLE</a:t>
            </a:r>
            <a:r>
              <a:rPr lang="en-US" sz="1000" dirty="0"/>
              <a:t>)</a:t>
            </a:r>
            <a:r>
              <a:rPr lang="en-US" sz="1000" dirty="0">
                <a:cs typeface="Arial" panose="020B0604020202020204" pitchFamily="34" charset="0"/>
              </a:rPr>
              <a:t>. ClinicalTrials.gov website. </a:t>
            </a:r>
            <a:r>
              <a:rPr lang="en-US" sz="1000" dirty="0">
                <a:cs typeface="Arial" panose="020B0604020202020204" pitchFamily="34" charset="0"/>
                <a:hlinkClick r:id="rId3"/>
              </a:rPr>
              <a:t>https://clinicaltrials.gov/ct2/show/NCT03373045</a:t>
            </a:r>
            <a:r>
              <a:rPr lang="en-US" sz="1000" dirty="0">
                <a:cs typeface="Arial" panose="020B0604020202020204" pitchFamily="34" charset="0"/>
              </a:rPr>
              <a:t>. Accessed January 16, 2019.</a:t>
            </a:r>
          </a:p>
          <a:p>
            <a:pPr marL="228600" indent="-228600">
              <a:spcBef>
                <a:spcPts val="607"/>
              </a:spcBef>
              <a:buFont typeface="+mj-lt"/>
              <a:buAutoNum type="arabicPeriod"/>
            </a:pPr>
            <a:endParaRPr lang="en-US" sz="1000" b="1"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0" indent="0">
              <a:buNone/>
            </a:pPr>
            <a:endParaRPr lang="en-US" sz="1000" dirty="0">
              <a:cs typeface="Arial" panose="020B0604020202020204" pitchFamily="34" charset="0"/>
            </a:endParaRPr>
          </a:p>
          <a:p>
            <a:pPr marL="0" indent="0">
              <a:buNone/>
            </a:pPr>
            <a:endParaRPr lang="en-US" dirty="0"/>
          </a:p>
        </p:txBody>
      </p:sp>
      <p:sp>
        <p:nvSpPr>
          <p:cNvPr id="4" name="Slide Image Placeholder 3"/>
          <p:cNvSpPr>
            <a:spLocks noGrp="1" noRot="1" noChangeAspect="1"/>
          </p:cNvSpPr>
          <p:nvPr>
            <p:ph type="sldImg"/>
          </p:nvPr>
        </p:nvSpPr>
        <p:spPr>
          <a:xfrm>
            <a:off x="627063" y="1050925"/>
            <a:ext cx="5718175" cy="3216275"/>
          </a:xfrm>
        </p:spPr>
      </p:sp>
    </p:spTree>
    <p:extLst>
      <p:ext uri="{BB962C8B-B14F-4D97-AF65-F5344CB8AC3E}">
        <p14:creationId xmlns:p14="http://schemas.microsoft.com/office/powerpoint/2010/main" val="3659140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 The ISAR is co-funded by Optimum Patient Care Global Limited (OPC) and AstraZeneca.</a:t>
            </a:r>
          </a:p>
          <a:p>
            <a:pPr marL="0" indent="0">
              <a:buNone/>
            </a:pPr>
            <a:endParaRPr lang="en-US" dirty="0"/>
          </a:p>
          <a:p>
            <a:pPr marL="0" indent="0">
              <a:buNone/>
            </a:pPr>
            <a:r>
              <a:rPr lang="en-US" b="1" dirty="0"/>
              <a:t>References:</a:t>
            </a:r>
          </a:p>
          <a:p>
            <a:pPr marL="228600" indent="-228600">
              <a:spcBef>
                <a:spcPts val="607"/>
              </a:spcBef>
              <a:buFont typeface="+mj-lt"/>
              <a:buAutoNum type="arabicPeriod"/>
            </a:pPr>
            <a:r>
              <a:rPr lang="en-US" sz="1000" dirty="0">
                <a:cs typeface="Arial" panose="020B0604020202020204" pitchFamily="34" charset="0"/>
              </a:rPr>
              <a:t>International </a:t>
            </a:r>
            <a:r>
              <a:rPr lang="en-US" dirty="0">
                <a:cs typeface="Arial" panose="020B0604020202020204" pitchFamily="34" charset="0"/>
              </a:rPr>
              <a:t>S</a:t>
            </a:r>
            <a:r>
              <a:rPr lang="en-US" sz="1000" dirty="0">
                <a:cs typeface="Arial" panose="020B0604020202020204" pitchFamily="34" charset="0"/>
              </a:rPr>
              <a:t>evere </a:t>
            </a:r>
            <a:r>
              <a:rPr lang="en-US" dirty="0">
                <a:cs typeface="Arial" panose="020B0604020202020204" pitchFamily="34" charset="0"/>
              </a:rPr>
              <a:t>A</a:t>
            </a:r>
            <a:r>
              <a:rPr lang="en-US" sz="1000" dirty="0">
                <a:cs typeface="Arial" panose="020B0604020202020204" pitchFamily="34" charset="0"/>
              </a:rPr>
              <a:t>sthma Registry website. http://isaregistries.org. Accessed January 16, 2019.</a:t>
            </a:r>
          </a:p>
          <a:p>
            <a:pPr marL="228600" indent="-228600">
              <a:spcBef>
                <a:spcPts val="607"/>
              </a:spcBef>
              <a:buFont typeface="+mj-lt"/>
              <a:buAutoNum type="arabicPeriod"/>
            </a:pPr>
            <a:r>
              <a:rPr lang="en-US" sz="1000" dirty="0">
                <a:cs typeface="Arial" panose="020B0604020202020204" pitchFamily="34" charset="0"/>
              </a:rPr>
              <a:t>European Network of </a:t>
            </a:r>
            <a:r>
              <a:rPr lang="en-US" sz="1000" dirty="0" err="1">
                <a:cs typeface="Arial" panose="020B0604020202020204" pitchFamily="34" charset="0"/>
              </a:rPr>
              <a:t>Centres</a:t>
            </a:r>
            <a:r>
              <a:rPr lang="en-US" sz="1000" dirty="0">
                <a:cs typeface="Arial" panose="020B0604020202020204" pitchFamily="34" charset="0"/>
              </a:rPr>
              <a:t> for Pharmacoepidemiology and Pharmacovigilance. International Severe </a:t>
            </a:r>
            <a:r>
              <a:rPr lang="en-US" dirty="0">
                <a:cs typeface="Arial" panose="020B0604020202020204" pitchFamily="34" charset="0"/>
              </a:rPr>
              <a:t>A</a:t>
            </a:r>
            <a:r>
              <a:rPr lang="en-US" sz="1000" dirty="0">
                <a:cs typeface="Arial" panose="020B0604020202020204" pitchFamily="34" charset="0"/>
              </a:rPr>
              <a:t>sthma </a:t>
            </a:r>
            <a:r>
              <a:rPr lang="en-US" dirty="0">
                <a:cs typeface="Arial" panose="020B0604020202020204" pitchFamily="34" charset="0"/>
              </a:rPr>
              <a:t>R</a:t>
            </a:r>
            <a:r>
              <a:rPr lang="en-US" sz="1000" dirty="0">
                <a:cs typeface="Arial" panose="020B0604020202020204" pitchFamily="34" charset="0"/>
              </a:rPr>
              <a:t>egistry protocol </a:t>
            </a:r>
            <a:r>
              <a:rPr lang="en-US" sz="1000" b="0" i="0" u="none" strike="noStrike" kern="1200" baseline="0" dirty="0">
                <a:solidFill>
                  <a:schemeClr val="tx1"/>
                </a:solidFill>
                <a:latin typeface="+mn-lt"/>
                <a:ea typeface="+mn-ea"/>
                <a:cs typeface="+mn-cs"/>
              </a:rPr>
              <a:t>OR00617. </a:t>
            </a:r>
            <a:r>
              <a:rPr lang="en-US" sz="1000" dirty="0">
                <a:cs typeface="Arial" panose="020B0604020202020204" pitchFamily="34" charset="0"/>
              </a:rPr>
              <a:t>April 11, 2018. ENCePP website. http://www.encepp.eu/encepp/openAttachment/fullProtocol/23657. Accessed January 16, 2019.</a:t>
            </a:r>
            <a:endParaRPr lang="en-US" dirty="0"/>
          </a:p>
          <a:p>
            <a:pPr marL="0" indent="0">
              <a:buNone/>
            </a:pPr>
            <a:endParaRPr lang="en-US" dirty="0"/>
          </a:p>
        </p:txBody>
      </p:sp>
    </p:spTree>
    <p:extLst>
      <p:ext uri="{BB962C8B-B14F-4D97-AF65-F5344CB8AC3E}">
        <p14:creationId xmlns:p14="http://schemas.microsoft.com/office/powerpoint/2010/main" val="3115823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 </a:t>
            </a:r>
          </a:p>
          <a:p>
            <a:pPr marL="0" marR="0" lvl="0" indent="0"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None/>
              <a:tabLst/>
              <a:defRPr/>
            </a:pPr>
            <a:r>
              <a:rPr lang="en-US" sz="1000" dirty="0"/>
              <a:t>AstraZeneca. </a:t>
            </a:r>
            <a:r>
              <a:rPr lang="en-US" sz="1000" b="0" i="0" u="none" strike="noStrike" kern="1200" dirty="0">
                <a:solidFill>
                  <a:schemeClr val="tx1"/>
                </a:solidFill>
                <a:effectLst/>
                <a:latin typeface="+mn-lt"/>
                <a:ea typeface="+mn-ea"/>
                <a:cs typeface="+mn-cs"/>
              </a:rPr>
              <a:t>The benralizumab pregnancy exposure study: a VAMPSS post marketing surveillance study. ClinicalTrials.gov website. https://clinicaltrials.gov/ct2/show/NCT03794999. Accessed January 16, 2019.</a:t>
            </a:r>
            <a:endParaRPr lang="en-US" sz="1000" dirty="0"/>
          </a:p>
          <a:p>
            <a:endParaRPr lang="en-US" dirty="0"/>
          </a:p>
        </p:txBody>
      </p:sp>
    </p:spTree>
    <p:extLst>
      <p:ext uri="{BB962C8B-B14F-4D97-AF65-F5344CB8AC3E}">
        <p14:creationId xmlns:p14="http://schemas.microsoft.com/office/powerpoint/2010/main" val="1056587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 </a:t>
            </a:r>
          </a:p>
          <a:p>
            <a:pPr marL="0" indent="0" defTabSz="924916">
              <a:spcBef>
                <a:spcPts val="303"/>
              </a:spcBef>
              <a:buNone/>
              <a:defRPr/>
            </a:pPr>
            <a:r>
              <a:rPr lang="en-US" dirty="0">
                <a:cs typeface="Arial" panose="020B0604020202020204" pitchFamily="34" charset="0"/>
              </a:rPr>
              <a:t>A</a:t>
            </a:r>
            <a:r>
              <a:rPr lang="en-US" sz="1000" kern="1200" dirty="0">
                <a:solidFill>
                  <a:schemeClr val="tx1"/>
                </a:solidFill>
                <a:effectLst/>
                <a:cs typeface="Arial" panose="020B0604020202020204" pitchFamily="34" charset="0"/>
              </a:rPr>
              <a:t>straZeneca.</a:t>
            </a:r>
            <a:r>
              <a:rPr lang="en-US" sz="1000" kern="1200" baseline="0" dirty="0">
                <a:solidFill>
                  <a:schemeClr val="tx1"/>
                </a:solidFill>
                <a:effectLst/>
                <a:cs typeface="Arial" panose="020B0604020202020204" pitchFamily="34" charset="0"/>
              </a:rPr>
              <a:t> Observational s</a:t>
            </a:r>
            <a:r>
              <a:rPr lang="en-US" sz="1000" b="0" dirty="0"/>
              <a:t>tudy of characteristics, treatment and outcomes with severe asthma in the United States (CHRONICLE)</a:t>
            </a:r>
            <a:r>
              <a:rPr lang="en-US" sz="1000" b="0" kern="1200" dirty="0">
                <a:solidFill>
                  <a:schemeClr val="tx1"/>
                </a:solidFill>
                <a:effectLst/>
                <a:cs typeface="Arial" panose="020B0604020202020204" pitchFamily="34" charset="0"/>
              </a:rPr>
              <a:t>.</a:t>
            </a:r>
            <a:r>
              <a:rPr lang="en-US" sz="1000" kern="1200" dirty="0">
                <a:solidFill>
                  <a:schemeClr val="tx1"/>
                </a:solidFill>
                <a:effectLst/>
                <a:cs typeface="Arial" panose="020B0604020202020204" pitchFamily="34" charset="0"/>
              </a:rPr>
              <a:t> ClinicalTrials.gov website</a:t>
            </a:r>
            <a:r>
              <a:rPr lang="en-US" sz="1000" dirty="0">
                <a:cs typeface="Arial" panose="020B0604020202020204" pitchFamily="34" charset="0"/>
              </a:rPr>
              <a:t>. https://clinicaltrials.gov/ct2/show/NCT03373045</a:t>
            </a:r>
            <a:r>
              <a:rPr lang="en-US" sz="1000" kern="1200" dirty="0">
                <a:solidFill>
                  <a:schemeClr val="tx1"/>
                </a:solidFill>
                <a:effectLst/>
                <a:cs typeface="Arial" panose="020B0604020202020204" pitchFamily="34" charset="0"/>
              </a:rPr>
              <a:t>. Accessed </a:t>
            </a:r>
            <a:r>
              <a:rPr lang="en-US" sz="1000" b="0" i="0" u="none" strike="noStrike" kern="1200" dirty="0">
                <a:solidFill>
                  <a:schemeClr val="tx1"/>
                </a:solidFill>
                <a:effectLst/>
                <a:latin typeface="+mn-lt"/>
                <a:ea typeface="+mn-ea"/>
                <a:cs typeface="+mn-cs"/>
              </a:rPr>
              <a:t>January 16, 2019</a:t>
            </a:r>
            <a:r>
              <a:rPr lang="en-US" sz="1000" b="0" i="0" u="none" strike="noStrike" kern="1200" dirty="0">
                <a:solidFill>
                  <a:schemeClr val="tx1"/>
                </a:solidFill>
                <a:effectLst/>
                <a:latin typeface="+mn-lt"/>
                <a:ea typeface="+mn-ea"/>
                <a:cs typeface="Arial" panose="020B0604020202020204" pitchFamily="34" charset="0"/>
              </a:rPr>
              <a:t>.</a:t>
            </a:r>
            <a:endParaRPr lang="en-US" dirty="0"/>
          </a:p>
        </p:txBody>
      </p:sp>
    </p:spTree>
    <p:extLst>
      <p:ext uri="{BB962C8B-B14F-4D97-AF65-F5344CB8AC3E}">
        <p14:creationId xmlns:p14="http://schemas.microsoft.com/office/powerpoint/2010/main" val="3455465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35643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14852" y="4354625"/>
            <a:ext cx="6025101" cy="5004060"/>
          </a:xfrm>
        </p:spPr>
        <p:txBody>
          <a:bodyPr/>
          <a:lstStyle/>
          <a:p>
            <a:pPr marL="0" indent="0">
              <a:buNone/>
            </a:pPr>
            <a:r>
              <a:rPr lang="en-US" sz="800" b="1" dirty="0"/>
              <a:t>Note:</a:t>
            </a:r>
          </a:p>
          <a:p>
            <a:pPr marL="0" indent="0">
              <a:buNone/>
            </a:pPr>
            <a:r>
              <a:rPr lang="en-US" sz="800" dirty="0"/>
              <a:t>Present slide.</a:t>
            </a:r>
          </a:p>
          <a:p>
            <a:pPr marL="0" indent="0">
              <a:spcBef>
                <a:spcPts val="0"/>
              </a:spcBef>
              <a:buNone/>
            </a:pPr>
            <a:r>
              <a:rPr lang="en-US" sz="800" b="1" dirty="0"/>
              <a:t>References:</a:t>
            </a:r>
          </a:p>
          <a:p>
            <a:pPr marL="231229" indent="-175734">
              <a:spcBef>
                <a:spcPts val="0"/>
              </a:spcBef>
              <a:buFont typeface="+mj-lt"/>
              <a:buAutoNum type="arabicPeriod"/>
            </a:pPr>
            <a:r>
              <a:rPr lang="en-US" sz="680" dirty="0"/>
              <a:t>FitzGerald JM, Bleecker ER, Nair P, et al.  Benralizumab, an anti-interleukin-5 receptor α monoclonal antibody, as add-on treatment for patients with severe, uncontrolled, eosinophilic asthma (CALIMA): a randomised, double-blind, placebo-controlled phase 3 trial. </a:t>
            </a:r>
            <a:r>
              <a:rPr lang="en-US" sz="680" i="1" dirty="0"/>
              <a:t>Lance</a:t>
            </a:r>
            <a:r>
              <a:rPr lang="en-US" sz="680" dirty="0"/>
              <a:t>t. 2016;388:2128-2141. </a:t>
            </a:r>
          </a:p>
          <a:p>
            <a:pPr marL="231229" indent="-175734">
              <a:spcBef>
                <a:spcPts val="0"/>
              </a:spcBef>
              <a:buFont typeface="+mj-lt"/>
              <a:buAutoNum type="arabicPeriod"/>
            </a:pPr>
            <a:r>
              <a:rPr lang="en-US" sz="680" dirty="0"/>
              <a:t>Bleecker ER, FitzGerald JM, Chanez P, et al.  Efficacy and safety of benralizumab for patients with severe asthma uncontrolled with high-dosage inhaled corticosteroids and long-acting b</a:t>
            </a:r>
            <a:r>
              <a:rPr lang="en-US" sz="680" baseline="-25000" dirty="0"/>
              <a:t>2</a:t>
            </a:r>
            <a:r>
              <a:rPr lang="en-US" sz="680" dirty="0"/>
              <a:t>-agonists (SIROCCO): a randomised, multicenter, placebo-controlled phase 3 trial. </a:t>
            </a:r>
            <a:r>
              <a:rPr lang="en-US" sz="680" i="1" dirty="0"/>
              <a:t>Lancet.</a:t>
            </a:r>
            <a:r>
              <a:rPr lang="en-US" sz="680" dirty="0"/>
              <a:t> 2016;388:2115-2127. </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t>Nair P, Wenzel S, Rabe K, et al.  Oral glucocorticoid-sparing effect of benralizumab in severe asthma. </a:t>
            </a:r>
            <a:r>
              <a:rPr lang="en-US" sz="680" i="1" dirty="0"/>
              <a:t>N Engl J Med</a:t>
            </a:r>
            <a:r>
              <a:rPr lang="en-US" sz="680" dirty="0"/>
              <a:t>. 2017;376:2448-2458.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GB" sz="68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t>
            </a:r>
            <a:r>
              <a:rPr lang="en-GB" sz="680" b="0" i="1" kern="1200" dirty="0">
                <a:solidFill>
                  <a:schemeClr val="tx1"/>
                </a:solidFill>
                <a:effectLst/>
                <a:latin typeface="+mn-lt"/>
                <a:ea typeface="+mn-ea"/>
                <a:cs typeface="+mn-cs"/>
              </a:rPr>
              <a:t>Lancet Respir Med</a:t>
            </a:r>
            <a:r>
              <a:rPr lang="en-GB" sz="680" b="0" kern="1200" dirty="0">
                <a:solidFill>
                  <a:schemeClr val="tx1"/>
                </a:solidFill>
                <a:effectLst/>
                <a:latin typeface="+mn-lt"/>
                <a:ea typeface="+mn-ea"/>
                <a:cs typeface="+mn-cs"/>
              </a:rPr>
              <a:t>. </a:t>
            </a:r>
            <a:r>
              <a:rPr lang="en-US" sz="680" dirty="0"/>
              <a:t>2019;7:46-59.</a:t>
            </a:r>
            <a:r>
              <a:rPr lang="en-GB" sz="680" b="0" kern="1200" dirty="0">
                <a:solidFill>
                  <a:schemeClr val="tx1"/>
                </a:solidFill>
                <a:effectLst/>
                <a:latin typeface="+mn-lt"/>
                <a:ea typeface="+mn-ea"/>
                <a:cs typeface="+mn-cs"/>
              </a:rPr>
              <a:t> </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solidFill>
                  <a:schemeClr val="tx1"/>
                </a:solidFill>
                <a:cs typeface="Arial" panose="020B0604020202020204" pitchFamily="34" charset="0"/>
              </a:rPr>
              <a:t>AstraZeneca. </a:t>
            </a:r>
            <a:r>
              <a:rPr lang="en-US" sz="680" dirty="0">
                <a:solidFill>
                  <a:schemeClr val="tx1"/>
                </a:solidFill>
              </a:rPr>
              <a:t>A</a:t>
            </a:r>
            <a:r>
              <a:rPr lang="en-US" sz="680" b="1" dirty="0">
                <a:solidFill>
                  <a:schemeClr val="tx1"/>
                </a:solidFill>
              </a:rPr>
              <a:t> </a:t>
            </a:r>
            <a:r>
              <a:rPr lang="en-US" sz="680" dirty="0">
                <a:solidFill>
                  <a:schemeClr val="tx1"/>
                </a:solidFill>
              </a:rPr>
              <a:t>safety extension study with benralizumab for asthmatic adults on inhaled corticosteroid plus long-acting </a:t>
            </a:r>
            <a:r>
              <a:rPr lang="el-GR" sz="680" dirty="0">
                <a:solidFill>
                  <a:schemeClr val="tx1"/>
                </a:solidFill>
              </a:rPr>
              <a:t>β2 </a:t>
            </a:r>
            <a:r>
              <a:rPr lang="en-US" sz="680" dirty="0">
                <a:solidFill>
                  <a:schemeClr val="tx1"/>
                </a:solidFill>
              </a:rPr>
              <a:t>agonist</a:t>
            </a:r>
            <a:r>
              <a:rPr lang="en-US" sz="680" b="1" dirty="0">
                <a:solidFill>
                  <a:schemeClr val="tx1"/>
                </a:solidFill>
              </a:rPr>
              <a:t> </a:t>
            </a:r>
            <a:r>
              <a:rPr lang="en-US" sz="680" dirty="0">
                <a:solidFill>
                  <a:schemeClr val="tx1"/>
                </a:solidFill>
              </a:rPr>
              <a:t>(MELTEMI)</a:t>
            </a:r>
            <a:r>
              <a:rPr lang="en-US" sz="680" dirty="0">
                <a:solidFill>
                  <a:schemeClr val="tx1"/>
                </a:solidFill>
                <a:cs typeface="Arial" panose="020B0604020202020204" pitchFamily="34" charset="0"/>
              </a:rPr>
              <a:t>. ClinicalTrials.gov website. http://www.ClinicalTrials.gov/show/NCT02808819. Accessed August 21, 2018.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cs typeface="Arial" panose="020B0604020202020204" pitchFamily="34" charset="0"/>
              </a:rPr>
              <a:t>AstraZeneca. </a:t>
            </a:r>
            <a:r>
              <a:rPr lang="en-US" sz="680" b="0" i="0" kern="1200" dirty="0">
                <a:solidFill>
                  <a:schemeClr val="tx1"/>
                </a:solidFill>
                <a:effectLst/>
                <a:latin typeface="+mn-lt"/>
                <a:ea typeface="+mn-ea"/>
                <a:cs typeface="+mn-cs"/>
              </a:rPr>
              <a:t>A study to evaluate the onset of effect and time course of change in lung function with benralizumab in severe, uncontrolled asthma patients with eosinophilic inflammation (SOLANA). </a:t>
            </a:r>
            <a:r>
              <a:rPr lang="en-US" sz="680" dirty="0">
                <a:cs typeface="Arial" panose="020B0604020202020204" pitchFamily="34" charset="0"/>
              </a:rPr>
              <a:t>https://clinicaltrials.gov/ct2/show/NCT02869438. Accessed November 28, 2018.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solidFill>
                  <a:schemeClr val="tx1"/>
                </a:solidFill>
                <a:cs typeface="Arial" panose="020B0604020202020204" pitchFamily="34" charset="0"/>
              </a:rPr>
              <a:t>AstraZeneca. </a:t>
            </a:r>
            <a:r>
              <a:rPr lang="en-US" sz="680" dirty="0">
                <a:solidFill>
                  <a:schemeClr val="tx1"/>
                </a:solidFill>
              </a:rPr>
              <a:t>A</a:t>
            </a:r>
            <a:r>
              <a:rPr lang="en-US" sz="680" b="1" dirty="0">
                <a:solidFill>
                  <a:schemeClr val="tx1"/>
                </a:solidFill>
              </a:rPr>
              <a:t> </a:t>
            </a:r>
            <a:r>
              <a:rPr lang="en-US" sz="680" dirty="0">
                <a:solidFill>
                  <a:schemeClr val="tx1"/>
                </a:solidFill>
              </a:rPr>
              <a:t>study of the safety and effectiveness of benralizumab to treat patients with severe uncontrolled asthma (ANDHI). </a:t>
            </a:r>
            <a:r>
              <a:rPr lang="en-US" sz="680" dirty="0">
                <a:solidFill>
                  <a:schemeClr val="tx1"/>
                </a:solidFill>
                <a:cs typeface="Arial" panose="020B0604020202020204" pitchFamily="34" charset="0"/>
              </a:rPr>
              <a:t>ClinicalTrials.gov website. http://www.ClinicalTrials.gov/show/NCT03170271. Accessed August 21, 2018.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i="0" u="none" strike="noStrike" kern="1200" baseline="0" dirty="0">
                <a:solidFill>
                  <a:schemeClr val="tx1"/>
                </a:solidFill>
                <a:latin typeface="+mn-lt"/>
                <a:ea typeface="+mn-ea"/>
                <a:cs typeface="+mn-cs"/>
              </a:rPr>
              <a:t>In House Data, AstraZeneca Pharmaceuticals LP. Clinical study protocol D3250C00045. July 18, 2018. </a:t>
            </a:r>
            <a:endParaRPr lang="en-US" sz="680" dirty="0"/>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b="0" kern="1200" dirty="0">
                <a:solidFill>
                  <a:schemeClr val="tx1"/>
                </a:solidFill>
                <a:effectLst/>
                <a:latin typeface="+mn-lt"/>
                <a:ea typeface="+mn-ea"/>
                <a:cs typeface="+mn-cs"/>
              </a:rPr>
              <a:t>AstraZeneca.  Study to evaluate efficacy and safety of benralizumab in reducing oral corticosteroid use in adult patients with severe asthma (PONENTE). ClinicalTrials.gov website. https://clinicaltrials.gov/ct2/show/NCT03557307. Assessed </a:t>
            </a:r>
            <a:r>
              <a:rPr lang="en-US" sz="680" dirty="0">
                <a:cs typeface="Arial" panose="020B0604020202020204" pitchFamily="34" charset="0"/>
              </a:rPr>
              <a:t>November 28, 2018.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cs typeface="Arial" panose="020B0604020202020204" pitchFamily="34" charset="0"/>
              </a:rPr>
              <a:t>AstraZeneca. </a:t>
            </a:r>
            <a:r>
              <a:rPr lang="en-US" sz="680" dirty="0"/>
              <a:t>Study to assess functionality, reliability, and performance of a single-use auto-injector with benralizumab administered at home (GRECO)</a:t>
            </a:r>
            <a:r>
              <a:rPr lang="en-US" sz="680" dirty="0">
                <a:cs typeface="Arial" panose="020B0604020202020204" pitchFamily="34" charset="0"/>
              </a:rPr>
              <a:t>. ClinicalTrials.gov website. http://www.ClinicalTrials.gov/show/NCT02918071. Accessed November 28, 2018.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fr-FR" sz="680" dirty="0"/>
              <a:t>Ferguson GT, Mansur AH, Jacobs JS, et al.  </a:t>
            </a:r>
            <a:r>
              <a:rPr lang="en-US" sz="680" b="0" i="0" kern="1200" dirty="0">
                <a:solidFill>
                  <a:schemeClr val="tx1"/>
                </a:solidFill>
                <a:effectLst/>
                <a:latin typeface="+mn-lt"/>
                <a:ea typeface="+mn-ea"/>
                <a:cs typeface="+mn-cs"/>
              </a:rPr>
              <a:t>Assessment of an accessorized pre-filled syringe for home-administered benralizumab in severe asthma. </a:t>
            </a:r>
            <a:r>
              <a:rPr lang="en-US" sz="680" b="0" i="1" kern="1200" dirty="0">
                <a:solidFill>
                  <a:schemeClr val="tx1"/>
                </a:solidFill>
                <a:effectLst/>
                <a:latin typeface="+mn-lt"/>
                <a:ea typeface="+mn-ea"/>
                <a:cs typeface="+mn-cs"/>
              </a:rPr>
              <a:t>J Asthma Allergy</a:t>
            </a:r>
            <a:r>
              <a:rPr lang="en-US" sz="680" b="0" i="0" kern="1200" dirty="0">
                <a:solidFill>
                  <a:schemeClr val="tx1"/>
                </a:solidFill>
                <a:effectLst/>
                <a:latin typeface="+mn-lt"/>
                <a:ea typeface="+mn-ea"/>
                <a:cs typeface="+mn-cs"/>
              </a:rPr>
              <a:t>. 2018;11:63-72.</a:t>
            </a:r>
          </a:p>
          <a:p>
            <a:pPr marL="231229" indent="-175734" defTabSz="739932">
              <a:spcBef>
                <a:spcPts val="0"/>
              </a:spcBef>
              <a:buSzTx/>
              <a:buFont typeface="Arial" panose="020B0604020202020204" pitchFamily="34" charset="0"/>
              <a:buAutoNum type="arabicPeriod"/>
              <a:defRPr/>
            </a:pPr>
            <a:r>
              <a:rPr lang="en-US" sz="680" b="0" kern="1200" dirty="0">
                <a:solidFill>
                  <a:schemeClr val="tx1"/>
                </a:solidFill>
                <a:effectLst/>
                <a:latin typeface="+mn-lt"/>
                <a:ea typeface="+mn-ea"/>
                <a:cs typeface="+mn-cs"/>
              </a:rPr>
              <a:t>Zeitlin PL, Leong M, Cole J, et al.  Benralizumab does not impair antibody response to seasonal influenza vaccination in adolescent and young adult patients with moderate to severe asthma: results from the phase IIIb ALIZE trial. </a:t>
            </a:r>
            <a:r>
              <a:rPr lang="en-US" sz="680" b="0" i="1" kern="1200" dirty="0">
                <a:solidFill>
                  <a:schemeClr val="tx1"/>
                </a:solidFill>
                <a:effectLst/>
                <a:latin typeface="+mn-lt"/>
                <a:ea typeface="+mn-ea"/>
                <a:cs typeface="+mn-cs"/>
              </a:rPr>
              <a:t>J Asthma Allergy</a:t>
            </a:r>
            <a:r>
              <a:rPr lang="en-US" sz="680" b="0" kern="1200" dirty="0">
                <a:solidFill>
                  <a:schemeClr val="tx1"/>
                </a:solidFill>
                <a:effectLst/>
                <a:latin typeface="+mn-lt"/>
                <a:ea typeface="+mn-ea"/>
                <a:cs typeface="+mn-cs"/>
              </a:rPr>
              <a:t>. 2018;11:181-192.</a:t>
            </a:r>
            <a:endParaRPr lang="en-US" sz="680" dirty="0">
              <a:cs typeface="Arial" panose="020B0604020202020204" pitchFamily="34" charset="0"/>
            </a:endParaRPr>
          </a:p>
          <a:p>
            <a:pPr marL="233355" indent="-177350" defTabSz="746736">
              <a:spcBef>
                <a:spcPts val="0"/>
              </a:spcBef>
              <a:buSzTx/>
              <a:buFont typeface="Arial" panose="020B0604020202020204" pitchFamily="34" charset="0"/>
              <a:buAutoNum type="arabicPeriod"/>
              <a:defRPr/>
            </a:pPr>
            <a:r>
              <a:rPr lang="en-US" sz="680" dirty="0"/>
              <a:t>Ferguson GT, FitzGerald JM, Bleecker ER, et al.  Benralizumab for patients with mild to moderate, persistent asthma (BISE): a randomised, double-blind, placebo-controlled, phase 3 trial. </a:t>
            </a:r>
            <a:r>
              <a:rPr lang="en-US" sz="680" i="1" dirty="0"/>
              <a:t>Lancet Respir Med</a:t>
            </a:r>
            <a:r>
              <a:rPr lang="en-US" sz="680" dirty="0"/>
              <a:t>. 2017;5:568-576. </a:t>
            </a:r>
          </a:p>
          <a:p>
            <a:pPr marL="233355" indent="-177350" defTabSz="746736">
              <a:spcBef>
                <a:spcPts val="0"/>
              </a:spcBef>
              <a:buSzTx/>
              <a:buFont typeface="Arial" panose="020B0604020202020204" pitchFamily="34" charset="0"/>
              <a:buAutoNum type="arabicPeriod"/>
              <a:defRPr/>
            </a:pPr>
            <a:r>
              <a:rPr lang="en-US" sz="680" dirty="0">
                <a:solidFill>
                  <a:schemeClr val="tx1"/>
                </a:solidFill>
                <a:cs typeface="Arial" panose="020B0604020202020204" pitchFamily="34" charset="0"/>
              </a:rPr>
              <a:t>AstraZeneca. </a:t>
            </a:r>
            <a:r>
              <a:rPr lang="en-US" sz="680" dirty="0">
                <a:solidFill>
                  <a:schemeClr val="tx1"/>
                </a:solidFill>
              </a:rPr>
              <a:t>Study</a:t>
            </a:r>
            <a:r>
              <a:rPr lang="en-US" sz="680" b="1" dirty="0">
                <a:solidFill>
                  <a:schemeClr val="tx1"/>
                </a:solidFill>
              </a:rPr>
              <a:t> </a:t>
            </a:r>
            <a:r>
              <a:rPr lang="en-US" sz="680" dirty="0">
                <a:solidFill>
                  <a:schemeClr val="tx1"/>
                </a:solidFill>
              </a:rPr>
              <a:t>to evaluate the effect of benralizumab on allergen-induced inflammation in mild, atopic asthmatics (ARIA)</a:t>
            </a:r>
            <a:r>
              <a:rPr lang="en-US" sz="680" dirty="0">
                <a:solidFill>
                  <a:schemeClr val="tx1"/>
                </a:solidFill>
                <a:cs typeface="Arial" panose="020B0604020202020204" pitchFamily="34" charset="0"/>
              </a:rPr>
              <a:t>. ClinicalTrials.gov website. http://www.ClinicalTrials.gov/show/NCT02821416. Accessed August 21, 2018.</a:t>
            </a:r>
            <a:r>
              <a:rPr lang="en-US" sz="680" dirty="0">
                <a:solidFill>
                  <a:schemeClr val="tx1"/>
                </a:solidFill>
              </a:rPr>
              <a:t> </a:t>
            </a:r>
          </a:p>
          <a:p>
            <a:pPr marL="233355" marR="0" lvl="0" indent="-177350" algn="l" defTabSz="746736"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680" dirty="0">
                <a:solidFill>
                  <a:schemeClr val="tx1"/>
                </a:solidFill>
                <a:cs typeface="Arial" panose="020B0604020202020204" pitchFamily="34" charset="0"/>
              </a:rPr>
              <a:t>AstraZeneca. </a:t>
            </a:r>
            <a:r>
              <a:rPr lang="en-US" sz="680" dirty="0">
                <a:solidFill>
                  <a:schemeClr val="tx1"/>
                </a:solidFill>
              </a:rPr>
              <a:t>Efficacy and safety study of benralizumab in patients with uncontrolled asthma on medium to high dose inhaled corticosteroid plus LABA (MIRACLE).</a:t>
            </a:r>
            <a:r>
              <a:rPr lang="en-US" sz="680" dirty="0">
                <a:solidFill>
                  <a:schemeClr val="tx1"/>
                </a:solidFill>
                <a:cs typeface="Arial" panose="020B0604020202020204" pitchFamily="34" charset="0"/>
              </a:rPr>
              <a:t> ClinicalTrials.gov website.</a:t>
            </a:r>
            <a:r>
              <a:rPr lang="en-US" sz="680" dirty="0">
                <a:solidFill>
                  <a:schemeClr val="tx1"/>
                </a:solidFill>
              </a:rPr>
              <a:t> </a:t>
            </a:r>
            <a:r>
              <a:rPr lang="en-US" sz="680" dirty="0">
                <a:solidFill>
                  <a:schemeClr val="tx1"/>
                </a:solidFill>
                <a:cs typeface="Arial" panose="020B0604020202020204" pitchFamily="34" charset="0"/>
              </a:rPr>
              <a:t>http://www.ClinicalTrials.gov/show/NCT03186209. Accessed </a:t>
            </a:r>
            <a:r>
              <a:rPr lang="en-US" sz="680" dirty="0">
                <a:cs typeface="Arial" panose="020B0604020202020204" pitchFamily="34" charset="0"/>
              </a:rPr>
              <a:t>November 28, 2018.</a:t>
            </a:r>
          </a:p>
          <a:p>
            <a:pPr marL="231229" indent="-231229" defTabSz="924916">
              <a:spcBef>
                <a:spcPts val="0"/>
              </a:spcBef>
              <a:buFont typeface="Arial" panose="020B0604020202020204" pitchFamily="34" charset="0"/>
              <a:buAutoNum type="arabicPeriod"/>
              <a:defRPr/>
            </a:pPr>
            <a:r>
              <a:rPr lang="en-US" sz="680" dirty="0">
                <a:cs typeface="Arial" panose="020B0604020202020204" pitchFamily="34" charset="0"/>
              </a:rPr>
              <a:t>AstraZeneca</a:t>
            </a:r>
            <a:r>
              <a:rPr lang="en-US" sz="680" dirty="0"/>
              <a:t>. Efficacy and safety of benralizumab in moderate to very severe chronic obstructive pulmonary disease (COPD) with exacerbation history (TERRANOVA).  ClinicalTrials.gov website. </a:t>
            </a:r>
            <a:r>
              <a:rPr lang="en-US" sz="680" dirty="0">
                <a:hlinkClick r:id="rId3"/>
              </a:rPr>
              <a:t>https://www.ClinicalTrials.gov/show/NCT02155660</a:t>
            </a:r>
            <a:r>
              <a:rPr lang="en-US" sz="680" dirty="0"/>
              <a:t>. Accessed March 20, 2019. </a:t>
            </a:r>
          </a:p>
          <a:p>
            <a:pPr marL="231229" indent="-231229" defTabSz="924916">
              <a:spcBef>
                <a:spcPts val="0"/>
              </a:spcBef>
              <a:buFont typeface="Arial" panose="020B0604020202020204" pitchFamily="34" charset="0"/>
              <a:buAutoNum type="arabicPeriod"/>
              <a:defRPr/>
            </a:pPr>
            <a:r>
              <a:rPr lang="en-US" sz="680" dirty="0">
                <a:cs typeface="Arial" panose="020B0604020202020204" pitchFamily="34" charset="0"/>
              </a:rPr>
              <a:t>AstraZeneca</a:t>
            </a:r>
            <a:r>
              <a:rPr lang="en-US" sz="680" dirty="0"/>
              <a:t>. Benralizumab efficacy in moderate to very severe chronic obstructive pulmonary disease (COPD) with exacerbation history (GALATHEA).  ClinicalTrials.gov website.</a:t>
            </a:r>
            <a:r>
              <a:rPr lang="en-US" sz="680" dirty="0">
                <a:hlinkClick r:id="rId4" action="ppaction://hlinkpres?slideindex=1&amp;slidetitle="/>
              </a:rPr>
              <a:t> https://www.ClinicalTrials.gov/show/NCT02138916</a:t>
            </a:r>
            <a:r>
              <a:rPr lang="en-US" sz="680" dirty="0"/>
              <a:t>. Accessed March 20, 2019. </a:t>
            </a:r>
          </a:p>
          <a:p>
            <a:pPr marL="231229" marR="0" lvl="0" indent="-231229" algn="l" defTabSz="924916"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680" dirty="0">
                <a:cs typeface="Arial" panose="020B0604020202020204" pitchFamily="34" charset="0"/>
              </a:rPr>
              <a:t>AstraZeneca. Pharmacokinetic comparability of benralizumab using accessorized pre-filled syringe or autoinjector in healthy volunteers.</a:t>
            </a:r>
            <a:r>
              <a:rPr lang="en-US" sz="680" dirty="0"/>
              <a:t> ClinicalTrials.gov website.</a:t>
            </a:r>
            <a:r>
              <a:rPr lang="en-US" sz="680" dirty="0">
                <a:cs typeface="Arial" panose="020B0604020202020204" pitchFamily="34" charset="0"/>
              </a:rPr>
              <a:t> https://clinicaltrials.gov/ct2/show/NCT02968914. Accessed December 5, 2018.</a:t>
            </a:r>
          </a:p>
          <a:p>
            <a:pPr marL="231229" marR="0" lvl="0" indent="-231229" algn="l" defTabSz="924916"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680" dirty="0">
                <a:cs typeface="Arial" panose="020B0604020202020204" pitchFamily="34" charset="0"/>
              </a:rPr>
              <a:t>AstraZeneca. </a:t>
            </a:r>
            <a:r>
              <a:rPr lang="en-US" sz="680" dirty="0"/>
              <a:t>Efficacy and safety study of benralizumab for patients with severe nasal polyposis (OSTRO). ClinicalTrials.gov website. https://clinicaltrials.gov/ct2/show/NCT03401229. Accessed February 5, 2018. </a:t>
            </a:r>
          </a:p>
          <a:p>
            <a:pPr marL="228600" indent="-228600">
              <a:spcBef>
                <a:spcPts val="0"/>
              </a:spcBef>
              <a:buFont typeface="+mj-lt"/>
              <a:buAutoNum type="arabicPeriod"/>
            </a:pPr>
            <a:r>
              <a:rPr lang="en-US" sz="680" dirty="0">
                <a:cs typeface="Arial" panose="020B0604020202020204" pitchFamily="34" charset="0"/>
              </a:rPr>
              <a:t>International Severe Asthma Registry. http://isaregistries.org. Accessed January 16, 2019.</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680" dirty="0">
                <a:cs typeface="Arial" panose="020B0604020202020204" pitchFamily="34" charset="0"/>
              </a:rPr>
              <a:t>AstraZeneca. Observational study of characteristics, treatments and outcomes with severe asthma in the United States (CHRONICLE</a:t>
            </a:r>
            <a:r>
              <a:rPr lang="en-US" sz="680" dirty="0"/>
              <a:t>)</a:t>
            </a:r>
            <a:r>
              <a:rPr lang="en-US" sz="680" dirty="0">
                <a:cs typeface="Arial" panose="020B0604020202020204" pitchFamily="34" charset="0"/>
              </a:rPr>
              <a:t>. ClinicalTrials.gov website. </a:t>
            </a:r>
            <a:r>
              <a:rPr lang="en-US" sz="680" dirty="0">
                <a:cs typeface="Arial" panose="020B0604020202020204" pitchFamily="34" charset="0"/>
                <a:hlinkClick r:id="rId5"/>
              </a:rPr>
              <a:t>https://clinicaltrials.gov/ct2/show/NCT03373045</a:t>
            </a:r>
            <a:r>
              <a:rPr lang="en-US" sz="680" dirty="0">
                <a:cs typeface="Arial" panose="020B0604020202020204" pitchFamily="34" charset="0"/>
              </a:rPr>
              <a:t>. Accessed January 16, 2019.</a:t>
            </a:r>
          </a:p>
          <a:p>
            <a:pPr marL="228600" indent="-228600">
              <a:spcBef>
                <a:spcPts val="0"/>
              </a:spcBef>
              <a:buFont typeface="+mj-lt"/>
              <a:buAutoNum type="arabicPeriod"/>
            </a:pPr>
            <a:r>
              <a:rPr lang="en-US" sz="680" dirty="0">
                <a:cs typeface="Arial" panose="020B0604020202020204" pitchFamily="34" charset="0"/>
              </a:rPr>
              <a:t>AstraZeneca. </a:t>
            </a:r>
            <a:r>
              <a:rPr lang="en-US" sz="680" b="0" i="0" u="none" strike="noStrike" kern="1200" dirty="0">
                <a:solidFill>
                  <a:schemeClr val="tx1"/>
                </a:solidFill>
                <a:effectLst/>
                <a:latin typeface="+mn-lt"/>
                <a:ea typeface="+mn-ea"/>
                <a:cs typeface="+mn-cs"/>
              </a:rPr>
              <a:t>The benralizumab pregnancy exposure study: a VAMPSS post marketing surveillance study.</a:t>
            </a:r>
            <a:r>
              <a:rPr lang="en-US" sz="680" dirty="0">
                <a:cs typeface="Arial" panose="020B0604020202020204" pitchFamily="34" charset="0"/>
              </a:rPr>
              <a:t> ClinicalTrials.gov website. </a:t>
            </a:r>
            <a:r>
              <a:rPr lang="en-US" sz="680" b="0" i="0" u="none" strike="noStrike" kern="1200" dirty="0">
                <a:solidFill>
                  <a:schemeClr val="tx1"/>
                </a:solidFill>
                <a:effectLst/>
                <a:latin typeface="+mn-lt"/>
                <a:ea typeface="+mn-ea"/>
                <a:cs typeface="+mn-cs"/>
              </a:rPr>
              <a:t>https://clinicaltrials.gov/ct2/show/NCT03794999. Accessed January 16, 2019.</a:t>
            </a:r>
            <a:endParaRPr lang="en-US" sz="680" dirty="0">
              <a:cs typeface="Arial" panose="020B0604020202020204" pitchFamily="34" charset="0"/>
            </a:endParaRPr>
          </a:p>
          <a:p>
            <a:pPr marL="231229" marR="0" lvl="0" indent="-231229" algn="l" defTabSz="924916"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endParaRPr lang="en-US" sz="700" dirty="0"/>
          </a:p>
          <a:p>
            <a:pPr marL="231229" marR="0" lvl="0" indent="-231229"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AutoNum type="arabicPeriod"/>
              <a:tabLst/>
              <a:defRPr/>
            </a:pPr>
            <a:endParaRPr lang="en-US" sz="1000" dirty="0">
              <a:cs typeface="Arial" panose="020B0604020202020204" pitchFamily="34" charset="0"/>
            </a:endParaRPr>
          </a:p>
          <a:p>
            <a:pPr marL="231229" indent="-231229" defTabSz="924916">
              <a:spcBef>
                <a:spcPts val="303"/>
              </a:spcBef>
              <a:buFont typeface="Arial" panose="020B0604020202020204" pitchFamily="34" charset="0"/>
              <a:buAutoNum type="arabicPeriod"/>
              <a:defRPr/>
            </a:pPr>
            <a:endParaRPr lang="en-US" sz="1000" dirty="0"/>
          </a:p>
          <a:p>
            <a:pPr marL="233355" indent="-177350" defTabSz="746736">
              <a:spcBef>
                <a:spcPts val="0"/>
              </a:spcBef>
              <a:buSzTx/>
              <a:buFont typeface="Arial" panose="020B0604020202020204" pitchFamily="34" charset="0"/>
              <a:buAutoNum type="arabicPeriod"/>
              <a:defRPr/>
            </a:pPr>
            <a:endParaRPr lang="en-US" sz="1000" dirty="0">
              <a:solidFill>
                <a:schemeClr val="tx1"/>
              </a:solidFill>
              <a:cs typeface="Arial" panose="020B0604020202020204" pitchFamily="34" charset="0"/>
            </a:endParaRPr>
          </a:p>
          <a:p>
            <a:pPr marL="0" indent="0">
              <a:buNone/>
            </a:pPr>
            <a:endParaRPr lang="en-US" b="1"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233355" indent="-233355" defTabSz="746736">
              <a:spcBef>
                <a:spcPts val="0"/>
              </a:spcBef>
              <a:buClrTx/>
              <a:buSzTx/>
              <a:buFont typeface="Arial" panose="020B0604020202020204" pitchFamily="34" charset="0"/>
              <a:buAutoNum type="arabicPeriod"/>
              <a:defRPr/>
            </a:pPr>
            <a:endParaRPr lang="en-US" dirty="0">
              <a:solidFill>
                <a:schemeClr val="tx1"/>
              </a:solidFill>
              <a:cs typeface="Arial" panose="020B0604020202020204" pitchFamily="34" charset="0"/>
            </a:endParaRPr>
          </a:p>
          <a:p>
            <a:pPr marL="0" indent="0">
              <a:buNone/>
            </a:pPr>
            <a:endParaRPr lang="en-US" dirty="0">
              <a:solidFill>
                <a:schemeClr val="tx1"/>
              </a:solidFill>
              <a:cs typeface="Arial" panose="020B0604020202020204" pitchFamily="34" charset="0"/>
            </a:endParaRP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endParaRPr lang="en-US" sz="1000" b="0" i="0" kern="1200" dirty="0">
              <a:solidFill>
                <a:schemeClr val="tx1"/>
              </a:solidFill>
              <a:effectLst/>
              <a:latin typeface="+mn-lt"/>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3081048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Slide Image Placeholder 1"/>
          <p:cNvSpPr>
            <a:spLocks noGrp="1" noRot="1" noChangeAspect="1" noTextEdit="1"/>
          </p:cNvSpPr>
          <p:nvPr>
            <p:ph type="sldImg"/>
          </p:nvPr>
        </p:nvSpPr>
        <p:spPr bwMode="auto">
          <a:xfrm>
            <a:off x="771525" y="1166813"/>
            <a:ext cx="5595938" cy="3148012"/>
          </a:xfrm>
          <a:noFill/>
          <a:ln>
            <a:solidFill>
              <a:srgbClr val="000000"/>
            </a:solidFill>
            <a:miter lim="800000"/>
            <a:headEnd/>
            <a:tailEnd/>
          </a:ln>
        </p:spPr>
      </p:sp>
      <p:sp>
        <p:nvSpPr>
          <p:cNvPr id="2" name="Notes Placeholder 1"/>
          <p:cNvSpPr>
            <a:spLocks noGrp="1"/>
          </p:cNvSpPr>
          <p:nvPr>
            <p:ph type="body" sz="quarter" idx="10"/>
          </p:nvPr>
        </p:nvSpPr>
        <p:spPr>
          <a:xfrm>
            <a:off x="702028" y="4364910"/>
            <a:ext cx="5941287" cy="4886434"/>
          </a:xfrm>
        </p:spPr>
        <p:txBody>
          <a:bodyPr/>
          <a:lstStyle/>
          <a:p>
            <a:pPr marL="0" indent="0" defTabSz="936421" eaLnBrk="0" fontAlgn="base" hangingPunct="0">
              <a:spcBef>
                <a:spcPts val="37"/>
              </a:spcBef>
              <a:spcAft>
                <a:spcPct val="0"/>
              </a:spcAft>
              <a:buNone/>
              <a:defRPr/>
            </a:pPr>
            <a:r>
              <a:rPr lang="en-US" sz="950" b="1" dirty="0">
                <a:solidFill>
                  <a:schemeClr val="tx1"/>
                </a:solidFill>
              </a:rPr>
              <a:t>Note:</a:t>
            </a:r>
          </a:p>
          <a:p>
            <a:pPr marL="0" indent="0" defTabSz="963998" eaLnBrk="0" fontAlgn="base" hangingPunct="0">
              <a:spcBef>
                <a:spcPts val="38"/>
              </a:spcBef>
              <a:spcAft>
                <a:spcPct val="0"/>
              </a:spcAft>
              <a:buNone/>
              <a:defRPr/>
            </a:pPr>
            <a:r>
              <a:rPr lang="en-US" sz="950" b="0" dirty="0"/>
              <a:t>Present slide.</a:t>
            </a:r>
            <a:endParaRPr lang="en-US" sz="950" b="1" dirty="0"/>
          </a:p>
          <a:p>
            <a:pPr marL="0" indent="0" defTabSz="963998" eaLnBrk="0" fontAlgn="base" hangingPunct="0">
              <a:spcBef>
                <a:spcPts val="0"/>
              </a:spcBef>
              <a:spcAft>
                <a:spcPct val="0"/>
              </a:spcAft>
              <a:buNone/>
              <a:defRPr/>
            </a:pPr>
            <a:r>
              <a:rPr lang="en-US" sz="950" b="1" dirty="0"/>
              <a:t>Additional Information:</a:t>
            </a:r>
            <a:r>
              <a:rPr lang="en-US" sz="950" b="1" baseline="30000" dirty="0"/>
              <a:t>4</a:t>
            </a:r>
            <a:r>
              <a:rPr lang="en-US" sz="950" b="1" dirty="0"/>
              <a:t> </a:t>
            </a:r>
          </a:p>
          <a:p>
            <a:pPr marL="236318" indent="-236318" defTabSz="963998" eaLnBrk="0" fontAlgn="base" hangingPunct="0">
              <a:spcBef>
                <a:spcPts val="38"/>
              </a:spcBef>
              <a:spcAft>
                <a:spcPct val="0"/>
              </a:spcAft>
              <a:defRPr/>
            </a:pPr>
            <a:r>
              <a:rPr lang="en-US" sz="950" dirty="0"/>
              <a:t>Benralizumab is a humanized anti-IL-5 receptor alpha monoclonal antibody that binds to the alpha chain of the IL-5 receptor to block IL-5 function and induce apoptosis of eosinophils via ADCC </a:t>
            </a:r>
            <a:endParaRPr lang="en-US" sz="950" baseline="30000" dirty="0"/>
          </a:p>
          <a:p>
            <a:pPr marL="244039" indent="-244039" defTabSz="963998" eaLnBrk="0" fontAlgn="base" hangingPunct="0">
              <a:spcBef>
                <a:spcPct val="30000"/>
              </a:spcBef>
              <a:spcAft>
                <a:spcPct val="0"/>
              </a:spcAft>
              <a:defRPr/>
            </a:pPr>
            <a:r>
              <a:rPr lang="en-US" sz="950" dirty="0"/>
              <a:t>While most COPD-related airway inflammation is not primarily eosinophilic, approximately 30% of COPD patients do have elevated airway eosinophil levels. Increased eosinophil levels are found most often in the chronic bronchitis phenotype of COPD, which has been linked to increased exacerbation frequency and a more rapid rate of decline in lung function compared with COPD patients without chronic bronchitis</a:t>
            </a:r>
            <a:endParaRPr lang="en-US" sz="950" baseline="30000" dirty="0"/>
          </a:p>
          <a:p>
            <a:pPr marL="244039" indent="-244039" defTabSz="963998" eaLnBrk="0" fontAlgn="base" hangingPunct="0">
              <a:spcBef>
                <a:spcPct val="30000"/>
              </a:spcBef>
              <a:spcAft>
                <a:spcPct val="0"/>
              </a:spcAft>
              <a:defRPr/>
            </a:pPr>
            <a:r>
              <a:rPr lang="en-US" sz="950" dirty="0"/>
              <a:t>COPD patients treated with corticosteroids with the goal of reducing sputum eosinophil counts had less frequent COPD exacerbations</a:t>
            </a:r>
          </a:p>
          <a:p>
            <a:pPr marL="244039" indent="-244039" defTabSz="963998" eaLnBrk="0" fontAlgn="base" hangingPunct="0">
              <a:spcBef>
                <a:spcPct val="30000"/>
              </a:spcBef>
              <a:spcAft>
                <a:spcPct val="0"/>
              </a:spcAft>
              <a:defRPr/>
            </a:pPr>
            <a:r>
              <a:rPr lang="en-US" sz="950" dirty="0"/>
              <a:t>Reducing eosinophils by targeting the IL-5/IL-5R pathway may have a similar effect</a:t>
            </a:r>
            <a:endParaRPr lang="en-US" sz="950" b="1" dirty="0"/>
          </a:p>
          <a:p>
            <a:pPr marL="0" indent="0" defTabSz="936421" eaLnBrk="0" fontAlgn="base" hangingPunct="0">
              <a:spcBef>
                <a:spcPct val="30000"/>
              </a:spcBef>
              <a:spcAft>
                <a:spcPct val="0"/>
              </a:spcAft>
              <a:buNone/>
              <a:defRPr/>
            </a:pPr>
            <a:endParaRPr lang="it-IT" sz="750" b="1" dirty="0">
              <a:solidFill>
                <a:schemeClr val="tx1"/>
              </a:solidFill>
            </a:endParaRPr>
          </a:p>
          <a:p>
            <a:pPr marL="0" indent="0" defTabSz="936421" eaLnBrk="0" fontAlgn="base" hangingPunct="0">
              <a:spcBef>
                <a:spcPct val="30000"/>
              </a:spcBef>
              <a:spcAft>
                <a:spcPct val="0"/>
              </a:spcAft>
              <a:buNone/>
              <a:defRPr/>
            </a:pPr>
            <a:r>
              <a:rPr lang="it-IT" sz="750" b="1" dirty="0">
                <a:solidFill>
                  <a:schemeClr val="tx1"/>
                </a:solidFill>
              </a:rPr>
              <a:t>References:</a:t>
            </a:r>
          </a:p>
          <a:p>
            <a:pPr marL="274320" lvl="2" indent="-173736">
              <a:spcBef>
                <a:spcPts val="0"/>
              </a:spcBef>
              <a:buFont typeface="+mj-lt"/>
              <a:buAutoNum type="arabicPeriod"/>
            </a:pPr>
            <a:r>
              <a:rPr lang="en-US" sz="750" dirty="0"/>
              <a:t>Bafadhel M, </a:t>
            </a:r>
            <a:r>
              <a:rPr lang="en-US" sz="750" dirty="0" err="1"/>
              <a:t>Pavord</a:t>
            </a:r>
            <a:r>
              <a:rPr lang="en-US" sz="750" dirty="0"/>
              <a:t> ID, Russell REK. </a:t>
            </a:r>
            <a:r>
              <a:rPr lang="en-US" sz="750" b="0" i="0" u="none" strike="noStrike" kern="1200" baseline="0" dirty="0">
                <a:solidFill>
                  <a:schemeClr val="tx1"/>
                </a:solidFill>
                <a:latin typeface="+mn-lt"/>
                <a:ea typeface="+mn-ea"/>
                <a:cs typeface="+mn-cs"/>
              </a:rPr>
              <a:t>COPD 2017 eosinophils in COPD: just another biomarker? </a:t>
            </a:r>
            <a:r>
              <a:rPr lang="en-US" sz="750" i="1" dirty="0"/>
              <a:t>Lancet Resipr Med. </a:t>
            </a:r>
            <a:r>
              <a:rPr lang="en-US" sz="750" dirty="0"/>
              <a:t>2017;5:747-759.  </a:t>
            </a:r>
            <a:endParaRPr lang="en-US" sz="750" b="0" i="0" u="none" strike="noStrike" kern="1200" baseline="0" dirty="0">
              <a:solidFill>
                <a:schemeClr val="tx1"/>
              </a:solidFill>
              <a:effectLst/>
              <a:latin typeface="+mn-lt"/>
              <a:ea typeface="+mn-ea"/>
              <a:cs typeface="+mn-cs"/>
            </a:endParaRPr>
          </a:p>
          <a:p>
            <a:pPr marL="274320" lvl="2" indent="-173736">
              <a:spcBef>
                <a:spcPts val="0"/>
              </a:spcBef>
              <a:buFont typeface="+mj-lt"/>
              <a:buAutoNum type="arabicPeriod"/>
            </a:pPr>
            <a:r>
              <a:rPr lang="en-US" sz="750" b="0" kern="1200" dirty="0">
                <a:solidFill>
                  <a:schemeClr val="tx1"/>
                </a:solidFill>
                <a:effectLst/>
                <a:latin typeface="+mn-lt"/>
                <a:ea typeface="+mn-ea"/>
                <a:cs typeface="+mn-cs"/>
              </a:rPr>
              <a:t>Yun JH, Lamb A, Chase R, et al. Blood eosinophil count thresholds and exacerbations in patients with chronic obstructive pulmonary disease. </a:t>
            </a:r>
            <a:r>
              <a:rPr lang="en-US" sz="750" b="0" i="1" kern="1200" dirty="0">
                <a:solidFill>
                  <a:schemeClr val="tx1"/>
                </a:solidFill>
                <a:effectLst/>
                <a:latin typeface="+mn-lt"/>
                <a:ea typeface="+mn-ea"/>
                <a:cs typeface="+mn-cs"/>
              </a:rPr>
              <a:t>J Allergy Clin Immunol. </a:t>
            </a:r>
            <a:r>
              <a:rPr lang="en-US" sz="750" b="0" kern="1200" dirty="0">
                <a:solidFill>
                  <a:schemeClr val="tx1"/>
                </a:solidFill>
                <a:effectLst/>
                <a:latin typeface="+mn-lt"/>
                <a:ea typeface="+mn-ea"/>
                <a:cs typeface="+mn-cs"/>
              </a:rPr>
              <a:t>2018;141:2037-2047.</a:t>
            </a:r>
          </a:p>
          <a:p>
            <a:pPr marL="274320" lvl="2" indent="-173736">
              <a:spcBef>
                <a:spcPts val="0"/>
              </a:spcBef>
              <a:buFont typeface="+mj-lt"/>
              <a:buAutoNum type="arabicPeriod"/>
            </a:pPr>
            <a:r>
              <a:rPr lang="en-US" sz="750" b="0" kern="1200" dirty="0">
                <a:solidFill>
                  <a:schemeClr val="tx1"/>
                </a:solidFill>
                <a:effectLst/>
                <a:latin typeface="+mn-lt"/>
                <a:ea typeface="+mn-ea"/>
                <a:cs typeface="+mn-cs"/>
              </a:rPr>
              <a:t>Pascoe S, Locantore N, Dransfield MT, et al. Blood eosinophil counts, exacerbations, and response to the addition of inhaled fluticasone furoate to vilanterol in patients with chronic obstructive pulmonary disease: a secondary analysis of data from two parallel randomised controlled trials. </a:t>
            </a:r>
            <a:r>
              <a:rPr lang="en-US" sz="750" b="0" i="1" kern="1200" dirty="0">
                <a:solidFill>
                  <a:schemeClr val="tx1"/>
                </a:solidFill>
                <a:effectLst/>
                <a:latin typeface="+mn-lt"/>
                <a:ea typeface="+mn-ea"/>
                <a:cs typeface="+mn-cs"/>
              </a:rPr>
              <a:t>Lancet Respir Med</a:t>
            </a:r>
            <a:r>
              <a:rPr lang="en-US" sz="750" b="0" kern="1200" dirty="0">
                <a:solidFill>
                  <a:schemeClr val="tx1"/>
                </a:solidFill>
                <a:effectLst/>
                <a:latin typeface="+mn-lt"/>
                <a:ea typeface="+mn-ea"/>
                <a:cs typeface="+mn-cs"/>
              </a:rPr>
              <a:t>. 2015;3:435-442.</a:t>
            </a:r>
          </a:p>
          <a:p>
            <a:pPr marL="274320" lvl="2" indent="-173736">
              <a:spcBef>
                <a:spcPts val="0"/>
              </a:spcBef>
              <a:buFont typeface="+mj-lt"/>
              <a:buAutoNum type="arabicPeriod"/>
            </a:pPr>
            <a:r>
              <a:rPr lang="en-US" sz="750" b="0" kern="1200" dirty="0">
                <a:solidFill>
                  <a:schemeClr val="tx1"/>
                </a:solidFill>
                <a:effectLst/>
                <a:latin typeface="+mn-lt"/>
                <a:ea typeface="+mn-ea"/>
                <a:cs typeface="+mn-cs"/>
              </a:rPr>
              <a:t>Kerkhof M, Sonnappa S, Postma DS, et al. Blood eosinophil count and exacerbation risk in patients with COPD. </a:t>
            </a:r>
            <a:r>
              <a:rPr lang="nl-NL" sz="750" b="0" i="1" kern="1200" dirty="0">
                <a:solidFill>
                  <a:schemeClr val="tx1"/>
                </a:solidFill>
                <a:effectLst/>
                <a:latin typeface="+mn-lt"/>
                <a:ea typeface="+mn-ea"/>
                <a:cs typeface="+mn-cs"/>
              </a:rPr>
              <a:t>Eur Respir J. </a:t>
            </a:r>
            <a:r>
              <a:rPr lang="nl-NL" sz="750" b="0" kern="1200" dirty="0">
                <a:solidFill>
                  <a:schemeClr val="tx1"/>
                </a:solidFill>
                <a:effectLst/>
                <a:latin typeface="+mn-lt"/>
                <a:ea typeface="+mn-ea"/>
                <a:cs typeface="+mn-cs"/>
              </a:rPr>
              <a:t>2017;50.</a:t>
            </a:r>
            <a:endParaRPr lang="en-US" sz="750" b="0" kern="1200" dirty="0">
              <a:solidFill>
                <a:schemeClr val="tx1"/>
              </a:solidFill>
              <a:effectLst/>
              <a:latin typeface="+mn-lt"/>
              <a:ea typeface="+mn-ea"/>
              <a:cs typeface="+mn-cs"/>
            </a:endParaRPr>
          </a:p>
          <a:p>
            <a:pPr marL="274320" lvl="2" indent="-173736">
              <a:spcBef>
                <a:spcPts val="0"/>
              </a:spcBef>
              <a:buFont typeface="+mj-lt"/>
              <a:buAutoNum type="arabicPeriod"/>
            </a:pPr>
            <a:r>
              <a:rPr lang="es-ES" sz="750" b="0" kern="1200" dirty="0">
                <a:solidFill>
                  <a:schemeClr val="tx1"/>
                </a:solidFill>
                <a:effectLst/>
                <a:latin typeface="+mn-lt"/>
                <a:ea typeface="+mn-ea"/>
                <a:cs typeface="+mn-cs"/>
              </a:rPr>
              <a:t>Bafadhel M, Peterson S, De Blas MA, et al. </a:t>
            </a:r>
            <a:r>
              <a:rPr lang="en-US" sz="750" b="0" kern="1200" dirty="0">
                <a:solidFill>
                  <a:schemeClr val="tx1"/>
                </a:solidFill>
                <a:effectLst/>
                <a:latin typeface="+mn-lt"/>
                <a:ea typeface="+mn-ea"/>
                <a:cs typeface="+mn-cs"/>
              </a:rPr>
              <a:t>Predictors of exacerbation risk and response to budesonide in patients with chronic obstructive pulmonary disease: a post-hoc analysis of three randomised trials. </a:t>
            </a:r>
            <a:r>
              <a:rPr lang="en-US" sz="750" b="0" i="1" kern="1200" dirty="0">
                <a:solidFill>
                  <a:schemeClr val="tx1"/>
                </a:solidFill>
                <a:effectLst/>
                <a:latin typeface="+mn-lt"/>
                <a:ea typeface="+mn-ea"/>
                <a:cs typeface="+mn-cs"/>
              </a:rPr>
              <a:t>Lancet Respir Med. </a:t>
            </a:r>
            <a:r>
              <a:rPr lang="en-US" sz="750" b="0" kern="1200" dirty="0">
                <a:solidFill>
                  <a:schemeClr val="tx1"/>
                </a:solidFill>
                <a:effectLst/>
                <a:latin typeface="+mn-lt"/>
                <a:ea typeface="+mn-ea"/>
                <a:cs typeface="+mn-cs"/>
              </a:rPr>
              <a:t>2018;6:117-126.</a:t>
            </a:r>
          </a:p>
          <a:p>
            <a:pPr marL="274320" lvl="2" indent="-173736">
              <a:spcBef>
                <a:spcPts val="0"/>
              </a:spcBef>
              <a:buFont typeface="+mj-lt"/>
              <a:buAutoNum type="arabicPeriod"/>
            </a:pPr>
            <a:r>
              <a:rPr lang="en-US" sz="750" b="0" kern="1200" dirty="0">
                <a:solidFill>
                  <a:schemeClr val="tx1"/>
                </a:solidFill>
                <a:effectLst/>
                <a:latin typeface="+mn-lt"/>
                <a:ea typeface="+mn-ea"/>
                <a:cs typeface="+mn-cs"/>
              </a:rPr>
              <a:t>Bafadhel M, McKenna S, Terry S, et al. Blood eosinophils to direct corticosteroid treatment of exacerbations of chronic obstructive pulmonary disease: a randomized placebo-controlled trial. </a:t>
            </a:r>
            <a:r>
              <a:rPr lang="en-US" sz="750" b="0" i="1" kern="1200" dirty="0">
                <a:solidFill>
                  <a:schemeClr val="tx1"/>
                </a:solidFill>
                <a:effectLst/>
                <a:latin typeface="+mn-lt"/>
                <a:ea typeface="+mn-ea"/>
                <a:cs typeface="+mn-cs"/>
              </a:rPr>
              <a:t>Am J Respir Crit Care Med. </a:t>
            </a:r>
            <a:r>
              <a:rPr lang="en-US" sz="750" b="0" kern="1200" dirty="0">
                <a:solidFill>
                  <a:schemeClr val="tx1"/>
                </a:solidFill>
                <a:effectLst/>
                <a:latin typeface="+mn-lt"/>
                <a:ea typeface="+mn-ea"/>
                <a:cs typeface="+mn-cs"/>
              </a:rPr>
              <a:t>2012;186:48-55.</a:t>
            </a:r>
            <a:endParaRPr lang="en-US" sz="750" dirty="0"/>
          </a:p>
          <a:p>
            <a:pPr marL="274320" lvl="2" indent="-173736">
              <a:spcBef>
                <a:spcPts val="0"/>
              </a:spcBef>
              <a:buFont typeface="+mj-lt"/>
              <a:buAutoNum type="arabicPeriod"/>
            </a:pPr>
            <a:r>
              <a:rPr lang="en-US" sz="750" dirty="0"/>
              <a:t>Tripple JW, McCracken JL, Calhoun WJ. </a:t>
            </a:r>
            <a:r>
              <a:rPr lang="en-US" sz="750" b="0" i="0" u="none" strike="noStrike" kern="1200" baseline="0" dirty="0">
                <a:solidFill>
                  <a:schemeClr val="tx1"/>
                </a:solidFill>
                <a:latin typeface="+mn-lt"/>
                <a:ea typeface="+mn-ea"/>
                <a:cs typeface="+mn-cs"/>
              </a:rPr>
              <a:t>Biologic therapy in chronic obstructive pulmonary disease. </a:t>
            </a:r>
            <a:r>
              <a:rPr lang="en-US" sz="750" i="1" dirty="0"/>
              <a:t>Immunol Allergy Clin N Am</a:t>
            </a:r>
            <a:r>
              <a:rPr lang="en-US" sz="750" dirty="0"/>
              <a:t>. 2017;37:345-355.</a:t>
            </a:r>
          </a:p>
          <a:p>
            <a:pPr marL="274320" lvl="2" indent="-173736">
              <a:spcBef>
                <a:spcPts val="0"/>
              </a:spcBef>
              <a:buFont typeface="+mj-lt"/>
              <a:buAutoNum type="arabicPeriod"/>
            </a:pPr>
            <a:r>
              <a:rPr lang="en-US" sz="750" dirty="0"/>
              <a:t>Hastie AT, Martinez FJ, Doerschuk CM, et al. Association of sputum and blood eosinophil concentrations with clinical measures of COPD severity: an analysis of the SPIROMICS cohor</a:t>
            </a:r>
            <a:r>
              <a:rPr lang="en-US" sz="750" b="0" dirty="0"/>
              <a:t>t. </a:t>
            </a:r>
            <a:r>
              <a:rPr lang="en-US" sz="750" i="1" dirty="0"/>
              <a:t>Lancet Respir Med. </a:t>
            </a:r>
            <a:r>
              <a:rPr lang="en-US" sz="750" dirty="0"/>
              <a:t>2017;5:956-967. </a:t>
            </a:r>
            <a:endParaRPr lang="en-US" sz="750" dirty="0">
              <a:solidFill>
                <a:schemeClr val="tx1"/>
              </a:solidFill>
            </a:endParaRPr>
          </a:p>
          <a:p>
            <a:pPr marL="274320" lvl="2" indent="-173736">
              <a:spcBef>
                <a:spcPts val="0"/>
              </a:spcBef>
              <a:buFont typeface="+mj-lt"/>
              <a:buAutoNum type="arabicPeriod"/>
            </a:pPr>
            <a:r>
              <a:rPr lang="en-US" sz="750" dirty="0">
                <a:solidFill>
                  <a:schemeClr val="tx1"/>
                </a:solidFill>
              </a:rPr>
              <a:t>Molfino NA, Gossage D, Kolbeck R, et al. Molecular and clinical rationale for therapeutic targeting of interleukin-5 and its receptor. </a:t>
            </a:r>
            <a:r>
              <a:rPr lang="fr-FR" sz="750" i="1" dirty="0">
                <a:solidFill>
                  <a:schemeClr val="tx1"/>
                </a:solidFill>
              </a:rPr>
              <a:t>Clin Exp Allergy</a:t>
            </a:r>
            <a:r>
              <a:rPr lang="fr-FR" sz="750" dirty="0">
                <a:solidFill>
                  <a:schemeClr val="tx1"/>
                </a:solidFill>
              </a:rPr>
              <a:t>. 2012;42:712-737.</a:t>
            </a:r>
            <a:endParaRPr lang="en-US" sz="750" b="0" dirty="0">
              <a:solidFill>
                <a:schemeClr val="tx1"/>
              </a:solidFill>
            </a:endParaRPr>
          </a:p>
          <a:p>
            <a:pPr marL="274320" lvl="2" indent="-173736">
              <a:spcBef>
                <a:spcPts val="0"/>
              </a:spcBef>
              <a:buFont typeface="+mj-lt"/>
              <a:buAutoNum type="arabicPeriod"/>
            </a:pPr>
            <a:r>
              <a:rPr lang="en-US" sz="750" b="0" dirty="0">
                <a:solidFill>
                  <a:schemeClr val="tx1"/>
                </a:solidFill>
              </a:rPr>
              <a:t>AstraZeneca Pharmaceuticals LP. Clinical trial appendix. Q4 2018 results update. AstraZeneca website. https://www.astrazeneca.com/content/dam/az/PDF/2018/full-year/Full-Year_2018_Results_clinical_trials_appendix.pdf. Published December 31, 2018.</a:t>
            </a:r>
          </a:p>
          <a:p>
            <a:pPr marL="0" indent="0" defTabSz="936421" eaLnBrk="0" fontAlgn="base" hangingPunct="0">
              <a:spcBef>
                <a:spcPts val="37"/>
              </a:spcBef>
              <a:spcAft>
                <a:spcPct val="0"/>
              </a:spcAft>
              <a:buNone/>
              <a:defRPr/>
            </a:pPr>
            <a:endParaRPr lang="en-US" b="1" dirty="0">
              <a:solidFill>
                <a:schemeClr val="tx1"/>
              </a:solidFill>
            </a:endParaRPr>
          </a:p>
        </p:txBody>
      </p:sp>
    </p:spTree>
    <p:extLst>
      <p:ext uri="{BB962C8B-B14F-4D97-AF65-F5344CB8AC3E}">
        <p14:creationId xmlns:p14="http://schemas.microsoft.com/office/powerpoint/2010/main" val="3719876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References:</a:t>
            </a:r>
          </a:p>
          <a:p>
            <a:pPr marL="231229" indent="-231229" defTabSz="924916">
              <a:spcBef>
                <a:spcPts val="303"/>
              </a:spcBef>
              <a:buFont typeface="Arial" panose="020B0604020202020204" pitchFamily="34" charset="0"/>
              <a:buAutoNum type="arabicPeriod"/>
              <a:defRPr/>
            </a:pPr>
            <a:r>
              <a:rPr lang="en-US" sz="1000" dirty="0">
                <a:cs typeface="Arial" panose="020B0604020202020204" pitchFamily="34" charset="0"/>
              </a:rPr>
              <a:t>AstraZeneca</a:t>
            </a:r>
            <a:r>
              <a:rPr lang="en-US" sz="1000" dirty="0"/>
              <a:t>. Efficacy and safety of benralizumab in moderate to very severe chronic obstructive pulmonary disease (COPD) with exacerbation history (TERRANOVA).  ClinicalTrials.gov website. </a:t>
            </a:r>
            <a:r>
              <a:rPr lang="en-US" sz="1000" dirty="0">
                <a:hlinkClick r:id="rId3"/>
              </a:rPr>
              <a:t>https://www.ClinicalTrials.gov/show/NCT02155660</a:t>
            </a:r>
            <a:r>
              <a:rPr lang="en-US" sz="1000" dirty="0"/>
              <a:t>. Accessed February 5, 2018. </a:t>
            </a:r>
          </a:p>
          <a:p>
            <a:pPr marL="231229" indent="-231229" defTabSz="924916">
              <a:spcBef>
                <a:spcPts val="303"/>
              </a:spcBef>
              <a:buFont typeface="Arial" panose="020B0604020202020204" pitchFamily="34" charset="0"/>
              <a:buAutoNum type="arabicPeriod"/>
              <a:defRPr/>
            </a:pPr>
            <a:r>
              <a:rPr lang="en-US" sz="1000" dirty="0">
                <a:cs typeface="Arial" panose="020B0604020202020204" pitchFamily="34" charset="0"/>
              </a:rPr>
              <a:t>AstraZeneca</a:t>
            </a:r>
            <a:r>
              <a:rPr lang="en-US" sz="1000" dirty="0"/>
              <a:t>. Benralizumab efficacy in moderate to very severe chronic obstructive pulmonary disease (COPD) with exacerbation history (GALATHEA). ClinicalTrials.gov website.</a:t>
            </a:r>
            <a:r>
              <a:rPr lang="en-US" sz="1000" dirty="0">
                <a:hlinkClick r:id="rId4" action="ppaction://hlinkpres?slideindex=1&amp;slidetitle="/>
              </a:rPr>
              <a:t> https://www.ClinicalTrials.gov/show/NCT02138916</a:t>
            </a:r>
            <a:r>
              <a:rPr lang="en-US" sz="1000" dirty="0"/>
              <a:t>. Accessed February 5, 2018. </a:t>
            </a:r>
          </a:p>
          <a:p>
            <a:pPr marL="0" indent="0" defTabSz="924916">
              <a:spcBef>
                <a:spcPts val="303"/>
              </a:spcBef>
              <a:buNone/>
              <a:defRPr/>
            </a:pPr>
            <a:endParaRPr lang="en-US" sz="800" dirty="0"/>
          </a:p>
          <a:p>
            <a:pPr marL="0" indent="0">
              <a:buNone/>
            </a:pPr>
            <a:endParaRPr lang="en-US" sz="800" dirty="0"/>
          </a:p>
        </p:txBody>
      </p:sp>
      <p:sp>
        <p:nvSpPr>
          <p:cNvPr id="4" name="Slide Image Placeholder 3"/>
          <p:cNvSpPr>
            <a:spLocks noGrp="1" noRot="1" noChangeAspect="1"/>
          </p:cNvSpPr>
          <p:nvPr>
            <p:ph type="sldImg"/>
          </p:nvPr>
        </p:nvSpPr>
        <p:spPr>
          <a:xfrm>
            <a:off x="676275" y="1127125"/>
            <a:ext cx="5576888" cy="3136900"/>
          </a:xfrm>
        </p:spPr>
      </p:sp>
    </p:spTree>
    <p:extLst>
      <p:ext uri="{BB962C8B-B14F-4D97-AF65-F5344CB8AC3E}">
        <p14:creationId xmlns:p14="http://schemas.microsoft.com/office/powerpoint/2010/main" val="3532184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739932">
              <a:spcBef>
                <a:spcPts val="0"/>
              </a:spcBef>
              <a:buClrTx/>
              <a:buSzTx/>
              <a:buNone/>
              <a:defRPr/>
            </a:pPr>
            <a:r>
              <a:rPr lang="en-US" sz="1000" dirty="0"/>
              <a:t>Full</a:t>
            </a:r>
            <a:r>
              <a:rPr lang="en-US" sz="1000" baseline="0" dirty="0"/>
              <a:t> study details can be found on www.clinicaltrials.gov.  Identifier# is a hyperlink and can be accessed in slideshow view.  </a:t>
            </a:r>
            <a:endParaRPr lang="en-US" sz="1000" dirty="0"/>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References:</a:t>
            </a:r>
          </a:p>
          <a:p>
            <a:pPr marL="228600" indent="-228600" defTabSz="739932">
              <a:spcBef>
                <a:spcPts val="303"/>
              </a:spcBef>
              <a:buClrTx/>
              <a:buFont typeface="+mj-lt"/>
              <a:buAutoNum type="arabicPeriod"/>
              <a:defRPr/>
            </a:pPr>
            <a:r>
              <a:rPr lang="en-US" sz="1000" dirty="0">
                <a:cs typeface="Arial" panose="020B0604020202020204" pitchFamily="34" charset="0"/>
              </a:rPr>
              <a:t>AstraZeneca</a:t>
            </a:r>
            <a:r>
              <a:rPr lang="en-US" sz="1000" dirty="0"/>
              <a:t>. Efficacy and safety of benralizumab in moderate to very severe chronic obstructive pulmonary disease (COPD) with exacerbation history (TERRANOVA).  ClinicalTrials.gov website. </a:t>
            </a:r>
            <a:r>
              <a:rPr lang="en-US" sz="1000" dirty="0">
                <a:hlinkClick r:id="rId3" action="ppaction://hlinkpres?slideindex=1&amp;slidetitle="/>
              </a:rPr>
              <a:t>https://www.ClinicalTrials.gov/show/NCT02155660</a:t>
            </a:r>
            <a:r>
              <a:rPr lang="en-US" sz="1000" dirty="0"/>
              <a:t>. Accessed March 20,  2019. </a:t>
            </a:r>
          </a:p>
          <a:p>
            <a:pPr marL="228600" indent="-228600" defTabSz="739932">
              <a:spcBef>
                <a:spcPts val="303"/>
              </a:spcBef>
              <a:buClrTx/>
              <a:buFont typeface="+mj-lt"/>
              <a:buAutoNum type="arabicPeriod"/>
              <a:defRPr/>
            </a:pPr>
            <a:r>
              <a:rPr lang="en-US" sz="1000" b="0" i="0" u="none" strike="noStrike" kern="1200" baseline="0" dirty="0">
                <a:solidFill>
                  <a:schemeClr val="tx1"/>
                </a:solidFill>
                <a:latin typeface="+mn-lt"/>
                <a:ea typeface="+mn-ea"/>
                <a:cs typeface="+mn-cs"/>
              </a:rPr>
              <a:t>In House Data, AstraZeneca Pharmaceuticals LP. Clinical study protocol </a:t>
            </a:r>
            <a:r>
              <a:rPr lang="en-US" dirty="0"/>
              <a:t>D3251C00004. </a:t>
            </a:r>
            <a:r>
              <a:rPr lang="en-US" sz="1000" b="0" i="0" u="none" strike="noStrike" kern="1200" baseline="0" dirty="0">
                <a:solidFill>
                  <a:schemeClr val="tx1"/>
                </a:solidFill>
                <a:latin typeface="+mn-lt"/>
                <a:ea typeface="+mn-ea"/>
                <a:cs typeface="+mn-cs"/>
              </a:rPr>
              <a:t>July 15, 2019. </a:t>
            </a:r>
            <a:endParaRPr lang="en-US" sz="1000" dirty="0"/>
          </a:p>
          <a:p>
            <a:pPr marL="0" indent="0">
              <a:buNone/>
            </a:pPr>
            <a:endParaRPr lang="en-US" dirty="0"/>
          </a:p>
          <a:p>
            <a:pPr marL="0" indent="0">
              <a:buNone/>
            </a:pPr>
            <a:endParaRPr lang="en-US" b="1"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31</a:t>
            </a:fld>
            <a:endParaRPr lang="en-US" dirty="0"/>
          </a:p>
        </p:txBody>
      </p:sp>
    </p:spTree>
    <p:extLst>
      <p:ext uri="{BB962C8B-B14F-4D97-AF65-F5344CB8AC3E}">
        <p14:creationId xmlns:p14="http://schemas.microsoft.com/office/powerpoint/2010/main" val="1828838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739932">
              <a:spcBef>
                <a:spcPts val="0"/>
              </a:spcBef>
              <a:buClrTx/>
              <a:buSzTx/>
              <a:buNone/>
              <a:defRPr/>
            </a:pPr>
            <a:r>
              <a:rPr lang="en-US" sz="1000" dirty="0"/>
              <a:t>Full</a:t>
            </a:r>
            <a:r>
              <a:rPr lang="en-US" sz="1000" baseline="0" dirty="0"/>
              <a:t> study details can be found on www.clinicaltrials.gov.  Identifier# is a hyperlink and can be accessed in slideshow view.  </a:t>
            </a:r>
            <a:endParaRPr lang="en-US" sz="1000" dirty="0"/>
          </a:p>
          <a:p>
            <a:pPr marL="0" indent="0">
              <a:buNone/>
            </a:pPr>
            <a:endParaRPr lang="en-US" sz="1000" b="1" dirty="0"/>
          </a:p>
          <a:p>
            <a:pPr marL="0" indent="0">
              <a:buNone/>
            </a:pPr>
            <a:r>
              <a:rPr lang="en-US" sz="1000" b="1" dirty="0"/>
              <a:t>Note:</a:t>
            </a:r>
          </a:p>
          <a:p>
            <a:pPr marL="0" indent="0">
              <a:buNone/>
            </a:pPr>
            <a:r>
              <a:rPr lang="en-US" sz="1000" dirty="0"/>
              <a:t>Present slide.</a:t>
            </a:r>
          </a:p>
          <a:p>
            <a:pPr marL="0" indent="0" defTabSz="739932">
              <a:spcBef>
                <a:spcPts val="0"/>
              </a:spcBef>
              <a:buClrTx/>
              <a:buSzTx/>
              <a:buNone/>
              <a:defRPr/>
            </a:pPr>
            <a:endParaRPr lang="pt-BR" sz="1000" dirty="0">
              <a:cs typeface="Arial" panose="020B0604020202020204" pitchFamily="34" charset="0"/>
            </a:endParaRPr>
          </a:p>
          <a:p>
            <a:pPr marL="0" indent="0" defTabSz="739932">
              <a:spcBef>
                <a:spcPts val="0"/>
              </a:spcBef>
              <a:buClrTx/>
              <a:buSzTx/>
              <a:buNone/>
              <a:defRPr/>
            </a:pPr>
            <a:r>
              <a:rPr lang="pt-BR" sz="1000" b="1" dirty="0">
                <a:cs typeface="Arial" panose="020B0604020202020204" pitchFamily="34" charset="0"/>
              </a:rPr>
              <a:t>References:</a:t>
            </a:r>
          </a:p>
          <a:p>
            <a:pPr marL="228600" indent="-228600" defTabSz="739932">
              <a:spcBef>
                <a:spcPts val="0"/>
              </a:spcBef>
              <a:buClrTx/>
              <a:buSzTx/>
              <a:buFont typeface="+mj-lt"/>
              <a:buAutoNum type="arabicPeriod"/>
              <a:defRPr/>
            </a:pPr>
            <a:r>
              <a:rPr lang="en-US" sz="1000" dirty="0">
                <a:cs typeface="Arial" panose="020B0604020202020204" pitchFamily="34" charset="0"/>
              </a:rPr>
              <a:t>AstraZeneca. </a:t>
            </a:r>
            <a:r>
              <a:rPr lang="en-US" sz="1000" dirty="0"/>
              <a:t>Benralizumab efficacy in moderate to very severe chronic obstructive pulmonary disease (COPD) with exacerbation history (GALATHEA). ClinicalTrials.gov website.</a:t>
            </a:r>
            <a:r>
              <a:rPr lang="en-US" sz="1000" dirty="0">
                <a:hlinkClick r:id="rId3" action="ppaction://hlinkpres?slideindex=1&amp;slidetitle="/>
              </a:rPr>
              <a:t> https://www.ClinicalTrials.gov/show/NCT02138916</a:t>
            </a:r>
            <a:r>
              <a:rPr lang="en-US" sz="1000" dirty="0"/>
              <a:t>. Accessed March 20, 2019.  </a:t>
            </a:r>
          </a:p>
          <a:p>
            <a:pPr marL="228600" marR="0" lvl="0" indent="-228600" algn="l" defTabSz="739932" rtl="0" eaLnBrk="1" fontAlgn="auto" latinLnBrk="0" hangingPunct="1">
              <a:lnSpc>
                <a:spcPct val="100000"/>
              </a:lnSpc>
              <a:spcBef>
                <a:spcPts val="0"/>
              </a:spcBef>
              <a:spcAft>
                <a:spcPts val="0"/>
              </a:spcAft>
              <a:buClrTx/>
              <a:buSzTx/>
              <a:buFont typeface="+mj-lt"/>
              <a:buAutoNum type="arabicPeriod"/>
              <a:tabLst/>
              <a:defRPr/>
            </a:pPr>
            <a:r>
              <a:rPr lang="en-US" sz="1000" b="0" i="0" u="none" strike="noStrike" kern="1200" baseline="0" dirty="0">
                <a:solidFill>
                  <a:schemeClr val="tx1"/>
                </a:solidFill>
                <a:latin typeface="+mn-lt"/>
                <a:ea typeface="+mn-ea"/>
                <a:cs typeface="+mn-cs"/>
              </a:rPr>
              <a:t>In House Data, AstraZeneca Pharmaceuticals LP. Clinical study protocol </a:t>
            </a:r>
            <a:r>
              <a:rPr lang="en-US" dirty="0"/>
              <a:t>D3251C00003. </a:t>
            </a:r>
            <a:r>
              <a:rPr lang="en-US" sz="1000" b="0" i="0" u="none" strike="noStrike" kern="1200" baseline="0" dirty="0">
                <a:solidFill>
                  <a:schemeClr val="tx1"/>
                </a:solidFill>
                <a:latin typeface="+mn-lt"/>
                <a:ea typeface="+mn-ea"/>
                <a:cs typeface="+mn-cs"/>
              </a:rPr>
              <a:t>July 6, 2015. </a:t>
            </a:r>
            <a:endParaRPr lang="en-US" sz="1000" dirty="0">
              <a:solidFill>
                <a:schemeClr val="tx1"/>
              </a:solidFill>
              <a:latin typeface="+mn-lt"/>
            </a:endParaRPr>
          </a:p>
          <a:p>
            <a:pPr marL="228600" indent="-228600" defTabSz="739932">
              <a:spcBef>
                <a:spcPts val="0"/>
              </a:spcBef>
              <a:buClrTx/>
              <a:buSzTx/>
              <a:buFont typeface="+mj-lt"/>
              <a:buAutoNum type="arabicPeriod"/>
              <a:defRPr/>
            </a:pPr>
            <a:endParaRPr lang="en-US" sz="1000" dirty="0"/>
          </a:p>
          <a:p>
            <a:pPr marL="0" indent="0" defTabSz="739932">
              <a:spcBef>
                <a:spcPts val="0"/>
              </a:spcBef>
              <a:buClrTx/>
              <a:buSzTx/>
              <a:buNone/>
              <a:defRPr/>
            </a:pPr>
            <a:endParaRPr lang="pt-BR" sz="800" b="1" dirty="0">
              <a:latin typeface="Arial" panose="020B0604020202020204" pitchFamily="34" charset="0"/>
              <a:cs typeface="Arial" panose="020B0604020202020204" pitchFamily="34" charset="0"/>
            </a:endParaRPr>
          </a:p>
          <a:p>
            <a:pPr marL="0" indent="0" defTabSz="739932">
              <a:spcBef>
                <a:spcPts val="0"/>
              </a:spcBef>
              <a:buClrTx/>
              <a:buSzTx/>
              <a:buNone/>
              <a:defRPr/>
            </a:pPr>
            <a:endParaRPr lang="pt-BR" sz="8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AD751AE-7ABC-314D-AFAD-47B860ED6FFE}" type="slidenum">
              <a:rPr lang="en-US" smtClean="0"/>
              <a:pPr/>
              <a:t>32</a:t>
            </a:fld>
            <a:endParaRPr lang="en-US" dirty="0"/>
          </a:p>
        </p:txBody>
      </p:sp>
    </p:spTree>
    <p:extLst>
      <p:ext uri="{BB962C8B-B14F-4D97-AF65-F5344CB8AC3E}">
        <p14:creationId xmlns:p14="http://schemas.microsoft.com/office/powerpoint/2010/main" val="4155951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33</a:t>
            </a:fld>
            <a:endParaRPr lang="en-US" dirty="0"/>
          </a:p>
        </p:txBody>
      </p:sp>
    </p:spTree>
    <p:extLst>
      <p:ext uri="{BB962C8B-B14F-4D97-AF65-F5344CB8AC3E}">
        <p14:creationId xmlns:p14="http://schemas.microsoft.com/office/powerpoint/2010/main" val="1911664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indent="-228600">
              <a:buFont typeface="+mj-lt"/>
              <a:buAutoNum type="arabicPeriod"/>
            </a:pPr>
            <a:r>
              <a:rPr lang="it-IT" dirty="0"/>
              <a:t>Van Zele T, Gevaert P, Holtappels G, et al. </a:t>
            </a:r>
            <a:r>
              <a:rPr lang="en-US" sz="1000" b="0" i="0" u="none" strike="noStrike" kern="1200" baseline="0" dirty="0">
                <a:solidFill>
                  <a:schemeClr val="tx1"/>
                </a:solidFill>
                <a:latin typeface="+mn-lt"/>
                <a:ea typeface="+mn-ea"/>
                <a:cs typeface="+mn-cs"/>
              </a:rPr>
              <a:t>Oral steroids and doxycycline: </a:t>
            </a:r>
            <a:r>
              <a:rPr lang="en-US" dirty="0"/>
              <a:t>t</a:t>
            </a:r>
            <a:r>
              <a:rPr lang="en-US" sz="1000" b="0" i="0" u="none" strike="noStrike" kern="1200" baseline="0" dirty="0">
                <a:solidFill>
                  <a:schemeClr val="tx1"/>
                </a:solidFill>
                <a:latin typeface="+mn-lt"/>
                <a:ea typeface="+mn-ea"/>
                <a:cs typeface="+mn-cs"/>
              </a:rPr>
              <a:t>wo different approaches to treat nasal polyps. </a:t>
            </a:r>
            <a:r>
              <a:rPr lang="it-IT" i="1" dirty="0"/>
              <a:t>J </a:t>
            </a:r>
            <a:r>
              <a:rPr lang="en-US" i="1" dirty="0"/>
              <a:t>Allergy Clin Immunol. </a:t>
            </a:r>
            <a:r>
              <a:rPr lang="en-US" dirty="0"/>
              <a:t>2010;125:1069-1076.</a:t>
            </a:r>
          </a:p>
          <a:p>
            <a:pPr marL="228600" indent="-228600">
              <a:buFont typeface="+mj-lt"/>
              <a:buAutoNum type="arabicPeriod"/>
            </a:pPr>
            <a:r>
              <a:rPr lang="it-IT" dirty="0"/>
              <a:t>Schleimer R. Immunopathogenesis of chronic rhinosinusitis and nasal polyposis. </a:t>
            </a:r>
            <a:r>
              <a:rPr lang="it-IT" i="1" dirty="0"/>
              <a:t>Annu Rev Pathol. </a:t>
            </a:r>
            <a:r>
              <a:rPr lang="it-IT" dirty="0"/>
              <a:t>2017;12:331-357.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solidFill>
                  <a:srgbClr val="000000"/>
                </a:solidFill>
              </a:rPr>
              <a:t>Hull BP, Chandra RK. </a:t>
            </a:r>
            <a:r>
              <a:rPr lang="en-US" sz="1000" b="0" i="0" u="none" strike="noStrike" kern="1200" baseline="0" dirty="0">
                <a:solidFill>
                  <a:schemeClr val="tx1"/>
                </a:solidFill>
                <a:latin typeface="+mn-lt"/>
                <a:ea typeface="+mn-ea"/>
                <a:cs typeface="+mn-cs"/>
              </a:rPr>
              <a:t>Refractory chronic rhinosinusitis with nasal polyposis. </a:t>
            </a:r>
            <a:r>
              <a:rPr lang="en-US" i="1" dirty="0"/>
              <a:t>Otolaryngol Clin N Am</a:t>
            </a:r>
            <a:r>
              <a:rPr lang="en-US" dirty="0"/>
              <a:t>. 2017;50:61-81.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Lam K, Kern RC, Luong A.</a:t>
            </a:r>
            <a:r>
              <a:rPr lang="en-US" sz="1000" b="0" i="0" u="none" strike="noStrike" kern="1200" baseline="0" dirty="0">
                <a:solidFill>
                  <a:schemeClr val="tx1"/>
                </a:solidFill>
                <a:latin typeface="+mn-lt"/>
                <a:ea typeface="+mn-ea"/>
                <a:cs typeface="+mn-cs"/>
              </a:rPr>
              <a:t> Is there a future for biologics in the management of chronic rhinosinusitis?</a:t>
            </a:r>
            <a:r>
              <a:rPr lang="en-US" dirty="0"/>
              <a:t> </a:t>
            </a:r>
            <a:r>
              <a:rPr lang="en-US" i="1" dirty="0"/>
              <a:t>Int Forum Allergy Rhinol</a:t>
            </a:r>
            <a:r>
              <a:rPr lang="en-US" dirty="0"/>
              <a:t>. 2016;6:935-942.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Maspero J, Harrison T, </a:t>
            </a:r>
            <a:r>
              <a:rPr lang="en-US" sz="1000" b="0" i="0" u="none" strike="noStrike" kern="1200" baseline="0" dirty="0">
                <a:solidFill>
                  <a:schemeClr val="tx1"/>
                </a:solidFill>
                <a:latin typeface="+mn-lt"/>
                <a:ea typeface="+mn-ea"/>
                <a:cs typeface="+mn-cs"/>
              </a:rPr>
              <a:t>Werkstrom V,</a:t>
            </a:r>
            <a:r>
              <a:rPr lang="en-US" dirty="0"/>
              <a:t> et al. </a:t>
            </a:r>
            <a:r>
              <a:rPr lang="en-US" sz="1000" b="0" i="0" u="none" strike="noStrike" kern="1200" baseline="0" dirty="0">
                <a:solidFill>
                  <a:schemeClr val="tx1"/>
                </a:solidFill>
                <a:latin typeface="+mn-lt"/>
                <a:ea typeface="+mn-ea"/>
                <a:cs typeface="+mn-cs"/>
              </a:rPr>
              <a:t>Clinical efficacy of benralizumab in patients with severe, uncontrolled eosinophilic asthma and nasal polyposis: pooled analysis of the SIROCCO and CALIMA trials. </a:t>
            </a:r>
            <a:r>
              <a:rPr lang="en-US" i="1" dirty="0"/>
              <a:t>J Allergy Clin Immunol</a:t>
            </a:r>
            <a:r>
              <a:rPr lang="en-US" dirty="0"/>
              <a:t>. 2018. AB12.  </a:t>
            </a:r>
            <a:endParaRPr lang="en-US" dirty="0">
              <a:solidFill>
                <a:srgbClr val="00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34</a:t>
            </a:fld>
            <a:endParaRPr lang="en-US" dirty="0"/>
          </a:p>
        </p:txBody>
      </p:sp>
    </p:spTree>
    <p:extLst>
      <p:ext uri="{BB962C8B-B14F-4D97-AF65-F5344CB8AC3E}">
        <p14:creationId xmlns:p14="http://schemas.microsoft.com/office/powerpoint/2010/main" val="1073524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a:t>
            </a:r>
          </a:p>
          <a:p>
            <a:pPr marL="0" indent="0" defTabSz="924916">
              <a:spcBef>
                <a:spcPts val="303"/>
              </a:spcBef>
              <a:buNone/>
              <a:defRPr/>
            </a:pPr>
            <a:r>
              <a:rPr lang="en-US" sz="1000" dirty="0">
                <a:cs typeface="Arial" panose="020B0604020202020204" pitchFamily="34" charset="0"/>
              </a:rPr>
              <a:t>AstraZeneca. </a:t>
            </a:r>
            <a:r>
              <a:rPr lang="en-US" sz="1000" dirty="0"/>
              <a:t>Efficacy and safety study of benralizumab for patients with severe nasal polyposis (OSTRO). ClinicalTrials.gov website. https://clinicaltrials.gov/ct2/show/NCT03401229. Accessed February 5, 2018. </a:t>
            </a:r>
          </a:p>
          <a:p>
            <a:pPr marL="0" indent="0">
              <a:buNone/>
            </a:pPr>
            <a:endParaRPr lang="en-US" sz="800" dirty="0"/>
          </a:p>
        </p:txBody>
      </p:sp>
      <p:sp>
        <p:nvSpPr>
          <p:cNvPr id="4" name="Slide Image Placeholder 3"/>
          <p:cNvSpPr>
            <a:spLocks noGrp="1" noRot="1" noChangeAspect="1"/>
          </p:cNvSpPr>
          <p:nvPr>
            <p:ph type="sldImg"/>
          </p:nvPr>
        </p:nvSpPr>
        <p:spPr>
          <a:xfrm>
            <a:off x="676275" y="1127125"/>
            <a:ext cx="5576888" cy="3136900"/>
          </a:xfrm>
        </p:spPr>
      </p:sp>
      <p:sp>
        <p:nvSpPr>
          <p:cNvPr id="5" name="Slide Number Placeholder 3">
            <a:extLst>
              <a:ext uri="{FF2B5EF4-FFF2-40B4-BE49-F238E27FC236}">
                <a16:creationId xmlns:a16="http://schemas.microsoft.com/office/drawing/2014/main" id="{BE665FBE-E4D0-4C9E-A952-F1A433E5BBE4}"/>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35</a:t>
            </a:fld>
            <a:endParaRPr lang="en-US" dirty="0"/>
          </a:p>
        </p:txBody>
      </p:sp>
    </p:spTree>
    <p:extLst>
      <p:ext uri="{BB962C8B-B14F-4D97-AF65-F5344CB8AC3E}">
        <p14:creationId xmlns:p14="http://schemas.microsoft.com/office/powerpoint/2010/main" val="1186916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a:t>
            </a:r>
          </a:p>
          <a:p>
            <a:pPr marL="0" indent="0" defTabSz="924916">
              <a:spcBef>
                <a:spcPts val="303"/>
              </a:spcBef>
              <a:buNone/>
              <a:defRPr/>
            </a:pPr>
            <a:r>
              <a:rPr lang="en-US" sz="1000" kern="1200" dirty="0">
                <a:solidFill>
                  <a:schemeClr val="tx1"/>
                </a:solidFill>
                <a:effectLst/>
                <a:cs typeface="Arial" panose="020B0604020202020204" pitchFamily="34" charset="0"/>
              </a:rPr>
              <a:t>AstraZeneca.</a:t>
            </a:r>
            <a:r>
              <a:rPr lang="en-US" sz="1000" kern="1200" baseline="0" dirty="0">
                <a:solidFill>
                  <a:schemeClr val="tx1"/>
                </a:solidFill>
                <a:effectLst/>
                <a:cs typeface="Arial" panose="020B0604020202020204" pitchFamily="34" charset="0"/>
              </a:rPr>
              <a:t> Efficacy and safety </a:t>
            </a:r>
            <a:r>
              <a:rPr lang="en-US" sz="1000" dirty="0">
                <a:cs typeface="Arial" panose="020B0604020202020204" pitchFamily="34" charset="0"/>
              </a:rPr>
              <a:t>of benralizumab for patients with severe nasal polyposis (OSTRO)</a:t>
            </a:r>
            <a:r>
              <a:rPr lang="en-US" sz="1000" b="0" kern="1200" dirty="0">
                <a:solidFill>
                  <a:schemeClr val="tx1"/>
                </a:solidFill>
                <a:effectLst/>
                <a:cs typeface="Arial" panose="020B0604020202020204" pitchFamily="34" charset="0"/>
              </a:rPr>
              <a:t>.</a:t>
            </a:r>
            <a:r>
              <a:rPr lang="en-US" sz="1000" kern="1200" dirty="0">
                <a:solidFill>
                  <a:schemeClr val="tx1"/>
                </a:solidFill>
                <a:effectLst/>
                <a:cs typeface="Arial" panose="020B0604020202020204" pitchFamily="34" charset="0"/>
              </a:rPr>
              <a:t> ClinicalTrials.gov website</a:t>
            </a:r>
            <a:r>
              <a:rPr lang="en-US" sz="1000" dirty="0">
                <a:cs typeface="Arial" panose="020B0604020202020204" pitchFamily="34" charset="0"/>
              </a:rPr>
              <a:t>. https://clinicaltrials.gov/ct2/show/NCT03401229. </a:t>
            </a:r>
            <a:r>
              <a:rPr lang="en-US" sz="1000" kern="1200" dirty="0">
                <a:solidFill>
                  <a:schemeClr val="tx1"/>
                </a:solidFill>
                <a:effectLst/>
                <a:cs typeface="Arial" panose="020B0604020202020204" pitchFamily="34" charset="0"/>
              </a:rPr>
              <a:t>Accessed December</a:t>
            </a:r>
            <a:r>
              <a:rPr lang="en-US" sz="1000" dirty="0">
                <a:cs typeface="Arial" panose="020B0604020202020204" pitchFamily="34" charset="0"/>
              </a:rPr>
              <a:t> 5</a:t>
            </a:r>
            <a:r>
              <a:rPr lang="en-US" sz="1000" kern="1200" dirty="0">
                <a:solidFill>
                  <a:schemeClr val="tx1"/>
                </a:solidFill>
                <a:effectLst/>
                <a:cs typeface="Arial" panose="020B0604020202020204" pitchFamily="34" charset="0"/>
              </a:rPr>
              <a:t>, 2018.</a:t>
            </a:r>
          </a:p>
          <a:p>
            <a:endParaRPr lang="en-US" dirty="0"/>
          </a:p>
        </p:txBody>
      </p:sp>
      <p:sp>
        <p:nvSpPr>
          <p:cNvPr id="4" name="Slide Number Placeholder 3">
            <a:extLst>
              <a:ext uri="{FF2B5EF4-FFF2-40B4-BE49-F238E27FC236}">
                <a16:creationId xmlns:a16="http://schemas.microsoft.com/office/drawing/2014/main" id="{09F10B6E-A385-4779-B56F-4104BC87D567}"/>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36</a:t>
            </a:fld>
            <a:endParaRPr lang="en-US" dirty="0"/>
          </a:p>
        </p:txBody>
      </p:sp>
    </p:spTree>
    <p:extLst>
      <p:ext uri="{BB962C8B-B14F-4D97-AF65-F5344CB8AC3E}">
        <p14:creationId xmlns:p14="http://schemas.microsoft.com/office/powerpoint/2010/main" val="2416920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37</a:t>
            </a:fld>
            <a:endParaRPr lang="en-US" dirty="0"/>
          </a:p>
        </p:txBody>
      </p:sp>
    </p:spTree>
    <p:extLst>
      <p:ext uri="{BB962C8B-B14F-4D97-AF65-F5344CB8AC3E}">
        <p14:creationId xmlns:p14="http://schemas.microsoft.com/office/powerpoint/2010/main" val="690021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a:t>
            </a:r>
          </a:p>
          <a:p>
            <a:pPr marL="0" indent="0" defTabSz="924916">
              <a:spcBef>
                <a:spcPts val="303"/>
              </a:spcBef>
              <a:buNone/>
              <a:defRPr/>
            </a:pPr>
            <a:r>
              <a:rPr lang="en-US" sz="1000" dirty="0">
                <a:cs typeface="Arial" panose="020B0604020202020204" pitchFamily="34" charset="0"/>
              </a:rPr>
              <a:t>AstraZeneca. Pharmacokinetic comparability of benralizumab using accessorized pre-filled syringe or autoinjector in healthy volunteers.</a:t>
            </a:r>
            <a:r>
              <a:rPr lang="en-US" sz="1000" dirty="0"/>
              <a:t> ClinicalTrials.gov website.</a:t>
            </a:r>
            <a:r>
              <a:rPr lang="en-US" sz="1000" dirty="0">
                <a:cs typeface="Arial" panose="020B0604020202020204" pitchFamily="34" charset="0"/>
              </a:rPr>
              <a:t> https://clinicaltrials.gov/ct2/show/NCT02968914. Accessed December 5, 2018.</a:t>
            </a:r>
          </a:p>
          <a:p>
            <a:pPr marL="0" indent="0" defTabSz="924916">
              <a:spcBef>
                <a:spcPts val="303"/>
              </a:spcBef>
              <a:buNone/>
              <a:defRPr/>
            </a:pPr>
            <a:endParaRPr lang="en-US" sz="800" dirty="0">
              <a:solidFill>
                <a:srgbClr val="FF0000"/>
              </a:solidFill>
            </a:endParaRPr>
          </a:p>
          <a:p>
            <a:pPr marL="0" indent="0" defTabSz="924916">
              <a:spcBef>
                <a:spcPts val="303"/>
              </a:spcBef>
              <a:buNone/>
              <a:defRPr/>
            </a:pPr>
            <a:endParaRPr lang="en-US" sz="800" dirty="0"/>
          </a:p>
          <a:p>
            <a:pPr marL="0" indent="0" defTabSz="924916">
              <a:spcBef>
                <a:spcPts val="303"/>
              </a:spcBef>
              <a:buNone/>
              <a:defRPr/>
            </a:pPr>
            <a:endParaRPr lang="en-US" sz="800" dirty="0"/>
          </a:p>
          <a:p>
            <a:pPr marL="0" indent="0">
              <a:buNone/>
            </a:pPr>
            <a:endParaRPr lang="en-US" sz="800" dirty="0"/>
          </a:p>
        </p:txBody>
      </p:sp>
      <p:sp>
        <p:nvSpPr>
          <p:cNvPr id="4" name="Slide Image Placeholder 3"/>
          <p:cNvSpPr>
            <a:spLocks noGrp="1" noRot="1" noChangeAspect="1"/>
          </p:cNvSpPr>
          <p:nvPr>
            <p:ph type="sldImg"/>
          </p:nvPr>
        </p:nvSpPr>
        <p:spPr>
          <a:xfrm>
            <a:off x="676275" y="1127125"/>
            <a:ext cx="5576888" cy="3136900"/>
          </a:xfrm>
        </p:spPr>
      </p:sp>
      <p:sp>
        <p:nvSpPr>
          <p:cNvPr id="5" name="Slide Number Placeholder 3">
            <a:extLst>
              <a:ext uri="{FF2B5EF4-FFF2-40B4-BE49-F238E27FC236}">
                <a16:creationId xmlns:a16="http://schemas.microsoft.com/office/drawing/2014/main" id="{FAFD8C53-7F2B-4CC0-AA68-9A462949CD49}"/>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38</a:t>
            </a:fld>
            <a:endParaRPr lang="en-US" dirty="0"/>
          </a:p>
        </p:txBody>
      </p:sp>
    </p:spTree>
    <p:extLst>
      <p:ext uri="{BB962C8B-B14F-4D97-AF65-F5344CB8AC3E}">
        <p14:creationId xmlns:p14="http://schemas.microsoft.com/office/powerpoint/2010/main" val="180248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637953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dirty="0"/>
              <a:t>Full study details can be found on www.clinicaltrials.gov.  Identifier# is a hyperlink and can be accessed in slideshow view.  </a:t>
            </a:r>
          </a:p>
          <a:p>
            <a:pPr marL="0" indent="0">
              <a:buNone/>
            </a:pPr>
            <a:endParaRPr lang="en-US" sz="1000" b="1" dirty="0"/>
          </a:p>
          <a:p>
            <a:pPr marL="0" indent="0">
              <a:buNone/>
            </a:pPr>
            <a:r>
              <a:rPr lang="en-US" sz="1000" b="1" dirty="0"/>
              <a:t>Note:</a:t>
            </a:r>
          </a:p>
          <a:p>
            <a:pPr marL="0" indent="0">
              <a:buNone/>
            </a:pPr>
            <a:r>
              <a:rPr lang="en-US" sz="1000" dirty="0"/>
              <a:t>Present slide.</a:t>
            </a:r>
          </a:p>
          <a:p>
            <a:pPr marL="0" indent="0">
              <a:buNone/>
            </a:pPr>
            <a:endParaRPr lang="en-US" sz="1000" b="1" dirty="0"/>
          </a:p>
          <a:p>
            <a:pPr marL="0" indent="0">
              <a:buNone/>
            </a:pPr>
            <a:r>
              <a:rPr lang="en-US" sz="1000" b="1" dirty="0"/>
              <a:t>Reference:</a:t>
            </a:r>
          </a:p>
          <a:p>
            <a:pPr marL="0" indent="0" defTabSz="924916">
              <a:spcBef>
                <a:spcPts val="303"/>
              </a:spcBef>
              <a:buNone/>
              <a:defRPr/>
            </a:pPr>
            <a:r>
              <a:rPr lang="en-US" sz="1000" kern="1200" dirty="0">
                <a:effectLst/>
                <a:cs typeface="Arial" panose="020B0604020202020204" pitchFamily="34" charset="0"/>
              </a:rPr>
              <a:t>AstraZeneca.</a:t>
            </a:r>
            <a:r>
              <a:rPr lang="en-US" sz="1000" kern="1200" baseline="0" dirty="0">
                <a:effectLst/>
                <a:cs typeface="Arial" panose="020B0604020202020204" pitchFamily="34" charset="0"/>
              </a:rPr>
              <a:t>  Pharmacokinetic comparability of benralizumab using accessorized pre-filled syringe or autoinjector in </a:t>
            </a:r>
            <a:r>
              <a:rPr lang="en-US" sz="1000" dirty="0">
                <a:cs typeface="Arial" panose="020B0604020202020204" pitchFamily="34" charset="0"/>
              </a:rPr>
              <a:t>healthy volunteers. </a:t>
            </a:r>
            <a:r>
              <a:rPr lang="en-US" sz="1000" dirty="0"/>
              <a:t>ClinicalTrials.gov website.</a:t>
            </a:r>
            <a:r>
              <a:rPr lang="en-US" sz="1000" dirty="0">
                <a:cs typeface="Arial" panose="020B0604020202020204" pitchFamily="34" charset="0"/>
              </a:rPr>
              <a:t> https://clinicaltrials.gov/ct2/show/NCT02968914. Accessed December 5, 2018.</a:t>
            </a:r>
          </a:p>
          <a:p>
            <a:pPr marL="0" indent="0" defTabSz="924916">
              <a:spcBef>
                <a:spcPts val="303"/>
              </a:spcBef>
              <a:buNone/>
              <a:defRPr/>
            </a:pPr>
            <a:r>
              <a:rPr lang="en-US" dirty="0">
                <a:cs typeface="Arial" panose="020B0604020202020204" pitchFamily="34" charset="0"/>
              </a:rPr>
              <a:t> </a:t>
            </a:r>
          </a:p>
          <a:p>
            <a:pPr marL="0" indent="0" defTabSz="924916">
              <a:spcBef>
                <a:spcPts val="303"/>
              </a:spcBef>
              <a:buNone/>
              <a:defRPr/>
            </a:pPr>
            <a:endParaRPr lang="en-US" kern="1200" dirty="0">
              <a:solidFill>
                <a:schemeClr val="tx1"/>
              </a:solidFill>
              <a:effectLst/>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68A3C34E-FA8A-4787-B277-296A1671F0CA}"/>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39</a:t>
            </a:fld>
            <a:endParaRPr lang="en-US" dirty="0"/>
          </a:p>
        </p:txBody>
      </p:sp>
    </p:spTree>
    <p:extLst>
      <p:ext uri="{BB962C8B-B14F-4D97-AF65-F5344CB8AC3E}">
        <p14:creationId xmlns:p14="http://schemas.microsoft.com/office/powerpoint/2010/main" val="528127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40</a:t>
            </a:fld>
            <a:endParaRPr lang="en-US" dirty="0"/>
          </a:p>
        </p:txBody>
      </p:sp>
    </p:spTree>
    <p:extLst>
      <p:ext uri="{BB962C8B-B14F-4D97-AF65-F5344CB8AC3E}">
        <p14:creationId xmlns:p14="http://schemas.microsoft.com/office/powerpoint/2010/main" val="2145844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References:</a:t>
            </a:r>
          </a:p>
          <a:p>
            <a:pPr marL="231229" indent="-231229" defTabSz="924916">
              <a:spcBef>
                <a:spcPts val="303"/>
              </a:spcBef>
              <a:buFont typeface="Arial" panose="020B0604020202020204" pitchFamily="34" charset="0"/>
              <a:buAutoNum type="arabicPeriod"/>
              <a:defRPr/>
            </a:pPr>
            <a:r>
              <a:rPr lang="fr-FR" sz="1000" b="0" i="0" kern="1200" dirty="0">
                <a:solidFill>
                  <a:schemeClr val="tx1"/>
                </a:solidFill>
                <a:effectLst/>
                <a:latin typeface="+mn-lt"/>
                <a:ea typeface="+mn-ea"/>
                <a:cs typeface="+mn-cs"/>
              </a:rPr>
              <a:t>Boulet LP. </a:t>
            </a:r>
            <a:r>
              <a:rPr lang="en-US" sz="1000" dirty="0"/>
              <a:t>The effect of benralizumab on exercise-induced bronchoconstriction. ClinicalTrials.gov website. https://clinicaltrials.gov/show/NCT03327701. Accessed January 17, 2019.</a:t>
            </a:r>
          </a:p>
          <a:p>
            <a:pPr marL="231229" marR="0" lvl="0" indent="-231229" algn="l" defTabSz="924916" rtl="0" eaLnBrk="1" fontAlgn="auto" latinLnBrk="0" hangingPunct="1">
              <a:lnSpc>
                <a:spcPct val="100000"/>
              </a:lnSpc>
              <a:spcBef>
                <a:spcPts val="303"/>
              </a:spcBef>
              <a:spcAft>
                <a:spcPts val="0"/>
              </a:spcAft>
              <a:buClr>
                <a:schemeClr val="accent1"/>
              </a:buClr>
              <a:buSzPct val="100000"/>
              <a:buFont typeface="Arial" panose="020B0604020202020204" pitchFamily="34" charset="0"/>
              <a:buAutoNum type="arabicPeriod"/>
              <a:tabLst/>
              <a:defRPr/>
            </a:pPr>
            <a:r>
              <a:rPr lang="en-US" sz="1000" b="0" kern="1200" dirty="0" err="1">
                <a:solidFill>
                  <a:schemeClr val="tx1"/>
                </a:solidFill>
                <a:effectLst/>
                <a:latin typeface="+mn-lt"/>
                <a:ea typeface="+mn-ea"/>
                <a:cs typeface="+mn-cs"/>
              </a:rPr>
              <a:t>Parraga</a:t>
            </a:r>
            <a:r>
              <a:rPr lang="en-US" sz="1000" b="0" kern="1200" dirty="0">
                <a:solidFill>
                  <a:schemeClr val="tx1"/>
                </a:solidFill>
                <a:effectLst/>
                <a:latin typeface="+mn-lt"/>
                <a:ea typeface="+mn-ea"/>
                <a:cs typeface="+mn-cs"/>
              </a:rPr>
              <a:t> GE</a:t>
            </a:r>
            <a:r>
              <a:rPr lang="en-US" sz="1000" b="0" i="0" kern="1200" dirty="0">
                <a:solidFill>
                  <a:schemeClr val="tx1"/>
                </a:solidFill>
                <a:effectLst/>
                <a:latin typeface="+mn-lt"/>
                <a:ea typeface="+mn-ea"/>
                <a:cs typeface="+mn-cs"/>
              </a:rPr>
              <a:t>. </a:t>
            </a:r>
            <a:r>
              <a:rPr lang="en-US" sz="1000" b="0" i="0" u="none" strike="noStrike" kern="1200" dirty="0">
                <a:solidFill>
                  <a:schemeClr val="tx1"/>
                </a:solidFill>
                <a:effectLst/>
                <a:latin typeface="+mn-lt"/>
                <a:ea typeface="+mn-ea"/>
                <a:cs typeface="+mn-cs"/>
              </a:rPr>
              <a:t>A mechanistic pilot open-label study to evaluate the effect of benralizumab on airway function and inflammation in patients with severe, poorly-controlled eosinophilic asthma using inhaled hyperpolarized 129-Xenon MRI </a:t>
            </a:r>
            <a:r>
              <a:rPr lang="en-US" sz="1000" b="0" i="0" kern="1200" dirty="0">
                <a:solidFill>
                  <a:schemeClr val="tx1"/>
                </a:solidFill>
                <a:effectLst/>
                <a:latin typeface="+mn-lt"/>
                <a:ea typeface="+mn-ea"/>
                <a:cs typeface="+mn-cs"/>
              </a:rPr>
              <a:t>(AERFLO). ClinTrials.gov website. https://clinicaltrials.gov/ct2/show/NCT03733535. Accessed January 17, 2019.</a:t>
            </a:r>
          </a:p>
          <a:p>
            <a:pPr marL="231229" indent="-231229" defTabSz="924916">
              <a:spcBef>
                <a:spcPts val="303"/>
              </a:spcBef>
              <a:buFont typeface="Arial" panose="020B0604020202020204" pitchFamily="34" charset="0"/>
              <a:buAutoNum type="arabicPeriod"/>
              <a:defRPr/>
            </a:pPr>
            <a:r>
              <a:rPr lang="en-US" sz="1000" b="0" i="0" u="none" strike="noStrike" kern="1200" dirty="0">
                <a:solidFill>
                  <a:schemeClr val="tx1"/>
                </a:solidFill>
                <a:effectLst/>
                <a:latin typeface="+mn-lt"/>
                <a:ea typeface="+mn-ea"/>
                <a:cs typeface="+mn-cs"/>
              </a:rPr>
              <a:t>University of Rostock</a:t>
            </a:r>
            <a:r>
              <a:rPr lang="en-US" sz="1000" dirty="0"/>
              <a:t>. </a:t>
            </a:r>
            <a:r>
              <a:rPr lang="en-US" sz="1000" b="0" i="0" u="none" strike="noStrike" kern="1200" dirty="0">
                <a:solidFill>
                  <a:schemeClr val="tx1"/>
                </a:solidFill>
                <a:effectLst/>
                <a:latin typeface="+mn-lt"/>
                <a:ea typeface="+mn-ea"/>
                <a:cs typeface="+mn-cs"/>
              </a:rPr>
              <a:t>Impact of benralizumab treatment on circulating dendritic cells in patients with eosinophilic asthma.</a:t>
            </a:r>
            <a:r>
              <a:rPr lang="en-US" sz="1000" dirty="0"/>
              <a:t> ClinicalTrials.gov website. https://clinicaltrials.gov/ct2/show/NCT03652376.</a:t>
            </a:r>
            <a:r>
              <a:rPr lang="en-US" sz="1000" b="0" i="0" u="none" strike="noStrike" kern="1200" dirty="0">
                <a:solidFill>
                  <a:schemeClr val="tx1"/>
                </a:solidFill>
                <a:effectLst/>
                <a:latin typeface="+mn-lt"/>
                <a:ea typeface="+mn-ea"/>
                <a:cs typeface="+mn-cs"/>
              </a:rPr>
              <a:t> Accessed January 17, 2019</a:t>
            </a:r>
            <a:r>
              <a:rPr lang="en-US" sz="1000" b="0" kern="1200" dirty="0">
                <a:solidFill>
                  <a:schemeClr val="tx1"/>
                </a:solidFill>
                <a:effectLst/>
                <a:latin typeface="+mn-lt"/>
                <a:ea typeface="+mn-ea"/>
                <a:cs typeface="+mn-cs"/>
              </a:rPr>
              <a:t>  </a:t>
            </a:r>
          </a:p>
          <a:p>
            <a:pPr marL="231229" indent="-231229" defTabSz="924916">
              <a:spcBef>
                <a:spcPts val="303"/>
              </a:spcBef>
              <a:buFont typeface="Arial" panose="020B0604020202020204" pitchFamily="34" charset="0"/>
              <a:buAutoNum type="arabicPeriod"/>
              <a:defRPr/>
            </a:pPr>
            <a:r>
              <a:rPr lang="en-US" sz="1000" b="0" i="0" u="none" strike="noStrike" kern="1200" dirty="0">
                <a:solidFill>
                  <a:schemeClr val="tx1"/>
                </a:solidFill>
                <a:effectLst/>
                <a:latin typeface="+mn-lt"/>
                <a:ea typeface="+mn-ea"/>
                <a:cs typeface="+mn-cs"/>
              </a:rPr>
              <a:t>McMaster University. Benralizumab in patients with inadequate response to anti-il5 monoclonal antibody therapies. https://clinicaltrials.gov/ct2/show/NCT03470311. Accessed January 17, 2019.</a:t>
            </a:r>
            <a:endParaRPr lang="en-US" sz="1000" b="0" dirty="0"/>
          </a:p>
        </p:txBody>
      </p:sp>
      <p:sp>
        <p:nvSpPr>
          <p:cNvPr id="4" name="Slide Image Placeholder 3"/>
          <p:cNvSpPr>
            <a:spLocks noGrp="1" noRot="1" noChangeAspect="1"/>
          </p:cNvSpPr>
          <p:nvPr>
            <p:ph type="sldImg"/>
          </p:nvPr>
        </p:nvSpPr>
        <p:spPr>
          <a:xfrm>
            <a:off x="676275" y="1127125"/>
            <a:ext cx="5576888" cy="3136900"/>
          </a:xfrm>
        </p:spPr>
      </p:sp>
      <p:sp>
        <p:nvSpPr>
          <p:cNvPr id="5" name="Slide Number Placeholder 3">
            <a:extLst>
              <a:ext uri="{FF2B5EF4-FFF2-40B4-BE49-F238E27FC236}">
                <a16:creationId xmlns:a16="http://schemas.microsoft.com/office/drawing/2014/main" id="{E3F813CD-1CCC-4D1C-9431-8441D3FCD858}"/>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41</a:t>
            </a:fld>
            <a:endParaRPr lang="en-US" dirty="0"/>
          </a:p>
        </p:txBody>
      </p:sp>
    </p:spTree>
    <p:extLst>
      <p:ext uri="{BB962C8B-B14F-4D97-AF65-F5344CB8AC3E}">
        <p14:creationId xmlns:p14="http://schemas.microsoft.com/office/powerpoint/2010/main" val="1828156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References:</a:t>
            </a:r>
          </a:p>
          <a:p>
            <a:pPr marL="231229" indent="-231229" defTabSz="924916">
              <a:spcBef>
                <a:spcPts val="303"/>
              </a:spcBef>
              <a:buFont typeface="Arial" panose="020B0604020202020204" pitchFamily="34" charset="0"/>
              <a:buAutoNum type="arabicPeriod"/>
              <a:defRPr/>
            </a:pPr>
            <a:r>
              <a:rPr lang="en-US" sz="1000" dirty="0"/>
              <a:t>National Jewish Health and AstraZeneca.  Benralizumab in the treatment of eosinophilic granulomatosis with polyangiitis (EGPA) study (BITE). ClinicalTrials.gov website. https://clinicaltrials.gov/ct2/show/NCT03010436. Accessed January 17, 2019. </a:t>
            </a:r>
          </a:p>
          <a:p>
            <a:pPr marL="231229" indent="-231229" defTabSz="924916">
              <a:spcBef>
                <a:spcPts val="303"/>
              </a:spcBef>
              <a:buFont typeface="Arial" panose="020B0604020202020204" pitchFamily="34" charset="0"/>
              <a:buAutoNum type="arabicPeriod"/>
              <a:defRPr/>
            </a:pPr>
            <a:r>
              <a:rPr lang="en-US" sz="1000" b="0" i="0" kern="1200" dirty="0">
                <a:solidFill>
                  <a:schemeClr val="tx1"/>
                </a:solidFill>
                <a:effectLst/>
                <a:latin typeface="+mn-lt"/>
                <a:ea typeface="+mn-ea"/>
                <a:cs typeface="+mn-cs"/>
              </a:rPr>
              <a:t>National Institute of Allergy and Infectious Diseases (NIAID)</a:t>
            </a:r>
            <a:r>
              <a:rPr lang="en-US" sz="1000" dirty="0"/>
              <a:t>. Study to evaluate safety and efficacy of benralizumab in subjects with hypereosinophilic syndrome. ClinicalTrials.gov website. https://clinicaltrials.gov/ct2/show/NCT02130882. Accessed January 17, 2019. </a:t>
            </a:r>
          </a:p>
          <a:p>
            <a:pPr marL="231229" indent="-231229" defTabSz="924916">
              <a:spcBef>
                <a:spcPts val="303"/>
              </a:spcBef>
              <a:buFont typeface="Arial" panose="020B0604020202020204" pitchFamily="34" charset="0"/>
              <a:buAutoNum type="arabicPeriod"/>
              <a:defRPr/>
            </a:pPr>
            <a:r>
              <a:rPr lang="fi-FI" sz="1000" b="0" i="0" kern="1200" dirty="0" err="1">
                <a:solidFill>
                  <a:schemeClr val="tx1"/>
                </a:solidFill>
                <a:effectLst/>
                <a:latin typeface="+mn-lt"/>
                <a:ea typeface="+mn-ea"/>
                <a:cs typeface="+mn-cs"/>
              </a:rPr>
              <a:t>Kyowa</a:t>
            </a:r>
            <a:r>
              <a:rPr lang="fi-FI" sz="1000" b="0" i="0" kern="1200" dirty="0">
                <a:solidFill>
                  <a:schemeClr val="tx1"/>
                </a:solidFill>
                <a:effectLst/>
                <a:latin typeface="+mn-lt"/>
                <a:ea typeface="+mn-ea"/>
                <a:cs typeface="+mn-cs"/>
              </a:rPr>
              <a:t> </a:t>
            </a:r>
            <a:r>
              <a:rPr lang="fi-FI" sz="1000" b="0" i="0" kern="1200" dirty="0" err="1">
                <a:solidFill>
                  <a:schemeClr val="tx1"/>
                </a:solidFill>
                <a:effectLst/>
                <a:latin typeface="+mn-lt"/>
                <a:ea typeface="+mn-ea"/>
                <a:cs typeface="+mn-cs"/>
              </a:rPr>
              <a:t>Hakko</a:t>
            </a:r>
            <a:r>
              <a:rPr lang="fi-FI" sz="1000" b="0" i="0" kern="1200" dirty="0">
                <a:solidFill>
                  <a:schemeClr val="tx1"/>
                </a:solidFill>
                <a:effectLst/>
                <a:latin typeface="+mn-lt"/>
                <a:ea typeface="+mn-ea"/>
                <a:cs typeface="+mn-cs"/>
              </a:rPr>
              <a:t> Kirin Co., Ltd. </a:t>
            </a:r>
            <a:r>
              <a:rPr lang="en-US" sz="1000" dirty="0"/>
              <a:t>Study of benralizumab (KHK4563) in patients with eosinophilic chronic rhinosinusitis. ClinicalTrials.gov website. https://clinicaltrials.gov/ct2/show/NCT02772419. Accessed January 17, 2019.</a:t>
            </a:r>
          </a:p>
          <a:p>
            <a:pPr marL="231229" indent="-231229" defTabSz="924916">
              <a:spcBef>
                <a:spcPts val="303"/>
              </a:spcBef>
              <a:buFont typeface="Arial" panose="020B0604020202020204" pitchFamily="34" charset="0"/>
              <a:buAutoNum type="arabicPeriod"/>
              <a:defRPr/>
            </a:pPr>
            <a:r>
              <a:rPr lang="en-US" sz="1000" b="0" i="0" u="none" strike="noStrike" kern="1200" dirty="0">
                <a:solidFill>
                  <a:schemeClr val="tx1"/>
                </a:solidFill>
                <a:effectLst/>
                <a:latin typeface="+mn-lt"/>
                <a:ea typeface="+mn-ea"/>
                <a:cs typeface="+mn-cs"/>
              </a:rPr>
              <a:t>Johns Hopkins University. Benralizumab effect on severe chronic rhinosinusitis with eosinophilic polyposis: a phase ii randomized placebo controlled trial. </a:t>
            </a:r>
            <a:r>
              <a:rPr lang="en-US" sz="1000" dirty="0"/>
              <a:t>ClinicalTrials.gov website. https://clinicaltrials.gov/ct2/show/NCT03450083. Accessed January 17, 2019.</a:t>
            </a:r>
            <a:endParaRPr lang="en-US" sz="1000" b="0" kern="1200" dirty="0">
              <a:solidFill>
                <a:schemeClr val="tx1"/>
              </a:solidFill>
              <a:effectLst/>
              <a:latin typeface="+mn-lt"/>
              <a:ea typeface="+mn-ea"/>
              <a:cs typeface="+mn-cs"/>
            </a:endParaRPr>
          </a:p>
          <a:p>
            <a:pPr marL="231229" indent="-231229" defTabSz="924916">
              <a:spcBef>
                <a:spcPts val="303"/>
              </a:spcBef>
              <a:buFont typeface="Arial" panose="020B0604020202020204" pitchFamily="34" charset="0"/>
              <a:buAutoNum type="arabicPeriod"/>
              <a:defRPr/>
            </a:pPr>
            <a:r>
              <a:rPr lang="en-US" sz="1000" b="0" kern="1200" dirty="0">
                <a:solidFill>
                  <a:schemeClr val="tx1"/>
                </a:solidFill>
                <a:effectLst/>
                <a:latin typeface="+mn-lt"/>
                <a:ea typeface="+mn-ea"/>
                <a:cs typeface="+mn-cs"/>
              </a:rPr>
              <a:t>Bernstein JA. </a:t>
            </a:r>
            <a:r>
              <a:rPr lang="en-US" sz="1000" dirty="0"/>
              <a:t>Treatment of chronic urticarial unresponsive to H1-antihistamine with an anti-IL5Ralpha monoclonal antibody. ClinicalTrials.gov website. https://clinicaltrials.gov/show/NCT03183024. Accessed January 17, 2019.</a:t>
            </a:r>
          </a:p>
        </p:txBody>
      </p:sp>
      <p:sp>
        <p:nvSpPr>
          <p:cNvPr id="4" name="Slide Image Placeholder 3"/>
          <p:cNvSpPr>
            <a:spLocks noGrp="1" noRot="1" noChangeAspect="1"/>
          </p:cNvSpPr>
          <p:nvPr>
            <p:ph type="sldImg"/>
          </p:nvPr>
        </p:nvSpPr>
        <p:spPr>
          <a:xfrm>
            <a:off x="676275" y="1127125"/>
            <a:ext cx="5576888" cy="3136900"/>
          </a:xfrm>
        </p:spPr>
      </p:sp>
      <p:sp>
        <p:nvSpPr>
          <p:cNvPr id="5" name="Slide Number Placeholder 3">
            <a:extLst>
              <a:ext uri="{FF2B5EF4-FFF2-40B4-BE49-F238E27FC236}">
                <a16:creationId xmlns:a16="http://schemas.microsoft.com/office/drawing/2014/main" id="{08C5B802-30C3-4D80-A1CF-8008F589BBAE}"/>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42</a:t>
            </a:fld>
            <a:endParaRPr lang="en-US" dirty="0"/>
          </a:p>
        </p:txBody>
      </p:sp>
    </p:spTree>
    <p:extLst>
      <p:ext uri="{BB962C8B-B14F-4D97-AF65-F5344CB8AC3E}">
        <p14:creationId xmlns:p14="http://schemas.microsoft.com/office/powerpoint/2010/main" val="1465320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8845" y="4533083"/>
            <a:ext cx="5582658" cy="4413022"/>
          </a:xfrm>
        </p:spPr>
        <p:txBody>
          <a:bodyPr/>
          <a:lstStyle/>
          <a:p>
            <a:pPr marL="0" indent="0">
              <a:buNone/>
            </a:pPr>
            <a:r>
              <a:rPr lang="en-US" sz="1000" b="1" dirty="0"/>
              <a:t>Note:</a:t>
            </a:r>
          </a:p>
          <a:p>
            <a:pPr marL="0" indent="0">
              <a:buNone/>
            </a:pPr>
            <a:r>
              <a:rPr lang="en-US" sz="1000" dirty="0"/>
              <a:t>Present slide.</a:t>
            </a:r>
          </a:p>
          <a:p>
            <a:pPr marL="0" indent="0">
              <a:buNone/>
            </a:pPr>
            <a:endParaRPr lang="en-US" sz="1000" dirty="0"/>
          </a:p>
          <a:p>
            <a:pPr marL="0" indent="0">
              <a:buNone/>
            </a:pPr>
            <a:r>
              <a:rPr lang="en-US" sz="1000" b="1" dirty="0"/>
              <a:t>References:</a:t>
            </a:r>
          </a:p>
          <a:p>
            <a:pPr marL="228600" indent="-228600">
              <a:buAutoNum type="arabicPeriod"/>
            </a:pPr>
            <a:r>
              <a:rPr lang="en-US" sz="1000" b="0" i="0" u="none" strike="noStrike" kern="1200" dirty="0">
                <a:solidFill>
                  <a:schemeClr val="tx1"/>
                </a:solidFill>
                <a:effectLst/>
                <a:latin typeface="+mn-lt"/>
                <a:ea typeface="+mn-ea"/>
                <a:cs typeface="+mn-cs"/>
              </a:rPr>
              <a:t>Children's Hospital Medical Center. A double-blind, placebo-controlled clinical trial to evaluate efficacy of benralizumab in subjects with eosinophilic gastritis. ClinicalTrials.gov website. https://clinicaltrials.gov/ct2/show/NCT03473977. Accessed January 17, 2019.</a:t>
            </a:r>
          </a:p>
          <a:p>
            <a:pPr marL="228600" indent="-228600">
              <a:buAutoNum type="arabicPeriod"/>
            </a:pPr>
            <a:r>
              <a:rPr lang="en-US" sz="1000" b="0" i="0" u="none" strike="noStrike" kern="1200" dirty="0">
                <a:solidFill>
                  <a:schemeClr val="tx1"/>
                </a:solidFill>
                <a:effectLst/>
                <a:latin typeface="+mn-lt"/>
                <a:ea typeface="+mn-ea"/>
                <a:cs typeface="+mn-cs"/>
              </a:rPr>
              <a:t>McMaster University. Benralizumab regulates atopic dermatitis through effects on eosinophils, basophils and innate lymphoid type 2 cells. ClinicalTrials.gov website. https://clinicaltrials.gov/ct2/show/NCT03563066. Accessed January 17, 2019. </a:t>
            </a:r>
            <a:endParaRPr lang="en-US" sz="1000" b="0" dirty="0"/>
          </a:p>
        </p:txBody>
      </p:sp>
      <p:sp>
        <p:nvSpPr>
          <p:cNvPr id="4" name="Slide Image Placeholder 3"/>
          <p:cNvSpPr>
            <a:spLocks noGrp="1" noRot="1" noChangeAspect="1"/>
          </p:cNvSpPr>
          <p:nvPr>
            <p:ph type="sldImg"/>
          </p:nvPr>
        </p:nvSpPr>
        <p:spPr>
          <a:xfrm>
            <a:off x="676275" y="1127125"/>
            <a:ext cx="5576888" cy="3136900"/>
          </a:xfrm>
        </p:spPr>
      </p:sp>
      <p:sp>
        <p:nvSpPr>
          <p:cNvPr id="5" name="Slide Number Placeholder 3">
            <a:extLst>
              <a:ext uri="{FF2B5EF4-FFF2-40B4-BE49-F238E27FC236}">
                <a16:creationId xmlns:a16="http://schemas.microsoft.com/office/drawing/2014/main" id="{8DBEE63A-D5AE-49B3-B5EC-34F0B14C9E2D}"/>
              </a:ext>
            </a:extLst>
          </p:cNvPr>
          <p:cNvSpPr txBox="1">
            <a:spLocks/>
          </p:cNvSpPr>
          <p:nvPr/>
        </p:nvSpPr>
        <p:spPr>
          <a:xfrm>
            <a:off x="6376737" y="8829967"/>
            <a:ext cx="479676" cy="466433"/>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87F27-F4AC-478C-A07B-A71CA0B86259}" type="slidenum">
              <a:rPr lang="en-US" smtClean="0"/>
              <a:pPr/>
              <a:t>43</a:t>
            </a:fld>
            <a:endParaRPr lang="en-US" dirty="0"/>
          </a:p>
        </p:txBody>
      </p:sp>
    </p:spTree>
    <p:extLst>
      <p:ext uri="{BB962C8B-B14F-4D97-AF65-F5344CB8AC3E}">
        <p14:creationId xmlns:p14="http://schemas.microsoft.com/office/powerpoint/2010/main" val="338564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Slide Image Placeholder 1"/>
          <p:cNvSpPr>
            <a:spLocks noGrp="1" noRot="1" noChangeAspect="1" noTextEdit="1"/>
          </p:cNvSpPr>
          <p:nvPr>
            <p:ph type="sldImg"/>
          </p:nvPr>
        </p:nvSpPr>
        <p:spPr bwMode="auto">
          <a:xfrm>
            <a:off x="771525" y="1166813"/>
            <a:ext cx="5595938" cy="3148012"/>
          </a:xfrm>
          <a:noFill/>
          <a:ln>
            <a:solidFill>
              <a:srgbClr val="000000"/>
            </a:solidFill>
            <a:miter lim="800000"/>
            <a:headEnd/>
            <a:tailEnd/>
          </a:ln>
        </p:spPr>
      </p:sp>
      <p:sp>
        <p:nvSpPr>
          <p:cNvPr id="2" name="Notes Placeholder 1"/>
          <p:cNvSpPr>
            <a:spLocks noGrp="1"/>
          </p:cNvSpPr>
          <p:nvPr>
            <p:ph type="body" sz="quarter" idx="10"/>
          </p:nvPr>
        </p:nvSpPr>
        <p:spPr>
          <a:xfrm>
            <a:off x="702028" y="4364909"/>
            <a:ext cx="5819897" cy="4917841"/>
          </a:xfrm>
        </p:spPr>
        <p:txBody>
          <a:bodyPr/>
          <a:lstStyle/>
          <a:p>
            <a:pPr marL="0" indent="0" defTabSz="936421" eaLnBrk="0" fontAlgn="base" hangingPunct="0">
              <a:spcBef>
                <a:spcPts val="37"/>
              </a:spcBef>
              <a:spcAft>
                <a:spcPct val="0"/>
              </a:spcAft>
              <a:buNone/>
              <a:defRPr/>
            </a:pPr>
            <a:r>
              <a:rPr lang="en-US" b="1" dirty="0">
                <a:solidFill>
                  <a:schemeClr val="tx1"/>
                </a:solidFill>
              </a:rPr>
              <a:t>Note:</a:t>
            </a:r>
          </a:p>
          <a:p>
            <a:pPr marL="0" indent="0" defTabSz="936421" eaLnBrk="0" fontAlgn="base" hangingPunct="0">
              <a:spcBef>
                <a:spcPct val="30000"/>
              </a:spcBef>
              <a:spcAft>
                <a:spcPct val="0"/>
              </a:spcAft>
              <a:buNone/>
              <a:defRPr/>
            </a:pPr>
            <a:r>
              <a:rPr lang="en-US" dirty="0">
                <a:solidFill>
                  <a:schemeClr val="tx1"/>
                </a:solidFill>
              </a:rPr>
              <a:t>Present slide.</a:t>
            </a:r>
            <a:endParaRPr lang="it-IT" b="1" dirty="0">
              <a:solidFill>
                <a:schemeClr val="tx1"/>
              </a:solidFill>
            </a:endParaRPr>
          </a:p>
          <a:p>
            <a:pPr marL="0" indent="0" defTabSz="936421" eaLnBrk="0" fontAlgn="base" hangingPunct="0">
              <a:spcBef>
                <a:spcPct val="30000"/>
              </a:spcBef>
              <a:spcAft>
                <a:spcPct val="0"/>
              </a:spcAft>
              <a:buNone/>
              <a:defRPr/>
            </a:pPr>
            <a:r>
              <a:rPr lang="it-IT" b="1" dirty="0">
                <a:solidFill>
                  <a:schemeClr val="tx1"/>
                </a:solidFill>
              </a:rPr>
              <a:t>References:</a:t>
            </a:r>
          </a:p>
          <a:p>
            <a:pPr marL="238652" indent="-238652">
              <a:buFont typeface="+mj-lt"/>
              <a:buAutoNum type="arabicPeriod"/>
            </a:pPr>
            <a:r>
              <a:rPr lang="en-US" dirty="0">
                <a:solidFill>
                  <a:schemeClr val="tx1"/>
                </a:solidFill>
              </a:rPr>
              <a:t>Molfino NA, Gossage D, Kolbeck R, et al.  Molecular and clinical rationale for therapeutic targeting of interleukin-5 and its receptor. </a:t>
            </a:r>
            <a:r>
              <a:rPr lang="fr-FR" i="1" dirty="0">
                <a:solidFill>
                  <a:schemeClr val="tx1"/>
                </a:solidFill>
              </a:rPr>
              <a:t>Clin Exp Allergy</a:t>
            </a:r>
            <a:r>
              <a:rPr lang="fr-FR" dirty="0">
                <a:solidFill>
                  <a:schemeClr val="tx1"/>
                </a:solidFill>
              </a:rPr>
              <a:t>. 2012;42:712-737.</a:t>
            </a:r>
            <a:endParaRPr lang="en-US" dirty="0">
              <a:solidFill>
                <a:schemeClr val="tx1"/>
              </a:solidFill>
            </a:endParaRPr>
          </a:p>
          <a:p>
            <a:pPr marL="238652" indent="-238652">
              <a:buFont typeface="+mj-lt"/>
              <a:buAutoNum type="arabicPeriod"/>
            </a:pPr>
            <a:r>
              <a:rPr lang="fr-FR" dirty="0">
                <a:solidFill>
                  <a:schemeClr val="tx1"/>
                </a:solidFill>
              </a:rPr>
              <a:t>Tan LD, Bratt JM, Godor D, et al.  </a:t>
            </a:r>
            <a:r>
              <a:rPr lang="en-US" dirty="0">
                <a:solidFill>
                  <a:schemeClr val="tx1"/>
                </a:solidFill>
              </a:rPr>
              <a:t>Benralizumab: a unique IL-5 inhibitor for severe asthma. </a:t>
            </a:r>
            <a:r>
              <a:rPr lang="en-US" i="1" dirty="0">
                <a:solidFill>
                  <a:schemeClr val="tx1"/>
                </a:solidFill>
              </a:rPr>
              <a:t>J Asthma Allergy.</a:t>
            </a:r>
            <a:r>
              <a:rPr lang="en-US" dirty="0">
                <a:solidFill>
                  <a:schemeClr val="tx1"/>
                </a:solidFill>
              </a:rPr>
              <a:t> 2016;9:71-81.</a:t>
            </a:r>
          </a:p>
          <a:p>
            <a:pPr marL="238652" indent="-238652" defTabSz="933420">
              <a:spcBef>
                <a:spcPts val="306"/>
              </a:spcBef>
              <a:buFont typeface="+mj-lt"/>
              <a:buAutoNum type="arabicPeriod"/>
              <a:defRPr/>
            </a:pPr>
            <a:r>
              <a:rPr lang="en-US" dirty="0">
                <a:solidFill>
                  <a:schemeClr val="tx1"/>
                </a:solidFill>
              </a:rPr>
              <a:t>Busse WW, Molfino NA, Kolbeck R.  Interleukin-5 receptor-directed strategies. In: Lee JJ, Rosenberg HF, eds. </a:t>
            </a:r>
            <a:r>
              <a:rPr lang="en-US" i="1" dirty="0">
                <a:solidFill>
                  <a:schemeClr val="tx1"/>
                </a:solidFill>
              </a:rPr>
              <a:t>Eosinophils in Health and Disease. </a:t>
            </a:r>
            <a:r>
              <a:rPr lang="en-US" dirty="0">
                <a:solidFill>
                  <a:schemeClr val="tx1"/>
                </a:solidFill>
              </a:rPr>
              <a:t>London, UK: Academic Press; 2013: 587-591.</a:t>
            </a:r>
          </a:p>
          <a:p>
            <a:pPr marL="238652" indent="-238652" defTabSz="933420">
              <a:spcBef>
                <a:spcPts val="306"/>
              </a:spcBef>
              <a:buFont typeface="+mj-lt"/>
              <a:buAutoNum type="arabicPeriod"/>
              <a:defRPr/>
            </a:pPr>
            <a:r>
              <a:rPr lang="en-US" dirty="0">
                <a:solidFill>
                  <a:schemeClr val="tx1"/>
                </a:solidFill>
              </a:rPr>
              <a:t>Ghazi A, Trikha A, Calhoun W.  Benralizumab – a humanized mAb to IL-5Rα with enhanced antibody-dependent cell-mediated cytotoxicity – a novel approach for the treatment of asthma. </a:t>
            </a:r>
            <a:r>
              <a:rPr lang="en-US" i="1" dirty="0">
                <a:solidFill>
                  <a:schemeClr val="tx1"/>
                </a:solidFill>
              </a:rPr>
              <a:t>Expert Opin Biol Ther</a:t>
            </a:r>
            <a:r>
              <a:rPr lang="en-US" dirty="0">
                <a:solidFill>
                  <a:schemeClr val="tx1"/>
                </a:solidFill>
              </a:rPr>
              <a:t>. 2012;12:113-118.</a:t>
            </a:r>
          </a:p>
          <a:p>
            <a:pPr marL="238652" indent="-238652" defTabSz="933420">
              <a:spcBef>
                <a:spcPts val="306"/>
              </a:spcBef>
              <a:buFont typeface="+mj-lt"/>
              <a:buAutoNum type="arabicPeriod"/>
              <a:defRPr/>
            </a:pPr>
            <a:r>
              <a:rPr lang="en-US" dirty="0">
                <a:solidFill>
                  <a:schemeClr val="tx1"/>
                </a:solidFill>
              </a:rPr>
              <a:t>Kolbeck</a:t>
            </a:r>
            <a:r>
              <a:rPr lang="en-US" baseline="0" dirty="0">
                <a:solidFill>
                  <a:schemeClr val="tx1"/>
                </a:solidFill>
              </a:rPr>
              <a:t> </a:t>
            </a:r>
            <a:r>
              <a:rPr lang="en-US" dirty="0">
                <a:solidFill>
                  <a:schemeClr val="tx1"/>
                </a:solidFill>
              </a:rPr>
              <a:t>R, Kozhich A, Koike M, et al. MEDI-563, a humanized anti–IL-5 receptor </a:t>
            </a:r>
            <a:r>
              <a:rPr lang="el-GR" dirty="0">
                <a:solidFill>
                  <a:schemeClr val="tx1"/>
                </a:solidFill>
              </a:rPr>
              <a:t>α </a:t>
            </a:r>
            <a:r>
              <a:rPr lang="en-US" dirty="0">
                <a:solidFill>
                  <a:schemeClr val="tx1"/>
                </a:solidFill>
              </a:rPr>
              <a:t>mAb with enhanced antibody-dependent cell-mediated cytotoxicity function. </a:t>
            </a:r>
            <a:r>
              <a:rPr lang="en-US" i="1" dirty="0">
                <a:solidFill>
                  <a:schemeClr val="tx1"/>
                </a:solidFill>
              </a:rPr>
              <a:t>J Allergy and Clin Immunol</a:t>
            </a:r>
            <a:r>
              <a:rPr lang="en-US" i="0" dirty="0">
                <a:solidFill>
                  <a:schemeClr val="tx1"/>
                </a:solidFill>
              </a:rPr>
              <a:t>.</a:t>
            </a:r>
            <a:r>
              <a:rPr lang="en-US" dirty="0">
                <a:solidFill>
                  <a:schemeClr val="tx1"/>
                </a:solidFill>
              </a:rPr>
              <a:t> 2010;125(6):1344-1353.</a:t>
            </a:r>
          </a:p>
          <a:p>
            <a:pPr marL="238652" indent="-238652" defTabSz="933420">
              <a:spcBef>
                <a:spcPts val="306"/>
              </a:spcBef>
              <a:buFont typeface="+mj-lt"/>
              <a:buAutoNum type="arabicPeriod"/>
              <a:defRPr/>
            </a:pPr>
            <a:r>
              <a:rPr lang="en-US" dirty="0">
                <a:solidFill>
                  <a:schemeClr val="tx1"/>
                </a:solidFill>
              </a:rPr>
              <a:t>Patterson MF,</a:t>
            </a:r>
            <a:r>
              <a:rPr lang="en-US" baseline="0" dirty="0">
                <a:solidFill>
                  <a:schemeClr val="tx1"/>
                </a:solidFill>
              </a:rPr>
              <a:t> Borish L, Kennedy JL</a:t>
            </a:r>
            <a:r>
              <a:rPr lang="en-US" dirty="0">
                <a:solidFill>
                  <a:schemeClr val="tx1"/>
                </a:solidFill>
              </a:rPr>
              <a:t>. The past, present, and future of monoclonal antibodies to IL-5 and eosinophilic asthma: a review. </a:t>
            </a:r>
            <a:r>
              <a:rPr lang="en-US" i="1" dirty="0">
                <a:solidFill>
                  <a:schemeClr val="tx1"/>
                </a:solidFill>
              </a:rPr>
              <a:t>J</a:t>
            </a:r>
            <a:r>
              <a:rPr lang="en-US" dirty="0">
                <a:solidFill>
                  <a:schemeClr val="tx1"/>
                </a:solidFill>
              </a:rPr>
              <a:t> </a:t>
            </a:r>
            <a:r>
              <a:rPr lang="en-US" i="1" dirty="0">
                <a:solidFill>
                  <a:schemeClr val="tx1"/>
                </a:solidFill>
              </a:rPr>
              <a:t>Asthma Allergy.</a:t>
            </a:r>
            <a:r>
              <a:rPr lang="en-US" dirty="0">
                <a:solidFill>
                  <a:schemeClr val="tx1"/>
                </a:solidFill>
              </a:rPr>
              <a:t> 2015;8:125-134.</a:t>
            </a:r>
          </a:p>
          <a:p>
            <a:pPr marL="238652" indent="-238652" defTabSz="933420">
              <a:spcBef>
                <a:spcPts val="306"/>
              </a:spcBef>
              <a:buFont typeface="+mj-lt"/>
              <a:buAutoNum type="arabicPeriod"/>
              <a:defRPr/>
            </a:pPr>
            <a:r>
              <a:rPr lang="en-US" dirty="0">
                <a:solidFill>
                  <a:schemeClr val="tx1"/>
                </a:solidFill>
              </a:rPr>
              <a:t>Laviolette M, Gossage DL, Gauvreau G, et al. Effects of benralizumab on airway eosinophils in asthma with sputum eosinophilia. </a:t>
            </a:r>
            <a:r>
              <a:rPr lang="en-US" i="1" dirty="0">
                <a:solidFill>
                  <a:schemeClr val="tx1"/>
                </a:solidFill>
              </a:rPr>
              <a:t>J Allergy Clin Immunol.</a:t>
            </a:r>
            <a:r>
              <a:rPr lang="en-US" dirty="0">
                <a:solidFill>
                  <a:schemeClr val="tx1"/>
                </a:solidFill>
              </a:rPr>
              <a:t> 2013;132:1086-1096.</a:t>
            </a:r>
          </a:p>
          <a:p>
            <a:pPr marL="238652" indent="-238652" defTabSz="933420">
              <a:spcBef>
                <a:spcPts val="306"/>
              </a:spcBef>
              <a:buFont typeface="+mj-lt"/>
              <a:buAutoNum type="arabicPeriod"/>
              <a:defRPr/>
            </a:pPr>
            <a:r>
              <a:rPr lang="en-US" dirty="0">
                <a:solidFill>
                  <a:schemeClr val="tx1"/>
                </a:solidFill>
              </a:rPr>
              <a:t>Dagher R, Copenhaver A, Hanna R, et al. Investigation of natural killer cell-mediated eosinophil apoptosis by benralizumab [poster]. Presented at: International Eosinophil Society 10th Biennial Symposium; July 19-23, 2017; Gothenburg, Sweden</a:t>
            </a:r>
          </a:p>
          <a:p>
            <a:pPr marL="0" indent="0" defTabSz="936421" eaLnBrk="0" fontAlgn="base" hangingPunct="0">
              <a:spcBef>
                <a:spcPts val="37"/>
              </a:spcBef>
              <a:spcAft>
                <a:spcPct val="0"/>
              </a:spcAft>
              <a:buNone/>
              <a:defRPr/>
            </a:pPr>
            <a:endParaRPr lang="en-US" b="1" dirty="0">
              <a:solidFill>
                <a:schemeClr val="tx1"/>
              </a:solidFill>
            </a:endParaRPr>
          </a:p>
        </p:txBody>
      </p:sp>
    </p:spTree>
    <p:extLst>
      <p:ext uri="{BB962C8B-B14F-4D97-AF65-F5344CB8AC3E}">
        <p14:creationId xmlns:p14="http://schemas.microsoft.com/office/powerpoint/2010/main" val="125728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6275" y="4328130"/>
            <a:ext cx="6066499" cy="4902580"/>
          </a:xfrm>
        </p:spPr>
        <p:txBody>
          <a:bodyPr/>
          <a:lstStyle/>
          <a:p>
            <a:pPr marL="0" indent="0">
              <a:buNone/>
            </a:pPr>
            <a:r>
              <a:rPr lang="en-US" sz="1000" b="1" dirty="0">
                <a:cs typeface="Arial" panose="020B0604020202020204" pitchFamily="34" charset="0"/>
              </a:rPr>
              <a:t>Notes:</a:t>
            </a:r>
          </a:p>
          <a:p>
            <a:pPr marL="0" indent="0">
              <a:spcBef>
                <a:spcPts val="0"/>
              </a:spcBef>
              <a:buNone/>
            </a:pPr>
            <a:r>
              <a:rPr lang="en-US" sz="1000" dirty="0">
                <a:cs typeface="Arial" panose="020B0604020202020204" pitchFamily="34" charset="0"/>
              </a:rPr>
              <a:t>The WINDWARD clinical development program consists of 6 Phase III clinical trials evaluating the efficacy and safety of benralizumab in asthma.</a:t>
            </a:r>
            <a:r>
              <a:rPr lang="en-US" sz="1000" baseline="30000" dirty="0">
                <a:cs typeface="Arial" panose="020B0604020202020204" pitchFamily="34" charset="0"/>
              </a:rPr>
              <a:t>1</a:t>
            </a:r>
            <a:r>
              <a:rPr lang="en-US" sz="1000" dirty="0">
                <a:cs typeface="Arial" panose="020B0604020202020204" pitchFamily="34" charset="0"/>
              </a:rPr>
              <a:t> The program includes:</a:t>
            </a:r>
          </a:p>
          <a:p>
            <a:pPr>
              <a:spcBef>
                <a:spcPts val="152"/>
              </a:spcBef>
            </a:pPr>
            <a:r>
              <a:rPr lang="en-US" sz="1000" dirty="0">
                <a:cs typeface="Arial" panose="020B0604020202020204" pitchFamily="34" charset="0"/>
              </a:rPr>
              <a:t>Two pivotal studies (CALIMA and SIROCCO) in severe asthma inadequately controlled with an inhaled corticosteroid (ICS) plus a long-acting beta 2 agonist (LABA) with or without oral corticosteroid (OCS) therapy.</a:t>
            </a:r>
            <a:r>
              <a:rPr lang="en-US" sz="1000" baseline="30000" dirty="0">
                <a:cs typeface="Arial" panose="020B0604020202020204" pitchFamily="34" charset="0"/>
              </a:rPr>
              <a:t>1,2</a:t>
            </a:r>
          </a:p>
          <a:p>
            <a:pPr>
              <a:spcBef>
                <a:spcPts val="152"/>
              </a:spcBef>
            </a:pPr>
            <a:r>
              <a:rPr lang="en-US" sz="1000" dirty="0">
                <a:cs typeface="Arial" panose="020B0604020202020204" pitchFamily="34" charset="0"/>
              </a:rPr>
              <a:t>A steroid-sparing study (ZONDA) in patients inadequately controlled with a high-dose ICS plus a LABA and chronic OCS therapy.</a:t>
            </a:r>
            <a:r>
              <a:rPr lang="en-US" sz="1000" baseline="30000" dirty="0">
                <a:cs typeface="Arial" panose="020B0604020202020204" pitchFamily="34" charset="0"/>
              </a:rPr>
              <a:t>3</a:t>
            </a:r>
          </a:p>
          <a:p>
            <a:pPr>
              <a:spcBef>
                <a:spcPts val="152"/>
              </a:spcBef>
            </a:pPr>
            <a:r>
              <a:rPr lang="en-US" sz="1000" dirty="0">
                <a:cs typeface="Arial" panose="020B0604020202020204" pitchFamily="34" charset="0"/>
              </a:rPr>
              <a:t>A study in mild to moderate persistent asthma (BISE).</a:t>
            </a:r>
            <a:r>
              <a:rPr lang="en-US" sz="1000" baseline="30000" dirty="0">
                <a:cs typeface="Arial" panose="020B0604020202020204" pitchFamily="34" charset="0"/>
              </a:rPr>
              <a:t>4</a:t>
            </a:r>
            <a:endParaRPr lang="en-US" sz="1000" dirty="0">
              <a:cs typeface="Arial" panose="020B0604020202020204" pitchFamily="34" charset="0"/>
            </a:endParaRPr>
          </a:p>
          <a:p>
            <a:pPr>
              <a:spcBef>
                <a:spcPts val="152"/>
              </a:spcBef>
            </a:pPr>
            <a:r>
              <a:rPr lang="en-US" sz="1000" dirty="0">
                <a:cs typeface="Arial" panose="020B0604020202020204" pitchFamily="34" charset="0"/>
              </a:rPr>
              <a:t>An accessorized prefilled syringe administration study (GREGALE) in severe asthma.</a:t>
            </a:r>
            <a:r>
              <a:rPr lang="en-US" sz="1000" baseline="30000" dirty="0">
                <a:cs typeface="Arial" panose="020B0604020202020204" pitchFamily="34" charset="0"/>
              </a:rPr>
              <a:t>5</a:t>
            </a:r>
          </a:p>
          <a:p>
            <a:pPr>
              <a:spcBef>
                <a:spcPts val="152"/>
              </a:spcBef>
            </a:pPr>
            <a:r>
              <a:rPr lang="en-US" sz="1000" baseline="0" dirty="0">
                <a:cs typeface="Arial" panose="020B0604020202020204" pitchFamily="34" charset="0"/>
              </a:rPr>
              <a:t>An safety extension study in severe asthma (BORA).</a:t>
            </a:r>
            <a:r>
              <a:rPr lang="en-US" sz="1000" baseline="30000" dirty="0">
                <a:cs typeface="Arial" panose="020B0604020202020204" pitchFamily="34" charset="0"/>
              </a:rPr>
              <a:t>6</a:t>
            </a:r>
          </a:p>
          <a:p>
            <a:pPr marL="0" indent="0">
              <a:spcBef>
                <a:spcPts val="607"/>
              </a:spcBef>
              <a:buNone/>
            </a:pPr>
            <a:r>
              <a:rPr lang="en-US" sz="1000" b="1" dirty="0">
                <a:cs typeface="Arial" panose="020B0604020202020204" pitchFamily="34" charset="0"/>
              </a:rPr>
              <a:t>References:</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900" dirty="0"/>
              <a:t>Bleecker ER, FitzGerald JM, Chanez P, et al.  Efficacy and safety of benralizumab for patients with severe asthma uncontrolled with high-dosage inhaled corticosteroids and long-acting b</a:t>
            </a:r>
            <a:r>
              <a:rPr lang="en-US" sz="900" baseline="-25000" dirty="0"/>
              <a:t>2</a:t>
            </a:r>
            <a:r>
              <a:rPr lang="en-US" sz="900" dirty="0"/>
              <a:t>-agonists (SIROCCO): a randomised, multicenter, placebo-controlled phase 3 trial. </a:t>
            </a:r>
            <a:r>
              <a:rPr lang="en-US" sz="900" i="1" dirty="0"/>
              <a:t>Lancet.</a:t>
            </a:r>
            <a:r>
              <a:rPr lang="en-US" sz="900" dirty="0"/>
              <a:t> 2016;388:2115-2127. </a:t>
            </a:r>
          </a:p>
          <a:p>
            <a:pPr marL="231229" indent="-175734">
              <a:spcBef>
                <a:spcPts val="0"/>
              </a:spcBef>
              <a:buFont typeface="+mj-lt"/>
              <a:buAutoNum type="arabicPeriod"/>
            </a:pPr>
            <a:r>
              <a:rPr lang="en-US" sz="900" dirty="0"/>
              <a:t>FitzGerald JM, Bleecker ER, Nair P, et al.  Benralizumab, an anti-interleukin-5 receptor α monoclonal antibody, as add-on treatment for patients with severe, uncontrolled, eosinophilic asthma (CALIMA): a randomised, double-blind, placebo-controlled phase 3 trial. </a:t>
            </a:r>
            <a:r>
              <a:rPr lang="en-US" sz="900" i="1" dirty="0"/>
              <a:t>Lance</a:t>
            </a:r>
            <a:r>
              <a:rPr lang="en-US" sz="900" dirty="0"/>
              <a:t>t. 2016;388:2128-2141. </a:t>
            </a:r>
          </a:p>
          <a:p>
            <a:pPr marL="231229" indent="-175734">
              <a:spcBef>
                <a:spcPts val="0"/>
              </a:spcBef>
              <a:buFont typeface="+mj-lt"/>
              <a:buAutoNum type="arabicPeriod"/>
            </a:pPr>
            <a:r>
              <a:rPr lang="en-US" sz="900" dirty="0"/>
              <a:t>Nair P, Wenzel S, Rabe K, et al.  Oral glucocorticoid-sparing effect of benralizumab in severe asthma. </a:t>
            </a:r>
            <a:r>
              <a:rPr lang="en-US" sz="900" i="1" dirty="0"/>
              <a:t>N Engl J Med</a:t>
            </a:r>
            <a:r>
              <a:rPr lang="en-US" sz="900" dirty="0"/>
              <a:t>. 2017;376:2448-2458.</a:t>
            </a:r>
          </a:p>
          <a:p>
            <a:pPr marL="231229" marR="0" lvl="0" indent="-175734"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GB" sz="900" b="0" kern="1200" dirty="0">
                <a:solidFill>
                  <a:schemeClr val="tx1"/>
                </a:solidFill>
                <a:effectLst/>
                <a:latin typeface="+mn-lt"/>
                <a:ea typeface="+mn-ea"/>
                <a:cs typeface="+mn-cs"/>
              </a:rPr>
              <a:t>Busse WW, Bleecker ER, FitzGerald JM, et al. Long-term safety and efficacy of benralizumab in patients with severe, uncontrolled asthma: 1-year results from the BORA phase 3 extension trial. </a:t>
            </a:r>
            <a:r>
              <a:rPr lang="en-GB" sz="900" b="0" i="1" kern="1200" dirty="0">
                <a:solidFill>
                  <a:schemeClr val="tx1"/>
                </a:solidFill>
                <a:effectLst/>
                <a:latin typeface="+mn-lt"/>
                <a:ea typeface="+mn-ea"/>
                <a:cs typeface="+mn-cs"/>
              </a:rPr>
              <a:t>Lancet Respir Med</a:t>
            </a:r>
            <a:r>
              <a:rPr lang="en-GB" sz="900" b="0" kern="1200" dirty="0">
                <a:solidFill>
                  <a:schemeClr val="tx1"/>
                </a:solidFill>
                <a:effectLst/>
                <a:latin typeface="+mn-lt"/>
                <a:ea typeface="+mn-ea"/>
                <a:cs typeface="+mn-cs"/>
              </a:rPr>
              <a:t>. </a:t>
            </a:r>
            <a:r>
              <a:rPr lang="en-US" sz="900" dirty="0"/>
              <a:t>2019;7:46-59.</a:t>
            </a:r>
            <a:r>
              <a:rPr lang="en-GB" sz="900" b="0" kern="1200" dirty="0">
                <a:solidFill>
                  <a:schemeClr val="tx1"/>
                </a:solidFill>
                <a:effectLst/>
                <a:latin typeface="+mn-lt"/>
                <a:ea typeface="+mn-ea"/>
                <a:cs typeface="+mn-cs"/>
              </a:rPr>
              <a:t> </a:t>
            </a:r>
            <a:endParaRPr lang="en-US" sz="900" b="0" i="0" kern="1200" dirty="0">
              <a:solidFill>
                <a:schemeClr val="tx1"/>
              </a:solidFill>
              <a:effectLst/>
              <a:latin typeface="+mn-lt"/>
              <a:ea typeface="+mn-ea"/>
              <a:cs typeface="+mn-cs"/>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900" dirty="0">
                <a:cs typeface="Arial" panose="020B0604020202020204" pitchFamily="34" charset="0"/>
              </a:rPr>
              <a:t>AstraZeneca. </a:t>
            </a:r>
            <a:r>
              <a:rPr lang="en-US" sz="900" b="0" i="0" kern="1200" dirty="0">
                <a:solidFill>
                  <a:schemeClr val="tx1"/>
                </a:solidFill>
                <a:effectLst/>
                <a:latin typeface="+mn-lt"/>
                <a:ea typeface="+mn-ea"/>
                <a:cs typeface="+mn-cs"/>
              </a:rPr>
              <a:t>a study to evaluate the onset of effect and time course of change in lung function with benralizumab in severe, uncontrolled asthma patients with eosinophilic inflammation (SOLANA). </a:t>
            </a:r>
            <a:r>
              <a:rPr lang="en-US" sz="900" dirty="0">
                <a:cs typeface="Arial" panose="020B0604020202020204" pitchFamily="34" charset="0"/>
              </a:rPr>
              <a:t>https://clinicaltrials.gov/ct2/show/NCT02869438. Accessed November 28, 2018.</a:t>
            </a: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900" b="0" kern="1200" dirty="0">
                <a:solidFill>
                  <a:schemeClr val="tx1"/>
                </a:solidFill>
                <a:effectLst/>
                <a:latin typeface="+mn-lt"/>
                <a:ea typeface="+mn-ea"/>
                <a:cs typeface="+mn-cs"/>
              </a:rPr>
              <a:t>AstraZeneca Pharmaceuticals LP.  Clinical trials appendix- Q3 2018 results update. </a:t>
            </a:r>
            <a:r>
              <a:rPr lang="en-US" sz="900" b="0" u="none" kern="1200" dirty="0">
                <a:solidFill>
                  <a:schemeClr val="tx1"/>
                </a:solidFill>
                <a:effectLst/>
                <a:latin typeface="+mn-lt"/>
                <a:ea typeface="+mn-ea"/>
                <a:cs typeface="+mn-cs"/>
                <a:hlinkClick r:id="rId3"/>
              </a:rPr>
              <a:t>https://www.astrazeneca.com/content/dam/az/PDF/2018/Q3/Year-To-Date_and_Q3_2018_Clinical_Trials_appendix.pdf. Published November 8</a:t>
            </a:r>
            <a:r>
              <a:rPr lang="en-US" sz="900" b="0" u="none" kern="1200" dirty="0">
                <a:solidFill>
                  <a:schemeClr val="tx1"/>
                </a:solidFill>
                <a:effectLst/>
                <a:latin typeface="+mn-lt"/>
                <a:ea typeface="+mn-ea"/>
                <a:cs typeface="+mn-cs"/>
              </a:rPr>
              <a:t>, </a:t>
            </a:r>
            <a:r>
              <a:rPr lang="en-US" sz="900" b="0" kern="1200" dirty="0">
                <a:solidFill>
                  <a:schemeClr val="tx1"/>
                </a:solidFill>
                <a:effectLst/>
                <a:latin typeface="+mn-lt"/>
                <a:ea typeface="+mn-ea"/>
                <a:cs typeface="+mn-cs"/>
              </a:rPr>
              <a:t>2018. Accessed November 28, 2018.</a:t>
            </a:r>
          </a:p>
          <a:p>
            <a:pPr marL="55495" indent="0">
              <a:spcBef>
                <a:spcPts val="0"/>
              </a:spcBef>
              <a:buFont typeface="+mj-lt"/>
              <a:buNone/>
            </a:pPr>
            <a:endParaRPr lang="en-US" sz="900" u="none" dirty="0">
              <a:solidFill>
                <a:srgbClr val="FF0000"/>
              </a:solidFill>
            </a:endParaRPr>
          </a:p>
          <a:p>
            <a:pPr marL="55495" indent="0">
              <a:spcBef>
                <a:spcPts val="0"/>
              </a:spcBef>
              <a:buNone/>
            </a:pPr>
            <a:endParaRPr lang="en-US" sz="1000" b="1" dirty="0"/>
          </a:p>
          <a:p>
            <a:pPr marL="231229" indent="-231229" defTabSz="739932">
              <a:spcBef>
                <a:spcPts val="0"/>
              </a:spcBef>
              <a:buClrTx/>
              <a:buSzTx/>
              <a:buFont typeface="Arial" panose="020B0604020202020204" pitchFamily="34" charset="0"/>
              <a:buAutoNum type="arabicPeriod"/>
              <a:defRPr/>
            </a:pPr>
            <a:endParaRPr lang="en-US" sz="1000" dirty="0"/>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0" indent="0">
              <a:buNone/>
            </a:pPr>
            <a:endParaRPr lang="en-US" sz="1000" dirty="0">
              <a:cs typeface="Arial" panose="020B0604020202020204" pitchFamily="34" charset="0"/>
            </a:endParaRPr>
          </a:p>
          <a:p>
            <a:pPr marL="0" indent="0">
              <a:buNone/>
            </a:pPr>
            <a:endParaRPr lang="en-US" sz="800" dirty="0"/>
          </a:p>
        </p:txBody>
      </p:sp>
      <p:sp>
        <p:nvSpPr>
          <p:cNvPr id="4" name="Slide Image Placeholder 3"/>
          <p:cNvSpPr>
            <a:spLocks noGrp="1" noRot="1" noChangeAspect="1"/>
          </p:cNvSpPr>
          <p:nvPr>
            <p:ph type="sldImg"/>
          </p:nvPr>
        </p:nvSpPr>
        <p:spPr>
          <a:xfrm>
            <a:off x="676275" y="1127125"/>
            <a:ext cx="5576888" cy="3136900"/>
          </a:xfrm>
        </p:spPr>
      </p:sp>
    </p:spTree>
    <p:extLst>
      <p:ext uri="{BB962C8B-B14F-4D97-AF65-F5344CB8AC3E}">
        <p14:creationId xmlns:p14="http://schemas.microsoft.com/office/powerpoint/2010/main" val="324226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6269" y="4478875"/>
            <a:ext cx="5560060" cy="4176911"/>
          </a:xfrm>
        </p:spPr>
        <p:txBody>
          <a:bodyPr/>
          <a:lstStyle/>
          <a:p>
            <a:pPr marL="0" indent="0">
              <a:buNone/>
            </a:pPr>
            <a:r>
              <a:rPr lang="en-US" sz="1000" b="1" dirty="0">
                <a:cs typeface="Arial" panose="020B0604020202020204" pitchFamily="34" charset="0"/>
              </a:rPr>
              <a:t>Note:</a:t>
            </a:r>
          </a:p>
          <a:p>
            <a:pPr marL="0" indent="0">
              <a:spcBef>
                <a:spcPts val="607"/>
              </a:spcBef>
              <a:buNone/>
            </a:pPr>
            <a:r>
              <a:rPr lang="en-US" sz="1000" dirty="0">
                <a:cs typeface="Arial" panose="020B0604020202020204" pitchFamily="34" charset="0"/>
              </a:rPr>
              <a:t>Present slide.</a:t>
            </a:r>
          </a:p>
          <a:p>
            <a:pPr marL="0" indent="0">
              <a:spcBef>
                <a:spcPts val="607"/>
              </a:spcBef>
              <a:buNone/>
            </a:pPr>
            <a:r>
              <a:rPr lang="en-US" sz="1000" b="1" dirty="0">
                <a:cs typeface="Arial" panose="020B0604020202020204" pitchFamily="34" charset="0"/>
              </a:rPr>
              <a:t>References:</a:t>
            </a: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cs typeface="Arial" panose="020B0604020202020204" pitchFamily="34" charset="0"/>
              </a:rPr>
              <a:t>AstraZeneca. </a:t>
            </a:r>
            <a:r>
              <a:rPr lang="en-US" sz="1000" dirty="0"/>
              <a:t>Study to assess functionality, reliability, and performance of a single-use auto-injector with benralizumab administered at home (GRECO)</a:t>
            </a:r>
            <a:r>
              <a:rPr lang="en-US" sz="1000" dirty="0">
                <a:cs typeface="Arial" panose="020B0604020202020204" pitchFamily="34" charset="0"/>
              </a:rPr>
              <a:t>. ClinicalTrials.gov website. http://www.ClinicalTrials.gov/show/NCT02918071. Accessed November 28, 2018.</a:t>
            </a: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fr-FR" sz="1000" dirty="0"/>
              <a:t>Ferguson GT, Mansur AH, Jacobs JS, et al.  </a:t>
            </a:r>
            <a:r>
              <a:rPr lang="en-US" sz="1000" b="0" i="0" kern="1200" dirty="0">
                <a:solidFill>
                  <a:schemeClr val="tx1"/>
                </a:solidFill>
                <a:effectLst/>
                <a:latin typeface="+mn-lt"/>
                <a:ea typeface="+mn-ea"/>
                <a:cs typeface="+mn-cs"/>
              </a:rPr>
              <a:t>Assessment of an accessorized pre-filled syringe for home-administered benralizumab in severe asthma. </a:t>
            </a:r>
            <a:r>
              <a:rPr lang="en-US" sz="1000" b="0" i="1" kern="1200" dirty="0">
                <a:solidFill>
                  <a:schemeClr val="tx1"/>
                </a:solidFill>
                <a:effectLst/>
                <a:latin typeface="+mn-lt"/>
                <a:ea typeface="+mn-ea"/>
                <a:cs typeface="+mn-cs"/>
              </a:rPr>
              <a:t>J Asthma Allergy</a:t>
            </a:r>
            <a:r>
              <a:rPr lang="en-US" sz="1000" b="0" i="0" kern="1200" dirty="0">
                <a:solidFill>
                  <a:schemeClr val="tx1"/>
                </a:solidFill>
                <a:effectLst/>
                <a:latin typeface="+mn-lt"/>
                <a:ea typeface="+mn-ea"/>
                <a:cs typeface="+mn-cs"/>
              </a:rPr>
              <a:t>. 2018;11:63-72.</a:t>
            </a:r>
          </a:p>
          <a:p>
            <a:pPr marL="231229" indent="-175734" defTabSz="739932">
              <a:spcBef>
                <a:spcPts val="0"/>
              </a:spcBef>
              <a:buSzTx/>
              <a:buFont typeface="Arial" panose="020B0604020202020204" pitchFamily="34" charset="0"/>
              <a:buAutoNum type="arabicPeriod"/>
              <a:defRPr/>
            </a:pPr>
            <a:r>
              <a:rPr lang="en-US" sz="1000" b="0" kern="1200" dirty="0">
                <a:solidFill>
                  <a:schemeClr val="tx1"/>
                </a:solidFill>
                <a:effectLst/>
                <a:latin typeface="+mn-lt"/>
                <a:ea typeface="+mn-ea"/>
                <a:cs typeface="+mn-cs"/>
              </a:rPr>
              <a:t>Zeitlin PL, Leong M, Cole J, et al.  Benralizumab does not impair antibody response to seasonal influenza vaccination in adolescent and young adult patients with moderate to severe asthma: results from the phase IIIb ALIZE trial. </a:t>
            </a:r>
            <a:r>
              <a:rPr lang="en-US" sz="1000" b="0" i="1" kern="1200" dirty="0">
                <a:solidFill>
                  <a:schemeClr val="tx1"/>
                </a:solidFill>
                <a:effectLst/>
                <a:latin typeface="+mn-lt"/>
                <a:ea typeface="+mn-ea"/>
                <a:cs typeface="+mn-cs"/>
              </a:rPr>
              <a:t>J Asthma Allergy</a:t>
            </a:r>
            <a:r>
              <a:rPr lang="en-US" sz="1000" b="0" kern="1200" dirty="0">
                <a:solidFill>
                  <a:schemeClr val="tx1"/>
                </a:solidFill>
                <a:effectLst/>
                <a:latin typeface="+mn-lt"/>
                <a:ea typeface="+mn-ea"/>
                <a:cs typeface="+mn-cs"/>
              </a:rPr>
              <a:t>. 2018;11:181-192.</a:t>
            </a:r>
            <a:endParaRPr lang="en-US" sz="1000" dirty="0">
              <a:cs typeface="Arial" panose="020B0604020202020204" pitchFamily="34" charset="0"/>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1000" dirty="0"/>
              <a:t>Ferguson GT, FitzGerald JM, Bleecker ER, et al.  Benralizumab for patients with mild to moderate, persistent asthma (BISE): a randomised, double-blind, placebo-controlled, phase 3 trial. </a:t>
            </a:r>
            <a:r>
              <a:rPr lang="en-US" sz="1000" i="1" dirty="0"/>
              <a:t>Lancet Respir Med</a:t>
            </a:r>
            <a:r>
              <a:rPr lang="en-US" sz="1000" dirty="0"/>
              <a:t>. 2017;5:568-576.</a:t>
            </a: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b="0" i="0" kern="1200" dirty="0">
              <a:solidFill>
                <a:schemeClr val="tx1"/>
              </a:solidFill>
              <a:effectLst/>
              <a:latin typeface="+mn-lt"/>
              <a:ea typeface="+mn-ea"/>
              <a:cs typeface="+mn-cs"/>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b="0" i="0" kern="1200" dirty="0">
              <a:solidFill>
                <a:schemeClr val="tx1"/>
              </a:solidFill>
              <a:effectLst/>
              <a:latin typeface="+mn-lt"/>
              <a:ea typeface="+mn-ea"/>
              <a:cs typeface="+mn-cs"/>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b="0" kern="1200" dirty="0">
              <a:solidFill>
                <a:schemeClr val="tx1"/>
              </a:solidFill>
              <a:effectLst/>
              <a:latin typeface="+mn-lt"/>
              <a:ea typeface="+mn-ea"/>
              <a:cs typeface="+mn-cs"/>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b="0" kern="1200" dirty="0">
              <a:solidFill>
                <a:schemeClr val="tx1"/>
              </a:solidFill>
              <a:effectLst/>
              <a:latin typeface="+mn-lt"/>
              <a:ea typeface="+mn-ea"/>
              <a:cs typeface="+mn-cs"/>
            </a:endParaRPr>
          </a:p>
          <a:p>
            <a:pPr marL="231229" marR="0" lvl="0" indent="-175734" algn="l" defTabSz="739932"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endParaRPr lang="en-US" sz="1000" dirty="0">
              <a:cs typeface="Arial" panose="020B0604020202020204" pitchFamily="34" charset="0"/>
            </a:endParaRPr>
          </a:p>
          <a:p>
            <a:pPr marL="231229" indent="-175734" defTabSz="739932">
              <a:spcBef>
                <a:spcPts val="0"/>
              </a:spcBef>
              <a:buSzTx/>
              <a:buFont typeface="Arial" panose="020B0604020202020204" pitchFamily="34" charset="0"/>
              <a:buAutoNum type="arabicPeriod"/>
              <a:defRPr/>
            </a:pPr>
            <a:endParaRPr lang="en-US" sz="1000" dirty="0">
              <a:cs typeface="Arial" panose="020B0604020202020204" pitchFamily="34" charset="0"/>
            </a:endParaRPr>
          </a:p>
          <a:p>
            <a:pPr marL="0" indent="0">
              <a:buNone/>
            </a:pPr>
            <a:endParaRPr lang="en-US" sz="1000" b="1" dirty="0"/>
          </a:p>
          <a:p>
            <a:pPr marL="231229" indent="-231229" defTabSz="739932">
              <a:spcBef>
                <a:spcPts val="0"/>
              </a:spcBef>
              <a:buClrTx/>
              <a:buSzTx/>
              <a:buFont typeface="Arial" panose="020B0604020202020204" pitchFamily="34" charset="0"/>
              <a:buAutoNum type="arabicPeriod"/>
              <a:defRPr/>
            </a:pPr>
            <a:endParaRPr lang="en-US" sz="1000" dirty="0"/>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231229" indent="-231229" defTabSz="739932">
              <a:spcBef>
                <a:spcPts val="0"/>
              </a:spcBef>
              <a:buClrTx/>
              <a:buSzTx/>
              <a:buFont typeface="Arial" panose="020B0604020202020204" pitchFamily="34" charset="0"/>
              <a:buAutoNum type="arabicPeriod"/>
              <a:defRPr/>
            </a:pPr>
            <a:endParaRPr lang="en-US" sz="1000" dirty="0">
              <a:cs typeface="Arial" panose="020B0604020202020204" pitchFamily="34" charset="0"/>
            </a:endParaRPr>
          </a:p>
          <a:p>
            <a:pPr marL="0" indent="0">
              <a:buNone/>
            </a:pPr>
            <a:endParaRPr lang="en-US" sz="1000" dirty="0">
              <a:cs typeface="Arial" panose="020B0604020202020204" pitchFamily="34" charset="0"/>
            </a:endParaRPr>
          </a:p>
          <a:p>
            <a:pPr marL="0" indent="0">
              <a:buNone/>
            </a:pPr>
            <a:endParaRPr lang="en-US" dirty="0"/>
          </a:p>
        </p:txBody>
      </p:sp>
      <p:sp>
        <p:nvSpPr>
          <p:cNvPr id="4" name="Slide Image Placeholder 3"/>
          <p:cNvSpPr>
            <a:spLocks noGrp="1" noRot="1" noChangeAspect="1"/>
          </p:cNvSpPr>
          <p:nvPr>
            <p:ph type="sldImg"/>
          </p:nvPr>
        </p:nvSpPr>
        <p:spPr>
          <a:xfrm>
            <a:off x="627063" y="1050925"/>
            <a:ext cx="5718175" cy="3216275"/>
          </a:xfrm>
        </p:spPr>
      </p:sp>
    </p:spTree>
    <p:extLst>
      <p:ext uri="{BB962C8B-B14F-4D97-AF65-F5344CB8AC3E}">
        <p14:creationId xmlns:p14="http://schemas.microsoft.com/office/powerpoint/2010/main" val="670652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03762">
              <a:buNone/>
            </a:pPr>
            <a:r>
              <a:rPr lang="en-US" sz="1000" b="1" dirty="0"/>
              <a:t>Note:</a:t>
            </a:r>
          </a:p>
          <a:p>
            <a:pPr marL="0" indent="-103762">
              <a:buNone/>
            </a:pPr>
            <a:r>
              <a:rPr lang="en-US" sz="1000" dirty="0"/>
              <a:t>Present slide</a:t>
            </a:r>
            <a:r>
              <a:rPr lang="en-US" sz="1000" baseline="0" dirty="0"/>
              <a:t>.  </a:t>
            </a:r>
            <a:endParaRPr lang="en-US" sz="1000" dirty="0"/>
          </a:p>
          <a:p>
            <a:pPr marL="0" indent="0">
              <a:buNone/>
            </a:pPr>
            <a:endParaRPr lang="en-US" sz="1000" b="1" dirty="0"/>
          </a:p>
          <a:p>
            <a:pPr marL="0" indent="0">
              <a:buNone/>
            </a:pPr>
            <a:r>
              <a:rPr lang="en-US" sz="1000" b="1" dirty="0"/>
              <a:t>References:</a:t>
            </a:r>
          </a:p>
          <a:p>
            <a:pPr marL="228600" indent="-228600" defTabSz="924916">
              <a:spcBef>
                <a:spcPts val="303"/>
              </a:spcBef>
              <a:buFont typeface="+mj-lt"/>
              <a:buAutoNum type="arabicPeriod"/>
              <a:defRPr/>
            </a:pPr>
            <a:r>
              <a:rPr lang="en-US" sz="1000" dirty="0"/>
              <a:t>Bleecker ER, FitzGerald JM, Chanez P, et al.  Efficacy and safety of benralizumab for patients with severe asthma uncontrolled with high-dosage inhaled corticosteroids and long-acting b</a:t>
            </a:r>
            <a:r>
              <a:rPr lang="en-US" sz="1000" baseline="-25000" dirty="0"/>
              <a:t>2</a:t>
            </a:r>
            <a:r>
              <a:rPr lang="en-US" sz="1000" dirty="0"/>
              <a:t>-agonists (SIROCCO): a randomised, multicenter, placebo-controlled phase 3 trial.  </a:t>
            </a:r>
            <a:r>
              <a:rPr lang="en-US" sz="1000" i="1" dirty="0"/>
              <a:t>Lancet</a:t>
            </a:r>
            <a:r>
              <a:rPr lang="en-US" sz="1000" dirty="0"/>
              <a:t>. 2016; 388:2115-2127.</a:t>
            </a:r>
          </a:p>
          <a:p>
            <a:pPr marL="228600" indent="-228600" defTabSz="924916">
              <a:spcBef>
                <a:spcPts val="303"/>
              </a:spcBef>
              <a:buFont typeface="+mj-lt"/>
              <a:buAutoNum type="arabicPeriod"/>
              <a:defRPr/>
            </a:pPr>
            <a:r>
              <a:rPr lang="en-US" sz="1000" dirty="0">
                <a:cs typeface="Arial" panose="020B0604020202020204" pitchFamily="34" charset="0"/>
              </a:rPr>
              <a:t>AstraZeneca. </a:t>
            </a:r>
            <a:r>
              <a:rPr lang="en-US" sz="1000" dirty="0"/>
              <a:t>Efficacy and safety study of benralizumab added to high-dose inhaled corticosteroid plus LABA in patients with uncontrolled asthma. </a:t>
            </a:r>
            <a:r>
              <a:rPr lang="en-US" sz="1000" dirty="0">
                <a:cs typeface="Arial" panose="020B0604020202020204" pitchFamily="34" charset="0"/>
              </a:rPr>
              <a:t>ClinicalTrials.gov website. https://clinicaltrials.gov/ct2/show/NCT01928771. Accessed December 5, 2018.</a:t>
            </a:r>
          </a:p>
          <a:p>
            <a:pPr marL="228600" indent="-228600" defTabSz="924916">
              <a:spcBef>
                <a:spcPts val="303"/>
              </a:spcBef>
              <a:buFont typeface="+mj-lt"/>
              <a:buAutoNum type="arabicPeriod"/>
              <a:defRPr/>
            </a:pPr>
            <a:endParaRPr lang="en-US" sz="800" dirty="0">
              <a:cs typeface="Arial" panose="020B0604020202020204" pitchFamily="34" charset="0"/>
            </a:endParaRPr>
          </a:p>
          <a:p>
            <a:pPr marL="0" indent="0" defTabSz="924916">
              <a:spcBef>
                <a:spcPts val="303"/>
              </a:spcBef>
              <a:buNone/>
              <a:defRPr/>
            </a:pPr>
            <a:endParaRPr lang="en-US" dirty="0"/>
          </a:p>
          <a:p>
            <a:pPr marL="228600" indent="-228600" defTabSz="924916">
              <a:spcBef>
                <a:spcPts val="303"/>
              </a:spcBef>
              <a:buFont typeface="+mj-lt"/>
              <a:buAutoNum type="arabicPeriod"/>
              <a:defRPr/>
            </a:pPr>
            <a:endParaRPr lang="en-US" dirty="0"/>
          </a:p>
          <a:p>
            <a:pPr marL="0" indent="0">
              <a:buNone/>
            </a:pPr>
            <a:endParaRPr lang="en-US" b="1"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7</a:t>
            </a:fld>
            <a:endParaRPr lang="en-US" dirty="0"/>
          </a:p>
        </p:txBody>
      </p:sp>
    </p:spTree>
    <p:extLst>
      <p:ext uri="{BB962C8B-B14F-4D97-AF65-F5344CB8AC3E}">
        <p14:creationId xmlns:p14="http://schemas.microsoft.com/office/powerpoint/2010/main" val="4162245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b="1" dirty="0"/>
              <a:t>Note:</a:t>
            </a:r>
          </a:p>
          <a:p>
            <a:pPr marL="0" indent="0">
              <a:buNone/>
            </a:pPr>
            <a:r>
              <a:rPr lang="en-US" sz="1000" dirty="0"/>
              <a:t>Present slide. </a:t>
            </a:r>
          </a:p>
          <a:p>
            <a:pPr marL="0" indent="0">
              <a:buNone/>
            </a:pPr>
            <a:endParaRPr lang="en-US" sz="1000" dirty="0"/>
          </a:p>
          <a:p>
            <a:pPr marL="0" indent="0">
              <a:buNone/>
            </a:pPr>
            <a:r>
              <a:rPr lang="en-US" sz="1000" b="1" dirty="0"/>
              <a:t>References:</a:t>
            </a:r>
          </a:p>
          <a:p>
            <a:pPr marL="228600" indent="-228600">
              <a:buFont typeface="+mj-lt"/>
              <a:buAutoNum type="arabicPeriod"/>
            </a:pPr>
            <a:r>
              <a:rPr lang="en-US" sz="1000" dirty="0"/>
              <a:t>FitzGerald JM, Bleecker ER, Nair P, et al. </a:t>
            </a:r>
            <a:r>
              <a:rPr lang="en-GB" sz="1000" dirty="0"/>
              <a:t>Benralizumab, an anti–interleukin-5 receptor α monoclonal antibody, as add-on treatment for patients with severe, uncontrolled, eosinophilic asthma (CALIMA): a randomised, double-blind, placebo-controlled phase 3 trial. </a:t>
            </a:r>
            <a:r>
              <a:rPr lang="en-GB" sz="1000" i="1" dirty="0"/>
              <a:t>Lancet</a:t>
            </a:r>
            <a:r>
              <a:rPr lang="en-GB" sz="1000" dirty="0"/>
              <a:t>. </a:t>
            </a:r>
            <a:r>
              <a:rPr lang="en-US" sz="1000" dirty="0"/>
              <a:t>2016;388:2128-2141. </a:t>
            </a:r>
          </a:p>
          <a:p>
            <a:pPr marL="228600" indent="-228600">
              <a:buFont typeface="+mj-lt"/>
              <a:buAutoNum type="arabicPeriod"/>
            </a:pPr>
            <a:r>
              <a:rPr lang="en-US" sz="1000" dirty="0">
                <a:cs typeface="Arial" panose="020B0604020202020204" pitchFamily="34" charset="0"/>
              </a:rPr>
              <a:t>AstraZeneca. Efficacy and safety study of benralizumab in adults and adolescents inadequately controlled on inhaled corticosteroid plus long-acting β</a:t>
            </a:r>
            <a:r>
              <a:rPr lang="en-US" sz="1000" baseline="-25000" dirty="0">
                <a:cs typeface="Arial" panose="020B0604020202020204" pitchFamily="34" charset="0"/>
              </a:rPr>
              <a:t>2</a:t>
            </a:r>
            <a:r>
              <a:rPr lang="en-US" sz="1000" dirty="0">
                <a:cs typeface="Arial" panose="020B0604020202020204" pitchFamily="34" charset="0"/>
              </a:rPr>
              <a:t> agonist. ClinicalTrials.gov website. https://clinicaltrials.gov/ct2/show/NCT01914757. Accessed December 5, 2018.</a:t>
            </a:r>
          </a:p>
          <a:p>
            <a:pPr marL="0" indent="0" defTabSz="739932">
              <a:spcBef>
                <a:spcPts val="0"/>
              </a:spcBef>
              <a:buClrTx/>
              <a:buSzTx/>
              <a:buNone/>
              <a:defRPr/>
            </a:pPr>
            <a:endParaRPr lang="en-US" dirty="0"/>
          </a:p>
          <a:p>
            <a:pPr marL="0" indent="0" defTabSz="739932">
              <a:spcBef>
                <a:spcPts val="0"/>
              </a:spcBef>
              <a:buClrTx/>
              <a:buSzTx/>
              <a:buNone/>
              <a:defRPr/>
            </a:pPr>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8</a:t>
            </a:fld>
            <a:endParaRPr lang="en-US" dirty="0"/>
          </a:p>
        </p:txBody>
      </p:sp>
    </p:spTree>
    <p:extLst>
      <p:ext uri="{BB962C8B-B14F-4D97-AF65-F5344CB8AC3E}">
        <p14:creationId xmlns:p14="http://schemas.microsoft.com/office/powerpoint/2010/main" val="3031317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7/9/2019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clinicaltrials.gov/ct2/show/NCT0207525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linicaltrials.gov/ct2/show/NCT02258542?term=NCT02258542&amp;rank=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inicaltrials.gov/ct2/show/NCT0286943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inicaltrials.gov/ct2/show/NCT0291807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inicaltrials.gov/ct2/show/NCT02417961?term=NCT02417961&amp;rank=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linicaltrials.gov/ct2/show/NCT0281464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inicaltrials.gov/ct2/show/NCT02322775?term=NCT02322775&amp;rank=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linicaltrials.gov/ct2/show/NCT0280881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linicaltrials.gov/ct2/show/NCT0317027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linicaltrials.gov/ct2/show/NCT0355730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linicaltrials.gov/ct2/show/NCT0282141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inicaltrials.gov/ct2/show/NCT0318620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isaregistries.or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inicaltrials.gov/ct2/show/NCT03794999"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linicaltrials.gov/ct2/show/NCT0337304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isaregistrie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linicaltrials.gov/ct2/show/NCT02155660?term=NCT02155660&amp;rank=1"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linicaltrials.gov/ct2/show/NCT02138916?term=NCT02138916&amp;rank=1"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linicaltrials.gov/ct2/show/NCT0340122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clinicaltrials.gov/ct2/show/NCT02968914"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linicaltrials.gov/ct2/show/NCT0192877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linicaltrials.gov/ct2/show/NCT0191475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9356012"/>
              </p:ext>
            </p:extLst>
          </p:nvPr>
        </p:nvGraphicFramePr>
        <p:xfrm>
          <a:off x="398961" y="571246"/>
          <a:ext cx="11394078" cy="4318144"/>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400" b="1" dirty="0">
                          <a:solidFill>
                            <a:schemeClr val="tx1"/>
                          </a:solidFill>
                        </a:rPr>
                        <a:t>Benralizumab: Life Cycle Management Deck</a:t>
                      </a:r>
                      <a:endParaRPr lang="en-US"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 </a:t>
                      </a:r>
                      <a:endParaRPr lang="en-US"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New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ML-3034-ALL-0093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04/19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04/20</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400" b="1" i="1" u="none" kern="1200" baseline="0" dirty="0">
                          <a:solidFill>
                            <a:schemeClr val="tx1"/>
                          </a:solidFill>
                          <a:effectLst/>
                        </a:rPr>
                        <a:t>Additional Disclaimers or Special Instructions: </a:t>
                      </a:r>
                      <a:r>
                        <a:rPr lang="en-US" sz="1400" dirty="0">
                          <a:effectLst/>
                        </a:rPr>
                        <a:t>The information provided here includes details of products or indications that are still in development and are for scientific exchange purposes only.</a:t>
                      </a:r>
                      <a:endParaRPr lang="en-US" sz="1400" kern="1200" dirty="0">
                        <a:solidFill>
                          <a:schemeClr val="tx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ZONDA: Phase III OCS Reduction Trial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9</a:t>
            </a:fld>
            <a:endParaRPr lang="en-US"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listed.</a:t>
            </a:r>
          </a:p>
          <a:p>
            <a:r>
              <a:rPr lang="en-US" dirty="0"/>
              <a:t>ICS = inhaled corticosteroid; LABA = long-acting </a:t>
            </a:r>
            <a:r>
              <a:rPr lang="el-GR" dirty="0"/>
              <a:t>β</a:t>
            </a:r>
            <a:r>
              <a:rPr lang="el-GR" baseline="-25000" dirty="0"/>
              <a:t>2</a:t>
            </a:r>
            <a:r>
              <a:rPr lang="el-GR" dirty="0"/>
              <a:t>-</a:t>
            </a:r>
            <a:r>
              <a:rPr lang="en-US" dirty="0"/>
              <a:t>agonist; OCS = oral corticosteroid; Q4W = every 4 weeks; Q8W = every 8 weeks; SC = subcutaneous.</a:t>
            </a:r>
          </a:p>
          <a:p>
            <a:r>
              <a:rPr lang="en-US" dirty="0"/>
              <a:t>1. Study NCT02075255. ClinicalTrials.gov website; 2. Nair P et al. </a:t>
            </a:r>
            <a:r>
              <a:rPr lang="en-US" i="1" dirty="0"/>
              <a:t>N Engl J Med</a:t>
            </a:r>
            <a:r>
              <a:rPr lang="en-US" dirty="0"/>
              <a:t>. 2017;376:2448-2458. </a:t>
            </a:r>
          </a:p>
        </p:txBody>
      </p:sp>
      <p:grpSp>
        <p:nvGrpSpPr>
          <p:cNvPr id="5" name="Group 4"/>
          <p:cNvGrpSpPr/>
          <p:nvPr/>
        </p:nvGrpSpPr>
        <p:grpSpPr>
          <a:xfrm>
            <a:off x="243840" y="4653772"/>
            <a:ext cx="5394960" cy="1554480"/>
            <a:chOff x="1523999" y="3917639"/>
            <a:chExt cx="5394960" cy="2154924"/>
          </a:xfrm>
        </p:grpSpPr>
        <p:sp>
          <p:nvSpPr>
            <p:cNvPr id="43" name="Pentagon 42"/>
            <p:cNvSpPr/>
            <p:nvPr/>
          </p:nvSpPr>
          <p:spPr>
            <a:xfrm>
              <a:off x="1523999" y="3917639"/>
              <a:ext cx="5394960" cy="2154924"/>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bwMode="auto">
            <a:xfrm>
              <a:off x="1797562" y="4018480"/>
              <a:ext cx="2640471" cy="1973017"/>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500" dirty="0">
                  <a:solidFill>
                    <a:schemeClr val="tx1"/>
                  </a:solidFill>
                </a:rPr>
                <a:t>A 28-week, randomized, double-blind, parallel-group, placebo-controlled, multicenter study </a:t>
              </a:r>
            </a:p>
            <a:p>
              <a:pPr algn="ctr" defTabSz="577850">
                <a:lnSpc>
                  <a:spcPct val="90000"/>
                </a:lnSpc>
                <a:spcAft>
                  <a:spcPct val="35000"/>
                </a:spcAft>
                <a:defRPr/>
              </a:pPr>
              <a:r>
                <a:rPr lang="en-US" sz="1500" dirty="0">
                  <a:solidFill>
                    <a:schemeClr val="tx1"/>
                  </a:solidFill>
                </a:rPr>
                <a:t>N=220</a:t>
              </a:r>
            </a:p>
          </p:txBody>
        </p:sp>
        <p:sp>
          <p:nvSpPr>
            <p:cNvPr id="24" name="Rectangle 23"/>
            <p:cNvSpPr/>
            <p:nvPr/>
          </p:nvSpPr>
          <p:spPr bwMode="auto">
            <a:xfrm>
              <a:off x="4793483" y="4824181"/>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sp>
        <p:nvSpPr>
          <p:cNvPr id="42" name="Rectangle 80"/>
          <p:cNvSpPr>
            <a:spLocks noChangeArrowheads="1"/>
          </p:cNvSpPr>
          <p:nvPr/>
        </p:nvSpPr>
        <p:spPr bwMode="auto">
          <a:xfrm>
            <a:off x="509770"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NCT02075255</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rPr>
              <a:t>Completion Date: </a:t>
            </a:r>
            <a:r>
              <a:rPr lang="en-US" altLang="en-US" sz="1600" dirty="0">
                <a:solidFill>
                  <a:schemeClr val="accent1"/>
                </a:solidFill>
              </a:rPr>
              <a:t>August 2016</a:t>
            </a:r>
            <a:r>
              <a:rPr lang="en-US" altLang="en-US" sz="1600" baseline="30000" dirty="0">
                <a:solidFill>
                  <a:schemeClr val="accent1"/>
                </a:solidFill>
              </a:rPr>
              <a:t>1</a:t>
            </a:r>
          </a:p>
        </p:txBody>
      </p:sp>
      <p:grpSp>
        <p:nvGrpSpPr>
          <p:cNvPr id="44" name="Group 43"/>
          <p:cNvGrpSpPr/>
          <p:nvPr/>
        </p:nvGrpSpPr>
        <p:grpSpPr>
          <a:xfrm>
            <a:off x="515357" y="2056092"/>
            <a:ext cx="9573768" cy="1126948"/>
            <a:chOff x="92266" y="4268954"/>
            <a:chExt cx="7540529" cy="1338100"/>
          </a:xfrm>
        </p:grpSpPr>
        <p:sp>
          <p:nvSpPr>
            <p:cNvPr id="45" name="Rectangle 25"/>
            <p:cNvSpPr>
              <a:spLocks noChangeArrowheads="1"/>
            </p:cNvSpPr>
            <p:nvPr/>
          </p:nvSpPr>
          <p:spPr bwMode="auto">
            <a:xfrm>
              <a:off x="92266" y="4719326"/>
              <a:ext cx="7540529" cy="88772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28-week, randomized, double-blind, parallel-group, placebo-controlled, multicenter study of benralizumab in patients with severe asthma, inadequately controlled on high-dose ICS plus LABA and chronic OCS therapy (ages 18-75 years)</a:t>
              </a:r>
              <a:endParaRPr lang="en-US" sz="1400" baseline="30000" dirty="0"/>
            </a:p>
          </p:txBody>
        </p:sp>
        <p:sp>
          <p:nvSpPr>
            <p:cNvPr id="46"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p>
          </p:txBody>
        </p:sp>
      </p:grpSp>
      <p:grpSp>
        <p:nvGrpSpPr>
          <p:cNvPr id="6" name="Group 5"/>
          <p:cNvGrpSpPr/>
          <p:nvPr/>
        </p:nvGrpSpPr>
        <p:grpSpPr>
          <a:xfrm>
            <a:off x="5917831" y="4709054"/>
            <a:ext cx="3298231" cy="1432439"/>
            <a:chOff x="7074992" y="3921030"/>
            <a:chExt cx="3298231" cy="2062378"/>
          </a:xfrm>
        </p:grpSpPr>
        <p:sp>
          <p:nvSpPr>
            <p:cNvPr id="17" name="Rectangle 16"/>
            <p:cNvSpPr/>
            <p:nvPr/>
          </p:nvSpPr>
          <p:spPr bwMode="auto">
            <a:xfrm rot="16200000">
              <a:off x="8409796" y="2586226"/>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8</a:t>
              </a:r>
              <a:r>
                <a:rPr lang="en-US" sz="1600" dirty="0">
                  <a:solidFill>
                    <a:schemeClr val="tx1"/>
                  </a:solidFill>
                </a:rPr>
                <a:t>W</a:t>
              </a:r>
              <a:r>
                <a:rPr lang="pl-PL" sz="1600" dirty="0">
                  <a:solidFill>
                    <a:schemeClr val="tx1"/>
                  </a:solidFill>
                </a:rPr>
                <a:t> SC</a:t>
              </a:r>
            </a:p>
          </p:txBody>
        </p:sp>
        <p:sp>
          <p:nvSpPr>
            <p:cNvPr id="18" name="Rectangle 17"/>
            <p:cNvSpPr/>
            <p:nvPr/>
          </p:nvSpPr>
          <p:spPr bwMode="auto">
            <a:xfrm rot="16200000">
              <a:off x="8409800" y="3303107"/>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4</a:t>
              </a:r>
              <a:r>
                <a:rPr lang="en-US" sz="1600" dirty="0">
                  <a:solidFill>
                    <a:schemeClr val="tx1"/>
                  </a:solidFill>
                </a:rPr>
                <a:t>W</a:t>
              </a:r>
              <a:r>
                <a:rPr lang="pl-PL" sz="1600" dirty="0">
                  <a:solidFill>
                    <a:schemeClr val="tx1"/>
                  </a:solidFill>
                </a:rPr>
                <a:t> SC</a:t>
              </a:r>
            </a:p>
          </p:txBody>
        </p:sp>
        <p:sp>
          <p:nvSpPr>
            <p:cNvPr id="19" name="Rectangle 18"/>
            <p:cNvSpPr/>
            <p:nvPr/>
          </p:nvSpPr>
          <p:spPr bwMode="auto">
            <a:xfrm rot="16200000">
              <a:off x="8409800" y="4019987"/>
              <a:ext cx="628619" cy="3298224"/>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Placebo SC</a:t>
              </a:r>
            </a:p>
          </p:txBody>
        </p:sp>
      </p:grpSp>
      <p:grpSp>
        <p:nvGrpSpPr>
          <p:cNvPr id="7" name="Group 6"/>
          <p:cNvGrpSpPr/>
          <p:nvPr/>
        </p:nvGrpSpPr>
        <p:grpSpPr>
          <a:xfrm>
            <a:off x="515357" y="3229849"/>
            <a:ext cx="9573768" cy="1335101"/>
            <a:chOff x="515357" y="3229849"/>
            <a:chExt cx="9573768" cy="1335101"/>
          </a:xfrm>
        </p:grpSpPr>
        <p:grpSp>
          <p:nvGrpSpPr>
            <p:cNvPr id="3" name="Group 2"/>
            <p:cNvGrpSpPr/>
            <p:nvPr/>
          </p:nvGrpSpPr>
          <p:grpSpPr>
            <a:xfrm>
              <a:off x="515357" y="3229849"/>
              <a:ext cx="9573768" cy="1335101"/>
              <a:chOff x="1975676" y="3257146"/>
              <a:chExt cx="8228775" cy="385054"/>
            </a:xfrm>
          </p:grpSpPr>
          <p:sp>
            <p:nvSpPr>
              <p:cNvPr id="52" name="Rectangle 32"/>
              <p:cNvSpPr>
                <a:spLocks noChangeArrowheads="1"/>
              </p:cNvSpPr>
              <p:nvPr/>
            </p:nvSpPr>
            <p:spPr bwMode="auto">
              <a:xfrm>
                <a:off x="1975676" y="3257146"/>
                <a:ext cx="2113724" cy="38505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53" name="Rectangle 32"/>
              <p:cNvSpPr>
                <a:spLocks noChangeArrowheads="1"/>
              </p:cNvSpPr>
              <p:nvPr/>
            </p:nvSpPr>
            <p:spPr bwMode="auto">
              <a:xfrm>
                <a:off x="4089401" y="3257147"/>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fontAlgn="t"/>
                <a:r>
                  <a:rPr lang="en-US" sz="1400" b="1" i="1" dirty="0"/>
                  <a:t>Primary: </a:t>
                </a:r>
                <a:r>
                  <a:rPr lang="en-US" sz="1400" dirty="0"/>
                  <a:t>Percent reduction in OCS dose from baseline, while maintaining asthma control </a:t>
                </a:r>
              </a:p>
              <a:p>
                <a:pPr marL="1280160" indent="-182880" fontAlgn="t">
                  <a:spcBef>
                    <a:spcPts val="600"/>
                  </a:spcBef>
                  <a:buClr>
                    <a:schemeClr val="accent1"/>
                  </a:buClr>
                  <a:buFont typeface="Arial" panose="020B0604020202020204" pitchFamily="34" charset="0"/>
                  <a:buChar char="•"/>
                </a:pPr>
                <a:r>
                  <a:rPr lang="en-US" sz="1400" dirty="0"/>
                  <a:t>Proportion of patients with ≥50% reduction in average daily OCS dose</a:t>
                </a:r>
              </a:p>
              <a:p>
                <a:pPr marL="1280160" indent="-182880">
                  <a:buClr>
                    <a:schemeClr val="accent1"/>
                  </a:buClr>
                  <a:buFont typeface="Arial" panose="020B0604020202020204" pitchFamily="34" charset="0"/>
                  <a:buChar char="•"/>
                </a:pPr>
                <a:r>
                  <a:rPr lang="en-US" sz="1400" dirty="0"/>
                  <a:t>Proportion of patients with average final OCS dose ≤5.0 mg daily</a:t>
                </a:r>
              </a:p>
              <a:p>
                <a:pPr marL="1280160" indent="-182880">
                  <a:buClr>
                    <a:schemeClr val="accent1"/>
                  </a:buClr>
                  <a:buFont typeface="Arial" panose="020B0604020202020204" pitchFamily="34" charset="0"/>
                  <a:buChar char="•"/>
                </a:pPr>
                <a:r>
                  <a:rPr lang="en-US" sz="1400" dirty="0"/>
                  <a:t>Proportion of patients with ≥1 asthma exacerbation after randomization</a:t>
                </a:r>
              </a:p>
            </p:txBody>
          </p:sp>
        </p:grpSp>
        <p:sp>
          <p:nvSpPr>
            <p:cNvPr id="20" name="TextBox 19"/>
            <p:cNvSpPr txBox="1"/>
            <p:nvPr/>
          </p:nvSpPr>
          <p:spPr>
            <a:xfrm>
              <a:off x="2940404" y="3742247"/>
              <a:ext cx="1631596"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grpSp>
    </p:spTree>
    <p:extLst>
      <p:ext uri="{BB962C8B-B14F-4D97-AF65-F5344CB8AC3E}">
        <p14:creationId xmlns:p14="http://schemas.microsoft.com/office/powerpoint/2010/main" val="144903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BORA: Phase III Safety and Tolerability Extension Trial</a:t>
            </a:r>
            <a:r>
              <a:rPr lang="en-US" baseline="30000" dirty="0"/>
              <a:t>1</a:t>
            </a:r>
            <a:r>
              <a:rPr lang="en-US" dirty="0"/>
              <a:t> </a:t>
            </a:r>
            <a:endParaRPr lang="en-US" sz="2000" dirty="0"/>
          </a:p>
        </p:txBody>
      </p:sp>
      <p:sp>
        <p:nvSpPr>
          <p:cNvPr id="11" name="Text Placeholder 10"/>
          <p:cNvSpPr>
            <a:spLocks noGrp="1"/>
          </p:cNvSpPr>
          <p:nvPr>
            <p:ph type="body" sz="quarter" idx="13"/>
          </p:nvPr>
        </p:nvSpPr>
        <p:spPr/>
        <p:txBody>
          <a:bodyPr>
            <a:normAutofit/>
          </a:bodyPr>
          <a:lstStyle/>
          <a:p>
            <a:r>
              <a:rPr lang="en-US" baseline="30000" dirty="0"/>
              <a:t>a</a:t>
            </a:r>
            <a:r>
              <a:rPr lang="en-US" dirty="0"/>
              <a:t>Select secondary endpoints listed.</a:t>
            </a:r>
          </a:p>
          <a:p>
            <a:r>
              <a:rPr lang="en-US" dirty="0"/>
              <a:t>ACQ-6 = asthma control questionnaire 6; ADA = anti-dug antibodies; AEs = adverse events; AQLQ(S)+12 = asthma quality of life questionnaire for 12 years and older;    EOS = eosinophils; Q4W = every 4 weeks; Q8W = every 8 weeks; SC = subcutaneous.</a:t>
            </a:r>
          </a:p>
          <a:p>
            <a:r>
              <a:rPr lang="en-US" dirty="0">
                <a:latin typeface="Arial" panose="020B0604020202020204" pitchFamily="34" charset="0"/>
                <a:cs typeface="Arial" panose="020B0604020202020204" pitchFamily="34" charset="0"/>
              </a:rPr>
              <a:t>1. </a:t>
            </a:r>
            <a:r>
              <a:rPr lang="en-US" dirty="0">
                <a:cs typeface="Arial" panose="020B0604020202020204" pitchFamily="34" charset="0"/>
              </a:rPr>
              <a:t>Study </a:t>
            </a:r>
            <a:r>
              <a:rPr lang="en-US" dirty="0"/>
              <a:t>NCT02258542. ClinicalTrials.gov website; 2. </a:t>
            </a:r>
            <a:r>
              <a:rPr lang="en-US" dirty="0">
                <a:latin typeface="Arial" panose="020B0604020202020204" pitchFamily="34" charset="0"/>
                <a:cs typeface="Arial" panose="020B0604020202020204" pitchFamily="34" charset="0"/>
              </a:rPr>
              <a:t>Busse WW et al. </a:t>
            </a:r>
            <a:r>
              <a:rPr lang="en-GB" i="1" dirty="0"/>
              <a:t>Lancet Respir Med</a:t>
            </a:r>
            <a:r>
              <a:rPr lang="en-GB" dirty="0"/>
              <a:t>. </a:t>
            </a:r>
            <a:r>
              <a:rPr lang="en-US" dirty="0"/>
              <a:t>2019;7:46-59. </a:t>
            </a:r>
          </a:p>
        </p:txBody>
      </p:sp>
      <p:sp>
        <p:nvSpPr>
          <p:cNvPr id="42" name="Rectangle 80"/>
          <p:cNvSpPr>
            <a:spLocks noChangeArrowheads="1"/>
          </p:cNvSpPr>
          <p:nvPr/>
        </p:nvSpPr>
        <p:spPr bwMode="auto">
          <a:xfrm>
            <a:off x="537066"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NCT02258542</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latin typeface="+mn-lt"/>
              </a:rPr>
              <a:t>Estimated Study Completion Date:</a:t>
            </a:r>
            <a:r>
              <a:rPr lang="en-US" altLang="en-US" sz="1600" dirty="0">
                <a:solidFill>
                  <a:schemeClr val="accent1"/>
                </a:solidFill>
                <a:latin typeface="+mn-lt"/>
              </a:rPr>
              <a:t> July 2018</a:t>
            </a:r>
            <a:r>
              <a:rPr lang="en-US" altLang="en-US" sz="1600" baseline="30000" dirty="0">
                <a:solidFill>
                  <a:schemeClr val="accent1"/>
                </a:solidFill>
                <a:latin typeface="+mn-lt"/>
              </a:rPr>
              <a:t>1</a:t>
            </a:r>
            <a:endParaRPr lang="en-US" altLang="en-US" sz="1600" dirty="0">
              <a:solidFill>
                <a:schemeClr val="accent1"/>
              </a:solidFill>
              <a:latin typeface="+mn-lt"/>
            </a:endParaRPr>
          </a:p>
        </p:txBody>
      </p:sp>
      <p:grpSp>
        <p:nvGrpSpPr>
          <p:cNvPr id="5" name="Group 4"/>
          <p:cNvGrpSpPr/>
          <p:nvPr/>
        </p:nvGrpSpPr>
        <p:grpSpPr>
          <a:xfrm>
            <a:off x="530675" y="4500864"/>
            <a:ext cx="5394960" cy="1554480"/>
            <a:chOff x="1523999" y="3321750"/>
            <a:chExt cx="5394960" cy="2517049"/>
          </a:xfrm>
        </p:grpSpPr>
        <p:sp>
          <p:nvSpPr>
            <p:cNvPr id="32" name="Pentagon 31"/>
            <p:cNvSpPr/>
            <p:nvPr/>
          </p:nvSpPr>
          <p:spPr>
            <a:xfrm>
              <a:off x="1523999" y="3321750"/>
              <a:ext cx="5394960" cy="251704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553712" y="3476504"/>
              <a:ext cx="2640471" cy="2239671"/>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400" b="1" dirty="0">
                  <a:solidFill>
                    <a:schemeClr val="tx1"/>
                  </a:solidFill>
                </a:rPr>
                <a:t>Study Design</a:t>
              </a:r>
            </a:p>
            <a:p>
              <a:pPr algn="ctr" defTabSz="577850">
                <a:lnSpc>
                  <a:spcPct val="90000"/>
                </a:lnSpc>
                <a:spcAft>
                  <a:spcPct val="35000"/>
                </a:spcAft>
                <a:defRPr/>
              </a:pPr>
              <a:r>
                <a:rPr lang="en-US" sz="1300" dirty="0">
                  <a:solidFill>
                    <a:schemeClr val="tx1"/>
                  </a:solidFill>
                </a:rPr>
                <a:t>A 56-week (adults)/</a:t>
              </a:r>
              <a:br>
                <a:rPr lang="en-US" sz="1300" dirty="0">
                  <a:solidFill>
                    <a:schemeClr val="tx1"/>
                  </a:solidFill>
                </a:rPr>
              </a:br>
              <a:r>
                <a:rPr lang="en-US" sz="1300" dirty="0">
                  <a:solidFill>
                    <a:schemeClr val="tx1"/>
                  </a:solidFill>
                </a:rPr>
                <a:t>108-week (adolescents), double-blind, randomized, parallel-group, multicenter study </a:t>
              </a:r>
            </a:p>
            <a:p>
              <a:pPr algn="ctr" defTabSz="577850">
                <a:lnSpc>
                  <a:spcPct val="90000"/>
                </a:lnSpc>
                <a:spcAft>
                  <a:spcPct val="35000"/>
                </a:spcAft>
                <a:defRPr/>
              </a:pPr>
              <a:r>
                <a:rPr lang="en-US" sz="1300" dirty="0">
                  <a:solidFill>
                    <a:schemeClr val="tx1"/>
                  </a:solidFill>
                </a:rPr>
                <a:t>N=1576</a:t>
              </a:r>
            </a:p>
          </p:txBody>
        </p:sp>
        <p:sp>
          <p:nvSpPr>
            <p:cNvPr id="34" name="Rectangle 33"/>
            <p:cNvSpPr/>
            <p:nvPr/>
          </p:nvSpPr>
          <p:spPr bwMode="auto">
            <a:xfrm>
              <a:off x="4793483" y="4441425"/>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35" name="Group 34"/>
          <p:cNvGrpSpPr/>
          <p:nvPr/>
        </p:nvGrpSpPr>
        <p:grpSpPr>
          <a:xfrm>
            <a:off x="542653" y="2056093"/>
            <a:ext cx="9948884" cy="1432224"/>
            <a:chOff x="92266" y="4268954"/>
            <a:chExt cx="7540529" cy="1222506"/>
          </a:xfrm>
        </p:grpSpPr>
        <p:sp>
          <p:nvSpPr>
            <p:cNvPr id="36" name="Rectangle 25"/>
            <p:cNvSpPr>
              <a:spLocks noChangeArrowheads="1"/>
            </p:cNvSpPr>
            <p:nvPr/>
          </p:nvSpPr>
          <p:spPr bwMode="auto">
            <a:xfrm>
              <a:off x="92266" y="4719326"/>
              <a:ext cx="7540529" cy="77213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56-week (adults)/108-week (adolescents), double-blind, randomized, parallel-group, multicenter safety extension study of benralizumab in patients with severe asthma who completed CALIMA, SIROCCO, and ZONDA (ages 12-75 years); previous benralizumab patients remained on the same blinded regimen as in the controlled study; PBO patients were randomized to benralizumab Q4W or Q8W</a:t>
              </a:r>
              <a:endParaRPr lang="en-US" sz="1400" baseline="30000" dirty="0"/>
            </a:p>
          </p:txBody>
        </p:sp>
        <p:sp>
          <p:nvSpPr>
            <p:cNvPr id="37"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endParaRPr lang="en-US" sz="1600" b="1" dirty="0">
                <a:solidFill>
                  <a:schemeClr val="bg1"/>
                </a:solidFill>
              </a:endParaRPr>
            </a:p>
          </p:txBody>
        </p:sp>
      </p:grpSp>
      <p:grpSp>
        <p:nvGrpSpPr>
          <p:cNvPr id="3" name="Group 2"/>
          <p:cNvGrpSpPr/>
          <p:nvPr/>
        </p:nvGrpSpPr>
        <p:grpSpPr>
          <a:xfrm>
            <a:off x="542653" y="3488317"/>
            <a:ext cx="9948884" cy="875794"/>
            <a:chOff x="1975676" y="2926846"/>
            <a:chExt cx="8228775" cy="493283"/>
          </a:xfrm>
        </p:grpSpPr>
        <p:sp>
          <p:nvSpPr>
            <p:cNvPr id="38" name="Rectangle 32"/>
            <p:cNvSpPr>
              <a:spLocks noChangeArrowheads="1"/>
            </p:cNvSpPr>
            <p:nvPr/>
          </p:nvSpPr>
          <p:spPr bwMode="auto">
            <a:xfrm>
              <a:off x="1975676" y="2926846"/>
              <a:ext cx="2113724" cy="493283"/>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2926846"/>
              <a:ext cx="6115050" cy="49328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Safety and tolerability of benralizumab (AEs, labs, physical exam)</a:t>
              </a:r>
            </a:p>
            <a:p>
              <a:pPr>
                <a:spcBef>
                  <a:spcPts val="300"/>
                </a:spcBef>
                <a:buClr>
                  <a:schemeClr val="accent1"/>
                </a:buClr>
              </a:pPr>
              <a:r>
                <a:rPr lang="en-US" sz="1400" b="1" i="1" dirty="0"/>
                <a:t>Secondary</a:t>
              </a:r>
              <a:r>
                <a:rPr lang="en-US" sz="1400" b="1" baseline="30000" dirty="0"/>
                <a:t>a</a:t>
              </a:r>
              <a:r>
                <a:rPr lang="en-US" sz="1400" b="1" dirty="0"/>
                <a:t>: </a:t>
              </a:r>
              <a:r>
                <a:rPr lang="en-US" sz="1400" dirty="0"/>
                <a:t>Maintenance of efficacy: asthma exacerbations, AQLQ(S)+12, ACQ-6, ADA,  </a:t>
              </a:r>
            </a:p>
            <a:p>
              <a:pPr>
                <a:buClr>
                  <a:schemeClr val="accent1"/>
                </a:buClr>
              </a:pPr>
              <a:r>
                <a:rPr lang="en-US" sz="1400" dirty="0"/>
                <a:t>                      blood EOS</a:t>
              </a:r>
            </a:p>
          </p:txBody>
        </p:sp>
      </p:grpSp>
      <p:grpSp>
        <p:nvGrpSpPr>
          <p:cNvPr id="6" name="Group 5"/>
          <p:cNvGrpSpPr/>
          <p:nvPr/>
        </p:nvGrpSpPr>
        <p:grpSpPr>
          <a:xfrm>
            <a:off x="6154235" y="4612336"/>
            <a:ext cx="4337302" cy="1345499"/>
            <a:chOff x="5641970" y="4358703"/>
            <a:chExt cx="3298231" cy="1345499"/>
          </a:xfrm>
        </p:grpSpPr>
        <p:sp>
          <p:nvSpPr>
            <p:cNvPr id="40" name="Rectangle 39"/>
            <p:cNvSpPr/>
            <p:nvPr/>
          </p:nvSpPr>
          <p:spPr bwMode="auto">
            <a:xfrm rot="16200000">
              <a:off x="6976774" y="3023899"/>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Q4W SC</a:t>
              </a:r>
            </a:p>
          </p:txBody>
        </p:sp>
        <p:sp>
          <p:nvSpPr>
            <p:cNvPr id="41" name="Rectangle 40"/>
            <p:cNvSpPr/>
            <p:nvPr/>
          </p:nvSpPr>
          <p:spPr bwMode="auto">
            <a:xfrm rot="16200000">
              <a:off x="6976778" y="3740780"/>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Q8W SC</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10</a:t>
            </a:fld>
            <a:endParaRPr lang="en-US" dirty="0"/>
          </a:p>
        </p:txBody>
      </p:sp>
    </p:spTree>
    <p:extLst>
      <p:ext uri="{BB962C8B-B14F-4D97-AF65-F5344CB8AC3E}">
        <p14:creationId xmlns:p14="http://schemas.microsoft.com/office/powerpoint/2010/main" val="346524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SOLANA: Phase III Onset and Lung Function in Severe Asthma Trial </a:t>
            </a:r>
            <a:endParaRPr lang="en-US" sz="2000"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listed. ACQ-6 = asthma control quesitonnaire-6; BD = bronchodilator; EOS =  eosinophil; FEV</a:t>
            </a:r>
            <a:r>
              <a:rPr lang="en-US" baseline="-25000" dirty="0"/>
              <a:t>1 </a:t>
            </a:r>
            <a:r>
              <a:rPr lang="en-US" dirty="0"/>
              <a:t>= forced expiratory volume in the 1 second; Q4W = every 4 weeks; RV = residual volume; SC = subcutaneous.</a:t>
            </a:r>
          </a:p>
          <a:p>
            <a:r>
              <a:rPr lang="en-US" dirty="0">
                <a:latin typeface="Arial" panose="020B0604020202020204" pitchFamily="34" charset="0"/>
                <a:cs typeface="Arial" panose="020B0604020202020204" pitchFamily="34" charset="0"/>
              </a:rPr>
              <a:t>1. Study </a:t>
            </a:r>
            <a:r>
              <a:rPr lang="en-US" dirty="0"/>
              <a:t>NCT02869438. ClinicalTrials.gov website; 2. AstraZeneca Pharmaceuticals LP. Clinical trials appendix. March 4, 2019.</a:t>
            </a:r>
          </a:p>
        </p:txBody>
      </p:sp>
      <p:sp>
        <p:nvSpPr>
          <p:cNvPr id="42" name="Rectangle 80"/>
          <p:cNvSpPr>
            <a:spLocks noChangeArrowheads="1"/>
          </p:cNvSpPr>
          <p:nvPr/>
        </p:nvSpPr>
        <p:spPr bwMode="auto">
          <a:xfrm>
            <a:off x="455185"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NCT02869438</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August 2018</a:t>
            </a:r>
          </a:p>
        </p:txBody>
      </p:sp>
      <p:grpSp>
        <p:nvGrpSpPr>
          <p:cNvPr id="5" name="Group 4"/>
          <p:cNvGrpSpPr/>
          <p:nvPr/>
        </p:nvGrpSpPr>
        <p:grpSpPr>
          <a:xfrm>
            <a:off x="435505" y="4478485"/>
            <a:ext cx="5447135" cy="1697590"/>
            <a:chOff x="1471824" y="3696953"/>
            <a:chExt cx="5447135" cy="2268618"/>
          </a:xfrm>
        </p:grpSpPr>
        <p:sp>
          <p:nvSpPr>
            <p:cNvPr id="32" name="Pentagon 31"/>
            <p:cNvSpPr/>
            <p:nvPr/>
          </p:nvSpPr>
          <p:spPr>
            <a:xfrm>
              <a:off x="1523999" y="3696953"/>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71824" y="3784531"/>
              <a:ext cx="2640471" cy="2108085"/>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12-week, randomized, double-blind, parallel-group, placebo-controlled, multicenter study</a:t>
              </a:r>
            </a:p>
            <a:p>
              <a:pPr algn="ctr" defTabSz="577850">
                <a:lnSpc>
                  <a:spcPct val="90000"/>
                </a:lnSpc>
                <a:spcAft>
                  <a:spcPct val="35000"/>
                </a:spcAft>
                <a:defRPr/>
              </a:pPr>
              <a:r>
                <a:rPr lang="en-US" sz="1600" dirty="0">
                  <a:solidFill>
                    <a:schemeClr val="tx1"/>
                  </a:solidFill>
                </a:rPr>
                <a:t> N=235</a:t>
              </a:r>
            </a:p>
          </p:txBody>
        </p:sp>
        <p:sp>
          <p:nvSpPr>
            <p:cNvPr id="34" name="Rectangle 33"/>
            <p:cNvSpPr/>
            <p:nvPr/>
          </p:nvSpPr>
          <p:spPr bwMode="auto">
            <a:xfrm>
              <a:off x="4793483" y="4706614"/>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35" name="Group 34"/>
          <p:cNvGrpSpPr/>
          <p:nvPr/>
        </p:nvGrpSpPr>
        <p:grpSpPr>
          <a:xfrm>
            <a:off x="460772" y="1977435"/>
            <a:ext cx="9573768" cy="1060732"/>
            <a:chOff x="92266" y="4268954"/>
            <a:chExt cx="7540529" cy="1259478"/>
          </a:xfrm>
        </p:grpSpPr>
        <p:sp>
          <p:nvSpPr>
            <p:cNvPr id="36" name="Rectangle 25"/>
            <p:cNvSpPr>
              <a:spLocks noChangeArrowheads="1"/>
            </p:cNvSpPr>
            <p:nvPr/>
          </p:nvSpPr>
          <p:spPr bwMode="auto">
            <a:xfrm>
              <a:off x="92266" y="4719326"/>
              <a:ext cx="7540529" cy="8091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12-week, randomized, double-blind, parallel-group, placebo-controlled, multicenter study to evaluate the onset of effect and time course of change in lung function (time frame day with benralizumab in patients with uncontrolled, severe asthma with eosinophilic inflammation (ages 18-75 years)</a:t>
              </a:r>
            </a:p>
          </p:txBody>
        </p:sp>
        <p:sp>
          <p:nvSpPr>
            <p:cNvPr id="37"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1</a:t>
              </a:r>
            </a:p>
          </p:txBody>
        </p:sp>
      </p:grpSp>
      <p:grpSp>
        <p:nvGrpSpPr>
          <p:cNvPr id="3" name="Group 2"/>
          <p:cNvGrpSpPr/>
          <p:nvPr/>
        </p:nvGrpSpPr>
        <p:grpSpPr>
          <a:xfrm>
            <a:off x="460772" y="3038167"/>
            <a:ext cx="9573768" cy="1417084"/>
            <a:chOff x="1975676" y="3181309"/>
            <a:chExt cx="8228775" cy="446856"/>
          </a:xfrm>
        </p:grpSpPr>
        <p:sp>
          <p:nvSpPr>
            <p:cNvPr id="38" name="Rectangle 32"/>
            <p:cNvSpPr>
              <a:spLocks noChangeArrowheads="1"/>
            </p:cNvSpPr>
            <p:nvPr/>
          </p:nvSpPr>
          <p:spPr bwMode="auto">
            <a:xfrm>
              <a:off x="1975676" y="3181309"/>
              <a:ext cx="2113724" cy="446855"/>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3181311"/>
              <a:ext cx="6115050" cy="44685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marL="1280160" indent="-182880">
                <a:spcBef>
                  <a:spcPts val="300"/>
                </a:spcBef>
                <a:buClr>
                  <a:schemeClr val="accent1"/>
                </a:buClr>
                <a:buFont typeface="Arial" panose="020B0604020202020204" pitchFamily="34" charset="0"/>
                <a:buChar char="•"/>
              </a:pPr>
              <a:r>
                <a:rPr lang="en-US" sz="1400" dirty="0"/>
                <a:t>Change in lung function (pre-BD FEV</a:t>
              </a:r>
              <a:r>
                <a:rPr lang="en-US" sz="1400" baseline="-25000" dirty="0"/>
                <a:t>1</a:t>
              </a:r>
              <a:r>
                <a:rPr lang="en-US" sz="1400" dirty="0"/>
                <a:t>)</a:t>
              </a:r>
              <a:endParaRPr lang="en-US" sz="1400" u="sng" dirty="0"/>
            </a:p>
            <a:p>
              <a:pPr marL="1280160" indent="-182880">
                <a:spcBef>
                  <a:spcPts val="200"/>
                </a:spcBef>
                <a:buClr>
                  <a:schemeClr val="accent1"/>
                </a:buClr>
                <a:buFont typeface="Arial" panose="020B0604020202020204" pitchFamily="34" charset="0"/>
                <a:buChar char="•"/>
              </a:pPr>
              <a:r>
                <a:rPr lang="en-US" sz="1400" dirty="0"/>
                <a:t>Body plethysmography (RV)</a:t>
              </a:r>
            </a:p>
            <a:p>
              <a:pPr marL="1280160" indent="-182880">
                <a:spcBef>
                  <a:spcPts val="600"/>
                </a:spcBef>
                <a:buClr>
                  <a:schemeClr val="accent1"/>
                </a:buClr>
                <a:buFont typeface="Arial" panose="020B0604020202020204" pitchFamily="34" charset="0"/>
                <a:buChar char="•"/>
              </a:pPr>
              <a:r>
                <a:rPr lang="en-US" sz="1400" dirty="0"/>
                <a:t>Change in and maintenance of lung function</a:t>
              </a:r>
            </a:p>
            <a:p>
              <a:pPr marL="1280160" indent="-182880">
                <a:buClr>
                  <a:schemeClr val="accent1"/>
                </a:buClr>
                <a:buFont typeface="Arial" panose="020B0604020202020204" pitchFamily="34" charset="0"/>
                <a:buChar char="•"/>
              </a:pPr>
              <a:r>
                <a:rPr lang="en-US" sz="1400" dirty="0"/>
                <a:t>Blood EOS count; and correlate changes in EOS depletion with lung function</a:t>
              </a:r>
            </a:p>
            <a:p>
              <a:pPr marL="1280160" indent="-182880">
                <a:buClr>
                  <a:schemeClr val="accent1"/>
                </a:buClr>
                <a:buFont typeface="Arial" panose="020B0604020202020204" pitchFamily="34" charset="0"/>
                <a:buChar char="•"/>
              </a:pPr>
              <a:r>
                <a:rPr lang="en-US" sz="1400" dirty="0"/>
                <a:t>Change from baseline in ACQ-6 scores</a:t>
              </a:r>
            </a:p>
          </p:txBody>
        </p:sp>
      </p:grpSp>
      <p:grpSp>
        <p:nvGrpSpPr>
          <p:cNvPr id="6" name="Group 5"/>
          <p:cNvGrpSpPr/>
          <p:nvPr/>
        </p:nvGrpSpPr>
        <p:grpSpPr>
          <a:xfrm>
            <a:off x="6072354" y="4654529"/>
            <a:ext cx="3298231" cy="1345499"/>
            <a:chOff x="7074992" y="4150157"/>
            <a:chExt cx="3298231" cy="1345499"/>
          </a:xfrm>
        </p:grpSpPr>
        <p:sp>
          <p:nvSpPr>
            <p:cNvPr id="40" name="Rectangle 39"/>
            <p:cNvSpPr/>
            <p:nvPr/>
          </p:nvSpPr>
          <p:spPr bwMode="auto">
            <a:xfrm rot="16200000">
              <a:off x="8409796" y="2815353"/>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a:t>
              </a:r>
              <a:r>
                <a:rPr lang="en-US" sz="1600" dirty="0">
                  <a:solidFill>
                    <a:schemeClr val="tx1"/>
                  </a:solidFill>
                </a:rPr>
                <a:t>30 mg Q4W </a:t>
              </a:r>
              <a:r>
                <a:rPr lang="pl-PL" sz="1600" dirty="0">
                  <a:solidFill>
                    <a:schemeClr val="tx1"/>
                  </a:solidFill>
                </a:rPr>
                <a:t>SC</a:t>
              </a:r>
              <a:r>
                <a:rPr lang="en-US" sz="1600" baseline="30000" dirty="0">
                  <a:solidFill>
                    <a:schemeClr val="tx1"/>
                  </a:solidFill>
                </a:rPr>
                <a:t>2</a:t>
              </a:r>
              <a:endParaRPr lang="pl-PL" sz="1600" dirty="0">
                <a:solidFill>
                  <a:schemeClr val="tx1"/>
                </a:solidFill>
              </a:endParaRPr>
            </a:p>
          </p:txBody>
        </p:sp>
        <p:sp>
          <p:nvSpPr>
            <p:cNvPr id="41" name="Rectangle 40"/>
            <p:cNvSpPr/>
            <p:nvPr/>
          </p:nvSpPr>
          <p:spPr bwMode="auto">
            <a:xfrm rot="16200000">
              <a:off x="8409800" y="3532234"/>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Placebo </a:t>
              </a:r>
              <a:r>
                <a:rPr lang="pl-PL" sz="1600" dirty="0">
                  <a:solidFill>
                    <a:schemeClr val="tx1"/>
                  </a:solidFill>
                </a:rPr>
                <a:t>SC</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11</a:t>
            </a:fld>
            <a:endParaRPr lang="en-US" dirty="0"/>
          </a:p>
        </p:txBody>
      </p:sp>
      <p:sp>
        <p:nvSpPr>
          <p:cNvPr id="19" name="TextBox 18"/>
          <p:cNvSpPr txBox="1"/>
          <p:nvPr/>
        </p:nvSpPr>
        <p:spPr>
          <a:xfrm>
            <a:off x="2919984" y="3862538"/>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sp>
        <p:nvSpPr>
          <p:cNvPr id="20" name="TextBox 19">
            <a:extLst>
              <a:ext uri="{FF2B5EF4-FFF2-40B4-BE49-F238E27FC236}">
                <a16:creationId xmlns:a16="http://schemas.microsoft.com/office/drawing/2014/main" id="{A75C91F8-39D0-4EBB-A695-29459481CD96}"/>
              </a:ext>
            </a:extLst>
          </p:cNvPr>
          <p:cNvSpPr txBox="1"/>
          <p:nvPr/>
        </p:nvSpPr>
        <p:spPr>
          <a:xfrm>
            <a:off x="2919983" y="3125590"/>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Primary:</a:t>
            </a:r>
          </a:p>
        </p:txBody>
      </p:sp>
    </p:spTree>
    <p:extLst>
      <p:ext uri="{BB962C8B-B14F-4D97-AF65-F5344CB8AC3E}">
        <p14:creationId xmlns:p14="http://schemas.microsoft.com/office/powerpoint/2010/main" val="273368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GRECO: Phase III Autoinjector Usability Trial </a:t>
            </a:r>
            <a:endParaRPr lang="en-US" sz="2000" dirty="0"/>
          </a:p>
        </p:txBody>
      </p:sp>
      <p:sp>
        <p:nvSpPr>
          <p:cNvPr id="11" name="Text Placeholder 10"/>
          <p:cNvSpPr>
            <a:spLocks noGrp="1"/>
          </p:cNvSpPr>
          <p:nvPr>
            <p:ph type="body" sz="quarter" idx="13"/>
          </p:nvPr>
        </p:nvSpPr>
        <p:spPr/>
        <p:txBody>
          <a:bodyPr/>
          <a:lstStyle/>
          <a:p>
            <a:r>
              <a:rPr lang="en-US" dirty="0"/>
              <a:t>ACQ-6 = Asthma Control Questionnaire-6; ADA = antidrug antibodies; AI = </a:t>
            </a:r>
            <a:r>
              <a:rPr lang="en-US" dirty="0" err="1"/>
              <a:t>autoInjector</a:t>
            </a:r>
            <a:r>
              <a:rPr lang="en-US" dirty="0"/>
              <a:t>; EOS = eosinophil; Q4W = every 4 weeks; SC = subcutaneous.</a:t>
            </a:r>
          </a:p>
          <a:p>
            <a:r>
              <a:rPr lang="en-US" dirty="0">
                <a:cs typeface="Arial" panose="020B0604020202020204" pitchFamily="34" charset="0"/>
              </a:rPr>
              <a:t>Study </a:t>
            </a:r>
            <a:r>
              <a:rPr lang="en-US" dirty="0"/>
              <a:t>NCT02918071. ClinicalTrials.gov website.</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NCT02918071</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endParaRPr lang="en-US" altLang="en-US" sz="1600" dirty="0">
              <a:solidFill>
                <a:schemeClr val="accent1"/>
              </a:solidFill>
            </a:endParaRPr>
          </a:p>
          <a:p>
            <a:pPr>
              <a:spcBef>
                <a:spcPct val="0"/>
              </a:spcBef>
              <a:buClrTx/>
              <a:buNone/>
            </a:pPr>
            <a:r>
              <a:rPr lang="en-US" altLang="en-US" sz="1600" b="1" dirty="0">
                <a:solidFill>
                  <a:schemeClr val="accent1"/>
                </a:solidFill>
              </a:rPr>
              <a:t>Completion Date:</a:t>
            </a:r>
            <a:r>
              <a:rPr lang="en-US" altLang="en-US" sz="1600" dirty="0">
                <a:solidFill>
                  <a:schemeClr val="accent1"/>
                </a:solidFill>
              </a:rPr>
              <a:t> August 2017</a:t>
            </a:r>
          </a:p>
        </p:txBody>
      </p:sp>
      <p:grpSp>
        <p:nvGrpSpPr>
          <p:cNvPr id="6" name="Group 5"/>
          <p:cNvGrpSpPr/>
          <p:nvPr/>
        </p:nvGrpSpPr>
        <p:grpSpPr>
          <a:xfrm>
            <a:off x="482474" y="4476813"/>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28-week, open-label, multicenter, functionality, reliability, and performance study </a:t>
              </a:r>
            </a:p>
            <a:p>
              <a:pPr algn="ctr" defTabSz="577850">
                <a:lnSpc>
                  <a:spcPct val="90000"/>
                </a:lnSpc>
                <a:spcAft>
                  <a:spcPct val="35000"/>
                </a:spcAft>
                <a:defRPr/>
              </a:pPr>
              <a:r>
                <a:rPr lang="en-US" sz="1600" dirty="0">
                  <a:solidFill>
                    <a:schemeClr val="tx1"/>
                  </a:solidFill>
                </a:rPr>
                <a:t>N=121</a:t>
              </a:r>
            </a:p>
          </p:txBody>
        </p:sp>
      </p:grpSp>
      <p:grpSp>
        <p:nvGrpSpPr>
          <p:cNvPr id="35" name="Group 34"/>
          <p:cNvGrpSpPr/>
          <p:nvPr/>
        </p:nvGrpSpPr>
        <p:grpSpPr>
          <a:xfrm>
            <a:off x="488062" y="1954119"/>
            <a:ext cx="9598913"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28-week, open-label, multicenter, functionality, reliability, and performance study of a single-use autoinjector with home-administered benralizumab SC in adult patients with severe asthma (ages 18-75 years)</a:t>
              </a:r>
              <a:endParaRPr lang="en-US" sz="1400"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2" y="2979606"/>
            <a:ext cx="9598914" cy="1380089"/>
            <a:chOff x="1975676" y="2979606"/>
            <a:chExt cx="8228776"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8"/>
              <a:ext cx="6222044"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200" b="1" i="1" dirty="0"/>
                <a:t>Primary: </a:t>
              </a:r>
              <a:r>
                <a:rPr lang="en-US" sz="1200" dirty="0"/>
                <a:t>Proportion of: patients/caregivers who successfully administered benralizumab SC with an AI    </a:t>
              </a:r>
            </a:p>
            <a:p>
              <a:pPr>
                <a:buClr>
                  <a:schemeClr val="accent1"/>
                </a:buClr>
              </a:pPr>
              <a:r>
                <a:rPr lang="en-US" sz="1200" dirty="0"/>
                <a:t>               device at home; returned AI devices used to administer benralizumab at home that have been      </a:t>
              </a:r>
            </a:p>
            <a:p>
              <a:pPr>
                <a:buClr>
                  <a:schemeClr val="accent1"/>
                </a:buClr>
              </a:pPr>
              <a:r>
                <a:rPr lang="en-US" sz="1200" dirty="0"/>
                <a:t>               evaluated as functional; AI devices used to administer benralizumab at home or in the clinic and                      </a:t>
              </a:r>
            </a:p>
            <a:p>
              <a:pPr>
                <a:buClr>
                  <a:schemeClr val="accent1"/>
                </a:buClr>
              </a:pPr>
              <a:r>
                <a:rPr lang="en-US" sz="1200" dirty="0"/>
                <a:t>               have been reported as malfunctioning </a:t>
              </a:r>
            </a:p>
            <a:p>
              <a:pPr>
                <a:spcBef>
                  <a:spcPts val="600"/>
                </a:spcBef>
              </a:pPr>
              <a:r>
                <a:rPr lang="en-US" sz="1200" b="1" i="1" dirty="0"/>
                <a:t>Secondary: </a:t>
              </a:r>
              <a:r>
                <a:rPr lang="en-US" sz="1200" dirty="0"/>
                <a:t>Change from baseline in ACQ-6 score, serum concentration of benralizumab, peripheral  </a:t>
              </a:r>
            </a:p>
            <a:p>
              <a:r>
                <a:rPr lang="en-US" sz="1200" dirty="0"/>
                <a:t>                    blood EOS counts, ADA</a:t>
              </a:r>
            </a:p>
          </p:txBody>
        </p:sp>
      </p:grpSp>
      <p:sp>
        <p:nvSpPr>
          <p:cNvPr id="40" name="Rectangle 39"/>
          <p:cNvSpPr/>
          <p:nvPr/>
        </p:nvSpPr>
        <p:spPr bwMode="auto">
          <a:xfrm rot="16200000">
            <a:off x="7705666" y="3504694"/>
            <a:ext cx="628619" cy="38311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Q4W SC</a:t>
            </a:r>
            <a:r>
              <a:rPr lang="en-US" sz="1600" dirty="0">
                <a:solidFill>
                  <a:schemeClr val="tx1"/>
                </a:solidFill>
              </a:rPr>
              <a:t> via AI</a:t>
            </a:r>
            <a:endParaRPr lang="pl-PL" sz="1600" dirty="0">
              <a:solidFill>
                <a:schemeClr val="tx1"/>
              </a:solidFill>
            </a:endParaRPr>
          </a:p>
        </p:txBody>
      </p:sp>
      <p:sp>
        <p:nvSpPr>
          <p:cNvPr id="4" name="Slide Number Placeholder 3"/>
          <p:cNvSpPr>
            <a:spLocks noGrp="1"/>
          </p:cNvSpPr>
          <p:nvPr>
            <p:ph type="sldNum" sz="quarter" idx="12"/>
          </p:nvPr>
        </p:nvSpPr>
        <p:spPr/>
        <p:txBody>
          <a:bodyPr/>
          <a:lstStyle/>
          <a:p>
            <a:fld id="{CC7432E5-F8E0-41AE-9A6B-AD730338B005}" type="slidenum">
              <a:rPr lang="en-US" smtClean="0"/>
              <a:pPr/>
              <a:t>12</a:t>
            </a:fld>
            <a:endParaRPr lang="en-US" dirty="0"/>
          </a:p>
        </p:txBody>
      </p:sp>
    </p:spTree>
    <p:extLst>
      <p:ext uri="{BB962C8B-B14F-4D97-AF65-F5344CB8AC3E}">
        <p14:creationId xmlns:p14="http://schemas.microsoft.com/office/powerpoint/2010/main" val="359434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GREGALE: Phase III Prefilled Syringe Usability Study</a:t>
            </a:r>
          </a:p>
        </p:txBody>
      </p:sp>
      <p:sp>
        <p:nvSpPr>
          <p:cNvPr id="4" name="Slide Number Placeholder 3"/>
          <p:cNvSpPr>
            <a:spLocks noGrp="1"/>
          </p:cNvSpPr>
          <p:nvPr>
            <p:ph type="sldNum" sz="quarter" idx="12"/>
          </p:nvPr>
        </p:nvSpPr>
        <p:spPr/>
        <p:txBody>
          <a:bodyPr/>
          <a:lstStyle/>
          <a:p>
            <a:fld id="{CC7432E5-F8E0-41AE-9A6B-AD730338B005}" type="slidenum">
              <a:rPr lang="en-US" smtClean="0"/>
              <a:pPr/>
              <a:t>13</a:t>
            </a:fld>
            <a:endParaRPr lang="en-US" dirty="0"/>
          </a:p>
        </p:txBody>
      </p:sp>
      <p:sp>
        <p:nvSpPr>
          <p:cNvPr id="11" name="Text Placeholder 10"/>
          <p:cNvSpPr>
            <a:spLocks noGrp="1"/>
          </p:cNvSpPr>
          <p:nvPr>
            <p:ph type="body" sz="quarter" idx="13"/>
          </p:nvPr>
        </p:nvSpPr>
        <p:spPr>
          <a:xfrm>
            <a:off x="457199" y="5851602"/>
            <a:ext cx="9996311" cy="1005840"/>
          </a:xfrm>
        </p:spPr>
        <p:txBody>
          <a:bodyPr>
            <a:normAutofit/>
          </a:bodyPr>
          <a:lstStyle/>
          <a:p>
            <a:r>
              <a:rPr lang="en-US" dirty="0"/>
              <a:t>ACQ-6 = Asthma Control Questionnaire-6; ADA = antidrug antibodies; APFS = accessorized prefilled syringe; EOS = eosinophils; Q4W = every 4 weeks; SC = subcutaneous.</a:t>
            </a:r>
          </a:p>
          <a:p>
            <a:r>
              <a:rPr lang="en-US" dirty="0"/>
              <a:t>1. Study NCT02322775. ClinicalTrials.gov website; 2. Ferguson GT et al. </a:t>
            </a:r>
            <a:r>
              <a:rPr lang="en-US" i="1" dirty="0"/>
              <a:t>J Asthma Allergy</a:t>
            </a:r>
            <a:r>
              <a:rPr lang="en-US" dirty="0"/>
              <a:t>. 2018;11:63-72. </a:t>
            </a:r>
          </a:p>
        </p:txBody>
      </p:sp>
      <p:sp>
        <p:nvSpPr>
          <p:cNvPr id="42" name="Rectangle 80"/>
          <p:cNvSpPr>
            <a:spLocks noChangeArrowheads="1"/>
          </p:cNvSpPr>
          <p:nvPr/>
        </p:nvSpPr>
        <p:spPr bwMode="auto">
          <a:xfrm>
            <a:off x="509769"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NCT02417961</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rPr>
              <a:t>Completion Date</a:t>
            </a:r>
            <a:r>
              <a:rPr lang="en-US" altLang="en-US" sz="1600" dirty="0">
                <a:solidFill>
                  <a:schemeClr val="accent1"/>
                </a:solidFill>
              </a:rPr>
              <a:t>: March 2016</a:t>
            </a:r>
            <a:r>
              <a:rPr lang="en-US" altLang="en-US" sz="1600" baseline="30000" dirty="0">
                <a:solidFill>
                  <a:schemeClr val="accent1"/>
                </a:solidFill>
              </a:rPr>
              <a:t>1</a:t>
            </a:r>
          </a:p>
        </p:txBody>
      </p:sp>
      <p:grpSp>
        <p:nvGrpSpPr>
          <p:cNvPr id="3" name="Group 2"/>
          <p:cNvGrpSpPr/>
          <p:nvPr/>
        </p:nvGrpSpPr>
        <p:grpSpPr>
          <a:xfrm>
            <a:off x="509769" y="4831334"/>
            <a:ext cx="5444170" cy="1195414"/>
            <a:chOff x="1474789" y="3541479"/>
            <a:chExt cx="5444170" cy="1576197"/>
          </a:xfrm>
        </p:grpSpPr>
        <p:sp>
          <p:nvSpPr>
            <p:cNvPr id="32" name="Pentagon 31"/>
            <p:cNvSpPr/>
            <p:nvPr/>
          </p:nvSpPr>
          <p:spPr>
            <a:xfrm>
              <a:off x="1523999" y="3541479"/>
              <a:ext cx="5394960" cy="1576197"/>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74789" y="3729566"/>
              <a:ext cx="3569546" cy="1354715"/>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400" dirty="0">
                  <a:solidFill>
                    <a:schemeClr val="tx1"/>
                  </a:solidFill>
                </a:rPr>
                <a:t>A 28-week, open-label, multicenter study</a:t>
              </a:r>
            </a:p>
            <a:p>
              <a:pPr algn="ctr" defTabSz="577850">
                <a:lnSpc>
                  <a:spcPct val="90000"/>
                </a:lnSpc>
                <a:spcAft>
                  <a:spcPct val="35000"/>
                </a:spcAft>
                <a:defRPr/>
              </a:pPr>
              <a:r>
                <a:rPr lang="en-US" sz="1400" dirty="0">
                  <a:solidFill>
                    <a:schemeClr val="tx1"/>
                  </a:solidFill>
                </a:rPr>
                <a:t>N=116</a:t>
              </a:r>
            </a:p>
          </p:txBody>
        </p:sp>
      </p:grpSp>
      <p:grpSp>
        <p:nvGrpSpPr>
          <p:cNvPr id="35" name="Group 34"/>
          <p:cNvGrpSpPr/>
          <p:nvPr/>
        </p:nvGrpSpPr>
        <p:grpSpPr>
          <a:xfrm>
            <a:off x="515356" y="1977441"/>
            <a:ext cx="9805314" cy="939183"/>
            <a:chOff x="92266" y="4268955"/>
            <a:chExt cx="7540529" cy="1396482"/>
          </a:xfrm>
        </p:grpSpPr>
        <p:sp>
          <p:nvSpPr>
            <p:cNvPr id="36" name="Rectangle 25"/>
            <p:cNvSpPr>
              <a:spLocks noChangeArrowheads="1"/>
            </p:cNvSpPr>
            <p:nvPr/>
          </p:nvSpPr>
          <p:spPr bwMode="auto">
            <a:xfrm>
              <a:off x="92266" y="4638899"/>
              <a:ext cx="7540529" cy="102653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28-week, open-label, multicenter (30 centers across approximately 4 countries) study of benralizumab Q4W SC examining the usability of an accessorized prefilled syringe in patients with severe asthma (ages 18-75 years)</a:t>
              </a:r>
            </a:p>
          </p:txBody>
        </p:sp>
        <p:sp>
          <p:nvSpPr>
            <p:cNvPr id="37" name="Rectangle 32"/>
            <p:cNvSpPr>
              <a:spLocks noChangeArrowheads="1"/>
            </p:cNvSpPr>
            <p:nvPr/>
          </p:nvSpPr>
          <p:spPr bwMode="auto">
            <a:xfrm>
              <a:off x="92266" y="4268955"/>
              <a:ext cx="7540529" cy="36994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p>
          </p:txBody>
        </p:sp>
      </p:grpSp>
      <p:sp>
        <p:nvSpPr>
          <p:cNvPr id="40" name="Rectangle 39"/>
          <p:cNvSpPr/>
          <p:nvPr/>
        </p:nvSpPr>
        <p:spPr bwMode="auto">
          <a:xfrm rot="16200000">
            <a:off x="7502120" y="3786041"/>
            <a:ext cx="547871"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400" dirty="0">
                <a:solidFill>
                  <a:schemeClr val="tx1"/>
                </a:solidFill>
              </a:rPr>
              <a:t>Benralizumab 30 mg Q4W SC</a:t>
            </a:r>
          </a:p>
        </p:txBody>
      </p:sp>
      <p:grpSp>
        <p:nvGrpSpPr>
          <p:cNvPr id="6" name="Group 5"/>
          <p:cNvGrpSpPr/>
          <p:nvPr/>
        </p:nvGrpSpPr>
        <p:grpSpPr>
          <a:xfrm>
            <a:off x="515356" y="2960191"/>
            <a:ext cx="9805314" cy="1666219"/>
            <a:chOff x="515356" y="3098124"/>
            <a:chExt cx="9573768" cy="1666219"/>
          </a:xfrm>
        </p:grpSpPr>
        <p:grpSp>
          <p:nvGrpSpPr>
            <p:cNvPr id="5" name="Group 4"/>
            <p:cNvGrpSpPr/>
            <p:nvPr/>
          </p:nvGrpSpPr>
          <p:grpSpPr>
            <a:xfrm>
              <a:off x="515356" y="3098124"/>
              <a:ext cx="9573768" cy="1666219"/>
              <a:chOff x="1975676" y="2797869"/>
              <a:chExt cx="8228775" cy="615880"/>
            </a:xfrm>
          </p:grpSpPr>
          <p:sp>
            <p:nvSpPr>
              <p:cNvPr id="38" name="Rectangle 32"/>
              <p:cNvSpPr>
                <a:spLocks noChangeArrowheads="1"/>
              </p:cNvSpPr>
              <p:nvPr/>
            </p:nvSpPr>
            <p:spPr bwMode="auto">
              <a:xfrm>
                <a:off x="1975676" y="2797871"/>
                <a:ext cx="2113724" cy="615878"/>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2797869"/>
                <a:ext cx="6115050" cy="615880"/>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200" b="1" i="1" dirty="0"/>
                  <a:t>Co-Primary: </a:t>
                </a:r>
                <a:r>
                  <a:rPr lang="en-US" sz="1200" dirty="0"/>
                  <a:t>Proportion of: patients/caregivers who successfully administered benralizumab SC with 	an accessorized prefilled syringe at home; returned APFS used to administer 	benralizumab at home that have been evaluated as functional; APFS used to administer 	benralizumab at home or in the clinic and have been reported as malfunctioning at Week 16</a:t>
                </a:r>
              </a:p>
              <a:p>
                <a:pPr marL="1097280" indent="-182880">
                  <a:spcBef>
                    <a:spcPts val="600"/>
                  </a:spcBef>
                  <a:buClr>
                    <a:schemeClr val="accent1"/>
                  </a:buClr>
                  <a:buFont typeface="Arial" panose="020B0604020202020204" pitchFamily="34" charset="0"/>
                  <a:buChar char="•"/>
                </a:pPr>
                <a:r>
                  <a:rPr lang="en-US" sz="1200" dirty="0"/>
                  <a:t>Change from baseline in mean ACQ-6 score</a:t>
                </a:r>
              </a:p>
              <a:p>
                <a:pPr marL="1097280" indent="-182880">
                  <a:buClr>
                    <a:schemeClr val="accent1"/>
                  </a:buClr>
                  <a:buFont typeface="Arial" panose="020B0604020202020204" pitchFamily="34" charset="0"/>
                  <a:buChar char="•"/>
                </a:pPr>
                <a:r>
                  <a:rPr lang="en-US" sz="1200" dirty="0"/>
                  <a:t>Serum concentration of benralizumab</a:t>
                </a:r>
              </a:p>
              <a:p>
                <a:pPr marL="1097280" indent="-182880">
                  <a:buClr>
                    <a:schemeClr val="accent1"/>
                  </a:buClr>
                  <a:buFont typeface="Arial" panose="020B0604020202020204" pitchFamily="34" charset="0"/>
                  <a:buChar char="•"/>
                </a:pPr>
                <a:r>
                  <a:rPr lang="en-US" sz="1200" dirty="0"/>
                  <a:t>Peripheral blood EOS counts  </a:t>
                </a:r>
              </a:p>
              <a:p>
                <a:pPr marL="1097280" indent="-182880">
                  <a:buClr>
                    <a:schemeClr val="accent1"/>
                  </a:buClr>
                  <a:buFont typeface="Arial" panose="020B0604020202020204" pitchFamily="34" charset="0"/>
                  <a:buChar char="•"/>
                </a:pPr>
                <a:r>
                  <a:rPr lang="en-US" sz="1200" dirty="0"/>
                  <a:t>ADA</a:t>
                </a:r>
              </a:p>
            </p:txBody>
          </p:sp>
        </p:grpSp>
        <p:sp>
          <p:nvSpPr>
            <p:cNvPr id="16" name="TextBox 15"/>
            <p:cNvSpPr txBox="1"/>
            <p:nvPr/>
          </p:nvSpPr>
          <p:spPr>
            <a:xfrm>
              <a:off x="2946868" y="3932061"/>
              <a:ext cx="1631596" cy="258532"/>
            </a:xfrm>
            <a:prstGeom prst="rect">
              <a:avLst/>
            </a:prstGeom>
            <a:noFill/>
          </p:spPr>
          <p:txBody>
            <a:bodyPr wrap="square" rtlCol="0">
              <a:spAutoFit/>
            </a:bodyPr>
            <a:lstStyle/>
            <a:p>
              <a:pPr>
                <a:lnSpc>
                  <a:spcPct val="90000"/>
                </a:lnSpc>
                <a:spcBef>
                  <a:spcPts val="1200"/>
                </a:spcBef>
                <a:buClr>
                  <a:schemeClr val="accent1"/>
                </a:buClr>
              </a:pPr>
              <a:r>
                <a:rPr lang="en-US" sz="1200" b="1" i="1" dirty="0"/>
                <a:t>Secondary</a:t>
              </a:r>
              <a:r>
                <a:rPr lang="en-US" sz="1200" b="1" i="1" baseline="30000" dirty="0"/>
                <a:t>a</a:t>
              </a:r>
              <a:r>
                <a:rPr lang="en-US" sz="1200" b="1" i="1" dirty="0"/>
                <a:t>:</a:t>
              </a:r>
            </a:p>
          </p:txBody>
        </p:sp>
      </p:grpSp>
    </p:spTree>
    <p:extLst>
      <p:ext uri="{BB962C8B-B14F-4D97-AF65-F5344CB8AC3E}">
        <p14:creationId xmlns:p14="http://schemas.microsoft.com/office/powerpoint/2010/main" val="83994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ALIZE: Phase III Humoral Immune Response Trial </a:t>
            </a:r>
            <a:endParaRPr lang="en-US" sz="2000"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listed. GMFRs = geometric mean fold rises; GMTs = geometric meant titers; HAI = hemagglutination-inhibition; MN = microneutralization;     Q4W = every 4 weeks; SC = subcutaneous.</a:t>
            </a:r>
          </a:p>
          <a:p>
            <a:r>
              <a:rPr lang="en-US" dirty="0">
                <a:cs typeface="Arial" panose="020B0604020202020204" pitchFamily="34" charset="0"/>
              </a:rPr>
              <a:t>1. </a:t>
            </a:r>
            <a:r>
              <a:rPr lang="en-US" dirty="0">
                <a:latin typeface="Arial" panose="020B0604020202020204" pitchFamily="34" charset="0"/>
                <a:cs typeface="Arial" panose="020B0604020202020204" pitchFamily="34" charset="0"/>
              </a:rPr>
              <a:t>Study </a:t>
            </a:r>
            <a:r>
              <a:rPr lang="en-US" dirty="0"/>
              <a:t>NCT02814643. ClinicalTrials.gov website; 2. </a:t>
            </a:r>
            <a:r>
              <a:rPr lang="en-US" dirty="0">
                <a:cs typeface="Arial" panose="020B0604020202020204" pitchFamily="34" charset="0"/>
              </a:rPr>
              <a:t>Zeitlin PL et al.</a:t>
            </a:r>
            <a:r>
              <a:rPr lang="en-US" i="1" dirty="0"/>
              <a:t> J Asthma Allergy</a:t>
            </a:r>
            <a:r>
              <a:rPr lang="en-US" dirty="0"/>
              <a:t>. 2018;11:181-192.</a:t>
            </a:r>
          </a:p>
        </p:txBody>
      </p:sp>
      <p:sp>
        <p:nvSpPr>
          <p:cNvPr id="42" name="Rectangle 80"/>
          <p:cNvSpPr>
            <a:spLocks noChangeArrowheads="1"/>
          </p:cNvSpPr>
          <p:nvPr/>
        </p:nvSpPr>
        <p:spPr bwMode="auto">
          <a:xfrm>
            <a:off x="510261"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NCT02814643</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rPr>
              <a:t>Completed</a:t>
            </a:r>
          </a:p>
          <a:p>
            <a:pPr>
              <a:spcBef>
                <a:spcPct val="0"/>
              </a:spcBef>
              <a:buClrTx/>
              <a:buNone/>
            </a:pPr>
            <a:r>
              <a:rPr lang="en-US" altLang="en-US" sz="1600" b="1" dirty="0">
                <a:solidFill>
                  <a:schemeClr val="accent1"/>
                </a:solidFill>
                <a:latin typeface="+mn-lt"/>
              </a:rPr>
              <a:t>Completion Date:</a:t>
            </a:r>
            <a:r>
              <a:rPr lang="en-US" altLang="en-US" sz="1600" dirty="0">
                <a:solidFill>
                  <a:schemeClr val="accent1"/>
                </a:solidFill>
                <a:latin typeface="+mn-lt"/>
              </a:rPr>
              <a:t> January 2017</a:t>
            </a:r>
            <a:r>
              <a:rPr lang="en-US" altLang="en-US" sz="1600" baseline="30000" dirty="0">
                <a:solidFill>
                  <a:schemeClr val="accent1"/>
                </a:solidFill>
                <a:latin typeface="+mn-lt"/>
              </a:rPr>
              <a:t>1</a:t>
            </a:r>
          </a:p>
        </p:txBody>
      </p:sp>
      <p:grpSp>
        <p:nvGrpSpPr>
          <p:cNvPr id="3" name="Group 2"/>
          <p:cNvGrpSpPr/>
          <p:nvPr/>
        </p:nvGrpSpPr>
        <p:grpSpPr>
          <a:xfrm>
            <a:off x="510261" y="4749421"/>
            <a:ext cx="5317362" cy="1435225"/>
            <a:chOff x="1523999" y="3916028"/>
            <a:chExt cx="5394960" cy="2268618"/>
          </a:xfrm>
        </p:grpSpPr>
        <p:sp>
          <p:nvSpPr>
            <p:cNvPr id="32" name="Pentagon 31"/>
            <p:cNvSpPr/>
            <p:nvPr/>
          </p:nvSpPr>
          <p:spPr>
            <a:xfrm>
              <a:off x="1523999" y="3916028"/>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523999" y="4060027"/>
              <a:ext cx="2640471" cy="1987194"/>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400" b="1" dirty="0">
                  <a:solidFill>
                    <a:schemeClr val="tx1"/>
                  </a:solidFill>
                </a:rPr>
                <a:t>Study Design</a:t>
              </a:r>
            </a:p>
            <a:p>
              <a:pPr algn="ctr" defTabSz="577850">
                <a:lnSpc>
                  <a:spcPct val="90000"/>
                </a:lnSpc>
                <a:spcAft>
                  <a:spcPct val="35000"/>
                </a:spcAft>
                <a:defRPr/>
              </a:pPr>
              <a:r>
                <a:rPr lang="en-US" sz="1300" dirty="0">
                  <a:solidFill>
                    <a:schemeClr val="tx1"/>
                  </a:solidFill>
                </a:rPr>
                <a:t>A 12-week, randomized, double-blind, parallel-group, placebo-controlled, multicenter study </a:t>
              </a:r>
            </a:p>
            <a:p>
              <a:pPr algn="ctr" defTabSz="577850">
                <a:lnSpc>
                  <a:spcPct val="90000"/>
                </a:lnSpc>
                <a:spcAft>
                  <a:spcPct val="35000"/>
                </a:spcAft>
                <a:defRPr/>
              </a:pPr>
              <a:r>
                <a:rPr lang="en-US" sz="1300" dirty="0">
                  <a:solidFill>
                    <a:schemeClr val="tx1"/>
                  </a:solidFill>
                </a:rPr>
                <a:t>N=103</a:t>
              </a:r>
            </a:p>
          </p:txBody>
        </p:sp>
        <p:sp>
          <p:nvSpPr>
            <p:cNvPr id="34" name="Rectangle 33"/>
            <p:cNvSpPr/>
            <p:nvPr/>
          </p:nvSpPr>
          <p:spPr bwMode="auto">
            <a:xfrm>
              <a:off x="4916315" y="4925689"/>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35" name="Group 34"/>
          <p:cNvGrpSpPr/>
          <p:nvPr/>
        </p:nvGrpSpPr>
        <p:grpSpPr>
          <a:xfrm>
            <a:off x="515848" y="1960863"/>
            <a:ext cx="9573768" cy="957400"/>
            <a:chOff x="92266" y="4268954"/>
            <a:chExt cx="7540529" cy="1136778"/>
          </a:xfrm>
        </p:grpSpPr>
        <p:sp>
          <p:nvSpPr>
            <p:cNvPr id="36" name="Rectangle 25"/>
            <p:cNvSpPr>
              <a:spLocks noChangeArrowheads="1"/>
            </p:cNvSpPr>
            <p:nvPr/>
          </p:nvSpPr>
          <p:spPr bwMode="auto">
            <a:xfrm>
              <a:off x="92266" y="4572301"/>
              <a:ext cx="7540529" cy="833431"/>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12-week, randomized, double-blind, parallel-group, placebo-controlled, multicenter study to evaluate humoral immune response following seasonal influenza virus vaccination in adolescent and young adult patients with severe asthma (ages 12-21 years)</a:t>
              </a:r>
            </a:p>
            <a:p>
              <a:pPr>
                <a:spcBef>
                  <a:spcPts val="300"/>
                </a:spcBef>
                <a:buClr>
                  <a:schemeClr val="accent1"/>
                </a:buClr>
                <a:defRPr/>
              </a:pPr>
              <a:endParaRPr lang="en-US" sz="1400" dirty="0"/>
            </a:p>
            <a:p>
              <a:pPr>
                <a:spcBef>
                  <a:spcPts val="300"/>
                </a:spcBef>
                <a:buClr>
                  <a:schemeClr val="accent1"/>
                </a:buClr>
                <a:defRPr/>
              </a:pPr>
              <a:endParaRPr lang="en-US" sz="1400" baseline="30000" dirty="0"/>
            </a:p>
          </p:txBody>
        </p:sp>
        <p:sp>
          <p:nvSpPr>
            <p:cNvPr id="37" name="Rectangle 32"/>
            <p:cNvSpPr>
              <a:spLocks noChangeArrowheads="1"/>
            </p:cNvSpPr>
            <p:nvPr/>
          </p:nvSpPr>
          <p:spPr bwMode="auto">
            <a:xfrm>
              <a:off x="92266" y="4268954"/>
              <a:ext cx="7540529" cy="325091"/>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endParaRPr lang="en-US" sz="1600" b="1" dirty="0">
                <a:solidFill>
                  <a:schemeClr val="bg1"/>
                </a:solidFill>
              </a:endParaRPr>
            </a:p>
          </p:txBody>
        </p:sp>
      </p:grpSp>
      <p:grpSp>
        <p:nvGrpSpPr>
          <p:cNvPr id="6" name="Group 5"/>
          <p:cNvGrpSpPr/>
          <p:nvPr/>
        </p:nvGrpSpPr>
        <p:grpSpPr>
          <a:xfrm>
            <a:off x="515848" y="2939825"/>
            <a:ext cx="9573768" cy="1687738"/>
            <a:chOff x="1975676" y="2939825"/>
            <a:chExt cx="8228775" cy="933550"/>
          </a:xfrm>
        </p:grpSpPr>
        <p:sp>
          <p:nvSpPr>
            <p:cNvPr id="38" name="Rectangle 32"/>
            <p:cNvSpPr>
              <a:spLocks noChangeArrowheads="1"/>
            </p:cNvSpPr>
            <p:nvPr/>
          </p:nvSpPr>
          <p:spPr bwMode="auto">
            <a:xfrm>
              <a:off x="1975676" y="2939825"/>
              <a:ext cx="2113724" cy="93355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2939825"/>
              <a:ext cx="6115050" cy="933547"/>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buClr>
                  <a:schemeClr val="accent1"/>
                </a:buClr>
              </a:pPr>
              <a:r>
                <a:rPr lang="en-US" sz="1400" b="1" i="1" dirty="0"/>
                <a:t>Primary: </a:t>
              </a:r>
              <a:r>
                <a:rPr lang="en-US" sz="1400" dirty="0" err="1"/>
                <a:t>Postdose</a:t>
              </a:r>
              <a:r>
                <a:rPr lang="en-US" sz="1400" dirty="0"/>
                <a:t> strain-specific HAI antibody GMFRs at Week 12; </a:t>
              </a:r>
              <a:r>
                <a:rPr lang="en-US" sz="1400" dirty="0" err="1"/>
                <a:t>Postdose</a:t>
              </a:r>
              <a:r>
                <a:rPr lang="en-US" sz="1400" dirty="0"/>
                <a:t> strain- </a:t>
              </a:r>
            </a:p>
            <a:p>
              <a:pPr>
                <a:buClr>
                  <a:schemeClr val="accent1"/>
                </a:buClr>
              </a:pPr>
              <a:r>
                <a:rPr lang="en-US" sz="1400" dirty="0"/>
                <a:t>                specific serum HAI antibody GMTs at Week 12; Proportion of patients who  </a:t>
              </a:r>
            </a:p>
            <a:p>
              <a:pPr>
                <a:buClr>
                  <a:schemeClr val="accent1"/>
                </a:buClr>
              </a:pPr>
              <a:r>
                <a:rPr lang="en-US" sz="1400" dirty="0"/>
                <a:t>                experience a strain-specific </a:t>
              </a:r>
              <a:r>
                <a:rPr lang="en-US" sz="1400" dirty="0" err="1"/>
                <a:t>postdose</a:t>
              </a:r>
              <a:r>
                <a:rPr lang="en-US" sz="1400" dirty="0"/>
                <a:t> antibody response </a:t>
              </a:r>
              <a:r>
                <a:rPr lang="en-US" sz="1400" dirty="0">
                  <a:latin typeface="Arial" panose="020B0604020202020204" pitchFamily="34" charset="0"/>
                  <a:cs typeface="Arial" panose="020B0604020202020204" pitchFamily="34" charset="0"/>
                </a:rPr>
                <a:t>≥4 fold rise in</a:t>
              </a:r>
              <a:r>
                <a:rPr lang="en-US" sz="1400" dirty="0"/>
                <a:t> HAI  </a:t>
              </a:r>
            </a:p>
            <a:p>
              <a:pPr>
                <a:buClr>
                  <a:schemeClr val="accent1"/>
                </a:buClr>
              </a:pPr>
              <a:r>
                <a:rPr lang="en-US" sz="1400" dirty="0"/>
                <a:t>                antibody titer at Week 12; </a:t>
              </a:r>
              <a:r>
                <a:rPr lang="en-US" sz="1400" dirty="0" err="1"/>
                <a:t>Postdose</a:t>
              </a:r>
              <a:r>
                <a:rPr lang="en-US" sz="1400" dirty="0"/>
                <a:t> HAI antibody titer ≥40 at Week 12</a:t>
              </a:r>
            </a:p>
            <a:p>
              <a:pPr>
                <a:spcBef>
                  <a:spcPts val="600"/>
                </a:spcBef>
              </a:pPr>
              <a:r>
                <a:rPr lang="en-US" sz="1400" b="1" i="1" dirty="0">
                  <a:solidFill>
                    <a:prstClr val="black"/>
                  </a:solidFill>
                </a:rPr>
                <a:t>Secondary</a:t>
              </a:r>
              <a:r>
                <a:rPr lang="en-US" sz="1400" b="1" dirty="0">
                  <a:solidFill>
                    <a:prstClr val="black"/>
                  </a:solidFill>
                </a:rPr>
                <a:t>: </a:t>
              </a:r>
              <a:r>
                <a:rPr lang="en-US" sz="1400" dirty="0"/>
                <a:t>Proportion of patients who achieve a strain-specific </a:t>
              </a:r>
              <a:r>
                <a:rPr lang="en-US" sz="1400" dirty="0" err="1"/>
                <a:t>postdose</a:t>
              </a:r>
              <a:r>
                <a:rPr lang="en-US" sz="1400" dirty="0"/>
                <a:t> HAI antibody </a:t>
              </a:r>
            </a:p>
            <a:p>
              <a:r>
                <a:rPr lang="en-US" sz="1400" dirty="0"/>
                <a:t>                     titer ≥320; </a:t>
              </a:r>
              <a:r>
                <a:rPr lang="en-US" sz="1400" dirty="0" err="1"/>
                <a:t>postdose</a:t>
              </a:r>
              <a:r>
                <a:rPr lang="en-US" sz="1400" dirty="0"/>
                <a:t> strain-specific MN antibody GMFRs, </a:t>
              </a:r>
              <a:r>
                <a:rPr lang="en-US" sz="1400" dirty="0" err="1"/>
                <a:t>postdose</a:t>
              </a:r>
              <a:r>
                <a:rPr lang="en-US" sz="1400" dirty="0"/>
                <a:t> strain- </a:t>
              </a:r>
            </a:p>
            <a:p>
              <a:r>
                <a:rPr lang="en-US" sz="1400" dirty="0"/>
                <a:t>                     specific serum MN GMTs obtained</a:t>
              </a:r>
              <a:endParaRPr lang="en-US" sz="1400" b="1" dirty="0">
                <a:solidFill>
                  <a:prstClr val="black"/>
                </a:solidFill>
              </a:endParaRPr>
            </a:p>
          </p:txBody>
        </p:sp>
      </p:grpSp>
      <p:grpSp>
        <p:nvGrpSpPr>
          <p:cNvPr id="5" name="Group 4"/>
          <p:cNvGrpSpPr/>
          <p:nvPr/>
        </p:nvGrpSpPr>
        <p:grpSpPr>
          <a:xfrm>
            <a:off x="6127430" y="4808199"/>
            <a:ext cx="3298231" cy="1345499"/>
            <a:chOff x="7074992" y="4369232"/>
            <a:chExt cx="3298231" cy="1345499"/>
          </a:xfrm>
        </p:grpSpPr>
        <p:sp>
          <p:nvSpPr>
            <p:cNvPr id="40" name="Rectangle 39"/>
            <p:cNvSpPr/>
            <p:nvPr/>
          </p:nvSpPr>
          <p:spPr bwMode="auto">
            <a:xfrm rot="16200000">
              <a:off x="8409796" y="3034428"/>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Q4W SC</a:t>
              </a:r>
            </a:p>
          </p:txBody>
        </p:sp>
        <p:sp>
          <p:nvSpPr>
            <p:cNvPr id="41" name="Rectangle 40"/>
            <p:cNvSpPr/>
            <p:nvPr/>
          </p:nvSpPr>
          <p:spPr bwMode="auto">
            <a:xfrm rot="16200000">
              <a:off x="8409800" y="3751309"/>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Placebo SC</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14</a:t>
            </a:fld>
            <a:endParaRPr lang="en-US" dirty="0"/>
          </a:p>
        </p:txBody>
      </p:sp>
    </p:spTree>
    <p:extLst>
      <p:ext uri="{BB962C8B-B14F-4D97-AF65-F5344CB8AC3E}">
        <p14:creationId xmlns:p14="http://schemas.microsoft.com/office/powerpoint/2010/main" val="296894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BISE: Phase III Mild to Moderate Asthma Trial</a:t>
            </a:r>
            <a:endParaRPr lang="en-US" baseline="30000" dirty="0"/>
          </a:p>
        </p:txBody>
      </p:sp>
      <p:sp>
        <p:nvSpPr>
          <p:cNvPr id="4" name="Slide Number Placeholder 3"/>
          <p:cNvSpPr>
            <a:spLocks noGrp="1"/>
          </p:cNvSpPr>
          <p:nvPr>
            <p:ph type="sldNum" sz="quarter" idx="12"/>
          </p:nvPr>
        </p:nvSpPr>
        <p:spPr/>
        <p:txBody>
          <a:bodyPr/>
          <a:lstStyle/>
          <a:p>
            <a:fld id="{CC7432E5-F8E0-41AE-9A6B-AD730338B005}" type="slidenum">
              <a:rPr lang="en-US" smtClean="0"/>
              <a:pPr/>
              <a:t>15</a:t>
            </a:fld>
            <a:endParaRPr lang="en-US"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listed.</a:t>
            </a:r>
          </a:p>
          <a:p>
            <a:r>
              <a:rPr lang="en-US" dirty="0"/>
              <a:t>FEV</a:t>
            </a:r>
            <a:r>
              <a:rPr lang="en-US" baseline="-25000" dirty="0"/>
              <a:t>1 </a:t>
            </a:r>
            <a:r>
              <a:rPr lang="en-US" dirty="0"/>
              <a:t>= forced expiratory volume in 1 second; PEF = peak expiratory flow; Q4W = every 4 weeks; SC = subcutaneous.</a:t>
            </a:r>
          </a:p>
          <a:p>
            <a:r>
              <a:rPr lang="en-US" dirty="0"/>
              <a:t>1. . Study NCT02322775. ClinicalTrials.gov website; 2. Ferguson GT et al. </a:t>
            </a:r>
            <a:r>
              <a:rPr lang="en-US" i="1" dirty="0"/>
              <a:t>Lancet Respir Med. </a:t>
            </a:r>
            <a:r>
              <a:rPr lang="en-US" dirty="0"/>
              <a:t>2017;5:568-576.</a:t>
            </a:r>
          </a:p>
        </p:txBody>
      </p:sp>
      <p:sp>
        <p:nvSpPr>
          <p:cNvPr id="42" name="Rectangle 80"/>
          <p:cNvSpPr>
            <a:spLocks noChangeArrowheads="1"/>
          </p:cNvSpPr>
          <p:nvPr/>
        </p:nvSpPr>
        <p:spPr bwMode="auto">
          <a:xfrm>
            <a:off x="455186"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NCT02322775</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rPr>
              <a:t>Completion Date</a:t>
            </a:r>
            <a:r>
              <a:rPr lang="en-US" altLang="en-US" sz="1600" dirty="0">
                <a:solidFill>
                  <a:schemeClr val="accent1"/>
                </a:solidFill>
              </a:rPr>
              <a:t>: October 2015</a:t>
            </a:r>
            <a:r>
              <a:rPr lang="en-US" altLang="en-US" sz="1600" baseline="30000" dirty="0">
                <a:solidFill>
                  <a:schemeClr val="accent1"/>
                </a:solidFill>
              </a:rPr>
              <a:t>1</a:t>
            </a:r>
          </a:p>
        </p:txBody>
      </p:sp>
      <p:grpSp>
        <p:nvGrpSpPr>
          <p:cNvPr id="5" name="Group 4"/>
          <p:cNvGrpSpPr/>
          <p:nvPr/>
        </p:nvGrpSpPr>
        <p:grpSpPr>
          <a:xfrm>
            <a:off x="301279" y="4398346"/>
            <a:ext cx="5394960" cy="1828800"/>
            <a:chOff x="1523999" y="3710864"/>
            <a:chExt cx="5394960" cy="2021286"/>
          </a:xfrm>
        </p:grpSpPr>
        <p:sp>
          <p:nvSpPr>
            <p:cNvPr id="32" name="Pentagon 31"/>
            <p:cNvSpPr/>
            <p:nvPr/>
          </p:nvSpPr>
          <p:spPr>
            <a:xfrm>
              <a:off x="1523999" y="3710864"/>
              <a:ext cx="5394960" cy="2021286"/>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677264" y="3835759"/>
              <a:ext cx="2640471" cy="1785974"/>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12-week, randomized, double-blind, parallel-group, placebo-controlled, multicenter study</a:t>
              </a:r>
            </a:p>
            <a:p>
              <a:pPr algn="ctr" defTabSz="577850">
                <a:lnSpc>
                  <a:spcPct val="90000"/>
                </a:lnSpc>
                <a:spcAft>
                  <a:spcPct val="35000"/>
                </a:spcAft>
                <a:defRPr/>
              </a:pPr>
              <a:r>
                <a:rPr lang="en-US" sz="1600" dirty="0">
                  <a:solidFill>
                    <a:schemeClr val="tx1"/>
                  </a:solidFill>
                </a:rPr>
                <a:t>N=211</a:t>
              </a:r>
            </a:p>
          </p:txBody>
        </p:sp>
        <p:sp>
          <p:nvSpPr>
            <p:cNvPr id="34" name="Rectangle 33"/>
            <p:cNvSpPr/>
            <p:nvPr/>
          </p:nvSpPr>
          <p:spPr bwMode="auto">
            <a:xfrm>
              <a:off x="4793483" y="4617406"/>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35" name="Group 34"/>
          <p:cNvGrpSpPr/>
          <p:nvPr/>
        </p:nvGrpSpPr>
        <p:grpSpPr>
          <a:xfrm>
            <a:off x="460773" y="2056093"/>
            <a:ext cx="9573768" cy="909178"/>
            <a:chOff x="92266" y="4268954"/>
            <a:chExt cx="7540529" cy="1079527"/>
          </a:xfrm>
        </p:grpSpPr>
        <p:sp>
          <p:nvSpPr>
            <p:cNvPr id="36" name="Rectangle 25"/>
            <p:cNvSpPr>
              <a:spLocks noChangeArrowheads="1"/>
            </p:cNvSpPr>
            <p:nvPr/>
          </p:nvSpPr>
          <p:spPr bwMode="auto">
            <a:xfrm>
              <a:off x="92266" y="4719327"/>
              <a:ext cx="7540529" cy="62915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12-week, randomized, double-blind, parallel-group, placebo-controlled, multicenter study of benralizumab in patients with mild to moderate persistent asthma (ages 18-75 years)</a:t>
              </a:r>
              <a:endParaRPr lang="en-US" sz="1400" baseline="30000" dirty="0"/>
            </a:p>
          </p:txBody>
        </p:sp>
        <p:sp>
          <p:nvSpPr>
            <p:cNvPr id="37"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p>
          </p:txBody>
        </p:sp>
      </p:grpSp>
      <p:grpSp>
        <p:nvGrpSpPr>
          <p:cNvPr id="6" name="Group 5"/>
          <p:cNvGrpSpPr/>
          <p:nvPr/>
        </p:nvGrpSpPr>
        <p:grpSpPr>
          <a:xfrm>
            <a:off x="5924839" y="4654728"/>
            <a:ext cx="3298231" cy="1345499"/>
            <a:chOff x="7074992" y="4060949"/>
            <a:chExt cx="3298231" cy="1345499"/>
          </a:xfrm>
        </p:grpSpPr>
        <p:sp>
          <p:nvSpPr>
            <p:cNvPr id="40" name="Rectangle 39"/>
            <p:cNvSpPr/>
            <p:nvPr/>
          </p:nvSpPr>
          <p:spPr bwMode="auto">
            <a:xfrm rot="16200000">
              <a:off x="8409796" y="2726145"/>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a:t>
              </a:r>
              <a:r>
                <a:rPr lang="en-US" sz="1600" dirty="0">
                  <a:solidFill>
                    <a:schemeClr val="tx1"/>
                  </a:solidFill>
                </a:rPr>
                <a:t> </a:t>
              </a:r>
              <a:r>
                <a:rPr lang="pl-PL" sz="1600" dirty="0">
                  <a:solidFill>
                    <a:schemeClr val="tx1"/>
                  </a:solidFill>
                </a:rPr>
                <a:t>Q4W SC</a:t>
              </a:r>
            </a:p>
          </p:txBody>
        </p:sp>
        <p:sp>
          <p:nvSpPr>
            <p:cNvPr id="41" name="Rectangle 40"/>
            <p:cNvSpPr/>
            <p:nvPr/>
          </p:nvSpPr>
          <p:spPr bwMode="auto">
            <a:xfrm rot="16200000">
              <a:off x="8409800" y="3443026"/>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Placebo SC</a:t>
              </a:r>
            </a:p>
          </p:txBody>
        </p:sp>
      </p:grpSp>
      <p:grpSp>
        <p:nvGrpSpPr>
          <p:cNvPr id="7" name="Group 6"/>
          <p:cNvGrpSpPr/>
          <p:nvPr/>
        </p:nvGrpSpPr>
        <p:grpSpPr>
          <a:xfrm>
            <a:off x="460773" y="3035074"/>
            <a:ext cx="9573768" cy="1275163"/>
            <a:chOff x="460773" y="3035074"/>
            <a:chExt cx="9573768" cy="1275163"/>
          </a:xfrm>
        </p:grpSpPr>
        <p:grpSp>
          <p:nvGrpSpPr>
            <p:cNvPr id="3" name="Group 2"/>
            <p:cNvGrpSpPr/>
            <p:nvPr/>
          </p:nvGrpSpPr>
          <p:grpSpPr>
            <a:xfrm>
              <a:off x="460773" y="3035074"/>
              <a:ext cx="9573768" cy="1275163"/>
              <a:chOff x="1975676" y="3035075"/>
              <a:chExt cx="8228775" cy="385054"/>
            </a:xfrm>
          </p:grpSpPr>
          <p:sp>
            <p:nvSpPr>
              <p:cNvPr id="38" name="Rectangle 32"/>
              <p:cNvSpPr>
                <a:spLocks noChangeArrowheads="1"/>
              </p:cNvSpPr>
              <p:nvPr/>
            </p:nvSpPr>
            <p:spPr bwMode="auto">
              <a:xfrm>
                <a:off x="1975676" y="3035075"/>
                <a:ext cx="2113724" cy="38505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3035076"/>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Change from baseline in </a:t>
                </a:r>
                <a:r>
                  <a:rPr lang="en-US" sz="1400" dirty="0" err="1"/>
                  <a:t>predose</a:t>
                </a:r>
                <a:r>
                  <a:rPr lang="en-US" sz="1400" dirty="0"/>
                  <a:t> FEV</a:t>
                </a:r>
                <a:r>
                  <a:rPr lang="en-US" sz="1400" baseline="-25000" dirty="0"/>
                  <a:t>1</a:t>
                </a:r>
              </a:p>
              <a:p>
                <a:pPr>
                  <a:spcBef>
                    <a:spcPts val="600"/>
                  </a:spcBef>
                  <a:buClr>
                    <a:schemeClr val="accent1"/>
                  </a:buClr>
                </a:pPr>
                <a:r>
                  <a:rPr lang="en-US" sz="1400" dirty="0"/>
                  <a:t>                      Change from baseline in:</a:t>
                </a:r>
              </a:p>
              <a:p>
                <a:pPr marL="1371600" indent="-182880">
                  <a:buClr>
                    <a:schemeClr val="accent1"/>
                  </a:buClr>
                  <a:buFont typeface="Arial" panose="020B0604020202020204" pitchFamily="34" charset="0"/>
                  <a:buChar char="•"/>
                </a:pPr>
                <a:r>
                  <a:rPr lang="en-US" sz="1400" dirty="0"/>
                  <a:t>Morning and evening PEF</a:t>
                </a:r>
              </a:p>
              <a:p>
                <a:pPr marL="1371600" indent="-182880">
                  <a:buClr>
                    <a:schemeClr val="accent1"/>
                  </a:buClr>
                  <a:buFont typeface="Arial" panose="020B0604020202020204" pitchFamily="34" charset="0"/>
                  <a:buChar char="•"/>
                </a:pPr>
                <a:r>
                  <a:rPr lang="en-US" sz="1400" dirty="0"/>
                  <a:t>Total asthma symptom score</a:t>
                </a:r>
              </a:p>
              <a:p>
                <a:pPr marL="1371600" indent="-182880">
                  <a:buClr>
                    <a:schemeClr val="accent1"/>
                  </a:buClr>
                  <a:buFont typeface="Arial" panose="020B0604020202020204" pitchFamily="34" charset="0"/>
                  <a:buChar char="•"/>
                </a:pPr>
                <a:r>
                  <a:rPr lang="en-US" sz="1400" dirty="0"/>
                  <a:t>Total asthma rescue medication use (puffs)</a:t>
                </a:r>
              </a:p>
            </p:txBody>
          </p:sp>
        </p:grpSp>
        <p:sp>
          <p:nvSpPr>
            <p:cNvPr id="19" name="TextBox 18"/>
            <p:cNvSpPr txBox="1"/>
            <p:nvPr/>
          </p:nvSpPr>
          <p:spPr>
            <a:xfrm>
              <a:off x="2892276" y="3345206"/>
              <a:ext cx="1631596"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grpSp>
    </p:spTree>
    <p:extLst>
      <p:ext uri="{BB962C8B-B14F-4D97-AF65-F5344CB8AC3E}">
        <p14:creationId xmlns:p14="http://schemas.microsoft.com/office/powerpoint/2010/main" val="128443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US" dirty="0"/>
              <a:t>Benralizumab: Phase III Asthma Trials – Recruiting / Ongoing</a:t>
            </a:r>
          </a:p>
        </p:txBody>
      </p:sp>
      <p:sp>
        <p:nvSpPr>
          <p:cNvPr id="3" name="Slide Number Placeholder 2"/>
          <p:cNvSpPr>
            <a:spLocks noGrp="1"/>
          </p:cNvSpPr>
          <p:nvPr>
            <p:ph type="sldNum" sz="quarter" idx="12"/>
          </p:nvPr>
        </p:nvSpPr>
        <p:spPr/>
        <p:txBody>
          <a:bodyPr/>
          <a:lstStyle/>
          <a:p>
            <a:fld id="{CC7432E5-F8E0-41AE-9A6B-AD730338B005}" type="slidenum">
              <a:rPr lang="en-US" smtClean="0"/>
              <a:pPr/>
              <a:t>16</a:t>
            </a:fld>
            <a:endParaRPr lang="en-US" dirty="0"/>
          </a:p>
        </p:txBody>
      </p:sp>
      <p:sp>
        <p:nvSpPr>
          <p:cNvPr id="8" name="Text Placeholder 7"/>
          <p:cNvSpPr>
            <a:spLocks noGrp="1"/>
          </p:cNvSpPr>
          <p:nvPr>
            <p:ph type="body" sz="quarter" idx="13"/>
          </p:nvPr>
        </p:nvSpPr>
        <p:spPr/>
        <p:txBody>
          <a:bodyPr>
            <a:noAutofit/>
          </a:bodyPr>
          <a:lstStyle/>
          <a:p>
            <a:r>
              <a:rPr lang="en-US" sz="900" baseline="30000" dirty="0"/>
              <a:t>a</a:t>
            </a:r>
            <a:r>
              <a:rPr lang="en-US" sz="900" dirty="0"/>
              <a:t>Estimated study completion date. </a:t>
            </a:r>
          </a:p>
          <a:p>
            <a:r>
              <a:rPr lang="en-US" sz="900" dirty="0">
                <a:cs typeface="Arial" panose="020B0604020202020204" pitchFamily="34" charset="0"/>
              </a:rPr>
              <a:t>AEs = adverse events; AI = auto-Injector; EOS = eosinophils; FEV</a:t>
            </a:r>
            <a:r>
              <a:rPr lang="en-US" sz="900" baseline="-25000" dirty="0">
                <a:cs typeface="Arial" panose="020B0604020202020204" pitchFamily="34" charset="0"/>
              </a:rPr>
              <a:t>1</a:t>
            </a:r>
            <a:r>
              <a:rPr lang="en-US" sz="900" dirty="0">
                <a:cs typeface="Arial" panose="020B0604020202020204" pitchFamily="34" charset="0"/>
              </a:rPr>
              <a:t> = forced expiratory volume in 1 second; GINA = Global Initiative for Asthma; ICS = inhaled corticosteroid; IP = In Practice; LABA = long-acting </a:t>
            </a:r>
            <a:r>
              <a:rPr lang="el-GR" sz="900" dirty="0">
                <a:cs typeface="Arial" panose="020B0604020202020204" pitchFamily="34" charset="0"/>
              </a:rPr>
              <a:t>β2-</a:t>
            </a:r>
            <a:r>
              <a:rPr lang="en-US" sz="900" dirty="0">
                <a:cs typeface="Arial" panose="020B0604020202020204" pitchFamily="34" charset="0"/>
              </a:rPr>
              <a:t>agonist; SAEs</a:t>
            </a:r>
            <a:r>
              <a:rPr lang="es-ES" sz="900" dirty="0">
                <a:cs typeface="Arial" panose="020B0604020202020204" pitchFamily="34" charset="0"/>
              </a:rPr>
              <a:t> = </a:t>
            </a:r>
            <a:r>
              <a:rPr lang="en-US" sz="900" dirty="0">
                <a:cs typeface="Arial" panose="020B0604020202020204" pitchFamily="34" charset="0"/>
              </a:rPr>
              <a:t>serious</a:t>
            </a:r>
            <a:r>
              <a:rPr lang="es-ES" sz="900" dirty="0">
                <a:cs typeface="Arial" panose="020B0604020202020204" pitchFamily="34" charset="0"/>
              </a:rPr>
              <a:t> </a:t>
            </a:r>
            <a:r>
              <a:rPr lang="en-US" sz="900" dirty="0">
                <a:cs typeface="Arial" panose="020B0604020202020204" pitchFamily="34" charset="0"/>
              </a:rPr>
              <a:t>adverse</a:t>
            </a:r>
            <a:r>
              <a:rPr lang="es-ES" sz="900" dirty="0">
                <a:cs typeface="Arial" panose="020B0604020202020204" pitchFamily="34" charset="0"/>
              </a:rPr>
              <a:t> </a:t>
            </a:r>
            <a:r>
              <a:rPr lang="en-US" sz="900" dirty="0">
                <a:cs typeface="Arial" panose="020B0604020202020204" pitchFamily="34" charset="0"/>
              </a:rPr>
              <a:t>events.</a:t>
            </a:r>
          </a:p>
          <a:p>
            <a:r>
              <a:rPr lang="en-US" sz="900" dirty="0"/>
              <a:t>1. Study NCT02808819. ClinicalTrials.gov website; 2. Study NCT03170271. ClinicalTrials.gov website; 3. In House Data, AstraZeneca Pharmaceuticals LP. CSP D3250C00045.</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0116530"/>
              </p:ext>
            </p:extLst>
          </p:nvPr>
        </p:nvGraphicFramePr>
        <p:xfrm>
          <a:off x="457200" y="1265094"/>
          <a:ext cx="11448938" cy="4754880"/>
        </p:xfrm>
        <a:graphic>
          <a:graphicData uri="http://schemas.openxmlformats.org/drawingml/2006/table">
            <a:tbl>
              <a:tblPr firstRow="1" bandRow="1">
                <a:effectLst/>
                <a:tableStyleId>{69012ECD-51FC-41F1-AA8D-1B2483CD663E}</a:tableStyleId>
              </a:tblPr>
              <a:tblGrid>
                <a:gridCol w="975017">
                  <a:extLst>
                    <a:ext uri="{9D8B030D-6E8A-4147-A177-3AD203B41FA5}">
                      <a16:colId xmlns:a16="http://schemas.microsoft.com/office/drawing/2014/main" val="20001"/>
                    </a:ext>
                  </a:extLst>
                </a:gridCol>
                <a:gridCol w="2005927">
                  <a:extLst>
                    <a:ext uri="{9D8B030D-6E8A-4147-A177-3AD203B41FA5}">
                      <a16:colId xmlns:a16="http://schemas.microsoft.com/office/drawing/2014/main" val="20000"/>
                    </a:ext>
                  </a:extLst>
                </a:gridCol>
                <a:gridCol w="1042416">
                  <a:extLst>
                    <a:ext uri="{9D8B030D-6E8A-4147-A177-3AD203B41FA5}">
                      <a16:colId xmlns:a16="http://schemas.microsoft.com/office/drawing/2014/main" val="20002"/>
                    </a:ext>
                  </a:extLst>
                </a:gridCol>
                <a:gridCol w="1609344">
                  <a:extLst>
                    <a:ext uri="{9D8B030D-6E8A-4147-A177-3AD203B41FA5}">
                      <a16:colId xmlns:a16="http://schemas.microsoft.com/office/drawing/2014/main" val="20003"/>
                    </a:ext>
                  </a:extLst>
                </a:gridCol>
                <a:gridCol w="3926385">
                  <a:extLst>
                    <a:ext uri="{9D8B030D-6E8A-4147-A177-3AD203B41FA5}">
                      <a16:colId xmlns:a16="http://schemas.microsoft.com/office/drawing/2014/main" val="20004"/>
                    </a:ext>
                  </a:extLst>
                </a:gridCol>
                <a:gridCol w="902369">
                  <a:extLst>
                    <a:ext uri="{9D8B030D-6E8A-4147-A177-3AD203B41FA5}">
                      <a16:colId xmlns:a16="http://schemas.microsoft.com/office/drawing/2014/main" val="20005"/>
                    </a:ext>
                  </a:extLst>
                </a:gridCol>
                <a:gridCol w="987480">
                  <a:extLst>
                    <a:ext uri="{9D8B030D-6E8A-4147-A177-3AD203B41FA5}">
                      <a16:colId xmlns:a16="http://schemas.microsoft.com/office/drawing/2014/main" val="20006"/>
                    </a:ext>
                  </a:extLst>
                </a:gridCol>
              </a:tblGrid>
              <a:tr h="275386">
                <a:tc>
                  <a:txBody>
                    <a:bodyPr/>
                    <a:lstStyle/>
                    <a:p>
                      <a:pPr algn="l"/>
                      <a:r>
                        <a:rPr lang="en-US" sz="1200" dirty="0">
                          <a:solidFill>
                            <a:schemeClr val="bg1"/>
                          </a:solidFill>
                        </a:rPr>
                        <a:t>Study</a:t>
                      </a:r>
                    </a:p>
                  </a:txBody>
                  <a:tcPr marL="91933" marR="91933"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Description</a:t>
                      </a:r>
                      <a:r>
                        <a:rPr lang="en-US" sz="1200" baseline="0" dirty="0">
                          <a:solidFill>
                            <a:schemeClr val="bg1"/>
                          </a:solidFill>
                        </a:rPr>
                        <a:t> / </a:t>
                      </a:r>
                      <a:r>
                        <a:rPr lang="en-US" sz="1200" dirty="0">
                          <a:solidFill>
                            <a:schemeClr val="bg1"/>
                          </a:solidFill>
                        </a:rPr>
                        <a:t>Patient Population</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Enrollment </a:t>
                      </a:r>
                      <a:endParaRPr lang="en-US" sz="1200" dirty="0">
                        <a:solidFill>
                          <a:schemeClr val="bg1"/>
                        </a:solidFill>
                      </a:endParaRP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Study</a:t>
                      </a:r>
                      <a:r>
                        <a:rPr lang="en-US" sz="1200" baseline="0" dirty="0">
                          <a:solidFill>
                            <a:schemeClr val="bg1"/>
                          </a:solidFill>
                        </a:rPr>
                        <a:t> Design</a:t>
                      </a:r>
                      <a:endParaRPr lang="en-US" sz="1200" dirty="0">
                        <a:solidFill>
                          <a:schemeClr val="bg1"/>
                        </a:solidFill>
                      </a:endParaRP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a:solidFill>
                            <a:schemeClr val="bg1"/>
                          </a:solidFill>
                        </a:rPr>
                        <a:t>Primary Outcome Measure</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a:solidFill>
                            <a:schemeClr val="bg1"/>
                          </a:solidFill>
                        </a:rPr>
                        <a:t>Status</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baseline="0" dirty="0">
                          <a:solidFill>
                            <a:schemeClr val="bg1"/>
                          </a:solidFill>
                        </a:rPr>
                        <a:t>Completion Date</a:t>
                      </a:r>
                      <a:r>
                        <a:rPr lang="en-US" sz="1100" baseline="30000" dirty="0">
                          <a:solidFill>
                            <a:schemeClr val="bg1"/>
                          </a:solidFill>
                        </a:rPr>
                        <a:t>a</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14054">
                <a:tc>
                  <a:txBody>
                    <a:bodyPr/>
                    <a:lstStyle/>
                    <a:p>
                      <a:pPr algn="l"/>
                      <a:r>
                        <a:rPr lang="en-US" sz="1200" b="1" dirty="0">
                          <a:solidFill>
                            <a:schemeClr val="tx1"/>
                          </a:solidFill>
                        </a:rPr>
                        <a:t>MELTEMI</a:t>
                      </a:r>
                      <a:r>
                        <a:rPr lang="en-US" sz="1200" b="1" baseline="30000" dirty="0">
                          <a:solidFill>
                            <a:schemeClr val="tx1"/>
                          </a:solidFill>
                        </a:rPr>
                        <a:t>1</a:t>
                      </a:r>
                    </a:p>
                  </a:txBody>
                  <a:tcPr marL="91933" marR="91933"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Safety</a:t>
                      </a:r>
                      <a:r>
                        <a:rPr lang="en-US" sz="1200" baseline="0" dirty="0">
                          <a:solidFill>
                            <a:schemeClr val="tx1"/>
                          </a:solidFill>
                        </a:rPr>
                        <a:t> / pharmacodynamics </a:t>
                      </a:r>
                      <a:r>
                        <a:rPr lang="en-US" sz="1200" dirty="0">
                          <a:solidFill>
                            <a:schemeClr val="tx1"/>
                          </a:solidFill>
                        </a:rPr>
                        <a:t>extension of</a:t>
                      </a:r>
                      <a:r>
                        <a:rPr lang="en-US" sz="1200" baseline="0" dirty="0">
                          <a:solidFill>
                            <a:schemeClr val="tx1"/>
                          </a:solidFill>
                        </a:rPr>
                        <a:t> BORA</a:t>
                      </a:r>
                      <a:r>
                        <a:rPr lang="en-US" sz="1200" dirty="0">
                          <a:solidFill>
                            <a:schemeClr val="tx1"/>
                          </a:solidFill>
                        </a:rPr>
                        <a:t> for patients on ICS + LABA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(ages 18-75 years)</a:t>
                      </a:r>
                      <a:endParaRPr lang="en-US" sz="1200" baseline="3000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b="0" baseline="0" dirty="0">
                          <a:solidFill>
                            <a:schemeClr val="tx1"/>
                          </a:solidFill>
                        </a:rPr>
                        <a:t>446</a:t>
                      </a:r>
                      <a:endParaRPr lang="en-US" sz="1200" b="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dirty="0">
                          <a:solidFill>
                            <a:schemeClr val="tx1"/>
                          </a:solidFill>
                        </a:rPr>
                        <a:t>130-week, open-label, multicenter</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marR="0" indent="-171450" algn="l" defTabSz="45716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solidFill>
                            <a:schemeClr val="tx1"/>
                          </a:solidFill>
                        </a:rPr>
                        <a:t>Number of AEs/SAEs (Week 0-130</a:t>
                      </a:r>
                      <a:r>
                        <a:rPr lang="en-US" sz="1200" baseline="0" dirty="0">
                          <a:solidFill>
                            <a:schemeClr val="tx1"/>
                          </a:solidFill>
                        </a:rPr>
                        <a:t> and through follow-up [12 weeks after last dose])</a:t>
                      </a:r>
                    </a:p>
                    <a:p>
                      <a:pPr marL="171450" marR="0" indent="-171450" algn="l" defTabSz="45716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baseline="0" dirty="0">
                          <a:solidFill>
                            <a:schemeClr val="tx1"/>
                          </a:solidFill>
                        </a:rPr>
                        <a:t>Shift from baseline to maximum and minimum in standard chemistry/lab parameters (up to Week 130 in study treatment and through follow-up [12 weeks after last dose])</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Active,</a:t>
                      </a:r>
                      <a:r>
                        <a:rPr lang="en-US" sz="1200" b="0" baseline="0" dirty="0">
                          <a:solidFill>
                            <a:schemeClr val="tx1"/>
                          </a:solidFill>
                          <a:ea typeface="+mn-ea"/>
                          <a:cs typeface="+mn-cs"/>
                        </a:rPr>
                        <a:t> not r</a:t>
                      </a:r>
                      <a:r>
                        <a:rPr lang="en-US" sz="1200" b="0" dirty="0">
                          <a:solidFill>
                            <a:schemeClr val="tx1"/>
                          </a:solidFill>
                          <a:ea typeface="+mn-ea"/>
                          <a:cs typeface="+mn-cs"/>
                        </a:rPr>
                        <a:t>ecruiting</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dirty="0">
                          <a:solidFill>
                            <a:schemeClr val="tx1"/>
                          </a:solidFill>
                        </a:rPr>
                        <a:t>December  </a:t>
                      </a:r>
                      <a:r>
                        <a:rPr lang="en-US" sz="1200" baseline="0" dirty="0">
                          <a:solidFill>
                            <a:schemeClr val="tx1"/>
                          </a:solidFill>
                        </a:rPr>
                        <a:t>2019</a:t>
                      </a:r>
                      <a:endParaRPr lang="en-US" sz="120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4"/>
                  </a:ext>
                </a:extLst>
              </a:tr>
              <a:tr h="605849">
                <a:tc>
                  <a:txBody>
                    <a:bodyPr/>
                    <a:lstStyle/>
                    <a:p>
                      <a:pPr algn="l"/>
                      <a:r>
                        <a:rPr lang="en-US" sz="1200" b="1" kern="1200" dirty="0">
                          <a:solidFill>
                            <a:schemeClr val="tx1"/>
                          </a:solidFill>
                          <a:latin typeface="+mn-lt"/>
                          <a:ea typeface="+mn-ea"/>
                          <a:cs typeface="+mn-cs"/>
                        </a:rPr>
                        <a:t>ANDHI</a:t>
                      </a:r>
                      <a:r>
                        <a:rPr lang="en-US" sz="1200" b="1" kern="1200" baseline="30000" dirty="0">
                          <a:solidFill>
                            <a:schemeClr val="tx1"/>
                          </a:solidFill>
                          <a:latin typeface="+mn-lt"/>
                          <a:ea typeface="+mn-ea"/>
                          <a:cs typeface="+mn-cs"/>
                        </a:rPr>
                        <a:t>2</a:t>
                      </a:r>
                    </a:p>
                  </a:txBody>
                  <a:tcPr marL="115059" marR="115059"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Uncontrolled severe asthma with eosinophilic phenotype (EOS 150 µL to 300/µL, history of exacerbations) on standard of care treatment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(ages</a:t>
                      </a:r>
                      <a:r>
                        <a:rPr lang="en-US" sz="1200" baseline="0" dirty="0">
                          <a:solidFill>
                            <a:schemeClr val="tx1"/>
                          </a:solidFill>
                        </a:rPr>
                        <a:t> 18-75 years)</a:t>
                      </a:r>
                      <a:endParaRPr lang="en-US" sz="1200" baseline="300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kern="1200" baseline="0" dirty="0">
                          <a:solidFill>
                            <a:schemeClr val="tx1"/>
                          </a:solidFill>
                          <a:latin typeface="+mn-lt"/>
                          <a:ea typeface="+mn-ea"/>
                          <a:cs typeface="+mn-cs"/>
                        </a:rPr>
                        <a:t>630</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24-week, randomized, double-blind, parallel-group, multicenter</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Annual asthma exacerbation rate reduction a Week 24</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Recruiting</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August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2020</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209107211"/>
                  </a:ext>
                </a:extLst>
              </a:tr>
              <a:tr h="6058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ANDHI IP</a:t>
                      </a:r>
                      <a:r>
                        <a:rPr lang="en-US" sz="1200" b="1" kern="1200" baseline="30000" dirty="0">
                          <a:solidFill>
                            <a:schemeClr val="tx1"/>
                          </a:solidFill>
                          <a:latin typeface="+mn-lt"/>
                          <a:ea typeface="+mn-ea"/>
                          <a:cs typeface="+mn-cs"/>
                        </a:rPr>
                        <a:t>3</a:t>
                      </a:r>
                    </a:p>
                  </a:txBody>
                  <a:tcPr marL="115059" marR="115059"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Uncontrolled severe asthma with eosinophilic phenotype (EOS 150 µL to 300/µL, history of exacerbations) on standard of care treatment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(ages</a:t>
                      </a:r>
                      <a:r>
                        <a:rPr lang="en-US" sz="1200" baseline="0" dirty="0">
                          <a:solidFill>
                            <a:schemeClr val="tx1"/>
                          </a:solidFill>
                        </a:rPr>
                        <a:t> 18-75 years)</a:t>
                      </a:r>
                      <a:endParaRPr lang="en-US" sz="1200" baseline="300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kern="1200" baseline="0" dirty="0">
                          <a:solidFill>
                            <a:schemeClr val="tx1"/>
                          </a:solidFill>
                          <a:latin typeface="+mn-lt"/>
                          <a:ea typeface="+mn-ea"/>
                          <a:cs typeface="+mn-cs"/>
                        </a:rPr>
                        <a:t>-</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56-week, open-label substudy of the ANDHI trial</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indent="-1371600" algn="ctr">
                        <a:spcBef>
                          <a:spcPts val="300"/>
                        </a:spcBef>
                        <a:buClr>
                          <a:schemeClr val="accent1"/>
                        </a:buClr>
                      </a:pPr>
                      <a:r>
                        <a:rPr lang="en-US" sz="1200" dirty="0"/>
                        <a:t>Number of adapted GINA step category changes from Visit 15 to the EOS Visit 27 (Day 560/Week 80)</a:t>
                      </a:r>
                    </a:p>
                    <a:p>
                      <a:pPr marL="0" marR="0" lvl="0" indent="0" algn="ctr" defTabSz="457161"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535776490"/>
                  </a:ext>
                </a:extLst>
              </a:tr>
            </a:tbl>
          </a:graphicData>
        </a:graphic>
      </p:graphicFrame>
    </p:spTree>
    <p:extLst>
      <p:ext uri="{BB962C8B-B14F-4D97-AF65-F5344CB8AC3E}">
        <p14:creationId xmlns:p14="http://schemas.microsoft.com/office/powerpoint/2010/main" val="297035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US" dirty="0"/>
              <a:t>Benralizumab: Phase III Asthma Trials – Recruiting / Ongoing</a:t>
            </a:r>
          </a:p>
        </p:txBody>
      </p:sp>
      <p:sp>
        <p:nvSpPr>
          <p:cNvPr id="3" name="Slide Number Placeholder 2"/>
          <p:cNvSpPr>
            <a:spLocks noGrp="1"/>
          </p:cNvSpPr>
          <p:nvPr>
            <p:ph type="sldNum" sz="quarter" idx="12"/>
          </p:nvPr>
        </p:nvSpPr>
        <p:spPr/>
        <p:txBody>
          <a:bodyPr/>
          <a:lstStyle/>
          <a:p>
            <a:fld id="{CC7432E5-F8E0-41AE-9A6B-AD730338B005}" type="slidenum">
              <a:rPr lang="en-US" smtClean="0"/>
              <a:pPr/>
              <a:t>17</a:t>
            </a:fld>
            <a:endParaRPr lang="en-US" dirty="0"/>
          </a:p>
        </p:txBody>
      </p:sp>
      <p:sp>
        <p:nvSpPr>
          <p:cNvPr id="8" name="Text Placeholder 7"/>
          <p:cNvSpPr>
            <a:spLocks noGrp="1"/>
          </p:cNvSpPr>
          <p:nvPr>
            <p:ph type="body" sz="quarter" idx="13"/>
          </p:nvPr>
        </p:nvSpPr>
        <p:spPr/>
        <p:txBody>
          <a:bodyPr>
            <a:noAutofit/>
          </a:bodyPr>
          <a:lstStyle/>
          <a:p>
            <a:r>
              <a:rPr lang="en-US" sz="900" baseline="30000" dirty="0"/>
              <a:t>a</a:t>
            </a:r>
            <a:r>
              <a:rPr lang="en-US" sz="900" dirty="0"/>
              <a:t>Estimated study completion date. </a:t>
            </a:r>
          </a:p>
          <a:p>
            <a:r>
              <a:rPr lang="en-US" sz="900" dirty="0">
                <a:cs typeface="Arial" panose="020B0604020202020204" pitchFamily="34" charset="0"/>
              </a:rPr>
              <a:t>EOS = eosinophils; FEV</a:t>
            </a:r>
            <a:r>
              <a:rPr lang="en-US" sz="900" baseline="-25000" dirty="0">
                <a:cs typeface="Arial" panose="020B0604020202020204" pitchFamily="34" charset="0"/>
              </a:rPr>
              <a:t>1</a:t>
            </a:r>
            <a:r>
              <a:rPr lang="en-US" sz="900" dirty="0">
                <a:cs typeface="Arial" panose="020B0604020202020204" pitchFamily="34" charset="0"/>
              </a:rPr>
              <a:t> = forced expiratory volume in 1 second; ICS = inhaled corticosteroid; LABA = long-acting </a:t>
            </a:r>
            <a:r>
              <a:rPr lang="el-GR" sz="900" dirty="0">
                <a:cs typeface="Arial" panose="020B0604020202020204" pitchFamily="34" charset="0"/>
              </a:rPr>
              <a:t>β2-</a:t>
            </a:r>
            <a:r>
              <a:rPr lang="en-US" sz="900" dirty="0">
                <a:cs typeface="Arial" panose="020B0604020202020204" pitchFamily="34" charset="0"/>
              </a:rPr>
              <a:t>agonist; OCS = oral corticosteroids.</a:t>
            </a:r>
          </a:p>
          <a:p>
            <a:r>
              <a:rPr lang="en-US" sz="900" dirty="0"/>
              <a:t>1. Study NCT03557307. ClinicalTrials.gov website; 2. Study NCT02821416. ClinicalTrials.gov website; 3. Study NCT03186209. ClinicalTrials.gov website; 4. AstraZeneca Pharmaceuticals LP. Clinical trials appendix. March 4, 2019.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14487364"/>
              </p:ext>
            </p:extLst>
          </p:nvPr>
        </p:nvGraphicFramePr>
        <p:xfrm>
          <a:off x="457200" y="1333501"/>
          <a:ext cx="11448938" cy="4206240"/>
        </p:xfrm>
        <a:graphic>
          <a:graphicData uri="http://schemas.openxmlformats.org/drawingml/2006/table">
            <a:tbl>
              <a:tblPr firstRow="1" bandRow="1">
                <a:effectLst/>
                <a:tableStyleId>{69012ECD-51FC-41F1-AA8D-1B2483CD663E}</a:tableStyleId>
              </a:tblPr>
              <a:tblGrid>
                <a:gridCol w="1070975">
                  <a:extLst>
                    <a:ext uri="{9D8B030D-6E8A-4147-A177-3AD203B41FA5}">
                      <a16:colId xmlns:a16="http://schemas.microsoft.com/office/drawing/2014/main" val="20001"/>
                    </a:ext>
                  </a:extLst>
                </a:gridCol>
                <a:gridCol w="1909969">
                  <a:extLst>
                    <a:ext uri="{9D8B030D-6E8A-4147-A177-3AD203B41FA5}">
                      <a16:colId xmlns:a16="http://schemas.microsoft.com/office/drawing/2014/main" val="20000"/>
                    </a:ext>
                  </a:extLst>
                </a:gridCol>
                <a:gridCol w="1042416">
                  <a:extLst>
                    <a:ext uri="{9D8B030D-6E8A-4147-A177-3AD203B41FA5}">
                      <a16:colId xmlns:a16="http://schemas.microsoft.com/office/drawing/2014/main" val="20002"/>
                    </a:ext>
                  </a:extLst>
                </a:gridCol>
                <a:gridCol w="1535229">
                  <a:extLst>
                    <a:ext uri="{9D8B030D-6E8A-4147-A177-3AD203B41FA5}">
                      <a16:colId xmlns:a16="http://schemas.microsoft.com/office/drawing/2014/main" val="20003"/>
                    </a:ext>
                  </a:extLst>
                </a:gridCol>
                <a:gridCol w="3952374">
                  <a:extLst>
                    <a:ext uri="{9D8B030D-6E8A-4147-A177-3AD203B41FA5}">
                      <a16:colId xmlns:a16="http://schemas.microsoft.com/office/drawing/2014/main" val="20004"/>
                    </a:ext>
                  </a:extLst>
                </a:gridCol>
                <a:gridCol w="902369">
                  <a:extLst>
                    <a:ext uri="{9D8B030D-6E8A-4147-A177-3AD203B41FA5}">
                      <a16:colId xmlns:a16="http://schemas.microsoft.com/office/drawing/2014/main" val="20005"/>
                    </a:ext>
                  </a:extLst>
                </a:gridCol>
                <a:gridCol w="1035606">
                  <a:extLst>
                    <a:ext uri="{9D8B030D-6E8A-4147-A177-3AD203B41FA5}">
                      <a16:colId xmlns:a16="http://schemas.microsoft.com/office/drawing/2014/main" val="20006"/>
                    </a:ext>
                  </a:extLst>
                </a:gridCol>
              </a:tblGrid>
              <a:tr h="275386">
                <a:tc>
                  <a:txBody>
                    <a:bodyPr/>
                    <a:lstStyle/>
                    <a:p>
                      <a:pPr algn="l"/>
                      <a:r>
                        <a:rPr lang="en-US" sz="1200" dirty="0">
                          <a:solidFill>
                            <a:schemeClr val="bg1"/>
                          </a:solidFill>
                        </a:rPr>
                        <a:t>Study</a:t>
                      </a:r>
                    </a:p>
                  </a:txBody>
                  <a:tcPr marL="91933" marR="91933"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Description</a:t>
                      </a:r>
                      <a:r>
                        <a:rPr lang="en-US" sz="1200" baseline="0" dirty="0">
                          <a:solidFill>
                            <a:schemeClr val="bg1"/>
                          </a:solidFill>
                        </a:rPr>
                        <a:t> / </a:t>
                      </a:r>
                      <a:r>
                        <a:rPr lang="en-US" sz="1200" dirty="0">
                          <a:solidFill>
                            <a:schemeClr val="bg1"/>
                          </a:solidFill>
                        </a:rPr>
                        <a:t>Patient Population</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Enrollment </a:t>
                      </a:r>
                      <a:endParaRPr lang="en-US" sz="1200" dirty="0">
                        <a:solidFill>
                          <a:schemeClr val="bg1"/>
                        </a:solidFill>
                      </a:endParaRP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Study</a:t>
                      </a:r>
                      <a:r>
                        <a:rPr lang="en-US" sz="1200" baseline="0" dirty="0">
                          <a:solidFill>
                            <a:schemeClr val="bg1"/>
                          </a:solidFill>
                        </a:rPr>
                        <a:t> Design</a:t>
                      </a:r>
                      <a:endParaRPr lang="en-US" sz="1200" dirty="0">
                        <a:solidFill>
                          <a:schemeClr val="bg1"/>
                        </a:solidFill>
                      </a:endParaRP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Primary Outcome Measure</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Completion Date</a:t>
                      </a:r>
                      <a:r>
                        <a:rPr lang="en-US" sz="1200" baseline="30000" dirty="0">
                          <a:solidFill>
                            <a:schemeClr val="bg1"/>
                          </a:solidFill>
                        </a:rPr>
                        <a:t>a</a:t>
                      </a:r>
                    </a:p>
                  </a:txBody>
                  <a:tcPr marL="91933" marR="91933"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14054">
                <a:tc>
                  <a:txBody>
                    <a:bodyPr/>
                    <a:lstStyle/>
                    <a:p>
                      <a:pPr algn="l"/>
                      <a:r>
                        <a:rPr lang="en-US" sz="1200" b="1" kern="1200" dirty="0">
                          <a:solidFill>
                            <a:schemeClr val="tx1"/>
                          </a:solidFill>
                          <a:latin typeface="+mn-lt"/>
                          <a:ea typeface="+mn-ea"/>
                          <a:cs typeface="+mn-cs"/>
                        </a:rPr>
                        <a:t>PONENTE</a:t>
                      </a:r>
                      <a:r>
                        <a:rPr lang="en-US" sz="1200" b="1" kern="1200" baseline="30000" dirty="0">
                          <a:solidFill>
                            <a:schemeClr val="tx1"/>
                          </a:solidFill>
                          <a:latin typeface="+mn-lt"/>
                          <a:ea typeface="+mn-ea"/>
                          <a:cs typeface="+mn-cs"/>
                        </a:rPr>
                        <a:t>1</a:t>
                      </a:r>
                    </a:p>
                  </a:txBody>
                  <a:tcPr marL="115059" marR="115059"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Patients with s</a:t>
                      </a:r>
                      <a:r>
                        <a:rPr lang="en-US" sz="1200" dirty="0"/>
                        <a:t>evere eosinophilic asthma receiving high-dose ICS + LABA and chronic OCS with or without additional asthma controller(s).</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(ages ≥18 years)</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kern="1200" baseline="0" dirty="0">
                          <a:solidFill>
                            <a:schemeClr val="tx1"/>
                          </a:solidFill>
                          <a:latin typeface="+mn-lt"/>
                          <a:ea typeface="+mn-ea"/>
                          <a:cs typeface="+mn-cs"/>
                        </a:rPr>
                        <a:t>600</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38-week, open-label, multicenter</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indent="-171450" algn="l">
                        <a:buClr>
                          <a:schemeClr val="accent1"/>
                        </a:buClr>
                        <a:buFont typeface="Arial" panose="020B0604020202020204" pitchFamily="34" charset="0"/>
                        <a:buChar char="•"/>
                      </a:pPr>
                      <a:r>
                        <a:rPr lang="en-US" sz="1200" b="0" i="0" u="none" strike="noStrike" kern="1200" baseline="0" dirty="0">
                          <a:solidFill>
                            <a:schemeClr val="tx1"/>
                          </a:solidFill>
                          <a:latin typeface="+mn-lt"/>
                          <a:ea typeface="+mn-ea"/>
                          <a:cs typeface="+mn-cs"/>
                        </a:rPr>
                        <a:t>Reduction of OCS dose</a:t>
                      </a:r>
                    </a:p>
                    <a:p>
                      <a:pPr marL="171450" indent="-171450" algn="l">
                        <a:buClr>
                          <a:schemeClr val="accent1"/>
                        </a:buClr>
                        <a:buFont typeface="Arial" panose="020B0604020202020204" pitchFamily="34" charset="0"/>
                        <a:buChar char="•"/>
                      </a:pPr>
                      <a:r>
                        <a:rPr lang="en-US" sz="1200" b="0" i="0" kern="1200" dirty="0">
                          <a:solidFill>
                            <a:schemeClr val="tx1"/>
                          </a:solidFill>
                          <a:effectLst/>
                          <a:latin typeface="+mn-lt"/>
                          <a:ea typeface="+mn-ea"/>
                          <a:cs typeface="+mn-cs"/>
                        </a:rPr>
                        <a:t>Reduction or a daily OCS dose of ≤5 mg</a:t>
                      </a:r>
                      <a:endParaRPr lang="en-US" sz="12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Recruiting</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October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 </a:t>
                      </a:r>
                      <a:r>
                        <a:rPr lang="en-US" sz="1200" baseline="0" dirty="0">
                          <a:solidFill>
                            <a:schemeClr val="tx1"/>
                          </a:solidFill>
                        </a:rPr>
                        <a:t>2020</a:t>
                      </a:r>
                      <a:endParaRPr lang="en-US" sz="120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542633197"/>
                  </a:ext>
                </a:extLst>
              </a:tr>
              <a:tr h="605849">
                <a:tc>
                  <a:txBody>
                    <a:bodyPr/>
                    <a:lstStyle/>
                    <a:p>
                      <a:pPr algn="l"/>
                      <a:r>
                        <a:rPr lang="en-US" sz="1200" b="1" dirty="0">
                          <a:solidFill>
                            <a:schemeClr val="tx1"/>
                          </a:solidFill>
                        </a:rPr>
                        <a:t>ARIA</a:t>
                      </a:r>
                      <a:r>
                        <a:rPr lang="en-US" sz="1200" b="1" baseline="30000" dirty="0">
                          <a:solidFill>
                            <a:schemeClr val="tx1"/>
                          </a:solidFill>
                        </a:rPr>
                        <a:t>2</a:t>
                      </a:r>
                    </a:p>
                  </a:txBody>
                  <a:tcPr marL="91933" marR="91933"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Allergen-induced inflammation in mild,</a:t>
                      </a:r>
                      <a:r>
                        <a:rPr lang="en-US" sz="1200" baseline="0" dirty="0">
                          <a:solidFill>
                            <a:schemeClr val="tx1"/>
                          </a:solidFill>
                        </a:rPr>
                        <a:t> </a:t>
                      </a:r>
                      <a:r>
                        <a:rPr lang="en-US" sz="1200" dirty="0">
                          <a:solidFill>
                            <a:schemeClr val="tx1"/>
                          </a:solidFill>
                        </a:rPr>
                        <a:t>atopic asthma</a:t>
                      </a:r>
                      <a:r>
                        <a:rPr lang="en-US" sz="1200" baseline="0" dirty="0">
                          <a:solidFill>
                            <a:schemeClr val="tx1"/>
                          </a:solidFill>
                        </a:rPr>
                        <a:t>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(ages 18-65 years)</a:t>
                      </a:r>
                      <a:endParaRPr lang="en-US" sz="1200" baseline="3000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b="0" dirty="0">
                          <a:solidFill>
                            <a:schemeClr val="tx1"/>
                          </a:solidFill>
                        </a:rPr>
                        <a:t>45</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20-week, randomized, double-blind, parallel-group, placebo-controlled</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marR="0" indent="-171450" algn="l" defTabSz="45716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solidFill>
                            <a:schemeClr val="tx1"/>
                          </a:solidFill>
                        </a:rPr>
                        <a:t>Change in percent of EOS in sputum 7 hours after allergen challenge (from prechallenge to 7 hours after allergen challenge during Week 9)</a:t>
                      </a:r>
                    </a:p>
                    <a:p>
                      <a:pPr marL="171450" marR="0" indent="-171450" algn="l" defTabSz="457161"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b="0" dirty="0">
                          <a:solidFill>
                            <a:schemeClr val="tx1"/>
                          </a:solidFill>
                          <a:ea typeface="+mn-ea"/>
                          <a:cs typeface="+mn-cs"/>
                        </a:rPr>
                        <a:t>Maximal percentage decrease in FEV</a:t>
                      </a:r>
                      <a:r>
                        <a:rPr lang="en-US" sz="1200" b="0" baseline="-25000" dirty="0">
                          <a:solidFill>
                            <a:schemeClr val="tx1"/>
                          </a:solidFill>
                          <a:ea typeface="+mn-ea"/>
                          <a:cs typeface="+mn-cs"/>
                        </a:rPr>
                        <a:t>1</a:t>
                      </a:r>
                      <a:r>
                        <a:rPr lang="en-US" sz="1200" b="0" dirty="0">
                          <a:solidFill>
                            <a:schemeClr val="tx1"/>
                          </a:solidFill>
                          <a:ea typeface="+mn-ea"/>
                          <a:cs typeface="+mn-cs"/>
                        </a:rPr>
                        <a:t> 3-7 hours after allergen challenge </a:t>
                      </a:r>
                      <a:r>
                        <a:rPr lang="en-US" sz="1200" dirty="0">
                          <a:solidFill>
                            <a:schemeClr val="tx1"/>
                          </a:solidFill>
                        </a:rPr>
                        <a:t>(from prechallenge to 3-7 hours after allergen challenge during Week 9)</a:t>
                      </a:r>
                    </a:p>
                  </a:txBody>
                  <a:tcPr marL="91933" marR="91933">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Recruiting</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September 2019</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3"/>
                  </a:ext>
                </a:extLst>
              </a:tr>
              <a:tr h="422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MIRACLE</a:t>
                      </a:r>
                      <a:r>
                        <a:rPr lang="en-US" sz="1200" b="1" baseline="30000" dirty="0">
                          <a:solidFill>
                            <a:schemeClr val="tx1"/>
                          </a:solidFill>
                        </a:rPr>
                        <a:t>3,4</a:t>
                      </a:r>
                      <a:endParaRPr lang="en-US" sz="1200" b="0" baseline="30000" dirty="0">
                        <a:solidFill>
                          <a:schemeClr val="tx1"/>
                        </a:solidFill>
                      </a:endParaRPr>
                    </a:p>
                  </a:txBody>
                  <a:tcPr marL="115059" marR="115059"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Asthma inadequately controlled with medium- to high-dose ICS + LABA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(ages 12-75 years)</a:t>
                      </a:r>
                      <a:endParaRPr lang="en-US" sz="1200" baseline="30000" dirty="0">
                        <a:solidFill>
                          <a:schemeClr val="tx1"/>
                        </a:solidFill>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200" kern="1200" dirty="0">
                          <a:solidFill>
                            <a:schemeClr val="tx1"/>
                          </a:solidFill>
                          <a:latin typeface="+mn-lt"/>
                          <a:ea typeface="+mn-ea"/>
                          <a:cs typeface="+mn-cs"/>
                        </a:rPr>
                        <a:t>666</a:t>
                      </a:r>
                      <a:endParaRPr lang="en-US" sz="1200" kern="1200" baseline="30000" dirty="0">
                        <a:solidFill>
                          <a:schemeClr val="tx1"/>
                        </a:solidFill>
                        <a:latin typeface="+mn-lt"/>
                        <a:ea typeface="+mn-ea"/>
                        <a:cs typeface="+mn-cs"/>
                      </a:endParaRP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56-week, randomized, double-blind, parallel-group, multicenter </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Annual asthma exacerbation rate reduction at Week 48</a:t>
                      </a:r>
                    </a:p>
                  </a:txBody>
                  <a:tcPr marL="115059" marR="11505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b="0" dirty="0">
                          <a:solidFill>
                            <a:schemeClr val="tx1"/>
                          </a:solidFill>
                          <a:ea typeface="+mn-ea"/>
                          <a:cs typeface="+mn-cs"/>
                        </a:rPr>
                        <a:t>Recruiting</a:t>
                      </a: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200" dirty="0">
                          <a:solidFill>
                            <a:schemeClr val="tx1"/>
                          </a:solidFill>
                        </a:rPr>
                        <a:t>February </a:t>
                      </a:r>
                      <a:r>
                        <a:rPr lang="en-US" sz="1200" baseline="0" dirty="0">
                          <a:solidFill>
                            <a:schemeClr val="tx1"/>
                          </a:solidFill>
                        </a:rPr>
                        <a:t>2021</a:t>
                      </a:r>
                      <a:endParaRPr lang="en-US" sz="1200" dirty="0">
                        <a:solidFill>
                          <a:schemeClr val="tx1"/>
                        </a:solidFill>
                      </a:endParaRPr>
                    </a:p>
                  </a:txBody>
                  <a:tcPr marL="91933" marR="91933"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33858839"/>
                  </a:ext>
                </a:extLst>
              </a:tr>
            </a:tbl>
          </a:graphicData>
        </a:graphic>
      </p:graphicFrame>
    </p:spTree>
    <p:extLst>
      <p:ext uri="{BB962C8B-B14F-4D97-AF65-F5344CB8AC3E}">
        <p14:creationId xmlns:p14="http://schemas.microsoft.com/office/powerpoint/2010/main" val="316372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47931" y="3312895"/>
            <a:ext cx="9637936" cy="918556"/>
            <a:chOff x="1987551" y="3242157"/>
            <a:chExt cx="8199558" cy="743451"/>
          </a:xfrm>
        </p:grpSpPr>
        <p:sp>
          <p:nvSpPr>
            <p:cNvPr id="39" name="Rectangle 32"/>
            <p:cNvSpPr>
              <a:spLocks noChangeArrowheads="1"/>
            </p:cNvSpPr>
            <p:nvPr/>
          </p:nvSpPr>
          <p:spPr bwMode="auto">
            <a:xfrm>
              <a:off x="4072059" y="3254088"/>
              <a:ext cx="6115050" cy="731520"/>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marL="9144">
                <a:lnSpc>
                  <a:spcPts val="1200"/>
                </a:lnSpc>
                <a:spcBef>
                  <a:spcPts val="300"/>
                </a:spcBef>
                <a:buClr>
                  <a:schemeClr val="accent1"/>
                </a:buClr>
              </a:pPr>
              <a:r>
                <a:rPr lang="en-US" sz="1400" b="1" i="1" dirty="0"/>
                <a:t>Primary: </a:t>
              </a:r>
              <a:r>
                <a:rPr lang="en-US" sz="1400" dirty="0"/>
                <a:t>AEs, chemistry and hematology lab parameters </a:t>
              </a:r>
            </a:p>
            <a:p>
              <a:pPr marL="9144">
                <a:lnSpc>
                  <a:spcPts val="1200"/>
                </a:lnSpc>
                <a:spcBef>
                  <a:spcPts val="600"/>
                </a:spcBef>
                <a:buClr>
                  <a:schemeClr val="accent1"/>
                </a:buClr>
              </a:pPr>
              <a:r>
                <a:rPr lang="en-US" sz="1400" b="1" i="1" dirty="0"/>
                <a:t>Secondary</a:t>
              </a:r>
              <a:r>
                <a:rPr lang="en-US" sz="1400" b="1" dirty="0"/>
                <a:t>: </a:t>
              </a:r>
              <a:r>
                <a:rPr lang="en-US" sz="1400" dirty="0"/>
                <a:t>Asthma exacerbations, absolute EOS counts, ADA</a:t>
              </a:r>
            </a:p>
          </p:txBody>
        </p:sp>
        <p:sp>
          <p:nvSpPr>
            <p:cNvPr id="38" name="Rectangle 32"/>
            <p:cNvSpPr>
              <a:spLocks noChangeArrowheads="1"/>
            </p:cNvSpPr>
            <p:nvPr/>
          </p:nvSpPr>
          <p:spPr bwMode="auto">
            <a:xfrm>
              <a:off x="1987551" y="3242157"/>
              <a:ext cx="2113724" cy="73152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grpSp>
      <p:sp>
        <p:nvSpPr>
          <p:cNvPr id="2" name="Title 1"/>
          <p:cNvSpPr>
            <a:spLocks noGrp="1"/>
          </p:cNvSpPr>
          <p:nvPr>
            <p:ph type="title"/>
          </p:nvPr>
        </p:nvSpPr>
        <p:spPr/>
        <p:txBody>
          <a:bodyPr/>
          <a:lstStyle/>
          <a:p>
            <a:r>
              <a:rPr lang="en-US" dirty="0"/>
              <a:t>MELTEMI: Phase III Safety Extension Trial </a:t>
            </a:r>
            <a:endParaRPr lang="en-US" sz="2000" dirty="0"/>
          </a:p>
        </p:txBody>
      </p:sp>
      <p:sp>
        <p:nvSpPr>
          <p:cNvPr id="11" name="Text Placeholder 10"/>
          <p:cNvSpPr>
            <a:spLocks noGrp="1"/>
          </p:cNvSpPr>
          <p:nvPr>
            <p:ph type="body" sz="quarter" idx="13"/>
          </p:nvPr>
        </p:nvSpPr>
        <p:spPr/>
        <p:txBody>
          <a:bodyPr/>
          <a:lstStyle/>
          <a:p>
            <a:r>
              <a:rPr lang="en-US" dirty="0"/>
              <a:t>ADA = </a:t>
            </a:r>
            <a:r>
              <a:rPr lang="en-US" dirty="0" err="1"/>
              <a:t>antidug</a:t>
            </a:r>
            <a:r>
              <a:rPr lang="en-US" dirty="0"/>
              <a:t> antibodies; EOS = eosinophils; ICS = inhaled corticosteroid; LABA = long-acting </a:t>
            </a:r>
            <a:r>
              <a:rPr lang="el-GR" dirty="0"/>
              <a:t>β</a:t>
            </a:r>
            <a:r>
              <a:rPr lang="el-GR" baseline="-25000" dirty="0"/>
              <a:t>2</a:t>
            </a:r>
            <a:r>
              <a:rPr lang="el-GR" dirty="0"/>
              <a:t>-</a:t>
            </a:r>
            <a:r>
              <a:rPr lang="en-US" dirty="0"/>
              <a:t>agonist; OCS = oral corticosteroid; Q4W = every 4 weeks; Q8W = every 8 weeks; SC = subcutaneous.</a:t>
            </a:r>
          </a:p>
          <a:p>
            <a:r>
              <a:rPr lang="en-US" dirty="0">
                <a:latin typeface="Arial" panose="020B0604020202020204" pitchFamily="34" charset="0"/>
                <a:cs typeface="Arial" panose="020B0604020202020204" pitchFamily="34" charset="0"/>
              </a:rPr>
              <a:t>Study </a:t>
            </a:r>
            <a:r>
              <a:rPr lang="en-US" dirty="0"/>
              <a:t>NCT02808819. ClinicalTrials.gov website.</a:t>
            </a:r>
          </a:p>
        </p:txBody>
      </p:sp>
      <p:sp>
        <p:nvSpPr>
          <p:cNvPr id="42" name="Rectangle 80"/>
          <p:cNvSpPr>
            <a:spLocks noChangeArrowheads="1"/>
          </p:cNvSpPr>
          <p:nvPr/>
        </p:nvSpPr>
        <p:spPr bwMode="auto">
          <a:xfrm>
            <a:off x="547931" y="1209562"/>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NCT02808819</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Active, not r</a:t>
            </a:r>
            <a:r>
              <a:rPr lang="en-US" altLang="en-US" sz="1600" dirty="0">
                <a:solidFill>
                  <a:schemeClr val="accent1"/>
                </a:solidFill>
              </a:rPr>
              <a:t>ecruiting</a:t>
            </a:r>
          </a:p>
          <a:p>
            <a:pPr>
              <a:spcBef>
                <a:spcPct val="0"/>
              </a:spcBef>
              <a:buClrTx/>
              <a:buNone/>
            </a:pPr>
            <a:r>
              <a:rPr lang="en-US" altLang="en-US" sz="1600" b="1" dirty="0">
                <a:solidFill>
                  <a:schemeClr val="accent1"/>
                </a:solidFill>
                <a:latin typeface="+mn-lt"/>
              </a:rPr>
              <a:t>Estimated Completion Date:</a:t>
            </a:r>
            <a:r>
              <a:rPr lang="en-US" altLang="en-US" sz="1600" dirty="0">
                <a:solidFill>
                  <a:schemeClr val="accent1"/>
                </a:solidFill>
                <a:latin typeface="+mn-lt"/>
              </a:rPr>
              <a:t> December 2019</a:t>
            </a:r>
          </a:p>
        </p:txBody>
      </p:sp>
      <p:grpSp>
        <p:nvGrpSpPr>
          <p:cNvPr id="6" name="Group 5"/>
          <p:cNvGrpSpPr/>
          <p:nvPr/>
        </p:nvGrpSpPr>
        <p:grpSpPr>
          <a:xfrm>
            <a:off x="487680" y="4255519"/>
            <a:ext cx="5394960" cy="2038633"/>
            <a:chOff x="1523999" y="3870827"/>
            <a:chExt cx="5394960" cy="2268618"/>
          </a:xfrm>
        </p:grpSpPr>
        <p:sp>
          <p:nvSpPr>
            <p:cNvPr id="32" name="Pentagon 31"/>
            <p:cNvSpPr/>
            <p:nvPr/>
          </p:nvSpPr>
          <p:spPr>
            <a:xfrm>
              <a:off x="1523999" y="3870827"/>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591762" y="4072972"/>
              <a:ext cx="2640471" cy="1864331"/>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An open-label, multicenter, safety extension study</a:t>
              </a:r>
            </a:p>
            <a:p>
              <a:pPr algn="ctr" defTabSz="577850">
                <a:lnSpc>
                  <a:spcPct val="90000"/>
                </a:lnSpc>
                <a:spcAft>
                  <a:spcPct val="35000"/>
                </a:spcAft>
                <a:defRPr/>
              </a:pPr>
              <a:r>
                <a:rPr lang="en-US" sz="1600" dirty="0">
                  <a:solidFill>
                    <a:schemeClr val="tx1"/>
                  </a:solidFill>
                </a:rPr>
                <a:t>N=446</a:t>
              </a:r>
            </a:p>
          </p:txBody>
        </p:sp>
        <p:sp>
          <p:nvSpPr>
            <p:cNvPr id="34" name="Rectangle 33"/>
            <p:cNvSpPr/>
            <p:nvPr/>
          </p:nvSpPr>
          <p:spPr bwMode="auto">
            <a:xfrm>
              <a:off x="4793483" y="4616002"/>
              <a:ext cx="1710088" cy="7478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Continued Treatment Regimens</a:t>
              </a:r>
            </a:p>
          </p:txBody>
        </p:sp>
      </p:grpSp>
      <p:grpSp>
        <p:nvGrpSpPr>
          <p:cNvPr id="35" name="Group 34"/>
          <p:cNvGrpSpPr/>
          <p:nvPr/>
        </p:nvGrpSpPr>
        <p:grpSpPr>
          <a:xfrm>
            <a:off x="547931" y="1957476"/>
            <a:ext cx="9637936" cy="1267158"/>
            <a:chOff x="92266" y="4280841"/>
            <a:chExt cx="7540529" cy="1630785"/>
          </a:xfrm>
        </p:grpSpPr>
        <p:sp>
          <p:nvSpPr>
            <p:cNvPr id="36" name="Rectangle 25"/>
            <p:cNvSpPr>
              <a:spLocks noChangeArrowheads="1"/>
            </p:cNvSpPr>
            <p:nvPr/>
          </p:nvSpPr>
          <p:spPr bwMode="auto">
            <a:xfrm>
              <a:off x="92266" y="4707442"/>
              <a:ext cx="7540529" cy="120418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marL="9144">
                <a:spcBef>
                  <a:spcPts val="300"/>
                </a:spcBef>
                <a:buClr>
                  <a:schemeClr val="accent1"/>
                </a:buClr>
                <a:defRPr/>
              </a:pPr>
              <a:r>
                <a:rPr lang="en-US" sz="1400" dirty="0"/>
                <a:t>An open-label, multicenter, safety/pharmacodynamics extension of BORA for adults on ICS + LABA with/without chronic OCS treatment (ages </a:t>
              </a:r>
              <a:r>
                <a:rPr lang="en-US" sz="1400" dirty="0">
                  <a:latin typeface="Arial" panose="020B0604020202020204" pitchFamily="34" charset="0"/>
                  <a:cs typeface="Arial" panose="020B0604020202020204" pitchFamily="34" charset="0"/>
                </a:rPr>
                <a:t>≥</a:t>
              </a:r>
              <a:r>
                <a:rPr lang="en-US" sz="1400" dirty="0"/>
                <a:t>18 years)</a:t>
              </a:r>
            </a:p>
          </p:txBody>
        </p:sp>
        <p:sp>
          <p:nvSpPr>
            <p:cNvPr id="37" name="Rectangle 32"/>
            <p:cNvSpPr>
              <a:spLocks noChangeArrowheads="1"/>
            </p:cNvSpPr>
            <p:nvPr/>
          </p:nvSpPr>
          <p:spPr bwMode="auto">
            <a:xfrm>
              <a:off x="92266" y="4280841"/>
              <a:ext cx="7540529" cy="457199"/>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7" name="Group 6"/>
          <p:cNvGrpSpPr/>
          <p:nvPr/>
        </p:nvGrpSpPr>
        <p:grpSpPr>
          <a:xfrm>
            <a:off x="6329635" y="4580988"/>
            <a:ext cx="3298231" cy="1345499"/>
            <a:chOff x="7074992" y="4324031"/>
            <a:chExt cx="3298231" cy="1345499"/>
          </a:xfrm>
        </p:grpSpPr>
        <p:sp>
          <p:nvSpPr>
            <p:cNvPr id="40" name="Rectangle 39"/>
            <p:cNvSpPr/>
            <p:nvPr/>
          </p:nvSpPr>
          <p:spPr bwMode="auto">
            <a:xfrm rot="16200000">
              <a:off x="8409796" y="2989227"/>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Q4W SC</a:t>
              </a:r>
            </a:p>
          </p:txBody>
        </p:sp>
        <p:sp>
          <p:nvSpPr>
            <p:cNvPr id="41" name="Rectangle 40"/>
            <p:cNvSpPr/>
            <p:nvPr/>
          </p:nvSpPr>
          <p:spPr bwMode="auto">
            <a:xfrm rot="16200000">
              <a:off x="8409800" y="3706108"/>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Q8W SC</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18</a:t>
            </a:fld>
            <a:endParaRPr lang="en-US" dirty="0"/>
          </a:p>
        </p:txBody>
      </p:sp>
    </p:spTree>
    <p:extLst>
      <p:ext uri="{BB962C8B-B14F-4D97-AF65-F5344CB8AC3E}">
        <p14:creationId xmlns:p14="http://schemas.microsoft.com/office/powerpoint/2010/main" val="158638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1128683"/>
          </a:xfrm>
        </p:spPr>
        <p:txBody>
          <a:bodyPr bIns="0" anchor="ctr">
            <a:noAutofit/>
          </a:bodyPr>
          <a:lstStyle/>
          <a:p>
            <a:r>
              <a:rPr lang="en-US" sz="3600" dirty="0"/>
              <a:t>Benralizumab: Life Cycle Management</a:t>
            </a:r>
          </a:p>
        </p:txBody>
      </p:sp>
      <p:sp>
        <p:nvSpPr>
          <p:cNvPr id="65" name="Text Placeholder 64">
            <a:extLst>
              <a:ext uri="{FF2B5EF4-FFF2-40B4-BE49-F238E27FC236}">
                <a16:creationId xmlns:a16="http://schemas.microsoft.com/office/drawing/2014/main" id="{BE60564A-491C-4ED1-9287-2C833D2F4C65}"/>
              </a:ext>
            </a:extLst>
          </p:cNvPr>
          <p:cNvSpPr>
            <a:spLocks noGrp="1"/>
          </p:cNvSpPr>
          <p:nvPr>
            <p:ph type="body" sz="quarter" idx="11"/>
          </p:nvPr>
        </p:nvSpPr>
        <p:spPr/>
        <p:txBody>
          <a:bodyPr/>
          <a:lstStyle/>
          <a:p>
            <a:pPr>
              <a:lnSpc>
                <a:spcPct val="100000"/>
              </a:lnSpc>
            </a:pPr>
            <a:r>
              <a:rPr lang="en-US" dirty="0"/>
              <a:t>Last Updated: March 2019</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ML-3034-ALL-0093</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04/20</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04/19</a:t>
            </a:r>
          </a:p>
        </p:txBody>
      </p:sp>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ANDHI: Phase IIIb Severe Asthma Trial</a:t>
            </a:r>
            <a:endParaRPr lang="en-US" sz="2000" dirty="0"/>
          </a:p>
        </p:txBody>
      </p:sp>
      <p:sp>
        <p:nvSpPr>
          <p:cNvPr id="11" name="Text Placeholder 10"/>
          <p:cNvSpPr>
            <a:spLocks noGrp="1"/>
          </p:cNvSpPr>
          <p:nvPr>
            <p:ph type="body" sz="quarter" idx="13"/>
          </p:nvPr>
        </p:nvSpPr>
        <p:spPr/>
        <p:txBody>
          <a:bodyPr/>
          <a:lstStyle/>
          <a:p>
            <a:r>
              <a:rPr lang="en-US" baseline="30000" dirty="0"/>
              <a:t>a</a:t>
            </a:r>
            <a:r>
              <a:rPr lang="en-US" dirty="0"/>
              <a:t>Additional criteria required if EOS are </a:t>
            </a:r>
            <a:r>
              <a:rPr lang="en-US" dirty="0">
                <a:latin typeface="Arial" panose="020B0604020202020204" pitchFamily="34" charset="0"/>
                <a:cs typeface="Arial" panose="020B0604020202020204" pitchFamily="34" charset="0"/>
              </a:rPr>
              <a:t>≥150 </a:t>
            </a:r>
            <a:r>
              <a:rPr lang="en-US" dirty="0"/>
              <a:t>µL</a:t>
            </a:r>
            <a:r>
              <a:rPr lang="en-US" dirty="0">
                <a:latin typeface="Arial" panose="020B0604020202020204" pitchFamily="34" charset="0"/>
                <a:cs typeface="Arial" panose="020B0604020202020204" pitchFamily="34" charset="0"/>
              </a:rPr>
              <a:t> to 300 </a:t>
            </a:r>
            <a:r>
              <a:rPr lang="en-US" dirty="0"/>
              <a:t>µL. ACQ-6 = Asthma Control Questionnaire-6; EOS = eosinophils; Q8W = every 8 weeks; SC = subcutaneous;    SGRQ = St George’s Respiratory Questionnaire.</a:t>
            </a:r>
          </a:p>
          <a:p>
            <a:r>
              <a:rPr lang="en-US" dirty="0">
                <a:latin typeface="Arial" panose="020B0604020202020204" pitchFamily="34" charset="0"/>
                <a:cs typeface="Arial" panose="020B0604020202020204" pitchFamily="34" charset="0"/>
              </a:rPr>
              <a:t>Study </a:t>
            </a:r>
            <a:r>
              <a:rPr lang="en-US" dirty="0"/>
              <a:t>NCT03170271. ClinicalTrials.gov website.</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NCT03170271</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a:t>
            </a:r>
            <a:r>
              <a:rPr lang="en-US" altLang="en-US" sz="1600" dirty="0">
                <a:solidFill>
                  <a:schemeClr val="accent1"/>
                </a:solidFill>
              </a:rPr>
              <a:t>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August 2020</a:t>
            </a:r>
          </a:p>
        </p:txBody>
      </p:sp>
      <p:grpSp>
        <p:nvGrpSpPr>
          <p:cNvPr id="6" name="Group 5"/>
          <p:cNvGrpSpPr/>
          <p:nvPr/>
        </p:nvGrpSpPr>
        <p:grpSpPr>
          <a:xfrm>
            <a:off x="482474" y="4476813"/>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600" dirty="0">
                  <a:solidFill>
                    <a:schemeClr val="tx1"/>
                  </a:solidFill>
                </a:rPr>
                <a:t>A 24-week, double-blind, randomized, parallel-group, multicenter study </a:t>
              </a:r>
            </a:p>
            <a:p>
              <a:pPr algn="ctr" defTabSz="577850">
                <a:lnSpc>
                  <a:spcPct val="90000"/>
                </a:lnSpc>
                <a:spcAft>
                  <a:spcPct val="35000"/>
                </a:spcAft>
                <a:defRPr/>
              </a:pPr>
              <a:r>
                <a:rPr lang="en-US" sz="1600" dirty="0">
                  <a:solidFill>
                    <a:schemeClr val="tx1"/>
                  </a:solidFill>
                </a:rPr>
                <a:t>Estimated N=630</a:t>
              </a:r>
              <a:endParaRPr lang="en-US" sz="1400" dirty="0">
                <a:solidFill>
                  <a:schemeClr val="tx1"/>
                </a:solidFill>
              </a:endParaRPr>
            </a:p>
          </p:txBody>
        </p:sp>
      </p:grpSp>
      <p:grpSp>
        <p:nvGrpSpPr>
          <p:cNvPr id="35" name="Group 34"/>
          <p:cNvGrpSpPr/>
          <p:nvPr/>
        </p:nvGrpSpPr>
        <p:grpSpPr>
          <a:xfrm>
            <a:off x="488062" y="1954119"/>
            <a:ext cx="9598913"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24-week, double-blind, randomized, parallel-group, multicenter study of benralizumab in patients with uncontrolled severe asthma with eosinophilic phenotype (EOS 150/µL</a:t>
              </a:r>
              <a:r>
                <a:rPr lang="en-US" sz="1400" baseline="30000" dirty="0"/>
                <a:t>a</a:t>
              </a:r>
              <a:r>
                <a:rPr lang="en-US" sz="1400" dirty="0"/>
                <a:t> to 300/µL</a:t>
              </a:r>
              <a:r>
                <a:rPr lang="en-US" sz="1400" baseline="30000" dirty="0"/>
                <a:t>a</a:t>
              </a:r>
              <a:r>
                <a:rPr lang="en-US" sz="1400" dirty="0"/>
                <a:t>, history of exacerbations) on standard of care treatment (ages 18-75 years)</a:t>
              </a:r>
              <a:endParaRPr lang="en-US" sz="1400"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2" y="2979606"/>
            <a:ext cx="9598914" cy="1380089"/>
            <a:chOff x="1975676" y="2979606"/>
            <a:chExt cx="8228776"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7"/>
              <a:ext cx="6222044"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600" b="1" i="1" dirty="0"/>
                <a:t>Primary: </a:t>
              </a:r>
              <a:r>
                <a:rPr lang="en-US" sz="1600" dirty="0"/>
                <a:t>Asthma exacerbation rate </a:t>
              </a:r>
            </a:p>
            <a:p>
              <a:pPr>
                <a:spcBef>
                  <a:spcPts val="300"/>
                </a:spcBef>
                <a:buClr>
                  <a:schemeClr val="accent1"/>
                </a:buClr>
              </a:pPr>
              <a:r>
                <a:rPr lang="en-US" sz="1600" b="1" i="1" dirty="0"/>
                <a:t>Key Secondary</a:t>
              </a:r>
              <a:r>
                <a:rPr lang="en-US" sz="1600" dirty="0"/>
                <a:t>: SGRQ</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19</a:t>
            </a:fld>
            <a:endParaRPr lang="en-US" dirty="0"/>
          </a:p>
        </p:txBody>
      </p:sp>
      <p:sp>
        <p:nvSpPr>
          <p:cNvPr id="17" name="Rectangle 16"/>
          <p:cNvSpPr/>
          <p:nvPr/>
        </p:nvSpPr>
        <p:spPr bwMode="auto">
          <a:xfrm rot="16200000">
            <a:off x="7312064" y="3386438"/>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a:t>
            </a:r>
            <a:r>
              <a:rPr lang="en-US" sz="1600" dirty="0">
                <a:solidFill>
                  <a:schemeClr val="tx1"/>
                </a:solidFill>
              </a:rPr>
              <a:t>8</a:t>
            </a:r>
            <a:r>
              <a:rPr lang="pl-PL" sz="1600" dirty="0">
                <a:solidFill>
                  <a:schemeClr val="tx1"/>
                </a:solidFill>
              </a:rPr>
              <a:t>W SC</a:t>
            </a:r>
          </a:p>
        </p:txBody>
      </p:sp>
      <p:sp>
        <p:nvSpPr>
          <p:cNvPr id="18" name="Rectangle 17"/>
          <p:cNvSpPr/>
          <p:nvPr/>
        </p:nvSpPr>
        <p:spPr bwMode="auto">
          <a:xfrm rot="16200000">
            <a:off x="7312068" y="4103319"/>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Placebo SC</a:t>
            </a:r>
          </a:p>
        </p:txBody>
      </p:sp>
      <p:sp>
        <p:nvSpPr>
          <p:cNvPr id="3" name="Rectangle 2">
            <a:extLst>
              <a:ext uri="{FF2B5EF4-FFF2-40B4-BE49-F238E27FC236}">
                <a16:creationId xmlns:a16="http://schemas.microsoft.com/office/drawing/2014/main" id="{328F1C2B-2F3E-4B34-8D76-160AEA09ABFB}"/>
              </a:ext>
            </a:extLst>
          </p:cNvPr>
          <p:cNvSpPr/>
          <p:nvPr/>
        </p:nvSpPr>
        <p:spPr>
          <a:xfrm>
            <a:off x="3630620" y="5231277"/>
            <a:ext cx="1838965" cy="341632"/>
          </a:xfrm>
          <a:prstGeom prst="rect">
            <a:avLst/>
          </a:prstGeom>
        </p:spPr>
        <p:txBody>
          <a:bodyPr wrap="none">
            <a:spAutoFit/>
          </a:bodyPr>
          <a:lstStyle/>
          <a:p>
            <a:pPr algn="ctr" defTabSz="577850">
              <a:lnSpc>
                <a:spcPct val="90000"/>
              </a:lnSpc>
              <a:spcAft>
                <a:spcPct val="35000"/>
              </a:spcAft>
              <a:defRPr/>
            </a:pPr>
            <a:r>
              <a:rPr lang="en-US" b="1" dirty="0">
                <a:solidFill>
                  <a:schemeClr val="accent1"/>
                </a:solidFill>
              </a:rPr>
              <a:t>Randomization</a:t>
            </a:r>
          </a:p>
        </p:txBody>
      </p:sp>
    </p:spTree>
    <p:extLst>
      <p:ext uri="{BB962C8B-B14F-4D97-AF65-F5344CB8AC3E}">
        <p14:creationId xmlns:p14="http://schemas.microsoft.com/office/powerpoint/2010/main" val="300839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ANDHI IP: Severe Asthma Substudy</a:t>
            </a:r>
            <a:endParaRPr lang="en-US" sz="2000" dirty="0"/>
          </a:p>
        </p:txBody>
      </p:sp>
      <p:sp>
        <p:nvSpPr>
          <p:cNvPr id="11" name="Text Placeholder 10"/>
          <p:cNvSpPr>
            <a:spLocks noGrp="1"/>
          </p:cNvSpPr>
          <p:nvPr>
            <p:ph type="body" sz="quarter" idx="13"/>
          </p:nvPr>
        </p:nvSpPr>
        <p:spPr>
          <a:xfrm>
            <a:off x="457200" y="5851602"/>
            <a:ext cx="10539663" cy="1005840"/>
          </a:xfrm>
        </p:spPr>
        <p:txBody>
          <a:bodyPr>
            <a:normAutofit/>
          </a:bodyPr>
          <a:lstStyle/>
          <a:p>
            <a:endParaRPr lang="en-US" dirty="0"/>
          </a:p>
          <a:p>
            <a:r>
              <a:rPr lang="en-US" baseline="30000" dirty="0"/>
              <a:t>a</a:t>
            </a:r>
            <a:r>
              <a:rPr lang="en-US" dirty="0"/>
              <a:t>Does not consider add-on benralizumab as part of the assessment. </a:t>
            </a:r>
            <a:r>
              <a:rPr lang="en-US" baseline="30000" dirty="0"/>
              <a:t>b</a:t>
            </a:r>
            <a:r>
              <a:rPr lang="en-US" dirty="0"/>
              <a:t>End of open label run-in period (Visits 13-15) to introduce benralizumab to previous placebo patients from the ANDHI trial prior to entering the reduction phase. ACQ-6 = Asthma Control Questionnaire-6; EOS = end of study; EOT = end of treatment; GINA = Global Initiative for Asthma;                    ICS = inhaled corticosteroid; IP = In Practice; LABA = long-acting </a:t>
            </a:r>
            <a:r>
              <a:rPr lang="el-GR" dirty="0"/>
              <a:t>β</a:t>
            </a:r>
            <a:r>
              <a:rPr lang="el-GR" baseline="-25000" dirty="0"/>
              <a:t>2</a:t>
            </a:r>
            <a:r>
              <a:rPr lang="el-GR" dirty="0"/>
              <a:t>-</a:t>
            </a:r>
            <a:r>
              <a:rPr lang="en-US" dirty="0"/>
              <a:t>agonist Q8W = every 8 weeks; IP = In Practice; SC = subcutaneous; SGRQ = St George’s Respiratory Questionnaire.</a:t>
            </a:r>
          </a:p>
          <a:p>
            <a:pPr>
              <a:spcBef>
                <a:spcPts val="0"/>
              </a:spcBef>
            </a:pPr>
            <a:r>
              <a:rPr lang="en-US" dirty="0">
                <a:cs typeface="Arial" panose="020B0604020202020204" pitchFamily="34" charset="0"/>
              </a:rPr>
              <a:t>1. </a:t>
            </a:r>
            <a:r>
              <a:rPr lang="en-US" dirty="0"/>
              <a:t>In House Data, AstraZeneca Pharmaceuticals LP. CSP D3250C00045; 2. Eu Clinical Trials Register. Accessed April 2, 2019.</a:t>
            </a:r>
          </a:p>
        </p:txBody>
      </p:sp>
      <p:sp>
        <p:nvSpPr>
          <p:cNvPr id="42" name="Rectangle 80"/>
          <p:cNvSpPr>
            <a:spLocks noChangeArrowheads="1"/>
          </p:cNvSpPr>
          <p:nvPr/>
        </p:nvSpPr>
        <p:spPr bwMode="auto">
          <a:xfrm>
            <a:off x="482474" y="1307710"/>
            <a:ext cx="102178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marL="285750" indent="-285750"/>
            <a:r>
              <a:rPr lang="en-US" sz="1600" dirty="0">
                <a:latin typeface="+mn-lt"/>
              </a:rPr>
              <a:t>Enrollment in the ANDHI IP study will stop after the last ANDHI controlled patient completes their EOT, Visit 11</a:t>
            </a:r>
            <a:r>
              <a:rPr lang="en-US" sz="1600" baseline="30000" dirty="0">
                <a:latin typeface="+mn-lt"/>
              </a:rPr>
              <a:t>1</a:t>
            </a:r>
            <a:endParaRPr lang="en-US" altLang="en-US" sz="1600" dirty="0">
              <a:solidFill>
                <a:schemeClr val="accent1"/>
              </a:solidFill>
              <a:latin typeface="+mn-lt"/>
            </a:endParaRPr>
          </a:p>
        </p:txBody>
      </p:sp>
      <p:grpSp>
        <p:nvGrpSpPr>
          <p:cNvPr id="6" name="Group 5"/>
          <p:cNvGrpSpPr/>
          <p:nvPr/>
        </p:nvGrpSpPr>
        <p:grpSpPr>
          <a:xfrm>
            <a:off x="482474" y="4281817"/>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600" dirty="0">
                  <a:solidFill>
                    <a:schemeClr val="tx1"/>
                  </a:solidFill>
                </a:rPr>
                <a:t>A 56-week, open-label, substudy of the       ANDHI trial</a:t>
              </a:r>
            </a:p>
          </p:txBody>
        </p:sp>
      </p:grpSp>
      <p:grpSp>
        <p:nvGrpSpPr>
          <p:cNvPr id="35" name="Group 34"/>
          <p:cNvGrpSpPr/>
          <p:nvPr/>
        </p:nvGrpSpPr>
        <p:grpSpPr>
          <a:xfrm>
            <a:off x="488062" y="1759123"/>
            <a:ext cx="10092014"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r>
                <a:rPr lang="en-US" sz="1400" dirty="0"/>
                <a:t>A 56-week, open-label substudy of the ANDHI trial to assess the potential for benralizumab treated patients to taper concomitant asthma medications (ICS/LABA combination ± other controllers [eg, LAMA, LTRA, theophylline, or OCS] per a defined protocol while maintaining asthma control (ages 18-75 years)</a:t>
              </a:r>
              <a:endParaRPr lang="en-US" sz="1400"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1,2</a:t>
              </a:r>
              <a:endParaRPr lang="en-US" sz="1600" b="1" dirty="0">
                <a:solidFill>
                  <a:schemeClr val="bg1"/>
                </a:solidFill>
              </a:endParaRPr>
            </a:p>
          </p:txBody>
        </p:sp>
      </p:grpSp>
      <p:grpSp>
        <p:nvGrpSpPr>
          <p:cNvPr id="5" name="Group 4"/>
          <p:cNvGrpSpPr/>
          <p:nvPr/>
        </p:nvGrpSpPr>
        <p:grpSpPr>
          <a:xfrm>
            <a:off x="488062" y="2784610"/>
            <a:ext cx="10092014" cy="1380089"/>
            <a:chOff x="1975676" y="2979606"/>
            <a:chExt cx="8651492"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7" y="2979607"/>
              <a:ext cx="6644761"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indent="-1371600">
                <a:spcBef>
                  <a:spcPts val="300"/>
                </a:spcBef>
                <a:buClr>
                  <a:schemeClr val="accent1"/>
                </a:buClr>
              </a:pPr>
              <a:endParaRPr lang="en-US" sz="1600" b="1" i="1" dirty="0"/>
            </a:p>
            <a:p>
              <a:pPr indent="-1371600">
                <a:spcBef>
                  <a:spcPts val="300"/>
                </a:spcBef>
                <a:buClr>
                  <a:schemeClr val="accent1"/>
                </a:buClr>
              </a:pPr>
              <a:r>
                <a:rPr lang="en-US" sz="1600" b="1" i="1" dirty="0"/>
                <a:t>Primary:      </a:t>
              </a:r>
              <a:r>
                <a:rPr lang="en-US" sz="1600" dirty="0"/>
                <a:t>Number of adapted</a:t>
              </a:r>
              <a:r>
                <a:rPr lang="en-US" sz="1600" baseline="30000" dirty="0"/>
                <a:t>a</a:t>
              </a:r>
              <a:r>
                <a:rPr lang="en-US" sz="1600" dirty="0"/>
                <a:t> GINA step category changes from Visit 15</a:t>
              </a:r>
              <a:r>
                <a:rPr lang="en-US" sz="1600" baseline="30000" dirty="0"/>
                <a:t>b</a:t>
              </a:r>
              <a:r>
                <a:rPr lang="en-US" sz="1600" dirty="0"/>
                <a:t> to the     </a:t>
              </a:r>
            </a:p>
            <a:p>
              <a:pPr indent="-1371600">
                <a:buClr>
                  <a:schemeClr val="accent1"/>
                </a:buClr>
              </a:pPr>
              <a:r>
                <a:rPr lang="en-US" sz="1600" dirty="0"/>
                <a:t>                    EOS Visit 27 (Day 560/Week 80)</a:t>
              </a:r>
            </a:p>
            <a:p>
              <a:pPr indent="-1371600">
                <a:spcBef>
                  <a:spcPts val="600"/>
                </a:spcBef>
                <a:buClr>
                  <a:schemeClr val="accent1"/>
                </a:buClr>
              </a:pPr>
              <a:r>
                <a:rPr lang="en-US" sz="1600" b="1" i="1" dirty="0"/>
                <a:t>Other</a:t>
              </a:r>
              <a:r>
                <a:rPr lang="en-US" sz="1600" dirty="0"/>
                <a:t>:         Change in continuous asthma efficacy measures (ACQ-6 and SGRQ)  </a:t>
              </a:r>
            </a:p>
            <a:p>
              <a:pPr indent="-1371600">
                <a:buClr>
                  <a:schemeClr val="accent1"/>
                </a:buClr>
              </a:pPr>
              <a:r>
                <a:rPr lang="en-US" sz="1600" dirty="0"/>
                <a:t>                    from Visit 15</a:t>
              </a:r>
              <a:r>
                <a:rPr lang="en-US" sz="1600" baseline="30000" dirty="0"/>
                <a:t>b</a:t>
              </a:r>
              <a:r>
                <a:rPr lang="en-US" sz="1600" dirty="0"/>
                <a:t> to the EOS Visit 27 (Day 560/Week 80)</a:t>
              </a:r>
            </a:p>
            <a:p>
              <a:pPr>
                <a:spcBef>
                  <a:spcPts val="600"/>
                </a:spcBef>
                <a:buClr>
                  <a:schemeClr val="accent1"/>
                </a:buClr>
              </a:pPr>
              <a:endParaRPr lang="en-US" sz="1600" dirty="0"/>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20</a:t>
            </a:fld>
            <a:endParaRPr lang="en-US" dirty="0"/>
          </a:p>
        </p:txBody>
      </p:sp>
      <p:sp>
        <p:nvSpPr>
          <p:cNvPr id="17" name="Rectangle 16"/>
          <p:cNvSpPr/>
          <p:nvPr/>
        </p:nvSpPr>
        <p:spPr bwMode="auto">
          <a:xfrm rot="16200000">
            <a:off x="7411890" y="3553836"/>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a:t>
            </a:r>
            <a:r>
              <a:rPr lang="en-US" sz="1600" dirty="0">
                <a:solidFill>
                  <a:schemeClr val="tx1"/>
                </a:solidFill>
              </a:rPr>
              <a:t>8</a:t>
            </a:r>
            <a:r>
              <a:rPr lang="pl-PL" sz="1600" dirty="0">
                <a:solidFill>
                  <a:schemeClr val="tx1"/>
                </a:solidFill>
              </a:rPr>
              <a:t>W SC</a:t>
            </a:r>
          </a:p>
        </p:txBody>
      </p:sp>
      <p:sp>
        <p:nvSpPr>
          <p:cNvPr id="3" name="Rectangle 2">
            <a:extLst>
              <a:ext uri="{FF2B5EF4-FFF2-40B4-BE49-F238E27FC236}">
                <a16:creationId xmlns:a16="http://schemas.microsoft.com/office/drawing/2014/main" id="{328F1C2B-2F3E-4B34-8D76-160AEA09ABFB}"/>
              </a:ext>
            </a:extLst>
          </p:cNvPr>
          <p:cNvSpPr/>
          <p:nvPr/>
        </p:nvSpPr>
        <p:spPr>
          <a:xfrm>
            <a:off x="3865043" y="5032133"/>
            <a:ext cx="1441420" cy="341632"/>
          </a:xfrm>
          <a:prstGeom prst="rect">
            <a:avLst/>
          </a:prstGeom>
        </p:spPr>
        <p:txBody>
          <a:bodyPr wrap="none">
            <a:spAutoFit/>
          </a:bodyPr>
          <a:lstStyle/>
          <a:p>
            <a:pPr algn="ctr" defTabSz="577850">
              <a:lnSpc>
                <a:spcPct val="90000"/>
              </a:lnSpc>
              <a:spcAft>
                <a:spcPct val="35000"/>
              </a:spcAft>
              <a:defRPr/>
            </a:pPr>
            <a:r>
              <a:rPr lang="en-US" b="1" dirty="0">
                <a:solidFill>
                  <a:schemeClr val="accent1"/>
                </a:solidFill>
              </a:rPr>
              <a:t>Open Label</a:t>
            </a:r>
          </a:p>
        </p:txBody>
      </p:sp>
    </p:spTree>
    <p:extLst>
      <p:ext uri="{BB962C8B-B14F-4D97-AF65-F5344CB8AC3E}">
        <p14:creationId xmlns:p14="http://schemas.microsoft.com/office/powerpoint/2010/main" val="2683607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PONENTE: Phase IIIb OCS Reduction Trial</a:t>
            </a:r>
            <a:endParaRPr lang="en-US" sz="2000" baseline="30000" dirty="0"/>
          </a:p>
        </p:txBody>
      </p:sp>
      <p:sp>
        <p:nvSpPr>
          <p:cNvPr id="11" name="Text Placeholder 10"/>
          <p:cNvSpPr>
            <a:spLocks noGrp="1"/>
          </p:cNvSpPr>
          <p:nvPr>
            <p:ph type="body" sz="quarter" idx="13"/>
          </p:nvPr>
        </p:nvSpPr>
        <p:spPr>
          <a:xfrm>
            <a:off x="457200" y="5851602"/>
            <a:ext cx="9122735" cy="1005840"/>
          </a:xfrm>
        </p:spPr>
        <p:txBody>
          <a:bodyPr/>
          <a:lstStyle/>
          <a:p>
            <a:r>
              <a:rPr lang="en-US" dirty="0"/>
              <a:t>ICS = inhaled corticosteroid; LABA = long-acting </a:t>
            </a:r>
            <a:r>
              <a:rPr lang="el-GR" dirty="0"/>
              <a:t>β</a:t>
            </a:r>
            <a:r>
              <a:rPr lang="el-GR" baseline="-25000" dirty="0"/>
              <a:t>2</a:t>
            </a:r>
            <a:r>
              <a:rPr lang="el-GR" dirty="0"/>
              <a:t>-</a:t>
            </a:r>
            <a:r>
              <a:rPr lang="en-US" dirty="0"/>
              <a:t>agonist; OCS = oral corticosteroid; Q8W = every 8 weeks; SC = subcutaneous.</a:t>
            </a:r>
          </a:p>
          <a:p>
            <a:r>
              <a:rPr lang="en-US" dirty="0">
                <a:latin typeface="Arial" panose="020B0604020202020204" pitchFamily="34" charset="0"/>
                <a:cs typeface="Arial" panose="020B0604020202020204" pitchFamily="34" charset="0"/>
              </a:rPr>
              <a:t>1. Study </a:t>
            </a:r>
            <a:r>
              <a:rPr lang="en-US" dirty="0"/>
              <a:t>NCT03186209. ClinicalTrials.gov website; 2. AstraZeneca Pharmaceuticals LP. Clinical trials appendix. March 4, 2019.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sz="1600" dirty="0">
                <a:solidFill>
                  <a:srgbClr val="990000"/>
                </a:solidFill>
                <a:latin typeface="+mn-lt"/>
                <a:hlinkClick r:id="rId3"/>
              </a:rPr>
              <a:t>NCT03557307</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a:t>
            </a:r>
            <a:r>
              <a:rPr lang="en-US" altLang="en-US" sz="1600" dirty="0">
                <a:solidFill>
                  <a:schemeClr val="accent1"/>
                </a:solidFill>
              </a:rPr>
              <a:t>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October 2020</a:t>
            </a:r>
            <a:r>
              <a:rPr lang="en-US" altLang="en-US" sz="1600" baseline="30000" dirty="0">
                <a:solidFill>
                  <a:schemeClr val="accent1"/>
                </a:solidFill>
              </a:rPr>
              <a:t>1</a:t>
            </a:r>
            <a:endParaRPr lang="en-US" altLang="en-US" sz="1600" dirty="0">
              <a:solidFill>
                <a:schemeClr val="accent1"/>
              </a:solidFill>
            </a:endParaRPr>
          </a:p>
        </p:txBody>
      </p:sp>
      <p:grpSp>
        <p:nvGrpSpPr>
          <p:cNvPr id="6" name="Group 5"/>
          <p:cNvGrpSpPr/>
          <p:nvPr/>
        </p:nvGrpSpPr>
        <p:grpSpPr>
          <a:xfrm>
            <a:off x="482474" y="4303189"/>
            <a:ext cx="5494786" cy="1780962"/>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600" dirty="0">
                  <a:solidFill>
                    <a:schemeClr val="tx1"/>
                  </a:solidFill>
                </a:rPr>
                <a:t>An open-label, multicenter study </a:t>
              </a:r>
            </a:p>
            <a:p>
              <a:pPr algn="ctr" defTabSz="577850">
                <a:lnSpc>
                  <a:spcPct val="90000"/>
                </a:lnSpc>
                <a:spcAft>
                  <a:spcPct val="35000"/>
                </a:spcAft>
                <a:defRPr/>
              </a:pPr>
              <a:r>
                <a:rPr lang="en-US" sz="1600" dirty="0">
                  <a:solidFill>
                    <a:schemeClr val="tx1"/>
                  </a:solidFill>
                </a:rPr>
                <a:t>Estimated N=600</a:t>
              </a:r>
              <a:endParaRPr lang="en-US" sz="1400" dirty="0">
                <a:solidFill>
                  <a:schemeClr val="tx1"/>
                </a:solidFill>
              </a:endParaRPr>
            </a:p>
          </p:txBody>
        </p:sp>
      </p:grpSp>
      <p:grpSp>
        <p:nvGrpSpPr>
          <p:cNvPr id="35" name="Group 34"/>
          <p:cNvGrpSpPr/>
          <p:nvPr/>
        </p:nvGrpSpPr>
        <p:grpSpPr>
          <a:xfrm>
            <a:off x="488062" y="1954120"/>
            <a:ext cx="9979412" cy="835274"/>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An open-label, multicenter study in patients with severe eosinophilic asthma receiving high-dose ICS/LABA and chronic OCS therapy (ages ≥18 years)</a:t>
              </a:r>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1,2</a:t>
              </a:r>
              <a:endParaRPr lang="en-US" sz="1600" b="1" dirty="0">
                <a:solidFill>
                  <a:schemeClr val="bg1"/>
                </a:solidFill>
              </a:endParaRPr>
            </a:p>
          </p:txBody>
        </p:sp>
      </p:grpSp>
      <p:grpSp>
        <p:nvGrpSpPr>
          <p:cNvPr id="5" name="Group 4"/>
          <p:cNvGrpSpPr/>
          <p:nvPr/>
        </p:nvGrpSpPr>
        <p:grpSpPr>
          <a:xfrm>
            <a:off x="488062" y="2805981"/>
            <a:ext cx="9979412" cy="1380089"/>
            <a:chOff x="1975676" y="2979606"/>
            <a:chExt cx="8228776"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8"/>
              <a:ext cx="6222044"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marL="1005840">
                <a:buClr>
                  <a:schemeClr val="accent1"/>
                </a:buClr>
              </a:pPr>
              <a:r>
                <a:rPr lang="en-US" sz="1600" dirty="0"/>
                <a:t>At the end of the OCS reduction phase (up to 38 weeks):</a:t>
              </a:r>
            </a:p>
            <a:p>
              <a:pPr marL="1188720" indent="-182880">
                <a:spcBef>
                  <a:spcPts val="300"/>
                </a:spcBef>
                <a:buClr>
                  <a:schemeClr val="accent1"/>
                </a:buClr>
                <a:buFont typeface="Arial" panose="020B0604020202020204" pitchFamily="34" charset="0"/>
                <a:buChar char="•"/>
              </a:pPr>
              <a:r>
                <a:rPr lang="en-US" sz="1600" dirty="0"/>
                <a:t>Patients who achieve 100% reduction in daily OCS dose</a:t>
              </a:r>
            </a:p>
            <a:p>
              <a:pPr marL="1188720" indent="-182880">
                <a:spcBef>
                  <a:spcPts val="300"/>
                </a:spcBef>
                <a:buClr>
                  <a:schemeClr val="accent1"/>
                </a:buClr>
                <a:buFont typeface="Arial" panose="020B0604020202020204" pitchFamily="34" charset="0"/>
                <a:buChar char="•"/>
              </a:pPr>
              <a:r>
                <a:rPr lang="en-US" sz="1600" dirty="0"/>
                <a:t>Patients who achieve 100% reduction or a daily OCS dose of ≤5 mg </a:t>
              </a:r>
            </a:p>
            <a:p>
              <a:pPr>
                <a:spcBef>
                  <a:spcPts val="600"/>
                </a:spcBef>
                <a:buClr>
                  <a:schemeClr val="accent1"/>
                </a:buClr>
              </a:pPr>
              <a:r>
                <a:rPr lang="en-US" sz="1600" b="1" i="1" dirty="0"/>
                <a:t>Secondary</a:t>
              </a:r>
              <a:r>
                <a:rPr lang="en-US" sz="1600" dirty="0"/>
                <a:t>: Additional OCS dose reduction outcomes</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21</a:t>
            </a:fld>
            <a:endParaRPr lang="en-US" dirty="0"/>
          </a:p>
        </p:txBody>
      </p:sp>
      <p:sp>
        <p:nvSpPr>
          <p:cNvPr id="17" name="Rectangle 16"/>
          <p:cNvSpPr/>
          <p:nvPr/>
        </p:nvSpPr>
        <p:spPr bwMode="auto">
          <a:xfrm rot="16200000">
            <a:off x="7511357" y="3541338"/>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a:t>
            </a:r>
            <a:r>
              <a:rPr lang="en-US" sz="1600" dirty="0">
                <a:solidFill>
                  <a:schemeClr val="tx1"/>
                </a:solidFill>
              </a:rPr>
              <a:t>8</a:t>
            </a:r>
            <a:r>
              <a:rPr lang="pl-PL" sz="1600" dirty="0">
                <a:solidFill>
                  <a:schemeClr val="tx1"/>
                </a:solidFill>
              </a:rPr>
              <a:t>W SC</a:t>
            </a:r>
            <a:endParaRPr lang="pl-PL" sz="1600" baseline="30000" dirty="0">
              <a:solidFill>
                <a:schemeClr val="tx1"/>
              </a:solidFill>
            </a:endParaRPr>
          </a:p>
        </p:txBody>
      </p:sp>
      <p:sp>
        <p:nvSpPr>
          <p:cNvPr id="16" name="Rectangle 15">
            <a:extLst>
              <a:ext uri="{FF2B5EF4-FFF2-40B4-BE49-F238E27FC236}">
                <a16:creationId xmlns:a16="http://schemas.microsoft.com/office/drawing/2014/main" id="{9E615DC4-1C67-4FEB-8038-F2801F34C3CA}"/>
              </a:ext>
            </a:extLst>
          </p:cNvPr>
          <p:cNvSpPr/>
          <p:nvPr/>
        </p:nvSpPr>
        <p:spPr bwMode="auto">
          <a:xfrm>
            <a:off x="3774748" y="5078311"/>
            <a:ext cx="1892269"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pPr marL="0" marR="0" lvl="0" indent="0" algn="ctr" defTabSz="577850" rtl="0" eaLnBrk="1" fontAlgn="auto" latinLnBrk="0" hangingPunct="1">
              <a:lnSpc>
                <a:spcPct val="90000"/>
              </a:lnSpc>
              <a:spcBef>
                <a:spcPts val="0"/>
              </a:spcBef>
              <a:spcAft>
                <a:spcPct val="35000"/>
              </a:spcAft>
              <a:buClrTx/>
              <a:buSzTx/>
              <a:buFontTx/>
              <a:buNone/>
              <a:tabLst/>
              <a:defRPr/>
            </a:pPr>
            <a:r>
              <a:rPr lang="en-US" b="1" dirty="0">
                <a:solidFill>
                  <a:srgbClr val="7F134C"/>
                </a:solidFill>
                <a:latin typeface="Arial" panose="020B0604020202020204"/>
              </a:rPr>
              <a:t>Open Label</a:t>
            </a:r>
            <a:r>
              <a:rPr lang="en-US" b="1" baseline="30000" dirty="0">
                <a:solidFill>
                  <a:srgbClr val="7F134C"/>
                </a:solidFill>
                <a:latin typeface="Arial" panose="020B0604020202020204"/>
              </a:rPr>
              <a:t>2</a:t>
            </a:r>
            <a:endParaRPr kumimoji="0" lang="en-US" sz="1800" b="1" i="0" u="none" strike="noStrike" kern="1200" cap="none" spc="0" normalizeH="0" baseline="0" noProof="0" dirty="0">
              <a:ln>
                <a:noFill/>
              </a:ln>
              <a:solidFill>
                <a:srgbClr val="7F134C"/>
              </a:solidFill>
              <a:effectLst/>
              <a:uLnTx/>
              <a:uFillTx/>
              <a:latin typeface="Arial" panose="020B0604020202020204"/>
              <a:ea typeface="+mn-ea"/>
              <a:cs typeface="+mn-cs"/>
            </a:endParaRPr>
          </a:p>
        </p:txBody>
      </p:sp>
      <p:sp>
        <p:nvSpPr>
          <p:cNvPr id="3" name="TextBox 2">
            <a:extLst>
              <a:ext uri="{FF2B5EF4-FFF2-40B4-BE49-F238E27FC236}">
                <a16:creationId xmlns:a16="http://schemas.microsoft.com/office/drawing/2014/main" id="{CD7463FA-3AB9-4E8A-B1B3-5FF4F40CB007}"/>
              </a:ext>
            </a:extLst>
          </p:cNvPr>
          <p:cNvSpPr txBox="1"/>
          <p:nvPr/>
        </p:nvSpPr>
        <p:spPr>
          <a:xfrm>
            <a:off x="2921716" y="2782631"/>
            <a:ext cx="1014047" cy="338554"/>
          </a:xfrm>
          <a:prstGeom prst="rect">
            <a:avLst/>
          </a:prstGeom>
          <a:noFill/>
        </p:spPr>
        <p:txBody>
          <a:bodyPr wrap="square" rtlCol="0">
            <a:spAutoFit/>
          </a:bodyPr>
          <a:lstStyle/>
          <a:p>
            <a:r>
              <a:rPr lang="en-US" sz="1600" b="1" i="1" dirty="0"/>
              <a:t>Primary: </a:t>
            </a:r>
          </a:p>
        </p:txBody>
      </p:sp>
    </p:spTree>
    <p:extLst>
      <p:ext uri="{BB962C8B-B14F-4D97-AF65-F5344CB8AC3E}">
        <p14:creationId xmlns:p14="http://schemas.microsoft.com/office/powerpoint/2010/main" val="1419977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ARIA: Phase III Allergen Challenge in Atopic Asthma Trial </a:t>
            </a:r>
            <a:endParaRPr lang="en-US" sz="2000"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listed.</a:t>
            </a:r>
          </a:p>
          <a:p>
            <a:r>
              <a:rPr lang="en-US" dirty="0"/>
              <a:t>AUC = area under the curve; FEV</a:t>
            </a:r>
            <a:r>
              <a:rPr lang="en-US" baseline="-25000" dirty="0"/>
              <a:t>1 </a:t>
            </a:r>
            <a:r>
              <a:rPr lang="en-US" dirty="0"/>
              <a:t>= forced expiratory volume in 1 second; LAR = late asthmatic response; Q4W = every 4 weeks; SC = subcutaneous</a:t>
            </a:r>
          </a:p>
          <a:p>
            <a:r>
              <a:rPr lang="en-US" dirty="0">
                <a:latin typeface="Arial" panose="020B0604020202020204" pitchFamily="34" charset="0"/>
                <a:cs typeface="Arial" panose="020B0604020202020204" pitchFamily="34" charset="0"/>
              </a:rPr>
              <a:t>Study </a:t>
            </a:r>
            <a:r>
              <a:rPr lang="en-US" dirty="0"/>
              <a:t>NCT02821416. ClinicalTrials.gov website.</a:t>
            </a:r>
          </a:p>
        </p:txBody>
      </p:sp>
      <p:sp>
        <p:nvSpPr>
          <p:cNvPr id="42" name="Rectangle 80"/>
          <p:cNvSpPr>
            <a:spLocks noChangeArrowheads="1"/>
          </p:cNvSpPr>
          <p:nvPr/>
        </p:nvSpPr>
        <p:spPr bwMode="auto">
          <a:xfrm>
            <a:off x="50279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NCT02821416</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a:t>
            </a:r>
            <a:r>
              <a:rPr lang="en-US" altLang="en-US" sz="1600" dirty="0">
                <a:solidFill>
                  <a:schemeClr val="accent1"/>
                </a:solidFill>
              </a:rPr>
              <a:t>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September 2019</a:t>
            </a:r>
          </a:p>
        </p:txBody>
      </p:sp>
      <p:grpSp>
        <p:nvGrpSpPr>
          <p:cNvPr id="6" name="Group 5"/>
          <p:cNvGrpSpPr/>
          <p:nvPr/>
        </p:nvGrpSpPr>
        <p:grpSpPr>
          <a:xfrm>
            <a:off x="505143" y="4565730"/>
            <a:ext cx="5394960" cy="1712240"/>
            <a:chOff x="1523999" y="3867288"/>
            <a:chExt cx="5394960" cy="2268618"/>
          </a:xfrm>
        </p:grpSpPr>
        <p:sp>
          <p:nvSpPr>
            <p:cNvPr id="32" name="Pentagon 31"/>
            <p:cNvSpPr/>
            <p:nvPr/>
          </p:nvSpPr>
          <p:spPr>
            <a:xfrm>
              <a:off x="1523999" y="3867288"/>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523999" y="3967993"/>
              <a:ext cx="2640471" cy="2079944"/>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16-week, randomized, double-blind, parallel-group, placebo-controlled study </a:t>
              </a:r>
            </a:p>
            <a:p>
              <a:pPr algn="ctr" defTabSz="577850">
                <a:lnSpc>
                  <a:spcPct val="90000"/>
                </a:lnSpc>
                <a:spcAft>
                  <a:spcPct val="35000"/>
                </a:spcAft>
                <a:defRPr/>
              </a:pPr>
              <a:r>
                <a:rPr lang="en-US" sz="1600" dirty="0">
                  <a:solidFill>
                    <a:schemeClr val="tx1"/>
                  </a:solidFill>
                </a:rPr>
                <a:t>Estimated N=45</a:t>
              </a:r>
            </a:p>
          </p:txBody>
        </p:sp>
        <p:sp>
          <p:nvSpPr>
            <p:cNvPr id="34" name="Rectangle 33"/>
            <p:cNvSpPr/>
            <p:nvPr/>
          </p:nvSpPr>
          <p:spPr bwMode="auto">
            <a:xfrm>
              <a:off x="4793483" y="4876949"/>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35" name="Group 34"/>
          <p:cNvGrpSpPr/>
          <p:nvPr/>
        </p:nvGrpSpPr>
        <p:grpSpPr>
          <a:xfrm>
            <a:off x="508381" y="1970377"/>
            <a:ext cx="9573768" cy="984729"/>
            <a:chOff x="92266" y="4201095"/>
            <a:chExt cx="7540529" cy="1169231"/>
          </a:xfrm>
        </p:grpSpPr>
        <p:sp>
          <p:nvSpPr>
            <p:cNvPr id="36" name="Rectangle 25"/>
            <p:cNvSpPr>
              <a:spLocks noChangeArrowheads="1"/>
            </p:cNvSpPr>
            <p:nvPr/>
          </p:nvSpPr>
          <p:spPr bwMode="auto">
            <a:xfrm>
              <a:off x="92266" y="4572299"/>
              <a:ext cx="7540529" cy="798027"/>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16-week, randomized, double-blind, parallel-group, placebo-controlled study to evaluate the effect of benralizumab on allergen-induced inflammation in patients with mild, atopic asthma (ages 18-65 years) who previously demonstrated a dual-phase response to an inhaled allergen challenge during screening</a:t>
              </a:r>
            </a:p>
          </p:txBody>
        </p:sp>
        <p:sp>
          <p:nvSpPr>
            <p:cNvPr id="37" name="Rectangle 32"/>
            <p:cNvSpPr>
              <a:spLocks noChangeArrowheads="1"/>
            </p:cNvSpPr>
            <p:nvPr/>
          </p:nvSpPr>
          <p:spPr bwMode="auto">
            <a:xfrm>
              <a:off x="92266" y="4201095"/>
              <a:ext cx="7540529" cy="381852"/>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508381" y="3018866"/>
            <a:ext cx="9573768" cy="1505065"/>
            <a:chOff x="1975676" y="2977923"/>
            <a:chExt cx="8731653" cy="822960"/>
          </a:xfrm>
        </p:grpSpPr>
        <p:sp>
          <p:nvSpPr>
            <p:cNvPr id="38" name="Rectangle 32"/>
            <p:cNvSpPr>
              <a:spLocks noChangeArrowheads="1"/>
            </p:cNvSpPr>
            <p:nvPr/>
          </p:nvSpPr>
          <p:spPr bwMode="auto">
            <a:xfrm>
              <a:off x="1975676" y="2977923"/>
              <a:ext cx="2113724" cy="82296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2977926"/>
              <a:ext cx="6617928" cy="803785"/>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buClr>
                  <a:schemeClr val="accent1"/>
                </a:buClr>
              </a:pPr>
              <a:r>
                <a:rPr lang="en-US" sz="1400" b="1" i="1" dirty="0"/>
                <a:t>Primary: </a:t>
              </a:r>
              <a:r>
                <a:rPr lang="en-US" sz="1400" dirty="0"/>
                <a:t>Change in percent of eosinophils in sputum 7 hours after allergen challenge;</a:t>
              </a:r>
            </a:p>
            <a:p>
              <a:pPr>
                <a:buClr>
                  <a:schemeClr val="accent1"/>
                </a:buClr>
              </a:pPr>
              <a:r>
                <a:rPr lang="en-US" sz="1400" dirty="0"/>
                <a:t>                Maximal % decrease in FEV</a:t>
              </a:r>
              <a:r>
                <a:rPr lang="en-US" sz="1400" baseline="-25000" dirty="0"/>
                <a:t>1</a:t>
              </a:r>
              <a:r>
                <a:rPr lang="en-US" sz="1400" dirty="0"/>
                <a:t> 3-7 hours after allergen challenge (ie, LAR</a:t>
              </a:r>
              <a:r>
                <a:rPr lang="en-US" sz="1400" baseline="-25000" dirty="0"/>
                <a:t>3-7</a:t>
              </a:r>
              <a:r>
                <a:rPr lang="en-US" sz="1400" dirty="0"/>
                <a:t>)</a:t>
              </a:r>
              <a:r>
                <a:rPr lang="en-US" sz="1400" i="1" dirty="0"/>
                <a:t> </a:t>
              </a:r>
            </a:p>
            <a:p>
              <a:pPr marL="1280160" indent="-182880">
                <a:spcBef>
                  <a:spcPts val="600"/>
                </a:spcBef>
                <a:buClr>
                  <a:schemeClr val="accent1"/>
                </a:buClr>
                <a:buFont typeface="Arial" panose="020B0604020202020204" pitchFamily="34" charset="0"/>
                <a:buChar char="•"/>
              </a:pPr>
              <a:r>
                <a:rPr lang="en-US" sz="1400" dirty="0"/>
                <a:t>Basophils in sputum </a:t>
              </a:r>
            </a:p>
            <a:p>
              <a:pPr marL="1280160" indent="-182880">
                <a:buClr>
                  <a:schemeClr val="accent1"/>
                </a:buClr>
                <a:buFont typeface="Arial" panose="020B0604020202020204" pitchFamily="34" charset="0"/>
                <a:buChar char="•"/>
              </a:pPr>
              <a:r>
                <a:rPr lang="en-US" sz="1400" dirty="0"/>
                <a:t>Decrease in FEV</a:t>
              </a:r>
              <a:r>
                <a:rPr lang="en-US" sz="1400" baseline="-25000" dirty="0"/>
                <a:t>1</a:t>
              </a:r>
              <a:r>
                <a:rPr lang="en-US" sz="1400" dirty="0"/>
                <a:t> 0-2 hours after allergen challenge, </a:t>
              </a:r>
            </a:p>
            <a:p>
              <a:pPr marL="1280160" indent="-182880">
                <a:buClr>
                  <a:schemeClr val="accent1"/>
                </a:buClr>
                <a:buFont typeface="Arial" panose="020B0604020202020204" pitchFamily="34" charset="0"/>
                <a:buChar char="•"/>
              </a:pPr>
              <a:r>
                <a:rPr lang="en-US" sz="1400" dirty="0"/>
                <a:t>AUC of time adjusted % decrease in FEV</a:t>
              </a:r>
              <a:r>
                <a:rPr lang="en-US" sz="1400" baseline="-25000" dirty="0"/>
                <a:t>1</a:t>
              </a:r>
              <a:r>
                <a:rPr lang="en-US" sz="1400" dirty="0"/>
                <a:t> curve in early asthmatic response </a:t>
              </a:r>
            </a:p>
          </p:txBody>
        </p:sp>
      </p:grpSp>
      <p:grpSp>
        <p:nvGrpSpPr>
          <p:cNvPr id="7" name="Group 6"/>
          <p:cNvGrpSpPr/>
          <p:nvPr/>
        </p:nvGrpSpPr>
        <p:grpSpPr>
          <a:xfrm>
            <a:off x="6119963" y="4709389"/>
            <a:ext cx="3298231" cy="1345499"/>
            <a:chOff x="7074992" y="4320492"/>
            <a:chExt cx="3298231" cy="1345499"/>
          </a:xfrm>
        </p:grpSpPr>
        <p:sp>
          <p:nvSpPr>
            <p:cNvPr id="40" name="Rectangle 39"/>
            <p:cNvSpPr/>
            <p:nvPr/>
          </p:nvSpPr>
          <p:spPr bwMode="auto">
            <a:xfrm rot="16200000">
              <a:off x="8409796" y="2985688"/>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Q4W SC</a:t>
              </a:r>
            </a:p>
          </p:txBody>
        </p:sp>
        <p:sp>
          <p:nvSpPr>
            <p:cNvPr id="41" name="Rectangle 40"/>
            <p:cNvSpPr/>
            <p:nvPr/>
          </p:nvSpPr>
          <p:spPr bwMode="auto">
            <a:xfrm rot="16200000">
              <a:off x="8409800" y="3702569"/>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Placebo </a:t>
              </a:r>
              <a:r>
                <a:rPr lang="pl-PL" sz="1600" dirty="0">
                  <a:solidFill>
                    <a:schemeClr val="tx1"/>
                  </a:solidFill>
                </a:rPr>
                <a:t>SC</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22</a:t>
            </a:fld>
            <a:endParaRPr lang="en-US" dirty="0"/>
          </a:p>
        </p:txBody>
      </p:sp>
      <p:sp>
        <p:nvSpPr>
          <p:cNvPr id="19" name="TextBox 18"/>
          <p:cNvSpPr txBox="1"/>
          <p:nvPr/>
        </p:nvSpPr>
        <p:spPr>
          <a:xfrm>
            <a:off x="2785017" y="3556804"/>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spTree>
    <p:extLst>
      <p:ext uri="{BB962C8B-B14F-4D97-AF65-F5344CB8AC3E}">
        <p14:creationId xmlns:p14="http://schemas.microsoft.com/office/powerpoint/2010/main" val="335197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MIRACLE: Phase IIIb Severe Asthma Trial</a:t>
            </a:r>
            <a:endParaRPr lang="en-US" sz="2000" dirty="0"/>
          </a:p>
        </p:txBody>
      </p:sp>
      <p:sp>
        <p:nvSpPr>
          <p:cNvPr id="11" name="Text Placeholder 10"/>
          <p:cNvSpPr>
            <a:spLocks noGrp="1"/>
          </p:cNvSpPr>
          <p:nvPr>
            <p:ph type="body" sz="quarter" idx="13"/>
          </p:nvPr>
        </p:nvSpPr>
        <p:spPr/>
        <p:txBody>
          <a:bodyPr/>
          <a:lstStyle/>
          <a:p>
            <a:r>
              <a:rPr lang="en-US" dirty="0"/>
              <a:t>ACQ-6 = Asthma Control Questionnaire-6; FEV</a:t>
            </a:r>
            <a:r>
              <a:rPr lang="en-US" baseline="-25000" dirty="0"/>
              <a:t>1</a:t>
            </a:r>
            <a:r>
              <a:rPr lang="en-US" dirty="0"/>
              <a:t> = forced expiratory volume in 1 second; ICS = inhaled corticosteroid; LABA = long-acting </a:t>
            </a:r>
            <a:r>
              <a:rPr lang="el-GR" dirty="0"/>
              <a:t>β</a:t>
            </a:r>
            <a:r>
              <a:rPr lang="el-GR" baseline="-25000" dirty="0"/>
              <a:t>2</a:t>
            </a:r>
            <a:r>
              <a:rPr lang="el-GR" dirty="0"/>
              <a:t>-</a:t>
            </a:r>
            <a:r>
              <a:rPr lang="en-US" dirty="0"/>
              <a:t>agonist; Q8W = every 8 weeks;   SC = subcutaneous; SGRQ =  St. George's Respiratory Questionnaire.</a:t>
            </a:r>
          </a:p>
          <a:p>
            <a:r>
              <a:rPr lang="en-US" dirty="0">
                <a:latin typeface="Arial" panose="020B0604020202020204" pitchFamily="34" charset="0"/>
                <a:cs typeface="Arial" panose="020B0604020202020204" pitchFamily="34" charset="0"/>
              </a:rPr>
              <a:t>Study </a:t>
            </a:r>
            <a:r>
              <a:rPr lang="en-US" dirty="0"/>
              <a:t>NCT03186209. ClinicalTrials.gov website.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NCT03186209</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a:t>
            </a:r>
            <a:r>
              <a:rPr lang="en-US" altLang="en-US" sz="1600" dirty="0">
                <a:solidFill>
                  <a:schemeClr val="accent1"/>
                </a:solidFill>
              </a:rPr>
              <a:t>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February 2021</a:t>
            </a:r>
          </a:p>
        </p:txBody>
      </p:sp>
      <p:grpSp>
        <p:nvGrpSpPr>
          <p:cNvPr id="6" name="Group 5"/>
          <p:cNvGrpSpPr/>
          <p:nvPr/>
        </p:nvGrpSpPr>
        <p:grpSpPr>
          <a:xfrm>
            <a:off x="482474" y="4476813"/>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sz="1600" b="1" dirty="0">
                  <a:solidFill>
                    <a:schemeClr val="tx1"/>
                  </a:solidFill>
                </a:rPr>
                <a:t>Study Design</a:t>
              </a:r>
            </a:p>
            <a:p>
              <a:pPr algn="ctr" defTabSz="577850">
                <a:lnSpc>
                  <a:spcPct val="90000"/>
                </a:lnSpc>
                <a:spcAft>
                  <a:spcPct val="35000"/>
                </a:spcAft>
                <a:defRPr/>
              </a:pPr>
              <a:r>
                <a:rPr lang="en-US" sz="1600" dirty="0">
                  <a:solidFill>
                    <a:schemeClr val="tx1"/>
                  </a:solidFill>
                </a:rPr>
                <a:t>A 48-week, double-blind, randomized, parallel-group, multicenter study </a:t>
              </a:r>
            </a:p>
            <a:p>
              <a:pPr algn="ctr" defTabSz="577850">
                <a:lnSpc>
                  <a:spcPct val="90000"/>
                </a:lnSpc>
                <a:spcAft>
                  <a:spcPct val="35000"/>
                </a:spcAft>
                <a:defRPr/>
              </a:pPr>
              <a:r>
                <a:rPr lang="en-US" sz="1600" dirty="0">
                  <a:solidFill>
                    <a:schemeClr val="tx1"/>
                  </a:solidFill>
                </a:rPr>
                <a:t>Estimated N=666</a:t>
              </a:r>
              <a:endParaRPr lang="en-US" sz="1400" dirty="0">
                <a:solidFill>
                  <a:schemeClr val="tx1"/>
                </a:solidFill>
              </a:endParaRPr>
            </a:p>
          </p:txBody>
        </p:sp>
      </p:grpSp>
      <p:grpSp>
        <p:nvGrpSpPr>
          <p:cNvPr id="35" name="Group 34"/>
          <p:cNvGrpSpPr/>
          <p:nvPr/>
        </p:nvGrpSpPr>
        <p:grpSpPr>
          <a:xfrm>
            <a:off x="488062" y="1954119"/>
            <a:ext cx="9598913"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48-week, double-blind, randomized, parallel-group, placebo-controlled, multicenter study of benralizumab in patients with uncontrolled severe asthma receiving medium- to high-dose ICS/LABA (ages 12-75 years)</a:t>
              </a:r>
              <a:endParaRPr lang="en-US" sz="1400"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2" y="2979606"/>
            <a:ext cx="9598914" cy="1380089"/>
            <a:chOff x="1975676" y="2979606"/>
            <a:chExt cx="8228776"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8"/>
              <a:ext cx="6222044"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600" b="1" i="1" dirty="0"/>
                <a:t>Primary: </a:t>
              </a:r>
              <a:r>
                <a:rPr lang="en-US" sz="1600" dirty="0"/>
                <a:t>Annual asthma exacerbation rate </a:t>
              </a:r>
            </a:p>
            <a:p>
              <a:pPr>
                <a:spcBef>
                  <a:spcPts val="300"/>
                </a:spcBef>
                <a:buClr>
                  <a:schemeClr val="accent1"/>
                </a:buClr>
              </a:pPr>
              <a:r>
                <a:rPr lang="en-US" sz="1600" b="1" i="1" dirty="0"/>
                <a:t>Select Secondary</a:t>
              </a:r>
              <a:r>
                <a:rPr lang="en-US" sz="1600" dirty="0"/>
                <a:t>: FEV</a:t>
              </a:r>
              <a:r>
                <a:rPr lang="en-US" sz="1600" baseline="-25000" dirty="0"/>
                <a:t>1</a:t>
              </a:r>
              <a:r>
                <a:rPr lang="en-US" sz="1600" dirty="0"/>
                <a:t>, Asthma Symptom Score, ACQ-6, SGRQ</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23</a:t>
            </a:fld>
            <a:endParaRPr lang="en-US" dirty="0"/>
          </a:p>
        </p:txBody>
      </p:sp>
      <p:sp>
        <p:nvSpPr>
          <p:cNvPr id="17" name="Rectangle 16"/>
          <p:cNvSpPr/>
          <p:nvPr/>
        </p:nvSpPr>
        <p:spPr bwMode="auto">
          <a:xfrm rot="16200000">
            <a:off x="7312064" y="3386438"/>
            <a:ext cx="628619" cy="329822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Q</a:t>
            </a:r>
            <a:r>
              <a:rPr lang="en-US" sz="1600" dirty="0">
                <a:solidFill>
                  <a:schemeClr val="tx1"/>
                </a:solidFill>
              </a:rPr>
              <a:t>8</a:t>
            </a:r>
            <a:r>
              <a:rPr lang="pl-PL" sz="1600" dirty="0">
                <a:solidFill>
                  <a:schemeClr val="tx1"/>
                </a:solidFill>
              </a:rPr>
              <a:t>W SC</a:t>
            </a:r>
          </a:p>
        </p:txBody>
      </p:sp>
      <p:sp>
        <p:nvSpPr>
          <p:cNvPr id="18" name="Rectangle 17"/>
          <p:cNvSpPr/>
          <p:nvPr/>
        </p:nvSpPr>
        <p:spPr bwMode="auto">
          <a:xfrm rot="16200000">
            <a:off x="7312068" y="4103319"/>
            <a:ext cx="628619" cy="329822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Placebo SC</a:t>
            </a:r>
          </a:p>
        </p:txBody>
      </p:sp>
      <p:sp>
        <p:nvSpPr>
          <p:cNvPr id="3" name="Rectangle 2">
            <a:extLst>
              <a:ext uri="{FF2B5EF4-FFF2-40B4-BE49-F238E27FC236}">
                <a16:creationId xmlns:a16="http://schemas.microsoft.com/office/drawing/2014/main" id="{162596F6-031B-484D-B2DA-557FF8FD5CC5}"/>
              </a:ext>
            </a:extLst>
          </p:cNvPr>
          <p:cNvSpPr/>
          <p:nvPr/>
        </p:nvSpPr>
        <p:spPr>
          <a:xfrm>
            <a:off x="3630620" y="5231277"/>
            <a:ext cx="1838965" cy="341632"/>
          </a:xfrm>
          <a:prstGeom prst="rect">
            <a:avLst/>
          </a:prstGeom>
        </p:spPr>
        <p:txBody>
          <a:bodyPr wrap="none">
            <a:spAutoFit/>
          </a:bodyPr>
          <a:lstStyle/>
          <a:p>
            <a:pPr algn="ctr" defTabSz="577850">
              <a:lnSpc>
                <a:spcPct val="90000"/>
              </a:lnSpc>
              <a:spcAft>
                <a:spcPct val="35000"/>
              </a:spcAft>
              <a:defRPr/>
            </a:pPr>
            <a:r>
              <a:rPr lang="en-US" b="1" dirty="0">
                <a:solidFill>
                  <a:schemeClr val="accent1"/>
                </a:solidFill>
              </a:rPr>
              <a:t>Randomization</a:t>
            </a:r>
          </a:p>
        </p:txBody>
      </p:sp>
    </p:spTree>
    <p:extLst>
      <p:ext uri="{BB962C8B-B14F-4D97-AF65-F5344CB8AC3E}">
        <p14:creationId xmlns:p14="http://schemas.microsoft.com/office/powerpoint/2010/main" val="1801237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US" dirty="0"/>
              <a:t>Benralizumab: Asthma Registries and Observational, Prospective Cohort Studies</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24</a:t>
            </a:fld>
            <a:endParaRPr lang="en-US" dirty="0"/>
          </a:p>
        </p:txBody>
      </p:sp>
      <p:sp>
        <p:nvSpPr>
          <p:cNvPr id="8" name="Text Placeholder 7"/>
          <p:cNvSpPr>
            <a:spLocks noGrp="1"/>
          </p:cNvSpPr>
          <p:nvPr>
            <p:ph type="body" sz="quarter" idx="13"/>
          </p:nvPr>
        </p:nvSpPr>
        <p:spPr/>
        <p:txBody>
          <a:bodyPr anchor="ctr" anchorCtr="0">
            <a:noAutofit/>
          </a:bodyPr>
          <a:lstStyle/>
          <a:p>
            <a:endParaRPr lang="en-US" baseline="30000" dirty="0"/>
          </a:p>
          <a:p>
            <a:endParaRPr lang="en-US" dirty="0"/>
          </a:p>
          <a:p>
            <a:endParaRPr lang="en-US" dirty="0"/>
          </a:p>
          <a:p>
            <a:r>
              <a:rPr lang="en-US" baseline="30000" dirty="0"/>
              <a:t>a</a:t>
            </a:r>
            <a:r>
              <a:rPr lang="en-US" dirty="0"/>
              <a:t>Estimated study completion date. ACT = Asthma Control Test; AEs = adverse events; GTE = Global evaluation of Treatment Effectiveness; ICS = inhaled corticosteroids; ISAR = International Severe Asthma Registry; SGRQ = St George’s Respiratory Questionnaire; WPAI = Work Productivity and Activity Impairment.</a:t>
            </a:r>
            <a:endParaRPr lang="en-US" dirty="0">
              <a:cs typeface="Arial" panose="020B0604020202020204" pitchFamily="34" charset="0"/>
            </a:endParaRPr>
          </a:p>
          <a:p>
            <a:r>
              <a:rPr lang="en-US" dirty="0">
                <a:cs typeface="Arial" panose="020B0604020202020204" pitchFamily="34" charset="0"/>
              </a:rPr>
              <a:t>1.  ISAR. http://isaregistries.org; 2. </a:t>
            </a:r>
            <a:r>
              <a:rPr lang="en-US" dirty="0" err="1">
                <a:cs typeface="Arial" panose="020B0604020202020204" pitchFamily="34" charset="0"/>
              </a:rPr>
              <a:t>ENCePP</a:t>
            </a:r>
            <a:r>
              <a:rPr lang="en-US" dirty="0">
                <a:cs typeface="Arial" panose="020B0604020202020204" pitchFamily="34" charset="0"/>
              </a:rPr>
              <a:t>. ISAR protocol OR00617; 3 Study </a:t>
            </a:r>
            <a:r>
              <a:rPr lang="en-US" dirty="0"/>
              <a:t>NCT03794999. ClinicalTrials.gov website; </a:t>
            </a:r>
            <a:r>
              <a:rPr lang="en-US" dirty="0">
                <a:cs typeface="Arial" panose="020B0604020202020204" pitchFamily="34" charset="0"/>
              </a:rPr>
              <a:t>4.Study </a:t>
            </a:r>
            <a:r>
              <a:rPr lang="en-US" dirty="0"/>
              <a:t>NCT03373045. ClinicalTrials.gov website.</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33719287"/>
              </p:ext>
            </p:extLst>
          </p:nvPr>
        </p:nvGraphicFramePr>
        <p:xfrm>
          <a:off x="457198" y="1265479"/>
          <a:ext cx="11344483" cy="4988883"/>
        </p:xfrm>
        <a:graphic>
          <a:graphicData uri="http://schemas.openxmlformats.org/drawingml/2006/table">
            <a:tbl>
              <a:tblPr firstRow="1" bandRow="1">
                <a:effectLst/>
                <a:tableStyleId>{69012ECD-51FC-41F1-AA8D-1B2483CD663E}</a:tableStyleId>
              </a:tblPr>
              <a:tblGrid>
                <a:gridCol w="1123509">
                  <a:extLst>
                    <a:ext uri="{9D8B030D-6E8A-4147-A177-3AD203B41FA5}">
                      <a16:colId xmlns:a16="http://schemas.microsoft.com/office/drawing/2014/main" val="20001"/>
                    </a:ext>
                  </a:extLst>
                </a:gridCol>
                <a:gridCol w="1866290">
                  <a:extLst>
                    <a:ext uri="{9D8B030D-6E8A-4147-A177-3AD203B41FA5}">
                      <a16:colId xmlns:a16="http://schemas.microsoft.com/office/drawing/2014/main" val="20000"/>
                    </a:ext>
                  </a:extLst>
                </a:gridCol>
                <a:gridCol w="696870">
                  <a:extLst>
                    <a:ext uri="{9D8B030D-6E8A-4147-A177-3AD203B41FA5}">
                      <a16:colId xmlns:a16="http://schemas.microsoft.com/office/drawing/2014/main" val="20002"/>
                    </a:ext>
                  </a:extLst>
                </a:gridCol>
                <a:gridCol w="1775894">
                  <a:extLst>
                    <a:ext uri="{9D8B030D-6E8A-4147-A177-3AD203B41FA5}">
                      <a16:colId xmlns:a16="http://schemas.microsoft.com/office/drawing/2014/main" val="20003"/>
                    </a:ext>
                  </a:extLst>
                </a:gridCol>
                <a:gridCol w="3885720">
                  <a:extLst>
                    <a:ext uri="{9D8B030D-6E8A-4147-A177-3AD203B41FA5}">
                      <a16:colId xmlns:a16="http://schemas.microsoft.com/office/drawing/2014/main" val="20004"/>
                    </a:ext>
                  </a:extLst>
                </a:gridCol>
                <a:gridCol w="929811">
                  <a:extLst>
                    <a:ext uri="{9D8B030D-6E8A-4147-A177-3AD203B41FA5}">
                      <a16:colId xmlns:a16="http://schemas.microsoft.com/office/drawing/2014/main" val="20005"/>
                    </a:ext>
                  </a:extLst>
                </a:gridCol>
                <a:gridCol w="1066389">
                  <a:extLst>
                    <a:ext uri="{9D8B030D-6E8A-4147-A177-3AD203B41FA5}">
                      <a16:colId xmlns:a16="http://schemas.microsoft.com/office/drawing/2014/main" val="20006"/>
                    </a:ext>
                  </a:extLst>
                </a:gridCol>
              </a:tblGrid>
              <a:tr h="485463">
                <a:tc>
                  <a:txBody>
                    <a:bodyPr/>
                    <a:lstStyle/>
                    <a:p>
                      <a:pPr algn="l"/>
                      <a:r>
                        <a:rPr lang="en-US" sz="1200" dirty="0"/>
                        <a:t>Study</a:t>
                      </a:r>
                      <a:endParaRPr lang="en-US" sz="1200" dirty="0">
                        <a:solidFill>
                          <a:schemeClr val="tx1"/>
                        </a:solidFill>
                      </a:endParaRPr>
                    </a:p>
                  </a:txBody>
                  <a:tcPr marL="91998" marR="91998"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N </a:t>
                      </a:r>
                      <a:endParaRPr lang="en-US" sz="1200" dirty="0">
                        <a:solidFill>
                          <a:schemeClr val="tx1"/>
                        </a:solidFill>
                      </a:endParaRP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Key Outcome Measures</a:t>
                      </a:r>
                      <a:endParaRPr lang="en-US" sz="1200" dirty="0">
                        <a:solidFill>
                          <a:schemeClr val="bg1"/>
                        </a:solidFill>
                      </a:endParaRP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Completion Date</a:t>
                      </a:r>
                      <a:r>
                        <a:rPr lang="en-US" sz="1200" baseline="30000" dirty="0">
                          <a:solidFill>
                            <a:schemeClr val="bg1"/>
                          </a:solidFill>
                        </a:rPr>
                        <a:t>a</a:t>
                      </a:r>
                      <a:endParaRPr lang="en-US" sz="1200" dirty="0">
                        <a:solidFill>
                          <a:schemeClr val="bg1"/>
                        </a:solidFill>
                      </a:endParaRPr>
                    </a:p>
                  </a:txBody>
                  <a:tcPr marL="91998" marR="91998"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76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baseline="0" dirty="0">
                          <a:solidFill>
                            <a:schemeClr val="tx1"/>
                          </a:solidFill>
                          <a:latin typeface="+mn-lt"/>
                          <a:ea typeface="+mn-ea"/>
                          <a:cs typeface="+mn-cs"/>
                        </a:rPr>
                        <a:t>ISAR</a:t>
                      </a:r>
                      <a:r>
                        <a:rPr lang="en-US" sz="1100" b="1" kern="1200" baseline="30000" dirty="0">
                          <a:solidFill>
                            <a:schemeClr val="tx1"/>
                          </a:solidFill>
                          <a:latin typeface="+mn-lt"/>
                          <a:ea typeface="+mn-ea"/>
                          <a:cs typeface="+mn-cs"/>
                        </a:rPr>
                        <a:t>1,2</a:t>
                      </a:r>
                    </a:p>
                  </a:txBody>
                  <a:tcPr marL="91998" marR="91998"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t>Patients with severe asthma from &gt;14 countries</a:t>
                      </a:r>
                      <a:endParaRPr lang="en-US" sz="1100" baseline="0" dirty="0">
                        <a:solidFill>
                          <a:schemeClr val="tx1"/>
                        </a:solidFill>
                      </a:endParaRP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t>~10,000</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International patient registry</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marR="0" lvl="0" indent="-171450" algn="l" defTabSz="914400" rtl="0" eaLnBrk="1" fontAlgn="auto" latinLnBrk="0" hangingPunct="1">
                        <a:lnSpc>
                          <a:spcPct val="100000"/>
                        </a:lnSpc>
                        <a:spcBef>
                          <a:spcPts val="300"/>
                        </a:spcBef>
                        <a:spcAft>
                          <a:spcPts val="0"/>
                        </a:spcAft>
                        <a:buClr>
                          <a:schemeClr val="accent1"/>
                        </a:buClr>
                        <a:buSzTx/>
                        <a:buFont typeface="Arial" panose="020B0604020202020204" pitchFamily="34" charset="0"/>
                        <a:buChar char="•"/>
                        <a:tabLst/>
                        <a:defRPr/>
                      </a:pPr>
                      <a:r>
                        <a:rPr lang="en-US" sz="1100" dirty="0"/>
                        <a:t>Describe and characterize the natural history of the severe asthma patient population overall, where appropriate, and by different subgroups (</a:t>
                      </a:r>
                      <a:r>
                        <a:rPr lang="en-US" sz="1100" dirty="0" err="1"/>
                        <a:t>eg</a:t>
                      </a:r>
                      <a:r>
                        <a:rPr lang="en-US" sz="1100" dirty="0"/>
                        <a:t>, by age, sex, disease severity, exacerbation frequency, different comorbidities, physician type, and by country to understand regional differences in patient characteristics)</a:t>
                      </a:r>
                    </a:p>
                    <a:p>
                      <a:pPr marL="171450" marR="0" lvl="0" indent="-171450" algn="l" defTabSz="914400" rtl="0" eaLnBrk="1" fontAlgn="auto" latinLnBrk="0" hangingPunct="1">
                        <a:lnSpc>
                          <a:spcPct val="100000"/>
                        </a:lnSpc>
                        <a:spcBef>
                          <a:spcPts val="300"/>
                        </a:spcBef>
                        <a:spcAft>
                          <a:spcPts val="0"/>
                        </a:spcAft>
                        <a:buClr>
                          <a:schemeClr val="accent1"/>
                        </a:buClr>
                        <a:buSzTx/>
                        <a:buFont typeface="Arial" panose="020B0604020202020204" pitchFamily="34" charset="0"/>
                        <a:buChar char="•"/>
                        <a:tabLst/>
                        <a:defRPr/>
                      </a:pPr>
                      <a:r>
                        <a:rPr lang="en-US" sz="1100" dirty="0"/>
                        <a:t>Facilitate the phenotyping and endotyping of patients with severe asthma and describe these patient groups by burden of illness, disease management patterns, and clinical evolution in an international setting</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9 countries enrolled,</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5 countries in enrollment process</a:t>
                      </a:r>
                    </a:p>
                    <a:p>
                      <a:pPr marL="0" marR="0" indent="0" algn="ctr" defTabSz="457161" rtl="0" eaLnBrk="1" fontAlgn="auto" latinLnBrk="0" hangingPunct="1">
                        <a:lnSpc>
                          <a:spcPct val="100000"/>
                        </a:lnSpc>
                        <a:spcBef>
                          <a:spcPts val="0"/>
                        </a:spcBef>
                        <a:spcAft>
                          <a:spcPts val="0"/>
                        </a:spcAft>
                        <a:buClrTx/>
                        <a:buSzTx/>
                        <a:buFontTx/>
                        <a:buNone/>
                        <a:tabLst/>
                        <a:defRPr/>
                      </a:pPr>
                      <a:endParaRPr lang="en-US" sz="1100" b="0" dirty="0">
                        <a:solidFill>
                          <a:schemeClr val="tx1"/>
                        </a:solidFill>
                        <a:ea typeface="+mn-ea"/>
                        <a:cs typeface="+mn-cs"/>
                      </a:endParaRP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NA</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198580432"/>
                  </a:ext>
                </a:extLst>
              </a:tr>
              <a:tr h="439540">
                <a:tc>
                  <a:txBody>
                    <a:bodyPr/>
                    <a:lstStyle/>
                    <a:p>
                      <a:pPr algn="l"/>
                      <a:r>
                        <a:rPr lang="en-US" sz="1100" b="1" baseline="0" dirty="0"/>
                        <a:t>Pregnancy</a:t>
                      </a:r>
                      <a:r>
                        <a:rPr lang="en-US" sz="1100" b="1" baseline="30000" dirty="0"/>
                        <a:t> </a:t>
                      </a:r>
                      <a:r>
                        <a:rPr lang="en-US" sz="1100" b="1" baseline="0" dirty="0"/>
                        <a:t>Exposure Study</a:t>
                      </a:r>
                      <a:r>
                        <a:rPr lang="en-US" sz="1100" b="1" baseline="30000" dirty="0"/>
                        <a:t>3</a:t>
                      </a:r>
                      <a:endParaRPr lang="en-US" sz="1100" b="1" baseline="0" dirty="0"/>
                    </a:p>
                  </a:txBody>
                  <a:tcPr marL="91998" marR="91998"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Pregnant women with asthma exposed to benralizumab anytime during pregnancy or within 8 weeks prior to the last menstrual period</a:t>
                      </a:r>
                      <a:endParaRPr lang="en-US" sz="1100" baseline="0" dirty="0">
                        <a:solidFill>
                          <a:schemeClr val="tx1"/>
                        </a:solidFill>
                      </a:endParaRP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~800</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Prospective, observational, cohort study</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marR="0" lvl="0" indent="-171450" algn="l" defTabSz="914400" rtl="0" eaLnBrk="1" fontAlgn="auto" latinLnBrk="0" hangingPunct="1">
                        <a:lnSpc>
                          <a:spcPct val="100000"/>
                        </a:lnSpc>
                        <a:spcBef>
                          <a:spcPts val="300"/>
                        </a:spcBef>
                        <a:spcAft>
                          <a:spcPts val="0"/>
                        </a:spcAft>
                        <a:buClr>
                          <a:schemeClr val="accent1"/>
                        </a:buClr>
                        <a:buSzTx/>
                        <a:buFont typeface="Arial" panose="020B0604020202020204" pitchFamily="34" charset="0"/>
                        <a:buChar char="•"/>
                        <a:tabLst/>
                        <a:defRPr/>
                      </a:pPr>
                      <a:r>
                        <a:rPr lang="en-US" sz="1100" kern="1200" dirty="0">
                          <a:solidFill>
                            <a:schemeClr val="tx1"/>
                          </a:solidFill>
                          <a:effectLst/>
                          <a:latin typeface="+mn-lt"/>
                          <a:ea typeface="+mn-ea"/>
                          <a:cs typeface="+mn-cs"/>
                        </a:rPr>
                        <a:t>Major structural birth defects, spontaneous abortion/miscarriage, preterm delivery, small for gestational age infants, spontaneous abortion, stillbirth, elective termination, and small for age postnatal growth to 1 year old</a:t>
                      </a:r>
                      <a:endParaRPr lang="en-US" sz="1100" dirty="0"/>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Not yet recruiting</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November 2025</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177415543"/>
                  </a:ext>
                </a:extLst>
              </a:tr>
              <a:tr h="776663">
                <a:tc>
                  <a:txBody>
                    <a:bodyPr/>
                    <a:lstStyle/>
                    <a:p>
                      <a:pPr algn="l"/>
                      <a:r>
                        <a:rPr lang="en-US" sz="1100" b="1" baseline="0" dirty="0"/>
                        <a:t>CHRONICLE</a:t>
                      </a:r>
                      <a:r>
                        <a:rPr lang="en-US" sz="1100" b="1" baseline="30000" dirty="0"/>
                        <a:t>4</a:t>
                      </a:r>
                    </a:p>
                  </a:txBody>
                  <a:tcPr marL="91998" marR="91998"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Severe asthma inadequately controlled with high-dose ICS therapy plus additional controllers, and/or requiring systemic corticosteroid or monoclonal antibody therapy (age ≥18 years)</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~4000</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Multicenter,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non-interventional, prospective cohort study </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171450" indent="-171450" algn="l">
                        <a:spcBef>
                          <a:spcPts val="300"/>
                        </a:spcBef>
                        <a:buClr>
                          <a:schemeClr val="accent1"/>
                        </a:buClr>
                        <a:buFont typeface="Arial" panose="020B0604020202020204" pitchFamily="34" charset="0"/>
                        <a:buChar char="•"/>
                      </a:pPr>
                      <a:r>
                        <a:rPr lang="en-US" sz="1100" dirty="0"/>
                        <a:t>Longitudinal change of healthcare utilization, asthma treatment, treatment adherence, ACT, patient-reported exacerbations, WPAI asthma questionnaire scores, SGRQ, GTE, AEs associated with corticosteroid therapy</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 Recruiting</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January</a:t>
                      </a:r>
                    </a:p>
                    <a:p>
                      <a:pPr algn="ctr"/>
                      <a:r>
                        <a:rPr lang="en-US" sz="1100" dirty="0">
                          <a:solidFill>
                            <a:schemeClr val="tx1"/>
                          </a:solidFill>
                        </a:rPr>
                        <a:t> 2026</a:t>
                      </a:r>
                    </a:p>
                  </a:txBody>
                  <a:tcPr marL="91998" marR="91998"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970666342"/>
                  </a:ext>
                </a:extLst>
              </a:tr>
            </a:tbl>
          </a:graphicData>
        </a:graphic>
      </p:graphicFrame>
      <p:sp>
        <p:nvSpPr>
          <p:cNvPr id="7" name="Text Placeholder 7">
            <a:extLst>
              <a:ext uri="{FF2B5EF4-FFF2-40B4-BE49-F238E27FC236}">
                <a16:creationId xmlns:a16="http://schemas.microsoft.com/office/drawing/2014/main" id="{B6F40B91-42EA-4536-B801-310E9113E1F3}"/>
              </a:ext>
            </a:extLst>
          </p:cNvPr>
          <p:cNvSpPr txBox="1">
            <a:spLocks/>
          </p:cNvSpPr>
          <p:nvPr/>
        </p:nvSpPr>
        <p:spPr>
          <a:xfrm>
            <a:off x="457198" y="5348682"/>
            <a:ext cx="10488305" cy="1005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300"/>
              </a:spcBef>
              <a:buClr>
                <a:schemeClr val="accent1"/>
              </a:buClr>
              <a:buFont typeface="Arial" panose="020B0604020202020204" pitchFamily="34" charset="0"/>
              <a:buNone/>
              <a:defRPr sz="1000" kern="1200">
                <a:solidFill>
                  <a:schemeClr val="tx1"/>
                </a:solidFill>
                <a:latin typeface="+mn-lt"/>
                <a:ea typeface="+mn-ea"/>
                <a:cs typeface="+mn-cs"/>
              </a:defRPr>
            </a:lvl1pPr>
            <a:lvl2pPr marL="228600" indent="0" algn="l"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90000"/>
              </a:lnSpc>
              <a:spcBef>
                <a:spcPts val="800"/>
              </a:spcBef>
              <a:buClr>
                <a:schemeClr val="accent1"/>
              </a:buClr>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9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750" dirty="0"/>
          </a:p>
        </p:txBody>
      </p:sp>
    </p:spTree>
    <p:extLst>
      <p:ext uri="{BB962C8B-B14F-4D97-AF65-F5344CB8AC3E}">
        <p14:creationId xmlns:p14="http://schemas.microsoft.com/office/powerpoint/2010/main" val="320710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Severe Asthma Registry (ISAR)</a:t>
            </a:r>
          </a:p>
        </p:txBody>
      </p:sp>
      <p:sp>
        <p:nvSpPr>
          <p:cNvPr id="4" name="Slide Number Placeholder 3"/>
          <p:cNvSpPr>
            <a:spLocks noGrp="1"/>
          </p:cNvSpPr>
          <p:nvPr>
            <p:ph type="sldNum" sz="quarter" idx="12"/>
          </p:nvPr>
        </p:nvSpPr>
        <p:spPr/>
        <p:txBody>
          <a:bodyPr/>
          <a:lstStyle/>
          <a:p>
            <a:fld id="{CC7432E5-F8E0-41AE-9A6B-AD730338B005}" type="slidenum">
              <a:rPr lang="en-US" smtClean="0"/>
              <a:pPr/>
              <a:t>25</a:t>
            </a:fld>
            <a:endParaRPr lang="en-US" dirty="0"/>
          </a:p>
        </p:txBody>
      </p:sp>
      <p:sp>
        <p:nvSpPr>
          <p:cNvPr id="11" name="Text Placeholder 10"/>
          <p:cNvSpPr>
            <a:spLocks noGrp="1"/>
          </p:cNvSpPr>
          <p:nvPr>
            <p:ph type="body" sz="quarter" idx="13"/>
          </p:nvPr>
        </p:nvSpPr>
        <p:spPr/>
        <p:txBody>
          <a:bodyPr/>
          <a:lstStyle/>
          <a:p>
            <a:r>
              <a:rPr lang="en-US" dirty="0"/>
              <a:t>1. ISAR. </a:t>
            </a:r>
            <a:r>
              <a:rPr lang="en-US" dirty="0">
                <a:hlinkClick r:id="rId3"/>
              </a:rPr>
              <a:t>http://isaregistries.org/</a:t>
            </a:r>
            <a:r>
              <a:rPr lang="en-US" dirty="0"/>
              <a:t>; 2. </a:t>
            </a:r>
            <a:r>
              <a:rPr lang="en-US" dirty="0" err="1"/>
              <a:t>ENCePP</a:t>
            </a:r>
            <a:r>
              <a:rPr lang="en-US" dirty="0"/>
              <a:t>. ISAR protocol OR00617. </a:t>
            </a:r>
          </a:p>
        </p:txBody>
      </p:sp>
      <p:sp>
        <p:nvSpPr>
          <p:cNvPr id="42" name="Rectangle 80"/>
          <p:cNvSpPr>
            <a:spLocks noChangeArrowheads="1"/>
          </p:cNvSpPr>
          <p:nvPr/>
        </p:nvSpPr>
        <p:spPr bwMode="auto">
          <a:xfrm>
            <a:off x="482474" y="1178624"/>
            <a:ext cx="8915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Status: </a:t>
            </a:r>
            <a:r>
              <a:rPr lang="en-US" altLang="en-US" sz="1600" dirty="0">
                <a:solidFill>
                  <a:schemeClr val="accent1"/>
                </a:solidFill>
                <a:latin typeface="+mn-lt"/>
              </a:rPr>
              <a:t>9 countries enrolled (&gt;5000 patients), 5 countries in enrollment process</a:t>
            </a:r>
            <a:endParaRPr lang="en-US" altLang="en-US" sz="1600" dirty="0">
              <a:solidFill>
                <a:schemeClr val="accent1"/>
              </a:solidFill>
            </a:endParaRPr>
          </a:p>
        </p:txBody>
      </p:sp>
      <p:grpSp>
        <p:nvGrpSpPr>
          <p:cNvPr id="35" name="Group 34"/>
          <p:cNvGrpSpPr/>
          <p:nvPr/>
        </p:nvGrpSpPr>
        <p:grpSpPr>
          <a:xfrm>
            <a:off x="488062" y="1413860"/>
            <a:ext cx="10608916" cy="903914"/>
            <a:chOff x="92266" y="4201094"/>
            <a:chExt cx="7540529" cy="1235699"/>
          </a:xfrm>
        </p:grpSpPr>
        <p:sp>
          <p:nvSpPr>
            <p:cNvPr id="36" name="Rectangle 25"/>
            <p:cNvSpPr>
              <a:spLocks noChangeArrowheads="1"/>
            </p:cNvSpPr>
            <p:nvPr/>
          </p:nvSpPr>
          <p:spPr bwMode="auto">
            <a:xfrm>
              <a:off x="92266" y="4651468"/>
              <a:ext cx="7540529" cy="785325"/>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solidFill>
                    <a:srgbClr val="000000"/>
                  </a:solidFill>
                  <a:ea typeface="Times New Roman" panose="02020603050405020304" pitchFamily="18" charset="0"/>
                  <a:cs typeface="Times New Roman" panose="02020603050405020304" pitchFamily="18" charset="0"/>
                </a:rPr>
                <a:t>Global collaborative initiative to gather anonymous, standardized, longitudinal, real-life data for patients with severe asthma from  &gt;14 countries in order to conduct further research. </a:t>
              </a:r>
              <a:endParaRPr lang="en-US" sz="1400" dirty="0">
                <a:ea typeface="Times New Roman" panose="02020603050405020304" pitchFamily="18" charset="0"/>
              </a:endParaRPr>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Overview</a:t>
              </a:r>
              <a:r>
                <a:rPr lang="en-US" sz="1600" b="1" baseline="30000" dirty="0">
                  <a:solidFill>
                    <a:schemeClr val="bg1"/>
                  </a:solidFill>
                </a:rPr>
                <a:t>1,2</a:t>
              </a:r>
              <a:endParaRPr lang="en-US" sz="1600" b="1" dirty="0">
                <a:solidFill>
                  <a:schemeClr val="bg1"/>
                </a:solidFill>
              </a:endParaRPr>
            </a:p>
          </p:txBody>
        </p:sp>
      </p:grpSp>
      <p:grpSp>
        <p:nvGrpSpPr>
          <p:cNvPr id="5" name="Group 4"/>
          <p:cNvGrpSpPr/>
          <p:nvPr/>
        </p:nvGrpSpPr>
        <p:grpSpPr>
          <a:xfrm>
            <a:off x="472630" y="2335160"/>
            <a:ext cx="10608917" cy="2359716"/>
            <a:chOff x="1975675" y="3093036"/>
            <a:chExt cx="8228777" cy="1444018"/>
          </a:xfrm>
        </p:grpSpPr>
        <p:sp>
          <p:nvSpPr>
            <p:cNvPr id="38" name="Rectangle 32"/>
            <p:cNvSpPr>
              <a:spLocks noChangeArrowheads="1"/>
            </p:cNvSpPr>
            <p:nvPr/>
          </p:nvSpPr>
          <p:spPr bwMode="auto">
            <a:xfrm>
              <a:off x="1975675" y="3093036"/>
              <a:ext cx="2127755" cy="1444018"/>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Objectives</a:t>
              </a:r>
            </a:p>
          </p:txBody>
        </p:sp>
        <p:sp>
          <p:nvSpPr>
            <p:cNvPr id="39" name="Rectangle 32"/>
            <p:cNvSpPr>
              <a:spLocks noChangeArrowheads="1"/>
            </p:cNvSpPr>
            <p:nvPr/>
          </p:nvSpPr>
          <p:spPr bwMode="auto">
            <a:xfrm>
              <a:off x="3982408" y="3097365"/>
              <a:ext cx="6222044" cy="143482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lvl="0">
                <a:spcBef>
                  <a:spcPts val="300"/>
                </a:spcBef>
                <a:buClr>
                  <a:schemeClr val="accent1"/>
                </a:buClr>
                <a:defRPr/>
              </a:pPr>
              <a:r>
                <a:rPr lang="en-US" sz="1400" b="1" i="1" dirty="0"/>
                <a:t>Primary</a:t>
              </a:r>
              <a:r>
                <a:rPr lang="en-US" sz="1400" dirty="0"/>
                <a:t>: </a:t>
              </a:r>
            </a:p>
            <a:p>
              <a:pPr marL="285750" lvl="0" indent="-285750">
                <a:spcBef>
                  <a:spcPts val="300"/>
                </a:spcBef>
                <a:buClr>
                  <a:schemeClr val="accent1"/>
                </a:buClr>
                <a:buFont typeface="Arial" panose="020B0604020202020204" pitchFamily="34" charset="0"/>
                <a:buChar char="•"/>
                <a:defRPr/>
              </a:pPr>
              <a:r>
                <a:rPr lang="en-US" sz="1400" dirty="0"/>
                <a:t>Describe and characterize the natural history of the severe asthma patient population overall, where appropriate, and by different subgroups (eg, by age, sex, disease severity, exacerbation frequency, different comorbidities, physician type, and country)</a:t>
              </a:r>
            </a:p>
            <a:p>
              <a:pPr marL="285750" lvl="0" indent="-285750">
                <a:spcBef>
                  <a:spcPts val="300"/>
                </a:spcBef>
                <a:buClr>
                  <a:schemeClr val="accent1"/>
                </a:buClr>
                <a:buFont typeface="Arial" panose="020B0604020202020204" pitchFamily="34" charset="0"/>
                <a:buChar char="•"/>
                <a:defRPr/>
              </a:pPr>
              <a:r>
                <a:rPr lang="en-US" sz="1400" dirty="0"/>
                <a:t>Facilitate the phenotyping and endotyping of patients with severe asthma and describe these patient groups by burden of illness, disease management patterns, and clinical evolution in an international setting</a:t>
              </a:r>
            </a:p>
            <a:p>
              <a:pPr lvl="0">
                <a:spcBef>
                  <a:spcPts val="300"/>
                </a:spcBef>
                <a:buClr>
                  <a:schemeClr val="accent1"/>
                </a:buClr>
                <a:defRPr/>
              </a:pPr>
              <a:r>
                <a:rPr lang="en-US" sz="1400" b="1" i="1" dirty="0"/>
                <a:t>Select Secondary</a:t>
              </a:r>
              <a:r>
                <a:rPr lang="en-US" sz="1400" dirty="0"/>
                <a:t>:</a:t>
              </a:r>
            </a:p>
            <a:p>
              <a:pPr marL="285750" lvl="0" indent="-285750">
                <a:spcBef>
                  <a:spcPts val="300"/>
                </a:spcBef>
                <a:buClr>
                  <a:schemeClr val="accent1"/>
                </a:buClr>
                <a:buFont typeface="Arial" panose="020B0604020202020204" pitchFamily="34" charset="0"/>
                <a:buChar char="•"/>
                <a:defRPr/>
              </a:pPr>
              <a:r>
                <a:rPr lang="en-US" sz="1400" dirty="0"/>
                <a:t>Evaluate the real-life effectiveness and safety of treatments for severe asthma overall and in specific patient groups/phenotypes</a:t>
              </a:r>
            </a:p>
          </p:txBody>
        </p:sp>
      </p:grpSp>
      <p:graphicFrame>
        <p:nvGraphicFramePr>
          <p:cNvPr id="7" name="Table 6">
            <a:extLst>
              <a:ext uri="{FF2B5EF4-FFF2-40B4-BE49-F238E27FC236}">
                <a16:creationId xmlns:a16="http://schemas.microsoft.com/office/drawing/2014/main" id="{8697B369-7FBE-4CA8-AF33-E7D63F00B1E5}"/>
              </a:ext>
            </a:extLst>
          </p:cNvPr>
          <p:cNvGraphicFramePr>
            <a:graphicFrameLocks noGrp="1"/>
          </p:cNvGraphicFramePr>
          <p:nvPr>
            <p:extLst>
              <p:ext uri="{D42A27DB-BD31-4B8C-83A1-F6EECF244321}">
                <p14:modId xmlns:p14="http://schemas.microsoft.com/office/powerpoint/2010/main" val="2335262793"/>
              </p:ext>
            </p:extLst>
          </p:nvPr>
        </p:nvGraphicFramePr>
        <p:xfrm>
          <a:off x="482474" y="4781550"/>
          <a:ext cx="10614504" cy="1742440"/>
        </p:xfrm>
        <a:graphic>
          <a:graphicData uri="http://schemas.openxmlformats.org/drawingml/2006/table">
            <a:tbl>
              <a:tblPr firstRow="1" bandRow="1">
                <a:tableStyleId>{93296810-A885-4BE3-A3E7-6D5BEEA58F35}</a:tableStyleId>
              </a:tblPr>
              <a:tblGrid>
                <a:gridCol w="2569645">
                  <a:extLst>
                    <a:ext uri="{9D8B030D-6E8A-4147-A177-3AD203B41FA5}">
                      <a16:colId xmlns:a16="http://schemas.microsoft.com/office/drawing/2014/main" val="167520219"/>
                    </a:ext>
                  </a:extLst>
                </a:gridCol>
                <a:gridCol w="4115130">
                  <a:extLst>
                    <a:ext uri="{9D8B030D-6E8A-4147-A177-3AD203B41FA5}">
                      <a16:colId xmlns:a16="http://schemas.microsoft.com/office/drawing/2014/main" val="2866695204"/>
                    </a:ext>
                  </a:extLst>
                </a:gridCol>
                <a:gridCol w="3929729">
                  <a:extLst>
                    <a:ext uri="{9D8B030D-6E8A-4147-A177-3AD203B41FA5}">
                      <a16:colId xmlns:a16="http://schemas.microsoft.com/office/drawing/2014/main" val="1487323022"/>
                    </a:ext>
                  </a:extLst>
                </a:gridCol>
              </a:tblGrid>
              <a:tr h="370840">
                <a:tc>
                  <a:txBody>
                    <a:bodyPr/>
                    <a:lstStyle/>
                    <a:p>
                      <a:pPr algn="ctr"/>
                      <a:r>
                        <a:rPr lang="en-US" sz="1400" b="1" dirty="0">
                          <a:solidFill>
                            <a:schemeClr val="tx1"/>
                          </a:solidFill>
                        </a:rPr>
                        <a:t>Patients</a:t>
                      </a:r>
                    </a:p>
                  </a:txBody>
                  <a:tcPr>
                    <a:solidFill>
                      <a:schemeClr val="accent6">
                        <a:lumMod val="60000"/>
                        <a:lumOff val="40000"/>
                      </a:schemeClr>
                    </a:solidFill>
                  </a:tcPr>
                </a:tc>
                <a:tc>
                  <a:txBody>
                    <a:bodyPr/>
                    <a:lstStyle/>
                    <a:p>
                      <a:pPr algn="ctr"/>
                      <a:r>
                        <a:rPr lang="en-US" sz="1400" b="1" dirty="0">
                          <a:solidFill>
                            <a:schemeClr val="tx1"/>
                          </a:solidFill>
                        </a:rPr>
                        <a:t>Prospective Data Collection</a:t>
                      </a:r>
                    </a:p>
                  </a:txBody>
                  <a:tcPr>
                    <a:solidFill>
                      <a:schemeClr val="accent6">
                        <a:lumMod val="60000"/>
                        <a:lumOff val="40000"/>
                      </a:schemeClr>
                    </a:solidFill>
                  </a:tcPr>
                </a:tc>
                <a:tc>
                  <a:txBody>
                    <a:bodyPr/>
                    <a:lstStyle/>
                    <a:p>
                      <a:pPr algn="ctr"/>
                      <a:r>
                        <a:rPr lang="en-US" sz="1400" b="1" dirty="0">
                          <a:solidFill>
                            <a:schemeClr val="tx1"/>
                          </a:solidFill>
                        </a:rPr>
                        <a:t>Research Topics</a:t>
                      </a:r>
                    </a:p>
                  </a:txBody>
                  <a:tcPr>
                    <a:solidFill>
                      <a:schemeClr val="accent6">
                        <a:lumMod val="60000"/>
                        <a:lumOff val="40000"/>
                      </a:schemeClr>
                    </a:solidFill>
                  </a:tcPr>
                </a:tc>
                <a:extLst>
                  <a:ext uri="{0D108BD9-81ED-4DB2-BD59-A6C34878D82A}">
                    <a16:rowId xmlns:a16="http://schemas.microsoft.com/office/drawing/2014/main" val="3006905623"/>
                  </a:ext>
                </a:extLst>
              </a:tr>
              <a:tr h="370840">
                <a:tc>
                  <a:txBody>
                    <a:bodyPr/>
                    <a:lstStyle/>
                    <a:p>
                      <a:pPr algn="l"/>
                      <a:r>
                        <a:rPr lang="en-US" sz="1400" dirty="0"/>
                        <a:t>Adult patients:</a:t>
                      </a:r>
                    </a:p>
                    <a:p>
                      <a:pPr algn="l"/>
                      <a:r>
                        <a:rPr lang="en-US" sz="1400" dirty="0"/>
                        <a:t>GINA Step 4 uncontrolled /  </a:t>
                      </a:r>
                    </a:p>
                    <a:p>
                      <a:pPr algn="l"/>
                      <a:r>
                        <a:rPr lang="en-US" sz="1400" dirty="0"/>
                        <a:t>Step 5</a:t>
                      </a:r>
                    </a:p>
                    <a:p>
                      <a:pPr algn="l"/>
                      <a:r>
                        <a:rPr lang="en-US" sz="1400" dirty="0"/>
                        <a:t>Estimated N = 10,000</a:t>
                      </a:r>
                    </a:p>
                  </a:txBody>
                  <a:tcPr anchor="ctr"/>
                </a:tc>
                <a:tc>
                  <a:txBody>
                    <a:bodyPr/>
                    <a:lstStyle/>
                    <a:p>
                      <a:pPr algn="ctr"/>
                      <a:r>
                        <a:rPr lang="en-US" sz="1400" dirty="0"/>
                        <a:t>New registries: Electronic case report forms</a:t>
                      </a:r>
                    </a:p>
                    <a:p>
                      <a:pPr algn="l"/>
                      <a:endParaRPr lang="en-US" sz="1400" dirty="0"/>
                    </a:p>
                    <a:p>
                      <a:pPr algn="ctr"/>
                      <a:r>
                        <a:rPr lang="en-US" sz="1400" dirty="0"/>
                        <a:t>Existing registries will follow data collection standards established by the ISAR steering group to enable combination with datasets from other countries</a:t>
                      </a:r>
                    </a:p>
                  </a:txBody>
                  <a:tcPr anchor="ctr"/>
                </a:tc>
                <a:tc>
                  <a:txBody>
                    <a:bodyPr/>
                    <a:lstStyle/>
                    <a:p>
                      <a:pPr algn="ctr"/>
                      <a:r>
                        <a:rPr lang="en-US" sz="1400" dirty="0"/>
                        <a:t>Priority topics selected each year by the ISAR steering committee </a:t>
                      </a:r>
                    </a:p>
                  </a:txBody>
                  <a:tcPr anchor="ctr"/>
                </a:tc>
                <a:extLst>
                  <a:ext uri="{0D108BD9-81ED-4DB2-BD59-A6C34878D82A}">
                    <a16:rowId xmlns:a16="http://schemas.microsoft.com/office/drawing/2014/main" val="3210382317"/>
                  </a:ext>
                </a:extLst>
              </a:tr>
            </a:tbl>
          </a:graphicData>
        </a:graphic>
      </p:graphicFrame>
    </p:spTree>
    <p:extLst>
      <p:ext uri="{BB962C8B-B14F-4D97-AF65-F5344CB8AC3E}">
        <p14:creationId xmlns:p14="http://schemas.microsoft.com/office/powerpoint/2010/main" val="398402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Benralizumab Pregnancy Exposure Study</a:t>
            </a:r>
            <a:endParaRPr lang="en-US" sz="2000" dirty="0"/>
          </a:p>
        </p:txBody>
      </p:sp>
      <p:sp>
        <p:nvSpPr>
          <p:cNvPr id="11" name="Text Placeholder 10"/>
          <p:cNvSpPr>
            <a:spLocks noGrp="1"/>
          </p:cNvSpPr>
          <p:nvPr>
            <p:ph type="body" sz="quarter" idx="13"/>
          </p:nvPr>
        </p:nvSpPr>
        <p:spPr>
          <a:xfrm>
            <a:off x="457200" y="5851602"/>
            <a:ext cx="10639778" cy="1005840"/>
          </a:xfrm>
        </p:spPr>
        <p:txBody>
          <a:bodyPr/>
          <a:lstStyle/>
          <a:p>
            <a:r>
              <a:rPr lang="en-US" dirty="0">
                <a:latin typeface="Arial" panose="020B0604020202020204" pitchFamily="34" charset="0"/>
                <a:cs typeface="Arial" panose="020B0604020202020204" pitchFamily="34" charset="0"/>
              </a:rPr>
              <a:t>Study </a:t>
            </a:r>
            <a:r>
              <a:rPr lang="en-US" dirty="0"/>
              <a:t>NCT037994999. ClinicalTrials.gov website.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sz="1600" dirty="0">
                <a:latin typeface="+mn-lt"/>
                <a:hlinkClick r:id="rId3"/>
              </a:rPr>
              <a:t>NCT03794999</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Not yet recruiting</a:t>
            </a:r>
          </a:p>
          <a:p>
            <a:pPr>
              <a:spcBef>
                <a:spcPct val="0"/>
              </a:spcBef>
              <a:buClrTx/>
              <a:buNone/>
            </a:pPr>
            <a:r>
              <a:rPr lang="en-US" altLang="en-US" sz="1600" b="1" dirty="0">
                <a:solidFill>
                  <a:schemeClr val="accent1"/>
                </a:solidFill>
                <a:latin typeface="+mn-lt"/>
              </a:rPr>
              <a:t>Estimated Completion Date:</a:t>
            </a:r>
            <a:r>
              <a:rPr lang="en-US" altLang="en-US" sz="1600" dirty="0">
                <a:solidFill>
                  <a:schemeClr val="accent1"/>
                </a:solidFill>
                <a:latin typeface="+mn-lt"/>
              </a:rPr>
              <a:t> November 2025</a:t>
            </a:r>
          </a:p>
        </p:txBody>
      </p:sp>
      <p:grpSp>
        <p:nvGrpSpPr>
          <p:cNvPr id="35" name="Group 34"/>
          <p:cNvGrpSpPr/>
          <p:nvPr/>
        </p:nvGrpSpPr>
        <p:grpSpPr>
          <a:xfrm>
            <a:off x="488062" y="1954120"/>
            <a:ext cx="10608916" cy="975722"/>
            <a:chOff x="92266" y="4201094"/>
            <a:chExt cx="7540529" cy="1146237"/>
          </a:xfrm>
        </p:grpSpPr>
        <p:sp>
          <p:nvSpPr>
            <p:cNvPr id="36" name="Rectangle 25"/>
            <p:cNvSpPr>
              <a:spLocks noChangeArrowheads="1"/>
            </p:cNvSpPr>
            <p:nvPr/>
          </p:nvSpPr>
          <p:spPr bwMode="auto">
            <a:xfrm>
              <a:off x="92266" y="4651468"/>
              <a:ext cx="7540529" cy="69586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Prospective, observational cohort study of pregnancy and infant outcomes in women with asthma exposed to benralizumab any time during pregnancy or within 8 weeks prior to the first day of the last menstrual period</a:t>
              </a:r>
              <a:endParaRPr lang="en-US" sz="1400" u="sng"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2" y="2940720"/>
            <a:ext cx="10608916" cy="1186756"/>
            <a:chOff x="1975676" y="2979606"/>
            <a:chExt cx="8228776" cy="726231"/>
          </a:xfrm>
        </p:grpSpPr>
        <p:sp>
          <p:nvSpPr>
            <p:cNvPr id="38" name="Rectangle 32"/>
            <p:cNvSpPr>
              <a:spLocks noChangeArrowheads="1"/>
            </p:cNvSpPr>
            <p:nvPr/>
          </p:nvSpPr>
          <p:spPr bwMode="auto">
            <a:xfrm>
              <a:off x="1975676" y="2979606"/>
              <a:ext cx="2006731" cy="724595"/>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a:t>
              </a:r>
            </a:p>
            <a:p>
              <a:pPr marL="115888" indent="-115888" algn="ctr">
                <a:spcBef>
                  <a:spcPct val="20000"/>
                </a:spcBef>
                <a:buClr>
                  <a:schemeClr val="accent2"/>
                </a:buClr>
              </a:pPr>
              <a:r>
                <a:rPr lang="en-US" sz="1600" b="1" dirty="0">
                  <a:solidFill>
                    <a:schemeClr val="bg1"/>
                  </a:solidFill>
                </a:rPr>
                <a:t>include</a:t>
              </a:r>
            </a:p>
          </p:txBody>
        </p:sp>
        <p:sp>
          <p:nvSpPr>
            <p:cNvPr id="39" name="Rectangle 32"/>
            <p:cNvSpPr>
              <a:spLocks noChangeArrowheads="1"/>
            </p:cNvSpPr>
            <p:nvPr/>
          </p:nvSpPr>
          <p:spPr bwMode="auto">
            <a:xfrm>
              <a:off x="3982408" y="2981242"/>
              <a:ext cx="6222044" cy="724595"/>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a:t>
              </a:r>
              <a:r>
                <a:rPr lang="en-US" sz="1400" dirty="0"/>
                <a:t>: Major structural birth defects </a:t>
              </a:r>
            </a:p>
            <a:p>
              <a:pPr>
                <a:spcBef>
                  <a:spcPts val="300"/>
                </a:spcBef>
                <a:buClr>
                  <a:schemeClr val="accent1"/>
                </a:buClr>
              </a:pPr>
              <a:r>
                <a:rPr lang="en-US" sz="1400" b="1" i="1" dirty="0"/>
                <a:t>Secondary</a:t>
              </a:r>
              <a:r>
                <a:rPr lang="en-US" sz="1400" dirty="0"/>
                <a:t>: Preterm delivery, small for gestational age infants, spontaneous abortion, stillbirth, elective termination, and small for age postnatal growth to 1 year </a:t>
              </a:r>
            </a:p>
          </p:txBody>
        </p:sp>
      </p:grpSp>
      <p:sp>
        <p:nvSpPr>
          <p:cNvPr id="4" name="Slide Number Placeholder 3"/>
          <p:cNvSpPr>
            <a:spLocks noGrp="1"/>
          </p:cNvSpPr>
          <p:nvPr>
            <p:ph type="sldNum" sz="quarter" idx="12"/>
          </p:nvPr>
        </p:nvSpPr>
        <p:spPr/>
        <p:txBody>
          <a:bodyPr/>
          <a:lstStyle/>
          <a:p>
            <a:fld id="{CC7432E5-F8E0-41AE-9A6B-AD730338B005}" type="slidenum">
              <a:rPr lang="en-US" smtClean="0"/>
              <a:pPr/>
              <a:t>26</a:t>
            </a:fld>
            <a:endParaRPr lang="en-US" dirty="0"/>
          </a:p>
        </p:txBody>
      </p:sp>
      <p:grpSp>
        <p:nvGrpSpPr>
          <p:cNvPr id="13" name="Group 12">
            <a:extLst>
              <a:ext uri="{FF2B5EF4-FFF2-40B4-BE49-F238E27FC236}">
                <a16:creationId xmlns:a16="http://schemas.microsoft.com/office/drawing/2014/main" id="{226F78CE-1315-4CB7-9690-189A88CFAE05}"/>
              </a:ext>
            </a:extLst>
          </p:cNvPr>
          <p:cNvGrpSpPr/>
          <p:nvPr/>
        </p:nvGrpSpPr>
        <p:grpSpPr>
          <a:xfrm>
            <a:off x="488062" y="4290448"/>
            <a:ext cx="4693994" cy="1888926"/>
            <a:chOff x="550907" y="3614937"/>
            <a:chExt cx="5394960" cy="2062380"/>
          </a:xfrm>
        </p:grpSpPr>
        <p:sp>
          <p:nvSpPr>
            <p:cNvPr id="14" name="Pentagon 42">
              <a:extLst>
                <a:ext uri="{FF2B5EF4-FFF2-40B4-BE49-F238E27FC236}">
                  <a16:creationId xmlns:a16="http://schemas.microsoft.com/office/drawing/2014/main" id="{2E650382-C888-40BD-9A68-F00944C4FBCE}"/>
                </a:ext>
              </a:extLst>
            </p:cNvPr>
            <p:cNvSpPr/>
            <p:nvPr/>
          </p:nvSpPr>
          <p:spPr>
            <a:xfrm>
              <a:off x="550907" y="3614937"/>
              <a:ext cx="5394960" cy="2062380"/>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21">
              <a:extLst>
                <a:ext uri="{FF2B5EF4-FFF2-40B4-BE49-F238E27FC236}">
                  <a16:creationId xmlns:a16="http://schemas.microsoft.com/office/drawing/2014/main" id="{0D5D6BD2-3495-418C-BA98-13400948A2D5}"/>
                </a:ext>
              </a:extLst>
            </p:cNvPr>
            <p:cNvSpPr/>
            <p:nvPr/>
          </p:nvSpPr>
          <p:spPr bwMode="auto">
            <a:xfrm>
              <a:off x="550907" y="3730555"/>
              <a:ext cx="2937599" cy="1748386"/>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 Prospective, observational, cohort study with 20-month follow-up target duration</a:t>
              </a:r>
            </a:p>
            <a:p>
              <a:pPr algn="ctr" defTabSz="577850">
                <a:lnSpc>
                  <a:spcPct val="90000"/>
                </a:lnSpc>
                <a:spcAft>
                  <a:spcPct val="35000"/>
                </a:spcAft>
                <a:defRPr/>
              </a:pPr>
              <a:r>
                <a:rPr lang="en-US" sz="1600" dirty="0">
                  <a:solidFill>
                    <a:schemeClr val="tx1"/>
                  </a:solidFill>
                </a:rPr>
                <a:t>Estimated N=800</a:t>
              </a:r>
            </a:p>
          </p:txBody>
        </p:sp>
        <p:sp>
          <p:nvSpPr>
            <p:cNvPr id="16" name="Rectangle 15">
              <a:extLst>
                <a:ext uri="{FF2B5EF4-FFF2-40B4-BE49-F238E27FC236}">
                  <a16:creationId xmlns:a16="http://schemas.microsoft.com/office/drawing/2014/main" id="{77AB095C-64EE-4421-BFCC-73E0BF6AB5FF}"/>
                </a:ext>
              </a:extLst>
            </p:cNvPr>
            <p:cNvSpPr/>
            <p:nvPr/>
          </p:nvSpPr>
          <p:spPr bwMode="auto">
            <a:xfrm>
              <a:off x="3442125" y="4254385"/>
              <a:ext cx="2225739" cy="81657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pPr algn="ctr" defTabSz="577850">
                <a:lnSpc>
                  <a:spcPct val="90000"/>
                </a:lnSpc>
                <a:spcAft>
                  <a:spcPct val="35000"/>
                </a:spcAft>
                <a:defRPr/>
              </a:pPr>
              <a:r>
                <a:rPr lang="en-US" b="1" dirty="0">
                  <a:solidFill>
                    <a:schemeClr val="accent1"/>
                  </a:solidFill>
                </a:rPr>
                <a:t>Pregnancy Exposure Cohorts</a:t>
              </a:r>
            </a:p>
          </p:txBody>
        </p:sp>
      </p:grpSp>
      <p:grpSp>
        <p:nvGrpSpPr>
          <p:cNvPr id="17" name="Group 16">
            <a:extLst>
              <a:ext uri="{FF2B5EF4-FFF2-40B4-BE49-F238E27FC236}">
                <a16:creationId xmlns:a16="http://schemas.microsoft.com/office/drawing/2014/main" id="{5E04B276-B229-4952-844E-C78699842F8A}"/>
              </a:ext>
            </a:extLst>
          </p:cNvPr>
          <p:cNvGrpSpPr/>
          <p:nvPr/>
        </p:nvGrpSpPr>
        <p:grpSpPr>
          <a:xfrm>
            <a:off x="5282447" y="4290449"/>
            <a:ext cx="5752127" cy="1888926"/>
            <a:chOff x="6545632" y="3832080"/>
            <a:chExt cx="3817082" cy="1720164"/>
          </a:xfrm>
        </p:grpSpPr>
        <p:sp>
          <p:nvSpPr>
            <p:cNvPr id="18" name="Rectangle 17">
              <a:extLst>
                <a:ext uri="{FF2B5EF4-FFF2-40B4-BE49-F238E27FC236}">
                  <a16:creationId xmlns:a16="http://schemas.microsoft.com/office/drawing/2014/main" id="{10FAAC48-8AAF-4B2B-B6FF-ADF388021505}"/>
                </a:ext>
              </a:extLst>
            </p:cNvPr>
            <p:cNvSpPr/>
            <p:nvPr/>
          </p:nvSpPr>
          <p:spPr bwMode="auto">
            <a:xfrm rot="16200000">
              <a:off x="8186216" y="2191496"/>
              <a:ext cx="519520" cy="38006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Exposed to benralizumab </a:t>
              </a:r>
              <a:r>
                <a:rPr lang="pl-PL" sz="1600" dirty="0">
                  <a:solidFill>
                    <a:schemeClr val="tx1"/>
                  </a:solidFill>
                </a:rPr>
                <a:t> </a:t>
              </a:r>
            </a:p>
          </p:txBody>
        </p:sp>
        <p:sp>
          <p:nvSpPr>
            <p:cNvPr id="19" name="Rectangle 18">
              <a:extLst>
                <a:ext uri="{FF2B5EF4-FFF2-40B4-BE49-F238E27FC236}">
                  <a16:creationId xmlns:a16="http://schemas.microsoft.com/office/drawing/2014/main" id="{FB784EFA-646F-4AFC-B70E-CC00C0CE0932}"/>
                </a:ext>
              </a:extLst>
            </p:cNvPr>
            <p:cNvSpPr/>
            <p:nvPr/>
          </p:nvSpPr>
          <p:spPr bwMode="auto">
            <a:xfrm rot="16200000">
              <a:off x="8157517" y="2828718"/>
              <a:ext cx="519520" cy="372688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Exposed to asthma medications, except benralizumab</a:t>
              </a:r>
              <a:endParaRPr lang="pl-PL" sz="1600" dirty="0">
                <a:solidFill>
                  <a:schemeClr val="tx1"/>
                </a:solidFill>
              </a:endParaRPr>
            </a:p>
          </p:txBody>
        </p:sp>
        <p:sp>
          <p:nvSpPr>
            <p:cNvPr id="20" name="Rectangle 19">
              <a:extLst>
                <a:ext uri="{FF2B5EF4-FFF2-40B4-BE49-F238E27FC236}">
                  <a16:creationId xmlns:a16="http://schemas.microsoft.com/office/drawing/2014/main" id="{D5311413-E530-46B0-A0DC-10BC78CC4E85}"/>
                </a:ext>
              </a:extLst>
            </p:cNvPr>
            <p:cNvSpPr/>
            <p:nvPr/>
          </p:nvSpPr>
          <p:spPr bwMode="auto">
            <a:xfrm rot="16200000">
              <a:off x="8202613" y="3392142"/>
              <a:ext cx="519520" cy="3800683"/>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sv-SE" sz="1600" dirty="0">
                  <a:solidFill>
                    <a:schemeClr val="tx1"/>
                  </a:solidFill>
                </a:rPr>
                <a:t>No </a:t>
              </a:r>
              <a:r>
                <a:rPr lang="en-US" sz="1600" dirty="0">
                  <a:solidFill>
                    <a:schemeClr val="tx1"/>
                  </a:solidFill>
                </a:rPr>
                <a:t>asthma</a:t>
              </a:r>
              <a:r>
                <a:rPr lang="sv-SE" sz="1600" dirty="0">
                  <a:solidFill>
                    <a:schemeClr val="tx1"/>
                  </a:solidFill>
                </a:rPr>
                <a:t> </a:t>
              </a:r>
              <a:r>
                <a:rPr lang="en-US" sz="1600" dirty="0">
                  <a:solidFill>
                    <a:schemeClr val="tx1"/>
                  </a:solidFill>
                </a:rPr>
                <a:t>diagnosis, not exposed to benralizumab or any known human teratogen</a:t>
              </a:r>
            </a:p>
          </p:txBody>
        </p:sp>
      </p:grpSp>
    </p:spTree>
    <p:extLst>
      <p:ext uri="{BB962C8B-B14F-4D97-AF65-F5344CB8AC3E}">
        <p14:creationId xmlns:p14="http://schemas.microsoft.com/office/powerpoint/2010/main" val="2838383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CHRONICLE: Observational, Prospective Cohort, Asthma Study in the US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27</a:t>
            </a:fld>
            <a:endParaRPr lang="en-US" dirty="0"/>
          </a:p>
        </p:txBody>
      </p:sp>
      <p:sp>
        <p:nvSpPr>
          <p:cNvPr id="11" name="Text Placeholder 10"/>
          <p:cNvSpPr>
            <a:spLocks noGrp="1"/>
          </p:cNvSpPr>
          <p:nvPr>
            <p:ph type="body" sz="quarter" idx="13"/>
          </p:nvPr>
        </p:nvSpPr>
        <p:spPr/>
        <p:txBody>
          <a:bodyPr/>
          <a:lstStyle/>
          <a:p>
            <a:r>
              <a:rPr lang="en-US" dirty="0"/>
              <a:t>ACT = Asthma Control Test; AE = adverse events; Fe</a:t>
            </a:r>
            <a:r>
              <a:rPr lang="en-US" baseline="-25000" dirty="0"/>
              <a:t>NO</a:t>
            </a:r>
            <a:r>
              <a:rPr lang="en-US" dirty="0"/>
              <a:t> = fractional exhaled nitric oxide; FEV</a:t>
            </a:r>
            <a:r>
              <a:rPr lang="en-US" baseline="-25000" dirty="0"/>
              <a:t>1</a:t>
            </a:r>
            <a:r>
              <a:rPr lang="en-US" dirty="0"/>
              <a:t> = forced expiratory volume in 1 second; FVC = forced vital capacity;        GETE = global evaluation of treatment effectiveness; ICS = inhaled corticosteroids; IgE = immunoglobulin E; SGRQ = St George’s Respiratory Questionnaire;                US = United States; WPAI-Asthma = Work Productivity and Activity Impairment Asthma Questionnaire.</a:t>
            </a:r>
          </a:p>
          <a:p>
            <a:r>
              <a:rPr lang="en-US" dirty="0"/>
              <a:t>Study NCT03373045. ClinicalTrials.gov website.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dirty="0">
                <a:solidFill>
                  <a:schemeClr val="accent1"/>
                </a:solidFill>
                <a:latin typeface="+mn-lt"/>
                <a:hlinkClick r:id="rId3"/>
              </a:rPr>
              <a:t>NCT03373045</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a:t>
            </a:r>
            <a:r>
              <a:rPr lang="en-US" altLang="en-US" sz="1600" dirty="0">
                <a:solidFill>
                  <a:schemeClr val="accent1"/>
                </a:solidFill>
              </a:rPr>
              <a:t>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January 2026</a:t>
            </a:r>
          </a:p>
        </p:txBody>
      </p:sp>
      <p:grpSp>
        <p:nvGrpSpPr>
          <p:cNvPr id="35" name="Group 34"/>
          <p:cNvGrpSpPr/>
          <p:nvPr/>
        </p:nvGrpSpPr>
        <p:grpSpPr>
          <a:xfrm>
            <a:off x="488062" y="1954121"/>
            <a:ext cx="10608916" cy="1051876"/>
            <a:chOff x="92266" y="4201094"/>
            <a:chExt cx="7540529" cy="1235699"/>
          </a:xfrm>
        </p:grpSpPr>
        <p:sp>
          <p:nvSpPr>
            <p:cNvPr id="36" name="Rectangle 25"/>
            <p:cNvSpPr>
              <a:spLocks noChangeArrowheads="1"/>
            </p:cNvSpPr>
            <p:nvPr/>
          </p:nvSpPr>
          <p:spPr bwMode="auto">
            <a:xfrm>
              <a:off x="92266" y="4651468"/>
              <a:ext cx="7540529" cy="785325"/>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Multicenter, non-interventional, prospective cohort study of adult patients with severe asthma who do not achieve control with high-dose ICS therapy with additional controllers and/or require systemic corticosteroids or monoclonal antibody therapy. In addition, the study will describe the use and outcomes associated with monoclonal antibody therapies for severe asthma.</a:t>
              </a:r>
              <a:endParaRPr lang="en-US" sz="1400" u="sng" baseline="30000" dirty="0"/>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2" y="3002185"/>
            <a:ext cx="10608916" cy="1937572"/>
            <a:chOff x="1975676" y="2979606"/>
            <a:chExt cx="8228776" cy="1185690"/>
          </a:xfrm>
        </p:grpSpPr>
        <p:sp>
          <p:nvSpPr>
            <p:cNvPr id="38" name="Rectangle 32"/>
            <p:cNvSpPr>
              <a:spLocks noChangeArrowheads="1"/>
            </p:cNvSpPr>
            <p:nvPr/>
          </p:nvSpPr>
          <p:spPr bwMode="auto">
            <a:xfrm>
              <a:off x="1975676" y="2979606"/>
              <a:ext cx="2006731" cy="118569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Primary endpoints </a:t>
              </a:r>
            </a:p>
            <a:p>
              <a:pPr marL="115888" indent="-115888" algn="ctr">
                <a:spcBef>
                  <a:spcPct val="20000"/>
                </a:spcBef>
                <a:buClr>
                  <a:schemeClr val="accent2"/>
                </a:buClr>
              </a:pPr>
              <a:r>
                <a:rPr lang="en-US" sz="1600" b="1" dirty="0">
                  <a:solidFill>
                    <a:schemeClr val="bg1"/>
                  </a:solidFill>
                </a:rPr>
                <a:t>include</a:t>
              </a:r>
            </a:p>
          </p:txBody>
        </p:sp>
        <p:sp>
          <p:nvSpPr>
            <p:cNvPr id="39" name="Rectangle 32"/>
            <p:cNvSpPr>
              <a:spLocks noChangeArrowheads="1"/>
            </p:cNvSpPr>
            <p:nvPr/>
          </p:nvSpPr>
          <p:spPr bwMode="auto">
            <a:xfrm>
              <a:off x="3982408" y="2981242"/>
              <a:ext cx="6222044" cy="118405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dirty="0"/>
                <a:t>Assessed up to 7 years:</a:t>
              </a:r>
            </a:p>
            <a:p>
              <a:pPr marL="182880" indent="-182880">
                <a:spcBef>
                  <a:spcPts val="200"/>
                </a:spcBef>
                <a:buClr>
                  <a:schemeClr val="accent1"/>
                </a:buClr>
                <a:buFont typeface="Arial" panose="020B0604020202020204" pitchFamily="34" charset="0"/>
                <a:buChar char="•"/>
              </a:pPr>
              <a:r>
                <a:rPr lang="en-US" sz="1400" dirty="0"/>
                <a:t>Healthcare utilization (hospitalizations, clinic visits, asthma exacerbations)</a:t>
              </a:r>
            </a:p>
            <a:p>
              <a:pPr marL="182880" indent="-182880">
                <a:spcBef>
                  <a:spcPts val="200"/>
                </a:spcBef>
                <a:buClr>
                  <a:schemeClr val="accent1"/>
                </a:buClr>
                <a:buFont typeface="Arial" panose="020B0604020202020204" pitchFamily="34" charset="0"/>
                <a:buChar char="•"/>
              </a:pPr>
              <a:r>
                <a:rPr lang="en-US" sz="1400" dirty="0"/>
                <a:t>Asthma treatment</a:t>
              </a:r>
            </a:p>
            <a:p>
              <a:pPr marL="182880" indent="-182880">
                <a:spcBef>
                  <a:spcPts val="200"/>
                </a:spcBef>
                <a:buClr>
                  <a:schemeClr val="accent1"/>
                </a:buClr>
                <a:buFont typeface="Arial" panose="020B0604020202020204" pitchFamily="34" charset="0"/>
                <a:buChar char="•"/>
              </a:pPr>
              <a:r>
                <a:rPr lang="en-US" sz="1400" dirty="0"/>
                <a:t>Treatment adherence</a:t>
              </a:r>
            </a:p>
            <a:p>
              <a:pPr marL="182880" indent="-182880">
                <a:spcBef>
                  <a:spcPts val="200"/>
                </a:spcBef>
                <a:buClr>
                  <a:schemeClr val="accent1"/>
                </a:buClr>
                <a:buFont typeface="Arial" panose="020B0604020202020204" pitchFamily="34" charset="0"/>
                <a:buChar char="•"/>
              </a:pPr>
              <a:r>
                <a:rPr lang="en-US" sz="1400" dirty="0"/>
                <a:t>Patient reported outcomes: exacerbations, ACT, WPAI-Asthma, SGRQ, GETE</a:t>
              </a:r>
            </a:p>
            <a:p>
              <a:pPr marL="182880" indent="-182880">
                <a:spcBef>
                  <a:spcPts val="200"/>
                </a:spcBef>
                <a:buClr>
                  <a:schemeClr val="accent1"/>
                </a:buClr>
                <a:buFont typeface="Arial" panose="020B0604020202020204" pitchFamily="34" charset="0"/>
                <a:buChar char="•"/>
              </a:pPr>
              <a:r>
                <a:rPr lang="en-US" sz="1400" dirty="0"/>
                <a:t>AEs associated with corticosteroid therapy/ AEs of special interest (eg, malignancy)</a:t>
              </a:r>
            </a:p>
            <a:p>
              <a:pPr marL="182880" indent="-182880">
                <a:spcBef>
                  <a:spcPts val="200"/>
                </a:spcBef>
                <a:buClr>
                  <a:schemeClr val="accent1"/>
                </a:buClr>
                <a:buFont typeface="Arial" panose="020B0604020202020204" pitchFamily="34" charset="0"/>
                <a:buChar char="•"/>
              </a:pPr>
              <a:r>
                <a:rPr lang="en-US" sz="1400" dirty="0"/>
                <a:t>Comorbidities </a:t>
              </a:r>
            </a:p>
            <a:p>
              <a:pPr marL="182880" indent="-182880">
                <a:spcBef>
                  <a:spcPts val="200"/>
                </a:spcBef>
                <a:buClr>
                  <a:schemeClr val="accent1"/>
                </a:buClr>
                <a:buFont typeface="Arial" panose="020B0604020202020204" pitchFamily="34" charset="0"/>
                <a:buChar char="•"/>
              </a:pPr>
              <a:r>
                <a:rPr lang="en-US" sz="1400" dirty="0"/>
                <a:t>Variables for asthma evaluation (eg, FVC, FEV</a:t>
              </a:r>
              <a:r>
                <a:rPr lang="en-US" sz="1400" baseline="-25000" dirty="0"/>
                <a:t>1</a:t>
              </a:r>
              <a:r>
                <a:rPr lang="en-US" sz="1400" dirty="0"/>
                <a:t>, IgE, Fe</a:t>
              </a:r>
              <a:r>
                <a:rPr lang="en-US" sz="1400" baseline="-25000" dirty="0"/>
                <a:t>NO</a:t>
              </a:r>
              <a:r>
                <a:rPr lang="en-US" sz="1400" dirty="0"/>
                <a:t>)</a:t>
              </a:r>
            </a:p>
          </p:txBody>
        </p:sp>
      </p:grpSp>
      <p:graphicFrame>
        <p:nvGraphicFramePr>
          <p:cNvPr id="7" name="Table 6">
            <a:extLst>
              <a:ext uri="{FF2B5EF4-FFF2-40B4-BE49-F238E27FC236}">
                <a16:creationId xmlns:a16="http://schemas.microsoft.com/office/drawing/2014/main" id="{8697B369-7FBE-4CA8-AF33-E7D63F00B1E5}"/>
              </a:ext>
            </a:extLst>
          </p:cNvPr>
          <p:cNvGraphicFramePr>
            <a:graphicFrameLocks noGrp="1"/>
          </p:cNvGraphicFramePr>
          <p:nvPr>
            <p:extLst/>
          </p:nvPr>
        </p:nvGraphicFramePr>
        <p:xfrm>
          <a:off x="488062" y="4998165"/>
          <a:ext cx="10607041" cy="889000"/>
        </p:xfrm>
        <a:graphic>
          <a:graphicData uri="http://schemas.openxmlformats.org/drawingml/2006/table">
            <a:tbl>
              <a:tblPr firstRow="1" bandRow="1">
                <a:tableStyleId>{93296810-A885-4BE3-A3E7-6D5BEEA58F35}</a:tableStyleId>
              </a:tblPr>
              <a:tblGrid>
                <a:gridCol w="1836441">
                  <a:extLst>
                    <a:ext uri="{9D8B030D-6E8A-4147-A177-3AD203B41FA5}">
                      <a16:colId xmlns:a16="http://schemas.microsoft.com/office/drawing/2014/main" val="167520219"/>
                    </a:ext>
                  </a:extLst>
                </a:gridCol>
                <a:gridCol w="2365233">
                  <a:extLst>
                    <a:ext uri="{9D8B030D-6E8A-4147-A177-3AD203B41FA5}">
                      <a16:colId xmlns:a16="http://schemas.microsoft.com/office/drawing/2014/main" val="2866695204"/>
                    </a:ext>
                  </a:extLst>
                </a:gridCol>
                <a:gridCol w="2478401">
                  <a:extLst>
                    <a:ext uri="{9D8B030D-6E8A-4147-A177-3AD203B41FA5}">
                      <a16:colId xmlns:a16="http://schemas.microsoft.com/office/drawing/2014/main" val="253250918"/>
                    </a:ext>
                  </a:extLst>
                </a:gridCol>
                <a:gridCol w="3926966">
                  <a:extLst>
                    <a:ext uri="{9D8B030D-6E8A-4147-A177-3AD203B41FA5}">
                      <a16:colId xmlns:a16="http://schemas.microsoft.com/office/drawing/2014/main" val="1487323022"/>
                    </a:ext>
                  </a:extLst>
                </a:gridCol>
              </a:tblGrid>
              <a:tr h="370840">
                <a:tc>
                  <a:txBody>
                    <a:bodyPr/>
                    <a:lstStyle/>
                    <a:p>
                      <a:pPr algn="ctr"/>
                      <a:r>
                        <a:rPr lang="en-US" sz="1400" b="1" dirty="0">
                          <a:solidFill>
                            <a:schemeClr val="tx1"/>
                          </a:solidFill>
                        </a:rPr>
                        <a:t>Estimated N</a:t>
                      </a:r>
                    </a:p>
                  </a:txBody>
                  <a:tcPr>
                    <a:solidFill>
                      <a:schemeClr val="accent6">
                        <a:lumMod val="60000"/>
                        <a:lumOff val="40000"/>
                      </a:schemeClr>
                    </a:solidFill>
                  </a:tcPr>
                </a:tc>
                <a:tc gridSpan="2">
                  <a:txBody>
                    <a:bodyPr/>
                    <a:lstStyle/>
                    <a:p>
                      <a:pPr algn="ctr"/>
                      <a:r>
                        <a:rPr lang="en-US" sz="1400" b="1" dirty="0">
                          <a:solidFill>
                            <a:schemeClr val="tx1"/>
                          </a:solidFill>
                        </a:rPr>
                        <a:t>Data Collection</a:t>
                      </a:r>
                    </a:p>
                  </a:txBody>
                  <a:tcPr>
                    <a:solidFill>
                      <a:schemeClr val="accent6">
                        <a:lumMod val="60000"/>
                        <a:lumOff val="40000"/>
                      </a:schemeClr>
                    </a:solidFill>
                  </a:tcPr>
                </a:tc>
                <a:tc hMerge="1">
                  <a:txBody>
                    <a:bodyPr/>
                    <a:lstStyle/>
                    <a:p>
                      <a:endParaRPr lang="en-US" dirty="0"/>
                    </a:p>
                  </a:txBody>
                  <a:tcPr/>
                </a:tc>
                <a:tc>
                  <a:txBody>
                    <a:bodyPr/>
                    <a:lstStyle/>
                    <a:p>
                      <a:pPr algn="ctr"/>
                      <a:r>
                        <a:rPr lang="en-US" sz="1400" b="1" dirty="0">
                          <a:solidFill>
                            <a:schemeClr val="tx1"/>
                          </a:solidFill>
                        </a:rPr>
                        <a:t>Patient Follow-up</a:t>
                      </a:r>
                    </a:p>
                  </a:txBody>
                  <a:tcPr>
                    <a:solidFill>
                      <a:schemeClr val="accent6">
                        <a:lumMod val="60000"/>
                        <a:lumOff val="40000"/>
                      </a:schemeClr>
                    </a:solidFill>
                  </a:tcPr>
                </a:tc>
                <a:extLst>
                  <a:ext uri="{0D108BD9-81ED-4DB2-BD59-A6C34878D82A}">
                    <a16:rowId xmlns:a16="http://schemas.microsoft.com/office/drawing/2014/main" val="3006905623"/>
                  </a:ext>
                </a:extLst>
              </a:tr>
              <a:tr h="370840">
                <a:tc>
                  <a:txBody>
                    <a:bodyPr/>
                    <a:lstStyle/>
                    <a:p>
                      <a:pPr algn="ctr"/>
                      <a:r>
                        <a:rPr lang="en-US" sz="1400" dirty="0"/>
                        <a:t>4000</a:t>
                      </a:r>
                    </a:p>
                  </a:txBody>
                  <a:tcPr anchor="ctr"/>
                </a:tc>
                <a:tc>
                  <a:txBody>
                    <a:bodyPr/>
                    <a:lstStyle/>
                    <a:p>
                      <a:pPr algn="ctr"/>
                      <a:r>
                        <a:rPr lang="en-US" sz="1400" b="1" dirty="0"/>
                        <a:t>Asthma Specialists</a:t>
                      </a:r>
                    </a:p>
                    <a:p>
                      <a:pPr algn="ctr"/>
                      <a:r>
                        <a:rPr lang="en-US" sz="1400" dirty="0"/>
                        <a:t>Electronic case report form</a:t>
                      </a:r>
                    </a:p>
                  </a:txBody>
                  <a:tcPr anchor="ctr"/>
                </a:tc>
                <a:tc>
                  <a:txBody>
                    <a:bodyPr/>
                    <a:lstStyle/>
                    <a:p>
                      <a:pPr algn="ctr"/>
                      <a:r>
                        <a:rPr lang="en-US" sz="1400" b="1" dirty="0"/>
                        <a:t>Patients</a:t>
                      </a:r>
                    </a:p>
                    <a:p>
                      <a:pPr algn="ctr"/>
                      <a:r>
                        <a:rPr lang="en-US" sz="1400" dirty="0"/>
                        <a:t>Web-based surveys</a:t>
                      </a:r>
                    </a:p>
                  </a:txBody>
                  <a:tcPr anchor="ctr"/>
                </a:tc>
                <a:tc>
                  <a:txBody>
                    <a:bodyPr/>
                    <a:lstStyle/>
                    <a:p>
                      <a:pPr algn="ctr"/>
                      <a:r>
                        <a:rPr lang="en-US" sz="1400" dirty="0"/>
                        <a:t>Until study discontinuation/withdrawal</a:t>
                      </a:r>
                    </a:p>
                    <a:p>
                      <a:pPr algn="ctr"/>
                      <a:r>
                        <a:rPr lang="en-US" sz="1400" dirty="0"/>
                        <a:t>Target: </a:t>
                      </a:r>
                      <a:r>
                        <a:rPr lang="en-US" sz="1400" dirty="0">
                          <a:latin typeface="Arial" panose="020B0604020202020204" pitchFamily="34" charset="0"/>
                          <a:cs typeface="Arial" panose="020B0604020202020204" pitchFamily="34" charset="0"/>
                        </a:rPr>
                        <a:t>≥3</a:t>
                      </a:r>
                      <a:r>
                        <a:rPr lang="en-US" sz="1400" dirty="0"/>
                        <a:t> years</a:t>
                      </a:r>
                    </a:p>
                  </a:txBody>
                  <a:tcPr anchor="ctr"/>
                </a:tc>
                <a:extLst>
                  <a:ext uri="{0D108BD9-81ED-4DB2-BD59-A6C34878D82A}">
                    <a16:rowId xmlns:a16="http://schemas.microsoft.com/office/drawing/2014/main" val="3210382317"/>
                  </a:ext>
                </a:extLst>
              </a:tr>
            </a:tbl>
          </a:graphicData>
        </a:graphic>
      </p:graphicFrame>
    </p:spTree>
    <p:extLst>
      <p:ext uri="{BB962C8B-B14F-4D97-AF65-F5344CB8AC3E}">
        <p14:creationId xmlns:p14="http://schemas.microsoft.com/office/powerpoint/2010/main" val="667934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p:txBody>
          <a:bodyPr/>
          <a:lstStyle/>
          <a:p>
            <a:r>
              <a:rPr lang="en-US" dirty="0"/>
              <a:t>Benralizumab: COPD Studies </a:t>
            </a:r>
          </a:p>
        </p:txBody>
      </p:sp>
    </p:spTree>
    <p:extLst>
      <p:ext uri="{BB962C8B-B14F-4D97-AF65-F5344CB8AC3E}">
        <p14:creationId xmlns:p14="http://schemas.microsoft.com/office/powerpoint/2010/main" val="342488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E5969-06E2-46C6-995D-257297A61AB2}"/>
              </a:ext>
            </a:extLst>
          </p:cNvPr>
          <p:cNvSpPr>
            <a:spLocks noGrp="1"/>
          </p:cNvSpPr>
          <p:nvPr>
            <p:ph type="title"/>
          </p:nvPr>
        </p:nvSpPr>
        <p:spPr/>
        <p:txBody>
          <a:bodyPr/>
          <a:lstStyle/>
          <a:p>
            <a:r>
              <a:rPr lang="en-US" dirty="0"/>
              <a:t>Benralizumab: AstraZeneca Clinical Trials Timeline</a:t>
            </a:r>
          </a:p>
        </p:txBody>
      </p:sp>
      <p:sp>
        <p:nvSpPr>
          <p:cNvPr id="2" name="Slide Number Placeholder 1">
            <a:extLst>
              <a:ext uri="{FF2B5EF4-FFF2-40B4-BE49-F238E27FC236}">
                <a16:creationId xmlns:a16="http://schemas.microsoft.com/office/drawing/2014/main" id="{BCB22AC6-5200-4A83-9072-83BA223F930B}"/>
              </a:ext>
            </a:extLst>
          </p:cNvPr>
          <p:cNvSpPr>
            <a:spLocks noGrp="1"/>
          </p:cNvSpPr>
          <p:nvPr>
            <p:ph type="sldNum" sz="quarter" idx="12"/>
          </p:nvPr>
        </p:nvSpPr>
        <p:spPr/>
        <p:txBody>
          <a:bodyPr/>
          <a:lstStyle/>
          <a:p>
            <a:fld id="{CC7432E5-F8E0-41AE-9A6B-AD730338B005}" type="slidenum">
              <a:rPr lang="en-US" smtClean="0"/>
              <a:pPr/>
              <a:t>2</a:t>
            </a:fld>
            <a:endParaRPr lang="en-US" dirty="0"/>
          </a:p>
        </p:txBody>
      </p:sp>
      <p:sp>
        <p:nvSpPr>
          <p:cNvPr id="6" name="Text Placeholder 5">
            <a:extLst>
              <a:ext uri="{FF2B5EF4-FFF2-40B4-BE49-F238E27FC236}">
                <a16:creationId xmlns:a16="http://schemas.microsoft.com/office/drawing/2014/main" id="{BD74E5D6-F6C7-4E21-877F-186AECF53B80}"/>
              </a:ext>
            </a:extLst>
          </p:cNvPr>
          <p:cNvSpPr>
            <a:spLocks noGrp="1"/>
          </p:cNvSpPr>
          <p:nvPr>
            <p:ph type="body" sz="quarter" idx="13"/>
          </p:nvPr>
        </p:nvSpPr>
        <p:spPr>
          <a:xfrm>
            <a:off x="457200" y="5851602"/>
            <a:ext cx="10515600" cy="1005840"/>
          </a:xfrm>
        </p:spPr>
        <p:txBody>
          <a:bodyPr>
            <a:normAutofit/>
          </a:bodyPr>
          <a:lstStyle/>
          <a:p>
            <a:r>
              <a:rPr lang="en-US" sz="800" dirty="0"/>
              <a:t>IP = In Practice; NP = nasal polyps; P3 = phase III; PK = pharmacokinetics.</a:t>
            </a:r>
          </a:p>
          <a:p>
            <a:r>
              <a:rPr lang="en-US" sz="800" dirty="0"/>
              <a:t>1. FitzGerald JM et al.</a:t>
            </a:r>
            <a:r>
              <a:rPr lang="en-US" sz="800" i="1" dirty="0"/>
              <a:t> Lancet</a:t>
            </a:r>
            <a:r>
              <a:rPr lang="en-US" sz="800" dirty="0"/>
              <a:t>. 2016;388:2128-2141; 2. Bleecker ER et al.</a:t>
            </a:r>
            <a:r>
              <a:rPr lang="en-US" sz="800" i="1" dirty="0"/>
              <a:t> Lancet</a:t>
            </a:r>
            <a:r>
              <a:rPr lang="en-US" sz="800" dirty="0"/>
              <a:t>. 2016;388:2115-2127; 3. Nair P et al. </a:t>
            </a:r>
            <a:r>
              <a:rPr lang="en-US" sz="800" i="1" dirty="0"/>
              <a:t>N Engl J Med</a:t>
            </a:r>
            <a:r>
              <a:rPr lang="en-US" sz="800" dirty="0"/>
              <a:t>. 2017;376:2448-2458; 4. Busse WW et al. </a:t>
            </a:r>
            <a:r>
              <a:rPr lang="en-US" sz="800" i="1" dirty="0"/>
              <a:t>Lancet Respir Med. </a:t>
            </a:r>
            <a:r>
              <a:rPr lang="en-US" sz="800" dirty="0"/>
              <a:t>2019; 5. Study NCT02808819. ClinicalTrials.gov website; 6. Study NCT02869438. ClinicalTrials.gov website; 7. Study NCT03170271. ClinicalTrials.gov website; 8. In House Data, AstraZeneca Pharmaceuticals LP. CSP D3250C00045; 9. Study NC03557303. ClinicalTrials.gov website; 10. </a:t>
            </a:r>
            <a:r>
              <a:rPr lang="en-US" sz="800" dirty="0">
                <a:cs typeface="Arial" panose="020B0604020202020204" pitchFamily="34" charset="0"/>
              </a:rPr>
              <a:t>Study </a:t>
            </a:r>
            <a:r>
              <a:rPr lang="en-US" sz="800" dirty="0"/>
              <a:t>NCT02918071. ClinicalTrials.gov website; 11. Ferguson GT et al. </a:t>
            </a:r>
            <a:r>
              <a:rPr lang="en-US" sz="800" i="1" dirty="0"/>
              <a:t>J Asthma Allergy. </a:t>
            </a:r>
            <a:r>
              <a:rPr lang="en-US" sz="800" dirty="0"/>
              <a:t>2018;11:63-72; 12. </a:t>
            </a:r>
            <a:r>
              <a:rPr lang="en-US" sz="800" dirty="0">
                <a:cs typeface="Arial" panose="020B0604020202020204" pitchFamily="34" charset="0"/>
              </a:rPr>
              <a:t>Zeitlin PL et al.</a:t>
            </a:r>
            <a:r>
              <a:rPr lang="en-US" sz="800" i="1" dirty="0"/>
              <a:t> J Asthma Allergy</a:t>
            </a:r>
            <a:r>
              <a:rPr lang="en-US" sz="800" dirty="0"/>
              <a:t>. 2018;11:181-192; 13. Ferguson GT et al.                   </a:t>
            </a:r>
            <a:r>
              <a:rPr lang="en-US" sz="800" i="1" dirty="0"/>
              <a:t>Lancet Respir Med</a:t>
            </a:r>
            <a:r>
              <a:rPr lang="en-US" sz="800" dirty="0"/>
              <a:t>. 2017;5:568-576; 14. Study NCT02821416. ClinicalTrials.gov website; 15. Study NCT03186209. ClinicalTrials.gov website; 16. </a:t>
            </a:r>
            <a:r>
              <a:rPr lang="pt-BR" sz="800" dirty="0"/>
              <a:t>Study </a:t>
            </a:r>
            <a:r>
              <a:rPr lang="en-US" sz="800" dirty="0"/>
              <a:t>NCT02155660. ClinicalTrials.gov website; 17. </a:t>
            </a:r>
            <a:r>
              <a:rPr lang="pt-BR" sz="800" dirty="0"/>
              <a:t>Study </a:t>
            </a:r>
            <a:r>
              <a:rPr lang="en-US" sz="800" dirty="0"/>
              <a:t>NCT02138916. ClinicalTrials.gov website; 18. </a:t>
            </a:r>
            <a:r>
              <a:rPr lang="pt-BR" sz="800" dirty="0"/>
              <a:t>Study </a:t>
            </a:r>
            <a:r>
              <a:rPr lang="en-US" sz="800" dirty="0"/>
              <a:t>NCT02968914. ClinicalTrials.gov website; 19. </a:t>
            </a:r>
            <a:r>
              <a:rPr lang="pt-BR" sz="800" dirty="0"/>
              <a:t>Study </a:t>
            </a:r>
            <a:r>
              <a:rPr lang="en-US" sz="800" dirty="0"/>
              <a:t>NCT03401229. ClinicalTrials.gov website; 20. ISAR. </a:t>
            </a:r>
            <a:r>
              <a:rPr lang="en-US" sz="800" dirty="0">
                <a:hlinkClick r:id="rId3"/>
              </a:rPr>
              <a:t>http://isaregistries.org/</a:t>
            </a:r>
            <a:r>
              <a:rPr lang="en-US" sz="800" dirty="0"/>
              <a:t>. Accessed February 6, 2019; 21. </a:t>
            </a:r>
            <a:r>
              <a:rPr lang="en-US" sz="800" dirty="0">
                <a:cs typeface="Arial" panose="020B0604020202020204" pitchFamily="34" charset="0"/>
              </a:rPr>
              <a:t>Study </a:t>
            </a:r>
            <a:r>
              <a:rPr lang="en-US" sz="800" dirty="0"/>
              <a:t>NCT03373045. ClinicalTrials.gov website; 22. </a:t>
            </a:r>
            <a:r>
              <a:rPr lang="en-US" sz="800" dirty="0">
                <a:cs typeface="Arial" panose="020B0604020202020204" pitchFamily="34" charset="0"/>
              </a:rPr>
              <a:t>Study </a:t>
            </a:r>
            <a:r>
              <a:rPr lang="en-US" sz="800" dirty="0"/>
              <a:t>NCT03794999. ClinicalTrials.gov website. </a:t>
            </a:r>
          </a:p>
        </p:txBody>
      </p:sp>
      <p:grpSp>
        <p:nvGrpSpPr>
          <p:cNvPr id="29" name="Group 28">
            <a:extLst>
              <a:ext uri="{FF2B5EF4-FFF2-40B4-BE49-F238E27FC236}">
                <a16:creationId xmlns:a16="http://schemas.microsoft.com/office/drawing/2014/main" id="{5740B4D3-4360-421D-B8E5-585CB2BA5DF0}"/>
              </a:ext>
            </a:extLst>
          </p:cNvPr>
          <p:cNvGrpSpPr/>
          <p:nvPr/>
        </p:nvGrpSpPr>
        <p:grpSpPr>
          <a:xfrm>
            <a:off x="308797" y="1170602"/>
            <a:ext cx="11855890" cy="5011422"/>
            <a:chOff x="351325" y="1170602"/>
            <a:chExt cx="11855890" cy="5011422"/>
          </a:xfrm>
        </p:grpSpPr>
        <p:sp>
          <p:nvSpPr>
            <p:cNvPr id="38" name="TextBox 37">
              <a:extLst>
                <a:ext uri="{FF2B5EF4-FFF2-40B4-BE49-F238E27FC236}">
                  <a16:creationId xmlns:a16="http://schemas.microsoft.com/office/drawing/2014/main" id="{91AB98BC-FA3C-4FAB-9BF6-8CEB4090936A}"/>
                </a:ext>
              </a:extLst>
            </p:cNvPr>
            <p:cNvSpPr txBox="1"/>
            <p:nvPr/>
          </p:nvSpPr>
          <p:spPr>
            <a:xfrm>
              <a:off x="11899438" y="5054385"/>
              <a:ext cx="307777" cy="259514"/>
            </a:xfrm>
            <a:prstGeom prst="rect">
              <a:avLst/>
            </a:prstGeom>
            <a:noFill/>
          </p:spPr>
          <p:txBody>
            <a:bodyPr vert="vert" wrap="square" rtlCol="0" anchor="ctr">
              <a:spAutoFit/>
            </a:bodyPr>
            <a:lstStyle/>
            <a:p>
              <a:pPr algn="ctr"/>
              <a:r>
                <a:rPr lang="en-US" sz="800" b="1" dirty="0"/>
                <a:t>NP</a:t>
              </a:r>
            </a:p>
          </p:txBody>
        </p:sp>
        <p:grpSp>
          <p:nvGrpSpPr>
            <p:cNvPr id="25" name="Group 24">
              <a:extLst>
                <a:ext uri="{FF2B5EF4-FFF2-40B4-BE49-F238E27FC236}">
                  <a16:creationId xmlns:a16="http://schemas.microsoft.com/office/drawing/2014/main" id="{FE970F04-262C-4AD8-9458-6193DF67D696}"/>
                </a:ext>
              </a:extLst>
            </p:cNvPr>
            <p:cNvGrpSpPr/>
            <p:nvPr/>
          </p:nvGrpSpPr>
          <p:grpSpPr>
            <a:xfrm>
              <a:off x="351325" y="1170602"/>
              <a:ext cx="11855890" cy="5011422"/>
              <a:chOff x="351325" y="1170602"/>
              <a:chExt cx="11855890" cy="5011422"/>
            </a:xfrm>
          </p:grpSpPr>
          <p:grpSp>
            <p:nvGrpSpPr>
              <p:cNvPr id="24" name="Group 23">
                <a:extLst>
                  <a:ext uri="{FF2B5EF4-FFF2-40B4-BE49-F238E27FC236}">
                    <a16:creationId xmlns:a16="http://schemas.microsoft.com/office/drawing/2014/main" id="{FA5F1205-9CB6-4A84-8C5A-CDDAA597CBBA}"/>
                  </a:ext>
                </a:extLst>
              </p:cNvPr>
              <p:cNvGrpSpPr/>
              <p:nvPr/>
            </p:nvGrpSpPr>
            <p:grpSpPr>
              <a:xfrm>
                <a:off x="351325" y="1170602"/>
                <a:ext cx="11855890" cy="5011422"/>
                <a:chOff x="351325" y="1170602"/>
                <a:chExt cx="11855890" cy="5011422"/>
              </a:xfrm>
            </p:grpSpPr>
            <p:grpSp>
              <p:nvGrpSpPr>
                <p:cNvPr id="23" name="Group 22">
                  <a:extLst>
                    <a:ext uri="{FF2B5EF4-FFF2-40B4-BE49-F238E27FC236}">
                      <a16:creationId xmlns:a16="http://schemas.microsoft.com/office/drawing/2014/main" id="{C5B3A5C1-8511-47B8-8AAF-4511DF537DAA}"/>
                    </a:ext>
                  </a:extLst>
                </p:cNvPr>
                <p:cNvGrpSpPr/>
                <p:nvPr/>
              </p:nvGrpSpPr>
              <p:grpSpPr>
                <a:xfrm>
                  <a:off x="351325" y="1170602"/>
                  <a:ext cx="11855890" cy="5011422"/>
                  <a:chOff x="351325" y="1170602"/>
                  <a:chExt cx="11855890" cy="5011422"/>
                </a:xfrm>
              </p:grpSpPr>
              <p:sp>
                <p:nvSpPr>
                  <p:cNvPr id="78" name="TextBox 77">
                    <a:extLst>
                      <a:ext uri="{FF2B5EF4-FFF2-40B4-BE49-F238E27FC236}">
                        <a16:creationId xmlns:a16="http://schemas.microsoft.com/office/drawing/2014/main" id="{AD400F86-C613-497A-B75C-C5A50BBB9249}"/>
                      </a:ext>
                    </a:extLst>
                  </p:cNvPr>
                  <p:cNvSpPr txBox="1"/>
                  <p:nvPr/>
                </p:nvSpPr>
                <p:spPr>
                  <a:xfrm>
                    <a:off x="4113623" y="1483106"/>
                    <a:ext cx="648282"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grpSp>
                <p:nvGrpSpPr>
                  <p:cNvPr id="22" name="Group 21">
                    <a:extLst>
                      <a:ext uri="{FF2B5EF4-FFF2-40B4-BE49-F238E27FC236}">
                        <a16:creationId xmlns:a16="http://schemas.microsoft.com/office/drawing/2014/main" id="{E196699C-C92A-4679-AA35-D071CF4FF29D}"/>
                      </a:ext>
                    </a:extLst>
                  </p:cNvPr>
                  <p:cNvGrpSpPr/>
                  <p:nvPr/>
                </p:nvGrpSpPr>
                <p:grpSpPr>
                  <a:xfrm>
                    <a:off x="351325" y="1170602"/>
                    <a:ext cx="11855890" cy="5011422"/>
                    <a:chOff x="-215732" y="1170602"/>
                    <a:chExt cx="11855890" cy="5011422"/>
                  </a:xfrm>
                </p:grpSpPr>
                <p:sp>
                  <p:nvSpPr>
                    <p:cNvPr id="8" name="Rectangle: Diagonal Corners Rounded 7">
                      <a:extLst>
                        <a:ext uri="{FF2B5EF4-FFF2-40B4-BE49-F238E27FC236}">
                          <a16:creationId xmlns:a16="http://schemas.microsoft.com/office/drawing/2014/main" id="{5085F1CC-EDCB-4DF4-AAB9-E5DFD7AD766D}"/>
                        </a:ext>
                      </a:extLst>
                    </p:cNvPr>
                    <p:cNvSpPr/>
                    <p:nvPr/>
                  </p:nvSpPr>
                  <p:spPr>
                    <a:xfrm>
                      <a:off x="-215732" y="1472342"/>
                      <a:ext cx="3703320" cy="4385668"/>
                    </a:xfrm>
                    <a:prstGeom prst="round2DiagRect">
                      <a:avLst/>
                    </a:prstGeom>
                    <a:solidFill>
                      <a:schemeClr val="accent2">
                        <a:lumMod val="20000"/>
                        <a:lumOff val="80000"/>
                      </a:schemeClr>
                    </a:solidFill>
                    <a:ln>
                      <a:solidFill>
                        <a:schemeClr val="accent2">
                          <a:alpha val="18039"/>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600" dirty="0">
                        <a:solidFill>
                          <a:schemeClr val="accent1"/>
                        </a:solidFill>
                      </a:endParaRPr>
                    </a:p>
                    <a:p>
                      <a:endParaRPr lang="en-US" sz="1400" b="1" dirty="0">
                        <a:solidFill>
                          <a:schemeClr val="accent1"/>
                        </a:solidFill>
                      </a:endParaRPr>
                    </a:p>
                    <a:p>
                      <a:r>
                        <a:rPr lang="en-US" sz="1400" b="1" dirty="0">
                          <a:solidFill>
                            <a:schemeClr val="tx1"/>
                          </a:solidFill>
                        </a:rPr>
                        <a:t>Clinical Studies</a:t>
                      </a:r>
                    </a:p>
                    <a:p>
                      <a:pPr>
                        <a:spcBef>
                          <a:spcPts val="600"/>
                        </a:spcBef>
                      </a:pPr>
                      <a:r>
                        <a:rPr lang="en-US" sz="1200" dirty="0">
                          <a:solidFill>
                            <a:schemeClr val="tx1"/>
                          </a:solidFill>
                        </a:rPr>
                        <a:t>SIROCCO/CALIMA (S/C)</a:t>
                      </a:r>
                      <a:r>
                        <a:rPr lang="en-US" sz="1200" baseline="30000" dirty="0">
                          <a:solidFill>
                            <a:schemeClr val="tx1"/>
                          </a:solidFill>
                        </a:rPr>
                        <a:t>1,2</a:t>
                      </a:r>
                      <a:endParaRPr lang="en-US" sz="1200" dirty="0">
                        <a:solidFill>
                          <a:schemeClr val="tx1"/>
                        </a:solidFill>
                      </a:endParaRPr>
                    </a:p>
                    <a:p>
                      <a:r>
                        <a:rPr lang="en-US" sz="1200" dirty="0">
                          <a:solidFill>
                            <a:schemeClr val="tx1"/>
                          </a:solidFill>
                        </a:rPr>
                        <a:t>ZONDA</a:t>
                      </a:r>
                      <a:r>
                        <a:rPr lang="en-US" sz="1200" baseline="30000" dirty="0">
                          <a:solidFill>
                            <a:schemeClr val="tx1"/>
                          </a:solidFill>
                        </a:rPr>
                        <a:t>3 </a:t>
                      </a:r>
                      <a:r>
                        <a:rPr lang="en-US" sz="1200" dirty="0">
                          <a:solidFill>
                            <a:schemeClr val="tx1"/>
                          </a:solidFill>
                        </a:rPr>
                        <a:t> </a:t>
                      </a:r>
                    </a:p>
                    <a:p>
                      <a:r>
                        <a:rPr lang="en-US" sz="1200" dirty="0">
                          <a:solidFill>
                            <a:schemeClr val="tx1"/>
                          </a:solidFill>
                        </a:rPr>
                        <a:t>BORA</a:t>
                      </a:r>
                      <a:r>
                        <a:rPr lang="en-US" sz="1200" baseline="30000" dirty="0">
                          <a:solidFill>
                            <a:schemeClr val="tx1"/>
                          </a:solidFill>
                        </a:rPr>
                        <a:t>4</a:t>
                      </a:r>
                      <a:endParaRPr lang="en-US" sz="1200" dirty="0">
                        <a:solidFill>
                          <a:schemeClr val="tx1"/>
                        </a:solidFill>
                      </a:endParaRPr>
                    </a:p>
                    <a:p>
                      <a:r>
                        <a:rPr lang="en-US" sz="1200" dirty="0">
                          <a:solidFill>
                            <a:schemeClr val="tx1"/>
                          </a:solidFill>
                        </a:rPr>
                        <a:t>MELTEMI</a:t>
                      </a:r>
                      <a:r>
                        <a:rPr lang="en-US" sz="1200" baseline="30000" dirty="0">
                          <a:solidFill>
                            <a:schemeClr val="tx1"/>
                          </a:solidFill>
                        </a:rPr>
                        <a:t>5</a:t>
                      </a:r>
                      <a:endParaRPr lang="en-US" sz="1200" dirty="0">
                        <a:solidFill>
                          <a:schemeClr val="tx1"/>
                        </a:solidFill>
                      </a:endParaRPr>
                    </a:p>
                    <a:p>
                      <a:r>
                        <a:rPr lang="en-US" sz="1200" dirty="0">
                          <a:solidFill>
                            <a:schemeClr val="tx1"/>
                          </a:solidFill>
                        </a:rPr>
                        <a:t>SOLANA</a:t>
                      </a:r>
                      <a:r>
                        <a:rPr lang="en-US" sz="1200" baseline="30000" dirty="0">
                          <a:solidFill>
                            <a:schemeClr val="tx1"/>
                          </a:solidFill>
                        </a:rPr>
                        <a:t>6</a:t>
                      </a:r>
                      <a:r>
                        <a:rPr lang="en-US" sz="1200" dirty="0">
                          <a:solidFill>
                            <a:schemeClr val="tx1"/>
                          </a:solidFill>
                        </a:rPr>
                        <a:t> </a:t>
                      </a:r>
                      <a:endParaRPr lang="en-US" sz="1200" baseline="30000" dirty="0">
                        <a:solidFill>
                          <a:schemeClr val="tx1"/>
                        </a:solidFill>
                      </a:endParaRPr>
                    </a:p>
                    <a:p>
                      <a:r>
                        <a:rPr lang="en-US" sz="1200" dirty="0">
                          <a:solidFill>
                            <a:schemeClr val="tx1"/>
                          </a:solidFill>
                        </a:rPr>
                        <a:t>ANDHI</a:t>
                      </a:r>
                      <a:r>
                        <a:rPr lang="en-US" sz="1200" baseline="30000" dirty="0">
                          <a:solidFill>
                            <a:schemeClr val="tx1"/>
                          </a:solidFill>
                        </a:rPr>
                        <a:t>7  </a:t>
                      </a:r>
                    </a:p>
                    <a:p>
                      <a:r>
                        <a:rPr lang="en-US" sz="1200" dirty="0">
                          <a:solidFill>
                            <a:schemeClr val="tx1"/>
                          </a:solidFill>
                        </a:rPr>
                        <a:t>ANDHI IP</a:t>
                      </a:r>
                      <a:r>
                        <a:rPr lang="en-US" sz="1200" baseline="30000" dirty="0">
                          <a:solidFill>
                            <a:schemeClr val="tx1"/>
                          </a:solidFill>
                        </a:rPr>
                        <a:t>8</a:t>
                      </a:r>
                      <a:endParaRPr lang="en-US" sz="1200" dirty="0">
                        <a:solidFill>
                          <a:schemeClr val="tx1"/>
                        </a:solidFill>
                      </a:endParaRPr>
                    </a:p>
                    <a:p>
                      <a:r>
                        <a:rPr lang="en-US" sz="1200" dirty="0">
                          <a:solidFill>
                            <a:schemeClr val="tx1"/>
                          </a:solidFill>
                        </a:rPr>
                        <a:t>PONENTE</a:t>
                      </a:r>
                      <a:r>
                        <a:rPr lang="en-US" sz="1200" baseline="30000" dirty="0">
                          <a:solidFill>
                            <a:schemeClr val="tx1"/>
                          </a:solidFill>
                        </a:rPr>
                        <a:t>9</a:t>
                      </a:r>
                      <a:r>
                        <a:rPr lang="en-US" sz="1200" dirty="0">
                          <a:solidFill>
                            <a:schemeClr val="tx1"/>
                          </a:solidFill>
                        </a:rPr>
                        <a:t> </a:t>
                      </a:r>
                      <a:endParaRPr lang="en-US" sz="1200" baseline="30000" dirty="0">
                        <a:solidFill>
                          <a:schemeClr val="tx1"/>
                        </a:solidFill>
                      </a:endParaRPr>
                    </a:p>
                    <a:p>
                      <a:r>
                        <a:rPr lang="en-US" sz="1200" dirty="0">
                          <a:solidFill>
                            <a:schemeClr val="tx1"/>
                          </a:solidFill>
                        </a:rPr>
                        <a:t>GRECO</a:t>
                      </a:r>
                      <a:r>
                        <a:rPr lang="en-US" sz="1200" baseline="30000" dirty="0">
                          <a:solidFill>
                            <a:schemeClr val="tx1"/>
                          </a:solidFill>
                        </a:rPr>
                        <a:t>10</a:t>
                      </a:r>
                      <a:r>
                        <a:rPr lang="en-US" sz="1200" dirty="0">
                          <a:solidFill>
                            <a:schemeClr val="tx1"/>
                          </a:solidFill>
                        </a:rPr>
                        <a:t> </a:t>
                      </a:r>
                    </a:p>
                    <a:p>
                      <a:r>
                        <a:rPr lang="en-US" sz="1200" dirty="0">
                          <a:solidFill>
                            <a:schemeClr val="tx1"/>
                          </a:solidFill>
                        </a:rPr>
                        <a:t>GREGALE</a:t>
                      </a:r>
                      <a:r>
                        <a:rPr lang="en-US" sz="1200" baseline="30000" dirty="0">
                          <a:solidFill>
                            <a:schemeClr val="tx1"/>
                          </a:solidFill>
                        </a:rPr>
                        <a:t>11</a:t>
                      </a:r>
                      <a:r>
                        <a:rPr lang="en-US" sz="1200" dirty="0">
                          <a:solidFill>
                            <a:schemeClr val="tx1"/>
                          </a:solidFill>
                        </a:rPr>
                        <a:t> </a:t>
                      </a:r>
                    </a:p>
                    <a:p>
                      <a:r>
                        <a:rPr lang="en-US" sz="1200" dirty="0">
                          <a:solidFill>
                            <a:schemeClr val="tx1"/>
                          </a:solidFill>
                        </a:rPr>
                        <a:t>ALIZE</a:t>
                      </a:r>
                      <a:r>
                        <a:rPr lang="en-US" sz="1200" baseline="30000" dirty="0">
                          <a:solidFill>
                            <a:schemeClr val="tx1"/>
                          </a:solidFill>
                        </a:rPr>
                        <a:t>12</a:t>
                      </a:r>
                      <a:r>
                        <a:rPr lang="en-US" sz="1200" dirty="0">
                          <a:solidFill>
                            <a:schemeClr val="tx1"/>
                          </a:solidFill>
                        </a:rPr>
                        <a:t> </a:t>
                      </a:r>
                    </a:p>
                    <a:p>
                      <a:r>
                        <a:rPr lang="en-US" sz="1200" dirty="0">
                          <a:solidFill>
                            <a:schemeClr val="tx1"/>
                          </a:solidFill>
                        </a:rPr>
                        <a:t>BISE</a:t>
                      </a:r>
                      <a:r>
                        <a:rPr lang="en-US" sz="1200" baseline="30000" dirty="0">
                          <a:solidFill>
                            <a:schemeClr val="tx1"/>
                          </a:solidFill>
                        </a:rPr>
                        <a:t>13</a:t>
                      </a:r>
                      <a:r>
                        <a:rPr lang="en-US" sz="1200" dirty="0">
                          <a:solidFill>
                            <a:schemeClr val="tx1"/>
                          </a:solidFill>
                        </a:rPr>
                        <a:t> </a:t>
                      </a:r>
                      <a:r>
                        <a:rPr lang="en-US" sz="1200" baseline="30000" dirty="0">
                          <a:solidFill>
                            <a:schemeClr val="tx1"/>
                          </a:solidFill>
                        </a:rPr>
                        <a:t> </a:t>
                      </a:r>
                      <a:endParaRPr lang="en-US" sz="1200" dirty="0">
                        <a:solidFill>
                          <a:schemeClr val="tx1"/>
                        </a:solidFill>
                      </a:endParaRPr>
                    </a:p>
                    <a:p>
                      <a:r>
                        <a:rPr lang="en-US" sz="1200" dirty="0">
                          <a:solidFill>
                            <a:schemeClr val="tx1"/>
                          </a:solidFill>
                        </a:rPr>
                        <a:t>ARIA</a:t>
                      </a:r>
                      <a:r>
                        <a:rPr lang="en-US" sz="1200" baseline="30000" dirty="0">
                          <a:solidFill>
                            <a:schemeClr val="tx1"/>
                          </a:solidFill>
                        </a:rPr>
                        <a:t>14</a:t>
                      </a:r>
                      <a:r>
                        <a:rPr lang="en-US" sz="1200" dirty="0">
                          <a:solidFill>
                            <a:schemeClr val="tx1"/>
                          </a:solidFill>
                        </a:rPr>
                        <a:t> </a:t>
                      </a:r>
                    </a:p>
                    <a:p>
                      <a:r>
                        <a:rPr lang="en-US" sz="1200" dirty="0">
                          <a:solidFill>
                            <a:schemeClr val="tx1"/>
                          </a:solidFill>
                        </a:rPr>
                        <a:t>MIRACLE (CHINA P3)</a:t>
                      </a:r>
                      <a:r>
                        <a:rPr lang="en-US" sz="1200" baseline="30000" dirty="0">
                          <a:solidFill>
                            <a:schemeClr val="tx1"/>
                          </a:solidFill>
                        </a:rPr>
                        <a:t>15</a:t>
                      </a:r>
                      <a:r>
                        <a:rPr lang="en-US" sz="1200" dirty="0">
                          <a:solidFill>
                            <a:schemeClr val="tx1"/>
                          </a:solidFill>
                        </a:rPr>
                        <a:t>  </a:t>
                      </a:r>
                    </a:p>
                    <a:p>
                      <a:pPr>
                        <a:spcBef>
                          <a:spcPts val="300"/>
                        </a:spcBef>
                      </a:pPr>
                      <a:r>
                        <a:rPr lang="en-US" sz="1200" dirty="0">
                          <a:solidFill>
                            <a:schemeClr val="tx1"/>
                          </a:solidFill>
                        </a:rPr>
                        <a:t>TERRANOVA</a:t>
                      </a:r>
                      <a:r>
                        <a:rPr lang="en-US" sz="1200" baseline="30000" dirty="0">
                          <a:solidFill>
                            <a:schemeClr val="tx1"/>
                          </a:solidFill>
                        </a:rPr>
                        <a:t>16</a:t>
                      </a:r>
                      <a:r>
                        <a:rPr lang="en-US" sz="1200" dirty="0">
                          <a:solidFill>
                            <a:schemeClr val="tx1"/>
                          </a:solidFill>
                        </a:rPr>
                        <a:t> </a:t>
                      </a:r>
                    </a:p>
                    <a:p>
                      <a:r>
                        <a:rPr lang="en-US" sz="1200" dirty="0">
                          <a:solidFill>
                            <a:schemeClr val="tx1"/>
                          </a:solidFill>
                        </a:rPr>
                        <a:t>GALATHEA</a:t>
                      </a:r>
                      <a:r>
                        <a:rPr lang="en-US" sz="1200" baseline="30000" dirty="0">
                          <a:solidFill>
                            <a:schemeClr val="tx1"/>
                          </a:solidFill>
                        </a:rPr>
                        <a:t>17</a:t>
                      </a:r>
                      <a:r>
                        <a:rPr lang="en-US" sz="1200" dirty="0">
                          <a:solidFill>
                            <a:schemeClr val="tx1"/>
                          </a:solidFill>
                        </a:rPr>
                        <a:t> </a:t>
                      </a:r>
                    </a:p>
                    <a:p>
                      <a:pPr>
                        <a:spcBef>
                          <a:spcPts val="300"/>
                        </a:spcBef>
                      </a:pPr>
                      <a:r>
                        <a:rPr lang="en-US" sz="1200" dirty="0">
                          <a:solidFill>
                            <a:schemeClr val="tx1"/>
                          </a:solidFill>
                        </a:rPr>
                        <a:t>AMES (Device PK)</a:t>
                      </a:r>
                      <a:r>
                        <a:rPr lang="en-US" sz="1200" baseline="30000" dirty="0">
                          <a:solidFill>
                            <a:schemeClr val="tx1"/>
                          </a:solidFill>
                        </a:rPr>
                        <a:t>18</a:t>
                      </a:r>
                      <a:r>
                        <a:rPr lang="en-US" sz="1200" dirty="0">
                          <a:solidFill>
                            <a:schemeClr val="tx1"/>
                          </a:solidFill>
                        </a:rPr>
                        <a:t> </a:t>
                      </a:r>
                    </a:p>
                    <a:p>
                      <a:pPr>
                        <a:spcBef>
                          <a:spcPts val="300"/>
                        </a:spcBef>
                      </a:pPr>
                      <a:r>
                        <a:rPr lang="en-US" sz="1200" dirty="0">
                          <a:solidFill>
                            <a:schemeClr val="tx1"/>
                          </a:solidFill>
                        </a:rPr>
                        <a:t>OSTRO</a:t>
                      </a:r>
                      <a:r>
                        <a:rPr lang="en-US" sz="1200" baseline="30000" dirty="0">
                          <a:solidFill>
                            <a:schemeClr val="tx1"/>
                          </a:solidFill>
                        </a:rPr>
                        <a:t>19</a:t>
                      </a:r>
                      <a:endParaRPr lang="en-US" sz="1200" dirty="0">
                        <a:solidFill>
                          <a:schemeClr val="tx1"/>
                        </a:solidFill>
                      </a:endParaRPr>
                    </a:p>
                    <a:p>
                      <a:pPr>
                        <a:spcBef>
                          <a:spcPts val="300"/>
                        </a:spcBef>
                      </a:pPr>
                      <a:r>
                        <a:rPr lang="en-US" sz="1200" dirty="0">
                          <a:solidFill>
                            <a:schemeClr val="tx1"/>
                          </a:solidFill>
                        </a:rPr>
                        <a:t>International Severe Asthma Registry (ISAR)</a:t>
                      </a:r>
                      <a:r>
                        <a:rPr lang="en-US" sz="1200" baseline="30000" dirty="0">
                          <a:solidFill>
                            <a:schemeClr val="tx1"/>
                          </a:solidFill>
                        </a:rPr>
                        <a:t>20</a:t>
                      </a:r>
                      <a:r>
                        <a:rPr lang="en-US" sz="1200" dirty="0">
                          <a:solidFill>
                            <a:schemeClr val="tx1"/>
                          </a:solidFill>
                        </a:rPr>
                        <a:t> US Severe Asthma Study (CHRONICLE)</a:t>
                      </a:r>
                      <a:r>
                        <a:rPr lang="en-US" sz="1200" baseline="30000" dirty="0">
                          <a:solidFill>
                            <a:schemeClr val="tx1"/>
                          </a:solidFill>
                        </a:rPr>
                        <a:t>21</a:t>
                      </a:r>
                      <a:endParaRPr lang="en-US" sz="1200" dirty="0">
                        <a:solidFill>
                          <a:schemeClr val="tx1"/>
                        </a:solidFill>
                      </a:endParaRPr>
                    </a:p>
                    <a:p>
                      <a:r>
                        <a:rPr lang="en-US" sz="1200" dirty="0">
                          <a:solidFill>
                            <a:schemeClr val="tx1"/>
                          </a:solidFill>
                        </a:rPr>
                        <a:t>Pregnancy Exposure Study</a:t>
                      </a:r>
                      <a:r>
                        <a:rPr lang="en-US" sz="1200" baseline="30000" dirty="0">
                          <a:solidFill>
                            <a:schemeClr val="tx1"/>
                          </a:solidFill>
                        </a:rPr>
                        <a:t>22</a:t>
                      </a:r>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9" name="TextBox 8">
                      <a:extLst>
                        <a:ext uri="{FF2B5EF4-FFF2-40B4-BE49-F238E27FC236}">
                          <a16:creationId xmlns:a16="http://schemas.microsoft.com/office/drawing/2014/main" id="{861C05D9-8042-4F66-87D7-ED487B84BB0F}"/>
                        </a:ext>
                      </a:extLst>
                    </p:cNvPr>
                    <p:cNvSpPr txBox="1"/>
                    <p:nvPr/>
                  </p:nvSpPr>
                  <p:spPr>
                    <a:xfrm>
                      <a:off x="4335928" y="1465376"/>
                      <a:ext cx="1254369"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730D1FE5-CC50-478B-89A9-11B09DDA7E19}"/>
                        </a:ext>
                      </a:extLst>
                    </p:cNvPr>
                    <p:cNvSpPr txBox="1"/>
                    <p:nvPr/>
                  </p:nvSpPr>
                  <p:spPr>
                    <a:xfrm>
                      <a:off x="5731377" y="1467884"/>
                      <a:ext cx="1254369"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D9B30668-044B-4C36-9B7C-6B781BD0514E}"/>
                        </a:ext>
                      </a:extLst>
                    </p:cNvPr>
                    <p:cNvSpPr txBox="1"/>
                    <p:nvPr/>
                  </p:nvSpPr>
                  <p:spPr>
                    <a:xfrm>
                      <a:off x="7126826" y="1465377"/>
                      <a:ext cx="1254369"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891D2ED9-E09E-4CE0-97FD-615361D13358}"/>
                        </a:ext>
                      </a:extLst>
                    </p:cNvPr>
                    <p:cNvSpPr txBox="1"/>
                    <p:nvPr/>
                  </p:nvSpPr>
                  <p:spPr>
                    <a:xfrm>
                      <a:off x="8522275" y="1465377"/>
                      <a:ext cx="1254369"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812D0DB-9B82-4582-9811-259ECEE3FFB7}"/>
                        </a:ext>
                      </a:extLst>
                    </p:cNvPr>
                    <p:cNvSpPr txBox="1"/>
                    <p:nvPr/>
                  </p:nvSpPr>
                  <p:spPr>
                    <a:xfrm>
                      <a:off x="9917723" y="1465377"/>
                      <a:ext cx="1254369" cy="4389120"/>
                    </a:xfrm>
                    <a:prstGeom prst="rect">
                      <a:avLst/>
                    </a:prstGeom>
                    <a:solidFill>
                      <a:schemeClr val="accent2">
                        <a:lumMod val="40000"/>
                        <a:lumOff val="60000"/>
                        <a:alpha val="14902"/>
                      </a:schemeClr>
                    </a:solidFill>
                    <a:ln>
                      <a:no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45E387F9-FE13-46A6-939F-B38A3F6D8017}"/>
                        </a:ext>
                      </a:extLst>
                    </p:cNvPr>
                    <p:cNvSpPr txBox="1"/>
                    <p:nvPr/>
                  </p:nvSpPr>
                  <p:spPr>
                    <a:xfrm>
                      <a:off x="4069297" y="1170602"/>
                      <a:ext cx="1244050" cy="338554"/>
                    </a:xfrm>
                    <a:prstGeom prst="rect">
                      <a:avLst/>
                    </a:prstGeom>
                    <a:noFill/>
                  </p:spPr>
                  <p:txBody>
                    <a:bodyPr wrap="square" rtlCol="0">
                      <a:spAutoFit/>
                    </a:bodyPr>
                    <a:lstStyle/>
                    <a:p>
                      <a:pPr algn="ctr"/>
                      <a:r>
                        <a:rPr lang="en-US" sz="1600" dirty="0"/>
                        <a:t>2016</a:t>
                      </a:r>
                    </a:p>
                  </p:txBody>
                </p:sp>
                <p:sp>
                  <p:nvSpPr>
                    <p:cNvPr id="15" name="TextBox 14">
                      <a:extLst>
                        <a:ext uri="{FF2B5EF4-FFF2-40B4-BE49-F238E27FC236}">
                          <a16:creationId xmlns:a16="http://schemas.microsoft.com/office/drawing/2014/main" id="{E3BEEEF2-1D47-4496-965D-73328D4452BD}"/>
                        </a:ext>
                      </a:extLst>
                    </p:cNvPr>
                    <p:cNvSpPr txBox="1"/>
                    <p:nvPr/>
                  </p:nvSpPr>
                  <p:spPr>
                    <a:xfrm>
                      <a:off x="5525826" y="1170602"/>
                      <a:ext cx="1254370" cy="338554"/>
                    </a:xfrm>
                    <a:prstGeom prst="rect">
                      <a:avLst/>
                    </a:prstGeom>
                    <a:noFill/>
                  </p:spPr>
                  <p:txBody>
                    <a:bodyPr wrap="square" rtlCol="0">
                      <a:spAutoFit/>
                    </a:bodyPr>
                    <a:lstStyle/>
                    <a:p>
                      <a:pPr algn="ctr"/>
                      <a:r>
                        <a:rPr lang="en-US" sz="1600" dirty="0"/>
                        <a:t>2017</a:t>
                      </a:r>
                    </a:p>
                  </p:txBody>
                </p:sp>
                <p:sp>
                  <p:nvSpPr>
                    <p:cNvPr id="16" name="TextBox 15">
                      <a:extLst>
                        <a:ext uri="{FF2B5EF4-FFF2-40B4-BE49-F238E27FC236}">
                          <a16:creationId xmlns:a16="http://schemas.microsoft.com/office/drawing/2014/main" id="{BD989E2B-981D-4DE0-8F7B-5FA8959C1957}"/>
                        </a:ext>
                      </a:extLst>
                    </p:cNvPr>
                    <p:cNvSpPr txBox="1"/>
                    <p:nvPr/>
                  </p:nvSpPr>
                  <p:spPr>
                    <a:xfrm>
                      <a:off x="7008804" y="1170602"/>
                      <a:ext cx="1213462" cy="338554"/>
                    </a:xfrm>
                    <a:prstGeom prst="rect">
                      <a:avLst/>
                    </a:prstGeom>
                    <a:noFill/>
                  </p:spPr>
                  <p:txBody>
                    <a:bodyPr wrap="square" rtlCol="0">
                      <a:spAutoFit/>
                    </a:bodyPr>
                    <a:lstStyle/>
                    <a:p>
                      <a:pPr algn="ctr"/>
                      <a:r>
                        <a:rPr lang="en-US" sz="1600" dirty="0"/>
                        <a:t>2018</a:t>
                      </a:r>
                    </a:p>
                  </p:txBody>
                </p:sp>
                <p:sp>
                  <p:nvSpPr>
                    <p:cNvPr id="17" name="TextBox 16">
                      <a:extLst>
                        <a:ext uri="{FF2B5EF4-FFF2-40B4-BE49-F238E27FC236}">
                          <a16:creationId xmlns:a16="http://schemas.microsoft.com/office/drawing/2014/main" id="{C06C3CA7-6921-40C9-A671-BFB24FDB0653}"/>
                        </a:ext>
                      </a:extLst>
                    </p:cNvPr>
                    <p:cNvSpPr txBox="1"/>
                    <p:nvPr/>
                  </p:nvSpPr>
                  <p:spPr>
                    <a:xfrm>
                      <a:off x="8512769" y="1170602"/>
                      <a:ext cx="1158769" cy="338554"/>
                    </a:xfrm>
                    <a:prstGeom prst="rect">
                      <a:avLst/>
                    </a:prstGeom>
                    <a:noFill/>
                  </p:spPr>
                  <p:txBody>
                    <a:bodyPr wrap="square" rtlCol="0">
                      <a:spAutoFit/>
                    </a:bodyPr>
                    <a:lstStyle/>
                    <a:p>
                      <a:pPr algn="ctr"/>
                      <a:r>
                        <a:rPr lang="en-US" sz="1600" dirty="0"/>
                        <a:t>2019</a:t>
                      </a:r>
                    </a:p>
                  </p:txBody>
                </p:sp>
                <p:sp>
                  <p:nvSpPr>
                    <p:cNvPr id="18" name="TextBox 17">
                      <a:extLst>
                        <a:ext uri="{FF2B5EF4-FFF2-40B4-BE49-F238E27FC236}">
                          <a16:creationId xmlns:a16="http://schemas.microsoft.com/office/drawing/2014/main" id="{C4DB97A0-0896-4B40-86A6-FBCEFCD2DBA1}"/>
                        </a:ext>
                      </a:extLst>
                    </p:cNvPr>
                    <p:cNvSpPr txBox="1"/>
                    <p:nvPr/>
                  </p:nvSpPr>
                  <p:spPr>
                    <a:xfrm>
                      <a:off x="9884018" y="1170602"/>
                      <a:ext cx="1270497" cy="338554"/>
                    </a:xfrm>
                    <a:prstGeom prst="rect">
                      <a:avLst/>
                    </a:prstGeom>
                    <a:noFill/>
                  </p:spPr>
                  <p:txBody>
                    <a:bodyPr wrap="square" rtlCol="0">
                      <a:spAutoFit/>
                    </a:bodyPr>
                    <a:lstStyle/>
                    <a:p>
                      <a:pPr algn="ctr"/>
                      <a:r>
                        <a:rPr lang="en-US" sz="1600" dirty="0"/>
                        <a:t>2020</a:t>
                      </a:r>
                    </a:p>
                  </p:txBody>
                </p:sp>
                <p:cxnSp>
                  <p:nvCxnSpPr>
                    <p:cNvPr id="20" name="Straight Connector 19">
                      <a:extLst>
                        <a:ext uri="{FF2B5EF4-FFF2-40B4-BE49-F238E27FC236}">
                          <a16:creationId xmlns:a16="http://schemas.microsoft.com/office/drawing/2014/main" id="{2C31571A-2460-461F-BB45-E21161CFBE09}"/>
                        </a:ext>
                      </a:extLst>
                    </p:cNvPr>
                    <p:cNvCxnSpPr/>
                    <p:nvPr/>
                  </p:nvCxnSpPr>
                  <p:spPr>
                    <a:xfrm flipV="1">
                      <a:off x="-80112" y="5285659"/>
                      <a:ext cx="11612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B6C464D-CBC2-487E-879F-F80FC95043C2}"/>
                        </a:ext>
                      </a:extLst>
                    </p:cNvPr>
                    <p:cNvCxnSpPr/>
                    <p:nvPr/>
                  </p:nvCxnSpPr>
                  <p:spPr>
                    <a:xfrm flipV="1">
                      <a:off x="-80112" y="4432715"/>
                      <a:ext cx="11612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51F1BD-673C-48A6-983C-871880A0ABEB}"/>
                        </a:ext>
                      </a:extLst>
                    </p:cNvPr>
                    <p:cNvCxnSpPr/>
                    <p:nvPr/>
                  </p:nvCxnSpPr>
                  <p:spPr>
                    <a:xfrm flipV="1">
                      <a:off x="-80112" y="4834609"/>
                      <a:ext cx="11612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2DE6883-5CF6-4617-9451-01B297071D69}"/>
                        </a:ext>
                      </a:extLst>
                    </p:cNvPr>
                    <p:cNvCxnSpPr/>
                    <p:nvPr/>
                  </p:nvCxnSpPr>
                  <p:spPr>
                    <a:xfrm flipV="1">
                      <a:off x="-80112" y="5053255"/>
                      <a:ext cx="11612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AA10D81-5940-4DB7-B942-DC97B67F728D}"/>
                        </a:ext>
                      </a:extLst>
                    </p:cNvPr>
                    <p:cNvCxnSpPr/>
                    <p:nvPr/>
                  </p:nvCxnSpPr>
                  <p:spPr>
                    <a:xfrm flipV="1">
                      <a:off x="-80112" y="1839141"/>
                      <a:ext cx="116128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16F2BCF-DCFD-4972-8FFD-4EAE8047DDA6}"/>
                        </a:ext>
                      </a:extLst>
                    </p:cNvPr>
                    <p:cNvSpPr txBox="1"/>
                    <p:nvPr/>
                  </p:nvSpPr>
                  <p:spPr>
                    <a:xfrm>
                      <a:off x="11332381" y="1865245"/>
                      <a:ext cx="307777" cy="2550872"/>
                    </a:xfrm>
                    <a:prstGeom prst="rect">
                      <a:avLst/>
                    </a:prstGeom>
                    <a:noFill/>
                  </p:spPr>
                  <p:txBody>
                    <a:bodyPr vert="vert" wrap="square" rtlCol="0" anchor="ctr">
                      <a:spAutoFit/>
                    </a:bodyPr>
                    <a:lstStyle/>
                    <a:p>
                      <a:pPr algn="ctr"/>
                      <a:r>
                        <a:rPr lang="en-US" sz="800" b="1" dirty="0"/>
                        <a:t>ASTHMA</a:t>
                      </a:r>
                    </a:p>
                  </p:txBody>
                </p:sp>
                <p:sp>
                  <p:nvSpPr>
                    <p:cNvPr id="34" name="TextBox 33">
                      <a:extLst>
                        <a:ext uri="{FF2B5EF4-FFF2-40B4-BE49-F238E27FC236}">
                          <a16:creationId xmlns:a16="http://schemas.microsoft.com/office/drawing/2014/main" id="{DE6FF3AA-4CCD-4697-A2CE-5EEEFE80ED93}"/>
                        </a:ext>
                      </a:extLst>
                    </p:cNvPr>
                    <p:cNvSpPr txBox="1"/>
                    <p:nvPr/>
                  </p:nvSpPr>
                  <p:spPr>
                    <a:xfrm>
                      <a:off x="11332381" y="4430402"/>
                      <a:ext cx="307777" cy="407866"/>
                    </a:xfrm>
                    <a:prstGeom prst="rect">
                      <a:avLst/>
                    </a:prstGeom>
                    <a:noFill/>
                  </p:spPr>
                  <p:txBody>
                    <a:bodyPr vert="vert" wrap="square" rtlCol="0" anchor="ctr">
                      <a:spAutoFit/>
                    </a:bodyPr>
                    <a:lstStyle/>
                    <a:p>
                      <a:pPr algn="ctr"/>
                      <a:r>
                        <a:rPr lang="en-US" sz="800" b="1" dirty="0"/>
                        <a:t>COPD</a:t>
                      </a:r>
                    </a:p>
                  </p:txBody>
                </p:sp>
                <p:sp>
                  <p:nvSpPr>
                    <p:cNvPr id="37" name="TextBox 36">
                      <a:extLst>
                        <a:ext uri="{FF2B5EF4-FFF2-40B4-BE49-F238E27FC236}">
                          <a16:creationId xmlns:a16="http://schemas.microsoft.com/office/drawing/2014/main" id="{12D54C9E-0B2F-473A-AFFE-749BAE8369EF}"/>
                        </a:ext>
                      </a:extLst>
                    </p:cNvPr>
                    <p:cNvSpPr txBox="1"/>
                    <p:nvPr/>
                  </p:nvSpPr>
                  <p:spPr>
                    <a:xfrm>
                      <a:off x="11332381" y="4822128"/>
                      <a:ext cx="307777" cy="254589"/>
                    </a:xfrm>
                    <a:prstGeom prst="rect">
                      <a:avLst/>
                    </a:prstGeom>
                    <a:noFill/>
                  </p:spPr>
                  <p:txBody>
                    <a:bodyPr vert="vert" wrap="square" rtlCol="0" anchor="ctr">
                      <a:spAutoFit/>
                    </a:bodyPr>
                    <a:lstStyle/>
                    <a:p>
                      <a:pPr algn="ctr"/>
                      <a:r>
                        <a:rPr lang="en-US" sz="800" b="1" dirty="0"/>
                        <a:t>PK</a:t>
                      </a:r>
                    </a:p>
                  </p:txBody>
                </p:sp>
                <p:sp>
                  <p:nvSpPr>
                    <p:cNvPr id="39" name="TextBox 38">
                      <a:extLst>
                        <a:ext uri="{FF2B5EF4-FFF2-40B4-BE49-F238E27FC236}">
                          <a16:creationId xmlns:a16="http://schemas.microsoft.com/office/drawing/2014/main" id="{38F2773F-57A4-4CBF-98E7-55B6939A9FC5}"/>
                        </a:ext>
                      </a:extLst>
                    </p:cNvPr>
                    <p:cNvSpPr txBox="1"/>
                    <p:nvPr/>
                  </p:nvSpPr>
                  <p:spPr>
                    <a:xfrm>
                      <a:off x="11332381" y="5207001"/>
                      <a:ext cx="307777" cy="975023"/>
                    </a:xfrm>
                    <a:prstGeom prst="rect">
                      <a:avLst/>
                    </a:prstGeom>
                    <a:noFill/>
                  </p:spPr>
                  <p:txBody>
                    <a:bodyPr vert="vert" wrap="square" rtlCol="0">
                      <a:spAutoFit/>
                    </a:bodyPr>
                    <a:lstStyle/>
                    <a:p>
                      <a:pPr algn="ctr"/>
                      <a:r>
                        <a:rPr lang="en-US" sz="800" b="1" dirty="0"/>
                        <a:t>Patient Registry</a:t>
                      </a:r>
                    </a:p>
                  </p:txBody>
                </p:sp>
                <p:sp>
                  <p:nvSpPr>
                    <p:cNvPr id="41" name="Flowchart: Terminator 40">
                      <a:extLst>
                        <a:ext uri="{FF2B5EF4-FFF2-40B4-BE49-F238E27FC236}">
                          <a16:creationId xmlns:a16="http://schemas.microsoft.com/office/drawing/2014/main" id="{793BFAB5-A691-4E2C-A6AE-EEBBD7DE3B7B}"/>
                        </a:ext>
                      </a:extLst>
                    </p:cNvPr>
                    <p:cNvSpPr/>
                    <p:nvPr/>
                  </p:nvSpPr>
                  <p:spPr>
                    <a:xfrm>
                      <a:off x="4259460" y="1883515"/>
                      <a:ext cx="1371600" cy="137160"/>
                    </a:xfrm>
                    <a:prstGeom prst="flowChartTermina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S/C</a:t>
                      </a:r>
                    </a:p>
                  </p:txBody>
                </p:sp>
                <p:sp>
                  <p:nvSpPr>
                    <p:cNvPr id="43" name="Flowchart: Terminator 42">
                      <a:extLst>
                        <a:ext uri="{FF2B5EF4-FFF2-40B4-BE49-F238E27FC236}">
                          <a16:creationId xmlns:a16="http://schemas.microsoft.com/office/drawing/2014/main" id="{E4A8ADD0-6AA0-4269-A078-8A18DBA2E2D5}"/>
                        </a:ext>
                      </a:extLst>
                    </p:cNvPr>
                    <p:cNvSpPr/>
                    <p:nvPr/>
                  </p:nvSpPr>
                  <p:spPr>
                    <a:xfrm>
                      <a:off x="4245277" y="2071668"/>
                      <a:ext cx="137160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ZONDA</a:t>
                      </a:r>
                    </a:p>
                  </p:txBody>
                </p:sp>
                <p:sp>
                  <p:nvSpPr>
                    <p:cNvPr id="44" name="Flowchart: Terminator 43">
                      <a:extLst>
                        <a:ext uri="{FF2B5EF4-FFF2-40B4-BE49-F238E27FC236}">
                          <a16:creationId xmlns:a16="http://schemas.microsoft.com/office/drawing/2014/main" id="{834A8B2C-B041-4127-A726-07B4780D3142}"/>
                        </a:ext>
                      </a:extLst>
                    </p:cNvPr>
                    <p:cNvSpPr/>
                    <p:nvPr/>
                  </p:nvSpPr>
                  <p:spPr>
                    <a:xfrm>
                      <a:off x="4241960" y="3510605"/>
                      <a:ext cx="146304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GREGALE</a:t>
                      </a:r>
                    </a:p>
                  </p:txBody>
                </p:sp>
                <p:sp>
                  <p:nvSpPr>
                    <p:cNvPr id="45" name="Flowchart: Terminator 44">
                      <a:extLst>
                        <a:ext uri="{FF2B5EF4-FFF2-40B4-BE49-F238E27FC236}">
                          <a16:creationId xmlns:a16="http://schemas.microsoft.com/office/drawing/2014/main" id="{2789F768-B39E-41CC-9E31-39C638F81880}"/>
                        </a:ext>
                      </a:extLst>
                    </p:cNvPr>
                    <p:cNvSpPr/>
                    <p:nvPr/>
                  </p:nvSpPr>
                  <p:spPr>
                    <a:xfrm>
                      <a:off x="4897639" y="2250448"/>
                      <a:ext cx="338328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BORA</a:t>
                      </a:r>
                    </a:p>
                  </p:txBody>
                </p:sp>
                <p:sp>
                  <p:nvSpPr>
                    <p:cNvPr id="46" name="Flowchart: Terminator 45">
                      <a:extLst>
                        <a:ext uri="{FF2B5EF4-FFF2-40B4-BE49-F238E27FC236}">
                          <a16:creationId xmlns:a16="http://schemas.microsoft.com/office/drawing/2014/main" id="{887F5414-0DAB-4136-BC10-81998232F53D}"/>
                        </a:ext>
                      </a:extLst>
                    </p:cNvPr>
                    <p:cNvSpPr/>
                    <p:nvPr/>
                  </p:nvSpPr>
                  <p:spPr>
                    <a:xfrm>
                      <a:off x="4490570" y="3711427"/>
                      <a:ext cx="246888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ALIZE</a:t>
                      </a:r>
                    </a:p>
                  </p:txBody>
                </p:sp>
                <p:sp>
                  <p:nvSpPr>
                    <p:cNvPr id="47" name="Flowchart: Terminator 46">
                      <a:extLst>
                        <a:ext uri="{FF2B5EF4-FFF2-40B4-BE49-F238E27FC236}">
                          <a16:creationId xmlns:a16="http://schemas.microsoft.com/office/drawing/2014/main" id="{C8694D31-58E3-43AC-A20A-F02405A2BA9C}"/>
                        </a:ext>
                      </a:extLst>
                    </p:cNvPr>
                    <p:cNvSpPr/>
                    <p:nvPr/>
                  </p:nvSpPr>
                  <p:spPr>
                    <a:xfrm>
                      <a:off x="5353875" y="2619598"/>
                      <a:ext cx="301752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SOLANA</a:t>
                      </a:r>
                    </a:p>
                  </p:txBody>
                </p:sp>
                <p:sp>
                  <p:nvSpPr>
                    <p:cNvPr id="48" name="Flowchart: Terminator 47">
                      <a:extLst>
                        <a:ext uri="{FF2B5EF4-FFF2-40B4-BE49-F238E27FC236}">
                          <a16:creationId xmlns:a16="http://schemas.microsoft.com/office/drawing/2014/main" id="{942371F4-19E6-4289-A81C-8F468CA99DA4}"/>
                        </a:ext>
                      </a:extLst>
                    </p:cNvPr>
                    <p:cNvSpPr/>
                    <p:nvPr/>
                  </p:nvSpPr>
                  <p:spPr>
                    <a:xfrm>
                      <a:off x="6576000" y="5501272"/>
                      <a:ext cx="4846320" cy="137160"/>
                    </a:xfrm>
                    <a:prstGeom prst="flowChartTermina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CHRONICLE</a:t>
                      </a:r>
                    </a:p>
                  </p:txBody>
                </p:sp>
                <p:sp>
                  <p:nvSpPr>
                    <p:cNvPr id="49" name="Flowchart: Terminator 48">
                      <a:extLst>
                        <a:ext uri="{FF2B5EF4-FFF2-40B4-BE49-F238E27FC236}">
                          <a16:creationId xmlns:a16="http://schemas.microsoft.com/office/drawing/2014/main" id="{423C5E8E-B043-4285-8CB7-1A4314B1CE5E}"/>
                        </a:ext>
                      </a:extLst>
                    </p:cNvPr>
                    <p:cNvSpPr/>
                    <p:nvPr/>
                  </p:nvSpPr>
                  <p:spPr>
                    <a:xfrm>
                      <a:off x="7212843" y="5320477"/>
                      <a:ext cx="4206240" cy="137160"/>
                    </a:xfrm>
                    <a:prstGeom prst="flowChartTermina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ISAR</a:t>
                      </a:r>
                    </a:p>
                  </p:txBody>
                </p:sp>
                <p:sp>
                  <p:nvSpPr>
                    <p:cNvPr id="50" name="Flowchart: Terminator 49">
                      <a:extLst>
                        <a:ext uri="{FF2B5EF4-FFF2-40B4-BE49-F238E27FC236}">
                          <a16:creationId xmlns:a16="http://schemas.microsoft.com/office/drawing/2014/main" id="{8A913E91-8612-41B3-A7CE-A1CD5F8015A4}"/>
                        </a:ext>
                      </a:extLst>
                    </p:cNvPr>
                    <p:cNvSpPr/>
                    <p:nvPr/>
                  </p:nvSpPr>
                  <p:spPr>
                    <a:xfrm>
                      <a:off x="7478186" y="5099055"/>
                      <a:ext cx="3474720" cy="137160"/>
                    </a:xfrm>
                    <a:prstGeom prst="flowChartTermina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OSTRO</a:t>
                      </a:r>
                    </a:p>
                  </p:txBody>
                </p:sp>
                <p:sp>
                  <p:nvSpPr>
                    <p:cNvPr id="52" name="Flowchart: Terminator 51">
                      <a:extLst>
                        <a:ext uri="{FF2B5EF4-FFF2-40B4-BE49-F238E27FC236}">
                          <a16:creationId xmlns:a16="http://schemas.microsoft.com/office/drawing/2014/main" id="{10CC0EE4-DFBB-4187-A2E8-D8F3B0FBB4E3}"/>
                        </a:ext>
                      </a:extLst>
                    </p:cNvPr>
                    <p:cNvSpPr/>
                    <p:nvPr/>
                  </p:nvSpPr>
                  <p:spPr>
                    <a:xfrm>
                      <a:off x="4985904" y="4460637"/>
                      <a:ext cx="2651760" cy="137160"/>
                    </a:xfrm>
                    <a:prstGeom prst="flowChartTermina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TERRANOVA</a:t>
                      </a:r>
                    </a:p>
                  </p:txBody>
                </p:sp>
                <p:sp>
                  <p:nvSpPr>
                    <p:cNvPr id="53" name="Flowchart: Terminator 52">
                      <a:extLst>
                        <a:ext uri="{FF2B5EF4-FFF2-40B4-BE49-F238E27FC236}">
                          <a16:creationId xmlns:a16="http://schemas.microsoft.com/office/drawing/2014/main" id="{E4362D7C-2CA7-430C-BD5E-53980B77387C}"/>
                        </a:ext>
                      </a:extLst>
                    </p:cNvPr>
                    <p:cNvSpPr/>
                    <p:nvPr/>
                  </p:nvSpPr>
                  <p:spPr>
                    <a:xfrm>
                      <a:off x="5743838" y="2442536"/>
                      <a:ext cx="402336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MELTEMI</a:t>
                      </a:r>
                    </a:p>
                  </p:txBody>
                </p:sp>
                <p:sp>
                  <p:nvSpPr>
                    <p:cNvPr id="54" name="Flowchart: Terminator 53">
                      <a:extLst>
                        <a:ext uri="{FF2B5EF4-FFF2-40B4-BE49-F238E27FC236}">
                          <a16:creationId xmlns:a16="http://schemas.microsoft.com/office/drawing/2014/main" id="{BBE214AE-282C-47B0-BECB-CCB31E1BDB49}"/>
                        </a:ext>
                      </a:extLst>
                    </p:cNvPr>
                    <p:cNvSpPr/>
                    <p:nvPr/>
                  </p:nvSpPr>
                  <p:spPr>
                    <a:xfrm>
                      <a:off x="4992992" y="4661435"/>
                      <a:ext cx="2651760" cy="137160"/>
                    </a:xfrm>
                    <a:prstGeom prst="flowChartTermina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GALATHEA</a:t>
                      </a:r>
                    </a:p>
                  </p:txBody>
                </p:sp>
                <p:sp>
                  <p:nvSpPr>
                    <p:cNvPr id="55" name="Flowchart: Terminator 54">
                      <a:extLst>
                        <a:ext uri="{FF2B5EF4-FFF2-40B4-BE49-F238E27FC236}">
                          <a16:creationId xmlns:a16="http://schemas.microsoft.com/office/drawing/2014/main" id="{AB0BE468-C33C-4DCA-8731-535A5C82E069}"/>
                        </a:ext>
                      </a:extLst>
                    </p:cNvPr>
                    <p:cNvSpPr/>
                    <p:nvPr/>
                  </p:nvSpPr>
                  <p:spPr>
                    <a:xfrm>
                      <a:off x="6702798" y="4874440"/>
                      <a:ext cx="1097280" cy="137160"/>
                    </a:xfrm>
                    <a:prstGeom prst="flowChartTermina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AMES</a:t>
                      </a:r>
                    </a:p>
                  </p:txBody>
                </p:sp>
                <p:sp>
                  <p:nvSpPr>
                    <p:cNvPr id="56" name="Flowchart: Terminator 55">
                      <a:extLst>
                        <a:ext uri="{FF2B5EF4-FFF2-40B4-BE49-F238E27FC236}">
                          <a16:creationId xmlns:a16="http://schemas.microsoft.com/office/drawing/2014/main" id="{0B8CDDAE-E177-4B0A-BD5D-C50F94C9213D}"/>
                        </a:ext>
                      </a:extLst>
                    </p:cNvPr>
                    <p:cNvSpPr/>
                    <p:nvPr/>
                  </p:nvSpPr>
                  <p:spPr>
                    <a:xfrm>
                      <a:off x="7725410" y="2783773"/>
                      <a:ext cx="283464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ANDHI</a:t>
                      </a:r>
                    </a:p>
                  </p:txBody>
                </p:sp>
                <p:sp>
                  <p:nvSpPr>
                    <p:cNvPr id="57" name="Flowchart: Terminator 56">
                      <a:extLst>
                        <a:ext uri="{FF2B5EF4-FFF2-40B4-BE49-F238E27FC236}">
                          <a16:creationId xmlns:a16="http://schemas.microsoft.com/office/drawing/2014/main" id="{0B29AA7E-3CB8-48CA-881D-B4373818BB70}"/>
                        </a:ext>
                      </a:extLst>
                    </p:cNvPr>
                    <p:cNvSpPr/>
                    <p:nvPr/>
                  </p:nvSpPr>
                  <p:spPr>
                    <a:xfrm>
                      <a:off x="5798142" y="3344026"/>
                      <a:ext cx="1216152"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GRECO</a:t>
                      </a:r>
                    </a:p>
                  </p:txBody>
                </p:sp>
                <p:sp>
                  <p:nvSpPr>
                    <p:cNvPr id="58" name="Flowchart: Terminator 57">
                      <a:extLst>
                        <a:ext uri="{FF2B5EF4-FFF2-40B4-BE49-F238E27FC236}">
                          <a16:creationId xmlns:a16="http://schemas.microsoft.com/office/drawing/2014/main" id="{94FAA1B4-801C-4FEF-B7C6-63EAB4100808}"/>
                        </a:ext>
                      </a:extLst>
                    </p:cNvPr>
                    <p:cNvSpPr/>
                    <p:nvPr/>
                  </p:nvSpPr>
                  <p:spPr>
                    <a:xfrm>
                      <a:off x="8699662" y="4249506"/>
                      <a:ext cx="283464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MIRACLE</a:t>
                      </a:r>
                    </a:p>
                  </p:txBody>
                </p:sp>
                <p:sp>
                  <p:nvSpPr>
                    <p:cNvPr id="61" name="Flowchart: Terminator 60">
                      <a:extLst>
                        <a:ext uri="{FF2B5EF4-FFF2-40B4-BE49-F238E27FC236}">
                          <a16:creationId xmlns:a16="http://schemas.microsoft.com/office/drawing/2014/main" id="{E9769599-8BA3-48D8-847D-4EADA3C821C4}"/>
                        </a:ext>
                      </a:extLst>
                    </p:cNvPr>
                    <p:cNvSpPr/>
                    <p:nvPr/>
                  </p:nvSpPr>
                  <p:spPr>
                    <a:xfrm>
                      <a:off x="5816448" y="4062670"/>
                      <a:ext cx="402336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ARIA</a:t>
                      </a:r>
                    </a:p>
                  </p:txBody>
                </p:sp>
                <p:cxnSp>
                  <p:nvCxnSpPr>
                    <p:cNvPr id="63" name="Straight Connector 62">
                      <a:extLst>
                        <a:ext uri="{FF2B5EF4-FFF2-40B4-BE49-F238E27FC236}">
                          <a16:creationId xmlns:a16="http://schemas.microsoft.com/office/drawing/2014/main" id="{AFE5008D-6EAF-458B-A950-3FA61462BB31}"/>
                        </a:ext>
                      </a:extLst>
                    </p:cNvPr>
                    <p:cNvCxnSpPr>
                      <a:cxnSpLocks/>
                    </p:cNvCxnSpPr>
                    <p:nvPr/>
                  </p:nvCxnSpPr>
                  <p:spPr>
                    <a:xfrm rot="5400000">
                      <a:off x="10014911"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EB44EA-A394-4426-B570-3437A3965F49}"/>
                        </a:ext>
                      </a:extLst>
                    </p:cNvPr>
                    <p:cNvCxnSpPr>
                      <a:cxnSpLocks/>
                    </p:cNvCxnSpPr>
                    <p:nvPr/>
                  </p:nvCxnSpPr>
                  <p:spPr>
                    <a:xfrm rot="5400000">
                      <a:off x="10352117"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618B3D3-4A8E-4477-9886-344BE5169A61}"/>
                        </a:ext>
                      </a:extLst>
                    </p:cNvPr>
                    <p:cNvCxnSpPr>
                      <a:cxnSpLocks/>
                    </p:cNvCxnSpPr>
                    <p:nvPr/>
                  </p:nvCxnSpPr>
                  <p:spPr>
                    <a:xfrm rot="5400000">
                      <a:off x="10689323"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DC063B-9CCD-4C31-BE89-64F9EA389771}"/>
                        </a:ext>
                      </a:extLst>
                    </p:cNvPr>
                    <p:cNvCxnSpPr>
                      <a:cxnSpLocks/>
                    </p:cNvCxnSpPr>
                    <p:nvPr/>
                  </p:nvCxnSpPr>
                  <p:spPr>
                    <a:xfrm rot="5400000">
                      <a:off x="9286597"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F049CF-44AA-44CB-920D-1DFDBD846A00}"/>
                        </a:ext>
                      </a:extLst>
                    </p:cNvPr>
                    <p:cNvCxnSpPr>
                      <a:cxnSpLocks/>
                    </p:cNvCxnSpPr>
                    <p:nvPr/>
                  </p:nvCxnSpPr>
                  <p:spPr>
                    <a:xfrm rot="5400000">
                      <a:off x="8971178"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63E57D8-469C-4939-8934-F8CBD699271C}"/>
                        </a:ext>
                      </a:extLst>
                    </p:cNvPr>
                    <p:cNvCxnSpPr>
                      <a:cxnSpLocks/>
                    </p:cNvCxnSpPr>
                    <p:nvPr/>
                  </p:nvCxnSpPr>
                  <p:spPr>
                    <a:xfrm rot="5400000">
                      <a:off x="8648673"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82B1720-A666-431D-8207-8F510C545121}"/>
                        </a:ext>
                      </a:extLst>
                    </p:cNvPr>
                    <p:cNvCxnSpPr>
                      <a:cxnSpLocks/>
                    </p:cNvCxnSpPr>
                    <p:nvPr/>
                  </p:nvCxnSpPr>
                  <p:spPr>
                    <a:xfrm rot="5400000">
                      <a:off x="7912788"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4AA60B-ADD6-47F9-97A7-DEFBAC76EC4E}"/>
                        </a:ext>
                      </a:extLst>
                    </p:cNvPr>
                    <p:cNvCxnSpPr>
                      <a:cxnSpLocks/>
                    </p:cNvCxnSpPr>
                    <p:nvPr/>
                  </p:nvCxnSpPr>
                  <p:spPr>
                    <a:xfrm rot="5400000">
                      <a:off x="7586533"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41EA072-02AD-44AD-BBCF-FB220FF6CD4E}"/>
                        </a:ext>
                      </a:extLst>
                    </p:cNvPr>
                    <p:cNvCxnSpPr>
                      <a:cxnSpLocks/>
                    </p:cNvCxnSpPr>
                    <p:nvPr/>
                  </p:nvCxnSpPr>
                  <p:spPr>
                    <a:xfrm rot="5400000">
                      <a:off x="7267365"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4BF368-C7FC-4BF4-8795-7DBBC2213ACD}"/>
                        </a:ext>
                      </a:extLst>
                    </p:cNvPr>
                    <p:cNvCxnSpPr>
                      <a:cxnSpLocks/>
                    </p:cNvCxnSpPr>
                    <p:nvPr/>
                  </p:nvCxnSpPr>
                  <p:spPr>
                    <a:xfrm rot="5400000">
                      <a:off x="6514056"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84D9F44-C266-49F7-A6E0-83EE77A2021A}"/>
                        </a:ext>
                      </a:extLst>
                    </p:cNvPr>
                    <p:cNvCxnSpPr>
                      <a:cxnSpLocks/>
                    </p:cNvCxnSpPr>
                    <p:nvPr/>
                  </p:nvCxnSpPr>
                  <p:spPr>
                    <a:xfrm rot="5400000">
                      <a:off x="6196086"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61D9387-B095-4D46-9171-40517CC68AB7}"/>
                        </a:ext>
                      </a:extLst>
                    </p:cNvPr>
                    <p:cNvCxnSpPr>
                      <a:cxnSpLocks/>
                    </p:cNvCxnSpPr>
                    <p:nvPr/>
                  </p:nvCxnSpPr>
                  <p:spPr>
                    <a:xfrm rot="5400000">
                      <a:off x="5878115"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422E5A-F035-427E-8600-9F5DAF4B6AE1}"/>
                        </a:ext>
                      </a:extLst>
                    </p:cNvPr>
                    <p:cNvCxnSpPr>
                      <a:cxnSpLocks/>
                    </p:cNvCxnSpPr>
                    <p:nvPr/>
                  </p:nvCxnSpPr>
                  <p:spPr>
                    <a:xfrm rot="5400000">
                      <a:off x="5133837"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E72BCC-1ECA-41ED-9400-D9240F82C8B3}"/>
                        </a:ext>
                      </a:extLst>
                    </p:cNvPr>
                    <p:cNvCxnSpPr>
                      <a:cxnSpLocks/>
                    </p:cNvCxnSpPr>
                    <p:nvPr/>
                  </p:nvCxnSpPr>
                  <p:spPr>
                    <a:xfrm rot="5400000">
                      <a:off x="4814500"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460BD4D-2069-4DCB-B311-D0DCC81FFD06}"/>
                        </a:ext>
                      </a:extLst>
                    </p:cNvPr>
                    <p:cNvCxnSpPr>
                      <a:cxnSpLocks/>
                    </p:cNvCxnSpPr>
                    <p:nvPr/>
                  </p:nvCxnSpPr>
                  <p:spPr>
                    <a:xfrm rot="5400000">
                      <a:off x="4488077"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9" name="Flowchart: Terminator 58">
                      <a:extLst>
                        <a:ext uri="{FF2B5EF4-FFF2-40B4-BE49-F238E27FC236}">
                          <a16:creationId xmlns:a16="http://schemas.microsoft.com/office/drawing/2014/main" id="{1852CB13-04A0-42CF-A91C-329D24DEED83}"/>
                        </a:ext>
                      </a:extLst>
                    </p:cNvPr>
                    <p:cNvSpPr/>
                    <p:nvPr/>
                  </p:nvSpPr>
                  <p:spPr>
                    <a:xfrm>
                      <a:off x="8568714" y="3154812"/>
                      <a:ext cx="237744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PONENTE</a:t>
                      </a:r>
                    </a:p>
                  </p:txBody>
                </p:sp>
                <p:sp>
                  <p:nvSpPr>
                    <p:cNvPr id="60" name="Flowchart: Terminator 59">
                      <a:extLst>
                        <a:ext uri="{FF2B5EF4-FFF2-40B4-BE49-F238E27FC236}">
                          <a16:creationId xmlns:a16="http://schemas.microsoft.com/office/drawing/2014/main" id="{CB2E0ED4-2C3B-4B78-AD68-A903EDED41B8}"/>
                        </a:ext>
                      </a:extLst>
                    </p:cNvPr>
                    <p:cNvSpPr/>
                    <p:nvPr/>
                  </p:nvSpPr>
                  <p:spPr>
                    <a:xfrm>
                      <a:off x="8565159" y="5674046"/>
                      <a:ext cx="2834640" cy="137160"/>
                    </a:xfrm>
                    <a:prstGeom prst="flowChartTermina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Pregnancy Exposure</a:t>
                      </a:r>
                    </a:p>
                  </p:txBody>
                </p:sp>
                <p:sp>
                  <p:nvSpPr>
                    <p:cNvPr id="42" name="Flowchart: Terminator 41">
                      <a:extLst>
                        <a:ext uri="{FF2B5EF4-FFF2-40B4-BE49-F238E27FC236}">
                          <a16:creationId xmlns:a16="http://schemas.microsoft.com/office/drawing/2014/main" id="{3C76D4D1-DE5B-4BC6-82A1-966909417489}"/>
                        </a:ext>
                      </a:extLst>
                    </p:cNvPr>
                    <p:cNvSpPr/>
                    <p:nvPr/>
                  </p:nvSpPr>
                  <p:spPr>
                    <a:xfrm>
                      <a:off x="3529366" y="3890219"/>
                      <a:ext cx="64008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BISE</a:t>
                      </a:r>
                    </a:p>
                  </p:txBody>
                </p:sp>
              </p:grpSp>
            </p:grpSp>
            <p:sp>
              <p:nvSpPr>
                <p:cNvPr id="79" name="TextBox 78">
                  <a:extLst>
                    <a:ext uri="{FF2B5EF4-FFF2-40B4-BE49-F238E27FC236}">
                      <a16:creationId xmlns:a16="http://schemas.microsoft.com/office/drawing/2014/main" id="{91BAF734-83C7-4361-96CB-4F08E7F66D57}"/>
                    </a:ext>
                  </a:extLst>
                </p:cNvPr>
                <p:cNvSpPr txBox="1"/>
                <p:nvPr/>
              </p:nvSpPr>
              <p:spPr>
                <a:xfrm>
                  <a:off x="3785721" y="1170602"/>
                  <a:ext cx="1244050" cy="338554"/>
                </a:xfrm>
                <a:prstGeom prst="rect">
                  <a:avLst/>
                </a:prstGeom>
                <a:noFill/>
              </p:spPr>
              <p:txBody>
                <a:bodyPr wrap="square" rtlCol="0">
                  <a:spAutoFit/>
                </a:bodyPr>
                <a:lstStyle/>
                <a:p>
                  <a:pPr algn="ctr"/>
                  <a:r>
                    <a:rPr lang="en-US" sz="1600" dirty="0"/>
                    <a:t>2015</a:t>
                  </a:r>
                </a:p>
              </p:txBody>
            </p:sp>
          </p:grpSp>
          <p:cxnSp>
            <p:nvCxnSpPr>
              <p:cNvPr id="81" name="Straight Connector 80">
                <a:extLst>
                  <a:ext uri="{FF2B5EF4-FFF2-40B4-BE49-F238E27FC236}">
                    <a16:creationId xmlns:a16="http://schemas.microsoft.com/office/drawing/2014/main" id="{4BC789D2-51D9-41E2-B9F6-CFA8AC762F5A}"/>
                  </a:ext>
                </a:extLst>
              </p:cNvPr>
              <p:cNvCxnSpPr>
                <a:cxnSpLocks/>
              </p:cNvCxnSpPr>
              <p:nvPr/>
            </p:nvCxnSpPr>
            <p:spPr>
              <a:xfrm rot="5400000">
                <a:off x="4250586" y="1645973"/>
                <a:ext cx="36576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sp>
        <p:nvSpPr>
          <p:cNvPr id="80" name="Flowchart: Terminator 79">
            <a:extLst>
              <a:ext uri="{FF2B5EF4-FFF2-40B4-BE49-F238E27FC236}">
                <a16:creationId xmlns:a16="http://schemas.microsoft.com/office/drawing/2014/main" id="{0E02F742-933C-45B8-8DD4-A3E4AC39061B}"/>
              </a:ext>
            </a:extLst>
          </p:cNvPr>
          <p:cNvSpPr/>
          <p:nvPr/>
        </p:nvSpPr>
        <p:spPr>
          <a:xfrm>
            <a:off x="8402339" y="2975641"/>
            <a:ext cx="2834640" cy="13716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ANDHI IP</a:t>
            </a:r>
          </a:p>
        </p:txBody>
      </p:sp>
    </p:spTree>
    <p:extLst>
      <p:ext uri="{BB962C8B-B14F-4D97-AF65-F5344CB8AC3E}">
        <p14:creationId xmlns:p14="http://schemas.microsoft.com/office/powerpoint/2010/main" val="363880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66814" y="1253066"/>
            <a:ext cx="10982236" cy="4426168"/>
            <a:chOff x="547600" y="1527463"/>
            <a:chExt cx="3138575" cy="6068330"/>
          </a:xfrm>
        </p:grpSpPr>
        <p:grpSp>
          <p:nvGrpSpPr>
            <p:cNvPr id="35" name="Group 34"/>
            <p:cNvGrpSpPr/>
            <p:nvPr/>
          </p:nvGrpSpPr>
          <p:grpSpPr>
            <a:xfrm>
              <a:off x="547600" y="1527463"/>
              <a:ext cx="3138575" cy="4407660"/>
              <a:chOff x="395288" y="1891734"/>
              <a:chExt cx="1207969" cy="4407660"/>
            </a:xfrm>
          </p:grpSpPr>
          <p:sp>
            <p:nvSpPr>
              <p:cNvPr id="39" name="Rectangle 38"/>
              <p:cNvSpPr/>
              <p:nvPr/>
            </p:nvSpPr>
            <p:spPr bwMode="auto">
              <a:xfrm>
                <a:off x="395535" y="2303214"/>
                <a:ext cx="1207722" cy="3996180"/>
              </a:xfrm>
              <a:prstGeom prst="rect">
                <a:avLst/>
              </a:prstGeom>
              <a:gradFill>
                <a:gsLst>
                  <a:gs pos="0">
                    <a:schemeClr val="accent6">
                      <a:lumMod val="40000"/>
                      <a:lumOff val="60000"/>
                    </a:schemeClr>
                  </a:gs>
                  <a:gs pos="100000">
                    <a:schemeClr val="bg1"/>
                  </a:gs>
                </a:gsLst>
                <a:lin ang="5400000" scaled="0"/>
              </a:gradFill>
              <a:ln w="6350">
                <a:gradFill>
                  <a:gsLst>
                    <a:gs pos="6200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182880" tIns="548640" rIns="182880" bIns="72000" anchor="t"/>
              <a:lstStyle/>
              <a:p>
                <a:pPr marL="120650" indent="-120650">
                  <a:lnSpc>
                    <a:spcPct val="90000"/>
                  </a:lnSpc>
                  <a:spcBef>
                    <a:spcPts val="600"/>
                  </a:spcBef>
                  <a:buClr>
                    <a:schemeClr val="accent1"/>
                  </a:buClr>
                  <a:buFont typeface="Arial" pitchFamily="34" charset="0"/>
                  <a:buChar char="•"/>
                </a:pPr>
                <a:endParaRPr lang="en-US" sz="1600" dirty="0">
                  <a:solidFill>
                    <a:schemeClr val="tx1"/>
                  </a:solidFill>
                </a:endParaRPr>
              </a:p>
            </p:txBody>
          </p:sp>
          <p:sp>
            <p:nvSpPr>
              <p:cNvPr id="51" name="Round Same Side Corner Rectangle 50"/>
              <p:cNvSpPr/>
              <p:nvPr/>
            </p:nvSpPr>
            <p:spPr bwMode="auto">
              <a:xfrm>
                <a:off x="395288" y="1891734"/>
                <a:ext cx="1207969" cy="516862"/>
              </a:xfrm>
              <a:prstGeom prst="round2SameRect">
                <a:avLst>
                  <a:gd name="adj1" fmla="val 34692"/>
                  <a:gd name="adj2" fmla="val 0"/>
                </a:avLst>
              </a:prstGeom>
              <a:gradFill>
                <a:gsLst>
                  <a:gs pos="0">
                    <a:schemeClr val="accent1"/>
                  </a:gs>
                  <a:gs pos="96000">
                    <a:schemeClr val="accent1">
                      <a:lumMod val="75000"/>
                    </a:schemeClr>
                  </a:gs>
                </a:gsLst>
                <a:lin ang="2700000" scaled="0"/>
              </a:gra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lstStyle/>
              <a:p>
                <a:pPr algn="ctr" defTabSz="577850">
                  <a:lnSpc>
                    <a:spcPct val="90000"/>
                  </a:lnSpc>
                  <a:spcAft>
                    <a:spcPct val="35000"/>
                  </a:spcAft>
                  <a:defRPr/>
                </a:pPr>
                <a:r>
                  <a:rPr lang="en-US" sz="1600" b="1" dirty="0">
                    <a:solidFill>
                      <a:schemeClr val="bg1"/>
                    </a:solidFill>
                  </a:rPr>
                  <a:t>Benralizumab</a:t>
                </a:r>
              </a:p>
            </p:txBody>
          </p:sp>
        </p:grpSp>
        <p:sp>
          <p:nvSpPr>
            <p:cNvPr id="16" name="Rounded Rectangle 15"/>
            <p:cNvSpPr/>
            <p:nvPr/>
          </p:nvSpPr>
          <p:spPr>
            <a:xfrm>
              <a:off x="548325" y="2061969"/>
              <a:ext cx="3137850" cy="5533824"/>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4625" lvl="1" indent="-174625">
                <a:spcBef>
                  <a:spcPts val="1000"/>
                </a:spcBef>
                <a:buClr>
                  <a:schemeClr val="accent1"/>
                </a:buClr>
                <a:buFont typeface="Arial" pitchFamily="34" charset="0"/>
                <a:buChar char="•"/>
                <a:defRPr/>
              </a:pPr>
              <a:r>
                <a:rPr lang="en-US" dirty="0">
                  <a:solidFill>
                    <a:schemeClr val="tx1"/>
                  </a:solidFill>
                  <a:cs typeface="Arial" charset="0"/>
                </a:rPr>
                <a:t>COPD is a highly heterogenous disease, with up to 40% of patients having an eosinophil phenotype</a:t>
              </a:r>
              <a:r>
                <a:rPr lang="en-US" baseline="30000" dirty="0">
                  <a:solidFill>
                    <a:schemeClr val="tx1"/>
                  </a:solidFill>
                  <a:cs typeface="Arial" charset="0"/>
                </a:rPr>
                <a:t>1</a:t>
              </a:r>
              <a:endParaRPr lang="en-US" dirty="0">
                <a:solidFill>
                  <a:schemeClr val="tx1"/>
                </a:solidFill>
              </a:endParaRPr>
            </a:p>
            <a:p>
              <a:pPr marL="174625" lvl="1" indent="-174625">
                <a:spcBef>
                  <a:spcPts val="1000"/>
                </a:spcBef>
                <a:buClr>
                  <a:schemeClr val="accent1"/>
                </a:buClr>
                <a:buFont typeface="Arial" pitchFamily="34" charset="0"/>
                <a:buChar char="•"/>
                <a:defRPr/>
              </a:pPr>
              <a:r>
                <a:rPr lang="en-US" dirty="0">
                  <a:solidFill>
                    <a:schemeClr val="tx1"/>
                  </a:solidFill>
                  <a:cs typeface="Arial" panose="020B0604020202020204" pitchFamily="34" charset="0"/>
                </a:rPr>
                <a:t>Some, but not all, studies have demonstrated that elevated blood eosinophil counts were associated with increased risk of exacerbations</a:t>
              </a:r>
              <a:r>
                <a:rPr lang="en-US" baseline="30000" dirty="0">
                  <a:solidFill>
                    <a:schemeClr val="tx1"/>
                  </a:solidFill>
                  <a:cs typeface="Arial" panose="020B0604020202020204" pitchFamily="34" charset="0"/>
                </a:rPr>
                <a:t>2-6</a:t>
              </a:r>
            </a:p>
            <a:p>
              <a:pPr marL="174625" lvl="1" indent="-174625">
                <a:spcBef>
                  <a:spcPts val="1000"/>
                </a:spcBef>
                <a:buClr>
                  <a:schemeClr val="accent1"/>
                </a:buClr>
                <a:buFont typeface="Arial" pitchFamily="34" charset="0"/>
                <a:buChar char="•"/>
                <a:defRPr/>
              </a:pPr>
              <a:r>
                <a:rPr lang="en-US" dirty="0">
                  <a:solidFill>
                    <a:schemeClr val="tx1"/>
                  </a:solidFill>
                  <a:cs typeface="Arial" panose="020B0604020202020204" pitchFamily="34" charset="0"/>
                </a:rPr>
                <a:t>Type 2 cytokines (eg, IL-5) are the main mediators of eosinophil recruitment into the lungs and are thought to contribute to Type 2 inflammation in COPD</a:t>
              </a:r>
              <a:r>
                <a:rPr lang="en-US" baseline="30000" dirty="0">
                  <a:solidFill>
                    <a:schemeClr val="tx1"/>
                  </a:solidFill>
                  <a:cs typeface="Arial" panose="020B0604020202020204" pitchFamily="34" charset="0"/>
                </a:rPr>
                <a:t>7,8</a:t>
              </a:r>
              <a:endParaRPr lang="en-US" kern="0" dirty="0">
                <a:solidFill>
                  <a:schemeClr val="tx1"/>
                </a:solidFill>
              </a:endParaRPr>
            </a:p>
            <a:p>
              <a:pPr marL="174625" lvl="1" indent="-174625">
                <a:spcBef>
                  <a:spcPts val="1000"/>
                </a:spcBef>
                <a:buClr>
                  <a:schemeClr val="accent1"/>
                </a:buClr>
                <a:buFont typeface="Arial" pitchFamily="34" charset="0"/>
                <a:buChar char="•"/>
                <a:defRPr/>
              </a:pPr>
              <a:r>
                <a:rPr lang="en-US" dirty="0">
                  <a:solidFill>
                    <a:schemeClr val="tx1"/>
                  </a:solidFill>
                </a:rPr>
                <a:t>Benralizumab depletes eosinophils by specifically binding to the IL-5R</a:t>
              </a:r>
              <a:r>
                <a:rPr lang="el-GR" dirty="0">
                  <a:solidFill>
                    <a:schemeClr val="tx1"/>
                  </a:solidFill>
                </a:rPr>
                <a:t>α </a:t>
              </a:r>
              <a:r>
                <a:rPr lang="en-US" dirty="0">
                  <a:solidFill>
                    <a:schemeClr val="tx1"/>
                  </a:solidFill>
                </a:rPr>
                <a:t>of the eosinophil and then inducing apoptosis via ADCC</a:t>
              </a:r>
              <a:r>
                <a:rPr lang="en-US" baseline="30000" dirty="0">
                  <a:solidFill>
                    <a:schemeClr val="tx1"/>
                  </a:solidFill>
                </a:rPr>
                <a:t>9</a:t>
              </a:r>
              <a:endParaRPr lang="en-US" dirty="0">
                <a:solidFill>
                  <a:schemeClr val="tx1"/>
                </a:solidFill>
              </a:endParaRPr>
            </a:p>
            <a:p>
              <a:pPr marL="174625" lvl="1" indent="-174625">
                <a:spcBef>
                  <a:spcPts val="1000"/>
                </a:spcBef>
                <a:buClr>
                  <a:schemeClr val="accent1"/>
                </a:buClr>
                <a:buFont typeface="Arial" pitchFamily="34" charset="0"/>
                <a:buChar char="•"/>
                <a:defRPr/>
              </a:pPr>
              <a:r>
                <a:rPr lang="en-US" dirty="0">
                  <a:solidFill>
                    <a:schemeClr val="tx1"/>
                  </a:solidFill>
                </a:rPr>
                <a:t>Benralizumab is currently in Phase III clinical development for COPD</a:t>
              </a:r>
              <a:r>
                <a:rPr lang="en-US" baseline="30000" dirty="0">
                  <a:solidFill>
                    <a:schemeClr val="tx1"/>
                  </a:solidFill>
                </a:rPr>
                <a:t>10</a:t>
              </a:r>
            </a:p>
            <a:p>
              <a:pPr marL="605790" lvl="3" indent="-285750">
                <a:lnSpc>
                  <a:spcPct val="100000"/>
                </a:lnSpc>
                <a:spcBef>
                  <a:spcPts val="300"/>
                </a:spcBef>
                <a:spcAft>
                  <a:spcPts val="600"/>
                </a:spcAft>
                <a:buFont typeface="Arial" panose="020B0604020202020204" pitchFamily="34" charset="0"/>
                <a:buChar char="─"/>
              </a:pPr>
              <a:endParaRPr lang="en-US" sz="1400" baseline="30000" dirty="0">
                <a:solidFill>
                  <a:schemeClr val="tx1"/>
                </a:solidFill>
              </a:endParaRPr>
            </a:p>
          </p:txBody>
        </p:sp>
      </p:grpSp>
      <p:graphicFrame>
        <p:nvGraphicFramePr>
          <p:cNvPr id="211039" name="Object 95"/>
          <p:cNvGraphicFramePr>
            <a:graphicFrameLocks noChangeAspect="1"/>
          </p:cNvGraphicFramePr>
          <p:nvPr>
            <p:custDataLst>
              <p:tags r:id="rId2"/>
            </p:custDataLst>
          </p:nvPr>
        </p:nvGraphicFramePr>
        <p:xfrm>
          <a:off x="1525588" y="2121"/>
          <a:ext cx="1588" cy="2116"/>
        </p:xfrm>
        <a:graphic>
          <a:graphicData uri="http://schemas.openxmlformats.org/presentationml/2006/ole">
            <mc:AlternateContent xmlns:mc="http://schemas.openxmlformats.org/markup-compatibility/2006">
              <mc:Choice xmlns:v="urn:schemas-microsoft-com:vml" Requires="v">
                <p:oleObj spid="_x0000_s1149" name="think-cell Slide" r:id="rId5" imgW="360" imgH="360" progId="">
                  <p:embed/>
                </p:oleObj>
              </mc:Choice>
              <mc:Fallback>
                <p:oleObj name="think-cell Slide" r:id="rId5" imgW="360" imgH="360" progId="">
                  <p:embed/>
                  <p:pic>
                    <p:nvPicPr>
                      <p:cNvPr id="211039"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2121"/>
                        <a:ext cx="1588"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dirty="0"/>
              <a:t>Benralizumab Is in Development for COPD</a:t>
            </a:r>
          </a:p>
        </p:txBody>
      </p:sp>
      <p:sp>
        <p:nvSpPr>
          <p:cNvPr id="5" name="Slide Number Placeholder 4"/>
          <p:cNvSpPr>
            <a:spLocks noGrp="1"/>
          </p:cNvSpPr>
          <p:nvPr>
            <p:ph type="sldNum" sz="quarter" idx="12"/>
          </p:nvPr>
        </p:nvSpPr>
        <p:spPr/>
        <p:txBody>
          <a:bodyPr/>
          <a:lstStyle/>
          <a:p>
            <a:fld id="{CC7432E5-F8E0-41AE-9A6B-AD730338B005}" type="slidenum">
              <a:rPr lang="en-US" smtClean="0"/>
              <a:pPr/>
              <a:t>29</a:t>
            </a:fld>
            <a:endParaRPr lang="en-US" dirty="0"/>
          </a:p>
        </p:txBody>
      </p:sp>
      <p:sp>
        <p:nvSpPr>
          <p:cNvPr id="4" name="Text Placeholder 3"/>
          <p:cNvSpPr>
            <a:spLocks noGrp="1"/>
          </p:cNvSpPr>
          <p:nvPr>
            <p:ph type="body" sz="quarter" idx="13"/>
          </p:nvPr>
        </p:nvSpPr>
        <p:spPr>
          <a:xfrm>
            <a:off x="457200" y="5851602"/>
            <a:ext cx="10269110" cy="1005840"/>
          </a:xfrm>
        </p:spPr>
        <p:txBody>
          <a:bodyPr>
            <a:normAutofit/>
          </a:bodyPr>
          <a:lstStyle/>
          <a:p>
            <a:r>
              <a:rPr lang="en-US" sz="900" dirty="0"/>
              <a:t>ADCC = antibody-dependent cell-mediated cytotoxicity; COPD = chronic obstructive pulmonary disease; IL-5 = interleukin- 5 receptor; IL-5R</a:t>
            </a:r>
            <a:r>
              <a:rPr lang="el-GR" sz="900" dirty="0"/>
              <a:t>α</a:t>
            </a:r>
            <a:r>
              <a:rPr lang="en-US" sz="900" dirty="0"/>
              <a:t> = interleukin- 5 receptor alpha.</a:t>
            </a:r>
          </a:p>
          <a:p>
            <a:r>
              <a:rPr lang="en-US" sz="900" dirty="0"/>
              <a:t>1.</a:t>
            </a:r>
            <a:r>
              <a:rPr lang="en-US" sz="900" dirty="0">
                <a:cs typeface="Arial" panose="020B0604020202020204" pitchFamily="34" charset="0"/>
              </a:rPr>
              <a:t> Bafadhel M et al. </a:t>
            </a:r>
            <a:r>
              <a:rPr lang="en-US" sz="900" i="1" dirty="0">
                <a:cs typeface="Arial" panose="020B0604020202020204" pitchFamily="34" charset="0"/>
              </a:rPr>
              <a:t>Lancet Respir Med</a:t>
            </a:r>
            <a:r>
              <a:rPr lang="en-US" sz="900" dirty="0">
                <a:cs typeface="Arial" panose="020B0604020202020204" pitchFamily="34" charset="0"/>
              </a:rPr>
              <a:t>. 2017;5:747-759; 2 </a:t>
            </a:r>
            <a:r>
              <a:rPr lang="en-US" sz="900" dirty="0"/>
              <a:t>Yun JH et al. </a:t>
            </a:r>
            <a:r>
              <a:rPr lang="en-US" sz="900" i="1" dirty="0"/>
              <a:t>J Allergy Clin Immunol. </a:t>
            </a:r>
            <a:r>
              <a:rPr lang="en-US" sz="900" dirty="0"/>
              <a:t>2018;141:2037-2047; 3. Pascoe S et al. </a:t>
            </a:r>
            <a:r>
              <a:rPr lang="en-US" sz="900" i="1" dirty="0"/>
              <a:t>Lancet Respir Med</a:t>
            </a:r>
            <a:r>
              <a:rPr lang="en-US" sz="900" dirty="0"/>
              <a:t>. 2015;3:435-442; 4. Kerkhof M et al. </a:t>
            </a:r>
            <a:r>
              <a:rPr lang="nl-NL" sz="900" i="1" dirty="0"/>
              <a:t>Eur Respir J. </a:t>
            </a:r>
            <a:r>
              <a:rPr lang="nl-NL" sz="900" dirty="0"/>
              <a:t>2017;50; 5.</a:t>
            </a:r>
            <a:r>
              <a:rPr lang="en-US" sz="900" dirty="0"/>
              <a:t> </a:t>
            </a:r>
            <a:r>
              <a:rPr lang="es-ES" sz="900" dirty="0" err="1"/>
              <a:t>Bafadhel</a:t>
            </a:r>
            <a:r>
              <a:rPr lang="es-ES" sz="900" dirty="0"/>
              <a:t> M et al. </a:t>
            </a:r>
            <a:r>
              <a:rPr lang="en-US" sz="900" i="1" dirty="0"/>
              <a:t>Lancet Respir Med. </a:t>
            </a:r>
            <a:r>
              <a:rPr lang="en-US" sz="900" dirty="0"/>
              <a:t>2018;6:117-126</a:t>
            </a:r>
            <a:r>
              <a:rPr lang="en-US" sz="900" dirty="0">
                <a:cs typeface="Arial" panose="020B0604020202020204" pitchFamily="34" charset="0"/>
              </a:rPr>
              <a:t>; 6. </a:t>
            </a:r>
            <a:r>
              <a:rPr lang="en-US" sz="900" dirty="0"/>
              <a:t>Bafadhel M et al. </a:t>
            </a:r>
            <a:r>
              <a:rPr lang="en-US" sz="900" i="1" dirty="0"/>
              <a:t>Am J Respir Crit Care Med. </a:t>
            </a:r>
            <a:r>
              <a:rPr lang="en-US" sz="900" dirty="0"/>
              <a:t>2012;186:48-55; </a:t>
            </a:r>
            <a:r>
              <a:rPr lang="en-US" sz="900" dirty="0">
                <a:cs typeface="Arial" panose="020B0604020202020204" pitchFamily="34" charset="0"/>
              </a:rPr>
              <a:t>7.</a:t>
            </a:r>
            <a:r>
              <a:rPr lang="en-US" sz="900" dirty="0"/>
              <a:t> Tripple JW et al. </a:t>
            </a:r>
            <a:r>
              <a:rPr lang="en-US" sz="900" i="1" dirty="0"/>
              <a:t>Immunol Allergy Clin N Am</a:t>
            </a:r>
            <a:r>
              <a:rPr lang="en-US" sz="900" dirty="0"/>
              <a:t>. 2917;37:345-355; 8. Hastie AT et al. </a:t>
            </a:r>
            <a:r>
              <a:rPr lang="en-US" sz="900" i="1" dirty="0"/>
              <a:t>Lancet Respir Med. </a:t>
            </a:r>
            <a:r>
              <a:rPr lang="en-US" sz="900" dirty="0"/>
              <a:t>2017;5:956-967; 9. Molfino NA et al. </a:t>
            </a:r>
            <a:r>
              <a:rPr lang="en-US" sz="900" i="1" dirty="0"/>
              <a:t>Clin Exp Allergy. </a:t>
            </a:r>
            <a:r>
              <a:rPr lang="en-US" sz="900" dirty="0"/>
              <a:t>2012;42:712-737; 10. AstraZeneca Pharmaceuticals LP. Clinical trials appendix. March 4, 2019.</a:t>
            </a:r>
          </a:p>
        </p:txBody>
      </p:sp>
    </p:spTree>
    <p:extLst>
      <p:ext uri="{BB962C8B-B14F-4D97-AF65-F5344CB8AC3E}">
        <p14:creationId xmlns:p14="http://schemas.microsoft.com/office/powerpoint/2010/main" val="35857392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Phase III COPD Trials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30</a:t>
            </a:fld>
            <a:endParaRPr lang="en-US" dirty="0"/>
          </a:p>
        </p:txBody>
      </p:sp>
      <p:sp>
        <p:nvSpPr>
          <p:cNvPr id="8" name="Text Placeholder 7"/>
          <p:cNvSpPr>
            <a:spLocks noGrp="1"/>
          </p:cNvSpPr>
          <p:nvPr>
            <p:ph type="body" sz="quarter" idx="13"/>
          </p:nvPr>
        </p:nvSpPr>
        <p:spPr/>
        <p:txBody>
          <a:bodyPr>
            <a:normAutofit/>
          </a:bodyPr>
          <a:lstStyle/>
          <a:p>
            <a:endParaRPr lang="en-US" dirty="0"/>
          </a:p>
          <a:p>
            <a:r>
              <a:rPr lang="en-US" baseline="30000" dirty="0"/>
              <a:t>a</a:t>
            </a:r>
            <a:r>
              <a:rPr lang="en-US" dirty="0"/>
              <a:t>Study completion date. </a:t>
            </a:r>
          </a:p>
          <a:p>
            <a:r>
              <a:rPr lang="en-US" dirty="0"/>
              <a:t>COPD = chronic obstructive pulmonary disease.</a:t>
            </a:r>
          </a:p>
          <a:p>
            <a:pPr>
              <a:spcBef>
                <a:spcPts val="600"/>
              </a:spcBef>
            </a:pPr>
            <a:r>
              <a:rPr lang="en-US" dirty="0"/>
              <a:t>1. </a:t>
            </a:r>
            <a:r>
              <a:rPr lang="pt-BR" dirty="0">
                <a:latin typeface="Arial" panose="020B0604020202020204" pitchFamily="34" charset="0"/>
              </a:rPr>
              <a:t>Study </a:t>
            </a:r>
            <a:r>
              <a:rPr lang="en-US" dirty="0"/>
              <a:t>NCT02155660. ClinicalTrials.gov website; 2. </a:t>
            </a:r>
            <a:r>
              <a:rPr lang="pt-BR" dirty="0">
                <a:latin typeface="Arial" panose="020B0604020202020204" pitchFamily="34" charset="0"/>
              </a:rPr>
              <a:t>Study </a:t>
            </a:r>
            <a:r>
              <a:rPr lang="en-US" dirty="0"/>
              <a:t>NCT02138916. ClinicalTrials.gov website.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27547362"/>
              </p:ext>
            </p:extLst>
          </p:nvPr>
        </p:nvGraphicFramePr>
        <p:xfrm>
          <a:off x="487680" y="1768398"/>
          <a:ext cx="11126564" cy="2817249"/>
        </p:xfrm>
        <a:graphic>
          <a:graphicData uri="http://schemas.openxmlformats.org/drawingml/2006/table">
            <a:tbl>
              <a:tblPr firstRow="1" bandRow="1">
                <a:effectLst/>
                <a:tableStyleId>{69012ECD-51FC-41F1-AA8D-1B2483CD663E}</a:tableStyleId>
              </a:tblPr>
              <a:tblGrid>
                <a:gridCol w="1085939">
                  <a:extLst>
                    <a:ext uri="{9D8B030D-6E8A-4147-A177-3AD203B41FA5}">
                      <a16:colId xmlns:a16="http://schemas.microsoft.com/office/drawing/2014/main" val="20001"/>
                    </a:ext>
                  </a:extLst>
                </a:gridCol>
                <a:gridCol w="1693843">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96179">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 Completion Date</a:t>
                      </a:r>
                      <a:r>
                        <a:rPr lang="en-US" sz="1200" baseline="30000" dirty="0">
                          <a:solidFill>
                            <a:schemeClr val="bg1"/>
                          </a:solidFill>
                        </a:rPr>
                        <a:t>a</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1112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TERRANOVA</a:t>
                      </a:r>
                      <a:r>
                        <a:rPr lang="en-US" sz="1100" b="1" baseline="30000" dirty="0"/>
                        <a:t>1</a:t>
                      </a:r>
                      <a:endParaRPr lang="en-US" sz="1100" b="1" baseline="30000" dirty="0">
                        <a:solidFill>
                          <a:schemeClr val="tx1"/>
                        </a:solidFill>
                      </a:endParaRP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u="none" dirty="0"/>
                        <a:t>M</a:t>
                      </a:r>
                      <a:r>
                        <a:rPr lang="en-US" sz="1100" dirty="0"/>
                        <a:t>oderate to very severe COPD with previous exacerbations</a:t>
                      </a:r>
                      <a:r>
                        <a:rPr lang="en-US" sz="1100" baseline="30000" dirty="0"/>
                        <a:t>1</a:t>
                      </a: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2255</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56-week, randomized, double-blind, double-dummy, parallel-group, placebo-controlled, multicenter</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Annual rate</a:t>
                      </a:r>
                      <a:r>
                        <a:rPr lang="en-US" sz="1100" baseline="0" dirty="0"/>
                        <a:t> of </a:t>
                      </a:r>
                      <a:r>
                        <a:rPr lang="en-US" sz="1100" dirty="0"/>
                        <a:t>COPD exacerbation</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 April </a:t>
                      </a:r>
                    </a:p>
                    <a:p>
                      <a:pPr algn="ctr"/>
                      <a:r>
                        <a:rPr lang="en-US" sz="1100" dirty="0"/>
                        <a:t>2018</a:t>
                      </a:r>
                      <a:endParaRPr lang="en-US" sz="11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r h="908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GALATHEA</a:t>
                      </a:r>
                      <a:r>
                        <a:rPr lang="en-US" sz="1100" b="1" baseline="30000" dirty="0"/>
                        <a:t>2</a:t>
                      </a:r>
                      <a:endParaRPr lang="en-US" sz="1100" b="1" baseline="30000" dirty="0">
                        <a:solidFill>
                          <a:schemeClr val="tx1"/>
                        </a:solidFill>
                      </a:endParaRPr>
                    </a:p>
                    <a:p>
                      <a:pPr algn="l"/>
                      <a:endParaRPr lang="en-US" sz="1100" b="1"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t>Moderate to very severe COPD with previous exacerbations</a:t>
                      </a:r>
                      <a:r>
                        <a:rPr lang="en-US" sz="1100" baseline="30000" dirty="0"/>
                        <a:t>2</a:t>
                      </a:r>
                      <a:endParaRPr lang="en-US" sz="1100" baseline="30000" dirty="0">
                        <a:solidFill>
                          <a:schemeClr val="tx1"/>
                        </a:solidFill>
                      </a:endParaRPr>
                    </a:p>
                    <a:p>
                      <a:pPr marL="0" marR="0" indent="0" algn="ctr" defTabSz="457161" rtl="0" eaLnBrk="1" fontAlgn="auto" latinLnBrk="0" hangingPunct="1">
                        <a:lnSpc>
                          <a:spcPct val="100000"/>
                        </a:lnSpc>
                        <a:spcBef>
                          <a:spcPts val="0"/>
                        </a:spcBef>
                        <a:spcAft>
                          <a:spcPts val="0"/>
                        </a:spcAft>
                        <a:buClrTx/>
                        <a:buSzTx/>
                        <a:buFontTx/>
                        <a:buNone/>
                        <a:tabLst/>
                        <a:defRPr/>
                      </a:pP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1656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56-week, randomized, double-blind, parallel-group, placebo-controlled, multicenter</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Annual rate of COPD exacerbation</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t> April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2018</a:t>
                      </a:r>
                      <a:endParaRPr lang="en-US" sz="11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09559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TERRANOVA: Phase III COPD Clinical Trial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31</a:t>
            </a:fld>
            <a:endParaRPr lang="en-US" dirty="0"/>
          </a:p>
        </p:txBody>
      </p:sp>
      <p:sp>
        <p:nvSpPr>
          <p:cNvPr id="11" name="Text Placeholder 10"/>
          <p:cNvSpPr>
            <a:spLocks noGrp="1"/>
          </p:cNvSpPr>
          <p:nvPr>
            <p:ph type="body" sz="quarter" idx="13"/>
          </p:nvPr>
        </p:nvSpPr>
        <p:spPr/>
        <p:txBody>
          <a:bodyPr>
            <a:normAutofit/>
          </a:bodyPr>
          <a:lstStyle/>
          <a:p>
            <a:r>
              <a:rPr lang="en-US" baseline="30000" dirty="0"/>
              <a:t>a</a:t>
            </a:r>
            <a:r>
              <a:rPr lang="en-US" dirty="0"/>
              <a:t>Select secondary endpoints. </a:t>
            </a:r>
          </a:p>
          <a:p>
            <a:r>
              <a:rPr lang="en-US" dirty="0"/>
              <a:t>COPD = chronic obstructive pulmonary disease; Q8W = every 4 weeks for the first 3 doses followed by every 8 weeks; SC = subcutaneous.</a:t>
            </a:r>
          </a:p>
          <a:p>
            <a:r>
              <a:rPr lang="pt-BR" dirty="0">
                <a:latin typeface="Arial" panose="020B0604020202020204" pitchFamily="34" charset="0"/>
              </a:rPr>
              <a:t>1. Study </a:t>
            </a:r>
            <a:r>
              <a:rPr lang="en-US" dirty="0"/>
              <a:t>NCT02155660. ClinicalTrials.gov website; 2. In House Data, AstraZeneca Pharmaceuticals LP. CSP D3251C00004.</a:t>
            </a:r>
            <a:endParaRPr lang="en-US" baseline="30000" dirty="0"/>
          </a:p>
        </p:txBody>
      </p:sp>
      <p:sp>
        <p:nvSpPr>
          <p:cNvPr id="42" name="Rectangle 80"/>
          <p:cNvSpPr>
            <a:spLocks noChangeArrowheads="1"/>
          </p:cNvSpPr>
          <p:nvPr/>
        </p:nvSpPr>
        <p:spPr bwMode="auto">
          <a:xfrm>
            <a:off x="509767"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NCT02155660</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 </a:t>
            </a:r>
            <a:br>
              <a:rPr lang="en-US" altLang="en-US" sz="1600" dirty="0">
                <a:solidFill>
                  <a:schemeClr val="accent1"/>
                </a:solidFill>
                <a:latin typeface="+mn-lt"/>
              </a:rPr>
            </a:br>
            <a:r>
              <a:rPr lang="en-US" altLang="en-US" sz="1600" b="1" dirty="0">
                <a:solidFill>
                  <a:schemeClr val="accent1"/>
                </a:solidFill>
                <a:latin typeface="+mn-lt"/>
              </a:rPr>
              <a:t>Study Completion Date: </a:t>
            </a:r>
            <a:r>
              <a:rPr lang="en-US" altLang="en-US" sz="1600" dirty="0">
                <a:solidFill>
                  <a:schemeClr val="accent1"/>
                </a:solidFill>
                <a:latin typeface="+mn-lt"/>
              </a:rPr>
              <a:t>April 2018</a:t>
            </a:r>
          </a:p>
        </p:txBody>
      </p:sp>
      <p:grpSp>
        <p:nvGrpSpPr>
          <p:cNvPr id="5" name="Group 4"/>
          <p:cNvGrpSpPr/>
          <p:nvPr/>
        </p:nvGrpSpPr>
        <p:grpSpPr>
          <a:xfrm>
            <a:off x="457200" y="4364825"/>
            <a:ext cx="5394960" cy="1784710"/>
            <a:chOff x="1523999" y="3708104"/>
            <a:chExt cx="5394960" cy="2268618"/>
          </a:xfrm>
        </p:grpSpPr>
        <p:sp>
          <p:nvSpPr>
            <p:cNvPr id="32" name="Pentagon 31"/>
            <p:cNvSpPr/>
            <p:nvPr/>
          </p:nvSpPr>
          <p:spPr>
            <a:xfrm>
              <a:off x="1523999" y="3708104"/>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581008" y="3713944"/>
              <a:ext cx="2876691" cy="2262775"/>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spcAft>
                  <a:spcPts val="600"/>
                </a:spcAft>
                <a:defRPr/>
              </a:pPr>
              <a:r>
                <a:rPr lang="en-US" b="1" dirty="0">
                  <a:solidFill>
                    <a:schemeClr val="tx1"/>
                  </a:solidFill>
                </a:rPr>
                <a:t>Study Design</a:t>
              </a:r>
            </a:p>
            <a:p>
              <a:pPr algn="ctr" defTabSz="577850">
                <a:spcAft>
                  <a:spcPts val="600"/>
                </a:spcAft>
                <a:defRPr/>
              </a:pPr>
              <a:r>
                <a:rPr lang="en-US" sz="1600" dirty="0">
                  <a:solidFill>
                    <a:schemeClr val="tx1"/>
                  </a:solidFill>
                </a:rPr>
                <a:t>A randomized, double-blind, double-dummy, placebo-controlled, parallel-group, </a:t>
              </a:r>
              <a:br>
                <a:rPr lang="en-US" sz="1600" dirty="0">
                  <a:solidFill>
                    <a:schemeClr val="tx1"/>
                  </a:solidFill>
                </a:rPr>
              </a:br>
              <a:r>
                <a:rPr lang="en-US" sz="1600" dirty="0">
                  <a:solidFill>
                    <a:schemeClr val="tx1"/>
                  </a:solidFill>
                </a:rPr>
                <a:t>multicenter study </a:t>
              </a:r>
            </a:p>
            <a:p>
              <a:pPr algn="ctr" defTabSz="577850">
                <a:lnSpc>
                  <a:spcPct val="90000"/>
                </a:lnSpc>
                <a:spcAft>
                  <a:spcPts val="600"/>
                </a:spcAft>
                <a:defRPr/>
              </a:pPr>
              <a:r>
                <a:rPr lang="en-US" sz="1600" dirty="0">
                  <a:solidFill>
                    <a:schemeClr val="tx1"/>
                  </a:solidFill>
                </a:rPr>
                <a:t>N=2255</a:t>
              </a:r>
            </a:p>
          </p:txBody>
        </p:sp>
        <p:sp>
          <p:nvSpPr>
            <p:cNvPr id="34" name="Rectangle 33"/>
            <p:cNvSpPr/>
            <p:nvPr/>
          </p:nvSpPr>
          <p:spPr bwMode="auto">
            <a:xfrm>
              <a:off x="4793483" y="4694594"/>
              <a:ext cx="1837688" cy="29564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pPr algn="ctr" defTabSz="577850">
                <a:lnSpc>
                  <a:spcPct val="90000"/>
                </a:lnSpc>
                <a:spcAft>
                  <a:spcPct val="35000"/>
                </a:spcAft>
                <a:defRPr/>
              </a:pPr>
              <a:r>
                <a:rPr lang="en-US" b="1" dirty="0">
                  <a:solidFill>
                    <a:schemeClr val="accent1"/>
                  </a:solidFill>
                </a:rPr>
                <a:t>Randomization</a:t>
              </a:r>
              <a:r>
                <a:rPr lang="en-US" b="1" baseline="30000" dirty="0">
                  <a:solidFill>
                    <a:schemeClr val="accent1"/>
                  </a:solidFill>
                </a:rPr>
                <a:t>2</a:t>
              </a:r>
              <a:endParaRPr lang="en-US" b="1" dirty="0">
                <a:solidFill>
                  <a:schemeClr val="accent1"/>
                </a:solidFill>
              </a:endParaRPr>
            </a:p>
          </p:txBody>
        </p:sp>
      </p:grpSp>
      <p:grpSp>
        <p:nvGrpSpPr>
          <p:cNvPr id="35" name="Group 34"/>
          <p:cNvGrpSpPr/>
          <p:nvPr/>
        </p:nvGrpSpPr>
        <p:grpSpPr>
          <a:xfrm>
            <a:off x="515354" y="2056092"/>
            <a:ext cx="9573768" cy="1068108"/>
            <a:chOff x="92266" y="4268954"/>
            <a:chExt cx="7540529" cy="1638347"/>
          </a:xfrm>
        </p:grpSpPr>
        <p:sp>
          <p:nvSpPr>
            <p:cNvPr id="36" name="Rectangle 25"/>
            <p:cNvSpPr>
              <a:spLocks noChangeArrowheads="1"/>
            </p:cNvSpPr>
            <p:nvPr/>
          </p:nvSpPr>
          <p:spPr bwMode="auto">
            <a:xfrm>
              <a:off x="92266" y="4719327"/>
              <a:ext cx="7540529" cy="1187974"/>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56-week, randomized, double-blind, double-dummy, placebo-controlled, parallel-group, multicenter study in patients with moderate to very severe COPD and history of previous exacerbations (ages 40-85 years)</a:t>
              </a:r>
            </a:p>
          </p:txBody>
        </p:sp>
        <p:sp>
          <p:nvSpPr>
            <p:cNvPr id="37"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1</a:t>
              </a:r>
              <a:endParaRPr lang="en-US" sz="1600" b="1" dirty="0">
                <a:solidFill>
                  <a:schemeClr val="bg1"/>
                </a:solidFill>
              </a:endParaRPr>
            </a:p>
          </p:txBody>
        </p:sp>
      </p:grpSp>
      <p:grpSp>
        <p:nvGrpSpPr>
          <p:cNvPr id="6" name="Group 5"/>
          <p:cNvGrpSpPr/>
          <p:nvPr/>
        </p:nvGrpSpPr>
        <p:grpSpPr>
          <a:xfrm>
            <a:off x="6096000" y="4367599"/>
            <a:ext cx="4216400" cy="1781933"/>
            <a:chOff x="7074990" y="3675053"/>
            <a:chExt cx="4216400" cy="2320488"/>
          </a:xfrm>
        </p:grpSpPr>
        <p:sp>
          <p:nvSpPr>
            <p:cNvPr id="15" name="Rectangle 14"/>
            <p:cNvSpPr/>
            <p:nvPr/>
          </p:nvSpPr>
          <p:spPr bwMode="auto">
            <a:xfrm rot="16200000">
              <a:off x="8860226" y="1889817"/>
              <a:ext cx="519520" cy="4089991"/>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400" dirty="0">
                  <a:solidFill>
                    <a:schemeClr val="tx1"/>
                  </a:solidFill>
                </a:rPr>
                <a:t>Arm 1: Benralizumab</a:t>
              </a:r>
              <a:r>
                <a:rPr lang="en-US" sz="1400" dirty="0">
                  <a:solidFill>
                    <a:schemeClr val="tx1"/>
                  </a:solidFill>
                </a:rPr>
                <a:t> </a:t>
              </a:r>
              <a:r>
                <a:rPr lang="pl-PL" sz="1400" dirty="0">
                  <a:solidFill>
                    <a:schemeClr val="tx1"/>
                  </a:solidFill>
                </a:rPr>
                <a:t>SC</a:t>
              </a:r>
              <a:r>
                <a:rPr lang="en-US" sz="1400" dirty="0">
                  <a:solidFill>
                    <a:schemeClr val="tx1"/>
                  </a:solidFill>
                </a:rPr>
                <a:t> 10 mg Q8W </a:t>
              </a:r>
              <a:r>
                <a:rPr lang="pl-PL" sz="1400" dirty="0">
                  <a:solidFill>
                    <a:schemeClr val="tx1"/>
                  </a:solidFill>
                </a:rPr>
                <a:t>SC</a:t>
              </a:r>
            </a:p>
          </p:txBody>
        </p:sp>
        <p:sp>
          <p:nvSpPr>
            <p:cNvPr id="16" name="Rectangle 15"/>
            <p:cNvSpPr/>
            <p:nvPr/>
          </p:nvSpPr>
          <p:spPr bwMode="auto">
            <a:xfrm rot="16200000">
              <a:off x="8860228" y="2490141"/>
              <a:ext cx="519520" cy="4089987"/>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400" dirty="0" err="1">
                  <a:solidFill>
                    <a:schemeClr val="tx1"/>
                  </a:solidFill>
                </a:rPr>
                <a:t>Arm</a:t>
              </a:r>
              <a:r>
                <a:rPr lang="pl-PL" sz="1400" dirty="0">
                  <a:solidFill>
                    <a:schemeClr val="tx1"/>
                  </a:solidFill>
                </a:rPr>
                <a:t> 2:</a:t>
              </a:r>
              <a:r>
                <a:rPr lang="en-US" sz="1400" dirty="0">
                  <a:solidFill>
                    <a:schemeClr val="tx1"/>
                  </a:solidFill>
                </a:rPr>
                <a:t> </a:t>
              </a:r>
              <a:r>
                <a:rPr lang="pl-PL" sz="1400" dirty="0">
                  <a:solidFill>
                    <a:schemeClr val="tx1"/>
                  </a:solidFill>
                </a:rPr>
                <a:t>Benralizumab SC</a:t>
              </a:r>
              <a:r>
                <a:rPr lang="en-US" sz="1400" dirty="0">
                  <a:solidFill>
                    <a:schemeClr val="tx1"/>
                  </a:solidFill>
                </a:rPr>
                <a:t> 30 mg Q8W </a:t>
              </a:r>
              <a:r>
                <a:rPr lang="pl-PL" sz="1400" dirty="0">
                  <a:solidFill>
                    <a:schemeClr val="tx1"/>
                  </a:solidFill>
                </a:rPr>
                <a:t>SC</a:t>
              </a:r>
            </a:p>
          </p:txBody>
        </p:sp>
        <p:sp>
          <p:nvSpPr>
            <p:cNvPr id="17" name="Rectangle 16"/>
            <p:cNvSpPr/>
            <p:nvPr/>
          </p:nvSpPr>
          <p:spPr bwMode="auto">
            <a:xfrm rot="16200000">
              <a:off x="8923433" y="3027259"/>
              <a:ext cx="519520" cy="4216395"/>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sv-SE" sz="1400" dirty="0">
                  <a:solidFill>
                    <a:schemeClr val="tx1"/>
                  </a:solidFill>
                </a:rPr>
                <a:t>Arm 3: Benralizumab SC 100 mg Q8W SC</a:t>
              </a:r>
            </a:p>
          </p:txBody>
        </p:sp>
        <p:sp>
          <p:nvSpPr>
            <p:cNvPr id="18" name="Rectangle 17"/>
            <p:cNvSpPr/>
            <p:nvPr/>
          </p:nvSpPr>
          <p:spPr bwMode="auto">
            <a:xfrm rot="16200000">
              <a:off x="8395642" y="4155376"/>
              <a:ext cx="519520" cy="3160810"/>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sv-SE" sz="1400" dirty="0">
                  <a:solidFill>
                    <a:schemeClr val="tx1"/>
                  </a:solidFill>
                </a:rPr>
                <a:t>Arm 4: Placebo SC</a:t>
              </a:r>
            </a:p>
          </p:txBody>
        </p:sp>
      </p:grpSp>
      <p:grpSp>
        <p:nvGrpSpPr>
          <p:cNvPr id="7" name="Group 6"/>
          <p:cNvGrpSpPr/>
          <p:nvPr/>
        </p:nvGrpSpPr>
        <p:grpSpPr>
          <a:xfrm>
            <a:off x="515354" y="3189931"/>
            <a:ext cx="9573768" cy="1089864"/>
            <a:chOff x="515354" y="3035075"/>
            <a:chExt cx="9573768" cy="1089864"/>
          </a:xfrm>
        </p:grpSpPr>
        <p:grpSp>
          <p:nvGrpSpPr>
            <p:cNvPr id="3" name="Group 2"/>
            <p:cNvGrpSpPr/>
            <p:nvPr/>
          </p:nvGrpSpPr>
          <p:grpSpPr>
            <a:xfrm>
              <a:off x="515354" y="3035075"/>
              <a:ext cx="9573768" cy="1089864"/>
              <a:chOff x="1975676" y="3035075"/>
              <a:chExt cx="8228775" cy="385054"/>
            </a:xfrm>
          </p:grpSpPr>
          <p:sp>
            <p:nvSpPr>
              <p:cNvPr id="38" name="Rectangle 32"/>
              <p:cNvSpPr>
                <a:spLocks noChangeArrowheads="1"/>
              </p:cNvSpPr>
              <p:nvPr/>
            </p:nvSpPr>
            <p:spPr bwMode="auto">
              <a:xfrm>
                <a:off x="1975676" y="3035075"/>
                <a:ext cx="2113724" cy="38505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4089401" y="3035076"/>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Annual COPD exacerbation rate</a:t>
                </a:r>
              </a:p>
              <a:p>
                <a:pPr marL="1280160" indent="-182880">
                  <a:spcBef>
                    <a:spcPts val="600"/>
                  </a:spcBef>
                  <a:buClr>
                    <a:schemeClr val="accent1"/>
                  </a:buClr>
                  <a:buFont typeface="Arial" panose="020B0604020202020204" pitchFamily="34" charset="0"/>
                  <a:buChar char="•"/>
                </a:pPr>
                <a:r>
                  <a:rPr lang="en-US" sz="1400" dirty="0"/>
                  <a:t>Effect of benralizumab on health status/health-related quality of life</a:t>
                </a:r>
              </a:p>
              <a:p>
                <a:pPr marL="1280160" indent="-182880">
                  <a:buClr>
                    <a:schemeClr val="accent1"/>
                  </a:buClr>
                  <a:buFont typeface="Arial" panose="020B0604020202020204" pitchFamily="34" charset="0"/>
                  <a:buChar char="•"/>
                </a:pPr>
                <a:r>
                  <a:rPr lang="en-US" sz="1400" dirty="0"/>
                  <a:t>Effect of benralizumab on pulmonary function</a:t>
                </a:r>
              </a:p>
              <a:p>
                <a:pPr marL="1280160" indent="-182880">
                  <a:buClr>
                    <a:schemeClr val="accent1"/>
                  </a:buClr>
                  <a:buFont typeface="Arial" panose="020B0604020202020204" pitchFamily="34" charset="0"/>
                  <a:buChar char="•"/>
                </a:pPr>
                <a:r>
                  <a:rPr lang="en-US" sz="1400" dirty="0"/>
                  <a:t>Effect of benralizumab on respiratory symptoms</a:t>
                </a:r>
              </a:p>
            </p:txBody>
          </p:sp>
        </p:grpSp>
        <p:sp>
          <p:nvSpPr>
            <p:cNvPr id="21" name="TextBox 20"/>
            <p:cNvSpPr txBox="1"/>
            <p:nvPr/>
          </p:nvSpPr>
          <p:spPr>
            <a:xfrm>
              <a:off x="2931793" y="3375682"/>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grpSp>
    </p:spTree>
    <p:extLst>
      <p:ext uri="{BB962C8B-B14F-4D97-AF65-F5344CB8AC3E}">
        <p14:creationId xmlns:p14="http://schemas.microsoft.com/office/powerpoint/2010/main" val="4171263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GALATHEA: Phase III COPD Clinical Trial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32</a:t>
            </a:fld>
            <a:endParaRPr lang="en-US" dirty="0"/>
          </a:p>
        </p:txBody>
      </p:sp>
      <p:sp>
        <p:nvSpPr>
          <p:cNvPr id="11" name="Text Placeholder 10"/>
          <p:cNvSpPr>
            <a:spLocks noGrp="1"/>
          </p:cNvSpPr>
          <p:nvPr>
            <p:ph type="body" sz="quarter" idx="13"/>
          </p:nvPr>
        </p:nvSpPr>
        <p:spPr/>
        <p:txBody>
          <a:bodyPr>
            <a:normAutofit/>
          </a:bodyPr>
          <a:lstStyle/>
          <a:p>
            <a:endParaRPr lang="en-US" dirty="0"/>
          </a:p>
          <a:p>
            <a:r>
              <a:rPr lang="en-US" baseline="30000" dirty="0"/>
              <a:t>a</a:t>
            </a:r>
            <a:r>
              <a:rPr lang="en-US" dirty="0"/>
              <a:t>Select secondary endpoints. COPD = chronic obstructive pulmonary disease; Q8W = every 4 weeks for the first 3 doses followed by every 8 weeks; SC = subcutaneous.</a:t>
            </a:r>
          </a:p>
          <a:p>
            <a:pPr defTabSz="731520">
              <a:buClrTx/>
              <a:defRPr/>
            </a:pPr>
            <a:r>
              <a:rPr lang="pt-BR" dirty="0"/>
              <a:t>1. Study </a:t>
            </a:r>
            <a:r>
              <a:rPr lang="en-US" dirty="0"/>
              <a:t>NCT02138916. ClinicalTrials.gov website; 2. In House Data, AstraZeneca Pharmaceuticals LP. CSP 3251C00003.</a:t>
            </a:r>
          </a:p>
        </p:txBody>
      </p:sp>
      <p:grpSp>
        <p:nvGrpSpPr>
          <p:cNvPr id="5" name="Group 4"/>
          <p:cNvGrpSpPr/>
          <p:nvPr/>
        </p:nvGrpSpPr>
        <p:grpSpPr>
          <a:xfrm>
            <a:off x="601019" y="4341968"/>
            <a:ext cx="5417187" cy="1992148"/>
            <a:chOff x="1501772" y="3713198"/>
            <a:chExt cx="5417187" cy="2268618"/>
          </a:xfrm>
        </p:grpSpPr>
        <p:sp>
          <p:nvSpPr>
            <p:cNvPr id="43" name="Pentagon 42"/>
            <p:cNvSpPr/>
            <p:nvPr/>
          </p:nvSpPr>
          <p:spPr>
            <a:xfrm>
              <a:off x="1523999" y="3713198"/>
              <a:ext cx="5394960" cy="2268618"/>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bwMode="auto">
            <a:xfrm>
              <a:off x="1501772" y="3908297"/>
              <a:ext cx="2640471" cy="1909057"/>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randomized, double-blind, placebo-controlled, parallel-group, multicenter study </a:t>
              </a:r>
            </a:p>
            <a:p>
              <a:pPr algn="ctr" defTabSz="577850">
                <a:lnSpc>
                  <a:spcPct val="90000"/>
                </a:lnSpc>
                <a:spcAft>
                  <a:spcPct val="35000"/>
                </a:spcAft>
                <a:defRPr/>
              </a:pPr>
              <a:r>
                <a:rPr lang="en-US" sz="1600" dirty="0">
                  <a:solidFill>
                    <a:schemeClr val="tx1"/>
                  </a:solidFill>
                </a:rPr>
                <a:t>N=1656</a:t>
              </a:r>
            </a:p>
          </p:txBody>
        </p:sp>
        <p:sp>
          <p:nvSpPr>
            <p:cNvPr id="24" name="Rectangle 23"/>
            <p:cNvSpPr/>
            <p:nvPr/>
          </p:nvSpPr>
          <p:spPr bwMode="auto">
            <a:xfrm>
              <a:off x="4793482" y="4705559"/>
              <a:ext cx="1837071" cy="28389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spAutoFit/>
            </a:bodyPr>
            <a:lstStyle/>
            <a:p>
              <a:pPr algn="ctr" defTabSz="577850">
                <a:lnSpc>
                  <a:spcPct val="90000"/>
                </a:lnSpc>
                <a:spcAft>
                  <a:spcPct val="35000"/>
                </a:spcAft>
                <a:defRPr/>
              </a:pPr>
              <a:r>
                <a:rPr lang="en-US" b="1" dirty="0">
                  <a:solidFill>
                    <a:schemeClr val="accent1"/>
                  </a:solidFill>
                </a:rPr>
                <a:t>Randomization</a:t>
              </a:r>
              <a:r>
                <a:rPr lang="en-US" b="1" baseline="30000" dirty="0">
                  <a:solidFill>
                    <a:schemeClr val="accent1"/>
                  </a:solidFill>
                </a:rPr>
                <a:t>2</a:t>
              </a:r>
              <a:endParaRPr lang="en-US" b="1" dirty="0">
                <a:solidFill>
                  <a:schemeClr val="accent1"/>
                </a:solidFill>
              </a:endParaRPr>
            </a:p>
          </p:txBody>
        </p:sp>
      </p:grpSp>
      <p:sp>
        <p:nvSpPr>
          <p:cNvPr id="42" name="Rectangle 80"/>
          <p:cNvSpPr>
            <a:spLocks noChangeArrowheads="1"/>
          </p:cNvSpPr>
          <p:nvPr/>
        </p:nvSpPr>
        <p:spPr bwMode="auto">
          <a:xfrm>
            <a:off x="537070"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NCT02138916</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br>
              <a:rPr lang="en-US" altLang="en-US" sz="1600" dirty="0">
                <a:solidFill>
                  <a:schemeClr val="accent1"/>
                </a:solidFill>
                <a:latin typeface="+mn-lt"/>
              </a:rPr>
            </a:br>
            <a:r>
              <a:rPr lang="en-US" altLang="en-US" sz="1600" b="1" dirty="0">
                <a:solidFill>
                  <a:schemeClr val="accent1"/>
                </a:solidFill>
                <a:latin typeface="+mn-lt"/>
              </a:rPr>
              <a:t>Study Completion Date: </a:t>
            </a:r>
            <a:r>
              <a:rPr lang="en-US" altLang="en-US" sz="1600" dirty="0">
                <a:solidFill>
                  <a:schemeClr val="accent1"/>
                </a:solidFill>
                <a:latin typeface="+mn-lt"/>
              </a:rPr>
              <a:t>April</a:t>
            </a:r>
            <a:r>
              <a:rPr lang="en-US" altLang="en-US" sz="1600" b="1" dirty="0">
                <a:solidFill>
                  <a:schemeClr val="accent1"/>
                </a:solidFill>
                <a:latin typeface="+mn-lt"/>
              </a:rPr>
              <a:t> </a:t>
            </a:r>
            <a:r>
              <a:rPr lang="en-US" altLang="en-US" sz="1600" dirty="0">
                <a:solidFill>
                  <a:schemeClr val="accent1"/>
                </a:solidFill>
                <a:latin typeface="+mn-lt"/>
              </a:rPr>
              <a:t>2018</a:t>
            </a:r>
          </a:p>
        </p:txBody>
      </p:sp>
      <p:grpSp>
        <p:nvGrpSpPr>
          <p:cNvPr id="44" name="Group 43"/>
          <p:cNvGrpSpPr/>
          <p:nvPr/>
        </p:nvGrpSpPr>
        <p:grpSpPr>
          <a:xfrm>
            <a:off x="542657" y="1967604"/>
            <a:ext cx="9573768" cy="1411036"/>
            <a:chOff x="92266" y="4268949"/>
            <a:chExt cx="7540529" cy="1675416"/>
          </a:xfrm>
        </p:grpSpPr>
        <p:sp>
          <p:nvSpPr>
            <p:cNvPr id="45" name="Rectangle 25"/>
            <p:cNvSpPr>
              <a:spLocks noChangeArrowheads="1"/>
            </p:cNvSpPr>
            <p:nvPr/>
          </p:nvSpPr>
          <p:spPr bwMode="auto">
            <a:xfrm>
              <a:off x="92266" y="4719329"/>
              <a:ext cx="7540529" cy="122503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56-week, randomized, double-blind, placebo-controlled, parallel-group, multicenter study in patients with moderate to very severe COPD and history of previous exacerbations (ages 40-85 years)</a:t>
              </a:r>
              <a:endParaRPr lang="en-US" sz="1400" baseline="30000" dirty="0"/>
            </a:p>
            <a:p>
              <a:pPr>
                <a:spcBef>
                  <a:spcPts val="300"/>
                </a:spcBef>
                <a:buClr>
                  <a:schemeClr val="accent1"/>
                </a:buClr>
                <a:defRPr/>
              </a:pPr>
              <a:endParaRPr lang="en-US" sz="1400" baseline="30000" dirty="0"/>
            </a:p>
          </p:txBody>
        </p:sp>
        <p:sp>
          <p:nvSpPr>
            <p:cNvPr id="46" name="Rectangle 32"/>
            <p:cNvSpPr>
              <a:spLocks noChangeArrowheads="1"/>
            </p:cNvSpPr>
            <p:nvPr/>
          </p:nvSpPr>
          <p:spPr bwMode="auto">
            <a:xfrm>
              <a:off x="92266" y="4268949"/>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1</a:t>
              </a:r>
              <a:endParaRPr lang="en-US" sz="1600" b="1" dirty="0">
                <a:solidFill>
                  <a:schemeClr val="bg1"/>
                </a:solidFill>
              </a:endParaRPr>
            </a:p>
          </p:txBody>
        </p:sp>
      </p:grpSp>
      <p:grpSp>
        <p:nvGrpSpPr>
          <p:cNvPr id="6" name="Group 5"/>
          <p:cNvGrpSpPr/>
          <p:nvPr/>
        </p:nvGrpSpPr>
        <p:grpSpPr>
          <a:xfrm>
            <a:off x="6174239" y="4422934"/>
            <a:ext cx="4281110" cy="1879540"/>
            <a:chOff x="7074992" y="3800641"/>
            <a:chExt cx="4281110" cy="2062379"/>
          </a:xfrm>
        </p:grpSpPr>
        <p:sp>
          <p:nvSpPr>
            <p:cNvPr id="17" name="Rectangle 16"/>
            <p:cNvSpPr/>
            <p:nvPr/>
          </p:nvSpPr>
          <p:spPr bwMode="auto">
            <a:xfrm rot="16200000">
              <a:off x="8829763" y="2045870"/>
              <a:ext cx="628619" cy="4138161"/>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Arm 1: Benralizumab</a:t>
              </a:r>
              <a:r>
                <a:rPr lang="en-US" sz="1600" dirty="0">
                  <a:solidFill>
                    <a:schemeClr val="tx1"/>
                  </a:solidFill>
                </a:rPr>
                <a:t> </a:t>
              </a:r>
              <a:r>
                <a:rPr lang="pl-PL" sz="1600" dirty="0">
                  <a:solidFill>
                    <a:schemeClr val="tx1"/>
                  </a:solidFill>
                </a:rPr>
                <a:t>SC</a:t>
              </a:r>
              <a:r>
                <a:rPr lang="en-US" sz="1600" dirty="0">
                  <a:solidFill>
                    <a:schemeClr val="tx1"/>
                  </a:solidFill>
                </a:rPr>
                <a:t> 30 mg Q8W </a:t>
              </a:r>
              <a:r>
                <a:rPr lang="pl-PL" sz="1600" dirty="0">
                  <a:solidFill>
                    <a:schemeClr val="tx1"/>
                  </a:solidFill>
                </a:rPr>
                <a:t>SC</a:t>
              </a:r>
            </a:p>
          </p:txBody>
        </p:sp>
        <p:sp>
          <p:nvSpPr>
            <p:cNvPr id="18" name="Rectangle 17"/>
            <p:cNvSpPr/>
            <p:nvPr/>
          </p:nvSpPr>
          <p:spPr bwMode="auto">
            <a:xfrm rot="16200000">
              <a:off x="8901239" y="2691278"/>
              <a:ext cx="628619" cy="4281106"/>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err="1">
                  <a:solidFill>
                    <a:schemeClr val="tx1"/>
                  </a:solidFill>
                </a:rPr>
                <a:t>Arm</a:t>
              </a:r>
              <a:r>
                <a:rPr lang="pl-PL" sz="1600" dirty="0">
                  <a:solidFill>
                    <a:schemeClr val="tx1"/>
                  </a:solidFill>
                </a:rPr>
                <a:t> </a:t>
              </a:r>
              <a:r>
                <a:rPr lang="en-US" sz="1600" dirty="0">
                  <a:solidFill>
                    <a:schemeClr val="tx1"/>
                  </a:solidFill>
                </a:rPr>
                <a:t>2</a:t>
              </a:r>
              <a:r>
                <a:rPr lang="pl-PL" sz="1600" dirty="0">
                  <a:solidFill>
                    <a:schemeClr val="tx1"/>
                  </a:solidFill>
                </a:rPr>
                <a:t>: Benralizumab</a:t>
              </a:r>
              <a:r>
                <a:rPr lang="en-US" sz="1600" dirty="0">
                  <a:solidFill>
                    <a:schemeClr val="tx1"/>
                  </a:solidFill>
                </a:rPr>
                <a:t> </a:t>
              </a:r>
              <a:r>
                <a:rPr lang="pl-PL" sz="1600" dirty="0">
                  <a:solidFill>
                    <a:schemeClr val="tx1"/>
                  </a:solidFill>
                </a:rPr>
                <a:t>SC</a:t>
              </a:r>
              <a:r>
                <a:rPr lang="en-US" sz="1600" dirty="0">
                  <a:solidFill>
                    <a:schemeClr val="tx1"/>
                  </a:solidFill>
                </a:rPr>
                <a:t> 100 mg Q8W </a:t>
              </a:r>
              <a:r>
                <a:rPr lang="pl-PL" sz="1600" dirty="0">
                  <a:solidFill>
                    <a:schemeClr val="tx1"/>
                  </a:solidFill>
                </a:rPr>
                <a:t>SC</a:t>
              </a:r>
            </a:p>
          </p:txBody>
        </p:sp>
        <p:sp>
          <p:nvSpPr>
            <p:cNvPr id="19" name="Rectangle 18"/>
            <p:cNvSpPr/>
            <p:nvPr/>
          </p:nvSpPr>
          <p:spPr bwMode="auto">
            <a:xfrm rot="16200000">
              <a:off x="8409800" y="3899599"/>
              <a:ext cx="628619" cy="3298224"/>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Arm 3: Placebo SC</a:t>
              </a:r>
            </a:p>
          </p:txBody>
        </p:sp>
      </p:grpSp>
      <p:grpSp>
        <p:nvGrpSpPr>
          <p:cNvPr id="7" name="Group 6"/>
          <p:cNvGrpSpPr/>
          <p:nvPr/>
        </p:nvGrpSpPr>
        <p:grpSpPr>
          <a:xfrm>
            <a:off x="542657" y="3379199"/>
            <a:ext cx="9573768" cy="939868"/>
            <a:chOff x="542657" y="3035072"/>
            <a:chExt cx="9573768" cy="939868"/>
          </a:xfrm>
        </p:grpSpPr>
        <p:grpSp>
          <p:nvGrpSpPr>
            <p:cNvPr id="3" name="Group 2"/>
            <p:cNvGrpSpPr/>
            <p:nvPr/>
          </p:nvGrpSpPr>
          <p:grpSpPr>
            <a:xfrm>
              <a:off x="542657" y="3035072"/>
              <a:ext cx="9573768" cy="939868"/>
              <a:chOff x="1975676" y="3035071"/>
              <a:chExt cx="8228775" cy="385058"/>
            </a:xfrm>
          </p:grpSpPr>
          <p:sp>
            <p:nvSpPr>
              <p:cNvPr id="52" name="Rectangle 32"/>
              <p:cNvSpPr>
                <a:spLocks noChangeArrowheads="1"/>
              </p:cNvSpPr>
              <p:nvPr/>
            </p:nvSpPr>
            <p:spPr bwMode="auto">
              <a:xfrm>
                <a:off x="1975676" y="3035071"/>
                <a:ext cx="2113724" cy="385053"/>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53" name="Rectangle 32"/>
              <p:cNvSpPr>
                <a:spLocks noChangeArrowheads="1"/>
              </p:cNvSpPr>
              <p:nvPr/>
            </p:nvSpPr>
            <p:spPr bwMode="auto">
              <a:xfrm>
                <a:off x="4089401" y="3035076"/>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Annual COPD exacerbation rate</a:t>
                </a:r>
              </a:p>
              <a:p>
                <a:pPr marL="1280160" indent="-182880">
                  <a:spcBef>
                    <a:spcPts val="600"/>
                  </a:spcBef>
                  <a:buClr>
                    <a:schemeClr val="accent1"/>
                  </a:buClr>
                  <a:buFont typeface="Arial" panose="020B0604020202020204" pitchFamily="34" charset="0"/>
                  <a:buChar char="•"/>
                </a:pPr>
                <a:r>
                  <a:rPr lang="en-US" sz="1400" dirty="0"/>
                  <a:t>Effect of benralizumab on health status/health-related quality of life</a:t>
                </a:r>
              </a:p>
              <a:p>
                <a:pPr marL="1280160" indent="-182880">
                  <a:buClr>
                    <a:schemeClr val="accent1"/>
                  </a:buClr>
                  <a:buFont typeface="Arial" panose="020B0604020202020204" pitchFamily="34" charset="0"/>
                  <a:buChar char="•"/>
                </a:pPr>
                <a:r>
                  <a:rPr lang="en-US" sz="1400" dirty="0"/>
                  <a:t>Effect of benralizumab on pulmonary function</a:t>
                </a:r>
              </a:p>
              <a:p>
                <a:pPr marL="1280160" indent="-182880">
                  <a:buClr>
                    <a:schemeClr val="accent1"/>
                  </a:buClr>
                  <a:buFont typeface="Arial" panose="020B0604020202020204" pitchFamily="34" charset="0"/>
                  <a:buChar char="•"/>
                </a:pPr>
                <a:r>
                  <a:rPr lang="en-US" sz="1400" dirty="0"/>
                  <a:t>Effect of benralizumab on respiratory symptoms</a:t>
                </a:r>
              </a:p>
            </p:txBody>
          </p:sp>
        </p:grpSp>
        <p:sp>
          <p:nvSpPr>
            <p:cNvPr id="20" name="TextBox 19"/>
            <p:cNvSpPr txBox="1"/>
            <p:nvPr/>
          </p:nvSpPr>
          <p:spPr>
            <a:xfrm>
              <a:off x="2957193" y="3286782"/>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grpSp>
    </p:spTree>
    <p:extLst>
      <p:ext uri="{BB962C8B-B14F-4D97-AF65-F5344CB8AC3E}">
        <p14:creationId xmlns:p14="http://schemas.microsoft.com/office/powerpoint/2010/main" val="97991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p:txBody>
          <a:bodyPr/>
          <a:lstStyle/>
          <a:p>
            <a:r>
              <a:rPr lang="en-US" dirty="0"/>
              <a:t>Benralizumab: Nasal Polyposis</a:t>
            </a:r>
          </a:p>
        </p:txBody>
      </p:sp>
    </p:spTree>
    <p:extLst>
      <p:ext uri="{BB962C8B-B14F-4D97-AF65-F5344CB8AC3E}">
        <p14:creationId xmlns:p14="http://schemas.microsoft.com/office/powerpoint/2010/main" val="340149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4DD50-3FA4-479B-8C98-243856ACCFBD}"/>
              </a:ext>
            </a:extLst>
          </p:cNvPr>
          <p:cNvSpPr>
            <a:spLocks noGrp="1"/>
          </p:cNvSpPr>
          <p:nvPr>
            <p:ph type="title"/>
          </p:nvPr>
        </p:nvSpPr>
        <p:spPr/>
        <p:txBody>
          <a:bodyPr/>
          <a:lstStyle/>
          <a:p>
            <a:r>
              <a:rPr lang="en-US" dirty="0"/>
              <a:t>Role of Eosinophils in Chronic Rhinosinusitis With Nasal Polyps</a:t>
            </a:r>
          </a:p>
        </p:txBody>
      </p:sp>
      <p:sp>
        <p:nvSpPr>
          <p:cNvPr id="6" name="Text Placeholder 5">
            <a:extLst>
              <a:ext uri="{FF2B5EF4-FFF2-40B4-BE49-F238E27FC236}">
                <a16:creationId xmlns:a16="http://schemas.microsoft.com/office/drawing/2014/main" id="{016F5A7C-CB7B-4DEF-86B1-59B41F6355F7}"/>
              </a:ext>
            </a:extLst>
          </p:cNvPr>
          <p:cNvSpPr>
            <a:spLocks noGrp="1"/>
          </p:cNvSpPr>
          <p:nvPr>
            <p:ph type="body" sz="quarter" idx="13"/>
          </p:nvPr>
        </p:nvSpPr>
        <p:spPr>
          <a:xfrm>
            <a:off x="457200" y="5851602"/>
            <a:ext cx="9913716" cy="1005840"/>
          </a:xfrm>
        </p:spPr>
        <p:txBody>
          <a:bodyPr/>
          <a:lstStyle/>
          <a:p>
            <a:r>
              <a:rPr lang="en-US" dirty="0"/>
              <a:t>ACQ-6 = Asthma Control Questionnaire-6; AQLQ(S)+12 = Asthma Quality of Life Questionnaire for 12 years and older; CRS = chronic rhinosinusitis; CRSwNP = chronic rhinosinusitis with nasal polyps; FEV</a:t>
            </a:r>
            <a:r>
              <a:rPr lang="en-US" baseline="-25000" dirty="0"/>
              <a:t>1</a:t>
            </a:r>
            <a:r>
              <a:rPr lang="en-US" dirty="0"/>
              <a:t> = forced expiratory volume in 1 second; </a:t>
            </a:r>
            <a:r>
              <a:rPr lang="en-US" dirty="0">
                <a:solidFill>
                  <a:srgbClr val="000000"/>
                </a:solidFill>
                <a:cs typeface="Arial" pitchFamily="34" charset="0"/>
              </a:rPr>
              <a:t>IL = interleukin; </a:t>
            </a:r>
            <a:r>
              <a:rPr lang="en-US" dirty="0"/>
              <a:t>NP+ = nasal polyp.</a:t>
            </a:r>
          </a:p>
          <a:p>
            <a:r>
              <a:rPr lang="en-US" dirty="0"/>
              <a:t>1.</a:t>
            </a:r>
            <a:r>
              <a:rPr lang="it-IT" dirty="0"/>
              <a:t> Van </a:t>
            </a:r>
            <a:r>
              <a:rPr lang="it-IT" dirty="0" err="1"/>
              <a:t>Zele</a:t>
            </a:r>
            <a:r>
              <a:rPr lang="it-IT" dirty="0"/>
              <a:t> T et al. </a:t>
            </a:r>
            <a:r>
              <a:rPr lang="en-US" i="1" dirty="0"/>
              <a:t>Allergy Clin Immunol. </a:t>
            </a:r>
            <a:r>
              <a:rPr lang="en-US" dirty="0"/>
              <a:t>2010;125:1069-1076; 2. </a:t>
            </a:r>
            <a:r>
              <a:rPr lang="it-IT" dirty="0"/>
              <a:t>Schleimer R. </a:t>
            </a:r>
            <a:r>
              <a:rPr lang="it-IT" i="1" dirty="0"/>
              <a:t>Annu Rev Pathol. </a:t>
            </a:r>
            <a:r>
              <a:rPr lang="it-IT" dirty="0"/>
              <a:t>2017;12:331-357; 3.</a:t>
            </a:r>
            <a:r>
              <a:rPr lang="en-US" dirty="0">
                <a:solidFill>
                  <a:srgbClr val="000000"/>
                </a:solidFill>
              </a:rPr>
              <a:t> Hull BP et al. </a:t>
            </a:r>
            <a:r>
              <a:rPr lang="en-US" i="1" dirty="0"/>
              <a:t>Otolaryngol Clin N Am</a:t>
            </a:r>
            <a:r>
              <a:rPr lang="en-US" dirty="0"/>
              <a:t>. 2017;50:61-81; 4</a:t>
            </a:r>
            <a:r>
              <a:rPr lang="it-IT" dirty="0"/>
              <a:t>. </a:t>
            </a:r>
            <a:r>
              <a:rPr lang="en-US" dirty="0"/>
              <a:t>Lam K et al. </a:t>
            </a:r>
            <a:r>
              <a:rPr lang="en-US" i="1" dirty="0"/>
              <a:t>Int Forum Allergy Rhinol</a:t>
            </a:r>
            <a:r>
              <a:rPr lang="en-US" dirty="0"/>
              <a:t>. 2016;6:935-942; 5.</a:t>
            </a:r>
            <a:r>
              <a:rPr lang="en-US" dirty="0">
                <a:solidFill>
                  <a:srgbClr val="000000"/>
                </a:solidFill>
              </a:rPr>
              <a:t> </a:t>
            </a:r>
            <a:r>
              <a:rPr lang="en-US" dirty="0"/>
              <a:t>Maspero J et al. </a:t>
            </a:r>
            <a:r>
              <a:rPr lang="en-US" i="1" dirty="0"/>
              <a:t>J Allergy Clin Immunol</a:t>
            </a:r>
            <a:r>
              <a:rPr lang="en-US" dirty="0"/>
              <a:t>. 2018. AB12.  </a:t>
            </a:r>
            <a:endParaRPr lang="en-US" dirty="0">
              <a:solidFill>
                <a:srgbClr val="000000"/>
              </a:solidFill>
            </a:endParaRPr>
          </a:p>
        </p:txBody>
      </p:sp>
      <p:sp>
        <p:nvSpPr>
          <p:cNvPr id="9" name="Slide Number Placeholder 8">
            <a:extLst>
              <a:ext uri="{FF2B5EF4-FFF2-40B4-BE49-F238E27FC236}">
                <a16:creationId xmlns:a16="http://schemas.microsoft.com/office/drawing/2014/main" id="{E0308198-5E0E-4A4E-AF6E-899AF047CE58}"/>
              </a:ext>
            </a:extLst>
          </p:cNvPr>
          <p:cNvSpPr>
            <a:spLocks noGrp="1"/>
          </p:cNvSpPr>
          <p:nvPr>
            <p:ph type="sldNum" sz="quarter" idx="12"/>
          </p:nvPr>
        </p:nvSpPr>
        <p:spPr/>
        <p:txBody>
          <a:bodyPr/>
          <a:lstStyle/>
          <a:p>
            <a:pPr algn="ctr"/>
            <a:fld id="{CC7432E5-F8E0-41AE-9A6B-AD730338B005}" type="slidenum">
              <a:rPr lang="en-US" smtClean="0"/>
              <a:pPr algn="ctr"/>
              <a:t>34</a:t>
            </a:fld>
            <a:endParaRPr lang="en-US" dirty="0"/>
          </a:p>
        </p:txBody>
      </p:sp>
      <p:pic>
        <p:nvPicPr>
          <p:cNvPr id="33" name="Picture 32">
            <a:extLst>
              <a:ext uri="{FF2B5EF4-FFF2-40B4-BE49-F238E27FC236}">
                <a16:creationId xmlns:a16="http://schemas.microsoft.com/office/drawing/2014/main" id="{01B4BA2D-6255-4C90-B201-9C2101199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 y="2467900"/>
            <a:ext cx="1795805" cy="1738926"/>
          </a:xfrm>
          <a:prstGeom prst="rect">
            <a:avLst/>
          </a:prstGeom>
          <a:effectLst>
            <a:outerShdw blurRad="50800" dist="50800" dir="5400000" algn="ctr" rotWithShape="0">
              <a:srgbClr val="000000">
                <a:alpha val="85000"/>
              </a:srgbClr>
            </a:outerShdw>
          </a:effectLst>
        </p:spPr>
      </p:pic>
      <p:sp>
        <p:nvSpPr>
          <p:cNvPr id="2" name="TextBox 1">
            <a:extLst>
              <a:ext uri="{FF2B5EF4-FFF2-40B4-BE49-F238E27FC236}">
                <a16:creationId xmlns:a16="http://schemas.microsoft.com/office/drawing/2014/main" id="{434DFF3B-086A-4160-9F7E-955AF1ABD26E}"/>
              </a:ext>
            </a:extLst>
          </p:cNvPr>
          <p:cNvSpPr txBox="1"/>
          <p:nvPr/>
        </p:nvSpPr>
        <p:spPr>
          <a:xfrm>
            <a:off x="2772607" y="3438716"/>
            <a:ext cx="7199184" cy="535531"/>
          </a:xfrm>
          <a:prstGeom prst="rect">
            <a:avLst/>
          </a:prstGeom>
          <a:noFill/>
        </p:spPr>
        <p:txBody>
          <a:bodyPr wrap="square" rtlCol="0">
            <a:spAutoFit/>
          </a:bodyPr>
          <a:lstStyle/>
          <a:p>
            <a:pPr>
              <a:lnSpc>
                <a:spcPct val="90000"/>
              </a:lnSpc>
            </a:pPr>
            <a:r>
              <a:rPr lang="en-US" sz="1600" dirty="0"/>
              <a:t>CRSwNP refractory to medical and surgical therapy has been associated with eosinophilia, asthma, and allergy</a:t>
            </a:r>
            <a:r>
              <a:rPr lang="en-US" sz="1600" baseline="30000" dirty="0"/>
              <a:t>3</a:t>
            </a:r>
          </a:p>
        </p:txBody>
      </p:sp>
      <p:sp>
        <p:nvSpPr>
          <p:cNvPr id="5" name="TextBox 4">
            <a:extLst>
              <a:ext uri="{FF2B5EF4-FFF2-40B4-BE49-F238E27FC236}">
                <a16:creationId xmlns:a16="http://schemas.microsoft.com/office/drawing/2014/main" id="{2969196D-D203-4327-99B9-A5C640BC8552}"/>
              </a:ext>
            </a:extLst>
          </p:cNvPr>
          <p:cNvSpPr txBox="1"/>
          <p:nvPr/>
        </p:nvSpPr>
        <p:spPr>
          <a:xfrm>
            <a:off x="2359307" y="4268134"/>
            <a:ext cx="9375493" cy="535531"/>
          </a:xfrm>
          <a:prstGeom prst="rect">
            <a:avLst/>
          </a:prstGeom>
          <a:noFill/>
        </p:spPr>
        <p:txBody>
          <a:bodyPr wrap="square" rtlCol="0">
            <a:spAutoFit/>
          </a:bodyPr>
          <a:lstStyle/>
          <a:p>
            <a:pPr>
              <a:lnSpc>
                <a:spcPct val="90000"/>
              </a:lnSpc>
            </a:pPr>
            <a:r>
              <a:rPr lang="en-US" sz="1600" dirty="0"/>
              <a:t>The comorbid association between CRS and asthma suggests a similar immunologic pattern of inflammation occurring at the epithelial cell layers of the upper and lower airways</a:t>
            </a:r>
            <a:r>
              <a:rPr lang="en-US" sz="1600" baseline="30000" dirty="0"/>
              <a:t>4</a:t>
            </a:r>
          </a:p>
        </p:txBody>
      </p:sp>
      <p:sp>
        <p:nvSpPr>
          <p:cNvPr id="12" name="TextBox 11">
            <a:extLst>
              <a:ext uri="{FF2B5EF4-FFF2-40B4-BE49-F238E27FC236}">
                <a16:creationId xmlns:a16="http://schemas.microsoft.com/office/drawing/2014/main" id="{9B5801B7-6B54-42A8-A384-713978A1DF30}"/>
              </a:ext>
            </a:extLst>
          </p:cNvPr>
          <p:cNvSpPr txBox="1"/>
          <p:nvPr/>
        </p:nvSpPr>
        <p:spPr>
          <a:xfrm>
            <a:off x="2552709" y="2310755"/>
            <a:ext cx="9549409" cy="834074"/>
          </a:xfrm>
          <a:prstGeom prst="rect">
            <a:avLst/>
          </a:prstGeom>
          <a:noFill/>
        </p:spPr>
        <p:txBody>
          <a:bodyPr wrap="none" rtlCol="0">
            <a:spAutoFit/>
          </a:bodyPr>
          <a:lstStyle/>
          <a:p>
            <a:pPr marL="0" lvl="1">
              <a:lnSpc>
                <a:spcPct val="90000"/>
              </a:lnSpc>
              <a:spcBef>
                <a:spcPts val="300"/>
              </a:spcBef>
              <a:buClr>
                <a:schemeClr val="accent2"/>
              </a:buClr>
            </a:pPr>
            <a:r>
              <a:rPr lang="en-US" sz="1600" dirty="0"/>
              <a:t>Cytokines, including IL-5 on eosinophils and IL-4/IL-13 on a host of cells, in addition to inflammatory </a:t>
            </a:r>
          </a:p>
          <a:p>
            <a:pPr marL="0" lvl="1">
              <a:lnSpc>
                <a:spcPct val="90000"/>
              </a:lnSpc>
              <a:spcBef>
                <a:spcPts val="300"/>
              </a:spcBef>
              <a:buClr>
                <a:schemeClr val="accent2"/>
              </a:buClr>
            </a:pPr>
            <a:r>
              <a:rPr lang="en-US" sz="1600" dirty="0"/>
              <a:t>cells, including basophils and eosinophils, have been implicated in the pathogenesis of one type of </a:t>
            </a:r>
          </a:p>
          <a:p>
            <a:pPr marL="0" lvl="1">
              <a:lnSpc>
                <a:spcPct val="90000"/>
              </a:lnSpc>
              <a:spcBef>
                <a:spcPts val="300"/>
              </a:spcBef>
              <a:buClr>
                <a:schemeClr val="accent2"/>
              </a:buClr>
            </a:pPr>
            <a:r>
              <a:rPr lang="en-US" sz="1600" dirty="0"/>
              <a:t>CRSwNP</a:t>
            </a:r>
            <a:r>
              <a:rPr lang="en-US" sz="1600" baseline="30000" dirty="0"/>
              <a:t>2</a:t>
            </a:r>
            <a:endParaRPr lang="en-US" sz="1600" dirty="0"/>
          </a:p>
        </p:txBody>
      </p:sp>
      <p:sp>
        <p:nvSpPr>
          <p:cNvPr id="13" name="TextBox 12">
            <a:extLst>
              <a:ext uri="{FF2B5EF4-FFF2-40B4-BE49-F238E27FC236}">
                <a16:creationId xmlns:a16="http://schemas.microsoft.com/office/drawing/2014/main" id="{0E590A1E-A4E2-4431-8752-D55AA3C466A5}"/>
              </a:ext>
            </a:extLst>
          </p:cNvPr>
          <p:cNvSpPr txBox="1"/>
          <p:nvPr/>
        </p:nvSpPr>
        <p:spPr>
          <a:xfrm>
            <a:off x="2132946" y="1678314"/>
            <a:ext cx="8897715" cy="338554"/>
          </a:xfrm>
          <a:prstGeom prst="rect">
            <a:avLst/>
          </a:prstGeom>
          <a:noFill/>
        </p:spPr>
        <p:txBody>
          <a:bodyPr wrap="square" rtlCol="0">
            <a:spAutoFit/>
          </a:bodyPr>
          <a:lstStyle/>
          <a:p>
            <a:pPr marL="0" lvl="1">
              <a:spcBef>
                <a:spcPts val="300"/>
              </a:spcBef>
              <a:buClr>
                <a:schemeClr val="accent2"/>
              </a:buClr>
            </a:pPr>
            <a:r>
              <a:rPr lang="en-US" sz="1600" dirty="0"/>
              <a:t>80% of Caucasian patients with CRSwNP have major eosinophilic inflammation</a:t>
            </a:r>
            <a:r>
              <a:rPr lang="en-US" sz="1600" baseline="30000" dirty="0"/>
              <a:t>1</a:t>
            </a:r>
            <a:r>
              <a:rPr lang="en-US" sz="1600" dirty="0"/>
              <a:t> </a:t>
            </a:r>
          </a:p>
        </p:txBody>
      </p:sp>
      <p:sp>
        <p:nvSpPr>
          <p:cNvPr id="15" name="TextBox 14">
            <a:extLst>
              <a:ext uri="{FF2B5EF4-FFF2-40B4-BE49-F238E27FC236}">
                <a16:creationId xmlns:a16="http://schemas.microsoft.com/office/drawing/2014/main" id="{42CB0E2C-1D13-4DB1-9847-EE89555FE9E8}"/>
              </a:ext>
            </a:extLst>
          </p:cNvPr>
          <p:cNvSpPr txBox="1"/>
          <p:nvPr/>
        </p:nvSpPr>
        <p:spPr>
          <a:xfrm>
            <a:off x="1627281" y="5097550"/>
            <a:ext cx="9524927" cy="757130"/>
          </a:xfrm>
          <a:prstGeom prst="rect">
            <a:avLst/>
          </a:prstGeom>
          <a:noFill/>
        </p:spPr>
        <p:txBody>
          <a:bodyPr wrap="square" rtlCol="0">
            <a:spAutoFit/>
          </a:bodyPr>
          <a:lstStyle/>
          <a:p>
            <a:pPr>
              <a:lnSpc>
                <a:spcPct val="90000"/>
              </a:lnSpc>
            </a:pPr>
            <a:r>
              <a:rPr lang="en-US" sz="1600" dirty="0"/>
              <a:t>Compared with placebo, benralizumab treated NP+ patients showed improved efficacy measures, including asthma exacerbation rates, FEV</a:t>
            </a:r>
            <a:r>
              <a:rPr lang="en-US" sz="1600" baseline="-25000" dirty="0"/>
              <a:t>1</a:t>
            </a:r>
            <a:r>
              <a:rPr lang="en-US" sz="1600" dirty="0"/>
              <a:t>, asthma control (ACQ-6), and asthma-related quality of life symptoms (AQLQ[S]+12)</a:t>
            </a:r>
            <a:r>
              <a:rPr lang="en-US" sz="1600" baseline="30000" dirty="0"/>
              <a:t>5</a:t>
            </a:r>
            <a:endParaRPr lang="en-US" sz="1600" dirty="0"/>
          </a:p>
        </p:txBody>
      </p:sp>
      <p:cxnSp>
        <p:nvCxnSpPr>
          <p:cNvPr id="18" name="Straight Arrow Connector 17">
            <a:extLst>
              <a:ext uri="{FF2B5EF4-FFF2-40B4-BE49-F238E27FC236}">
                <a16:creationId xmlns:a16="http://schemas.microsoft.com/office/drawing/2014/main" id="{CBBC787D-7B74-4574-97E3-408F47CBFE19}"/>
              </a:ext>
            </a:extLst>
          </p:cNvPr>
          <p:cNvCxnSpPr>
            <a:cxnSpLocks/>
          </p:cNvCxnSpPr>
          <p:nvPr/>
        </p:nvCxnSpPr>
        <p:spPr>
          <a:xfrm flipV="1">
            <a:off x="1627282" y="1857545"/>
            <a:ext cx="416322" cy="61480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BDE2BC3-D611-4DBF-9B70-925E0EC7FB85}"/>
              </a:ext>
            </a:extLst>
          </p:cNvPr>
          <p:cNvCxnSpPr>
            <a:cxnSpLocks/>
            <a:endCxn id="12" idx="1"/>
          </p:cNvCxnSpPr>
          <p:nvPr/>
        </p:nvCxnSpPr>
        <p:spPr>
          <a:xfrm flipV="1">
            <a:off x="2095035" y="2727792"/>
            <a:ext cx="457674" cy="6814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EA280E8-0697-44D0-A86C-984D66D6EEF6}"/>
              </a:ext>
            </a:extLst>
          </p:cNvPr>
          <p:cNvCxnSpPr>
            <a:cxnSpLocks/>
          </p:cNvCxnSpPr>
          <p:nvPr/>
        </p:nvCxnSpPr>
        <p:spPr>
          <a:xfrm>
            <a:off x="2298347" y="3429001"/>
            <a:ext cx="474260" cy="15275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D13B4F6-BB73-4EF0-A34D-DA8517C033A8}"/>
              </a:ext>
            </a:extLst>
          </p:cNvPr>
          <p:cNvCxnSpPr>
            <a:cxnSpLocks/>
          </p:cNvCxnSpPr>
          <p:nvPr/>
        </p:nvCxnSpPr>
        <p:spPr>
          <a:xfrm>
            <a:off x="1906585" y="4008214"/>
            <a:ext cx="452722" cy="26345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595BDD0-DA09-4416-9FAE-660FA87A76B5}"/>
              </a:ext>
            </a:extLst>
          </p:cNvPr>
          <p:cNvCxnSpPr>
            <a:cxnSpLocks/>
            <a:stCxn id="33" idx="2"/>
          </p:cNvCxnSpPr>
          <p:nvPr/>
        </p:nvCxnSpPr>
        <p:spPr>
          <a:xfrm>
            <a:off x="1385583" y="4206826"/>
            <a:ext cx="339045" cy="89072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893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Phase III Trial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35</a:t>
            </a:fld>
            <a:endParaRPr lang="en-US" dirty="0"/>
          </a:p>
        </p:txBody>
      </p:sp>
      <p:sp>
        <p:nvSpPr>
          <p:cNvPr id="8" name="Text Placeholder 7"/>
          <p:cNvSpPr>
            <a:spLocks noGrp="1"/>
          </p:cNvSpPr>
          <p:nvPr>
            <p:ph type="body" sz="quarter" idx="13"/>
          </p:nvPr>
        </p:nvSpPr>
        <p:spPr/>
        <p:txBody>
          <a:bodyPr>
            <a:normAutofit/>
          </a:bodyPr>
          <a:lstStyle/>
          <a:p>
            <a:endParaRPr lang="en-US" dirty="0"/>
          </a:p>
          <a:p>
            <a:pPr>
              <a:spcBef>
                <a:spcPts val="600"/>
              </a:spcBef>
            </a:pPr>
            <a:r>
              <a:rPr lang="pt-BR" dirty="0">
                <a:latin typeface="Arial" panose="020B0604020202020204" pitchFamily="34" charset="0"/>
              </a:rPr>
              <a:t>Study </a:t>
            </a:r>
            <a:r>
              <a:rPr lang="en-US" dirty="0"/>
              <a:t>NCT03401229. ClinicalTrials.gov website.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81360396"/>
              </p:ext>
            </p:extLst>
          </p:nvPr>
        </p:nvGraphicFramePr>
        <p:xfrm>
          <a:off x="487680" y="1768398"/>
          <a:ext cx="11126564" cy="1908788"/>
        </p:xfrm>
        <a:graphic>
          <a:graphicData uri="http://schemas.openxmlformats.org/drawingml/2006/table">
            <a:tbl>
              <a:tblPr firstRow="1" bandRow="1">
                <a:effectLst/>
                <a:tableStyleId>{69012ECD-51FC-41F1-AA8D-1B2483CD663E}</a:tableStyleId>
              </a:tblPr>
              <a:tblGrid>
                <a:gridCol w="1013602">
                  <a:extLst>
                    <a:ext uri="{9D8B030D-6E8A-4147-A177-3AD203B41FA5}">
                      <a16:colId xmlns:a16="http://schemas.microsoft.com/office/drawing/2014/main" val="20001"/>
                    </a:ext>
                  </a:extLst>
                </a:gridCol>
                <a:gridCol w="1766180">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96179">
                <a:tc>
                  <a:txBody>
                    <a:bodyPr/>
                    <a:lstStyle/>
                    <a:p>
                      <a:pPr algn="l"/>
                      <a:r>
                        <a:rPr lang="en-US" sz="1200" dirty="0">
                          <a:effectLst>
                            <a:outerShdw blurRad="38100" dist="38100" dir="2700000" algn="tl">
                              <a:srgbClr val="000000">
                                <a:alpha val="43137"/>
                              </a:srgbClr>
                            </a:outerShdw>
                          </a:effectLst>
                        </a:rPr>
                        <a:t>Study</a:t>
                      </a:r>
                      <a:endParaRPr lang="en-US" sz="1200" dirty="0">
                        <a:solidFill>
                          <a:schemeClr val="tx1"/>
                        </a:solidFill>
                        <a:effectLst>
                          <a:outerShdw blurRad="38100" dist="38100" dir="2700000" algn="tl">
                            <a:srgbClr val="000000">
                              <a:alpha val="43137"/>
                            </a:srgbClr>
                          </a:outerShdw>
                        </a:effectLst>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Completion Date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1112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baseline="0" dirty="0">
                          <a:effectLst/>
                        </a:rPr>
                        <a:t>OSTRO</a:t>
                      </a:r>
                      <a:endParaRPr lang="en-US" sz="1100" b="1" baseline="30000" dirty="0">
                        <a:solidFill>
                          <a:schemeClr val="tx1"/>
                        </a:solidFill>
                        <a:effectLst/>
                      </a:endParaRP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Severe bilateral nasal polyposis, symptomatic despite current use of intranasal corticosteroids and prior surgery and/or systemic corticosteroids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~400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56-week, randomized, double-blind, placebo-controlled, parallel-group, multicenter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dirty="0"/>
                        <a:t>Change in endoscopic total nasal polyp score; change in mean nasal blockage score </a:t>
                      </a:r>
                    </a:p>
                    <a:p>
                      <a:pPr marL="0" marR="0" indent="0" algn="ctr" defTabSz="457161" rtl="0" eaLnBrk="1" fontAlgn="auto" latinLnBrk="0" hangingPunct="1">
                        <a:lnSpc>
                          <a:spcPct val="100000"/>
                        </a:lnSpc>
                        <a:spcBef>
                          <a:spcPts val="0"/>
                        </a:spcBef>
                        <a:spcAft>
                          <a:spcPts val="0"/>
                        </a:spcAft>
                        <a:buClrTx/>
                        <a:buSzTx/>
                        <a:buFontTx/>
                        <a:buNone/>
                        <a:tabLst/>
                        <a:defRPr/>
                      </a:pPr>
                      <a:endParaRPr lang="en-US" sz="1100" dirty="0"/>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baseline="0" dirty="0">
                          <a:solidFill>
                            <a:prstClr val="black"/>
                          </a:solidFill>
                          <a:ea typeface="+mn-ea"/>
                          <a:cs typeface="+mn-cs"/>
                        </a:rPr>
                        <a:t>Recruiting</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November 2020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47227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OSTRO: Phase III Nasal Polyposis Trial</a:t>
            </a:r>
            <a:endParaRPr lang="en-US" sz="2000" dirty="0"/>
          </a:p>
        </p:txBody>
      </p:sp>
      <p:sp>
        <p:nvSpPr>
          <p:cNvPr id="11" name="Text Placeholder 10"/>
          <p:cNvSpPr>
            <a:spLocks noGrp="1"/>
          </p:cNvSpPr>
          <p:nvPr>
            <p:ph type="body" sz="quarter" idx="13"/>
          </p:nvPr>
        </p:nvSpPr>
        <p:spPr/>
        <p:txBody>
          <a:bodyPr/>
          <a:lstStyle/>
          <a:p>
            <a:r>
              <a:rPr lang="en-US" baseline="30000" dirty="0"/>
              <a:t>a</a:t>
            </a:r>
            <a:r>
              <a:rPr lang="en-US" dirty="0"/>
              <a:t>Select secondary endpoints. CT =  computed tomography; Q8W = every 4 weeks for the first 3 doses followed by every 8 weeks; SC = subcutaneous.</a:t>
            </a:r>
          </a:p>
          <a:p>
            <a:r>
              <a:rPr lang="en-US" dirty="0">
                <a:cs typeface="Arial" panose="020B0604020202020204" pitchFamily="34" charset="0"/>
              </a:rPr>
              <a:t>Study NCT03401229</a:t>
            </a:r>
            <a:r>
              <a:rPr lang="en-US" dirty="0"/>
              <a:t>. ClinicalTrials.gov website.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dirty="0">
                <a:solidFill>
                  <a:schemeClr val="accent1"/>
                </a:solidFill>
                <a:latin typeface="+mn-lt"/>
                <a:hlinkClick r:id="rId3"/>
              </a:rPr>
              <a:t>NCT03401229</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Recruiting</a:t>
            </a:r>
          </a:p>
          <a:p>
            <a:pPr>
              <a:spcBef>
                <a:spcPct val="0"/>
              </a:spcBef>
              <a:buClrTx/>
              <a:buNone/>
            </a:pPr>
            <a:r>
              <a:rPr lang="en-US" altLang="en-US" sz="1600" b="1" dirty="0">
                <a:solidFill>
                  <a:schemeClr val="accent1"/>
                </a:solidFill>
              </a:rPr>
              <a:t>Estimated Completion Date:</a:t>
            </a:r>
            <a:r>
              <a:rPr lang="en-US" altLang="en-US" sz="1600" dirty="0">
                <a:solidFill>
                  <a:schemeClr val="accent1"/>
                </a:solidFill>
              </a:rPr>
              <a:t> November 2020</a:t>
            </a:r>
          </a:p>
        </p:txBody>
      </p:sp>
      <p:grpSp>
        <p:nvGrpSpPr>
          <p:cNvPr id="6" name="Group 5"/>
          <p:cNvGrpSpPr/>
          <p:nvPr/>
        </p:nvGrpSpPr>
        <p:grpSpPr>
          <a:xfrm>
            <a:off x="482474" y="4567231"/>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56-week, double-blind, parallel-group, multicenter, placebo-controlled study</a:t>
              </a:r>
            </a:p>
            <a:p>
              <a:pPr algn="ctr" defTabSz="577850">
                <a:lnSpc>
                  <a:spcPct val="90000"/>
                </a:lnSpc>
                <a:spcAft>
                  <a:spcPct val="35000"/>
                </a:spcAft>
                <a:defRPr/>
              </a:pPr>
              <a:r>
                <a:rPr lang="en-US" sz="1600" dirty="0">
                  <a:solidFill>
                    <a:schemeClr val="tx1"/>
                  </a:solidFill>
                </a:rPr>
                <a:t> Estimated N=400</a:t>
              </a:r>
            </a:p>
          </p:txBody>
        </p:sp>
      </p:grpSp>
      <p:grpSp>
        <p:nvGrpSpPr>
          <p:cNvPr id="35" name="Group 34"/>
          <p:cNvGrpSpPr/>
          <p:nvPr/>
        </p:nvGrpSpPr>
        <p:grpSpPr>
          <a:xfrm>
            <a:off x="488062" y="1954119"/>
            <a:ext cx="9824338"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 56-week, randomized, double-blind, parallel-group, placebo-controlled, multicenter study to investigate the use of benralizumab as treatment for severe nasal polyposis</a:t>
              </a:r>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8060" y="2952227"/>
            <a:ext cx="9824340" cy="1502113"/>
            <a:chOff x="1975676" y="2979606"/>
            <a:chExt cx="8319594" cy="1491311"/>
          </a:xfrm>
        </p:grpSpPr>
        <p:sp>
          <p:nvSpPr>
            <p:cNvPr id="38" name="Rectangle 32"/>
            <p:cNvSpPr>
              <a:spLocks noChangeArrowheads="1"/>
            </p:cNvSpPr>
            <p:nvPr/>
          </p:nvSpPr>
          <p:spPr bwMode="auto">
            <a:xfrm>
              <a:off x="1975676" y="2979606"/>
              <a:ext cx="2006731" cy="148473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7"/>
              <a:ext cx="6312862" cy="1491310"/>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Changes in endoscopic total nasal polyp score and mean nasal blockage score</a:t>
              </a:r>
            </a:p>
            <a:p>
              <a:pPr marL="1280160" lvl="2" indent="-182880">
                <a:spcBef>
                  <a:spcPts val="600"/>
                </a:spcBef>
                <a:buClr>
                  <a:schemeClr val="accent1"/>
                </a:buClr>
                <a:buFont typeface="Arial" panose="020B0604020202020204" pitchFamily="34" charset="0"/>
                <a:buChar char="•"/>
              </a:pPr>
              <a:r>
                <a:rPr lang="en-US" sz="1400" dirty="0"/>
                <a:t>Change from baseline in SinoNasal Outcome Test (SNOT-22) score </a:t>
              </a:r>
            </a:p>
            <a:p>
              <a:pPr marL="1280160" lvl="2" indent="-182880">
                <a:buClr>
                  <a:schemeClr val="accent1"/>
                </a:buClr>
                <a:buFont typeface="Arial" panose="020B0604020202020204" pitchFamily="34" charset="0"/>
                <a:buChar char="•"/>
              </a:pPr>
              <a:r>
                <a:rPr lang="en-US" sz="1400" dirty="0"/>
                <a:t>Sinus opacification by CT scan (subset of patients)</a:t>
              </a:r>
            </a:p>
            <a:p>
              <a:pPr marL="1280160" lvl="2" indent="-182880">
                <a:buClr>
                  <a:schemeClr val="accent1"/>
                </a:buClr>
                <a:buFont typeface="Arial" panose="020B0604020202020204" pitchFamily="34" charset="0"/>
                <a:buChar char="•"/>
              </a:pPr>
              <a:r>
                <a:rPr lang="en-US" sz="1400" dirty="0"/>
                <a:t>Time to first nasal polyp surgery </a:t>
              </a:r>
            </a:p>
            <a:p>
              <a:pPr marL="1280160" lvl="2" indent="-182880">
                <a:buClr>
                  <a:schemeClr val="accent1"/>
                </a:buClr>
                <a:buFont typeface="Arial" panose="020B0604020202020204" pitchFamily="34" charset="0"/>
                <a:buChar char="•"/>
              </a:pPr>
              <a:r>
                <a:rPr lang="en-US" sz="1400" dirty="0"/>
                <a:t>Proportion of patients with nasal polyp surgery</a:t>
              </a:r>
            </a:p>
            <a:p>
              <a:pPr marL="1280160" lvl="2" indent="-182880">
                <a:buClr>
                  <a:schemeClr val="accent1"/>
                </a:buClr>
                <a:buFont typeface="Arial" panose="020B0604020202020204" pitchFamily="34" charset="0"/>
                <a:buChar char="•"/>
              </a:pPr>
              <a:r>
                <a:rPr lang="en-US" sz="1400" dirty="0"/>
                <a:t>Proportion of patients with systemic corticosteroid use for nasal polyps</a:t>
              </a:r>
            </a:p>
          </p:txBody>
        </p:sp>
      </p:grpSp>
      <p:sp>
        <p:nvSpPr>
          <p:cNvPr id="40" name="Rectangle 39"/>
          <p:cNvSpPr/>
          <p:nvPr/>
        </p:nvSpPr>
        <p:spPr bwMode="auto">
          <a:xfrm rot="16200000">
            <a:off x="7780358" y="3058826"/>
            <a:ext cx="628619" cy="3984615"/>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B</a:t>
            </a:r>
            <a:r>
              <a:rPr lang="pl-PL" sz="1600" dirty="0" err="1">
                <a:solidFill>
                  <a:schemeClr val="tx1"/>
                </a:solidFill>
              </a:rPr>
              <a:t>enralizumab</a:t>
            </a:r>
            <a:r>
              <a:rPr lang="pl-PL" sz="1600" dirty="0">
                <a:solidFill>
                  <a:schemeClr val="tx1"/>
                </a:solidFill>
              </a:rPr>
              <a:t> 30 mg</a:t>
            </a:r>
            <a:r>
              <a:rPr lang="en-US" sz="1600" dirty="0">
                <a:solidFill>
                  <a:schemeClr val="tx1"/>
                </a:solidFill>
              </a:rPr>
              <a:t> Q8W SC</a:t>
            </a:r>
            <a:r>
              <a:rPr lang="pl-PL" sz="1600" dirty="0">
                <a:solidFill>
                  <a:schemeClr val="tx1"/>
                </a:solidFill>
              </a:rPr>
              <a:t> </a:t>
            </a:r>
            <a:r>
              <a:rPr lang="en-US" sz="1600" dirty="0">
                <a:solidFill>
                  <a:schemeClr val="tx1"/>
                </a:solidFill>
              </a:rPr>
              <a:t>+ Mometasone Furoate Nasal Spray</a:t>
            </a:r>
            <a:endParaRPr lang="pl-PL" sz="1600" dirty="0">
              <a:solidFill>
                <a:schemeClr val="tx1"/>
              </a:solidFill>
            </a:endParaRPr>
          </a:p>
        </p:txBody>
      </p:sp>
      <p:sp>
        <p:nvSpPr>
          <p:cNvPr id="4" name="Slide Number Placeholder 3"/>
          <p:cNvSpPr>
            <a:spLocks noGrp="1"/>
          </p:cNvSpPr>
          <p:nvPr>
            <p:ph type="sldNum" sz="quarter" idx="12"/>
          </p:nvPr>
        </p:nvSpPr>
        <p:spPr/>
        <p:txBody>
          <a:bodyPr/>
          <a:lstStyle/>
          <a:p>
            <a:fld id="{CC7432E5-F8E0-41AE-9A6B-AD730338B005}" type="slidenum">
              <a:rPr lang="en-US" smtClean="0"/>
              <a:pPr/>
              <a:t>36</a:t>
            </a:fld>
            <a:endParaRPr lang="en-US" dirty="0"/>
          </a:p>
        </p:txBody>
      </p:sp>
      <p:sp>
        <p:nvSpPr>
          <p:cNvPr id="17" name="Rectangle 16"/>
          <p:cNvSpPr/>
          <p:nvPr/>
        </p:nvSpPr>
        <p:spPr bwMode="auto">
          <a:xfrm rot="16200000">
            <a:off x="7703646" y="4019843"/>
            <a:ext cx="628619" cy="38311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it-IT" sz="1600" dirty="0">
                <a:solidFill>
                  <a:schemeClr val="tx1"/>
                </a:solidFill>
              </a:rPr>
              <a:t>Placebo SC +                             </a:t>
            </a:r>
            <a:r>
              <a:rPr lang="it-IT" sz="1600" dirty="0" err="1">
                <a:solidFill>
                  <a:schemeClr val="tx1"/>
                </a:solidFill>
              </a:rPr>
              <a:t>Mometasone</a:t>
            </a:r>
            <a:r>
              <a:rPr lang="it-IT" sz="1600" dirty="0">
                <a:solidFill>
                  <a:schemeClr val="tx1"/>
                </a:solidFill>
              </a:rPr>
              <a:t> </a:t>
            </a:r>
            <a:r>
              <a:rPr lang="it-IT" sz="1600" dirty="0" err="1">
                <a:solidFill>
                  <a:schemeClr val="tx1"/>
                </a:solidFill>
              </a:rPr>
              <a:t>Furoate</a:t>
            </a:r>
            <a:r>
              <a:rPr lang="it-IT" sz="1600" dirty="0">
                <a:solidFill>
                  <a:schemeClr val="tx1"/>
                </a:solidFill>
              </a:rPr>
              <a:t> </a:t>
            </a:r>
            <a:r>
              <a:rPr lang="it-IT" sz="1600" dirty="0" err="1">
                <a:solidFill>
                  <a:schemeClr val="tx1"/>
                </a:solidFill>
              </a:rPr>
              <a:t>Nasal</a:t>
            </a:r>
            <a:r>
              <a:rPr lang="it-IT" sz="1600" dirty="0">
                <a:solidFill>
                  <a:schemeClr val="tx1"/>
                </a:solidFill>
              </a:rPr>
              <a:t> Spray</a:t>
            </a:r>
            <a:endParaRPr lang="pl-PL" sz="1600" dirty="0">
              <a:solidFill>
                <a:schemeClr val="tx1"/>
              </a:solidFill>
            </a:endParaRPr>
          </a:p>
        </p:txBody>
      </p:sp>
      <p:sp>
        <p:nvSpPr>
          <p:cNvPr id="18" name="TextBox 17">
            <a:extLst>
              <a:ext uri="{FF2B5EF4-FFF2-40B4-BE49-F238E27FC236}">
                <a16:creationId xmlns:a16="http://schemas.microsoft.com/office/drawing/2014/main" id="{0AF6F9F9-B873-4987-8144-9FCECB1912F9}"/>
              </a:ext>
            </a:extLst>
          </p:cNvPr>
          <p:cNvSpPr txBox="1"/>
          <p:nvPr/>
        </p:nvSpPr>
        <p:spPr>
          <a:xfrm>
            <a:off x="2829933" y="3268476"/>
            <a:ext cx="1515979"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Secondary</a:t>
            </a:r>
            <a:r>
              <a:rPr lang="en-US" sz="1400" b="1" i="1" baseline="30000" dirty="0"/>
              <a:t>a</a:t>
            </a:r>
            <a:r>
              <a:rPr lang="en-US" sz="1400" b="1" i="1" dirty="0"/>
              <a:t>:</a:t>
            </a:r>
          </a:p>
        </p:txBody>
      </p:sp>
      <p:sp>
        <p:nvSpPr>
          <p:cNvPr id="3" name="Rectangle 2">
            <a:extLst>
              <a:ext uri="{FF2B5EF4-FFF2-40B4-BE49-F238E27FC236}">
                <a16:creationId xmlns:a16="http://schemas.microsoft.com/office/drawing/2014/main" id="{678CC167-732D-4916-9264-C271EEB8E94D}"/>
              </a:ext>
            </a:extLst>
          </p:cNvPr>
          <p:cNvSpPr/>
          <p:nvPr/>
        </p:nvSpPr>
        <p:spPr>
          <a:xfrm>
            <a:off x="3561266" y="5309996"/>
            <a:ext cx="1838965" cy="341632"/>
          </a:xfrm>
          <a:prstGeom prst="rect">
            <a:avLst/>
          </a:prstGeom>
        </p:spPr>
        <p:txBody>
          <a:bodyPr wrap="none">
            <a:spAutoFit/>
          </a:bodyPr>
          <a:lstStyle/>
          <a:p>
            <a:pPr algn="ctr" defTabSz="577850">
              <a:lnSpc>
                <a:spcPct val="90000"/>
              </a:lnSpc>
              <a:spcAft>
                <a:spcPct val="35000"/>
              </a:spcAft>
              <a:defRPr/>
            </a:pPr>
            <a:r>
              <a:rPr lang="en-US" b="1" dirty="0">
                <a:solidFill>
                  <a:schemeClr val="accent1"/>
                </a:solidFill>
              </a:rPr>
              <a:t>Randomization</a:t>
            </a:r>
          </a:p>
        </p:txBody>
      </p:sp>
    </p:spTree>
    <p:extLst>
      <p:ext uri="{BB962C8B-B14F-4D97-AF65-F5344CB8AC3E}">
        <p14:creationId xmlns:p14="http://schemas.microsoft.com/office/powerpoint/2010/main" val="1650343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p:txBody>
          <a:bodyPr/>
          <a:lstStyle/>
          <a:p>
            <a:r>
              <a:rPr lang="en-US" dirty="0"/>
              <a:t>Benralizumab: Other Studies</a:t>
            </a:r>
          </a:p>
        </p:txBody>
      </p:sp>
    </p:spTree>
    <p:extLst>
      <p:ext uri="{BB962C8B-B14F-4D97-AF65-F5344CB8AC3E}">
        <p14:creationId xmlns:p14="http://schemas.microsoft.com/office/powerpoint/2010/main" val="1761725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Phase I Pharmacokinetic Study</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38</a:t>
            </a:fld>
            <a:endParaRPr lang="en-US" dirty="0"/>
          </a:p>
        </p:txBody>
      </p:sp>
      <p:sp>
        <p:nvSpPr>
          <p:cNvPr id="8" name="Text Placeholder 7"/>
          <p:cNvSpPr>
            <a:spLocks noGrp="1"/>
          </p:cNvSpPr>
          <p:nvPr>
            <p:ph type="body" sz="quarter" idx="13"/>
          </p:nvPr>
        </p:nvSpPr>
        <p:spPr/>
        <p:txBody>
          <a:bodyPr/>
          <a:lstStyle/>
          <a:p>
            <a:endParaRPr lang="en-US" dirty="0"/>
          </a:p>
          <a:p>
            <a:r>
              <a:rPr lang="en-US" baseline="30000" dirty="0"/>
              <a:t>a</a:t>
            </a:r>
            <a:r>
              <a:rPr lang="en-US" dirty="0"/>
              <a:t>Study completion date. </a:t>
            </a:r>
          </a:p>
          <a:p>
            <a:r>
              <a:rPr lang="pt-BR" dirty="0"/>
              <a:t>AI = autoinjector; APFS = accessorized prefilled syringe; AUC = area under the curve; Cmax = maximum plasma concentration.</a:t>
            </a:r>
          </a:p>
          <a:p>
            <a:r>
              <a:rPr lang="pt-BR" dirty="0"/>
              <a:t>Study </a:t>
            </a:r>
            <a:r>
              <a:rPr lang="en-US" dirty="0"/>
              <a:t>NCT02968914. ClinicalTrials.gov website.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54268167"/>
              </p:ext>
            </p:extLst>
          </p:nvPr>
        </p:nvGraphicFramePr>
        <p:xfrm>
          <a:off x="457200" y="1531363"/>
          <a:ext cx="11126564" cy="1908788"/>
        </p:xfrm>
        <a:graphic>
          <a:graphicData uri="http://schemas.openxmlformats.org/drawingml/2006/table">
            <a:tbl>
              <a:tblPr firstRow="1" bandRow="1">
                <a:effectLst/>
                <a:tableStyleId>{69012ECD-51FC-41F1-AA8D-1B2483CD663E}</a:tableStyleId>
              </a:tblPr>
              <a:tblGrid>
                <a:gridCol w="1013602">
                  <a:extLst>
                    <a:ext uri="{9D8B030D-6E8A-4147-A177-3AD203B41FA5}">
                      <a16:colId xmlns:a16="http://schemas.microsoft.com/office/drawing/2014/main" val="20001"/>
                    </a:ext>
                  </a:extLst>
                </a:gridCol>
                <a:gridCol w="1766180">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96179">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Completion Date</a:t>
                      </a:r>
                      <a:r>
                        <a:rPr lang="en-US" sz="1200" baseline="30000" dirty="0">
                          <a:solidFill>
                            <a:schemeClr val="bg1"/>
                          </a:solidFill>
                        </a:rPr>
                        <a:t>a </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1112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AMES</a:t>
                      </a:r>
                      <a:endParaRPr lang="en-US" sz="1100" b="1" baseline="30000" dirty="0">
                        <a:solidFill>
                          <a:schemeClr val="tx1"/>
                        </a:solidFill>
                      </a:endParaRP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u="none" dirty="0"/>
                        <a:t>Healthy adult volunteers</a:t>
                      </a: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180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8-week, randomized, open-label, parallel-group, single-dose, multicenter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AUC and Cmax following single administration with AI and APFS devices at different time intervals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baseline="0" dirty="0">
                          <a:solidFill>
                            <a:prstClr val="black"/>
                          </a:solidFill>
                          <a:ea typeface="+mn-ea"/>
                          <a:cs typeface="+mn-cs"/>
                        </a:rPr>
                        <a:t>Completed</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July 2017</a:t>
                      </a:r>
                      <a:endParaRPr lang="en-US" sz="11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4613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p:txBody>
          <a:bodyPr/>
          <a:lstStyle/>
          <a:p>
            <a:r>
              <a:rPr lang="en-US" dirty="0"/>
              <a:t>Benralizumab: Asthma Studies </a:t>
            </a:r>
          </a:p>
        </p:txBody>
      </p:sp>
    </p:spTree>
    <p:extLst>
      <p:ext uri="{BB962C8B-B14F-4D97-AF65-F5344CB8AC3E}">
        <p14:creationId xmlns:p14="http://schemas.microsoft.com/office/powerpoint/2010/main" val="1490009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AMES: Phase I Pharmacokinetic Study Comparing APFS and AI Devices</a:t>
            </a:r>
          </a:p>
        </p:txBody>
      </p:sp>
      <p:sp>
        <p:nvSpPr>
          <p:cNvPr id="11" name="Text Placeholder 10"/>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Study </a:t>
            </a:r>
            <a:r>
              <a:rPr lang="en-US" dirty="0"/>
              <a:t>NCT02968914. ClinicalTrials.gov website. </a:t>
            </a:r>
          </a:p>
        </p:txBody>
      </p:sp>
      <p:sp>
        <p:nvSpPr>
          <p:cNvPr id="42" name="Rectangle 80"/>
          <p:cNvSpPr>
            <a:spLocks noChangeArrowheads="1"/>
          </p:cNvSpPr>
          <p:nvPr/>
        </p:nvSpPr>
        <p:spPr bwMode="auto">
          <a:xfrm>
            <a:off x="482474"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NCT02968914</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endParaRPr lang="en-US" altLang="en-US" sz="1600" dirty="0">
              <a:solidFill>
                <a:schemeClr val="accent1"/>
              </a:solidFill>
            </a:endParaRPr>
          </a:p>
          <a:p>
            <a:pPr>
              <a:spcBef>
                <a:spcPct val="0"/>
              </a:spcBef>
              <a:buClrTx/>
              <a:buNone/>
            </a:pPr>
            <a:r>
              <a:rPr lang="en-US" altLang="en-US" sz="1600" b="1" dirty="0">
                <a:solidFill>
                  <a:schemeClr val="accent1"/>
                </a:solidFill>
              </a:rPr>
              <a:t>Completion Date:</a:t>
            </a:r>
            <a:r>
              <a:rPr lang="en-US" altLang="en-US" sz="1600" dirty="0">
                <a:solidFill>
                  <a:schemeClr val="accent1"/>
                </a:solidFill>
              </a:rPr>
              <a:t> July 2017</a:t>
            </a:r>
          </a:p>
        </p:txBody>
      </p:sp>
      <p:grpSp>
        <p:nvGrpSpPr>
          <p:cNvPr id="6" name="Group 5"/>
          <p:cNvGrpSpPr/>
          <p:nvPr/>
        </p:nvGrpSpPr>
        <p:grpSpPr>
          <a:xfrm>
            <a:off x="482474" y="3923852"/>
            <a:ext cx="5494786" cy="1833789"/>
            <a:chOff x="1424173" y="4156297"/>
            <a:chExt cx="5494786" cy="1833789"/>
          </a:xfrm>
        </p:grpSpPr>
        <p:sp>
          <p:nvSpPr>
            <p:cNvPr id="32" name="Pentagon 31"/>
            <p:cNvSpPr/>
            <p:nvPr/>
          </p:nvSpPr>
          <p:spPr>
            <a:xfrm>
              <a:off x="1523999" y="4156297"/>
              <a:ext cx="5394960" cy="1833789"/>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ounded Rectangle 32"/>
            <p:cNvSpPr/>
            <p:nvPr/>
          </p:nvSpPr>
          <p:spPr bwMode="auto">
            <a:xfrm>
              <a:off x="1424173" y="4231559"/>
              <a:ext cx="2640471" cy="1676639"/>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An 8-week, randomized, open-label, parallel-group, single-dose, multicenter study</a:t>
              </a:r>
            </a:p>
            <a:p>
              <a:pPr algn="ctr" defTabSz="577850">
                <a:lnSpc>
                  <a:spcPct val="90000"/>
                </a:lnSpc>
                <a:spcAft>
                  <a:spcPct val="35000"/>
                </a:spcAft>
                <a:defRPr/>
              </a:pPr>
              <a:r>
                <a:rPr lang="en-US" sz="1600" dirty="0">
                  <a:solidFill>
                    <a:schemeClr val="tx1"/>
                  </a:solidFill>
                </a:rPr>
                <a:t>N=180</a:t>
              </a:r>
            </a:p>
          </p:txBody>
        </p:sp>
      </p:grpSp>
      <p:grpSp>
        <p:nvGrpSpPr>
          <p:cNvPr id="35" name="Group 34"/>
          <p:cNvGrpSpPr/>
          <p:nvPr/>
        </p:nvGrpSpPr>
        <p:grpSpPr>
          <a:xfrm>
            <a:off x="482474" y="2074297"/>
            <a:ext cx="9598913" cy="991977"/>
            <a:chOff x="92266" y="4201094"/>
            <a:chExt cx="7540529" cy="1524378"/>
          </a:xfrm>
        </p:grpSpPr>
        <p:sp>
          <p:nvSpPr>
            <p:cNvPr id="36" name="Rectangle 25"/>
            <p:cNvSpPr>
              <a:spLocks noChangeArrowheads="1"/>
            </p:cNvSpPr>
            <p:nvPr/>
          </p:nvSpPr>
          <p:spPr bwMode="auto">
            <a:xfrm>
              <a:off x="92266" y="4651466"/>
              <a:ext cx="7540529" cy="1074006"/>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defRPr/>
              </a:pPr>
              <a:r>
                <a:rPr lang="en-US" sz="1400" dirty="0"/>
                <a:t>An 8-week, randomized, open-label, parallel-group, single-dose, multicenter, study to compare the pharmacokinetics of benralizumab administered with an accessorized prefilled syringe (APFS) and an autoinjector (AI) device in healthy adult volunteers </a:t>
              </a:r>
            </a:p>
          </p:txBody>
        </p:sp>
        <p:sp>
          <p:nvSpPr>
            <p:cNvPr id="37" name="Rectangle 32"/>
            <p:cNvSpPr>
              <a:spLocks noChangeArrowheads="1"/>
            </p:cNvSpPr>
            <p:nvPr/>
          </p:nvSpPr>
          <p:spPr bwMode="auto">
            <a:xfrm>
              <a:off x="92266" y="420109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p>
          </p:txBody>
        </p:sp>
      </p:grpSp>
      <p:grpSp>
        <p:nvGrpSpPr>
          <p:cNvPr id="5" name="Group 4"/>
          <p:cNvGrpSpPr/>
          <p:nvPr/>
        </p:nvGrpSpPr>
        <p:grpSpPr>
          <a:xfrm>
            <a:off x="482474" y="3099785"/>
            <a:ext cx="9598914" cy="524056"/>
            <a:chOff x="1975676" y="2979606"/>
            <a:chExt cx="8228776" cy="1248810"/>
          </a:xfrm>
        </p:grpSpPr>
        <p:sp>
          <p:nvSpPr>
            <p:cNvPr id="38" name="Rectangle 32"/>
            <p:cNvSpPr>
              <a:spLocks noChangeArrowheads="1"/>
            </p:cNvSpPr>
            <p:nvPr/>
          </p:nvSpPr>
          <p:spPr bwMode="auto">
            <a:xfrm>
              <a:off x="1975676" y="2979606"/>
              <a:ext cx="2006731" cy="124881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39" name="Rectangle 32"/>
            <p:cNvSpPr>
              <a:spLocks noChangeArrowheads="1"/>
            </p:cNvSpPr>
            <p:nvPr/>
          </p:nvSpPr>
          <p:spPr bwMode="auto">
            <a:xfrm>
              <a:off x="3982408" y="2979608"/>
              <a:ext cx="6222044" cy="124880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AUC and Cmax following single administration of each device at different time intervals</a:t>
              </a:r>
            </a:p>
          </p:txBody>
        </p:sp>
      </p:grpSp>
      <p:sp>
        <p:nvSpPr>
          <p:cNvPr id="40" name="Rectangle 39"/>
          <p:cNvSpPr/>
          <p:nvPr/>
        </p:nvSpPr>
        <p:spPr bwMode="auto">
          <a:xfrm rot="16200000">
            <a:off x="7678371" y="2469995"/>
            <a:ext cx="628619" cy="38311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en-US" sz="1600" dirty="0">
                <a:solidFill>
                  <a:schemeClr val="tx1"/>
                </a:solidFill>
              </a:rPr>
              <a:t>S</a:t>
            </a:r>
            <a:r>
              <a:rPr lang="pl-PL" sz="1600" dirty="0">
                <a:solidFill>
                  <a:schemeClr val="tx1"/>
                </a:solidFill>
              </a:rPr>
              <a:t>ingle dose of benralizumab 30 mg via APFS</a:t>
            </a:r>
          </a:p>
        </p:txBody>
      </p:sp>
      <p:sp>
        <p:nvSpPr>
          <p:cNvPr id="4" name="Slide Number Placeholder 3"/>
          <p:cNvSpPr>
            <a:spLocks noGrp="1"/>
          </p:cNvSpPr>
          <p:nvPr>
            <p:ph type="sldNum" sz="quarter" idx="12"/>
          </p:nvPr>
        </p:nvSpPr>
        <p:spPr/>
        <p:txBody>
          <a:bodyPr/>
          <a:lstStyle/>
          <a:p>
            <a:fld id="{CC7432E5-F8E0-41AE-9A6B-AD730338B005}" type="slidenum">
              <a:rPr lang="en-US" smtClean="0"/>
              <a:pPr/>
              <a:t>39</a:t>
            </a:fld>
            <a:endParaRPr lang="en-US" dirty="0"/>
          </a:p>
        </p:txBody>
      </p:sp>
      <p:sp>
        <p:nvSpPr>
          <p:cNvPr id="17" name="Rectangle 16"/>
          <p:cNvSpPr/>
          <p:nvPr/>
        </p:nvSpPr>
        <p:spPr bwMode="auto">
          <a:xfrm rot="16200000">
            <a:off x="7678372" y="3343005"/>
            <a:ext cx="628619" cy="38311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it-IT" sz="1600" dirty="0">
                <a:solidFill>
                  <a:schemeClr val="tx1"/>
                </a:solidFill>
              </a:rPr>
              <a:t>Single dose of benralizumab 30 mg via AI</a:t>
            </a:r>
            <a:endParaRPr lang="pl-PL" sz="1600" dirty="0">
              <a:solidFill>
                <a:schemeClr val="tx1"/>
              </a:solidFill>
            </a:endParaRPr>
          </a:p>
        </p:txBody>
      </p:sp>
      <p:sp>
        <p:nvSpPr>
          <p:cNvPr id="3" name="Rectangle 2">
            <a:extLst>
              <a:ext uri="{FF2B5EF4-FFF2-40B4-BE49-F238E27FC236}">
                <a16:creationId xmlns:a16="http://schemas.microsoft.com/office/drawing/2014/main" id="{E8488183-202A-4B21-8AA2-45B8C0E271FC}"/>
              </a:ext>
            </a:extLst>
          </p:cNvPr>
          <p:cNvSpPr/>
          <p:nvPr/>
        </p:nvSpPr>
        <p:spPr>
          <a:xfrm>
            <a:off x="3545835" y="4413332"/>
            <a:ext cx="1838965" cy="341632"/>
          </a:xfrm>
          <a:prstGeom prst="rect">
            <a:avLst/>
          </a:prstGeom>
        </p:spPr>
        <p:txBody>
          <a:bodyPr wrap="none">
            <a:spAutoFit/>
          </a:bodyPr>
          <a:lstStyle/>
          <a:p>
            <a:pPr algn="ctr" defTabSz="577850">
              <a:lnSpc>
                <a:spcPct val="90000"/>
              </a:lnSpc>
              <a:spcAft>
                <a:spcPct val="35000"/>
              </a:spcAft>
              <a:defRPr/>
            </a:pPr>
            <a:r>
              <a:rPr lang="en-US" b="1" dirty="0">
                <a:solidFill>
                  <a:schemeClr val="accent1"/>
                </a:solidFill>
              </a:rPr>
              <a:t>Randomization</a:t>
            </a:r>
          </a:p>
        </p:txBody>
      </p:sp>
    </p:spTree>
    <p:extLst>
      <p:ext uri="{BB962C8B-B14F-4D97-AF65-F5344CB8AC3E}">
        <p14:creationId xmlns:p14="http://schemas.microsoft.com/office/powerpoint/2010/main" val="3966440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p:txBody>
          <a:bodyPr/>
          <a:lstStyle/>
          <a:p>
            <a:r>
              <a:rPr lang="en-US" dirty="0"/>
              <a:t>Benralizumab: Non-AstraZeneca Studies</a:t>
            </a:r>
          </a:p>
        </p:txBody>
      </p:sp>
    </p:spTree>
    <p:extLst>
      <p:ext uri="{BB962C8B-B14F-4D97-AF65-F5344CB8AC3E}">
        <p14:creationId xmlns:p14="http://schemas.microsoft.com/office/powerpoint/2010/main" val="2648554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Studies by Other Sponsors in Eosinophilic Asthma</a:t>
            </a:r>
          </a:p>
        </p:txBody>
      </p:sp>
      <p:sp>
        <p:nvSpPr>
          <p:cNvPr id="3" name="Slide Number Placeholder 2"/>
          <p:cNvSpPr>
            <a:spLocks noGrp="1"/>
          </p:cNvSpPr>
          <p:nvPr>
            <p:ph type="sldNum" sz="quarter" idx="12"/>
          </p:nvPr>
        </p:nvSpPr>
        <p:spPr/>
        <p:txBody>
          <a:bodyPr/>
          <a:lstStyle/>
          <a:p>
            <a:fld id="{CC7432E5-F8E0-41AE-9A6B-AD730338B005}" type="slidenum">
              <a:rPr lang="en-US" smtClean="0"/>
              <a:pPr/>
              <a:t>41</a:t>
            </a:fld>
            <a:endParaRPr lang="en-US" dirty="0"/>
          </a:p>
        </p:txBody>
      </p:sp>
      <p:sp>
        <p:nvSpPr>
          <p:cNvPr id="8" name="Text Placeholder 7"/>
          <p:cNvSpPr>
            <a:spLocks noGrp="1"/>
          </p:cNvSpPr>
          <p:nvPr>
            <p:ph type="body" sz="quarter" idx="13"/>
          </p:nvPr>
        </p:nvSpPr>
        <p:spPr>
          <a:xfrm>
            <a:off x="457199" y="5851602"/>
            <a:ext cx="9281887" cy="1005840"/>
          </a:xfrm>
        </p:spPr>
        <p:txBody>
          <a:bodyPr>
            <a:normAutofit/>
          </a:bodyPr>
          <a:lstStyle/>
          <a:p>
            <a:endParaRPr lang="en-US" dirty="0"/>
          </a:p>
          <a:p>
            <a:r>
              <a:rPr lang="en-US" baseline="30000" dirty="0"/>
              <a:t> </a:t>
            </a:r>
            <a:endParaRPr lang="en-US" dirty="0"/>
          </a:p>
          <a:p>
            <a:pPr>
              <a:spcBef>
                <a:spcPts val="600"/>
              </a:spcBef>
            </a:pPr>
            <a:r>
              <a:rPr lang="en-US" baseline="30000" dirty="0"/>
              <a:t>a</a:t>
            </a:r>
            <a:r>
              <a:rPr lang="en-US" dirty="0"/>
              <a:t>Study completion date. MRI = magnetic resonance imaging.</a:t>
            </a:r>
          </a:p>
          <a:p>
            <a:r>
              <a:rPr lang="en-US" dirty="0"/>
              <a:t>1. Study NCT03327701. ClinicalTrials.gov website; 2. Study NCT03733535</a:t>
            </a:r>
            <a:r>
              <a:rPr lang="en-US" b="1" dirty="0"/>
              <a:t>. </a:t>
            </a:r>
            <a:r>
              <a:rPr lang="en-US" dirty="0"/>
              <a:t>ClinicalTrials.gov website</a:t>
            </a:r>
            <a:r>
              <a:rPr lang="en-US" b="1" dirty="0"/>
              <a:t>;</a:t>
            </a:r>
            <a:r>
              <a:rPr lang="en-US" dirty="0"/>
              <a:t> 3. Study NCT03652376. ClinicalTrials.gov website;</a:t>
            </a:r>
          </a:p>
          <a:p>
            <a:pPr>
              <a:spcBef>
                <a:spcPts val="0"/>
              </a:spcBef>
            </a:pPr>
            <a:r>
              <a:rPr lang="en-US" dirty="0"/>
              <a:t>4. Study NCT03470311. ClinicalTrials.gov website.</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7296221"/>
              </p:ext>
            </p:extLst>
          </p:nvPr>
        </p:nvGraphicFramePr>
        <p:xfrm>
          <a:off x="487680" y="1498441"/>
          <a:ext cx="11126564" cy="4080598"/>
        </p:xfrm>
        <a:graphic>
          <a:graphicData uri="http://schemas.openxmlformats.org/drawingml/2006/table">
            <a:tbl>
              <a:tblPr firstRow="1" bandRow="1">
                <a:effectLst/>
                <a:tableStyleId>{69012ECD-51FC-41F1-AA8D-1B2483CD663E}</a:tableStyleId>
              </a:tblPr>
              <a:tblGrid>
                <a:gridCol w="1160498">
                  <a:extLst>
                    <a:ext uri="{9D8B030D-6E8A-4147-A177-3AD203B41FA5}">
                      <a16:colId xmlns:a16="http://schemas.microsoft.com/office/drawing/2014/main" val="20001"/>
                    </a:ext>
                  </a:extLst>
                </a:gridCol>
                <a:gridCol w="1619284">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45627">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Completion Date</a:t>
                      </a:r>
                      <a:r>
                        <a:rPr lang="en-US" sz="1200" baseline="30000" dirty="0">
                          <a:solidFill>
                            <a:schemeClr val="bg1"/>
                          </a:solidFill>
                        </a:rPr>
                        <a:t>a</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91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baseline="0" dirty="0"/>
                        <a:t>NCT03327701</a:t>
                      </a:r>
                      <a:r>
                        <a:rPr lang="en-US" sz="1100" b="1" baseline="30000" dirty="0"/>
                        <a:t>1</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Moderate-to-severe asthma                           (ages 18-65 years)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~40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20-week, double-blind, placebo-controlled        Phase III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Maximal fall in forced expiratory volume in 1 second after exercise challenge</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Not yet 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April 2020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r h="749100">
                <a:tc>
                  <a:txBody>
                    <a:bodyPr/>
                    <a:lstStyle/>
                    <a:p>
                      <a:pPr algn="l"/>
                      <a:r>
                        <a:rPr lang="en-US" sz="1100" b="1" i="0" u="none" strike="noStrike" kern="1200" dirty="0">
                          <a:solidFill>
                            <a:schemeClr val="tx1"/>
                          </a:solidFill>
                          <a:effectLst/>
                          <a:latin typeface="+mn-lt"/>
                          <a:ea typeface="+mn-ea"/>
                          <a:cs typeface="+mn-cs"/>
                        </a:rPr>
                        <a:t>NCT03733535</a:t>
                      </a:r>
                      <a:r>
                        <a:rPr lang="en-US" sz="1100" b="1" i="0" u="none" strike="noStrike" kern="1200" baseline="30000" dirty="0">
                          <a:solidFill>
                            <a:schemeClr val="tx1"/>
                          </a:solidFill>
                          <a:effectLst/>
                          <a:latin typeface="+mn-lt"/>
                          <a:ea typeface="+mn-ea"/>
                          <a:cs typeface="+mn-cs"/>
                        </a:rPr>
                        <a:t>2</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Severe, poorly-controlled eosinophilic asthma</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effectLst/>
                          <a:latin typeface="+mn-lt"/>
                          <a:ea typeface="+mn-ea"/>
                          <a:cs typeface="+mn-cs"/>
                        </a:rPr>
                        <a:t>(ages 18-75 years)</a:t>
                      </a:r>
                      <a:endParaRPr lang="en-US" sz="1100" baseline="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~36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16-week, open-label,     single-arm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Change from baseline airway function measured using 129-Xenon MRI ventilation defect percent on Day 28</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Not yet 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April 2020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2"/>
                  </a:ext>
                </a:extLst>
              </a:tr>
              <a:tr h="720415">
                <a:tc>
                  <a:txBody>
                    <a:bodyPr/>
                    <a:lstStyle/>
                    <a:p>
                      <a:pPr algn="l"/>
                      <a:r>
                        <a:rPr lang="en-US" sz="1100" b="1" i="0" u="none" strike="noStrike" kern="1200" dirty="0">
                          <a:solidFill>
                            <a:schemeClr val="tx1"/>
                          </a:solidFill>
                          <a:effectLst/>
                          <a:latin typeface="+mn-lt"/>
                          <a:ea typeface="+mn-ea"/>
                          <a:cs typeface="+mn-cs"/>
                        </a:rPr>
                        <a:t>NCT03652376</a:t>
                      </a:r>
                      <a:r>
                        <a:rPr lang="en-US" sz="1100" b="1" i="0" u="none" strike="noStrike" kern="1200" baseline="30000" dirty="0">
                          <a:solidFill>
                            <a:schemeClr val="tx1"/>
                          </a:solidFill>
                          <a:effectLst/>
                          <a:latin typeface="+mn-lt"/>
                          <a:ea typeface="+mn-ea"/>
                          <a:cs typeface="+mn-cs"/>
                        </a:rPr>
                        <a:t>3</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Severe eosinophilic asthma</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effectLst/>
                          <a:latin typeface="+mn-lt"/>
                          <a:ea typeface="+mn-ea"/>
                          <a:cs typeface="+mn-cs"/>
                        </a:rPr>
                        <a:t>(ages 18-75 years)</a:t>
                      </a:r>
                      <a:endParaRPr lang="en-US" sz="1100" baseline="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5-month, open-label,       single arm Phase IV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Dendritic cell concentrations and phenotypes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Not yet 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December 2019</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2419556222"/>
                  </a:ext>
                </a:extLst>
              </a:tr>
              <a:tr h="667554">
                <a:tc>
                  <a:txBody>
                    <a:bodyPr/>
                    <a:lstStyle/>
                    <a:p>
                      <a:pPr algn="l"/>
                      <a:r>
                        <a:rPr lang="en-US" sz="1100" b="1" i="0" u="none" strike="noStrike" kern="1200" dirty="0">
                          <a:solidFill>
                            <a:schemeClr val="tx1"/>
                          </a:solidFill>
                          <a:effectLst/>
                          <a:latin typeface="+mn-lt"/>
                          <a:ea typeface="+mn-ea"/>
                          <a:cs typeface="+mn-cs"/>
                        </a:rPr>
                        <a:t>NCT03470311</a:t>
                      </a:r>
                      <a:r>
                        <a:rPr lang="en-US" sz="1100" b="1" i="0" u="none" strike="noStrike" kern="1200" baseline="30000" dirty="0">
                          <a:solidFill>
                            <a:schemeClr val="tx1"/>
                          </a:solidFill>
                          <a:effectLst/>
                          <a:latin typeface="+mn-lt"/>
                          <a:ea typeface="+mn-ea"/>
                          <a:cs typeface="+mn-cs"/>
                        </a:rPr>
                        <a:t>4</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Severe prednisone-dependent eosinophilic asthma, uncontrolled on mepolizumab or reslizumab</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(ages ≥18 years)</a:t>
                      </a:r>
                      <a:endParaRPr lang="en-US" sz="1100" baseline="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38-week, single-blind, placebo-controlled         Phase III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Change in percentage of sputum eosinophils</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June 2019</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959198334"/>
                  </a:ext>
                </a:extLst>
              </a:tr>
            </a:tbl>
          </a:graphicData>
        </a:graphic>
      </p:graphicFrame>
    </p:spTree>
    <p:extLst>
      <p:ext uri="{BB962C8B-B14F-4D97-AF65-F5344CB8AC3E}">
        <p14:creationId xmlns:p14="http://schemas.microsoft.com/office/powerpoint/2010/main" val="1254429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Studies by Other Sponsors in Other Eosinophilic Diseases</a:t>
            </a:r>
          </a:p>
        </p:txBody>
      </p:sp>
      <p:sp>
        <p:nvSpPr>
          <p:cNvPr id="3" name="Slide Number Placeholder 2"/>
          <p:cNvSpPr>
            <a:spLocks noGrp="1"/>
          </p:cNvSpPr>
          <p:nvPr>
            <p:ph type="sldNum" sz="quarter" idx="12"/>
          </p:nvPr>
        </p:nvSpPr>
        <p:spPr/>
        <p:txBody>
          <a:bodyPr/>
          <a:lstStyle/>
          <a:p>
            <a:fld id="{CC7432E5-F8E0-41AE-9A6B-AD730338B005}" type="slidenum">
              <a:rPr lang="en-US" smtClean="0"/>
              <a:pPr/>
              <a:t>42</a:t>
            </a:fld>
            <a:endParaRPr lang="en-US" dirty="0"/>
          </a:p>
        </p:txBody>
      </p:sp>
      <p:sp>
        <p:nvSpPr>
          <p:cNvPr id="8" name="Text Placeholder 7"/>
          <p:cNvSpPr>
            <a:spLocks noGrp="1"/>
          </p:cNvSpPr>
          <p:nvPr>
            <p:ph type="body" sz="quarter" idx="13"/>
          </p:nvPr>
        </p:nvSpPr>
        <p:spPr>
          <a:xfrm>
            <a:off x="457199" y="5851602"/>
            <a:ext cx="9281887" cy="1005840"/>
          </a:xfrm>
        </p:spPr>
        <p:txBody>
          <a:bodyPr>
            <a:normAutofit/>
          </a:bodyPr>
          <a:lstStyle/>
          <a:p>
            <a:endParaRPr lang="en-US" dirty="0"/>
          </a:p>
          <a:p>
            <a:r>
              <a:rPr lang="en-US" baseline="30000" dirty="0"/>
              <a:t> </a:t>
            </a:r>
            <a:endParaRPr lang="en-US" dirty="0"/>
          </a:p>
          <a:p>
            <a:pPr>
              <a:spcBef>
                <a:spcPts val="600"/>
              </a:spcBef>
            </a:pPr>
            <a:r>
              <a:rPr lang="en-US" baseline="30000" dirty="0"/>
              <a:t>a</a:t>
            </a:r>
            <a:r>
              <a:rPr lang="en-US" dirty="0"/>
              <a:t>AstraZeneca is a study collaborator and has orphan drug designation; </a:t>
            </a:r>
            <a:r>
              <a:rPr lang="en-US" baseline="30000" dirty="0"/>
              <a:t>b</a:t>
            </a:r>
            <a:r>
              <a:rPr lang="en-US" dirty="0"/>
              <a:t>Study completion date. </a:t>
            </a:r>
          </a:p>
          <a:p>
            <a:r>
              <a:rPr lang="en-US" dirty="0"/>
              <a:t>1. </a:t>
            </a:r>
            <a:r>
              <a:rPr lang="pt-BR" dirty="0" err="1">
                <a:latin typeface="Arial" panose="020B0604020202020204" pitchFamily="34" charset="0"/>
              </a:rPr>
              <a:t>Study</a:t>
            </a:r>
            <a:r>
              <a:rPr lang="pt-BR" dirty="0">
                <a:latin typeface="Arial" panose="020B0604020202020204" pitchFamily="34" charset="0"/>
              </a:rPr>
              <a:t> NCT03010436</a:t>
            </a:r>
            <a:r>
              <a:rPr lang="en-US" dirty="0"/>
              <a:t>. ClinicalTrials.gov website; 2. </a:t>
            </a:r>
            <a:r>
              <a:rPr lang="pt-BR" dirty="0" err="1">
                <a:latin typeface="Arial" panose="020B0604020202020204" pitchFamily="34" charset="0"/>
              </a:rPr>
              <a:t>Study</a:t>
            </a:r>
            <a:r>
              <a:rPr lang="pt-BR" dirty="0">
                <a:latin typeface="Arial" panose="020B0604020202020204" pitchFamily="34" charset="0"/>
              </a:rPr>
              <a:t> </a:t>
            </a:r>
            <a:r>
              <a:rPr lang="en-US" dirty="0"/>
              <a:t>NCT02130882. ClinicalTrials.gov website; 3. Study NCT02772419. ClinicalTrials.gov website;            4. Study NCT03450083. ClinicalTrials.gov website; 5. Study NCT03183024. ClinicalTrials.gov website.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75707911"/>
              </p:ext>
            </p:extLst>
          </p:nvPr>
        </p:nvGraphicFramePr>
        <p:xfrm>
          <a:off x="487680" y="1351739"/>
          <a:ext cx="11126564" cy="4782463"/>
        </p:xfrm>
        <a:graphic>
          <a:graphicData uri="http://schemas.openxmlformats.org/drawingml/2006/table">
            <a:tbl>
              <a:tblPr firstRow="1" bandRow="1">
                <a:effectLst/>
                <a:tableStyleId>{69012ECD-51FC-41F1-AA8D-1B2483CD663E}</a:tableStyleId>
              </a:tblPr>
              <a:tblGrid>
                <a:gridCol w="1213529">
                  <a:extLst>
                    <a:ext uri="{9D8B030D-6E8A-4147-A177-3AD203B41FA5}">
                      <a16:colId xmlns:a16="http://schemas.microsoft.com/office/drawing/2014/main" val="20001"/>
                    </a:ext>
                  </a:extLst>
                </a:gridCol>
                <a:gridCol w="1566253">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45627">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Completion Date</a:t>
                      </a:r>
                      <a:r>
                        <a:rPr lang="en-US" sz="1200" baseline="30000" dirty="0">
                          <a:solidFill>
                            <a:schemeClr val="bg1"/>
                          </a:solidFill>
                        </a:rPr>
                        <a:t>b</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91036">
                <a:tc>
                  <a:txBody>
                    <a:bodyPr/>
                    <a:lstStyle/>
                    <a:p>
                      <a:pPr algn="l"/>
                      <a:r>
                        <a:rPr lang="en-US" sz="1100" b="1" dirty="0"/>
                        <a:t>BITE</a:t>
                      </a:r>
                      <a:r>
                        <a:rPr lang="en-US" sz="1100" b="1" baseline="30000" dirty="0"/>
                        <a:t>1,a</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Eosinophilic Granulomatosis with Polyangiitis (EGPA)</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(ages ≥18 years) </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28-week, open-label,  single-group Phase II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Safety and tolerability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December 2018</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r h="749100">
                <a:tc>
                  <a:txBody>
                    <a:bodyPr/>
                    <a:lstStyle/>
                    <a:p>
                      <a:pPr algn="l"/>
                      <a:r>
                        <a:rPr lang="en-US" sz="1100" b="1" dirty="0"/>
                        <a:t>NCT02130882</a:t>
                      </a:r>
                      <a:r>
                        <a:rPr lang="en-US" sz="1100" b="1" baseline="30000" dirty="0"/>
                        <a:t>2,a</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 Hypereosinophilic syndrome</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(ages 18-75 years)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22</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≥104-week, randomized, double-blind,               placebo-controlled</a:t>
                      </a:r>
                    </a:p>
                    <a:p>
                      <a:pPr algn="ctr"/>
                      <a:r>
                        <a:rPr lang="en-US" sz="1100" dirty="0"/>
                        <a:t>Phase IIa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50% reduction in peripheral blood eosinophilia on stable background therapy at 12 weeks after initiation of study drug</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Active, not 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June 2020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2"/>
                  </a:ext>
                </a:extLst>
              </a:tr>
              <a:tr h="720415">
                <a:tc>
                  <a:txBody>
                    <a:bodyPr/>
                    <a:lstStyle/>
                    <a:p>
                      <a:pPr algn="l"/>
                      <a:r>
                        <a:rPr lang="en-US" sz="1100" b="1" baseline="0" dirty="0"/>
                        <a:t>NCT02772419</a:t>
                      </a:r>
                      <a:r>
                        <a:rPr lang="en-US" sz="1100" b="1" baseline="30000" dirty="0"/>
                        <a:t>3</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Eosinophilic chronic rhinosinusitis</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(ages 20-75 years)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63</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24-week, randomized, double-blind,              placebo-controlled</a:t>
                      </a:r>
                    </a:p>
                    <a:p>
                      <a:pPr algn="ctr"/>
                      <a:r>
                        <a:rPr lang="en-US" sz="1100" dirty="0"/>
                        <a:t> Phase II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Change from baseline in nasal polyp score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at Week 12</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March 2017 </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2419556222"/>
                  </a:ext>
                </a:extLst>
              </a:tr>
              <a:tr h="667554">
                <a:tc>
                  <a:txBody>
                    <a:bodyPr/>
                    <a:lstStyle/>
                    <a:p>
                      <a:pPr algn="l"/>
                      <a:r>
                        <a:rPr lang="en-US" sz="1100" b="1" i="0" u="none" strike="noStrike" kern="1200" dirty="0">
                          <a:solidFill>
                            <a:schemeClr val="tx1"/>
                          </a:solidFill>
                          <a:effectLst/>
                          <a:latin typeface="+mn-lt"/>
                          <a:ea typeface="+mn-ea"/>
                          <a:cs typeface="+mn-cs"/>
                        </a:rPr>
                        <a:t>NCT03450083</a:t>
                      </a:r>
                      <a:r>
                        <a:rPr lang="en-US" sz="1100" b="1" i="0" u="none" strike="noStrike" kern="1200" baseline="30000" dirty="0">
                          <a:solidFill>
                            <a:schemeClr val="tx1"/>
                          </a:solidFill>
                          <a:effectLst/>
                          <a:latin typeface="+mn-lt"/>
                          <a:ea typeface="+mn-ea"/>
                          <a:cs typeface="+mn-cs"/>
                        </a:rPr>
                        <a:t>4</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Severe chronic rhinosinusitis with eosinophilic nasal polyps</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(ages 18-75 years)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~32</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24-week, randomized, quadruple-blind,            placebo-controlled Phase II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Reduction in endoscopic nasal polyp score after 6 months of treatment</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June 2020</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959198334"/>
                  </a:ext>
                </a:extLst>
              </a:tr>
              <a:tr h="850780">
                <a:tc>
                  <a:txBody>
                    <a:bodyPr/>
                    <a:lstStyle/>
                    <a:p>
                      <a:pPr algn="l"/>
                      <a:r>
                        <a:rPr lang="en-US" sz="1100" b="1" baseline="0" dirty="0"/>
                        <a:t>NCT03183024</a:t>
                      </a:r>
                      <a:r>
                        <a:rPr lang="en-US" sz="1100" b="1" baseline="30000" dirty="0"/>
                        <a:t>5</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Chronic idiopathic urticaria                       (ages 19-70 years)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12</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7-month, non-randomized, single-blind Phase IV study</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Change in urticarial activity score over 7 days</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December 2018</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4136530042"/>
                  </a:ext>
                </a:extLst>
              </a:tr>
            </a:tbl>
          </a:graphicData>
        </a:graphic>
      </p:graphicFrame>
    </p:spTree>
    <p:extLst>
      <p:ext uri="{BB962C8B-B14F-4D97-AF65-F5344CB8AC3E}">
        <p14:creationId xmlns:p14="http://schemas.microsoft.com/office/powerpoint/2010/main" val="4063545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Studies by Other Sponsors in Other Eosinophilic Diseases</a:t>
            </a:r>
          </a:p>
        </p:txBody>
      </p:sp>
      <p:sp>
        <p:nvSpPr>
          <p:cNvPr id="3" name="Slide Number Placeholder 2"/>
          <p:cNvSpPr>
            <a:spLocks noGrp="1"/>
          </p:cNvSpPr>
          <p:nvPr>
            <p:ph type="sldNum" sz="quarter" idx="12"/>
          </p:nvPr>
        </p:nvSpPr>
        <p:spPr/>
        <p:txBody>
          <a:bodyPr/>
          <a:lstStyle/>
          <a:p>
            <a:fld id="{CC7432E5-F8E0-41AE-9A6B-AD730338B005}" type="slidenum">
              <a:rPr lang="en-US" smtClean="0"/>
              <a:pPr/>
              <a:t>43</a:t>
            </a:fld>
            <a:endParaRPr lang="en-US" dirty="0"/>
          </a:p>
        </p:txBody>
      </p:sp>
      <p:sp>
        <p:nvSpPr>
          <p:cNvPr id="8" name="Text Placeholder 7"/>
          <p:cNvSpPr>
            <a:spLocks noGrp="1"/>
          </p:cNvSpPr>
          <p:nvPr>
            <p:ph type="body" sz="quarter" idx="13"/>
          </p:nvPr>
        </p:nvSpPr>
        <p:spPr/>
        <p:txBody>
          <a:bodyPr/>
          <a:lstStyle/>
          <a:p>
            <a:r>
              <a:rPr lang="en-US" baseline="30000" dirty="0"/>
              <a:t>a</a:t>
            </a:r>
            <a:r>
              <a:rPr lang="en-US" dirty="0"/>
              <a:t>Study completion date. </a:t>
            </a:r>
          </a:p>
          <a:p>
            <a:r>
              <a:rPr lang="en-US" dirty="0"/>
              <a:t>hpf = high power field.</a:t>
            </a:r>
          </a:p>
          <a:p>
            <a:r>
              <a:rPr lang="en-US" dirty="0"/>
              <a:t>1. </a:t>
            </a:r>
            <a:r>
              <a:rPr lang="pt-BR" dirty="0"/>
              <a:t>Study NCT03473977. ClinicalTrials.gov website; 2. Study NCT03563066. ClinicalTrials.gov website.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38155429"/>
              </p:ext>
            </p:extLst>
          </p:nvPr>
        </p:nvGraphicFramePr>
        <p:xfrm>
          <a:off x="457200" y="1340036"/>
          <a:ext cx="11126564" cy="2285763"/>
        </p:xfrm>
        <a:graphic>
          <a:graphicData uri="http://schemas.openxmlformats.org/drawingml/2006/table">
            <a:tbl>
              <a:tblPr firstRow="1" bandRow="1">
                <a:effectLst/>
                <a:tableStyleId>{69012ECD-51FC-41F1-AA8D-1B2483CD663E}</a:tableStyleId>
              </a:tblPr>
              <a:tblGrid>
                <a:gridCol w="1160498">
                  <a:extLst>
                    <a:ext uri="{9D8B030D-6E8A-4147-A177-3AD203B41FA5}">
                      <a16:colId xmlns:a16="http://schemas.microsoft.com/office/drawing/2014/main" val="20001"/>
                    </a:ext>
                  </a:extLst>
                </a:gridCol>
                <a:gridCol w="1619284">
                  <a:extLst>
                    <a:ext uri="{9D8B030D-6E8A-4147-A177-3AD203B41FA5}">
                      <a16:colId xmlns:a16="http://schemas.microsoft.com/office/drawing/2014/main" val="20000"/>
                    </a:ext>
                  </a:extLst>
                </a:gridCol>
                <a:gridCol w="1249947">
                  <a:extLst>
                    <a:ext uri="{9D8B030D-6E8A-4147-A177-3AD203B41FA5}">
                      <a16:colId xmlns:a16="http://schemas.microsoft.com/office/drawing/2014/main" val="20002"/>
                    </a:ext>
                  </a:extLst>
                </a:gridCol>
                <a:gridCol w="1978925">
                  <a:extLst>
                    <a:ext uri="{9D8B030D-6E8A-4147-A177-3AD203B41FA5}">
                      <a16:colId xmlns:a16="http://schemas.microsoft.com/office/drawing/2014/main" val="20003"/>
                    </a:ext>
                  </a:extLst>
                </a:gridCol>
                <a:gridCol w="3084252">
                  <a:extLst>
                    <a:ext uri="{9D8B030D-6E8A-4147-A177-3AD203B41FA5}">
                      <a16:colId xmlns:a16="http://schemas.microsoft.com/office/drawing/2014/main" val="20004"/>
                    </a:ext>
                  </a:extLst>
                </a:gridCol>
                <a:gridCol w="899237">
                  <a:extLst>
                    <a:ext uri="{9D8B030D-6E8A-4147-A177-3AD203B41FA5}">
                      <a16:colId xmlns:a16="http://schemas.microsoft.com/office/drawing/2014/main" val="20005"/>
                    </a:ext>
                  </a:extLst>
                </a:gridCol>
                <a:gridCol w="1134421">
                  <a:extLst>
                    <a:ext uri="{9D8B030D-6E8A-4147-A177-3AD203B41FA5}">
                      <a16:colId xmlns:a16="http://schemas.microsoft.com/office/drawing/2014/main" val="20006"/>
                    </a:ext>
                  </a:extLst>
                </a:gridCol>
              </a:tblGrid>
              <a:tr h="745627">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Enrollment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Estimated Completion Date</a:t>
                      </a:r>
                      <a:r>
                        <a:rPr lang="en-US" sz="1200" baseline="30000" dirty="0">
                          <a:solidFill>
                            <a:schemeClr val="bg1"/>
                          </a:solidFill>
                        </a:rPr>
                        <a:t>a</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791036">
                <a:tc>
                  <a:txBody>
                    <a:bodyPr/>
                    <a:lstStyle/>
                    <a:p>
                      <a:pPr algn="l"/>
                      <a:r>
                        <a:rPr lang="en-US" sz="1100" b="1" i="0" u="none" strike="noStrike" kern="1200" dirty="0">
                          <a:solidFill>
                            <a:schemeClr val="tx1"/>
                          </a:solidFill>
                          <a:effectLst/>
                          <a:latin typeface="+mn-lt"/>
                          <a:ea typeface="+mn-ea"/>
                          <a:cs typeface="+mn-cs"/>
                        </a:rPr>
                        <a:t>NCT03473977</a:t>
                      </a:r>
                      <a:r>
                        <a:rPr lang="en-US" sz="1100" b="1" i="0" u="none" strike="noStrike" kern="1200" baseline="30000" dirty="0">
                          <a:solidFill>
                            <a:schemeClr val="tx1"/>
                          </a:solidFill>
                          <a:effectLst/>
                          <a:latin typeface="+mn-lt"/>
                          <a:ea typeface="+mn-ea"/>
                          <a:cs typeface="+mn-cs"/>
                        </a:rPr>
                        <a:t>1</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Eosinophilic gastritis or gastroenteritis</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effectLst/>
                          <a:latin typeface="+mn-lt"/>
                          <a:ea typeface="+mn-ea"/>
                          <a:cs typeface="+mn-cs"/>
                        </a:rPr>
                        <a:t> (ages 12-60 years)</a:t>
                      </a:r>
                      <a:endParaRPr lang="en-US" sz="1100" baseline="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~26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3-year, double-blind, placebo-controlled, with open-label extension</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Percentage of patients that achieve histological remission in the stomach as defined by peak eosinophil counts &lt;30/hpf</a:t>
                      </a:r>
                      <a:endParaRPr lang="en-US" sz="1100" dirty="0"/>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March 2021</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1"/>
                  </a:ext>
                </a:extLst>
              </a:tr>
              <a:tr h="749100">
                <a:tc>
                  <a:txBody>
                    <a:bodyPr/>
                    <a:lstStyle/>
                    <a:p>
                      <a:pPr algn="l"/>
                      <a:r>
                        <a:rPr lang="en-US" sz="1100" b="1" i="0" u="none" strike="noStrike" kern="1200" dirty="0">
                          <a:solidFill>
                            <a:schemeClr val="tx1"/>
                          </a:solidFill>
                          <a:effectLst/>
                          <a:latin typeface="+mn-lt"/>
                          <a:ea typeface="+mn-ea"/>
                          <a:cs typeface="+mn-cs"/>
                        </a:rPr>
                        <a:t>NCT03563066</a:t>
                      </a:r>
                      <a:r>
                        <a:rPr lang="en-US" sz="1100" b="1" i="0" u="none" strike="noStrike" kern="1200" baseline="30000" dirty="0">
                          <a:solidFill>
                            <a:schemeClr val="tx1"/>
                          </a:solidFill>
                          <a:effectLst/>
                          <a:latin typeface="+mn-lt"/>
                          <a:ea typeface="+mn-ea"/>
                          <a:cs typeface="+mn-cs"/>
                        </a:rPr>
                        <a:t>2</a:t>
                      </a:r>
                      <a:endParaRPr lang="en-US" sz="1100" b="1" baseline="30000" dirty="0"/>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Moderate to severe atopic dermatitis</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tx1"/>
                          </a:solidFill>
                          <a:effectLst/>
                          <a:latin typeface="+mn-lt"/>
                          <a:ea typeface="+mn-ea"/>
                          <a:cs typeface="+mn-cs"/>
                        </a:rPr>
                        <a:t> (ages 18-65 years)</a:t>
                      </a:r>
                      <a:endParaRPr lang="en-US" sz="1100" baseline="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~20</a:t>
                      </a:r>
                    </a:p>
                    <a:p>
                      <a:pPr algn="ctr"/>
                      <a:endParaRPr lang="en-US" sz="1100" b="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i="0" u="none" strike="noStrike" kern="1200" dirty="0">
                          <a:solidFill>
                            <a:schemeClr val="tx1"/>
                          </a:solidFill>
                          <a:effectLst/>
                          <a:latin typeface="+mn-lt"/>
                          <a:ea typeface="+mn-ea"/>
                          <a:cs typeface="+mn-cs"/>
                        </a:rPr>
                        <a:t>65-day, double-blind, placebo-controlled         Phase II study </a:t>
                      </a:r>
                      <a:endParaRPr lang="en-US" sz="1100" dirty="0"/>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mn-lt"/>
                          <a:ea typeface="+mn-ea"/>
                          <a:cs typeface="+mn-cs"/>
                        </a:rPr>
                        <a:t>Effect of benralizumab on the number of allergen-induced eosinophils in the skin</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Not yet recruiting</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July 2019</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692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57199" y="1239696"/>
            <a:ext cx="6241693" cy="4644866"/>
            <a:chOff x="547600" y="1527463"/>
            <a:chExt cx="3138575" cy="4407660"/>
          </a:xfrm>
        </p:grpSpPr>
        <p:grpSp>
          <p:nvGrpSpPr>
            <p:cNvPr id="35" name="Group 34"/>
            <p:cNvGrpSpPr/>
            <p:nvPr/>
          </p:nvGrpSpPr>
          <p:grpSpPr>
            <a:xfrm>
              <a:off x="547600" y="1527463"/>
              <a:ext cx="3138575" cy="4407660"/>
              <a:chOff x="395288" y="1891734"/>
              <a:chExt cx="1207969" cy="4407660"/>
            </a:xfrm>
          </p:grpSpPr>
          <p:sp>
            <p:nvSpPr>
              <p:cNvPr id="39" name="Rectangle 38"/>
              <p:cNvSpPr/>
              <p:nvPr/>
            </p:nvSpPr>
            <p:spPr bwMode="auto">
              <a:xfrm>
                <a:off x="395535" y="2303214"/>
                <a:ext cx="1207722" cy="3996180"/>
              </a:xfrm>
              <a:prstGeom prst="rect">
                <a:avLst/>
              </a:prstGeom>
              <a:gradFill>
                <a:gsLst>
                  <a:gs pos="0">
                    <a:schemeClr val="accent6">
                      <a:lumMod val="40000"/>
                      <a:lumOff val="60000"/>
                    </a:schemeClr>
                  </a:gs>
                  <a:gs pos="100000">
                    <a:schemeClr val="bg1"/>
                  </a:gs>
                </a:gsLst>
                <a:lin ang="5400000" scaled="0"/>
              </a:gradFill>
              <a:ln w="6350">
                <a:gradFill>
                  <a:gsLst>
                    <a:gs pos="6200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182880" tIns="548640" rIns="182880" bIns="72000" anchor="t"/>
              <a:lstStyle/>
              <a:p>
                <a:pPr marL="120650" indent="-120650">
                  <a:lnSpc>
                    <a:spcPct val="90000"/>
                  </a:lnSpc>
                  <a:spcBef>
                    <a:spcPts val="600"/>
                  </a:spcBef>
                  <a:buClr>
                    <a:schemeClr val="accent1"/>
                  </a:buClr>
                  <a:buFont typeface="Arial" pitchFamily="34" charset="0"/>
                  <a:buChar char="•"/>
                </a:pPr>
                <a:endParaRPr lang="en-US" sz="1600" dirty="0">
                  <a:solidFill>
                    <a:schemeClr val="tx1"/>
                  </a:solidFill>
                </a:endParaRPr>
              </a:p>
            </p:txBody>
          </p:sp>
          <p:sp>
            <p:nvSpPr>
              <p:cNvPr id="51" name="Round Same Side Corner Rectangle 50"/>
              <p:cNvSpPr/>
              <p:nvPr/>
            </p:nvSpPr>
            <p:spPr bwMode="auto">
              <a:xfrm>
                <a:off x="395288" y="1891734"/>
                <a:ext cx="1207969" cy="411480"/>
              </a:xfrm>
              <a:prstGeom prst="round2SameRect">
                <a:avLst>
                  <a:gd name="adj1" fmla="val 34692"/>
                  <a:gd name="adj2" fmla="val 0"/>
                </a:avLst>
              </a:prstGeom>
              <a:gradFill>
                <a:gsLst>
                  <a:gs pos="0">
                    <a:schemeClr val="accent1"/>
                  </a:gs>
                  <a:gs pos="96000">
                    <a:schemeClr val="accent1">
                      <a:lumMod val="75000"/>
                    </a:schemeClr>
                  </a:gs>
                </a:gsLst>
                <a:lin ang="2700000" scaled="0"/>
              </a:gra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lstStyle/>
              <a:p>
                <a:pPr algn="ctr" defTabSz="577850">
                  <a:lnSpc>
                    <a:spcPct val="90000"/>
                  </a:lnSpc>
                  <a:spcAft>
                    <a:spcPct val="35000"/>
                  </a:spcAft>
                  <a:defRPr/>
                </a:pPr>
                <a:r>
                  <a:rPr lang="en-US" sz="1600" b="1" dirty="0">
                    <a:solidFill>
                      <a:schemeClr val="bg1"/>
                    </a:solidFill>
                  </a:rPr>
                  <a:t>Benralizumab</a:t>
                </a:r>
              </a:p>
            </p:txBody>
          </p:sp>
        </p:grpSp>
        <p:sp>
          <p:nvSpPr>
            <p:cNvPr id="16" name="Rounded Rectangle 15"/>
            <p:cNvSpPr/>
            <p:nvPr/>
          </p:nvSpPr>
          <p:spPr>
            <a:xfrm>
              <a:off x="548325" y="1992321"/>
              <a:ext cx="3137850" cy="3910239"/>
            </a:xfrm>
            <a:prstGeom prst="roundRect">
              <a:avLst>
                <a:gd name="adj" fmla="val 0"/>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lvl="0" indent="-228600">
                <a:lnSpc>
                  <a:spcPct val="100000"/>
                </a:lnSpc>
                <a:spcAft>
                  <a:spcPts val="300"/>
                </a:spcAft>
                <a:buClr>
                  <a:schemeClr val="accent1"/>
                </a:buClr>
                <a:buFont typeface="Arial" panose="020B0604020202020204" pitchFamily="34" charset="0"/>
                <a:buChar char="•"/>
              </a:pPr>
              <a:r>
                <a:rPr lang="en-US" sz="1500" dirty="0">
                  <a:solidFill>
                    <a:schemeClr val="tx1"/>
                  </a:solidFill>
                </a:rPr>
                <a:t>Benralizumab is the only humanized</a:t>
              </a:r>
              <a:r>
                <a:rPr lang="en-US" altLang="en-US" sz="1500" dirty="0">
                  <a:solidFill>
                    <a:schemeClr val="tx1"/>
                  </a:solidFill>
                  <a:ea typeface="Calibri" panose="020F0502020204030204" pitchFamily="34" charset="0"/>
                  <a:cs typeface="Arial" panose="020B0604020202020204" pitchFamily="34" charset="0"/>
                </a:rPr>
                <a:t>, </a:t>
              </a:r>
              <a:r>
                <a:rPr lang="en-US" sz="1500" dirty="0">
                  <a:solidFill>
                    <a:schemeClr val="tx1"/>
                  </a:solidFill>
                </a:rPr>
                <a:t>anti-IL-5R</a:t>
              </a:r>
              <a:r>
                <a:rPr lang="el-GR" sz="1500" dirty="0">
                  <a:solidFill>
                    <a:schemeClr val="tx1"/>
                  </a:solidFill>
                </a:rPr>
                <a:t>α</a:t>
              </a:r>
              <a:r>
                <a:rPr lang="en-US" sz="1500" dirty="0">
                  <a:solidFill>
                    <a:schemeClr val="tx1"/>
                  </a:solidFill>
                </a:rPr>
                <a:t> monoclonal antibody</a:t>
              </a:r>
              <a:r>
                <a:rPr lang="en-US" sz="1500" baseline="30000" dirty="0">
                  <a:solidFill>
                    <a:schemeClr val="tx1"/>
                  </a:solidFill>
                </a:rPr>
                <a:t>1-3</a:t>
              </a:r>
              <a:r>
                <a:rPr lang="en-US" sz="1500" dirty="0">
                  <a:solidFill>
                    <a:schemeClr val="tx1"/>
                  </a:solidFill>
                </a:rPr>
                <a:t> </a:t>
              </a:r>
            </a:p>
            <a:p>
              <a:pPr marL="548640" lvl="1" indent="-228600">
                <a:lnSpc>
                  <a:spcPct val="100000"/>
                </a:lnSpc>
                <a:buFont typeface="Arial" panose="020B0604020202020204" pitchFamily="34" charset="0"/>
                <a:buChar char="─"/>
              </a:pPr>
              <a:r>
                <a:rPr lang="en-US" sz="1400" dirty="0">
                  <a:solidFill>
                    <a:srgbClr val="000000"/>
                  </a:solidFill>
                  <a:cs typeface="Arial" pitchFamily="34" charset="0"/>
                </a:rPr>
                <a:t>Benralizumab binds to the alpha chain of the IL-5R (IL-5R</a:t>
              </a:r>
              <a:r>
                <a:rPr lang="el-GR" sz="1400" dirty="0">
                  <a:solidFill>
                    <a:srgbClr val="000000"/>
                  </a:solidFill>
                  <a:cs typeface="Arial" pitchFamily="34" charset="0"/>
                </a:rPr>
                <a:t>α)</a:t>
              </a:r>
              <a:r>
                <a:rPr lang="en-US" sz="1400" dirty="0">
                  <a:solidFill>
                    <a:srgbClr val="000000"/>
                  </a:solidFill>
                  <a:cs typeface="Arial" pitchFamily="34" charset="0"/>
                </a:rPr>
                <a:t> on the surface of eosinophils and basophils</a:t>
              </a:r>
              <a:r>
                <a:rPr lang="en-US" sz="1400" baseline="30000" dirty="0">
                  <a:solidFill>
                    <a:srgbClr val="000000"/>
                  </a:solidFill>
                  <a:cs typeface="Arial" pitchFamily="34" charset="0"/>
                </a:rPr>
                <a:t>1,3</a:t>
              </a:r>
              <a:endParaRPr lang="en-US" sz="1400" dirty="0">
                <a:solidFill>
                  <a:srgbClr val="000000"/>
                </a:solidFill>
                <a:cs typeface="Arial" pitchFamily="34" charset="0"/>
              </a:endParaRPr>
            </a:p>
            <a:p>
              <a:pPr marL="548640" lvl="1" indent="-228600">
                <a:lnSpc>
                  <a:spcPct val="100000"/>
                </a:lnSpc>
                <a:spcBef>
                  <a:spcPts val="300"/>
                </a:spcBef>
                <a:spcAft>
                  <a:spcPts val="1200"/>
                </a:spcAft>
                <a:buFont typeface="Arial" panose="020B0604020202020204" pitchFamily="34" charset="0"/>
                <a:buChar char="─"/>
              </a:pPr>
              <a:r>
                <a:rPr lang="en-US" altLang="en-US" sz="1400" dirty="0" bmk="">
                  <a:solidFill>
                    <a:srgbClr val="000000"/>
                  </a:solidFill>
                  <a:ea typeface="Calibri" panose="020F0502020204030204" pitchFamily="34" charset="0"/>
                  <a:cs typeface="Arial" panose="020B0604020202020204" pitchFamily="34" charset="0"/>
                </a:rPr>
                <a:t>Other eosinophil-lowering modalities (mepolizumab and reslizumab) bind IL-5, preventing its interaction with the IL-5 receptor</a:t>
              </a:r>
              <a:r>
                <a:rPr lang="en-US" altLang="en-US" sz="1400" baseline="30000" dirty="0" bmk="">
                  <a:solidFill>
                    <a:srgbClr val="000000"/>
                  </a:solidFill>
                  <a:ea typeface="Calibri" panose="020F0502020204030204" pitchFamily="34" charset="0"/>
                  <a:cs typeface="Arial" panose="020B0604020202020204" pitchFamily="34" charset="0"/>
                </a:rPr>
                <a:t>1,3</a:t>
              </a:r>
              <a:r>
                <a:rPr lang="en-US" altLang="en-US" sz="1400" dirty="0" bmk="">
                  <a:solidFill>
                    <a:srgbClr val="000000"/>
                  </a:solidFill>
                  <a:ea typeface="Calibri" panose="020F0502020204030204" pitchFamily="34" charset="0"/>
                  <a:cs typeface="Arial" panose="020B0604020202020204" pitchFamily="34" charset="0"/>
                </a:rPr>
                <a:t> </a:t>
              </a:r>
            </a:p>
            <a:p>
              <a:pPr marL="228600" lvl="1" indent="-228600">
                <a:lnSpc>
                  <a:spcPct val="100000"/>
                </a:lnSpc>
                <a:spcBef>
                  <a:spcPts val="300"/>
                </a:spcBef>
                <a:spcAft>
                  <a:spcPts val="300"/>
                </a:spcAft>
                <a:buClr>
                  <a:schemeClr val="accent1"/>
                </a:buClr>
                <a:buFont typeface="Arial" panose="020B0604020202020204" pitchFamily="34" charset="0"/>
                <a:buChar char="•"/>
              </a:pPr>
              <a:r>
                <a:rPr lang="en-US" sz="1500" dirty="0">
                  <a:solidFill>
                    <a:schemeClr val="tx1"/>
                  </a:solidFill>
                </a:rPr>
                <a:t>Benralizumab MOA extends beyond blocking the receptor by actively promoting the ‘programmed cell death’ (apoptosis) of eosinophils and basophils</a:t>
              </a:r>
            </a:p>
            <a:p>
              <a:pPr marL="605790" lvl="3" indent="-285750">
                <a:lnSpc>
                  <a:spcPct val="100000"/>
                </a:lnSpc>
                <a:buFont typeface="Arial" panose="020B0604020202020204" pitchFamily="34" charset="0"/>
                <a:buChar char="─"/>
              </a:pPr>
              <a:r>
                <a:rPr lang="en-US" sz="1400" dirty="0">
                  <a:solidFill>
                    <a:schemeClr val="tx1"/>
                  </a:solidFill>
                  <a:cs typeface="Arial" pitchFamily="34" charset="0"/>
                </a:rPr>
                <a:t>Afucosylation of the Fc region of benralizumab increases its affinity for the F</a:t>
              </a:r>
              <a:r>
                <a:rPr lang="en-US" sz="1400" dirty="0">
                  <a:solidFill>
                    <a:srgbClr val="000000"/>
                  </a:solidFill>
                  <a:cs typeface="Arial" pitchFamily="34" charset="0"/>
                </a:rPr>
                <a:t>c gamma receptor 3A (Fc</a:t>
              </a:r>
              <a:r>
                <a:rPr lang="el-GR" sz="1400" dirty="0">
                  <a:solidFill>
                    <a:srgbClr val="000000"/>
                  </a:solidFill>
                  <a:cs typeface="Arial" pitchFamily="34" charset="0"/>
                </a:rPr>
                <a:t>γ</a:t>
              </a:r>
              <a:r>
                <a:rPr lang="en-US" sz="1400" dirty="0">
                  <a:solidFill>
                    <a:srgbClr val="000000"/>
                  </a:solidFill>
                  <a:cs typeface="Arial" pitchFamily="34" charset="0"/>
                </a:rPr>
                <a:t>RIIIa; CD16) on NK cells</a:t>
              </a:r>
              <a:r>
                <a:rPr lang="en-US" sz="1400" baseline="30000" dirty="0">
                  <a:solidFill>
                    <a:srgbClr val="000000"/>
                  </a:solidFill>
                  <a:cs typeface="Arial" pitchFamily="34" charset="0"/>
                </a:rPr>
                <a:t>2-4</a:t>
              </a:r>
            </a:p>
            <a:p>
              <a:pPr marL="605790" lvl="3" indent="-285750">
                <a:lnSpc>
                  <a:spcPct val="100000"/>
                </a:lnSpc>
                <a:spcBef>
                  <a:spcPts val="300"/>
                </a:spcBef>
                <a:spcAft>
                  <a:spcPts val="300"/>
                </a:spcAft>
                <a:buFont typeface="Arial" panose="020B0604020202020204" pitchFamily="34" charset="0"/>
                <a:buChar char="─"/>
              </a:pPr>
              <a:r>
                <a:rPr lang="en-US" sz="1400" dirty="0">
                  <a:solidFill>
                    <a:schemeClr val="tx1"/>
                  </a:solidFill>
                </a:rPr>
                <a:t>Benralizumab recruits and activates NK cells to the eosinophil,  efficiently inducing apoptosis via antibody-dependent cell-mediated cytotoxicity</a:t>
              </a:r>
              <a:r>
                <a:rPr lang="en-US" sz="1400" baseline="30000" dirty="0">
                  <a:solidFill>
                    <a:schemeClr val="tx1"/>
                  </a:solidFill>
                </a:rPr>
                <a:t>5</a:t>
              </a:r>
            </a:p>
            <a:p>
              <a:pPr marL="320040" lvl="3">
                <a:lnSpc>
                  <a:spcPct val="100000"/>
                </a:lnSpc>
                <a:spcBef>
                  <a:spcPts val="300"/>
                </a:spcBef>
                <a:spcAft>
                  <a:spcPts val="600"/>
                </a:spcAft>
              </a:pPr>
              <a:endParaRPr lang="en-US" sz="1400" baseline="30000" dirty="0">
                <a:solidFill>
                  <a:schemeClr val="tx1"/>
                </a:solidFill>
              </a:endParaRPr>
            </a:p>
          </p:txBody>
        </p:sp>
      </p:grpSp>
      <p:graphicFrame>
        <p:nvGraphicFramePr>
          <p:cNvPr id="211039" name="Object 95"/>
          <p:cNvGraphicFramePr>
            <a:graphicFrameLocks noChangeAspect="1"/>
          </p:cNvGraphicFramePr>
          <p:nvPr>
            <p:custDataLst>
              <p:tags r:id="rId2"/>
            </p:custDataLst>
          </p:nvPr>
        </p:nvGraphicFramePr>
        <p:xfrm>
          <a:off x="1525588" y="2121"/>
          <a:ext cx="1588" cy="2116"/>
        </p:xfrm>
        <a:graphic>
          <a:graphicData uri="http://schemas.openxmlformats.org/presentationml/2006/ole">
            <mc:AlternateContent xmlns:mc="http://schemas.openxmlformats.org/markup-compatibility/2006">
              <mc:Choice xmlns:v="urn:schemas-microsoft-com:vml" Requires="v">
                <p:oleObj spid="_x0000_s2163" name="think-cell Slide" r:id="rId5" imgW="360" imgH="360" progId="">
                  <p:embed/>
                </p:oleObj>
              </mc:Choice>
              <mc:Fallback>
                <p:oleObj name="think-cell Slide" r:id="rId5" imgW="360" imgH="360" progId="">
                  <p:embed/>
                  <p:pic>
                    <p:nvPicPr>
                      <p:cNvPr id="211039"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2121"/>
                        <a:ext cx="1588"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dirty="0"/>
              <a:t>Benralizumab: Description</a:t>
            </a:r>
          </a:p>
        </p:txBody>
      </p:sp>
      <p:sp>
        <p:nvSpPr>
          <p:cNvPr id="5" name="Slide Number Placeholder 4"/>
          <p:cNvSpPr>
            <a:spLocks noGrp="1"/>
          </p:cNvSpPr>
          <p:nvPr>
            <p:ph type="sldNum" sz="quarter" idx="12"/>
          </p:nvPr>
        </p:nvSpPr>
        <p:spPr/>
        <p:txBody>
          <a:bodyPr/>
          <a:lstStyle/>
          <a:p>
            <a:fld id="{CC7432E5-F8E0-41AE-9A6B-AD730338B005}" type="slidenum">
              <a:rPr lang="en-US" smtClean="0"/>
              <a:pPr/>
              <a:t>4</a:t>
            </a:fld>
            <a:endParaRPr lang="en-US" dirty="0"/>
          </a:p>
        </p:txBody>
      </p:sp>
      <p:sp>
        <p:nvSpPr>
          <p:cNvPr id="4" name="Text Placeholder 3"/>
          <p:cNvSpPr>
            <a:spLocks noGrp="1"/>
          </p:cNvSpPr>
          <p:nvPr>
            <p:ph type="body" sz="quarter" idx="13"/>
          </p:nvPr>
        </p:nvSpPr>
        <p:spPr>
          <a:xfrm>
            <a:off x="457200" y="5851602"/>
            <a:ext cx="10269110" cy="1005840"/>
          </a:xfrm>
        </p:spPr>
        <p:txBody>
          <a:bodyPr>
            <a:normAutofit/>
          </a:bodyPr>
          <a:lstStyle/>
          <a:p>
            <a:r>
              <a:rPr lang="en-GB" sz="900" dirty="0">
                <a:solidFill>
                  <a:srgbClr val="000000"/>
                </a:solidFill>
              </a:rPr>
              <a:t>ADCC = </a:t>
            </a:r>
            <a:r>
              <a:rPr lang="en-US" sz="900" dirty="0">
                <a:solidFill>
                  <a:srgbClr val="000000"/>
                </a:solidFill>
              </a:rPr>
              <a:t>antibody-dependent cell-mediated cytotoxicity; </a:t>
            </a:r>
            <a:r>
              <a:rPr lang="en-US" sz="900" dirty="0"/>
              <a:t>COPD = chronic obstructive pulmonary disease; </a:t>
            </a:r>
            <a:r>
              <a:rPr lang="en-US" altLang="en-US" sz="900" dirty="0">
                <a:solidFill>
                  <a:srgbClr val="000000"/>
                </a:solidFill>
                <a:ea typeface="Calibri" panose="020F0502020204030204" pitchFamily="34" charset="0"/>
                <a:cs typeface="Arial" panose="020B0604020202020204" pitchFamily="34" charset="0"/>
              </a:rPr>
              <a:t>Fc = </a:t>
            </a:r>
            <a:r>
              <a:rPr lang="en-US" sz="900" dirty="0">
                <a:solidFill>
                  <a:srgbClr val="000000"/>
                </a:solidFill>
                <a:cs typeface="Arial" pitchFamily="34" charset="0"/>
              </a:rPr>
              <a:t>constant region; EMA = European Medicines Agency; FDA = US Food and Drug Administration; IL = interleukin; IL-5R</a:t>
            </a:r>
            <a:r>
              <a:rPr lang="el-GR" sz="900" dirty="0">
                <a:solidFill>
                  <a:srgbClr val="000000"/>
                </a:solidFill>
                <a:cs typeface="Arial" pitchFamily="34" charset="0"/>
              </a:rPr>
              <a:t>α = </a:t>
            </a:r>
            <a:r>
              <a:rPr lang="en-US" sz="900" dirty="0">
                <a:solidFill>
                  <a:srgbClr val="000000"/>
                </a:solidFill>
                <a:cs typeface="Arial" pitchFamily="34" charset="0"/>
              </a:rPr>
              <a:t>interleukin-5 receptor alpha; MOA = mechanism of action; </a:t>
            </a:r>
            <a:r>
              <a:rPr lang="en-GB" sz="900" dirty="0">
                <a:solidFill>
                  <a:srgbClr val="000000"/>
                </a:solidFill>
              </a:rPr>
              <a:t>IL-5Ra = </a:t>
            </a:r>
            <a:r>
              <a:rPr lang="en-US" altLang="en-US" sz="900" dirty="0">
                <a:solidFill>
                  <a:srgbClr val="000000"/>
                </a:solidFill>
                <a:ea typeface="Calibri" panose="020F0502020204030204" pitchFamily="34" charset="0"/>
                <a:cs typeface="Arial" panose="020B0604020202020204" pitchFamily="34" charset="0"/>
              </a:rPr>
              <a:t>interleukin-5 receptor alpha;</a:t>
            </a:r>
            <a:r>
              <a:rPr lang="en-US" altLang="en-US" sz="900" dirty="0">
                <a:solidFill>
                  <a:srgbClr val="000000"/>
                </a:solidFill>
              </a:rPr>
              <a:t> NK = natural kille</a:t>
            </a:r>
            <a:r>
              <a:rPr lang="en-US" altLang="en-US" sz="950" dirty="0">
                <a:solidFill>
                  <a:srgbClr val="000000"/>
                </a:solidFill>
              </a:rPr>
              <a:t>r</a:t>
            </a:r>
            <a:r>
              <a:rPr lang="en-US" sz="950" dirty="0"/>
              <a:t>.</a:t>
            </a:r>
            <a:r>
              <a:rPr lang="en-GB" sz="950" dirty="0">
                <a:solidFill>
                  <a:srgbClr val="000000"/>
                </a:solidFill>
              </a:rPr>
              <a:t> </a:t>
            </a:r>
          </a:p>
          <a:p>
            <a:pPr>
              <a:spcBef>
                <a:spcPts val="0"/>
              </a:spcBef>
            </a:pPr>
            <a:r>
              <a:rPr lang="en-US" sz="900" baseline="30000" dirty="0"/>
              <a:t>a</a:t>
            </a:r>
            <a:r>
              <a:rPr lang="en-US" sz="900" dirty="0"/>
              <a:t>Benralizumab induces eosinophil apoptosis within 6 hours in vitro</a:t>
            </a:r>
            <a:r>
              <a:rPr lang="en-US" sz="900" baseline="30000" dirty="0"/>
              <a:t>7</a:t>
            </a:r>
            <a:r>
              <a:rPr lang="en-US" sz="900" dirty="0"/>
              <a:t>; blood eosinophils were depleted within 24 hours in a clinical study</a:t>
            </a:r>
            <a:r>
              <a:rPr lang="en-US" sz="900" baseline="30000" dirty="0"/>
              <a:t>8</a:t>
            </a:r>
          </a:p>
          <a:p>
            <a:pPr>
              <a:spcBef>
                <a:spcPts val="0"/>
              </a:spcBef>
            </a:pPr>
            <a:r>
              <a:rPr lang="en-GB" sz="900" dirty="0">
                <a:solidFill>
                  <a:srgbClr val="000000"/>
                </a:solidFill>
              </a:rPr>
              <a:t>1. </a:t>
            </a:r>
            <a:r>
              <a:rPr lang="en-US" sz="900" dirty="0"/>
              <a:t>Molfino NA et al. </a:t>
            </a:r>
            <a:r>
              <a:rPr lang="fr-FR" sz="900" i="1" dirty="0"/>
              <a:t>Clin Exp Allergy</a:t>
            </a:r>
            <a:r>
              <a:rPr lang="fr-FR" sz="900" dirty="0"/>
              <a:t>. 2012;42:712-737; 2. Tan LD et al</a:t>
            </a:r>
            <a:r>
              <a:rPr lang="en-US" sz="900" dirty="0"/>
              <a:t>. </a:t>
            </a:r>
            <a:r>
              <a:rPr lang="en-US" sz="900" i="1" dirty="0"/>
              <a:t>J Asthma Allergy.</a:t>
            </a:r>
            <a:r>
              <a:rPr lang="en-US" sz="900" dirty="0"/>
              <a:t> 2016;9:71-81; 3. Busse WW et al. Interleukin-5 receptor-directed strategies 2013:587-591; 4. Ghazi A et al. </a:t>
            </a:r>
            <a:r>
              <a:rPr lang="en-US" sz="900" i="1" dirty="0"/>
              <a:t>Expert Opin Biol Ther</a:t>
            </a:r>
            <a:r>
              <a:rPr lang="en-US" sz="900" dirty="0"/>
              <a:t>. 2012;12:113-118; 5. Kolbeck R et al. </a:t>
            </a:r>
            <a:r>
              <a:rPr lang="en-US" sz="900" i="1" dirty="0"/>
              <a:t>J Allergy and Clin Immunol</a:t>
            </a:r>
            <a:r>
              <a:rPr lang="en-US" sz="900" dirty="0"/>
              <a:t>. 2010;125:1344-1353; 6. Patterson MF et al. </a:t>
            </a:r>
            <a:r>
              <a:rPr lang="en-US" sz="900" i="1" dirty="0"/>
              <a:t>J Asthma Allergy.</a:t>
            </a:r>
            <a:r>
              <a:rPr lang="en-US" sz="900" dirty="0"/>
              <a:t> 2015;8:125-134; 7. Laviolette M et al. </a:t>
            </a:r>
            <a:r>
              <a:rPr lang="en-US" sz="900" i="1" dirty="0"/>
              <a:t>J Allergy Clin Immunol.</a:t>
            </a:r>
            <a:r>
              <a:rPr lang="en-US" sz="900" dirty="0"/>
              <a:t> 2013;132:1086-1096; 8. Dagher R et al. Poster presented at: International Eosinophil Society 10</a:t>
            </a:r>
            <a:r>
              <a:rPr lang="en-US" sz="900" baseline="30000" dirty="0"/>
              <a:t>th</a:t>
            </a:r>
            <a:r>
              <a:rPr lang="en-US" sz="900" dirty="0"/>
              <a:t> Biennial Symposium; July 21, 2017; Gothenburg, Sweden.</a:t>
            </a:r>
          </a:p>
        </p:txBody>
      </p:sp>
      <p:grpSp>
        <p:nvGrpSpPr>
          <p:cNvPr id="10" name="Group 9">
            <a:extLst>
              <a:ext uri="{FF2B5EF4-FFF2-40B4-BE49-F238E27FC236}">
                <a16:creationId xmlns:a16="http://schemas.microsoft.com/office/drawing/2014/main" id="{5419500E-D85B-44FC-8EE0-2B4FDC42F5C4}"/>
              </a:ext>
            </a:extLst>
          </p:cNvPr>
          <p:cNvGrpSpPr/>
          <p:nvPr/>
        </p:nvGrpSpPr>
        <p:grpSpPr>
          <a:xfrm>
            <a:off x="6871966" y="1239696"/>
            <a:ext cx="5373196" cy="4531838"/>
            <a:chOff x="6871966" y="1319206"/>
            <a:chExt cx="5373196" cy="4531838"/>
          </a:xfrm>
        </p:grpSpPr>
        <p:sp>
          <p:nvSpPr>
            <p:cNvPr id="2" name="Rectangle 1"/>
            <p:cNvSpPr/>
            <p:nvPr/>
          </p:nvSpPr>
          <p:spPr>
            <a:xfrm>
              <a:off x="6871966" y="1715178"/>
              <a:ext cx="5207557" cy="413586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B8D6EA4C-E410-4EAB-9589-A36AA6A1BCA4}"/>
                </a:ext>
              </a:extLst>
            </p:cNvPr>
            <p:cNvGrpSpPr/>
            <p:nvPr/>
          </p:nvGrpSpPr>
          <p:grpSpPr>
            <a:xfrm>
              <a:off x="6907503" y="2020505"/>
              <a:ext cx="5337659" cy="3802972"/>
              <a:chOff x="5824995" y="1962872"/>
              <a:chExt cx="5527649" cy="4170279"/>
            </a:xfrm>
          </p:grpSpPr>
          <p:grpSp>
            <p:nvGrpSpPr>
              <p:cNvPr id="41" name="Group 40">
                <a:extLst>
                  <a:ext uri="{FF2B5EF4-FFF2-40B4-BE49-F238E27FC236}">
                    <a16:creationId xmlns:a16="http://schemas.microsoft.com/office/drawing/2014/main" id="{0FBD0971-3FBD-4502-8A1C-14205399F0F1}"/>
                  </a:ext>
                </a:extLst>
              </p:cNvPr>
              <p:cNvGrpSpPr>
                <a:grpSpLocks noChangeAspect="1"/>
              </p:cNvGrpSpPr>
              <p:nvPr/>
            </p:nvGrpSpPr>
            <p:grpSpPr>
              <a:xfrm rot="4148173">
                <a:off x="7957525" y="2573340"/>
                <a:ext cx="697732" cy="1001935"/>
                <a:chOff x="11077743" y="1276086"/>
                <a:chExt cx="630590" cy="905532"/>
              </a:xfrm>
            </p:grpSpPr>
            <p:grpSp>
              <p:nvGrpSpPr>
                <p:cNvPr id="52" name="Group 51">
                  <a:extLst>
                    <a:ext uri="{FF2B5EF4-FFF2-40B4-BE49-F238E27FC236}">
                      <a16:creationId xmlns:a16="http://schemas.microsoft.com/office/drawing/2014/main" id="{4AEE9A82-1BFC-41CE-8FE6-93009F014045}"/>
                    </a:ext>
                  </a:extLst>
                </p:cNvPr>
                <p:cNvGrpSpPr/>
                <p:nvPr/>
              </p:nvGrpSpPr>
              <p:grpSpPr>
                <a:xfrm>
                  <a:off x="11077743" y="1276086"/>
                  <a:ext cx="630590" cy="788881"/>
                  <a:chOff x="11077743" y="1276086"/>
                  <a:chExt cx="630590" cy="788881"/>
                </a:xfrm>
              </p:grpSpPr>
              <p:sp>
                <p:nvSpPr>
                  <p:cNvPr id="56" name="Freeform 44">
                    <a:extLst>
                      <a:ext uri="{FF2B5EF4-FFF2-40B4-BE49-F238E27FC236}">
                        <a16:creationId xmlns:a16="http://schemas.microsoft.com/office/drawing/2014/main" id="{F25AFF70-57D1-4331-9A5A-A8BB1B629A49}"/>
                      </a:ext>
                    </a:extLst>
                  </p:cNvPr>
                  <p:cNvSpPr>
                    <a:spLocks/>
                  </p:cNvSpPr>
                  <p:nvPr/>
                </p:nvSpPr>
                <p:spPr>
                  <a:xfrm rot="1972884">
                    <a:off x="11077743" y="1627934"/>
                    <a:ext cx="397305" cy="437033"/>
                  </a:xfrm>
                  <a:custGeom>
                    <a:avLst/>
                    <a:gdLst>
                      <a:gd name="connsiteX0" fmla="*/ 638596 w 1371600"/>
                      <a:gd name="connsiteY0" fmla="*/ 1366842 h 1371600"/>
                      <a:gd name="connsiteX1" fmla="*/ 695649 w 1371600"/>
                      <a:gd name="connsiteY1" fmla="*/ 1370607 h 1371600"/>
                      <a:gd name="connsiteX2" fmla="*/ 685800 w 1371600"/>
                      <a:gd name="connsiteY2" fmla="*/ 1371600 h 1371600"/>
                      <a:gd name="connsiteX3" fmla="*/ 830541 w 1371600"/>
                      <a:gd name="connsiteY3" fmla="*/ 1355641 h 1371600"/>
                      <a:gd name="connsiteX4" fmla="*/ 824013 w 1371600"/>
                      <a:gd name="connsiteY4" fmla="*/ 1357667 h 1371600"/>
                      <a:gd name="connsiteX5" fmla="*/ 775911 w 1371600"/>
                      <a:gd name="connsiteY5" fmla="*/ 1362516 h 1371600"/>
                      <a:gd name="connsiteX6" fmla="*/ 499001 w 1371600"/>
                      <a:gd name="connsiteY6" fmla="*/ 1342585 h 1371600"/>
                      <a:gd name="connsiteX7" fmla="*/ 561261 w 1371600"/>
                      <a:gd name="connsiteY7" fmla="*/ 1359046 h 1371600"/>
                      <a:gd name="connsiteX8" fmla="*/ 547587 w 1371600"/>
                      <a:gd name="connsiteY8" fmla="*/ 1357667 h 1371600"/>
                      <a:gd name="connsiteX9" fmla="*/ 957478 w 1371600"/>
                      <a:gd name="connsiteY9" fmla="*/ 1315138 h 1371600"/>
                      <a:gd name="connsiteX10" fmla="*/ 952744 w 1371600"/>
                      <a:gd name="connsiteY10" fmla="*/ 1317707 h 1371600"/>
                      <a:gd name="connsiteX11" fmla="*/ 897986 w 1371600"/>
                      <a:gd name="connsiteY11" fmla="*/ 1334705 h 1371600"/>
                      <a:gd name="connsiteX12" fmla="*/ 371300 w 1371600"/>
                      <a:gd name="connsiteY12" fmla="*/ 1291894 h 1371600"/>
                      <a:gd name="connsiteX13" fmla="*/ 433196 w 1371600"/>
                      <a:gd name="connsiteY13" fmla="*/ 1322158 h 1371600"/>
                      <a:gd name="connsiteX14" fmla="*/ 418856 w 1371600"/>
                      <a:gd name="connsiteY14" fmla="*/ 1317707 h 1371600"/>
                      <a:gd name="connsiteX15" fmla="*/ 1074012 w 1371600"/>
                      <a:gd name="connsiteY15" fmla="*/ 1250537 h 1371600"/>
                      <a:gd name="connsiteX16" fmla="*/ 1069237 w 1371600"/>
                      <a:gd name="connsiteY16" fmla="*/ 1254476 h 1371600"/>
                      <a:gd name="connsiteX17" fmla="*/ 1012517 w 1371600"/>
                      <a:gd name="connsiteY17" fmla="*/ 1285263 h 1371600"/>
                      <a:gd name="connsiteX18" fmla="*/ 253071 w 1371600"/>
                      <a:gd name="connsiteY18" fmla="*/ 1213807 h 1371600"/>
                      <a:gd name="connsiteX19" fmla="*/ 314697 w 1371600"/>
                      <a:gd name="connsiteY19" fmla="*/ 1261171 h 1371600"/>
                      <a:gd name="connsiteX20" fmla="*/ 302363 w 1371600"/>
                      <a:gd name="connsiteY20" fmla="*/ 1254476 h 1371600"/>
                      <a:gd name="connsiteX21" fmla="*/ 1177417 w 1371600"/>
                      <a:gd name="connsiteY21" fmla="*/ 1162634 h 1371600"/>
                      <a:gd name="connsiteX22" fmla="*/ 1170734 w 1371600"/>
                      <a:gd name="connsiteY22" fmla="*/ 1170734 h 1371600"/>
                      <a:gd name="connsiteX23" fmla="*/ 1116482 w 1371600"/>
                      <a:gd name="connsiteY23" fmla="*/ 1215496 h 1371600"/>
                      <a:gd name="connsiteX24" fmla="*/ 156104 w 1371600"/>
                      <a:gd name="connsiteY24" fmla="*/ 1116482 h 1371600"/>
                      <a:gd name="connsiteX25" fmla="*/ 208967 w 1371600"/>
                      <a:gd name="connsiteY25" fmla="*/ 1177417 h 1371600"/>
                      <a:gd name="connsiteX26" fmla="*/ 200866 w 1371600"/>
                      <a:gd name="connsiteY26" fmla="*/ 1170734 h 1371600"/>
                      <a:gd name="connsiteX27" fmla="*/ 1261171 w 1371600"/>
                      <a:gd name="connsiteY27" fmla="*/ 1056903 h 1371600"/>
                      <a:gd name="connsiteX28" fmla="*/ 1254476 w 1371600"/>
                      <a:gd name="connsiteY28" fmla="*/ 1069237 h 1371600"/>
                      <a:gd name="connsiteX29" fmla="*/ 1213807 w 1371600"/>
                      <a:gd name="connsiteY29" fmla="*/ 1118529 h 1371600"/>
                      <a:gd name="connsiteX30" fmla="*/ 86337 w 1371600"/>
                      <a:gd name="connsiteY30" fmla="*/ 1012517 h 1371600"/>
                      <a:gd name="connsiteX31" fmla="*/ 121063 w 1371600"/>
                      <a:gd name="connsiteY31" fmla="*/ 1074012 h 1371600"/>
                      <a:gd name="connsiteX32" fmla="*/ 117124 w 1371600"/>
                      <a:gd name="connsiteY32" fmla="*/ 1069237 h 1371600"/>
                      <a:gd name="connsiteX33" fmla="*/ 1322158 w 1371600"/>
                      <a:gd name="connsiteY33" fmla="*/ 938404 h 1371600"/>
                      <a:gd name="connsiteX34" fmla="*/ 1317707 w 1371600"/>
                      <a:gd name="connsiteY34" fmla="*/ 952744 h 1371600"/>
                      <a:gd name="connsiteX35" fmla="*/ 1291894 w 1371600"/>
                      <a:gd name="connsiteY35" fmla="*/ 1000301 h 1371600"/>
                      <a:gd name="connsiteX36" fmla="*/ 36896 w 1371600"/>
                      <a:gd name="connsiteY36" fmla="*/ 897986 h 1371600"/>
                      <a:gd name="connsiteX37" fmla="*/ 56463 w 1371600"/>
                      <a:gd name="connsiteY37" fmla="*/ 957478 h 1371600"/>
                      <a:gd name="connsiteX38" fmla="*/ 53894 w 1371600"/>
                      <a:gd name="connsiteY38" fmla="*/ 952744 h 1371600"/>
                      <a:gd name="connsiteX39" fmla="*/ 1359046 w 1371600"/>
                      <a:gd name="connsiteY39" fmla="*/ 810339 h 1371600"/>
                      <a:gd name="connsiteX40" fmla="*/ 1357667 w 1371600"/>
                      <a:gd name="connsiteY40" fmla="*/ 824013 h 1371600"/>
                      <a:gd name="connsiteX41" fmla="*/ 1342585 w 1371600"/>
                      <a:gd name="connsiteY41" fmla="*/ 872600 h 1371600"/>
                      <a:gd name="connsiteX42" fmla="*/ 9084 w 1371600"/>
                      <a:gd name="connsiteY42" fmla="*/ 775911 h 1371600"/>
                      <a:gd name="connsiteX43" fmla="*/ 15960 w 1371600"/>
                      <a:gd name="connsiteY43" fmla="*/ 830541 h 1371600"/>
                      <a:gd name="connsiteX44" fmla="*/ 13933 w 1371600"/>
                      <a:gd name="connsiteY44" fmla="*/ 824013 h 1371600"/>
                      <a:gd name="connsiteX45" fmla="*/ 1370607 w 1371600"/>
                      <a:gd name="connsiteY45" fmla="*/ 675951 h 1371600"/>
                      <a:gd name="connsiteX46" fmla="*/ 1371600 w 1371600"/>
                      <a:gd name="connsiteY46" fmla="*/ 685800 h 1371600"/>
                      <a:gd name="connsiteX47" fmla="*/ 1366842 w 1371600"/>
                      <a:gd name="connsiteY47" fmla="*/ 733004 h 1371600"/>
                      <a:gd name="connsiteX48" fmla="*/ 4759 w 1371600"/>
                      <a:gd name="connsiteY48" fmla="*/ 638596 h 1371600"/>
                      <a:gd name="connsiteX49" fmla="*/ 993 w 1371600"/>
                      <a:gd name="connsiteY49" fmla="*/ 695649 h 1371600"/>
                      <a:gd name="connsiteX50" fmla="*/ 0 w 1371600"/>
                      <a:gd name="connsiteY50" fmla="*/ 685800 h 1371600"/>
                      <a:gd name="connsiteX51" fmla="*/ 1355641 w 1371600"/>
                      <a:gd name="connsiteY51" fmla="*/ 541059 h 1371600"/>
                      <a:gd name="connsiteX52" fmla="*/ 1357667 w 1371600"/>
                      <a:gd name="connsiteY52" fmla="*/ 547587 h 1371600"/>
                      <a:gd name="connsiteX53" fmla="*/ 1362516 w 1371600"/>
                      <a:gd name="connsiteY53" fmla="*/ 595690 h 1371600"/>
                      <a:gd name="connsiteX54" fmla="*/ 29015 w 1371600"/>
                      <a:gd name="connsiteY54" fmla="*/ 499001 h 1371600"/>
                      <a:gd name="connsiteX55" fmla="*/ 12555 w 1371600"/>
                      <a:gd name="connsiteY55" fmla="*/ 561261 h 1371600"/>
                      <a:gd name="connsiteX56" fmla="*/ 13933 w 1371600"/>
                      <a:gd name="connsiteY56" fmla="*/ 547587 h 1371600"/>
                      <a:gd name="connsiteX57" fmla="*/ 1315137 w 1371600"/>
                      <a:gd name="connsiteY57" fmla="*/ 414123 h 1371600"/>
                      <a:gd name="connsiteX58" fmla="*/ 1317707 w 1371600"/>
                      <a:gd name="connsiteY58" fmla="*/ 418856 h 1371600"/>
                      <a:gd name="connsiteX59" fmla="*/ 1334705 w 1371600"/>
                      <a:gd name="connsiteY59" fmla="*/ 473615 h 1371600"/>
                      <a:gd name="connsiteX60" fmla="*/ 79706 w 1371600"/>
                      <a:gd name="connsiteY60" fmla="*/ 371300 h 1371600"/>
                      <a:gd name="connsiteX61" fmla="*/ 49442 w 1371600"/>
                      <a:gd name="connsiteY61" fmla="*/ 433196 h 1371600"/>
                      <a:gd name="connsiteX62" fmla="*/ 53894 w 1371600"/>
                      <a:gd name="connsiteY62" fmla="*/ 418856 h 1371600"/>
                      <a:gd name="connsiteX63" fmla="*/ 1250537 w 1371600"/>
                      <a:gd name="connsiteY63" fmla="*/ 297589 h 1371600"/>
                      <a:gd name="connsiteX64" fmla="*/ 1254476 w 1371600"/>
                      <a:gd name="connsiteY64" fmla="*/ 302363 h 1371600"/>
                      <a:gd name="connsiteX65" fmla="*/ 1285263 w 1371600"/>
                      <a:gd name="connsiteY65" fmla="*/ 359084 h 1371600"/>
                      <a:gd name="connsiteX66" fmla="*/ 157793 w 1371600"/>
                      <a:gd name="connsiteY66" fmla="*/ 253071 h 1371600"/>
                      <a:gd name="connsiteX67" fmla="*/ 110429 w 1371600"/>
                      <a:gd name="connsiteY67" fmla="*/ 314697 h 1371600"/>
                      <a:gd name="connsiteX68" fmla="*/ 117124 w 1371600"/>
                      <a:gd name="connsiteY68" fmla="*/ 302363 h 1371600"/>
                      <a:gd name="connsiteX69" fmla="*/ 1162634 w 1371600"/>
                      <a:gd name="connsiteY69" fmla="*/ 194183 h 1371600"/>
                      <a:gd name="connsiteX70" fmla="*/ 1170734 w 1371600"/>
                      <a:gd name="connsiteY70" fmla="*/ 200866 h 1371600"/>
                      <a:gd name="connsiteX71" fmla="*/ 1215496 w 1371600"/>
                      <a:gd name="connsiteY71" fmla="*/ 255118 h 1371600"/>
                      <a:gd name="connsiteX72" fmla="*/ 685800 w 1371600"/>
                      <a:gd name="connsiteY72" fmla="*/ 0 h 1371600"/>
                      <a:gd name="connsiteX73" fmla="*/ 1069237 w 1371600"/>
                      <a:gd name="connsiteY73" fmla="*/ 117124 h 1371600"/>
                      <a:gd name="connsiteX74" fmla="*/ 1155020 w 1371600"/>
                      <a:gd name="connsiteY74" fmla="*/ 187901 h 1371600"/>
                      <a:gd name="connsiteX75" fmla="*/ 685800 w 1371600"/>
                      <a:gd name="connsiteY75" fmla="*/ 685800 h 1371600"/>
                      <a:gd name="connsiteX76" fmla="*/ 187901 w 1371600"/>
                      <a:gd name="connsiteY76" fmla="*/ 216580 h 1371600"/>
                      <a:gd name="connsiteX77" fmla="*/ 200866 w 1371600"/>
                      <a:gd name="connsiteY77" fmla="*/ 200866 h 1371600"/>
                      <a:gd name="connsiteX78" fmla="*/ 685800 w 1371600"/>
                      <a:gd name="connsiteY7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371600" h="1371600">
                        <a:moveTo>
                          <a:pt x="638596" y="1366842"/>
                        </a:moveTo>
                        <a:lnTo>
                          <a:pt x="695649" y="1370607"/>
                        </a:lnTo>
                        <a:lnTo>
                          <a:pt x="685800" y="1371600"/>
                        </a:lnTo>
                        <a:close/>
                        <a:moveTo>
                          <a:pt x="830541" y="1355641"/>
                        </a:moveTo>
                        <a:lnTo>
                          <a:pt x="824013" y="1357667"/>
                        </a:lnTo>
                        <a:lnTo>
                          <a:pt x="775911" y="1362516"/>
                        </a:lnTo>
                        <a:close/>
                        <a:moveTo>
                          <a:pt x="499001" y="1342585"/>
                        </a:moveTo>
                        <a:lnTo>
                          <a:pt x="561261" y="1359046"/>
                        </a:lnTo>
                        <a:lnTo>
                          <a:pt x="547587" y="1357667"/>
                        </a:lnTo>
                        <a:close/>
                        <a:moveTo>
                          <a:pt x="957478" y="1315138"/>
                        </a:moveTo>
                        <a:lnTo>
                          <a:pt x="952744" y="1317707"/>
                        </a:lnTo>
                        <a:lnTo>
                          <a:pt x="897986" y="1334705"/>
                        </a:lnTo>
                        <a:close/>
                        <a:moveTo>
                          <a:pt x="371300" y="1291894"/>
                        </a:moveTo>
                        <a:lnTo>
                          <a:pt x="433196" y="1322158"/>
                        </a:lnTo>
                        <a:lnTo>
                          <a:pt x="418856" y="1317707"/>
                        </a:lnTo>
                        <a:close/>
                        <a:moveTo>
                          <a:pt x="1074012" y="1250537"/>
                        </a:moveTo>
                        <a:lnTo>
                          <a:pt x="1069237" y="1254476"/>
                        </a:lnTo>
                        <a:lnTo>
                          <a:pt x="1012517" y="1285263"/>
                        </a:lnTo>
                        <a:close/>
                        <a:moveTo>
                          <a:pt x="253071" y="1213807"/>
                        </a:moveTo>
                        <a:lnTo>
                          <a:pt x="314697" y="1261171"/>
                        </a:lnTo>
                        <a:lnTo>
                          <a:pt x="302363" y="1254476"/>
                        </a:lnTo>
                        <a:close/>
                        <a:moveTo>
                          <a:pt x="1177417" y="1162634"/>
                        </a:moveTo>
                        <a:lnTo>
                          <a:pt x="1170734" y="1170734"/>
                        </a:lnTo>
                        <a:lnTo>
                          <a:pt x="1116482" y="1215496"/>
                        </a:lnTo>
                        <a:close/>
                        <a:moveTo>
                          <a:pt x="156104" y="1116482"/>
                        </a:moveTo>
                        <a:lnTo>
                          <a:pt x="208967" y="1177417"/>
                        </a:lnTo>
                        <a:lnTo>
                          <a:pt x="200866" y="1170734"/>
                        </a:lnTo>
                        <a:close/>
                        <a:moveTo>
                          <a:pt x="1261171" y="1056903"/>
                        </a:moveTo>
                        <a:lnTo>
                          <a:pt x="1254476" y="1069237"/>
                        </a:lnTo>
                        <a:lnTo>
                          <a:pt x="1213807" y="1118529"/>
                        </a:lnTo>
                        <a:close/>
                        <a:moveTo>
                          <a:pt x="86337" y="1012517"/>
                        </a:moveTo>
                        <a:lnTo>
                          <a:pt x="121063" y="1074012"/>
                        </a:lnTo>
                        <a:lnTo>
                          <a:pt x="117124" y="1069237"/>
                        </a:lnTo>
                        <a:close/>
                        <a:moveTo>
                          <a:pt x="1322158" y="938404"/>
                        </a:moveTo>
                        <a:lnTo>
                          <a:pt x="1317707" y="952744"/>
                        </a:lnTo>
                        <a:lnTo>
                          <a:pt x="1291894" y="1000301"/>
                        </a:lnTo>
                        <a:close/>
                        <a:moveTo>
                          <a:pt x="36896" y="897986"/>
                        </a:moveTo>
                        <a:lnTo>
                          <a:pt x="56463" y="957478"/>
                        </a:lnTo>
                        <a:lnTo>
                          <a:pt x="53894" y="952744"/>
                        </a:lnTo>
                        <a:close/>
                        <a:moveTo>
                          <a:pt x="1359046" y="810339"/>
                        </a:moveTo>
                        <a:lnTo>
                          <a:pt x="1357667" y="824013"/>
                        </a:lnTo>
                        <a:lnTo>
                          <a:pt x="1342585" y="872600"/>
                        </a:lnTo>
                        <a:close/>
                        <a:moveTo>
                          <a:pt x="9084" y="775911"/>
                        </a:moveTo>
                        <a:lnTo>
                          <a:pt x="15960" y="830541"/>
                        </a:lnTo>
                        <a:lnTo>
                          <a:pt x="13933" y="824013"/>
                        </a:lnTo>
                        <a:close/>
                        <a:moveTo>
                          <a:pt x="1370607" y="675951"/>
                        </a:moveTo>
                        <a:lnTo>
                          <a:pt x="1371600" y="685800"/>
                        </a:lnTo>
                        <a:lnTo>
                          <a:pt x="1366842" y="733004"/>
                        </a:lnTo>
                        <a:close/>
                        <a:moveTo>
                          <a:pt x="4759" y="638596"/>
                        </a:moveTo>
                        <a:lnTo>
                          <a:pt x="993" y="695649"/>
                        </a:lnTo>
                        <a:lnTo>
                          <a:pt x="0" y="685800"/>
                        </a:lnTo>
                        <a:close/>
                        <a:moveTo>
                          <a:pt x="1355641" y="541059"/>
                        </a:moveTo>
                        <a:lnTo>
                          <a:pt x="1357667" y="547587"/>
                        </a:lnTo>
                        <a:lnTo>
                          <a:pt x="1362516" y="595690"/>
                        </a:lnTo>
                        <a:close/>
                        <a:moveTo>
                          <a:pt x="29015" y="499001"/>
                        </a:moveTo>
                        <a:lnTo>
                          <a:pt x="12555" y="561261"/>
                        </a:lnTo>
                        <a:lnTo>
                          <a:pt x="13933" y="547587"/>
                        </a:lnTo>
                        <a:close/>
                        <a:moveTo>
                          <a:pt x="1315137" y="414123"/>
                        </a:moveTo>
                        <a:lnTo>
                          <a:pt x="1317707" y="418856"/>
                        </a:lnTo>
                        <a:lnTo>
                          <a:pt x="1334705" y="473615"/>
                        </a:lnTo>
                        <a:close/>
                        <a:moveTo>
                          <a:pt x="79706" y="371300"/>
                        </a:moveTo>
                        <a:lnTo>
                          <a:pt x="49442" y="433196"/>
                        </a:lnTo>
                        <a:lnTo>
                          <a:pt x="53894" y="418856"/>
                        </a:lnTo>
                        <a:close/>
                        <a:moveTo>
                          <a:pt x="1250537" y="297589"/>
                        </a:moveTo>
                        <a:lnTo>
                          <a:pt x="1254476" y="302363"/>
                        </a:lnTo>
                        <a:lnTo>
                          <a:pt x="1285263" y="359084"/>
                        </a:lnTo>
                        <a:close/>
                        <a:moveTo>
                          <a:pt x="157793" y="253071"/>
                        </a:moveTo>
                        <a:lnTo>
                          <a:pt x="110429" y="314697"/>
                        </a:lnTo>
                        <a:lnTo>
                          <a:pt x="117124" y="302363"/>
                        </a:lnTo>
                        <a:close/>
                        <a:moveTo>
                          <a:pt x="1162634" y="194183"/>
                        </a:moveTo>
                        <a:lnTo>
                          <a:pt x="1170734" y="200866"/>
                        </a:lnTo>
                        <a:lnTo>
                          <a:pt x="1215496" y="255118"/>
                        </a:lnTo>
                        <a:close/>
                        <a:moveTo>
                          <a:pt x="685800" y="0"/>
                        </a:moveTo>
                        <a:cubicBezTo>
                          <a:pt x="827834" y="0"/>
                          <a:pt x="959783" y="43178"/>
                          <a:pt x="1069237" y="117124"/>
                        </a:cubicBezTo>
                        <a:lnTo>
                          <a:pt x="1155020" y="187901"/>
                        </a:lnTo>
                        <a:lnTo>
                          <a:pt x="685800" y="685800"/>
                        </a:lnTo>
                        <a:lnTo>
                          <a:pt x="187901" y="216580"/>
                        </a:lnTo>
                        <a:lnTo>
                          <a:pt x="200866" y="200866"/>
                        </a:lnTo>
                        <a:cubicBezTo>
                          <a:pt x="324972" y="76761"/>
                          <a:pt x="496422" y="0"/>
                          <a:pt x="685800" y="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BAFCE18D-FF34-4BC2-8E37-63B08D9D6BD7}"/>
                      </a:ext>
                    </a:extLst>
                  </p:cNvPr>
                  <p:cNvGrpSpPr>
                    <a:grpSpLocks noChangeAspect="1"/>
                  </p:cNvGrpSpPr>
                  <p:nvPr/>
                </p:nvGrpSpPr>
                <p:grpSpPr>
                  <a:xfrm>
                    <a:off x="11458788" y="1276086"/>
                    <a:ext cx="249545" cy="441979"/>
                    <a:chOff x="10665731" y="1062203"/>
                    <a:chExt cx="231060" cy="409243"/>
                  </a:xfrm>
                </p:grpSpPr>
                <p:sp>
                  <p:nvSpPr>
                    <p:cNvPr id="58" name="Rounded Rectangle 45">
                      <a:extLst>
                        <a:ext uri="{FF2B5EF4-FFF2-40B4-BE49-F238E27FC236}">
                          <a16:creationId xmlns:a16="http://schemas.microsoft.com/office/drawing/2014/main" id="{24519A3B-CC85-45B3-8DBA-53AF5332EF58}"/>
                        </a:ext>
                      </a:extLst>
                    </p:cNvPr>
                    <p:cNvSpPr/>
                    <p:nvPr/>
                  </p:nvSpPr>
                  <p:spPr>
                    <a:xfrm rot="12772884">
                      <a:off x="10665731" y="1190634"/>
                      <a:ext cx="44048" cy="28081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12-Point Star 46">
                      <a:extLst>
                        <a:ext uri="{FF2B5EF4-FFF2-40B4-BE49-F238E27FC236}">
                          <a16:creationId xmlns:a16="http://schemas.microsoft.com/office/drawing/2014/main" id="{87950064-D19E-47FA-83CC-89CFC29DF599}"/>
                        </a:ext>
                      </a:extLst>
                    </p:cNvPr>
                    <p:cNvSpPr/>
                    <p:nvPr/>
                  </p:nvSpPr>
                  <p:spPr>
                    <a:xfrm rot="12772884">
                      <a:off x="10706868" y="1062203"/>
                      <a:ext cx="189923" cy="189927"/>
                    </a:xfrm>
                    <a:prstGeom prst="star12">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id="{7D8A3A5F-CC41-4CF9-95BA-C2A3F2D650ED}"/>
                    </a:ext>
                  </a:extLst>
                </p:cNvPr>
                <p:cNvGrpSpPr/>
                <p:nvPr/>
              </p:nvGrpSpPr>
              <p:grpSpPr>
                <a:xfrm rot="253541">
                  <a:off x="11109978" y="1718090"/>
                  <a:ext cx="300416" cy="463528"/>
                  <a:chOff x="10241705" y="2120499"/>
                  <a:chExt cx="300416" cy="463528"/>
                </a:xfrm>
              </p:grpSpPr>
              <p:sp>
                <p:nvSpPr>
                  <p:cNvPr id="54" name="Partial Circle 53">
                    <a:extLst>
                      <a:ext uri="{FF2B5EF4-FFF2-40B4-BE49-F238E27FC236}">
                        <a16:creationId xmlns:a16="http://schemas.microsoft.com/office/drawing/2014/main" id="{A60E6C0F-52EC-49CC-A536-E9240254EE48}"/>
                      </a:ext>
                    </a:extLst>
                  </p:cNvPr>
                  <p:cNvSpPr/>
                  <p:nvPr/>
                </p:nvSpPr>
                <p:spPr>
                  <a:xfrm rot="20485039">
                    <a:off x="10244605" y="2120499"/>
                    <a:ext cx="297516" cy="297517"/>
                  </a:xfrm>
                  <a:prstGeom prst="pi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a:extLst>
                      <a:ext uri="{FF2B5EF4-FFF2-40B4-BE49-F238E27FC236}">
                        <a16:creationId xmlns:a16="http://schemas.microsoft.com/office/drawing/2014/main" id="{294F2712-2AA1-48E9-AD0F-535CF3E3A534}"/>
                      </a:ext>
                    </a:extLst>
                  </p:cNvPr>
                  <p:cNvSpPr/>
                  <p:nvPr/>
                </p:nvSpPr>
                <p:spPr>
                  <a:xfrm rot="1740451">
                    <a:off x="10241705" y="2365426"/>
                    <a:ext cx="75461" cy="2186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0" name="Straight Arrow Connector 59">
                <a:extLst>
                  <a:ext uri="{FF2B5EF4-FFF2-40B4-BE49-F238E27FC236}">
                    <a16:creationId xmlns:a16="http://schemas.microsoft.com/office/drawing/2014/main" id="{E7932FD4-83C5-4208-B734-0A6A19F98FA6}"/>
                  </a:ext>
                </a:extLst>
              </p:cNvPr>
              <p:cNvCxnSpPr>
                <a:cxnSpLocks/>
              </p:cNvCxnSpPr>
              <p:nvPr/>
            </p:nvCxnSpPr>
            <p:spPr>
              <a:xfrm>
                <a:off x="7146909" y="3848153"/>
                <a:ext cx="0" cy="94931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009ADE0F-A7A7-4ED3-A5C3-8586583DA84E}"/>
                  </a:ext>
                </a:extLst>
              </p:cNvPr>
              <p:cNvGrpSpPr/>
              <p:nvPr/>
            </p:nvGrpSpPr>
            <p:grpSpPr>
              <a:xfrm>
                <a:off x="6506093" y="2310837"/>
                <a:ext cx="1236427" cy="1173655"/>
                <a:chOff x="4790536" y="2528698"/>
                <a:chExt cx="1800046" cy="1800602"/>
              </a:xfrm>
            </p:grpSpPr>
            <p:sp>
              <p:nvSpPr>
                <p:cNvPr id="62" name="Freeform: Shape 61">
                  <a:extLst>
                    <a:ext uri="{FF2B5EF4-FFF2-40B4-BE49-F238E27FC236}">
                      <a16:creationId xmlns:a16="http://schemas.microsoft.com/office/drawing/2014/main" id="{4E022EF9-A0E0-477B-8998-D1525C6FC6D6}"/>
                    </a:ext>
                  </a:extLst>
                </p:cNvPr>
                <p:cNvSpPr/>
                <p:nvPr/>
              </p:nvSpPr>
              <p:spPr>
                <a:xfrm rot="18900000" flipV="1">
                  <a:off x="4790536" y="2528698"/>
                  <a:ext cx="1800046" cy="1800602"/>
                </a:xfrm>
                <a:custGeom>
                  <a:avLst/>
                  <a:gdLst>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97781 w 1800046"/>
                    <a:gd name="connsiteY54" fmla="*/ 1575065 h 1800046"/>
                    <a:gd name="connsiteX55" fmla="*/ 1536435 w 1800046"/>
                    <a:gd name="connsiteY55"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599324 w 1800046"/>
                    <a:gd name="connsiteY46" fmla="*/ 1651105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02264 w 1800046"/>
                    <a:gd name="connsiteY26" fmla="*/ 224983 h 1800046"/>
                    <a:gd name="connsiteX27" fmla="*/ 263610 w 1800046"/>
                    <a:gd name="connsiteY27" fmla="*/ 263611 h 1800046"/>
                    <a:gd name="connsiteX28" fmla="*/ 224982 w 1800046"/>
                    <a:gd name="connsiteY28" fmla="*/ 402265 h 1800046"/>
                    <a:gd name="connsiteX29" fmla="*/ 229229 w 1800046"/>
                    <a:gd name="connsiteY29" fmla="*/ 431044 h 1800046"/>
                    <a:gd name="connsiteX30" fmla="*/ 205187 w 1800046"/>
                    <a:gd name="connsiteY30" fmla="*/ 627106 h 1800046"/>
                    <a:gd name="connsiteX31" fmla="*/ 93999 w 1800046"/>
                    <a:gd name="connsiteY31" fmla="*/ 759326 h 1800046"/>
                    <a:gd name="connsiteX32" fmla="*/ 70728 w 1800046"/>
                    <a:gd name="connsiteY32" fmla="*/ 774666 h 1800046"/>
                    <a:gd name="connsiteX33" fmla="*/ 0 w 1800046"/>
                    <a:gd name="connsiteY33" fmla="*/ 900024 h 1800046"/>
                    <a:gd name="connsiteX34" fmla="*/ 70728 w 1800046"/>
                    <a:gd name="connsiteY34" fmla="*/ 1025382 h 1800046"/>
                    <a:gd name="connsiteX35" fmla="*/ 93999 w 1800046"/>
                    <a:gd name="connsiteY35" fmla="*/ 1040723 h 1800046"/>
                    <a:gd name="connsiteX36" fmla="*/ 95515 w 1800046"/>
                    <a:gd name="connsiteY36" fmla="*/ 1056544 h 1800046"/>
                    <a:gd name="connsiteX37" fmla="*/ 215491 w 1800046"/>
                    <a:gd name="connsiteY37" fmla="*/ 1198699 h 1800046"/>
                    <a:gd name="connsiteX38" fmla="*/ 230481 w 1800046"/>
                    <a:gd name="connsiteY38" fmla="*/ 1371004 h 1800046"/>
                    <a:gd name="connsiteX39" fmla="*/ 224982 w 1800046"/>
                    <a:gd name="connsiteY39" fmla="*/ 1397782 h 1800046"/>
                    <a:gd name="connsiteX40" fmla="*/ 263610 w 1800046"/>
                    <a:gd name="connsiteY40" fmla="*/ 1536436 h 1800046"/>
                    <a:gd name="connsiteX41" fmla="*/ 402264 w 1800046"/>
                    <a:gd name="connsiteY41" fmla="*/ 1575064 h 1800046"/>
                    <a:gd name="connsiteX42" fmla="*/ 428825 w 1800046"/>
                    <a:gd name="connsiteY42" fmla="*/ 1569610 h 1800046"/>
                    <a:gd name="connsiteX43" fmla="*/ 449101 w 1800046"/>
                    <a:gd name="connsiteY43" fmla="*/ 1584517 h 1800046"/>
                    <a:gd name="connsiteX44" fmla="*/ 614780 w 1800046"/>
                    <a:gd name="connsiteY44" fmla="*/ 1609889 h 1800046"/>
                    <a:gd name="connsiteX45" fmla="*/ 759064 w 1800046"/>
                    <a:gd name="connsiteY45" fmla="*/ 1705654 h 1800046"/>
                    <a:gd name="connsiteX46" fmla="*/ 774665 w 1800046"/>
                    <a:gd name="connsiteY46" fmla="*/ 1729318 h 1800046"/>
                    <a:gd name="connsiteX47" fmla="*/ 900023 w 1800046"/>
                    <a:gd name="connsiteY47" fmla="*/ 1800046 h 1800046"/>
                    <a:gd name="connsiteX48" fmla="*/ 1025380 w 1800046"/>
                    <a:gd name="connsiteY48" fmla="*/ 1729318 h 1800046"/>
                    <a:gd name="connsiteX49" fmla="*/ 1040232 w 1800046"/>
                    <a:gd name="connsiteY49" fmla="*/ 1706790 h 1800046"/>
                    <a:gd name="connsiteX50" fmla="*/ 1204244 w 1800046"/>
                    <a:gd name="connsiteY50" fmla="*/ 1583539 h 1800046"/>
                    <a:gd name="connsiteX51" fmla="*/ 1397781 w 1800046"/>
                    <a:gd name="connsiteY51" fmla="*/ 1575065 h 1800046"/>
                    <a:gd name="connsiteX52" fmla="*/ 1536435 w 1800046"/>
                    <a:gd name="connsiteY52"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59506 w 1800046"/>
                    <a:gd name="connsiteY18" fmla="*/ 215914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10315 w 1800046"/>
                    <a:gd name="connsiteY11" fmla="*/ 62195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449101 w 1800046"/>
                    <a:gd name="connsiteY42" fmla="*/ 1584517 h 1800212"/>
                    <a:gd name="connsiteX43" fmla="*/ 614780 w 1800046"/>
                    <a:gd name="connsiteY43" fmla="*/ 1609889 h 1800212"/>
                    <a:gd name="connsiteX44" fmla="*/ 759064 w 1800046"/>
                    <a:gd name="connsiteY44" fmla="*/ 1705654 h 1800212"/>
                    <a:gd name="connsiteX45" fmla="*/ 900023 w 1800046"/>
                    <a:gd name="connsiteY45" fmla="*/ 1800046 h 1800212"/>
                    <a:gd name="connsiteX46" fmla="*/ 1025380 w 1800046"/>
                    <a:gd name="connsiteY46" fmla="*/ 1729318 h 1800212"/>
                    <a:gd name="connsiteX47" fmla="*/ 1040232 w 1800046"/>
                    <a:gd name="connsiteY47" fmla="*/ 1706790 h 1800212"/>
                    <a:gd name="connsiteX48" fmla="*/ 1204244 w 1800046"/>
                    <a:gd name="connsiteY48" fmla="*/ 1583539 h 1800212"/>
                    <a:gd name="connsiteX49" fmla="*/ 1397781 w 1800046"/>
                    <a:gd name="connsiteY49" fmla="*/ 1575065 h 1800212"/>
                    <a:gd name="connsiteX50" fmla="*/ 1536435 w 1800046"/>
                    <a:gd name="connsiteY50"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614780 w 1800046"/>
                    <a:gd name="connsiteY42" fmla="*/ 1609889 h 1800212"/>
                    <a:gd name="connsiteX43" fmla="*/ 759064 w 1800046"/>
                    <a:gd name="connsiteY43" fmla="*/ 1705654 h 1800212"/>
                    <a:gd name="connsiteX44" fmla="*/ 900023 w 1800046"/>
                    <a:gd name="connsiteY44" fmla="*/ 1800046 h 1800212"/>
                    <a:gd name="connsiteX45" fmla="*/ 1025380 w 1800046"/>
                    <a:gd name="connsiteY45" fmla="*/ 1729318 h 1800212"/>
                    <a:gd name="connsiteX46" fmla="*/ 1040232 w 1800046"/>
                    <a:gd name="connsiteY46" fmla="*/ 1706790 h 1800212"/>
                    <a:gd name="connsiteX47" fmla="*/ 1204244 w 1800046"/>
                    <a:gd name="connsiteY47" fmla="*/ 1583539 h 1800212"/>
                    <a:gd name="connsiteX48" fmla="*/ 1397781 w 1800046"/>
                    <a:gd name="connsiteY48" fmla="*/ 1575065 h 1800212"/>
                    <a:gd name="connsiteX49" fmla="*/ 1536435 w 1800046"/>
                    <a:gd name="connsiteY49"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614780 w 1800046"/>
                    <a:gd name="connsiteY41" fmla="*/ 1609889 h 1800212"/>
                    <a:gd name="connsiteX42" fmla="*/ 759064 w 1800046"/>
                    <a:gd name="connsiteY42" fmla="*/ 1705654 h 1800212"/>
                    <a:gd name="connsiteX43" fmla="*/ 900023 w 1800046"/>
                    <a:gd name="connsiteY43" fmla="*/ 1800046 h 1800212"/>
                    <a:gd name="connsiteX44" fmla="*/ 1025380 w 1800046"/>
                    <a:gd name="connsiteY44" fmla="*/ 1729318 h 1800212"/>
                    <a:gd name="connsiteX45" fmla="*/ 1040232 w 1800046"/>
                    <a:gd name="connsiteY45" fmla="*/ 1706790 h 1800212"/>
                    <a:gd name="connsiteX46" fmla="*/ 1204244 w 1800046"/>
                    <a:gd name="connsiteY46" fmla="*/ 1583539 h 1800212"/>
                    <a:gd name="connsiteX47" fmla="*/ 1397781 w 1800046"/>
                    <a:gd name="connsiteY47" fmla="*/ 1575065 h 1800212"/>
                    <a:gd name="connsiteX48" fmla="*/ 1536435 w 1800046"/>
                    <a:gd name="connsiteY48"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24982 w 1800046"/>
                    <a:gd name="connsiteY37" fmla="*/ 1397782 h 1800212"/>
                    <a:gd name="connsiteX38" fmla="*/ 263610 w 1800046"/>
                    <a:gd name="connsiteY38" fmla="*/ 1536436 h 1800212"/>
                    <a:gd name="connsiteX39" fmla="*/ 402264 w 1800046"/>
                    <a:gd name="connsiteY39" fmla="*/ 1575064 h 1800212"/>
                    <a:gd name="connsiteX40" fmla="*/ 614780 w 1800046"/>
                    <a:gd name="connsiteY40" fmla="*/ 1609889 h 1800212"/>
                    <a:gd name="connsiteX41" fmla="*/ 759064 w 1800046"/>
                    <a:gd name="connsiteY41" fmla="*/ 1705654 h 1800212"/>
                    <a:gd name="connsiteX42" fmla="*/ 900023 w 1800046"/>
                    <a:gd name="connsiteY42" fmla="*/ 1800046 h 1800212"/>
                    <a:gd name="connsiteX43" fmla="*/ 1025380 w 1800046"/>
                    <a:gd name="connsiteY43" fmla="*/ 1729318 h 1800212"/>
                    <a:gd name="connsiteX44" fmla="*/ 1040232 w 1800046"/>
                    <a:gd name="connsiteY44" fmla="*/ 1706790 h 1800212"/>
                    <a:gd name="connsiteX45" fmla="*/ 1204244 w 1800046"/>
                    <a:gd name="connsiteY45" fmla="*/ 1583539 h 1800212"/>
                    <a:gd name="connsiteX46" fmla="*/ 1397781 w 1800046"/>
                    <a:gd name="connsiteY46" fmla="*/ 1575065 h 1800212"/>
                    <a:gd name="connsiteX47" fmla="*/ 1536435 w 1800046"/>
                    <a:gd name="connsiteY47"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215491 w 1800046"/>
                    <a:gd name="connsiteY35" fmla="*/ 1198699 h 1800212"/>
                    <a:gd name="connsiteX36" fmla="*/ 224982 w 1800046"/>
                    <a:gd name="connsiteY36" fmla="*/ 1397782 h 1800212"/>
                    <a:gd name="connsiteX37" fmla="*/ 263610 w 1800046"/>
                    <a:gd name="connsiteY37" fmla="*/ 1536436 h 1800212"/>
                    <a:gd name="connsiteX38" fmla="*/ 402264 w 1800046"/>
                    <a:gd name="connsiteY38" fmla="*/ 1575064 h 1800212"/>
                    <a:gd name="connsiteX39" fmla="*/ 614780 w 1800046"/>
                    <a:gd name="connsiteY39" fmla="*/ 1609889 h 1800212"/>
                    <a:gd name="connsiteX40" fmla="*/ 759064 w 1800046"/>
                    <a:gd name="connsiteY40" fmla="*/ 1705654 h 1800212"/>
                    <a:gd name="connsiteX41" fmla="*/ 900023 w 1800046"/>
                    <a:gd name="connsiteY41" fmla="*/ 1800046 h 1800212"/>
                    <a:gd name="connsiteX42" fmla="*/ 1025380 w 1800046"/>
                    <a:gd name="connsiteY42" fmla="*/ 1729318 h 1800212"/>
                    <a:gd name="connsiteX43" fmla="*/ 1040232 w 1800046"/>
                    <a:gd name="connsiteY43" fmla="*/ 1706790 h 1800212"/>
                    <a:gd name="connsiteX44" fmla="*/ 1204244 w 1800046"/>
                    <a:gd name="connsiteY44" fmla="*/ 1583539 h 1800212"/>
                    <a:gd name="connsiteX45" fmla="*/ 1397781 w 1800046"/>
                    <a:gd name="connsiteY45" fmla="*/ 1575065 h 1800212"/>
                    <a:gd name="connsiteX46" fmla="*/ 1536435 w 1800046"/>
                    <a:gd name="connsiteY46"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215491 w 1800046"/>
                    <a:gd name="connsiteY34" fmla="*/ 1198699 h 1800212"/>
                    <a:gd name="connsiteX35" fmla="*/ 224982 w 1800046"/>
                    <a:gd name="connsiteY35" fmla="*/ 1397782 h 1800212"/>
                    <a:gd name="connsiteX36" fmla="*/ 263610 w 1800046"/>
                    <a:gd name="connsiteY36" fmla="*/ 1536436 h 1800212"/>
                    <a:gd name="connsiteX37" fmla="*/ 402264 w 1800046"/>
                    <a:gd name="connsiteY37" fmla="*/ 1575064 h 1800212"/>
                    <a:gd name="connsiteX38" fmla="*/ 614780 w 1800046"/>
                    <a:gd name="connsiteY38" fmla="*/ 1609889 h 1800212"/>
                    <a:gd name="connsiteX39" fmla="*/ 759064 w 1800046"/>
                    <a:gd name="connsiteY39" fmla="*/ 1705654 h 1800212"/>
                    <a:gd name="connsiteX40" fmla="*/ 900023 w 1800046"/>
                    <a:gd name="connsiteY40" fmla="*/ 1800046 h 1800212"/>
                    <a:gd name="connsiteX41" fmla="*/ 1025380 w 1800046"/>
                    <a:gd name="connsiteY41" fmla="*/ 1729318 h 1800212"/>
                    <a:gd name="connsiteX42" fmla="*/ 1040232 w 1800046"/>
                    <a:gd name="connsiteY42" fmla="*/ 1706790 h 1800212"/>
                    <a:gd name="connsiteX43" fmla="*/ 1204244 w 1800046"/>
                    <a:gd name="connsiteY43" fmla="*/ 1583539 h 1800212"/>
                    <a:gd name="connsiteX44" fmla="*/ 1397781 w 1800046"/>
                    <a:gd name="connsiteY44" fmla="*/ 1575065 h 1800212"/>
                    <a:gd name="connsiteX45" fmla="*/ 1536435 w 1800046"/>
                    <a:gd name="connsiteY45"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0 w 1800046"/>
                    <a:gd name="connsiteY31" fmla="*/ 900024 h 1800212"/>
                    <a:gd name="connsiteX32" fmla="*/ 70728 w 1800046"/>
                    <a:gd name="connsiteY32" fmla="*/ 1025382 h 1800212"/>
                    <a:gd name="connsiteX33" fmla="*/ 215491 w 1800046"/>
                    <a:gd name="connsiteY33" fmla="*/ 1198699 h 1800212"/>
                    <a:gd name="connsiteX34" fmla="*/ 224982 w 1800046"/>
                    <a:gd name="connsiteY34" fmla="*/ 1397782 h 1800212"/>
                    <a:gd name="connsiteX35" fmla="*/ 263610 w 1800046"/>
                    <a:gd name="connsiteY35" fmla="*/ 1536436 h 1800212"/>
                    <a:gd name="connsiteX36" fmla="*/ 402264 w 1800046"/>
                    <a:gd name="connsiteY36" fmla="*/ 1575064 h 1800212"/>
                    <a:gd name="connsiteX37" fmla="*/ 614780 w 1800046"/>
                    <a:gd name="connsiteY37" fmla="*/ 1609889 h 1800212"/>
                    <a:gd name="connsiteX38" fmla="*/ 759064 w 1800046"/>
                    <a:gd name="connsiteY38" fmla="*/ 1705654 h 1800212"/>
                    <a:gd name="connsiteX39" fmla="*/ 900023 w 1800046"/>
                    <a:gd name="connsiteY39" fmla="*/ 1800046 h 1800212"/>
                    <a:gd name="connsiteX40" fmla="*/ 1025380 w 1800046"/>
                    <a:gd name="connsiteY40" fmla="*/ 1729318 h 1800212"/>
                    <a:gd name="connsiteX41" fmla="*/ 1040232 w 1800046"/>
                    <a:gd name="connsiteY41" fmla="*/ 1706790 h 1800212"/>
                    <a:gd name="connsiteX42" fmla="*/ 1204244 w 1800046"/>
                    <a:gd name="connsiteY42" fmla="*/ 1583539 h 1800212"/>
                    <a:gd name="connsiteX43" fmla="*/ 1397781 w 1800046"/>
                    <a:gd name="connsiteY43" fmla="*/ 1575065 h 1800212"/>
                    <a:gd name="connsiteX44" fmla="*/ 1536435 w 1800046"/>
                    <a:gd name="connsiteY44"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05187 w 1800046"/>
                    <a:gd name="connsiteY28" fmla="*/ 627106 h 1800212"/>
                    <a:gd name="connsiteX29" fmla="*/ 93999 w 1800046"/>
                    <a:gd name="connsiteY29" fmla="*/ 759326 h 1800212"/>
                    <a:gd name="connsiteX30" fmla="*/ 0 w 1800046"/>
                    <a:gd name="connsiteY30" fmla="*/ 900024 h 1800212"/>
                    <a:gd name="connsiteX31" fmla="*/ 70728 w 1800046"/>
                    <a:gd name="connsiteY31" fmla="*/ 1025382 h 1800212"/>
                    <a:gd name="connsiteX32" fmla="*/ 215491 w 1800046"/>
                    <a:gd name="connsiteY32" fmla="*/ 1198699 h 1800212"/>
                    <a:gd name="connsiteX33" fmla="*/ 224982 w 1800046"/>
                    <a:gd name="connsiteY33" fmla="*/ 1397782 h 1800212"/>
                    <a:gd name="connsiteX34" fmla="*/ 263610 w 1800046"/>
                    <a:gd name="connsiteY34" fmla="*/ 1536436 h 1800212"/>
                    <a:gd name="connsiteX35" fmla="*/ 402264 w 1800046"/>
                    <a:gd name="connsiteY35" fmla="*/ 1575064 h 1800212"/>
                    <a:gd name="connsiteX36" fmla="*/ 614780 w 1800046"/>
                    <a:gd name="connsiteY36" fmla="*/ 1609889 h 1800212"/>
                    <a:gd name="connsiteX37" fmla="*/ 759064 w 1800046"/>
                    <a:gd name="connsiteY37" fmla="*/ 1705654 h 1800212"/>
                    <a:gd name="connsiteX38" fmla="*/ 900023 w 1800046"/>
                    <a:gd name="connsiteY38" fmla="*/ 1800046 h 1800212"/>
                    <a:gd name="connsiteX39" fmla="*/ 1025380 w 1800046"/>
                    <a:gd name="connsiteY39" fmla="*/ 1729318 h 1800212"/>
                    <a:gd name="connsiteX40" fmla="*/ 1040232 w 1800046"/>
                    <a:gd name="connsiteY40" fmla="*/ 1706790 h 1800212"/>
                    <a:gd name="connsiteX41" fmla="*/ 1204244 w 1800046"/>
                    <a:gd name="connsiteY41" fmla="*/ 1583539 h 1800212"/>
                    <a:gd name="connsiteX42" fmla="*/ 1397781 w 1800046"/>
                    <a:gd name="connsiteY42" fmla="*/ 1575065 h 1800212"/>
                    <a:gd name="connsiteX43" fmla="*/ 1536435 w 1800046"/>
                    <a:gd name="connsiteY43"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595802 w 1800046"/>
                    <a:gd name="connsiteY23" fmla="*/ 216505 h 1800212"/>
                    <a:gd name="connsiteX24" fmla="*/ 402264 w 1800046"/>
                    <a:gd name="connsiteY24" fmla="*/ 224983 h 1800212"/>
                    <a:gd name="connsiteX25" fmla="*/ 263610 w 1800046"/>
                    <a:gd name="connsiteY25" fmla="*/ 263611 h 1800212"/>
                    <a:gd name="connsiteX26" fmla="*/ 224982 w 1800046"/>
                    <a:gd name="connsiteY26" fmla="*/ 402265 h 1800212"/>
                    <a:gd name="connsiteX27" fmla="*/ 205187 w 1800046"/>
                    <a:gd name="connsiteY27" fmla="*/ 627106 h 1800212"/>
                    <a:gd name="connsiteX28" fmla="*/ 93999 w 1800046"/>
                    <a:gd name="connsiteY28" fmla="*/ 759326 h 1800212"/>
                    <a:gd name="connsiteX29" fmla="*/ 0 w 1800046"/>
                    <a:gd name="connsiteY29" fmla="*/ 900024 h 1800212"/>
                    <a:gd name="connsiteX30" fmla="*/ 70728 w 1800046"/>
                    <a:gd name="connsiteY30" fmla="*/ 1025382 h 1800212"/>
                    <a:gd name="connsiteX31" fmla="*/ 215491 w 1800046"/>
                    <a:gd name="connsiteY31" fmla="*/ 1198699 h 1800212"/>
                    <a:gd name="connsiteX32" fmla="*/ 224982 w 1800046"/>
                    <a:gd name="connsiteY32" fmla="*/ 1397782 h 1800212"/>
                    <a:gd name="connsiteX33" fmla="*/ 263610 w 1800046"/>
                    <a:gd name="connsiteY33" fmla="*/ 1536436 h 1800212"/>
                    <a:gd name="connsiteX34" fmla="*/ 402264 w 1800046"/>
                    <a:gd name="connsiteY34" fmla="*/ 1575064 h 1800212"/>
                    <a:gd name="connsiteX35" fmla="*/ 614780 w 1800046"/>
                    <a:gd name="connsiteY35" fmla="*/ 1609889 h 1800212"/>
                    <a:gd name="connsiteX36" fmla="*/ 759064 w 1800046"/>
                    <a:gd name="connsiteY36" fmla="*/ 1705654 h 1800212"/>
                    <a:gd name="connsiteX37" fmla="*/ 900023 w 1800046"/>
                    <a:gd name="connsiteY37" fmla="*/ 1800046 h 1800212"/>
                    <a:gd name="connsiteX38" fmla="*/ 1025380 w 1800046"/>
                    <a:gd name="connsiteY38" fmla="*/ 1729318 h 1800212"/>
                    <a:gd name="connsiteX39" fmla="*/ 1040232 w 1800046"/>
                    <a:gd name="connsiteY39" fmla="*/ 1706790 h 1800212"/>
                    <a:gd name="connsiteX40" fmla="*/ 1204244 w 1800046"/>
                    <a:gd name="connsiteY40" fmla="*/ 1583539 h 1800212"/>
                    <a:gd name="connsiteX41" fmla="*/ 1397781 w 1800046"/>
                    <a:gd name="connsiteY41" fmla="*/ 1575065 h 1800212"/>
                    <a:gd name="connsiteX42" fmla="*/ 1536435 w 1800046"/>
                    <a:gd name="connsiteY42" fmla="*/ 1536436 h 1800212"/>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350946 w 1800046"/>
                    <a:gd name="connsiteY17" fmla="*/ 215807 h 1800490"/>
                    <a:gd name="connsiteX18" fmla="*/ 1177537 w 1800046"/>
                    <a:gd name="connsiteY18" fmla="*/ 198160 h 1800490"/>
                    <a:gd name="connsiteX19" fmla="*/ 1040979 w 1800046"/>
                    <a:gd name="connsiteY19" fmla="*/ 94667 h 1800490"/>
                    <a:gd name="connsiteX20" fmla="*/ 900022 w 1800046"/>
                    <a:gd name="connsiteY20" fmla="*/ 278 h 1800490"/>
                    <a:gd name="connsiteX21" fmla="*/ 774665 w 1800046"/>
                    <a:gd name="connsiteY21" fmla="*/ 71007 h 1800490"/>
                    <a:gd name="connsiteX22" fmla="*/ 595802 w 1800046"/>
                    <a:gd name="connsiteY22" fmla="*/ 216783 h 1800490"/>
                    <a:gd name="connsiteX23" fmla="*/ 402264 w 1800046"/>
                    <a:gd name="connsiteY23" fmla="*/ 225261 h 1800490"/>
                    <a:gd name="connsiteX24" fmla="*/ 263610 w 1800046"/>
                    <a:gd name="connsiteY24" fmla="*/ 263889 h 1800490"/>
                    <a:gd name="connsiteX25" fmla="*/ 224982 w 1800046"/>
                    <a:gd name="connsiteY25" fmla="*/ 402543 h 1800490"/>
                    <a:gd name="connsiteX26" fmla="*/ 205187 w 1800046"/>
                    <a:gd name="connsiteY26" fmla="*/ 627384 h 1800490"/>
                    <a:gd name="connsiteX27" fmla="*/ 93999 w 1800046"/>
                    <a:gd name="connsiteY27" fmla="*/ 759604 h 1800490"/>
                    <a:gd name="connsiteX28" fmla="*/ 0 w 1800046"/>
                    <a:gd name="connsiteY28" fmla="*/ 900302 h 1800490"/>
                    <a:gd name="connsiteX29" fmla="*/ 70728 w 1800046"/>
                    <a:gd name="connsiteY29" fmla="*/ 1025660 h 1800490"/>
                    <a:gd name="connsiteX30" fmla="*/ 215491 w 1800046"/>
                    <a:gd name="connsiteY30" fmla="*/ 1198977 h 1800490"/>
                    <a:gd name="connsiteX31" fmla="*/ 224982 w 1800046"/>
                    <a:gd name="connsiteY31" fmla="*/ 1398060 h 1800490"/>
                    <a:gd name="connsiteX32" fmla="*/ 263610 w 1800046"/>
                    <a:gd name="connsiteY32" fmla="*/ 1536714 h 1800490"/>
                    <a:gd name="connsiteX33" fmla="*/ 402264 w 1800046"/>
                    <a:gd name="connsiteY33" fmla="*/ 1575342 h 1800490"/>
                    <a:gd name="connsiteX34" fmla="*/ 614780 w 1800046"/>
                    <a:gd name="connsiteY34" fmla="*/ 1610167 h 1800490"/>
                    <a:gd name="connsiteX35" fmla="*/ 759064 w 1800046"/>
                    <a:gd name="connsiteY35" fmla="*/ 1705932 h 1800490"/>
                    <a:gd name="connsiteX36" fmla="*/ 900023 w 1800046"/>
                    <a:gd name="connsiteY36" fmla="*/ 1800324 h 1800490"/>
                    <a:gd name="connsiteX37" fmla="*/ 1025380 w 1800046"/>
                    <a:gd name="connsiteY37" fmla="*/ 1729596 h 1800490"/>
                    <a:gd name="connsiteX38" fmla="*/ 1040232 w 1800046"/>
                    <a:gd name="connsiteY38" fmla="*/ 1707068 h 1800490"/>
                    <a:gd name="connsiteX39" fmla="*/ 1204244 w 1800046"/>
                    <a:gd name="connsiteY39" fmla="*/ 1583817 h 1800490"/>
                    <a:gd name="connsiteX40" fmla="*/ 1397781 w 1800046"/>
                    <a:gd name="connsiteY40" fmla="*/ 1575343 h 1800490"/>
                    <a:gd name="connsiteX41" fmla="*/ 1536435 w 1800046"/>
                    <a:gd name="connsiteY41"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177537 w 1800046"/>
                    <a:gd name="connsiteY17" fmla="*/ 198160 h 1800490"/>
                    <a:gd name="connsiteX18" fmla="*/ 1040979 w 1800046"/>
                    <a:gd name="connsiteY18" fmla="*/ 94667 h 1800490"/>
                    <a:gd name="connsiteX19" fmla="*/ 900022 w 1800046"/>
                    <a:gd name="connsiteY19" fmla="*/ 278 h 1800490"/>
                    <a:gd name="connsiteX20" fmla="*/ 774665 w 1800046"/>
                    <a:gd name="connsiteY20" fmla="*/ 71007 h 1800490"/>
                    <a:gd name="connsiteX21" fmla="*/ 595802 w 1800046"/>
                    <a:gd name="connsiteY21" fmla="*/ 216783 h 1800490"/>
                    <a:gd name="connsiteX22" fmla="*/ 402264 w 1800046"/>
                    <a:gd name="connsiteY22" fmla="*/ 225261 h 1800490"/>
                    <a:gd name="connsiteX23" fmla="*/ 263610 w 1800046"/>
                    <a:gd name="connsiteY23" fmla="*/ 263889 h 1800490"/>
                    <a:gd name="connsiteX24" fmla="*/ 224982 w 1800046"/>
                    <a:gd name="connsiteY24" fmla="*/ 402543 h 1800490"/>
                    <a:gd name="connsiteX25" fmla="*/ 205187 w 1800046"/>
                    <a:gd name="connsiteY25" fmla="*/ 627384 h 1800490"/>
                    <a:gd name="connsiteX26" fmla="*/ 93999 w 1800046"/>
                    <a:gd name="connsiteY26" fmla="*/ 759604 h 1800490"/>
                    <a:gd name="connsiteX27" fmla="*/ 0 w 1800046"/>
                    <a:gd name="connsiteY27" fmla="*/ 900302 h 1800490"/>
                    <a:gd name="connsiteX28" fmla="*/ 70728 w 1800046"/>
                    <a:gd name="connsiteY28" fmla="*/ 1025660 h 1800490"/>
                    <a:gd name="connsiteX29" fmla="*/ 215491 w 1800046"/>
                    <a:gd name="connsiteY29" fmla="*/ 1198977 h 1800490"/>
                    <a:gd name="connsiteX30" fmla="*/ 224982 w 1800046"/>
                    <a:gd name="connsiteY30" fmla="*/ 1398060 h 1800490"/>
                    <a:gd name="connsiteX31" fmla="*/ 263610 w 1800046"/>
                    <a:gd name="connsiteY31" fmla="*/ 1536714 h 1800490"/>
                    <a:gd name="connsiteX32" fmla="*/ 402264 w 1800046"/>
                    <a:gd name="connsiteY32" fmla="*/ 1575342 h 1800490"/>
                    <a:gd name="connsiteX33" fmla="*/ 614780 w 1800046"/>
                    <a:gd name="connsiteY33" fmla="*/ 1610167 h 1800490"/>
                    <a:gd name="connsiteX34" fmla="*/ 759064 w 1800046"/>
                    <a:gd name="connsiteY34" fmla="*/ 1705932 h 1800490"/>
                    <a:gd name="connsiteX35" fmla="*/ 900023 w 1800046"/>
                    <a:gd name="connsiteY35" fmla="*/ 1800324 h 1800490"/>
                    <a:gd name="connsiteX36" fmla="*/ 1025380 w 1800046"/>
                    <a:gd name="connsiteY36" fmla="*/ 1729596 h 1800490"/>
                    <a:gd name="connsiteX37" fmla="*/ 1040232 w 1800046"/>
                    <a:gd name="connsiteY37" fmla="*/ 1707068 h 1800490"/>
                    <a:gd name="connsiteX38" fmla="*/ 1204244 w 1800046"/>
                    <a:gd name="connsiteY38" fmla="*/ 1583817 h 1800490"/>
                    <a:gd name="connsiteX39" fmla="*/ 1397781 w 1800046"/>
                    <a:gd name="connsiteY39" fmla="*/ 1575343 h 1800490"/>
                    <a:gd name="connsiteX40" fmla="*/ 1536435 w 1800046"/>
                    <a:gd name="connsiteY40"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177537 w 1800046"/>
                    <a:gd name="connsiteY16" fmla="*/ 198160 h 1800490"/>
                    <a:gd name="connsiteX17" fmla="*/ 1040979 w 1800046"/>
                    <a:gd name="connsiteY17" fmla="*/ 94667 h 1800490"/>
                    <a:gd name="connsiteX18" fmla="*/ 900022 w 1800046"/>
                    <a:gd name="connsiteY18" fmla="*/ 278 h 1800490"/>
                    <a:gd name="connsiteX19" fmla="*/ 774665 w 1800046"/>
                    <a:gd name="connsiteY19" fmla="*/ 71007 h 1800490"/>
                    <a:gd name="connsiteX20" fmla="*/ 595802 w 1800046"/>
                    <a:gd name="connsiteY20" fmla="*/ 216783 h 1800490"/>
                    <a:gd name="connsiteX21" fmla="*/ 402264 w 1800046"/>
                    <a:gd name="connsiteY21" fmla="*/ 225261 h 1800490"/>
                    <a:gd name="connsiteX22" fmla="*/ 263610 w 1800046"/>
                    <a:gd name="connsiteY22" fmla="*/ 263889 h 1800490"/>
                    <a:gd name="connsiteX23" fmla="*/ 224982 w 1800046"/>
                    <a:gd name="connsiteY23" fmla="*/ 402543 h 1800490"/>
                    <a:gd name="connsiteX24" fmla="*/ 205187 w 1800046"/>
                    <a:gd name="connsiteY24" fmla="*/ 627384 h 1800490"/>
                    <a:gd name="connsiteX25" fmla="*/ 93999 w 1800046"/>
                    <a:gd name="connsiteY25" fmla="*/ 759604 h 1800490"/>
                    <a:gd name="connsiteX26" fmla="*/ 0 w 1800046"/>
                    <a:gd name="connsiteY26" fmla="*/ 900302 h 1800490"/>
                    <a:gd name="connsiteX27" fmla="*/ 70728 w 1800046"/>
                    <a:gd name="connsiteY27" fmla="*/ 1025660 h 1800490"/>
                    <a:gd name="connsiteX28" fmla="*/ 215491 w 1800046"/>
                    <a:gd name="connsiteY28" fmla="*/ 1198977 h 1800490"/>
                    <a:gd name="connsiteX29" fmla="*/ 224982 w 1800046"/>
                    <a:gd name="connsiteY29" fmla="*/ 1398060 h 1800490"/>
                    <a:gd name="connsiteX30" fmla="*/ 263610 w 1800046"/>
                    <a:gd name="connsiteY30" fmla="*/ 1536714 h 1800490"/>
                    <a:gd name="connsiteX31" fmla="*/ 402264 w 1800046"/>
                    <a:gd name="connsiteY31" fmla="*/ 1575342 h 1800490"/>
                    <a:gd name="connsiteX32" fmla="*/ 614780 w 1800046"/>
                    <a:gd name="connsiteY32" fmla="*/ 1610167 h 1800490"/>
                    <a:gd name="connsiteX33" fmla="*/ 759064 w 1800046"/>
                    <a:gd name="connsiteY33" fmla="*/ 1705932 h 1800490"/>
                    <a:gd name="connsiteX34" fmla="*/ 900023 w 1800046"/>
                    <a:gd name="connsiteY34" fmla="*/ 1800324 h 1800490"/>
                    <a:gd name="connsiteX35" fmla="*/ 1025380 w 1800046"/>
                    <a:gd name="connsiteY35" fmla="*/ 1729596 h 1800490"/>
                    <a:gd name="connsiteX36" fmla="*/ 1040232 w 1800046"/>
                    <a:gd name="connsiteY36" fmla="*/ 1707068 h 1800490"/>
                    <a:gd name="connsiteX37" fmla="*/ 1204244 w 1800046"/>
                    <a:gd name="connsiteY37" fmla="*/ 1583817 h 1800490"/>
                    <a:gd name="connsiteX38" fmla="*/ 1397781 w 1800046"/>
                    <a:gd name="connsiteY38" fmla="*/ 1575343 h 1800490"/>
                    <a:gd name="connsiteX39" fmla="*/ 1536435 w 1800046"/>
                    <a:gd name="connsiteY39"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610315 w 1800046"/>
                    <a:gd name="connsiteY10" fmla="*/ 622232 h 1800490"/>
                    <a:gd name="connsiteX11" fmla="*/ 1575064 w 1800046"/>
                    <a:gd name="connsiteY11" fmla="*/ 402543 h 1800490"/>
                    <a:gd name="connsiteX12" fmla="*/ 1536435 w 1800046"/>
                    <a:gd name="connsiteY12" fmla="*/ 263889 h 1800490"/>
                    <a:gd name="connsiteX13" fmla="*/ 1397781 w 1800046"/>
                    <a:gd name="connsiteY13" fmla="*/ 225260 h 1800490"/>
                    <a:gd name="connsiteX14" fmla="*/ 1177537 w 1800046"/>
                    <a:gd name="connsiteY14" fmla="*/ 198160 h 1800490"/>
                    <a:gd name="connsiteX15" fmla="*/ 1040979 w 1800046"/>
                    <a:gd name="connsiteY15" fmla="*/ 94667 h 1800490"/>
                    <a:gd name="connsiteX16" fmla="*/ 900022 w 1800046"/>
                    <a:gd name="connsiteY16" fmla="*/ 278 h 1800490"/>
                    <a:gd name="connsiteX17" fmla="*/ 774665 w 1800046"/>
                    <a:gd name="connsiteY17" fmla="*/ 71007 h 1800490"/>
                    <a:gd name="connsiteX18" fmla="*/ 595802 w 1800046"/>
                    <a:gd name="connsiteY18" fmla="*/ 216783 h 1800490"/>
                    <a:gd name="connsiteX19" fmla="*/ 402264 w 1800046"/>
                    <a:gd name="connsiteY19" fmla="*/ 225261 h 1800490"/>
                    <a:gd name="connsiteX20" fmla="*/ 263610 w 1800046"/>
                    <a:gd name="connsiteY20" fmla="*/ 263889 h 1800490"/>
                    <a:gd name="connsiteX21" fmla="*/ 224982 w 1800046"/>
                    <a:gd name="connsiteY21" fmla="*/ 402543 h 1800490"/>
                    <a:gd name="connsiteX22" fmla="*/ 205187 w 1800046"/>
                    <a:gd name="connsiteY22" fmla="*/ 627384 h 1800490"/>
                    <a:gd name="connsiteX23" fmla="*/ 93999 w 1800046"/>
                    <a:gd name="connsiteY23" fmla="*/ 759604 h 1800490"/>
                    <a:gd name="connsiteX24" fmla="*/ 0 w 1800046"/>
                    <a:gd name="connsiteY24" fmla="*/ 900302 h 1800490"/>
                    <a:gd name="connsiteX25" fmla="*/ 70728 w 1800046"/>
                    <a:gd name="connsiteY25" fmla="*/ 1025660 h 1800490"/>
                    <a:gd name="connsiteX26" fmla="*/ 215491 w 1800046"/>
                    <a:gd name="connsiteY26" fmla="*/ 1198977 h 1800490"/>
                    <a:gd name="connsiteX27" fmla="*/ 224982 w 1800046"/>
                    <a:gd name="connsiteY27" fmla="*/ 1398060 h 1800490"/>
                    <a:gd name="connsiteX28" fmla="*/ 263610 w 1800046"/>
                    <a:gd name="connsiteY28" fmla="*/ 1536714 h 1800490"/>
                    <a:gd name="connsiteX29" fmla="*/ 402264 w 1800046"/>
                    <a:gd name="connsiteY29" fmla="*/ 1575342 h 1800490"/>
                    <a:gd name="connsiteX30" fmla="*/ 614780 w 1800046"/>
                    <a:gd name="connsiteY30" fmla="*/ 1610167 h 1800490"/>
                    <a:gd name="connsiteX31" fmla="*/ 759064 w 1800046"/>
                    <a:gd name="connsiteY31" fmla="*/ 1705932 h 1800490"/>
                    <a:gd name="connsiteX32" fmla="*/ 900023 w 1800046"/>
                    <a:gd name="connsiteY32" fmla="*/ 1800324 h 1800490"/>
                    <a:gd name="connsiteX33" fmla="*/ 1025380 w 1800046"/>
                    <a:gd name="connsiteY33" fmla="*/ 1729596 h 1800490"/>
                    <a:gd name="connsiteX34" fmla="*/ 1040232 w 1800046"/>
                    <a:gd name="connsiteY34" fmla="*/ 1707068 h 1800490"/>
                    <a:gd name="connsiteX35" fmla="*/ 1204244 w 1800046"/>
                    <a:gd name="connsiteY35" fmla="*/ 1583817 h 1800490"/>
                    <a:gd name="connsiteX36" fmla="*/ 1397781 w 1800046"/>
                    <a:gd name="connsiteY36" fmla="*/ 1575343 h 1800490"/>
                    <a:gd name="connsiteX37" fmla="*/ 1536435 w 1800046"/>
                    <a:gd name="connsiteY37"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800046 w 1800046"/>
                    <a:gd name="connsiteY6" fmla="*/ 900302 h 1800490"/>
                    <a:gd name="connsiteX7" fmla="*/ 1729318 w 1800046"/>
                    <a:gd name="connsiteY7" fmla="*/ 774944 h 1800490"/>
                    <a:gd name="connsiteX8" fmla="*/ 1610315 w 1800046"/>
                    <a:gd name="connsiteY8" fmla="*/ 622232 h 1800490"/>
                    <a:gd name="connsiteX9" fmla="*/ 1575064 w 1800046"/>
                    <a:gd name="connsiteY9" fmla="*/ 402543 h 1800490"/>
                    <a:gd name="connsiteX10" fmla="*/ 1536435 w 1800046"/>
                    <a:gd name="connsiteY10" fmla="*/ 263889 h 1800490"/>
                    <a:gd name="connsiteX11" fmla="*/ 1397781 w 1800046"/>
                    <a:gd name="connsiteY11" fmla="*/ 225260 h 1800490"/>
                    <a:gd name="connsiteX12" fmla="*/ 1177537 w 1800046"/>
                    <a:gd name="connsiteY12" fmla="*/ 198160 h 1800490"/>
                    <a:gd name="connsiteX13" fmla="*/ 1040979 w 1800046"/>
                    <a:gd name="connsiteY13" fmla="*/ 94667 h 1800490"/>
                    <a:gd name="connsiteX14" fmla="*/ 900022 w 1800046"/>
                    <a:gd name="connsiteY14" fmla="*/ 278 h 1800490"/>
                    <a:gd name="connsiteX15" fmla="*/ 774665 w 1800046"/>
                    <a:gd name="connsiteY15" fmla="*/ 71007 h 1800490"/>
                    <a:gd name="connsiteX16" fmla="*/ 595802 w 1800046"/>
                    <a:gd name="connsiteY16" fmla="*/ 216783 h 1800490"/>
                    <a:gd name="connsiteX17" fmla="*/ 402264 w 1800046"/>
                    <a:gd name="connsiteY17" fmla="*/ 225261 h 1800490"/>
                    <a:gd name="connsiteX18" fmla="*/ 263610 w 1800046"/>
                    <a:gd name="connsiteY18" fmla="*/ 263889 h 1800490"/>
                    <a:gd name="connsiteX19" fmla="*/ 224982 w 1800046"/>
                    <a:gd name="connsiteY19" fmla="*/ 402543 h 1800490"/>
                    <a:gd name="connsiteX20" fmla="*/ 205187 w 1800046"/>
                    <a:gd name="connsiteY20" fmla="*/ 627384 h 1800490"/>
                    <a:gd name="connsiteX21" fmla="*/ 93999 w 1800046"/>
                    <a:gd name="connsiteY21" fmla="*/ 759604 h 1800490"/>
                    <a:gd name="connsiteX22" fmla="*/ 0 w 1800046"/>
                    <a:gd name="connsiteY22" fmla="*/ 900302 h 1800490"/>
                    <a:gd name="connsiteX23" fmla="*/ 70728 w 1800046"/>
                    <a:gd name="connsiteY23" fmla="*/ 1025660 h 1800490"/>
                    <a:gd name="connsiteX24" fmla="*/ 215491 w 1800046"/>
                    <a:gd name="connsiteY24" fmla="*/ 1198977 h 1800490"/>
                    <a:gd name="connsiteX25" fmla="*/ 224982 w 1800046"/>
                    <a:gd name="connsiteY25" fmla="*/ 1398060 h 1800490"/>
                    <a:gd name="connsiteX26" fmla="*/ 263610 w 1800046"/>
                    <a:gd name="connsiteY26" fmla="*/ 1536714 h 1800490"/>
                    <a:gd name="connsiteX27" fmla="*/ 402264 w 1800046"/>
                    <a:gd name="connsiteY27" fmla="*/ 1575342 h 1800490"/>
                    <a:gd name="connsiteX28" fmla="*/ 614780 w 1800046"/>
                    <a:gd name="connsiteY28" fmla="*/ 1610167 h 1800490"/>
                    <a:gd name="connsiteX29" fmla="*/ 759064 w 1800046"/>
                    <a:gd name="connsiteY29" fmla="*/ 1705932 h 1800490"/>
                    <a:gd name="connsiteX30" fmla="*/ 900023 w 1800046"/>
                    <a:gd name="connsiteY30" fmla="*/ 1800324 h 1800490"/>
                    <a:gd name="connsiteX31" fmla="*/ 1025380 w 1800046"/>
                    <a:gd name="connsiteY31" fmla="*/ 1729596 h 1800490"/>
                    <a:gd name="connsiteX32" fmla="*/ 1040232 w 1800046"/>
                    <a:gd name="connsiteY32" fmla="*/ 1707068 h 1800490"/>
                    <a:gd name="connsiteX33" fmla="*/ 1204244 w 1800046"/>
                    <a:gd name="connsiteY33" fmla="*/ 1583817 h 1800490"/>
                    <a:gd name="connsiteX34" fmla="*/ 1397781 w 1800046"/>
                    <a:gd name="connsiteY34" fmla="*/ 1575343 h 1800490"/>
                    <a:gd name="connsiteX35" fmla="*/ 1536435 w 1800046"/>
                    <a:gd name="connsiteY35"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800046 w 1800046"/>
                    <a:gd name="connsiteY5" fmla="*/ 900302 h 1800490"/>
                    <a:gd name="connsiteX6" fmla="*/ 1729318 w 1800046"/>
                    <a:gd name="connsiteY6" fmla="*/ 774944 h 1800490"/>
                    <a:gd name="connsiteX7" fmla="*/ 1610315 w 1800046"/>
                    <a:gd name="connsiteY7" fmla="*/ 622232 h 1800490"/>
                    <a:gd name="connsiteX8" fmla="*/ 1575064 w 1800046"/>
                    <a:gd name="connsiteY8" fmla="*/ 402543 h 1800490"/>
                    <a:gd name="connsiteX9" fmla="*/ 1536435 w 1800046"/>
                    <a:gd name="connsiteY9" fmla="*/ 263889 h 1800490"/>
                    <a:gd name="connsiteX10" fmla="*/ 1397781 w 1800046"/>
                    <a:gd name="connsiteY10" fmla="*/ 225260 h 1800490"/>
                    <a:gd name="connsiteX11" fmla="*/ 1177537 w 1800046"/>
                    <a:gd name="connsiteY11" fmla="*/ 198160 h 1800490"/>
                    <a:gd name="connsiteX12" fmla="*/ 1040979 w 1800046"/>
                    <a:gd name="connsiteY12" fmla="*/ 94667 h 1800490"/>
                    <a:gd name="connsiteX13" fmla="*/ 900022 w 1800046"/>
                    <a:gd name="connsiteY13" fmla="*/ 278 h 1800490"/>
                    <a:gd name="connsiteX14" fmla="*/ 774665 w 1800046"/>
                    <a:gd name="connsiteY14" fmla="*/ 71007 h 1800490"/>
                    <a:gd name="connsiteX15" fmla="*/ 595802 w 1800046"/>
                    <a:gd name="connsiteY15" fmla="*/ 216783 h 1800490"/>
                    <a:gd name="connsiteX16" fmla="*/ 402264 w 1800046"/>
                    <a:gd name="connsiteY16" fmla="*/ 225261 h 1800490"/>
                    <a:gd name="connsiteX17" fmla="*/ 263610 w 1800046"/>
                    <a:gd name="connsiteY17" fmla="*/ 263889 h 1800490"/>
                    <a:gd name="connsiteX18" fmla="*/ 224982 w 1800046"/>
                    <a:gd name="connsiteY18" fmla="*/ 402543 h 1800490"/>
                    <a:gd name="connsiteX19" fmla="*/ 205187 w 1800046"/>
                    <a:gd name="connsiteY19" fmla="*/ 627384 h 1800490"/>
                    <a:gd name="connsiteX20" fmla="*/ 93999 w 1800046"/>
                    <a:gd name="connsiteY20" fmla="*/ 759604 h 1800490"/>
                    <a:gd name="connsiteX21" fmla="*/ 0 w 1800046"/>
                    <a:gd name="connsiteY21" fmla="*/ 900302 h 1800490"/>
                    <a:gd name="connsiteX22" fmla="*/ 70728 w 1800046"/>
                    <a:gd name="connsiteY22" fmla="*/ 1025660 h 1800490"/>
                    <a:gd name="connsiteX23" fmla="*/ 215491 w 1800046"/>
                    <a:gd name="connsiteY23" fmla="*/ 1198977 h 1800490"/>
                    <a:gd name="connsiteX24" fmla="*/ 224982 w 1800046"/>
                    <a:gd name="connsiteY24" fmla="*/ 1398060 h 1800490"/>
                    <a:gd name="connsiteX25" fmla="*/ 263610 w 1800046"/>
                    <a:gd name="connsiteY25" fmla="*/ 1536714 h 1800490"/>
                    <a:gd name="connsiteX26" fmla="*/ 402264 w 1800046"/>
                    <a:gd name="connsiteY26" fmla="*/ 1575342 h 1800490"/>
                    <a:gd name="connsiteX27" fmla="*/ 614780 w 1800046"/>
                    <a:gd name="connsiteY27" fmla="*/ 1610167 h 1800490"/>
                    <a:gd name="connsiteX28" fmla="*/ 759064 w 1800046"/>
                    <a:gd name="connsiteY28" fmla="*/ 1705932 h 1800490"/>
                    <a:gd name="connsiteX29" fmla="*/ 900023 w 1800046"/>
                    <a:gd name="connsiteY29" fmla="*/ 1800324 h 1800490"/>
                    <a:gd name="connsiteX30" fmla="*/ 1025380 w 1800046"/>
                    <a:gd name="connsiteY30" fmla="*/ 1729596 h 1800490"/>
                    <a:gd name="connsiteX31" fmla="*/ 1040232 w 1800046"/>
                    <a:gd name="connsiteY31" fmla="*/ 1707068 h 1800490"/>
                    <a:gd name="connsiteX32" fmla="*/ 1204244 w 1800046"/>
                    <a:gd name="connsiteY32" fmla="*/ 1583817 h 1800490"/>
                    <a:gd name="connsiteX33" fmla="*/ 1397781 w 1800046"/>
                    <a:gd name="connsiteY33" fmla="*/ 1575343 h 1800490"/>
                    <a:gd name="connsiteX34" fmla="*/ 1536435 w 1800046"/>
                    <a:gd name="connsiteY34" fmla="*/ 1536714 h 1800490"/>
                    <a:gd name="connsiteX0" fmla="*/ 1536435 w 1800046"/>
                    <a:gd name="connsiteY0" fmla="*/ 1536714 h 1800490"/>
                    <a:gd name="connsiteX1" fmla="*/ 1575065 w 1800046"/>
                    <a:gd name="connsiteY1" fmla="*/ 1398061 h 1800490"/>
                    <a:gd name="connsiteX2" fmla="*/ 1569100 w 1800046"/>
                    <a:gd name="connsiteY2" fmla="*/ 1204128 h 1800490"/>
                    <a:gd name="connsiteX3" fmla="*/ 1704532 w 1800046"/>
                    <a:gd name="connsiteY3" fmla="*/ 1056822 h 1800490"/>
                    <a:gd name="connsiteX4" fmla="*/ 1800046 w 1800046"/>
                    <a:gd name="connsiteY4" fmla="*/ 900302 h 1800490"/>
                    <a:gd name="connsiteX5" fmla="*/ 1729318 w 1800046"/>
                    <a:gd name="connsiteY5" fmla="*/ 774944 h 1800490"/>
                    <a:gd name="connsiteX6" fmla="*/ 1610315 w 1800046"/>
                    <a:gd name="connsiteY6" fmla="*/ 622232 h 1800490"/>
                    <a:gd name="connsiteX7" fmla="*/ 1575064 w 1800046"/>
                    <a:gd name="connsiteY7" fmla="*/ 402543 h 1800490"/>
                    <a:gd name="connsiteX8" fmla="*/ 1536435 w 1800046"/>
                    <a:gd name="connsiteY8" fmla="*/ 263889 h 1800490"/>
                    <a:gd name="connsiteX9" fmla="*/ 1397781 w 1800046"/>
                    <a:gd name="connsiteY9" fmla="*/ 225260 h 1800490"/>
                    <a:gd name="connsiteX10" fmla="*/ 1177537 w 1800046"/>
                    <a:gd name="connsiteY10" fmla="*/ 198160 h 1800490"/>
                    <a:gd name="connsiteX11" fmla="*/ 1040979 w 1800046"/>
                    <a:gd name="connsiteY11" fmla="*/ 94667 h 1800490"/>
                    <a:gd name="connsiteX12" fmla="*/ 900022 w 1800046"/>
                    <a:gd name="connsiteY12" fmla="*/ 278 h 1800490"/>
                    <a:gd name="connsiteX13" fmla="*/ 774665 w 1800046"/>
                    <a:gd name="connsiteY13" fmla="*/ 71007 h 1800490"/>
                    <a:gd name="connsiteX14" fmla="*/ 595802 w 1800046"/>
                    <a:gd name="connsiteY14" fmla="*/ 216783 h 1800490"/>
                    <a:gd name="connsiteX15" fmla="*/ 402264 w 1800046"/>
                    <a:gd name="connsiteY15" fmla="*/ 225261 h 1800490"/>
                    <a:gd name="connsiteX16" fmla="*/ 263610 w 1800046"/>
                    <a:gd name="connsiteY16" fmla="*/ 263889 h 1800490"/>
                    <a:gd name="connsiteX17" fmla="*/ 224982 w 1800046"/>
                    <a:gd name="connsiteY17" fmla="*/ 402543 h 1800490"/>
                    <a:gd name="connsiteX18" fmla="*/ 205187 w 1800046"/>
                    <a:gd name="connsiteY18" fmla="*/ 627384 h 1800490"/>
                    <a:gd name="connsiteX19" fmla="*/ 93999 w 1800046"/>
                    <a:gd name="connsiteY19" fmla="*/ 759604 h 1800490"/>
                    <a:gd name="connsiteX20" fmla="*/ 0 w 1800046"/>
                    <a:gd name="connsiteY20" fmla="*/ 900302 h 1800490"/>
                    <a:gd name="connsiteX21" fmla="*/ 70728 w 1800046"/>
                    <a:gd name="connsiteY21" fmla="*/ 1025660 h 1800490"/>
                    <a:gd name="connsiteX22" fmla="*/ 215491 w 1800046"/>
                    <a:gd name="connsiteY22" fmla="*/ 1198977 h 1800490"/>
                    <a:gd name="connsiteX23" fmla="*/ 224982 w 1800046"/>
                    <a:gd name="connsiteY23" fmla="*/ 1398060 h 1800490"/>
                    <a:gd name="connsiteX24" fmla="*/ 263610 w 1800046"/>
                    <a:gd name="connsiteY24" fmla="*/ 1536714 h 1800490"/>
                    <a:gd name="connsiteX25" fmla="*/ 402264 w 1800046"/>
                    <a:gd name="connsiteY25" fmla="*/ 1575342 h 1800490"/>
                    <a:gd name="connsiteX26" fmla="*/ 614780 w 1800046"/>
                    <a:gd name="connsiteY26" fmla="*/ 1610167 h 1800490"/>
                    <a:gd name="connsiteX27" fmla="*/ 759064 w 1800046"/>
                    <a:gd name="connsiteY27" fmla="*/ 1705932 h 1800490"/>
                    <a:gd name="connsiteX28" fmla="*/ 900023 w 1800046"/>
                    <a:gd name="connsiteY28" fmla="*/ 1800324 h 1800490"/>
                    <a:gd name="connsiteX29" fmla="*/ 1025380 w 1800046"/>
                    <a:gd name="connsiteY29" fmla="*/ 1729596 h 1800490"/>
                    <a:gd name="connsiteX30" fmla="*/ 1040232 w 1800046"/>
                    <a:gd name="connsiteY30" fmla="*/ 1707068 h 1800490"/>
                    <a:gd name="connsiteX31" fmla="*/ 1204244 w 1800046"/>
                    <a:gd name="connsiteY31" fmla="*/ 1583817 h 1800490"/>
                    <a:gd name="connsiteX32" fmla="*/ 1397781 w 1800046"/>
                    <a:gd name="connsiteY32" fmla="*/ 1575343 h 1800490"/>
                    <a:gd name="connsiteX33" fmla="*/ 1536435 w 1800046"/>
                    <a:gd name="connsiteY33" fmla="*/ 1536714 h 1800490"/>
                    <a:gd name="connsiteX0" fmla="*/ 1536435 w 1800046"/>
                    <a:gd name="connsiteY0" fmla="*/ 1536714 h 1800602"/>
                    <a:gd name="connsiteX1" fmla="*/ 1575065 w 1800046"/>
                    <a:gd name="connsiteY1" fmla="*/ 1398061 h 1800602"/>
                    <a:gd name="connsiteX2" fmla="*/ 1569100 w 1800046"/>
                    <a:gd name="connsiteY2" fmla="*/ 1204128 h 1800602"/>
                    <a:gd name="connsiteX3" fmla="*/ 1704532 w 1800046"/>
                    <a:gd name="connsiteY3" fmla="*/ 1056822 h 1800602"/>
                    <a:gd name="connsiteX4" fmla="*/ 1800046 w 1800046"/>
                    <a:gd name="connsiteY4" fmla="*/ 900302 h 1800602"/>
                    <a:gd name="connsiteX5" fmla="*/ 1729318 w 1800046"/>
                    <a:gd name="connsiteY5" fmla="*/ 774944 h 1800602"/>
                    <a:gd name="connsiteX6" fmla="*/ 1610315 w 1800046"/>
                    <a:gd name="connsiteY6" fmla="*/ 622232 h 1800602"/>
                    <a:gd name="connsiteX7" fmla="*/ 1575064 w 1800046"/>
                    <a:gd name="connsiteY7" fmla="*/ 402543 h 1800602"/>
                    <a:gd name="connsiteX8" fmla="*/ 1536435 w 1800046"/>
                    <a:gd name="connsiteY8" fmla="*/ 263889 h 1800602"/>
                    <a:gd name="connsiteX9" fmla="*/ 1397781 w 1800046"/>
                    <a:gd name="connsiteY9" fmla="*/ 225260 h 1800602"/>
                    <a:gd name="connsiteX10" fmla="*/ 1177537 w 1800046"/>
                    <a:gd name="connsiteY10" fmla="*/ 198160 h 1800602"/>
                    <a:gd name="connsiteX11" fmla="*/ 1040979 w 1800046"/>
                    <a:gd name="connsiteY11" fmla="*/ 94667 h 1800602"/>
                    <a:gd name="connsiteX12" fmla="*/ 900022 w 1800046"/>
                    <a:gd name="connsiteY12" fmla="*/ 278 h 1800602"/>
                    <a:gd name="connsiteX13" fmla="*/ 774665 w 1800046"/>
                    <a:gd name="connsiteY13" fmla="*/ 71007 h 1800602"/>
                    <a:gd name="connsiteX14" fmla="*/ 595802 w 1800046"/>
                    <a:gd name="connsiteY14" fmla="*/ 216783 h 1800602"/>
                    <a:gd name="connsiteX15" fmla="*/ 402264 w 1800046"/>
                    <a:gd name="connsiteY15" fmla="*/ 225261 h 1800602"/>
                    <a:gd name="connsiteX16" fmla="*/ 263610 w 1800046"/>
                    <a:gd name="connsiteY16" fmla="*/ 263889 h 1800602"/>
                    <a:gd name="connsiteX17" fmla="*/ 224982 w 1800046"/>
                    <a:gd name="connsiteY17" fmla="*/ 402543 h 1800602"/>
                    <a:gd name="connsiteX18" fmla="*/ 205187 w 1800046"/>
                    <a:gd name="connsiteY18" fmla="*/ 627384 h 1800602"/>
                    <a:gd name="connsiteX19" fmla="*/ 93999 w 1800046"/>
                    <a:gd name="connsiteY19" fmla="*/ 759604 h 1800602"/>
                    <a:gd name="connsiteX20" fmla="*/ 0 w 1800046"/>
                    <a:gd name="connsiteY20" fmla="*/ 900302 h 1800602"/>
                    <a:gd name="connsiteX21" fmla="*/ 70728 w 1800046"/>
                    <a:gd name="connsiteY21" fmla="*/ 1025660 h 1800602"/>
                    <a:gd name="connsiteX22" fmla="*/ 215491 w 1800046"/>
                    <a:gd name="connsiteY22" fmla="*/ 1198977 h 1800602"/>
                    <a:gd name="connsiteX23" fmla="*/ 224982 w 1800046"/>
                    <a:gd name="connsiteY23" fmla="*/ 1398060 h 1800602"/>
                    <a:gd name="connsiteX24" fmla="*/ 263610 w 1800046"/>
                    <a:gd name="connsiteY24" fmla="*/ 1536714 h 1800602"/>
                    <a:gd name="connsiteX25" fmla="*/ 402264 w 1800046"/>
                    <a:gd name="connsiteY25" fmla="*/ 1575342 h 1800602"/>
                    <a:gd name="connsiteX26" fmla="*/ 614780 w 1800046"/>
                    <a:gd name="connsiteY26" fmla="*/ 1610167 h 1800602"/>
                    <a:gd name="connsiteX27" fmla="*/ 759064 w 1800046"/>
                    <a:gd name="connsiteY27" fmla="*/ 1705932 h 1800602"/>
                    <a:gd name="connsiteX28" fmla="*/ 900023 w 1800046"/>
                    <a:gd name="connsiteY28" fmla="*/ 1800324 h 1800602"/>
                    <a:gd name="connsiteX29" fmla="*/ 1025380 w 1800046"/>
                    <a:gd name="connsiteY29" fmla="*/ 1729596 h 1800602"/>
                    <a:gd name="connsiteX30" fmla="*/ 1204244 w 1800046"/>
                    <a:gd name="connsiteY30" fmla="*/ 1583817 h 1800602"/>
                    <a:gd name="connsiteX31" fmla="*/ 1397781 w 1800046"/>
                    <a:gd name="connsiteY31" fmla="*/ 1575343 h 1800602"/>
                    <a:gd name="connsiteX32" fmla="*/ 1536435 w 1800046"/>
                    <a:gd name="connsiteY32" fmla="*/ 1536714 h 180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0046" h="1800602">
                      <a:moveTo>
                        <a:pt x="1536435" y="1536714"/>
                      </a:moveTo>
                      <a:cubicBezTo>
                        <a:pt x="1565982" y="1507167"/>
                        <a:pt x="1569621" y="1453492"/>
                        <a:pt x="1575065" y="1398061"/>
                      </a:cubicBezTo>
                      <a:cubicBezTo>
                        <a:pt x="1580509" y="1342630"/>
                        <a:pt x="1547522" y="1261001"/>
                        <a:pt x="1569100" y="1204128"/>
                      </a:cubicBezTo>
                      <a:cubicBezTo>
                        <a:pt x="1590678" y="1147255"/>
                        <a:pt x="1666041" y="1107460"/>
                        <a:pt x="1704532" y="1056822"/>
                      </a:cubicBezTo>
                      <a:cubicBezTo>
                        <a:pt x="1743023" y="1006184"/>
                        <a:pt x="1795915" y="947282"/>
                        <a:pt x="1800046" y="900302"/>
                      </a:cubicBezTo>
                      <a:cubicBezTo>
                        <a:pt x="1800046" y="858516"/>
                        <a:pt x="1737075" y="780057"/>
                        <a:pt x="1729318" y="774944"/>
                      </a:cubicBezTo>
                      <a:lnTo>
                        <a:pt x="1610315" y="622232"/>
                      </a:lnTo>
                      <a:lnTo>
                        <a:pt x="1575064" y="402543"/>
                      </a:lnTo>
                      <a:cubicBezTo>
                        <a:pt x="1580023" y="343093"/>
                        <a:pt x="1567877" y="295331"/>
                        <a:pt x="1536435" y="263889"/>
                      </a:cubicBezTo>
                      <a:cubicBezTo>
                        <a:pt x="1504993" y="232446"/>
                        <a:pt x="1406634" y="223442"/>
                        <a:pt x="1397781" y="225260"/>
                      </a:cubicBezTo>
                      <a:lnTo>
                        <a:pt x="1177537" y="198160"/>
                      </a:lnTo>
                      <a:lnTo>
                        <a:pt x="1040979" y="94667"/>
                      </a:lnTo>
                      <a:cubicBezTo>
                        <a:pt x="994726" y="61687"/>
                        <a:pt x="944408" y="4221"/>
                        <a:pt x="900022" y="278"/>
                      </a:cubicBezTo>
                      <a:cubicBezTo>
                        <a:pt x="855636" y="-3665"/>
                        <a:pt x="825368" y="34923"/>
                        <a:pt x="774665" y="71007"/>
                      </a:cubicBezTo>
                      <a:cubicBezTo>
                        <a:pt x="723962" y="107091"/>
                        <a:pt x="657869" y="191074"/>
                        <a:pt x="595802" y="216783"/>
                      </a:cubicBezTo>
                      <a:cubicBezTo>
                        <a:pt x="533735" y="242492"/>
                        <a:pt x="457629" y="217410"/>
                        <a:pt x="402264" y="225261"/>
                      </a:cubicBezTo>
                      <a:cubicBezTo>
                        <a:pt x="346899" y="233112"/>
                        <a:pt x="295053" y="232447"/>
                        <a:pt x="263610" y="263889"/>
                      </a:cubicBezTo>
                      <a:cubicBezTo>
                        <a:pt x="232168" y="295332"/>
                        <a:pt x="234719" y="341961"/>
                        <a:pt x="224982" y="402543"/>
                      </a:cubicBezTo>
                      <a:cubicBezTo>
                        <a:pt x="215245" y="463125"/>
                        <a:pt x="227018" y="567874"/>
                        <a:pt x="205187" y="627384"/>
                      </a:cubicBezTo>
                      <a:cubicBezTo>
                        <a:pt x="183357" y="686894"/>
                        <a:pt x="128197" y="714118"/>
                        <a:pt x="93999" y="759604"/>
                      </a:cubicBezTo>
                      <a:cubicBezTo>
                        <a:pt x="59801" y="805090"/>
                        <a:pt x="3879" y="855959"/>
                        <a:pt x="0" y="900302"/>
                      </a:cubicBezTo>
                      <a:cubicBezTo>
                        <a:pt x="0" y="942088"/>
                        <a:pt x="62971" y="1020546"/>
                        <a:pt x="70728" y="1025660"/>
                      </a:cubicBezTo>
                      <a:lnTo>
                        <a:pt x="215491" y="1198977"/>
                      </a:lnTo>
                      <a:cubicBezTo>
                        <a:pt x="237322" y="1258487"/>
                        <a:pt x="216962" y="1341771"/>
                        <a:pt x="224982" y="1398060"/>
                      </a:cubicBezTo>
                      <a:cubicBezTo>
                        <a:pt x="233002" y="1454349"/>
                        <a:pt x="234063" y="1507167"/>
                        <a:pt x="263610" y="1536714"/>
                      </a:cubicBezTo>
                      <a:cubicBezTo>
                        <a:pt x="293157" y="1566261"/>
                        <a:pt x="393410" y="1577160"/>
                        <a:pt x="402264" y="1575342"/>
                      </a:cubicBezTo>
                      <a:lnTo>
                        <a:pt x="614780" y="1610167"/>
                      </a:lnTo>
                      <a:lnTo>
                        <a:pt x="759064" y="1705932"/>
                      </a:lnTo>
                      <a:cubicBezTo>
                        <a:pt x="806605" y="1737625"/>
                        <a:pt x="855637" y="1796380"/>
                        <a:pt x="900023" y="1800324"/>
                      </a:cubicBezTo>
                      <a:cubicBezTo>
                        <a:pt x="944409" y="1804268"/>
                        <a:pt x="974677" y="1765681"/>
                        <a:pt x="1025380" y="1729596"/>
                      </a:cubicBezTo>
                      <a:cubicBezTo>
                        <a:pt x="1076084" y="1693512"/>
                        <a:pt x="1142177" y="1609526"/>
                        <a:pt x="1204244" y="1583817"/>
                      </a:cubicBezTo>
                      <a:cubicBezTo>
                        <a:pt x="1266311" y="1558108"/>
                        <a:pt x="1342416" y="1583194"/>
                        <a:pt x="1397781" y="1575343"/>
                      </a:cubicBezTo>
                      <a:cubicBezTo>
                        <a:pt x="1453146" y="1567493"/>
                        <a:pt x="1506888" y="1566261"/>
                        <a:pt x="1536435" y="1536714"/>
                      </a:cubicBezTo>
                      <a:close/>
                    </a:path>
                  </a:pathLst>
                </a:custGeom>
                <a:solidFill>
                  <a:schemeClr val="accent1">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826FD4D4-5D5E-4A4C-8F13-AC4F783C989C}"/>
                    </a:ext>
                  </a:extLst>
                </p:cNvPr>
                <p:cNvSpPr/>
                <p:nvPr/>
              </p:nvSpPr>
              <p:spPr>
                <a:xfrm>
                  <a:off x="5373511" y="2856089"/>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990B7BC1-6BFB-4DE8-91DC-8A3B2BA9C29A}"/>
                    </a:ext>
                  </a:extLst>
                </p:cNvPr>
                <p:cNvSpPr/>
                <p:nvPr/>
              </p:nvSpPr>
              <p:spPr>
                <a:xfrm>
                  <a:off x="5599288" y="3206045"/>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F230B916-45AA-4F30-9032-074FE07F3A84}"/>
                    </a:ext>
                  </a:extLst>
                </p:cNvPr>
                <p:cNvSpPr/>
                <p:nvPr/>
              </p:nvSpPr>
              <p:spPr>
                <a:xfrm>
                  <a:off x="6242755" y="3429000"/>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E1709CE2-4098-4907-80F0-7BA8F4A1B950}"/>
                    </a:ext>
                  </a:extLst>
                </p:cNvPr>
                <p:cNvSpPr/>
                <p:nvPr/>
              </p:nvSpPr>
              <p:spPr>
                <a:xfrm>
                  <a:off x="6028266" y="3812822"/>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08FAB5A6-FFF0-45B1-A359-48B02EAEE9FA}"/>
                    </a:ext>
                  </a:extLst>
                </p:cNvPr>
                <p:cNvSpPr/>
                <p:nvPr/>
              </p:nvSpPr>
              <p:spPr>
                <a:xfrm>
                  <a:off x="5497688" y="3948289"/>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21466F75-8C59-4B04-80F8-104415006B1F}"/>
                    </a:ext>
                  </a:extLst>
                </p:cNvPr>
                <p:cNvSpPr/>
                <p:nvPr/>
              </p:nvSpPr>
              <p:spPr>
                <a:xfrm>
                  <a:off x="5046133" y="3429000"/>
                  <a:ext cx="124177" cy="124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hord 2">
                  <a:extLst>
                    <a:ext uri="{FF2B5EF4-FFF2-40B4-BE49-F238E27FC236}">
                      <a16:creationId xmlns:a16="http://schemas.microsoft.com/office/drawing/2014/main" id="{474B7EC3-A21D-4952-84EE-D8EBE9076AEC}"/>
                    </a:ext>
                  </a:extLst>
                </p:cNvPr>
                <p:cNvSpPr/>
                <p:nvPr/>
              </p:nvSpPr>
              <p:spPr>
                <a:xfrm>
                  <a:off x="5199333" y="3093916"/>
                  <a:ext cx="528339" cy="773430"/>
                </a:xfrm>
                <a:custGeom>
                  <a:avLst/>
                  <a:gdLst>
                    <a:gd name="connsiteX0" fmla="*/ 626318 w 733777"/>
                    <a:gd name="connsiteY0" fmla="*/ 626318 h 733777"/>
                    <a:gd name="connsiteX1" fmla="*/ 183444 w 733777"/>
                    <a:gd name="connsiteY1" fmla="*/ 684623 h 733777"/>
                    <a:gd name="connsiteX2" fmla="*/ 12501 w 733777"/>
                    <a:gd name="connsiteY2" fmla="*/ 271930 h 733777"/>
                    <a:gd name="connsiteX3" fmla="*/ 366889 w 733777"/>
                    <a:gd name="connsiteY3" fmla="*/ -1 h 733777"/>
                    <a:gd name="connsiteX4" fmla="*/ 626318 w 733777"/>
                    <a:gd name="connsiteY4" fmla="*/ 626318 h 733777"/>
                    <a:gd name="connsiteX0" fmla="*/ 626351 w 626351"/>
                    <a:gd name="connsiteY0" fmla="*/ 694797 h 802264"/>
                    <a:gd name="connsiteX1" fmla="*/ 183477 w 626351"/>
                    <a:gd name="connsiteY1" fmla="*/ 753102 h 802264"/>
                    <a:gd name="connsiteX2" fmla="*/ 12534 w 626351"/>
                    <a:gd name="connsiteY2" fmla="*/ 340409 h 802264"/>
                    <a:gd name="connsiteX3" fmla="*/ 366922 w 626351"/>
                    <a:gd name="connsiteY3" fmla="*/ 68478 h 802264"/>
                    <a:gd name="connsiteX4" fmla="*/ 626351 w 626351"/>
                    <a:gd name="connsiteY4" fmla="*/ 694797 h 802264"/>
                    <a:gd name="connsiteX0" fmla="*/ 626351 w 653915"/>
                    <a:gd name="connsiteY0" fmla="*/ 694797 h 802264"/>
                    <a:gd name="connsiteX1" fmla="*/ 183477 w 653915"/>
                    <a:gd name="connsiteY1" fmla="*/ 753102 h 802264"/>
                    <a:gd name="connsiteX2" fmla="*/ 12534 w 653915"/>
                    <a:gd name="connsiteY2" fmla="*/ 340409 h 802264"/>
                    <a:gd name="connsiteX3" fmla="*/ 366922 w 653915"/>
                    <a:gd name="connsiteY3" fmla="*/ 68478 h 802264"/>
                    <a:gd name="connsiteX4" fmla="*/ 626351 w 653915"/>
                    <a:gd name="connsiteY4" fmla="*/ 694797 h 802264"/>
                    <a:gd name="connsiteX0" fmla="*/ 566776 w 599638"/>
                    <a:gd name="connsiteY0" fmla="*/ 732656 h 793873"/>
                    <a:gd name="connsiteX1" fmla="*/ 179886 w 599638"/>
                    <a:gd name="connsiteY1" fmla="*/ 701387 h 793873"/>
                    <a:gd name="connsiteX2" fmla="*/ 8943 w 599638"/>
                    <a:gd name="connsiteY2" fmla="*/ 288694 h 793873"/>
                    <a:gd name="connsiteX3" fmla="*/ 363331 w 599638"/>
                    <a:gd name="connsiteY3" fmla="*/ 16763 h 793873"/>
                    <a:gd name="connsiteX4" fmla="*/ 566776 w 599638"/>
                    <a:gd name="connsiteY4" fmla="*/ 732656 h 793873"/>
                    <a:gd name="connsiteX0" fmla="*/ 566776 w 568821"/>
                    <a:gd name="connsiteY0" fmla="*/ 729171 h 788661"/>
                    <a:gd name="connsiteX1" fmla="*/ 179886 w 568821"/>
                    <a:gd name="connsiteY1" fmla="*/ 697902 h 788661"/>
                    <a:gd name="connsiteX2" fmla="*/ 8943 w 568821"/>
                    <a:gd name="connsiteY2" fmla="*/ 285209 h 788661"/>
                    <a:gd name="connsiteX3" fmla="*/ 318544 w 568821"/>
                    <a:gd name="connsiteY3" fmla="*/ 17010 h 788661"/>
                    <a:gd name="connsiteX4" fmla="*/ 566776 w 568821"/>
                    <a:gd name="connsiteY4" fmla="*/ 729171 h 788661"/>
                    <a:gd name="connsiteX0" fmla="*/ 589369 w 591237"/>
                    <a:gd name="connsiteY0" fmla="*/ 689785 h 761354"/>
                    <a:gd name="connsiteX1" fmla="*/ 180085 w 591237"/>
                    <a:gd name="connsiteY1" fmla="*/ 695838 h 761354"/>
                    <a:gd name="connsiteX2" fmla="*/ 9142 w 591237"/>
                    <a:gd name="connsiteY2" fmla="*/ 283145 h 761354"/>
                    <a:gd name="connsiteX3" fmla="*/ 318743 w 591237"/>
                    <a:gd name="connsiteY3" fmla="*/ 14946 h 761354"/>
                    <a:gd name="connsiteX4" fmla="*/ 589369 w 591237"/>
                    <a:gd name="connsiteY4" fmla="*/ 689785 h 761354"/>
                    <a:gd name="connsiteX0" fmla="*/ 589369 w 591815"/>
                    <a:gd name="connsiteY0" fmla="*/ 689785 h 770566"/>
                    <a:gd name="connsiteX1" fmla="*/ 180085 w 591815"/>
                    <a:gd name="connsiteY1" fmla="*/ 695838 h 770566"/>
                    <a:gd name="connsiteX2" fmla="*/ 9142 w 591815"/>
                    <a:gd name="connsiteY2" fmla="*/ 283145 h 770566"/>
                    <a:gd name="connsiteX3" fmla="*/ 318743 w 591815"/>
                    <a:gd name="connsiteY3" fmla="*/ 14946 h 770566"/>
                    <a:gd name="connsiteX4" fmla="*/ 589369 w 591815"/>
                    <a:gd name="connsiteY4" fmla="*/ 689785 h 770566"/>
                    <a:gd name="connsiteX0" fmla="*/ 589369 w 591563"/>
                    <a:gd name="connsiteY0" fmla="*/ 686230 h 767011"/>
                    <a:gd name="connsiteX1" fmla="*/ 180085 w 591563"/>
                    <a:gd name="connsiteY1" fmla="*/ 692283 h 767011"/>
                    <a:gd name="connsiteX2" fmla="*/ 9142 w 591563"/>
                    <a:gd name="connsiteY2" fmla="*/ 279590 h 767011"/>
                    <a:gd name="connsiteX3" fmla="*/ 318743 w 591563"/>
                    <a:gd name="connsiteY3" fmla="*/ 11391 h 767011"/>
                    <a:gd name="connsiteX4" fmla="*/ 589369 w 591563"/>
                    <a:gd name="connsiteY4" fmla="*/ 686230 h 767011"/>
                    <a:gd name="connsiteX0" fmla="*/ 564716 w 567117"/>
                    <a:gd name="connsiteY0" fmla="*/ 689784 h 770565"/>
                    <a:gd name="connsiteX1" fmla="*/ 155432 w 567117"/>
                    <a:gd name="connsiteY1" fmla="*/ 695837 h 770565"/>
                    <a:gd name="connsiteX2" fmla="*/ 10614 w 567117"/>
                    <a:gd name="connsiteY2" fmla="*/ 283144 h 770565"/>
                    <a:gd name="connsiteX3" fmla="*/ 294090 w 567117"/>
                    <a:gd name="connsiteY3" fmla="*/ 14945 h 770565"/>
                    <a:gd name="connsiteX4" fmla="*/ 564716 w 567117"/>
                    <a:gd name="connsiteY4" fmla="*/ 689784 h 770565"/>
                    <a:gd name="connsiteX0" fmla="*/ 563012 w 564262"/>
                    <a:gd name="connsiteY0" fmla="*/ 689784 h 749388"/>
                    <a:gd name="connsiteX1" fmla="*/ 179854 w 564262"/>
                    <a:gd name="connsiteY1" fmla="*/ 669712 h 749388"/>
                    <a:gd name="connsiteX2" fmla="*/ 8910 w 564262"/>
                    <a:gd name="connsiteY2" fmla="*/ 283144 h 749388"/>
                    <a:gd name="connsiteX3" fmla="*/ 292386 w 564262"/>
                    <a:gd name="connsiteY3" fmla="*/ 14945 h 749388"/>
                    <a:gd name="connsiteX4" fmla="*/ 563012 w 564262"/>
                    <a:gd name="connsiteY4" fmla="*/ 689784 h 749388"/>
                    <a:gd name="connsiteX0" fmla="*/ 527823 w 529038"/>
                    <a:gd name="connsiteY0" fmla="*/ 688136 h 747040"/>
                    <a:gd name="connsiteX1" fmla="*/ 144665 w 529038"/>
                    <a:gd name="connsiteY1" fmla="*/ 668064 h 747040"/>
                    <a:gd name="connsiteX2" fmla="*/ 11044 w 529038"/>
                    <a:gd name="connsiteY2" fmla="*/ 296425 h 747040"/>
                    <a:gd name="connsiteX3" fmla="*/ 257197 w 529038"/>
                    <a:gd name="connsiteY3" fmla="*/ 13297 h 747040"/>
                    <a:gd name="connsiteX4" fmla="*/ 527823 w 529038"/>
                    <a:gd name="connsiteY4" fmla="*/ 688136 h 747040"/>
                    <a:gd name="connsiteX0" fmla="*/ 531298 w 532516"/>
                    <a:gd name="connsiteY0" fmla="*/ 687750 h 746480"/>
                    <a:gd name="connsiteX1" fmla="*/ 148140 w 532516"/>
                    <a:gd name="connsiteY1" fmla="*/ 667678 h 746480"/>
                    <a:gd name="connsiteX2" fmla="*/ 10787 w 532516"/>
                    <a:gd name="connsiteY2" fmla="*/ 299771 h 746480"/>
                    <a:gd name="connsiteX3" fmla="*/ 260672 w 532516"/>
                    <a:gd name="connsiteY3" fmla="*/ 12911 h 746480"/>
                    <a:gd name="connsiteX4" fmla="*/ 531298 w 532516"/>
                    <a:gd name="connsiteY4" fmla="*/ 687750 h 746480"/>
                    <a:gd name="connsiteX0" fmla="*/ 531298 w 532516"/>
                    <a:gd name="connsiteY0" fmla="*/ 691631 h 750361"/>
                    <a:gd name="connsiteX1" fmla="*/ 148140 w 532516"/>
                    <a:gd name="connsiteY1" fmla="*/ 671559 h 750361"/>
                    <a:gd name="connsiteX2" fmla="*/ 10787 w 532516"/>
                    <a:gd name="connsiteY2" fmla="*/ 303652 h 750361"/>
                    <a:gd name="connsiteX3" fmla="*/ 260672 w 532516"/>
                    <a:gd name="connsiteY3" fmla="*/ 16792 h 750361"/>
                    <a:gd name="connsiteX4" fmla="*/ 531298 w 532516"/>
                    <a:gd name="connsiteY4" fmla="*/ 691631 h 750361"/>
                    <a:gd name="connsiteX0" fmla="*/ 536215 w 537433"/>
                    <a:gd name="connsiteY0" fmla="*/ 691631 h 773430"/>
                    <a:gd name="connsiteX1" fmla="*/ 153057 w 537433"/>
                    <a:gd name="connsiteY1" fmla="*/ 671559 h 773430"/>
                    <a:gd name="connsiteX2" fmla="*/ 15704 w 537433"/>
                    <a:gd name="connsiteY2" fmla="*/ 303652 h 773430"/>
                    <a:gd name="connsiteX3" fmla="*/ 265589 w 537433"/>
                    <a:gd name="connsiteY3" fmla="*/ 16792 h 773430"/>
                    <a:gd name="connsiteX4" fmla="*/ 536215 w 537433"/>
                    <a:gd name="connsiteY4" fmla="*/ 691631 h 773430"/>
                    <a:gd name="connsiteX0" fmla="*/ 527121 w 528339"/>
                    <a:gd name="connsiteY0" fmla="*/ 691631 h 773430"/>
                    <a:gd name="connsiteX1" fmla="*/ 143963 w 528339"/>
                    <a:gd name="connsiteY1" fmla="*/ 671559 h 773430"/>
                    <a:gd name="connsiteX2" fmla="*/ 6610 w 528339"/>
                    <a:gd name="connsiteY2" fmla="*/ 303652 h 773430"/>
                    <a:gd name="connsiteX3" fmla="*/ 256495 w 528339"/>
                    <a:gd name="connsiteY3" fmla="*/ 16792 h 773430"/>
                    <a:gd name="connsiteX4" fmla="*/ 527121 w 528339"/>
                    <a:gd name="connsiteY4" fmla="*/ 691631 h 77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39" h="773430">
                      <a:moveTo>
                        <a:pt x="527121" y="691631"/>
                      </a:moveTo>
                      <a:cubicBezTo>
                        <a:pt x="508366" y="800759"/>
                        <a:pt x="279234" y="807135"/>
                        <a:pt x="143963" y="671559"/>
                      </a:cubicBezTo>
                      <a:cubicBezTo>
                        <a:pt x="8692" y="535983"/>
                        <a:pt x="-13975" y="404334"/>
                        <a:pt x="6610" y="303652"/>
                      </a:cubicBezTo>
                      <a:cubicBezTo>
                        <a:pt x="30926" y="79805"/>
                        <a:pt x="169743" y="-47871"/>
                        <a:pt x="256495" y="16792"/>
                      </a:cubicBezTo>
                      <a:cubicBezTo>
                        <a:pt x="343247" y="81455"/>
                        <a:pt x="545876" y="582503"/>
                        <a:pt x="527121" y="6916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hord 2">
                  <a:extLst>
                    <a:ext uri="{FF2B5EF4-FFF2-40B4-BE49-F238E27FC236}">
                      <a16:creationId xmlns:a16="http://schemas.microsoft.com/office/drawing/2014/main" id="{DEB60687-CBFE-4915-B5E9-7AB80BA00CC4}"/>
                    </a:ext>
                  </a:extLst>
                </p:cNvPr>
                <p:cNvSpPr/>
                <p:nvPr/>
              </p:nvSpPr>
              <p:spPr>
                <a:xfrm rot="18884318" flipH="1">
                  <a:off x="5613520" y="2918686"/>
                  <a:ext cx="528339" cy="773430"/>
                </a:xfrm>
                <a:custGeom>
                  <a:avLst/>
                  <a:gdLst>
                    <a:gd name="connsiteX0" fmla="*/ 626318 w 733777"/>
                    <a:gd name="connsiteY0" fmla="*/ 626318 h 733777"/>
                    <a:gd name="connsiteX1" fmla="*/ 183444 w 733777"/>
                    <a:gd name="connsiteY1" fmla="*/ 684623 h 733777"/>
                    <a:gd name="connsiteX2" fmla="*/ 12501 w 733777"/>
                    <a:gd name="connsiteY2" fmla="*/ 271930 h 733777"/>
                    <a:gd name="connsiteX3" fmla="*/ 366889 w 733777"/>
                    <a:gd name="connsiteY3" fmla="*/ -1 h 733777"/>
                    <a:gd name="connsiteX4" fmla="*/ 626318 w 733777"/>
                    <a:gd name="connsiteY4" fmla="*/ 626318 h 733777"/>
                    <a:gd name="connsiteX0" fmla="*/ 626351 w 626351"/>
                    <a:gd name="connsiteY0" fmla="*/ 694797 h 802264"/>
                    <a:gd name="connsiteX1" fmla="*/ 183477 w 626351"/>
                    <a:gd name="connsiteY1" fmla="*/ 753102 h 802264"/>
                    <a:gd name="connsiteX2" fmla="*/ 12534 w 626351"/>
                    <a:gd name="connsiteY2" fmla="*/ 340409 h 802264"/>
                    <a:gd name="connsiteX3" fmla="*/ 366922 w 626351"/>
                    <a:gd name="connsiteY3" fmla="*/ 68478 h 802264"/>
                    <a:gd name="connsiteX4" fmla="*/ 626351 w 626351"/>
                    <a:gd name="connsiteY4" fmla="*/ 694797 h 802264"/>
                    <a:gd name="connsiteX0" fmla="*/ 626351 w 653915"/>
                    <a:gd name="connsiteY0" fmla="*/ 694797 h 802264"/>
                    <a:gd name="connsiteX1" fmla="*/ 183477 w 653915"/>
                    <a:gd name="connsiteY1" fmla="*/ 753102 h 802264"/>
                    <a:gd name="connsiteX2" fmla="*/ 12534 w 653915"/>
                    <a:gd name="connsiteY2" fmla="*/ 340409 h 802264"/>
                    <a:gd name="connsiteX3" fmla="*/ 366922 w 653915"/>
                    <a:gd name="connsiteY3" fmla="*/ 68478 h 802264"/>
                    <a:gd name="connsiteX4" fmla="*/ 626351 w 653915"/>
                    <a:gd name="connsiteY4" fmla="*/ 694797 h 802264"/>
                    <a:gd name="connsiteX0" fmla="*/ 566776 w 599638"/>
                    <a:gd name="connsiteY0" fmla="*/ 732656 h 793873"/>
                    <a:gd name="connsiteX1" fmla="*/ 179886 w 599638"/>
                    <a:gd name="connsiteY1" fmla="*/ 701387 h 793873"/>
                    <a:gd name="connsiteX2" fmla="*/ 8943 w 599638"/>
                    <a:gd name="connsiteY2" fmla="*/ 288694 h 793873"/>
                    <a:gd name="connsiteX3" fmla="*/ 363331 w 599638"/>
                    <a:gd name="connsiteY3" fmla="*/ 16763 h 793873"/>
                    <a:gd name="connsiteX4" fmla="*/ 566776 w 599638"/>
                    <a:gd name="connsiteY4" fmla="*/ 732656 h 793873"/>
                    <a:gd name="connsiteX0" fmla="*/ 566776 w 568821"/>
                    <a:gd name="connsiteY0" fmla="*/ 729171 h 788661"/>
                    <a:gd name="connsiteX1" fmla="*/ 179886 w 568821"/>
                    <a:gd name="connsiteY1" fmla="*/ 697902 h 788661"/>
                    <a:gd name="connsiteX2" fmla="*/ 8943 w 568821"/>
                    <a:gd name="connsiteY2" fmla="*/ 285209 h 788661"/>
                    <a:gd name="connsiteX3" fmla="*/ 318544 w 568821"/>
                    <a:gd name="connsiteY3" fmla="*/ 17010 h 788661"/>
                    <a:gd name="connsiteX4" fmla="*/ 566776 w 568821"/>
                    <a:gd name="connsiteY4" fmla="*/ 729171 h 788661"/>
                    <a:gd name="connsiteX0" fmla="*/ 589369 w 591237"/>
                    <a:gd name="connsiteY0" fmla="*/ 689785 h 761354"/>
                    <a:gd name="connsiteX1" fmla="*/ 180085 w 591237"/>
                    <a:gd name="connsiteY1" fmla="*/ 695838 h 761354"/>
                    <a:gd name="connsiteX2" fmla="*/ 9142 w 591237"/>
                    <a:gd name="connsiteY2" fmla="*/ 283145 h 761354"/>
                    <a:gd name="connsiteX3" fmla="*/ 318743 w 591237"/>
                    <a:gd name="connsiteY3" fmla="*/ 14946 h 761354"/>
                    <a:gd name="connsiteX4" fmla="*/ 589369 w 591237"/>
                    <a:gd name="connsiteY4" fmla="*/ 689785 h 761354"/>
                    <a:gd name="connsiteX0" fmla="*/ 589369 w 591815"/>
                    <a:gd name="connsiteY0" fmla="*/ 689785 h 770566"/>
                    <a:gd name="connsiteX1" fmla="*/ 180085 w 591815"/>
                    <a:gd name="connsiteY1" fmla="*/ 695838 h 770566"/>
                    <a:gd name="connsiteX2" fmla="*/ 9142 w 591815"/>
                    <a:gd name="connsiteY2" fmla="*/ 283145 h 770566"/>
                    <a:gd name="connsiteX3" fmla="*/ 318743 w 591815"/>
                    <a:gd name="connsiteY3" fmla="*/ 14946 h 770566"/>
                    <a:gd name="connsiteX4" fmla="*/ 589369 w 591815"/>
                    <a:gd name="connsiteY4" fmla="*/ 689785 h 770566"/>
                    <a:gd name="connsiteX0" fmla="*/ 589369 w 591563"/>
                    <a:gd name="connsiteY0" fmla="*/ 686230 h 767011"/>
                    <a:gd name="connsiteX1" fmla="*/ 180085 w 591563"/>
                    <a:gd name="connsiteY1" fmla="*/ 692283 h 767011"/>
                    <a:gd name="connsiteX2" fmla="*/ 9142 w 591563"/>
                    <a:gd name="connsiteY2" fmla="*/ 279590 h 767011"/>
                    <a:gd name="connsiteX3" fmla="*/ 318743 w 591563"/>
                    <a:gd name="connsiteY3" fmla="*/ 11391 h 767011"/>
                    <a:gd name="connsiteX4" fmla="*/ 589369 w 591563"/>
                    <a:gd name="connsiteY4" fmla="*/ 686230 h 767011"/>
                    <a:gd name="connsiteX0" fmla="*/ 564716 w 567117"/>
                    <a:gd name="connsiteY0" fmla="*/ 689784 h 770565"/>
                    <a:gd name="connsiteX1" fmla="*/ 155432 w 567117"/>
                    <a:gd name="connsiteY1" fmla="*/ 695837 h 770565"/>
                    <a:gd name="connsiteX2" fmla="*/ 10614 w 567117"/>
                    <a:gd name="connsiteY2" fmla="*/ 283144 h 770565"/>
                    <a:gd name="connsiteX3" fmla="*/ 294090 w 567117"/>
                    <a:gd name="connsiteY3" fmla="*/ 14945 h 770565"/>
                    <a:gd name="connsiteX4" fmla="*/ 564716 w 567117"/>
                    <a:gd name="connsiteY4" fmla="*/ 689784 h 770565"/>
                    <a:gd name="connsiteX0" fmla="*/ 563012 w 564262"/>
                    <a:gd name="connsiteY0" fmla="*/ 689784 h 749388"/>
                    <a:gd name="connsiteX1" fmla="*/ 179854 w 564262"/>
                    <a:gd name="connsiteY1" fmla="*/ 669712 h 749388"/>
                    <a:gd name="connsiteX2" fmla="*/ 8910 w 564262"/>
                    <a:gd name="connsiteY2" fmla="*/ 283144 h 749388"/>
                    <a:gd name="connsiteX3" fmla="*/ 292386 w 564262"/>
                    <a:gd name="connsiteY3" fmla="*/ 14945 h 749388"/>
                    <a:gd name="connsiteX4" fmla="*/ 563012 w 564262"/>
                    <a:gd name="connsiteY4" fmla="*/ 689784 h 749388"/>
                    <a:gd name="connsiteX0" fmla="*/ 527823 w 529038"/>
                    <a:gd name="connsiteY0" fmla="*/ 688136 h 747040"/>
                    <a:gd name="connsiteX1" fmla="*/ 144665 w 529038"/>
                    <a:gd name="connsiteY1" fmla="*/ 668064 h 747040"/>
                    <a:gd name="connsiteX2" fmla="*/ 11044 w 529038"/>
                    <a:gd name="connsiteY2" fmla="*/ 296425 h 747040"/>
                    <a:gd name="connsiteX3" fmla="*/ 257197 w 529038"/>
                    <a:gd name="connsiteY3" fmla="*/ 13297 h 747040"/>
                    <a:gd name="connsiteX4" fmla="*/ 527823 w 529038"/>
                    <a:gd name="connsiteY4" fmla="*/ 688136 h 747040"/>
                    <a:gd name="connsiteX0" fmla="*/ 531298 w 532516"/>
                    <a:gd name="connsiteY0" fmla="*/ 687750 h 746480"/>
                    <a:gd name="connsiteX1" fmla="*/ 148140 w 532516"/>
                    <a:gd name="connsiteY1" fmla="*/ 667678 h 746480"/>
                    <a:gd name="connsiteX2" fmla="*/ 10787 w 532516"/>
                    <a:gd name="connsiteY2" fmla="*/ 299771 h 746480"/>
                    <a:gd name="connsiteX3" fmla="*/ 260672 w 532516"/>
                    <a:gd name="connsiteY3" fmla="*/ 12911 h 746480"/>
                    <a:gd name="connsiteX4" fmla="*/ 531298 w 532516"/>
                    <a:gd name="connsiteY4" fmla="*/ 687750 h 746480"/>
                    <a:gd name="connsiteX0" fmla="*/ 531298 w 532516"/>
                    <a:gd name="connsiteY0" fmla="*/ 691631 h 750361"/>
                    <a:gd name="connsiteX1" fmla="*/ 148140 w 532516"/>
                    <a:gd name="connsiteY1" fmla="*/ 671559 h 750361"/>
                    <a:gd name="connsiteX2" fmla="*/ 10787 w 532516"/>
                    <a:gd name="connsiteY2" fmla="*/ 303652 h 750361"/>
                    <a:gd name="connsiteX3" fmla="*/ 260672 w 532516"/>
                    <a:gd name="connsiteY3" fmla="*/ 16792 h 750361"/>
                    <a:gd name="connsiteX4" fmla="*/ 531298 w 532516"/>
                    <a:gd name="connsiteY4" fmla="*/ 691631 h 750361"/>
                    <a:gd name="connsiteX0" fmla="*/ 536215 w 537433"/>
                    <a:gd name="connsiteY0" fmla="*/ 691631 h 773430"/>
                    <a:gd name="connsiteX1" fmla="*/ 153057 w 537433"/>
                    <a:gd name="connsiteY1" fmla="*/ 671559 h 773430"/>
                    <a:gd name="connsiteX2" fmla="*/ 15704 w 537433"/>
                    <a:gd name="connsiteY2" fmla="*/ 303652 h 773430"/>
                    <a:gd name="connsiteX3" fmla="*/ 265589 w 537433"/>
                    <a:gd name="connsiteY3" fmla="*/ 16792 h 773430"/>
                    <a:gd name="connsiteX4" fmla="*/ 536215 w 537433"/>
                    <a:gd name="connsiteY4" fmla="*/ 691631 h 773430"/>
                    <a:gd name="connsiteX0" fmla="*/ 527121 w 528339"/>
                    <a:gd name="connsiteY0" fmla="*/ 691631 h 773430"/>
                    <a:gd name="connsiteX1" fmla="*/ 143963 w 528339"/>
                    <a:gd name="connsiteY1" fmla="*/ 671559 h 773430"/>
                    <a:gd name="connsiteX2" fmla="*/ 6610 w 528339"/>
                    <a:gd name="connsiteY2" fmla="*/ 303652 h 773430"/>
                    <a:gd name="connsiteX3" fmla="*/ 256495 w 528339"/>
                    <a:gd name="connsiteY3" fmla="*/ 16792 h 773430"/>
                    <a:gd name="connsiteX4" fmla="*/ 527121 w 528339"/>
                    <a:gd name="connsiteY4" fmla="*/ 691631 h 77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39" h="773430">
                      <a:moveTo>
                        <a:pt x="527121" y="691631"/>
                      </a:moveTo>
                      <a:cubicBezTo>
                        <a:pt x="508366" y="800759"/>
                        <a:pt x="279234" y="807135"/>
                        <a:pt x="143963" y="671559"/>
                      </a:cubicBezTo>
                      <a:cubicBezTo>
                        <a:pt x="8692" y="535983"/>
                        <a:pt x="-13975" y="404334"/>
                        <a:pt x="6610" y="303652"/>
                      </a:cubicBezTo>
                      <a:cubicBezTo>
                        <a:pt x="30926" y="79805"/>
                        <a:pt x="169743" y="-47871"/>
                        <a:pt x="256495" y="16792"/>
                      </a:cubicBezTo>
                      <a:cubicBezTo>
                        <a:pt x="343247" y="81455"/>
                        <a:pt x="545876" y="582503"/>
                        <a:pt x="527121" y="6916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5A7E86DD-56FE-43C3-A215-122AB27AAD5B}"/>
                  </a:ext>
                </a:extLst>
              </p:cNvPr>
              <p:cNvGrpSpPr/>
              <p:nvPr/>
            </p:nvGrpSpPr>
            <p:grpSpPr>
              <a:xfrm>
                <a:off x="6962131" y="4850503"/>
                <a:ext cx="896831" cy="999618"/>
                <a:chOff x="4506025" y="3543146"/>
                <a:chExt cx="911133" cy="951087"/>
              </a:xfrm>
            </p:grpSpPr>
            <p:sp>
              <p:nvSpPr>
                <p:cNvPr id="72" name="Freeform: Shape 71">
                  <a:extLst>
                    <a:ext uri="{FF2B5EF4-FFF2-40B4-BE49-F238E27FC236}">
                      <a16:creationId xmlns:a16="http://schemas.microsoft.com/office/drawing/2014/main" id="{B52FAD55-1F5B-4C36-8B0C-939B5001823D}"/>
                    </a:ext>
                  </a:extLst>
                </p:cNvPr>
                <p:cNvSpPr/>
                <p:nvPr/>
              </p:nvSpPr>
              <p:spPr>
                <a:xfrm rot="18900000" flipV="1">
                  <a:off x="4506025" y="3543146"/>
                  <a:ext cx="911133" cy="951087"/>
                </a:xfrm>
                <a:custGeom>
                  <a:avLst/>
                  <a:gdLst>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97781 w 1800046"/>
                    <a:gd name="connsiteY54" fmla="*/ 1575065 h 1800046"/>
                    <a:gd name="connsiteX55" fmla="*/ 1536435 w 1800046"/>
                    <a:gd name="connsiteY55"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599324 w 1800046"/>
                    <a:gd name="connsiteY46" fmla="*/ 1651105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02264 w 1800046"/>
                    <a:gd name="connsiteY26" fmla="*/ 224983 h 1800046"/>
                    <a:gd name="connsiteX27" fmla="*/ 263610 w 1800046"/>
                    <a:gd name="connsiteY27" fmla="*/ 263611 h 1800046"/>
                    <a:gd name="connsiteX28" fmla="*/ 224982 w 1800046"/>
                    <a:gd name="connsiteY28" fmla="*/ 402265 h 1800046"/>
                    <a:gd name="connsiteX29" fmla="*/ 229229 w 1800046"/>
                    <a:gd name="connsiteY29" fmla="*/ 431044 h 1800046"/>
                    <a:gd name="connsiteX30" fmla="*/ 205187 w 1800046"/>
                    <a:gd name="connsiteY30" fmla="*/ 627106 h 1800046"/>
                    <a:gd name="connsiteX31" fmla="*/ 93999 w 1800046"/>
                    <a:gd name="connsiteY31" fmla="*/ 759326 h 1800046"/>
                    <a:gd name="connsiteX32" fmla="*/ 70728 w 1800046"/>
                    <a:gd name="connsiteY32" fmla="*/ 774666 h 1800046"/>
                    <a:gd name="connsiteX33" fmla="*/ 0 w 1800046"/>
                    <a:gd name="connsiteY33" fmla="*/ 900024 h 1800046"/>
                    <a:gd name="connsiteX34" fmla="*/ 70728 w 1800046"/>
                    <a:gd name="connsiteY34" fmla="*/ 1025382 h 1800046"/>
                    <a:gd name="connsiteX35" fmla="*/ 93999 w 1800046"/>
                    <a:gd name="connsiteY35" fmla="*/ 1040723 h 1800046"/>
                    <a:gd name="connsiteX36" fmla="*/ 95515 w 1800046"/>
                    <a:gd name="connsiteY36" fmla="*/ 1056544 h 1800046"/>
                    <a:gd name="connsiteX37" fmla="*/ 215491 w 1800046"/>
                    <a:gd name="connsiteY37" fmla="*/ 1198699 h 1800046"/>
                    <a:gd name="connsiteX38" fmla="*/ 230481 w 1800046"/>
                    <a:gd name="connsiteY38" fmla="*/ 1371004 h 1800046"/>
                    <a:gd name="connsiteX39" fmla="*/ 224982 w 1800046"/>
                    <a:gd name="connsiteY39" fmla="*/ 1397782 h 1800046"/>
                    <a:gd name="connsiteX40" fmla="*/ 263610 w 1800046"/>
                    <a:gd name="connsiteY40" fmla="*/ 1536436 h 1800046"/>
                    <a:gd name="connsiteX41" fmla="*/ 402264 w 1800046"/>
                    <a:gd name="connsiteY41" fmla="*/ 1575064 h 1800046"/>
                    <a:gd name="connsiteX42" fmla="*/ 428825 w 1800046"/>
                    <a:gd name="connsiteY42" fmla="*/ 1569610 h 1800046"/>
                    <a:gd name="connsiteX43" fmla="*/ 449101 w 1800046"/>
                    <a:gd name="connsiteY43" fmla="*/ 1584517 h 1800046"/>
                    <a:gd name="connsiteX44" fmla="*/ 614780 w 1800046"/>
                    <a:gd name="connsiteY44" fmla="*/ 1609889 h 1800046"/>
                    <a:gd name="connsiteX45" fmla="*/ 759064 w 1800046"/>
                    <a:gd name="connsiteY45" fmla="*/ 1705654 h 1800046"/>
                    <a:gd name="connsiteX46" fmla="*/ 774665 w 1800046"/>
                    <a:gd name="connsiteY46" fmla="*/ 1729318 h 1800046"/>
                    <a:gd name="connsiteX47" fmla="*/ 900023 w 1800046"/>
                    <a:gd name="connsiteY47" fmla="*/ 1800046 h 1800046"/>
                    <a:gd name="connsiteX48" fmla="*/ 1025380 w 1800046"/>
                    <a:gd name="connsiteY48" fmla="*/ 1729318 h 1800046"/>
                    <a:gd name="connsiteX49" fmla="*/ 1040232 w 1800046"/>
                    <a:gd name="connsiteY49" fmla="*/ 1706790 h 1800046"/>
                    <a:gd name="connsiteX50" fmla="*/ 1204244 w 1800046"/>
                    <a:gd name="connsiteY50" fmla="*/ 1583539 h 1800046"/>
                    <a:gd name="connsiteX51" fmla="*/ 1397781 w 1800046"/>
                    <a:gd name="connsiteY51" fmla="*/ 1575065 h 1800046"/>
                    <a:gd name="connsiteX52" fmla="*/ 1536435 w 1800046"/>
                    <a:gd name="connsiteY52"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59506 w 1800046"/>
                    <a:gd name="connsiteY18" fmla="*/ 215914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10315 w 1800046"/>
                    <a:gd name="connsiteY11" fmla="*/ 62195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449101 w 1800046"/>
                    <a:gd name="connsiteY42" fmla="*/ 1584517 h 1800212"/>
                    <a:gd name="connsiteX43" fmla="*/ 614780 w 1800046"/>
                    <a:gd name="connsiteY43" fmla="*/ 1609889 h 1800212"/>
                    <a:gd name="connsiteX44" fmla="*/ 759064 w 1800046"/>
                    <a:gd name="connsiteY44" fmla="*/ 1705654 h 1800212"/>
                    <a:gd name="connsiteX45" fmla="*/ 900023 w 1800046"/>
                    <a:gd name="connsiteY45" fmla="*/ 1800046 h 1800212"/>
                    <a:gd name="connsiteX46" fmla="*/ 1025380 w 1800046"/>
                    <a:gd name="connsiteY46" fmla="*/ 1729318 h 1800212"/>
                    <a:gd name="connsiteX47" fmla="*/ 1040232 w 1800046"/>
                    <a:gd name="connsiteY47" fmla="*/ 1706790 h 1800212"/>
                    <a:gd name="connsiteX48" fmla="*/ 1204244 w 1800046"/>
                    <a:gd name="connsiteY48" fmla="*/ 1583539 h 1800212"/>
                    <a:gd name="connsiteX49" fmla="*/ 1397781 w 1800046"/>
                    <a:gd name="connsiteY49" fmla="*/ 1575065 h 1800212"/>
                    <a:gd name="connsiteX50" fmla="*/ 1536435 w 1800046"/>
                    <a:gd name="connsiteY50"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614780 w 1800046"/>
                    <a:gd name="connsiteY42" fmla="*/ 1609889 h 1800212"/>
                    <a:gd name="connsiteX43" fmla="*/ 759064 w 1800046"/>
                    <a:gd name="connsiteY43" fmla="*/ 1705654 h 1800212"/>
                    <a:gd name="connsiteX44" fmla="*/ 900023 w 1800046"/>
                    <a:gd name="connsiteY44" fmla="*/ 1800046 h 1800212"/>
                    <a:gd name="connsiteX45" fmla="*/ 1025380 w 1800046"/>
                    <a:gd name="connsiteY45" fmla="*/ 1729318 h 1800212"/>
                    <a:gd name="connsiteX46" fmla="*/ 1040232 w 1800046"/>
                    <a:gd name="connsiteY46" fmla="*/ 1706790 h 1800212"/>
                    <a:gd name="connsiteX47" fmla="*/ 1204244 w 1800046"/>
                    <a:gd name="connsiteY47" fmla="*/ 1583539 h 1800212"/>
                    <a:gd name="connsiteX48" fmla="*/ 1397781 w 1800046"/>
                    <a:gd name="connsiteY48" fmla="*/ 1575065 h 1800212"/>
                    <a:gd name="connsiteX49" fmla="*/ 1536435 w 1800046"/>
                    <a:gd name="connsiteY49"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614780 w 1800046"/>
                    <a:gd name="connsiteY41" fmla="*/ 1609889 h 1800212"/>
                    <a:gd name="connsiteX42" fmla="*/ 759064 w 1800046"/>
                    <a:gd name="connsiteY42" fmla="*/ 1705654 h 1800212"/>
                    <a:gd name="connsiteX43" fmla="*/ 900023 w 1800046"/>
                    <a:gd name="connsiteY43" fmla="*/ 1800046 h 1800212"/>
                    <a:gd name="connsiteX44" fmla="*/ 1025380 w 1800046"/>
                    <a:gd name="connsiteY44" fmla="*/ 1729318 h 1800212"/>
                    <a:gd name="connsiteX45" fmla="*/ 1040232 w 1800046"/>
                    <a:gd name="connsiteY45" fmla="*/ 1706790 h 1800212"/>
                    <a:gd name="connsiteX46" fmla="*/ 1204244 w 1800046"/>
                    <a:gd name="connsiteY46" fmla="*/ 1583539 h 1800212"/>
                    <a:gd name="connsiteX47" fmla="*/ 1397781 w 1800046"/>
                    <a:gd name="connsiteY47" fmla="*/ 1575065 h 1800212"/>
                    <a:gd name="connsiteX48" fmla="*/ 1536435 w 1800046"/>
                    <a:gd name="connsiteY48"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24982 w 1800046"/>
                    <a:gd name="connsiteY37" fmla="*/ 1397782 h 1800212"/>
                    <a:gd name="connsiteX38" fmla="*/ 263610 w 1800046"/>
                    <a:gd name="connsiteY38" fmla="*/ 1536436 h 1800212"/>
                    <a:gd name="connsiteX39" fmla="*/ 402264 w 1800046"/>
                    <a:gd name="connsiteY39" fmla="*/ 1575064 h 1800212"/>
                    <a:gd name="connsiteX40" fmla="*/ 614780 w 1800046"/>
                    <a:gd name="connsiteY40" fmla="*/ 1609889 h 1800212"/>
                    <a:gd name="connsiteX41" fmla="*/ 759064 w 1800046"/>
                    <a:gd name="connsiteY41" fmla="*/ 1705654 h 1800212"/>
                    <a:gd name="connsiteX42" fmla="*/ 900023 w 1800046"/>
                    <a:gd name="connsiteY42" fmla="*/ 1800046 h 1800212"/>
                    <a:gd name="connsiteX43" fmla="*/ 1025380 w 1800046"/>
                    <a:gd name="connsiteY43" fmla="*/ 1729318 h 1800212"/>
                    <a:gd name="connsiteX44" fmla="*/ 1040232 w 1800046"/>
                    <a:gd name="connsiteY44" fmla="*/ 1706790 h 1800212"/>
                    <a:gd name="connsiteX45" fmla="*/ 1204244 w 1800046"/>
                    <a:gd name="connsiteY45" fmla="*/ 1583539 h 1800212"/>
                    <a:gd name="connsiteX46" fmla="*/ 1397781 w 1800046"/>
                    <a:gd name="connsiteY46" fmla="*/ 1575065 h 1800212"/>
                    <a:gd name="connsiteX47" fmla="*/ 1536435 w 1800046"/>
                    <a:gd name="connsiteY47"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215491 w 1800046"/>
                    <a:gd name="connsiteY35" fmla="*/ 1198699 h 1800212"/>
                    <a:gd name="connsiteX36" fmla="*/ 224982 w 1800046"/>
                    <a:gd name="connsiteY36" fmla="*/ 1397782 h 1800212"/>
                    <a:gd name="connsiteX37" fmla="*/ 263610 w 1800046"/>
                    <a:gd name="connsiteY37" fmla="*/ 1536436 h 1800212"/>
                    <a:gd name="connsiteX38" fmla="*/ 402264 w 1800046"/>
                    <a:gd name="connsiteY38" fmla="*/ 1575064 h 1800212"/>
                    <a:gd name="connsiteX39" fmla="*/ 614780 w 1800046"/>
                    <a:gd name="connsiteY39" fmla="*/ 1609889 h 1800212"/>
                    <a:gd name="connsiteX40" fmla="*/ 759064 w 1800046"/>
                    <a:gd name="connsiteY40" fmla="*/ 1705654 h 1800212"/>
                    <a:gd name="connsiteX41" fmla="*/ 900023 w 1800046"/>
                    <a:gd name="connsiteY41" fmla="*/ 1800046 h 1800212"/>
                    <a:gd name="connsiteX42" fmla="*/ 1025380 w 1800046"/>
                    <a:gd name="connsiteY42" fmla="*/ 1729318 h 1800212"/>
                    <a:gd name="connsiteX43" fmla="*/ 1040232 w 1800046"/>
                    <a:gd name="connsiteY43" fmla="*/ 1706790 h 1800212"/>
                    <a:gd name="connsiteX44" fmla="*/ 1204244 w 1800046"/>
                    <a:gd name="connsiteY44" fmla="*/ 1583539 h 1800212"/>
                    <a:gd name="connsiteX45" fmla="*/ 1397781 w 1800046"/>
                    <a:gd name="connsiteY45" fmla="*/ 1575065 h 1800212"/>
                    <a:gd name="connsiteX46" fmla="*/ 1536435 w 1800046"/>
                    <a:gd name="connsiteY46"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215491 w 1800046"/>
                    <a:gd name="connsiteY34" fmla="*/ 1198699 h 1800212"/>
                    <a:gd name="connsiteX35" fmla="*/ 224982 w 1800046"/>
                    <a:gd name="connsiteY35" fmla="*/ 1397782 h 1800212"/>
                    <a:gd name="connsiteX36" fmla="*/ 263610 w 1800046"/>
                    <a:gd name="connsiteY36" fmla="*/ 1536436 h 1800212"/>
                    <a:gd name="connsiteX37" fmla="*/ 402264 w 1800046"/>
                    <a:gd name="connsiteY37" fmla="*/ 1575064 h 1800212"/>
                    <a:gd name="connsiteX38" fmla="*/ 614780 w 1800046"/>
                    <a:gd name="connsiteY38" fmla="*/ 1609889 h 1800212"/>
                    <a:gd name="connsiteX39" fmla="*/ 759064 w 1800046"/>
                    <a:gd name="connsiteY39" fmla="*/ 1705654 h 1800212"/>
                    <a:gd name="connsiteX40" fmla="*/ 900023 w 1800046"/>
                    <a:gd name="connsiteY40" fmla="*/ 1800046 h 1800212"/>
                    <a:gd name="connsiteX41" fmla="*/ 1025380 w 1800046"/>
                    <a:gd name="connsiteY41" fmla="*/ 1729318 h 1800212"/>
                    <a:gd name="connsiteX42" fmla="*/ 1040232 w 1800046"/>
                    <a:gd name="connsiteY42" fmla="*/ 1706790 h 1800212"/>
                    <a:gd name="connsiteX43" fmla="*/ 1204244 w 1800046"/>
                    <a:gd name="connsiteY43" fmla="*/ 1583539 h 1800212"/>
                    <a:gd name="connsiteX44" fmla="*/ 1397781 w 1800046"/>
                    <a:gd name="connsiteY44" fmla="*/ 1575065 h 1800212"/>
                    <a:gd name="connsiteX45" fmla="*/ 1536435 w 1800046"/>
                    <a:gd name="connsiteY45"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0 w 1800046"/>
                    <a:gd name="connsiteY31" fmla="*/ 900024 h 1800212"/>
                    <a:gd name="connsiteX32" fmla="*/ 70728 w 1800046"/>
                    <a:gd name="connsiteY32" fmla="*/ 1025382 h 1800212"/>
                    <a:gd name="connsiteX33" fmla="*/ 215491 w 1800046"/>
                    <a:gd name="connsiteY33" fmla="*/ 1198699 h 1800212"/>
                    <a:gd name="connsiteX34" fmla="*/ 224982 w 1800046"/>
                    <a:gd name="connsiteY34" fmla="*/ 1397782 h 1800212"/>
                    <a:gd name="connsiteX35" fmla="*/ 263610 w 1800046"/>
                    <a:gd name="connsiteY35" fmla="*/ 1536436 h 1800212"/>
                    <a:gd name="connsiteX36" fmla="*/ 402264 w 1800046"/>
                    <a:gd name="connsiteY36" fmla="*/ 1575064 h 1800212"/>
                    <a:gd name="connsiteX37" fmla="*/ 614780 w 1800046"/>
                    <a:gd name="connsiteY37" fmla="*/ 1609889 h 1800212"/>
                    <a:gd name="connsiteX38" fmla="*/ 759064 w 1800046"/>
                    <a:gd name="connsiteY38" fmla="*/ 1705654 h 1800212"/>
                    <a:gd name="connsiteX39" fmla="*/ 900023 w 1800046"/>
                    <a:gd name="connsiteY39" fmla="*/ 1800046 h 1800212"/>
                    <a:gd name="connsiteX40" fmla="*/ 1025380 w 1800046"/>
                    <a:gd name="connsiteY40" fmla="*/ 1729318 h 1800212"/>
                    <a:gd name="connsiteX41" fmla="*/ 1040232 w 1800046"/>
                    <a:gd name="connsiteY41" fmla="*/ 1706790 h 1800212"/>
                    <a:gd name="connsiteX42" fmla="*/ 1204244 w 1800046"/>
                    <a:gd name="connsiteY42" fmla="*/ 1583539 h 1800212"/>
                    <a:gd name="connsiteX43" fmla="*/ 1397781 w 1800046"/>
                    <a:gd name="connsiteY43" fmla="*/ 1575065 h 1800212"/>
                    <a:gd name="connsiteX44" fmla="*/ 1536435 w 1800046"/>
                    <a:gd name="connsiteY44"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05187 w 1800046"/>
                    <a:gd name="connsiteY28" fmla="*/ 627106 h 1800212"/>
                    <a:gd name="connsiteX29" fmla="*/ 93999 w 1800046"/>
                    <a:gd name="connsiteY29" fmla="*/ 759326 h 1800212"/>
                    <a:gd name="connsiteX30" fmla="*/ 0 w 1800046"/>
                    <a:gd name="connsiteY30" fmla="*/ 900024 h 1800212"/>
                    <a:gd name="connsiteX31" fmla="*/ 70728 w 1800046"/>
                    <a:gd name="connsiteY31" fmla="*/ 1025382 h 1800212"/>
                    <a:gd name="connsiteX32" fmla="*/ 215491 w 1800046"/>
                    <a:gd name="connsiteY32" fmla="*/ 1198699 h 1800212"/>
                    <a:gd name="connsiteX33" fmla="*/ 224982 w 1800046"/>
                    <a:gd name="connsiteY33" fmla="*/ 1397782 h 1800212"/>
                    <a:gd name="connsiteX34" fmla="*/ 263610 w 1800046"/>
                    <a:gd name="connsiteY34" fmla="*/ 1536436 h 1800212"/>
                    <a:gd name="connsiteX35" fmla="*/ 402264 w 1800046"/>
                    <a:gd name="connsiteY35" fmla="*/ 1575064 h 1800212"/>
                    <a:gd name="connsiteX36" fmla="*/ 614780 w 1800046"/>
                    <a:gd name="connsiteY36" fmla="*/ 1609889 h 1800212"/>
                    <a:gd name="connsiteX37" fmla="*/ 759064 w 1800046"/>
                    <a:gd name="connsiteY37" fmla="*/ 1705654 h 1800212"/>
                    <a:gd name="connsiteX38" fmla="*/ 900023 w 1800046"/>
                    <a:gd name="connsiteY38" fmla="*/ 1800046 h 1800212"/>
                    <a:gd name="connsiteX39" fmla="*/ 1025380 w 1800046"/>
                    <a:gd name="connsiteY39" fmla="*/ 1729318 h 1800212"/>
                    <a:gd name="connsiteX40" fmla="*/ 1040232 w 1800046"/>
                    <a:gd name="connsiteY40" fmla="*/ 1706790 h 1800212"/>
                    <a:gd name="connsiteX41" fmla="*/ 1204244 w 1800046"/>
                    <a:gd name="connsiteY41" fmla="*/ 1583539 h 1800212"/>
                    <a:gd name="connsiteX42" fmla="*/ 1397781 w 1800046"/>
                    <a:gd name="connsiteY42" fmla="*/ 1575065 h 1800212"/>
                    <a:gd name="connsiteX43" fmla="*/ 1536435 w 1800046"/>
                    <a:gd name="connsiteY43"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595802 w 1800046"/>
                    <a:gd name="connsiteY23" fmla="*/ 216505 h 1800212"/>
                    <a:gd name="connsiteX24" fmla="*/ 402264 w 1800046"/>
                    <a:gd name="connsiteY24" fmla="*/ 224983 h 1800212"/>
                    <a:gd name="connsiteX25" fmla="*/ 263610 w 1800046"/>
                    <a:gd name="connsiteY25" fmla="*/ 263611 h 1800212"/>
                    <a:gd name="connsiteX26" fmla="*/ 224982 w 1800046"/>
                    <a:gd name="connsiteY26" fmla="*/ 402265 h 1800212"/>
                    <a:gd name="connsiteX27" fmla="*/ 205187 w 1800046"/>
                    <a:gd name="connsiteY27" fmla="*/ 627106 h 1800212"/>
                    <a:gd name="connsiteX28" fmla="*/ 93999 w 1800046"/>
                    <a:gd name="connsiteY28" fmla="*/ 759326 h 1800212"/>
                    <a:gd name="connsiteX29" fmla="*/ 0 w 1800046"/>
                    <a:gd name="connsiteY29" fmla="*/ 900024 h 1800212"/>
                    <a:gd name="connsiteX30" fmla="*/ 70728 w 1800046"/>
                    <a:gd name="connsiteY30" fmla="*/ 1025382 h 1800212"/>
                    <a:gd name="connsiteX31" fmla="*/ 215491 w 1800046"/>
                    <a:gd name="connsiteY31" fmla="*/ 1198699 h 1800212"/>
                    <a:gd name="connsiteX32" fmla="*/ 224982 w 1800046"/>
                    <a:gd name="connsiteY32" fmla="*/ 1397782 h 1800212"/>
                    <a:gd name="connsiteX33" fmla="*/ 263610 w 1800046"/>
                    <a:gd name="connsiteY33" fmla="*/ 1536436 h 1800212"/>
                    <a:gd name="connsiteX34" fmla="*/ 402264 w 1800046"/>
                    <a:gd name="connsiteY34" fmla="*/ 1575064 h 1800212"/>
                    <a:gd name="connsiteX35" fmla="*/ 614780 w 1800046"/>
                    <a:gd name="connsiteY35" fmla="*/ 1609889 h 1800212"/>
                    <a:gd name="connsiteX36" fmla="*/ 759064 w 1800046"/>
                    <a:gd name="connsiteY36" fmla="*/ 1705654 h 1800212"/>
                    <a:gd name="connsiteX37" fmla="*/ 900023 w 1800046"/>
                    <a:gd name="connsiteY37" fmla="*/ 1800046 h 1800212"/>
                    <a:gd name="connsiteX38" fmla="*/ 1025380 w 1800046"/>
                    <a:gd name="connsiteY38" fmla="*/ 1729318 h 1800212"/>
                    <a:gd name="connsiteX39" fmla="*/ 1040232 w 1800046"/>
                    <a:gd name="connsiteY39" fmla="*/ 1706790 h 1800212"/>
                    <a:gd name="connsiteX40" fmla="*/ 1204244 w 1800046"/>
                    <a:gd name="connsiteY40" fmla="*/ 1583539 h 1800212"/>
                    <a:gd name="connsiteX41" fmla="*/ 1397781 w 1800046"/>
                    <a:gd name="connsiteY41" fmla="*/ 1575065 h 1800212"/>
                    <a:gd name="connsiteX42" fmla="*/ 1536435 w 1800046"/>
                    <a:gd name="connsiteY42" fmla="*/ 1536436 h 1800212"/>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350946 w 1800046"/>
                    <a:gd name="connsiteY17" fmla="*/ 215807 h 1800490"/>
                    <a:gd name="connsiteX18" fmla="*/ 1177537 w 1800046"/>
                    <a:gd name="connsiteY18" fmla="*/ 198160 h 1800490"/>
                    <a:gd name="connsiteX19" fmla="*/ 1040979 w 1800046"/>
                    <a:gd name="connsiteY19" fmla="*/ 94667 h 1800490"/>
                    <a:gd name="connsiteX20" fmla="*/ 900022 w 1800046"/>
                    <a:gd name="connsiteY20" fmla="*/ 278 h 1800490"/>
                    <a:gd name="connsiteX21" fmla="*/ 774665 w 1800046"/>
                    <a:gd name="connsiteY21" fmla="*/ 71007 h 1800490"/>
                    <a:gd name="connsiteX22" fmla="*/ 595802 w 1800046"/>
                    <a:gd name="connsiteY22" fmla="*/ 216783 h 1800490"/>
                    <a:gd name="connsiteX23" fmla="*/ 402264 w 1800046"/>
                    <a:gd name="connsiteY23" fmla="*/ 225261 h 1800490"/>
                    <a:gd name="connsiteX24" fmla="*/ 263610 w 1800046"/>
                    <a:gd name="connsiteY24" fmla="*/ 263889 h 1800490"/>
                    <a:gd name="connsiteX25" fmla="*/ 224982 w 1800046"/>
                    <a:gd name="connsiteY25" fmla="*/ 402543 h 1800490"/>
                    <a:gd name="connsiteX26" fmla="*/ 205187 w 1800046"/>
                    <a:gd name="connsiteY26" fmla="*/ 627384 h 1800490"/>
                    <a:gd name="connsiteX27" fmla="*/ 93999 w 1800046"/>
                    <a:gd name="connsiteY27" fmla="*/ 759604 h 1800490"/>
                    <a:gd name="connsiteX28" fmla="*/ 0 w 1800046"/>
                    <a:gd name="connsiteY28" fmla="*/ 900302 h 1800490"/>
                    <a:gd name="connsiteX29" fmla="*/ 70728 w 1800046"/>
                    <a:gd name="connsiteY29" fmla="*/ 1025660 h 1800490"/>
                    <a:gd name="connsiteX30" fmla="*/ 215491 w 1800046"/>
                    <a:gd name="connsiteY30" fmla="*/ 1198977 h 1800490"/>
                    <a:gd name="connsiteX31" fmla="*/ 224982 w 1800046"/>
                    <a:gd name="connsiteY31" fmla="*/ 1398060 h 1800490"/>
                    <a:gd name="connsiteX32" fmla="*/ 263610 w 1800046"/>
                    <a:gd name="connsiteY32" fmla="*/ 1536714 h 1800490"/>
                    <a:gd name="connsiteX33" fmla="*/ 402264 w 1800046"/>
                    <a:gd name="connsiteY33" fmla="*/ 1575342 h 1800490"/>
                    <a:gd name="connsiteX34" fmla="*/ 614780 w 1800046"/>
                    <a:gd name="connsiteY34" fmla="*/ 1610167 h 1800490"/>
                    <a:gd name="connsiteX35" fmla="*/ 759064 w 1800046"/>
                    <a:gd name="connsiteY35" fmla="*/ 1705932 h 1800490"/>
                    <a:gd name="connsiteX36" fmla="*/ 900023 w 1800046"/>
                    <a:gd name="connsiteY36" fmla="*/ 1800324 h 1800490"/>
                    <a:gd name="connsiteX37" fmla="*/ 1025380 w 1800046"/>
                    <a:gd name="connsiteY37" fmla="*/ 1729596 h 1800490"/>
                    <a:gd name="connsiteX38" fmla="*/ 1040232 w 1800046"/>
                    <a:gd name="connsiteY38" fmla="*/ 1707068 h 1800490"/>
                    <a:gd name="connsiteX39" fmla="*/ 1204244 w 1800046"/>
                    <a:gd name="connsiteY39" fmla="*/ 1583817 h 1800490"/>
                    <a:gd name="connsiteX40" fmla="*/ 1397781 w 1800046"/>
                    <a:gd name="connsiteY40" fmla="*/ 1575343 h 1800490"/>
                    <a:gd name="connsiteX41" fmla="*/ 1536435 w 1800046"/>
                    <a:gd name="connsiteY41"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177537 w 1800046"/>
                    <a:gd name="connsiteY17" fmla="*/ 198160 h 1800490"/>
                    <a:gd name="connsiteX18" fmla="*/ 1040979 w 1800046"/>
                    <a:gd name="connsiteY18" fmla="*/ 94667 h 1800490"/>
                    <a:gd name="connsiteX19" fmla="*/ 900022 w 1800046"/>
                    <a:gd name="connsiteY19" fmla="*/ 278 h 1800490"/>
                    <a:gd name="connsiteX20" fmla="*/ 774665 w 1800046"/>
                    <a:gd name="connsiteY20" fmla="*/ 71007 h 1800490"/>
                    <a:gd name="connsiteX21" fmla="*/ 595802 w 1800046"/>
                    <a:gd name="connsiteY21" fmla="*/ 216783 h 1800490"/>
                    <a:gd name="connsiteX22" fmla="*/ 402264 w 1800046"/>
                    <a:gd name="connsiteY22" fmla="*/ 225261 h 1800490"/>
                    <a:gd name="connsiteX23" fmla="*/ 263610 w 1800046"/>
                    <a:gd name="connsiteY23" fmla="*/ 263889 h 1800490"/>
                    <a:gd name="connsiteX24" fmla="*/ 224982 w 1800046"/>
                    <a:gd name="connsiteY24" fmla="*/ 402543 h 1800490"/>
                    <a:gd name="connsiteX25" fmla="*/ 205187 w 1800046"/>
                    <a:gd name="connsiteY25" fmla="*/ 627384 h 1800490"/>
                    <a:gd name="connsiteX26" fmla="*/ 93999 w 1800046"/>
                    <a:gd name="connsiteY26" fmla="*/ 759604 h 1800490"/>
                    <a:gd name="connsiteX27" fmla="*/ 0 w 1800046"/>
                    <a:gd name="connsiteY27" fmla="*/ 900302 h 1800490"/>
                    <a:gd name="connsiteX28" fmla="*/ 70728 w 1800046"/>
                    <a:gd name="connsiteY28" fmla="*/ 1025660 h 1800490"/>
                    <a:gd name="connsiteX29" fmla="*/ 215491 w 1800046"/>
                    <a:gd name="connsiteY29" fmla="*/ 1198977 h 1800490"/>
                    <a:gd name="connsiteX30" fmla="*/ 224982 w 1800046"/>
                    <a:gd name="connsiteY30" fmla="*/ 1398060 h 1800490"/>
                    <a:gd name="connsiteX31" fmla="*/ 263610 w 1800046"/>
                    <a:gd name="connsiteY31" fmla="*/ 1536714 h 1800490"/>
                    <a:gd name="connsiteX32" fmla="*/ 402264 w 1800046"/>
                    <a:gd name="connsiteY32" fmla="*/ 1575342 h 1800490"/>
                    <a:gd name="connsiteX33" fmla="*/ 614780 w 1800046"/>
                    <a:gd name="connsiteY33" fmla="*/ 1610167 h 1800490"/>
                    <a:gd name="connsiteX34" fmla="*/ 759064 w 1800046"/>
                    <a:gd name="connsiteY34" fmla="*/ 1705932 h 1800490"/>
                    <a:gd name="connsiteX35" fmla="*/ 900023 w 1800046"/>
                    <a:gd name="connsiteY35" fmla="*/ 1800324 h 1800490"/>
                    <a:gd name="connsiteX36" fmla="*/ 1025380 w 1800046"/>
                    <a:gd name="connsiteY36" fmla="*/ 1729596 h 1800490"/>
                    <a:gd name="connsiteX37" fmla="*/ 1040232 w 1800046"/>
                    <a:gd name="connsiteY37" fmla="*/ 1707068 h 1800490"/>
                    <a:gd name="connsiteX38" fmla="*/ 1204244 w 1800046"/>
                    <a:gd name="connsiteY38" fmla="*/ 1583817 h 1800490"/>
                    <a:gd name="connsiteX39" fmla="*/ 1397781 w 1800046"/>
                    <a:gd name="connsiteY39" fmla="*/ 1575343 h 1800490"/>
                    <a:gd name="connsiteX40" fmla="*/ 1536435 w 1800046"/>
                    <a:gd name="connsiteY40"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177537 w 1800046"/>
                    <a:gd name="connsiteY16" fmla="*/ 198160 h 1800490"/>
                    <a:gd name="connsiteX17" fmla="*/ 1040979 w 1800046"/>
                    <a:gd name="connsiteY17" fmla="*/ 94667 h 1800490"/>
                    <a:gd name="connsiteX18" fmla="*/ 900022 w 1800046"/>
                    <a:gd name="connsiteY18" fmla="*/ 278 h 1800490"/>
                    <a:gd name="connsiteX19" fmla="*/ 774665 w 1800046"/>
                    <a:gd name="connsiteY19" fmla="*/ 71007 h 1800490"/>
                    <a:gd name="connsiteX20" fmla="*/ 595802 w 1800046"/>
                    <a:gd name="connsiteY20" fmla="*/ 216783 h 1800490"/>
                    <a:gd name="connsiteX21" fmla="*/ 402264 w 1800046"/>
                    <a:gd name="connsiteY21" fmla="*/ 225261 h 1800490"/>
                    <a:gd name="connsiteX22" fmla="*/ 263610 w 1800046"/>
                    <a:gd name="connsiteY22" fmla="*/ 263889 h 1800490"/>
                    <a:gd name="connsiteX23" fmla="*/ 224982 w 1800046"/>
                    <a:gd name="connsiteY23" fmla="*/ 402543 h 1800490"/>
                    <a:gd name="connsiteX24" fmla="*/ 205187 w 1800046"/>
                    <a:gd name="connsiteY24" fmla="*/ 627384 h 1800490"/>
                    <a:gd name="connsiteX25" fmla="*/ 93999 w 1800046"/>
                    <a:gd name="connsiteY25" fmla="*/ 759604 h 1800490"/>
                    <a:gd name="connsiteX26" fmla="*/ 0 w 1800046"/>
                    <a:gd name="connsiteY26" fmla="*/ 900302 h 1800490"/>
                    <a:gd name="connsiteX27" fmla="*/ 70728 w 1800046"/>
                    <a:gd name="connsiteY27" fmla="*/ 1025660 h 1800490"/>
                    <a:gd name="connsiteX28" fmla="*/ 215491 w 1800046"/>
                    <a:gd name="connsiteY28" fmla="*/ 1198977 h 1800490"/>
                    <a:gd name="connsiteX29" fmla="*/ 224982 w 1800046"/>
                    <a:gd name="connsiteY29" fmla="*/ 1398060 h 1800490"/>
                    <a:gd name="connsiteX30" fmla="*/ 263610 w 1800046"/>
                    <a:gd name="connsiteY30" fmla="*/ 1536714 h 1800490"/>
                    <a:gd name="connsiteX31" fmla="*/ 402264 w 1800046"/>
                    <a:gd name="connsiteY31" fmla="*/ 1575342 h 1800490"/>
                    <a:gd name="connsiteX32" fmla="*/ 614780 w 1800046"/>
                    <a:gd name="connsiteY32" fmla="*/ 1610167 h 1800490"/>
                    <a:gd name="connsiteX33" fmla="*/ 759064 w 1800046"/>
                    <a:gd name="connsiteY33" fmla="*/ 1705932 h 1800490"/>
                    <a:gd name="connsiteX34" fmla="*/ 900023 w 1800046"/>
                    <a:gd name="connsiteY34" fmla="*/ 1800324 h 1800490"/>
                    <a:gd name="connsiteX35" fmla="*/ 1025380 w 1800046"/>
                    <a:gd name="connsiteY35" fmla="*/ 1729596 h 1800490"/>
                    <a:gd name="connsiteX36" fmla="*/ 1040232 w 1800046"/>
                    <a:gd name="connsiteY36" fmla="*/ 1707068 h 1800490"/>
                    <a:gd name="connsiteX37" fmla="*/ 1204244 w 1800046"/>
                    <a:gd name="connsiteY37" fmla="*/ 1583817 h 1800490"/>
                    <a:gd name="connsiteX38" fmla="*/ 1397781 w 1800046"/>
                    <a:gd name="connsiteY38" fmla="*/ 1575343 h 1800490"/>
                    <a:gd name="connsiteX39" fmla="*/ 1536435 w 1800046"/>
                    <a:gd name="connsiteY39"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610315 w 1800046"/>
                    <a:gd name="connsiteY10" fmla="*/ 622232 h 1800490"/>
                    <a:gd name="connsiteX11" fmla="*/ 1575064 w 1800046"/>
                    <a:gd name="connsiteY11" fmla="*/ 402543 h 1800490"/>
                    <a:gd name="connsiteX12" fmla="*/ 1536435 w 1800046"/>
                    <a:gd name="connsiteY12" fmla="*/ 263889 h 1800490"/>
                    <a:gd name="connsiteX13" fmla="*/ 1397781 w 1800046"/>
                    <a:gd name="connsiteY13" fmla="*/ 225260 h 1800490"/>
                    <a:gd name="connsiteX14" fmla="*/ 1177537 w 1800046"/>
                    <a:gd name="connsiteY14" fmla="*/ 198160 h 1800490"/>
                    <a:gd name="connsiteX15" fmla="*/ 1040979 w 1800046"/>
                    <a:gd name="connsiteY15" fmla="*/ 94667 h 1800490"/>
                    <a:gd name="connsiteX16" fmla="*/ 900022 w 1800046"/>
                    <a:gd name="connsiteY16" fmla="*/ 278 h 1800490"/>
                    <a:gd name="connsiteX17" fmla="*/ 774665 w 1800046"/>
                    <a:gd name="connsiteY17" fmla="*/ 71007 h 1800490"/>
                    <a:gd name="connsiteX18" fmla="*/ 595802 w 1800046"/>
                    <a:gd name="connsiteY18" fmla="*/ 216783 h 1800490"/>
                    <a:gd name="connsiteX19" fmla="*/ 402264 w 1800046"/>
                    <a:gd name="connsiteY19" fmla="*/ 225261 h 1800490"/>
                    <a:gd name="connsiteX20" fmla="*/ 263610 w 1800046"/>
                    <a:gd name="connsiteY20" fmla="*/ 263889 h 1800490"/>
                    <a:gd name="connsiteX21" fmla="*/ 224982 w 1800046"/>
                    <a:gd name="connsiteY21" fmla="*/ 402543 h 1800490"/>
                    <a:gd name="connsiteX22" fmla="*/ 205187 w 1800046"/>
                    <a:gd name="connsiteY22" fmla="*/ 627384 h 1800490"/>
                    <a:gd name="connsiteX23" fmla="*/ 93999 w 1800046"/>
                    <a:gd name="connsiteY23" fmla="*/ 759604 h 1800490"/>
                    <a:gd name="connsiteX24" fmla="*/ 0 w 1800046"/>
                    <a:gd name="connsiteY24" fmla="*/ 900302 h 1800490"/>
                    <a:gd name="connsiteX25" fmla="*/ 70728 w 1800046"/>
                    <a:gd name="connsiteY25" fmla="*/ 1025660 h 1800490"/>
                    <a:gd name="connsiteX26" fmla="*/ 215491 w 1800046"/>
                    <a:gd name="connsiteY26" fmla="*/ 1198977 h 1800490"/>
                    <a:gd name="connsiteX27" fmla="*/ 224982 w 1800046"/>
                    <a:gd name="connsiteY27" fmla="*/ 1398060 h 1800490"/>
                    <a:gd name="connsiteX28" fmla="*/ 263610 w 1800046"/>
                    <a:gd name="connsiteY28" fmla="*/ 1536714 h 1800490"/>
                    <a:gd name="connsiteX29" fmla="*/ 402264 w 1800046"/>
                    <a:gd name="connsiteY29" fmla="*/ 1575342 h 1800490"/>
                    <a:gd name="connsiteX30" fmla="*/ 614780 w 1800046"/>
                    <a:gd name="connsiteY30" fmla="*/ 1610167 h 1800490"/>
                    <a:gd name="connsiteX31" fmla="*/ 759064 w 1800046"/>
                    <a:gd name="connsiteY31" fmla="*/ 1705932 h 1800490"/>
                    <a:gd name="connsiteX32" fmla="*/ 900023 w 1800046"/>
                    <a:gd name="connsiteY32" fmla="*/ 1800324 h 1800490"/>
                    <a:gd name="connsiteX33" fmla="*/ 1025380 w 1800046"/>
                    <a:gd name="connsiteY33" fmla="*/ 1729596 h 1800490"/>
                    <a:gd name="connsiteX34" fmla="*/ 1040232 w 1800046"/>
                    <a:gd name="connsiteY34" fmla="*/ 1707068 h 1800490"/>
                    <a:gd name="connsiteX35" fmla="*/ 1204244 w 1800046"/>
                    <a:gd name="connsiteY35" fmla="*/ 1583817 h 1800490"/>
                    <a:gd name="connsiteX36" fmla="*/ 1397781 w 1800046"/>
                    <a:gd name="connsiteY36" fmla="*/ 1575343 h 1800490"/>
                    <a:gd name="connsiteX37" fmla="*/ 1536435 w 1800046"/>
                    <a:gd name="connsiteY37"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800046 w 1800046"/>
                    <a:gd name="connsiteY6" fmla="*/ 900302 h 1800490"/>
                    <a:gd name="connsiteX7" fmla="*/ 1729318 w 1800046"/>
                    <a:gd name="connsiteY7" fmla="*/ 774944 h 1800490"/>
                    <a:gd name="connsiteX8" fmla="*/ 1610315 w 1800046"/>
                    <a:gd name="connsiteY8" fmla="*/ 622232 h 1800490"/>
                    <a:gd name="connsiteX9" fmla="*/ 1575064 w 1800046"/>
                    <a:gd name="connsiteY9" fmla="*/ 402543 h 1800490"/>
                    <a:gd name="connsiteX10" fmla="*/ 1536435 w 1800046"/>
                    <a:gd name="connsiteY10" fmla="*/ 263889 h 1800490"/>
                    <a:gd name="connsiteX11" fmla="*/ 1397781 w 1800046"/>
                    <a:gd name="connsiteY11" fmla="*/ 225260 h 1800490"/>
                    <a:gd name="connsiteX12" fmla="*/ 1177537 w 1800046"/>
                    <a:gd name="connsiteY12" fmla="*/ 198160 h 1800490"/>
                    <a:gd name="connsiteX13" fmla="*/ 1040979 w 1800046"/>
                    <a:gd name="connsiteY13" fmla="*/ 94667 h 1800490"/>
                    <a:gd name="connsiteX14" fmla="*/ 900022 w 1800046"/>
                    <a:gd name="connsiteY14" fmla="*/ 278 h 1800490"/>
                    <a:gd name="connsiteX15" fmla="*/ 774665 w 1800046"/>
                    <a:gd name="connsiteY15" fmla="*/ 71007 h 1800490"/>
                    <a:gd name="connsiteX16" fmla="*/ 595802 w 1800046"/>
                    <a:gd name="connsiteY16" fmla="*/ 216783 h 1800490"/>
                    <a:gd name="connsiteX17" fmla="*/ 402264 w 1800046"/>
                    <a:gd name="connsiteY17" fmla="*/ 225261 h 1800490"/>
                    <a:gd name="connsiteX18" fmla="*/ 263610 w 1800046"/>
                    <a:gd name="connsiteY18" fmla="*/ 263889 h 1800490"/>
                    <a:gd name="connsiteX19" fmla="*/ 224982 w 1800046"/>
                    <a:gd name="connsiteY19" fmla="*/ 402543 h 1800490"/>
                    <a:gd name="connsiteX20" fmla="*/ 205187 w 1800046"/>
                    <a:gd name="connsiteY20" fmla="*/ 627384 h 1800490"/>
                    <a:gd name="connsiteX21" fmla="*/ 93999 w 1800046"/>
                    <a:gd name="connsiteY21" fmla="*/ 759604 h 1800490"/>
                    <a:gd name="connsiteX22" fmla="*/ 0 w 1800046"/>
                    <a:gd name="connsiteY22" fmla="*/ 900302 h 1800490"/>
                    <a:gd name="connsiteX23" fmla="*/ 70728 w 1800046"/>
                    <a:gd name="connsiteY23" fmla="*/ 1025660 h 1800490"/>
                    <a:gd name="connsiteX24" fmla="*/ 215491 w 1800046"/>
                    <a:gd name="connsiteY24" fmla="*/ 1198977 h 1800490"/>
                    <a:gd name="connsiteX25" fmla="*/ 224982 w 1800046"/>
                    <a:gd name="connsiteY25" fmla="*/ 1398060 h 1800490"/>
                    <a:gd name="connsiteX26" fmla="*/ 263610 w 1800046"/>
                    <a:gd name="connsiteY26" fmla="*/ 1536714 h 1800490"/>
                    <a:gd name="connsiteX27" fmla="*/ 402264 w 1800046"/>
                    <a:gd name="connsiteY27" fmla="*/ 1575342 h 1800490"/>
                    <a:gd name="connsiteX28" fmla="*/ 614780 w 1800046"/>
                    <a:gd name="connsiteY28" fmla="*/ 1610167 h 1800490"/>
                    <a:gd name="connsiteX29" fmla="*/ 759064 w 1800046"/>
                    <a:gd name="connsiteY29" fmla="*/ 1705932 h 1800490"/>
                    <a:gd name="connsiteX30" fmla="*/ 900023 w 1800046"/>
                    <a:gd name="connsiteY30" fmla="*/ 1800324 h 1800490"/>
                    <a:gd name="connsiteX31" fmla="*/ 1025380 w 1800046"/>
                    <a:gd name="connsiteY31" fmla="*/ 1729596 h 1800490"/>
                    <a:gd name="connsiteX32" fmla="*/ 1040232 w 1800046"/>
                    <a:gd name="connsiteY32" fmla="*/ 1707068 h 1800490"/>
                    <a:gd name="connsiteX33" fmla="*/ 1204244 w 1800046"/>
                    <a:gd name="connsiteY33" fmla="*/ 1583817 h 1800490"/>
                    <a:gd name="connsiteX34" fmla="*/ 1397781 w 1800046"/>
                    <a:gd name="connsiteY34" fmla="*/ 1575343 h 1800490"/>
                    <a:gd name="connsiteX35" fmla="*/ 1536435 w 1800046"/>
                    <a:gd name="connsiteY35"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800046 w 1800046"/>
                    <a:gd name="connsiteY5" fmla="*/ 900302 h 1800490"/>
                    <a:gd name="connsiteX6" fmla="*/ 1729318 w 1800046"/>
                    <a:gd name="connsiteY6" fmla="*/ 774944 h 1800490"/>
                    <a:gd name="connsiteX7" fmla="*/ 1610315 w 1800046"/>
                    <a:gd name="connsiteY7" fmla="*/ 622232 h 1800490"/>
                    <a:gd name="connsiteX8" fmla="*/ 1575064 w 1800046"/>
                    <a:gd name="connsiteY8" fmla="*/ 402543 h 1800490"/>
                    <a:gd name="connsiteX9" fmla="*/ 1536435 w 1800046"/>
                    <a:gd name="connsiteY9" fmla="*/ 263889 h 1800490"/>
                    <a:gd name="connsiteX10" fmla="*/ 1397781 w 1800046"/>
                    <a:gd name="connsiteY10" fmla="*/ 225260 h 1800490"/>
                    <a:gd name="connsiteX11" fmla="*/ 1177537 w 1800046"/>
                    <a:gd name="connsiteY11" fmla="*/ 198160 h 1800490"/>
                    <a:gd name="connsiteX12" fmla="*/ 1040979 w 1800046"/>
                    <a:gd name="connsiteY12" fmla="*/ 94667 h 1800490"/>
                    <a:gd name="connsiteX13" fmla="*/ 900022 w 1800046"/>
                    <a:gd name="connsiteY13" fmla="*/ 278 h 1800490"/>
                    <a:gd name="connsiteX14" fmla="*/ 774665 w 1800046"/>
                    <a:gd name="connsiteY14" fmla="*/ 71007 h 1800490"/>
                    <a:gd name="connsiteX15" fmla="*/ 595802 w 1800046"/>
                    <a:gd name="connsiteY15" fmla="*/ 216783 h 1800490"/>
                    <a:gd name="connsiteX16" fmla="*/ 402264 w 1800046"/>
                    <a:gd name="connsiteY16" fmla="*/ 225261 h 1800490"/>
                    <a:gd name="connsiteX17" fmla="*/ 263610 w 1800046"/>
                    <a:gd name="connsiteY17" fmla="*/ 263889 h 1800490"/>
                    <a:gd name="connsiteX18" fmla="*/ 224982 w 1800046"/>
                    <a:gd name="connsiteY18" fmla="*/ 402543 h 1800490"/>
                    <a:gd name="connsiteX19" fmla="*/ 205187 w 1800046"/>
                    <a:gd name="connsiteY19" fmla="*/ 627384 h 1800490"/>
                    <a:gd name="connsiteX20" fmla="*/ 93999 w 1800046"/>
                    <a:gd name="connsiteY20" fmla="*/ 759604 h 1800490"/>
                    <a:gd name="connsiteX21" fmla="*/ 0 w 1800046"/>
                    <a:gd name="connsiteY21" fmla="*/ 900302 h 1800490"/>
                    <a:gd name="connsiteX22" fmla="*/ 70728 w 1800046"/>
                    <a:gd name="connsiteY22" fmla="*/ 1025660 h 1800490"/>
                    <a:gd name="connsiteX23" fmla="*/ 215491 w 1800046"/>
                    <a:gd name="connsiteY23" fmla="*/ 1198977 h 1800490"/>
                    <a:gd name="connsiteX24" fmla="*/ 224982 w 1800046"/>
                    <a:gd name="connsiteY24" fmla="*/ 1398060 h 1800490"/>
                    <a:gd name="connsiteX25" fmla="*/ 263610 w 1800046"/>
                    <a:gd name="connsiteY25" fmla="*/ 1536714 h 1800490"/>
                    <a:gd name="connsiteX26" fmla="*/ 402264 w 1800046"/>
                    <a:gd name="connsiteY26" fmla="*/ 1575342 h 1800490"/>
                    <a:gd name="connsiteX27" fmla="*/ 614780 w 1800046"/>
                    <a:gd name="connsiteY27" fmla="*/ 1610167 h 1800490"/>
                    <a:gd name="connsiteX28" fmla="*/ 759064 w 1800046"/>
                    <a:gd name="connsiteY28" fmla="*/ 1705932 h 1800490"/>
                    <a:gd name="connsiteX29" fmla="*/ 900023 w 1800046"/>
                    <a:gd name="connsiteY29" fmla="*/ 1800324 h 1800490"/>
                    <a:gd name="connsiteX30" fmla="*/ 1025380 w 1800046"/>
                    <a:gd name="connsiteY30" fmla="*/ 1729596 h 1800490"/>
                    <a:gd name="connsiteX31" fmla="*/ 1040232 w 1800046"/>
                    <a:gd name="connsiteY31" fmla="*/ 1707068 h 1800490"/>
                    <a:gd name="connsiteX32" fmla="*/ 1204244 w 1800046"/>
                    <a:gd name="connsiteY32" fmla="*/ 1583817 h 1800490"/>
                    <a:gd name="connsiteX33" fmla="*/ 1397781 w 1800046"/>
                    <a:gd name="connsiteY33" fmla="*/ 1575343 h 1800490"/>
                    <a:gd name="connsiteX34" fmla="*/ 1536435 w 1800046"/>
                    <a:gd name="connsiteY34" fmla="*/ 1536714 h 1800490"/>
                    <a:gd name="connsiteX0" fmla="*/ 1536435 w 1800046"/>
                    <a:gd name="connsiteY0" fmla="*/ 1536714 h 1800490"/>
                    <a:gd name="connsiteX1" fmla="*/ 1575065 w 1800046"/>
                    <a:gd name="connsiteY1" fmla="*/ 1398061 h 1800490"/>
                    <a:gd name="connsiteX2" fmla="*/ 1569100 w 1800046"/>
                    <a:gd name="connsiteY2" fmla="*/ 1204128 h 1800490"/>
                    <a:gd name="connsiteX3" fmla="*/ 1704532 w 1800046"/>
                    <a:gd name="connsiteY3" fmla="*/ 1056822 h 1800490"/>
                    <a:gd name="connsiteX4" fmla="*/ 1800046 w 1800046"/>
                    <a:gd name="connsiteY4" fmla="*/ 900302 h 1800490"/>
                    <a:gd name="connsiteX5" fmla="*/ 1729318 w 1800046"/>
                    <a:gd name="connsiteY5" fmla="*/ 774944 h 1800490"/>
                    <a:gd name="connsiteX6" fmla="*/ 1610315 w 1800046"/>
                    <a:gd name="connsiteY6" fmla="*/ 622232 h 1800490"/>
                    <a:gd name="connsiteX7" fmla="*/ 1575064 w 1800046"/>
                    <a:gd name="connsiteY7" fmla="*/ 402543 h 1800490"/>
                    <a:gd name="connsiteX8" fmla="*/ 1536435 w 1800046"/>
                    <a:gd name="connsiteY8" fmla="*/ 263889 h 1800490"/>
                    <a:gd name="connsiteX9" fmla="*/ 1397781 w 1800046"/>
                    <a:gd name="connsiteY9" fmla="*/ 225260 h 1800490"/>
                    <a:gd name="connsiteX10" fmla="*/ 1177537 w 1800046"/>
                    <a:gd name="connsiteY10" fmla="*/ 198160 h 1800490"/>
                    <a:gd name="connsiteX11" fmla="*/ 1040979 w 1800046"/>
                    <a:gd name="connsiteY11" fmla="*/ 94667 h 1800490"/>
                    <a:gd name="connsiteX12" fmla="*/ 900022 w 1800046"/>
                    <a:gd name="connsiteY12" fmla="*/ 278 h 1800490"/>
                    <a:gd name="connsiteX13" fmla="*/ 774665 w 1800046"/>
                    <a:gd name="connsiteY13" fmla="*/ 71007 h 1800490"/>
                    <a:gd name="connsiteX14" fmla="*/ 595802 w 1800046"/>
                    <a:gd name="connsiteY14" fmla="*/ 216783 h 1800490"/>
                    <a:gd name="connsiteX15" fmla="*/ 402264 w 1800046"/>
                    <a:gd name="connsiteY15" fmla="*/ 225261 h 1800490"/>
                    <a:gd name="connsiteX16" fmla="*/ 263610 w 1800046"/>
                    <a:gd name="connsiteY16" fmla="*/ 263889 h 1800490"/>
                    <a:gd name="connsiteX17" fmla="*/ 224982 w 1800046"/>
                    <a:gd name="connsiteY17" fmla="*/ 402543 h 1800490"/>
                    <a:gd name="connsiteX18" fmla="*/ 205187 w 1800046"/>
                    <a:gd name="connsiteY18" fmla="*/ 627384 h 1800490"/>
                    <a:gd name="connsiteX19" fmla="*/ 93999 w 1800046"/>
                    <a:gd name="connsiteY19" fmla="*/ 759604 h 1800490"/>
                    <a:gd name="connsiteX20" fmla="*/ 0 w 1800046"/>
                    <a:gd name="connsiteY20" fmla="*/ 900302 h 1800490"/>
                    <a:gd name="connsiteX21" fmla="*/ 70728 w 1800046"/>
                    <a:gd name="connsiteY21" fmla="*/ 1025660 h 1800490"/>
                    <a:gd name="connsiteX22" fmla="*/ 215491 w 1800046"/>
                    <a:gd name="connsiteY22" fmla="*/ 1198977 h 1800490"/>
                    <a:gd name="connsiteX23" fmla="*/ 224982 w 1800046"/>
                    <a:gd name="connsiteY23" fmla="*/ 1398060 h 1800490"/>
                    <a:gd name="connsiteX24" fmla="*/ 263610 w 1800046"/>
                    <a:gd name="connsiteY24" fmla="*/ 1536714 h 1800490"/>
                    <a:gd name="connsiteX25" fmla="*/ 402264 w 1800046"/>
                    <a:gd name="connsiteY25" fmla="*/ 1575342 h 1800490"/>
                    <a:gd name="connsiteX26" fmla="*/ 614780 w 1800046"/>
                    <a:gd name="connsiteY26" fmla="*/ 1610167 h 1800490"/>
                    <a:gd name="connsiteX27" fmla="*/ 759064 w 1800046"/>
                    <a:gd name="connsiteY27" fmla="*/ 1705932 h 1800490"/>
                    <a:gd name="connsiteX28" fmla="*/ 900023 w 1800046"/>
                    <a:gd name="connsiteY28" fmla="*/ 1800324 h 1800490"/>
                    <a:gd name="connsiteX29" fmla="*/ 1025380 w 1800046"/>
                    <a:gd name="connsiteY29" fmla="*/ 1729596 h 1800490"/>
                    <a:gd name="connsiteX30" fmla="*/ 1040232 w 1800046"/>
                    <a:gd name="connsiteY30" fmla="*/ 1707068 h 1800490"/>
                    <a:gd name="connsiteX31" fmla="*/ 1204244 w 1800046"/>
                    <a:gd name="connsiteY31" fmla="*/ 1583817 h 1800490"/>
                    <a:gd name="connsiteX32" fmla="*/ 1397781 w 1800046"/>
                    <a:gd name="connsiteY32" fmla="*/ 1575343 h 1800490"/>
                    <a:gd name="connsiteX33" fmla="*/ 1536435 w 1800046"/>
                    <a:gd name="connsiteY33" fmla="*/ 1536714 h 1800490"/>
                    <a:gd name="connsiteX0" fmla="*/ 1536435 w 1800046"/>
                    <a:gd name="connsiteY0" fmla="*/ 1536714 h 1800602"/>
                    <a:gd name="connsiteX1" fmla="*/ 1575065 w 1800046"/>
                    <a:gd name="connsiteY1" fmla="*/ 1398061 h 1800602"/>
                    <a:gd name="connsiteX2" fmla="*/ 1569100 w 1800046"/>
                    <a:gd name="connsiteY2" fmla="*/ 1204128 h 1800602"/>
                    <a:gd name="connsiteX3" fmla="*/ 1704532 w 1800046"/>
                    <a:gd name="connsiteY3" fmla="*/ 1056822 h 1800602"/>
                    <a:gd name="connsiteX4" fmla="*/ 1800046 w 1800046"/>
                    <a:gd name="connsiteY4" fmla="*/ 900302 h 1800602"/>
                    <a:gd name="connsiteX5" fmla="*/ 1729318 w 1800046"/>
                    <a:gd name="connsiteY5" fmla="*/ 774944 h 1800602"/>
                    <a:gd name="connsiteX6" fmla="*/ 1610315 w 1800046"/>
                    <a:gd name="connsiteY6" fmla="*/ 622232 h 1800602"/>
                    <a:gd name="connsiteX7" fmla="*/ 1575064 w 1800046"/>
                    <a:gd name="connsiteY7" fmla="*/ 402543 h 1800602"/>
                    <a:gd name="connsiteX8" fmla="*/ 1536435 w 1800046"/>
                    <a:gd name="connsiteY8" fmla="*/ 263889 h 1800602"/>
                    <a:gd name="connsiteX9" fmla="*/ 1397781 w 1800046"/>
                    <a:gd name="connsiteY9" fmla="*/ 225260 h 1800602"/>
                    <a:gd name="connsiteX10" fmla="*/ 1177537 w 1800046"/>
                    <a:gd name="connsiteY10" fmla="*/ 198160 h 1800602"/>
                    <a:gd name="connsiteX11" fmla="*/ 1040979 w 1800046"/>
                    <a:gd name="connsiteY11" fmla="*/ 94667 h 1800602"/>
                    <a:gd name="connsiteX12" fmla="*/ 900022 w 1800046"/>
                    <a:gd name="connsiteY12" fmla="*/ 278 h 1800602"/>
                    <a:gd name="connsiteX13" fmla="*/ 774665 w 1800046"/>
                    <a:gd name="connsiteY13" fmla="*/ 71007 h 1800602"/>
                    <a:gd name="connsiteX14" fmla="*/ 595802 w 1800046"/>
                    <a:gd name="connsiteY14" fmla="*/ 216783 h 1800602"/>
                    <a:gd name="connsiteX15" fmla="*/ 402264 w 1800046"/>
                    <a:gd name="connsiteY15" fmla="*/ 225261 h 1800602"/>
                    <a:gd name="connsiteX16" fmla="*/ 263610 w 1800046"/>
                    <a:gd name="connsiteY16" fmla="*/ 263889 h 1800602"/>
                    <a:gd name="connsiteX17" fmla="*/ 224982 w 1800046"/>
                    <a:gd name="connsiteY17" fmla="*/ 402543 h 1800602"/>
                    <a:gd name="connsiteX18" fmla="*/ 205187 w 1800046"/>
                    <a:gd name="connsiteY18" fmla="*/ 627384 h 1800602"/>
                    <a:gd name="connsiteX19" fmla="*/ 93999 w 1800046"/>
                    <a:gd name="connsiteY19" fmla="*/ 759604 h 1800602"/>
                    <a:gd name="connsiteX20" fmla="*/ 0 w 1800046"/>
                    <a:gd name="connsiteY20" fmla="*/ 900302 h 1800602"/>
                    <a:gd name="connsiteX21" fmla="*/ 70728 w 1800046"/>
                    <a:gd name="connsiteY21" fmla="*/ 1025660 h 1800602"/>
                    <a:gd name="connsiteX22" fmla="*/ 215491 w 1800046"/>
                    <a:gd name="connsiteY22" fmla="*/ 1198977 h 1800602"/>
                    <a:gd name="connsiteX23" fmla="*/ 224982 w 1800046"/>
                    <a:gd name="connsiteY23" fmla="*/ 1398060 h 1800602"/>
                    <a:gd name="connsiteX24" fmla="*/ 263610 w 1800046"/>
                    <a:gd name="connsiteY24" fmla="*/ 1536714 h 1800602"/>
                    <a:gd name="connsiteX25" fmla="*/ 402264 w 1800046"/>
                    <a:gd name="connsiteY25" fmla="*/ 1575342 h 1800602"/>
                    <a:gd name="connsiteX26" fmla="*/ 614780 w 1800046"/>
                    <a:gd name="connsiteY26" fmla="*/ 1610167 h 1800602"/>
                    <a:gd name="connsiteX27" fmla="*/ 759064 w 1800046"/>
                    <a:gd name="connsiteY27" fmla="*/ 1705932 h 1800602"/>
                    <a:gd name="connsiteX28" fmla="*/ 900023 w 1800046"/>
                    <a:gd name="connsiteY28" fmla="*/ 1800324 h 1800602"/>
                    <a:gd name="connsiteX29" fmla="*/ 1025380 w 1800046"/>
                    <a:gd name="connsiteY29" fmla="*/ 1729596 h 1800602"/>
                    <a:gd name="connsiteX30" fmla="*/ 1204244 w 1800046"/>
                    <a:gd name="connsiteY30" fmla="*/ 1583817 h 1800602"/>
                    <a:gd name="connsiteX31" fmla="*/ 1397781 w 1800046"/>
                    <a:gd name="connsiteY31" fmla="*/ 1575343 h 1800602"/>
                    <a:gd name="connsiteX32" fmla="*/ 1536435 w 1800046"/>
                    <a:gd name="connsiteY32" fmla="*/ 1536714 h 180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0046" h="1800602">
                      <a:moveTo>
                        <a:pt x="1536435" y="1536714"/>
                      </a:moveTo>
                      <a:cubicBezTo>
                        <a:pt x="1565982" y="1507167"/>
                        <a:pt x="1569621" y="1453492"/>
                        <a:pt x="1575065" y="1398061"/>
                      </a:cubicBezTo>
                      <a:cubicBezTo>
                        <a:pt x="1580509" y="1342630"/>
                        <a:pt x="1547522" y="1261001"/>
                        <a:pt x="1569100" y="1204128"/>
                      </a:cubicBezTo>
                      <a:cubicBezTo>
                        <a:pt x="1590678" y="1147255"/>
                        <a:pt x="1666041" y="1107460"/>
                        <a:pt x="1704532" y="1056822"/>
                      </a:cubicBezTo>
                      <a:cubicBezTo>
                        <a:pt x="1743023" y="1006184"/>
                        <a:pt x="1795915" y="947282"/>
                        <a:pt x="1800046" y="900302"/>
                      </a:cubicBezTo>
                      <a:cubicBezTo>
                        <a:pt x="1800046" y="858516"/>
                        <a:pt x="1737075" y="780057"/>
                        <a:pt x="1729318" y="774944"/>
                      </a:cubicBezTo>
                      <a:lnTo>
                        <a:pt x="1610315" y="622232"/>
                      </a:lnTo>
                      <a:lnTo>
                        <a:pt x="1575064" y="402543"/>
                      </a:lnTo>
                      <a:cubicBezTo>
                        <a:pt x="1580023" y="343093"/>
                        <a:pt x="1567877" y="295331"/>
                        <a:pt x="1536435" y="263889"/>
                      </a:cubicBezTo>
                      <a:cubicBezTo>
                        <a:pt x="1504993" y="232446"/>
                        <a:pt x="1406634" y="223442"/>
                        <a:pt x="1397781" y="225260"/>
                      </a:cubicBezTo>
                      <a:lnTo>
                        <a:pt x="1177537" y="198160"/>
                      </a:lnTo>
                      <a:lnTo>
                        <a:pt x="1040979" y="94667"/>
                      </a:lnTo>
                      <a:cubicBezTo>
                        <a:pt x="994726" y="61687"/>
                        <a:pt x="944408" y="4221"/>
                        <a:pt x="900022" y="278"/>
                      </a:cubicBezTo>
                      <a:cubicBezTo>
                        <a:pt x="855636" y="-3665"/>
                        <a:pt x="825368" y="34923"/>
                        <a:pt x="774665" y="71007"/>
                      </a:cubicBezTo>
                      <a:cubicBezTo>
                        <a:pt x="723962" y="107091"/>
                        <a:pt x="657869" y="191074"/>
                        <a:pt x="595802" y="216783"/>
                      </a:cubicBezTo>
                      <a:cubicBezTo>
                        <a:pt x="533735" y="242492"/>
                        <a:pt x="457629" y="217410"/>
                        <a:pt x="402264" y="225261"/>
                      </a:cubicBezTo>
                      <a:cubicBezTo>
                        <a:pt x="346899" y="233112"/>
                        <a:pt x="295053" y="232447"/>
                        <a:pt x="263610" y="263889"/>
                      </a:cubicBezTo>
                      <a:cubicBezTo>
                        <a:pt x="232168" y="295332"/>
                        <a:pt x="234719" y="341961"/>
                        <a:pt x="224982" y="402543"/>
                      </a:cubicBezTo>
                      <a:cubicBezTo>
                        <a:pt x="215245" y="463125"/>
                        <a:pt x="227018" y="567874"/>
                        <a:pt x="205187" y="627384"/>
                      </a:cubicBezTo>
                      <a:cubicBezTo>
                        <a:pt x="183357" y="686894"/>
                        <a:pt x="128197" y="714118"/>
                        <a:pt x="93999" y="759604"/>
                      </a:cubicBezTo>
                      <a:cubicBezTo>
                        <a:pt x="59801" y="805090"/>
                        <a:pt x="3879" y="855959"/>
                        <a:pt x="0" y="900302"/>
                      </a:cubicBezTo>
                      <a:cubicBezTo>
                        <a:pt x="0" y="942088"/>
                        <a:pt x="62971" y="1020546"/>
                        <a:pt x="70728" y="1025660"/>
                      </a:cubicBezTo>
                      <a:lnTo>
                        <a:pt x="215491" y="1198977"/>
                      </a:lnTo>
                      <a:cubicBezTo>
                        <a:pt x="237322" y="1258487"/>
                        <a:pt x="216962" y="1341771"/>
                        <a:pt x="224982" y="1398060"/>
                      </a:cubicBezTo>
                      <a:cubicBezTo>
                        <a:pt x="233002" y="1454349"/>
                        <a:pt x="234063" y="1507167"/>
                        <a:pt x="263610" y="1536714"/>
                      </a:cubicBezTo>
                      <a:cubicBezTo>
                        <a:pt x="293157" y="1566261"/>
                        <a:pt x="393410" y="1577160"/>
                        <a:pt x="402264" y="1575342"/>
                      </a:cubicBezTo>
                      <a:lnTo>
                        <a:pt x="614780" y="1610167"/>
                      </a:lnTo>
                      <a:lnTo>
                        <a:pt x="759064" y="1705932"/>
                      </a:lnTo>
                      <a:cubicBezTo>
                        <a:pt x="806605" y="1737625"/>
                        <a:pt x="855637" y="1796380"/>
                        <a:pt x="900023" y="1800324"/>
                      </a:cubicBezTo>
                      <a:cubicBezTo>
                        <a:pt x="944409" y="1804268"/>
                        <a:pt x="974677" y="1765681"/>
                        <a:pt x="1025380" y="1729596"/>
                      </a:cubicBezTo>
                      <a:cubicBezTo>
                        <a:pt x="1076084" y="1693512"/>
                        <a:pt x="1142177" y="1609526"/>
                        <a:pt x="1204244" y="1583817"/>
                      </a:cubicBezTo>
                      <a:cubicBezTo>
                        <a:pt x="1266311" y="1558108"/>
                        <a:pt x="1342416" y="1583194"/>
                        <a:pt x="1397781" y="1575343"/>
                      </a:cubicBezTo>
                      <a:cubicBezTo>
                        <a:pt x="1453146" y="1567493"/>
                        <a:pt x="1506888" y="1566261"/>
                        <a:pt x="1536435" y="1536714"/>
                      </a:cubicBezTo>
                      <a:close/>
                    </a:path>
                  </a:pathLst>
                </a:custGeom>
                <a:solidFill>
                  <a:schemeClr val="accent4">
                    <a:lumMod val="25000"/>
                    <a:lumOff val="75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14D57356-67CC-4334-AD2D-80217A860F1C}"/>
                    </a:ext>
                  </a:extLst>
                </p:cNvPr>
                <p:cNvSpPr/>
                <p:nvPr/>
              </p:nvSpPr>
              <p:spPr>
                <a:xfrm>
                  <a:off x="4779120" y="3723019"/>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732B0559-5F9B-4CB8-BB1D-8E7269A0A3F6}"/>
                    </a:ext>
                  </a:extLst>
                </p:cNvPr>
                <p:cNvSpPr/>
                <p:nvPr/>
              </p:nvSpPr>
              <p:spPr>
                <a:xfrm>
                  <a:off x="4895953" y="3906521"/>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617F8E6C-50CA-4592-9954-C1BBCEE64240}"/>
                    </a:ext>
                  </a:extLst>
                </p:cNvPr>
                <p:cNvSpPr/>
                <p:nvPr/>
              </p:nvSpPr>
              <p:spPr>
                <a:xfrm>
                  <a:off x="5228927" y="4023430"/>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93D41612-C62A-450D-9C0A-774EDE682DD3}"/>
                    </a:ext>
                  </a:extLst>
                </p:cNvPr>
                <p:cNvSpPr/>
                <p:nvPr/>
              </p:nvSpPr>
              <p:spPr>
                <a:xfrm>
                  <a:off x="5117936" y="4224691"/>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942BEC6D-B75B-44FB-9EE4-AB5D8C84F7E4}"/>
                    </a:ext>
                  </a:extLst>
                </p:cNvPr>
                <p:cNvSpPr/>
                <p:nvPr/>
              </p:nvSpPr>
              <p:spPr>
                <a:xfrm>
                  <a:off x="4843378" y="4295724"/>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C182F739-E13F-4A92-9E07-1566F4C61C8A}"/>
                    </a:ext>
                  </a:extLst>
                </p:cNvPr>
                <p:cNvSpPr/>
                <p:nvPr/>
              </p:nvSpPr>
              <p:spPr>
                <a:xfrm>
                  <a:off x="4609713" y="4023430"/>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hord 2">
                  <a:extLst>
                    <a:ext uri="{FF2B5EF4-FFF2-40B4-BE49-F238E27FC236}">
                      <a16:creationId xmlns:a16="http://schemas.microsoft.com/office/drawing/2014/main" id="{DE0A6B31-9D5D-44FD-A52C-8B53E33D716D}"/>
                    </a:ext>
                  </a:extLst>
                </p:cNvPr>
                <p:cNvSpPr/>
                <p:nvPr/>
              </p:nvSpPr>
              <p:spPr>
                <a:xfrm>
                  <a:off x="4688989" y="3788132"/>
                  <a:ext cx="537454" cy="465149"/>
                </a:xfrm>
                <a:custGeom>
                  <a:avLst/>
                  <a:gdLst>
                    <a:gd name="connsiteX0" fmla="*/ 626318 w 733777"/>
                    <a:gd name="connsiteY0" fmla="*/ 626318 h 733777"/>
                    <a:gd name="connsiteX1" fmla="*/ 183444 w 733777"/>
                    <a:gd name="connsiteY1" fmla="*/ 684623 h 733777"/>
                    <a:gd name="connsiteX2" fmla="*/ 12501 w 733777"/>
                    <a:gd name="connsiteY2" fmla="*/ 271930 h 733777"/>
                    <a:gd name="connsiteX3" fmla="*/ 366889 w 733777"/>
                    <a:gd name="connsiteY3" fmla="*/ -1 h 733777"/>
                    <a:gd name="connsiteX4" fmla="*/ 626318 w 733777"/>
                    <a:gd name="connsiteY4" fmla="*/ 626318 h 733777"/>
                    <a:gd name="connsiteX0" fmla="*/ 626351 w 626351"/>
                    <a:gd name="connsiteY0" fmla="*/ 694797 h 802264"/>
                    <a:gd name="connsiteX1" fmla="*/ 183477 w 626351"/>
                    <a:gd name="connsiteY1" fmla="*/ 753102 h 802264"/>
                    <a:gd name="connsiteX2" fmla="*/ 12534 w 626351"/>
                    <a:gd name="connsiteY2" fmla="*/ 340409 h 802264"/>
                    <a:gd name="connsiteX3" fmla="*/ 366922 w 626351"/>
                    <a:gd name="connsiteY3" fmla="*/ 68478 h 802264"/>
                    <a:gd name="connsiteX4" fmla="*/ 626351 w 626351"/>
                    <a:gd name="connsiteY4" fmla="*/ 694797 h 802264"/>
                    <a:gd name="connsiteX0" fmla="*/ 626351 w 653915"/>
                    <a:gd name="connsiteY0" fmla="*/ 694797 h 802264"/>
                    <a:gd name="connsiteX1" fmla="*/ 183477 w 653915"/>
                    <a:gd name="connsiteY1" fmla="*/ 753102 h 802264"/>
                    <a:gd name="connsiteX2" fmla="*/ 12534 w 653915"/>
                    <a:gd name="connsiteY2" fmla="*/ 340409 h 802264"/>
                    <a:gd name="connsiteX3" fmla="*/ 366922 w 653915"/>
                    <a:gd name="connsiteY3" fmla="*/ 68478 h 802264"/>
                    <a:gd name="connsiteX4" fmla="*/ 626351 w 653915"/>
                    <a:gd name="connsiteY4" fmla="*/ 694797 h 802264"/>
                    <a:gd name="connsiteX0" fmla="*/ 566776 w 599638"/>
                    <a:gd name="connsiteY0" fmla="*/ 732656 h 793873"/>
                    <a:gd name="connsiteX1" fmla="*/ 179886 w 599638"/>
                    <a:gd name="connsiteY1" fmla="*/ 701387 h 793873"/>
                    <a:gd name="connsiteX2" fmla="*/ 8943 w 599638"/>
                    <a:gd name="connsiteY2" fmla="*/ 288694 h 793873"/>
                    <a:gd name="connsiteX3" fmla="*/ 363331 w 599638"/>
                    <a:gd name="connsiteY3" fmla="*/ 16763 h 793873"/>
                    <a:gd name="connsiteX4" fmla="*/ 566776 w 599638"/>
                    <a:gd name="connsiteY4" fmla="*/ 732656 h 793873"/>
                    <a:gd name="connsiteX0" fmla="*/ 566776 w 568821"/>
                    <a:gd name="connsiteY0" fmla="*/ 729171 h 788661"/>
                    <a:gd name="connsiteX1" fmla="*/ 179886 w 568821"/>
                    <a:gd name="connsiteY1" fmla="*/ 697902 h 788661"/>
                    <a:gd name="connsiteX2" fmla="*/ 8943 w 568821"/>
                    <a:gd name="connsiteY2" fmla="*/ 285209 h 788661"/>
                    <a:gd name="connsiteX3" fmla="*/ 318544 w 568821"/>
                    <a:gd name="connsiteY3" fmla="*/ 17010 h 788661"/>
                    <a:gd name="connsiteX4" fmla="*/ 566776 w 568821"/>
                    <a:gd name="connsiteY4" fmla="*/ 729171 h 788661"/>
                    <a:gd name="connsiteX0" fmla="*/ 589369 w 591237"/>
                    <a:gd name="connsiteY0" fmla="*/ 689785 h 761354"/>
                    <a:gd name="connsiteX1" fmla="*/ 180085 w 591237"/>
                    <a:gd name="connsiteY1" fmla="*/ 695838 h 761354"/>
                    <a:gd name="connsiteX2" fmla="*/ 9142 w 591237"/>
                    <a:gd name="connsiteY2" fmla="*/ 283145 h 761354"/>
                    <a:gd name="connsiteX3" fmla="*/ 318743 w 591237"/>
                    <a:gd name="connsiteY3" fmla="*/ 14946 h 761354"/>
                    <a:gd name="connsiteX4" fmla="*/ 589369 w 591237"/>
                    <a:gd name="connsiteY4" fmla="*/ 689785 h 761354"/>
                    <a:gd name="connsiteX0" fmla="*/ 589369 w 591815"/>
                    <a:gd name="connsiteY0" fmla="*/ 689785 h 770566"/>
                    <a:gd name="connsiteX1" fmla="*/ 180085 w 591815"/>
                    <a:gd name="connsiteY1" fmla="*/ 695838 h 770566"/>
                    <a:gd name="connsiteX2" fmla="*/ 9142 w 591815"/>
                    <a:gd name="connsiteY2" fmla="*/ 283145 h 770566"/>
                    <a:gd name="connsiteX3" fmla="*/ 318743 w 591815"/>
                    <a:gd name="connsiteY3" fmla="*/ 14946 h 770566"/>
                    <a:gd name="connsiteX4" fmla="*/ 589369 w 591815"/>
                    <a:gd name="connsiteY4" fmla="*/ 689785 h 770566"/>
                    <a:gd name="connsiteX0" fmla="*/ 589369 w 591563"/>
                    <a:gd name="connsiteY0" fmla="*/ 686230 h 767011"/>
                    <a:gd name="connsiteX1" fmla="*/ 180085 w 591563"/>
                    <a:gd name="connsiteY1" fmla="*/ 692283 h 767011"/>
                    <a:gd name="connsiteX2" fmla="*/ 9142 w 591563"/>
                    <a:gd name="connsiteY2" fmla="*/ 279590 h 767011"/>
                    <a:gd name="connsiteX3" fmla="*/ 318743 w 591563"/>
                    <a:gd name="connsiteY3" fmla="*/ 11391 h 767011"/>
                    <a:gd name="connsiteX4" fmla="*/ 589369 w 591563"/>
                    <a:gd name="connsiteY4" fmla="*/ 686230 h 767011"/>
                    <a:gd name="connsiteX0" fmla="*/ 564716 w 567117"/>
                    <a:gd name="connsiteY0" fmla="*/ 689784 h 770565"/>
                    <a:gd name="connsiteX1" fmla="*/ 155432 w 567117"/>
                    <a:gd name="connsiteY1" fmla="*/ 695837 h 770565"/>
                    <a:gd name="connsiteX2" fmla="*/ 10614 w 567117"/>
                    <a:gd name="connsiteY2" fmla="*/ 283144 h 770565"/>
                    <a:gd name="connsiteX3" fmla="*/ 294090 w 567117"/>
                    <a:gd name="connsiteY3" fmla="*/ 14945 h 770565"/>
                    <a:gd name="connsiteX4" fmla="*/ 564716 w 567117"/>
                    <a:gd name="connsiteY4" fmla="*/ 689784 h 770565"/>
                    <a:gd name="connsiteX0" fmla="*/ 563012 w 564262"/>
                    <a:gd name="connsiteY0" fmla="*/ 689784 h 749388"/>
                    <a:gd name="connsiteX1" fmla="*/ 179854 w 564262"/>
                    <a:gd name="connsiteY1" fmla="*/ 669712 h 749388"/>
                    <a:gd name="connsiteX2" fmla="*/ 8910 w 564262"/>
                    <a:gd name="connsiteY2" fmla="*/ 283144 h 749388"/>
                    <a:gd name="connsiteX3" fmla="*/ 292386 w 564262"/>
                    <a:gd name="connsiteY3" fmla="*/ 14945 h 749388"/>
                    <a:gd name="connsiteX4" fmla="*/ 563012 w 564262"/>
                    <a:gd name="connsiteY4" fmla="*/ 689784 h 749388"/>
                    <a:gd name="connsiteX0" fmla="*/ 527823 w 529038"/>
                    <a:gd name="connsiteY0" fmla="*/ 688136 h 747040"/>
                    <a:gd name="connsiteX1" fmla="*/ 144665 w 529038"/>
                    <a:gd name="connsiteY1" fmla="*/ 668064 h 747040"/>
                    <a:gd name="connsiteX2" fmla="*/ 11044 w 529038"/>
                    <a:gd name="connsiteY2" fmla="*/ 296425 h 747040"/>
                    <a:gd name="connsiteX3" fmla="*/ 257197 w 529038"/>
                    <a:gd name="connsiteY3" fmla="*/ 13297 h 747040"/>
                    <a:gd name="connsiteX4" fmla="*/ 527823 w 529038"/>
                    <a:gd name="connsiteY4" fmla="*/ 688136 h 747040"/>
                    <a:gd name="connsiteX0" fmla="*/ 531298 w 532516"/>
                    <a:gd name="connsiteY0" fmla="*/ 687750 h 746480"/>
                    <a:gd name="connsiteX1" fmla="*/ 148140 w 532516"/>
                    <a:gd name="connsiteY1" fmla="*/ 667678 h 746480"/>
                    <a:gd name="connsiteX2" fmla="*/ 10787 w 532516"/>
                    <a:gd name="connsiteY2" fmla="*/ 299771 h 746480"/>
                    <a:gd name="connsiteX3" fmla="*/ 260672 w 532516"/>
                    <a:gd name="connsiteY3" fmla="*/ 12911 h 746480"/>
                    <a:gd name="connsiteX4" fmla="*/ 531298 w 532516"/>
                    <a:gd name="connsiteY4" fmla="*/ 687750 h 746480"/>
                    <a:gd name="connsiteX0" fmla="*/ 531298 w 532516"/>
                    <a:gd name="connsiteY0" fmla="*/ 691631 h 750361"/>
                    <a:gd name="connsiteX1" fmla="*/ 148140 w 532516"/>
                    <a:gd name="connsiteY1" fmla="*/ 671559 h 750361"/>
                    <a:gd name="connsiteX2" fmla="*/ 10787 w 532516"/>
                    <a:gd name="connsiteY2" fmla="*/ 303652 h 750361"/>
                    <a:gd name="connsiteX3" fmla="*/ 260672 w 532516"/>
                    <a:gd name="connsiteY3" fmla="*/ 16792 h 750361"/>
                    <a:gd name="connsiteX4" fmla="*/ 531298 w 532516"/>
                    <a:gd name="connsiteY4" fmla="*/ 691631 h 750361"/>
                    <a:gd name="connsiteX0" fmla="*/ 536215 w 537433"/>
                    <a:gd name="connsiteY0" fmla="*/ 691631 h 773430"/>
                    <a:gd name="connsiteX1" fmla="*/ 153057 w 537433"/>
                    <a:gd name="connsiteY1" fmla="*/ 671559 h 773430"/>
                    <a:gd name="connsiteX2" fmla="*/ 15704 w 537433"/>
                    <a:gd name="connsiteY2" fmla="*/ 303652 h 773430"/>
                    <a:gd name="connsiteX3" fmla="*/ 265589 w 537433"/>
                    <a:gd name="connsiteY3" fmla="*/ 16792 h 773430"/>
                    <a:gd name="connsiteX4" fmla="*/ 536215 w 537433"/>
                    <a:gd name="connsiteY4" fmla="*/ 691631 h 773430"/>
                    <a:gd name="connsiteX0" fmla="*/ 527121 w 528339"/>
                    <a:gd name="connsiteY0" fmla="*/ 691631 h 773430"/>
                    <a:gd name="connsiteX1" fmla="*/ 143963 w 528339"/>
                    <a:gd name="connsiteY1" fmla="*/ 671559 h 773430"/>
                    <a:gd name="connsiteX2" fmla="*/ 6610 w 528339"/>
                    <a:gd name="connsiteY2" fmla="*/ 303652 h 773430"/>
                    <a:gd name="connsiteX3" fmla="*/ 256495 w 528339"/>
                    <a:gd name="connsiteY3" fmla="*/ 16792 h 773430"/>
                    <a:gd name="connsiteX4" fmla="*/ 527121 w 528339"/>
                    <a:gd name="connsiteY4" fmla="*/ 691631 h 77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39" h="773430">
                      <a:moveTo>
                        <a:pt x="527121" y="691631"/>
                      </a:moveTo>
                      <a:cubicBezTo>
                        <a:pt x="508366" y="800759"/>
                        <a:pt x="279234" y="807135"/>
                        <a:pt x="143963" y="671559"/>
                      </a:cubicBezTo>
                      <a:cubicBezTo>
                        <a:pt x="8692" y="535983"/>
                        <a:pt x="-13975" y="404334"/>
                        <a:pt x="6610" y="303652"/>
                      </a:cubicBezTo>
                      <a:cubicBezTo>
                        <a:pt x="30926" y="79805"/>
                        <a:pt x="169743" y="-47871"/>
                        <a:pt x="256495" y="16792"/>
                      </a:cubicBezTo>
                      <a:cubicBezTo>
                        <a:pt x="343247" y="81455"/>
                        <a:pt x="545876" y="582503"/>
                        <a:pt x="527121" y="6916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a:extLst>
                  <a:ext uri="{FF2B5EF4-FFF2-40B4-BE49-F238E27FC236}">
                    <a16:creationId xmlns:a16="http://schemas.microsoft.com/office/drawing/2014/main" id="{ACC93619-20CF-4AA7-8FCC-BF1D4F3F702D}"/>
                  </a:ext>
                </a:extLst>
              </p:cNvPr>
              <p:cNvGrpSpPr/>
              <p:nvPr/>
            </p:nvGrpSpPr>
            <p:grpSpPr>
              <a:xfrm>
                <a:off x="6896043" y="5027391"/>
                <a:ext cx="1390712" cy="1053465"/>
                <a:chOff x="5929177" y="4641752"/>
                <a:chExt cx="1390712" cy="1053465"/>
              </a:xfrm>
            </p:grpSpPr>
            <p:sp>
              <p:nvSpPr>
                <p:cNvPr id="81" name="Freeform: Shape 80">
                  <a:extLst>
                    <a:ext uri="{FF2B5EF4-FFF2-40B4-BE49-F238E27FC236}">
                      <a16:creationId xmlns:a16="http://schemas.microsoft.com/office/drawing/2014/main" id="{350BC478-1BF5-4B25-B57B-80DB2B3718C3}"/>
                    </a:ext>
                  </a:extLst>
                </p:cNvPr>
                <p:cNvSpPr/>
                <p:nvPr/>
              </p:nvSpPr>
              <p:spPr>
                <a:xfrm>
                  <a:off x="5929177" y="4641752"/>
                  <a:ext cx="1390712" cy="1053465"/>
                </a:xfrm>
                <a:custGeom>
                  <a:avLst/>
                  <a:gdLst>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921523 w 2229807"/>
                    <a:gd name="connsiteY54" fmla="*/ 1776048 h 2018428"/>
                    <a:gd name="connsiteX55" fmla="*/ 876396 w 2229807"/>
                    <a:gd name="connsiteY55" fmla="*/ 1785672 h 2018428"/>
                    <a:gd name="connsiteX56" fmla="*/ 865312 w 2229807"/>
                    <a:gd name="connsiteY56" fmla="*/ 1785672 h 2018428"/>
                    <a:gd name="connsiteX57" fmla="*/ 815436 w 2229807"/>
                    <a:gd name="connsiteY57" fmla="*/ 1757963 h 2018428"/>
                    <a:gd name="connsiteX58" fmla="*/ 809894 w 2229807"/>
                    <a:gd name="connsiteY58" fmla="*/ 1697003 h 2018428"/>
                    <a:gd name="connsiteX59" fmla="*/ 812612 w 2229807"/>
                    <a:gd name="connsiteY59" fmla="*/ 1668470 h 2018428"/>
                    <a:gd name="connsiteX60" fmla="*/ 731649 w 2229807"/>
                    <a:gd name="connsiteY60" fmla="*/ 1567356 h 2018428"/>
                    <a:gd name="connsiteX61" fmla="*/ 665973 w 2229807"/>
                    <a:gd name="connsiteY61" fmla="*/ 1442676 h 2018428"/>
                    <a:gd name="connsiteX62" fmla="*/ 662339 w 2229807"/>
                    <a:gd name="connsiteY62" fmla="*/ 1430614 h 2018428"/>
                    <a:gd name="connsiteX63" fmla="*/ 654723 w 2229807"/>
                    <a:gd name="connsiteY63" fmla="*/ 1436537 h 2018428"/>
                    <a:gd name="connsiteX64" fmla="*/ 615931 w 2229807"/>
                    <a:gd name="connsiteY64" fmla="*/ 1408828 h 2018428"/>
                    <a:gd name="connsiteX65" fmla="*/ 599305 w 2229807"/>
                    <a:gd name="connsiteY65" fmla="*/ 1403286 h 2018428"/>
                    <a:gd name="connsiteX66" fmla="*/ 582680 w 2229807"/>
                    <a:gd name="connsiteY66" fmla="*/ 1392203 h 2018428"/>
                    <a:gd name="connsiteX67" fmla="*/ 566054 w 2229807"/>
                    <a:gd name="connsiteY67" fmla="*/ 1386661 h 2018428"/>
                    <a:gd name="connsiteX68" fmla="*/ 554971 w 2229807"/>
                    <a:gd name="connsiteY68" fmla="*/ 1381119 h 2018428"/>
                    <a:gd name="connsiteX69" fmla="*/ 288963 w 2229807"/>
                    <a:gd name="connsiteY69" fmla="*/ 1231490 h 2018428"/>
                    <a:gd name="connsiteX70" fmla="*/ 250171 w 2229807"/>
                    <a:gd name="connsiteY70" fmla="*/ 1192697 h 2018428"/>
                    <a:gd name="connsiteX71" fmla="*/ 233545 w 2229807"/>
                    <a:gd name="connsiteY71" fmla="*/ 1187155 h 2018428"/>
                    <a:gd name="connsiteX72" fmla="*/ 222461 w 2229807"/>
                    <a:gd name="connsiteY72" fmla="*/ 1176072 h 2018428"/>
                    <a:gd name="connsiteX73" fmla="*/ 150418 w 2229807"/>
                    <a:gd name="connsiteY73" fmla="*/ 1104028 h 2018428"/>
                    <a:gd name="connsiteX74" fmla="*/ 15430 w 2229807"/>
                    <a:gd name="connsiteY74" fmla="*/ 988059 h 2018428"/>
                    <a:gd name="connsiteX75" fmla="*/ 11872 w 2229807"/>
                    <a:gd name="connsiteY75" fmla="*/ 898981 h 2018428"/>
                    <a:gd name="connsiteX76" fmla="*/ 95000 w 2229807"/>
                    <a:gd name="connsiteY76" fmla="*/ 898981 h 2018428"/>
                    <a:gd name="connsiteX77" fmla="*/ 333298 w 2229807"/>
                    <a:gd name="connsiteY77" fmla="*/ 1126195 h 2018428"/>
                    <a:gd name="connsiteX78" fmla="*/ 383174 w 2229807"/>
                    <a:gd name="connsiteY78" fmla="*/ 1170530 h 2018428"/>
                    <a:gd name="connsiteX79" fmla="*/ 399800 w 2229807"/>
                    <a:gd name="connsiteY79" fmla="*/ 1187155 h 2018428"/>
                    <a:gd name="connsiteX80" fmla="*/ 532803 w 2229807"/>
                    <a:gd name="connsiteY80" fmla="*/ 1253657 h 2018428"/>
                    <a:gd name="connsiteX81" fmla="*/ 588221 w 2229807"/>
                    <a:gd name="connsiteY81" fmla="*/ 1253657 h 2018428"/>
                    <a:gd name="connsiteX82" fmla="*/ 619625 w 2229807"/>
                    <a:gd name="connsiteY82" fmla="*/ 1255402 h 2018428"/>
                    <a:gd name="connsiteX83" fmla="*/ 609995 w 2229807"/>
                    <a:gd name="connsiteY83" fmla="*/ 1156972 h 2018428"/>
                    <a:gd name="connsiteX84" fmla="*/ 665973 w 2229807"/>
                    <a:gd name="connsiteY84" fmla="*/ 871268 h 2018428"/>
                    <a:gd name="connsiteX85" fmla="*/ 681501 w 2229807"/>
                    <a:gd name="connsiteY85" fmla="*/ 841790 h 2018428"/>
                    <a:gd name="connsiteX86" fmla="*/ 676891 w 2229807"/>
                    <a:gd name="connsiteY86" fmla="*/ 826937 h 2018428"/>
                    <a:gd name="connsiteX87" fmla="*/ 604847 w 2229807"/>
                    <a:gd name="connsiteY87" fmla="*/ 605264 h 2018428"/>
                    <a:gd name="connsiteX88" fmla="*/ 582680 w 2229807"/>
                    <a:gd name="connsiteY88" fmla="*/ 455635 h 2018428"/>
                    <a:gd name="connsiteX89" fmla="*/ 620653 w 2229807"/>
                    <a:gd name="connsiteY89" fmla="*/ 385166 h 2018428"/>
                    <a:gd name="connsiteX90" fmla="*/ 682432 w 2229807"/>
                    <a:gd name="connsiteY90" fmla="*/ 544304 h 2018428"/>
                    <a:gd name="connsiteX91" fmla="*/ 748934 w 2229807"/>
                    <a:gd name="connsiteY91" fmla="*/ 649599 h 2018428"/>
                    <a:gd name="connsiteX92" fmla="*/ 793269 w 2229807"/>
                    <a:gd name="connsiteY92" fmla="*/ 666224 h 2018428"/>
                    <a:gd name="connsiteX93" fmla="*/ 795415 w 2229807"/>
                    <a:gd name="connsiteY93" fmla="*/ 666952 h 2018428"/>
                    <a:gd name="connsiteX94" fmla="*/ 818629 w 2229807"/>
                    <a:gd name="connsiteY94" fmla="*/ 637959 h 2018428"/>
                    <a:gd name="connsiteX95" fmla="*/ 1045049 w 2229807"/>
                    <a:gd name="connsiteY95" fmla="*/ 480658 h 2018428"/>
                    <a:gd name="connsiteX96" fmla="*/ 1169019 w 2229807"/>
                    <a:gd name="connsiteY96" fmla="*/ 441005 h 2018428"/>
                    <a:gd name="connsiteX97" fmla="*/ 1176721 w 2229807"/>
                    <a:gd name="connsiteY97" fmla="*/ 431632 h 2018428"/>
                    <a:gd name="connsiteX98" fmla="*/ 1192280 w 2229807"/>
                    <a:gd name="connsiteY98" fmla="*/ 427926 h 2018428"/>
                    <a:gd name="connsiteX99" fmla="*/ 1269865 w 2229807"/>
                    <a:gd name="connsiteY99" fmla="*/ 383592 h 2018428"/>
                    <a:gd name="connsiteX100" fmla="*/ 1292032 w 2229807"/>
                    <a:gd name="connsiteY100" fmla="*/ 289381 h 2018428"/>
                    <a:gd name="connsiteX101" fmla="*/ 1269865 w 2229807"/>
                    <a:gd name="connsiteY101" fmla="*/ 222879 h 2018428"/>
                    <a:gd name="connsiteX102" fmla="*/ 1264323 w 2229807"/>
                    <a:gd name="connsiteY102" fmla="*/ 222879 h 2018428"/>
                    <a:gd name="connsiteX103" fmla="*/ 1253240 w 2229807"/>
                    <a:gd name="connsiteY103" fmla="*/ 134210 h 2018428"/>
                    <a:gd name="connsiteX104" fmla="*/ 1236614 w 2229807"/>
                    <a:gd name="connsiteY104" fmla="*/ 28915 h 2018428"/>
                    <a:gd name="connsiteX105" fmla="*/ 1286491 w 2229807"/>
                    <a:gd name="connsiteY105"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65312 w 2229807"/>
                    <a:gd name="connsiteY55" fmla="*/ 1785672 h 2018428"/>
                    <a:gd name="connsiteX56" fmla="*/ 815436 w 2229807"/>
                    <a:gd name="connsiteY56" fmla="*/ 1757963 h 2018428"/>
                    <a:gd name="connsiteX57" fmla="*/ 809894 w 2229807"/>
                    <a:gd name="connsiteY57" fmla="*/ 1697003 h 2018428"/>
                    <a:gd name="connsiteX58" fmla="*/ 812612 w 2229807"/>
                    <a:gd name="connsiteY58" fmla="*/ 1668470 h 2018428"/>
                    <a:gd name="connsiteX59" fmla="*/ 731649 w 2229807"/>
                    <a:gd name="connsiteY59" fmla="*/ 1567356 h 2018428"/>
                    <a:gd name="connsiteX60" fmla="*/ 665973 w 2229807"/>
                    <a:gd name="connsiteY60" fmla="*/ 1442676 h 2018428"/>
                    <a:gd name="connsiteX61" fmla="*/ 662339 w 2229807"/>
                    <a:gd name="connsiteY61" fmla="*/ 1430614 h 2018428"/>
                    <a:gd name="connsiteX62" fmla="*/ 654723 w 2229807"/>
                    <a:gd name="connsiteY62" fmla="*/ 1436537 h 2018428"/>
                    <a:gd name="connsiteX63" fmla="*/ 615931 w 2229807"/>
                    <a:gd name="connsiteY63" fmla="*/ 1408828 h 2018428"/>
                    <a:gd name="connsiteX64" fmla="*/ 599305 w 2229807"/>
                    <a:gd name="connsiteY64" fmla="*/ 1403286 h 2018428"/>
                    <a:gd name="connsiteX65" fmla="*/ 582680 w 2229807"/>
                    <a:gd name="connsiteY65" fmla="*/ 1392203 h 2018428"/>
                    <a:gd name="connsiteX66" fmla="*/ 566054 w 2229807"/>
                    <a:gd name="connsiteY66" fmla="*/ 1386661 h 2018428"/>
                    <a:gd name="connsiteX67" fmla="*/ 554971 w 2229807"/>
                    <a:gd name="connsiteY67" fmla="*/ 1381119 h 2018428"/>
                    <a:gd name="connsiteX68" fmla="*/ 288963 w 2229807"/>
                    <a:gd name="connsiteY68" fmla="*/ 1231490 h 2018428"/>
                    <a:gd name="connsiteX69" fmla="*/ 250171 w 2229807"/>
                    <a:gd name="connsiteY69" fmla="*/ 1192697 h 2018428"/>
                    <a:gd name="connsiteX70" fmla="*/ 233545 w 2229807"/>
                    <a:gd name="connsiteY70" fmla="*/ 1187155 h 2018428"/>
                    <a:gd name="connsiteX71" fmla="*/ 222461 w 2229807"/>
                    <a:gd name="connsiteY71" fmla="*/ 1176072 h 2018428"/>
                    <a:gd name="connsiteX72" fmla="*/ 150418 w 2229807"/>
                    <a:gd name="connsiteY72" fmla="*/ 1104028 h 2018428"/>
                    <a:gd name="connsiteX73" fmla="*/ 15430 w 2229807"/>
                    <a:gd name="connsiteY73" fmla="*/ 988059 h 2018428"/>
                    <a:gd name="connsiteX74" fmla="*/ 11872 w 2229807"/>
                    <a:gd name="connsiteY74" fmla="*/ 898981 h 2018428"/>
                    <a:gd name="connsiteX75" fmla="*/ 95000 w 2229807"/>
                    <a:gd name="connsiteY75" fmla="*/ 898981 h 2018428"/>
                    <a:gd name="connsiteX76" fmla="*/ 333298 w 2229807"/>
                    <a:gd name="connsiteY76" fmla="*/ 1126195 h 2018428"/>
                    <a:gd name="connsiteX77" fmla="*/ 383174 w 2229807"/>
                    <a:gd name="connsiteY77" fmla="*/ 1170530 h 2018428"/>
                    <a:gd name="connsiteX78" fmla="*/ 399800 w 2229807"/>
                    <a:gd name="connsiteY78" fmla="*/ 1187155 h 2018428"/>
                    <a:gd name="connsiteX79" fmla="*/ 532803 w 2229807"/>
                    <a:gd name="connsiteY79" fmla="*/ 1253657 h 2018428"/>
                    <a:gd name="connsiteX80" fmla="*/ 588221 w 2229807"/>
                    <a:gd name="connsiteY80" fmla="*/ 1253657 h 2018428"/>
                    <a:gd name="connsiteX81" fmla="*/ 619625 w 2229807"/>
                    <a:gd name="connsiteY81" fmla="*/ 1255402 h 2018428"/>
                    <a:gd name="connsiteX82" fmla="*/ 609995 w 2229807"/>
                    <a:gd name="connsiteY82" fmla="*/ 1156972 h 2018428"/>
                    <a:gd name="connsiteX83" fmla="*/ 665973 w 2229807"/>
                    <a:gd name="connsiteY83" fmla="*/ 871268 h 2018428"/>
                    <a:gd name="connsiteX84" fmla="*/ 681501 w 2229807"/>
                    <a:gd name="connsiteY84" fmla="*/ 841790 h 2018428"/>
                    <a:gd name="connsiteX85" fmla="*/ 676891 w 2229807"/>
                    <a:gd name="connsiteY85" fmla="*/ 826937 h 2018428"/>
                    <a:gd name="connsiteX86" fmla="*/ 604847 w 2229807"/>
                    <a:gd name="connsiteY86" fmla="*/ 605264 h 2018428"/>
                    <a:gd name="connsiteX87" fmla="*/ 582680 w 2229807"/>
                    <a:gd name="connsiteY87" fmla="*/ 455635 h 2018428"/>
                    <a:gd name="connsiteX88" fmla="*/ 620653 w 2229807"/>
                    <a:gd name="connsiteY88" fmla="*/ 385166 h 2018428"/>
                    <a:gd name="connsiteX89" fmla="*/ 682432 w 2229807"/>
                    <a:gd name="connsiteY89" fmla="*/ 544304 h 2018428"/>
                    <a:gd name="connsiteX90" fmla="*/ 748934 w 2229807"/>
                    <a:gd name="connsiteY90" fmla="*/ 649599 h 2018428"/>
                    <a:gd name="connsiteX91" fmla="*/ 793269 w 2229807"/>
                    <a:gd name="connsiteY91" fmla="*/ 666224 h 2018428"/>
                    <a:gd name="connsiteX92" fmla="*/ 795415 w 2229807"/>
                    <a:gd name="connsiteY92" fmla="*/ 666952 h 2018428"/>
                    <a:gd name="connsiteX93" fmla="*/ 818629 w 2229807"/>
                    <a:gd name="connsiteY93" fmla="*/ 637959 h 2018428"/>
                    <a:gd name="connsiteX94" fmla="*/ 1045049 w 2229807"/>
                    <a:gd name="connsiteY94" fmla="*/ 480658 h 2018428"/>
                    <a:gd name="connsiteX95" fmla="*/ 1169019 w 2229807"/>
                    <a:gd name="connsiteY95" fmla="*/ 441005 h 2018428"/>
                    <a:gd name="connsiteX96" fmla="*/ 1176721 w 2229807"/>
                    <a:gd name="connsiteY96" fmla="*/ 431632 h 2018428"/>
                    <a:gd name="connsiteX97" fmla="*/ 1192280 w 2229807"/>
                    <a:gd name="connsiteY97" fmla="*/ 427926 h 2018428"/>
                    <a:gd name="connsiteX98" fmla="*/ 1269865 w 2229807"/>
                    <a:gd name="connsiteY98" fmla="*/ 383592 h 2018428"/>
                    <a:gd name="connsiteX99" fmla="*/ 1292032 w 2229807"/>
                    <a:gd name="connsiteY99" fmla="*/ 289381 h 2018428"/>
                    <a:gd name="connsiteX100" fmla="*/ 1269865 w 2229807"/>
                    <a:gd name="connsiteY100" fmla="*/ 222879 h 2018428"/>
                    <a:gd name="connsiteX101" fmla="*/ 1264323 w 2229807"/>
                    <a:gd name="connsiteY101" fmla="*/ 222879 h 2018428"/>
                    <a:gd name="connsiteX102" fmla="*/ 1253240 w 2229807"/>
                    <a:gd name="connsiteY102" fmla="*/ 134210 h 2018428"/>
                    <a:gd name="connsiteX103" fmla="*/ 1236614 w 2229807"/>
                    <a:gd name="connsiteY103" fmla="*/ 28915 h 2018428"/>
                    <a:gd name="connsiteX104" fmla="*/ 1286491 w 2229807"/>
                    <a:gd name="connsiteY104"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15436 w 2229807"/>
                    <a:gd name="connsiteY55" fmla="*/ 1757963 h 2018428"/>
                    <a:gd name="connsiteX56" fmla="*/ 809894 w 2229807"/>
                    <a:gd name="connsiteY56" fmla="*/ 1697003 h 2018428"/>
                    <a:gd name="connsiteX57" fmla="*/ 812612 w 2229807"/>
                    <a:gd name="connsiteY57" fmla="*/ 1668470 h 2018428"/>
                    <a:gd name="connsiteX58" fmla="*/ 731649 w 2229807"/>
                    <a:gd name="connsiteY58" fmla="*/ 1567356 h 2018428"/>
                    <a:gd name="connsiteX59" fmla="*/ 665973 w 2229807"/>
                    <a:gd name="connsiteY59" fmla="*/ 1442676 h 2018428"/>
                    <a:gd name="connsiteX60" fmla="*/ 662339 w 2229807"/>
                    <a:gd name="connsiteY60" fmla="*/ 1430614 h 2018428"/>
                    <a:gd name="connsiteX61" fmla="*/ 654723 w 2229807"/>
                    <a:gd name="connsiteY61" fmla="*/ 1436537 h 2018428"/>
                    <a:gd name="connsiteX62" fmla="*/ 615931 w 2229807"/>
                    <a:gd name="connsiteY62" fmla="*/ 1408828 h 2018428"/>
                    <a:gd name="connsiteX63" fmla="*/ 599305 w 2229807"/>
                    <a:gd name="connsiteY63" fmla="*/ 1403286 h 2018428"/>
                    <a:gd name="connsiteX64" fmla="*/ 582680 w 2229807"/>
                    <a:gd name="connsiteY64" fmla="*/ 1392203 h 2018428"/>
                    <a:gd name="connsiteX65" fmla="*/ 566054 w 2229807"/>
                    <a:gd name="connsiteY65" fmla="*/ 1386661 h 2018428"/>
                    <a:gd name="connsiteX66" fmla="*/ 554971 w 2229807"/>
                    <a:gd name="connsiteY66" fmla="*/ 1381119 h 2018428"/>
                    <a:gd name="connsiteX67" fmla="*/ 288963 w 2229807"/>
                    <a:gd name="connsiteY67" fmla="*/ 1231490 h 2018428"/>
                    <a:gd name="connsiteX68" fmla="*/ 250171 w 2229807"/>
                    <a:gd name="connsiteY68" fmla="*/ 1192697 h 2018428"/>
                    <a:gd name="connsiteX69" fmla="*/ 233545 w 2229807"/>
                    <a:gd name="connsiteY69" fmla="*/ 1187155 h 2018428"/>
                    <a:gd name="connsiteX70" fmla="*/ 222461 w 2229807"/>
                    <a:gd name="connsiteY70" fmla="*/ 1176072 h 2018428"/>
                    <a:gd name="connsiteX71" fmla="*/ 150418 w 2229807"/>
                    <a:gd name="connsiteY71" fmla="*/ 1104028 h 2018428"/>
                    <a:gd name="connsiteX72" fmla="*/ 15430 w 2229807"/>
                    <a:gd name="connsiteY72" fmla="*/ 988059 h 2018428"/>
                    <a:gd name="connsiteX73" fmla="*/ 11872 w 2229807"/>
                    <a:gd name="connsiteY73" fmla="*/ 898981 h 2018428"/>
                    <a:gd name="connsiteX74" fmla="*/ 95000 w 2229807"/>
                    <a:gd name="connsiteY74" fmla="*/ 898981 h 2018428"/>
                    <a:gd name="connsiteX75" fmla="*/ 333298 w 2229807"/>
                    <a:gd name="connsiteY75" fmla="*/ 1126195 h 2018428"/>
                    <a:gd name="connsiteX76" fmla="*/ 383174 w 2229807"/>
                    <a:gd name="connsiteY76" fmla="*/ 1170530 h 2018428"/>
                    <a:gd name="connsiteX77" fmla="*/ 399800 w 2229807"/>
                    <a:gd name="connsiteY77" fmla="*/ 1187155 h 2018428"/>
                    <a:gd name="connsiteX78" fmla="*/ 532803 w 2229807"/>
                    <a:gd name="connsiteY78" fmla="*/ 1253657 h 2018428"/>
                    <a:gd name="connsiteX79" fmla="*/ 588221 w 2229807"/>
                    <a:gd name="connsiteY79" fmla="*/ 1253657 h 2018428"/>
                    <a:gd name="connsiteX80" fmla="*/ 619625 w 2229807"/>
                    <a:gd name="connsiteY80" fmla="*/ 1255402 h 2018428"/>
                    <a:gd name="connsiteX81" fmla="*/ 609995 w 2229807"/>
                    <a:gd name="connsiteY81" fmla="*/ 1156972 h 2018428"/>
                    <a:gd name="connsiteX82" fmla="*/ 665973 w 2229807"/>
                    <a:gd name="connsiteY82" fmla="*/ 871268 h 2018428"/>
                    <a:gd name="connsiteX83" fmla="*/ 681501 w 2229807"/>
                    <a:gd name="connsiteY83" fmla="*/ 841790 h 2018428"/>
                    <a:gd name="connsiteX84" fmla="*/ 676891 w 2229807"/>
                    <a:gd name="connsiteY84" fmla="*/ 826937 h 2018428"/>
                    <a:gd name="connsiteX85" fmla="*/ 604847 w 2229807"/>
                    <a:gd name="connsiteY85" fmla="*/ 605264 h 2018428"/>
                    <a:gd name="connsiteX86" fmla="*/ 582680 w 2229807"/>
                    <a:gd name="connsiteY86" fmla="*/ 455635 h 2018428"/>
                    <a:gd name="connsiteX87" fmla="*/ 620653 w 2229807"/>
                    <a:gd name="connsiteY87" fmla="*/ 385166 h 2018428"/>
                    <a:gd name="connsiteX88" fmla="*/ 682432 w 2229807"/>
                    <a:gd name="connsiteY88" fmla="*/ 544304 h 2018428"/>
                    <a:gd name="connsiteX89" fmla="*/ 748934 w 2229807"/>
                    <a:gd name="connsiteY89" fmla="*/ 649599 h 2018428"/>
                    <a:gd name="connsiteX90" fmla="*/ 793269 w 2229807"/>
                    <a:gd name="connsiteY90" fmla="*/ 666224 h 2018428"/>
                    <a:gd name="connsiteX91" fmla="*/ 795415 w 2229807"/>
                    <a:gd name="connsiteY91" fmla="*/ 666952 h 2018428"/>
                    <a:gd name="connsiteX92" fmla="*/ 818629 w 2229807"/>
                    <a:gd name="connsiteY92" fmla="*/ 637959 h 2018428"/>
                    <a:gd name="connsiteX93" fmla="*/ 1045049 w 2229807"/>
                    <a:gd name="connsiteY93" fmla="*/ 480658 h 2018428"/>
                    <a:gd name="connsiteX94" fmla="*/ 1169019 w 2229807"/>
                    <a:gd name="connsiteY94" fmla="*/ 441005 h 2018428"/>
                    <a:gd name="connsiteX95" fmla="*/ 1176721 w 2229807"/>
                    <a:gd name="connsiteY95" fmla="*/ 431632 h 2018428"/>
                    <a:gd name="connsiteX96" fmla="*/ 1192280 w 2229807"/>
                    <a:gd name="connsiteY96" fmla="*/ 427926 h 2018428"/>
                    <a:gd name="connsiteX97" fmla="*/ 1269865 w 2229807"/>
                    <a:gd name="connsiteY97" fmla="*/ 383592 h 2018428"/>
                    <a:gd name="connsiteX98" fmla="*/ 1292032 w 2229807"/>
                    <a:gd name="connsiteY98" fmla="*/ 289381 h 2018428"/>
                    <a:gd name="connsiteX99" fmla="*/ 1269865 w 2229807"/>
                    <a:gd name="connsiteY99" fmla="*/ 222879 h 2018428"/>
                    <a:gd name="connsiteX100" fmla="*/ 1264323 w 2229807"/>
                    <a:gd name="connsiteY100" fmla="*/ 222879 h 2018428"/>
                    <a:gd name="connsiteX101" fmla="*/ 1253240 w 2229807"/>
                    <a:gd name="connsiteY101" fmla="*/ 134210 h 2018428"/>
                    <a:gd name="connsiteX102" fmla="*/ 1236614 w 2229807"/>
                    <a:gd name="connsiteY102" fmla="*/ 28915 h 2018428"/>
                    <a:gd name="connsiteX103" fmla="*/ 1286491 w 2229807"/>
                    <a:gd name="connsiteY103"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15436 w 2229807"/>
                    <a:gd name="connsiteY55" fmla="*/ 1757963 h 2018428"/>
                    <a:gd name="connsiteX56" fmla="*/ 812612 w 2229807"/>
                    <a:gd name="connsiteY56" fmla="*/ 1668470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786973 w 2229807"/>
                    <a:gd name="connsiteY55" fmla="*/ 1775753 h 2018428"/>
                    <a:gd name="connsiteX56" fmla="*/ 812612 w 2229807"/>
                    <a:gd name="connsiteY56" fmla="*/ 1668470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58606 w 2229807"/>
                    <a:gd name="connsiteY54" fmla="*/ 1807020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8606 w 2229807"/>
                    <a:gd name="connsiteY54" fmla="*/ 1807020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935229 w 2229807"/>
                    <a:gd name="connsiteY11" fmla="*/ 547043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08661"/>
                    <a:gd name="connsiteY0" fmla="*/ 1206 h 2018428"/>
                    <a:gd name="connsiteX1" fmla="*/ 1333154 w 2208661"/>
                    <a:gd name="connsiteY1" fmla="*/ 58608 h 2018428"/>
                    <a:gd name="connsiteX2" fmla="*/ 1429348 w 2208661"/>
                    <a:gd name="connsiteY2" fmla="*/ 239504 h 2018428"/>
                    <a:gd name="connsiteX3" fmla="*/ 1484767 w 2208661"/>
                    <a:gd name="connsiteY3" fmla="*/ 378050 h 2018428"/>
                    <a:gd name="connsiteX4" fmla="*/ 1485996 w 2208661"/>
                    <a:gd name="connsiteY4" fmla="*/ 439010 h 2018428"/>
                    <a:gd name="connsiteX5" fmla="*/ 1509328 w 2208661"/>
                    <a:gd name="connsiteY5" fmla="*/ 431894 h 2018428"/>
                    <a:gd name="connsiteX6" fmla="*/ 1526055 w 2208661"/>
                    <a:gd name="connsiteY6" fmla="*/ 457139 h 2018428"/>
                    <a:gd name="connsiteX7" fmla="*/ 1599585 w 2208661"/>
                    <a:gd name="connsiteY7" fmla="*/ 480658 h 2018428"/>
                    <a:gd name="connsiteX8" fmla="*/ 1693636 w 2208661"/>
                    <a:gd name="connsiteY8" fmla="*/ 533260 h 2018428"/>
                    <a:gd name="connsiteX9" fmla="*/ 1718752 w 2208661"/>
                    <a:gd name="connsiteY9" fmla="*/ 527679 h 2018428"/>
                    <a:gd name="connsiteX10" fmla="*/ 1840672 w 2208661"/>
                    <a:gd name="connsiteY10" fmla="*/ 505512 h 2018428"/>
                    <a:gd name="connsiteX11" fmla="*/ 1935229 w 2208661"/>
                    <a:gd name="connsiteY11" fmla="*/ 547043 h 2018428"/>
                    <a:gd name="connsiteX12" fmla="*/ 1896091 w 2208661"/>
                    <a:gd name="connsiteY12" fmla="*/ 710559 h 2018428"/>
                    <a:gd name="connsiteX13" fmla="*/ 1895420 w 2208661"/>
                    <a:gd name="connsiteY13" fmla="*/ 724651 h 2018428"/>
                    <a:gd name="connsiteX14" fmla="*/ 1912986 w 2208661"/>
                    <a:gd name="connsiteY14" fmla="*/ 746589 h 2018428"/>
                    <a:gd name="connsiteX15" fmla="*/ 2034639 w 2208661"/>
                    <a:gd name="connsiteY15" fmla="*/ 1156972 h 2018428"/>
                    <a:gd name="connsiteX16" fmla="*/ 2020167 w 2208661"/>
                    <a:gd name="connsiteY16" fmla="*/ 1304898 h 2018428"/>
                    <a:gd name="connsiteX17" fmla="*/ 2014110 w 2208661"/>
                    <a:gd name="connsiteY17" fmla="*/ 1325005 h 2018428"/>
                    <a:gd name="connsiteX18" fmla="*/ 2018859 w 2208661"/>
                    <a:gd name="connsiteY18" fmla="*/ 1326814 h 2018428"/>
                    <a:gd name="connsiteX19" fmla="*/ 2040178 w 2208661"/>
                    <a:gd name="connsiteY19" fmla="*/ 1331243 h 2018428"/>
                    <a:gd name="connsiteX20" fmla="*/ 2106680 w 2208661"/>
                    <a:gd name="connsiteY20" fmla="*/ 1342326 h 2018428"/>
                    <a:gd name="connsiteX21" fmla="*/ 2178723 w 2208661"/>
                    <a:gd name="connsiteY21" fmla="*/ 1353410 h 2018428"/>
                    <a:gd name="connsiteX22" fmla="*/ 2205613 w 2208661"/>
                    <a:gd name="connsiteY22" fmla="*/ 1465411 h 2018428"/>
                    <a:gd name="connsiteX23" fmla="*/ 2112221 w 2208661"/>
                    <a:gd name="connsiteY23" fmla="*/ 1453163 h 2018428"/>
                    <a:gd name="connsiteX24" fmla="*/ 1976988 w 2208661"/>
                    <a:gd name="connsiteY24" fmla="*/ 1445853 h 2018428"/>
                    <a:gd name="connsiteX25" fmla="*/ 1912986 w 2208661"/>
                    <a:gd name="connsiteY25" fmla="*/ 1567356 h 2018428"/>
                    <a:gd name="connsiteX26" fmla="*/ 1826005 w 2208661"/>
                    <a:gd name="connsiteY26" fmla="*/ 1675985 h 2018428"/>
                    <a:gd name="connsiteX27" fmla="*/ 1800913 w 2208661"/>
                    <a:gd name="connsiteY27" fmla="*/ 1697318 h 2018428"/>
                    <a:gd name="connsiteX28" fmla="*/ 1807044 w 2208661"/>
                    <a:gd name="connsiteY28" fmla="*/ 1712596 h 2018428"/>
                    <a:gd name="connsiteX29" fmla="*/ 1812963 w 2208661"/>
                    <a:gd name="connsiteY29" fmla="*/ 1752421 h 2018428"/>
                    <a:gd name="connsiteX30" fmla="*/ 1835131 w 2208661"/>
                    <a:gd name="connsiteY30" fmla="*/ 1857715 h 2018428"/>
                    <a:gd name="connsiteX31" fmla="*/ 1818505 w 2208661"/>
                    <a:gd name="connsiteY31" fmla="*/ 1896508 h 2018428"/>
                    <a:gd name="connsiteX32" fmla="*/ 1768629 w 2208661"/>
                    <a:gd name="connsiteY32" fmla="*/ 1885424 h 2018428"/>
                    <a:gd name="connsiteX33" fmla="*/ 1752003 w 2208661"/>
                    <a:gd name="connsiteY33" fmla="*/ 1863257 h 2018428"/>
                    <a:gd name="connsiteX34" fmla="*/ 1729836 w 2208661"/>
                    <a:gd name="connsiteY34" fmla="*/ 1818923 h 2018428"/>
                    <a:gd name="connsiteX35" fmla="*/ 1713211 w 2208661"/>
                    <a:gd name="connsiteY35" fmla="*/ 1813381 h 2018428"/>
                    <a:gd name="connsiteX36" fmla="*/ 1685501 w 2208661"/>
                    <a:gd name="connsiteY36" fmla="*/ 1796755 h 2018428"/>
                    <a:gd name="connsiteX37" fmla="*/ 1675167 w 2208661"/>
                    <a:gd name="connsiteY37" fmla="*/ 1791014 h 2018428"/>
                    <a:gd name="connsiteX38" fmla="*/ 1599585 w 2208661"/>
                    <a:gd name="connsiteY38" fmla="*/ 1833286 h 2018428"/>
                    <a:gd name="connsiteX39" fmla="*/ 1395148 w 2208661"/>
                    <a:gd name="connsiteY39" fmla="*/ 1887178 h 2018428"/>
                    <a:gd name="connsiteX40" fmla="*/ 1351194 w 2208661"/>
                    <a:gd name="connsiteY40" fmla="*/ 1889465 h 2018428"/>
                    <a:gd name="connsiteX41" fmla="*/ 1350828 w 2208661"/>
                    <a:gd name="connsiteY41" fmla="*/ 1891416 h 2018428"/>
                    <a:gd name="connsiteX42" fmla="*/ 1347451 w 2208661"/>
                    <a:gd name="connsiteY42" fmla="*/ 1907592 h 2018428"/>
                    <a:gd name="connsiteX43" fmla="*/ 1341909 w 2208661"/>
                    <a:gd name="connsiteY43" fmla="*/ 1968552 h 2018428"/>
                    <a:gd name="connsiteX44" fmla="*/ 1325283 w 2208661"/>
                    <a:gd name="connsiteY44" fmla="*/ 2018428 h 2018428"/>
                    <a:gd name="connsiteX45" fmla="*/ 1286491 w 2208661"/>
                    <a:gd name="connsiteY45" fmla="*/ 2001803 h 2018428"/>
                    <a:gd name="connsiteX46" fmla="*/ 1269865 w 2208661"/>
                    <a:gd name="connsiteY46" fmla="*/ 1907592 h 2018428"/>
                    <a:gd name="connsiteX47" fmla="*/ 1263383 w 2208661"/>
                    <a:gd name="connsiteY47" fmla="*/ 1890365 h 2018428"/>
                    <a:gd name="connsiteX48" fmla="*/ 1262430 w 2208661"/>
                    <a:gd name="connsiteY48" fmla="*/ 1887851 h 2018428"/>
                    <a:gd name="connsiteX49" fmla="*/ 1249486 w 2208661"/>
                    <a:gd name="connsiteY49" fmla="*/ 1887178 h 2018428"/>
                    <a:gd name="connsiteX50" fmla="*/ 1045049 w 2208661"/>
                    <a:gd name="connsiteY50" fmla="*/ 1833286 h 2018428"/>
                    <a:gd name="connsiteX51" fmla="*/ 938263 w 2208661"/>
                    <a:gd name="connsiteY51" fmla="*/ 1780255 h 2018428"/>
                    <a:gd name="connsiteX52" fmla="*/ 851490 w 2208661"/>
                    <a:gd name="connsiteY52" fmla="*/ 1817694 h 2018428"/>
                    <a:gd name="connsiteX53" fmla="*/ 786973 w 2208661"/>
                    <a:gd name="connsiteY53" fmla="*/ 1775753 h 2018428"/>
                    <a:gd name="connsiteX54" fmla="*/ 798380 w 2208661"/>
                    <a:gd name="connsiteY54" fmla="*/ 1664912 h 2018428"/>
                    <a:gd name="connsiteX55" fmla="*/ 731649 w 2208661"/>
                    <a:gd name="connsiteY55" fmla="*/ 1567356 h 2018428"/>
                    <a:gd name="connsiteX56" fmla="*/ 665973 w 2208661"/>
                    <a:gd name="connsiteY56" fmla="*/ 1442676 h 2018428"/>
                    <a:gd name="connsiteX57" fmla="*/ 662339 w 2208661"/>
                    <a:gd name="connsiteY57" fmla="*/ 1430614 h 2018428"/>
                    <a:gd name="connsiteX58" fmla="*/ 654723 w 2208661"/>
                    <a:gd name="connsiteY58" fmla="*/ 1436537 h 2018428"/>
                    <a:gd name="connsiteX59" fmla="*/ 615931 w 2208661"/>
                    <a:gd name="connsiteY59" fmla="*/ 1408828 h 2018428"/>
                    <a:gd name="connsiteX60" fmla="*/ 599305 w 2208661"/>
                    <a:gd name="connsiteY60" fmla="*/ 1403286 h 2018428"/>
                    <a:gd name="connsiteX61" fmla="*/ 582680 w 2208661"/>
                    <a:gd name="connsiteY61" fmla="*/ 1392203 h 2018428"/>
                    <a:gd name="connsiteX62" fmla="*/ 566054 w 2208661"/>
                    <a:gd name="connsiteY62" fmla="*/ 1386661 h 2018428"/>
                    <a:gd name="connsiteX63" fmla="*/ 554971 w 2208661"/>
                    <a:gd name="connsiteY63" fmla="*/ 1381119 h 2018428"/>
                    <a:gd name="connsiteX64" fmla="*/ 288963 w 2208661"/>
                    <a:gd name="connsiteY64" fmla="*/ 1231490 h 2018428"/>
                    <a:gd name="connsiteX65" fmla="*/ 250171 w 2208661"/>
                    <a:gd name="connsiteY65" fmla="*/ 1192697 h 2018428"/>
                    <a:gd name="connsiteX66" fmla="*/ 233545 w 2208661"/>
                    <a:gd name="connsiteY66" fmla="*/ 1187155 h 2018428"/>
                    <a:gd name="connsiteX67" fmla="*/ 222461 w 2208661"/>
                    <a:gd name="connsiteY67" fmla="*/ 1176072 h 2018428"/>
                    <a:gd name="connsiteX68" fmla="*/ 150418 w 2208661"/>
                    <a:gd name="connsiteY68" fmla="*/ 1104028 h 2018428"/>
                    <a:gd name="connsiteX69" fmla="*/ 15430 w 2208661"/>
                    <a:gd name="connsiteY69" fmla="*/ 988059 h 2018428"/>
                    <a:gd name="connsiteX70" fmla="*/ 11872 w 2208661"/>
                    <a:gd name="connsiteY70" fmla="*/ 898981 h 2018428"/>
                    <a:gd name="connsiteX71" fmla="*/ 95000 w 2208661"/>
                    <a:gd name="connsiteY71" fmla="*/ 898981 h 2018428"/>
                    <a:gd name="connsiteX72" fmla="*/ 333298 w 2208661"/>
                    <a:gd name="connsiteY72" fmla="*/ 1126195 h 2018428"/>
                    <a:gd name="connsiteX73" fmla="*/ 383174 w 2208661"/>
                    <a:gd name="connsiteY73" fmla="*/ 1170530 h 2018428"/>
                    <a:gd name="connsiteX74" fmla="*/ 399800 w 2208661"/>
                    <a:gd name="connsiteY74" fmla="*/ 1187155 h 2018428"/>
                    <a:gd name="connsiteX75" fmla="*/ 532803 w 2208661"/>
                    <a:gd name="connsiteY75" fmla="*/ 1253657 h 2018428"/>
                    <a:gd name="connsiteX76" fmla="*/ 588221 w 2208661"/>
                    <a:gd name="connsiteY76" fmla="*/ 1253657 h 2018428"/>
                    <a:gd name="connsiteX77" fmla="*/ 619625 w 2208661"/>
                    <a:gd name="connsiteY77" fmla="*/ 1255402 h 2018428"/>
                    <a:gd name="connsiteX78" fmla="*/ 609995 w 2208661"/>
                    <a:gd name="connsiteY78" fmla="*/ 1156972 h 2018428"/>
                    <a:gd name="connsiteX79" fmla="*/ 665973 w 2208661"/>
                    <a:gd name="connsiteY79" fmla="*/ 871268 h 2018428"/>
                    <a:gd name="connsiteX80" fmla="*/ 681501 w 2208661"/>
                    <a:gd name="connsiteY80" fmla="*/ 841790 h 2018428"/>
                    <a:gd name="connsiteX81" fmla="*/ 676891 w 2208661"/>
                    <a:gd name="connsiteY81" fmla="*/ 826937 h 2018428"/>
                    <a:gd name="connsiteX82" fmla="*/ 604847 w 2208661"/>
                    <a:gd name="connsiteY82" fmla="*/ 605264 h 2018428"/>
                    <a:gd name="connsiteX83" fmla="*/ 582680 w 2208661"/>
                    <a:gd name="connsiteY83" fmla="*/ 455635 h 2018428"/>
                    <a:gd name="connsiteX84" fmla="*/ 620653 w 2208661"/>
                    <a:gd name="connsiteY84" fmla="*/ 385166 h 2018428"/>
                    <a:gd name="connsiteX85" fmla="*/ 682432 w 2208661"/>
                    <a:gd name="connsiteY85" fmla="*/ 544304 h 2018428"/>
                    <a:gd name="connsiteX86" fmla="*/ 748934 w 2208661"/>
                    <a:gd name="connsiteY86" fmla="*/ 649599 h 2018428"/>
                    <a:gd name="connsiteX87" fmla="*/ 793269 w 2208661"/>
                    <a:gd name="connsiteY87" fmla="*/ 666224 h 2018428"/>
                    <a:gd name="connsiteX88" fmla="*/ 795415 w 2208661"/>
                    <a:gd name="connsiteY88" fmla="*/ 666952 h 2018428"/>
                    <a:gd name="connsiteX89" fmla="*/ 818629 w 2208661"/>
                    <a:gd name="connsiteY89" fmla="*/ 637959 h 2018428"/>
                    <a:gd name="connsiteX90" fmla="*/ 1045049 w 2208661"/>
                    <a:gd name="connsiteY90" fmla="*/ 480658 h 2018428"/>
                    <a:gd name="connsiteX91" fmla="*/ 1169019 w 2208661"/>
                    <a:gd name="connsiteY91" fmla="*/ 441005 h 2018428"/>
                    <a:gd name="connsiteX92" fmla="*/ 1176721 w 2208661"/>
                    <a:gd name="connsiteY92" fmla="*/ 431632 h 2018428"/>
                    <a:gd name="connsiteX93" fmla="*/ 1192280 w 2208661"/>
                    <a:gd name="connsiteY93" fmla="*/ 427926 h 2018428"/>
                    <a:gd name="connsiteX94" fmla="*/ 1269865 w 2208661"/>
                    <a:gd name="connsiteY94" fmla="*/ 383592 h 2018428"/>
                    <a:gd name="connsiteX95" fmla="*/ 1292032 w 2208661"/>
                    <a:gd name="connsiteY95" fmla="*/ 289381 h 2018428"/>
                    <a:gd name="connsiteX96" fmla="*/ 1269865 w 2208661"/>
                    <a:gd name="connsiteY96" fmla="*/ 222879 h 2018428"/>
                    <a:gd name="connsiteX97" fmla="*/ 1264323 w 2208661"/>
                    <a:gd name="connsiteY97" fmla="*/ 222879 h 2018428"/>
                    <a:gd name="connsiteX98" fmla="*/ 1253240 w 2208661"/>
                    <a:gd name="connsiteY98" fmla="*/ 134210 h 2018428"/>
                    <a:gd name="connsiteX99" fmla="*/ 1236614 w 2208661"/>
                    <a:gd name="connsiteY99" fmla="*/ 28915 h 2018428"/>
                    <a:gd name="connsiteX100" fmla="*/ 1286491 w 2208661"/>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4199"/>
                    <a:gd name="connsiteY0" fmla="*/ 1206 h 2018428"/>
                    <a:gd name="connsiteX1" fmla="*/ 1333154 w 2214199"/>
                    <a:gd name="connsiteY1" fmla="*/ 58608 h 2018428"/>
                    <a:gd name="connsiteX2" fmla="*/ 1429348 w 2214199"/>
                    <a:gd name="connsiteY2" fmla="*/ 239504 h 2018428"/>
                    <a:gd name="connsiteX3" fmla="*/ 1484767 w 2214199"/>
                    <a:gd name="connsiteY3" fmla="*/ 378050 h 2018428"/>
                    <a:gd name="connsiteX4" fmla="*/ 1485996 w 2214199"/>
                    <a:gd name="connsiteY4" fmla="*/ 439010 h 2018428"/>
                    <a:gd name="connsiteX5" fmla="*/ 1509328 w 2214199"/>
                    <a:gd name="connsiteY5" fmla="*/ 431894 h 2018428"/>
                    <a:gd name="connsiteX6" fmla="*/ 1526055 w 2214199"/>
                    <a:gd name="connsiteY6" fmla="*/ 457139 h 2018428"/>
                    <a:gd name="connsiteX7" fmla="*/ 1599585 w 2214199"/>
                    <a:gd name="connsiteY7" fmla="*/ 480658 h 2018428"/>
                    <a:gd name="connsiteX8" fmla="*/ 1693636 w 2214199"/>
                    <a:gd name="connsiteY8" fmla="*/ 533260 h 2018428"/>
                    <a:gd name="connsiteX9" fmla="*/ 1718752 w 2214199"/>
                    <a:gd name="connsiteY9" fmla="*/ 527679 h 2018428"/>
                    <a:gd name="connsiteX10" fmla="*/ 1840672 w 2214199"/>
                    <a:gd name="connsiteY10" fmla="*/ 505512 h 2018428"/>
                    <a:gd name="connsiteX11" fmla="*/ 1935229 w 2214199"/>
                    <a:gd name="connsiteY11" fmla="*/ 547043 h 2018428"/>
                    <a:gd name="connsiteX12" fmla="*/ 1896091 w 2214199"/>
                    <a:gd name="connsiteY12" fmla="*/ 710559 h 2018428"/>
                    <a:gd name="connsiteX13" fmla="*/ 1895420 w 2214199"/>
                    <a:gd name="connsiteY13" fmla="*/ 724651 h 2018428"/>
                    <a:gd name="connsiteX14" fmla="*/ 1912986 w 2214199"/>
                    <a:gd name="connsiteY14" fmla="*/ 746589 h 2018428"/>
                    <a:gd name="connsiteX15" fmla="*/ 2034639 w 2214199"/>
                    <a:gd name="connsiteY15" fmla="*/ 1156972 h 2018428"/>
                    <a:gd name="connsiteX16" fmla="*/ 2020167 w 2214199"/>
                    <a:gd name="connsiteY16" fmla="*/ 1304898 h 2018428"/>
                    <a:gd name="connsiteX17" fmla="*/ 2014110 w 2214199"/>
                    <a:gd name="connsiteY17" fmla="*/ 1325005 h 2018428"/>
                    <a:gd name="connsiteX18" fmla="*/ 2018859 w 2214199"/>
                    <a:gd name="connsiteY18" fmla="*/ 1326814 h 2018428"/>
                    <a:gd name="connsiteX19" fmla="*/ 2040178 w 2214199"/>
                    <a:gd name="connsiteY19" fmla="*/ 1331243 h 2018428"/>
                    <a:gd name="connsiteX20" fmla="*/ 2106680 w 2214199"/>
                    <a:gd name="connsiteY20" fmla="*/ 1342326 h 2018428"/>
                    <a:gd name="connsiteX21" fmla="*/ 2207187 w 2214199"/>
                    <a:gd name="connsiteY21" fmla="*/ 1356968 h 2018428"/>
                    <a:gd name="connsiteX22" fmla="*/ 2198497 w 2214199"/>
                    <a:gd name="connsiteY22" fmla="*/ 1454737 h 2018428"/>
                    <a:gd name="connsiteX23" fmla="*/ 2112221 w 2214199"/>
                    <a:gd name="connsiteY23" fmla="*/ 1453163 h 2018428"/>
                    <a:gd name="connsiteX24" fmla="*/ 1976988 w 2214199"/>
                    <a:gd name="connsiteY24" fmla="*/ 1445853 h 2018428"/>
                    <a:gd name="connsiteX25" fmla="*/ 1912986 w 2214199"/>
                    <a:gd name="connsiteY25" fmla="*/ 1567356 h 2018428"/>
                    <a:gd name="connsiteX26" fmla="*/ 1826005 w 2214199"/>
                    <a:gd name="connsiteY26" fmla="*/ 1675985 h 2018428"/>
                    <a:gd name="connsiteX27" fmla="*/ 1800913 w 2214199"/>
                    <a:gd name="connsiteY27" fmla="*/ 1697318 h 2018428"/>
                    <a:gd name="connsiteX28" fmla="*/ 1807044 w 2214199"/>
                    <a:gd name="connsiteY28" fmla="*/ 1712596 h 2018428"/>
                    <a:gd name="connsiteX29" fmla="*/ 1812963 w 2214199"/>
                    <a:gd name="connsiteY29" fmla="*/ 1752421 h 2018428"/>
                    <a:gd name="connsiteX30" fmla="*/ 1835131 w 2214199"/>
                    <a:gd name="connsiteY30" fmla="*/ 1857715 h 2018428"/>
                    <a:gd name="connsiteX31" fmla="*/ 1818505 w 2214199"/>
                    <a:gd name="connsiteY31" fmla="*/ 1896508 h 2018428"/>
                    <a:gd name="connsiteX32" fmla="*/ 1768629 w 2214199"/>
                    <a:gd name="connsiteY32" fmla="*/ 1885424 h 2018428"/>
                    <a:gd name="connsiteX33" fmla="*/ 1752003 w 2214199"/>
                    <a:gd name="connsiteY33" fmla="*/ 1863257 h 2018428"/>
                    <a:gd name="connsiteX34" fmla="*/ 1729836 w 2214199"/>
                    <a:gd name="connsiteY34" fmla="*/ 1818923 h 2018428"/>
                    <a:gd name="connsiteX35" fmla="*/ 1713211 w 2214199"/>
                    <a:gd name="connsiteY35" fmla="*/ 1813381 h 2018428"/>
                    <a:gd name="connsiteX36" fmla="*/ 1685501 w 2214199"/>
                    <a:gd name="connsiteY36" fmla="*/ 1796755 h 2018428"/>
                    <a:gd name="connsiteX37" fmla="*/ 1675167 w 2214199"/>
                    <a:gd name="connsiteY37" fmla="*/ 1791014 h 2018428"/>
                    <a:gd name="connsiteX38" fmla="*/ 1599585 w 2214199"/>
                    <a:gd name="connsiteY38" fmla="*/ 1833286 h 2018428"/>
                    <a:gd name="connsiteX39" fmla="*/ 1395148 w 2214199"/>
                    <a:gd name="connsiteY39" fmla="*/ 1887178 h 2018428"/>
                    <a:gd name="connsiteX40" fmla="*/ 1351194 w 2214199"/>
                    <a:gd name="connsiteY40" fmla="*/ 1889465 h 2018428"/>
                    <a:gd name="connsiteX41" fmla="*/ 1350828 w 2214199"/>
                    <a:gd name="connsiteY41" fmla="*/ 1891416 h 2018428"/>
                    <a:gd name="connsiteX42" fmla="*/ 1347451 w 2214199"/>
                    <a:gd name="connsiteY42" fmla="*/ 1907592 h 2018428"/>
                    <a:gd name="connsiteX43" fmla="*/ 1341909 w 2214199"/>
                    <a:gd name="connsiteY43" fmla="*/ 1968552 h 2018428"/>
                    <a:gd name="connsiteX44" fmla="*/ 1325283 w 2214199"/>
                    <a:gd name="connsiteY44" fmla="*/ 2018428 h 2018428"/>
                    <a:gd name="connsiteX45" fmla="*/ 1286491 w 2214199"/>
                    <a:gd name="connsiteY45" fmla="*/ 2001803 h 2018428"/>
                    <a:gd name="connsiteX46" fmla="*/ 1269865 w 2214199"/>
                    <a:gd name="connsiteY46" fmla="*/ 1907592 h 2018428"/>
                    <a:gd name="connsiteX47" fmla="*/ 1263383 w 2214199"/>
                    <a:gd name="connsiteY47" fmla="*/ 1890365 h 2018428"/>
                    <a:gd name="connsiteX48" fmla="*/ 1262430 w 2214199"/>
                    <a:gd name="connsiteY48" fmla="*/ 1887851 h 2018428"/>
                    <a:gd name="connsiteX49" fmla="*/ 1249486 w 2214199"/>
                    <a:gd name="connsiteY49" fmla="*/ 1887178 h 2018428"/>
                    <a:gd name="connsiteX50" fmla="*/ 1045049 w 2214199"/>
                    <a:gd name="connsiteY50" fmla="*/ 1833286 h 2018428"/>
                    <a:gd name="connsiteX51" fmla="*/ 938263 w 2214199"/>
                    <a:gd name="connsiteY51" fmla="*/ 1780255 h 2018428"/>
                    <a:gd name="connsiteX52" fmla="*/ 851490 w 2214199"/>
                    <a:gd name="connsiteY52" fmla="*/ 1817694 h 2018428"/>
                    <a:gd name="connsiteX53" fmla="*/ 786973 w 2214199"/>
                    <a:gd name="connsiteY53" fmla="*/ 1775753 h 2018428"/>
                    <a:gd name="connsiteX54" fmla="*/ 798380 w 2214199"/>
                    <a:gd name="connsiteY54" fmla="*/ 1664912 h 2018428"/>
                    <a:gd name="connsiteX55" fmla="*/ 731649 w 2214199"/>
                    <a:gd name="connsiteY55" fmla="*/ 1567356 h 2018428"/>
                    <a:gd name="connsiteX56" fmla="*/ 665973 w 2214199"/>
                    <a:gd name="connsiteY56" fmla="*/ 1442676 h 2018428"/>
                    <a:gd name="connsiteX57" fmla="*/ 662339 w 2214199"/>
                    <a:gd name="connsiteY57" fmla="*/ 1430614 h 2018428"/>
                    <a:gd name="connsiteX58" fmla="*/ 654723 w 2214199"/>
                    <a:gd name="connsiteY58" fmla="*/ 1436537 h 2018428"/>
                    <a:gd name="connsiteX59" fmla="*/ 615931 w 2214199"/>
                    <a:gd name="connsiteY59" fmla="*/ 1408828 h 2018428"/>
                    <a:gd name="connsiteX60" fmla="*/ 599305 w 2214199"/>
                    <a:gd name="connsiteY60" fmla="*/ 1403286 h 2018428"/>
                    <a:gd name="connsiteX61" fmla="*/ 582680 w 2214199"/>
                    <a:gd name="connsiteY61" fmla="*/ 1392203 h 2018428"/>
                    <a:gd name="connsiteX62" fmla="*/ 566054 w 2214199"/>
                    <a:gd name="connsiteY62" fmla="*/ 1386661 h 2018428"/>
                    <a:gd name="connsiteX63" fmla="*/ 554971 w 2214199"/>
                    <a:gd name="connsiteY63" fmla="*/ 1381119 h 2018428"/>
                    <a:gd name="connsiteX64" fmla="*/ 288963 w 2214199"/>
                    <a:gd name="connsiteY64" fmla="*/ 1231490 h 2018428"/>
                    <a:gd name="connsiteX65" fmla="*/ 250171 w 2214199"/>
                    <a:gd name="connsiteY65" fmla="*/ 1192697 h 2018428"/>
                    <a:gd name="connsiteX66" fmla="*/ 233545 w 2214199"/>
                    <a:gd name="connsiteY66" fmla="*/ 1187155 h 2018428"/>
                    <a:gd name="connsiteX67" fmla="*/ 222461 w 2214199"/>
                    <a:gd name="connsiteY67" fmla="*/ 1176072 h 2018428"/>
                    <a:gd name="connsiteX68" fmla="*/ 150418 w 2214199"/>
                    <a:gd name="connsiteY68" fmla="*/ 1104028 h 2018428"/>
                    <a:gd name="connsiteX69" fmla="*/ 15430 w 2214199"/>
                    <a:gd name="connsiteY69" fmla="*/ 988059 h 2018428"/>
                    <a:gd name="connsiteX70" fmla="*/ 11872 w 2214199"/>
                    <a:gd name="connsiteY70" fmla="*/ 898981 h 2018428"/>
                    <a:gd name="connsiteX71" fmla="*/ 95000 w 2214199"/>
                    <a:gd name="connsiteY71" fmla="*/ 898981 h 2018428"/>
                    <a:gd name="connsiteX72" fmla="*/ 333298 w 2214199"/>
                    <a:gd name="connsiteY72" fmla="*/ 1126195 h 2018428"/>
                    <a:gd name="connsiteX73" fmla="*/ 383174 w 2214199"/>
                    <a:gd name="connsiteY73" fmla="*/ 1170530 h 2018428"/>
                    <a:gd name="connsiteX74" fmla="*/ 399800 w 2214199"/>
                    <a:gd name="connsiteY74" fmla="*/ 1187155 h 2018428"/>
                    <a:gd name="connsiteX75" fmla="*/ 532803 w 2214199"/>
                    <a:gd name="connsiteY75" fmla="*/ 1253657 h 2018428"/>
                    <a:gd name="connsiteX76" fmla="*/ 588221 w 2214199"/>
                    <a:gd name="connsiteY76" fmla="*/ 1253657 h 2018428"/>
                    <a:gd name="connsiteX77" fmla="*/ 619625 w 2214199"/>
                    <a:gd name="connsiteY77" fmla="*/ 1255402 h 2018428"/>
                    <a:gd name="connsiteX78" fmla="*/ 609995 w 2214199"/>
                    <a:gd name="connsiteY78" fmla="*/ 1156972 h 2018428"/>
                    <a:gd name="connsiteX79" fmla="*/ 665973 w 2214199"/>
                    <a:gd name="connsiteY79" fmla="*/ 871268 h 2018428"/>
                    <a:gd name="connsiteX80" fmla="*/ 681501 w 2214199"/>
                    <a:gd name="connsiteY80" fmla="*/ 841790 h 2018428"/>
                    <a:gd name="connsiteX81" fmla="*/ 676891 w 2214199"/>
                    <a:gd name="connsiteY81" fmla="*/ 826937 h 2018428"/>
                    <a:gd name="connsiteX82" fmla="*/ 604847 w 2214199"/>
                    <a:gd name="connsiteY82" fmla="*/ 605264 h 2018428"/>
                    <a:gd name="connsiteX83" fmla="*/ 582680 w 2214199"/>
                    <a:gd name="connsiteY83" fmla="*/ 455635 h 2018428"/>
                    <a:gd name="connsiteX84" fmla="*/ 620653 w 2214199"/>
                    <a:gd name="connsiteY84" fmla="*/ 385166 h 2018428"/>
                    <a:gd name="connsiteX85" fmla="*/ 682432 w 2214199"/>
                    <a:gd name="connsiteY85" fmla="*/ 544304 h 2018428"/>
                    <a:gd name="connsiteX86" fmla="*/ 748934 w 2214199"/>
                    <a:gd name="connsiteY86" fmla="*/ 649599 h 2018428"/>
                    <a:gd name="connsiteX87" fmla="*/ 793269 w 2214199"/>
                    <a:gd name="connsiteY87" fmla="*/ 666224 h 2018428"/>
                    <a:gd name="connsiteX88" fmla="*/ 795415 w 2214199"/>
                    <a:gd name="connsiteY88" fmla="*/ 666952 h 2018428"/>
                    <a:gd name="connsiteX89" fmla="*/ 818629 w 2214199"/>
                    <a:gd name="connsiteY89" fmla="*/ 637959 h 2018428"/>
                    <a:gd name="connsiteX90" fmla="*/ 1045049 w 2214199"/>
                    <a:gd name="connsiteY90" fmla="*/ 480658 h 2018428"/>
                    <a:gd name="connsiteX91" fmla="*/ 1169019 w 2214199"/>
                    <a:gd name="connsiteY91" fmla="*/ 441005 h 2018428"/>
                    <a:gd name="connsiteX92" fmla="*/ 1176721 w 2214199"/>
                    <a:gd name="connsiteY92" fmla="*/ 431632 h 2018428"/>
                    <a:gd name="connsiteX93" fmla="*/ 1192280 w 2214199"/>
                    <a:gd name="connsiteY93" fmla="*/ 427926 h 2018428"/>
                    <a:gd name="connsiteX94" fmla="*/ 1269865 w 2214199"/>
                    <a:gd name="connsiteY94" fmla="*/ 383592 h 2018428"/>
                    <a:gd name="connsiteX95" fmla="*/ 1292032 w 2214199"/>
                    <a:gd name="connsiteY95" fmla="*/ 289381 h 2018428"/>
                    <a:gd name="connsiteX96" fmla="*/ 1269865 w 2214199"/>
                    <a:gd name="connsiteY96" fmla="*/ 222879 h 2018428"/>
                    <a:gd name="connsiteX97" fmla="*/ 1264323 w 2214199"/>
                    <a:gd name="connsiteY97" fmla="*/ 222879 h 2018428"/>
                    <a:gd name="connsiteX98" fmla="*/ 1253240 w 2214199"/>
                    <a:gd name="connsiteY98" fmla="*/ 134210 h 2018428"/>
                    <a:gd name="connsiteX99" fmla="*/ 1236614 w 2214199"/>
                    <a:gd name="connsiteY99" fmla="*/ 28915 h 2018428"/>
                    <a:gd name="connsiteX100" fmla="*/ 1286491 w 2214199"/>
                    <a:gd name="connsiteY100" fmla="*/ 1206 h 2018428"/>
                    <a:gd name="connsiteX0" fmla="*/ 1286491 w 2229168"/>
                    <a:gd name="connsiteY0" fmla="*/ 1206 h 2018428"/>
                    <a:gd name="connsiteX1" fmla="*/ 1333154 w 2229168"/>
                    <a:gd name="connsiteY1" fmla="*/ 58608 h 2018428"/>
                    <a:gd name="connsiteX2" fmla="*/ 1429348 w 2229168"/>
                    <a:gd name="connsiteY2" fmla="*/ 239504 h 2018428"/>
                    <a:gd name="connsiteX3" fmla="*/ 1484767 w 2229168"/>
                    <a:gd name="connsiteY3" fmla="*/ 378050 h 2018428"/>
                    <a:gd name="connsiteX4" fmla="*/ 1485996 w 2229168"/>
                    <a:gd name="connsiteY4" fmla="*/ 439010 h 2018428"/>
                    <a:gd name="connsiteX5" fmla="*/ 1509328 w 2229168"/>
                    <a:gd name="connsiteY5" fmla="*/ 431894 h 2018428"/>
                    <a:gd name="connsiteX6" fmla="*/ 1526055 w 2229168"/>
                    <a:gd name="connsiteY6" fmla="*/ 457139 h 2018428"/>
                    <a:gd name="connsiteX7" fmla="*/ 1599585 w 2229168"/>
                    <a:gd name="connsiteY7" fmla="*/ 480658 h 2018428"/>
                    <a:gd name="connsiteX8" fmla="*/ 1693636 w 2229168"/>
                    <a:gd name="connsiteY8" fmla="*/ 533260 h 2018428"/>
                    <a:gd name="connsiteX9" fmla="*/ 1718752 w 2229168"/>
                    <a:gd name="connsiteY9" fmla="*/ 527679 h 2018428"/>
                    <a:gd name="connsiteX10" fmla="*/ 1840672 w 2229168"/>
                    <a:gd name="connsiteY10" fmla="*/ 505512 h 2018428"/>
                    <a:gd name="connsiteX11" fmla="*/ 1935229 w 2229168"/>
                    <a:gd name="connsiteY11" fmla="*/ 547043 h 2018428"/>
                    <a:gd name="connsiteX12" fmla="*/ 1896091 w 2229168"/>
                    <a:gd name="connsiteY12" fmla="*/ 710559 h 2018428"/>
                    <a:gd name="connsiteX13" fmla="*/ 1895420 w 2229168"/>
                    <a:gd name="connsiteY13" fmla="*/ 724651 h 2018428"/>
                    <a:gd name="connsiteX14" fmla="*/ 1912986 w 2229168"/>
                    <a:gd name="connsiteY14" fmla="*/ 746589 h 2018428"/>
                    <a:gd name="connsiteX15" fmla="*/ 2034639 w 2229168"/>
                    <a:gd name="connsiteY15" fmla="*/ 1156972 h 2018428"/>
                    <a:gd name="connsiteX16" fmla="*/ 2020167 w 2229168"/>
                    <a:gd name="connsiteY16" fmla="*/ 1304898 h 2018428"/>
                    <a:gd name="connsiteX17" fmla="*/ 2014110 w 2229168"/>
                    <a:gd name="connsiteY17" fmla="*/ 1325005 h 2018428"/>
                    <a:gd name="connsiteX18" fmla="*/ 2018859 w 2229168"/>
                    <a:gd name="connsiteY18" fmla="*/ 1326814 h 2018428"/>
                    <a:gd name="connsiteX19" fmla="*/ 2040178 w 2229168"/>
                    <a:gd name="connsiteY19" fmla="*/ 1331243 h 2018428"/>
                    <a:gd name="connsiteX20" fmla="*/ 2106680 w 2229168"/>
                    <a:gd name="connsiteY20" fmla="*/ 1342326 h 2018428"/>
                    <a:gd name="connsiteX21" fmla="*/ 2224977 w 2229168"/>
                    <a:gd name="connsiteY21" fmla="*/ 1378316 h 2018428"/>
                    <a:gd name="connsiteX22" fmla="*/ 2198497 w 2229168"/>
                    <a:gd name="connsiteY22" fmla="*/ 1454737 h 2018428"/>
                    <a:gd name="connsiteX23" fmla="*/ 2112221 w 2229168"/>
                    <a:gd name="connsiteY23" fmla="*/ 1453163 h 2018428"/>
                    <a:gd name="connsiteX24" fmla="*/ 1976988 w 2229168"/>
                    <a:gd name="connsiteY24" fmla="*/ 1445853 h 2018428"/>
                    <a:gd name="connsiteX25" fmla="*/ 1912986 w 2229168"/>
                    <a:gd name="connsiteY25" fmla="*/ 1567356 h 2018428"/>
                    <a:gd name="connsiteX26" fmla="*/ 1826005 w 2229168"/>
                    <a:gd name="connsiteY26" fmla="*/ 1675985 h 2018428"/>
                    <a:gd name="connsiteX27" fmla="*/ 1800913 w 2229168"/>
                    <a:gd name="connsiteY27" fmla="*/ 1697318 h 2018428"/>
                    <a:gd name="connsiteX28" fmla="*/ 1807044 w 2229168"/>
                    <a:gd name="connsiteY28" fmla="*/ 1712596 h 2018428"/>
                    <a:gd name="connsiteX29" fmla="*/ 1812963 w 2229168"/>
                    <a:gd name="connsiteY29" fmla="*/ 1752421 h 2018428"/>
                    <a:gd name="connsiteX30" fmla="*/ 1835131 w 2229168"/>
                    <a:gd name="connsiteY30" fmla="*/ 1857715 h 2018428"/>
                    <a:gd name="connsiteX31" fmla="*/ 1818505 w 2229168"/>
                    <a:gd name="connsiteY31" fmla="*/ 1896508 h 2018428"/>
                    <a:gd name="connsiteX32" fmla="*/ 1768629 w 2229168"/>
                    <a:gd name="connsiteY32" fmla="*/ 1885424 h 2018428"/>
                    <a:gd name="connsiteX33" fmla="*/ 1752003 w 2229168"/>
                    <a:gd name="connsiteY33" fmla="*/ 1863257 h 2018428"/>
                    <a:gd name="connsiteX34" fmla="*/ 1729836 w 2229168"/>
                    <a:gd name="connsiteY34" fmla="*/ 1818923 h 2018428"/>
                    <a:gd name="connsiteX35" fmla="*/ 1713211 w 2229168"/>
                    <a:gd name="connsiteY35" fmla="*/ 1813381 h 2018428"/>
                    <a:gd name="connsiteX36" fmla="*/ 1685501 w 2229168"/>
                    <a:gd name="connsiteY36" fmla="*/ 1796755 h 2018428"/>
                    <a:gd name="connsiteX37" fmla="*/ 1675167 w 2229168"/>
                    <a:gd name="connsiteY37" fmla="*/ 1791014 h 2018428"/>
                    <a:gd name="connsiteX38" fmla="*/ 1599585 w 2229168"/>
                    <a:gd name="connsiteY38" fmla="*/ 1833286 h 2018428"/>
                    <a:gd name="connsiteX39" fmla="*/ 1395148 w 2229168"/>
                    <a:gd name="connsiteY39" fmla="*/ 1887178 h 2018428"/>
                    <a:gd name="connsiteX40" fmla="*/ 1351194 w 2229168"/>
                    <a:gd name="connsiteY40" fmla="*/ 1889465 h 2018428"/>
                    <a:gd name="connsiteX41" fmla="*/ 1350828 w 2229168"/>
                    <a:gd name="connsiteY41" fmla="*/ 1891416 h 2018428"/>
                    <a:gd name="connsiteX42" fmla="*/ 1347451 w 2229168"/>
                    <a:gd name="connsiteY42" fmla="*/ 1907592 h 2018428"/>
                    <a:gd name="connsiteX43" fmla="*/ 1341909 w 2229168"/>
                    <a:gd name="connsiteY43" fmla="*/ 1968552 h 2018428"/>
                    <a:gd name="connsiteX44" fmla="*/ 1325283 w 2229168"/>
                    <a:gd name="connsiteY44" fmla="*/ 2018428 h 2018428"/>
                    <a:gd name="connsiteX45" fmla="*/ 1286491 w 2229168"/>
                    <a:gd name="connsiteY45" fmla="*/ 2001803 h 2018428"/>
                    <a:gd name="connsiteX46" fmla="*/ 1269865 w 2229168"/>
                    <a:gd name="connsiteY46" fmla="*/ 1907592 h 2018428"/>
                    <a:gd name="connsiteX47" fmla="*/ 1263383 w 2229168"/>
                    <a:gd name="connsiteY47" fmla="*/ 1890365 h 2018428"/>
                    <a:gd name="connsiteX48" fmla="*/ 1262430 w 2229168"/>
                    <a:gd name="connsiteY48" fmla="*/ 1887851 h 2018428"/>
                    <a:gd name="connsiteX49" fmla="*/ 1249486 w 2229168"/>
                    <a:gd name="connsiteY49" fmla="*/ 1887178 h 2018428"/>
                    <a:gd name="connsiteX50" fmla="*/ 1045049 w 2229168"/>
                    <a:gd name="connsiteY50" fmla="*/ 1833286 h 2018428"/>
                    <a:gd name="connsiteX51" fmla="*/ 938263 w 2229168"/>
                    <a:gd name="connsiteY51" fmla="*/ 1780255 h 2018428"/>
                    <a:gd name="connsiteX52" fmla="*/ 851490 w 2229168"/>
                    <a:gd name="connsiteY52" fmla="*/ 1817694 h 2018428"/>
                    <a:gd name="connsiteX53" fmla="*/ 786973 w 2229168"/>
                    <a:gd name="connsiteY53" fmla="*/ 1775753 h 2018428"/>
                    <a:gd name="connsiteX54" fmla="*/ 798380 w 2229168"/>
                    <a:gd name="connsiteY54" fmla="*/ 1664912 h 2018428"/>
                    <a:gd name="connsiteX55" fmla="*/ 731649 w 2229168"/>
                    <a:gd name="connsiteY55" fmla="*/ 1567356 h 2018428"/>
                    <a:gd name="connsiteX56" fmla="*/ 665973 w 2229168"/>
                    <a:gd name="connsiteY56" fmla="*/ 1442676 h 2018428"/>
                    <a:gd name="connsiteX57" fmla="*/ 662339 w 2229168"/>
                    <a:gd name="connsiteY57" fmla="*/ 1430614 h 2018428"/>
                    <a:gd name="connsiteX58" fmla="*/ 654723 w 2229168"/>
                    <a:gd name="connsiteY58" fmla="*/ 1436537 h 2018428"/>
                    <a:gd name="connsiteX59" fmla="*/ 615931 w 2229168"/>
                    <a:gd name="connsiteY59" fmla="*/ 1408828 h 2018428"/>
                    <a:gd name="connsiteX60" fmla="*/ 599305 w 2229168"/>
                    <a:gd name="connsiteY60" fmla="*/ 1403286 h 2018428"/>
                    <a:gd name="connsiteX61" fmla="*/ 582680 w 2229168"/>
                    <a:gd name="connsiteY61" fmla="*/ 1392203 h 2018428"/>
                    <a:gd name="connsiteX62" fmla="*/ 566054 w 2229168"/>
                    <a:gd name="connsiteY62" fmla="*/ 1386661 h 2018428"/>
                    <a:gd name="connsiteX63" fmla="*/ 554971 w 2229168"/>
                    <a:gd name="connsiteY63" fmla="*/ 1381119 h 2018428"/>
                    <a:gd name="connsiteX64" fmla="*/ 288963 w 2229168"/>
                    <a:gd name="connsiteY64" fmla="*/ 1231490 h 2018428"/>
                    <a:gd name="connsiteX65" fmla="*/ 250171 w 2229168"/>
                    <a:gd name="connsiteY65" fmla="*/ 1192697 h 2018428"/>
                    <a:gd name="connsiteX66" fmla="*/ 233545 w 2229168"/>
                    <a:gd name="connsiteY66" fmla="*/ 1187155 h 2018428"/>
                    <a:gd name="connsiteX67" fmla="*/ 222461 w 2229168"/>
                    <a:gd name="connsiteY67" fmla="*/ 1176072 h 2018428"/>
                    <a:gd name="connsiteX68" fmla="*/ 150418 w 2229168"/>
                    <a:gd name="connsiteY68" fmla="*/ 1104028 h 2018428"/>
                    <a:gd name="connsiteX69" fmla="*/ 15430 w 2229168"/>
                    <a:gd name="connsiteY69" fmla="*/ 988059 h 2018428"/>
                    <a:gd name="connsiteX70" fmla="*/ 11872 w 2229168"/>
                    <a:gd name="connsiteY70" fmla="*/ 898981 h 2018428"/>
                    <a:gd name="connsiteX71" fmla="*/ 95000 w 2229168"/>
                    <a:gd name="connsiteY71" fmla="*/ 898981 h 2018428"/>
                    <a:gd name="connsiteX72" fmla="*/ 333298 w 2229168"/>
                    <a:gd name="connsiteY72" fmla="*/ 1126195 h 2018428"/>
                    <a:gd name="connsiteX73" fmla="*/ 383174 w 2229168"/>
                    <a:gd name="connsiteY73" fmla="*/ 1170530 h 2018428"/>
                    <a:gd name="connsiteX74" fmla="*/ 399800 w 2229168"/>
                    <a:gd name="connsiteY74" fmla="*/ 1187155 h 2018428"/>
                    <a:gd name="connsiteX75" fmla="*/ 532803 w 2229168"/>
                    <a:gd name="connsiteY75" fmla="*/ 1253657 h 2018428"/>
                    <a:gd name="connsiteX76" fmla="*/ 588221 w 2229168"/>
                    <a:gd name="connsiteY76" fmla="*/ 1253657 h 2018428"/>
                    <a:gd name="connsiteX77" fmla="*/ 619625 w 2229168"/>
                    <a:gd name="connsiteY77" fmla="*/ 1255402 h 2018428"/>
                    <a:gd name="connsiteX78" fmla="*/ 609995 w 2229168"/>
                    <a:gd name="connsiteY78" fmla="*/ 1156972 h 2018428"/>
                    <a:gd name="connsiteX79" fmla="*/ 665973 w 2229168"/>
                    <a:gd name="connsiteY79" fmla="*/ 871268 h 2018428"/>
                    <a:gd name="connsiteX80" fmla="*/ 681501 w 2229168"/>
                    <a:gd name="connsiteY80" fmla="*/ 841790 h 2018428"/>
                    <a:gd name="connsiteX81" fmla="*/ 676891 w 2229168"/>
                    <a:gd name="connsiteY81" fmla="*/ 826937 h 2018428"/>
                    <a:gd name="connsiteX82" fmla="*/ 604847 w 2229168"/>
                    <a:gd name="connsiteY82" fmla="*/ 605264 h 2018428"/>
                    <a:gd name="connsiteX83" fmla="*/ 582680 w 2229168"/>
                    <a:gd name="connsiteY83" fmla="*/ 455635 h 2018428"/>
                    <a:gd name="connsiteX84" fmla="*/ 620653 w 2229168"/>
                    <a:gd name="connsiteY84" fmla="*/ 385166 h 2018428"/>
                    <a:gd name="connsiteX85" fmla="*/ 682432 w 2229168"/>
                    <a:gd name="connsiteY85" fmla="*/ 544304 h 2018428"/>
                    <a:gd name="connsiteX86" fmla="*/ 748934 w 2229168"/>
                    <a:gd name="connsiteY86" fmla="*/ 649599 h 2018428"/>
                    <a:gd name="connsiteX87" fmla="*/ 793269 w 2229168"/>
                    <a:gd name="connsiteY87" fmla="*/ 666224 h 2018428"/>
                    <a:gd name="connsiteX88" fmla="*/ 795415 w 2229168"/>
                    <a:gd name="connsiteY88" fmla="*/ 666952 h 2018428"/>
                    <a:gd name="connsiteX89" fmla="*/ 818629 w 2229168"/>
                    <a:gd name="connsiteY89" fmla="*/ 637959 h 2018428"/>
                    <a:gd name="connsiteX90" fmla="*/ 1045049 w 2229168"/>
                    <a:gd name="connsiteY90" fmla="*/ 480658 h 2018428"/>
                    <a:gd name="connsiteX91" fmla="*/ 1169019 w 2229168"/>
                    <a:gd name="connsiteY91" fmla="*/ 441005 h 2018428"/>
                    <a:gd name="connsiteX92" fmla="*/ 1176721 w 2229168"/>
                    <a:gd name="connsiteY92" fmla="*/ 431632 h 2018428"/>
                    <a:gd name="connsiteX93" fmla="*/ 1192280 w 2229168"/>
                    <a:gd name="connsiteY93" fmla="*/ 427926 h 2018428"/>
                    <a:gd name="connsiteX94" fmla="*/ 1269865 w 2229168"/>
                    <a:gd name="connsiteY94" fmla="*/ 383592 h 2018428"/>
                    <a:gd name="connsiteX95" fmla="*/ 1292032 w 2229168"/>
                    <a:gd name="connsiteY95" fmla="*/ 289381 h 2018428"/>
                    <a:gd name="connsiteX96" fmla="*/ 1269865 w 2229168"/>
                    <a:gd name="connsiteY96" fmla="*/ 222879 h 2018428"/>
                    <a:gd name="connsiteX97" fmla="*/ 1264323 w 2229168"/>
                    <a:gd name="connsiteY97" fmla="*/ 222879 h 2018428"/>
                    <a:gd name="connsiteX98" fmla="*/ 1253240 w 2229168"/>
                    <a:gd name="connsiteY98" fmla="*/ 134210 h 2018428"/>
                    <a:gd name="connsiteX99" fmla="*/ 1236614 w 2229168"/>
                    <a:gd name="connsiteY99" fmla="*/ 28915 h 2018428"/>
                    <a:gd name="connsiteX100" fmla="*/ 1286491 w 222916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71200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333298 w 2235688"/>
                    <a:gd name="connsiteY72" fmla="*/ 1126195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333298 w 2235688"/>
                    <a:gd name="connsiteY72" fmla="*/ 1126195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70530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49182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36186 w 2235688"/>
                    <a:gd name="connsiteY68" fmla="*/ 1118260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49182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26055 w 2235688"/>
                    <a:gd name="connsiteY5" fmla="*/ 457139 h 2018428"/>
                    <a:gd name="connsiteX6" fmla="*/ 1599585 w 2235688"/>
                    <a:gd name="connsiteY6" fmla="*/ 480658 h 2018428"/>
                    <a:gd name="connsiteX7" fmla="*/ 1693636 w 2235688"/>
                    <a:gd name="connsiteY7" fmla="*/ 533260 h 2018428"/>
                    <a:gd name="connsiteX8" fmla="*/ 1718752 w 2235688"/>
                    <a:gd name="connsiteY8" fmla="*/ 527679 h 2018428"/>
                    <a:gd name="connsiteX9" fmla="*/ 1840672 w 2235688"/>
                    <a:gd name="connsiteY9" fmla="*/ 505512 h 2018428"/>
                    <a:gd name="connsiteX10" fmla="*/ 1935229 w 2235688"/>
                    <a:gd name="connsiteY10" fmla="*/ 547043 h 2018428"/>
                    <a:gd name="connsiteX11" fmla="*/ 1896091 w 2235688"/>
                    <a:gd name="connsiteY11" fmla="*/ 710559 h 2018428"/>
                    <a:gd name="connsiteX12" fmla="*/ 1895420 w 2235688"/>
                    <a:gd name="connsiteY12" fmla="*/ 724651 h 2018428"/>
                    <a:gd name="connsiteX13" fmla="*/ 1912986 w 2235688"/>
                    <a:gd name="connsiteY13" fmla="*/ 746589 h 2018428"/>
                    <a:gd name="connsiteX14" fmla="*/ 2034639 w 2235688"/>
                    <a:gd name="connsiteY14" fmla="*/ 1156972 h 2018428"/>
                    <a:gd name="connsiteX15" fmla="*/ 2020167 w 2235688"/>
                    <a:gd name="connsiteY15" fmla="*/ 1304898 h 2018428"/>
                    <a:gd name="connsiteX16" fmla="*/ 2014110 w 2235688"/>
                    <a:gd name="connsiteY16" fmla="*/ 1325005 h 2018428"/>
                    <a:gd name="connsiteX17" fmla="*/ 2018859 w 2235688"/>
                    <a:gd name="connsiteY17" fmla="*/ 1326814 h 2018428"/>
                    <a:gd name="connsiteX18" fmla="*/ 2040178 w 2235688"/>
                    <a:gd name="connsiteY18" fmla="*/ 1331243 h 2018428"/>
                    <a:gd name="connsiteX19" fmla="*/ 2106680 w 2235688"/>
                    <a:gd name="connsiteY19" fmla="*/ 1342326 h 2018428"/>
                    <a:gd name="connsiteX20" fmla="*/ 2232093 w 2235688"/>
                    <a:gd name="connsiteY20" fmla="*/ 1364084 h 2018428"/>
                    <a:gd name="connsiteX21" fmla="*/ 2198497 w 2235688"/>
                    <a:gd name="connsiteY21" fmla="*/ 1454737 h 2018428"/>
                    <a:gd name="connsiteX22" fmla="*/ 2112221 w 2235688"/>
                    <a:gd name="connsiteY22" fmla="*/ 1453163 h 2018428"/>
                    <a:gd name="connsiteX23" fmla="*/ 1976988 w 2235688"/>
                    <a:gd name="connsiteY23" fmla="*/ 1445853 h 2018428"/>
                    <a:gd name="connsiteX24" fmla="*/ 1912986 w 2235688"/>
                    <a:gd name="connsiteY24" fmla="*/ 1567356 h 2018428"/>
                    <a:gd name="connsiteX25" fmla="*/ 1826005 w 2235688"/>
                    <a:gd name="connsiteY25" fmla="*/ 1675985 h 2018428"/>
                    <a:gd name="connsiteX26" fmla="*/ 1800913 w 2235688"/>
                    <a:gd name="connsiteY26" fmla="*/ 1697318 h 2018428"/>
                    <a:gd name="connsiteX27" fmla="*/ 1807044 w 2235688"/>
                    <a:gd name="connsiteY27" fmla="*/ 1712596 h 2018428"/>
                    <a:gd name="connsiteX28" fmla="*/ 1812963 w 2235688"/>
                    <a:gd name="connsiteY28" fmla="*/ 1752421 h 2018428"/>
                    <a:gd name="connsiteX29" fmla="*/ 1835131 w 2235688"/>
                    <a:gd name="connsiteY29" fmla="*/ 1857715 h 2018428"/>
                    <a:gd name="connsiteX30" fmla="*/ 1818505 w 2235688"/>
                    <a:gd name="connsiteY30" fmla="*/ 1896508 h 2018428"/>
                    <a:gd name="connsiteX31" fmla="*/ 1768629 w 2235688"/>
                    <a:gd name="connsiteY31" fmla="*/ 1885424 h 2018428"/>
                    <a:gd name="connsiteX32" fmla="*/ 1752003 w 2235688"/>
                    <a:gd name="connsiteY32" fmla="*/ 1863257 h 2018428"/>
                    <a:gd name="connsiteX33" fmla="*/ 1729836 w 2235688"/>
                    <a:gd name="connsiteY33" fmla="*/ 1818923 h 2018428"/>
                    <a:gd name="connsiteX34" fmla="*/ 1713211 w 2235688"/>
                    <a:gd name="connsiteY34" fmla="*/ 1813381 h 2018428"/>
                    <a:gd name="connsiteX35" fmla="*/ 1685501 w 2235688"/>
                    <a:gd name="connsiteY35" fmla="*/ 1796755 h 2018428"/>
                    <a:gd name="connsiteX36" fmla="*/ 1675167 w 2235688"/>
                    <a:gd name="connsiteY36" fmla="*/ 1791014 h 2018428"/>
                    <a:gd name="connsiteX37" fmla="*/ 1599585 w 2235688"/>
                    <a:gd name="connsiteY37" fmla="*/ 1833286 h 2018428"/>
                    <a:gd name="connsiteX38" fmla="*/ 1395148 w 2235688"/>
                    <a:gd name="connsiteY38" fmla="*/ 1887178 h 2018428"/>
                    <a:gd name="connsiteX39" fmla="*/ 1351194 w 2235688"/>
                    <a:gd name="connsiteY39" fmla="*/ 1889465 h 2018428"/>
                    <a:gd name="connsiteX40" fmla="*/ 1350828 w 2235688"/>
                    <a:gd name="connsiteY40" fmla="*/ 1891416 h 2018428"/>
                    <a:gd name="connsiteX41" fmla="*/ 1347451 w 2235688"/>
                    <a:gd name="connsiteY41" fmla="*/ 1907592 h 2018428"/>
                    <a:gd name="connsiteX42" fmla="*/ 1341909 w 2235688"/>
                    <a:gd name="connsiteY42" fmla="*/ 1968552 h 2018428"/>
                    <a:gd name="connsiteX43" fmla="*/ 1325283 w 2235688"/>
                    <a:gd name="connsiteY43" fmla="*/ 2018428 h 2018428"/>
                    <a:gd name="connsiteX44" fmla="*/ 1286491 w 2235688"/>
                    <a:gd name="connsiteY44" fmla="*/ 2001803 h 2018428"/>
                    <a:gd name="connsiteX45" fmla="*/ 1269865 w 2235688"/>
                    <a:gd name="connsiteY45" fmla="*/ 1907592 h 2018428"/>
                    <a:gd name="connsiteX46" fmla="*/ 1263383 w 2235688"/>
                    <a:gd name="connsiteY46" fmla="*/ 1890365 h 2018428"/>
                    <a:gd name="connsiteX47" fmla="*/ 1262430 w 2235688"/>
                    <a:gd name="connsiteY47" fmla="*/ 1887851 h 2018428"/>
                    <a:gd name="connsiteX48" fmla="*/ 1249486 w 2235688"/>
                    <a:gd name="connsiteY48" fmla="*/ 1887178 h 2018428"/>
                    <a:gd name="connsiteX49" fmla="*/ 1045049 w 2235688"/>
                    <a:gd name="connsiteY49" fmla="*/ 1833286 h 2018428"/>
                    <a:gd name="connsiteX50" fmla="*/ 938263 w 2235688"/>
                    <a:gd name="connsiteY50" fmla="*/ 1780255 h 2018428"/>
                    <a:gd name="connsiteX51" fmla="*/ 851490 w 2235688"/>
                    <a:gd name="connsiteY51" fmla="*/ 1817694 h 2018428"/>
                    <a:gd name="connsiteX52" fmla="*/ 786973 w 2235688"/>
                    <a:gd name="connsiteY52" fmla="*/ 1775753 h 2018428"/>
                    <a:gd name="connsiteX53" fmla="*/ 798380 w 2235688"/>
                    <a:gd name="connsiteY53" fmla="*/ 1664912 h 2018428"/>
                    <a:gd name="connsiteX54" fmla="*/ 731649 w 2235688"/>
                    <a:gd name="connsiteY54" fmla="*/ 1567356 h 2018428"/>
                    <a:gd name="connsiteX55" fmla="*/ 665973 w 2235688"/>
                    <a:gd name="connsiteY55" fmla="*/ 1442676 h 2018428"/>
                    <a:gd name="connsiteX56" fmla="*/ 662339 w 2235688"/>
                    <a:gd name="connsiteY56" fmla="*/ 1430614 h 2018428"/>
                    <a:gd name="connsiteX57" fmla="*/ 654723 w 2235688"/>
                    <a:gd name="connsiteY57" fmla="*/ 1436537 h 2018428"/>
                    <a:gd name="connsiteX58" fmla="*/ 615931 w 2235688"/>
                    <a:gd name="connsiteY58" fmla="*/ 1408828 h 2018428"/>
                    <a:gd name="connsiteX59" fmla="*/ 599305 w 2235688"/>
                    <a:gd name="connsiteY59" fmla="*/ 1403286 h 2018428"/>
                    <a:gd name="connsiteX60" fmla="*/ 582680 w 2235688"/>
                    <a:gd name="connsiteY60" fmla="*/ 1392203 h 2018428"/>
                    <a:gd name="connsiteX61" fmla="*/ 566054 w 2235688"/>
                    <a:gd name="connsiteY61" fmla="*/ 1386661 h 2018428"/>
                    <a:gd name="connsiteX62" fmla="*/ 554971 w 2235688"/>
                    <a:gd name="connsiteY62" fmla="*/ 1381119 h 2018428"/>
                    <a:gd name="connsiteX63" fmla="*/ 288963 w 2235688"/>
                    <a:gd name="connsiteY63" fmla="*/ 1231490 h 2018428"/>
                    <a:gd name="connsiteX64" fmla="*/ 250171 w 2235688"/>
                    <a:gd name="connsiteY64" fmla="*/ 1192697 h 2018428"/>
                    <a:gd name="connsiteX65" fmla="*/ 233545 w 2235688"/>
                    <a:gd name="connsiteY65" fmla="*/ 1187155 h 2018428"/>
                    <a:gd name="connsiteX66" fmla="*/ 222461 w 2235688"/>
                    <a:gd name="connsiteY66" fmla="*/ 1176072 h 2018428"/>
                    <a:gd name="connsiteX67" fmla="*/ 136186 w 2235688"/>
                    <a:gd name="connsiteY67" fmla="*/ 1118260 h 2018428"/>
                    <a:gd name="connsiteX68" fmla="*/ 15430 w 2235688"/>
                    <a:gd name="connsiteY68" fmla="*/ 988059 h 2018428"/>
                    <a:gd name="connsiteX69" fmla="*/ 11872 w 2235688"/>
                    <a:gd name="connsiteY69" fmla="*/ 898981 h 2018428"/>
                    <a:gd name="connsiteX70" fmla="*/ 95000 w 2235688"/>
                    <a:gd name="connsiteY70" fmla="*/ 898981 h 2018428"/>
                    <a:gd name="connsiteX71" fmla="*/ 226558 w 2235688"/>
                    <a:gd name="connsiteY71" fmla="*/ 987434 h 2018428"/>
                    <a:gd name="connsiteX72" fmla="*/ 383174 w 2235688"/>
                    <a:gd name="connsiteY72" fmla="*/ 1149182 h 2018428"/>
                    <a:gd name="connsiteX73" fmla="*/ 424706 w 2235688"/>
                    <a:gd name="connsiteY73" fmla="*/ 1176481 h 2018428"/>
                    <a:gd name="connsiteX74" fmla="*/ 532803 w 2235688"/>
                    <a:gd name="connsiteY74" fmla="*/ 1253657 h 2018428"/>
                    <a:gd name="connsiteX75" fmla="*/ 588221 w 2235688"/>
                    <a:gd name="connsiteY75" fmla="*/ 1253657 h 2018428"/>
                    <a:gd name="connsiteX76" fmla="*/ 619625 w 2235688"/>
                    <a:gd name="connsiteY76" fmla="*/ 1255402 h 2018428"/>
                    <a:gd name="connsiteX77" fmla="*/ 609995 w 2235688"/>
                    <a:gd name="connsiteY77" fmla="*/ 1156972 h 2018428"/>
                    <a:gd name="connsiteX78" fmla="*/ 665973 w 2235688"/>
                    <a:gd name="connsiteY78" fmla="*/ 871268 h 2018428"/>
                    <a:gd name="connsiteX79" fmla="*/ 681501 w 2235688"/>
                    <a:gd name="connsiteY79" fmla="*/ 841790 h 2018428"/>
                    <a:gd name="connsiteX80" fmla="*/ 676891 w 2235688"/>
                    <a:gd name="connsiteY80" fmla="*/ 826937 h 2018428"/>
                    <a:gd name="connsiteX81" fmla="*/ 604847 w 2235688"/>
                    <a:gd name="connsiteY81" fmla="*/ 605264 h 2018428"/>
                    <a:gd name="connsiteX82" fmla="*/ 582680 w 2235688"/>
                    <a:gd name="connsiteY82" fmla="*/ 455635 h 2018428"/>
                    <a:gd name="connsiteX83" fmla="*/ 620653 w 2235688"/>
                    <a:gd name="connsiteY83" fmla="*/ 385166 h 2018428"/>
                    <a:gd name="connsiteX84" fmla="*/ 682432 w 2235688"/>
                    <a:gd name="connsiteY84" fmla="*/ 544304 h 2018428"/>
                    <a:gd name="connsiteX85" fmla="*/ 748934 w 2235688"/>
                    <a:gd name="connsiteY85" fmla="*/ 649599 h 2018428"/>
                    <a:gd name="connsiteX86" fmla="*/ 793269 w 2235688"/>
                    <a:gd name="connsiteY86" fmla="*/ 666224 h 2018428"/>
                    <a:gd name="connsiteX87" fmla="*/ 795415 w 2235688"/>
                    <a:gd name="connsiteY87" fmla="*/ 666952 h 2018428"/>
                    <a:gd name="connsiteX88" fmla="*/ 818629 w 2235688"/>
                    <a:gd name="connsiteY88" fmla="*/ 637959 h 2018428"/>
                    <a:gd name="connsiteX89" fmla="*/ 1045049 w 2235688"/>
                    <a:gd name="connsiteY89" fmla="*/ 480658 h 2018428"/>
                    <a:gd name="connsiteX90" fmla="*/ 1169019 w 2235688"/>
                    <a:gd name="connsiteY90" fmla="*/ 441005 h 2018428"/>
                    <a:gd name="connsiteX91" fmla="*/ 1176721 w 2235688"/>
                    <a:gd name="connsiteY91" fmla="*/ 431632 h 2018428"/>
                    <a:gd name="connsiteX92" fmla="*/ 1192280 w 2235688"/>
                    <a:gd name="connsiteY92" fmla="*/ 427926 h 2018428"/>
                    <a:gd name="connsiteX93" fmla="*/ 1269865 w 2235688"/>
                    <a:gd name="connsiteY93" fmla="*/ 383592 h 2018428"/>
                    <a:gd name="connsiteX94" fmla="*/ 1292032 w 2235688"/>
                    <a:gd name="connsiteY94" fmla="*/ 289381 h 2018428"/>
                    <a:gd name="connsiteX95" fmla="*/ 1269865 w 2235688"/>
                    <a:gd name="connsiteY95" fmla="*/ 222879 h 2018428"/>
                    <a:gd name="connsiteX96" fmla="*/ 1264323 w 2235688"/>
                    <a:gd name="connsiteY96" fmla="*/ 222879 h 2018428"/>
                    <a:gd name="connsiteX97" fmla="*/ 1253240 w 2235688"/>
                    <a:gd name="connsiteY97" fmla="*/ 134210 h 2018428"/>
                    <a:gd name="connsiteX98" fmla="*/ 1236614 w 2235688"/>
                    <a:gd name="connsiteY98" fmla="*/ 28915 h 2018428"/>
                    <a:gd name="connsiteX99" fmla="*/ 1286491 w 2235688"/>
                    <a:gd name="connsiteY99"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26055 w 2235688"/>
                    <a:gd name="connsiteY5" fmla="*/ 457139 h 2018428"/>
                    <a:gd name="connsiteX6" fmla="*/ 1599585 w 2235688"/>
                    <a:gd name="connsiteY6" fmla="*/ 480658 h 2018428"/>
                    <a:gd name="connsiteX7" fmla="*/ 1693636 w 2235688"/>
                    <a:gd name="connsiteY7" fmla="*/ 533260 h 2018428"/>
                    <a:gd name="connsiteX8" fmla="*/ 1718752 w 2235688"/>
                    <a:gd name="connsiteY8" fmla="*/ 527679 h 2018428"/>
                    <a:gd name="connsiteX9" fmla="*/ 1840672 w 2235688"/>
                    <a:gd name="connsiteY9" fmla="*/ 505512 h 2018428"/>
                    <a:gd name="connsiteX10" fmla="*/ 1935229 w 2235688"/>
                    <a:gd name="connsiteY10" fmla="*/ 547043 h 2018428"/>
                    <a:gd name="connsiteX11" fmla="*/ 1896091 w 2235688"/>
                    <a:gd name="connsiteY11" fmla="*/ 710559 h 2018428"/>
                    <a:gd name="connsiteX12" fmla="*/ 1895420 w 2235688"/>
                    <a:gd name="connsiteY12" fmla="*/ 724651 h 2018428"/>
                    <a:gd name="connsiteX13" fmla="*/ 1912986 w 2235688"/>
                    <a:gd name="connsiteY13" fmla="*/ 746589 h 2018428"/>
                    <a:gd name="connsiteX14" fmla="*/ 2034639 w 2235688"/>
                    <a:gd name="connsiteY14" fmla="*/ 1156972 h 2018428"/>
                    <a:gd name="connsiteX15" fmla="*/ 2020167 w 2235688"/>
                    <a:gd name="connsiteY15" fmla="*/ 1304898 h 2018428"/>
                    <a:gd name="connsiteX16" fmla="*/ 2014110 w 2235688"/>
                    <a:gd name="connsiteY16" fmla="*/ 1325005 h 2018428"/>
                    <a:gd name="connsiteX17" fmla="*/ 2018859 w 2235688"/>
                    <a:gd name="connsiteY17" fmla="*/ 1326814 h 2018428"/>
                    <a:gd name="connsiteX18" fmla="*/ 2040178 w 2235688"/>
                    <a:gd name="connsiteY18" fmla="*/ 1331243 h 2018428"/>
                    <a:gd name="connsiteX19" fmla="*/ 2106680 w 2235688"/>
                    <a:gd name="connsiteY19" fmla="*/ 1342326 h 2018428"/>
                    <a:gd name="connsiteX20" fmla="*/ 2232093 w 2235688"/>
                    <a:gd name="connsiteY20" fmla="*/ 1364084 h 2018428"/>
                    <a:gd name="connsiteX21" fmla="*/ 2198497 w 2235688"/>
                    <a:gd name="connsiteY21" fmla="*/ 1454737 h 2018428"/>
                    <a:gd name="connsiteX22" fmla="*/ 2112221 w 2235688"/>
                    <a:gd name="connsiteY22" fmla="*/ 1453163 h 2018428"/>
                    <a:gd name="connsiteX23" fmla="*/ 1976988 w 2235688"/>
                    <a:gd name="connsiteY23" fmla="*/ 1445853 h 2018428"/>
                    <a:gd name="connsiteX24" fmla="*/ 1912986 w 2235688"/>
                    <a:gd name="connsiteY24" fmla="*/ 1567356 h 2018428"/>
                    <a:gd name="connsiteX25" fmla="*/ 1826005 w 2235688"/>
                    <a:gd name="connsiteY25" fmla="*/ 1675985 h 2018428"/>
                    <a:gd name="connsiteX26" fmla="*/ 1800913 w 2235688"/>
                    <a:gd name="connsiteY26" fmla="*/ 1697318 h 2018428"/>
                    <a:gd name="connsiteX27" fmla="*/ 1807044 w 2235688"/>
                    <a:gd name="connsiteY27" fmla="*/ 1712596 h 2018428"/>
                    <a:gd name="connsiteX28" fmla="*/ 1812963 w 2235688"/>
                    <a:gd name="connsiteY28" fmla="*/ 1752421 h 2018428"/>
                    <a:gd name="connsiteX29" fmla="*/ 1835131 w 2235688"/>
                    <a:gd name="connsiteY29" fmla="*/ 1857715 h 2018428"/>
                    <a:gd name="connsiteX30" fmla="*/ 1818505 w 2235688"/>
                    <a:gd name="connsiteY30" fmla="*/ 1896508 h 2018428"/>
                    <a:gd name="connsiteX31" fmla="*/ 1768629 w 2235688"/>
                    <a:gd name="connsiteY31" fmla="*/ 1885424 h 2018428"/>
                    <a:gd name="connsiteX32" fmla="*/ 1752003 w 2235688"/>
                    <a:gd name="connsiteY32" fmla="*/ 1863257 h 2018428"/>
                    <a:gd name="connsiteX33" fmla="*/ 1729836 w 2235688"/>
                    <a:gd name="connsiteY33" fmla="*/ 1818923 h 2018428"/>
                    <a:gd name="connsiteX34" fmla="*/ 1713211 w 2235688"/>
                    <a:gd name="connsiteY34" fmla="*/ 1813381 h 2018428"/>
                    <a:gd name="connsiteX35" fmla="*/ 1685501 w 2235688"/>
                    <a:gd name="connsiteY35" fmla="*/ 1796755 h 2018428"/>
                    <a:gd name="connsiteX36" fmla="*/ 1675167 w 2235688"/>
                    <a:gd name="connsiteY36" fmla="*/ 1791014 h 2018428"/>
                    <a:gd name="connsiteX37" fmla="*/ 1599585 w 2235688"/>
                    <a:gd name="connsiteY37" fmla="*/ 1833286 h 2018428"/>
                    <a:gd name="connsiteX38" fmla="*/ 1395148 w 2235688"/>
                    <a:gd name="connsiteY38" fmla="*/ 1887178 h 2018428"/>
                    <a:gd name="connsiteX39" fmla="*/ 1351194 w 2235688"/>
                    <a:gd name="connsiteY39" fmla="*/ 1889465 h 2018428"/>
                    <a:gd name="connsiteX40" fmla="*/ 1350828 w 2235688"/>
                    <a:gd name="connsiteY40" fmla="*/ 1891416 h 2018428"/>
                    <a:gd name="connsiteX41" fmla="*/ 1347451 w 2235688"/>
                    <a:gd name="connsiteY41" fmla="*/ 1907592 h 2018428"/>
                    <a:gd name="connsiteX42" fmla="*/ 1341909 w 2235688"/>
                    <a:gd name="connsiteY42" fmla="*/ 1968552 h 2018428"/>
                    <a:gd name="connsiteX43" fmla="*/ 1325283 w 2235688"/>
                    <a:gd name="connsiteY43" fmla="*/ 2018428 h 2018428"/>
                    <a:gd name="connsiteX44" fmla="*/ 1286491 w 2235688"/>
                    <a:gd name="connsiteY44" fmla="*/ 2001803 h 2018428"/>
                    <a:gd name="connsiteX45" fmla="*/ 1269865 w 2235688"/>
                    <a:gd name="connsiteY45" fmla="*/ 1907592 h 2018428"/>
                    <a:gd name="connsiteX46" fmla="*/ 1263383 w 2235688"/>
                    <a:gd name="connsiteY46" fmla="*/ 1890365 h 2018428"/>
                    <a:gd name="connsiteX47" fmla="*/ 1262430 w 2235688"/>
                    <a:gd name="connsiteY47" fmla="*/ 1887851 h 2018428"/>
                    <a:gd name="connsiteX48" fmla="*/ 1249486 w 2235688"/>
                    <a:gd name="connsiteY48" fmla="*/ 1887178 h 2018428"/>
                    <a:gd name="connsiteX49" fmla="*/ 1045049 w 2235688"/>
                    <a:gd name="connsiteY49" fmla="*/ 1833286 h 2018428"/>
                    <a:gd name="connsiteX50" fmla="*/ 938263 w 2235688"/>
                    <a:gd name="connsiteY50" fmla="*/ 1780255 h 2018428"/>
                    <a:gd name="connsiteX51" fmla="*/ 851490 w 2235688"/>
                    <a:gd name="connsiteY51" fmla="*/ 1817694 h 2018428"/>
                    <a:gd name="connsiteX52" fmla="*/ 786973 w 2235688"/>
                    <a:gd name="connsiteY52" fmla="*/ 1775753 h 2018428"/>
                    <a:gd name="connsiteX53" fmla="*/ 798380 w 2235688"/>
                    <a:gd name="connsiteY53" fmla="*/ 1664912 h 2018428"/>
                    <a:gd name="connsiteX54" fmla="*/ 731649 w 2235688"/>
                    <a:gd name="connsiteY54" fmla="*/ 1567356 h 2018428"/>
                    <a:gd name="connsiteX55" fmla="*/ 665973 w 2235688"/>
                    <a:gd name="connsiteY55" fmla="*/ 1442676 h 2018428"/>
                    <a:gd name="connsiteX56" fmla="*/ 662339 w 2235688"/>
                    <a:gd name="connsiteY56" fmla="*/ 1430614 h 2018428"/>
                    <a:gd name="connsiteX57" fmla="*/ 654723 w 2235688"/>
                    <a:gd name="connsiteY57" fmla="*/ 1436537 h 2018428"/>
                    <a:gd name="connsiteX58" fmla="*/ 615931 w 2235688"/>
                    <a:gd name="connsiteY58" fmla="*/ 1408828 h 2018428"/>
                    <a:gd name="connsiteX59" fmla="*/ 599305 w 2235688"/>
                    <a:gd name="connsiteY59" fmla="*/ 1403286 h 2018428"/>
                    <a:gd name="connsiteX60" fmla="*/ 582680 w 2235688"/>
                    <a:gd name="connsiteY60" fmla="*/ 1392203 h 2018428"/>
                    <a:gd name="connsiteX61" fmla="*/ 566054 w 2235688"/>
                    <a:gd name="connsiteY61" fmla="*/ 1386661 h 2018428"/>
                    <a:gd name="connsiteX62" fmla="*/ 554971 w 2235688"/>
                    <a:gd name="connsiteY62" fmla="*/ 1381119 h 2018428"/>
                    <a:gd name="connsiteX63" fmla="*/ 288963 w 2235688"/>
                    <a:gd name="connsiteY63" fmla="*/ 1231490 h 2018428"/>
                    <a:gd name="connsiteX64" fmla="*/ 250171 w 2235688"/>
                    <a:gd name="connsiteY64" fmla="*/ 1192697 h 2018428"/>
                    <a:gd name="connsiteX65" fmla="*/ 233545 w 2235688"/>
                    <a:gd name="connsiteY65" fmla="*/ 1187155 h 2018428"/>
                    <a:gd name="connsiteX66" fmla="*/ 222461 w 2235688"/>
                    <a:gd name="connsiteY66" fmla="*/ 1176072 h 2018428"/>
                    <a:gd name="connsiteX67" fmla="*/ 136186 w 2235688"/>
                    <a:gd name="connsiteY67" fmla="*/ 1118260 h 2018428"/>
                    <a:gd name="connsiteX68" fmla="*/ 15430 w 2235688"/>
                    <a:gd name="connsiteY68" fmla="*/ 988059 h 2018428"/>
                    <a:gd name="connsiteX69" fmla="*/ 11872 w 2235688"/>
                    <a:gd name="connsiteY69" fmla="*/ 898981 h 2018428"/>
                    <a:gd name="connsiteX70" fmla="*/ 95000 w 2235688"/>
                    <a:gd name="connsiteY70" fmla="*/ 898981 h 2018428"/>
                    <a:gd name="connsiteX71" fmla="*/ 226558 w 2235688"/>
                    <a:gd name="connsiteY71" fmla="*/ 987434 h 2018428"/>
                    <a:gd name="connsiteX72" fmla="*/ 383174 w 2235688"/>
                    <a:gd name="connsiteY72" fmla="*/ 1149182 h 2018428"/>
                    <a:gd name="connsiteX73" fmla="*/ 424706 w 2235688"/>
                    <a:gd name="connsiteY73" fmla="*/ 1176481 h 2018428"/>
                    <a:gd name="connsiteX74" fmla="*/ 532803 w 2235688"/>
                    <a:gd name="connsiteY74" fmla="*/ 1253657 h 2018428"/>
                    <a:gd name="connsiteX75" fmla="*/ 588221 w 2235688"/>
                    <a:gd name="connsiteY75" fmla="*/ 1253657 h 2018428"/>
                    <a:gd name="connsiteX76" fmla="*/ 619625 w 2235688"/>
                    <a:gd name="connsiteY76" fmla="*/ 1255402 h 2018428"/>
                    <a:gd name="connsiteX77" fmla="*/ 609995 w 2235688"/>
                    <a:gd name="connsiteY77" fmla="*/ 1156972 h 2018428"/>
                    <a:gd name="connsiteX78" fmla="*/ 665973 w 2235688"/>
                    <a:gd name="connsiteY78" fmla="*/ 871268 h 2018428"/>
                    <a:gd name="connsiteX79" fmla="*/ 681501 w 2235688"/>
                    <a:gd name="connsiteY79" fmla="*/ 841790 h 2018428"/>
                    <a:gd name="connsiteX80" fmla="*/ 676891 w 2235688"/>
                    <a:gd name="connsiteY80" fmla="*/ 826937 h 2018428"/>
                    <a:gd name="connsiteX81" fmla="*/ 604847 w 2235688"/>
                    <a:gd name="connsiteY81" fmla="*/ 605264 h 2018428"/>
                    <a:gd name="connsiteX82" fmla="*/ 582680 w 2235688"/>
                    <a:gd name="connsiteY82" fmla="*/ 455635 h 2018428"/>
                    <a:gd name="connsiteX83" fmla="*/ 620653 w 2235688"/>
                    <a:gd name="connsiteY83" fmla="*/ 385166 h 2018428"/>
                    <a:gd name="connsiteX84" fmla="*/ 682432 w 2235688"/>
                    <a:gd name="connsiteY84" fmla="*/ 544304 h 2018428"/>
                    <a:gd name="connsiteX85" fmla="*/ 748934 w 2235688"/>
                    <a:gd name="connsiteY85" fmla="*/ 649599 h 2018428"/>
                    <a:gd name="connsiteX86" fmla="*/ 793269 w 2235688"/>
                    <a:gd name="connsiteY86" fmla="*/ 666224 h 2018428"/>
                    <a:gd name="connsiteX87" fmla="*/ 795415 w 2235688"/>
                    <a:gd name="connsiteY87" fmla="*/ 666952 h 2018428"/>
                    <a:gd name="connsiteX88" fmla="*/ 818629 w 2235688"/>
                    <a:gd name="connsiteY88" fmla="*/ 637959 h 2018428"/>
                    <a:gd name="connsiteX89" fmla="*/ 1045049 w 2235688"/>
                    <a:gd name="connsiteY89" fmla="*/ 480658 h 2018428"/>
                    <a:gd name="connsiteX90" fmla="*/ 1169019 w 2235688"/>
                    <a:gd name="connsiteY90" fmla="*/ 441005 h 2018428"/>
                    <a:gd name="connsiteX91" fmla="*/ 1176721 w 2235688"/>
                    <a:gd name="connsiteY91" fmla="*/ 431632 h 2018428"/>
                    <a:gd name="connsiteX92" fmla="*/ 1192280 w 2235688"/>
                    <a:gd name="connsiteY92" fmla="*/ 427926 h 2018428"/>
                    <a:gd name="connsiteX93" fmla="*/ 1269865 w 2235688"/>
                    <a:gd name="connsiteY93" fmla="*/ 383592 h 2018428"/>
                    <a:gd name="connsiteX94" fmla="*/ 1292032 w 2235688"/>
                    <a:gd name="connsiteY94" fmla="*/ 289381 h 2018428"/>
                    <a:gd name="connsiteX95" fmla="*/ 1269865 w 2235688"/>
                    <a:gd name="connsiteY95" fmla="*/ 222879 h 2018428"/>
                    <a:gd name="connsiteX96" fmla="*/ 1264323 w 2235688"/>
                    <a:gd name="connsiteY96" fmla="*/ 222879 h 2018428"/>
                    <a:gd name="connsiteX97" fmla="*/ 1253240 w 2235688"/>
                    <a:gd name="connsiteY97" fmla="*/ 134210 h 2018428"/>
                    <a:gd name="connsiteX98" fmla="*/ 1236614 w 2235688"/>
                    <a:gd name="connsiteY98" fmla="*/ 28915 h 2018428"/>
                    <a:gd name="connsiteX99" fmla="*/ 1286491 w 2235688"/>
                    <a:gd name="connsiteY99"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62339 w 2235688"/>
                    <a:gd name="connsiteY55" fmla="*/ 1430614 h 2018428"/>
                    <a:gd name="connsiteX56" fmla="*/ 654723 w 2235688"/>
                    <a:gd name="connsiteY56" fmla="*/ 1436537 h 2018428"/>
                    <a:gd name="connsiteX57" fmla="*/ 615931 w 2235688"/>
                    <a:gd name="connsiteY57" fmla="*/ 1408828 h 2018428"/>
                    <a:gd name="connsiteX58" fmla="*/ 599305 w 2235688"/>
                    <a:gd name="connsiteY58" fmla="*/ 1403286 h 2018428"/>
                    <a:gd name="connsiteX59" fmla="*/ 582680 w 2235688"/>
                    <a:gd name="connsiteY59" fmla="*/ 1392203 h 2018428"/>
                    <a:gd name="connsiteX60" fmla="*/ 566054 w 2235688"/>
                    <a:gd name="connsiteY60" fmla="*/ 1386661 h 2018428"/>
                    <a:gd name="connsiteX61" fmla="*/ 554971 w 2235688"/>
                    <a:gd name="connsiteY61" fmla="*/ 1381119 h 2018428"/>
                    <a:gd name="connsiteX62" fmla="*/ 288963 w 2235688"/>
                    <a:gd name="connsiteY62" fmla="*/ 1231490 h 2018428"/>
                    <a:gd name="connsiteX63" fmla="*/ 250171 w 2235688"/>
                    <a:gd name="connsiteY63" fmla="*/ 1192697 h 2018428"/>
                    <a:gd name="connsiteX64" fmla="*/ 233545 w 2235688"/>
                    <a:gd name="connsiteY64" fmla="*/ 1187155 h 2018428"/>
                    <a:gd name="connsiteX65" fmla="*/ 222461 w 2235688"/>
                    <a:gd name="connsiteY65" fmla="*/ 1176072 h 2018428"/>
                    <a:gd name="connsiteX66" fmla="*/ 136186 w 2235688"/>
                    <a:gd name="connsiteY66" fmla="*/ 1118260 h 2018428"/>
                    <a:gd name="connsiteX67" fmla="*/ 15430 w 2235688"/>
                    <a:gd name="connsiteY67" fmla="*/ 988059 h 2018428"/>
                    <a:gd name="connsiteX68" fmla="*/ 11872 w 2235688"/>
                    <a:gd name="connsiteY68" fmla="*/ 898981 h 2018428"/>
                    <a:gd name="connsiteX69" fmla="*/ 95000 w 2235688"/>
                    <a:gd name="connsiteY69" fmla="*/ 898981 h 2018428"/>
                    <a:gd name="connsiteX70" fmla="*/ 226558 w 2235688"/>
                    <a:gd name="connsiteY70" fmla="*/ 987434 h 2018428"/>
                    <a:gd name="connsiteX71" fmla="*/ 383174 w 2235688"/>
                    <a:gd name="connsiteY71" fmla="*/ 1149182 h 2018428"/>
                    <a:gd name="connsiteX72" fmla="*/ 424706 w 2235688"/>
                    <a:gd name="connsiteY72" fmla="*/ 1176481 h 2018428"/>
                    <a:gd name="connsiteX73" fmla="*/ 532803 w 2235688"/>
                    <a:gd name="connsiteY73" fmla="*/ 1253657 h 2018428"/>
                    <a:gd name="connsiteX74" fmla="*/ 588221 w 2235688"/>
                    <a:gd name="connsiteY74" fmla="*/ 1253657 h 2018428"/>
                    <a:gd name="connsiteX75" fmla="*/ 619625 w 2235688"/>
                    <a:gd name="connsiteY75" fmla="*/ 1255402 h 2018428"/>
                    <a:gd name="connsiteX76" fmla="*/ 609995 w 2235688"/>
                    <a:gd name="connsiteY76" fmla="*/ 1156972 h 2018428"/>
                    <a:gd name="connsiteX77" fmla="*/ 665973 w 2235688"/>
                    <a:gd name="connsiteY77" fmla="*/ 871268 h 2018428"/>
                    <a:gd name="connsiteX78" fmla="*/ 681501 w 2235688"/>
                    <a:gd name="connsiteY78" fmla="*/ 841790 h 2018428"/>
                    <a:gd name="connsiteX79" fmla="*/ 676891 w 2235688"/>
                    <a:gd name="connsiteY79" fmla="*/ 826937 h 2018428"/>
                    <a:gd name="connsiteX80" fmla="*/ 604847 w 2235688"/>
                    <a:gd name="connsiteY80" fmla="*/ 605264 h 2018428"/>
                    <a:gd name="connsiteX81" fmla="*/ 582680 w 2235688"/>
                    <a:gd name="connsiteY81" fmla="*/ 455635 h 2018428"/>
                    <a:gd name="connsiteX82" fmla="*/ 620653 w 2235688"/>
                    <a:gd name="connsiteY82" fmla="*/ 385166 h 2018428"/>
                    <a:gd name="connsiteX83" fmla="*/ 682432 w 2235688"/>
                    <a:gd name="connsiteY83" fmla="*/ 544304 h 2018428"/>
                    <a:gd name="connsiteX84" fmla="*/ 748934 w 2235688"/>
                    <a:gd name="connsiteY84" fmla="*/ 649599 h 2018428"/>
                    <a:gd name="connsiteX85" fmla="*/ 793269 w 2235688"/>
                    <a:gd name="connsiteY85" fmla="*/ 666224 h 2018428"/>
                    <a:gd name="connsiteX86" fmla="*/ 795415 w 2235688"/>
                    <a:gd name="connsiteY86" fmla="*/ 666952 h 2018428"/>
                    <a:gd name="connsiteX87" fmla="*/ 818629 w 2235688"/>
                    <a:gd name="connsiteY87" fmla="*/ 637959 h 2018428"/>
                    <a:gd name="connsiteX88" fmla="*/ 1045049 w 2235688"/>
                    <a:gd name="connsiteY88" fmla="*/ 480658 h 2018428"/>
                    <a:gd name="connsiteX89" fmla="*/ 1169019 w 2235688"/>
                    <a:gd name="connsiteY89" fmla="*/ 441005 h 2018428"/>
                    <a:gd name="connsiteX90" fmla="*/ 1176721 w 2235688"/>
                    <a:gd name="connsiteY90" fmla="*/ 431632 h 2018428"/>
                    <a:gd name="connsiteX91" fmla="*/ 1192280 w 2235688"/>
                    <a:gd name="connsiteY91" fmla="*/ 427926 h 2018428"/>
                    <a:gd name="connsiteX92" fmla="*/ 1269865 w 2235688"/>
                    <a:gd name="connsiteY92" fmla="*/ 383592 h 2018428"/>
                    <a:gd name="connsiteX93" fmla="*/ 1292032 w 2235688"/>
                    <a:gd name="connsiteY93" fmla="*/ 289381 h 2018428"/>
                    <a:gd name="connsiteX94" fmla="*/ 1269865 w 2235688"/>
                    <a:gd name="connsiteY94" fmla="*/ 222879 h 2018428"/>
                    <a:gd name="connsiteX95" fmla="*/ 1264323 w 2235688"/>
                    <a:gd name="connsiteY95" fmla="*/ 222879 h 2018428"/>
                    <a:gd name="connsiteX96" fmla="*/ 1253240 w 2235688"/>
                    <a:gd name="connsiteY96" fmla="*/ 134210 h 2018428"/>
                    <a:gd name="connsiteX97" fmla="*/ 1236614 w 2235688"/>
                    <a:gd name="connsiteY97" fmla="*/ 28915 h 2018428"/>
                    <a:gd name="connsiteX98" fmla="*/ 1286491 w 2235688"/>
                    <a:gd name="connsiteY98"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62339 w 2235688"/>
                    <a:gd name="connsiteY55" fmla="*/ 1430614 h 2018428"/>
                    <a:gd name="connsiteX56" fmla="*/ 615931 w 2235688"/>
                    <a:gd name="connsiteY56" fmla="*/ 1408828 h 2018428"/>
                    <a:gd name="connsiteX57" fmla="*/ 599305 w 2235688"/>
                    <a:gd name="connsiteY57" fmla="*/ 1403286 h 2018428"/>
                    <a:gd name="connsiteX58" fmla="*/ 582680 w 2235688"/>
                    <a:gd name="connsiteY58" fmla="*/ 1392203 h 2018428"/>
                    <a:gd name="connsiteX59" fmla="*/ 566054 w 2235688"/>
                    <a:gd name="connsiteY59" fmla="*/ 1386661 h 2018428"/>
                    <a:gd name="connsiteX60" fmla="*/ 554971 w 2235688"/>
                    <a:gd name="connsiteY60" fmla="*/ 1381119 h 2018428"/>
                    <a:gd name="connsiteX61" fmla="*/ 288963 w 2235688"/>
                    <a:gd name="connsiteY61" fmla="*/ 1231490 h 2018428"/>
                    <a:gd name="connsiteX62" fmla="*/ 250171 w 2235688"/>
                    <a:gd name="connsiteY62" fmla="*/ 1192697 h 2018428"/>
                    <a:gd name="connsiteX63" fmla="*/ 233545 w 2235688"/>
                    <a:gd name="connsiteY63" fmla="*/ 1187155 h 2018428"/>
                    <a:gd name="connsiteX64" fmla="*/ 222461 w 2235688"/>
                    <a:gd name="connsiteY64" fmla="*/ 1176072 h 2018428"/>
                    <a:gd name="connsiteX65" fmla="*/ 136186 w 2235688"/>
                    <a:gd name="connsiteY65" fmla="*/ 1118260 h 2018428"/>
                    <a:gd name="connsiteX66" fmla="*/ 15430 w 2235688"/>
                    <a:gd name="connsiteY66" fmla="*/ 988059 h 2018428"/>
                    <a:gd name="connsiteX67" fmla="*/ 11872 w 2235688"/>
                    <a:gd name="connsiteY67" fmla="*/ 898981 h 2018428"/>
                    <a:gd name="connsiteX68" fmla="*/ 95000 w 2235688"/>
                    <a:gd name="connsiteY68" fmla="*/ 898981 h 2018428"/>
                    <a:gd name="connsiteX69" fmla="*/ 226558 w 2235688"/>
                    <a:gd name="connsiteY69" fmla="*/ 987434 h 2018428"/>
                    <a:gd name="connsiteX70" fmla="*/ 383174 w 2235688"/>
                    <a:gd name="connsiteY70" fmla="*/ 1149182 h 2018428"/>
                    <a:gd name="connsiteX71" fmla="*/ 424706 w 2235688"/>
                    <a:gd name="connsiteY71" fmla="*/ 1176481 h 2018428"/>
                    <a:gd name="connsiteX72" fmla="*/ 532803 w 2235688"/>
                    <a:gd name="connsiteY72" fmla="*/ 1253657 h 2018428"/>
                    <a:gd name="connsiteX73" fmla="*/ 588221 w 2235688"/>
                    <a:gd name="connsiteY73" fmla="*/ 1253657 h 2018428"/>
                    <a:gd name="connsiteX74" fmla="*/ 619625 w 2235688"/>
                    <a:gd name="connsiteY74" fmla="*/ 1255402 h 2018428"/>
                    <a:gd name="connsiteX75" fmla="*/ 609995 w 2235688"/>
                    <a:gd name="connsiteY75" fmla="*/ 1156972 h 2018428"/>
                    <a:gd name="connsiteX76" fmla="*/ 665973 w 2235688"/>
                    <a:gd name="connsiteY76" fmla="*/ 871268 h 2018428"/>
                    <a:gd name="connsiteX77" fmla="*/ 681501 w 2235688"/>
                    <a:gd name="connsiteY77" fmla="*/ 841790 h 2018428"/>
                    <a:gd name="connsiteX78" fmla="*/ 676891 w 2235688"/>
                    <a:gd name="connsiteY78" fmla="*/ 826937 h 2018428"/>
                    <a:gd name="connsiteX79" fmla="*/ 604847 w 2235688"/>
                    <a:gd name="connsiteY79" fmla="*/ 605264 h 2018428"/>
                    <a:gd name="connsiteX80" fmla="*/ 582680 w 2235688"/>
                    <a:gd name="connsiteY80" fmla="*/ 455635 h 2018428"/>
                    <a:gd name="connsiteX81" fmla="*/ 620653 w 2235688"/>
                    <a:gd name="connsiteY81" fmla="*/ 385166 h 2018428"/>
                    <a:gd name="connsiteX82" fmla="*/ 682432 w 2235688"/>
                    <a:gd name="connsiteY82" fmla="*/ 544304 h 2018428"/>
                    <a:gd name="connsiteX83" fmla="*/ 748934 w 2235688"/>
                    <a:gd name="connsiteY83" fmla="*/ 649599 h 2018428"/>
                    <a:gd name="connsiteX84" fmla="*/ 793269 w 2235688"/>
                    <a:gd name="connsiteY84" fmla="*/ 666224 h 2018428"/>
                    <a:gd name="connsiteX85" fmla="*/ 795415 w 2235688"/>
                    <a:gd name="connsiteY85" fmla="*/ 666952 h 2018428"/>
                    <a:gd name="connsiteX86" fmla="*/ 818629 w 2235688"/>
                    <a:gd name="connsiteY86" fmla="*/ 637959 h 2018428"/>
                    <a:gd name="connsiteX87" fmla="*/ 1045049 w 2235688"/>
                    <a:gd name="connsiteY87" fmla="*/ 480658 h 2018428"/>
                    <a:gd name="connsiteX88" fmla="*/ 1169019 w 2235688"/>
                    <a:gd name="connsiteY88" fmla="*/ 441005 h 2018428"/>
                    <a:gd name="connsiteX89" fmla="*/ 1176721 w 2235688"/>
                    <a:gd name="connsiteY89" fmla="*/ 431632 h 2018428"/>
                    <a:gd name="connsiteX90" fmla="*/ 1192280 w 2235688"/>
                    <a:gd name="connsiteY90" fmla="*/ 427926 h 2018428"/>
                    <a:gd name="connsiteX91" fmla="*/ 1269865 w 2235688"/>
                    <a:gd name="connsiteY91" fmla="*/ 383592 h 2018428"/>
                    <a:gd name="connsiteX92" fmla="*/ 1292032 w 2235688"/>
                    <a:gd name="connsiteY92" fmla="*/ 289381 h 2018428"/>
                    <a:gd name="connsiteX93" fmla="*/ 1269865 w 2235688"/>
                    <a:gd name="connsiteY93" fmla="*/ 222879 h 2018428"/>
                    <a:gd name="connsiteX94" fmla="*/ 1264323 w 2235688"/>
                    <a:gd name="connsiteY94" fmla="*/ 222879 h 2018428"/>
                    <a:gd name="connsiteX95" fmla="*/ 1253240 w 2235688"/>
                    <a:gd name="connsiteY95" fmla="*/ 134210 h 2018428"/>
                    <a:gd name="connsiteX96" fmla="*/ 1236614 w 2235688"/>
                    <a:gd name="connsiteY96" fmla="*/ 28915 h 2018428"/>
                    <a:gd name="connsiteX97" fmla="*/ 1286491 w 2235688"/>
                    <a:gd name="connsiteY97"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588221 w 2235688"/>
                    <a:gd name="connsiteY72" fmla="*/ 1253657 h 2018428"/>
                    <a:gd name="connsiteX73" fmla="*/ 619625 w 2235688"/>
                    <a:gd name="connsiteY73" fmla="*/ 1255402 h 2018428"/>
                    <a:gd name="connsiteX74" fmla="*/ 609995 w 2235688"/>
                    <a:gd name="connsiteY74" fmla="*/ 1156972 h 2018428"/>
                    <a:gd name="connsiteX75" fmla="*/ 665973 w 2235688"/>
                    <a:gd name="connsiteY75" fmla="*/ 871268 h 2018428"/>
                    <a:gd name="connsiteX76" fmla="*/ 681501 w 2235688"/>
                    <a:gd name="connsiteY76" fmla="*/ 841790 h 2018428"/>
                    <a:gd name="connsiteX77" fmla="*/ 676891 w 2235688"/>
                    <a:gd name="connsiteY77" fmla="*/ 826937 h 2018428"/>
                    <a:gd name="connsiteX78" fmla="*/ 604847 w 2235688"/>
                    <a:gd name="connsiteY78" fmla="*/ 605264 h 2018428"/>
                    <a:gd name="connsiteX79" fmla="*/ 582680 w 2235688"/>
                    <a:gd name="connsiteY79" fmla="*/ 455635 h 2018428"/>
                    <a:gd name="connsiteX80" fmla="*/ 620653 w 2235688"/>
                    <a:gd name="connsiteY80" fmla="*/ 385166 h 2018428"/>
                    <a:gd name="connsiteX81" fmla="*/ 682432 w 2235688"/>
                    <a:gd name="connsiteY81" fmla="*/ 544304 h 2018428"/>
                    <a:gd name="connsiteX82" fmla="*/ 748934 w 2235688"/>
                    <a:gd name="connsiteY82" fmla="*/ 649599 h 2018428"/>
                    <a:gd name="connsiteX83" fmla="*/ 793269 w 2235688"/>
                    <a:gd name="connsiteY83" fmla="*/ 666224 h 2018428"/>
                    <a:gd name="connsiteX84" fmla="*/ 795415 w 2235688"/>
                    <a:gd name="connsiteY84" fmla="*/ 666952 h 2018428"/>
                    <a:gd name="connsiteX85" fmla="*/ 818629 w 2235688"/>
                    <a:gd name="connsiteY85" fmla="*/ 637959 h 2018428"/>
                    <a:gd name="connsiteX86" fmla="*/ 1045049 w 2235688"/>
                    <a:gd name="connsiteY86" fmla="*/ 480658 h 2018428"/>
                    <a:gd name="connsiteX87" fmla="*/ 1169019 w 2235688"/>
                    <a:gd name="connsiteY87" fmla="*/ 441005 h 2018428"/>
                    <a:gd name="connsiteX88" fmla="*/ 1176721 w 2235688"/>
                    <a:gd name="connsiteY88" fmla="*/ 431632 h 2018428"/>
                    <a:gd name="connsiteX89" fmla="*/ 1192280 w 2235688"/>
                    <a:gd name="connsiteY89" fmla="*/ 427926 h 2018428"/>
                    <a:gd name="connsiteX90" fmla="*/ 1269865 w 2235688"/>
                    <a:gd name="connsiteY90" fmla="*/ 383592 h 2018428"/>
                    <a:gd name="connsiteX91" fmla="*/ 1292032 w 2235688"/>
                    <a:gd name="connsiteY91" fmla="*/ 289381 h 2018428"/>
                    <a:gd name="connsiteX92" fmla="*/ 1269865 w 2235688"/>
                    <a:gd name="connsiteY92" fmla="*/ 222879 h 2018428"/>
                    <a:gd name="connsiteX93" fmla="*/ 1264323 w 2235688"/>
                    <a:gd name="connsiteY93" fmla="*/ 222879 h 2018428"/>
                    <a:gd name="connsiteX94" fmla="*/ 1253240 w 2235688"/>
                    <a:gd name="connsiteY94" fmla="*/ 134210 h 2018428"/>
                    <a:gd name="connsiteX95" fmla="*/ 1236614 w 2235688"/>
                    <a:gd name="connsiteY95" fmla="*/ 28915 h 2018428"/>
                    <a:gd name="connsiteX96" fmla="*/ 1286491 w 2235688"/>
                    <a:gd name="connsiteY96"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588221 w 2235688"/>
                    <a:gd name="connsiteY72" fmla="*/ 1253657 h 2018428"/>
                    <a:gd name="connsiteX73" fmla="*/ 609995 w 2235688"/>
                    <a:gd name="connsiteY73" fmla="*/ 1156972 h 2018428"/>
                    <a:gd name="connsiteX74" fmla="*/ 665973 w 2235688"/>
                    <a:gd name="connsiteY74" fmla="*/ 871268 h 2018428"/>
                    <a:gd name="connsiteX75" fmla="*/ 681501 w 2235688"/>
                    <a:gd name="connsiteY75" fmla="*/ 841790 h 2018428"/>
                    <a:gd name="connsiteX76" fmla="*/ 676891 w 2235688"/>
                    <a:gd name="connsiteY76" fmla="*/ 826937 h 2018428"/>
                    <a:gd name="connsiteX77" fmla="*/ 604847 w 2235688"/>
                    <a:gd name="connsiteY77" fmla="*/ 605264 h 2018428"/>
                    <a:gd name="connsiteX78" fmla="*/ 582680 w 2235688"/>
                    <a:gd name="connsiteY78" fmla="*/ 455635 h 2018428"/>
                    <a:gd name="connsiteX79" fmla="*/ 620653 w 2235688"/>
                    <a:gd name="connsiteY79" fmla="*/ 385166 h 2018428"/>
                    <a:gd name="connsiteX80" fmla="*/ 682432 w 2235688"/>
                    <a:gd name="connsiteY80" fmla="*/ 544304 h 2018428"/>
                    <a:gd name="connsiteX81" fmla="*/ 748934 w 2235688"/>
                    <a:gd name="connsiteY81" fmla="*/ 649599 h 2018428"/>
                    <a:gd name="connsiteX82" fmla="*/ 793269 w 2235688"/>
                    <a:gd name="connsiteY82" fmla="*/ 666224 h 2018428"/>
                    <a:gd name="connsiteX83" fmla="*/ 795415 w 2235688"/>
                    <a:gd name="connsiteY83" fmla="*/ 666952 h 2018428"/>
                    <a:gd name="connsiteX84" fmla="*/ 818629 w 2235688"/>
                    <a:gd name="connsiteY84" fmla="*/ 637959 h 2018428"/>
                    <a:gd name="connsiteX85" fmla="*/ 1045049 w 2235688"/>
                    <a:gd name="connsiteY85" fmla="*/ 480658 h 2018428"/>
                    <a:gd name="connsiteX86" fmla="*/ 1169019 w 2235688"/>
                    <a:gd name="connsiteY86" fmla="*/ 441005 h 2018428"/>
                    <a:gd name="connsiteX87" fmla="*/ 1176721 w 2235688"/>
                    <a:gd name="connsiteY87" fmla="*/ 431632 h 2018428"/>
                    <a:gd name="connsiteX88" fmla="*/ 1192280 w 2235688"/>
                    <a:gd name="connsiteY88" fmla="*/ 427926 h 2018428"/>
                    <a:gd name="connsiteX89" fmla="*/ 1269865 w 2235688"/>
                    <a:gd name="connsiteY89" fmla="*/ 383592 h 2018428"/>
                    <a:gd name="connsiteX90" fmla="*/ 1292032 w 2235688"/>
                    <a:gd name="connsiteY90" fmla="*/ 289381 h 2018428"/>
                    <a:gd name="connsiteX91" fmla="*/ 1269865 w 2235688"/>
                    <a:gd name="connsiteY91" fmla="*/ 222879 h 2018428"/>
                    <a:gd name="connsiteX92" fmla="*/ 1264323 w 2235688"/>
                    <a:gd name="connsiteY92" fmla="*/ 222879 h 2018428"/>
                    <a:gd name="connsiteX93" fmla="*/ 1253240 w 2235688"/>
                    <a:gd name="connsiteY93" fmla="*/ 134210 h 2018428"/>
                    <a:gd name="connsiteX94" fmla="*/ 1236614 w 2235688"/>
                    <a:gd name="connsiteY94" fmla="*/ 28915 h 2018428"/>
                    <a:gd name="connsiteX95" fmla="*/ 1286491 w 2235688"/>
                    <a:gd name="connsiteY95"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07044 w 2235688"/>
                    <a:gd name="connsiteY25" fmla="*/ 1712596 h 2018428"/>
                    <a:gd name="connsiteX26" fmla="*/ 1812963 w 2235688"/>
                    <a:gd name="connsiteY26" fmla="*/ 1752421 h 2018428"/>
                    <a:gd name="connsiteX27" fmla="*/ 1835131 w 2235688"/>
                    <a:gd name="connsiteY27" fmla="*/ 1857715 h 2018428"/>
                    <a:gd name="connsiteX28" fmla="*/ 1818505 w 2235688"/>
                    <a:gd name="connsiteY28" fmla="*/ 1896508 h 2018428"/>
                    <a:gd name="connsiteX29" fmla="*/ 1768629 w 2235688"/>
                    <a:gd name="connsiteY29" fmla="*/ 1885424 h 2018428"/>
                    <a:gd name="connsiteX30" fmla="*/ 1752003 w 2235688"/>
                    <a:gd name="connsiteY30" fmla="*/ 1863257 h 2018428"/>
                    <a:gd name="connsiteX31" fmla="*/ 1729836 w 2235688"/>
                    <a:gd name="connsiteY31" fmla="*/ 1818923 h 2018428"/>
                    <a:gd name="connsiteX32" fmla="*/ 1713211 w 2235688"/>
                    <a:gd name="connsiteY32" fmla="*/ 1813381 h 2018428"/>
                    <a:gd name="connsiteX33" fmla="*/ 1685501 w 2235688"/>
                    <a:gd name="connsiteY33" fmla="*/ 1796755 h 2018428"/>
                    <a:gd name="connsiteX34" fmla="*/ 1675167 w 2235688"/>
                    <a:gd name="connsiteY34" fmla="*/ 1791014 h 2018428"/>
                    <a:gd name="connsiteX35" fmla="*/ 1599585 w 2235688"/>
                    <a:gd name="connsiteY35" fmla="*/ 1833286 h 2018428"/>
                    <a:gd name="connsiteX36" fmla="*/ 1395148 w 2235688"/>
                    <a:gd name="connsiteY36" fmla="*/ 1887178 h 2018428"/>
                    <a:gd name="connsiteX37" fmla="*/ 1351194 w 2235688"/>
                    <a:gd name="connsiteY37" fmla="*/ 1889465 h 2018428"/>
                    <a:gd name="connsiteX38" fmla="*/ 1350828 w 2235688"/>
                    <a:gd name="connsiteY38" fmla="*/ 1891416 h 2018428"/>
                    <a:gd name="connsiteX39" fmla="*/ 1347451 w 2235688"/>
                    <a:gd name="connsiteY39" fmla="*/ 1907592 h 2018428"/>
                    <a:gd name="connsiteX40" fmla="*/ 1341909 w 2235688"/>
                    <a:gd name="connsiteY40" fmla="*/ 1968552 h 2018428"/>
                    <a:gd name="connsiteX41" fmla="*/ 1325283 w 2235688"/>
                    <a:gd name="connsiteY41" fmla="*/ 2018428 h 2018428"/>
                    <a:gd name="connsiteX42" fmla="*/ 1286491 w 2235688"/>
                    <a:gd name="connsiteY42" fmla="*/ 2001803 h 2018428"/>
                    <a:gd name="connsiteX43" fmla="*/ 1269865 w 2235688"/>
                    <a:gd name="connsiteY43" fmla="*/ 1907592 h 2018428"/>
                    <a:gd name="connsiteX44" fmla="*/ 1263383 w 2235688"/>
                    <a:gd name="connsiteY44" fmla="*/ 1890365 h 2018428"/>
                    <a:gd name="connsiteX45" fmla="*/ 1262430 w 2235688"/>
                    <a:gd name="connsiteY45" fmla="*/ 1887851 h 2018428"/>
                    <a:gd name="connsiteX46" fmla="*/ 1249486 w 2235688"/>
                    <a:gd name="connsiteY46" fmla="*/ 1887178 h 2018428"/>
                    <a:gd name="connsiteX47" fmla="*/ 1045049 w 2235688"/>
                    <a:gd name="connsiteY47" fmla="*/ 1833286 h 2018428"/>
                    <a:gd name="connsiteX48" fmla="*/ 938263 w 2235688"/>
                    <a:gd name="connsiteY48" fmla="*/ 1780255 h 2018428"/>
                    <a:gd name="connsiteX49" fmla="*/ 851490 w 2235688"/>
                    <a:gd name="connsiteY49" fmla="*/ 1817694 h 2018428"/>
                    <a:gd name="connsiteX50" fmla="*/ 786973 w 2235688"/>
                    <a:gd name="connsiteY50" fmla="*/ 1775753 h 2018428"/>
                    <a:gd name="connsiteX51" fmla="*/ 798380 w 2235688"/>
                    <a:gd name="connsiteY51" fmla="*/ 1664912 h 2018428"/>
                    <a:gd name="connsiteX52" fmla="*/ 731649 w 2235688"/>
                    <a:gd name="connsiteY52" fmla="*/ 1567356 h 2018428"/>
                    <a:gd name="connsiteX53" fmla="*/ 665973 w 2235688"/>
                    <a:gd name="connsiteY53" fmla="*/ 1442676 h 2018428"/>
                    <a:gd name="connsiteX54" fmla="*/ 615931 w 2235688"/>
                    <a:gd name="connsiteY54" fmla="*/ 1408828 h 2018428"/>
                    <a:gd name="connsiteX55" fmla="*/ 599305 w 2235688"/>
                    <a:gd name="connsiteY55" fmla="*/ 1403286 h 2018428"/>
                    <a:gd name="connsiteX56" fmla="*/ 582680 w 2235688"/>
                    <a:gd name="connsiteY56" fmla="*/ 1392203 h 2018428"/>
                    <a:gd name="connsiteX57" fmla="*/ 566054 w 2235688"/>
                    <a:gd name="connsiteY57" fmla="*/ 1386661 h 2018428"/>
                    <a:gd name="connsiteX58" fmla="*/ 554971 w 2235688"/>
                    <a:gd name="connsiteY58" fmla="*/ 1381119 h 2018428"/>
                    <a:gd name="connsiteX59" fmla="*/ 288963 w 2235688"/>
                    <a:gd name="connsiteY59" fmla="*/ 1231490 h 2018428"/>
                    <a:gd name="connsiteX60" fmla="*/ 250171 w 2235688"/>
                    <a:gd name="connsiteY60" fmla="*/ 1192697 h 2018428"/>
                    <a:gd name="connsiteX61" fmla="*/ 233545 w 2235688"/>
                    <a:gd name="connsiteY61" fmla="*/ 1187155 h 2018428"/>
                    <a:gd name="connsiteX62" fmla="*/ 222461 w 2235688"/>
                    <a:gd name="connsiteY62" fmla="*/ 1176072 h 2018428"/>
                    <a:gd name="connsiteX63" fmla="*/ 136186 w 2235688"/>
                    <a:gd name="connsiteY63" fmla="*/ 1118260 h 2018428"/>
                    <a:gd name="connsiteX64" fmla="*/ 15430 w 2235688"/>
                    <a:gd name="connsiteY64" fmla="*/ 988059 h 2018428"/>
                    <a:gd name="connsiteX65" fmla="*/ 11872 w 2235688"/>
                    <a:gd name="connsiteY65" fmla="*/ 898981 h 2018428"/>
                    <a:gd name="connsiteX66" fmla="*/ 95000 w 2235688"/>
                    <a:gd name="connsiteY66" fmla="*/ 898981 h 2018428"/>
                    <a:gd name="connsiteX67" fmla="*/ 226558 w 2235688"/>
                    <a:gd name="connsiteY67" fmla="*/ 987434 h 2018428"/>
                    <a:gd name="connsiteX68" fmla="*/ 383174 w 2235688"/>
                    <a:gd name="connsiteY68" fmla="*/ 1149182 h 2018428"/>
                    <a:gd name="connsiteX69" fmla="*/ 424706 w 2235688"/>
                    <a:gd name="connsiteY69" fmla="*/ 1176481 h 2018428"/>
                    <a:gd name="connsiteX70" fmla="*/ 554151 w 2235688"/>
                    <a:gd name="connsiteY70" fmla="*/ 1239425 h 2018428"/>
                    <a:gd name="connsiteX71" fmla="*/ 609995 w 2235688"/>
                    <a:gd name="connsiteY71" fmla="*/ 1156972 h 2018428"/>
                    <a:gd name="connsiteX72" fmla="*/ 665973 w 2235688"/>
                    <a:gd name="connsiteY72" fmla="*/ 871268 h 2018428"/>
                    <a:gd name="connsiteX73" fmla="*/ 681501 w 2235688"/>
                    <a:gd name="connsiteY73" fmla="*/ 841790 h 2018428"/>
                    <a:gd name="connsiteX74" fmla="*/ 676891 w 2235688"/>
                    <a:gd name="connsiteY74" fmla="*/ 826937 h 2018428"/>
                    <a:gd name="connsiteX75" fmla="*/ 604847 w 2235688"/>
                    <a:gd name="connsiteY75" fmla="*/ 605264 h 2018428"/>
                    <a:gd name="connsiteX76" fmla="*/ 582680 w 2235688"/>
                    <a:gd name="connsiteY76" fmla="*/ 455635 h 2018428"/>
                    <a:gd name="connsiteX77" fmla="*/ 620653 w 2235688"/>
                    <a:gd name="connsiteY77" fmla="*/ 385166 h 2018428"/>
                    <a:gd name="connsiteX78" fmla="*/ 682432 w 2235688"/>
                    <a:gd name="connsiteY78" fmla="*/ 544304 h 2018428"/>
                    <a:gd name="connsiteX79" fmla="*/ 748934 w 2235688"/>
                    <a:gd name="connsiteY79" fmla="*/ 649599 h 2018428"/>
                    <a:gd name="connsiteX80" fmla="*/ 793269 w 2235688"/>
                    <a:gd name="connsiteY80" fmla="*/ 666224 h 2018428"/>
                    <a:gd name="connsiteX81" fmla="*/ 795415 w 2235688"/>
                    <a:gd name="connsiteY81" fmla="*/ 666952 h 2018428"/>
                    <a:gd name="connsiteX82" fmla="*/ 818629 w 2235688"/>
                    <a:gd name="connsiteY82" fmla="*/ 637959 h 2018428"/>
                    <a:gd name="connsiteX83" fmla="*/ 1045049 w 2235688"/>
                    <a:gd name="connsiteY83" fmla="*/ 480658 h 2018428"/>
                    <a:gd name="connsiteX84" fmla="*/ 1169019 w 2235688"/>
                    <a:gd name="connsiteY84" fmla="*/ 441005 h 2018428"/>
                    <a:gd name="connsiteX85" fmla="*/ 1176721 w 2235688"/>
                    <a:gd name="connsiteY85" fmla="*/ 431632 h 2018428"/>
                    <a:gd name="connsiteX86" fmla="*/ 1192280 w 2235688"/>
                    <a:gd name="connsiteY86" fmla="*/ 427926 h 2018428"/>
                    <a:gd name="connsiteX87" fmla="*/ 1269865 w 2235688"/>
                    <a:gd name="connsiteY87" fmla="*/ 383592 h 2018428"/>
                    <a:gd name="connsiteX88" fmla="*/ 1292032 w 2235688"/>
                    <a:gd name="connsiteY88" fmla="*/ 289381 h 2018428"/>
                    <a:gd name="connsiteX89" fmla="*/ 1269865 w 2235688"/>
                    <a:gd name="connsiteY89" fmla="*/ 222879 h 2018428"/>
                    <a:gd name="connsiteX90" fmla="*/ 1264323 w 2235688"/>
                    <a:gd name="connsiteY90" fmla="*/ 222879 h 2018428"/>
                    <a:gd name="connsiteX91" fmla="*/ 1253240 w 2235688"/>
                    <a:gd name="connsiteY91" fmla="*/ 134210 h 2018428"/>
                    <a:gd name="connsiteX92" fmla="*/ 1236614 w 2235688"/>
                    <a:gd name="connsiteY92" fmla="*/ 28915 h 2018428"/>
                    <a:gd name="connsiteX93" fmla="*/ 1286491 w 2235688"/>
                    <a:gd name="connsiteY93"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07044 w 2235688"/>
                    <a:gd name="connsiteY25" fmla="*/ 1712596 h 2018428"/>
                    <a:gd name="connsiteX26" fmla="*/ 1835131 w 2235688"/>
                    <a:gd name="connsiteY26" fmla="*/ 1857715 h 2018428"/>
                    <a:gd name="connsiteX27" fmla="*/ 1818505 w 2235688"/>
                    <a:gd name="connsiteY27" fmla="*/ 1896508 h 2018428"/>
                    <a:gd name="connsiteX28" fmla="*/ 1768629 w 2235688"/>
                    <a:gd name="connsiteY28" fmla="*/ 1885424 h 2018428"/>
                    <a:gd name="connsiteX29" fmla="*/ 1752003 w 2235688"/>
                    <a:gd name="connsiteY29" fmla="*/ 1863257 h 2018428"/>
                    <a:gd name="connsiteX30" fmla="*/ 1729836 w 2235688"/>
                    <a:gd name="connsiteY30" fmla="*/ 1818923 h 2018428"/>
                    <a:gd name="connsiteX31" fmla="*/ 1713211 w 2235688"/>
                    <a:gd name="connsiteY31" fmla="*/ 1813381 h 2018428"/>
                    <a:gd name="connsiteX32" fmla="*/ 1685501 w 2235688"/>
                    <a:gd name="connsiteY32" fmla="*/ 1796755 h 2018428"/>
                    <a:gd name="connsiteX33" fmla="*/ 1675167 w 2235688"/>
                    <a:gd name="connsiteY33" fmla="*/ 1791014 h 2018428"/>
                    <a:gd name="connsiteX34" fmla="*/ 1599585 w 2235688"/>
                    <a:gd name="connsiteY34" fmla="*/ 1833286 h 2018428"/>
                    <a:gd name="connsiteX35" fmla="*/ 1395148 w 2235688"/>
                    <a:gd name="connsiteY35" fmla="*/ 1887178 h 2018428"/>
                    <a:gd name="connsiteX36" fmla="*/ 1351194 w 2235688"/>
                    <a:gd name="connsiteY36" fmla="*/ 1889465 h 2018428"/>
                    <a:gd name="connsiteX37" fmla="*/ 1350828 w 2235688"/>
                    <a:gd name="connsiteY37" fmla="*/ 1891416 h 2018428"/>
                    <a:gd name="connsiteX38" fmla="*/ 1347451 w 2235688"/>
                    <a:gd name="connsiteY38" fmla="*/ 1907592 h 2018428"/>
                    <a:gd name="connsiteX39" fmla="*/ 1341909 w 2235688"/>
                    <a:gd name="connsiteY39" fmla="*/ 1968552 h 2018428"/>
                    <a:gd name="connsiteX40" fmla="*/ 1325283 w 2235688"/>
                    <a:gd name="connsiteY40" fmla="*/ 2018428 h 2018428"/>
                    <a:gd name="connsiteX41" fmla="*/ 1286491 w 2235688"/>
                    <a:gd name="connsiteY41" fmla="*/ 2001803 h 2018428"/>
                    <a:gd name="connsiteX42" fmla="*/ 1269865 w 2235688"/>
                    <a:gd name="connsiteY42" fmla="*/ 1907592 h 2018428"/>
                    <a:gd name="connsiteX43" fmla="*/ 1263383 w 2235688"/>
                    <a:gd name="connsiteY43" fmla="*/ 1890365 h 2018428"/>
                    <a:gd name="connsiteX44" fmla="*/ 1262430 w 2235688"/>
                    <a:gd name="connsiteY44" fmla="*/ 1887851 h 2018428"/>
                    <a:gd name="connsiteX45" fmla="*/ 1249486 w 2235688"/>
                    <a:gd name="connsiteY45" fmla="*/ 1887178 h 2018428"/>
                    <a:gd name="connsiteX46" fmla="*/ 1045049 w 2235688"/>
                    <a:gd name="connsiteY46" fmla="*/ 1833286 h 2018428"/>
                    <a:gd name="connsiteX47" fmla="*/ 938263 w 2235688"/>
                    <a:gd name="connsiteY47" fmla="*/ 1780255 h 2018428"/>
                    <a:gd name="connsiteX48" fmla="*/ 851490 w 2235688"/>
                    <a:gd name="connsiteY48" fmla="*/ 1817694 h 2018428"/>
                    <a:gd name="connsiteX49" fmla="*/ 786973 w 2235688"/>
                    <a:gd name="connsiteY49" fmla="*/ 1775753 h 2018428"/>
                    <a:gd name="connsiteX50" fmla="*/ 798380 w 2235688"/>
                    <a:gd name="connsiteY50" fmla="*/ 1664912 h 2018428"/>
                    <a:gd name="connsiteX51" fmla="*/ 731649 w 2235688"/>
                    <a:gd name="connsiteY51" fmla="*/ 1567356 h 2018428"/>
                    <a:gd name="connsiteX52" fmla="*/ 665973 w 2235688"/>
                    <a:gd name="connsiteY52" fmla="*/ 1442676 h 2018428"/>
                    <a:gd name="connsiteX53" fmla="*/ 615931 w 2235688"/>
                    <a:gd name="connsiteY53" fmla="*/ 1408828 h 2018428"/>
                    <a:gd name="connsiteX54" fmla="*/ 599305 w 2235688"/>
                    <a:gd name="connsiteY54" fmla="*/ 1403286 h 2018428"/>
                    <a:gd name="connsiteX55" fmla="*/ 582680 w 2235688"/>
                    <a:gd name="connsiteY55" fmla="*/ 1392203 h 2018428"/>
                    <a:gd name="connsiteX56" fmla="*/ 566054 w 2235688"/>
                    <a:gd name="connsiteY56" fmla="*/ 1386661 h 2018428"/>
                    <a:gd name="connsiteX57" fmla="*/ 554971 w 2235688"/>
                    <a:gd name="connsiteY57" fmla="*/ 1381119 h 2018428"/>
                    <a:gd name="connsiteX58" fmla="*/ 288963 w 2235688"/>
                    <a:gd name="connsiteY58" fmla="*/ 1231490 h 2018428"/>
                    <a:gd name="connsiteX59" fmla="*/ 250171 w 2235688"/>
                    <a:gd name="connsiteY59" fmla="*/ 1192697 h 2018428"/>
                    <a:gd name="connsiteX60" fmla="*/ 233545 w 2235688"/>
                    <a:gd name="connsiteY60" fmla="*/ 1187155 h 2018428"/>
                    <a:gd name="connsiteX61" fmla="*/ 222461 w 2235688"/>
                    <a:gd name="connsiteY61" fmla="*/ 1176072 h 2018428"/>
                    <a:gd name="connsiteX62" fmla="*/ 136186 w 2235688"/>
                    <a:gd name="connsiteY62" fmla="*/ 1118260 h 2018428"/>
                    <a:gd name="connsiteX63" fmla="*/ 15430 w 2235688"/>
                    <a:gd name="connsiteY63" fmla="*/ 988059 h 2018428"/>
                    <a:gd name="connsiteX64" fmla="*/ 11872 w 2235688"/>
                    <a:gd name="connsiteY64" fmla="*/ 898981 h 2018428"/>
                    <a:gd name="connsiteX65" fmla="*/ 95000 w 2235688"/>
                    <a:gd name="connsiteY65" fmla="*/ 898981 h 2018428"/>
                    <a:gd name="connsiteX66" fmla="*/ 226558 w 2235688"/>
                    <a:gd name="connsiteY66" fmla="*/ 987434 h 2018428"/>
                    <a:gd name="connsiteX67" fmla="*/ 383174 w 2235688"/>
                    <a:gd name="connsiteY67" fmla="*/ 1149182 h 2018428"/>
                    <a:gd name="connsiteX68" fmla="*/ 424706 w 2235688"/>
                    <a:gd name="connsiteY68" fmla="*/ 1176481 h 2018428"/>
                    <a:gd name="connsiteX69" fmla="*/ 554151 w 2235688"/>
                    <a:gd name="connsiteY69" fmla="*/ 1239425 h 2018428"/>
                    <a:gd name="connsiteX70" fmla="*/ 609995 w 2235688"/>
                    <a:gd name="connsiteY70" fmla="*/ 1156972 h 2018428"/>
                    <a:gd name="connsiteX71" fmla="*/ 665973 w 2235688"/>
                    <a:gd name="connsiteY71" fmla="*/ 871268 h 2018428"/>
                    <a:gd name="connsiteX72" fmla="*/ 681501 w 2235688"/>
                    <a:gd name="connsiteY72" fmla="*/ 841790 h 2018428"/>
                    <a:gd name="connsiteX73" fmla="*/ 676891 w 2235688"/>
                    <a:gd name="connsiteY73" fmla="*/ 826937 h 2018428"/>
                    <a:gd name="connsiteX74" fmla="*/ 604847 w 2235688"/>
                    <a:gd name="connsiteY74" fmla="*/ 605264 h 2018428"/>
                    <a:gd name="connsiteX75" fmla="*/ 582680 w 2235688"/>
                    <a:gd name="connsiteY75" fmla="*/ 455635 h 2018428"/>
                    <a:gd name="connsiteX76" fmla="*/ 620653 w 2235688"/>
                    <a:gd name="connsiteY76" fmla="*/ 385166 h 2018428"/>
                    <a:gd name="connsiteX77" fmla="*/ 682432 w 2235688"/>
                    <a:gd name="connsiteY77" fmla="*/ 544304 h 2018428"/>
                    <a:gd name="connsiteX78" fmla="*/ 748934 w 2235688"/>
                    <a:gd name="connsiteY78" fmla="*/ 649599 h 2018428"/>
                    <a:gd name="connsiteX79" fmla="*/ 793269 w 2235688"/>
                    <a:gd name="connsiteY79" fmla="*/ 666224 h 2018428"/>
                    <a:gd name="connsiteX80" fmla="*/ 795415 w 2235688"/>
                    <a:gd name="connsiteY80" fmla="*/ 666952 h 2018428"/>
                    <a:gd name="connsiteX81" fmla="*/ 818629 w 2235688"/>
                    <a:gd name="connsiteY81" fmla="*/ 637959 h 2018428"/>
                    <a:gd name="connsiteX82" fmla="*/ 1045049 w 2235688"/>
                    <a:gd name="connsiteY82" fmla="*/ 480658 h 2018428"/>
                    <a:gd name="connsiteX83" fmla="*/ 1169019 w 2235688"/>
                    <a:gd name="connsiteY83" fmla="*/ 441005 h 2018428"/>
                    <a:gd name="connsiteX84" fmla="*/ 1176721 w 2235688"/>
                    <a:gd name="connsiteY84" fmla="*/ 431632 h 2018428"/>
                    <a:gd name="connsiteX85" fmla="*/ 1192280 w 2235688"/>
                    <a:gd name="connsiteY85" fmla="*/ 427926 h 2018428"/>
                    <a:gd name="connsiteX86" fmla="*/ 1269865 w 2235688"/>
                    <a:gd name="connsiteY86" fmla="*/ 383592 h 2018428"/>
                    <a:gd name="connsiteX87" fmla="*/ 1292032 w 2235688"/>
                    <a:gd name="connsiteY87" fmla="*/ 289381 h 2018428"/>
                    <a:gd name="connsiteX88" fmla="*/ 1269865 w 2235688"/>
                    <a:gd name="connsiteY88" fmla="*/ 222879 h 2018428"/>
                    <a:gd name="connsiteX89" fmla="*/ 1264323 w 2235688"/>
                    <a:gd name="connsiteY89" fmla="*/ 222879 h 2018428"/>
                    <a:gd name="connsiteX90" fmla="*/ 1253240 w 2235688"/>
                    <a:gd name="connsiteY90" fmla="*/ 134210 h 2018428"/>
                    <a:gd name="connsiteX91" fmla="*/ 1236614 w 2235688"/>
                    <a:gd name="connsiteY91" fmla="*/ 28915 h 2018428"/>
                    <a:gd name="connsiteX92" fmla="*/ 1286491 w 2235688"/>
                    <a:gd name="connsiteY92"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35131 w 2235688"/>
                    <a:gd name="connsiteY25" fmla="*/ 1857715 h 2018428"/>
                    <a:gd name="connsiteX26" fmla="*/ 1818505 w 2235688"/>
                    <a:gd name="connsiteY26" fmla="*/ 1896508 h 2018428"/>
                    <a:gd name="connsiteX27" fmla="*/ 1768629 w 2235688"/>
                    <a:gd name="connsiteY27" fmla="*/ 1885424 h 2018428"/>
                    <a:gd name="connsiteX28" fmla="*/ 1752003 w 2235688"/>
                    <a:gd name="connsiteY28" fmla="*/ 1863257 h 2018428"/>
                    <a:gd name="connsiteX29" fmla="*/ 1729836 w 2235688"/>
                    <a:gd name="connsiteY29" fmla="*/ 1818923 h 2018428"/>
                    <a:gd name="connsiteX30" fmla="*/ 1713211 w 2235688"/>
                    <a:gd name="connsiteY30" fmla="*/ 1813381 h 2018428"/>
                    <a:gd name="connsiteX31" fmla="*/ 1685501 w 2235688"/>
                    <a:gd name="connsiteY31" fmla="*/ 1796755 h 2018428"/>
                    <a:gd name="connsiteX32" fmla="*/ 1675167 w 2235688"/>
                    <a:gd name="connsiteY32" fmla="*/ 1791014 h 2018428"/>
                    <a:gd name="connsiteX33" fmla="*/ 1599585 w 2235688"/>
                    <a:gd name="connsiteY33" fmla="*/ 1833286 h 2018428"/>
                    <a:gd name="connsiteX34" fmla="*/ 1395148 w 2235688"/>
                    <a:gd name="connsiteY34" fmla="*/ 1887178 h 2018428"/>
                    <a:gd name="connsiteX35" fmla="*/ 1351194 w 2235688"/>
                    <a:gd name="connsiteY35" fmla="*/ 1889465 h 2018428"/>
                    <a:gd name="connsiteX36" fmla="*/ 1350828 w 2235688"/>
                    <a:gd name="connsiteY36" fmla="*/ 1891416 h 2018428"/>
                    <a:gd name="connsiteX37" fmla="*/ 1347451 w 2235688"/>
                    <a:gd name="connsiteY37" fmla="*/ 1907592 h 2018428"/>
                    <a:gd name="connsiteX38" fmla="*/ 1341909 w 2235688"/>
                    <a:gd name="connsiteY38" fmla="*/ 1968552 h 2018428"/>
                    <a:gd name="connsiteX39" fmla="*/ 1325283 w 2235688"/>
                    <a:gd name="connsiteY39" fmla="*/ 2018428 h 2018428"/>
                    <a:gd name="connsiteX40" fmla="*/ 1286491 w 2235688"/>
                    <a:gd name="connsiteY40" fmla="*/ 2001803 h 2018428"/>
                    <a:gd name="connsiteX41" fmla="*/ 1269865 w 2235688"/>
                    <a:gd name="connsiteY41" fmla="*/ 1907592 h 2018428"/>
                    <a:gd name="connsiteX42" fmla="*/ 1263383 w 2235688"/>
                    <a:gd name="connsiteY42" fmla="*/ 1890365 h 2018428"/>
                    <a:gd name="connsiteX43" fmla="*/ 1262430 w 2235688"/>
                    <a:gd name="connsiteY43" fmla="*/ 1887851 h 2018428"/>
                    <a:gd name="connsiteX44" fmla="*/ 1249486 w 2235688"/>
                    <a:gd name="connsiteY44" fmla="*/ 1887178 h 2018428"/>
                    <a:gd name="connsiteX45" fmla="*/ 1045049 w 2235688"/>
                    <a:gd name="connsiteY45" fmla="*/ 1833286 h 2018428"/>
                    <a:gd name="connsiteX46" fmla="*/ 938263 w 2235688"/>
                    <a:gd name="connsiteY46" fmla="*/ 1780255 h 2018428"/>
                    <a:gd name="connsiteX47" fmla="*/ 851490 w 2235688"/>
                    <a:gd name="connsiteY47" fmla="*/ 1817694 h 2018428"/>
                    <a:gd name="connsiteX48" fmla="*/ 786973 w 2235688"/>
                    <a:gd name="connsiteY48" fmla="*/ 1775753 h 2018428"/>
                    <a:gd name="connsiteX49" fmla="*/ 798380 w 2235688"/>
                    <a:gd name="connsiteY49" fmla="*/ 1664912 h 2018428"/>
                    <a:gd name="connsiteX50" fmla="*/ 731649 w 2235688"/>
                    <a:gd name="connsiteY50" fmla="*/ 1567356 h 2018428"/>
                    <a:gd name="connsiteX51" fmla="*/ 665973 w 2235688"/>
                    <a:gd name="connsiteY51" fmla="*/ 1442676 h 2018428"/>
                    <a:gd name="connsiteX52" fmla="*/ 615931 w 2235688"/>
                    <a:gd name="connsiteY52" fmla="*/ 1408828 h 2018428"/>
                    <a:gd name="connsiteX53" fmla="*/ 599305 w 2235688"/>
                    <a:gd name="connsiteY53" fmla="*/ 1403286 h 2018428"/>
                    <a:gd name="connsiteX54" fmla="*/ 582680 w 2235688"/>
                    <a:gd name="connsiteY54" fmla="*/ 1392203 h 2018428"/>
                    <a:gd name="connsiteX55" fmla="*/ 566054 w 2235688"/>
                    <a:gd name="connsiteY55" fmla="*/ 1386661 h 2018428"/>
                    <a:gd name="connsiteX56" fmla="*/ 554971 w 2235688"/>
                    <a:gd name="connsiteY56" fmla="*/ 1381119 h 2018428"/>
                    <a:gd name="connsiteX57" fmla="*/ 288963 w 2235688"/>
                    <a:gd name="connsiteY57" fmla="*/ 1231490 h 2018428"/>
                    <a:gd name="connsiteX58" fmla="*/ 250171 w 2235688"/>
                    <a:gd name="connsiteY58" fmla="*/ 1192697 h 2018428"/>
                    <a:gd name="connsiteX59" fmla="*/ 233545 w 2235688"/>
                    <a:gd name="connsiteY59" fmla="*/ 1187155 h 2018428"/>
                    <a:gd name="connsiteX60" fmla="*/ 222461 w 2235688"/>
                    <a:gd name="connsiteY60" fmla="*/ 1176072 h 2018428"/>
                    <a:gd name="connsiteX61" fmla="*/ 136186 w 2235688"/>
                    <a:gd name="connsiteY61" fmla="*/ 1118260 h 2018428"/>
                    <a:gd name="connsiteX62" fmla="*/ 15430 w 2235688"/>
                    <a:gd name="connsiteY62" fmla="*/ 988059 h 2018428"/>
                    <a:gd name="connsiteX63" fmla="*/ 11872 w 2235688"/>
                    <a:gd name="connsiteY63" fmla="*/ 898981 h 2018428"/>
                    <a:gd name="connsiteX64" fmla="*/ 95000 w 2235688"/>
                    <a:gd name="connsiteY64" fmla="*/ 898981 h 2018428"/>
                    <a:gd name="connsiteX65" fmla="*/ 226558 w 2235688"/>
                    <a:gd name="connsiteY65" fmla="*/ 987434 h 2018428"/>
                    <a:gd name="connsiteX66" fmla="*/ 383174 w 2235688"/>
                    <a:gd name="connsiteY66" fmla="*/ 1149182 h 2018428"/>
                    <a:gd name="connsiteX67" fmla="*/ 424706 w 2235688"/>
                    <a:gd name="connsiteY67" fmla="*/ 1176481 h 2018428"/>
                    <a:gd name="connsiteX68" fmla="*/ 554151 w 2235688"/>
                    <a:gd name="connsiteY68" fmla="*/ 1239425 h 2018428"/>
                    <a:gd name="connsiteX69" fmla="*/ 609995 w 2235688"/>
                    <a:gd name="connsiteY69" fmla="*/ 1156972 h 2018428"/>
                    <a:gd name="connsiteX70" fmla="*/ 665973 w 2235688"/>
                    <a:gd name="connsiteY70" fmla="*/ 871268 h 2018428"/>
                    <a:gd name="connsiteX71" fmla="*/ 681501 w 2235688"/>
                    <a:gd name="connsiteY71" fmla="*/ 841790 h 2018428"/>
                    <a:gd name="connsiteX72" fmla="*/ 676891 w 2235688"/>
                    <a:gd name="connsiteY72" fmla="*/ 826937 h 2018428"/>
                    <a:gd name="connsiteX73" fmla="*/ 604847 w 2235688"/>
                    <a:gd name="connsiteY73" fmla="*/ 605264 h 2018428"/>
                    <a:gd name="connsiteX74" fmla="*/ 582680 w 2235688"/>
                    <a:gd name="connsiteY74" fmla="*/ 455635 h 2018428"/>
                    <a:gd name="connsiteX75" fmla="*/ 620653 w 2235688"/>
                    <a:gd name="connsiteY75" fmla="*/ 385166 h 2018428"/>
                    <a:gd name="connsiteX76" fmla="*/ 682432 w 2235688"/>
                    <a:gd name="connsiteY76" fmla="*/ 544304 h 2018428"/>
                    <a:gd name="connsiteX77" fmla="*/ 748934 w 2235688"/>
                    <a:gd name="connsiteY77" fmla="*/ 649599 h 2018428"/>
                    <a:gd name="connsiteX78" fmla="*/ 793269 w 2235688"/>
                    <a:gd name="connsiteY78" fmla="*/ 666224 h 2018428"/>
                    <a:gd name="connsiteX79" fmla="*/ 795415 w 2235688"/>
                    <a:gd name="connsiteY79" fmla="*/ 666952 h 2018428"/>
                    <a:gd name="connsiteX80" fmla="*/ 818629 w 2235688"/>
                    <a:gd name="connsiteY80" fmla="*/ 637959 h 2018428"/>
                    <a:gd name="connsiteX81" fmla="*/ 1045049 w 2235688"/>
                    <a:gd name="connsiteY81" fmla="*/ 480658 h 2018428"/>
                    <a:gd name="connsiteX82" fmla="*/ 1169019 w 2235688"/>
                    <a:gd name="connsiteY82" fmla="*/ 441005 h 2018428"/>
                    <a:gd name="connsiteX83" fmla="*/ 1176721 w 2235688"/>
                    <a:gd name="connsiteY83" fmla="*/ 431632 h 2018428"/>
                    <a:gd name="connsiteX84" fmla="*/ 1192280 w 2235688"/>
                    <a:gd name="connsiteY84" fmla="*/ 427926 h 2018428"/>
                    <a:gd name="connsiteX85" fmla="*/ 1269865 w 2235688"/>
                    <a:gd name="connsiteY85" fmla="*/ 383592 h 2018428"/>
                    <a:gd name="connsiteX86" fmla="*/ 1292032 w 2235688"/>
                    <a:gd name="connsiteY86" fmla="*/ 289381 h 2018428"/>
                    <a:gd name="connsiteX87" fmla="*/ 1269865 w 2235688"/>
                    <a:gd name="connsiteY87" fmla="*/ 222879 h 2018428"/>
                    <a:gd name="connsiteX88" fmla="*/ 1264323 w 2235688"/>
                    <a:gd name="connsiteY88" fmla="*/ 222879 h 2018428"/>
                    <a:gd name="connsiteX89" fmla="*/ 1253240 w 2235688"/>
                    <a:gd name="connsiteY89" fmla="*/ 134210 h 2018428"/>
                    <a:gd name="connsiteX90" fmla="*/ 1236614 w 2235688"/>
                    <a:gd name="connsiteY90" fmla="*/ 28915 h 2018428"/>
                    <a:gd name="connsiteX91" fmla="*/ 1286491 w 2235688"/>
                    <a:gd name="connsiteY91"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35131 w 2235688"/>
                    <a:gd name="connsiteY25" fmla="*/ 1857715 h 2018428"/>
                    <a:gd name="connsiteX26" fmla="*/ 1818505 w 2235688"/>
                    <a:gd name="connsiteY26" fmla="*/ 1896508 h 2018428"/>
                    <a:gd name="connsiteX27" fmla="*/ 1768629 w 2235688"/>
                    <a:gd name="connsiteY27" fmla="*/ 1885424 h 2018428"/>
                    <a:gd name="connsiteX28" fmla="*/ 1752003 w 2235688"/>
                    <a:gd name="connsiteY28" fmla="*/ 1863257 h 2018428"/>
                    <a:gd name="connsiteX29" fmla="*/ 1729836 w 2235688"/>
                    <a:gd name="connsiteY29" fmla="*/ 1818923 h 2018428"/>
                    <a:gd name="connsiteX30" fmla="*/ 1713211 w 2235688"/>
                    <a:gd name="connsiteY30" fmla="*/ 1813381 h 2018428"/>
                    <a:gd name="connsiteX31" fmla="*/ 1685501 w 2235688"/>
                    <a:gd name="connsiteY31" fmla="*/ 1796755 h 2018428"/>
                    <a:gd name="connsiteX32" fmla="*/ 1675167 w 2235688"/>
                    <a:gd name="connsiteY32" fmla="*/ 1791014 h 2018428"/>
                    <a:gd name="connsiteX33" fmla="*/ 1599585 w 2235688"/>
                    <a:gd name="connsiteY33" fmla="*/ 1833286 h 2018428"/>
                    <a:gd name="connsiteX34" fmla="*/ 1395148 w 2235688"/>
                    <a:gd name="connsiteY34" fmla="*/ 1887178 h 2018428"/>
                    <a:gd name="connsiteX35" fmla="*/ 1351194 w 2235688"/>
                    <a:gd name="connsiteY35" fmla="*/ 1889465 h 2018428"/>
                    <a:gd name="connsiteX36" fmla="*/ 1350828 w 2235688"/>
                    <a:gd name="connsiteY36" fmla="*/ 1891416 h 2018428"/>
                    <a:gd name="connsiteX37" fmla="*/ 1347451 w 2235688"/>
                    <a:gd name="connsiteY37" fmla="*/ 1907592 h 2018428"/>
                    <a:gd name="connsiteX38" fmla="*/ 1341909 w 2235688"/>
                    <a:gd name="connsiteY38" fmla="*/ 1968552 h 2018428"/>
                    <a:gd name="connsiteX39" fmla="*/ 1325283 w 2235688"/>
                    <a:gd name="connsiteY39" fmla="*/ 2018428 h 2018428"/>
                    <a:gd name="connsiteX40" fmla="*/ 1286491 w 2235688"/>
                    <a:gd name="connsiteY40" fmla="*/ 2001803 h 2018428"/>
                    <a:gd name="connsiteX41" fmla="*/ 1269865 w 2235688"/>
                    <a:gd name="connsiteY41" fmla="*/ 1907592 h 2018428"/>
                    <a:gd name="connsiteX42" fmla="*/ 1263383 w 2235688"/>
                    <a:gd name="connsiteY42" fmla="*/ 1890365 h 2018428"/>
                    <a:gd name="connsiteX43" fmla="*/ 1262430 w 2235688"/>
                    <a:gd name="connsiteY43" fmla="*/ 1887851 h 2018428"/>
                    <a:gd name="connsiteX44" fmla="*/ 1249486 w 2235688"/>
                    <a:gd name="connsiteY44" fmla="*/ 1887178 h 2018428"/>
                    <a:gd name="connsiteX45" fmla="*/ 1045049 w 2235688"/>
                    <a:gd name="connsiteY45" fmla="*/ 1833286 h 2018428"/>
                    <a:gd name="connsiteX46" fmla="*/ 938263 w 2235688"/>
                    <a:gd name="connsiteY46" fmla="*/ 1780255 h 2018428"/>
                    <a:gd name="connsiteX47" fmla="*/ 851490 w 2235688"/>
                    <a:gd name="connsiteY47" fmla="*/ 1817694 h 2018428"/>
                    <a:gd name="connsiteX48" fmla="*/ 786973 w 2235688"/>
                    <a:gd name="connsiteY48" fmla="*/ 1775753 h 2018428"/>
                    <a:gd name="connsiteX49" fmla="*/ 798380 w 2235688"/>
                    <a:gd name="connsiteY49" fmla="*/ 1664912 h 2018428"/>
                    <a:gd name="connsiteX50" fmla="*/ 731649 w 2235688"/>
                    <a:gd name="connsiteY50" fmla="*/ 1567356 h 2018428"/>
                    <a:gd name="connsiteX51" fmla="*/ 665973 w 2235688"/>
                    <a:gd name="connsiteY51" fmla="*/ 1442676 h 2018428"/>
                    <a:gd name="connsiteX52" fmla="*/ 615931 w 2235688"/>
                    <a:gd name="connsiteY52" fmla="*/ 1408828 h 2018428"/>
                    <a:gd name="connsiteX53" fmla="*/ 599305 w 2235688"/>
                    <a:gd name="connsiteY53" fmla="*/ 1403286 h 2018428"/>
                    <a:gd name="connsiteX54" fmla="*/ 582680 w 2235688"/>
                    <a:gd name="connsiteY54" fmla="*/ 1392203 h 2018428"/>
                    <a:gd name="connsiteX55" fmla="*/ 566054 w 2235688"/>
                    <a:gd name="connsiteY55" fmla="*/ 1386661 h 2018428"/>
                    <a:gd name="connsiteX56" fmla="*/ 554971 w 2235688"/>
                    <a:gd name="connsiteY56" fmla="*/ 1381119 h 2018428"/>
                    <a:gd name="connsiteX57" fmla="*/ 288963 w 2235688"/>
                    <a:gd name="connsiteY57" fmla="*/ 1231490 h 2018428"/>
                    <a:gd name="connsiteX58" fmla="*/ 250171 w 2235688"/>
                    <a:gd name="connsiteY58" fmla="*/ 1192697 h 2018428"/>
                    <a:gd name="connsiteX59" fmla="*/ 233545 w 2235688"/>
                    <a:gd name="connsiteY59" fmla="*/ 1187155 h 2018428"/>
                    <a:gd name="connsiteX60" fmla="*/ 222461 w 2235688"/>
                    <a:gd name="connsiteY60" fmla="*/ 1176072 h 2018428"/>
                    <a:gd name="connsiteX61" fmla="*/ 136186 w 2235688"/>
                    <a:gd name="connsiteY61" fmla="*/ 1118260 h 2018428"/>
                    <a:gd name="connsiteX62" fmla="*/ 15430 w 2235688"/>
                    <a:gd name="connsiteY62" fmla="*/ 988059 h 2018428"/>
                    <a:gd name="connsiteX63" fmla="*/ 11872 w 2235688"/>
                    <a:gd name="connsiteY63" fmla="*/ 898981 h 2018428"/>
                    <a:gd name="connsiteX64" fmla="*/ 95000 w 2235688"/>
                    <a:gd name="connsiteY64" fmla="*/ 898981 h 2018428"/>
                    <a:gd name="connsiteX65" fmla="*/ 226558 w 2235688"/>
                    <a:gd name="connsiteY65" fmla="*/ 987434 h 2018428"/>
                    <a:gd name="connsiteX66" fmla="*/ 383174 w 2235688"/>
                    <a:gd name="connsiteY66" fmla="*/ 1149182 h 2018428"/>
                    <a:gd name="connsiteX67" fmla="*/ 424706 w 2235688"/>
                    <a:gd name="connsiteY67" fmla="*/ 1176481 h 2018428"/>
                    <a:gd name="connsiteX68" fmla="*/ 554151 w 2235688"/>
                    <a:gd name="connsiteY68" fmla="*/ 1239425 h 2018428"/>
                    <a:gd name="connsiteX69" fmla="*/ 609995 w 2235688"/>
                    <a:gd name="connsiteY69" fmla="*/ 1156972 h 2018428"/>
                    <a:gd name="connsiteX70" fmla="*/ 665973 w 2235688"/>
                    <a:gd name="connsiteY70" fmla="*/ 871268 h 2018428"/>
                    <a:gd name="connsiteX71" fmla="*/ 681501 w 2235688"/>
                    <a:gd name="connsiteY71" fmla="*/ 841790 h 2018428"/>
                    <a:gd name="connsiteX72" fmla="*/ 676891 w 2235688"/>
                    <a:gd name="connsiteY72" fmla="*/ 826937 h 2018428"/>
                    <a:gd name="connsiteX73" fmla="*/ 604847 w 2235688"/>
                    <a:gd name="connsiteY73" fmla="*/ 605264 h 2018428"/>
                    <a:gd name="connsiteX74" fmla="*/ 582680 w 2235688"/>
                    <a:gd name="connsiteY74" fmla="*/ 455635 h 2018428"/>
                    <a:gd name="connsiteX75" fmla="*/ 620653 w 2235688"/>
                    <a:gd name="connsiteY75" fmla="*/ 385166 h 2018428"/>
                    <a:gd name="connsiteX76" fmla="*/ 682432 w 2235688"/>
                    <a:gd name="connsiteY76" fmla="*/ 544304 h 2018428"/>
                    <a:gd name="connsiteX77" fmla="*/ 748934 w 2235688"/>
                    <a:gd name="connsiteY77" fmla="*/ 649599 h 2018428"/>
                    <a:gd name="connsiteX78" fmla="*/ 793269 w 2235688"/>
                    <a:gd name="connsiteY78" fmla="*/ 666224 h 2018428"/>
                    <a:gd name="connsiteX79" fmla="*/ 795415 w 2235688"/>
                    <a:gd name="connsiteY79" fmla="*/ 666952 h 2018428"/>
                    <a:gd name="connsiteX80" fmla="*/ 818629 w 2235688"/>
                    <a:gd name="connsiteY80" fmla="*/ 637959 h 2018428"/>
                    <a:gd name="connsiteX81" fmla="*/ 1045049 w 2235688"/>
                    <a:gd name="connsiteY81" fmla="*/ 480658 h 2018428"/>
                    <a:gd name="connsiteX82" fmla="*/ 1169019 w 2235688"/>
                    <a:gd name="connsiteY82" fmla="*/ 441005 h 2018428"/>
                    <a:gd name="connsiteX83" fmla="*/ 1176721 w 2235688"/>
                    <a:gd name="connsiteY83" fmla="*/ 431632 h 2018428"/>
                    <a:gd name="connsiteX84" fmla="*/ 1192280 w 2235688"/>
                    <a:gd name="connsiteY84" fmla="*/ 427926 h 2018428"/>
                    <a:gd name="connsiteX85" fmla="*/ 1269865 w 2235688"/>
                    <a:gd name="connsiteY85" fmla="*/ 383592 h 2018428"/>
                    <a:gd name="connsiteX86" fmla="*/ 1292032 w 2235688"/>
                    <a:gd name="connsiteY86" fmla="*/ 289381 h 2018428"/>
                    <a:gd name="connsiteX87" fmla="*/ 1269865 w 2235688"/>
                    <a:gd name="connsiteY87" fmla="*/ 222879 h 2018428"/>
                    <a:gd name="connsiteX88" fmla="*/ 1264323 w 2235688"/>
                    <a:gd name="connsiteY88" fmla="*/ 222879 h 2018428"/>
                    <a:gd name="connsiteX89" fmla="*/ 1253240 w 2235688"/>
                    <a:gd name="connsiteY89" fmla="*/ 134210 h 2018428"/>
                    <a:gd name="connsiteX90" fmla="*/ 1236614 w 2235688"/>
                    <a:gd name="connsiteY90" fmla="*/ 28915 h 2018428"/>
                    <a:gd name="connsiteX91" fmla="*/ 1286491 w 2235688"/>
                    <a:gd name="connsiteY91" fmla="*/ 1206 h 2018428"/>
                    <a:gd name="connsiteX0" fmla="*/ 1286491 w 2235688"/>
                    <a:gd name="connsiteY0" fmla="*/ 1206 h 2018988"/>
                    <a:gd name="connsiteX1" fmla="*/ 1333154 w 2235688"/>
                    <a:gd name="connsiteY1" fmla="*/ 58608 h 2018988"/>
                    <a:gd name="connsiteX2" fmla="*/ 1429348 w 2235688"/>
                    <a:gd name="connsiteY2" fmla="*/ 239504 h 2018988"/>
                    <a:gd name="connsiteX3" fmla="*/ 1484767 w 2235688"/>
                    <a:gd name="connsiteY3" fmla="*/ 378050 h 2018988"/>
                    <a:gd name="connsiteX4" fmla="*/ 1526055 w 2235688"/>
                    <a:gd name="connsiteY4" fmla="*/ 457139 h 2018988"/>
                    <a:gd name="connsiteX5" fmla="*/ 1599585 w 2235688"/>
                    <a:gd name="connsiteY5" fmla="*/ 480658 h 2018988"/>
                    <a:gd name="connsiteX6" fmla="*/ 1693636 w 2235688"/>
                    <a:gd name="connsiteY6" fmla="*/ 533260 h 2018988"/>
                    <a:gd name="connsiteX7" fmla="*/ 1718752 w 2235688"/>
                    <a:gd name="connsiteY7" fmla="*/ 527679 h 2018988"/>
                    <a:gd name="connsiteX8" fmla="*/ 1840672 w 2235688"/>
                    <a:gd name="connsiteY8" fmla="*/ 505512 h 2018988"/>
                    <a:gd name="connsiteX9" fmla="*/ 1935229 w 2235688"/>
                    <a:gd name="connsiteY9" fmla="*/ 547043 h 2018988"/>
                    <a:gd name="connsiteX10" fmla="*/ 1896091 w 2235688"/>
                    <a:gd name="connsiteY10" fmla="*/ 710559 h 2018988"/>
                    <a:gd name="connsiteX11" fmla="*/ 1895420 w 2235688"/>
                    <a:gd name="connsiteY11" fmla="*/ 724651 h 2018988"/>
                    <a:gd name="connsiteX12" fmla="*/ 1912986 w 2235688"/>
                    <a:gd name="connsiteY12" fmla="*/ 746589 h 2018988"/>
                    <a:gd name="connsiteX13" fmla="*/ 2034639 w 2235688"/>
                    <a:gd name="connsiteY13" fmla="*/ 1156972 h 2018988"/>
                    <a:gd name="connsiteX14" fmla="*/ 2020167 w 2235688"/>
                    <a:gd name="connsiteY14" fmla="*/ 1304898 h 2018988"/>
                    <a:gd name="connsiteX15" fmla="*/ 2014110 w 2235688"/>
                    <a:gd name="connsiteY15" fmla="*/ 1325005 h 2018988"/>
                    <a:gd name="connsiteX16" fmla="*/ 2018859 w 2235688"/>
                    <a:gd name="connsiteY16" fmla="*/ 1326814 h 2018988"/>
                    <a:gd name="connsiteX17" fmla="*/ 2040178 w 2235688"/>
                    <a:gd name="connsiteY17" fmla="*/ 1331243 h 2018988"/>
                    <a:gd name="connsiteX18" fmla="*/ 2106680 w 2235688"/>
                    <a:gd name="connsiteY18" fmla="*/ 1342326 h 2018988"/>
                    <a:gd name="connsiteX19" fmla="*/ 2232093 w 2235688"/>
                    <a:gd name="connsiteY19" fmla="*/ 1364084 h 2018988"/>
                    <a:gd name="connsiteX20" fmla="*/ 2198497 w 2235688"/>
                    <a:gd name="connsiteY20" fmla="*/ 1454737 h 2018988"/>
                    <a:gd name="connsiteX21" fmla="*/ 2112221 w 2235688"/>
                    <a:gd name="connsiteY21" fmla="*/ 1453163 h 2018988"/>
                    <a:gd name="connsiteX22" fmla="*/ 1976988 w 2235688"/>
                    <a:gd name="connsiteY22" fmla="*/ 1445853 h 2018988"/>
                    <a:gd name="connsiteX23" fmla="*/ 1912986 w 2235688"/>
                    <a:gd name="connsiteY23" fmla="*/ 1567356 h 2018988"/>
                    <a:gd name="connsiteX24" fmla="*/ 1800913 w 2235688"/>
                    <a:gd name="connsiteY24" fmla="*/ 1697318 h 2018988"/>
                    <a:gd name="connsiteX25" fmla="*/ 1835131 w 2235688"/>
                    <a:gd name="connsiteY25" fmla="*/ 1857715 h 2018988"/>
                    <a:gd name="connsiteX26" fmla="*/ 1818505 w 2235688"/>
                    <a:gd name="connsiteY26" fmla="*/ 1896508 h 2018988"/>
                    <a:gd name="connsiteX27" fmla="*/ 1768629 w 2235688"/>
                    <a:gd name="connsiteY27" fmla="*/ 1885424 h 2018988"/>
                    <a:gd name="connsiteX28" fmla="*/ 1752003 w 2235688"/>
                    <a:gd name="connsiteY28" fmla="*/ 1863257 h 2018988"/>
                    <a:gd name="connsiteX29" fmla="*/ 1729836 w 2235688"/>
                    <a:gd name="connsiteY29" fmla="*/ 1818923 h 2018988"/>
                    <a:gd name="connsiteX30" fmla="*/ 1713211 w 2235688"/>
                    <a:gd name="connsiteY30" fmla="*/ 1813381 h 2018988"/>
                    <a:gd name="connsiteX31" fmla="*/ 1685501 w 2235688"/>
                    <a:gd name="connsiteY31" fmla="*/ 1796755 h 2018988"/>
                    <a:gd name="connsiteX32" fmla="*/ 1675167 w 2235688"/>
                    <a:gd name="connsiteY32" fmla="*/ 1791014 h 2018988"/>
                    <a:gd name="connsiteX33" fmla="*/ 1599585 w 2235688"/>
                    <a:gd name="connsiteY33" fmla="*/ 1833286 h 2018988"/>
                    <a:gd name="connsiteX34" fmla="*/ 1395148 w 2235688"/>
                    <a:gd name="connsiteY34" fmla="*/ 1887178 h 2018988"/>
                    <a:gd name="connsiteX35" fmla="*/ 1351194 w 2235688"/>
                    <a:gd name="connsiteY35" fmla="*/ 1889465 h 2018988"/>
                    <a:gd name="connsiteX36" fmla="*/ 1350828 w 2235688"/>
                    <a:gd name="connsiteY36" fmla="*/ 1891416 h 2018988"/>
                    <a:gd name="connsiteX37" fmla="*/ 1347451 w 2235688"/>
                    <a:gd name="connsiteY37" fmla="*/ 1907592 h 2018988"/>
                    <a:gd name="connsiteX38" fmla="*/ 1341909 w 2235688"/>
                    <a:gd name="connsiteY38" fmla="*/ 1968552 h 2018988"/>
                    <a:gd name="connsiteX39" fmla="*/ 1325283 w 2235688"/>
                    <a:gd name="connsiteY39" fmla="*/ 2018428 h 2018988"/>
                    <a:gd name="connsiteX40" fmla="*/ 1286491 w 2235688"/>
                    <a:gd name="connsiteY40" fmla="*/ 2001803 h 2018988"/>
                    <a:gd name="connsiteX41" fmla="*/ 1269865 w 2235688"/>
                    <a:gd name="connsiteY41" fmla="*/ 1907592 h 2018988"/>
                    <a:gd name="connsiteX42" fmla="*/ 1263383 w 2235688"/>
                    <a:gd name="connsiteY42" fmla="*/ 1890365 h 2018988"/>
                    <a:gd name="connsiteX43" fmla="*/ 1262430 w 2235688"/>
                    <a:gd name="connsiteY43" fmla="*/ 1887851 h 2018988"/>
                    <a:gd name="connsiteX44" fmla="*/ 1249486 w 2235688"/>
                    <a:gd name="connsiteY44" fmla="*/ 1887178 h 2018988"/>
                    <a:gd name="connsiteX45" fmla="*/ 1045049 w 2235688"/>
                    <a:gd name="connsiteY45" fmla="*/ 1833286 h 2018988"/>
                    <a:gd name="connsiteX46" fmla="*/ 938263 w 2235688"/>
                    <a:gd name="connsiteY46" fmla="*/ 1780255 h 2018988"/>
                    <a:gd name="connsiteX47" fmla="*/ 851490 w 2235688"/>
                    <a:gd name="connsiteY47" fmla="*/ 1817694 h 2018988"/>
                    <a:gd name="connsiteX48" fmla="*/ 786973 w 2235688"/>
                    <a:gd name="connsiteY48" fmla="*/ 1775753 h 2018988"/>
                    <a:gd name="connsiteX49" fmla="*/ 798380 w 2235688"/>
                    <a:gd name="connsiteY49" fmla="*/ 1664912 h 2018988"/>
                    <a:gd name="connsiteX50" fmla="*/ 731649 w 2235688"/>
                    <a:gd name="connsiteY50" fmla="*/ 1567356 h 2018988"/>
                    <a:gd name="connsiteX51" fmla="*/ 665973 w 2235688"/>
                    <a:gd name="connsiteY51" fmla="*/ 1442676 h 2018988"/>
                    <a:gd name="connsiteX52" fmla="*/ 615931 w 2235688"/>
                    <a:gd name="connsiteY52" fmla="*/ 1408828 h 2018988"/>
                    <a:gd name="connsiteX53" fmla="*/ 599305 w 2235688"/>
                    <a:gd name="connsiteY53" fmla="*/ 1403286 h 2018988"/>
                    <a:gd name="connsiteX54" fmla="*/ 582680 w 2235688"/>
                    <a:gd name="connsiteY54" fmla="*/ 1392203 h 2018988"/>
                    <a:gd name="connsiteX55" fmla="*/ 566054 w 2235688"/>
                    <a:gd name="connsiteY55" fmla="*/ 1386661 h 2018988"/>
                    <a:gd name="connsiteX56" fmla="*/ 554971 w 2235688"/>
                    <a:gd name="connsiteY56" fmla="*/ 1381119 h 2018988"/>
                    <a:gd name="connsiteX57" fmla="*/ 288963 w 2235688"/>
                    <a:gd name="connsiteY57" fmla="*/ 1231490 h 2018988"/>
                    <a:gd name="connsiteX58" fmla="*/ 250171 w 2235688"/>
                    <a:gd name="connsiteY58" fmla="*/ 1192697 h 2018988"/>
                    <a:gd name="connsiteX59" fmla="*/ 233545 w 2235688"/>
                    <a:gd name="connsiteY59" fmla="*/ 1187155 h 2018988"/>
                    <a:gd name="connsiteX60" fmla="*/ 222461 w 2235688"/>
                    <a:gd name="connsiteY60" fmla="*/ 1176072 h 2018988"/>
                    <a:gd name="connsiteX61" fmla="*/ 136186 w 2235688"/>
                    <a:gd name="connsiteY61" fmla="*/ 1118260 h 2018988"/>
                    <a:gd name="connsiteX62" fmla="*/ 15430 w 2235688"/>
                    <a:gd name="connsiteY62" fmla="*/ 988059 h 2018988"/>
                    <a:gd name="connsiteX63" fmla="*/ 11872 w 2235688"/>
                    <a:gd name="connsiteY63" fmla="*/ 898981 h 2018988"/>
                    <a:gd name="connsiteX64" fmla="*/ 95000 w 2235688"/>
                    <a:gd name="connsiteY64" fmla="*/ 898981 h 2018988"/>
                    <a:gd name="connsiteX65" fmla="*/ 226558 w 2235688"/>
                    <a:gd name="connsiteY65" fmla="*/ 987434 h 2018988"/>
                    <a:gd name="connsiteX66" fmla="*/ 383174 w 2235688"/>
                    <a:gd name="connsiteY66" fmla="*/ 1149182 h 2018988"/>
                    <a:gd name="connsiteX67" fmla="*/ 424706 w 2235688"/>
                    <a:gd name="connsiteY67" fmla="*/ 1176481 h 2018988"/>
                    <a:gd name="connsiteX68" fmla="*/ 554151 w 2235688"/>
                    <a:gd name="connsiteY68" fmla="*/ 1239425 h 2018988"/>
                    <a:gd name="connsiteX69" fmla="*/ 609995 w 2235688"/>
                    <a:gd name="connsiteY69" fmla="*/ 1156972 h 2018988"/>
                    <a:gd name="connsiteX70" fmla="*/ 665973 w 2235688"/>
                    <a:gd name="connsiteY70" fmla="*/ 871268 h 2018988"/>
                    <a:gd name="connsiteX71" fmla="*/ 681501 w 2235688"/>
                    <a:gd name="connsiteY71" fmla="*/ 841790 h 2018988"/>
                    <a:gd name="connsiteX72" fmla="*/ 676891 w 2235688"/>
                    <a:gd name="connsiteY72" fmla="*/ 826937 h 2018988"/>
                    <a:gd name="connsiteX73" fmla="*/ 604847 w 2235688"/>
                    <a:gd name="connsiteY73" fmla="*/ 605264 h 2018988"/>
                    <a:gd name="connsiteX74" fmla="*/ 582680 w 2235688"/>
                    <a:gd name="connsiteY74" fmla="*/ 455635 h 2018988"/>
                    <a:gd name="connsiteX75" fmla="*/ 620653 w 2235688"/>
                    <a:gd name="connsiteY75" fmla="*/ 385166 h 2018988"/>
                    <a:gd name="connsiteX76" fmla="*/ 682432 w 2235688"/>
                    <a:gd name="connsiteY76" fmla="*/ 544304 h 2018988"/>
                    <a:gd name="connsiteX77" fmla="*/ 748934 w 2235688"/>
                    <a:gd name="connsiteY77" fmla="*/ 649599 h 2018988"/>
                    <a:gd name="connsiteX78" fmla="*/ 793269 w 2235688"/>
                    <a:gd name="connsiteY78" fmla="*/ 666224 h 2018988"/>
                    <a:gd name="connsiteX79" fmla="*/ 795415 w 2235688"/>
                    <a:gd name="connsiteY79" fmla="*/ 666952 h 2018988"/>
                    <a:gd name="connsiteX80" fmla="*/ 818629 w 2235688"/>
                    <a:gd name="connsiteY80" fmla="*/ 637959 h 2018988"/>
                    <a:gd name="connsiteX81" fmla="*/ 1045049 w 2235688"/>
                    <a:gd name="connsiteY81" fmla="*/ 480658 h 2018988"/>
                    <a:gd name="connsiteX82" fmla="*/ 1169019 w 2235688"/>
                    <a:gd name="connsiteY82" fmla="*/ 441005 h 2018988"/>
                    <a:gd name="connsiteX83" fmla="*/ 1176721 w 2235688"/>
                    <a:gd name="connsiteY83" fmla="*/ 431632 h 2018988"/>
                    <a:gd name="connsiteX84" fmla="*/ 1192280 w 2235688"/>
                    <a:gd name="connsiteY84" fmla="*/ 427926 h 2018988"/>
                    <a:gd name="connsiteX85" fmla="*/ 1269865 w 2235688"/>
                    <a:gd name="connsiteY85" fmla="*/ 383592 h 2018988"/>
                    <a:gd name="connsiteX86" fmla="*/ 1292032 w 2235688"/>
                    <a:gd name="connsiteY86" fmla="*/ 289381 h 2018988"/>
                    <a:gd name="connsiteX87" fmla="*/ 1269865 w 2235688"/>
                    <a:gd name="connsiteY87" fmla="*/ 222879 h 2018988"/>
                    <a:gd name="connsiteX88" fmla="*/ 1264323 w 2235688"/>
                    <a:gd name="connsiteY88" fmla="*/ 222879 h 2018988"/>
                    <a:gd name="connsiteX89" fmla="*/ 1253240 w 2235688"/>
                    <a:gd name="connsiteY89" fmla="*/ 134210 h 2018988"/>
                    <a:gd name="connsiteX90" fmla="*/ 1236614 w 2235688"/>
                    <a:gd name="connsiteY90" fmla="*/ 28915 h 2018988"/>
                    <a:gd name="connsiteX91" fmla="*/ 1286491 w 2235688"/>
                    <a:gd name="connsiteY91" fmla="*/ 1206 h 2018988"/>
                    <a:gd name="connsiteX0" fmla="*/ 1286491 w 2235688"/>
                    <a:gd name="connsiteY0" fmla="*/ 1206 h 2018988"/>
                    <a:gd name="connsiteX1" fmla="*/ 1333154 w 2235688"/>
                    <a:gd name="connsiteY1" fmla="*/ 58608 h 2018988"/>
                    <a:gd name="connsiteX2" fmla="*/ 1429348 w 2235688"/>
                    <a:gd name="connsiteY2" fmla="*/ 239504 h 2018988"/>
                    <a:gd name="connsiteX3" fmla="*/ 1484767 w 2235688"/>
                    <a:gd name="connsiteY3" fmla="*/ 378050 h 2018988"/>
                    <a:gd name="connsiteX4" fmla="*/ 1526055 w 2235688"/>
                    <a:gd name="connsiteY4" fmla="*/ 457139 h 2018988"/>
                    <a:gd name="connsiteX5" fmla="*/ 1599585 w 2235688"/>
                    <a:gd name="connsiteY5" fmla="*/ 480658 h 2018988"/>
                    <a:gd name="connsiteX6" fmla="*/ 1693636 w 2235688"/>
                    <a:gd name="connsiteY6" fmla="*/ 533260 h 2018988"/>
                    <a:gd name="connsiteX7" fmla="*/ 1718752 w 2235688"/>
                    <a:gd name="connsiteY7" fmla="*/ 527679 h 2018988"/>
                    <a:gd name="connsiteX8" fmla="*/ 1840672 w 2235688"/>
                    <a:gd name="connsiteY8" fmla="*/ 505512 h 2018988"/>
                    <a:gd name="connsiteX9" fmla="*/ 1935229 w 2235688"/>
                    <a:gd name="connsiteY9" fmla="*/ 547043 h 2018988"/>
                    <a:gd name="connsiteX10" fmla="*/ 1896091 w 2235688"/>
                    <a:gd name="connsiteY10" fmla="*/ 710559 h 2018988"/>
                    <a:gd name="connsiteX11" fmla="*/ 1895420 w 2235688"/>
                    <a:gd name="connsiteY11" fmla="*/ 724651 h 2018988"/>
                    <a:gd name="connsiteX12" fmla="*/ 1912986 w 2235688"/>
                    <a:gd name="connsiteY12" fmla="*/ 746589 h 2018988"/>
                    <a:gd name="connsiteX13" fmla="*/ 2034639 w 2235688"/>
                    <a:gd name="connsiteY13" fmla="*/ 1156972 h 2018988"/>
                    <a:gd name="connsiteX14" fmla="*/ 2020167 w 2235688"/>
                    <a:gd name="connsiteY14" fmla="*/ 1304898 h 2018988"/>
                    <a:gd name="connsiteX15" fmla="*/ 2014110 w 2235688"/>
                    <a:gd name="connsiteY15" fmla="*/ 1325005 h 2018988"/>
                    <a:gd name="connsiteX16" fmla="*/ 2018859 w 2235688"/>
                    <a:gd name="connsiteY16" fmla="*/ 1326814 h 2018988"/>
                    <a:gd name="connsiteX17" fmla="*/ 2040178 w 2235688"/>
                    <a:gd name="connsiteY17" fmla="*/ 1331243 h 2018988"/>
                    <a:gd name="connsiteX18" fmla="*/ 2106680 w 2235688"/>
                    <a:gd name="connsiteY18" fmla="*/ 1342326 h 2018988"/>
                    <a:gd name="connsiteX19" fmla="*/ 2232093 w 2235688"/>
                    <a:gd name="connsiteY19" fmla="*/ 1364084 h 2018988"/>
                    <a:gd name="connsiteX20" fmla="*/ 2198497 w 2235688"/>
                    <a:gd name="connsiteY20" fmla="*/ 1454737 h 2018988"/>
                    <a:gd name="connsiteX21" fmla="*/ 2112221 w 2235688"/>
                    <a:gd name="connsiteY21" fmla="*/ 1453163 h 2018988"/>
                    <a:gd name="connsiteX22" fmla="*/ 1976988 w 2235688"/>
                    <a:gd name="connsiteY22" fmla="*/ 1445853 h 2018988"/>
                    <a:gd name="connsiteX23" fmla="*/ 1912986 w 2235688"/>
                    <a:gd name="connsiteY23" fmla="*/ 1567356 h 2018988"/>
                    <a:gd name="connsiteX24" fmla="*/ 1800913 w 2235688"/>
                    <a:gd name="connsiteY24" fmla="*/ 1697318 h 2018988"/>
                    <a:gd name="connsiteX25" fmla="*/ 1835131 w 2235688"/>
                    <a:gd name="connsiteY25" fmla="*/ 1857715 h 2018988"/>
                    <a:gd name="connsiteX26" fmla="*/ 1818505 w 2235688"/>
                    <a:gd name="connsiteY26" fmla="*/ 1896508 h 2018988"/>
                    <a:gd name="connsiteX27" fmla="*/ 1752003 w 2235688"/>
                    <a:gd name="connsiteY27" fmla="*/ 1863257 h 2018988"/>
                    <a:gd name="connsiteX28" fmla="*/ 1729836 w 2235688"/>
                    <a:gd name="connsiteY28" fmla="*/ 1818923 h 2018988"/>
                    <a:gd name="connsiteX29" fmla="*/ 1713211 w 2235688"/>
                    <a:gd name="connsiteY29" fmla="*/ 1813381 h 2018988"/>
                    <a:gd name="connsiteX30" fmla="*/ 1685501 w 2235688"/>
                    <a:gd name="connsiteY30" fmla="*/ 1796755 h 2018988"/>
                    <a:gd name="connsiteX31" fmla="*/ 1675167 w 2235688"/>
                    <a:gd name="connsiteY31" fmla="*/ 1791014 h 2018988"/>
                    <a:gd name="connsiteX32" fmla="*/ 1599585 w 2235688"/>
                    <a:gd name="connsiteY32" fmla="*/ 1833286 h 2018988"/>
                    <a:gd name="connsiteX33" fmla="*/ 1395148 w 2235688"/>
                    <a:gd name="connsiteY33" fmla="*/ 1887178 h 2018988"/>
                    <a:gd name="connsiteX34" fmla="*/ 1351194 w 2235688"/>
                    <a:gd name="connsiteY34" fmla="*/ 1889465 h 2018988"/>
                    <a:gd name="connsiteX35" fmla="*/ 1350828 w 2235688"/>
                    <a:gd name="connsiteY35" fmla="*/ 1891416 h 2018988"/>
                    <a:gd name="connsiteX36" fmla="*/ 1347451 w 2235688"/>
                    <a:gd name="connsiteY36" fmla="*/ 1907592 h 2018988"/>
                    <a:gd name="connsiteX37" fmla="*/ 1341909 w 2235688"/>
                    <a:gd name="connsiteY37" fmla="*/ 1968552 h 2018988"/>
                    <a:gd name="connsiteX38" fmla="*/ 1325283 w 2235688"/>
                    <a:gd name="connsiteY38" fmla="*/ 2018428 h 2018988"/>
                    <a:gd name="connsiteX39" fmla="*/ 1286491 w 2235688"/>
                    <a:gd name="connsiteY39" fmla="*/ 2001803 h 2018988"/>
                    <a:gd name="connsiteX40" fmla="*/ 1269865 w 2235688"/>
                    <a:gd name="connsiteY40" fmla="*/ 1907592 h 2018988"/>
                    <a:gd name="connsiteX41" fmla="*/ 1263383 w 2235688"/>
                    <a:gd name="connsiteY41" fmla="*/ 1890365 h 2018988"/>
                    <a:gd name="connsiteX42" fmla="*/ 1262430 w 2235688"/>
                    <a:gd name="connsiteY42" fmla="*/ 1887851 h 2018988"/>
                    <a:gd name="connsiteX43" fmla="*/ 1249486 w 2235688"/>
                    <a:gd name="connsiteY43" fmla="*/ 1887178 h 2018988"/>
                    <a:gd name="connsiteX44" fmla="*/ 1045049 w 2235688"/>
                    <a:gd name="connsiteY44" fmla="*/ 1833286 h 2018988"/>
                    <a:gd name="connsiteX45" fmla="*/ 938263 w 2235688"/>
                    <a:gd name="connsiteY45" fmla="*/ 1780255 h 2018988"/>
                    <a:gd name="connsiteX46" fmla="*/ 851490 w 2235688"/>
                    <a:gd name="connsiteY46" fmla="*/ 1817694 h 2018988"/>
                    <a:gd name="connsiteX47" fmla="*/ 786973 w 2235688"/>
                    <a:gd name="connsiteY47" fmla="*/ 1775753 h 2018988"/>
                    <a:gd name="connsiteX48" fmla="*/ 798380 w 2235688"/>
                    <a:gd name="connsiteY48" fmla="*/ 1664912 h 2018988"/>
                    <a:gd name="connsiteX49" fmla="*/ 731649 w 2235688"/>
                    <a:gd name="connsiteY49" fmla="*/ 1567356 h 2018988"/>
                    <a:gd name="connsiteX50" fmla="*/ 665973 w 2235688"/>
                    <a:gd name="connsiteY50" fmla="*/ 1442676 h 2018988"/>
                    <a:gd name="connsiteX51" fmla="*/ 615931 w 2235688"/>
                    <a:gd name="connsiteY51" fmla="*/ 1408828 h 2018988"/>
                    <a:gd name="connsiteX52" fmla="*/ 599305 w 2235688"/>
                    <a:gd name="connsiteY52" fmla="*/ 1403286 h 2018988"/>
                    <a:gd name="connsiteX53" fmla="*/ 582680 w 2235688"/>
                    <a:gd name="connsiteY53" fmla="*/ 1392203 h 2018988"/>
                    <a:gd name="connsiteX54" fmla="*/ 566054 w 2235688"/>
                    <a:gd name="connsiteY54" fmla="*/ 1386661 h 2018988"/>
                    <a:gd name="connsiteX55" fmla="*/ 554971 w 2235688"/>
                    <a:gd name="connsiteY55" fmla="*/ 1381119 h 2018988"/>
                    <a:gd name="connsiteX56" fmla="*/ 288963 w 2235688"/>
                    <a:gd name="connsiteY56" fmla="*/ 1231490 h 2018988"/>
                    <a:gd name="connsiteX57" fmla="*/ 250171 w 2235688"/>
                    <a:gd name="connsiteY57" fmla="*/ 1192697 h 2018988"/>
                    <a:gd name="connsiteX58" fmla="*/ 233545 w 2235688"/>
                    <a:gd name="connsiteY58" fmla="*/ 1187155 h 2018988"/>
                    <a:gd name="connsiteX59" fmla="*/ 222461 w 2235688"/>
                    <a:gd name="connsiteY59" fmla="*/ 1176072 h 2018988"/>
                    <a:gd name="connsiteX60" fmla="*/ 136186 w 2235688"/>
                    <a:gd name="connsiteY60" fmla="*/ 1118260 h 2018988"/>
                    <a:gd name="connsiteX61" fmla="*/ 15430 w 2235688"/>
                    <a:gd name="connsiteY61" fmla="*/ 988059 h 2018988"/>
                    <a:gd name="connsiteX62" fmla="*/ 11872 w 2235688"/>
                    <a:gd name="connsiteY62" fmla="*/ 898981 h 2018988"/>
                    <a:gd name="connsiteX63" fmla="*/ 95000 w 2235688"/>
                    <a:gd name="connsiteY63" fmla="*/ 898981 h 2018988"/>
                    <a:gd name="connsiteX64" fmla="*/ 226558 w 2235688"/>
                    <a:gd name="connsiteY64" fmla="*/ 987434 h 2018988"/>
                    <a:gd name="connsiteX65" fmla="*/ 383174 w 2235688"/>
                    <a:gd name="connsiteY65" fmla="*/ 1149182 h 2018988"/>
                    <a:gd name="connsiteX66" fmla="*/ 424706 w 2235688"/>
                    <a:gd name="connsiteY66" fmla="*/ 1176481 h 2018988"/>
                    <a:gd name="connsiteX67" fmla="*/ 554151 w 2235688"/>
                    <a:gd name="connsiteY67" fmla="*/ 1239425 h 2018988"/>
                    <a:gd name="connsiteX68" fmla="*/ 609995 w 2235688"/>
                    <a:gd name="connsiteY68" fmla="*/ 1156972 h 2018988"/>
                    <a:gd name="connsiteX69" fmla="*/ 665973 w 2235688"/>
                    <a:gd name="connsiteY69" fmla="*/ 871268 h 2018988"/>
                    <a:gd name="connsiteX70" fmla="*/ 681501 w 2235688"/>
                    <a:gd name="connsiteY70" fmla="*/ 841790 h 2018988"/>
                    <a:gd name="connsiteX71" fmla="*/ 676891 w 2235688"/>
                    <a:gd name="connsiteY71" fmla="*/ 826937 h 2018988"/>
                    <a:gd name="connsiteX72" fmla="*/ 604847 w 2235688"/>
                    <a:gd name="connsiteY72" fmla="*/ 605264 h 2018988"/>
                    <a:gd name="connsiteX73" fmla="*/ 582680 w 2235688"/>
                    <a:gd name="connsiteY73" fmla="*/ 455635 h 2018988"/>
                    <a:gd name="connsiteX74" fmla="*/ 620653 w 2235688"/>
                    <a:gd name="connsiteY74" fmla="*/ 385166 h 2018988"/>
                    <a:gd name="connsiteX75" fmla="*/ 682432 w 2235688"/>
                    <a:gd name="connsiteY75" fmla="*/ 544304 h 2018988"/>
                    <a:gd name="connsiteX76" fmla="*/ 748934 w 2235688"/>
                    <a:gd name="connsiteY76" fmla="*/ 649599 h 2018988"/>
                    <a:gd name="connsiteX77" fmla="*/ 793269 w 2235688"/>
                    <a:gd name="connsiteY77" fmla="*/ 666224 h 2018988"/>
                    <a:gd name="connsiteX78" fmla="*/ 795415 w 2235688"/>
                    <a:gd name="connsiteY78" fmla="*/ 666952 h 2018988"/>
                    <a:gd name="connsiteX79" fmla="*/ 818629 w 2235688"/>
                    <a:gd name="connsiteY79" fmla="*/ 637959 h 2018988"/>
                    <a:gd name="connsiteX80" fmla="*/ 1045049 w 2235688"/>
                    <a:gd name="connsiteY80" fmla="*/ 480658 h 2018988"/>
                    <a:gd name="connsiteX81" fmla="*/ 1169019 w 2235688"/>
                    <a:gd name="connsiteY81" fmla="*/ 441005 h 2018988"/>
                    <a:gd name="connsiteX82" fmla="*/ 1176721 w 2235688"/>
                    <a:gd name="connsiteY82" fmla="*/ 431632 h 2018988"/>
                    <a:gd name="connsiteX83" fmla="*/ 1192280 w 2235688"/>
                    <a:gd name="connsiteY83" fmla="*/ 427926 h 2018988"/>
                    <a:gd name="connsiteX84" fmla="*/ 1269865 w 2235688"/>
                    <a:gd name="connsiteY84" fmla="*/ 383592 h 2018988"/>
                    <a:gd name="connsiteX85" fmla="*/ 1292032 w 2235688"/>
                    <a:gd name="connsiteY85" fmla="*/ 289381 h 2018988"/>
                    <a:gd name="connsiteX86" fmla="*/ 1269865 w 2235688"/>
                    <a:gd name="connsiteY86" fmla="*/ 222879 h 2018988"/>
                    <a:gd name="connsiteX87" fmla="*/ 1264323 w 2235688"/>
                    <a:gd name="connsiteY87" fmla="*/ 222879 h 2018988"/>
                    <a:gd name="connsiteX88" fmla="*/ 1253240 w 2235688"/>
                    <a:gd name="connsiteY88" fmla="*/ 134210 h 2018988"/>
                    <a:gd name="connsiteX89" fmla="*/ 1236614 w 2235688"/>
                    <a:gd name="connsiteY89" fmla="*/ 28915 h 2018988"/>
                    <a:gd name="connsiteX90" fmla="*/ 1286491 w 2235688"/>
                    <a:gd name="connsiteY90" fmla="*/ 1206 h 2018988"/>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9712"/>
                    <a:gd name="connsiteX1" fmla="*/ 1333154 w 2235688"/>
                    <a:gd name="connsiteY1" fmla="*/ 58608 h 2019712"/>
                    <a:gd name="connsiteX2" fmla="*/ 1429348 w 2235688"/>
                    <a:gd name="connsiteY2" fmla="*/ 239504 h 2019712"/>
                    <a:gd name="connsiteX3" fmla="*/ 1484767 w 2235688"/>
                    <a:gd name="connsiteY3" fmla="*/ 378050 h 2019712"/>
                    <a:gd name="connsiteX4" fmla="*/ 1526055 w 2235688"/>
                    <a:gd name="connsiteY4" fmla="*/ 457139 h 2019712"/>
                    <a:gd name="connsiteX5" fmla="*/ 1599585 w 2235688"/>
                    <a:gd name="connsiteY5" fmla="*/ 480658 h 2019712"/>
                    <a:gd name="connsiteX6" fmla="*/ 1693636 w 2235688"/>
                    <a:gd name="connsiteY6" fmla="*/ 533260 h 2019712"/>
                    <a:gd name="connsiteX7" fmla="*/ 1718752 w 2235688"/>
                    <a:gd name="connsiteY7" fmla="*/ 527679 h 2019712"/>
                    <a:gd name="connsiteX8" fmla="*/ 1840672 w 2235688"/>
                    <a:gd name="connsiteY8" fmla="*/ 505512 h 2019712"/>
                    <a:gd name="connsiteX9" fmla="*/ 1935229 w 2235688"/>
                    <a:gd name="connsiteY9" fmla="*/ 547043 h 2019712"/>
                    <a:gd name="connsiteX10" fmla="*/ 1896091 w 2235688"/>
                    <a:gd name="connsiteY10" fmla="*/ 710559 h 2019712"/>
                    <a:gd name="connsiteX11" fmla="*/ 1895420 w 2235688"/>
                    <a:gd name="connsiteY11" fmla="*/ 724651 h 2019712"/>
                    <a:gd name="connsiteX12" fmla="*/ 1912986 w 2235688"/>
                    <a:gd name="connsiteY12" fmla="*/ 746589 h 2019712"/>
                    <a:gd name="connsiteX13" fmla="*/ 2034639 w 2235688"/>
                    <a:gd name="connsiteY13" fmla="*/ 1156972 h 2019712"/>
                    <a:gd name="connsiteX14" fmla="*/ 2020167 w 2235688"/>
                    <a:gd name="connsiteY14" fmla="*/ 1304898 h 2019712"/>
                    <a:gd name="connsiteX15" fmla="*/ 2014110 w 2235688"/>
                    <a:gd name="connsiteY15" fmla="*/ 1325005 h 2019712"/>
                    <a:gd name="connsiteX16" fmla="*/ 2018859 w 2235688"/>
                    <a:gd name="connsiteY16" fmla="*/ 1326814 h 2019712"/>
                    <a:gd name="connsiteX17" fmla="*/ 2040178 w 2235688"/>
                    <a:gd name="connsiteY17" fmla="*/ 1331243 h 2019712"/>
                    <a:gd name="connsiteX18" fmla="*/ 2106680 w 2235688"/>
                    <a:gd name="connsiteY18" fmla="*/ 1342326 h 2019712"/>
                    <a:gd name="connsiteX19" fmla="*/ 2232093 w 2235688"/>
                    <a:gd name="connsiteY19" fmla="*/ 1364084 h 2019712"/>
                    <a:gd name="connsiteX20" fmla="*/ 2198497 w 2235688"/>
                    <a:gd name="connsiteY20" fmla="*/ 1454737 h 2019712"/>
                    <a:gd name="connsiteX21" fmla="*/ 2112221 w 2235688"/>
                    <a:gd name="connsiteY21" fmla="*/ 1453163 h 2019712"/>
                    <a:gd name="connsiteX22" fmla="*/ 1976988 w 2235688"/>
                    <a:gd name="connsiteY22" fmla="*/ 1445853 h 2019712"/>
                    <a:gd name="connsiteX23" fmla="*/ 1912986 w 2235688"/>
                    <a:gd name="connsiteY23" fmla="*/ 1567356 h 2019712"/>
                    <a:gd name="connsiteX24" fmla="*/ 1800913 w 2235688"/>
                    <a:gd name="connsiteY24" fmla="*/ 1697318 h 2019712"/>
                    <a:gd name="connsiteX25" fmla="*/ 1835131 w 2235688"/>
                    <a:gd name="connsiteY25" fmla="*/ 1857715 h 2019712"/>
                    <a:gd name="connsiteX26" fmla="*/ 1818505 w 2235688"/>
                    <a:gd name="connsiteY26" fmla="*/ 1896508 h 2019712"/>
                    <a:gd name="connsiteX27" fmla="*/ 1752003 w 2235688"/>
                    <a:gd name="connsiteY27" fmla="*/ 1863257 h 2019712"/>
                    <a:gd name="connsiteX28" fmla="*/ 1729836 w 2235688"/>
                    <a:gd name="connsiteY28" fmla="*/ 1818923 h 2019712"/>
                    <a:gd name="connsiteX29" fmla="*/ 1713211 w 2235688"/>
                    <a:gd name="connsiteY29" fmla="*/ 1813381 h 2019712"/>
                    <a:gd name="connsiteX30" fmla="*/ 1685501 w 2235688"/>
                    <a:gd name="connsiteY30" fmla="*/ 1796755 h 2019712"/>
                    <a:gd name="connsiteX31" fmla="*/ 1675167 w 2235688"/>
                    <a:gd name="connsiteY31" fmla="*/ 1791014 h 2019712"/>
                    <a:gd name="connsiteX32" fmla="*/ 1599585 w 2235688"/>
                    <a:gd name="connsiteY32" fmla="*/ 1833286 h 2019712"/>
                    <a:gd name="connsiteX33" fmla="*/ 1395148 w 2235688"/>
                    <a:gd name="connsiteY33" fmla="*/ 1887178 h 2019712"/>
                    <a:gd name="connsiteX34" fmla="*/ 1351194 w 2235688"/>
                    <a:gd name="connsiteY34" fmla="*/ 1889465 h 2019712"/>
                    <a:gd name="connsiteX35" fmla="*/ 1350828 w 2235688"/>
                    <a:gd name="connsiteY35" fmla="*/ 1891416 h 2019712"/>
                    <a:gd name="connsiteX36" fmla="*/ 1347451 w 2235688"/>
                    <a:gd name="connsiteY36" fmla="*/ 1907592 h 2019712"/>
                    <a:gd name="connsiteX37" fmla="*/ 1341909 w 2235688"/>
                    <a:gd name="connsiteY37" fmla="*/ 1968552 h 2019712"/>
                    <a:gd name="connsiteX38" fmla="*/ 1325283 w 2235688"/>
                    <a:gd name="connsiteY38" fmla="*/ 2018428 h 2019712"/>
                    <a:gd name="connsiteX39" fmla="*/ 1268701 w 2235688"/>
                    <a:gd name="connsiteY39" fmla="*/ 1991129 h 2019712"/>
                    <a:gd name="connsiteX40" fmla="*/ 1269865 w 2235688"/>
                    <a:gd name="connsiteY40" fmla="*/ 1907592 h 2019712"/>
                    <a:gd name="connsiteX41" fmla="*/ 1263383 w 2235688"/>
                    <a:gd name="connsiteY41" fmla="*/ 1890365 h 2019712"/>
                    <a:gd name="connsiteX42" fmla="*/ 1262430 w 2235688"/>
                    <a:gd name="connsiteY42" fmla="*/ 1887851 h 2019712"/>
                    <a:gd name="connsiteX43" fmla="*/ 1249486 w 2235688"/>
                    <a:gd name="connsiteY43" fmla="*/ 1887178 h 2019712"/>
                    <a:gd name="connsiteX44" fmla="*/ 1045049 w 2235688"/>
                    <a:gd name="connsiteY44" fmla="*/ 1833286 h 2019712"/>
                    <a:gd name="connsiteX45" fmla="*/ 938263 w 2235688"/>
                    <a:gd name="connsiteY45" fmla="*/ 1780255 h 2019712"/>
                    <a:gd name="connsiteX46" fmla="*/ 851490 w 2235688"/>
                    <a:gd name="connsiteY46" fmla="*/ 1817694 h 2019712"/>
                    <a:gd name="connsiteX47" fmla="*/ 786973 w 2235688"/>
                    <a:gd name="connsiteY47" fmla="*/ 1775753 h 2019712"/>
                    <a:gd name="connsiteX48" fmla="*/ 798380 w 2235688"/>
                    <a:gd name="connsiteY48" fmla="*/ 1664912 h 2019712"/>
                    <a:gd name="connsiteX49" fmla="*/ 731649 w 2235688"/>
                    <a:gd name="connsiteY49" fmla="*/ 1567356 h 2019712"/>
                    <a:gd name="connsiteX50" fmla="*/ 665973 w 2235688"/>
                    <a:gd name="connsiteY50" fmla="*/ 1442676 h 2019712"/>
                    <a:gd name="connsiteX51" fmla="*/ 615931 w 2235688"/>
                    <a:gd name="connsiteY51" fmla="*/ 1408828 h 2019712"/>
                    <a:gd name="connsiteX52" fmla="*/ 599305 w 2235688"/>
                    <a:gd name="connsiteY52" fmla="*/ 1403286 h 2019712"/>
                    <a:gd name="connsiteX53" fmla="*/ 582680 w 2235688"/>
                    <a:gd name="connsiteY53" fmla="*/ 1392203 h 2019712"/>
                    <a:gd name="connsiteX54" fmla="*/ 566054 w 2235688"/>
                    <a:gd name="connsiteY54" fmla="*/ 1386661 h 2019712"/>
                    <a:gd name="connsiteX55" fmla="*/ 554971 w 2235688"/>
                    <a:gd name="connsiteY55" fmla="*/ 1381119 h 2019712"/>
                    <a:gd name="connsiteX56" fmla="*/ 288963 w 2235688"/>
                    <a:gd name="connsiteY56" fmla="*/ 1231490 h 2019712"/>
                    <a:gd name="connsiteX57" fmla="*/ 250171 w 2235688"/>
                    <a:gd name="connsiteY57" fmla="*/ 1192697 h 2019712"/>
                    <a:gd name="connsiteX58" fmla="*/ 233545 w 2235688"/>
                    <a:gd name="connsiteY58" fmla="*/ 1187155 h 2019712"/>
                    <a:gd name="connsiteX59" fmla="*/ 222461 w 2235688"/>
                    <a:gd name="connsiteY59" fmla="*/ 1176072 h 2019712"/>
                    <a:gd name="connsiteX60" fmla="*/ 136186 w 2235688"/>
                    <a:gd name="connsiteY60" fmla="*/ 1118260 h 2019712"/>
                    <a:gd name="connsiteX61" fmla="*/ 15430 w 2235688"/>
                    <a:gd name="connsiteY61" fmla="*/ 988059 h 2019712"/>
                    <a:gd name="connsiteX62" fmla="*/ 11872 w 2235688"/>
                    <a:gd name="connsiteY62" fmla="*/ 898981 h 2019712"/>
                    <a:gd name="connsiteX63" fmla="*/ 95000 w 2235688"/>
                    <a:gd name="connsiteY63" fmla="*/ 898981 h 2019712"/>
                    <a:gd name="connsiteX64" fmla="*/ 226558 w 2235688"/>
                    <a:gd name="connsiteY64" fmla="*/ 987434 h 2019712"/>
                    <a:gd name="connsiteX65" fmla="*/ 383174 w 2235688"/>
                    <a:gd name="connsiteY65" fmla="*/ 1149182 h 2019712"/>
                    <a:gd name="connsiteX66" fmla="*/ 424706 w 2235688"/>
                    <a:gd name="connsiteY66" fmla="*/ 1176481 h 2019712"/>
                    <a:gd name="connsiteX67" fmla="*/ 554151 w 2235688"/>
                    <a:gd name="connsiteY67" fmla="*/ 1239425 h 2019712"/>
                    <a:gd name="connsiteX68" fmla="*/ 609995 w 2235688"/>
                    <a:gd name="connsiteY68" fmla="*/ 1156972 h 2019712"/>
                    <a:gd name="connsiteX69" fmla="*/ 665973 w 2235688"/>
                    <a:gd name="connsiteY69" fmla="*/ 871268 h 2019712"/>
                    <a:gd name="connsiteX70" fmla="*/ 681501 w 2235688"/>
                    <a:gd name="connsiteY70" fmla="*/ 841790 h 2019712"/>
                    <a:gd name="connsiteX71" fmla="*/ 676891 w 2235688"/>
                    <a:gd name="connsiteY71" fmla="*/ 826937 h 2019712"/>
                    <a:gd name="connsiteX72" fmla="*/ 604847 w 2235688"/>
                    <a:gd name="connsiteY72" fmla="*/ 605264 h 2019712"/>
                    <a:gd name="connsiteX73" fmla="*/ 582680 w 2235688"/>
                    <a:gd name="connsiteY73" fmla="*/ 455635 h 2019712"/>
                    <a:gd name="connsiteX74" fmla="*/ 620653 w 2235688"/>
                    <a:gd name="connsiteY74" fmla="*/ 385166 h 2019712"/>
                    <a:gd name="connsiteX75" fmla="*/ 682432 w 2235688"/>
                    <a:gd name="connsiteY75" fmla="*/ 544304 h 2019712"/>
                    <a:gd name="connsiteX76" fmla="*/ 748934 w 2235688"/>
                    <a:gd name="connsiteY76" fmla="*/ 649599 h 2019712"/>
                    <a:gd name="connsiteX77" fmla="*/ 793269 w 2235688"/>
                    <a:gd name="connsiteY77" fmla="*/ 666224 h 2019712"/>
                    <a:gd name="connsiteX78" fmla="*/ 795415 w 2235688"/>
                    <a:gd name="connsiteY78" fmla="*/ 666952 h 2019712"/>
                    <a:gd name="connsiteX79" fmla="*/ 818629 w 2235688"/>
                    <a:gd name="connsiteY79" fmla="*/ 637959 h 2019712"/>
                    <a:gd name="connsiteX80" fmla="*/ 1045049 w 2235688"/>
                    <a:gd name="connsiteY80" fmla="*/ 480658 h 2019712"/>
                    <a:gd name="connsiteX81" fmla="*/ 1169019 w 2235688"/>
                    <a:gd name="connsiteY81" fmla="*/ 441005 h 2019712"/>
                    <a:gd name="connsiteX82" fmla="*/ 1176721 w 2235688"/>
                    <a:gd name="connsiteY82" fmla="*/ 431632 h 2019712"/>
                    <a:gd name="connsiteX83" fmla="*/ 1192280 w 2235688"/>
                    <a:gd name="connsiteY83" fmla="*/ 427926 h 2019712"/>
                    <a:gd name="connsiteX84" fmla="*/ 1269865 w 2235688"/>
                    <a:gd name="connsiteY84" fmla="*/ 383592 h 2019712"/>
                    <a:gd name="connsiteX85" fmla="*/ 1292032 w 2235688"/>
                    <a:gd name="connsiteY85" fmla="*/ 289381 h 2019712"/>
                    <a:gd name="connsiteX86" fmla="*/ 1269865 w 2235688"/>
                    <a:gd name="connsiteY86" fmla="*/ 222879 h 2019712"/>
                    <a:gd name="connsiteX87" fmla="*/ 1264323 w 2235688"/>
                    <a:gd name="connsiteY87" fmla="*/ 222879 h 2019712"/>
                    <a:gd name="connsiteX88" fmla="*/ 1253240 w 2235688"/>
                    <a:gd name="connsiteY88" fmla="*/ 134210 h 2019712"/>
                    <a:gd name="connsiteX89" fmla="*/ 1236614 w 2235688"/>
                    <a:gd name="connsiteY89" fmla="*/ 28915 h 2019712"/>
                    <a:gd name="connsiteX90" fmla="*/ 1286491 w 2235688"/>
                    <a:gd name="connsiteY90" fmla="*/ 1206 h 201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35688" h="2019712">
                      <a:moveTo>
                        <a:pt x="1286491" y="1206"/>
                      </a:moveTo>
                      <a:cubicBezTo>
                        <a:pt x="1302581" y="6155"/>
                        <a:pt x="1311123" y="18892"/>
                        <a:pt x="1333154" y="58608"/>
                      </a:cubicBezTo>
                      <a:lnTo>
                        <a:pt x="1429348" y="239504"/>
                      </a:lnTo>
                      <a:lnTo>
                        <a:pt x="1484767" y="378050"/>
                      </a:lnTo>
                      <a:cubicBezTo>
                        <a:pt x="1500885" y="414322"/>
                        <a:pt x="1506919" y="440038"/>
                        <a:pt x="1526055" y="457139"/>
                      </a:cubicBezTo>
                      <a:lnTo>
                        <a:pt x="1599585" y="480658"/>
                      </a:lnTo>
                      <a:lnTo>
                        <a:pt x="1693636" y="533260"/>
                      </a:lnTo>
                      <a:lnTo>
                        <a:pt x="1718752" y="527679"/>
                      </a:lnTo>
                      <a:lnTo>
                        <a:pt x="1840672" y="505512"/>
                      </a:lnTo>
                      <a:cubicBezTo>
                        <a:pt x="1870228" y="504588"/>
                        <a:pt x="1935229" y="484236"/>
                        <a:pt x="1935229" y="547043"/>
                      </a:cubicBezTo>
                      <a:lnTo>
                        <a:pt x="1896091" y="710559"/>
                      </a:lnTo>
                      <a:cubicBezTo>
                        <a:pt x="1895867" y="715256"/>
                        <a:pt x="1895644" y="719954"/>
                        <a:pt x="1895420" y="724651"/>
                      </a:cubicBezTo>
                      <a:lnTo>
                        <a:pt x="1912986" y="746589"/>
                      </a:lnTo>
                      <a:cubicBezTo>
                        <a:pt x="1989791" y="863735"/>
                        <a:pt x="2034639" y="1004957"/>
                        <a:pt x="2034639" y="1156972"/>
                      </a:cubicBezTo>
                      <a:cubicBezTo>
                        <a:pt x="2034639" y="1207644"/>
                        <a:pt x="2029656" y="1257116"/>
                        <a:pt x="2020167" y="1304898"/>
                      </a:cubicBezTo>
                      <a:lnTo>
                        <a:pt x="2014110" y="1325005"/>
                      </a:lnTo>
                      <a:lnTo>
                        <a:pt x="2018859" y="1326814"/>
                      </a:lnTo>
                      <a:cubicBezTo>
                        <a:pt x="2030413" y="1331572"/>
                        <a:pt x="2027536" y="1331243"/>
                        <a:pt x="2040178" y="1331243"/>
                      </a:cubicBezTo>
                      <a:lnTo>
                        <a:pt x="2106680" y="1342326"/>
                      </a:lnTo>
                      <a:cubicBezTo>
                        <a:pt x="2134515" y="1346613"/>
                        <a:pt x="2216790" y="1345349"/>
                        <a:pt x="2232093" y="1364084"/>
                      </a:cubicBezTo>
                      <a:cubicBezTo>
                        <a:pt x="2247396" y="1382819"/>
                        <a:pt x="2209581" y="1438112"/>
                        <a:pt x="2198497" y="1454737"/>
                      </a:cubicBezTo>
                      <a:cubicBezTo>
                        <a:pt x="2141277" y="1461095"/>
                        <a:pt x="2151117" y="1453163"/>
                        <a:pt x="2112221" y="1453163"/>
                      </a:cubicBezTo>
                      <a:lnTo>
                        <a:pt x="1976988" y="1445853"/>
                      </a:lnTo>
                      <a:lnTo>
                        <a:pt x="1912986" y="1567356"/>
                      </a:lnTo>
                      <a:cubicBezTo>
                        <a:pt x="1883640" y="1609267"/>
                        <a:pt x="1813889" y="1648925"/>
                        <a:pt x="1800913" y="1697318"/>
                      </a:cubicBezTo>
                      <a:cubicBezTo>
                        <a:pt x="1787937" y="1745711"/>
                        <a:pt x="1832199" y="1824517"/>
                        <a:pt x="1835131" y="1857715"/>
                      </a:cubicBezTo>
                      <a:lnTo>
                        <a:pt x="1818505" y="1896508"/>
                      </a:lnTo>
                      <a:cubicBezTo>
                        <a:pt x="1804650" y="1897432"/>
                        <a:pt x="1766781" y="1876188"/>
                        <a:pt x="1752003" y="1863257"/>
                      </a:cubicBezTo>
                      <a:cubicBezTo>
                        <a:pt x="1744614" y="1848479"/>
                        <a:pt x="1739980" y="1831965"/>
                        <a:pt x="1729836" y="1818923"/>
                      </a:cubicBezTo>
                      <a:cubicBezTo>
                        <a:pt x="1726250" y="1814312"/>
                        <a:pt x="1713211" y="1813381"/>
                        <a:pt x="1713211" y="1813381"/>
                      </a:cubicBezTo>
                      <a:lnTo>
                        <a:pt x="1685501" y="1796755"/>
                      </a:lnTo>
                      <a:lnTo>
                        <a:pt x="1675167" y="1791014"/>
                      </a:lnTo>
                      <a:lnTo>
                        <a:pt x="1599585" y="1833286"/>
                      </a:lnTo>
                      <a:cubicBezTo>
                        <a:pt x="1535670" y="1861143"/>
                        <a:pt x="1466987" y="1879660"/>
                        <a:pt x="1395148" y="1887178"/>
                      </a:cubicBezTo>
                      <a:lnTo>
                        <a:pt x="1351194" y="1889465"/>
                      </a:lnTo>
                      <a:lnTo>
                        <a:pt x="1350828" y="1891416"/>
                      </a:lnTo>
                      <a:cubicBezTo>
                        <a:pt x="1346557" y="1910713"/>
                        <a:pt x="1347451" y="1881643"/>
                        <a:pt x="1347451" y="1907592"/>
                      </a:cubicBezTo>
                      <a:lnTo>
                        <a:pt x="1341909" y="1968552"/>
                      </a:lnTo>
                      <a:cubicBezTo>
                        <a:pt x="1338214" y="1987025"/>
                        <a:pt x="1337484" y="2014665"/>
                        <a:pt x="1325283" y="2018428"/>
                      </a:cubicBezTo>
                      <a:cubicBezTo>
                        <a:pt x="1313082" y="2022191"/>
                        <a:pt x="1268313" y="2018975"/>
                        <a:pt x="1268701" y="1991129"/>
                      </a:cubicBezTo>
                      <a:lnTo>
                        <a:pt x="1269865" y="1907592"/>
                      </a:lnTo>
                      <a:lnTo>
                        <a:pt x="1263383" y="1890365"/>
                      </a:lnTo>
                      <a:lnTo>
                        <a:pt x="1262430" y="1887851"/>
                      </a:lnTo>
                      <a:lnTo>
                        <a:pt x="1249486" y="1887178"/>
                      </a:lnTo>
                      <a:cubicBezTo>
                        <a:pt x="1177648" y="1879660"/>
                        <a:pt x="1108965" y="1861143"/>
                        <a:pt x="1045049" y="1833286"/>
                      </a:cubicBezTo>
                      <a:lnTo>
                        <a:pt x="938263" y="1780255"/>
                      </a:lnTo>
                      <a:cubicBezTo>
                        <a:pt x="906003" y="1777656"/>
                        <a:pt x="876705" y="1818444"/>
                        <a:pt x="851490" y="1817694"/>
                      </a:cubicBezTo>
                      <a:cubicBezTo>
                        <a:pt x="826275" y="1816944"/>
                        <a:pt x="787914" y="1805584"/>
                        <a:pt x="786973" y="1775753"/>
                      </a:cubicBezTo>
                      <a:cubicBezTo>
                        <a:pt x="786032" y="1745922"/>
                        <a:pt x="799321" y="1694743"/>
                        <a:pt x="798380" y="1664912"/>
                      </a:cubicBezTo>
                      <a:lnTo>
                        <a:pt x="731649" y="1567356"/>
                      </a:lnTo>
                      <a:cubicBezTo>
                        <a:pt x="706047" y="1528307"/>
                        <a:pt x="683996" y="1486583"/>
                        <a:pt x="665973" y="1442676"/>
                      </a:cubicBezTo>
                      <a:lnTo>
                        <a:pt x="615931" y="1408828"/>
                      </a:lnTo>
                      <a:cubicBezTo>
                        <a:pt x="610922" y="1405822"/>
                        <a:pt x="604530" y="1405898"/>
                        <a:pt x="599305" y="1403286"/>
                      </a:cubicBezTo>
                      <a:cubicBezTo>
                        <a:pt x="593348" y="1400308"/>
                        <a:pt x="588637" y="1395181"/>
                        <a:pt x="582680" y="1392203"/>
                      </a:cubicBezTo>
                      <a:cubicBezTo>
                        <a:pt x="577455" y="1389591"/>
                        <a:pt x="571478" y="1388831"/>
                        <a:pt x="566054" y="1386661"/>
                      </a:cubicBezTo>
                      <a:cubicBezTo>
                        <a:pt x="562219" y="1385127"/>
                        <a:pt x="558665" y="1382966"/>
                        <a:pt x="554971" y="1381119"/>
                      </a:cubicBezTo>
                      <a:lnTo>
                        <a:pt x="288963" y="1231490"/>
                      </a:lnTo>
                      <a:cubicBezTo>
                        <a:pt x="276032" y="1218559"/>
                        <a:pt x="264451" y="1204121"/>
                        <a:pt x="250171" y="1192697"/>
                      </a:cubicBezTo>
                      <a:cubicBezTo>
                        <a:pt x="245609" y="1189048"/>
                        <a:pt x="238554" y="1190160"/>
                        <a:pt x="233545" y="1187155"/>
                      </a:cubicBezTo>
                      <a:cubicBezTo>
                        <a:pt x="229065" y="1184467"/>
                        <a:pt x="226156" y="1179766"/>
                        <a:pt x="222461" y="1176072"/>
                      </a:cubicBezTo>
                      <a:lnTo>
                        <a:pt x="136186" y="1118260"/>
                      </a:lnTo>
                      <a:lnTo>
                        <a:pt x="15430" y="988059"/>
                      </a:lnTo>
                      <a:cubicBezTo>
                        <a:pt x="-7661" y="953885"/>
                        <a:pt x="-1390" y="913827"/>
                        <a:pt x="11872" y="898981"/>
                      </a:cubicBezTo>
                      <a:cubicBezTo>
                        <a:pt x="25134" y="884135"/>
                        <a:pt x="41429" y="861112"/>
                        <a:pt x="95000" y="898981"/>
                      </a:cubicBezTo>
                      <a:lnTo>
                        <a:pt x="226558" y="987434"/>
                      </a:lnTo>
                      <a:cubicBezTo>
                        <a:pt x="243183" y="1002212"/>
                        <a:pt x="350149" y="1117674"/>
                        <a:pt x="383174" y="1149182"/>
                      </a:cubicBezTo>
                      <a:cubicBezTo>
                        <a:pt x="416199" y="1180690"/>
                        <a:pt x="410825" y="1176481"/>
                        <a:pt x="424706" y="1176481"/>
                      </a:cubicBezTo>
                      <a:cubicBezTo>
                        <a:pt x="467854" y="1197462"/>
                        <a:pt x="500329" y="1242163"/>
                        <a:pt x="554151" y="1239425"/>
                      </a:cubicBezTo>
                      <a:cubicBezTo>
                        <a:pt x="607973" y="1236687"/>
                        <a:pt x="587800" y="1220703"/>
                        <a:pt x="609995" y="1156972"/>
                      </a:cubicBezTo>
                      <a:cubicBezTo>
                        <a:pt x="609995" y="1055629"/>
                        <a:pt x="629928" y="959082"/>
                        <a:pt x="665973" y="871268"/>
                      </a:cubicBezTo>
                      <a:lnTo>
                        <a:pt x="681501" y="841790"/>
                      </a:lnTo>
                      <a:lnTo>
                        <a:pt x="676891" y="826937"/>
                      </a:lnTo>
                      <a:lnTo>
                        <a:pt x="604847" y="605264"/>
                      </a:lnTo>
                      <a:lnTo>
                        <a:pt x="582680" y="455635"/>
                      </a:lnTo>
                      <a:cubicBezTo>
                        <a:pt x="585314" y="418952"/>
                        <a:pt x="604028" y="370388"/>
                        <a:pt x="620653" y="385166"/>
                      </a:cubicBezTo>
                      <a:cubicBezTo>
                        <a:pt x="637278" y="399944"/>
                        <a:pt x="654723" y="488886"/>
                        <a:pt x="682432" y="544304"/>
                      </a:cubicBezTo>
                      <a:cubicBezTo>
                        <a:pt x="703812" y="588376"/>
                        <a:pt x="730461" y="629279"/>
                        <a:pt x="748934" y="649599"/>
                      </a:cubicBezTo>
                      <a:lnTo>
                        <a:pt x="793269" y="666224"/>
                      </a:lnTo>
                      <a:lnTo>
                        <a:pt x="795415" y="666952"/>
                      </a:lnTo>
                      <a:lnTo>
                        <a:pt x="818629" y="637959"/>
                      </a:lnTo>
                      <a:cubicBezTo>
                        <a:pt x="883082" y="571546"/>
                        <a:pt x="959828" y="517800"/>
                        <a:pt x="1045049" y="480658"/>
                      </a:cubicBezTo>
                      <a:lnTo>
                        <a:pt x="1169019" y="441005"/>
                      </a:lnTo>
                      <a:lnTo>
                        <a:pt x="1176721" y="431632"/>
                      </a:lnTo>
                      <a:cubicBezTo>
                        <a:pt x="1179959" y="427626"/>
                        <a:pt x="1180994" y="427926"/>
                        <a:pt x="1192280" y="427926"/>
                      </a:cubicBezTo>
                      <a:lnTo>
                        <a:pt x="1269865" y="383592"/>
                      </a:lnTo>
                      <a:lnTo>
                        <a:pt x="1292032" y="289381"/>
                      </a:lnTo>
                      <a:cubicBezTo>
                        <a:pt x="1287003" y="266750"/>
                        <a:pt x="1287464" y="240477"/>
                        <a:pt x="1269865" y="222879"/>
                      </a:cubicBezTo>
                      <a:cubicBezTo>
                        <a:pt x="1268559" y="221573"/>
                        <a:pt x="1266170" y="222879"/>
                        <a:pt x="1264323" y="222879"/>
                      </a:cubicBezTo>
                      <a:lnTo>
                        <a:pt x="1253240" y="134210"/>
                      </a:lnTo>
                      <a:lnTo>
                        <a:pt x="1236614" y="28915"/>
                      </a:lnTo>
                      <a:cubicBezTo>
                        <a:pt x="1242156" y="6748"/>
                        <a:pt x="1270401" y="-3743"/>
                        <a:pt x="1286491" y="1206"/>
                      </a:cubicBezTo>
                      <a:close/>
                    </a:path>
                  </a:pathLst>
                </a:custGeom>
                <a:solidFill>
                  <a:schemeClr val="accent2">
                    <a:lumMod val="20000"/>
                    <a:lumOff val="80000"/>
                  </a:schemeClr>
                </a:solidFill>
                <a:ln w="38100">
                  <a:solidFill>
                    <a:schemeClr val="accent4">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FE386B58-AD0B-415A-AA8A-92539DC5D731}"/>
                    </a:ext>
                  </a:extLst>
                </p:cNvPr>
                <p:cNvSpPr txBox="1"/>
                <p:nvPr/>
              </p:nvSpPr>
              <p:spPr>
                <a:xfrm>
                  <a:off x="6478771" y="4977583"/>
                  <a:ext cx="668863" cy="590931"/>
                </a:xfrm>
                <a:prstGeom prst="rect">
                  <a:avLst/>
                </a:prstGeom>
                <a:noFill/>
              </p:spPr>
              <p:txBody>
                <a:bodyPr wrap="square" rtlCol="0">
                  <a:spAutoFit/>
                </a:bodyPr>
                <a:lstStyle/>
                <a:p>
                  <a:pPr>
                    <a:lnSpc>
                      <a:spcPct val="90000"/>
                    </a:lnSpc>
                    <a:spcBef>
                      <a:spcPts val="1200"/>
                    </a:spcBef>
                    <a:buClr>
                      <a:schemeClr val="accent1"/>
                    </a:buClr>
                  </a:pPr>
                  <a:r>
                    <a:rPr lang="en-US" b="1" dirty="0">
                      <a:ln>
                        <a:solidFill>
                          <a:schemeClr val="bg1"/>
                        </a:solidFill>
                      </a:ln>
                    </a:rPr>
                    <a:t>NK Cell</a:t>
                  </a:r>
                </a:p>
              </p:txBody>
            </p:sp>
          </p:grpSp>
          <p:sp>
            <p:nvSpPr>
              <p:cNvPr id="83" name="Rectangle: Rounded Corners 82">
                <a:extLst>
                  <a:ext uri="{FF2B5EF4-FFF2-40B4-BE49-F238E27FC236}">
                    <a16:creationId xmlns:a16="http://schemas.microsoft.com/office/drawing/2014/main" id="{2D1F2FC5-C4DF-4EF8-9813-7AEED5236270}"/>
                  </a:ext>
                </a:extLst>
              </p:cNvPr>
              <p:cNvSpPr/>
              <p:nvPr/>
            </p:nvSpPr>
            <p:spPr>
              <a:xfrm>
                <a:off x="5824995" y="5557832"/>
                <a:ext cx="833530" cy="309032"/>
              </a:xfrm>
              <a:prstGeom prst="roundRect">
                <a:avLst>
                  <a:gd name="adj" fmla="val 33939"/>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spcBef>
                    <a:spcPts val="600"/>
                  </a:spcBef>
                  <a:buClr>
                    <a:schemeClr val="accent1"/>
                  </a:buClr>
                </a:pPr>
                <a:r>
                  <a:rPr lang="en-US" sz="1200" b="1" dirty="0">
                    <a:solidFill>
                      <a:schemeClr val="accent1"/>
                    </a:solidFill>
                  </a:rPr>
                  <a:t>ADCC</a:t>
                </a:r>
              </a:p>
            </p:txBody>
          </p:sp>
          <p:sp>
            <p:nvSpPr>
              <p:cNvPr id="84" name="TextBox 83">
                <a:extLst>
                  <a:ext uri="{FF2B5EF4-FFF2-40B4-BE49-F238E27FC236}">
                    <a16:creationId xmlns:a16="http://schemas.microsoft.com/office/drawing/2014/main" id="{133E271F-8AE5-40A4-9E7A-2F1466F6EDA2}"/>
                  </a:ext>
                </a:extLst>
              </p:cNvPr>
              <p:cNvSpPr txBox="1"/>
              <p:nvPr/>
            </p:nvSpPr>
            <p:spPr>
              <a:xfrm>
                <a:off x="8235150" y="4494000"/>
                <a:ext cx="1481521" cy="708757"/>
              </a:xfrm>
              <a:prstGeom prst="rect">
                <a:avLst/>
              </a:prstGeom>
              <a:noFill/>
            </p:spPr>
            <p:txBody>
              <a:bodyPr wrap="square" rtlCol="0">
                <a:spAutoFit/>
              </a:bodyPr>
              <a:lstStyle/>
              <a:p>
                <a:pPr algn="ctr">
                  <a:spcBef>
                    <a:spcPts val="1200"/>
                  </a:spcBef>
                  <a:buClr>
                    <a:schemeClr val="accent1"/>
                  </a:buClr>
                </a:pPr>
                <a:r>
                  <a:rPr lang="en-US" sz="1200" b="1" i="1" dirty="0"/>
                  <a:t>ACTIVE</a:t>
                </a:r>
                <a:r>
                  <a:rPr lang="en-US" sz="1200" i="1" dirty="0"/>
                  <a:t>  </a:t>
                </a:r>
                <a:r>
                  <a:rPr lang="en-US" sz="1200" dirty="0"/>
                  <a:t>Eosinophil  Apoptosis</a:t>
                </a:r>
              </a:p>
            </p:txBody>
          </p:sp>
          <p:sp>
            <p:nvSpPr>
              <p:cNvPr id="85" name="TextBox 84">
                <a:extLst>
                  <a:ext uri="{FF2B5EF4-FFF2-40B4-BE49-F238E27FC236}">
                    <a16:creationId xmlns:a16="http://schemas.microsoft.com/office/drawing/2014/main" id="{A93A6C16-2668-4E65-8EE1-C5153CA9B8EF}"/>
                  </a:ext>
                </a:extLst>
              </p:cNvPr>
              <p:cNvSpPr txBox="1"/>
              <p:nvPr/>
            </p:nvSpPr>
            <p:spPr>
              <a:xfrm>
                <a:off x="5859179" y="3499100"/>
                <a:ext cx="1057558" cy="1451262"/>
              </a:xfrm>
              <a:prstGeom prst="rect">
                <a:avLst/>
              </a:prstGeom>
              <a:noFill/>
            </p:spPr>
            <p:txBody>
              <a:bodyPr wrap="square" rtlCol="0">
                <a:spAutoFit/>
              </a:bodyPr>
              <a:lstStyle/>
              <a:p>
                <a:pPr>
                  <a:spcBef>
                    <a:spcPts val="1200"/>
                  </a:spcBef>
                  <a:buClr>
                    <a:schemeClr val="accent1"/>
                  </a:buClr>
                </a:pPr>
                <a:r>
                  <a:rPr lang="en-US" sz="1000" dirty="0"/>
                  <a:t>Benralizumab induces </a:t>
                </a:r>
                <a:r>
                  <a:rPr lang="en-US" sz="1000" b="1" dirty="0"/>
                  <a:t>rapid</a:t>
                </a:r>
                <a:r>
                  <a:rPr lang="en-US" sz="1000" b="1" baseline="30000" dirty="0"/>
                  <a:t>a</a:t>
                </a:r>
                <a:r>
                  <a:rPr lang="en-US" sz="1000" dirty="0"/>
                  <a:t> and </a:t>
                </a:r>
                <a:r>
                  <a:rPr lang="en-US" sz="1000" b="1" dirty="0"/>
                  <a:t>near</a:t>
                </a:r>
                <a:r>
                  <a:rPr lang="en-US" sz="1000" dirty="0"/>
                  <a:t> </a:t>
                </a:r>
                <a:r>
                  <a:rPr lang="en-US" sz="1000" b="1" dirty="0"/>
                  <a:t>complete</a:t>
                </a:r>
                <a:r>
                  <a:rPr lang="en-US" sz="1000" dirty="0"/>
                  <a:t> depletion of eosinophils via its enhanced ADCC MOA</a:t>
                </a:r>
              </a:p>
            </p:txBody>
          </p:sp>
          <p:sp>
            <p:nvSpPr>
              <p:cNvPr id="86" name="TextBox 85">
                <a:extLst>
                  <a:ext uri="{FF2B5EF4-FFF2-40B4-BE49-F238E27FC236}">
                    <a16:creationId xmlns:a16="http://schemas.microsoft.com/office/drawing/2014/main" id="{E887DEF7-C47D-44A6-B0E2-3228180497BD}"/>
                  </a:ext>
                </a:extLst>
              </p:cNvPr>
              <p:cNvSpPr txBox="1"/>
              <p:nvPr/>
            </p:nvSpPr>
            <p:spPr>
              <a:xfrm>
                <a:off x="9589261" y="2635794"/>
                <a:ext cx="1763383" cy="303753"/>
              </a:xfrm>
              <a:prstGeom prst="rect">
                <a:avLst/>
              </a:prstGeom>
              <a:noFill/>
            </p:spPr>
            <p:txBody>
              <a:bodyPr wrap="square" rtlCol="0">
                <a:spAutoFit/>
              </a:bodyPr>
              <a:lstStyle/>
              <a:p>
                <a:pPr algn="ctr">
                  <a:buClr>
                    <a:schemeClr val="accent1"/>
                  </a:buClr>
                </a:pPr>
                <a:r>
                  <a:rPr lang="en-US" sz="1200" dirty="0"/>
                  <a:t>NK Recruitment</a:t>
                </a:r>
              </a:p>
            </p:txBody>
          </p:sp>
          <p:grpSp>
            <p:nvGrpSpPr>
              <p:cNvPr id="87" name="Group 86">
                <a:extLst>
                  <a:ext uri="{FF2B5EF4-FFF2-40B4-BE49-F238E27FC236}">
                    <a16:creationId xmlns:a16="http://schemas.microsoft.com/office/drawing/2014/main" id="{FD3E8BB5-678C-48F8-A3BB-1FF188D916AA}"/>
                  </a:ext>
                </a:extLst>
              </p:cNvPr>
              <p:cNvGrpSpPr/>
              <p:nvPr/>
            </p:nvGrpSpPr>
            <p:grpSpPr>
              <a:xfrm rot="649241">
                <a:off x="9606977" y="2944502"/>
                <a:ext cx="1269323" cy="1390712"/>
                <a:chOff x="9629129" y="2144930"/>
                <a:chExt cx="1269323" cy="1390712"/>
              </a:xfrm>
            </p:grpSpPr>
            <p:grpSp>
              <p:nvGrpSpPr>
                <p:cNvPr id="88" name="Group 87">
                  <a:extLst>
                    <a:ext uri="{FF2B5EF4-FFF2-40B4-BE49-F238E27FC236}">
                      <a16:creationId xmlns:a16="http://schemas.microsoft.com/office/drawing/2014/main" id="{345F92A2-626E-44AC-875B-CC9BD394E19D}"/>
                    </a:ext>
                  </a:extLst>
                </p:cNvPr>
                <p:cNvGrpSpPr/>
                <p:nvPr/>
              </p:nvGrpSpPr>
              <p:grpSpPr>
                <a:xfrm>
                  <a:off x="9844987" y="2144930"/>
                  <a:ext cx="1053465" cy="1390712"/>
                  <a:chOff x="7868814" y="3091208"/>
                  <a:chExt cx="1053465" cy="1390712"/>
                </a:xfrm>
              </p:grpSpPr>
              <p:sp>
                <p:nvSpPr>
                  <p:cNvPr id="92" name="Freeform: Shape 91">
                    <a:extLst>
                      <a:ext uri="{FF2B5EF4-FFF2-40B4-BE49-F238E27FC236}">
                        <a16:creationId xmlns:a16="http://schemas.microsoft.com/office/drawing/2014/main" id="{C1E9CE33-F435-4BCF-8951-74E790C558EA}"/>
                      </a:ext>
                    </a:extLst>
                  </p:cNvPr>
                  <p:cNvSpPr/>
                  <p:nvPr/>
                </p:nvSpPr>
                <p:spPr>
                  <a:xfrm rot="18141610">
                    <a:off x="7700191" y="3259831"/>
                    <a:ext cx="1390712" cy="1053465"/>
                  </a:xfrm>
                  <a:custGeom>
                    <a:avLst/>
                    <a:gdLst>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921523 w 2229807"/>
                      <a:gd name="connsiteY54" fmla="*/ 1776048 h 2018428"/>
                      <a:gd name="connsiteX55" fmla="*/ 876396 w 2229807"/>
                      <a:gd name="connsiteY55" fmla="*/ 1785672 h 2018428"/>
                      <a:gd name="connsiteX56" fmla="*/ 865312 w 2229807"/>
                      <a:gd name="connsiteY56" fmla="*/ 1785672 h 2018428"/>
                      <a:gd name="connsiteX57" fmla="*/ 815436 w 2229807"/>
                      <a:gd name="connsiteY57" fmla="*/ 1757963 h 2018428"/>
                      <a:gd name="connsiteX58" fmla="*/ 809894 w 2229807"/>
                      <a:gd name="connsiteY58" fmla="*/ 1697003 h 2018428"/>
                      <a:gd name="connsiteX59" fmla="*/ 812612 w 2229807"/>
                      <a:gd name="connsiteY59" fmla="*/ 1668470 h 2018428"/>
                      <a:gd name="connsiteX60" fmla="*/ 731649 w 2229807"/>
                      <a:gd name="connsiteY60" fmla="*/ 1567356 h 2018428"/>
                      <a:gd name="connsiteX61" fmla="*/ 665973 w 2229807"/>
                      <a:gd name="connsiteY61" fmla="*/ 1442676 h 2018428"/>
                      <a:gd name="connsiteX62" fmla="*/ 662339 w 2229807"/>
                      <a:gd name="connsiteY62" fmla="*/ 1430614 h 2018428"/>
                      <a:gd name="connsiteX63" fmla="*/ 654723 w 2229807"/>
                      <a:gd name="connsiteY63" fmla="*/ 1436537 h 2018428"/>
                      <a:gd name="connsiteX64" fmla="*/ 615931 w 2229807"/>
                      <a:gd name="connsiteY64" fmla="*/ 1408828 h 2018428"/>
                      <a:gd name="connsiteX65" fmla="*/ 599305 w 2229807"/>
                      <a:gd name="connsiteY65" fmla="*/ 1403286 h 2018428"/>
                      <a:gd name="connsiteX66" fmla="*/ 582680 w 2229807"/>
                      <a:gd name="connsiteY66" fmla="*/ 1392203 h 2018428"/>
                      <a:gd name="connsiteX67" fmla="*/ 566054 w 2229807"/>
                      <a:gd name="connsiteY67" fmla="*/ 1386661 h 2018428"/>
                      <a:gd name="connsiteX68" fmla="*/ 554971 w 2229807"/>
                      <a:gd name="connsiteY68" fmla="*/ 1381119 h 2018428"/>
                      <a:gd name="connsiteX69" fmla="*/ 288963 w 2229807"/>
                      <a:gd name="connsiteY69" fmla="*/ 1231490 h 2018428"/>
                      <a:gd name="connsiteX70" fmla="*/ 250171 w 2229807"/>
                      <a:gd name="connsiteY70" fmla="*/ 1192697 h 2018428"/>
                      <a:gd name="connsiteX71" fmla="*/ 233545 w 2229807"/>
                      <a:gd name="connsiteY71" fmla="*/ 1187155 h 2018428"/>
                      <a:gd name="connsiteX72" fmla="*/ 222461 w 2229807"/>
                      <a:gd name="connsiteY72" fmla="*/ 1176072 h 2018428"/>
                      <a:gd name="connsiteX73" fmla="*/ 150418 w 2229807"/>
                      <a:gd name="connsiteY73" fmla="*/ 1104028 h 2018428"/>
                      <a:gd name="connsiteX74" fmla="*/ 15430 w 2229807"/>
                      <a:gd name="connsiteY74" fmla="*/ 988059 h 2018428"/>
                      <a:gd name="connsiteX75" fmla="*/ 11872 w 2229807"/>
                      <a:gd name="connsiteY75" fmla="*/ 898981 h 2018428"/>
                      <a:gd name="connsiteX76" fmla="*/ 95000 w 2229807"/>
                      <a:gd name="connsiteY76" fmla="*/ 898981 h 2018428"/>
                      <a:gd name="connsiteX77" fmla="*/ 333298 w 2229807"/>
                      <a:gd name="connsiteY77" fmla="*/ 1126195 h 2018428"/>
                      <a:gd name="connsiteX78" fmla="*/ 383174 w 2229807"/>
                      <a:gd name="connsiteY78" fmla="*/ 1170530 h 2018428"/>
                      <a:gd name="connsiteX79" fmla="*/ 399800 w 2229807"/>
                      <a:gd name="connsiteY79" fmla="*/ 1187155 h 2018428"/>
                      <a:gd name="connsiteX80" fmla="*/ 532803 w 2229807"/>
                      <a:gd name="connsiteY80" fmla="*/ 1253657 h 2018428"/>
                      <a:gd name="connsiteX81" fmla="*/ 588221 w 2229807"/>
                      <a:gd name="connsiteY81" fmla="*/ 1253657 h 2018428"/>
                      <a:gd name="connsiteX82" fmla="*/ 619625 w 2229807"/>
                      <a:gd name="connsiteY82" fmla="*/ 1255402 h 2018428"/>
                      <a:gd name="connsiteX83" fmla="*/ 609995 w 2229807"/>
                      <a:gd name="connsiteY83" fmla="*/ 1156972 h 2018428"/>
                      <a:gd name="connsiteX84" fmla="*/ 665973 w 2229807"/>
                      <a:gd name="connsiteY84" fmla="*/ 871268 h 2018428"/>
                      <a:gd name="connsiteX85" fmla="*/ 681501 w 2229807"/>
                      <a:gd name="connsiteY85" fmla="*/ 841790 h 2018428"/>
                      <a:gd name="connsiteX86" fmla="*/ 676891 w 2229807"/>
                      <a:gd name="connsiteY86" fmla="*/ 826937 h 2018428"/>
                      <a:gd name="connsiteX87" fmla="*/ 604847 w 2229807"/>
                      <a:gd name="connsiteY87" fmla="*/ 605264 h 2018428"/>
                      <a:gd name="connsiteX88" fmla="*/ 582680 w 2229807"/>
                      <a:gd name="connsiteY88" fmla="*/ 455635 h 2018428"/>
                      <a:gd name="connsiteX89" fmla="*/ 620653 w 2229807"/>
                      <a:gd name="connsiteY89" fmla="*/ 385166 h 2018428"/>
                      <a:gd name="connsiteX90" fmla="*/ 682432 w 2229807"/>
                      <a:gd name="connsiteY90" fmla="*/ 544304 h 2018428"/>
                      <a:gd name="connsiteX91" fmla="*/ 748934 w 2229807"/>
                      <a:gd name="connsiteY91" fmla="*/ 649599 h 2018428"/>
                      <a:gd name="connsiteX92" fmla="*/ 793269 w 2229807"/>
                      <a:gd name="connsiteY92" fmla="*/ 666224 h 2018428"/>
                      <a:gd name="connsiteX93" fmla="*/ 795415 w 2229807"/>
                      <a:gd name="connsiteY93" fmla="*/ 666952 h 2018428"/>
                      <a:gd name="connsiteX94" fmla="*/ 818629 w 2229807"/>
                      <a:gd name="connsiteY94" fmla="*/ 637959 h 2018428"/>
                      <a:gd name="connsiteX95" fmla="*/ 1045049 w 2229807"/>
                      <a:gd name="connsiteY95" fmla="*/ 480658 h 2018428"/>
                      <a:gd name="connsiteX96" fmla="*/ 1169019 w 2229807"/>
                      <a:gd name="connsiteY96" fmla="*/ 441005 h 2018428"/>
                      <a:gd name="connsiteX97" fmla="*/ 1176721 w 2229807"/>
                      <a:gd name="connsiteY97" fmla="*/ 431632 h 2018428"/>
                      <a:gd name="connsiteX98" fmla="*/ 1192280 w 2229807"/>
                      <a:gd name="connsiteY98" fmla="*/ 427926 h 2018428"/>
                      <a:gd name="connsiteX99" fmla="*/ 1269865 w 2229807"/>
                      <a:gd name="connsiteY99" fmla="*/ 383592 h 2018428"/>
                      <a:gd name="connsiteX100" fmla="*/ 1292032 w 2229807"/>
                      <a:gd name="connsiteY100" fmla="*/ 289381 h 2018428"/>
                      <a:gd name="connsiteX101" fmla="*/ 1269865 w 2229807"/>
                      <a:gd name="connsiteY101" fmla="*/ 222879 h 2018428"/>
                      <a:gd name="connsiteX102" fmla="*/ 1264323 w 2229807"/>
                      <a:gd name="connsiteY102" fmla="*/ 222879 h 2018428"/>
                      <a:gd name="connsiteX103" fmla="*/ 1253240 w 2229807"/>
                      <a:gd name="connsiteY103" fmla="*/ 134210 h 2018428"/>
                      <a:gd name="connsiteX104" fmla="*/ 1236614 w 2229807"/>
                      <a:gd name="connsiteY104" fmla="*/ 28915 h 2018428"/>
                      <a:gd name="connsiteX105" fmla="*/ 1286491 w 2229807"/>
                      <a:gd name="connsiteY105"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65312 w 2229807"/>
                      <a:gd name="connsiteY55" fmla="*/ 1785672 h 2018428"/>
                      <a:gd name="connsiteX56" fmla="*/ 815436 w 2229807"/>
                      <a:gd name="connsiteY56" fmla="*/ 1757963 h 2018428"/>
                      <a:gd name="connsiteX57" fmla="*/ 809894 w 2229807"/>
                      <a:gd name="connsiteY57" fmla="*/ 1697003 h 2018428"/>
                      <a:gd name="connsiteX58" fmla="*/ 812612 w 2229807"/>
                      <a:gd name="connsiteY58" fmla="*/ 1668470 h 2018428"/>
                      <a:gd name="connsiteX59" fmla="*/ 731649 w 2229807"/>
                      <a:gd name="connsiteY59" fmla="*/ 1567356 h 2018428"/>
                      <a:gd name="connsiteX60" fmla="*/ 665973 w 2229807"/>
                      <a:gd name="connsiteY60" fmla="*/ 1442676 h 2018428"/>
                      <a:gd name="connsiteX61" fmla="*/ 662339 w 2229807"/>
                      <a:gd name="connsiteY61" fmla="*/ 1430614 h 2018428"/>
                      <a:gd name="connsiteX62" fmla="*/ 654723 w 2229807"/>
                      <a:gd name="connsiteY62" fmla="*/ 1436537 h 2018428"/>
                      <a:gd name="connsiteX63" fmla="*/ 615931 w 2229807"/>
                      <a:gd name="connsiteY63" fmla="*/ 1408828 h 2018428"/>
                      <a:gd name="connsiteX64" fmla="*/ 599305 w 2229807"/>
                      <a:gd name="connsiteY64" fmla="*/ 1403286 h 2018428"/>
                      <a:gd name="connsiteX65" fmla="*/ 582680 w 2229807"/>
                      <a:gd name="connsiteY65" fmla="*/ 1392203 h 2018428"/>
                      <a:gd name="connsiteX66" fmla="*/ 566054 w 2229807"/>
                      <a:gd name="connsiteY66" fmla="*/ 1386661 h 2018428"/>
                      <a:gd name="connsiteX67" fmla="*/ 554971 w 2229807"/>
                      <a:gd name="connsiteY67" fmla="*/ 1381119 h 2018428"/>
                      <a:gd name="connsiteX68" fmla="*/ 288963 w 2229807"/>
                      <a:gd name="connsiteY68" fmla="*/ 1231490 h 2018428"/>
                      <a:gd name="connsiteX69" fmla="*/ 250171 w 2229807"/>
                      <a:gd name="connsiteY69" fmla="*/ 1192697 h 2018428"/>
                      <a:gd name="connsiteX70" fmla="*/ 233545 w 2229807"/>
                      <a:gd name="connsiteY70" fmla="*/ 1187155 h 2018428"/>
                      <a:gd name="connsiteX71" fmla="*/ 222461 w 2229807"/>
                      <a:gd name="connsiteY71" fmla="*/ 1176072 h 2018428"/>
                      <a:gd name="connsiteX72" fmla="*/ 150418 w 2229807"/>
                      <a:gd name="connsiteY72" fmla="*/ 1104028 h 2018428"/>
                      <a:gd name="connsiteX73" fmla="*/ 15430 w 2229807"/>
                      <a:gd name="connsiteY73" fmla="*/ 988059 h 2018428"/>
                      <a:gd name="connsiteX74" fmla="*/ 11872 w 2229807"/>
                      <a:gd name="connsiteY74" fmla="*/ 898981 h 2018428"/>
                      <a:gd name="connsiteX75" fmla="*/ 95000 w 2229807"/>
                      <a:gd name="connsiteY75" fmla="*/ 898981 h 2018428"/>
                      <a:gd name="connsiteX76" fmla="*/ 333298 w 2229807"/>
                      <a:gd name="connsiteY76" fmla="*/ 1126195 h 2018428"/>
                      <a:gd name="connsiteX77" fmla="*/ 383174 w 2229807"/>
                      <a:gd name="connsiteY77" fmla="*/ 1170530 h 2018428"/>
                      <a:gd name="connsiteX78" fmla="*/ 399800 w 2229807"/>
                      <a:gd name="connsiteY78" fmla="*/ 1187155 h 2018428"/>
                      <a:gd name="connsiteX79" fmla="*/ 532803 w 2229807"/>
                      <a:gd name="connsiteY79" fmla="*/ 1253657 h 2018428"/>
                      <a:gd name="connsiteX80" fmla="*/ 588221 w 2229807"/>
                      <a:gd name="connsiteY80" fmla="*/ 1253657 h 2018428"/>
                      <a:gd name="connsiteX81" fmla="*/ 619625 w 2229807"/>
                      <a:gd name="connsiteY81" fmla="*/ 1255402 h 2018428"/>
                      <a:gd name="connsiteX82" fmla="*/ 609995 w 2229807"/>
                      <a:gd name="connsiteY82" fmla="*/ 1156972 h 2018428"/>
                      <a:gd name="connsiteX83" fmla="*/ 665973 w 2229807"/>
                      <a:gd name="connsiteY83" fmla="*/ 871268 h 2018428"/>
                      <a:gd name="connsiteX84" fmla="*/ 681501 w 2229807"/>
                      <a:gd name="connsiteY84" fmla="*/ 841790 h 2018428"/>
                      <a:gd name="connsiteX85" fmla="*/ 676891 w 2229807"/>
                      <a:gd name="connsiteY85" fmla="*/ 826937 h 2018428"/>
                      <a:gd name="connsiteX86" fmla="*/ 604847 w 2229807"/>
                      <a:gd name="connsiteY86" fmla="*/ 605264 h 2018428"/>
                      <a:gd name="connsiteX87" fmla="*/ 582680 w 2229807"/>
                      <a:gd name="connsiteY87" fmla="*/ 455635 h 2018428"/>
                      <a:gd name="connsiteX88" fmla="*/ 620653 w 2229807"/>
                      <a:gd name="connsiteY88" fmla="*/ 385166 h 2018428"/>
                      <a:gd name="connsiteX89" fmla="*/ 682432 w 2229807"/>
                      <a:gd name="connsiteY89" fmla="*/ 544304 h 2018428"/>
                      <a:gd name="connsiteX90" fmla="*/ 748934 w 2229807"/>
                      <a:gd name="connsiteY90" fmla="*/ 649599 h 2018428"/>
                      <a:gd name="connsiteX91" fmla="*/ 793269 w 2229807"/>
                      <a:gd name="connsiteY91" fmla="*/ 666224 h 2018428"/>
                      <a:gd name="connsiteX92" fmla="*/ 795415 w 2229807"/>
                      <a:gd name="connsiteY92" fmla="*/ 666952 h 2018428"/>
                      <a:gd name="connsiteX93" fmla="*/ 818629 w 2229807"/>
                      <a:gd name="connsiteY93" fmla="*/ 637959 h 2018428"/>
                      <a:gd name="connsiteX94" fmla="*/ 1045049 w 2229807"/>
                      <a:gd name="connsiteY94" fmla="*/ 480658 h 2018428"/>
                      <a:gd name="connsiteX95" fmla="*/ 1169019 w 2229807"/>
                      <a:gd name="connsiteY95" fmla="*/ 441005 h 2018428"/>
                      <a:gd name="connsiteX96" fmla="*/ 1176721 w 2229807"/>
                      <a:gd name="connsiteY96" fmla="*/ 431632 h 2018428"/>
                      <a:gd name="connsiteX97" fmla="*/ 1192280 w 2229807"/>
                      <a:gd name="connsiteY97" fmla="*/ 427926 h 2018428"/>
                      <a:gd name="connsiteX98" fmla="*/ 1269865 w 2229807"/>
                      <a:gd name="connsiteY98" fmla="*/ 383592 h 2018428"/>
                      <a:gd name="connsiteX99" fmla="*/ 1292032 w 2229807"/>
                      <a:gd name="connsiteY99" fmla="*/ 289381 h 2018428"/>
                      <a:gd name="connsiteX100" fmla="*/ 1269865 w 2229807"/>
                      <a:gd name="connsiteY100" fmla="*/ 222879 h 2018428"/>
                      <a:gd name="connsiteX101" fmla="*/ 1264323 w 2229807"/>
                      <a:gd name="connsiteY101" fmla="*/ 222879 h 2018428"/>
                      <a:gd name="connsiteX102" fmla="*/ 1253240 w 2229807"/>
                      <a:gd name="connsiteY102" fmla="*/ 134210 h 2018428"/>
                      <a:gd name="connsiteX103" fmla="*/ 1236614 w 2229807"/>
                      <a:gd name="connsiteY103" fmla="*/ 28915 h 2018428"/>
                      <a:gd name="connsiteX104" fmla="*/ 1286491 w 2229807"/>
                      <a:gd name="connsiteY104"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15436 w 2229807"/>
                      <a:gd name="connsiteY55" fmla="*/ 1757963 h 2018428"/>
                      <a:gd name="connsiteX56" fmla="*/ 809894 w 2229807"/>
                      <a:gd name="connsiteY56" fmla="*/ 1697003 h 2018428"/>
                      <a:gd name="connsiteX57" fmla="*/ 812612 w 2229807"/>
                      <a:gd name="connsiteY57" fmla="*/ 1668470 h 2018428"/>
                      <a:gd name="connsiteX58" fmla="*/ 731649 w 2229807"/>
                      <a:gd name="connsiteY58" fmla="*/ 1567356 h 2018428"/>
                      <a:gd name="connsiteX59" fmla="*/ 665973 w 2229807"/>
                      <a:gd name="connsiteY59" fmla="*/ 1442676 h 2018428"/>
                      <a:gd name="connsiteX60" fmla="*/ 662339 w 2229807"/>
                      <a:gd name="connsiteY60" fmla="*/ 1430614 h 2018428"/>
                      <a:gd name="connsiteX61" fmla="*/ 654723 w 2229807"/>
                      <a:gd name="connsiteY61" fmla="*/ 1436537 h 2018428"/>
                      <a:gd name="connsiteX62" fmla="*/ 615931 w 2229807"/>
                      <a:gd name="connsiteY62" fmla="*/ 1408828 h 2018428"/>
                      <a:gd name="connsiteX63" fmla="*/ 599305 w 2229807"/>
                      <a:gd name="connsiteY63" fmla="*/ 1403286 h 2018428"/>
                      <a:gd name="connsiteX64" fmla="*/ 582680 w 2229807"/>
                      <a:gd name="connsiteY64" fmla="*/ 1392203 h 2018428"/>
                      <a:gd name="connsiteX65" fmla="*/ 566054 w 2229807"/>
                      <a:gd name="connsiteY65" fmla="*/ 1386661 h 2018428"/>
                      <a:gd name="connsiteX66" fmla="*/ 554971 w 2229807"/>
                      <a:gd name="connsiteY66" fmla="*/ 1381119 h 2018428"/>
                      <a:gd name="connsiteX67" fmla="*/ 288963 w 2229807"/>
                      <a:gd name="connsiteY67" fmla="*/ 1231490 h 2018428"/>
                      <a:gd name="connsiteX68" fmla="*/ 250171 w 2229807"/>
                      <a:gd name="connsiteY68" fmla="*/ 1192697 h 2018428"/>
                      <a:gd name="connsiteX69" fmla="*/ 233545 w 2229807"/>
                      <a:gd name="connsiteY69" fmla="*/ 1187155 h 2018428"/>
                      <a:gd name="connsiteX70" fmla="*/ 222461 w 2229807"/>
                      <a:gd name="connsiteY70" fmla="*/ 1176072 h 2018428"/>
                      <a:gd name="connsiteX71" fmla="*/ 150418 w 2229807"/>
                      <a:gd name="connsiteY71" fmla="*/ 1104028 h 2018428"/>
                      <a:gd name="connsiteX72" fmla="*/ 15430 w 2229807"/>
                      <a:gd name="connsiteY72" fmla="*/ 988059 h 2018428"/>
                      <a:gd name="connsiteX73" fmla="*/ 11872 w 2229807"/>
                      <a:gd name="connsiteY73" fmla="*/ 898981 h 2018428"/>
                      <a:gd name="connsiteX74" fmla="*/ 95000 w 2229807"/>
                      <a:gd name="connsiteY74" fmla="*/ 898981 h 2018428"/>
                      <a:gd name="connsiteX75" fmla="*/ 333298 w 2229807"/>
                      <a:gd name="connsiteY75" fmla="*/ 1126195 h 2018428"/>
                      <a:gd name="connsiteX76" fmla="*/ 383174 w 2229807"/>
                      <a:gd name="connsiteY76" fmla="*/ 1170530 h 2018428"/>
                      <a:gd name="connsiteX77" fmla="*/ 399800 w 2229807"/>
                      <a:gd name="connsiteY77" fmla="*/ 1187155 h 2018428"/>
                      <a:gd name="connsiteX78" fmla="*/ 532803 w 2229807"/>
                      <a:gd name="connsiteY78" fmla="*/ 1253657 h 2018428"/>
                      <a:gd name="connsiteX79" fmla="*/ 588221 w 2229807"/>
                      <a:gd name="connsiteY79" fmla="*/ 1253657 h 2018428"/>
                      <a:gd name="connsiteX80" fmla="*/ 619625 w 2229807"/>
                      <a:gd name="connsiteY80" fmla="*/ 1255402 h 2018428"/>
                      <a:gd name="connsiteX81" fmla="*/ 609995 w 2229807"/>
                      <a:gd name="connsiteY81" fmla="*/ 1156972 h 2018428"/>
                      <a:gd name="connsiteX82" fmla="*/ 665973 w 2229807"/>
                      <a:gd name="connsiteY82" fmla="*/ 871268 h 2018428"/>
                      <a:gd name="connsiteX83" fmla="*/ 681501 w 2229807"/>
                      <a:gd name="connsiteY83" fmla="*/ 841790 h 2018428"/>
                      <a:gd name="connsiteX84" fmla="*/ 676891 w 2229807"/>
                      <a:gd name="connsiteY84" fmla="*/ 826937 h 2018428"/>
                      <a:gd name="connsiteX85" fmla="*/ 604847 w 2229807"/>
                      <a:gd name="connsiteY85" fmla="*/ 605264 h 2018428"/>
                      <a:gd name="connsiteX86" fmla="*/ 582680 w 2229807"/>
                      <a:gd name="connsiteY86" fmla="*/ 455635 h 2018428"/>
                      <a:gd name="connsiteX87" fmla="*/ 620653 w 2229807"/>
                      <a:gd name="connsiteY87" fmla="*/ 385166 h 2018428"/>
                      <a:gd name="connsiteX88" fmla="*/ 682432 w 2229807"/>
                      <a:gd name="connsiteY88" fmla="*/ 544304 h 2018428"/>
                      <a:gd name="connsiteX89" fmla="*/ 748934 w 2229807"/>
                      <a:gd name="connsiteY89" fmla="*/ 649599 h 2018428"/>
                      <a:gd name="connsiteX90" fmla="*/ 793269 w 2229807"/>
                      <a:gd name="connsiteY90" fmla="*/ 666224 h 2018428"/>
                      <a:gd name="connsiteX91" fmla="*/ 795415 w 2229807"/>
                      <a:gd name="connsiteY91" fmla="*/ 666952 h 2018428"/>
                      <a:gd name="connsiteX92" fmla="*/ 818629 w 2229807"/>
                      <a:gd name="connsiteY92" fmla="*/ 637959 h 2018428"/>
                      <a:gd name="connsiteX93" fmla="*/ 1045049 w 2229807"/>
                      <a:gd name="connsiteY93" fmla="*/ 480658 h 2018428"/>
                      <a:gd name="connsiteX94" fmla="*/ 1169019 w 2229807"/>
                      <a:gd name="connsiteY94" fmla="*/ 441005 h 2018428"/>
                      <a:gd name="connsiteX95" fmla="*/ 1176721 w 2229807"/>
                      <a:gd name="connsiteY95" fmla="*/ 431632 h 2018428"/>
                      <a:gd name="connsiteX96" fmla="*/ 1192280 w 2229807"/>
                      <a:gd name="connsiteY96" fmla="*/ 427926 h 2018428"/>
                      <a:gd name="connsiteX97" fmla="*/ 1269865 w 2229807"/>
                      <a:gd name="connsiteY97" fmla="*/ 383592 h 2018428"/>
                      <a:gd name="connsiteX98" fmla="*/ 1292032 w 2229807"/>
                      <a:gd name="connsiteY98" fmla="*/ 289381 h 2018428"/>
                      <a:gd name="connsiteX99" fmla="*/ 1269865 w 2229807"/>
                      <a:gd name="connsiteY99" fmla="*/ 222879 h 2018428"/>
                      <a:gd name="connsiteX100" fmla="*/ 1264323 w 2229807"/>
                      <a:gd name="connsiteY100" fmla="*/ 222879 h 2018428"/>
                      <a:gd name="connsiteX101" fmla="*/ 1253240 w 2229807"/>
                      <a:gd name="connsiteY101" fmla="*/ 134210 h 2018428"/>
                      <a:gd name="connsiteX102" fmla="*/ 1236614 w 2229807"/>
                      <a:gd name="connsiteY102" fmla="*/ 28915 h 2018428"/>
                      <a:gd name="connsiteX103" fmla="*/ 1286491 w 2229807"/>
                      <a:gd name="connsiteY103"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815436 w 2229807"/>
                      <a:gd name="connsiteY55" fmla="*/ 1757963 h 2018428"/>
                      <a:gd name="connsiteX56" fmla="*/ 812612 w 2229807"/>
                      <a:gd name="connsiteY56" fmla="*/ 1668470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786973 w 2229807"/>
                      <a:gd name="connsiteY55" fmla="*/ 1775753 h 2018428"/>
                      <a:gd name="connsiteX56" fmla="*/ 812612 w 2229807"/>
                      <a:gd name="connsiteY56" fmla="*/ 1668470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76396 w 2229807"/>
                      <a:gd name="connsiteY54" fmla="*/ 1785672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1147 w 2229807"/>
                      <a:gd name="connsiteY53" fmla="*/ 1769581 h 2018428"/>
                      <a:gd name="connsiteX54" fmla="*/ 858606 w 2229807"/>
                      <a:gd name="connsiteY54" fmla="*/ 1807020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8606 w 2229807"/>
                      <a:gd name="connsiteY54" fmla="*/ 1807020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918258 w 2229807"/>
                      <a:gd name="connsiteY12" fmla="*/ 533221 h 2018428"/>
                      <a:gd name="connsiteX13" fmla="*/ 1896091 w 2229807"/>
                      <a:gd name="connsiteY13" fmla="*/ 710559 h 2018428"/>
                      <a:gd name="connsiteX14" fmla="*/ 1895420 w 2229807"/>
                      <a:gd name="connsiteY14" fmla="*/ 724651 h 2018428"/>
                      <a:gd name="connsiteX15" fmla="*/ 1912986 w 2229807"/>
                      <a:gd name="connsiteY15" fmla="*/ 746589 h 2018428"/>
                      <a:gd name="connsiteX16" fmla="*/ 2034639 w 2229807"/>
                      <a:gd name="connsiteY16" fmla="*/ 1156972 h 2018428"/>
                      <a:gd name="connsiteX17" fmla="*/ 2020167 w 2229807"/>
                      <a:gd name="connsiteY17" fmla="*/ 1304898 h 2018428"/>
                      <a:gd name="connsiteX18" fmla="*/ 2014110 w 2229807"/>
                      <a:gd name="connsiteY18" fmla="*/ 1325005 h 2018428"/>
                      <a:gd name="connsiteX19" fmla="*/ 2018859 w 2229807"/>
                      <a:gd name="connsiteY19" fmla="*/ 1326814 h 2018428"/>
                      <a:gd name="connsiteX20" fmla="*/ 2040178 w 2229807"/>
                      <a:gd name="connsiteY20" fmla="*/ 1331243 h 2018428"/>
                      <a:gd name="connsiteX21" fmla="*/ 2106680 w 2229807"/>
                      <a:gd name="connsiteY21" fmla="*/ 1342326 h 2018428"/>
                      <a:gd name="connsiteX22" fmla="*/ 2178723 w 2229807"/>
                      <a:gd name="connsiteY22" fmla="*/ 1353410 h 2018428"/>
                      <a:gd name="connsiteX23" fmla="*/ 2228600 w 2229807"/>
                      <a:gd name="connsiteY23" fmla="*/ 1375577 h 2018428"/>
                      <a:gd name="connsiteX24" fmla="*/ 2205613 w 2229807"/>
                      <a:gd name="connsiteY24" fmla="*/ 1465411 h 2018428"/>
                      <a:gd name="connsiteX25" fmla="*/ 2112221 w 2229807"/>
                      <a:gd name="connsiteY25" fmla="*/ 1453163 h 2018428"/>
                      <a:gd name="connsiteX26" fmla="*/ 1976988 w 2229807"/>
                      <a:gd name="connsiteY26" fmla="*/ 1445853 h 2018428"/>
                      <a:gd name="connsiteX27" fmla="*/ 1912986 w 2229807"/>
                      <a:gd name="connsiteY27" fmla="*/ 1567356 h 2018428"/>
                      <a:gd name="connsiteX28" fmla="*/ 1826005 w 2229807"/>
                      <a:gd name="connsiteY28" fmla="*/ 1675985 h 2018428"/>
                      <a:gd name="connsiteX29" fmla="*/ 1800913 w 2229807"/>
                      <a:gd name="connsiteY29" fmla="*/ 1697318 h 2018428"/>
                      <a:gd name="connsiteX30" fmla="*/ 1807044 w 2229807"/>
                      <a:gd name="connsiteY30" fmla="*/ 1712596 h 2018428"/>
                      <a:gd name="connsiteX31" fmla="*/ 1812963 w 2229807"/>
                      <a:gd name="connsiteY31" fmla="*/ 1752421 h 2018428"/>
                      <a:gd name="connsiteX32" fmla="*/ 1835131 w 2229807"/>
                      <a:gd name="connsiteY32" fmla="*/ 1857715 h 2018428"/>
                      <a:gd name="connsiteX33" fmla="*/ 1818505 w 2229807"/>
                      <a:gd name="connsiteY33" fmla="*/ 1896508 h 2018428"/>
                      <a:gd name="connsiteX34" fmla="*/ 1768629 w 2229807"/>
                      <a:gd name="connsiteY34" fmla="*/ 1885424 h 2018428"/>
                      <a:gd name="connsiteX35" fmla="*/ 1752003 w 2229807"/>
                      <a:gd name="connsiteY35" fmla="*/ 1863257 h 2018428"/>
                      <a:gd name="connsiteX36" fmla="*/ 1729836 w 2229807"/>
                      <a:gd name="connsiteY36" fmla="*/ 1818923 h 2018428"/>
                      <a:gd name="connsiteX37" fmla="*/ 1713211 w 2229807"/>
                      <a:gd name="connsiteY37" fmla="*/ 1813381 h 2018428"/>
                      <a:gd name="connsiteX38" fmla="*/ 1685501 w 2229807"/>
                      <a:gd name="connsiteY38" fmla="*/ 1796755 h 2018428"/>
                      <a:gd name="connsiteX39" fmla="*/ 1675167 w 2229807"/>
                      <a:gd name="connsiteY39" fmla="*/ 1791014 h 2018428"/>
                      <a:gd name="connsiteX40" fmla="*/ 1599585 w 2229807"/>
                      <a:gd name="connsiteY40" fmla="*/ 1833286 h 2018428"/>
                      <a:gd name="connsiteX41" fmla="*/ 1395148 w 2229807"/>
                      <a:gd name="connsiteY41" fmla="*/ 1887178 h 2018428"/>
                      <a:gd name="connsiteX42" fmla="*/ 1351194 w 2229807"/>
                      <a:gd name="connsiteY42" fmla="*/ 1889465 h 2018428"/>
                      <a:gd name="connsiteX43" fmla="*/ 1350828 w 2229807"/>
                      <a:gd name="connsiteY43" fmla="*/ 1891416 h 2018428"/>
                      <a:gd name="connsiteX44" fmla="*/ 1347451 w 2229807"/>
                      <a:gd name="connsiteY44" fmla="*/ 1907592 h 2018428"/>
                      <a:gd name="connsiteX45" fmla="*/ 1341909 w 2229807"/>
                      <a:gd name="connsiteY45" fmla="*/ 1968552 h 2018428"/>
                      <a:gd name="connsiteX46" fmla="*/ 1325283 w 2229807"/>
                      <a:gd name="connsiteY46" fmla="*/ 2018428 h 2018428"/>
                      <a:gd name="connsiteX47" fmla="*/ 1286491 w 2229807"/>
                      <a:gd name="connsiteY47" fmla="*/ 2001803 h 2018428"/>
                      <a:gd name="connsiteX48" fmla="*/ 1269865 w 2229807"/>
                      <a:gd name="connsiteY48" fmla="*/ 1907592 h 2018428"/>
                      <a:gd name="connsiteX49" fmla="*/ 1263383 w 2229807"/>
                      <a:gd name="connsiteY49" fmla="*/ 1890365 h 2018428"/>
                      <a:gd name="connsiteX50" fmla="*/ 1262430 w 2229807"/>
                      <a:gd name="connsiteY50" fmla="*/ 1887851 h 2018428"/>
                      <a:gd name="connsiteX51" fmla="*/ 1249486 w 2229807"/>
                      <a:gd name="connsiteY51" fmla="*/ 1887178 h 2018428"/>
                      <a:gd name="connsiteX52" fmla="*/ 1045049 w 2229807"/>
                      <a:gd name="connsiteY52" fmla="*/ 1833286 h 2018428"/>
                      <a:gd name="connsiteX53" fmla="*/ 938263 w 2229807"/>
                      <a:gd name="connsiteY53" fmla="*/ 1780255 h 2018428"/>
                      <a:gd name="connsiteX54" fmla="*/ 851490 w 2229807"/>
                      <a:gd name="connsiteY54" fmla="*/ 1817694 h 2018428"/>
                      <a:gd name="connsiteX55" fmla="*/ 786973 w 2229807"/>
                      <a:gd name="connsiteY55" fmla="*/ 1775753 h 2018428"/>
                      <a:gd name="connsiteX56" fmla="*/ 798380 w 2229807"/>
                      <a:gd name="connsiteY56" fmla="*/ 1664912 h 2018428"/>
                      <a:gd name="connsiteX57" fmla="*/ 731649 w 2229807"/>
                      <a:gd name="connsiteY57" fmla="*/ 1567356 h 2018428"/>
                      <a:gd name="connsiteX58" fmla="*/ 665973 w 2229807"/>
                      <a:gd name="connsiteY58" fmla="*/ 1442676 h 2018428"/>
                      <a:gd name="connsiteX59" fmla="*/ 662339 w 2229807"/>
                      <a:gd name="connsiteY59" fmla="*/ 1430614 h 2018428"/>
                      <a:gd name="connsiteX60" fmla="*/ 654723 w 2229807"/>
                      <a:gd name="connsiteY60" fmla="*/ 1436537 h 2018428"/>
                      <a:gd name="connsiteX61" fmla="*/ 615931 w 2229807"/>
                      <a:gd name="connsiteY61" fmla="*/ 1408828 h 2018428"/>
                      <a:gd name="connsiteX62" fmla="*/ 599305 w 2229807"/>
                      <a:gd name="connsiteY62" fmla="*/ 1403286 h 2018428"/>
                      <a:gd name="connsiteX63" fmla="*/ 582680 w 2229807"/>
                      <a:gd name="connsiteY63" fmla="*/ 1392203 h 2018428"/>
                      <a:gd name="connsiteX64" fmla="*/ 566054 w 2229807"/>
                      <a:gd name="connsiteY64" fmla="*/ 1386661 h 2018428"/>
                      <a:gd name="connsiteX65" fmla="*/ 554971 w 2229807"/>
                      <a:gd name="connsiteY65" fmla="*/ 1381119 h 2018428"/>
                      <a:gd name="connsiteX66" fmla="*/ 288963 w 2229807"/>
                      <a:gd name="connsiteY66" fmla="*/ 1231490 h 2018428"/>
                      <a:gd name="connsiteX67" fmla="*/ 250171 w 2229807"/>
                      <a:gd name="connsiteY67" fmla="*/ 1192697 h 2018428"/>
                      <a:gd name="connsiteX68" fmla="*/ 233545 w 2229807"/>
                      <a:gd name="connsiteY68" fmla="*/ 1187155 h 2018428"/>
                      <a:gd name="connsiteX69" fmla="*/ 222461 w 2229807"/>
                      <a:gd name="connsiteY69" fmla="*/ 1176072 h 2018428"/>
                      <a:gd name="connsiteX70" fmla="*/ 150418 w 2229807"/>
                      <a:gd name="connsiteY70" fmla="*/ 1104028 h 2018428"/>
                      <a:gd name="connsiteX71" fmla="*/ 15430 w 2229807"/>
                      <a:gd name="connsiteY71" fmla="*/ 988059 h 2018428"/>
                      <a:gd name="connsiteX72" fmla="*/ 11872 w 2229807"/>
                      <a:gd name="connsiteY72" fmla="*/ 898981 h 2018428"/>
                      <a:gd name="connsiteX73" fmla="*/ 95000 w 2229807"/>
                      <a:gd name="connsiteY73" fmla="*/ 898981 h 2018428"/>
                      <a:gd name="connsiteX74" fmla="*/ 333298 w 2229807"/>
                      <a:gd name="connsiteY74" fmla="*/ 1126195 h 2018428"/>
                      <a:gd name="connsiteX75" fmla="*/ 383174 w 2229807"/>
                      <a:gd name="connsiteY75" fmla="*/ 1170530 h 2018428"/>
                      <a:gd name="connsiteX76" fmla="*/ 399800 w 2229807"/>
                      <a:gd name="connsiteY76" fmla="*/ 1187155 h 2018428"/>
                      <a:gd name="connsiteX77" fmla="*/ 532803 w 2229807"/>
                      <a:gd name="connsiteY77" fmla="*/ 1253657 h 2018428"/>
                      <a:gd name="connsiteX78" fmla="*/ 588221 w 2229807"/>
                      <a:gd name="connsiteY78" fmla="*/ 1253657 h 2018428"/>
                      <a:gd name="connsiteX79" fmla="*/ 619625 w 2229807"/>
                      <a:gd name="connsiteY79" fmla="*/ 1255402 h 2018428"/>
                      <a:gd name="connsiteX80" fmla="*/ 609995 w 2229807"/>
                      <a:gd name="connsiteY80" fmla="*/ 1156972 h 2018428"/>
                      <a:gd name="connsiteX81" fmla="*/ 665973 w 2229807"/>
                      <a:gd name="connsiteY81" fmla="*/ 871268 h 2018428"/>
                      <a:gd name="connsiteX82" fmla="*/ 681501 w 2229807"/>
                      <a:gd name="connsiteY82" fmla="*/ 841790 h 2018428"/>
                      <a:gd name="connsiteX83" fmla="*/ 676891 w 2229807"/>
                      <a:gd name="connsiteY83" fmla="*/ 826937 h 2018428"/>
                      <a:gd name="connsiteX84" fmla="*/ 604847 w 2229807"/>
                      <a:gd name="connsiteY84" fmla="*/ 605264 h 2018428"/>
                      <a:gd name="connsiteX85" fmla="*/ 582680 w 2229807"/>
                      <a:gd name="connsiteY85" fmla="*/ 455635 h 2018428"/>
                      <a:gd name="connsiteX86" fmla="*/ 620653 w 2229807"/>
                      <a:gd name="connsiteY86" fmla="*/ 385166 h 2018428"/>
                      <a:gd name="connsiteX87" fmla="*/ 682432 w 2229807"/>
                      <a:gd name="connsiteY87" fmla="*/ 544304 h 2018428"/>
                      <a:gd name="connsiteX88" fmla="*/ 748934 w 2229807"/>
                      <a:gd name="connsiteY88" fmla="*/ 649599 h 2018428"/>
                      <a:gd name="connsiteX89" fmla="*/ 793269 w 2229807"/>
                      <a:gd name="connsiteY89" fmla="*/ 666224 h 2018428"/>
                      <a:gd name="connsiteX90" fmla="*/ 795415 w 2229807"/>
                      <a:gd name="connsiteY90" fmla="*/ 666952 h 2018428"/>
                      <a:gd name="connsiteX91" fmla="*/ 818629 w 2229807"/>
                      <a:gd name="connsiteY91" fmla="*/ 637959 h 2018428"/>
                      <a:gd name="connsiteX92" fmla="*/ 1045049 w 2229807"/>
                      <a:gd name="connsiteY92" fmla="*/ 480658 h 2018428"/>
                      <a:gd name="connsiteX93" fmla="*/ 1169019 w 2229807"/>
                      <a:gd name="connsiteY93" fmla="*/ 441005 h 2018428"/>
                      <a:gd name="connsiteX94" fmla="*/ 1176721 w 2229807"/>
                      <a:gd name="connsiteY94" fmla="*/ 431632 h 2018428"/>
                      <a:gd name="connsiteX95" fmla="*/ 1192280 w 2229807"/>
                      <a:gd name="connsiteY95" fmla="*/ 427926 h 2018428"/>
                      <a:gd name="connsiteX96" fmla="*/ 1269865 w 2229807"/>
                      <a:gd name="connsiteY96" fmla="*/ 383592 h 2018428"/>
                      <a:gd name="connsiteX97" fmla="*/ 1292032 w 2229807"/>
                      <a:gd name="connsiteY97" fmla="*/ 289381 h 2018428"/>
                      <a:gd name="connsiteX98" fmla="*/ 1269865 w 2229807"/>
                      <a:gd name="connsiteY98" fmla="*/ 222879 h 2018428"/>
                      <a:gd name="connsiteX99" fmla="*/ 1264323 w 2229807"/>
                      <a:gd name="connsiteY99" fmla="*/ 222879 h 2018428"/>
                      <a:gd name="connsiteX100" fmla="*/ 1253240 w 2229807"/>
                      <a:gd name="connsiteY100" fmla="*/ 134210 h 2018428"/>
                      <a:gd name="connsiteX101" fmla="*/ 1236614 w 2229807"/>
                      <a:gd name="connsiteY101" fmla="*/ 28915 h 2018428"/>
                      <a:gd name="connsiteX102" fmla="*/ 1286491 w 2229807"/>
                      <a:gd name="connsiteY102"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896091 w 2229807"/>
                      <a:gd name="connsiteY11" fmla="*/ 522137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29807"/>
                      <a:gd name="connsiteY0" fmla="*/ 1206 h 2018428"/>
                      <a:gd name="connsiteX1" fmla="*/ 1333154 w 2229807"/>
                      <a:gd name="connsiteY1" fmla="*/ 58608 h 2018428"/>
                      <a:gd name="connsiteX2" fmla="*/ 1429348 w 2229807"/>
                      <a:gd name="connsiteY2" fmla="*/ 239504 h 2018428"/>
                      <a:gd name="connsiteX3" fmla="*/ 1484767 w 2229807"/>
                      <a:gd name="connsiteY3" fmla="*/ 378050 h 2018428"/>
                      <a:gd name="connsiteX4" fmla="*/ 1485996 w 2229807"/>
                      <a:gd name="connsiteY4" fmla="*/ 439010 h 2018428"/>
                      <a:gd name="connsiteX5" fmla="*/ 1509328 w 2229807"/>
                      <a:gd name="connsiteY5" fmla="*/ 431894 h 2018428"/>
                      <a:gd name="connsiteX6" fmla="*/ 1526055 w 2229807"/>
                      <a:gd name="connsiteY6" fmla="*/ 457139 h 2018428"/>
                      <a:gd name="connsiteX7" fmla="*/ 1599585 w 2229807"/>
                      <a:gd name="connsiteY7" fmla="*/ 480658 h 2018428"/>
                      <a:gd name="connsiteX8" fmla="*/ 1693636 w 2229807"/>
                      <a:gd name="connsiteY8" fmla="*/ 533260 h 2018428"/>
                      <a:gd name="connsiteX9" fmla="*/ 1718752 w 2229807"/>
                      <a:gd name="connsiteY9" fmla="*/ 527679 h 2018428"/>
                      <a:gd name="connsiteX10" fmla="*/ 1840672 w 2229807"/>
                      <a:gd name="connsiteY10" fmla="*/ 505512 h 2018428"/>
                      <a:gd name="connsiteX11" fmla="*/ 1935229 w 2229807"/>
                      <a:gd name="connsiteY11" fmla="*/ 547043 h 2018428"/>
                      <a:gd name="connsiteX12" fmla="*/ 1896091 w 2229807"/>
                      <a:gd name="connsiteY12" fmla="*/ 710559 h 2018428"/>
                      <a:gd name="connsiteX13" fmla="*/ 1895420 w 2229807"/>
                      <a:gd name="connsiteY13" fmla="*/ 724651 h 2018428"/>
                      <a:gd name="connsiteX14" fmla="*/ 1912986 w 2229807"/>
                      <a:gd name="connsiteY14" fmla="*/ 746589 h 2018428"/>
                      <a:gd name="connsiteX15" fmla="*/ 2034639 w 2229807"/>
                      <a:gd name="connsiteY15" fmla="*/ 1156972 h 2018428"/>
                      <a:gd name="connsiteX16" fmla="*/ 2020167 w 2229807"/>
                      <a:gd name="connsiteY16" fmla="*/ 1304898 h 2018428"/>
                      <a:gd name="connsiteX17" fmla="*/ 2014110 w 2229807"/>
                      <a:gd name="connsiteY17" fmla="*/ 1325005 h 2018428"/>
                      <a:gd name="connsiteX18" fmla="*/ 2018859 w 2229807"/>
                      <a:gd name="connsiteY18" fmla="*/ 1326814 h 2018428"/>
                      <a:gd name="connsiteX19" fmla="*/ 2040178 w 2229807"/>
                      <a:gd name="connsiteY19" fmla="*/ 1331243 h 2018428"/>
                      <a:gd name="connsiteX20" fmla="*/ 2106680 w 2229807"/>
                      <a:gd name="connsiteY20" fmla="*/ 1342326 h 2018428"/>
                      <a:gd name="connsiteX21" fmla="*/ 2178723 w 2229807"/>
                      <a:gd name="connsiteY21" fmla="*/ 1353410 h 2018428"/>
                      <a:gd name="connsiteX22" fmla="*/ 2228600 w 2229807"/>
                      <a:gd name="connsiteY22" fmla="*/ 1375577 h 2018428"/>
                      <a:gd name="connsiteX23" fmla="*/ 2205613 w 2229807"/>
                      <a:gd name="connsiteY23" fmla="*/ 1465411 h 2018428"/>
                      <a:gd name="connsiteX24" fmla="*/ 2112221 w 2229807"/>
                      <a:gd name="connsiteY24" fmla="*/ 1453163 h 2018428"/>
                      <a:gd name="connsiteX25" fmla="*/ 1976988 w 2229807"/>
                      <a:gd name="connsiteY25" fmla="*/ 1445853 h 2018428"/>
                      <a:gd name="connsiteX26" fmla="*/ 1912986 w 2229807"/>
                      <a:gd name="connsiteY26" fmla="*/ 1567356 h 2018428"/>
                      <a:gd name="connsiteX27" fmla="*/ 1826005 w 2229807"/>
                      <a:gd name="connsiteY27" fmla="*/ 1675985 h 2018428"/>
                      <a:gd name="connsiteX28" fmla="*/ 1800913 w 2229807"/>
                      <a:gd name="connsiteY28" fmla="*/ 1697318 h 2018428"/>
                      <a:gd name="connsiteX29" fmla="*/ 1807044 w 2229807"/>
                      <a:gd name="connsiteY29" fmla="*/ 1712596 h 2018428"/>
                      <a:gd name="connsiteX30" fmla="*/ 1812963 w 2229807"/>
                      <a:gd name="connsiteY30" fmla="*/ 1752421 h 2018428"/>
                      <a:gd name="connsiteX31" fmla="*/ 1835131 w 2229807"/>
                      <a:gd name="connsiteY31" fmla="*/ 1857715 h 2018428"/>
                      <a:gd name="connsiteX32" fmla="*/ 1818505 w 2229807"/>
                      <a:gd name="connsiteY32" fmla="*/ 1896508 h 2018428"/>
                      <a:gd name="connsiteX33" fmla="*/ 1768629 w 2229807"/>
                      <a:gd name="connsiteY33" fmla="*/ 1885424 h 2018428"/>
                      <a:gd name="connsiteX34" fmla="*/ 1752003 w 2229807"/>
                      <a:gd name="connsiteY34" fmla="*/ 1863257 h 2018428"/>
                      <a:gd name="connsiteX35" fmla="*/ 1729836 w 2229807"/>
                      <a:gd name="connsiteY35" fmla="*/ 1818923 h 2018428"/>
                      <a:gd name="connsiteX36" fmla="*/ 1713211 w 2229807"/>
                      <a:gd name="connsiteY36" fmla="*/ 1813381 h 2018428"/>
                      <a:gd name="connsiteX37" fmla="*/ 1685501 w 2229807"/>
                      <a:gd name="connsiteY37" fmla="*/ 1796755 h 2018428"/>
                      <a:gd name="connsiteX38" fmla="*/ 1675167 w 2229807"/>
                      <a:gd name="connsiteY38" fmla="*/ 1791014 h 2018428"/>
                      <a:gd name="connsiteX39" fmla="*/ 1599585 w 2229807"/>
                      <a:gd name="connsiteY39" fmla="*/ 1833286 h 2018428"/>
                      <a:gd name="connsiteX40" fmla="*/ 1395148 w 2229807"/>
                      <a:gd name="connsiteY40" fmla="*/ 1887178 h 2018428"/>
                      <a:gd name="connsiteX41" fmla="*/ 1351194 w 2229807"/>
                      <a:gd name="connsiteY41" fmla="*/ 1889465 h 2018428"/>
                      <a:gd name="connsiteX42" fmla="*/ 1350828 w 2229807"/>
                      <a:gd name="connsiteY42" fmla="*/ 1891416 h 2018428"/>
                      <a:gd name="connsiteX43" fmla="*/ 1347451 w 2229807"/>
                      <a:gd name="connsiteY43" fmla="*/ 1907592 h 2018428"/>
                      <a:gd name="connsiteX44" fmla="*/ 1341909 w 2229807"/>
                      <a:gd name="connsiteY44" fmla="*/ 1968552 h 2018428"/>
                      <a:gd name="connsiteX45" fmla="*/ 1325283 w 2229807"/>
                      <a:gd name="connsiteY45" fmla="*/ 2018428 h 2018428"/>
                      <a:gd name="connsiteX46" fmla="*/ 1286491 w 2229807"/>
                      <a:gd name="connsiteY46" fmla="*/ 2001803 h 2018428"/>
                      <a:gd name="connsiteX47" fmla="*/ 1269865 w 2229807"/>
                      <a:gd name="connsiteY47" fmla="*/ 1907592 h 2018428"/>
                      <a:gd name="connsiteX48" fmla="*/ 1263383 w 2229807"/>
                      <a:gd name="connsiteY48" fmla="*/ 1890365 h 2018428"/>
                      <a:gd name="connsiteX49" fmla="*/ 1262430 w 2229807"/>
                      <a:gd name="connsiteY49" fmla="*/ 1887851 h 2018428"/>
                      <a:gd name="connsiteX50" fmla="*/ 1249486 w 2229807"/>
                      <a:gd name="connsiteY50" fmla="*/ 1887178 h 2018428"/>
                      <a:gd name="connsiteX51" fmla="*/ 1045049 w 2229807"/>
                      <a:gd name="connsiteY51" fmla="*/ 1833286 h 2018428"/>
                      <a:gd name="connsiteX52" fmla="*/ 938263 w 2229807"/>
                      <a:gd name="connsiteY52" fmla="*/ 1780255 h 2018428"/>
                      <a:gd name="connsiteX53" fmla="*/ 851490 w 2229807"/>
                      <a:gd name="connsiteY53" fmla="*/ 1817694 h 2018428"/>
                      <a:gd name="connsiteX54" fmla="*/ 786973 w 2229807"/>
                      <a:gd name="connsiteY54" fmla="*/ 1775753 h 2018428"/>
                      <a:gd name="connsiteX55" fmla="*/ 798380 w 2229807"/>
                      <a:gd name="connsiteY55" fmla="*/ 1664912 h 2018428"/>
                      <a:gd name="connsiteX56" fmla="*/ 731649 w 2229807"/>
                      <a:gd name="connsiteY56" fmla="*/ 1567356 h 2018428"/>
                      <a:gd name="connsiteX57" fmla="*/ 665973 w 2229807"/>
                      <a:gd name="connsiteY57" fmla="*/ 1442676 h 2018428"/>
                      <a:gd name="connsiteX58" fmla="*/ 662339 w 2229807"/>
                      <a:gd name="connsiteY58" fmla="*/ 1430614 h 2018428"/>
                      <a:gd name="connsiteX59" fmla="*/ 654723 w 2229807"/>
                      <a:gd name="connsiteY59" fmla="*/ 1436537 h 2018428"/>
                      <a:gd name="connsiteX60" fmla="*/ 615931 w 2229807"/>
                      <a:gd name="connsiteY60" fmla="*/ 1408828 h 2018428"/>
                      <a:gd name="connsiteX61" fmla="*/ 599305 w 2229807"/>
                      <a:gd name="connsiteY61" fmla="*/ 1403286 h 2018428"/>
                      <a:gd name="connsiteX62" fmla="*/ 582680 w 2229807"/>
                      <a:gd name="connsiteY62" fmla="*/ 1392203 h 2018428"/>
                      <a:gd name="connsiteX63" fmla="*/ 566054 w 2229807"/>
                      <a:gd name="connsiteY63" fmla="*/ 1386661 h 2018428"/>
                      <a:gd name="connsiteX64" fmla="*/ 554971 w 2229807"/>
                      <a:gd name="connsiteY64" fmla="*/ 1381119 h 2018428"/>
                      <a:gd name="connsiteX65" fmla="*/ 288963 w 2229807"/>
                      <a:gd name="connsiteY65" fmla="*/ 1231490 h 2018428"/>
                      <a:gd name="connsiteX66" fmla="*/ 250171 w 2229807"/>
                      <a:gd name="connsiteY66" fmla="*/ 1192697 h 2018428"/>
                      <a:gd name="connsiteX67" fmla="*/ 233545 w 2229807"/>
                      <a:gd name="connsiteY67" fmla="*/ 1187155 h 2018428"/>
                      <a:gd name="connsiteX68" fmla="*/ 222461 w 2229807"/>
                      <a:gd name="connsiteY68" fmla="*/ 1176072 h 2018428"/>
                      <a:gd name="connsiteX69" fmla="*/ 150418 w 2229807"/>
                      <a:gd name="connsiteY69" fmla="*/ 1104028 h 2018428"/>
                      <a:gd name="connsiteX70" fmla="*/ 15430 w 2229807"/>
                      <a:gd name="connsiteY70" fmla="*/ 988059 h 2018428"/>
                      <a:gd name="connsiteX71" fmla="*/ 11872 w 2229807"/>
                      <a:gd name="connsiteY71" fmla="*/ 898981 h 2018428"/>
                      <a:gd name="connsiteX72" fmla="*/ 95000 w 2229807"/>
                      <a:gd name="connsiteY72" fmla="*/ 898981 h 2018428"/>
                      <a:gd name="connsiteX73" fmla="*/ 333298 w 2229807"/>
                      <a:gd name="connsiteY73" fmla="*/ 1126195 h 2018428"/>
                      <a:gd name="connsiteX74" fmla="*/ 383174 w 2229807"/>
                      <a:gd name="connsiteY74" fmla="*/ 1170530 h 2018428"/>
                      <a:gd name="connsiteX75" fmla="*/ 399800 w 2229807"/>
                      <a:gd name="connsiteY75" fmla="*/ 1187155 h 2018428"/>
                      <a:gd name="connsiteX76" fmla="*/ 532803 w 2229807"/>
                      <a:gd name="connsiteY76" fmla="*/ 1253657 h 2018428"/>
                      <a:gd name="connsiteX77" fmla="*/ 588221 w 2229807"/>
                      <a:gd name="connsiteY77" fmla="*/ 1253657 h 2018428"/>
                      <a:gd name="connsiteX78" fmla="*/ 619625 w 2229807"/>
                      <a:gd name="connsiteY78" fmla="*/ 1255402 h 2018428"/>
                      <a:gd name="connsiteX79" fmla="*/ 609995 w 2229807"/>
                      <a:gd name="connsiteY79" fmla="*/ 1156972 h 2018428"/>
                      <a:gd name="connsiteX80" fmla="*/ 665973 w 2229807"/>
                      <a:gd name="connsiteY80" fmla="*/ 871268 h 2018428"/>
                      <a:gd name="connsiteX81" fmla="*/ 681501 w 2229807"/>
                      <a:gd name="connsiteY81" fmla="*/ 841790 h 2018428"/>
                      <a:gd name="connsiteX82" fmla="*/ 676891 w 2229807"/>
                      <a:gd name="connsiteY82" fmla="*/ 826937 h 2018428"/>
                      <a:gd name="connsiteX83" fmla="*/ 604847 w 2229807"/>
                      <a:gd name="connsiteY83" fmla="*/ 605264 h 2018428"/>
                      <a:gd name="connsiteX84" fmla="*/ 582680 w 2229807"/>
                      <a:gd name="connsiteY84" fmla="*/ 455635 h 2018428"/>
                      <a:gd name="connsiteX85" fmla="*/ 620653 w 2229807"/>
                      <a:gd name="connsiteY85" fmla="*/ 385166 h 2018428"/>
                      <a:gd name="connsiteX86" fmla="*/ 682432 w 2229807"/>
                      <a:gd name="connsiteY86" fmla="*/ 544304 h 2018428"/>
                      <a:gd name="connsiteX87" fmla="*/ 748934 w 2229807"/>
                      <a:gd name="connsiteY87" fmla="*/ 649599 h 2018428"/>
                      <a:gd name="connsiteX88" fmla="*/ 793269 w 2229807"/>
                      <a:gd name="connsiteY88" fmla="*/ 666224 h 2018428"/>
                      <a:gd name="connsiteX89" fmla="*/ 795415 w 2229807"/>
                      <a:gd name="connsiteY89" fmla="*/ 666952 h 2018428"/>
                      <a:gd name="connsiteX90" fmla="*/ 818629 w 2229807"/>
                      <a:gd name="connsiteY90" fmla="*/ 637959 h 2018428"/>
                      <a:gd name="connsiteX91" fmla="*/ 1045049 w 2229807"/>
                      <a:gd name="connsiteY91" fmla="*/ 480658 h 2018428"/>
                      <a:gd name="connsiteX92" fmla="*/ 1169019 w 2229807"/>
                      <a:gd name="connsiteY92" fmla="*/ 441005 h 2018428"/>
                      <a:gd name="connsiteX93" fmla="*/ 1176721 w 2229807"/>
                      <a:gd name="connsiteY93" fmla="*/ 431632 h 2018428"/>
                      <a:gd name="connsiteX94" fmla="*/ 1192280 w 2229807"/>
                      <a:gd name="connsiteY94" fmla="*/ 427926 h 2018428"/>
                      <a:gd name="connsiteX95" fmla="*/ 1269865 w 2229807"/>
                      <a:gd name="connsiteY95" fmla="*/ 383592 h 2018428"/>
                      <a:gd name="connsiteX96" fmla="*/ 1292032 w 2229807"/>
                      <a:gd name="connsiteY96" fmla="*/ 289381 h 2018428"/>
                      <a:gd name="connsiteX97" fmla="*/ 1269865 w 2229807"/>
                      <a:gd name="connsiteY97" fmla="*/ 222879 h 2018428"/>
                      <a:gd name="connsiteX98" fmla="*/ 1264323 w 2229807"/>
                      <a:gd name="connsiteY98" fmla="*/ 222879 h 2018428"/>
                      <a:gd name="connsiteX99" fmla="*/ 1253240 w 2229807"/>
                      <a:gd name="connsiteY99" fmla="*/ 134210 h 2018428"/>
                      <a:gd name="connsiteX100" fmla="*/ 1236614 w 2229807"/>
                      <a:gd name="connsiteY100" fmla="*/ 28915 h 2018428"/>
                      <a:gd name="connsiteX101" fmla="*/ 1286491 w 2229807"/>
                      <a:gd name="connsiteY101" fmla="*/ 1206 h 2018428"/>
                      <a:gd name="connsiteX0" fmla="*/ 1286491 w 2208661"/>
                      <a:gd name="connsiteY0" fmla="*/ 1206 h 2018428"/>
                      <a:gd name="connsiteX1" fmla="*/ 1333154 w 2208661"/>
                      <a:gd name="connsiteY1" fmla="*/ 58608 h 2018428"/>
                      <a:gd name="connsiteX2" fmla="*/ 1429348 w 2208661"/>
                      <a:gd name="connsiteY2" fmla="*/ 239504 h 2018428"/>
                      <a:gd name="connsiteX3" fmla="*/ 1484767 w 2208661"/>
                      <a:gd name="connsiteY3" fmla="*/ 378050 h 2018428"/>
                      <a:gd name="connsiteX4" fmla="*/ 1485996 w 2208661"/>
                      <a:gd name="connsiteY4" fmla="*/ 439010 h 2018428"/>
                      <a:gd name="connsiteX5" fmla="*/ 1509328 w 2208661"/>
                      <a:gd name="connsiteY5" fmla="*/ 431894 h 2018428"/>
                      <a:gd name="connsiteX6" fmla="*/ 1526055 w 2208661"/>
                      <a:gd name="connsiteY6" fmla="*/ 457139 h 2018428"/>
                      <a:gd name="connsiteX7" fmla="*/ 1599585 w 2208661"/>
                      <a:gd name="connsiteY7" fmla="*/ 480658 h 2018428"/>
                      <a:gd name="connsiteX8" fmla="*/ 1693636 w 2208661"/>
                      <a:gd name="connsiteY8" fmla="*/ 533260 h 2018428"/>
                      <a:gd name="connsiteX9" fmla="*/ 1718752 w 2208661"/>
                      <a:gd name="connsiteY9" fmla="*/ 527679 h 2018428"/>
                      <a:gd name="connsiteX10" fmla="*/ 1840672 w 2208661"/>
                      <a:gd name="connsiteY10" fmla="*/ 505512 h 2018428"/>
                      <a:gd name="connsiteX11" fmla="*/ 1935229 w 2208661"/>
                      <a:gd name="connsiteY11" fmla="*/ 547043 h 2018428"/>
                      <a:gd name="connsiteX12" fmla="*/ 1896091 w 2208661"/>
                      <a:gd name="connsiteY12" fmla="*/ 710559 h 2018428"/>
                      <a:gd name="connsiteX13" fmla="*/ 1895420 w 2208661"/>
                      <a:gd name="connsiteY13" fmla="*/ 724651 h 2018428"/>
                      <a:gd name="connsiteX14" fmla="*/ 1912986 w 2208661"/>
                      <a:gd name="connsiteY14" fmla="*/ 746589 h 2018428"/>
                      <a:gd name="connsiteX15" fmla="*/ 2034639 w 2208661"/>
                      <a:gd name="connsiteY15" fmla="*/ 1156972 h 2018428"/>
                      <a:gd name="connsiteX16" fmla="*/ 2020167 w 2208661"/>
                      <a:gd name="connsiteY16" fmla="*/ 1304898 h 2018428"/>
                      <a:gd name="connsiteX17" fmla="*/ 2014110 w 2208661"/>
                      <a:gd name="connsiteY17" fmla="*/ 1325005 h 2018428"/>
                      <a:gd name="connsiteX18" fmla="*/ 2018859 w 2208661"/>
                      <a:gd name="connsiteY18" fmla="*/ 1326814 h 2018428"/>
                      <a:gd name="connsiteX19" fmla="*/ 2040178 w 2208661"/>
                      <a:gd name="connsiteY19" fmla="*/ 1331243 h 2018428"/>
                      <a:gd name="connsiteX20" fmla="*/ 2106680 w 2208661"/>
                      <a:gd name="connsiteY20" fmla="*/ 1342326 h 2018428"/>
                      <a:gd name="connsiteX21" fmla="*/ 2178723 w 2208661"/>
                      <a:gd name="connsiteY21" fmla="*/ 1353410 h 2018428"/>
                      <a:gd name="connsiteX22" fmla="*/ 2205613 w 2208661"/>
                      <a:gd name="connsiteY22" fmla="*/ 1465411 h 2018428"/>
                      <a:gd name="connsiteX23" fmla="*/ 2112221 w 2208661"/>
                      <a:gd name="connsiteY23" fmla="*/ 1453163 h 2018428"/>
                      <a:gd name="connsiteX24" fmla="*/ 1976988 w 2208661"/>
                      <a:gd name="connsiteY24" fmla="*/ 1445853 h 2018428"/>
                      <a:gd name="connsiteX25" fmla="*/ 1912986 w 2208661"/>
                      <a:gd name="connsiteY25" fmla="*/ 1567356 h 2018428"/>
                      <a:gd name="connsiteX26" fmla="*/ 1826005 w 2208661"/>
                      <a:gd name="connsiteY26" fmla="*/ 1675985 h 2018428"/>
                      <a:gd name="connsiteX27" fmla="*/ 1800913 w 2208661"/>
                      <a:gd name="connsiteY27" fmla="*/ 1697318 h 2018428"/>
                      <a:gd name="connsiteX28" fmla="*/ 1807044 w 2208661"/>
                      <a:gd name="connsiteY28" fmla="*/ 1712596 h 2018428"/>
                      <a:gd name="connsiteX29" fmla="*/ 1812963 w 2208661"/>
                      <a:gd name="connsiteY29" fmla="*/ 1752421 h 2018428"/>
                      <a:gd name="connsiteX30" fmla="*/ 1835131 w 2208661"/>
                      <a:gd name="connsiteY30" fmla="*/ 1857715 h 2018428"/>
                      <a:gd name="connsiteX31" fmla="*/ 1818505 w 2208661"/>
                      <a:gd name="connsiteY31" fmla="*/ 1896508 h 2018428"/>
                      <a:gd name="connsiteX32" fmla="*/ 1768629 w 2208661"/>
                      <a:gd name="connsiteY32" fmla="*/ 1885424 h 2018428"/>
                      <a:gd name="connsiteX33" fmla="*/ 1752003 w 2208661"/>
                      <a:gd name="connsiteY33" fmla="*/ 1863257 h 2018428"/>
                      <a:gd name="connsiteX34" fmla="*/ 1729836 w 2208661"/>
                      <a:gd name="connsiteY34" fmla="*/ 1818923 h 2018428"/>
                      <a:gd name="connsiteX35" fmla="*/ 1713211 w 2208661"/>
                      <a:gd name="connsiteY35" fmla="*/ 1813381 h 2018428"/>
                      <a:gd name="connsiteX36" fmla="*/ 1685501 w 2208661"/>
                      <a:gd name="connsiteY36" fmla="*/ 1796755 h 2018428"/>
                      <a:gd name="connsiteX37" fmla="*/ 1675167 w 2208661"/>
                      <a:gd name="connsiteY37" fmla="*/ 1791014 h 2018428"/>
                      <a:gd name="connsiteX38" fmla="*/ 1599585 w 2208661"/>
                      <a:gd name="connsiteY38" fmla="*/ 1833286 h 2018428"/>
                      <a:gd name="connsiteX39" fmla="*/ 1395148 w 2208661"/>
                      <a:gd name="connsiteY39" fmla="*/ 1887178 h 2018428"/>
                      <a:gd name="connsiteX40" fmla="*/ 1351194 w 2208661"/>
                      <a:gd name="connsiteY40" fmla="*/ 1889465 h 2018428"/>
                      <a:gd name="connsiteX41" fmla="*/ 1350828 w 2208661"/>
                      <a:gd name="connsiteY41" fmla="*/ 1891416 h 2018428"/>
                      <a:gd name="connsiteX42" fmla="*/ 1347451 w 2208661"/>
                      <a:gd name="connsiteY42" fmla="*/ 1907592 h 2018428"/>
                      <a:gd name="connsiteX43" fmla="*/ 1341909 w 2208661"/>
                      <a:gd name="connsiteY43" fmla="*/ 1968552 h 2018428"/>
                      <a:gd name="connsiteX44" fmla="*/ 1325283 w 2208661"/>
                      <a:gd name="connsiteY44" fmla="*/ 2018428 h 2018428"/>
                      <a:gd name="connsiteX45" fmla="*/ 1286491 w 2208661"/>
                      <a:gd name="connsiteY45" fmla="*/ 2001803 h 2018428"/>
                      <a:gd name="connsiteX46" fmla="*/ 1269865 w 2208661"/>
                      <a:gd name="connsiteY46" fmla="*/ 1907592 h 2018428"/>
                      <a:gd name="connsiteX47" fmla="*/ 1263383 w 2208661"/>
                      <a:gd name="connsiteY47" fmla="*/ 1890365 h 2018428"/>
                      <a:gd name="connsiteX48" fmla="*/ 1262430 w 2208661"/>
                      <a:gd name="connsiteY48" fmla="*/ 1887851 h 2018428"/>
                      <a:gd name="connsiteX49" fmla="*/ 1249486 w 2208661"/>
                      <a:gd name="connsiteY49" fmla="*/ 1887178 h 2018428"/>
                      <a:gd name="connsiteX50" fmla="*/ 1045049 w 2208661"/>
                      <a:gd name="connsiteY50" fmla="*/ 1833286 h 2018428"/>
                      <a:gd name="connsiteX51" fmla="*/ 938263 w 2208661"/>
                      <a:gd name="connsiteY51" fmla="*/ 1780255 h 2018428"/>
                      <a:gd name="connsiteX52" fmla="*/ 851490 w 2208661"/>
                      <a:gd name="connsiteY52" fmla="*/ 1817694 h 2018428"/>
                      <a:gd name="connsiteX53" fmla="*/ 786973 w 2208661"/>
                      <a:gd name="connsiteY53" fmla="*/ 1775753 h 2018428"/>
                      <a:gd name="connsiteX54" fmla="*/ 798380 w 2208661"/>
                      <a:gd name="connsiteY54" fmla="*/ 1664912 h 2018428"/>
                      <a:gd name="connsiteX55" fmla="*/ 731649 w 2208661"/>
                      <a:gd name="connsiteY55" fmla="*/ 1567356 h 2018428"/>
                      <a:gd name="connsiteX56" fmla="*/ 665973 w 2208661"/>
                      <a:gd name="connsiteY56" fmla="*/ 1442676 h 2018428"/>
                      <a:gd name="connsiteX57" fmla="*/ 662339 w 2208661"/>
                      <a:gd name="connsiteY57" fmla="*/ 1430614 h 2018428"/>
                      <a:gd name="connsiteX58" fmla="*/ 654723 w 2208661"/>
                      <a:gd name="connsiteY58" fmla="*/ 1436537 h 2018428"/>
                      <a:gd name="connsiteX59" fmla="*/ 615931 w 2208661"/>
                      <a:gd name="connsiteY59" fmla="*/ 1408828 h 2018428"/>
                      <a:gd name="connsiteX60" fmla="*/ 599305 w 2208661"/>
                      <a:gd name="connsiteY60" fmla="*/ 1403286 h 2018428"/>
                      <a:gd name="connsiteX61" fmla="*/ 582680 w 2208661"/>
                      <a:gd name="connsiteY61" fmla="*/ 1392203 h 2018428"/>
                      <a:gd name="connsiteX62" fmla="*/ 566054 w 2208661"/>
                      <a:gd name="connsiteY62" fmla="*/ 1386661 h 2018428"/>
                      <a:gd name="connsiteX63" fmla="*/ 554971 w 2208661"/>
                      <a:gd name="connsiteY63" fmla="*/ 1381119 h 2018428"/>
                      <a:gd name="connsiteX64" fmla="*/ 288963 w 2208661"/>
                      <a:gd name="connsiteY64" fmla="*/ 1231490 h 2018428"/>
                      <a:gd name="connsiteX65" fmla="*/ 250171 w 2208661"/>
                      <a:gd name="connsiteY65" fmla="*/ 1192697 h 2018428"/>
                      <a:gd name="connsiteX66" fmla="*/ 233545 w 2208661"/>
                      <a:gd name="connsiteY66" fmla="*/ 1187155 h 2018428"/>
                      <a:gd name="connsiteX67" fmla="*/ 222461 w 2208661"/>
                      <a:gd name="connsiteY67" fmla="*/ 1176072 h 2018428"/>
                      <a:gd name="connsiteX68" fmla="*/ 150418 w 2208661"/>
                      <a:gd name="connsiteY68" fmla="*/ 1104028 h 2018428"/>
                      <a:gd name="connsiteX69" fmla="*/ 15430 w 2208661"/>
                      <a:gd name="connsiteY69" fmla="*/ 988059 h 2018428"/>
                      <a:gd name="connsiteX70" fmla="*/ 11872 w 2208661"/>
                      <a:gd name="connsiteY70" fmla="*/ 898981 h 2018428"/>
                      <a:gd name="connsiteX71" fmla="*/ 95000 w 2208661"/>
                      <a:gd name="connsiteY71" fmla="*/ 898981 h 2018428"/>
                      <a:gd name="connsiteX72" fmla="*/ 333298 w 2208661"/>
                      <a:gd name="connsiteY72" fmla="*/ 1126195 h 2018428"/>
                      <a:gd name="connsiteX73" fmla="*/ 383174 w 2208661"/>
                      <a:gd name="connsiteY73" fmla="*/ 1170530 h 2018428"/>
                      <a:gd name="connsiteX74" fmla="*/ 399800 w 2208661"/>
                      <a:gd name="connsiteY74" fmla="*/ 1187155 h 2018428"/>
                      <a:gd name="connsiteX75" fmla="*/ 532803 w 2208661"/>
                      <a:gd name="connsiteY75" fmla="*/ 1253657 h 2018428"/>
                      <a:gd name="connsiteX76" fmla="*/ 588221 w 2208661"/>
                      <a:gd name="connsiteY76" fmla="*/ 1253657 h 2018428"/>
                      <a:gd name="connsiteX77" fmla="*/ 619625 w 2208661"/>
                      <a:gd name="connsiteY77" fmla="*/ 1255402 h 2018428"/>
                      <a:gd name="connsiteX78" fmla="*/ 609995 w 2208661"/>
                      <a:gd name="connsiteY78" fmla="*/ 1156972 h 2018428"/>
                      <a:gd name="connsiteX79" fmla="*/ 665973 w 2208661"/>
                      <a:gd name="connsiteY79" fmla="*/ 871268 h 2018428"/>
                      <a:gd name="connsiteX80" fmla="*/ 681501 w 2208661"/>
                      <a:gd name="connsiteY80" fmla="*/ 841790 h 2018428"/>
                      <a:gd name="connsiteX81" fmla="*/ 676891 w 2208661"/>
                      <a:gd name="connsiteY81" fmla="*/ 826937 h 2018428"/>
                      <a:gd name="connsiteX82" fmla="*/ 604847 w 2208661"/>
                      <a:gd name="connsiteY82" fmla="*/ 605264 h 2018428"/>
                      <a:gd name="connsiteX83" fmla="*/ 582680 w 2208661"/>
                      <a:gd name="connsiteY83" fmla="*/ 455635 h 2018428"/>
                      <a:gd name="connsiteX84" fmla="*/ 620653 w 2208661"/>
                      <a:gd name="connsiteY84" fmla="*/ 385166 h 2018428"/>
                      <a:gd name="connsiteX85" fmla="*/ 682432 w 2208661"/>
                      <a:gd name="connsiteY85" fmla="*/ 544304 h 2018428"/>
                      <a:gd name="connsiteX86" fmla="*/ 748934 w 2208661"/>
                      <a:gd name="connsiteY86" fmla="*/ 649599 h 2018428"/>
                      <a:gd name="connsiteX87" fmla="*/ 793269 w 2208661"/>
                      <a:gd name="connsiteY87" fmla="*/ 666224 h 2018428"/>
                      <a:gd name="connsiteX88" fmla="*/ 795415 w 2208661"/>
                      <a:gd name="connsiteY88" fmla="*/ 666952 h 2018428"/>
                      <a:gd name="connsiteX89" fmla="*/ 818629 w 2208661"/>
                      <a:gd name="connsiteY89" fmla="*/ 637959 h 2018428"/>
                      <a:gd name="connsiteX90" fmla="*/ 1045049 w 2208661"/>
                      <a:gd name="connsiteY90" fmla="*/ 480658 h 2018428"/>
                      <a:gd name="connsiteX91" fmla="*/ 1169019 w 2208661"/>
                      <a:gd name="connsiteY91" fmla="*/ 441005 h 2018428"/>
                      <a:gd name="connsiteX92" fmla="*/ 1176721 w 2208661"/>
                      <a:gd name="connsiteY92" fmla="*/ 431632 h 2018428"/>
                      <a:gd name="connsiteX93" fmla="*/ 1192280 w 2208661"/>
                      <a:gd name="connsiteY93" fmla="*/ 427926 h 2018428"/>
                      <a:gd name="connsiteX94" fmla="*/ 1269865 w 2208661"/>
                      <a:gd name="connsiteY94" fmla="*/ 383592 h 2018428"/>
                      <a:gd name="connsiteX95" fmla="*/ 1292032 w 2208661"/>
                      <a:gd name="connsiteY95" fmla="*/ 289381 h 2018428"/>
                      <a:gd name="connsiteX96" fmla="*/ 1269865 w 2208661"/>
                      <a:gd name="connsiteY96" fmla="*/ 222879 h 2018428"/>
                      <a:gd name="connsiteX97" fmla="*/ 1264323 w 2208661"/>
                      <a:gd name="connsiteY97" fmla="*/ 222879 h 2018428"/>
                      <a:gd name="connsiteX98" fmla="*/ 1253240 w 2208661"/>
                      <a:gd name="connsiteY98" fmla="*/ 134210 h 2018428"/>
                      <a:gd name="connsiteX99" fmla="*/ 1236614 w 2208661"/>
                      <a:gd name="connsiteY99" fmla="*/ 28915 h 2018428"/>
                      <a:gd name="connsiteX100" fmla="*/ 1286491 w 2208661"/>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6980"/>
                      <a:gd name="connsiteY0" fmla="*/ 1206 h 2018428"/>
                      <a:gd name="connsiteX1" fmla="*/ 1333154 w 2216980"/>
                      <a:gd name="connsiteY1" fmla="*/ 58608 h 2018428"/>
                      <a:gd name="connsiteX2" fmla="*/ 1429348 w 2216980"/>
                      <a:gd name="connsiteY2" fmla="*/ 239504 h 2018428"/>
                      <a:gd name="connsiteX3" fmla="*/ 1484767 w 2216980"/>
                      <a:gd name="connsiteY3" fmla="*/ 378050 h 2018428"/>
                      <a:gd name="connsiteX4" fmla="*/ 1485996 w 2216980"/>
                      <a:gd name="connsiteY4" fmla="*/ 439010 h 2018428"/>
                      <a:gd name="connsiteX5" fmla="*/ 1509328 w 2216980"/>
                      <a:gd name="connsiteY5" fmla="*/ 431894 h 2018428"/>
                      <a:gd name="connsiteX6" fmla="*/ 1526055 w 2216980"/>
                      <a:gd name="connsiteY6" fmla="*/ 457139 h 2018428"/>
                      <a:gd name="connsiteX7" fmla="*/ 1599585 w 2216980"/>
                      <a:gd name="connsiteY7" fmla="*/ 480658 h 2018428"/>
                      <a:gd name="connsiteX8" fmla="*/ 1693636 w 2216980"/>
                      <a:gd name="connsiteY8" fmla="*/ 533260 h 2018428"/>
                      <a:gd name="connsiteX9" fmla="*/ 1718752 w 2216980"/>
                      <a:gd name="connsiteY9" fmla="*/ 527679 h 2018428"/>
                      <a:gd name="connsiteX10" fmla="*/ 1840672 w 2216980"/>
                      <a:gd name="connsiteY10" fmla="*/ 505512 h 2018428"/>
                      <a:gd name="connsiteX11" fmla="*/ 1935229 w 2216980"/>
                      <a:gd name="connsiteY11" fmla="*/ 547043 h 2018428"/>
                      <a:gd name="connsiteX12" fmla="*/ 1896091 w 2216980"/>
                      <a:gd name="connsiteY12" fmla="*/ 710559 h 2018428"/>
                      <a:gd name="connsiteX13" fmla="*/ 1895420 w 2216980"/>
                      <a:gd name="connsiteY13" fmla="*/ 724651 h 2018428"/>
                      <a:gd name="connsiteX14" fmla="*/ 1912986 w 2216980"/>
                      <a:gd name="connsiteY14" fmla="*/ 746589 h 2018428"/>
                      <a:gd name="connsiteX15" fmla="*/ 2034639 w 2216980"/>
                      <a:gd name="connsiteY15" fmla="*/ 1156972 h 2018428"/>
                      <a:gd name="connsiteX16" fmla="*/ 2020167 w 2216980"/>
                      <a:gd name="connsiteY16" fmla="*/ 1304898 h 2018428"/>
                      <a:gd name="connsiteX17" fmla="*/ 2014110 w 2216980"/>
                      <a:gd name="connsiteY17" fmla="*/ 1325005 h 2018428"/>
                      <a:gd name="connsiteX18" fmla="*/ 2018859 w 2216980"/>
                      <a:gd name="connsiteY18" fmla="*/ 1326814 h 2018428"/>
                      <a:gd name="connsiteX19" fmla="*/ 2040178 w 2216980"/>
                      <a:gd name="connsiteY19" fmla="*/ 1331243 h 2018428"/>
                      <a:gd name="connsiteX20" fmla="*/ 2106680 w 2216980"/>
                      <a:gd name="connsiteY20" fmla="*/ 1342326 h 2018428"/>
                      <a:gd name="connsiteX21" fmla="*/ 2207187 w 2216980"/>
                      <a:gd name="connsiteY21" fmla="*/ 1356968 h 2018428"/>
                      <a:gd name="connsiteX22" fmla="*/ 2205613 w 2216980"/>
                      <a:gd name="connsiteY22" fmla="*/ 1465411 h 2018428"/>
                      <a:gd name="connsiteX23" fmla="*/ 2112221 w 2216980"/>
                      <a:gd name="connsiteY23" fmla="*/ 1453163 h 2018428"/>
                      <a:gd name="connsiteX24" fmla="*/ 1976988 w 2216980"/>
                      <a:gd name="connsiteY24" fmla="*/ 1445853 h 2018428"/>
                      <a:gd name="connsiteX25" fmla="*/ 1912986 w 2216980"/>
                      <a:gd name="connsiteY25" fmla="*/ 1567356 h 2018428"/>
                      <a:gd name="connsiteX26" fmla="*/ 1826005 w 2216980"/>
                      <a:gd name="connsiteY26" fmla="*/ 1675985 h 2018428"/>
                      <a:gd name="connsiteX27" fmla="*/ 1800913 w 2216980"/>
                      <a:gd name="connsiteY27" fmla="*/ 1697318 h 2018428"/>
                      <a:gd name="connsiteX28" fmla="*/ 1807044 w 2216980"/>
                      <a:gd name="connsiteY28" fmla="*/ 1712596 h 2018428"/>
                      <a:gd name="connsiteX29" fmla="*/ 1812963 w 2216980"/>
                      <a:gd name="connsiteY29" fmla="*/ 1752421 h 2018428"/>
                      <a:gd name="connsiteX30" fmla="*/ 1835131 w 2216980"/>
                      <a:gd name="connsiteY30" fmla="*/ 1857715 h 2018428"/>
                      <a:gd name="connsiteX31" fmla="*/ 1818505 w 2216980"/>
                      <a:gd name="connsiteY31" fmla="*/ 1896508 h 2018428"/>
                      <a:gd name="connsiteX32" fmla="*/ 1768629 w 2216980"/>
                      <a:gd name="connsiteY32" fmla="*/ 1885424 h 2018428"/>
                      <a:gd name="connsiteX33" fmla="*/ 1752003 w 2216980"/>
                      <a:gd name="connsiteY33" fmla="*/ 1863257 h 2018428"/>
                      <a:gd name="connsiteX34" fmla="*/ 1729836 w 2216980"/>
                      <a:gd name="connsiteY34" fmla="*/ 1818923 h 2018428"/>
                      <a:gd name="connsiteX35" fmla="*/ 1713211 w 2216980"/>
                      <a:gd name="connsiteY35" fmla="*/ 1813381 h 2018428"/>
                      <a:gd name="connsiteX36" fmla="*/ 1685501 w 2216980"/>
                      <a:gd name="connsiteY36" fmla="*/ 1796755 h 2018428"/>
                      <a:gd name="connsiteX37" fmla="*/ 1675167 w 2216980"/>
                      <a:gd name="connsiteY37" fmla="*/ 1791014 h 2018428"/>
                      <a:gd name="connsiteX38" fmla="*/ 1599585 w 2216980"/>
                      <a:gd name="connsiteY38" fmla="*/ 1833286 h 2018428"/>
                      <a:gd name="connsiteX39" fmla="*/ 1395148 w 2216980"/>
                      <a:gd name="connsiteY39" fmla="*/ 1887178 h 2018428"/>
                      <a:gd name="connsiteX40" fmla="*/ 1351194 w 2216980"/>
                      <a:gd name="connsiteY40" fmla="*/ 1889465 h 2018428"/>
                      <a:gd name="connsiteX41" fmla="*/ 1350828 w 2216980"/>
                      <a:gd name="connsiteY41" fmla="*/ 1891416 h 2018428"/>
                      <a:gd name="connsiteX42" fmla="*/ 1347451 w 2216980"/>
                      <a:gd name="connsiteY42" fmla="*/ 1907592 h 2018428"/>
                      <a:gd name="connsiteX43" fmla="*/ 1341909 w 2216980"/>
                      <a:gd name="connsiteY43" fmla="*/ 1968552 h 2018428"/>
                      <a:gd name="connsiteX44" fmla="*/ 1325283 w 2216980"/>
                      <a:gd name="connsiteY44" fmla="*/ 2018428 h 2018428"/>
                      <a:gd name="connsiteX45" fmla="*/ 1286491 w 2216980"/>
                      <a:gd name="connsiteY45" fmla="*/ 2001803 h 2018428"/>
                      <a:gd name="connsiteX46" fmla="*/ 1269865 w 2216980"/>
                      <a:gd name="connsiteY46" fmla="*/ 1907592 h 2018428"/>
                      <a:gd name="connsiteX47" fmla="*/ 1263383 w 2216980"/>
                      <a:gd name="connsiteY47" fmla="*/ 1890365 h 2018428"/>
                      <a:gd name="connsiteX48" fmla="*/ 1262430 w 2216980"/>
                      <a:gd name="connsiteY48" fmla="*/ 1887851 h 2018428"/>
                      <a:gd name="connsiteX49" fmla="*/ 1249486 w 2216980"/>
                      <a:gd name="connsiteY49" fmla="*/ 1887178 h 2018428"/>
                      <a:gd name="connsiteX50" fmla="*/ 1045049 w 2216980"/>
                      <a:gd name="connsiteY50" fmla="*/ 1833286 h 2018428"/>
                      <a:gd name="connsiteX51" fmla="*/ 938263 w 2216980"/>
                      <a:gd name="connsiteY51" fmla="*/ 1780255 h 2018428"/>
                      <a:gd name="connsiteX52" fmla="*/ 851490 w 2216980"/>
                      <a:gd name="connsiteY52" fmla="*/ 1817694 h 2018428"/>
                      <a:gd name="connsiteX53" fmla="*/ 786973 w 2216980"/>
                      <a:gd name="connsiteY53" fmla="*/ 1775753 h 2018428"/>
                      <a:gd name="connsiteX54" fmla="*/ 798380 w 2216980"/>
                      <a:gd name="connsiteY54" fmla="*/ 1664912 h 2018428"/>
                      <a:gd name="connsiteX55" fmla="*/ 731649 w 2216980"/>
                      <a:gd name="connsiteY55" fmla="*/ 1567356 h 2018428"/>
                      <a:gd name="connsiteX56" fmla="*/ 665973 w 2216980"/>
                      <a:gd name="connsiteY56" fmla="*/ 1442676 h 2018428"/>
                      <a:gd name="connsiteX57" fmla="*/ 662339 w 2216980"/>
                      <a:gd name="connsiteY57" fmla="*/ 1430614 h 2018428"/>
                      <a:gd name="connsiteX58" fmla="*/ 654723 w 2216980"/>
                      <a:gd name="connsiteY58" fmla="*/ 1436537 h 2018428"/>
                      <a:gd name="connsiteX59" fmla="*/ 615931 w 2216980"/>
                      <a:gd name="connsiteY59" fmla="*/ 1408828 h 2018428"/>
                      <a:gd name="connsiteX60" fmla="*/ 599305 w 2216980"/>
                      <a:gd name="connsiteY60" fmla="*/ 1403286 h 2018428"/>
                      <a:gd name="connsiteX61" fmla="*/ 582680 w 2216980"/>
                      <a:gd name="connsiteY61" fmla="*/ 1392203 h 2018428"/>
                      <a:gd name="connsiteX62" fmla="*/ 566054 w 2216980"/>
                      <a:gd name="connsiteY62" fmla="*/ 1386661 h 2018428"/>
                      <a:gd name="connsiteX63" fmla="*/ 554971 w 2216980"/>
                      <a:gd name="connsiteY63" fmla="*/ 1381119 h 2018428"/>
                      <a:gd name="connsiteX64" fmla="*/ 288963 w 2216980"/>
                      <a:gd name="connsiteY64" fmla="*/ 1231490 h 2018428"/>
                      <a:gd name="connsiteX65" fmla="*/ 250171 w 2216980"/>
                      <a:gd name="connsiteY65" fmla="*/ 1192697 h 2018428"/>
                      <a:gd name="connsiteX66" fmla="*/ 233545 w 2216980"/>
                      <a:gd name="connsiteY66" fmla="*/ 1187155 h 2018428"/>
                      <a:gd name="connsiteX67" fmla="*/ 222461 w 2216980"/>
                      <a:gd name="connsiteY67" fmla="*/ 1176072 h 2018428"/>
                      <a:gd name="connsiteX68" fmla="*/ 150418 w 2216980"/>
                      <a:gd name="connsiteY68" fmla="*/ 1104028 h 2018428"/>
                      <a:gd name="connsiteX69" fmla="*/ 15430 w 2216980"/>
                      <a:gd name="connsiteY69" fmla="*/ 988059 h 2018428"/>
                      <a:gd name="connsiteX70" fmla="*/ 11872 w 2216980"/>
                      <a:gd name="connsiteY70" fmla="*/ 898981 h 2018428"/>
                      <a:gd name="connsiteX71" fmla="*/ 95000 w 2216980"/>
                      <a:gd name="connsiteY71" fmla="*/ 898981 h 2018428"/>
                      <a:gd name="connsiteX72" fmla="*/ 333298 w 2216980"/>
                      <a:gd name="connsiteY72" fmla="*/ 1126195 h 2018428"/>
                      <a:gd name="connsiteX73" fmla="*/ 383174 w 2216980"/>
                      <a:gd name="connsiteY73" fmla="*/ 1170530 h 2018428"/>
                      <a:gd name="connsiteX74" fmla="*/ 399800 w 2216980"/>
                      <a:gd name="connsiteY74" fmla="*/ 1187155 h 2018428"/>
                      <a:gd name="connsiteX75" fmla="*/ 532803 w 2216980"/>
                      <a:gd name="connsiteY75" fmla="*/ 1253657 h 2018428"/>
                      <a:gd name="connsiteX76" fmla="*/ 588221 w 2216980"/>
                      <a:gd name="connsiteY76" fmla="*/ 1253657 h 2018428"/>
                      <a:gd name="connsiteX77" fmla="*/ 619625 w 2216980"/>
                      <a:gd name="connsiteY77" fmla="*/ 1255402 h 2018428"/>
                      <a:gd name="connsiteX78" fmla="*/ 609995 w 2216980"/>
                      <a:gd name="connsiteY78" fmla="*/ 1156972 h 2018428"/>
                      <a:gd name="connsiteX79" fmla="*/ 665973 w 2216980"/>
                      <a:gd name="connsiteY79" fmla="*/ 871268 h 2018428"/>
                      <a:gd name="connsiteX80" fmla="*/ 681501 w 2216980"/>
                      <a:gd name="connsiteY80" fmla="*/ 841790 h 2018428"/>
                      <a:gd name="connsiteX81" fmla="*/ 676891 w 2216980"/>
                      <a:gd name="connsiteY81" fmla="*/ 826937 h 2018428"/>
                      <a:gd name="connsiteX82" fmla="*/ 604847 w 2216980"/>
                      <a:gd name="connsiteY82" fmla="*/ 605264 h 2018428"/>
                      <a:gd name="connsiteX83" fmla="*/ 582680 w 2216980"/>
                      <a:gd name="connsiteY83" fmla="*/ 455635 h 2018428"/>
                      <a:gd name="connsiteX84" fmla="*/ 620653 w 2216980"/>
                      <a:gd name="connsiteY84" fmla="*/ 385166 h 2018428"/>
                      <a:gd name="connsiteX85" fmla="*/ 682432 w 2216980"/>
                      <a:gd name="connsiteY85" fmla="*/ 544304 h 2018428"/>
                      <a:gd name="connsiteX86" fmla="*/ 748934 w 2216980"/>
                      <a:gd name="connsiteY86" fmla="*/ 649599 h 2018428"/>
                      <a:gd name="connsiteX87" fmla="*/ 793269 w 2216980"/>
                      <a:gd name="connsiteY87" fmla="*/ 666224 h 2018428"/>
                      <a:gd name="connsiteX88" fmla="*/ 795415 w 2216980"/>
                      <a:gd name="connsiteY88" fmla="*/ 666952 h 2018428"/>
                      <a:gd name="connsiteX89" fmla="*/ 818629 w 2216980"/>
                      <a:gd name="connsiteY89" fmla="*/ 637959 h 2018428"/>
                      <a:gd name="connsiteX90" fmla="*/ 1045049 w 2216980"/>
                      <a:gd name="connsiteY90" fmla="*/ 480658 h 2018428"/>
                      <a:gd name="connsiteX91" fmla="*/ 1169019 w 2216980"/>
                      <a:gd name="connsiteY91" fmla="*/ 441005 h 2018428"/>
                      <a:gd name="connsiteX92" fmla="*/ 1176721 w 2216980"/>
                      <a:gd name="connsiteY92" fmla="*/ 431632 h 2018428"/>
                      <a:gd name="connsiteX93" fmla="*/ 1192280 w 2216980"/>
                      <a:gd name="connsiteY93" fmla="*/ 427926 h 2018428"/>
                      <a:gd name="connsiteX94" fmla="*/ 1269865 w 2216980"/>
                      <a:gd name="connsiteY94" fmla="*/ 383592 h 2018428"/>
                      <a:gd name="connsiteX95" fmla="*/ 1292032 w 2216980"/>
                      <a:gd name="connsiteY95" fmla="*/ 289381 h 2018428"/>
                      <a:gd name="connsiteX96" fmla="*/ 1269865 w 2216980"/>
                      <a:gd name="connsiteY96" fmla="*/ 222879 h 2018428"/>
                      <a:gd name="connsiteX97" fmla="*/ 1264323 w 2216980"/>
                      <a:gd name="connsiteY97" fmla="*/ 222879 h 2018428"/>
                      <a:gd name="connsiteX98" fmla="*/ 1253240 w 2216980"/>
                      <a:gd name="connsiteY98" fmla="*/ 134210 h 2018428"/>
                      <a:gd name="connsiteX99" fmla="*/ 1236614 w 2216980"/>
                      <a:gd name="connsiteY99" fmla="*/ 28915 h 2018428"/>
                      <a:gd name="connsiteX100" fmla="*/ 1286491 w 2216980"/>
                      <a:gd name="connsiteY100" fmla="*/ 1206 h 2018428"/>
                      <a:gd name="connsiteX0" fmla="*/ 1286491 w 2214199"/>
                      <a:gd name="connsiteY0" fmla="*/ 1206 h 2018428"/>
                      <a:gd name="connsiteX1" fmla="*/ 1333154 w 2214199"/>
                      <a:gd name="connsiteY1" fmla="*/ 58608 h 2018428"/>
                      <a:gd name="connsiteX2" fmla="*/ 1429348 w 2214199"/>
                      <a:gd name="connsiteY2" fmla="*/ 239504 h 2018428"/>
                      <a:gd name="connsiteX3" fmla="*/ 1484767 w 2214199"/>
                      <a:gd name="connsiteY3" fmla="*/ 378050 h 2018428"/>
                      <a:gd name="connsiteX4" fmla="*/ 1485996 w 2214199"/>
                      <a:gd name="connsiteY4" fmla="*/ 439010 h 2018428"/>
                      <a:gd name="connsiteX5" fmla="*/ 1509328 w 2214199"/>
                      <a:gd name="connsiteY5" fmla="*/ 431894 h 2018428"/>
                      <a:gd name="connsiteX6" fmla="*/ 1526055 w 2214199"/>
                      <a:gd name="connsiteY6" fmla="*/ 457139 h 2018428"/>
                      <a:gd name="connsiteX7" fmla="*/ 1599585 w 2214199"/>
                      <a:gd name="connsiteY7" fmla="*/ 480658 h 2018428"/>
                      <a:gd name="connsiteX8" fmla="*/ 1693636 w 2214199"/>
                      <a:gd name="connsiteY8" fmla="*/ 533260 h 2018428"/>
                      <a:gd name="connsiteX9" fmla="*/ 1718752 w 2214199"/>
                      <a:gd name="connsiteY9" fmla="*/ 527679 h 2018428"/>
                      <a:gd name="connsiteX10" fmla="*/ 1840672 w 2214199"/>
                      <a:gd name="connsiteY10" fmla="*/ 505512 h 2018428"/>
                      <a:gd name="connsiteX11" fmla="*/ 1935229 w 2214199"/>
                      <a:gd name="connsiteY11" fmla="*/ 547043 h 2018428"/>
                      <a:gd name="connsiteX12" fmla="*/ 1896091 w 2214199"/>
                      <a:gd name="connsiteY12" fmla="*/ 710559 h 2018428"/>
                      <a:gd name="connsiteX13" fmla="*/ 1895420 w 2214199"/>
                      <a:gd name="connsiteY13" fmla="*/ 724651 h 2018428"/>
                      <a:gd name="connsiteX14" fmla="*/ 1912986 w 2214199"/>
                      <a:gd name="connsiteY14" fmla="*/ 746589 h 2018428"/>
                      <a:gd name="connsiteX15" fmla="*/ 2034639 w 2214199"/>
                      <a:gd name="connsiteY15" fmla="*/ 1156972 h 2018428"/>
                      <a:gd name="connsiteX16" fmla="*/ 2020167 w 2214199"/>
                      <a:gd name="connsiteY16" fmla="*/ 1304898 h 2018428"/>
                      <a:gd name="connsiteX17" fmla="*/ 2014110 w 2214199"/>
                      <a:gd name="connsiteY17" fmla="*/ 1325005 h 2018428"/>
                      <a:gd name="connsiteX18" fmla="*/ 2018859 w 2214199"/>
                      <a:gd name="connsiteY18" fmla="*/ 1326814 h 2018428"/>
                      <a:gd name="connsiteX19" fmla="*/ 2040178 w 2214199"/>
                      <a:gd name="connsiteY19" fmla="*/ 1331243 h 2018428"/>
                      <a:gd name="connsiteX20" fmla="*/ 2106680 w 2214199"/>
                      <a:gd name="connsiteY20" fmla="*/ 1342326 h 2018428"/>
                      <a:gd name="connsiteX21" fmla="*/ 2207187 w 2214199"/>
                      <a:gd name="connsiteY21" fmla="*/ 1356968 h 2018428"/>
                      <a:gd name="connsiteX22" fmla="*/ 2198497 w 2214199"/>
                      <a:gd name="connsiteY22" fmla="*/ 1454737 h 2018428"/>
                      <a:gd name="connsiteX23" fmla="*/ 2112221 w 2214199"/>
                      <a:gd name="connsiteY23" fmla="*/ 1453163 h 2018428"/>
                      <a:gd name="connsiteX24" fmla="*/ 1976988 w 2214199"/>
                      <a:gd name="connsiteY24" fmla="*/ 1445853 h 2018428"/>
                      <a:gd name="connsiteX25" fmla="*/ 1912986 w 2214199"/>
                      <a:gd name="connsiteY25" fmla="*/ 1567356 h 2018428"/>
                      <a:gd name="connsiteX26" fmla="*/ 1826005 w 2214199"/>
                      <a:gd name="connsiteY26" fmla="*/ 1675985 h 2018428"/>
                      <a:gd name="connsiteX27" fmla="*/ 1800913 w 2214199"/>
                      <a:gd name="connsiteY27" fmla="*/ 1697318 h 2018428"/>
                      <a:gd name="connsiteX28" fmla="*/ 1807044 w 2214199"/>
                      <a:gd name="connsiteY28" fmla="*/ 1712596 h 2018428"/>
                      <a:gd name="connsiteX29" fmla="*/ 1812963 w 2214199"/>
                      <a:gd name="connsiteY29" fmla="*/ 1752421 h 2018428"/>
                      <a:gd name="connsiteX30" fmla="*/ 1835131 w 2214199"/>
                      <a:gd name="connsiteY30" fmla="*/ 1857715 h 2018428"/>
                      <a:gd name="connsiteX31" fmla="*/ 1818505 w 2214199"/>
                      <a:gd name="connsiteY31" fmla="*/ 1896508 h 2018428"/>
                      <a:gd name="connsiteX32" fmla="*/ 1768629 w 2214199"/>
                      <a:gd name="connsiteY32" fmla="*/ 1885424 h 2018428"/>
                      <a:gd name="connsiteX33" fmla="*/ 1752003 w 2214199"/>
                      <a:gd name="connsiteY33" fmla="*/ 1863257 h 2018428"/>
                      <a:gd name="connsiteX34" fmla="*/ 1729836 w 2214199"/>
                      <a:gd name="connsiteY34" fmla="*/ 1818923 h 2018428"/>
                      <a:gd name="connsiteX35" fmla="*/ 1713211 w 2214199"/>
                      <a:gd name="connsiteY35" fmla="*/ 1813381 h 2018428"/>
                      <a:gd name="connsiteX36" fmla="*/ 1685501 w 2214199"/>
                      <a:gd name="connsiteY36" fmla="*/ 1796755 h 2018428"/>
                      <a:gd name="connsiteX37" fmla="*/ 1675167 w 2214199"/>
                      <a:gd name="connsiteY37" fmla="*/ 1791014 h 2018428"/>
                      <a:gd name="connsiteX38" fmla="*/ 1599585 w 2214199"/>
                      <a:gd name="connsiteY38" fmla="*/ 1833286 h 2018428"/>
                      <a:gd name="connsiteX39" fmla="*/ 1395148 w 2214199"/>
                      <a:gd name="connsiteY39" fmla="*/ 1887178 h 2018428"/>
                      <a:gd name="connsiteX40" fmla="*/ 1351194 w 2214199"/>
                      <a:gd name="connsiteY40" fmla="*/ 1889465 h 2018428"/>
                      <a:gd name="connsiteX41" fmla="*/ 1350828 w 2214199"/>
                      <a:gd name="connsiteY41" fmla="*/ 1891416 h 2018428"/>
                      <a:gd name="connsiteX42" fmla="*/ 1347451 w 2214199"/>
                      <a:gd name="connsiteY42" fmla="*/ 1907592 h 2018428"/>
                      <a:gd name="connsiteX43" fmla="*/ 1341909 w 2214199"/>
                      <a:gd name="connsiteY43" fmla="*/ 1968552 h 2018428"/>
                      <a:gd name="connsiteX44" fmla="*/ 1325283 w 2214199"/>
                      <a:gd name="connsiteY44" fmla="*/ 2018428 h 2018428"/>
                      <a:gd name="connsiteX45" fmla="*/ 1286491 w 2214199"/>
                      <a:gd name="connsiteY45" fmla="*/ 2001803 h 2018428"/>
                      <a:gd name="connsiteX46" fmla="*/ 1269865 w 2214199"/>
                      <a:gd name="connsiteY46" fmla="*/ 1907592 h 2018428"/>
                      <a:gd name="connsiteX47" fmla="*/ 1263383 w 2214199"/>
                      <a:gd name="connsiteY47" fmla="*/ 1890365 h 2018428"/>
                      <a:gd name="connsiteX48" fmla="*/ 1262430 w 2214199"/>
                      <a:gd name="connsiteY48" fmla="*/ 1887851 h 2018428"/>
                      <a:gd name="connsiteX49" fmla="*/ 1249486 w 2214199"/>
                      <a:gd name="connsiteY49" fmla="*/ 1887178 h 2018428"/>
                      <a:gd name="connsiteX50" fmla="*/ 1045049 w 2214199"/>
                      <a:gd name="connsiteY50" fmla="*/ 1833286 h 2018428"/>
                      <a:gd name="connsiteX51" fmla="*/ 938263 w 2214199"/>
                      <a:gd name="connsiteY51" fmla="*/ 1780255 h 2018428"/>
                      <a:gd name="connsiteX52" fmla="*/ 851490 w 2214199"/>
                      <a:gd name="connsiteY52" fmla="*/ 1817694 h 2018428"/>
                      <a:gd name="connsiteX53" fmla="*/ 786973 w 2214199"/>
                      <a:gd name="connsiteY53" fmla="*/ 1775753 h 2018428"/>
                      <a:gd name="connsiteX54" fmla="*/ 798380 w 2214199"/>
                      <a:gd name="connsiteY54" fmla="*/ 1664912 h 2018428"/>
                      <a:gd name="connsiteX55" fmla="*/ 731649 w 2214199"/>
                      <a:gd name="connsiteY55" fmla="*/ 1567356 h 2018428"/>
                      <a:gd name="connsiteX56" fmla="*/ 665973 w 2214199"/>
                      <a:gd name="connsiteY56" fmla="*/ 1442676 h 2018428"/>
                      <a:gd name="connsiteX57" fmla="*/ 662339 w 2214199"/>
                      <a:gd name="connsiteY57" fmla="*/ 1430614 h 2018428"/>
                      <a:gd name="connsiteX58" fmla="*/ 654723 w 2214199"/>
                      <a:gd name="connsiteY58" fmla="*/ 1436537 h 2018428"/>
                      <a:gd name="connsiteX59" fmla="*/ 615931 w 2214199"/>
                      <a:gd name="connsiteY59" fmla="*/ 1408828 h 2018428"/>
                      <a:gd name="connsiteX60" fmla="*/ 599305 w 2214199"/>
                      <a:gd name="connsiteY60" fmla="*/ 1403286 h 2018428"/>
                      <a:gd name="connsiteX61" fmla="*/ 582680 w 2214199"/>
                      <a:gd name="connsiteY61" fmla="*/ 1392203 h 2018428"/>
                      <a:gd name="connsiteX62" fmla="*/ 566054 w 2214199"/>
                      <a:gd name="connsiteY62" fmla="*/ 1386661 h 2018428"/>
                      <a:gd name="connsiteX63" fmla="*/ 554971 w 2214199"/>
                      <a:gd name="connsiteY63" fmla="*/ 1381119 h 2018428"/>
                      <a:gd name="connsiteX64" fmla="*/ 288963 w 2214199"/>
                      <a:gd name="connsiteY64" fmla="*/ 1231490 h 2018428"/>
                      <a:gd name="connsiteX65" fmla="*/ 250171 w 2214199"/>
                      <a:gd name="connsiteY65" fmla="*/ 1192697 h 2018428"/>
                      <a:gd name="connsiteX66" fmla="*/ 233545 w 2214199"/>
                      <a:gd name="connsiteY66" fmla="*/ 1187155 h 2018428"/>
                      <a:gd name="connsiteX67" fmla="*/ 222461 w 2214199"/>
                      <a:gd name="connsiteY67" fmla="*/ 1176072 h 2018428"/>
                      <a:gd name="connsiteX68" fmla="*/ 150418 w 2214199"/>
                      <a:gd name="connsiteY68" fmla="*/ 1104028 h 2018428"/>
                      <a:gd name="connsiteX69" fmla="*/ 15430 w 2214199"/>
                      <a:gd name="connsiteY69" fmla="*/ 988059 h 2018428"/>
                      <a:gd name="connsiteX70" fmla="*/ 11872 w 2214199"/>
                      <a:gd name="connsiteY70" fmla="*/ 898981 h 2018428"/>
                      <a:gd name="connsiteX71" fmla="*/ 95000 w 2214199"/>
                      <a:gd name="connsiteY71" fmla="*/ 898981 h 2018428"/>
                      <a:gd name="connsiteX72" fmla="*/ 333298 w 2214199"/>
                      <a:gd name="connsiteY72" fmla="*/ 1126195 h 2018428"/>
                      <a:gd name="connsiteX73" fmla="*/ 383174 w 2214199"/>
                      <a:gd name="connsiteY73" fmla="*/ 1170530 h 2018428"/>
                      <a:gd name="connsiteX74" fmla="*/ 399800 w 2214199"/>
                      <a:gd name="connsiteY74" fmla="*/ 1187155 h 2018428"/>
                      <a:gd name="connsiteX75" fmla="*/ 532803 w 2214199"/>
                      <a:gd name="connsiteY75" fmla="*/ 1253657 h 2018428"/>
                      <a:gd name="connsiteX76" fmla="*/ 588221 w 2214199"/>
                      <a:gd name="connsiteY76" fmla="*/ 1253657 h 2018428"/>
                      <a:gd name="connsiteX77" fmla="*/ 619625 w 2214199"/>
                      <a:gd name="connsiteY77" fmla="*/ 1255402 h 2018428"/>
                      <a:gd name="connsiteX78" fmla="*/ 609995 w 2214199"/>
                      <a:gd name="connsiteY78" fmla="*/ 1156972 h 2018428"/>
                      <a:gd name="connsiteX79" fmla="*/ 665973 w 2214199"/>
                      <a:gd name="connsiteY79" fmla="*/ 871268 h 2018428"/>
                      <a:gd name="connsiteX80" fmla="*/ 681501 w 2214199"/>
                      <a:gd name="connsiteY80" fmla="*/ 841790 h 2018428"/>
                      <a:gd name="connsiteX81" fmla="*/ 676891 w 2214199"/>
                      <a:gd name="connsiteY81" fmla="*/ 826937 h 2018428"/>
                      <a:gd name="connsiteX82" fmla="*/ 604847 w 2214199"/>
                      <a:gd name="connsiteY82" fmla="*/ 605264 h 2018428"/>
                      <a:gd name="connsiteX83" fmla="*/ 582680 w 2214199"/>
                      <a:gd name="connsiteY83" fmla="*/ 455635 h 2018428"/>
                      <a:gd name="connsiteX84" fmla="*/ 620653 w 2214199"/>
                      <a:gd name="connsiteY84" fmla="*/ 385166 h 2018428"/>
                      <a:gd name="connsiteX85" fmla="*/ 682432 w 2214199"/>
                      <a:gd name="connsiteY85" fmla="*/ 544304 h 2018428"/>
                      <a:gd name="connsiteX86" fmla="*/ 748934 w 2214199"/>
                      <a:gd name="connsiteY86" fmla="*/ 649599 h 2018428"/>
                      <a:gd name="connsiteX87" fmla="*/ 793269 w 2214199"/>
                      <a:gd name="connsiteY87" fmla="*/ 666224 h 2018428"/>
                      <a:gd name="connsiteX88" fmla="*/ 795415 w 2214199"/>
                      <a:gd name="connsiteY88" fmla="*/ 666952 h 2018428"/>
                      <a:gd name="connsiteX89" fmla="*/ 818629 w 2214199"/>
                      <a:gd name="connsiteY89" fmla="*/ 637959 h 2018428"/>
                      <a:gd name="connsiteX90" fmla="*/ 1045049 w 2214199"/>
                      <a:gd name="connsiteY90" fmla="*/ 480658 h 2018428"/>
                      <a:gd name="connsiteX91" fmla="*/ 1169019 w 2214199"/>
                      <a:gd name="connsiteY91" fmla="*/ 441005 h 2018428"/>
                      <a:gd name="connsiteX92" fmla="*/ 1176721 w 2214199"/>
                      <a:gd name="connsiteY92" fmla="*/ 431632 h 2018428"/>
                      <a:gd name="connsiteX93" fmla="*/ 1192280 w 2214199"/>
                      <a:gd name="connsiteY93" fmla="*/ 427926 h 2018428"/>
                      <a:gd name="connsiteX94" fmla="*/ 1269865 w 2214199"/>
                      <a:gd name="connsiteY94" fmla="*/ 383592 h 2018428"/>
                      <a:gd name="connsiteX95" fmla="*/ 1292032 w 2214199"/>
                      <a:gd name="connsiteY95" fmla="*/ 289381 h 2018428"/>
                      <a:gd name="connsiteX96" fmla="*/ 1269865 w 2214199"/>
                      <a:gd name="connsiteY96" fmla="*/ 222879 h 2018428"/>
                      <a:gd name="connsiteX97" fmla="*/ 1264323 w 2214199"/>
                      <a:gd name="connsiteY97" fmla="*/ 222879 h 2018428"/>
                      <a:gd name="connsiteX98" fmla="*/ 1253240 w 2214199"/>
                      <a:gd name="connsiteY98" fmla="*/ 134210 h 2018428"/>
                      <a:gd name="connsiteX99" fmla="*/ 1236614 w 2214199"/>
                      <a:gd name="connsiteY99" fmla="*/ 28915 h 2018428"/>
                      <a:gd name="connsiteX100" fmla="*/ 1286491 w 2214199"/>
                      <a:gd name="connsiteY100" fmla="*/ 1206 h 2018428"/>
                      <a:gd name="connsiteX0" fmla="*/ 1286491 w 2229168"/>
                      <a:gd name="connsiteY0" fmla="*/ 1206 h 2018428"/>
                      <a:gd name="connsiteX1" fmla="*/ 1333154 w 2229168"/>
                      <a:gd name="connsiteY1" fmla="*/ 58608 h 2018428"/>
                      <a:gd name="connsiteX2" fmla="*/ 1429348 w 2229168"/>
                      <a:gd name="connsiteY2" fmla="*/ 239504 h 2018428"/>
                      <a:gd name="connsiteX3" fmla="*/ 1484767 w 2229168"/>
                      <a:gd name="connsiteY3" fmla="*/ 378050 h 2018428"/>
                      <a:gd name="connsiteX4" fmla="*/ 1485996 w 2229168"/>
                      <a:gd name="connsiteY4" fmla="*/ 439010 h 2018428"/>
                      <a:gd name="connsiteX5" fmla="*/ 1509328 w 2229168"/>
                      <a:gd name="connsiteY5" fmla="*/ 431894 h 2018428"/>
                      <a:gd name="connsiteX6" fmla="*/ 1526055 w 2229168"/>
                      <a:gd name="connsiteY6" fmla="*/ 457139 h 2018428"/>
                      <a:gd name="connsiteX7" fmla="*/ 1599585 w 2229168"/>
                      <a:gd name="connsiteY7" fmla="*/ 480658 h 2018428"/>
                      <a:gd name="connsiteX8" fmla="*/ 1693636 w 2229168"/>
                      <a:gd name="connsiteY8" fmla="*/ 533260 h 2018428"/>
                      <a:gd name="connsiteX9" fmla="*/ 1718752 w 2229168"/>
                      <a:gd name="connsiteY9" fmla="*/ 527679 h 2018428"/>
                      <a:gd name="connsiteX10" fmla="*/ 1840672 w 2229168"/>
                      <a:gd name="connsiteY10" fmla="*/ 505512 h 2018428"/>
                      <a:gd name="connsiteX11" fmla="*/ 1935229 w 2229168"/>
                      <a:gd name="connsiteY11" fmla="*/ 547043 h 2018428"/>
                      <a:gd name="connsiteX12" fmla="*/ 1896091 w 2229168"/>
                      <a:gd name="connsiteY12" fmla="*/ 710559 h 2018428"/>
                      <a:gd name="connsiteX13" fmla="*/ 1895420 w 2229168"/>
                      <a:gd name="connsiteY13" fmla="*/ 724651 h 2018428"/>
                      <a:gd name="connsiteX14" fmla="*/ 1912986 w 2229168"/>
                      <a:gd name="connsiteY14" fmla="*/ 746589 h 2018428"/>
                      <a:gd name="connsiteX15" fmla="*/ 2034639 w 2229168"/>
                      <a:gd name="connsiteY15" fmla="*/ 1156972 h 2018428"/>
                      <a:gd name="connsiteX16" fmla="*/ 2020167 w 2229168"/>
                      <a:gd name="connsiteY16" fmla="*/ 1304898 h 2018428"/>
                      <a:gd name="connsiteX17" fmla="*/ 2014110 w 2229168"/>
                      <a:gd name="connsiteY17" fmla="*/ 1325005 h 2018428"/>
                      <a:gd name="connsiteX18" fmla="*/ 2018859 w 2229168"/>
                      <a:gd name="connsiteY18" fmla="*/ 1326814 h 2018428"/>
                      <a:gd name="connsiteX19" fmla="*/ 2040178 w 2229168"/>
                      <a:gd name="connsiteY19" fmla="*/ 1331243 h 2018428"/>
                      <a:gd name="connsiteX20" fmla="*/ 2106680 w 2229168"/>
                      <a:gd name="connsiteY20" fmla="*/ 1342326 h 2018428"/>
                      <a:gd name="connsiteX21" fmla="*/ 2224977 w 2229168"/>
                      <a:gd name="connsiteY21" fmla="*/ 1378316 h 2018428"/>
                      <a:gd name="connsiteX22" fmla="*/ 2198497 w 2229168"/>
                      <a:gd name="connsiteY22" fmla="*/ 1454737 h 2018428"/>
                      <a:gd name="connsiteX23" fmla="*/ 2112221 w 2229168"/>
                      <a:gd name="connsiteY23" fmla="*/ 1453163 h 2018428"/>
                      <a:gd name="connsiteX24" fmla="*/ 1976988 w 2229168"/>
                      <a:gd name="connsiteY24" fmla="*/ 1445853 h 2018428"/>
                      <a:gd name="connsiteX25" fmla="*/ 1912986 w 2229168"/>
                      <a:gd name="connsiteY25" fmla="*/ 1567356 h 2018428"/>
                      <a:gd name="connsiteX26" fmla="*/ 1826005 w 2229168"/>
                      <a:gd name="connsiteY26" fmla="*/ 1675985 h 2018428"/>
                      <a:gd name="connsiteX27" fmla="*/ 1800913 w 2229168"/>
                      <a:gd name="connsiteY27" fmla="*/ 1697318 h 2018428"/>
                      <a:gd name="connsiteX28" fmla="*/ 1807044 w 2229168"/>
                      <a:gd name="connsiteY28" fmla="*/ 1712596 h 2018428"/>
                      <a:gd name="connsiteX29" fmla="*/ 1812963 w 2229168"/>
                      <a:gd name="connsiteY29" fmla="*/ 1752421 h 2018428"/>
                      <a:gd name="connsiteX30" fmla="*/ 1835131 w 2229168"/>
                      <a:gd name="connsiteY30" fmla="*/ 1857715 h 2018428"/>
                      <a:gd name="connsiteX31" fmla="*/ 1818505 w 2229168"/>
                      <a:gd name="connsiteY31" fmla="*/ 1896508 h 2018428"/>
                      <a:gd name="connsiteX32" fmla="*/ 1768629 w 2229168"/>
                      <a:gd name="connsiteY32" fmla="*/ 1885424 h 2018428"/>
                      <a:gd name="connsiteX33" fmla="*/ 1752003 w 2229168"/>
                      <a:gd name="connsiteY33" fmla="*/ 1863257 h 2018428"/>
                      <a:gd name="connsiteX34" fmla="*/ 1729836 w 2229168"/>
                      <a:gd name="connsiteY34" fmla="*/ 1818923 h 2018428"/>
                      <a:gd name="connsiteX35" fmla="*/ 1713211 w 2229168"/>
                      <a:gd name="connsiteY35" fmla="*/ 1813381 h 2018428"/>
                      <a:gd name="connsiteX36" fmla="*/ 1685501 w 2229168"/>
                      <a:gd name="connsiteY36" fmla="*/ 1796755 h 2018428"/>
                      <a:gd name="connsiteX37" fmla="*/ 1675167 w 2229168"/>
                      <a:gd name="connsiteY37" fmla="*/ 1791014 h 2018428"/>
                      <a:gd name="connsiteX38" fmla="*/ 1599585 w 2229168"/>
                      <a:gd name="connsiteY38" fmla="*/ 1833286 h 2018428"/>
                      <a:gd name="connsiteX39" fmla="*/ 1395148 w 2229168"/>
                      <a:gd name="connsiteY39" fmla="*/ 1887178 h 2018428"/>
                      <a:gd name="connsiteX40" fmla="*/ 1351194 w 2229168"/>
                      <a:gd name="connsiteY40" fmla="*/ 1889465 h 2018428"/>
                      <a:gd name="connsiteX41" fmla="*/ 1350828 w 2229168"/>
                      <a:gd name="connsiteY41" fmla="*/ 1891416 h 2018428"/>
                      <a:gd name="connsiteX42" fmla="*/ 1347451 w 2229168"/>
                      <a:gd name="connsiteY42" fmla="*/ 1907592 h 2018428"/>
                      <a:gd name="connsiteX43" fmla="*/ 1341909 w 2229168"/>
                      <a:gd name="connsiteY43" fmla="*/ 1968552 h 2018428"/>
                      <a:gd name="connsiteX44" fmla="*/ 1325283 w 2229168"/>
                      <a:gd name="connsiteY44" fmla="*/ 2018428 h 2018428"/>
                      <a:gd name="connsiteX45" fmla="*/ 1286491 w 2229168"/>
                      <a:gd name="connsiteY45" fmla="*/ 2001803 h 2018428"/>
                      <a:gd name="connsiteX46" fmla="*/ 1269865 w 2229168"/>
                      <a:gd name="connsiteY46" fmla="*/ 1907592 h 2018428"/>
                      <a:gd name="connsiteX47" fmla="*/ 1263383 w 2229168"/>
                      <a:gd name="connsiteY47" fmla="*/ 1890365 h 2018428"/>
                      <a:gd name="connsiteX48" fmla="*/ 1262430 w 2229168"/>
                      <a:gd name="connsiteY48" fmla="*/ 1887851 h 2018428"/>
                      <a:gd name="connsiteX49" fmla="*/ 1249486 w 2229168"/>
                      <a:gd name="connsiteY49" fmla="*/ 1887178 h 2018428"/>
                      <a:gd name="connsiteX50" fmla="*/ 1045049 w 2229168"/>
                      <a:gd name="connsiteY50" fmla="*/ 1833286 h 2018428"/>
                      <a:gd name="connsiteX51" fmla="*/ 938263 w 2229168"/>
                      <a:gd name="connsiteY51" fmla="*/ 1780255 h 2018428"/>
                      <a:gd name="connsiteX52" fmla="*/ 851490 w 2229168"/>
                      <a:gd name="connsiteY52" fmla="*/ 1817694 h 2018428"/>
                      <a:gd name="connsiteX53" fmla="*/ 786973 w 2229168"/>
                      <a:gd name="connsiteY53" fmla="*/ 1775753 h 2018428"/>
                      <a:gd name="connsiteX54" fmla="*/ 798380 w 2229168"/>
                      <a:gd name="connsiteY54" fmla="*/ 1664912 h 2018428"/>
                      <a:gd name="connsiteX55" fmla="*/ 731649 w 2229168"/>
                      <a:gd name="connsiteY55" fmla="*/ 1567356 h 2018428"/>
                      <a:gd name="connsiteX56" fmla="*/ 665973 w 2229168"/>
                      <a:gd name="connsiteY56" fmla="*/ 1442676 h 2018428"/>
                      <a:gd name="connsiteX57" fmla="*/ 662339 w 2229168"/>
                      <a:gd name="connsiteY57" fmla="*/ 1430614 h 2018428"/>
                      <a:gd name="connsiteX58" fmla="*/ 654723 w 2229168"/>
                      <a:gd name="connsiteY58" fmla="*/ 1436537 h 2018428"/>
                      <a:gd name="connsiteX59" fmla="*/ 615931 w 2229168"/>
                      <a:gd name="connsiteY59" fmla="*/ 1408828 h 2018428"/>
                      <a:gd name="connsiteX60" fmla="*/ 599305 w 2229168"/>
                      <a:gd name="connsiteY60" fmla="*/ 1403286 h 2018428"/>
                      <a:gd name="connsiteX61" fmla="*/ 582680 w 2229168"/>
                      <a:gd name="connsiteY61" fmla="*/ 1392203 h 2018428"/>
                      <a:gd name="connsiteX62" fmla="*/ 566054 w 2229168"/>
                      <a:gd name="connsiteY62" fmla="*/ 1386661 h 2018428"/>
                      <a:gd name="connsiteX63" fmla="*/ 554971 w 2229168"/>
                      <a:gd name="connsiteY63" fmla="*/ 1381119 h 2018428"/>
                      <a:gd name="connsiteX64" fmla="*/ 288963 w 2229168"/>
                      <a:gd name="connsiteY64" fmla="*/ 1231490 h 2018428"/>
                      <a:gd name="connsiteX65" fmla="*/ 250171 w 2229168"/>
                      <a:gd name="connsiteY65" fmla="*/ 1192697 h 2018428"/>
                      <a:gd name="connsiteX66" fmla="*/ 233545 w 2229168"/>
                      <a:gd name="connsiteY66" fmla="*/ 1187155 h 2018428"/>
                      <a:gd name="connsiteX67" fmla="*/ 222461 w 2229168"/>
                      <a:gd name="connsiteY67" fmla="*/ 1176072 h 2018428"/>
                      <a:gd name="connsiteX68" fmla="*/ 150418 w 2229168"/>
                      <a:gd name="connsiteY68" fmla="*/ 1104028 h 2018428"/>
                      <a:gd name="connsiteX69" fmla="*/ 15430 w 2229168"/>
                      <a:gd name="connsiteY69" fmla="*/ 988059 h 2018428"/>
                      <a:gd name="connsiteX70" fmla="*/ 11872 w 2229168"/>
                      <a:gd name="connsiteY70" fmla="*/ 898981 h 2018428"/>
                      <a:gd name="connsiteX71" fmla="*/ 95000 w 2229168"/>
                      <a:gd name="connsiteY71" fmla="*/ 898981 h 2018428"/>
                      <a:gd name="connsiteX72" fmla="*/ 333298 w 2229168"/>
                      <a:gd name="connsiteY72" fmla="*/ 1126195 h 2018428"/>
                      <a:gd name="connsiteX73" fmla="*/ 383174 w 2229168"/>
                      <a:gd name="connsiteY73" fmla="*/ 1170530 h 2018428"/>
                      <a:gd name="connsiteX74" fmla="*/ 399800 w 2229168"/>
                      <a:gd name="connsiteY74" fmla="*/ 1187155 h 2018428"/>
                      <a:gd name="connsiteX75" fmla="*/ 532803 w 2229168"/>
                      <a:gd name="connsiteY75" fmla="*/ 1253657 h 2018428"/>
                      <a:gd name="connsiteX76" fmla="*/ 588221 w 2229168"/>
                      <a:gd name="connsiteY76" fmla="*/ 1253657 h 2018428"/>
                      <a:gd name="connsiteX77" fmla="*/ 619625 w 2229168"/>
                      <a:gd name="connsiteY77" fmla="*/ 1255402 h 2018428"/>
                      <a:gd name="connsiteX78" fmla="*/ 609995 w 2229168"/>
                      <a:gd name="connsiteY78" fmla="*/ 1156972 h 2018428"/>
                      <a:gd name="connsiteX79" fmla="*/ 665973 w 2229168"/>
                      <a:gd name="connsiteY79" fmla="*/ 871268 h 2018428"/>
                      <a:gd name="connsiteX80" fmla="*/ 681501 w 2229168"/>
                      <a:gd name="connsiteY80" fmla="*/ 841790 h 2018428"/>
                      <a:gd name="connsiteX81" fmla="*/ 676891 w 2229168"/>
                      <a:gd name="connsiteY81" fmla="*/ 826937 h 2018428"/>
                      <a:gd name="connsiteX82" fmla="*/ 604847 w 2229168"/>
                      <a:gd name="connsiteY82" fmla="*/ 605264 h 2018428"/>
                      <a:gd name="connsiteX83" fmla="*/ 582680 w 2229168"/>
                      <a:gd name="connsiteY83" fmla="*/ 455635 h 2018428"/>
                      <a:gd name="connsiteX84" fmla="*/ 620653 w 2229168"/>
                      <a:gd name="connsiteY84" fmla="*/ 385166 h 2018428"/>
                      <a:gd name="connsiteX85" fmla="*/ 682432 w 2229168"/>
                      <a:gd name="connsiteY85" fmla="*/ 544304 h 2018428"/>
                      <a:gd name="connsiteX86" fmla="*/ 748934 w 2229168"/>
                      <a:gd name="connsiteY86" fmla="*/ 649599 h 2018428"/>
                      <a:gd name="connsiteX87" fmla="*/ 793269 w 2229168"/>
                      <a:gd name="connsiteY87" fmla="*/ 666224 h 2018428"/>
                      <a:gd name="connsiteX88" fmla="*/ 795415 w 2229168"/>
                      <a:gd name="connsiteY88" fmla="*/ 666952 h 2018428"/>
                      <a:gd name="connsiteX89" fmla="*/ 818629 w 2229168"/>
                      <a:gd name="connsiteY89" fmla="*/ 637959 h 2018428"/>
                      <a:gd name="connsiteX90" fmla="*/ 1045049 w 2229168"/>
                      <a:gd name="connsiteY90" fmla="*/ 480658 h 2018428"/>
                      <a:gd name="connsiteX91" fmla="*/ 1169019 w 2229168"/>
                      <a:gd name="connsiteY91" fmla="*/ 441005 h 2018428"/>
                      <a:gd name="connsiteX92" fmla="*/ 1176721 w 2229168"/>
                      <a:gd name="connsiteY92" fmla="*/ 431632 h 2018428"/>
                      <a:gd name="connsiteX93" fmla="*/ 1192280 w 2229168"/>
                      <a:gd name="connsiteY93" fmla="*/ 427926 h 2018428"/>
                      <a:gd name="connsiteX94" fmla="*/ 1269865 w 2229168"/>
                      <a:gd name="connsiteY94" fmla="*/ 383592 h 2018428"/>
                      <a:gd name="connsiteX95" fmla="*/ 1292032 w 2229168"/>
                      <a:gd name="connsiteY95" fmla="*/ 289381 h 2018428"/>
                      <a:gd name="connsiteX96" fmla="*/ 1269865 w 2229168"/>
                      <a:gd name="connsiteY96" fmla="*/ 222879 h 2018428"/>
                      <a:gd name="connsiteX97" fmla="*/ 1264323 w 2229168"/>
                      <a:gd name="connsiteY97" fmla="*/ 222879 h 2018428"/>
                      <a:gd name="connsiteX98" fmla="*/ 1253240 w 2229168"/>
                      <a:gd name="connsiteY98" fmla="*/ 134210 h 2018428"/>
                      <a:gd name="connsiteX99" fmla="*/ 1236614 w 2229168"/>
                      <a:gd name="connsiteY99" fmla="*/ 28915 h 2018428"/>
                      <a:gd name="connsiteX100" fmla="*/ 1286491 w 222916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71200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333298 w 2235688"/>
                      <a:gd name="connsiteY72" fmla="*/ 1126195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333298 w 2235688"/>
                      <a:gd name="connsiteY72" fmla="*/ 1126195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70530 h 2018428"/>
                      <a:gd name="connsiteX74" fmla="*/ 399800 w 2235688"/>
                      <a:gd name="connsiteY74" fmla="*/ 1187155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70530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50418 w 2235688"/>
                      <a:gd name="connsiteY68" fmla="*/ 1104028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49182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09328 w 2235688"/>
                      <a:gd name="connsiteY5" fmla="*/ 431894 h 2018428"/>
                      <a:gd name="connsiteX6" fmla="*/ 1526055 w 2235688"/>
                      <a:gd name="connsiteY6" fmla="*/ 457139 h 2018428"/>
                      <a:gd name="connsiteX7" fmla="*/ 1599585 w 2235688"/>
                      <a:gd name="connsiteY7" fmla="*/ 480658 h 2018428"/>
                      <a:gd name="connsiteX8" fmla="*/ 1693636 w 2235688"/>
                      <a:gd name="connsiteY8" fmla="*/ 533260 h 2018428"/>
                      <a:gd name="connsiteX9" fmla="*/ 1718752 w 2235688"/>
                      <a:gd name="connsiteY9" fmla="*/ 527679 h 2018428"/>
                      <a:gd name="connsiteX10" fmla="*/ 1840672 w 2235688"/>
                      <a:gd name="connsiteY10" fmla="*/ 505512 h 2018428"/>
                      <a:gd name="connsiteX11" fmla="*/ 1935229 w 2235688"/>
                      <a:gd name="connsiteY11" fmla="*/ 547043 h 2018428"/>
                      <a:gd name="connsiteX12" fmla="*/ 1896091 w 2235688"/>
                      <a:gd name="connsiteY12" fmla="*/ 710559 h 2018428"/>
                      <a:gd name="connsiteX13" fmla="*/ 1895420 w 2235688"/>
                      <a:gd name="connsiteY13" fmla="*/ 724651 h 2018428"/>
                      <a:gd name="connsiteX14" fmla="*/ 1912986 w 2235688"/>
                      <a:gd name="connsiteY14" fmla="*/ 746589 h 2018428"/>
                      <a:gd name="connsiteX15" fmla="*/ 2034639 w 2235688"/>
                      <a:gd name="connsiteY15" fmla="*/ 1156972 h 2018428"/>
                      <a:gd name="connsiteX16" fmla="*/ 2020167 w 2235688"/>
                      <a:gd name="connsiteY16" fmla="*/ 1304898 h 2018428"/>
                      <a:gd name="connsiteX17" fmla="*/ 2014110 w 2235688"/>
                      <a:gd name="connsiteY17" fmla="*/ 1325005 h 2018428"/>
                      <a:gd name="connsiteX18" fmla="*/ 2018859 w 2235688"/>
                      <a:gd name="connsiteY18" fmla="*/ 1326814 h 2018428"/>
                      <a:gd name="connsiteX19" fmla="*/ 2040178 w 2235688"/>
                      <a:gd name="connsiteY19" fmla="*/ 1331243 h 2018428"/>
                      <a:gd name="connsiteX20" fmla="*/ 2106680 w 2235688"/>
                      <a:gd name="connsiteY20" fmla="*/ 1342326 h 2018428"/>
                      <a:gd name="connsiteX21" fmla="*/ 2232093 w 2235688"/>
                      <a:gd name="connsiteY21" fmla="*/ 1364084 h 2018428"/>
                      <a:gd name="connsiteX22" fmla="*/ 2198497 w 2235688"/>
                      <a:gd name="connsiteY22" fmla="*/ 1454737 h 2018428"/>
                      <a:gd name="connsiteX23" fmla="*/ 2112221 w 2235688"/>
                      <a:gd name="connsiteY23" fmla="*/ 1453163 h 2018428"/>
                      <a:gd name="connsiteX24" fmla="*/ 1976988 w 2235688"/>
                      <a:gd name="connsiteY24" fmla="*/ 1445853 h 2018428"/>
                      <a:gd name="connsiteX25" fmla="*/ 1912986 w 2235688"/>
                      <a:gd name="connsiteY25" fmla="*/ 1567356 h 2018428"/>
                      <a:gd name="connsiteX26" fmla="*/ 1826005 w 2235688"/>
                      <a:gd name="connsiteY26" fmla="*/ 1675985 h 2018428"/>
                      <a:gd name="connsiteX27" fmla="*/ 1800913 w 2235688"/>
                      <a:gd name="connsiteY27" fmla="*/ 1697318 h 2018428"/>
                      <a:gd name="connsiteX28" fmla="*/ 1807044 w 2235688"/>
                      <a:gd name="connsiteY28" fmla="*/ 1712596 h 2018428"/>
                      <a:gd name="connsiteX29" fmla="*/ 1812963 w 2235688"/>
                      <a:gd name="connsiteY29" fmla="*/ 1752421 h 2018428"/>
                      <a:gd name="connsiteX30" fmla="*/ 1835131 w 2235688"/>
                      <a:gd name="connsiteY30" fmla="*/ 1857715 h 2018428"/>
                      <a:gd name="connsiteX31" fmla="*/ 1818505 w 2235688"/>
                      <a:gd name="connsiteY31" fmla="*/ 1896508 h 2018428"/>
                      <a:gd name="connsiteX32" fmla="*/ 1768629 w 2235688"/>
                      <a:gd name="connsiteY32" fmla="*/ 1885424 h 2018428"/>
                      <a:gd name="connsiteX33" fmla="*/ 1752003 w 2235688"/>
                      <a:gd name="connsiteY33" fmla="*/ 1863257 h 2018428"/>
                      <a:gd name="connsiteX34" fmla="*/ 1729836 w 2235688"/>
                      <a:gd name="connsiteY34" fmla="*/ 1818923 h 2018428"/>
                      <a:gd name="connsiteX35" fmla="*/ 1713211 w 2235688"/>
                      <a:gd name="connsiteY35" fmla="*/ 1813381 h 2018428"/>
                      <a:gd name="connsiteX36" fmla="*/ 1685501 w 2235688"/>
                      <a:gd name="connsiteY36" fmla="*/ 1796755 h 2018428"/>
                      <a:gd name="connsiteX37" fmla="*/ 1675167 w 2235688"/>
                      <a:gd name="connsiteY37" fmla="*/ 1791014 h 2018428"/>
                      <a:gd name="connsiteX38" fmla="*/ 1599585 w 2235688"/>
                      <a:gd name="connsiteY38" fmla="*/ 1833286 h 2018428"/>
                      <a:gd name="connsiteX39" fmla="*/ 1395148 w 2235688"/>
                      <a:gd name="connsiteY39" fmla="*/ 1887178 h 2018428"/>
                      <a:gd name="connsiteX40" fmla="*/ 1351194 w 2235688"/>
                      <a:gd name="connsiteY40" fmla="*/ 1889465 h 2018428"/>
                      <a:gd name="connsiteX41" fmla="*/ 1350828 w 2235688"/>
                      <a:gd name="connsiteY41" fmla="*/ 1891416 h 2018428"/>
                      <a:gd name="connsiteX42" fmla="*/ 1347451 w 2235688"/>
                      <a:gd name="connsiteY42" fmla="*/ 1907592 h 2018428"/>
                      <a:gd name="connsiteX43" fmla="*/ 1341909 w 2235688"/>
                      <a:gd name="connsiteY43" fmla="*/ 1968552 h 2018428"/>
                      <a:gd name="connsiteX44" fmla="*/ 1325283 w 2235688"/>
                      <a:gd name="connsiteY44" fmla="*/ 2018428 h 2018428"/>
                      <a:gd name="connsiteX45" fmla="*/ 1286491 w 2235688"/>
                      <a:gd name="connsiteY45" fmla="*/ 2001803 h 2018428"/>
                      <a:gd name="connsiteX46" fmla="*/ 1269865 w 2235688"/>
                      <a:gd name="connsiteY46" fmla="*/ 1907592 h 2018428"/>
                      <a:gd name="connsiteX47" fmla="*/ 1263383 w 2235688"/>
                      <a:gd name="connsiteY47" fmla="*/ 1890365 h 2018428"/>
                      <a:gd name="connsiteX48" fmla="*/ 1262430 w 2235688"/>
                      <a:gd name="connsiteY48" fmla="*/ 1887851 h 2018428"/>
                      <a:gd name="connsiteX49" fmla="*/ 1249486 w 2235688"/>
                      <a:gd name="connsiteY49" fmla="*/ 1887178 h 2018428"/>
                      <a:gd name="connsiteX50" fmla="*/ 1045049 w 2235688"/>
                      <a:gd name="connsiteY50" fmla="*/ 1833286 h 2018428"/>
                      <a:gd name="connsiteX51" fmla="*/ 938263 w 2235688"/>
                      <a:gd name="connsiteY51" fmla="*/ 1780255 h 2018428"/>
                      <a:gd name="connsiteX52" fmla="*/ 851490 w 2235688"/>
                      <a:gd name="connsiteY52" fmla="*/ 1817694 h 2018428"/>
                      <a:gd name="connsiteX53" fmla="*/ 786973 w 2235688"/>
                      <a:gd name="connsiteY53" fmla="*/ 1775753 h 2018428"/>
                      <a:gd name="connsiteX54" fmla="*/ 798380 w 2235688"/>
                      <a:gd name="connsiteY54" fmla="*/ 1664912 h 2018428"/>
                      <a:gd name="connsiteX55" fmla="*/ 731649 w 2235688"/>
                      <a:gd name="connsiteY55" fmla="*/ 1567356 h 2018428"/>
                      <a:gd name="connsiteX56" fmla="*/ 665973 w 2235688"/>
                      <a:gd name="connsiteY56" fmla="*/ 1442676 h 2018428"/>
                      <a:gd name="connsiteX57" fmla="*/ 662339 w 2235688"/>
                      <a:gd name="connsiteY57" fmla="*/ 1430614 h 2018428"/>
                      <a:gd name="connsiteX58" fmla="*/ 654723 w 2235688"/>
                      <a:gd name="connsiteY58" fmla="*/ 1436537 h 2018428"/>
                      <a:gd name="connsiteX59" fmla="*/ 615931 w 2235688"/>
                      <a:gd name="connsiteY59" fmla="*/ 1408828 h 2018428"/>
                      <a:gd name="connsiteX60" fmla="*/ 599305 w 2235688"/>
                      <a:gd name="connsiteY60" fmla="*/ 1403286 h 2018428"/>
                      <a:gd name="connsiteX61" fmla="*/ 582680 w 2235688"/>
                      <a:gd name="connsiteY61" fmla="*/ 1392203 h 2018428"/>
                      <a:gd name="connsiteX62" fmla="*/ 566054 w 2235688"/>
                      <a:gd name="connsiteY62" fmla="*/ 1386661 h 2018428"/>
                      <a:gd name="connsiteX63" fmla="*/ 554971 w 2235688"/>
                      <a:gd name="connsiteY63" fmla="*/ 1381119 h 2018428"/>
                      <a:gd name="connsiteX64" fmla="*/ 288963 w 2235688"/>
                      <a:gd name="connsiteY64" fmla="*/ 1231490 h 2018428"/>
                      <a:gd name="connsiteX65" fmla="*/ 250171 w 2235688"/>
                      <a:gd name="connsiteY65" fmla="*/ 1192697 h 2018428"/>
                      <a:gd name="connsiteX66" fmla="*/ 233545 w 2235688"/>
                      <a:gd name="connsiteY66" fmla="*/ 1187155 h 2018428"/>
                      <a:gd name="connsiteX67" fmla="*/ 222461 w 2235688"/>
                      <a:gd name="connsiteY67" fmla="*/ 1176072 h 2018428"/>
                      <a:gd name="connsiteX68" fmla="*/ 136186 w 2235688"/>
                      <a:gd name="connsiteY68" fmla="*/ 1118260 h 2018428"/>
                      <a:gd name="connsiteX69" fmla="*/ 15430 w 2235688"/>
                      <a:gd name="connsiteY69" fmla="*/ 988059 h 2018428"/>
                      <a:gd name="connsiteX70" fmla="*/ 11872 w 2235688"/>
                      <a:gd name="connsiteY70" fmla="*/ 898981 h 2018428"/>
                      <a:gd name="connsiteX71" fmla="*/ 95000 w 2235688"/>
                      <a:gd name="connsiteY71" fmla="*/ 898981 h 2018428"/>
                      <a:gd name="connsiteX72" fmla="*/ 226558 w 2235688"/>
                      <a:gd name="connsiteY72" fmla="*/ 987434 h 2018428"/>
                      <a:gd name="connsiteX73" fmla="*/ 383174 w 2235688"/>
                      <a:gd name="connsiteY73" fmla="*/ 1149182 h 2018428"/>
                      <a:gd name="connsiteX74" fmla="*/ 424706 w 2235688"/>
                      <a:gd name="connsiteY74" fmla="*/ 1176481 h 2018428"/>
                      <a:gd name="connsiteX75" fmla="*/ 532803 w 2235688"/>
                      <a:gd name="connsiteY75" fmla="*/ 1253657 h 2018428"/>
                      <a:gd name="connsiteX76" fmla="*/ 588221 w 2235688"/>
                      <a:gd name="connsiteY76" fmla="*/ 1253657 h 2018428"/>
                      <a:gd name="connsiteX77" fmla="*/ 619625 w 2235688"/>
                      <a:gd name="connsiteY77" fmla="*/ 1255402 h 2018428"/>
                      <a:gd name="connsiteX78" fmla="*/ 609995 w 2235688"/>
                      <a:gd name="connsiteY78" fmla="*/ 1156972 h 2018428"/>
                      <a:gd name="connsiteX79" fmla="*/ 665973 w 2235688"/>
                      <a:gd name="connsiteY79" fmla="*/ 871268 h 2018428"/>
                      <a:gd name="connsiteX80" fmla="*/ 681501 w 2235688"/>
                      <a:gd name="connsiteY80" fmla="*/ 841790 h 2018428"/>
                      <a:gd name="connsiteX81" fmla="*/ 676891 w 2235688"/>
                      <a:gd name="connsiteY81" fmla="*/ 826937 h 2018428"/>
                      <a:gd name="connsiteX82" fmla="*/ 604847 w 2235688"/>
                      <a:gd name="connsiteY82" fmla="*/ 605264 h 2018428"/>
                      <a:gd name="connsiteX83" fmla="*/ 582680 w 2235688"/>
                      <a:gd name="connsiteY83" fmla="*/ 455635 h 2018428"/>
                      <a:gd name="connsiteX84" fmla="*/ 620653 w 2235688"/>
                      <a:gd name="connsiteY84" fmla="*/ 385166 h 2018428"/>
                      <a:gd name="connsiteX85" fmla="*/ 682432 w 2235688"/>
                      <a:gd name="connsiteY85" fmla="*/ 544304 h 2018428"/>
                      <a:gd name="connsiteX86" fmla="*/ 748934 w 2235688"/>
                      <a:gd name="connsiteY86" fmla="*/ 649599 h 2018428"/>
                      <a:gd name="connsiteX87" fmla="*/ 793269 w 2235688"/>
                      <a:gd name="connsiteY87" fmla="*/ 666224 h 2018428"/>
                      <a:gd name="connsiteX88" fmla="*/ 795415 w 2235688"/>
                      <a:gd name="connsiteY88" fmla="*/ 666952 h 2018428"/>
                      <a:gd name="connsiteX89" fmla="*/ 818629 w 2235688"/>
                      <a:gd name="connsiteY89" fmla="*/ 637959 h 2018428"/>
                      <a:gd name="connsiteX90" fmla="*/ 1045049 w 2235688"/>
                      <a:gd name="connsiteY90" fmla="*/ 480658 h 2018428"/>
                      <a:gd name="connsiteX91" fmla="*/ 1169019 w 2235688"/>
                      <a:gd name="connsiteY91" fmla="*/ 441005 h 2018428"/>
                      <a:gd name="connsiteX92" fmla="*/ 1176721 w 2235688"/>
                      <a:gd name="connsiteY92" fmla="*/ 431632 h 2018428"/>
                      <a:gd name="connsiteX93" fmla="*/ 1192280 w 2235688"/>
                      <a:gd name="connsiteY93" fmla="*/ 427926 h 2018428"/>
                      <a:gd name="connsiteX94" fmla="*/ 1269865 w 2235688"/>
                      <a:gd name="connsiteY94" fmla="*/ 383592 h 2018428"/>
                      <a:gd name="connsiteX95" fmla="*/ 1292032 w 2235688"/>
                      <a:gd name="connsiteY95" fmla="*/ 289381 h 2018428"/>
                      <a:gd name="connsiteX96" fmla="*/ 1269865 w 2235688"/>
                      <a:gd name="connsiteY96" fmla="*/ 222879 h 2018428"/>
                      <a:gd name="connsiteX97" fmla="*/ 1264323 w 2235688"/>
                      <a:gd name="connsiteY97" fmla="*/ 222879 h 2018428"/>
                      <a:gd name="connsiteX98" fmla="*/ 1253240 w 2235688"/>
                      <a:gd name="connsiteY98" fmla="*/ 134210 h 2018428"/>
                      <a:gd name="connsiteX99" fmla="*/ 1236614 w 2235688"/>
                      <a:gd name="connsiteY99" fmla="*/ 28915 h 2018428"/>
                      <a:gd name="connsiteX100" fmla="*/ 1286491 w 2235688"/>
                      <a:gd name="connsiteY100"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26055 w 2235688"/>
                      <a:gd name="connsiteY5" fmla="*/ 457139 h 2018428"/>
                      <a:gd name="connsiteX6" fmla="*/ 1599585 w 2235688"/>
                      <a:gd name="connsiteY6" fmla="*/ 480658 h 2018428"/>
                      <a:gd name="connsiteX7" fmla="*/ 1693636 w 2235688"/>
                      <a:gd name="connsiteY7" fmla="*/ 533260 h 2018428"/>
                      <a:gd name="connsiteX8" fmla="*/ 1718752 w 2235688"/>
                      <a:gd name="connsiteY8" fmla="*/ 527679 h 2018428"/>
                      <a:gd name="connsiteX9" fmla="*/ 1840672 w 2235688"/>
                      <a:gd name="connsiteY9" fmla="*/ 505512 h 2018428"/>
                      <a:gd name="connsiteX10" fmla="*/ 1935229 w 2235688"/>
                      <a:gd name="connsiteY10" fmla="*/ 547043 h 2018428"/>
                      <a:gd name="connsiteX11" fmla="*/ 1896091 w 2235688"/>
                      <a:gd name="connsiteY11" fmla="*/ 710559 h 2018428"/>
                      <a:gd name="connsiteX12" fmla="*/ 1895420 w 2235688"/>
                      <a:gd name="connsiteY12" fmla="*/ 724651 h 2018428"/>
                      <a:gd name="connsiteX13" fmla="*/ 1912986 w 2235688"/>
                      <a:gd name="connsiteY13" fmla="*/ 746589 h 2018428"/>
                      <a:gd name="connsiteX14" fmla="*/ 2034639 w 2235688"/>
                      <a:gd name="connsiteY14" fmla="*/ 1156972 h 2018428"/>
                      <a:gd name="connsiteX15" fmla="*/ 2020167 w 2235688"/>
                      <a:gd name="connsiteY15" fmla="*/ 1304898 h 2018428"/>
                      <a:gd name="connsiteX16" fmla="*/ 2014110 w 2235688"/>
                      <a:gd name="connsiteY16" fmla="*/ 1325005 h 2018428"/>
                      <a:gd name="connsiteX17" fmla="*/ 2018859 w 2235688"/>
                      <a:gd name="connsiteY17" fmla="*/ 1326814 h 2018428"/>
                      <a:gd name="connsiteX18" fmla="*/ 2040178 w 2235688"/>
                      <a:gd name="connsiteY18" fmla="*/ 1331243 h 2018428"/>
                      <a:gd name="connsiteX19" fmla="*/ 2106680 w 2235688"/>
                      <a:gd name="connsiteY19" fmla="*/ 1342326 h 2018428"/>
                      <a:gd name="connsiteX20" fmla="*/ 2232093 w 2235688"/>
                      <a:gd name="connsiteY20" fmla="*/ 1364084 h 2018428"/>
                      <a:gd name="connsiteX21" fmla="*/ 2198497 w 2235688"/>
                      <a:gd name="connsiteY21" fmla="*/ 1454737 h 2018428"/>
                      <a:gd name="connsiteX22" fmla="*/ 2112221 w 2235688"/>
                      <a:gd name="connsiteY22" fmla="*/ 1453163 h 2018428"/>
                      <a:gd name="connsiteX23" fmla="*/ 1976988 w 2235688"/>
                      <a:gd name="connsiteY23" fmla="*/ 1445853 h 2018428"/>
                      <a:gd name="connsiteX24" fmla="*/ 1912986 w 2235688"/>
                      <a:gd name="connsiteY24" fmla="*/ 1567356 h 2018428"/>
                      <a:gd name="connsiteX25" fmla="*/ 1826005 w 2235688"/>
                      <a:gd name="connsiteY25" fmla="*/ 1675985 h 2018428"/>
                      <a:gd name="connsiteX26" fmla="*/ 1800913 w 2235688"/>
                      <a:gd name="connsiteY26" fmla="*/ 1697318 h 2018428"/>
                      <a:gd name="connsiteX27" fmla="*/ 1807044 w 2235688"/>
                      <a:gd name="connsiteY27" fmla="*/ 1712596 h 2018428"/>
                      <a:gd name="connsiteX28" fmla="*/ 1812963 w 2235688"/>
                      <a:gd name="connsiteY28" fmla="*/ 1752421 h 2018428"/>
                      <a:gd name="connsiteX29" fmla="*/ 1835131 w 2235688"/>
                      <a:gd name="connsiteY29" fmla="*/ 1857715 h 2018428"/>
                      <a:gd name="connsiteX30" fmla="*/ 1818505 w 2235688"/>
                      <a:gd name="connsiteY30" fmla="*/ 1896508 h 2018428"/>
                      <a:gd name="connsiteX31" fmla="*/ 1768629 w 2235688"/>
                      <a:gd name="connsiteY31" fmla="*/ 1885424 h 2018428"/>
                      <a:gd name="connsiteX32" fmla="*/ 1752003 w 2235688"/>
                      <a:gd name="connsiteY32" fmla="*/ 1863257 h 2018428"/>
                      <a:gd name="connsiteX33" fmla="*/ 1729836 w 2235688"/>
                      <a:gd name="connsiteY33" fmla="*/ 1818923 h 2018428"/>
                      <a:gd name="connsiteX34" fmla="*/ 1713211 w 2235688"/>
                      <a:gd name="connsiteY34" fmla="*/ 1813381 h 2018428"/>
                      <a:gd name="connsiteX35" fmla="*/ 1685501 w 2235688"/>
                      <a:gd name="connsiteY35" fmla="*/ 1796755 h 2018428"/>
                      <a:gd name="connsiteX36" fmla="*/ 1675167 w 2235688"/>
                      <a:gd name="connsiteY36" fmla="*/ 1791014 h 2018428"/>
                      <a:gd name="connsiteX37" fmla="*/ 1599585 w 2235688"/>
                      <a:gd name="connsiteY37" fmla="*/ 1833286 h 2018428"/>
                      <a:gd name="connsiteX38" fmla="*/ 1395148 w 2235688"/>
                      <a:gd name="connsiteY38" fmla="*/ 1887178 h 2018428"/>
                      <a:gd name="connsiteX39" fmla="*/ 1351194 w 2235688"/>
                      <a:gd name="connsiteY39" fmla="*/ 1889465 h 2018428"/>
                      <a:gd name="connsiteX40" fmla="*/ 1350828 w 2235688"/>
                      <a:gd name="connsiteY40" fmla="*/ 1891416 h 2018428"/>
                      <a:gd name="connsiteX41" fmla="*/ 1347451 w 2235688"/>
                      <a:gd name="connsiteY41" fmla="*/ 1907592 h 2018428"/>
                      <a:gd name="connsiteX42" fmla="*/ 1341909 w 2235688"/>
                      <a:gd name="connsiteY42" fmla="*/ 1968552 h 2018428"/>
                      <a:gd name="connsiteX43" fmla="*/ 1325283 w 2235688"/>
                      <a:gd name="connsiteY43" fmla="*/ 2018428 h 2018428"/>
                      <a:gd name="connsiteX44" fmla="*/ 1286491 w 2235688"/>
                      <a:gd name="connsiteY44" fmla="*/ 2001803 h 2018428"/>
                      <a:gd name="connsiteX45" fmla="*/ 1269865 w 2235688"/>
                      <a:gd name="connsiteY45" fmla="*/ 1907592 h 2018428"/>
                      <a:gd name="connsiteX46" fmla="*/ 1263383 w 2235688"/>
                      <a:gd name="connsiteY46" fmla="*/ 1890365 h 2018428"/>
                      <a:gd name="connsiteX47" fmla="*/ 1262430 w 2235688"/>
                      <a:gd name="connsiteY47" fmla="*/ 1887851 h 2018428"/>
                      <a:gd name="connsiteX48" fmla="*/ 1249486 w 2235688"/>
                      <a:gd name="connsiteY48" fmla="*/ 1887178 h 2018428"/>
                      <a:gd name="connsiteX49" fmla="*/ 1045049 w 2235688"/>
                      <a:gd name="connsiteY49" fmla="*/ 1833286 h 2018428"/>
                      <a:gd name="connsiteX50" fmla="*/ 938263 w 2235688"/>
                      <a:gd name="connsiteY50" fmla="*/ 1780255 h 2018428"/>
                      <a:gd name="connsiteX51" fmla="*/ 851490 w 2235688"/>
                      <a:gd name="connsiteY51" fmla="*/ 1817694 h 2018428"/>
                      <a:gd name="connsiteX52" fmla="*/ 786973 w 2235688"/>
                      <a:gd name="connsiteY52" fmla="*/ 1775753 h 2018428"/>
                      <a:gd name="connsiteX53" fmla="*/ 798380 w 2235688"/>
                      <a:gd name="connsiteY53" fmla="*/ 1664912 h 2018428"/>
                      <a:gd name="connsiteX54" fmla="*/ 731649 w 2235688"/>
                      <a:gd name="connsiteY54" fmla="*/ 1567356 h 2018428"/>
                      <a:gd name="connsiteX55" fmla="*/ 665973 w 2235688"/>
                      <a:gd name="connsiteY55" fmla="*/ 1442676 h 2018428"/>
                      <a:gd name="connsiteX56" fmla="*/ 662339 w 2235688"/>
                      <a:gd name="connsiteY56" fmla="*/ 1430614 h 2018428"/>
                      <a:gd name="connsiteX57" fmla="*/ 654723 w 2235688"/>
                      <a:gd name="connsiteY57" fmla="*/ 1436537 h 2018428"/>
                      <a:gd name="connsiteX58" fmla="*/ 615931 w 2235688"/>
                      <a:gd name="connsiteY58" fmla="*/ 1408828 h 2018428"/>
                      <a:gd name="connsiteX59" fmla="*/ 599305 w 2235688"/>
                      <a:gd name="connsiteY59" fmla="*/ 1403286 h 2018428"/>
                      <a:gd name="connsiteX60" fmla="*/ 582680 w 2235688"/>
                      <a:gd name="connsiteY60" fmla="*/ 1392203 h 2018428"/>
                      <a:gd name="connsiteX61" fmla="*/ 566054 w 2235688"/>
                      <a:gd name="connsiteY61" fmla="*/ 1386661 h 2018428"/>
                      <a:gd name="connsiteX62" fmla="*/ 554971 w 2235688"/>
                      <a:gd name="connsiteY62" fmla="*/ 1381119 h 2018428"/>
                      <a:gd name="connsiteX63" fmla="*/ 288963 w 2235688"/>
                      <a:gd name="connsiteY63" fmla="*/ 1231490 h 2018428"/>
                      <a:gd name="connsiteX64" fmla="*/ 250171 w 2235688"/>
                      <a:gd name="connsiteY64" fmla="*/ 1192697 h 2018428"/>
                      <a:gd name="connsiteX65" fmla="*/ 233545 w 2235688"/>
                      <a:gd name="connsiteY65" fmla="*/ 1187155 h 2018428"/>
                      <a:gd name="connsiteX66" fmla="*/ 222461 w 2235688"/>
                      <a:gd name="connsiteY66" fmla="*/ 1176072 h 2018428"/>
                      <a:gd name="connsiteX67" fmla="*/ 136186 w 2235688"/>
                      <a:gd name="connsiteY67" fmla="*/ 1118260 h 2018428"/>
                      <a:gd name="connsiteX68" fmla="*/ 15430 w 2235688"/>
                      <a:gd name="connsiteY68" fmla="*/ 988059 h 2018428"/>
                      <a:gd name="connsiteX69" fmla="*/ 11872 w 2235688"/>
                      <a:gd name="connsiteY69" fmla="*/ 898981 h 2018428"/>
                      <a:gd name="connsiteX70" fmla="*/ 95000 w 2235688"/>
                      <a:gd name="connsiteY70" fmla="*/ 898981 h 2018428"/>
                      <a:gd name="connsiteX71" fmla="*/ 226558 w 2235688"/>
                      <a:gd name="connsiteY71" fmla="*/ 987434 h 2018428"/>
                      <a:gd name="connsiteX72" fmla="*/ 383174 w 2235688"/>
                      <a:gd name="connsiteY72" fmla="*/ 1149182 h 2018428"/>
                      <a:gd name="connsiteX73" fmla="*/ 424706 w 2235688"/>
                      <a:gd name="connsiteY73" fmla="*/ 1176481 h 2018428"/>
                      <a:gd name="connsiteX74" fmla="*/ 532803 w 2235688"/>
                      <a:gd name="connsiteY74" fmla="*/ 1253657 h 2018428"/>
                      <a:gd name="connsiteX75" fmla="*/ 588221 w 2235688"/>
                      <a:gd name="connsiteY75" fmla="*/ 1253657 h 2018428"/>
                      <a:gd name="connsiteX76" fmla="*/ 619625 w 2235688"/>
                      <a:gd name="connsiteY76" fmla="*/ 1255402 h 2018428"/>
                      <a:gd name="connsiteX77" fmla="*/ 609995 w 2235688"/>
                      <a:gd name="connsiteY77" fmla="*/ 1156972 h 2018428"/>
                      <a:gd name="connsiteX78" fmla="*/ 665973 w 2235688"/>
                      <a:gd name="connsiteY78" fmla="*/ 871268 h 2018428"/>
                      <a:gd name="connsiteX79" fmla="*/ 681501 w 2235688"/>
                      <a:gd name="connsiteY79" fmla="*/ 841790 h 2018428"/>
                      <a:gd name="connsiteX80" fmla="*/ 676891 w 2235688"/>
                      <a:gd name="connsiteY80" fmla="*/ 826937 h 2018428"/>
                      <a:gd name="connsiteX81" fmla="*/ 604847 w 2235688"/>
                      <a:gd name="connsiteY81" fmla="*/ 605264 h 2018428"/>
                      <a:gd name="connsiteX82" fmla="*/ 582680 w 2235688"/>
                      <a:gd name="connsiteY82" fmla="*/ 455635 h 2018428"/>
                      <a:gd name="connsiteX83" fmla="*/ 620653 w 2235688"/>
                      <a:gd name="connsiteY83" fmla="*/ 385166 h 2018428"/>
                      <a:gd name="connsiteX84" fmla="*/ 682432 w 2235688"/>
                      <a:gd name="connsiteY84" fmla="*/ 544304 h 2018428"/>
                      <a:gd name="connsiteX85" fmla="*/ 748934 w 2235688"/>
                      <a:gd name="connsiteY85" fmla="*/ 649599 h 2018428"/>
                      <a:gd name="connsiteX86" fmla="*/ 793269 w 2235688"/>
                      <a:gd name="connsiteY86" fmla="*/ 666224 h 2018428"/>
                      <a:gd name="connsiteX87" fmla="*/ 795415 w 2235688"/>
                      <a:gd name="connsiteY87" fmla="*/ 666952 h 2018428"/>
                      <a:gd name="connsiteX88" fmla="*/ 818629 w 2235688"/>
                      <a:gd name="connsiteY88" fmla="*/ 637959 h 2018428"/>
                      <a:gd name="connsiteX89" fmla="*/ 1045049 w 2235688"/>
                      <a:gd name="connsiteY89" fmla="*/ 480658 h 2018428"/>
                      <a:gd name="connsiteX90" fmla="*/ 1169019 w 2235688"/>
                      <a:gd name="connsiteY90" fmla="*/ 441005 h 2018428"/>
                      <a:gd name="connsiteX91" fmla="*/ 1176721 w 2235688"/>
                      <a:gd name="connsiteY91" fmla="*/ 431632 h 2018428"/>
                      <a:gd name="connsiteX92" fmla="*/ 1192280 w 2235688"/>
                      <a:gd name="connsiteY92" fmla="*/ 427926 h 2018428"/>
                      <a:gd name="connsiteX93" fmla="*/ 1269865 w 2235688"/>
                      <a:gd name="connsiteY93" fmla="*/ 383592 h 2018428"/>
                      <a:gd name="connsiteX94" fmla="*/ 1292032 w 2235688"/>
                      <a:gd name="connsiteY94" fmla="*/ 289381 h 2018428"/>
                      <a:gd name="connsiteX95" fmla="*/ 1269865 w 2235688"/>
                      <a:gd name="connsiteY95" fmla="*/ 222879 h 2018428"/>
                      <a:gd name="connsiteX96" fmla="*/ 1264323 w 2235688"/>
                      <a:gd name="connsiteY96" fmla="*/ 222879 h 2018428"/>
                      <a:gd name="connsiteX97" fmla="*/ 1253240 w 2235688"/>
                      <a:gd name="connsiteY97" fmla="*/ 134210 h 2018428"/>
                      <a:gd name="connsiteX98" fmla="*/ 1236614 w 2235688"/>
                      <a:gd name="connsiteY98" fmla="*/ 28915 h 2018428"/>
                      <a:gd name="connsiteX99" fmla="*/ 1286491 w 2235688"/>
                      <a:gd name="connsiteY99"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485996 w 2235688"/>
                      <a:gd name="connsiteY4" fmla="*/ 439010 h 2018428"/>
                      <a:gd name="connsiteX5" fmla="*/ 1526055 w 2235688"/>
                      <a:gd name="connsiteY5" fmla="*/ 457139 h 2018428"/>
                      <a:gd name="connsiteX6" fmla="*/ 1599585 w 2235688"/>
                      <a:gd name="connsiteY6" fmla="*/ 480658 h 2018428"/>
                      <a:gd name="connsiteX7" fmla="*/ 1693636 w 2235688"/>
                      <a:gd name="connsiteY7" fmla="*/ 533260 h 2018428"/>
                      <a:gd name="connsiteX8" fmla="*/ 1718752 w 2235688"/>
                      <a:gd name="connsiteY8" fmla="*/ 527679 h 2018428"/>
                      <a:gd name="connsiteX9" fmla="*/ 1840672 w 2235688"/>
                      <a:gd name="connsiteY9" fmla="*/ 505512 h 2018428"/>
                      <a:gd name="connsiteX10" fmla="*/ 1935229 w 2235688"/>
                      <a:gd name="connsiteY10" fmla="*/ 547043 h 2018428"/>
                      <a:gd name="connsiteX11" fmla="*/ 1896091 w 2235688"/>
                      <a:gd name="connsiteY11" fmla="*/ 710559 h 2018428"/>
                      <a:gd name="connsiteX12" fmla="*/ 1895420 w 2235688"/>
                      <a:gd name="connsiteY12" fmla="*/ 724651 h 2018428"/>
                      <a:gd name="connsiteX13" fmla="*/ 1912986 w 2235688"/>
                      <a:gd name="connsiteY13" fmla="*/ 746589 h 2018428"/>
                      <a:gd name="connsiteX14" fmla="*/ 2034639 w 2235688"/>
                      <a:gd name="connsiteY14" fmla="*/ 1156972 h 2018428"/>
                      <a:gd name="connsiteX15" fmla="*/ 2020167 w 2235688"/>
                      <a:gd name="connsiteY15" fmla="*/ 1304898 h 2018428"/>
                      <a:gd name="connsiteX16" fmla="*/ 2014110 w 2235688"/>
                      <a:gd name="connsiteY16" fmla="*/ 1325005 h 2018428"/>
                      <a:gd name="connsiteX17" fmla="*/ 2018859 w 2235688"/>
                      <a:gd name="connsiteY17" fmla="*/ 1326814 h 2018428"/>
                      <a:gd name="connsiteX18" fmla="*/ 2040178 w 2235688"/>
                      <a:gd name="connsiteY18" fmla="*/ 1331243 h 2018428"/>
                      <a:gd name="connsiteX19" fmla="*/ 2106680 w 2235688"/>
                      <a:gd name="connsiteY19" fmla="*/ 1342326 h 2018428"/>
                      <a:gd name="connsiteX20" fmla="*/ 2232093 w 2235688"/>
                      <a:gd name="connsiteY20" fmla="*/ 1364084 h 2018428"/>
                      <a:gd name="connsiteX21" fmla="*/ 2198497 w 2235688"/>
                      <a:gd name="connsiteY21" fmla="*/ 1454737 h 2018428"/>
                      <a:gd name="connsiteX22" fmla="*/ 2112221 w 2235688"/>
                      <a:gd name="connsiteY22" fmla="*/ 1453163 h 2018428"/>
                      <a:gd name="connsiteX23" fmla="*/ 1976988 w 2235688"/>
                      <a:gd name="connsiteY23" fmla="*/ 1445853 h 2018428"/>
                      <a:gd name="connsiteX24" fmla="*/ 1912986 w 2235688"/>
                      <a:gd name="connsiteY24" fmla="*/ 1567356 h 2018428"/>
                      <a:gd name="connsiteX25" fmla="*/ 1826005 w 2235688"/>
                      <a:gd name="connsiteY25" fmla="*/ 1675985 h 2018428"/>
                      <a:gd name="connsiteX26" fmla="*/ 1800913 w 2235688"/>
                      <a:gd name="connsiteY26" fmla="*/ 1697318 h 2018428"/>
                      <a:gd name="connsiteX27" fmla="*/ 1807044 w 2235688"/>
                      <a:gd name="connsiteY27" fmla="*/ 1712596 h 2018428"/>
                      <a:gd name="connsiteX28" fmla="*/ 1812963 w 2235688"/>
                      <a:gd name="connsiteY28" fmla="*/ 1752421 h 2018428"/>
                      <a:gd name="connsiteX29" fmla="*/ 1835131 w 2235688"/>
                      <a:gd name="connsiteY29" fmla="*/ 1857715 h 2018428"/>
                      <a:gd name="connsiteX30" fmla="*/ 1818505 w 2235688"/>
                      <a:gd name="connsiteY30" fmla="*/ 1896508 h 2018428"/>
                      <a:gd name="connsiteX31" fmla="*/ 1768629 w 2235688"/>
                      <a:gd name="connsiteY31" fmla="*/ 1885424 h 2018428"/>
                      <a:gd name="connsiteX32" fmla="*/ 1752003 w 2235688"/>
                      <a:gd name="connsiteY32" fmla="*/ 1863257 h 2018428"/>
                      <a:gd name="connsiteX33" fmla="*/ 1729836 w 2235688"/>
                      <a:gd name="connsiteY33" fmla="*/ 1818923 h 2018428"/>
                      <a:gd name="connsiteX34" fmla="*/ 1713211 w 2235688"/>
                      <a:gd name="connsiteY34" fmla="*/ 1813381 h 2018428"/>
                      <a:gd name="connsiteX35" fmla="*/ 1685501 w 2235688"/>
                      <a:gd name="connsiteY35" fmla="*/ 1796755 h 2018428"/>
                      <a:gd name="connsiteX36" fmla="*/ 1675167 w 2235688"/>
                      <a:gd name="connsiteY36" fmla="*/ 1791014 h 2018428"/>
                      <a:gd name="connsiteX37" fmla="*/ 1599585 w 2235688"/>
                      <a:gd name="connsiteY37" fmla="*/ 1833286 h 2018428"/>
                      <a:gd name="connsiteX38" fmla="*/ 1395148 w 2235688"/>
                      <a:gd name="connsiteY38" fmla="*/ 1887178 h 2018428"/>
                      <a:gd name="connsiteX39" fmla="*/ 1351194 w 2235688"/>
                      <a:gd name="connsiteY39" fmla="*/ 1889465 h 2018428"/>
                      <a:gd name="connsiteX40" fmla="*/ 1350828 w 2235688"/>
                      <a:gd name="connsiteY40" fmla="*/ 1891416 h 2018428"/>
                      <a:gd name="connsiteX41" fmla="*/ 1347451 w 2235688"/>
                      <a:gd name="connsiteY41" fmla="*/ 1907592 h 2018428"/>
                      <a:gd name="connsiteX42" fmla="*/ 1341909 w 2235688"/>
                      <a:gd name="connsiteY42" fmla="*/ 1968552 h 2018428"/>
                      <a:gd name="connsiteX43" fmla="*/ 1325283 w 2235688"/>
                      <a:gd name="connsiteY43" fmla="*/ 2018428 h 2018428"/>
                      <a:gd name="connsiteX44" fmla="*/ 1286491 w 2235688"/>
                      <a:gd name="connsiteY44" fmla="*/ 2001803 h 2018428"/>
                      <a:gd name="connsiteX45" fmla="*/ 1269865 w 2235688"/>
                      <a:gd name="connsiteY45" fmla="*/ 1907592 h 2018428"/>
                      <a:gd name="connsiteX46" fmla="*/ 1263383 w 2235688"/>
                      <a:gd name="connsiteY46" fmla="*/ 1890365 h 2018428"/>
                      <a:gd name="connsiteX47" fmla="*/ 1262430 w 2235688"/>
                      <a:gd name="connsiteY47" fmla="*/ 1887851 h 2018428"/>
                      <a:gd name="connsiteX48" fmla="*/ 1249486 w 2235688"/>
                      <a:gd name="connsiteY48" fmla="*/ 1887178 h 2018428"/>
                      <a:gd name="connsiteX49" fmla="*/ 1045049 w 2235688"/>
                      <a:gd name="connsiteY49" fmla="*/ 1833286 h 2018428"/>
                      <a:gd name="connsiteX50" fmla="*/ 938263 w 2235688"/>
                      <a:gd name="connsiteY50" fmla="*/ 1780255 h 2018428"/>
                      <a:gd name="connsiteX51" fmla="*/ 851490 w 2235688"/>
                      <a:gd name="connsiteY51" fmla="*/ 1817694 h 2018428"/>
                      <a:gd name="connsiteX52" fmla="*/ 786973 w 2235688"/>
                      <a:gd name="connsiteY52" fmla="*/ 1775753 h 2018428"/>
                      <a:gd name="connsiteX53" fmla="*/ 798380 w 2235688"/>
                      <a:gd name="connsiteY53" fmla="*/ 1664912 h 2018428"/>
                      <a:gd name="connsiteX54" fmla="*/ 731649 w 2235688"/>
                      <a:gd name="connsiteY54" fmla="*/ 1567356 h 2018428"/>
                      <a:gd name="connsiteX55" fmla="*/ 665973 w 2235688"/>
                      <a:gd name="connsiteY55" fmla="*/ 1442676 h 2018428"/>
                      <a:gd name="connsiteX56" fmla="*/ 662339 w 2235688"/>
                      <a:gd name="connsiteY56" fmla="*/ 1430614 h 2018428"/>
                      <a:gd name="connsiteX57" fmla="*/ 654723 w 2235688"/>
                      <a:gd name="connsiteY57" fmla="*/ 1436537 h 2018428"/>
                      <a:gd name="connsiteX58" fmla="*/ 615931 w 2235688"/>
                      <a:gd name="connsiteY58" fmla="*/ 1408828 h 2018428"/>
                      <a:gd name="connsiteX59" fmla="*/ 599305 w 2235688"/>
                      <a:gd name="connsiteY59" fmla="*/ 1403286 h 2018428"/>
                      <a:gd name="connsiteX60" fmla="*/ 582680 w 2235688"/>
                      <a:gd name="connsiteY60" fmla="*/ 1392203 h 2018428"/>
                      <a:gd name="connsiteX61" fmla="*/ 566054 w 2235688"/>
                      <a:gd name="connsiteY61" fmla="*/ 1386661 h 2018428"/>
                      <a:gd name="connsiteX62" fmla="*/ 554971 w 2235688"/>
                      <a:gd name="connsiteY62" fmla="*/ 1381119 h 2018428"/>
                      <a:gd name="connsiteX63" fmla="*/ 288963 w 2235688"/>
                      <a:gd name="connsiteY63" fmla="*/ 1231490 h 2018428"/>
                      <a:gd name="connsiteX64" fmla="*/ 250171 w 2235688"/>
                      <a:gd name="connsiteY64" fmla="*/ 1192697 h 2018428"/>
                      <a:gd name="connsiteX65" fmla="*/ 233545 w 2235688"/>
                      <a:gd name="connsiteY65" fmla="*/ 1187155 h 2018428"/>
                      <a:gd name="connsiteX66" fmla="*/ 222461 w 2235688"/>
                      <a:gd name="connsiteY66" fmla="*/ 1176072 h 2018428"/>
                      <a:gd name="connsiteX67" fmla="*/ 136186 w 2235688"/>
                      <a:gd name="connsiteY67" fmla="*/ 1118260 h 2018428"/>
                      <a:gd name="connsiteX68" fmla="*/ 15430 w 2235688"/>
                      <a:gd name="connsiteY68" fmla="*/ 988059 h 2018428"/>
                      <a:gd name="connsiteX69" fmla="*/ 11872 w 2235688"/>
                      <a:gd name="connsiteY69" fmla="*/ 898981 h 2018428"/>
                      <a:gd name="connsiteX70" fmla="*/ 95000 w 2235688"/>
                      <a:gd name="connsiteY70" fmla="*/ 898981 h 2018428"/>
                      <a:gd name="connsiteX71" fmla="*/ 226558 w 2235688"/>
                      <a:gd name="connsiteY71" fmla="*/ 987434 h 2018428"/>
                      <a:gd name="connsiteX72" fmla="*/ 383174 w 2235688"/>
                      <a:gd name="connsiteY72" fmla="*/ 1149182 h 2018428"/>
                      <a:gd name="connsiteX73" fmla="*/ 424706 w 2235688"/>
                      <a:gd name="connsiteY73" fmla="*/ 1176481 h 2018428"/>
                      <a:gd name="connsiteX74" fmla="*/ 532803 w 2235688"/>
                      <a:gd name="connsiteY74" fmla="*/ 1253657 h 2018428"/>
                      <a:gd name="connsiteX75" fmla="*/ 588221 w 2235688"/>
                      <a:gd name="connsiteY75" fmla="*/ 1253657 h 2018428"/>
                      <a:gd name="connsiteX76" fmla="*/ 619625 w 2235688"/>
                      <a:gd name="connsiteY76" fmla="*/ 1255402 h 2018428"/>
                      <a:gd name="connsiteX77" fmla="*/ 609995 w 2235688"/>
                      <a:gd name="connsiteY77" fmla="*/ 1156972 h 2018428"/>
                      <a:gd name="connsiteX78" fmla="*/ 665973 w 2235688"/>
                      <a:gd name="connsiteY78" fmla="*/ 871268 h 2018428"/>
                      <a:gd name="connsiteX79" fmla="*/ 681501 w 2235688"/>
                      <a:gd name="connsiteY79" fmla="*/ 841790 h 2018428"/>
                      <a:gd name="connsiteX80" fmla="*/ 676891 w 2235688"/>
                      <a:gd name="connsiteY80" fmla="*/ 826937 h 2018428"/>
                      <a:gd name="connsiteX81" fmla="*/ 604847 w 2235688"/>
                      <a:gd name="connsiteY81" fmla="*/ 605264 h 2018428"/>
                      <a:gd name="connsiteX82" fmla="*/ 582680 w 2235688"/>
                      <a:gd name="connsiteY82" fmla="*/ 455635 h 2018428"/>
                      <a:gd name="connsiteX83" fmla="*/ 620653 w 2235688"/>
                      <a:gd name="connsiteY83" fmla="*/ 385166 h 2018428"/>
                      <a:gd name="connsiteX84" fmla="*/ 682432 w 2235688"/>
                      <a:gd name="connsiteY84" fmla="*/ 544304 h 2018428"/>
                      <a:gd name="connsiteX85" fmla="*/ 748934 w 2235688"/>
                      <a:gd name="connsiteY85" fmla="*/ 649599 h 2018428"/>
                      <a:gd name="connsiteX86" fmla="*/ 793269 w 2235688"/>
                      <a:gd name="connsiteY86" fmla="*/ 666224 h 2018428"/>
                      <a:gd name="connsiteX87" fmla="*/ 795415 w 2235688"/>
                      <a:gd name="connsiteY87" fmla="*/ 666952 h 2018428"/>
                      <a:gd name="connsiteX88" fmla="*/ 818629 w 2235688"/>
                      <a:gd name="connsiteY88" fmla="*/ 637959 h 2018428"/>
                      <a:gd name="connsiteX89" fmla="*/ 1045049 w 2235688"/>
                      <a:gd name="connsiteY89" fmla="*/ 480658 h 2018428"/>
                      <a:gd name="connsiteX90" fmla="*/ 1169019 w 2235688"/>
                      <a:gd name="connsiteY90" fmla="*/ 441005 h 2018428"/>
                      <a:gd name="connsiteX91" fmla="*/ 1176721 w 2235688"/>
                      <a:gd name="connsiteY91" fmla="*/ 431632 h 2018428"/>
                      <a:gd name="connsiteX92" fmla="*/ 1192280 w 2235688"/>
                      <a:gd name="connsiteY92" fmla="*/ 427926 h 2018428"/>
                      <a:gd name="connsiteX93" fmla="*/ 1269865 w 2235688"/>
                      <a:gd name="connsiteY93" fmla="*/ 383592 h 2018428"/>
                      <a:gd name="connsiteX94" fmla="*/ 1292032 w 2235688"/>
                      <a:gd name="connsiteY94" fmla="*/ 289381 h 2018428"/>
                      <a:gd name="connsiteX95" fmla="*/ 1269865 w 2235688"/>
                      <a:gd name="connsiteY95" fmla="*/ 222879 h 2018428"/>
                      <a:gd name="connsiteX96" fmla="*/ 1264323 w 2235688"/>
                      <a:gd name="connsiteY96" fmla="*/ 222879 h 2018428"/>
                      <a:gd name="connsiteX97" fmla="*/ 1253240 w 2235688"/>
                      <a:gd name="connsiteY97" fmla="*/ 134210 h 2018428"/>
                      <a:gd name="connsiteX98" fmla="*/ 1236614 w 2235688"/>
                      <a:gd name="connsiteY98" fmla="*/ 28915 h 2018428"/>
                      <a:gd name="connsiteX99" fmla="*/ 1286491 w 2235688"/>
                      <a:gd name="connsiteY99"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62339 w 2235688"/>
                      <a:gd name="connsiteY55" fmla="*/ 1430614 h 2018428"/>
                      <a:gd name="connsiteX56" fmla="*/ 654723 w 2235688"/>
                      <a:gd name="connsiteY56" fmla="*/ 1436537 h 2018428"/>
                      <a:gd name="connsiteX57" fmla="*/ 615931 w 2235688"/>
                      <a:gd name="connsiteY57" fmla="*/ 1408828 h 2018428"/>
                      <a:gd name="connsiteX58" fmla="*/ 599305 w 2235688"/>
                      <a:gd name="connsiteY58" fmla="*/ 1403286 h 2018428"/>
                      <a:gd name="connsiteX59" fmla="*/ 582680 w 2235688"/>
                      <a:gd name="connsiteY59" fmla="*/ 1392203 h 2018428"/>
                      <a:gd name="connsiteX60" fmla="*/ 566054 w 2235688"/>
                      <a:gd name="connsiteY60" fmla="*/ 1386661 h 2018428"/>
                      <a:gd name="connsiteX61" fmla="*/ 554971 w 2235688"/>
                      <a:gd name="connsiteY61" fmla="*/ 1381119 h 2018428"/>
                      <a:gd name="connsiteX62" fmla="*/ 288963 w 2235688"/>
                      <a:gd name="connsiteY62" fmla="*/ 1231490 h 2018428"/>
                      <a:gd name="connsiteX63" fmla="*/ 250171 w 2235688"/>
                      <a:gd name="connsiteY63" fmla="*/ 1192697 h 2018428"/>
                      <a:gd name="connsiteX64" fmla="*/ 233545 w 2235688"/>
                      <a:gd name="connsiteY64" fmla="*/ 1187155 h 2018428"/>
                      <a:gd name="connsiteX65" fmla="*/ 222461 w 2235688"/>
                      <a:gd name="connsiteY65" fmla="*/ 1176072 h 2018428"/>
                      <a:gd name="connsiteX66" fmla="*/ 136186 w 2235688"/>
                      <a:gd name="connsiteY66" fmla="*/ 1118260 h 2018428"/>
                      <a:gd name="connsiteX67" fmla="*/ 15430 w 2235688"/>
                      <a:gd name="connsiteY67" fmla="*/ 988059 h 2018428"/>
                      <a:gd name="connsiteX68" fmla="*/ 11872 w 2235688"/>
                      <a:gd name="connsiteY68" fmla="*/ 898981 h 2018428"/>
                      <a:gd name="connsiteX69" fmla="*/ 95000 w 2235688"/>
                      <a:gd name="connsiteY69" fmla="*/ 898981 h 2018428"/>
                      <a:gd name="connsiteX70" fmla="*/ 226558 w 2235688"/>
                      <a:gd name="connsiteY70" fmla="*/ 987434 h 2018428"/>
                      <a:gd name="connsiteX71" fmla="*/ 383174 w 2235688"/>
                      <a:gd name="connsiteY71" fmla="*/ 1149182 h 2018428"/>
                      <a:gd name="connsiteX72" fmla="*/ 424706 w 2235688"/>
                      <a:gd name="connsiteY72" fmla="*/ 1176481 h 2018428"/>
                      <a:gd name="connsiteX73" fmla="*/ 532803 w 2235688"/>
                      <a:gd name="connsiteY73" fmla="*/ 1253657 h 2018428"/>
                      <a:gd name="connsiteX74" fmla="*/ 588221 w 2235688"/>
                      <a:gd name="connsiteY74" fmla="*/ 1253657 h 2018428"/>
                      <a:gd name="connsiteX75" fmla="*/ 619625 w 2235688"/>
                      <a:gd name="connsiteY75" fmla="*/ 1255402 h 2018428"/>
                      <a:gd name="connsiteX76" fmla="*/ 609995 w 2235688"/>
                      <a:gd name="connsiteY76" fmla="*/ 1156972 h 2018428"/>
                      <a:gd name="connsiteX77" fmla="*/ 665973 w 2235688"/>
                      <a:gd name="connsiteY77" fmla="*/ 871268 h 2018428"/>
                      <a:gd name="connsiteX78" fmla="*/ 681501 w 2235688"/>
                      <a:gd name="connsiteY78" fmla="*/ 841790 h 2018428"/>
                      <a:gd name="connsiteX79" fmla="*/ 676891 w 2235688"/>
                      <a:gd name="connsiteY79" fmla="*/ 826937 h 2018428"/>
                      <a:gd name="connsiteX80" fmla="*/ 604847 w 2235688"/>
                      <a:gd name="connsiteY80" fmla="*/ 605264 h 2018428"/>
                      <a:gd name="connsiteX81" fmla="*/ 582680 w 2235688"/>
                      <a:gd name="connsiteY81" fmla="*/ 455635 h 2018428"/>
                      <a:gd name="connsiteX82" fmla="*/ 620653 w 2235688"/>
                      <a:gd name="connsiteY82" fmla="*/ 385166 h 2018428"/>
                      <a:gd name="connsiteX83" fmla="*/ 682432 w 2235688"/>
                      <a:gd name="connsiteY83" fmla="*/ 544304 h 2018428"/>
                      <a:gd name="connsiteX84" fmla="*/ 748934 w 2235688"/>
                      <a:gd name="connsiteY84" fmla="*/ 649599 h 2018428"/>
                      <a:gd name="connsiteX85" fmla="*/ 793269 w 2235688"/>
                      <a:gd name="connsiteY85" fmla="*/ 666224 h 2018428"/>
                      <a:gd name="connsiteX86" fmla="*/ 795415 w 2235688"/>
                      <a:gd name="connsiteY86" fmla="*/ 666952 h 2018428"/>
                      <a:gd name="connsiteX87" fmla="*/ 818629 w 2235688"/>
                      <a:gd name="connsiteY87" fmla="*/ 637959 h 2018428"/>
                      <a:gd name="connsiteX88" fmla="*/ 1045049 w 2235688"/>
                      <a:gd name="connsiteY88" fmla="*/ 480658 h 2018428"/>
                      <a:gd name="connsiteX89" fmla="*/ 1169019 w 2235688"/>
                      <a:gd name="connsiteY89" fmla="*/ 441005 h 2018428"/>
                      <a:gd name="connsiteX90" fmla="*/ 1176721 w 2235688"/>
                      <a:gd name="connsiteY90" fmla="*/ 431632 h 2018428"/>
                      <a:gd name="connsiteX91" fmla="*/ 1192280 w 2235688"/>
                      <a:gd name="connsiteY91" fmla="*/ 427926 h 2018428"/>
                      <a:gd name="connsiteX92" fmla="*/ 1269865 w 2235688"/>
                      <a:gd name="connsiteY92" fmla="*/ 383592 h 2018428"/>
                      <a:gd name="connsiteX93" fmla="*/ 1292032 w 2235688"/>
                      <a:gd name="connsiteY93" fmla="*/ 289381 h 2018428"/>
                      <a:gd name="connsiteX94" fmla="*/ 1269865 w 2235688"/>
                      <a:gd name="connsiteY94" fmla="*/ 222879 h 2018428"/>
                      <a:gd name="connsiteX95" fmla="*/ 1264323 w 2235688"/>
                      <a:gd name="connsiteY95" fmla="*/ 222879 h 2018428"/>
                      <a:gd name="connsiteX96" fmla="*/ 1253240 w 2235688"/>
                      <a:gd name="connsiteY96" fmla="*/ 134210 h 2018428"/>
                      <a:gd name="connsiteX97" fmla="*/ 1236614 w 2235688"/>
                      <a:gd name="connsiteY97" fmla="*/ 28915 h 2018428"/>
                      <a:gd name="connsiteX98" fmla="*/ 1286491 w 2235688"/>
                      <a:gd name="connsiteY98"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62339 w 2235688"/>
                      <a:gd name="connsiteY55" fmla="*/ 1430614 h 2018428"/>
                      <a:gd name="connsiteX56" fmla="*/ 615931 w 2235688"/>
                      <a:gd name="connsiteY56" fmla="*/ 1408828 h 2018428"/>
                      <a:gd name="connsiteX57" fmla="*/ 599305 w 2235688"/>
                      <a:gd name="connsiteY57" fmla="*/ 1403286 h 2018428"/>
                      <a:gd name="connsiteX58" fmla="*/ 582680 w 2235688"/>
                      <a:gd name="connsiteY58" fmla="*/ 1392203 h 2018428"/>
                      <a:gd name="connsiteX59" fmla="*/ 566054 w 2235688"/>
                      <a:gd name="connsiteY59" fmla="*/ 1386661 h 2018428"/>
                      <a:gd name="connsiteX60" fmla="*/ 554971 w 2235688"/>
                      <a:gd name="connsiteY60" fmla="*/ 1381119 h 2018428"/>
                      <a:gd name="connsiteX61" fmla="*/ 288963 w 2235688"/>
                      <a:gd name="connsiteY61" fmla="*/ 1231490 h 2018428"/>
                      <a:gd name="connsiteX62" fmla="*/ 250171 w 2235688"/>
                      <a:gd name="connsiteY62" fmla="*/ 1192697 h 2018428"/>
                      <a:gd name="connsiteX63" fmla="*/ 233545 w 2235688"/>
                      <a:gd name="connsiteY63" fmla="*/ 1187155 h 2018428"/>
                      <a:gd name="connsiteX64" fmla="*/ 222461 w 2235688"/>
                      <a:gd name="connsiteY64" fmla="*/ 1176072 h 2018428"/>
                      <a:gd name="connsiteX65" fmla="*/ 136186 w 2235688"/>
                      <a:gd name="connsiteY65" fmla="*/ 1118260 h 2018428"/>
                      <a:gd name="connsiteX66" fmla="*/ 15430 w 2235688"/>
                      <a:gd name="connsiteY66" fmla="*/ 988059 h 2018428"/>
                      <a:gd name="connsiteX67" fmla="*/ 11872 w 2235688"/>
                      <a:gd name="connsiteY67" fmla="*/ 898981 h 2018428"/>
                      <a:gd name="connsiteX68" fmla="*/ 95000 w 2235688"/>
                      <a:gd name="connsiteY68" fmla="*/ 898981 h 2018428"/>
                      <a:gd name="connsiteX69" fmla="*/ 226558 w 2235688"/>
                      <a:gd name="connsiteY69" fmla="*/ 987434 h 2018428"/>
                      <a:gd name="connsiteX70" fmla="*/ 383174 w 2235688"/>
                      <a:gd name="connsiteY70" fmla="*/ 1149182 h 2018428"/>
                      <a:gd name="connsiteX71" fmla="*/ 424706 w 2235688"/>
                      <a:gd name="connsiteY71" fmla="*/ 1176481 h 2018428"/>
                      <a:gd name="connsiteX72" fmla="*/ 532803 w 2235688"/>
                      <a:gd name="connsiteY72" fmla="*/ 1253657 h 2018428"/>
                      <a:gd name="connsiteX73" fmla="*/ 588221 w 2235688"/>
                      <a:gd name="connsiteY73" fmla="*/ 1253657 h 2018428"/>
                      <a:gd name="connsiteX74" fmla="*/ 619625 w 2235688"/>
                      <a:gd name="connsiteY74" fmla="*/ 1255402 h 2018428"/>
                      <a:gd name="connsiteX75" fmla="*/ 609995 w 2235688"/>
                      <a:gd name="connsiteY75" fmla="*/ 1156972 h 2018428"/>
                      <a:gd name="connsiteX76" fmla="*/ 665973 w 2235688"/>
                      <a:gd name="connsiteY76" fmla="*/ 871268 h 2018428"/>
                      <a:gd name="connsiteX77" fmla="*/ 681501 w 2235688"/>
                      <a:gd name="connsiteY77" fmla="*/ 841790 h 2018428"/>
                      <a:gd name="connsiteX78" fmla="*/ 676891 w 2235688"/>
                      <a:gd name="connsiteY78" fmla="*/ 826937 h 2018428"/>
                      <a:gd name="connsiteX79" fmla="*/ 604847 w 2235688"/>
                      <a:gd name="connsiteY79" fmla="*/ 605264 h 2018428"/>
                      <a:gd name="connsiteX80" fmla="*/ 582680 w 2235688"/>
                      <a:gd name="connsiteY80" fmla="*/ 455635 h 2018428"/>
                      <a:gd name="connsiteX81" fmla="*/ 620653 w 2235688"/>
                      <a:gd name="connsiteY81" fmla="*/ 385166 h 2018428"/>
                      <a:gd name="connsiteX82" fmla="*/ 682432 w 2235688"/>
                      <a:gd name="connsiteY82" fmla="*/ 544304 h 2018428"/>
                      <a:gd name="connsiteX83" fmla="*/ 748934 w 2235688"/>
                      <a:gd name="connsiteY83" fmla="*/ 649599 h 2018428"/>
                      <a:gd name="connsiteX84" fmla="*/ 793269 w 2235688"/>
                      <a:gd name="connsiteY84" fmla="*/ 666224 h 2018428"/>
                      <a:gd name="connsiteX85" fmla="*/ 795415 w 2235688"/>
                      <a:gd name="connsiteY85" fmla="*/ 666952 h 2018428"/>
                      <a:gd name="connsiteX86" fmla="*/ 818629 w 2235688"/>
                      <a:gd name="connsiteY86" fmla="*/ 637959 h 2018428"/>
                      <a:gd name="connsiteX87" fmla="*/ 1045049 w 2235688"/>
                      <a:gd name="connsiteY87" fmla="*/ 480658 h 2018428"/>
                      <a:gd name="connsiteX88" fmla="*/ 1169019 w 2235688"/>
                      <a:gd name="connsiteY88" fmla="*/ 441005 h 2018428"/>
                      <a:gd name="connsiteX89" fmla="*/ 1176721 w 2235688"/>
                      <a:gd name="connsiteY89" fmla="*/ 431632 h 2018428"/>
                      <a:gd name="connsiteX90" fmla="*/ 1192280 w 2235688"/>
                      <a:gd name="connsiteY90" fmla="*/ 427926 h 2018428"/>
                      <a:gd name="connsiteX91" fmla="*/ 1269865 w 2235688"/>
                      <a:gd name="connsiteY91" fmla="*/ 383592 h 2018428"/>
                      <a:gd name="connsiteX92" fmla="*/ 1292032 w 2235688"/>
                      <a:gd name="connsiteY92" fmla="*/ 289381 h 2018428"/>
                      <a:gd name="connsiteX93" fmla="*/ 1269865 w 2235688"/>
                      <a:gd name="connsiteY93" fmla="*/ 222879 h 2018428"/>
                      <a:gd name="connsiteX94" fmla="*/ 1264323 w 2235688"/>
                      <a:gd name="connsiteY94" fmla="*/ 222879 h 2018428"/>
                      <a:gd name="connsiteX95" fmla="*/ 1253240 w 2235688"/>
                      <a:gd name="connsiteY95" fmla="*/ 134210 h 2018428"/>
                      <a:gd name="connsiteX96" fmla="*/ 1236614 w 2235688"/>
                      <a:gd name="connsiteY96" fmla="*/ 28915 h 2018428"/>
                      <a:gd name="connsiteX97" fmla="*/ 1286491 w 2235688"/>
                      <a:gd name="connsiteY97"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588221 w 2235688"/>
                      <a:gd name="connsiteY72" fmla="*/ 1253657 h 2018428"/>
                      <a:gd name="connsiteX73" fmla="*/ 619625 w 2235688"/>
                      <a:gd name="connsiteY73" fmla="*/ 1255402 h 2018428"/>
                      <a:gd name="connsiteX74" fmla="*/ 609995 w 2235688"/>
                      <a:gd name="connsiteY74" fmla="*/ 1156972 h 2018428"/>
                      <a:gd name="connsiteX75" fmla="*/ 665973 w 2235688"/>
                      <a:gd name="connsiteY75" fmla="*/ 871268 h 2018428"/>
                      <a:gd name="connsiteX76" fmla="*/ 681501 w 2235688"/>
                      <a:gd name="connsiteY76" fmla="*/ 841790 h 2018428"/>
                      <a:gd name="connsiteX77" fmla="*/ 676891 w 2235688"/>
                      <a:gd name="connsiteY77" fmla="*/ 826937 h 2018428"/>
                      <a:gd name="connsiteX78" fmla="*/ 604847 w 2235688"/>
                      <a:gd name="connsiteY78" fmla="*/ 605264 h 2018428"/>
                      <a:gd name="connsiteX79" fmla="*/ 582680 w 2235688"/>
                      <a:gd name="connsiteY79" fmla="*/ 455635 h 2018428"/>
                      <a:gd name="connsiteX80" fmla="*/ 620653 w 2235688"/>
                      <a:gd name="connsiteY80" fmla="*/ 385166 h 2018428"/>
                      <a:gd name="connsiteX81" fmla="*/ 682432 w 2235688"/>
                      <a:gd name="connsiteY81" fmla="*/ 544304 h 2018428"/>
                      <a:gd name="connsiteX82" fmla="*/ 748934 w 2235688"/>
                      <a:gd name="connsiteY82" fmla="*/ 649599 h 2018428"/>
                      <a:gd name="connsiteX83" fmla="*/ 793269 w 2235688"/>
                      <a:gd name="connsiteY83" fmla="*/ 666224 h 2018428"/>
                      <a:gd name="connsiteX84" fmla="*/ 795415 w 2235688"/>
                      <a:gd name="connsiteY84" fmla="*/ 666952 h 2018428"/>
                      <a:gd name="connsiteX85" fmla="*/ 818629 w 2235688"/>
                      <a:gd name="connsiteY85" fmla="*/ 637959 h 2018428"/>
                      <a:gd name="connsiteX86" fmla="*/ 1045049 w 2235688"/>
                      <a:gd name="connsiteY86" fmla="*/ 480658 h 2018428"/>
                      <a:gd name="connsiteX87" fmla="*/ 1169019 w 2235688"/>
                      <a:gd name="connsiteY87" fmla="*/ 441005 h 2018428"/>
                      <a:gd name="connsiteX88" fmla="*/ 1176721 w 2235688"/>
                      <a:gd name="connsiteY88" fmla="*/ 431632 h 2018428"/>
                      <a:gd name="connsiteX89" fmla="*/ 1192280 w 2235688"/>
                      <a:gd name="connsiteY89" fmla="*/ 427926 h 2018428"/>
                      <a:gd name="connsiteX90" fmla="*/ 1269865 w 2235688"/>
                      <a:gd name="connsiteY90" fmla="*/ 383592 h 2018428"/>
                      <a:gd name="connsiteX91" fmla="*/ 1292032 w 2235688"/>
                      <a:gd name="connsiteY91" fmla="*/ 289381 h 2018428"/>
                      <a:gd name="connsiteX92" fmla="*/ 1269865 w 2235688"/>
                      <a:gd name="connsiteY92" fmla="*/ 222879 h 2018428"/>
                      <a:gd name="connsiteX93" fmla="*/ 1264323 w 2235688"/>
                      <a:gd name="connsiteY93" fmla="*/ 222879 h 2018428"/>
                      <a:gd name="connsiteX94" fmla="*/ 1253240 w 2235688"/>
                      <a:gd name="connsiteY94" fmla="*/ 134210 h 2018428"/>
                      <a:gd name="connsiteX95" fmla="*/ 1236614 w 2235688"/>
                      <a:gd name="connsiteY95" fmla="*/ 28915 h 2018428"/>
                      <a:gd name="connsiteX96" fmla="*/ 1286491 w 2235688"/>
                      <a:gd name="connsiteY96"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588221 w 2235688"/>
                      <a:gd name="connsiteY72" fmla="*/ 1253657 h 2018428"/>
                      <a:gd name="connsiteX73" fmla="*/ 609995 w 2235688"/>
                      <a:gd name="connsiteY73" fmla="*/ 1156972 h 2018428"/>
                      <a:gd name="connsiteX74" fmla="*/ 665973 w 2235688"/>
                      <a:gd name="connsiteY74" fmla="*/ 871268 h 2018428"/>
                      <a:gd name="connsiteX75" fmla="*/ 681501 w 2235688"/>
                      <a:gd name="connsiteY75" fmla="*/ 841790 h 2018428"/>
                      <a:gd name="connsiteX76" fmla="*/ 676891 w 2235688"/>
                      <a:gd name="connsiteY76" fmla="*/ 826937 h 2018428"/>
                      <a:gd name="connsiteX77" fmla="*/ 604847 w 2235688"/>
                      <a:gd name="connsiteY77" fmla="*/ 605264 h 2018428"/>
                      <a:gd name="connsiteX78" fmla="*/ 582680 w 2235688"/>
                      <a:gd name="connsiteY78" fmla="*/ 455635 h 2018428"/>
                      <a:gd name="connsiteX79" fmla="*/ 620653 w 2235688"/>
                      <a:gd name="connsiteY79" fmla="*/ 385166 h 2018428"/>
                      <a:gd name="connsiteX80" fmla="*/ 682432 w 2235688"/>
                      <a:gd name="connsiteY80" fmla="*/ 544304 h 2018428"/>
                      <a:gd name="connsiteX81" fmla="*/ 748934 w 2235688"/>
                      <a:gd name="connsiteY81" fmla="*/ 649599 h 2018428"/>
                      <a:gd name="connsiteX82" fmla="*/ 793269 w 2235688"/>
                      <a:gd name="connsiteY82" fmla="*/ 666224 h 2018428"/>
                      <a:gd name="connsiteX83" fmla="*/ 795415 w 2235688"/>
                      <a:gd name="connsiteY83" fmla="*/ 666952 h 2018428"/>
                      <a:gd name="connsiteX84" fmla="*/ 818629 w 2235688"/>
                      <a:gd name="connsiteY84" fmla="*/ 637959 h 2018428"/>
                      <a:gd name="connsiteX85" fmla="*/ 1045049 w 2235688"/>
                      <a:gd name="connsiteY85" fmla="*/ 480658 h 2018428"/>
                      <a:gd name="connsiteX86" fmla="*/ 1169019 w 2235688"/>
                      <a:gd name="connsiteY86" fmla="*/ 441005 h 2018428"/>
                      <a:gd name="connsiteX87" fmla="*/ 1176721 w 2235688"/>
                      <a:gd name="connsiteY87" fmla="*/ 431632 h 2018428"/>
                      <a:gd name="connsiteX88" fmla="*/ 1192280 w 2235688"/>
                      <a:gd name="connsiteY88" fmla="*/ 427926 h 2018428"/>
                      <a:gd name="connsiteX89" fmla="*/ 1269865 w 2235688"/>
                      <a:gd name="connsiteY89" fmla="*/ 383592 h 2018428"/>
                      <a:gd name="connsiteX90" fmla="*/ 1292032 w 2235688"/>
                      <a:gd name="connsiteY90" fmla="*/ 289381 h 2018428"/>
                      <a:gd name="connsiteX91" fmla="*/ 1269865 w 2235688"/>
                      <a:gd name="connsiteY91" fmla="*/ 222879 h 2018428"/>
                      <a:gd name="connsiteX92" fmla="*/ 1264323 w 2235688"/>
                      <a:gd name="connsiteY92" fmla="*/ 222879 h 2018428"/>
                      <a:gd name="connsiteX93" fmla="*/ 1253240 w 2235688"/>
                      <a:gd name="connsiteY93" fmla="*/ 134210 h 2018428"/>
                      <a:gd name="connsiteX94" fmla="*/ 1236614 w 2235688"/>
                      <a:gd name="connsiteY94" fmla="*/ 28915 h 2018428"/>
                      <a:gd name="connsiteX95" fmla="*/ 1286491 w 2235688"/>
                      <a:gd name="connsiteY95"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32803 w 2235688"/>
                      <a:gd name="connsiteY71" fmla="*/ 1253657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26005 w 2235688"/>
                      <a:gd name="connsiteY24" fmla="*/ 1675985 h 2018428"/>
                      <a:gd name="connsiteX25" fmla="*/ 1800913 w 2235688"/>
                      <a:gd name="connsiteY25" fmla="*/ 1697318 h 2018428"/>
                      <a:gd name="connsiteX26" fmla="*/ 1807044 w 2235688"/>
                      <a:gd name="connsiteY26" fmla="*/ 1712596 h 2018428"/>
                      <a:gd name="connsiteX27" fmla="*/ 1812963 w 2235688"/>
                      <a:gd name="connsiteY27" fmla="*/ 1752421 h 2018428"/>
                      <a:gd name="connsiteX28" fmla="*/ 1835131 w 2235688"/>
                      <a:gd name="connsiteY28" fmla="*/ 1857715 h 2018428"/>
                      <a:gd name="connsiteX29" fmla="*/ 1818505 w 2235688"/>
                      <a:gd name="connsiteY29" fmla="*/ 1896508 h 2018428"/>
                      <a:gd name="connsiteX30" fmla="*/ 1768629 w 2235688"/>
                      <a:gd name="connsiteY30" fmla="*/ 1885424 h 2018428"/>
                      <a:gd name="connsiteX31" fmla="*/ 1752003 w 2235688"/>
                      <a:gd name="connsiteY31" fmla="*/ 1863257 h 2018428"/>
                      <a:gd name="connsiteX32" fmla="*/ 1729836 w 2235688"/>
                      <a:gd name="connsiteY32" fmla="*/ 1818923 h 2018428"/>
                      <a:gd name="connsiteX33" fmla="*/ 1713211 w 2235688"/>
                      <a:gd name="connsiteY33" fmla="*/ 1813381 h 2018428"/>
                      <a:gd name="connsiteX34" fmla="*/ 1685501 w 2235688"/>
                      <a:gd name="connsiteY34" fmla="*/ 1796755 h 2018428"/>
                      <a:gd name="connsiteX35" fmla="*/ 1675167 w 2235688"/>
                      <a:gd name="connsiteY35" fmla="*/ 1791014 h 2018428"/>
                      <a:gd name="connsiteX36" fmla="*/ 1599585 w 2235688"/>
                      <a:gd name="connsiteY36" fmla="*/ 1833286 h 2018428"/>
                      <a:gd name="connsiteX37" fmla="*/ 1395148 w 2235688"/>
                      <a:gd name="connsiteY37" fmla="*/ 1887178 h 2018428"/>
                      <a:gd name="connsiteX38" fmla="*/ 1351194 w 2235688"/>
                      <a:gd name="connsiteY38" fmla="*/ 1889465 h 2018428"/>
                      <a:gd name="connsiteX39" fmla="*/ 1350828 w 2235688"/>
                      <a:gd name="connsiteY39" fmla="*/ 1891416 h 2018428"/>
                      <a:gd name="connsiteX40" fmla="*/ 1347451 w 2235688"/>
                      <a:gd name="connsiteY40" fmla="*/ 1907592 h 2018428"/>
                      <a:gd name="connsiteX41" fmla="*/ 1341909 w 2235688"/>
                      <a:gd name="connsiteY41" fmla="*/ 1968552 h 2018428"/>
                      <a:gd name="connsiteX42" fmla="*/ 1325283 w 2235688"/>
                      <a:gd name="connsiteY42" fmla="*/ 2018428 h 2018428"/>
                      <a:gd name="connsiteX43" fmla="*/ 1286491 w 2235688"/>
                      <a:gd name="connsiteY43" fmla="*/ 2001803 h 2018428"/>
                      <a:gd name="connsiteX44" fmla="*/ 1269865 w 2235688"/>
                      <a:gd name="connsiteY44" fmla="*/ 1907592 h 2018428"/>
                      <a:gd name="connsiteX45" fmla="*/ 1263383 w 2235688"/>
                      <a:gd name="connsiteY45" fmla="*/ 1890365 h 2018428"/>
                      <a:gd name="connsiteX46" fmla="*/ 1262430 w 2235688"/>
                      <a:gd name="connsiteY46" fmla="*/ 1887851 h 2018428"/>
                      <a:gd name="connsiteX47" fmla="*/ 1249486 w 2235688"/>
                      <a:gd name="connsiteY47" fmla="*/ 1887178 h 2018428"/>
                      <a:gd name="connsiteX48" fmla="*/ 1045049 w 2235688"/>
                      <a:gd name="connsiteY48" fmla="*/ 1833286 h 2018428"/>
                      <a:gd name="connsiteX49" fmla="*/ 938263 w 2235688"/>
                      <a:gd name="connsiteY49" fmla="*/ 1780255 h 2018428"/>
                      <a:gd name="connsiteX50" fmla="*/ 851490 w 2235688"/>
                      <a:gd name="connsiteY50" fmla="*/ 1817694 h 2018428"/>
                      <a:gd name="connsiteX51" fmla="*/ 786973 w 2235688"/>
                      <a:gd name="connsiteY51" fmla="*/ 1775753 h 2018428"/>
                      <a:gd name="connsiteX52" fmla="*/ 798380 w 2235688"/>
                      <a:gd name="connsiteY52" fmla="*/ 1664912 h 2018428"/>
                      <a:gd name="connsiteX53" fmla="*/ 731649 w 2235688"/>
                      <a:gd name="connsiteY53" fmla="*/ 1567356 h 2018428"/>
                      <a:gd name="connsiteX54" fmla="*/ 665973 w 2235688"/>
                      <a:gd name="connsiteY54" fmla="*/ 1442676 h 2018428"/>
                      <a:gd name="connsiteX55" fmla="*/ 615931 w 2235688"/>
                      <a:gd name="connsiteY55" fmla="*/ 1408828 h 2018428"/>
                      <a:gd name="connsiteX56" fmla="*/ 599305 w 2235688"/>
                      <a:gd name="connsiteY56" fmla="*/ 1403286 h 2018428"/>
                      <a:gd name="connsiteX57" fmla="*/ 582680 w 2235688"/>
                      <a:gd name="connsiteY57" fmla="*/ 1392203 h 2018428"/>
                      <a:gd name="connsiteX58" fmla="*/ 566054 w 2235688"/>
                      <a:gd name="connsiteY58" fmla="*/ 1386661 h 2018428"/>
                      <a:gd name="connsiteX59" fmla="*/ 554971 w 2235688"/>
                      <a:gd name="connsiteY59" fmla="*/ 1381119 h 2018428"/>
                      <a:gd name="connsiteX60" fmla="*/ 288963 w 2235688"/>
                      <a:gd name="connsiteY60" fmla="*/ 1231490 h 2018428"/>
                      <a:gd name="connsiteX61" fmla="*/ 250171 w 2235688"/>
                      <a:gd name="connsiteY61" fmla="*/ 1192697 h 2018428"/>
                      <a:gd name="connsiteX62" fmla="*/ 233545 w 2235688"/>
                      <a:gd name="connsiteY62" fmla="*/ 1187155 h 2018428"/>
                      <a:gd name="connsiteX63" fmla="*/ 222461 w 2235688"/>
                      <a:gd name="connsiteY63" fmla="*/ 1176072 h 2018428"/>
                      <a:gd name="connsiteX64" fmla="*/ 136186 w 2235688"/>
                      <a:gd name="connsiteY64" fmla="*/ 1118260 h 2018428"/>
                      <a:gd name="connsiteX65" fmla="*/ 15430 w 2235688"/>
                      <a:gd name="connsiteY65" fmla="*/ 988059 h 2018428"/>
                      <a:gd name="connsiteX66" fmla="*/ 11872 w 2235688"/>
                      <a:gd name="connsiteY66" fmla="*/ 898981 h 2018428"/>
                      <a:gd name="connsiteX67" fmla="*/ 95000 w 2235688"/>
                      <a:gd name="connsiteY67" fmla="*/ 898981 h 2018428"/>
                      <a:gd name="connsiteX68" fmla="*/ 226558 w 2235688"/>
                      <a:gd name="connsiteY68" fmla="*/ 987434 h 2018428"/>
                      <a:gd name="connsiteX69" fmla="*/ 383174 w 2235688"/>
                      <a:gd name="connsiteY69" fmla="*/ 1149182 h 2018428"/>
                      <a:gd name="connsiteX70" fmla="*/ 424706 w 2235688"/>
                      <a:gd name="connsiteY70" fmla="*/ 1176481 h 2018428"/>
                      <a:gd name="connsiteX71" fmla="*/ 554151 w 2235688"/>
                      <a:gd name="connsiteY71" fmla="*/ 1239425 h 2018428"/>
                      <a:gd name="connsiteX72" fmla="*/ 609995 w 2235688"/>
                      <a:gd name="connsiteY72" fmla="*/ 1156972 h 2018428"/>
                      <a:gd name="connsiteX73" fmla="*/ 665973 w 2235688"/>
                      <a:gd name="connsiteY73" fmla="*/ 871268 h 2018428"/>
                      <a:gd name="connsiteX74" fmla="*/ 681501 w 2235688"/>
                      <a:gd name="connsiteY74" fmla="*/ 841790 h 2018428"/>
                      <a:gd name="connsiteX75" fmla="*/ 676891 w 2235688"/>
                      <a:gd name="connsiteY75" fmla="*/ 826937 h 2018428"/>
                      <a:gd name="connsiteX76" fmla="*/ 604847 w 2235688"/>
                      <a:gd name="connsiteY76" fmla="*/ 605264 h 2018428"/>
                      <a:gd name="connsiteX77" fmla="*/ 582680 w 2235688"/>
                      <a:gd name="connsiteY77" fmla="*/ 455635 h 2018428"/>
                      <a:gd name="connsiteX78" fmla="*/ 620653 w 2235688"/>
                      <a:gd name="connsiteY78" fmla="*/ 385166 h 2018428"/>
                      <a:gd name="connsiteX79" fmla="*/ 682432 w 2235688"/>
                      <a:gd name="connsiteY79" fmla="*/ 544304 h 2018428"/>
                      <a:gd name="connsiteX80" fmla="*/ 748934 w 2235688"/>
                      <a:gd name="connsiteY80" fmla="*/ 649599 h 2018428"/>
                      <a:gd name="connsiteX81" fmla="*/ 793269 w 2235688"/>
                      <a:gd name="connsiteY81" fmla="*/ 666224 h 2018428"/>
                      <a:gd name="connsiteX82" fmla="*/ 795415 w 2235688"/>
                      <a:gd name="connsiteY82" fmla="*/ 666952 h 2018428"/>
                      <a:gd name="connsiteX83" fmla="*/ 818629 w 2235688"/>
                      <a:gd name="connsiteY83" fmla="*/ 637959 h 2018428"/>
                      <a:gd name="connsiteX84" fmla="*/ 1045049 w 2235688"/>
                      <a:gd name="connsiteY84" fmla="*/ 480658 h 2018428"/>
                      <a:gd name="connsiteX85" fmla="*/ 1169019 w 2235688"/>
                      <a:gd name="connsiteY85" fmla="*/ 441005 h 2018428"/>
                      <a:gd name="connsiteX86" fmla="*/ 1176721 w 2235688"/>
                      <a:gd name="connsiteY86" fmla="*/ 431632 h 2018428"/>
                      <a:gd name="connsiteX87" fmla="*/ 1192280 w 2235688"/>
                      <a:gd name="connsiteY87" fmla="*/ 427926 h 2018428"/>
                      <a:gd name="connsiteX88" fmla="*/ 1269865 w 2235688"/>
                      <a:gd name="connsiteY88" fmla="*/ 383592 h 2018428"/>
                      <a:gd name="connsiteX89" fmla="*/ 1292032 w 2235688"/>
                      <a:gd name="connsiteY89" fmla="*/ 289381 h 2018428"/>
                      <a:gd name="connsiteX90" fmla="*/ 1269865 w 2235688"/>
                      <a:gd name="connsiteY90" fmla="*/ 222879 h 2018428"/>
                      <a:gd name="connsiteX91" fmla="*/ 1264323 w 2235688"/>
                      <a:gd name="connsiteY91" fmla="*/ 222879 h 2018428"/>
                      <a:gd name="connsiteX92" fmla="*/ 1253240 w 2235688"/>
                      <a:gd name="connsiteY92" fmla="*/ 134210 h 2018428"/>
                      <a:gd name="connsiteX93" fmla="*/ 1236614 w 2235688"/>
                      <a:gd name="connsiteY93" fmla="*/ 28915 h 2018428"/>
                      <a:gd name="connsiteX94" fmla="*/ 1286491 w 2235688"/>
                      <a:gd name="connsiteY94"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07044 w 2235688"/>
                      <a:gd name="connsiteY25" fmla="*/ 1712596 h 2018428"/>
                      <a:gd name="connsiteX26" fmla="*/ 1812963 w 2235688"/>
                      <a:gd name="connsiteY26" fmla="*/ 1752421 h 2018428"/>
                      <a:gd name="connsiteX27" fmla="*/ 1835131 w 2235688"/>
                      <a:gd name="connsiteY27" fmla="*/ 1857715 h 2018428"/>
                      <a:gd name="connsiteX28" fmla="*/ 1818505 w 2235688"/>
                      <a:gd name="connsiteY28" fmla="*/ 1896508 h 2018428"/>
                      <a:gd name="connsiteX29" fmla="*/ 1768629 w 2235688"/>
                      <a:gd name="connsiteY29" fmla="*/ 1885424 h 2018428"/>
                      <a:gd name="connsiteX30" fmla="*/ 1752003 w 2235688"/>
                      <a:gd name="connsiteY30" fmla="*/ 1863257 h 2018428"/>
                      <a:gd name="connsiteX31" fmla="*/ 1729836 w 2235688"/>
                      <a:gd name="connsiteY31" fmla="*/ 1818923 h 2018428"/>
                      <a:gd name="connsiteX32" fmla="*/ 1713211 w 2235688"/>
                      <a:gd name="connsiteY32" fmla="*/ 1813381 h 2018428"/>
                      <a:gd name="connsiteX33" fmla="*/ 1685501 w 2235688"/>
                      <a:gd name="connsiteY33" fmla="*/ 1796755 h 2018428"/>
                      <a:gd name="connsiteX34" fmla="*/ 1675167 w 2235688"/>
                      <a:gd name="connsiteY34" fmla="*/ 1791014 h 2018428"/>
                      <a:gd name="connsiteX35" fmla="*/ 1599585 w 2235688"/>
                      <a:gd name="connsiteY35" fmla="*/ 1833286 h 2018428"/>
                      <a:gd name="connsiteX36" fmla="*/ 1395148 w 2235688"/>
                      <a:gd name="connsiteY36" fmla="*/ 1887178 h 2018428"/>
                      <a:gd name="connsiteX37" fmla="*/ 1351194 w 2235688"/>
                      <a:gd name="connsiteY37" fmla="*/ 1889465 h 2018428"/>
                      <a:gd name="connsiteX38" fmla="*/ 1350828 w 2235688"/>
                      <a:gd name="connsiteY38" fmla="*/ 1891416 h 2018428"/>
                      <a:gd name="connsiteX39" fmla="*/ 1347451 w 2235688"/>
                      <a:gd name="connsiteY39" fmla="*/ 1907592 h 2018428"/>
                      <a:gd name="connsiteX40" fmla="*/ 1341909 w 2235688"/>
                      <a:gd name="connsiteY40" fmla="*/ 1968552 h 2018428"/>
                      <a:gd name="connsiteX41" fmla="*/ 1325283 w 2235688"/>
                      <a:gd name="connsiteY41" fmla="*/ 2018428 h 2018428"/>
                      <a:gd name="connsiteX42" fmla="*/ 1286491 w 2235688"/>
                      <a:gd name="connsiteY42" fmla="*/ 2001803 h 2018428"/>
                      <a:gd name="connsiteX43" fmla="*/ 1269865 w 2235688"/>
                      <a:gd name="connsiteY43" fmla="*/ 1907592 h 2018428"/>
                      <a:gd name="connsiteX44" fmla="*/ 1263383 w 2235688"/>
                      <a:gd name="connsiteY44" fmla="*/ 1890365 h 2018428"/>
                      <a:gd name="connsiteX45" fmla="*/ 1262430 w 2235688"/>
                      <a:gd name="connsiteY45" fmla="*/ 1887851 h 2018428"/>
                      <a:gd name="connsiteX46" fmla="*/ 1249486 w 2235688"/>
                      <a:gd name="connsiteY46" fmla="*/ 1887178 h 2018428"/>
                      <a:gd name="connsiteX47" fmla="*/ 1045049 w 2235688"/>
                      <a:gd name="connsiteY47" fmla="*/ 1833286 h 2018428"/>
                      <a:gd name="connsiteX48" fmla="*/ 938263 w 2235688"/>
                      <a:gd name="connsiteY48" fmla="*/ 1780255 h 2018428"/>
                      <a:gd name="connsiteX49" fmla="*/ 851490 w 2235688"/>
                      <a:gd name="connsiteY49" fmla="*/ 1817694 h 2018428"/>
                      <a:gd name="connsiteX50" fmla="*/ 786973 w 2235688"/>
                      <a:gd name="connsiteY50" fmla="*/ 1775753 h 2018428"/>
                      <a:gd name="connsiteX51" fmla="*/ 798380 w 2235688"/>
                      <a:gd name="connsiteY51" fmla="*/ 1664912 h 2018428"/>
                      <a:gd name="connsiteX52" fmla="*/ 731649 w 2235688"/>
                      <a:gd name="connsiteY52" fmla="*/ 1567356 h 2018428"/>
                      <a:gd name="connsiteX53" fmla="*/ 665973 w 2235688"/>
                      <a:gd name="connsiteY53" fmla="*/ 1442676 h 2018428"/>
                      <a:gd name="connsiteX54" fmla="*/ 615931 w 2235688"/>
                      <a:gd name="connsiteY54" fmla="*/ 1408828 h 2018428"/>
                      <a:gd name="connsiteX55" fmla="*/ 599305 w 2235688"/>
                      <a:gd name="connsiteY55" fmla="*/ 1403286 h 2018428"/>
                      <a:gd name="connsiteX56" fmla="*/ 582680 w 2235688"/>
                      <a:gd name="connsiteY56" fmla="*/ 1392203 h 2018428"/>
                      <a:gd name="connsiteX57" fmla="*/ 566054 w 2235688"/>
                      <a:gd name="connsiteY57" fmla="*/ 1386661 h 2018428"/>
                      <a:gd name="connsiteX58" fmla="*/ 554971 w 2235688"/>
                      <a:gd name="connsiteY58" fmla="*/ 1381119 h 2018428"/>
                      <a:gd name="connsiteX59" fmla="*/ 288963 w 2235688"/>
                      <a:gd name="connsiteY59" fmla="*/ 1231490 h 2018428"/>
                      <a:gd name="connsiteX60" fmla="*/ 250171 w 2235688"/>
                      <a:gd name="connsiteY60" fmla="*/ 1192697 h 2018428"/>
                      <a:gd name="connsiteX61" fmla="*/ 233545 w 2235688"/>
                      <a:gd name="connsiteY61" fmla="*/ 1187155 h 2018428"/>
                      <a:gd name="connsiteX62" fmla="*/ 222461 w 2235688"/>
                      <a:gd name="connsiteY62" fmla="*/ 1176072 h 2018428"/>
                      <a:gd name="connsiteX63" fmla="*/ 136186 w 2235688"/>
                      <a:gd name="connsiteY63" fmla="*/ 1118260 h 2018428"/>
                      <a:gd name="connsiteX64" fmla="*/ 15430 w 2235688"/>
                      <a:gd name="connsiteY64" fmla="*/ 988059 h 2018428"/>
                      <a:gd name="connsiteX65" fmla="*/ 11872 w 2235688"/>
                      <a:gd name="connsiteY65" fmla="*/ 898981 h 2018428"/>
                      <a:gd name="connsiteX66" fmla="*/ 95000 w 2235688"/>
                      <a:gd name="connsiteY66" fmla="*/ 898981 h 2018428"/>
                      <a:gd name="connsiteX67" fmla="*/ 226558 w 2235688"/>
                      <a:gd name="connsiteY67" fmla="*/ 987434 h 2018428"/>
                      <a:gd name="connsiteX68" fmla="*/ 383174 w 2235688"/>
                      <a:gd name="connsiteY68" fmla="*/ 1149182 h 2018428"/>
                      <a:gd name="connsiteX69" fmla="*/ 424706 w 2235688"/>
                      <a:gd name="connsiteY69" fmla="*/ 1176481 h 2018428"/>
                      <a:gd name="connsiteX70" fmla="*/ 554151 w 2235688"/>
                      <a:gd name="connsiteY70" fmla="*/ 1239425 h 2018428"/>
                      <a:gd name="connsiteX71" fmla="*/ 609995 w 2235688"/>
                      <a:gd name="connsiteY71" fmla="*/ 1156972 h 2018428"/>
                      <a:gd name="connsiteX72" fmla="*/ 665973 w 2235688"/>
                      <a:gd name="connsiteY72" fmla="*/ 871268 h 2018428"/>
                      <a:gd name="connsiteX73" fmla="*/ 681501 w 2235688"/>
                      <a:gd name="connsiteY73" fmla="*/ 841790 h 2018428"/>
                      <a:gd name="connsiteX74" fmla="*/ 676891 w 2235688"/>
                      <a:gd name="connsiteY74" fmla="*/ 826937 h 2018428"/>
                      <a:gd name="connsiteX75" fmla="*/ 604847 w 2235688"/>
                      <a:gd name="connsiteY75" fmla="*/ 605264 h 2018428"/>
                      <a:gd name="connsiteX76" fmla="*/ 582680 w 2235688"/>
                      <a:gd name="connsiteY76" fmla="*/ 455635 h 2018428"/>
                      <a:gd name="connsiteX77" fmla="*/ 620653 w 2235688"/>
                      <a:gd name="connsiteY77" fmla="*/ 385166 h 2018428"/>
                      <a:gd name="connsiteX78" fmla="*/ 682432 w 2235688"/>
                      <a:gd name="connsiteY78" fmla="*/ 544304 h 2018428"/>
                      <a:gd name="connsiteX79" fmla="*/ 748934 w 2235688"/>
                      <a:gd name="connsiteY79" fmla="*/ 649599 h 2018428"/>
                      <a:gd name="connsiteX80" fmla="*/ 793269 w 2235688"/>
                      <a:gd name="connsiteY80" fmla="*/ 666224 h 2018428"/>
                      <a:gd name="connsiteX81" fmla="*/ 795415 w 2235688"/>
                      <a:gd name="connsiteY81" fmla="*/ 666952 h 2018428"/>
                      <a:gd name="connsiteX82" fmla="*/ 818629 w 2235688"/>
                      <a:gd name="connsiteY82" fmla="*/ 637959 h 2018428"/>
                      <a:gd name="connsiteX83" fmla="*/ 1045049 w 2235688"/>
                      <a:gd name="connsiteY83" fmla="*/ 480658 h 2018428"/>
                      <a:gd name="connsiteX84" fmla="*/ 1169019 w 2235688"/>
                      <a:gd name="connsiteY84" fmla="*/ 441005 h 2018428"/>
                      <a:gd name="connsiteX85" fmla="*/ 1176721 w 2235688"/>
                      <a:gd name="connsiteY85" fmla="*/ 431632 h 2018428"/>
                      <a:gd name="connsiteX86" fmla="*/ 1192280 w 2235688"/>
                      <a:gd name="connsiteY86" fmla="*/ 427926 h 2018428"/>
                      <a:gd name="connsiteX87" fmla="*/ 1269865 w 2235688"/>
                      <a:gd name="connsiteY87" fmla="*/ 383592 h 2018428"/>
                      <a:gd name="connsiteX88" fmla="*/ 1292032 w 2235688"/>
                      <a:gd name="connsiteY88" fmla="*/ 289381 h 2018428"/>
                      <a:gd name="connsiteX89" fmla="*/ 1269865 w 2235688"/>
                      <a:gd name="connsiteY89" fmla="*/ 222879 h 2018428"/>
                      <a:gd name="connsiteX90" fmla="*/ 1264323 w 2235688"/>
                      <a:gd name="connsiteY90" fmla="*/ 222879 h 2018428"/>
                      <a:gd name="connsiteX91" fmla="*/ 1253240 w 2235688"/>
                      <a:gd name="connsiteY91" fmla="*/ 134210 h 2018428"/>
                      <a:gd name="connsiteX92" fmla="*/ 1236614 w 2235688"/>
                      <a:gd name="connsiteY92" fmla="*/ 28915 h 2018428"/>
                      <a:gd name="connsiteX93" fmla="*/ 1286491 w 2235688"/>
                      <a:gd name="connsiteY93"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07044 w 2235688"/>
                      <a:gd name="connsiteY25" fmla="*/ 1712596 h 2018428"/>
                      <a:gd name="connsiteX26" fmla="*/ 1835131 w 2235688"/>
                      <a:gd name="connsiteY26" fmla="*/ 1857715 h 2018428"/>
                      <a:gd name="connsiteX27" fmla="*/ 1818505 w 2235688"/>
                      <a:gd name="connsiteY27" fmla="*/ 1896508 h 2018428"/>
                      <a:gd name="connsiteX28" fmla="*/ 1768629 w 2235688"/>
                      <a:gd name="connsiteY28" fmla="*/ 1885424 h 2018428"/>
                      <a:gd name="connsiteX29" fmla="*/ 1752003 w 2235688"/>
                      <a:gd name="connsiteY29" fmla="*/ 1863257 h 2018428"/>
                      <a:gd name="connsiteX30" fmla="*/ 1729836 w 2235688"/>
                      <a:gd name="connsiteY30" fmla="*/ 1818923 h 2018428"/>
                      <a:gd name="connsiteX31" fmla="*/ 1713211 w 2235688"/>
                      <a:gd name="connsiteY31" fmla="*/ 1813381 h 2018428"/>
                      <a:gd name="connsiteX32" fmla="*/ 1685501 w 2235688"/>
                      <a:gd name="connsiteY32" fmla="*/ 1796755 h 2018428"/>
                      <a:gd name="connsiteX33" fmla="*/ 1675167 w 2235688"/>
                      <a:gd name="connsiteY33" fmla="*/ 1791014 h 2018428"/>
                      <a:gd name="connsiteX34" fmla="*/ 1599585 w 2235688"/>
                      <a:gd name="connsiteY34" fmla="*/ 1833286 h 2018428"/>
                      <a:gd name="connsiteX35" fmla="*/ 1395148 w 2235688"/>
                      <a:gd name="connsiteY35" fmla="*/ 1887178 h 2018428"/>
                      <a:gd name="connsiteX36" fmla="*/ 1351194 w 2235688"/>
                      <a:gd name="connsiteY36" fmla="*/ 1889465 h 2018428"/>
                      <a:gd name="connsiteX37" fmla="*/ 1350828 w 2235688"/>
                      <a:gd name="connsiteY37" fmla="*/ 1891416 h 2018428"/>
                      <a:gd name="connsiteX38" fmla="*/ 1347451 w 2235688"/>
                      <a:gd name="connsiteY38" fmla="*/ 1907592 h 2018428"/>
                      <a:gd name="connsiteX39" fmla="*/ 1341909 w 2235688"/>
                      <a:gd name="connsiteY39" fmla="*/ 1968552 h 2018428"/>
                      <a:gd name="connsiteX40" fmla="*/ 1325283 w 2235688"/>
                      <a:gd name="connsiteY40" fmla="*/ 2018428 h 2018428"/>
                      <a:gd name="connsiteX41" fmla="*/ 1286491 w 2235688"/>
                      <a:gd name="connsiteY41" fmla="*/ 2001803 h 2018428"/>
                      <a:gd name="connsiteX42" fmla="*/ 1269865 w 2235688"/>
                      <a:gd name="connsiteY42" fmla="*/ 1907592 h 2018428"/>
                      <a:gd name="connsiteX43" fmla="*/ 1263383 w 2235688"/>
                      <a:gd name="connsiteY43" fmla="*/ 1890365 h 2018428"/>
                      <a:gd name="connsiteX44" fmla="*/ 1262430 w 2235688"/>
                      <a:gd name="connsiteY44" fmla="*/ 1887851 h 2018428"/>
                      <a:gd name="connsiteX45" fmla="*/ 1249486 w 2235688"/>
                      <a:gd name="connsiteY45" fmla="*/ 1887178 h 2018428"/>
                      <a:gd name="connsiteX46" fmla="*/ 1045049 w 2235688"/>
                      <a:gd name="connsiteY46" fmla="*/ 1833286 h 2018428"/>
                      <a:gd name="connsiteX47" fmla="*/ 938263 w 2235688"/>
                      <a:gd name="connsiteY47" fmla="*/ 1780255 h 2018428"/>
                      <a:gd name="connsiteX48" fmla="*/ 851490 w 2235688"/>
                      <a:gd name="connsiteY48" fmla="*/ 1817694 h 2018428"/>
                      <a:gd name="connsiteX49" fmla="*/ 786973 w 2235688"/>
                      <a:gd name="connsiteY49" fmla="*/ 1775753 h 2018428"/>
                      <a:gd name="connsiteX50" fmla="*/ 798380 w 2235688"/>
                      <a:gd name="connsiteY50" fmla="*/ 1664912 h 2018428"/>
                      <a:gd name="connsiteX51" fmla="*/ 731649 w 2235688"/>
                      <a:gd name="connsiteY51" fmla="*/ 1567356 h 2018428"/>
                      <a:gd name="connsiteX52" fmla="*/ 665973 w 2235688"/>
                      <a:gd name="connsiteY52" fmla="*/ 1442676 h 2018428"/>
                      <a:gd name="connsiteX53" fmla="*/ 615931 w 2235688"/>
                      <a:gd name="connsiteY53" fmla="*/ 1408828 h 2018428"/>
                      <a:gd name="connsiteX54" fmla="*/ 599305 w 2235688"/>
                      <a:gd name="connsiteY54" fmla="*/ 1403286 h 2018428"/>
                      <a:gd name="connsiteX55" fmla="*/ 582680 w 2235688"/>
                      <a:gd name="connsiteY55" fmla="*/ 1392203 h 2018428"/>
                      <a:gd name="connsiteX56" fmla="*/ 566054 w 2235688"/>
                      <a:gd name="connsiteY56" fmla="*/ 1386661 h 2018428"/>
                      <a:gd name="connsiteX57" fmla="*/ 554971 w 2235688"/>
                      <a:gd name="connsiteY57" fmla="*/ 1381119 h 2018428"/>
                      <a:gd name="connsiteX58" fmla="*/ 288963 w 2235688"/>
                      <a:gd name="connsiteY58" fmla="*/ 1231490 h 2018428"/>
                      <a:gd name="connsiteX59" fmla="*/ 250171 w 2235688"/>
                      <a:gd name="connsiteY59" fmla="*/ 1192697 h 2018428"/>
                      <a:gd name="connsiteX60" fmla="*/ 233545 w 2235688"/>
                      <a:gd name="connsiteY60" fmla="*/ 1187155 h 2018428"/>
                      <a:gd name="connsiteX61" fmla="*/ 222461 w 2235688"/>
                      <a:gd name="connsiteY61" fmla="*/ 1176072 h 2018428"/>
                      <a:gd name="connsiteX62" fmla="*/ 136186 w 2235688"/>
                      <a:gd name="connsiteY62" fmla="*/ 1118260 h 2018428"/>
                      <a:gd name="connsiteX63" fmla="*/ 15430 w 2235688"/>
                      <a:gd name="connsiteY63" fmla="*/ 988059 h 2018428"/>
                      <a:gd name="connsiteX64" fmla="*/ 11872 w 2235688"/>
                      <a:gd name="connsiteY64" fmla="*/ 898981 h 2018428"/>
                      <a:gd name="connsiteX65" fmla="*/ 95000 w 2235688"/>
                      <a:gd name="connsiteY65" fmla="*/ 898981 h 2018428"/>
                      <a:gd name="connsiteX66" fmla="*/ 226558 w 2235688"/>
                      <a:gd name="connsiteY66" fmla="*/ 987434 h 2018428"/>
                      <a:gd name="connsiteX67" fmla="*/ 383174 w 2235688"/>
                      <a:gd name="connsiteY67" fmla="*/ 1149182 h 2018428"/>
                      <a:gd name="connsiteX68" fmla="*/ 424706 w 2235688"/>
                      <a:gd name="connsiteY68" fmla="*/ 1176481 h 2018428"/>
                      <a:gd name="connsiteX69" fmla="*/ 554151 w 2235688"/>
                      <a:gd name="connsiteY69" fmla="*/ 1239425 h 2018428"/>
                      <a:gd name="connsiteX70" fmla="*/ 609995 w 2235688"/>
                      <a:gd name="connsiteY70" fmla="*/ 1156972 h 2018428"/>
                      <a:gd name="connsiteX71" fmla="*/ 665973 w 2235688"/>
                      <a:gd name="connsiteY71" fmla="*/ 871268 h 2018428"/>
                      <a:gd name="connsiteX72" fmla="*/ 681501 w 2235688"/>
                      <a:gd name="connsiteY72" fmla="*/ 841790 h 2018428"/>
                      <a:gd name="connsiteX73" fmla="*/ 676891 w 2235688"/>
                      <a:gd name="connsiteY73" fmla="*/ 826937 h 2018428"/>
                      <a:gd name="connsiteX74" fmla="*/ 604847 w 2235688"/>
                      <a:gd name="connsiteY74" fmla="*/ 605264 h 2018428"/>
                      <a:gd name="connsiteX75" fmla="*/ 582680 w 2235688"/>
                      <a:gd name="connsiteY75" fmla="*/ 455635 h 2018428"/>
                      <a:gd name="connsiteX76" fmla="*/ 620653 w 2235688"/>
                      <a:gd name="connsiteY76" fmla="*/ 385166 h 2018428"/>
                      <a:gd name="connsiteX77" fmla="*/ 682432 w 2235688"/>
                      <a:gd name="connsiteY77" fmla="*/ 544304 h 2018428"/>
                      <a:gd name="connsiteX78" fmla="*/ 748934 w 2235688"/>
                      <a:gd name="connsiteY78" fmla="*/ 649599 h 2018428"/>
                      <a:gd name="connsiteX79" fmla="*/ 793269 w 2235688"/>
                      <a:gd name="connsiteY79" fmla="*/ 666224 h 2018428"/>
                      <a:gd name="connsiteX80" fmla="*/ 795415 w 2235688"/>
                      <a:gd name="connsiteY80" fmla="*/ 666952 h 2018428"/>
                      <a:gd name="connsiteX81" fmla="*/ 818629 w 2235688"/>
                      <a:gd name="connsiteY81" fmla="*/ 637959 h 2018428"/>
                      <a:gd name="connsiteX82" fmla="*/ 1045049 w 2235688"/>
                      <a:gd name="connsiteY82" fmla="*/ 480658 h 2018428"/>
                      <a:gd name="connsiteX83" fmla="*/ 1169019 w 2235688"/>
                      <a:gd name="connsiteY83" fmla="*/ 441005 h 2018428"/>
                      <a:gd name="connsiteX84" fmla="*/ 1176721 w 2235688"/>
                      <a:gd name="connsiteY84" fmla="*/ 431632 h 2018428"/>
                      <a:gd name="connsiteX85" fmla="*/ 1192280 w 2235688"/>
                      <a:gd name="connsiteY85" fmla="*/ 427926 h 2018428"/>
                      <a:gd name="connsiteX86" fmla="*/ 1269865 w 2235688"/>
                      <a:gd name="connsiteY86" fmla="*/ 383592 h 2018428"/>
                      <a:gd name="connsiteX87" fmla="*/ 1292032 w 2235688"/>
                      <a:gd name="connsiteY87" fmla="*/ 289381 h 2018428"/>
                      <a:gd name="connsiteX88" fmla="*/ 1269865 w 2235688"/>
                      <a:gd name="connsiteY88" fmla="*/ 222879 h 2018428"/>
                      <a:gd name="connsiteX89" fmla="*/ 1264323 w 2235688"/>
                      <a:gd name="connsiteY89" fmla="*/ 222879 h 2018428"/>
                      <a:gd name="connsiteX90" fmla="*/ 1253240 w 2235688"/>
                      <a:gd name="connsiteY90" fmla="*/ 134210 h 2018428"/>
                      <a:gd name="connsiteX91" fmla="*/ 1236614 w 2235688"/>
                      <a:gd name="connsiteY91" fmla="*/ 28915 h 2018428"/>
                      <a:gd name="connsiteX92" fmla="*/ 1286491 w 2235688"/>
                      <a:gd name="connsiteY92"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35131 w 2235688"/>
                      <a:gd name="connsiteY25" fmla="*/ 1857715 h 2018428"/>
                      <a:gd name="connsiteX26" fmla="*/ 1818505 w 2235688"/>
                      <a:gd name="connsiteY26" fmla="*/ 1896508 h 2018428"/>
                      <a:gd name="connsiteX27" fmla="*/ 1768629 w 2235688"/>
                      <a:gd name="connsiteY27" fmla="*/ 1885424 h 2018428"/>
                      <a:gd name="connsiteX28" fmla="*/ 1752003 w 2235688"/>
                      <a:gd name="connsiteY28" fmla="*/ 1863257 h 2018428"/>
                      <a:gd name="connsiteX29" fmla="*/ 1729836 w 2235688"/>
                      <a:gd name="connsiteY29" fmla="*/ 1818923 h 2018428"/>
                      <a:gd name="connsiteX30" fmla="*/ 1713211 w 2235688"/>
                      <a:gd name="connsiteY30" fmla="*/ 1813381 h 2018428"/>
                      <a:gd name="connsiteX31" fmla="*/ 1685501 w 2235688"/>
                      <a:gd name="connsiteY31" fmla="*/ 1796755 h 2018428"/>
                      <a:gd name="connsiteX32" fmla="*/ 1675167 w 2235688"/>
                      <a:gd name="connsiteY32" fmla="*/ 1791014 h 2018428"/>
                      <a:gd name="connsiteX33" fmla="*/ 1599585 w 2235688"/>
                      <a:gd name="connsiteY33" fmla="*/ 1833286 h 2018428"/>
                      <a:gd name="connsiteX34" fmla="*/ 1395148 w 2235688"/>
                      <a:gd name="connsiteY34" fmla="*/ 1887178 h 2018428"/>
                      <a:gd name="connsiteX35" fmla="*/ 1351194 w 2235688"/>
                      <a:gd name="connsiteY35" fmla="*/ 1889465 h 2018428"/>
                      <a:gd name="connsiteX36" fmla="*/ 1350828 w 2235688"/>
                      <a:gd name="connsiteY36" fmla="*/ 1891416 h 2018428"/>
                      <a:gd name="connsiteX37" fmla="*/ 1347451 w 2235688"/>
                      <a:gd name="connsiteY37" fmla="*/ 1907592 h 2018428"/>
                      <a:gd name="connsiteX38" fmla="*/ 1341909 w 2235688"/>
                      <a:gd name="connsiteY38" fmla="*/ 1968552 h 2018428"/>
                      <a:gd name="connsiteX39" fmla="*/ 1325283 w 2235688"/>
                      <a:gd name="connsiteY39" fmla="*/ 2018428 h 2018428"/>
                      <a:gd name="connsiteX40" fmla="*/ 1286491 w 2235688"/>
                      <a:gd name="connsiteY40" fmla="*/ 2001803 h 2018428"/>
                      <a:gd name="connsiteX41" fmla="*/ 1269865 w 2235688"/>
                      <a:gd name="connsiteY41" fmla="*/ 1907592 h 2018428"/>
                      <a:gd name="connsiteX42" fmla="*/ 1263383 w 2235688"/>
                      <a:gd name="connsiteY42" fmla="*/ 1890365 h 2018428"/>
                      <a:gd name="connsiteX43" fmla="*/ 1262430 w 2235688"/>
                      <a:gd name="connsiteY43" fmla="*/ 1887851 h 2018428"/>
                      <a:gd name="connsiteX44" fmla="*/ 1249486 w 2235688"/>
                      <a:gd name="connsiteY44" fmla="*/ 1887178 h 2018428"/>
                      <a:gd name="connsiteX45" fmla="*/ 1045049 w 2235688"/>
                      <a:gd name="connsiteY45" fmla="*/ 1833286 h 2018428"/>
                      <a:gd name="connsiteX46" fmla="*/ 938263 w 2235688"/>
                      <a:gd name="connsiteY46" fmla="*/ 1780255 h 2018428"/>
                      <a:gd name="connsiteX47" fmla="*/ 851490 w 2235688"/>
                      <a:gd name="connsiteY47" fmla="*/ 1817694 h 2018428"/>
                      <a:gd name="connsiteX48" fmla="*/ 786973 w 2235688"/>
                      <a:gd name="connsiteY48" fmla="*/ 1775753 h 2018428"/>
                      <a:gd name="connsiteX49" fmla="*/ 798380 w 2235688"/>
                      <a:gd name="connsiteY49" fmla="*/ 1664912 h 2018428"/>
                      <a:gd name="connsiteX50" fmla="*/ 731649 w 2235688"/>
                      <a:gd name="connsiteY50" fmla="*/ 1567356 h 2018428"/>
                      <a:gd name="connsiteX51" fmla="*/ 665973 w 2235688"/>
                      <a:gd name="connsiteY51" fmla="*/ 1442676 h 2018428"/>
                      <a:gd name="connsiteX52" fmla="*/ 615931 w 2235688"/>
                      <a:gd name="connsiteY52" fmla="*/ 1408828 h 2018428"/>
                      <a:gd name="connsiteX53" fmla="*/ 599305 w 2235688"/>
                      <a:gd name="connsiteY53" fmla="*/ 1403286 h 2018428"/>
                      <a:gd name="connsiteX54" fmla="*/ 582680 w 2235688"/>
                      <a:gd name="connsiteY54" fmla="*/ 1392203 h 2018428"/>
                      <a:gd name="connsiteX55" fmla="*/ 566054 w 2235688"/>
                      <a:gd name="connsiteY55" fmla="*/ 1386661 h 2018428"/>
                      <a:gd name="connsiteX56" fmla="*/ 554971 w 2235688"/>
                      <a:gd name="connsiteY56" fmla="*/ 1381119 h 2018428"/>
                      <a:gd name="connsiteX57" fmla="*/ 288963 w 2235688"/>
                      <a:gd name="connsiteY57" fmla="*/ 1231490 h 2018428"/>
                      <a:gd name="connsiteX58" fmla="*/ 250171 w 2235688"/>
                      <a:gd name="connsiteY58" fmla="*/ 1192697 h 2018428"/>
                      <a:gd name="connsiteX59" fmla="*/ 233545 w 2235688"/>
                      <a:gd name="connsiteY59" fmla="*/ 1187155 h 2018428"/>
                      <a:gd name="connsiteX60" fmla="*/ 222461 w 2235688"/>
                      <a:gd name="connsiteY60" fmla="*/ 1176072 h 2018428"/>
                      <a:gd name="connsiteX61" fmla="*/ 136186 w 2235688"/>
                      <a:gd name="connsiteY61" fmla="*/ 1118260 h 2018428"/>
                      <a:gd name="connsiteX62" fmla="*/ 15430 w 2235688"/>
                      <a:gd name="connsiteY62" fmla="*/ 988059 h 2018428"/>
                      <a:gd name="connsiteX63" fmla="*/ 11872 w 2235688"/>
                      <a:gd name="connsiteY63" fmla="*/ 898981 h 2018428"/>
                      <a:gd name="connsiteX64" fmla="*/ 95000 w 2235688"/>
                      <a:gd name="connsiteY64" fmla="*/ 898981 h 2018428"/>
                      <a:gd name="connsiteX65" fmla="*/ 226558 w 2235688"/>
                      <a:gd name="connsiteY65" fmla="*/ 987434 h 2018428"/>
                      <a:gd name="connsiteX66" fmla="*/ 383174 w 2235688"/>
                      <a:gd name="connsiteY66" fmla="*/ 1149182 h 2018428"/>
                      <a:gd name="connsiteX67" fmla="*/ 424706 w 2235688"/>
                      <a:gd name="connsiteY67" fmla="*/ 1176481 h 2018428"/>
                      <a:gd name="connsiteX68" fmla="*/ 554151 w 2235688"/>
                      <a:gd name="connsiteY68" fmla="*/ 1239425 h 2018428"/>
                      <a:gd name="connsiteX69" fmla="*/ 609995 w 2235688"/>
                      <a:gd name="connsiteY69" fmla="*/ 1156972 h 2018428"/>
                      <a:gd name="connsiteX70" fmla="*/ 665973 w 2235688"/>
                      <a:gd name="connsiteY70" fmla="*/ 871268 h 2018428"/>
                      <a:gd name="connsiteX71" fmla="*/ 681501 w 2235688"/>
                      <a:gd name="connsiteY71" fmla="*/ 841790 h 2018428"/>
                      <a:gd name="connsiteX72" fmla="*/ 676891 w 2235688"/>
                      <a:gd name="connsiteY72" fmla="*/ 826937 h 2018428"/>
                      <a:gd name="connsiteX73" fmla="*/ 604847 w 2235688"/>
                      <a:gd name="connsiteY73" fmla="*/ 605264 h 2018428"/>
                      <a:gd name="connsiteX74" fmla="*/ 582680 w 2235688"/>
                      <a:gd name="connsiteY74" fmla="*/ 455635 h 2018428"/>
                      <a:gd name="connsiteX75" fmla="*/ 620653 w 2235688"/>
                      <a:gd name="connsiteY75" fmla="*/ 385166 h 2018428"/>
                      <a:gd name="connsiteX76" fmla="*/ 682432 w 2235688"/>
                      <a:gd name="connsiteY76" fmla="*/ 544304 h 2018428"/>
                      <a:gd name="connsiteX77" fmla="*/ 748934 w 2235688"/>
                      <a:gd name="connsiteY77" fmla="*/ 649599 h 2018428"/>
                      <a:gd name="connsiteX78" fmla="*/ 793269 w 2235688"/>
                      <a:gd name="connsiteY78" fmla="*/ 666224 h 2018428"/>
                      <a:gd name="connsiteX79" fmla="*/ 795415 w 2235688"/>
                      <a:gd name="connsiteY79" fmla="*/ 666952 h 2018428"/>
                      <a:gd name="connsiteX80" fmla="*/ 818629 w 2235688"/>
                      <a:gd name="connsiteY80" fmla="*/ 637959 h 2018428"/>
                      <a:gd name="connsiteX81" fmla="*/ 1045049 w 2235688"/>
                      <a:gd name="connsiteY81" fmla="*/ 480658 h 2018428"/>
                      <a:gd name="connsiteX82" fmla="*/ 1169019 w 2235688"/>
                      <a:gd name="connsiteY82" fmla="*/ 441005 h 2018428"/>
                      <a:gd name="connsiteX83" fmla="*/ 1176721 w 2235688"/>
                      <a:gd name="connsiteY83" fmla="*/ 431632 h 2018428"/>
                      <a:gd name="connsiteX84" fmla="*/ 1192280 w 2235688"/>
                      <a:gd name="connsiteY84" fmla="*/ 427926 h 2018428"/>
                      <a:gd name="connsiteX85" fmla="*/ 1269865 w 2235688"/>
                      <a:gd name="connsiteY85" fmla="*/ 383592 h 2018428"/>
                      <a:gd name="connsiteX86" fmla="*/ 1292032 w 2235688"/>
                      <a:gd name="connsiteY86" fmla="*/ 289381 h 2018428"/>
                      <a:gd name="connsiteX87" fmla="*/ 1269865 w 2235688"/>
                      <a:gd name="connsiteY87" fmla="*/ 222879 h 2018428"/>
                      <a:gd name="connsiteX88" fmla="*/ 1264323 w 2235688"/>
                      <a:gd name="connsiteY88" fmla="*/ 222879 h 2018428"/>
                      <a:gd name="connsiteX89" fmla="*/ 1253240 w 2235688"/>
                      <a:gd name="connsiteY89" fmla="*/ 134210 h 2018428"/>
                      <a:gd name="connsiteX90" fmla="*/ 1236614 w 2235688"/>
                      <a:gd name="connsiteY90" fmla="*/ 28915 h 2018428"/>
                      <a:gd name="connsiteX91" fmla="*/ 1286491 w 2235688"/>
                      <a:gd name="connsiteY91" fmla="*/ 1206 h 2018428"/>
                      <a:gd name="connsiteX0" fmla="*/ 1286491 w 2235688"/>
                      <a:gd name="connsiteY0" fmla="*/ 1206 h 2018428"/>
                      <a:gd name="connsiteX1" fmla="*/ 1333154 w 2235688"/>
                      <a:gd name="connsiteY1" fmla="*/ 58608 h 2018428"/>
                      <a:gd name="connsiteX2" fmla="*/ 1429348 w 2235688"/>
                      <a:gd name="connsiteY2" fmla="*/ 239504 h 2018428"/>
                      <a:gd name="connsiteX3" fmla="*/ 1484767 w 2235688"/>
                      <a:gd name="connsiteY3" fmla="*/ 378050 h 2018428"/>
                      <a:gd name="connsiteX4" fmla="*/ 1526055 w 2235688"/>
                      <a:gd name="connsiteY4" fmla="*/ 457139 h 2018428"/>
                      <a:gd name="connsiteX5" fmla="*/ 1599585 w 2235688"/>
                      <a:gd name="connsiteY5" fmla="*/ 480658 h 2018428"/>
                      <a:gd name="connsiteX6" fmla="*/ 1693636 w 2235688"/>
                      <a:gd name="connsiteY6" fmla="*/ 533260 h 2018428"/>
                      <a:gd name="connsiteX7" fmla="*/ 1718752 w 2235688"/>
                      <a:gd name="connsiteY7" fmla="*/ 527679 h 2018428"/>
                      <a:gd name="connsiteX8" fmla="*/ 1840672 w 2235688"/>
                      <a:gd name="connsiteY8" fmla="*/ 505512 h 2018428"/>
                      <a:gd name="connsiteX9" fmla="*/ 1935229 w 2235688"/>
                      <a:gd name="connsiteY9" fmla="*/ 547043 h 2018428"/>
                      <a:gd name="connsiteX10" fmla="*/ 1896091 w 2235688"/>
                      <a:gd name="connsiteY10" fmla="*/ 710559 h 2018428"/>
                      <a:gd name="connsiteX11" fmla="*/ 1895420 w 2235688"/>
                      <a:gd name="connsiteY11" fmla="*/ 724651 h 2018428"/>
                      <a:gd name="connsiteX12" fmla="*/ 1912986 w 2235688"/>
                      <a:gd name="connsiteY12" fmla="*/ 746589 h 2018428"/>
                      <a:gd name="connsiteX13" fmla="*/ 2034639 w 2235688"/>
                      <a:gd name="connsiteY13" fmla="*/ 1156972 h 2018428"/>
                      <a:gd name="connsiteX14" fmla="*/ 2020167 w 2235688"/>
                      <a:gd name="connsiteY14" fmla="*/ 1304898 h 2018428"/>
                      <a:gd name="connsiteX15" fmla="*/ 2014110 w 2235688"/>
                      <a:gd name="connsiteY15" fmla="*/ 1325005 h 2018428"/>
                      <a:gd name="connsiteX16" fmla="*/ 2018859 w 2235688"/>
                      <a:gd name="connsiteY16" fmla="*/ 1326814 h 2018428"/>
                      <a:gd name="connsiteX17" fmla="*/ 2040178 w 2235688"/>
                      <a:gd name="connsiteY17" fmla="*/ 1331243 h 2018428"/>
                      <a:gd name="connsiteX18" fmla="*/ 2106680 w 2235688"/>
                      <a:gd name="connsiteY18" fmla="*/ 1342326 h 2018428"/>
                      <a:gd name="connsiteX19" fmla="*/ 2232093 w 2235688"/>
                      <a:gd name="connsiteY19" fmla="*/ 1364084 h 2018428"/>
                      <a:gd name="connsiteX20" fmla="*/ 2198497 w 2235688"/>
                      <a:gd name="connsiteY20" fmla="*/ 1454737 h 2018428"/>
                      <a:gd name="connsiteX21" fmla="*/ 2112221 w 2235688"/>
                      <a:gd name="connsiteY21" fmla="*/ 1453163 h 2018428"/>
                      <a:gd name="connsiteX22" fmla="*/ 1976988 w 2235688"/>
                      <a:gd name="connsiteY22" fmla="*/ 1445853 h 2018428"/>
                      <a:gd name="connsiteX23" fmla="*/ 1912986 w 2235688"/>
                      <a:gd name="connsiteY23" fmla="*/ 1567356 h 2018428"/>
                      <a:gd name="connsiteX24" fmla="*/ 1800913 w 2235688"/>
                      <a:gd name="connsiteY24" fmla="*/ 1697318 h 2018428"/>
                      <a:gd name="connsiteX25" fmla="*/ 1835131 w 2235688"/>
                      <a:gd name="connsiteY25" fmla="*/ 1857715 h 2018428"/>
                      <a:gd name="connsiteX26" fmla="*/ 1818505 w 2235688"/>
                      <a:gd name="connsiteY26" fmla="*/ 1896508 h 2018428"/>
                      <a:gd name="connsiteX27" fmla="*/ 1768629 w 2235688"/>
                      <a:gd name="connsiteY27" fmla="*/ 1885424 h 2018428"/>
                      <a:gd name="connsiteX28" fmla="*/ 1752003 w 2235688"/>
                      <a:gd name="connsiteY28" fmla="*/ 1863257 h 2018428"/>
                      <a:gd name="connsiteX29" fmla="*/ 1729836 w 2235688"/>
                      <a:gd name="connsiteY29" fmla="*/ 1818923 h 2018428"/>
                      <a:gd name="connsiteX30" fmla="*/ 1713211 w 2235688"/>
                      <a:gd name="connsiteY30" fmla="*/ 1813381 h 2018428"/>
                      <a:gd name="connsiteX31" fmla="*/ 1685501 w 2235688"/>
                      <a:gd name="connsiteY31" fmla="*/ 1796755 h 2018428"/>
                      <a:gd name="connsiteX32" fmla="*/ 1675167 w 2235688"/>
                      <a:gd name="connsiteY32" fmla="*/ 1791014 h 2018428"/>
                      <a:gd name="connsiteX33" fmla="*/ 1599585 w 2235688"/>
                      <a:gd name="connsiteY33" fmla="*/ 1833286 h 2018428"/>
                      <a:gd name="connsiteX34" fmla="*/ 1395148 w 2235688"/>
                      <a:gd name="connsiteY34" fmla="*/ 1887178 h 2018428"/>
                      <a:gd name="connsiteX35" fmla="*/ 1351194 w 2235688"/>
                      <a:gd name="connsiteY35" fmla="*/ 1889465 h 2018428"/>
                      <a:gd name="connsiteX36" fmla="*/ 1350828 w 2235688"/>
                      <a:gd name="connsiteY36" fmla="*/ 1891416 h 2018428"/>
                      <a:gd name="connsiteX37" fmla="*/ 1347451 w 2235688"/>
                      <a:gd name="connsiteY37" fmla="*/ 1907592 h 2018428"/>
                      <a:gd name="connsiteX38" fmla="*/ 1341909 w 2235688"/>
                      <a:gd name="connsiteY38" fmla="*/ 1968552 h 2018428"/>
                      <a:gd name="connsiteX39" fmla="*/ 1325283 w 2235688"/>
                      <a:gd name="connsiteY39" fmla="*/ 2018428 h 2018428"/>
                      <a:gd name="connsiteX40" fmla="*/ 1286491 w 2235688"/>
                      <a:gd name="connsiteY40" fmla="*/ 2001803 h 2018428"/>
                      <a:gd name="connsiteX41" fmla="*/ 1269865 w 2235688"/>
                      <a:gd name="connsiteY41" fmla="*/ 1907592 h 2018428"/>
                      <a:gd name="connsiteX42" fmla="*/ 1263383 w 2235688"/>
                      <a:gd name="connsiteY42" fmla="*/ 1890365 h 2018428"/>
                      <a:gd name="connsiteX43" fmla="*/ 1262430 w 2235688"/>
                      <a:gd name="connsiteY43" fmla="*/ 1887851 h 2018428"/>
                      <a:gd name="connsiteX44" fmla="*/ 1249486 w 2235688"/>
                      <a:gd name="connsiteY44" fmla="*/ 1887178 h 2018428"/>
                      <a:gd name="connsiteX45" fmla="*/ 1045049 w 2235688"/>
                      <a:gd name="connsiteY45" fmla="*/ 1833286 h 2018428"/>
                      <a:gd name="connsiteX46" fmla="*/ 938263 w 2235688"/>
                      <a:gd name="connsiteY46" fmla="*/ 1780255 h 2018428"/>
                      <a:gd name="connsiteX47" fmla="*/ 851490 w 2235688"/>
                      <a:gd name="connsiteY47" fmla="*/ 1817694 h 2018428"/>
                      <a:gd name="connsiteX48" fmla="*/ 786973 w 2235688"/>
                      <a:gd name="connsiteY48" fmla="*/ 1775753 h 2018428"/>
                      <a:gd name="connsiteX49" fmla="*/ 798380 w 2235688"/>
                      <a:gd name="connsiteY49" fmla="*/ 1664912 h 2018428"/>
                      <a:gd name="connsiteX50" fmla="*/ 731649 w 2235688"/>
                      <a:gd name="connsiteY50" fmla="*/ 1567356 h 2018428"/>
                      <a:gd name="connsiteX51" fmla="*/ 665973 w 2235688"/>
                      <a:gd name="connsiteY51" fmla="*/ 1442676 h 2018428"/>
                      <a:gd name="connsiteX52" fmla="*/ 615931 w 2235688"/>
                      <a:gd name="connsiteY52" fmla="*/ 1408828 h 2018428"/>
                      <a:gd name="connsiteX53" fmla="*/ 599305 w 2235688"/>
                      <a:gd name="connsiteY53" fmla="*/ 1403286 h 2018428"/>
                      <a:gd name="connsiteX54" fmla="*/ 582680 w 2235688"/>
                      <a:gd name="connsiteY54" fmla="*/ 1392203 h 2018428"/>
                      <a:gd name="connsiteX55" fmla="*/ 566054 w 2235688"/>
                      <a:gd name="connsiteY55" fmla="*/ 1386661 h 2018428"/>
                      <a:gd name="connsiteX56" fmla="*/ 554971 w 2235688"/>
                      <a:gd name="connsiteY56" fmla="*/ 1381119 h 2018428"/>
                      <a:gd name="connsiteX57" fmla="*/ 288963 w 2235688"/>
                      <a:gd name="connsiteY57" fmla="*/ 1231490 h 2018428"/>
                      <a:gd name="connsiteX58" fmla="*/ 250171 w 2235688"/>
                      <a:gd name="connsiteY58" fmla="*/ 1192697 h 2018428"/>
                      <a:gd name="connsiteX59" fmla="*/ 233545 w 2235688"/>
                      <a:gd name="connsiteY59" fmla="*/ 1187155 h 2018428"/>
                      <a:gd name="connsiteX60" fmla="*/ 222461 w 2235688"/>
                      <a:gd name="connsiteY60" fmla="*/ 1176072 h 2018428"/>
                      <a:gd name="connsiteX61" fmla="*/ 136186 w 2235688"/>
                      <a:gd name="connsiteY61" fmla="*/ 1118260 h 2018428"/>
                      <a:gd name="connsiteX62" fmla="*/ 15430 w 2235688"/>
                      <a:gd name="connsiteY62" fmla="*/ 988059 h 2018428"/>
                      <a:gd name="connsiteX63" fmla="*/ 11872 w 2235688"/>
                      <a:gd name="connsiteY63" fmla="*/ 898981 h 2018428"/>
                      <a:gd name="connsiteX64" fmla="*/ 95000 w 2235688"/>
                      <a:gd name="connsiteY64" fmla="*/ 898981 h 2018428"/>
                      <a:gd name="connsiteX65" fmla="*/ 226558 w 2235688"/>
                      <a:gd name="connsiteY65" fmla="*/ 987434 h 2018428"/>
                      <a:gd name="connsiteX66" fmla="*/ 383174 w 2235688"/>
                      <a:gd name="connsiteY66" fmla="*/ 1149182 h 2018428"/>
                      <a:gd name="connsiteX67" fmla="*/ 424706 w 2235688"/>
                      <a:gd name="connsiteY67" fmla="*/ 1176481 h 2018428"/>
                      <a:gd name="connsiteX68" fmla="*/ 554151 w 2235688"/>
                      <a:gd name="connsiteY68" fmla="*/ 1239425 h 2018428"/>
                      <a:gd name="connsiteX69" fmla="*/ 609995 w 2235688"/>
                      <a:gd name="connsiteY69" fmla="*/ 1156972 h 2018428"/>
                      <a:gd name="connsiteX70" fmla="*/ 665973 w 2235688"/>
                      <a:gd name="connsiteY70" fmla="*/ 871268 h 2018428"/>
                      <a:gd name="connsiteX71" fmla="*/ 681501 w 2235688"/>
                      <a:gd name="connsiteY71" fmla="*/ 841790 h 2018428"/>
                      <a:gd name="connsiteX72" fmla="*/ 676891 w 2235688"/>
                      <a:gd name="connsiteY72" fmla="*/ 826937 h 2018428"/>
                      <a:gd name="connsiteX73" fmla="*/ 604847 w 2235688"/>
                      <a:gd name="connsiteY73" fmla="*/ 605264 h 2018428"/>
                      <a:gd name="connsiteX74" fmla="*/ 582680 w 2235688"/>
                      <a:gd name="connsiteY74" fmla="*/ 455635 h 2018428"/>
                      <a:gd name="connsiteX75" fmla="*/ 620653 w 2235688"/>
                      <a:gd name="connsiteY75" fmla="*/ 385166 h 2018428"/>
                      <a:gd name="connsiteX76" fmla="*/ 682432 w 2235688"/>
                      <a:gd name="connsiteY76" fmla="*/ 544304 h 2018428"/>
                      <a:gd name="connsiteX77" fmla="*/ 748934 w 2235688"/>
                      <a:gd name="connsiteY77" fmla="*/ 649599 h 2018428"/>
                      <a:gd name="connsiteX78" fmla="*/ 793269 w 2235688"/>
                      <a:gd name="connsiteY78" fmla="*/ 666224 h 2018428"/>
                      <a:gd name="connsiteX79" fmla="*/ 795415 w 2235688"/>
                      <a:gd name="connsiteY79" fmla="*/ 666952 h 2018428"/>
                      <a:gd name="connsiteX80" fmla="*/ 818629 w 2235688"/>
                      <a:gd name="connsiteY80" fmla="*/ 637959 h 2018428"/>
                      <a:gd name="connsiteX81" fmla="*/ 1045049 w 2235688"/>
                      <a:gd name="connsiteY81" fmla="*/ 480658 h 2018428"/>
                      <a:gd name="connsiteX82" fmla="*/ 1169019 w 2235688"/>
                      <a:gd name="connsiteY82" fmla="*/ 441005 h 2018428"/>
                      <a:gd name="connsiteX83" fmla="*/ 1176721 w 2235688"/>
                      <a:gd name="connsiteY83" fmla="*/ 431632 h 2018428"/>
                      <a:gd name="connsiteX84" fmla="*/ 1192280 w 2235688"/>
                      <a:gd name="connsiteY84" fmla="*/ 427926 h 2018428"/>
                      <a:gd name="connsiteX85" fmla="*/ 1269865 w 2235688"/>
                      <a:gd name="connsiteY85" fmla="*/ 383592 h 2018428"/>
                      <a:gd name="connsiteX86" fmla="*/ 1292032 w 2235688"/>
                      <a:gd name="connsiteY86" fmla="*/ 289381 h 2018428"/>
                      <a:gd name="connsiteX87" fmla="*/ 1269865 w 2235688"/>
                      <a:gd name="connsiteY87" fmla="*/ 222879 h 2018428"/>
                      <a:gd name="connsiteX88" fmla="*/ 1264323 w 2235688"/>
                      <a:gd name="connsiteY88" fmla="*/ 222879 h 2018428"/>
                      <a:gd name="connsiteX89" fmla="*/ 1253240 w 2235688"/>
                      <a:gd name="connsiteY89" fmla="*/ 134210 h 2018428"/>
                      <a:gd name="connsiteX90" fmla="*/ 1236614 w 2235688"/>
                      <a:gd name="connsiteY90" fmla="*/ 28915 h 2018428"/>
                      <a:gd name="connsiteX91" fmla="*/ 1286491 w 2235688"/>
                      <a:gd name="connsiteY91" fmla="*/ 1206 h 2018428"/>
                      <a:gd name="connsiteX0" fmla="*/ 1286491 w 2235688"/>
                      <a:gd name="connsiteY0" fmla="*/ 1206 h 2018988"/>
                      <a:gd name="connsiteX1" fmla="*/ 1333154 w 2235688"/>
                      <a:gd name="connsiteY1" fmla="*/ 58608 h 2018988"/>
                      <a:gd name="connsiteX2" fmla="*/ 1429348 w 2235688"/>
                      <a:gd name="connsiteY2" fmla="*/ 239504 h 2018988"/>
                      <a:gd name="connsiteX3" fmla="*/ 1484767 w 2235688"/>
                      <a:gd name="connsiteY3" fmla="*/ 378050 h 2018988"/>
                      <a:gd name="connsiteX4" fmla="*/ 1526055 w 2235688"/>
                      <a:gd name="connsiteY4" fmla="*/ 457139 h 2018988"/>
                      <a:gd name="connsiteX5" fmla="*/ 1599585 w 2235688"/>
                      <a:gd name="connsiteY5" fmla="*/ 480658 h 2018988"/>
                      <a:gd name="connsiteX6" fmla="*/ 1693636 w 2235688"/>
                      <a:gd name="connsiteY6" fmla="*/ 533260 h 2018988"/>
                      <a:gd name="connsiteX7" fmla="*/ 1718752 w 2235688"/>
                      <a:gd name="connsiteY7" fmla="*/ 527679 h 2018988"/>
                      <a:gd name="connsiteX8" fmla="*/ 1840672 w 2235688"/>
                      <a:gd name="connsiteY8" fmla="*/ 505512 h 2018988"/>
                      <a:gd name="connsiteX9" fmla="*/ 1935229 w 2235688"/>
                      <a:gd name="connsiteY9" fmla="*/ 547043 h 2018988"/>
                      <a:gd name="connsiteX10" fmla="*/ 1896091 w 2235688"/>
                      <a:gd name="connsiteY10" fmla="*/ 710559 h 2018988"/>
                      <a:gd name="connsiteX11" fmla="*/ 1895420 w 2235688"/>
                      <a:gd name="connsiteY11" fmla="*/ 724651 h 2018988"/>
                      <a:gd name="connsiteX12" fmla="*/ 1912986 w 2235688"/>
                      <a:gd name="connsiteY12" fmla="*/ 746589 h 2018988"/>
                      <a:gd name="connsiteX13" fmla="*/ 2034639 w 2235688"/>
                      <a:gd name="connsiteY13" fmla="*/ 1156972 h 2018988"/>
                      <a:gd name="connsiteX14" fmla="*/ 2020167 w 2235688"/>
                      <a:gd name="connsiteY14" fmla="*/ 1304898 h 2018988"/>
                      <a:gd name="connsiteX15" fmla="*/ 2014110 w 2235688"/>
                      <a:gd name="connsiteY15" fmla="*/ 1325005 h 2018988"/>
                      <a:gd name="connsiteX16" fmla="*/ 2018859 w 2235688"/>
                      <a:gd name="connsiteY16" fmla="*/ 1326814 h 2018988"/>
                      <a:gd name="connsiteX17" fmla="*/ 2040178 w 2235688"/>
                      <a:gd name="connsiteY17" fmla="*/ 1331243 h 2018988"/>
                      <a:gd name="connsiteX18" fmla="*/ 2106680 w 2235688"/>
                      <a:gd name="connsiteY18" fmla="*/ 1342326 h 2018988"/>
                      <a:gd name="connsiteX19" fmla="*/ 2232093 w 2235688"/>
                      <a:gd name="connsiteY19" fmla="*/ 1364084 h 2018988"/>
                      <a:gd name="connsiteX20" fmla="*/ 2198497 w 2235688"/>
                      <a:gd name="connsiteY20" fmla="*/ 1454737 h 2018988"/>
                      <a:gd name="connsiteX21" fmla="*/ 2112221 w 2235688"/>
                      <a:gd name="connsiteY21" fmla="*/ 1453163 h 2018988"/>
                      <a:gd name="connsiteX22" fmla="*/ 1976988 w 2235688"/>
                      <a:gd name="connsiteY22" fmla="*/ 1445853 h 2018988"/>
                      <a:gd name="connsiteX23" fmla="*/ 1912986 w 2235688"/>
                      <a:gd name="connsiteY23" fmla="*/ 1567356 h 2018988"/>
                      <a:gd name="connsiteX24" fmla="*/ 1800913 w 2235688"/>
                      <a:gd name="connsiteY24" fmla="*/ 1697318 h 2018988"/>
                      <a:gd name="connsiteX25" fmla="*/ 1835131 w 2235688"/>
                      <a:gd name="connsiteY25" fmla="*/ 1857715 h 2018988"/>
                      <a:gd name="connsiteX26" fmla="*/ 1818505 w 2235688"/>
                      <a:gd name="connsiteY26" fmla="*/ 1896508 h 2018988"/>
                      <a:gd name="connsiteX27" fmla="*/ 1768629 w 2235688"/>
                      <a:gd name="connsiteY27" fmla="*/ 1885424 h 2018988"/>
                      <a:gd name="connsiteX28" fmla="*/ 1752003 w 2235688"/>
                      <a:gd name="connsiteY28" fmla="*/ 1863257 h 2018988"/>
                      <a:gd name="connsiteX29" fmla="*/ 1729836 w 2235688"/>
                      <a:gd name="connsiteY29" fmla="*/ 1818923 h 2018988"/>
                      <a:gd name="connsiteX30" fmla="*/ 1713211 w 2235688"/>
                      <a:gd name="connsiteY30" fmla="*/ 1813381 h 2018988"/>
                      <a:gd name="connsiteX31" fmla="*/ 1685501 w 2235688"/>
                      <a:gd name="connsiteY31" fmla="*/ 1796755 h 2018988"/>
                      <a:gd name="connsiteX32" fmla="*/ 1675167 w 2235688"/>
                      <a:gd name="connsiteY32" fmla="*/ 1791014 h 2018988"/>
                      <a:gd name="connsiteX33" fmla="*/ 1599585 w 2235688"/>
                      <a:gd name="connsiteY33" fmla="*/ 1833286 h 2018988"/>
                      <a:gd name="connsiteX34" fmla="*/ 1395148 w 2235688"/>
                      <a:gd name="connsiteY34" fmla="*/ 1887178 h 2018988"/>
                      <a:gd name="connsiteX35" fmla="*/ 1351194 w 2235688"/>
                      <a:gd name="connsiteY35" fmla="*/ 1889465 h 2018988"/>
                      <a:gd name="connsiteX36" fmla="*/ 1350828 w 2235688"/>
                      <a:gd name="connsiteY36" fmla="*/ 1891416 h 2018988"/>
                      <a:gd name="connsiteX37" fmla="*/ 1347451 w 2235688"/>
                      <a:gd name="connsiteY37" fmla="*/ 1907592 h 2018988"/>
                      <a:gd name="connsiteX38" fmla="*/ 1341909 w 2235688"/>
                      <a:gd name="connsiteY38" fmla="*/ 1968552 h 2018988"/>
                      <a:gd name="connsiteX39" fmla="*/ 1325283 w 2235688"/>
                      <a:gd name="connsiteY39" fmla="*/ 2018428 h 2018988"/>
                      <a:gd name="connsiteX40" fmla="*/ 1286491 w 2235688"/>
                      <a:gd name="connsiteY40" fmla="*/ 2001803 h 2018988"/>
                      <a:gd name="connsiteX41" fmla="*/ 1269865 w 2235688"/>
                      <a:gd name="connsiteY41" fmla="*/ 1907592 h 2018988"/>
                      <a:gd name="connsiteX42" fmla="*/ 1263383 w 2235688"/>
                      <a:gd name="connsiteY42" fmla="*/ 1890365 h 2018988"/>
                      <a:gd name="connsiteX43" fmla="*/ 1262430 w 2235688"/>
                      <a:gd name="connsiteY43" fmla="*/ 1887851 h 2018988"/>
                      <a:gd name="connsiteX44" fmla="*/ 1249486 w 2235688"/>
                      <a:gd name="connsiteY44" fmla="*/ 1887178 h 2018988"/>
                      <a:gd name="connsiteX45" fmla="*/ 1045049 w 2235688"/>
                      <a:gd name="connsiteY45" fmla="*/ 1833286 h 2018988"/>
                      <a:gd name="connsiteX46" fmla="*/ 938263 w 2235688"/>
                      <a:gd name="connsiteY46" fmla="*/ 1780255 h 2018988"/>
                      <a:gd name="connsiteX47" fmla="*/ 851490 w 2235688"/>
                      <a:gd name="connsiteY47" fmla="*/ 1817694 h 2018988"/>
                      <a:gd name="connsiteX48" fmla="*/ 786973 w 2235688"/>
                      <a:gd name="connsiteY48" fmla="*/ 1775753 h 2018988"/>
                      <a:gd name="connsiteX49" fmla="*/ 798380 w 2235688"/>
                      <a:gd name="connsiteY49" fmla="*/ 1664912 h 2018988"/>
                      <a:gd name="connsiteX50" fmla="*/ 731649 w 2235688"/>
                      <a:gd name="connsiteY50" fmla="*/ 1567356 h 2018988"/>
                      <a:gd name="connsiteX51" fmla="*/ 665973 w 2235688"/>
                      <a:gd name="connsiteY51" fmla="*/ 1442676 h 2018988"/>
                      <a:gd name="connsiteX52" fmla="*/ 615931 w 2235688"/>
                      <a:gd name="connsiteY52" fmla="*/ 1408828 h 2018988"/>
                      <a:gd name="connsiteX53" fmla="*/ 599305 w 2235688"/>
                      <a:gd name="connsiteY53" fmla="*/ 1403286 h 2018988"/>
                      <a:gd name="connsiteX54" fmla="*/ 582680 w 2235688"/>
                      <a:gd name="connsiteY54" fmla="*/ 1392203 h 2018988"/>
                      <a:gd name="connsiteX55" fmla="*/ 566054 w 2235688"/>
                      <a:gd name="connsiteY55" fmla="*/ 1386661 h 2018988"/>
                      <a:gd name="connsiteX56" fmla="*/ 554971 w 2235688"/>
                      <a:gd name="connsiteY56" fmla="*/ 1381119 h 2018988"/>
                      <a:gd name="connsiteX57" fmla="*/ 288963 w 2235688"/>
                      <a:gd name="connsiteY57" fmla="*/ 1231490 h 2018988"/>
                      <a:gd name="connsiteX58" fmla="*/ 250171 w 2235688"/>
                      <a:gd name="connsiteY58" fmla="*/ 1192697 h 2018988"/>
                      <a:gd name="connsiteX59" fmla="*/ 233545 w 2235688"/>
                      <a:gd name="connsiteY59" fmla="*/ 1187155 h 2018988"/>
                      <a:gd name="connsiteX60" fmla="*/ 222461 w 2235688"/>
                      <a:gd name="connsiteY60" fmla="*/ 1176072 h 2018988"/>
                      <a:gd name="connsiteX61" fmla="*/ 136186 w 2235688"/>
                      <a:gd name="connsiteY61" fmla="*/ 1118260 h 2018988"/>
                      <a:gd name="connsiteX62" fmla="*/ 15430 w 2235688"/>
                      <a:gd name="connsiteY62" fmla="*/ 988059 h 2018988"/>
                      <a:gd name="connsiteX63" fmla="*/ 11872 w 2235688"/>
                      <a:gd name="connsiteY63" fmla="*/ 898981 h 2018988"/>
                      <a:gd name="connsiteX64" fmla="*/ 95000 w 2235688"/>
                      <a:gd name="connsiteY64" fmla="*/ 898981 h 2018988"/>
                      <a:gd name="connsiteX65" fmla="*/ 226558 w 2235688"/>
                      <a:gd name="connsiteY65" fmla="*/ 987434 h 2018988"/>
                      <a:gd name="connsiteX66" fmla="*/ 383174 w 2235688"/>
                      <a:gd name="connsiteY66" fmla="*/ 1149182 h 2018988"/>
                      <a:gd name="connsiteX67" fmla="*/ 424706 w 2235688"/>
                      <a:gd name="connsiteY67" fmla="*/ 1176481 h 2018988"/>
                      <a:gd name="connsiteX68" fmla="*/ 554151 w 2235688"/>
                      <a:gd name="connsiteY68" fmla="*/ 1239425 h 2018988"/>
                      <a:gd name="connsiteX69" fmla="*/ 609995 w 2235688"/>
                      <a:gd name="connsiteY69" fmla="*/ 1156972 h 2018988"/>
                      <a:gd name="connsiteX70" fmla="*/ 665973 w 2235688"/>
                      <a:gd name="connsiteY70" fmla="*/ 871268 h 2018988"/>
                      <a:gd name="connsiteX71" fmla="*/ 681501 w 2235688"/>
                      <a:gd name="connsiteY71" fmla="*/ 841790 h 2018988"/>
                      <a:gd name="connsiteX72" fmla="*/ 676891 w 2235688"/>
                      <a:gd name="connsiteY72" fmla="*/ 826937 h 2018988"/>
                      <a:gd name="connsiteX73" fmla="*/ 604847 w 2235688"/>
                      <a:gd name="connsiteY73" fmla="*/ 605264 h 2018988"/>
                      <a:gd name="connsiteX74" fmla="*/ 582680 w 2235688"/>
                      <a:gd name="connsiteY74" fmla="*/ 455635 h 2018988"/>
                      <a:gd name="connsiteX75" fmla="*/ 620653 w 2235688"/>
                      <a:gd name="connsiteY75" fmla="*/ 385166 h 2018988"/>
                      <a:gd name="connsiteX76" fmla="*/ 682432 w 2235688"/>
                      <a:gd name="connsiteY76" fmla="*/ 544304 h 2018988"/>
                      <a:gd name="connsiteX77" fmla="*/ 748934 w 2235688"/>
                      <a:gd name="connsiteY77" fmla="*/ 649599 h 2018988"/>
                      <a:gd name="connsiteX78" fmla="*/ 793269 w 2235688"/>
                      <a:gd name="connsiteY78" fmla="*/ 666224 h 2018988"/>
                      <a:gd name="connsiteX79" fmla="*/ 795415 w 2235688"/>
                      <a:gd name="connsiteY79" fmla="*/ 666952 h 2018988"/>
                      <a:gd name="connsiteX80" fmla="*/ 818629 w 2235688"/>
                      <a:gd name="connsiteY80" fmla="*/ 637959 h 2018988"/>
                      <a:gd name="connsiteX81" fmla="*/ 1045049 w 2235688"/>
                      <a:gd name="connsiteY81" fmla="*/ 480658 h 2018988"/>
                      <a:gd name="connsiteX82" fmla="*/ 1169019 w 2235688"/>
                      <a:gd name="connsiteY82" fmla="*/ 441005 h 2018988"/>
                      <a:gd name="connsiteX83" fmla="*/ 1176721 w 2235688"/>
                      <a:gd name="connsiteY83" fmla="*/ 431632 h 2018988"/>
                      <a:gd name="connsiteX84" fmla="*/ 1192280 w 2235688"/>
                      <a:gd name="connsiteY84" fmla="*/ 427926 h 2018988"/>
                      <a:gd name="connsiteX85" fmla="*/ 1269865 w 2235688"/>
                      <a:gd name="connsiteY85" fmla="*/ 383592 h 2018988"/>
                      <a:gd name="connsiteX86" fmla="*/ 1292032 w 2235688"/>
                      <a:gd name="connsiteY86" fmla="*/ 289381 h 2018988"/>
                      <a:gd name="connsiteX87" fmla="*/ 1269865 w 2235688"/>
                      <a:gd name="connsiteY87" fmla="*/ 222879 h 2018988"/>
                      <a:gd name="connsiteX88" fmla="*/ 1264323 w 2235688"/>
                      <a:gd name="connsiteY88" fmla="*/ 222879 h 2018988"/>
                      <a:gd name="connsiteX89" fmla="*/ 1253240 w 2235688"/>
                      <a:gd name="connsiteY89" fmla="*/ 134210 h 2018988"/>
                      <a:gd name="connsiteX90" fmla="*/ 1236614 w 2235688"/>
                      <a:gd name="connsiteY90" fmla="*/ 28915 h 2018988"/>
                      <a:gd name="connsiteX91" fmla="*/ 1286491 w 2235688"/>
                      <a:gd name="connsiteY91" fmla="*/ 1206 h 2018988"/>
                      <a:gd name="connsiteX0" fmla="*/ 1286491 w 2235688"/>
                      <a:gd name="connsiteY0" fmla="*/ 1206 h 2018988"/>
                      <a:gd name="connsiteX1" fmla="*/ 1333154 w 2235688"/>
                      <a:gd name="connsiteY1" fmla="*/ 58608 h 2018988"/>
                      <a:gd name="connsiteX2" fmla="*/ 1429348 w 2235688"/>
                      <a:gd name="connsiteY2" fmla="*/ 239504 h 2018988"/>
                      <a:gd name="connsiteX3" fmla="*/ 1484767 w 2235688"/>
                      <a:gd name="connsiteY3" fmla="*/ 378050 h 2018988"/>
                      <a:gd name="connsiteX4" fmla="*/ 1526055 w 2235688"/>
                      <a:gd name="connsiteY4" fmla="*/ 457139 h 2018988"/>
                      <a:gd name="connsiteX5" fmla="*/ 1599585 w 2235688"/>
                      <a:gd name="connsiteY5" fmla="*/ 480658 h 2018988"/>
                      <a:gd name="connsiteX6" fmla="*/ 1693636 w 2235688"/>
                      <a:gd name="connsiteY6" fmla="*/ 533260 h 2018988"/>
                      <a:gd name="connsiteX7" fmla="*/ 1718752 w 2235688"/>
                      <a:gd name="connsiteY7" fmla="*/ 527679 h 2018988"/>
                      <a:gd name="connsiteX8" fmla="*/ 1840672 w 2235688"/>
                      <a:gd name="connsiteY8" fmla="*/ 505512 h 2018988"/>
                      <a:gd name="connsiteX9" fmla="*/ 1935229 w 2235688"/>
                      <a:gd name="connsiteY9" fmla="*/ 547043 h 2018988"/>
                      <a:gd name="connsiteX10" fmla="*/ 1896091 w 2235688"/>
                      <a:gd name="connsiteY10" fmla="*/ 710559 h 2018988"/>
                      <a:gd name="connsiteX11" fmla="*/ 1895420 w 2235688"/>
                      <a:gd name="connsiteY11" fmla="*/ 724651 h 2018988"/>
                      <a:gd name="connsiteX12" fmla="*/ 1912986 w 2235688"/>
                      <a:gd name="connsiteY12" fmla="*/ 746589 h 2018988"/>
                      <a:gd name="connsiteX13" fmla="*/ 2034639 w 2235688"/>
                      <a:gd name="connsiteY13" fmla="*/ 1156972 h 2018988"/>
                      <a:gd name="connsiteX14" fmla="*/ 2020167 w 2235688"/>
                      <a:gd name="connsiteY14" fmla="*/ 1304898 h 2018988"/>
                      <a:gd name="connsiteX15" fmla="*/ 2014110 w 2235688"/>
                      <a:gd name="connsiteY15" fmla="*/ 1325005 h 2018988"/>
                      <a:gd name="connsiteX16" fmla="*/ 2018859 w 2235688"/>
                      <a:gd name="connsiteY16" fmla="*/ 1326814 h 2018988"/>
                      <a:gd name="connsiteX17" fmla="*/ 2040178 w 2235688"/>
                      <a:gd name="connsiteY17" fmla="*/ 1331243 h 2018988"/>
                      <a:gd name="connsiteX18" fmla="*/ 2106680 w 2235688"/>
                      <a:gd name="connsiteY18" fmla="*/ 1342326 h 2018988"/>
                      <a:gd name="connsiteX19" fmla="*/ 2232093 w 2235688"/>
                      <a:gd name="connsiteY19" fmla="*/ 1364084 h 2018988"/>
                      <a:gd name="connsiteX20" fmla="*/ 2198497 w 2235688"/>
                      <a:gd name="connsiteY20" fmla="*/ 1454737 h 2018988"/>
                      <a:gd name="connsiteX21" fmla="*/ 2112221 w 2235688"/>
                      <a:gd name="connsiteY21" fmla="*/ 1453163 h 2018988"/>
                      <a:gd name="connsiteX22" fmla="*/ 1976988 w 2235688"/>
                      <a:gd name="connsiteY22" fmla="*/ 1445853 h 2018988"/>
                      <a:gd name="connsiteX23" fmla="*/ 1912986 w 2235688"/>
                      <a:gd name="connsiteY23" fmla="*/ 1567356 h 2018988"/>
                      <a:gd name="connsiteX24" fmla="*/ 1800913 w 2235688"/>
                      <a:gd name="connsiteY24" fmla="*/ 1697318 h 2018988"/>
                      <a:gd name="connsiteX25" fmla="*/ 1835131 w 2235688"/>
                      <a:gd name="connsiteY25" fmla="*/ 1857715 h 2018988"/>
                      <a:gd name="connsiteX26" fmla="*/ 1818505 w 2235688"/>
                      <a:gd name="connsiteY26" fmla="*/ 1896508 h 2018988"/>
                      <a:gd name="connsiteX27" fmla="*/ 1752003 w 2235688"/>
                      <a:gd name="connsiteY27" fmla="*/ 1863257 h 2018988"/>
                      <a:gd name="connsiteX28" fmla="*/ 1729836 w 2235688"/>
                      <a:gd name="connsiteY28" fmla="*/ 1818923 h 2018988"/>
                      <a:gd name="connsiteX29" fmla="*/ 1713211 w 2235688"/>
                      <a:gd name="connsiteY29" fmla="*/ 1813381 h 2018988"/>
                      <a:gd name="connsiteX30" fmla="*/ 1685501 w 2235688"/>
                      <a:gd name="connsiteY30" fmla="*/ 1796755 h 2018988"/>
                      <a:gd name="connsiteX31" fmla="*/ 1675167 w 2235688"/>
                      <a:gd name="connsiteY31" fmla="*/ 1791014 h 2018988"/>
                      <a:gd name="connsiteX32" fmla="*/ 1599585 w 2235688"/>
                      <a:gd name="connsiteY32" fmla="*/ 1833286 h 2018988"/>
                      <a:gd name="connsiteX33" fmla="*/ 1395148 w 2235688"/>
                      <a:gd name="connsiteY33" fmla="*/ 1887178 h 2018988"/>
                      <a:gd name="connsiteX34" fmla="*/ 1351194 w 2235688"/>
                      <a:gd name="connsiteY34" fmla="*/ 1889465 h 2018988"/>
                      <a:gd name="connsiteX35" fmla="*/ 1350828 w 2235688"/>
                      <a:gd name="connsiteY35" fmla="*/ 1891416 h 2018988"/>
                      <a:gd name="connsiteX36" fmla="*/ 1347451 w 2235688"/>
                      <a:gd name="connsiteY36" fmla="*/ 1907592 h 2018988"/>
                      <a:gd name="connsiteX37" fmla="*/ 1341909 w 2235688"/>
                      <a:gd name="connsiteY37" fmla="*/ 1968552 h 2018988"/>
                      <a:gd name="connsiteX38" fmla="*/ 1325283 w 2235688"/>
                      <a:gd name="connsiteY38" fmla="*/ 2018428 h 2018988"/>
                      <a:gd name="connsiteX39" fmla="*/ 1286491 w 2235688"/>
                      <a:gd name="connsiteY39" fmla="*/ 2001803 h 2018988"/>
                      <a:gd name="connsiteX40" fmla="*/ 1269865 w 2235688"/>
                      <a:gd name="connsiteY40" fmla="*/ 1907592 h 2018988"/>
                      <a:gd name="connsiteX41" fmla="*/ 1263383 w 2235688"/>
                      <a:gd name="connsiteY41" fmla="*/ 1890365 h 2018988"/>
                      <a:gd name="connsiteX42" fmla="*/ 1262430 w 2235688"/>
                      <a:gd name="connsiteY42" fmla="*/ 1887851 h 2018988"/>
                      <a:gd name="connsiteX43" fmla="*/ 1249486 w 2235688"/>
                      <a:gd name="connsiteY43" fmla="*/ 1887178 h 2018988"/>
                      <a:gd name="connsiteX44" fmla="*/ 1045049 w 2235688"/>
                      <a:gd name="connsiteY44" fmla="*/ 1833286 h 2018988"/>
                      <a:gd name="connsiteX45" fmla="*/ 938263 w 2235688"/>
                      <a:gd name="connsiteY45" fmla="*/ 1780255 h 2018988"/>
                      <a:gd name="connsiteX46" fmla="*/ 851490 w 2235688"/>
                      <a:gd name="connsiteY46" fmla="*/ 1817694 h 2018988"/>
                      <a:gd name="connsiteX47" fmla="*/ 786973 w 2235688"/>
                      <a:gd name="connsiteY47" fmla="*/ 1775753 h 2018988"/>
                      <a:gd name="connsiteX48" fmla="*/ 798380 w 2235688"/>
                      <a:gd name="connsiteY48" fmla="*/ 1664912 h 2018988"/>
                      <a:gd name="connsiteX49" fmla="*/ 731649 w 2235688"/>
                      <a:gd name="connsiteY49" fmla="*/ 1567356 h 2018988"/>
                      <a:gd name="connsiteX50" fmla="*/ 665973 w 2235688"/>
                      <a:gd name="connsiteY50" fmla="*/ 1442676 h 2018988"/>
                      <a:gd name="connsiteX51" fmla="*/ 615931 w 2235688"/>
                      <a:gd name="connsiteY51" fmla="*/ 1408828 h 2018988"/>
                      <a:gd name="connsiteX52" fmla="*/ 599305 w 2235688"/>
                      <a:gd name="connsiteY52" fmla="*/ 1403286 h 2018988"/>
                      <a:gd name="connsiteX53" fmla="*/ 582680 w 2235688"/>
                      <a:gd name="connsiteY53" fmla="*/ 1392203 h 2018988"/>
                      <a:gd name="connsiteX54" fmla="*/ 566054 w 2235688"/>
                      <a:gd name="connsiteY54" fmla="*/ 1386661 h 2018988"/>
                      <a:gd name="connsiteX55" fmla="*/ 554971 w 2235688"/>
                      <a:gd name="connsiteY55" fmla="*/ 1381119 h 2018988"/>
                      <a:gd name="connsiteX56" fmla="*/ 288963 w 2235688"/>
                      <a:gd name="connsiteY56" fmla="*/ 1231490 h 2018988"/>
                      <a:gd name="connsiteX57" fmla="*/ 250171 w 2235688"/>
                      <a:gd name="connsiteY57" fmla="*/ 1192697 h 2018988"/>
                      <a:gd name="connsiteX58" fmla="*/ 233545 w 2235688"/>
                      <a:gd name="connsiteY58" fmla="*/ 1187155 h 2018988"/>
                      <a:gd name="connsiteX59" fmla="*/ 222461 w 2235688"/>
                      <a:gd name="connsiteY59" fmla="*/ 1176072 h 2018988"/>
                      <a:gd name="connsiteX60" fmla="*/ 136186 w 2235688"/>
                      <a:gd name="connsiteY60" fmla="*/ 1118260 h 2018988"/>
                      <a:gd name="connsiteX61" fmla="*/ 15430 w 2235688"/>
                      <a:gd name="connsiteY61" fmla="*/ 988059 h 2018988"/>
                      <a:gd name="connsiteX62" fmla="*/ 11872 w 2235688"/>
                      <a:gd name="connsiteY62" fmla="*/ 898981 h 2018988"/>
                      <a:gd name="connsiteX63" fmla="*/ 95000 w 2235688"/>
                      <a:gd name="connsiteY63" fmla="*/ 898981 h 2018988"/>
                      <a:gd name="connsiteX64" fmla="*/ 226558 w 2235688"/>
                      <a:gd name="connsiteY64" fmla="*/ 987434 h 2018988"/>
                      <a:gd name="connsiteX65" fmla="*/ 383174 w 2235688"/>
                      <a:gd name="connsiteY65" fmla="*/ 1149182 h 2018988"/>
                      <a:gd name="connsiteX66" fmla="*/ 424706 w 2235688"/>
                      <a:gd name="connsiteY66" fmla="*/ 1176481 h 2018988"/>
                      <a:gd name="connsiteX67" fmla="*/ 554151 w 2235688"/>
                      <a:gd name="connsiteY67" fmla="*/ 1239425 h 2018988"/>
                      <a:gd name="connsiteX68" fmla="*/ 609995 w 2235688"/>
                      <a:gd name="connsiteY68" fmla="*/ 1156972 h 2018988"/>
                      <a:gd name="connsiteX69" fmla="*/ 665973 w 2235688"/>
                      <a:gd name="connsiteY69" fmla="*/ 871268 h 2018988"/>
                      <a:gd name="connsiteX70" fmla="*/ 681501 w 2235688"/>
                      <a:gd name="connsiteY70" fmla="*/ 841790 h 2018988"/>
                      <a:gd name="connsiteX71" fmla="*/ 676891 w 2235688"/>
                      <a:gd name="connsiteY71" fmla="*/ 826937 h 2018988"/>
                      <a:gd name="connsiteX72" fmla="*/ 604847 w 2235688"/>
                      <a:gd name="connsiteY72" fmla="*/ 605264 h 2018988"/>
                      <a:gd name="connsiteX73" fmla="*/ 582680 w 2235688"/>
                      <a:gd name="connsiteY73" fmla="*/ 455635 h 2018988"/>
                      <a:gd name="connsiteX74" fmla="*/ 620653 w 2235688"/>
                      <a:gd name="connsiteY74" fmla="*/ 385166 h 2018988"/>
                      <a:gd name="connsiteX75" fmla="*/ 682432 w 2235688"/>
                      <a:gd name="connsiteY75" fmla="*/ 544304 h 2018988"/>
                      <a:gd name="connsiteX76" fmla="*/ 748934 w 2235688"/>
                      <a:gd name="connsiteY76" fmla="*/ 649599 h 2018988"/>
                      <a:gd name="connsiteX77" fmla="*/ 793269 w 2235688"/>
                      <a:gd name="connsiteY77" fmla="*/ 666224 h 2018988"/>
                      <a:gd name="connsiteX78" fmla="*/ 795415 w 2235688"/>
                      <a:gd name="connsiteY78" fmla="*/ 666952 h 2018988"/>
                      <a:gd name="connsiteX79" fmla="*/ 818629 w 2235688"/>
                      <a:gd name="connsiteY79" fmla="*/ 637959 h 2018988"/>
                      <a:gd name="connsiteX80" fmla="*/ 1045049 w 2235688"/>
                      <a:gd name="connsiteY80" fmla="*/ 480658 h 2018988"/>
                      <a:gd name="connsiteX81" fmla="*/ 1169019 w 2235688"/>
                      <a:gd name="connsiteY81" fmla="*/ 441005 h 2018988"/>
                      <a:gd name="connsiteX82" fmla="*/ 1176721 w 2235688"/>
                      <a:gd name="connsiteY82" fmla="*/ 431632 h 2018988"/>
                      <a:gd name="connsiteX83" fmla="*/ 1192280 w 2235688"/>
                      <a:gd name="connsiteY83" fmla="*/ 427926 h 2018988"/>
                      <a:gd name="connsiteX84" fmla="*/ 1269865 w 2235688"/>
                      <a:gd name="connsiteY84" fmla="*/ 383592 h 2018988"/>
                      <a:gd name="connsiteX85" fmla="*/ 1292032 w 2235688"/>
                      <a:gd name="connsiteY85" fmla="*/ 289381 h 2018988"/>
                      <a:gd name="connsiteX86" fmla="*/ 1269865 w 2235688"/>
                      <a:gd name="connsiteY86" fmla="*/ 222879 h 2018988"/>
                      <a:gd name="connsiteX87" fmla="*/ 1264323 w 2235688"/>
                      <a:gd name="connsiteY87" fmla="*/ 222879 h 2018988"/>
                      <a:gd name="connsiteX88" fmla="*/ 1253240 w 2235688"/>
                      <a:gd name="connsiteY88" fmla="*/ 134210 h 2018988"/>
                      <a:gd name="connsiteX89" fmla="*/ 1236614 w 2235688"/>
                      <a:gd name="connsiteY89" fmla="*/ 28915 h 2018988"/>
                      <a:gd name="connsiteX90" fmla="*/ 1286491 w 2235688"/>
                      <a:gd name="connsiteY90" fmla="*/ 1206 h 2018988"/>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8857"/>
                      <a:gd name="connsiteX1" fmla="*/ 1333154 w 2235688"/>
                      <a:gd name="connsiteY1" fmla="*/ 58608 h 2018857"/>
                      <a:gd name="connsiteX2" fmla="*/ 1429348 w 2235688"/>
                      <a:gd name="connsiteY2" fmla="*/ 239504 h 2018857"/>
                      <a:gd name="connsiteX3" fmla="*/ 1484767 w 2235688"/>
                      <a:gd name="connsiteY3" fmla="*/ 378050 h 2018857"/>
                      <a:gd name="connsiteX4" fmla="*/ 1526055 w 2235688"/>
                      <a:gd name="connsiteY4" fmla="*/ 457139 h 2018857"/>
                      <a:gd name="connsiteX5" fmla="*/ 1599585 w 2235688"/>
                      <a:gd name="connsiteY5" fmla="*/ 480658 h 2018857"/>
                      <a:gd name="connsiteX6" fmla="*/ 1693636 w 2235688"/>
                      <a:gd name="connsiteY6" fmla="*/ 533260 h 2018857"/>
                      <a:gd name="connsiteX7" fmla="*/ 1718752 w 2235688"/>
                      <a:gd name="connsiteY7" fmla="*/ 527679 h 2018857"/>
                      <a:gd name="connsiteX8" fmla="*/ 1840672 w 2235688"/>
                      <a:gd name="connsiteY8" fmla="*/ 505512 h 2018857"/>
                      <a:gd name="connsiteX9" fmla="*/ 1935229 w 2235688"/>
                      <a:gd name="connsiteY9" fmla="*/ 547043 h 2018857"/>
                      <a:gd name="connsiteX10" fmla="*/ 1896091 w 2235688"/>
                      <a:gd name="connsiteY10" fmla="*/ 710559 h 2018857"/>
                      <a:gd name="connsiteX11" fmla="*/ 1895420 w 2235688"/>
                      <a:gd name="connsiteY11" fmla="*/ 724651 h 2018857"/>
                      <a:gd name="connsiteX12" fmla="*/ 1912986 w 2235688"/>
                      <a:gd name="connsiteY12" fmla="*/ 746589 h 2018857"/>
                      <a:gd name="connsiteX13" fmla="*/ 2034639 w 2235688"/>
                      <a:gd name="connsiteY13" fmla="*/ 1156972 h 2018857"/>
                      <a:gd name="connsiteX14" fmla="*/ 2020167 w 2235688"/>
                      <a:gd name="connsiteY14" fmla="*/ 1304898 h 2018857"/>
                      <a:gd name="connsiteX15" fmla="*/ 2014110 w 2235688"/>
                      <a:gd name="connsiteY15" fmla="*/ 1325005 h 2018857"/>
                      <a:gd name="connsiteX16" fmla="*/ 2018859 w 2235688"/>
                      <a:gd name="connsiteY16" fmla="*/ 1326814 h 2018857"/>
                      <a:gd name="connsiteX17" fmla="*/ 2040178 w 2235688"/>
                      <a:gd name="connsiteY17" fmla="*/ 1331243 h 2018857"/>
                      <a:gd name="connsiteX18" fmla="*/ 2106680 w 2235688"/>
                      <a:gd name="connsiteY18" fmla="*/ 1342326 h 2018857"/>
                      <a:gd name="connsiteX19" fmla="*/ 2232093 w 2235688"/>
                      <a:gd name="connsiteY19" fmla="*/ 1364084 h 2018857"/>
                      <a:gd name="connsiteX20" fmla="*/ 2198497 w 2235688"/>
                      <a:gd name="connsiteY20" fmla="*/ 1454737 h 2018857"/>
                      <a:gd name="connsiteX21" fmla="*/ 2112221 w 2235688"/>
                      <a:gd name="connsiteY21" fmla="*/ 1453163 h 2018857"/>
                      <a:gd name="connsiteX22" fmla="*/ 1976988 w 2235688"/>
                      <a:gd name="connsiteY22" fmla="*/ 1445853 h 2018857"/>
                      <a:gd name="connsiteX23" fmla="*/ 1912986 w 2235688"/>
                      <a:gd name="connsiteY23" fmla="*/ 1567356 h 2018857"/>
                      <a:gd name="connsiteX24" fmla="*/ 1800913 w 2235688"/>
                      <a:gd name="connsiteY24" fmla="*/ 1697318 h 2018857"/>
                      <a:gd name="connsiteX25" fmla="*/ 1835131 w 2235688"/>
                      <a:gd name="connsiteY25" fmla="*/ 1857715 h 2018857"/>
                      <a:gd name="connsiteX26" fmla="*/ 1818505 w 2235688"/>
                      <a:gd name="connsiteY26" fmla="*/ 1896508 h 2018857"/>
                      <a:gd name="connsiteX27" fmla="*/ 1752003 w 2235688"/>
                      <a:gd name="connsiteY27" fmla="*/ 1863257 h 2018857"/>
                      <a:gd name="connsiteX28" fmla="*/ 1729836 w 2235688"/>
                      <a:gd name="connsiteY28" fmla="*/ 1818923 h 2018857"/>
                      <a:gd name="connsiteX29" fmla="*/ 1713211 w 2235688"/>
                      <a:gd name="connsiteY29" fmla="*/ 1813381 h 2018857"/>
                      <a:gd name="connsiteX30" fmla="*/ 1685501 w 2235688"/>
                      <a:gd name="connsiteY30" fmla="*/ 1796755 h 2018857"/>
                      <a:gd name="connsiteX31" fmla="*/ 1675167 w 2235688"/>
                      <a:gd name="connsiteY31" fmla="*/ 1791014 h 2018857"/>
                      <a:gd name="connsiteX32" fmla="*/ 1599585 w 2235688"/>
                      <a:gd name="connsiteY32" fmla="*/ 1833286 h 2018857"/>
                      <a:gd name="connsiteX33" fmla="*/ 1395148 w 2235688"/>
                      <a:gd name="connsiteY33" fmla="*/ 1887178 h 2018857"/>
                      <a:gd name="connsiteX34" fmla="*/ 1351194 w 2235688"/>
                      <a:gd name="connsiteY34" fmla="*/ 1889465 h 2018857"/>
                      <a:gd name="connsiteX35" fmla="*/ 1350828 w 2235688"/>
                      <a:gd name="connsiteY35" fmla="*/ 1891416 h 2018857"/>
                      <a:gd name="connsiteX36" fmla="*/ 1347451 w 2235688"/>
                      <a:gd name="connsiteY36" fmla="*/ 1907592 h 2018857"/>
                      <a:gd name="connsiteX37" fmla="*/ 1341909 w 2235688"/>
                      <a:gd name="connsiteY37" fmla="*/ 1968552 h 2018857"/>
                      <a:gd name="connsiteX38" fmla="*/ 1325283 w 2235688"/>
                      <a:gd name="connsiteY38" fmla="*/ 2018428 h 2018857"/>
                      <a:gd name="connsiteX39" fmla="*/ 1268701 w 2235688"/>
                      <a:gd name="connsiteY39" fmla="*/ 1991129 h 2018857"/>
                      <a:gd name="connsiteX40" fmla="*/ 1269865 w 2235688"/>
                      <a:gd name="connsiteY40" fmla="*/ 1907592 h 2018857"/>
                      <a:gd name="connsiteX41" fmla="*/ 1263383 w 2235688"/>
                      <a:gd name="connsiteY41" fmla="*/ 1890365 h 2018857"/>
                      <a:gd name="connsiteX42" fmla="*/ 1262430 w 2235688"/>
                      <a:gd name="connsiteY42" fmla="*/ 1887851 h 2018857"/>
                      <a:gd name="connsiteX43" fmla="*/ 1249486 w 2235688"/>
                      <a:gd name="connsiteY43" fmla="*/ 1887178 h 2018857"/>
                      <a:gd name="connsiteX44" fmla="*/ 1045049 w 2235688"/>
                      <a:gd name="connsiteY44" fmla="*/ 1833286 h 2018857"/>
                      <a:gd name="connsiteX45" fmla="*/ 938263 w 2235688"/>
                      <a:gd name="connsiteY45" fmla="*/ 1780255 h 2018857"/>
                      <a:gd name="connsiteX46" fmla="*/ 851490 w 2235688"/>
                      <a:gd name="connsiteY46" fmla="*/ 1817694 h 2018857"/>
                      <a:gd name="connsiteX47" fmla="*/ 786973 w 2235688"/>
                      <a:gd name="connsiteY47" fmla="*/ 1775753 h 2018857"/>
                      <a:gd name="connsiteX48" fmla="*/ 798380 w 2235688"/>
                      <a:gd name="connsiteY48" fmla="*/ 1664912 h 2018857"/>
                      <a:gd name="connsiteX49" fmla="*/ 731649 w 2235688"/>
                      <a:gd name="connsiteY49" fmla="*/ 1567356 h 2018857"/>
                      <a:gd name="connsiteX50" fmla="*/ 665973 w 2235688"/>
                      <a:gd name="connsiteY50" fmla="*/ 1442676 h 2018857"/>
                      <a:gd name="connsiteX51" fmla="*/ 615931 w 2235688"/>
                      <a:gd name="connsiteY51" fmla="*/ 1408828 h 2018857"/>
                      <a:gd name="connsiteX52" fmla="*/ 599305 w 2235688"/>
                      <a:gd name="connsiteY52" fmla="*/ 1403286 h 2018857"/>
                      <a:gd name="connsiteX53" fmla="*/ 582680 w 2235688"/>
                      <a:gd name="connsiteY53" fmla="*/ 1392203 h 2018857"/>
                      <a:gd name="connsiteX54" fmla="*/ 566054 w 2235688"/>
                      <a:gd name="connsiteY54" fmla="*/ 1386661 h 2018857"/>
                      <a:gd name="connsiteX55" fmla="*/ 554971 w 2235688"/>
                      <a:gd name="connsiteY55" fmla="*/ 1381119 h 2018857"/>
                      <a:gd name="connsiteX56" fmla="*/ 288963 w 2235688"/>
                      <a:gd name="connsiteY56" fmla="*/ 1231490 h 2018857"/>
                      <a:gd name="connsiteX57" fmla="*/ 250171 w 2235688"/>
                      <a:gd name="connsiteY57" fmla="*/ 1192697 h 2018857"/>
                      <a:gd name="connsiteX58" fmla="*/ 233545 w 2235688"/>
                      <a:gd name="connsiteY58" fmla="*/ 1187155 h 2018857"/>
                      <a:gd name="connsiteX59" fmla="*/ 222461 w 2235688"/>
                      <a:gd name="connsiteY59" fmla="*/ 1176072 h 2018857"/>
                      <a:gd name="connsiteX60" fmla="*/ 136186 w 2235688"/>
                      <a:gd name="connsiteY60" fmla="*/ 1118260 h 2018857"/>
                      <a:gd name="connsiteX61" fmla="*/ 15430 w 2235688"/>
                      <a:gd name="connsiteY61" fmla="*/ 988059 h 2018857"/>
                      <a:gd name="connsiteX62" fmla="*/ 11872 w 2235688"/>
                      <a:gd name="connsiteY62" fmla="*/ 898981 h 2018857"/>
                      <a:gd name="connsiteX63" fmla="*/ 95000 w 2235688"/>
                      <a:gd name="connsiteY63" fmla="*/ 898981 h 2018857"/>
                      <a:gd name="connsiteX64" fmla="*/ 226558 w 2235688"/>
                      <a:gd name="connsiteY64" fmla="*/ 987434 h 2018857"/>
                      <a:gd name="connsiteX65" fmla="*/ 383174 w 2235688"/>
                      <a:gd name="connsiteY65" fmla="*/ 1149182 h 2018857"/>
                      <a:gd name="connsiteX66" fmla="*/ 424706 w 2235688"/>
                      <a:gd name="connsiteY66" fmla="*/ 1176481 h 2018857"/>
                      <a:gd name="connsiteX67" fmla="*/ 554151 w 2235688"/>
                      <a:gd name="connsiteY67" fmla="*/ 1239425 h 2018857"/>
                      <a:gd name="connsiteX68" fmla="*/ 609995 w 2235688"/>
                      <a:gd name="connsiteY68" fmla="*/ 1156972 h 2018857"/>
                      <a:gd name="connsiteX69" fmla="*/ 665973 w 2235688"/>
                      <a:gd name="connsiteY69" fmla="*/ 871268 h 2018857"/>
                      <a:gd name="connsiteX70" fmla="*/ 681501 w 2235688"/>
                      <a:gd name="connsiteY70" fmla="*/ 841790 h 2018857"/>
                      <a:gd name="connsiteX71" fmla="*/ 676891 w 2235688"/>
                      <a:gd name="connsiteY71" fmla="*/ 826937 h 2018857"/>
                      <a:gd name="connsiteX72" fmla="*/ 604847 w 2235688"/>
                      <a:gd name="connsiteY72" fmla="*/ 605264 h 2018857"/>
                      <a:gd name="connsiteX73" fmla="*/ 582680 w 2235688"/>
                      <a:gd name="connsiteY73" fmla="*/ 455635 h 2018857"/>
                      <a:gd name="connsiteX74" fmla="*/ 620653 w 2235688"/>
                      <a:gd name="connsiteY74" fmla="*/ 385166 h 2018857"/>
                      <a:gd name="connsiteX75" fmla="*/ 682432 w 2235688"/>
                      <a:gd name="connsiteY75" fmla="*/ 544304 h 2018857"/>
                      <a:gd name="connsiteX76" fmla="*/ 748934 w 2235688"/>
                      <a:gd name="connsiteY76" fmla="*/ 649599 h 2018857"/>
                      <a:gd name="connsiteX77" fmla="*/ 793269 w 2235688"/>
                      <a:gd name="connsiteY77" fmla="*/ 666224 h 2018857"/>
                      <a:gd name="connsiteX78" fmla="*/ 795415 w 2235688"/>
                      <a:gd name="connsiteY78" fmla="*/ 666952 h 2018857"/>
                      <a:gd name="connsiteX79" fmla="*/ 818629 w 2235688"/>
                      <a:gd name="connsiteY79" fmla="*/ 637959 h 2018857"/>
                      <a:gd name="connsiteX80" fmla="*/ 1045049 w 2235688"/>
                      <a:gd name="connsiteY80" fmla="*/ 480658 h 2018857"/>
                      <a:gd name="connsiteX81" fmla="*/ 1169019 w 2235688"/>
                      <a:gd name="connsiteY81" fmla="*/ 441005 h 2018857"/>
                      <a:gd name="connsiteX82" fmla="*/ 1176721 w 2235688"/>
                      <a:gd name="connsiteY82" fmla="*/ 431632 h 2018857"/>
                      <a:gd name="connsiteX83" fmla="*/ 1192280 w 2235688"/>
                      <a:gd name="connsiteY83" fmla="*/ 427926 h 2018857"/>
                      <a:gd name="connsiteX84" fmla="*/ 1269865 w 2235688"/>
                      <a:gd name="connsiteY84" fmla="*/ 383592 h 2018857"/>
                      <a:gd name="connsiteX85" fmla="*/ 1292032 w 2235688"/>
                      <a:gd name="connsiteY85" fmla="*/ 289381 h 2018857"/>
                      <a:gd name="connsiteX86" fmla="*/ 1269865 w 2235688"/>
                      <a:gd name="connsiteY86" fmla="*/ 222879 h 2018857"/>
                      <a:gd name="connsiteX87" fmla="*/ 1264323 w 2235688"/>
                      <a:gd name="connsiteY87" fmla="*/ 222879 h 2018857"/>
                      <a:gd name="connsiteX88" fmla="*/ 1253240 w 2235688"/>
                      <a:gd name="connsiteY88" fmla="*/ 134210 h 2018857"/>
                      <a:gd name="connsiteX89" fmla="*/ 1236614 w 2235688"/>
                      <a:gd name="connsiteY89" fmla="*/ 28915 h 2018857"/>
                      <a:gd name="connsiteX90" fmla="*/ 1286491 w 2235688"/>
                      <a:gd name="connsiteY90" fmla="*/ 1206 h 2018857"/>
                      <a:gd name="connsiteX0" fmla="*/ 1286491 w 2235688"/>
                      <a:gd name="connsiteY0" fmla="*/ 1206 h 2019712"/>
                      <a:gd name="connsiteX1" fmla="*/ 1333154 w 2235688"/>
                      <a:gd name="connsiteY1" fmla="*/ 58608 h 2019712"/>
                      <a:gd name="connsiteX2" fmla="*/ 1429348 w 2235688"/>
                      <a:gd name="connsiteY2" fmla="*/ 239504 h 2019712"/>
                      <a:gd name="connsiteX3" fmla="*/ 1484767 w 2235688"/>
                      <a:gd name="connsiteY3" fmla="*/ 378050 h 2019712"/>
                      <a:gd name="connsiteX4" fmla="*/ 1526055 w 2235688"/>
                      <a:gd name="connsiteY4" fmla="*/ 457139 h 2019712"/>
                      <a:gd name="connsiteX5" fmla="*/ 1599585 w 2235688"/>
                      <a:gd name="connsiteY5" fmla="*/ 480658 h 2019712"/>
                      <a:gd name="connsiteX6" fmla="*/ 1693636 w 2235688"/>
                      <a:gd name="connsiteY6" fmla="*/ 533260 h 2019712"/>
                      <a:gd name="connsiteX7" fmla="*/ 1718752 w 2235688"/>
                      <a:gd name="connsiteY7" fmla="*/ 527679 h 2019712"/>
                      <a:gd name="connsiteX8" fmla="*/ 1840672 w 2235688"/>
                      <a:gd name="connsiteY8" fmla="*/ 505512 h 2019712"/>
                      <a:gd name="connsiteX9" fmla="*/ 1935229 w 2235688"/>
                      <a:gd name="connsiteY9" fmla="*/ 547043 h 2019712"/>
                      <a:gd name="connsiteX10" fmla="*/ 1896091 w 2235688"/>
                      <a:gd name="connsiteY10" fmla="*/ 710559 h 2019712"/>
                      <a:gd name="connsiteX11" fmla="*/ 1895420 w 2235688"/>
                      <a:gd name="connsiteY11" fmla="*/ 724651 h 2019712"/>
                      <a:gd name="connsiteX12" fmla="*/ 1912986 w 2235688"/>
                      <a:gd name="connsiteY12" fmla="*/ 746589 h 2019712"/>
                      <a:gd name="connsiteX13" fmla="*/ 2034639 w 2235688"/>
                      <a:gd name="connsiteY13" fmla="*/ 1156972 h 2019712"/>
                      <a:gd name="connsiteX14" fmla="*/ 2020167 w 2235688"/>
                      <a:gd name="connsiteY14" fmla="*/ 1304898 h 2019712"/>
                      <a:gd name="connsiteX15" fmla="*/ 2014110 w 2235688"/>
                      <a:gd name="connsiteY15" fmla="*/ 1325005 h 2019712"/>
                      <a:gd name="connsiteX16" fmla="*/ 2018859 w 2235688"/>
                      <a:gd name="connsiteY16" fmla="*/ 1326814 h 2019712"/>
                      <a:gd name="connsiteX17" fmla="*/ 2040178 w 2235688"/>
                      <a:gd name="connsiteY17" fmla="*/ 1331243 h 2019712"/>
                      <a:gd name="connsiteX18" fmla="*/ 2106680 w 2235688"/>
                      <a:gd name="connsiteY18" fmla="*/ 1342326 h 2019712"/>
                      <a:gd name="connsiteX19" fmla="*/ 2232093 w 2235688"/>
                      <a:gd name="connsiteY19" fmla="*/ 1364084 h 2019712"/>
                      <a:gd name="connsiteX20" fmla="*/ 2198497 w 2235688"/>
                      <a:gd name="connsiteY20" fmla="*/ 1454737 h 2019712"/>
                      <a:gd name="connsiteX21" fmla="*/ 2112221 w 2235688"/>
                      <a:gd name="connsiteY21" fmla="*/ 1453163 h 2019712"/>
                      <a:gd name="connsiteX22" fmla="*/ 1976988 w 2235688"/>
                      <a:gd name="connsiteY22" fmla="*/ 1445853 h 2019712"/>
                      <a:gd name="connsiteX23" fmla="*/ 1912986 w 2235688"/>
                      <a:gd name="connsiteY23" fmla="*/ 1567356 h 2019712"/>
                      <a:gd name="connsiteX24" fmla="*/ 1800913 w 2235688"/>
                      <a:gd name="connsiteY24" fmla="*/ 1697318 h 2019712"/>
                      <a:gd name="connsiteX25" fmla="*/ 1835131 w 2235688"/>
                      <a:gd name="connsiteY25" fmla="*/ 1857715 h 2019712"/>
                      <a:gd name="connsiteX26" fmla="*/ 1818505 w 2235688"/>
                      <a:gd name="connsiteY26" fmla="*/ 1896508 h 2019712"/>
                      <a:gd name="connsiteX27" fmla="*/ 1752003 w 2235688"/>
                      <a:gd name="connsiteY27" fmla="*/ 1863257 h 2019712"/>
                      <a:gd name="connsiteX28" fmla="*/ 1729836 w 2235688"/>
                      <a:gd name="connsiteY28" fmla="*/ 1818923 h 2019712"/>
                      <a:gd name="connsiteX29" fmla="*/ 1713211 w 2235688"/>
                      <a:gd name="connsiteY29" fmla="*/ 1813381 h 2019712"/>
                      <a:gd name="connsiteX30" fmla="*/ 1685501 w 2235688"/>
                      <a:gd name="connsiteY30" fmla="*/ 1796755 h 2019712"/>
                      <a:gd name="connsiteX31" fmla="*/ 1675167 w 2235688"/>
                      <a:gd name="connsiteY31" fmla="*/ 1791014 h 2019712"/>
                      <a:gd name="connsiteX32" fmla="*/ 1599585 w 2235688"/>
                      <a:gd name="connsiteY32" fmla="*/ 1833286 h 2019712"/>
                      <a:gd name="connsiteX33" fmla="*/ 1395148 w 2235688"/>
                      <a:gd name="connsiteY33" fmla="*/ 1887178 h 2019712"/>
                      <a:gd name="connsiteX34" fmla="*/ 1351194 w 2235688"/>
                      <a:gd name="connsiteY34" fmla="*/ 1889465 h 2019712"/>
                      <a:gd name="connsiteX35" fmla="*/ 1350828 w 2235688"/>
                      <a:gd name="connsiteY35" fmla="*/ 1891416 h 2019712"/>
                      <a:gd name="connsiteX36" fmla="*/ 1347451 w 2235688"/>
                      <a:gd name="connsiteY36" fmla="*/ 1907592 h 2019712"/>
                      <a:gd name="connsiteX37" fmla="*/ 1341909 w 2235688"/>
                      <a:gd name="connsiteY37" fmla="*/ 1968552 h 2019712"/>
                      <a:gd name="connsiteX38" fmla="*/ 1325283 w 2235688"/>
                      <a:gd name="connsiteY38" fmla="*/ 2018428 h 2019712"/>
                      <a:gd name="connsiteX39" fmla="*/ 1268701 w 2235688"/>
                      <a:gd name="connsiteY39" fmla="*/ 1991129 h 2019712"/>
                      <a:gd name="connsiteX40" fmla="*/ 1269865 w 2235688"/>
                      <a:gd name="connsiteY40" fmla="*/ 1907592 h 2019712"/>
                      <a:gd name="connsiteX41" fmla="*/ 1263383 w 2235688"/>
                      <a:gd name="connsiteY41" fmla="*/ 1890365 h 2019712"/>
                      <a:gd name="connsiteX42" fmla="*/ 1262430 w 2235688"/>
                      <a:gd name="connsiteY42" fmla="*/ 1887851 h 2019712"/>
                      <a:gd name="connsiteX43" fmla="*/ 1249486 w 2235688"/>
                      <a:gd name="connsiteY43" fmla="*/ 1887178 h 2019712"/>
                      <a:gd name="connsiteX44" fmla="*/ 1045049 w 2235688"/>
                      <a:gd name="connsiteY44" fmla="*/ 1833286 h 2019712"/>
                      <a:gd name="connsiteX45" fmla="*/ 938263 w 2235688"/>
                      <a:gd name="connsiteY45" fmla="*/ 1780255 h 2019712"/>
                      <a:gd name="connsiteX46" fmla="*/ 851490 w 2235688"/>
                      <a:gd name="connsiteY46" fmla="*/ 1817694 h 2019712"/>
                      <a:gd name="connsiteX47" fmla="*/ 786973 w 2235688"/>
                      <a:gd name="connsiteY47" fmla="*/ 1775753 h 2019712"/>
                      <a:gd name="connsiteX48" fmla="*/ 798380 w 2235688"/>
                      <a:gd name="connsiteY48" fmla="*/ 1664912 h 2019712"/>
                      <a:gd name="connsiteX49" fmla="*/ 731649 w 2235688"/>
                      <a:gd name="connsiteY49" fmla="*/ 1567356 h 2019712"/>
                      <a:gd name="connsiteX50" fmla="*/ 665973 w 2235688"/>
                      <a:gd name="connsiteY50" fmla="*/ 1442676 h 2019712"/>
                      <a:gd name="connsiteX51" fmla="*/ 615931 w 2235688"/>
                      <a:gd name="connsiteY51" fmla="*/ 1408828 h 2019712"/>
                      <a:gd name="connsiteX52" fmla="*/ 599305 w 2235688"/>
                      <a:gd name="connsiteY52" fmla="*/ 1403286 h 2019712"/>
                      <a:gd name="connsiteX53" fmla="*/ 582680 w 2235688"/>
                      <a:gd name="connsiteY53" fmla="*/ 1392203 h 2019712"/>
                      <a:gd name="connsiteX54" fmla="*/ 566054 w 2235688"/>
                      <a:gd name="connsiteY54" fmla="*/ 1386661 h 2019712"/>
                      <a:gd name="connsiteX55" fmla="*/ 554971 w 2235688"/>
                      <a:gd name="connsiteY55" fmla="*/ 1381119 h 2019712"/>
                      <a:gd name="connsiteX56" fmla="*/ 288963 w 2235688"/>
                      <a:gd name="connsiteY56" fmla="*/ 1231490 h 2019712"/>
                      <a:gd name="connsiteX57" fmla="*/ 250171 w 2235688"/>
                      <a:gd name="connsiteY57" fmla="*/ 1192697 h 2019712"/>
                      <a:gd name="connsiteX58" fmla="*/ 233545 w 2235688"/>
                      <a:gd name="connsiteY58" fmla="*/ 1187155 h 2019712"/>
                      <a:gd name="connsiteX59" fmla="*/ 222461 w 2235688"/>
                      <a:gd name="connsiteY59" fmla="*/ 1176072 h 2019712"/>
                      <a:gd name="connsiteX60" fmla="*/ 136186 w 2235688"/>
                      <a:gd name="connsiteY60" fmla="*/ 1118260 h 2019712"/>
                      <a:gd name="connsiteX61" fmla="*/ 15430 w 2235688"/>
                      <a:gd name="connsiteY61" fmla="*/ 988059 h 2019712"/>
                      <a:gd name="connsiteX62" fmla="*/ 11872 w 2235688"/>
                      <a:gd name="connsiteY62" fmla="*/ 898981 h 2019712"/>
                      <a:gd name="connsiteX63" fmla="*/ 95000 w 2235688"/>
                      <a:gd name="connsiteY63" fmla="*/ 898981 h 2019712"/>
                      <a:gd name="connsiteX64" fmla="*/ 226558 w 2235688"/>
                      <a:gd name="connsiteY64" fmla="*/ 987434 h 2019712"/>
                      <a:gd name="connsiteX65" fmla="*/ 383174 w 2235688"/>
                      <a:gd name="connsiteY65" fmla="*/ 1149182 h 2019712"/>
                      <a:gd name="connsiteX66" fmla="*/ 424706 w 2235688"/>
                      <a:gd name="connsiteY66" fmla="*/ 1176481 h 2019712"/>
                      <a:gd name="connsiteX67" fmla="*/ 554151 w 2235688"/>
                      <a:gd name="connsiteY67" fmla="*/ 1239425 h 2019712"/>
                      <a:gd name="connsiteX68" fmla="*/ 609995 w 2235688"/>
                      <a:gd name="connsiteY68" fmla="*/ 1156972 h 2019712"/>
                      <a:gd name="connsiteX69" fmla="*/ 665973 w 2235688"/>
                      <a:gd name="connsiteY69" fmla="*/ 871268 h 2019712"/>
                      <a:gd name="connsiteX70" fmla="*/ 681501 w 2235688"/>
                      <a:gd name="connsiteY70" fmla="*/ 841790 h 2019712"/>
                      <a:gd name="connsiteX71" fmla="*/ 676891 w 2235688"/>
                      <a:gd name="connsiteY71" fmla="*/ 826937 h 2019712"/>
                      <a:gd name="connsiteX72" fmla="*/ 604847 w 2235688"/>
                      <a:gd name="connsiteY72" fmla="*/ 605264 h 2019712"/>
                      <a:gd name="connsiteX73" fmla="*/ 582680 w 2235688"/>
                      <a:gd name="connsiteY73" fmla="*/ 455635 h 2019712"/>
                      <a:gd name="connsiteX74" fmla="*/ 620653 w 2235688"/>
                      <a:gd name="connsiteY74" fmla="*/ 385166 h 2019712"/>
                      <a:gd name="connsiteX75" fmla="*/ 682432 w 2235688"/>
                      <a:gd name="connsiteY75" fmla="*/ 544304 h 2019712"/>
                      <a:gd name="connsiteX76" fmla="*/ 748934 w 2235688"/>
                      <a:gd name="connsiteY76" fmla="*/ 649599 h 2019712"/>
                      <a:gd name="connsiteX77" fmla="*/ 793269 w 2235688"/>
                      <a:gd name="connsiteY77" fmla="*/ 666224 h 2019712"/>
                      <a:gd name="connsiteX78" fmla="*/ 795415 w 2235688"/>
                      <a:gd name="connsiteY78" fmla="*/ 666952 h 2019712"/>
                      <a:gd name="connsiteX79" fmla="*/ 818629 w 2235688"/>
                      <a:gd name="connsiteY79" fmla="*/ 637959 h 2019712"/>
                      <a:gd name="connsiteX80" fmla="*/ 1045049 w 2235688"/>
                      <a:gd name="connsiteY80" fmla="*/ 480658 h 2019712"/>
                      <a:gd name="connsiteX81" fmla="*/ 1169019 w 2235688"/>
                      <a:gd name="connsiteY81" fmla="*/ 441005 h 2019712"/>
                      <a:gd name="connsiteX82" fmla="*/ 1176721 w 2235688"/>
                      <a:gd name="connsiteY82" fmla="*/ 431632 h 2019712"/>
                      <a:gd name="connsiteX83" fmla="*/ 1192280 w 2235688"/>
                      <a:gd name="connsiteY83" fmla="*/ 427926 h 2019712"/>
                      <a:gd name="connsiteX84" fmla="*/ 1269865 w 2235688"/>
                      <a:gd name="connsiteY84" fmla="*/ 383592 h 2019712"/>
                      <a:gd name="connsiteX85" fmla="*/ 1292032 w 2235688"/>
                      <a:gd name="connsiteY85" fmla="*/ 289381 h 2019712"/>
                      <a:gd name="connsiteX86" fmla="*/ 1269865 w 2235688"/>
                      <a:gd name="connsiteY86" fmla="*/ 222879 h 2019712"/>
                      <a:gd name="connsiteX87" fmla="*/ 1264323 w 2235688"/>
                      <a:gd name="connsiteY87" fmla="*/ 222879 h 2019712"/>
                      <a:gd name="connsiteX88" fmla="*/ 1253240 w 2235688"/>
                      <a:gd name="connsiteY88" fmla="*/ 134210 h 2019712"/>
                      <a:gd name="connsiteX89" fmla="*/ 1236614 w 2235688"/>
                      <a:gd name="connsiteY89" fmla="*/ 28915 h 2019712"/>
                      <a:gd name="connsiteX90" fmla="*/ 1286491 w 2235688"/>
                      <a:gd name="connsiteY90" fmla="*/ 1206 h 201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35688" h="2019712">
                        <a:moveTo>
                          <a:pt x="1286491" y="1206"/>
                        </a:moveTo>
                        <a:cubicBezTo>
                          <a:pt x="1302581" y="6155"/>
                          <a:pt x="1311123" y="18892"/>
                          <a:pt x="1333154" y="58608"/>
                        </a:cubicBezTo>
                        <a:lnTo>
                          <a:pt x="1429348" y="239504"/>
                        </a:lnTo>
                        <a:lnTo>
                          <a:pt x="1484767" y="378050"/>
                        </a:lnTo>
                        <a:cubicBezTo>
                          <a:pt x="1500885" y="414322"/>
                          <a:pt x="1506919" y="440038"/>
                          <a:pt x="1526055" y="457139"/>
                        </a:cubicBezTo>
                        <a:lnTo>
                          <a:pt x="1599585" y="480658"/>
                        </a:lnTo>
                        <a:lnTo>
                          <a:pt x="1693636" y="533260"/>
                        </a:lnTo>
                        <a:lnTo>
                          <a:pt x="1718752" y="527679"/>
                        </a:lnTo>
                        <a:lnTo>
                          <a:pt x="1840672" y="505512"/>
                        </a:lnTo>
                        <a:cubicBezTo>
                          <a:pt x="1870228" y="504588"/>
                          <a:pt x="1935229" y="484236"/>
                          <a:pt x="1935229" y="547043"/>
                        </a:cubicBezTo>
                        <a:lnTo>
                          <a:pt x="1896091" y="710559"/>
                        </a:lnTo>
                        <a:cubicBezTo>
                          <a:pt x="1895867" y="715256"/>
                          <a:pt x="1895644" y="719954"/>
                          <a:pt x="1895420" y="724651"/>
                        </a:cubicBezTo>
                        <a:lnTo>
                          <a:pt x="1912986" y="746589"/>
                        </a:lnTo>
                        <a:cubicBezTo>
                          <a:pt x="1989791" y="863735"/>
                          <a:pt x="2034639" y="1004957"/>
                          <a:pt x="2034639" y="1156972"/>
                        </a:cubicBezTo>
                        <a:cubicBezTo>
                          <a:pt x="2034639" y="1207644"/>
                          <a:pt x="2029656" y="1257116"/>
                          <a:pt x="2020167" y="1304898"/>
                        </a:cubicBezTo>
                        <a:lnTo>
                          <a:pt x="2014110" y="1325005"/>
                        </a:lnTo>
                        <a:lnTo>
                          <a:pt x="2018859" y="1326814"/>
                        </a:lnTo>
                        <a:cubicBezTo>
                          <a:pt x="2030413" y="1331572"/>
                          <a:pt x="2027536" y="1331243"/>
                          <a:pt x="2040178" y="1331243"/>
                        </a:cubicBezTo>
                        <a:lnTo>
                          <a:pt x="2106680" y="1342326"/>
                        </a:lnTo>
                        <a:cubicBezTo>
                          <a:pt x="2134515" y="1346613"/>
                          <a:pt x="2216790" y="1345349"/>
                          <a:pt x="2232093" y="1364084"/>
                        </a:cubicBezTo>
                        <a:cubicBezTo>
                          <a:pt x="2247396" y="1382819"/>
                          <a:pt x="2209581" y="1438112"/>
                          <a:pt x="2198497" y="1454737"/>
                        </a:cubicBezTo>
                        <a:cubicBezTo>
                          <a:pt x="2141277" y="1461095"/>
                          <a:pt x="2151117" y="1453163"/>
                          <a:pt x="2112221" y="1453163"/>
                        </a:cubicBezTo>
                        <a:lnTo>
                          <a:pt x="1976988" y="1445853"/>
                        </a:lnTo>
                        <a:lnTo>
                          <a:pt x="1912986" y="1567356"/>
                        </a:lnTo>
                        <a:cubicBezTo>
                          <a:pt x="1883640" y="1609267"/>
                          <a:pt x="1813889" y="1648925"/>
                          <a:pt x="1800913" y="1697318"/>
                        </a:cubicBezTo>
                        <a:cubicBezTo>
                          <a:pt x="1787937" y="1745711"/>
                          <a:pt x="1832199" y="1824517"/>
                          <a:pt x="1835131" y="1857715"/>
                        </a:cubicBezTo>
                        <a:lnTo>
                          <a:pt x="1818505" y="1896508"/>
                        </a:lnTo>
                        <a:cubicBezTo>
                          <a:pt x="1804650" y="1897432"/>
                          <a:pt x="1766781" y="1876188"/>
                          <a:pt x="1752003" y="1863257"/>
                        </a:cubicBezTo>
                        <a:cubicBezTo>
                          <a:pt x="1744614" y="1848479"/>
                          <a:pt x="1739980" y="1831965"/>
                          <a:pt x="1729836" y="1818923"/>
                        </a:cubicBezTo>
                        <a:cubicBezTo>
                          <a:pt x="1726250" y="1814312"/>
                          <a:pt x="1713211" y="1813381"/>
                          <a:pt x="1713211" y="1813381"/>
                        </a:cubicBezTo>
                        <a:lnTo>
                          <a:pt x="1685501" y="1796755"/>
                        </a:lnTo>
                        <a:lnTo>
                          <a:pt x="1675167" y="1791014"/>
                        </a:lnTo>
                        <a:lnTo>
                          <a:pt x="1599585" y="1833286"/>
                        </a:lnTo>
                        <a:cubicBezTo>
                          <a:pt x="1535670" y="1861143"/>
                          <a:pt x="1466987" y="1879660"/>
                          <a:pt x="1395148" y="1887178"/>
                        </a:cubicBezTo>
                        <a:lnTo>
                          <a:pt x="1351194" y="1889465"/>
                        </a:lnTo>
                        <a:lnTo>
                          <a:pt x="1350828" y="1891416"/>
                        </a:lnTo>
                        <a:cubicBezTo>
                          <a:pt x="1346557" y="1910713"/>
                          <a:pt x="1347451" y="1881643"/>
                          <a:pt x="1347451" y="1907592"/>
                        </a:cubicBezTo>
                        <a:lnTo>
                          <a:pt x="1341909" y="1968552"/>
                        </a:lnTo>
                        <a:cubicBezTo>
                          <a:pt x="1338214" y="1987025"/>
                          <a:pt x="1337484" y="2014665"/>
                          <a:pt x="1325283" y="2018428"/>
                        </a:cubicBezTo>
                        <a:cubicBezTo>
                          <a:pt x="1313082" y="2022191"/>
                          <a:pt x="1268313" y="2018975"/>
                          <a:pt x="1268701" y="1991129"/>
                        </a:cubicBezTo>
                        <a:lnTo>
                          <a:pt x="1269865" y="1907592"/>
                        </a:lnTo>
                        <a:lnTo>
                          <a:pt x="1263383" y="1890365"/>
                        </a:lnTo>
                        <a:lnTo>
                          <a:pt x="1262430" y="1887851"/>
                        </a:lnTo>
                        <a:lnTo>
                          <a:pt x="1249486" y="1887178"/>
                        </a:lnTo>
                        <a:cubicBezTo>
                          <a:pt x="1177648" y="1879660"/>
                          <a:pt x="1108965" y="1861143"/>
                          <a:pt x="1045049" y="1833286"/>
                        </a:cubicBezTo>
                        <a:lnTo>
                          <a:pt x="938263" y="1780255"/>
                        </a:lnTo>
                        <a:cubicBezTo>
                          <a:pt x="906003" y="1777656"/>
                          <a:pt x="876705" y="1818444"/>
                          <a:pt x="851490" y="1817694"/>
                        </a:cubicBezTo>
                        <a:cubicBezTo>
                          <a:pt x="826275" y="1816944"/>
                          <a:pt x="787914" y="1805584"/>
                          <a:pt x="786973" y="1775753"/>
                        </a:cubicBezTo>
                        <a:cubicBezTo>
                          <a:pt x="786032" y="1745922"/>
                          <a:pt x="799321" y="1694743"/>
                          <a:pt x="798380" y="1664912"/>
                        </a:cubicBezTo>
                        <a:lnTo>
                          <a:pt x="731649" y="1567356"/>
                        </a:lnTo>
                        <a:cubicBezTo>
                          <a:pt x="706047" y="1528307"/>
                          <a:pt x="683996" y="1486583"/>
                          <a:pt x="665973" y="1442676"/>
                        </a:cubicBezTo>
                        <a:lnTo>
                          <a:pt x="615931" y="1408828"/>
                        </a:lnTo>
                        <a:cubicBezTo>
                          <a:pt x="610922" y="1405822"/>
                          <a:pt x="604530" y="1405898"/>
                          <a:pt x="599305" y="1403286"/>
                        </a:cubicBezTo>
                        <a:cubicBezTo>
                          <a:pt x="593348" y="1400308"/>
                          <a:pt x="588637" y="1395181"/>
                          <a:pt x="582680" y="1392203"/>
                        </a:cubicBezTo>
                        <a:cubicBezTo>
                          <a:pt x="577455" y="1389591"/>
                          <a:pt x="571478" y="1388831"/>
                          <a:pt x="566054" y="1386661"/>
                        </a:cubicBezTo>
                        <a:cubicBezTo>
                          <a:pt x="562219" y="1385127"/>
                          <a:pt x="558665" y="1382966"/>
                          <a:pt x="554971" y="1381119"/>
                        </a:cubicBezTo>
                        <a:lnTo>
                          <a:pt x="288963" y="1231490"/>
                        </a:lnTo>
                        <a:cubicBezTo>
                          <a:pt x="276032" y="1218559"/>
                          <a:pt x="264451" y="1204121"/>
                          <a:pt x="250171" y="1192697"/>
                        </a:cubicBezTo>
                        <a:cubicBezTo>
                          <a:pt x="245609" y="1189048"/>
                          <a:pt x="238554" y="1190160"/>
                          <a:pt x="233545" y="1187155"/>
                        </a:cubicBezTo>
                        <a:cubicBezTo>
                          <a:pt x="229065" y="1184467"/>
                          <a:pt x="226156" y="1179766"/>
                          <a:pt x="222461" y="1176072"/>
                        </a:cubicBezTo>
                        <a:lnTo>
                          <a:pt x="136186" y="1118260"/>
                        </a:lnTo>
                        <a:lnTo>
                          <a:pt x="15430" y="988059"/>
                        </a:lnTo>
                        <a:cubicBezTo>
                          <a:pt x="-7661" y="953885"/>
                          <a:pt x="-1390" y="913827"/>
                          <a:pt x="11872" y="898981"/>
                        </a:cubicBezTo>
                        <a:cubicBezTo>
                          <a:pt x="25134" y="884135"/>
                          <a:pt x="41429" y="861112"/>
                          <a:pt x="95000" y="898981"/>
                        </a:cubicBezTo>
                        <a:lnTo>
                          <a:pt x="226558" y="987434"/>
                        </a:lnTo>
                        <a:cubicBezTo>
                          <a:pt x="243183" y="1002212"/>
                          <a:pt x="350149" y="1117674"/>
                          <a:pt x="383174" y="1149182"/>
                        </a:cubicBezTo>
                        <a:cubicBezTo>
                          <a:pt x="416199" y="1180690"/>
                          <a:pt x="410825" y="1176481"/>
                          <a:pt x="424706" y="1176481"/>
                        </a:cubicBezTo>
                        <a:cubicBezTo>
                          <a:pt x="467854" y="1197462"/>
                          <a:pt x="500329" y="1242163"/>
                          <a:pt x="554151" y="1239425"/>
                        </a:cubicBezTo>
                        <a:cubicBezTo>
                          <a:pt x="607973" y="1236687"/>
                          <a:pt x="587800" y="1220703"/>
                          <a:pt x="609995" y="1156972"/>
                        </a:cubicBezTo>
                        <a:cubicBezTo>
                          <a:pt x="609995" y="1055629"/>
                          <a:pt x="629928" y="959082"/>
                          <a:pt x="665973" y="871268"/>
                        </a:cubicBezTo>
                        <a:lnTo>
                          <a:pt x="681501" y="841790"/>
                        </a:lnTo>
                        <a:lnTo>
                          <a:pt x="676891" y="826937"/>
                        </a:lnTo>
                        <a:lnTo>
                          <a:pt x="604847" y="605264"/>
                        </a:lnTo>
                        <a:lnTo>
                          <a:pt x="582680" y="455635"/>
                        </a:lnTo>
                        <a:cubicBezTo>
                          <a:pt x="585314" y="418952"/>
                          <a:pt x="604028" y="370388"/>
                          <a:pt x="620653" y="385166"/>
                        </a:cubicBezTo>
                        <a:cubicBezTo>
                          <a:pt x="637278" y="399944"/>
                          <a:pt x="654723" y="488886"/>
                          <a:pt x="682432" y="544304"/>
                        </a:cubicBezTo>
                        <a:cubicBezTo>
                          <a:pt x="703812" y="588376"/>
                          <a:pt x="730461" y="629279"/>
                          <a:pt x="748934" y="649599"/>
                        </a:cubicBezTo>
                        <a:lnTo>
                          <a:pt x="793269" y="666224"/>
                        </a:lnTo>
                        <a:lnTo>
                          <a:pt x="795415" y="666952"/>
                        </a:lnTo>
                        <a:lnTo>
                          <a:pt x="818629" y="637959"/>
                        </a:lnTo>
                        <a:cubicBezTo>
                          <a:pt x="883082" y="571546"/>
                          <a:pt x="959828" y="517800"/>
                          <a:pt x="1045049" y="480658"/>
                        </a:cubicBezTo>
                        <a:lnTo>
                          <a:pt x="1169019" y="441005"/>
                        </a:lnTo>
                        <a:lnTo>
                          <a:pt x="1176721" y="431632"/>
                        </a:lnTo>
                        <a:cubicBezTo>
                          <a:pt x="1179959" y="427626"/>
                          <a:pt x="1180994" y="427926"/>
                          <a:pt x="1192280" y="427926"/>
                        </a:cubicBezTo>
                        <a:lnTo>
                          <a:pt x="1269865" y="383592"/>
                        </a:lnTo>
                        <a:lnTo>
                          <a:pt x="1292032" y="289381"/>
                        </a:lnTo>
                        <a:cubicBezTo>
                          <a:pt x="1287003" y="266750"/>
                          <a:pt x="1287464" y="240477"/>
                          <a:pt x="1269865" y="222879"/>
                        </a:cubicBezTo>
                        <a:cubicBezTo>
                          <a:pt x="1268559" y="221573"/>
                          <a:pt x="1266170" y="222879"/>
                          <a:pt x="1264323" y="222879"/>
                        </a:cubicBezTo>
                        <a:lnTo>
                          <a:pt x="1253240" y="134210"/>
                        </a:lnTo>
                        <a:lnTo>
                          <a:pt x="1236614" y="28915"/>
                        </a:lnTo>
                        <a:cubicBezTo>
                          <a:pt x="1242156" y="6748"/>
                          <a:pt x="1270401" y="-3743"/>
                          <a:pt x="1286491" y="1206"/>
                        </a:cubicBezTo>
                        <a:close/>
                      </a:path>
                    </a:pathLst>
                  </a:custGeom>
                  <a:solidFill>
                    <a:schemeClr val="accent2">
                      <a:lumMod val="20000"/>
                      <a:lumOff val="80000"/>
                    </a:schemeClr>
                  </a:solidFill>
                  <a:ln w="38100">
                    <a:solidFill>
                      <a:schemeClr val="accent4">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TextBox 92">
                    <a:extLst>
                      <a:ext uri="{FF2B5EF4-FFF2-40B4-BE49-F238E27FC236}">
                        <a16:creationId xmlns:a16="http://schemas.microsoft.com/office/drawing/2014/main" id="{C8AA39BE-517F-4A64-A8D6-0F63153A166C}"/>
                      </a:ext>
                    </a:extLst>
                  </p:cNvPr>
                  <p:cNvSpPr txBox="1"/>
                  <p:nvPr/>
                </p:nvSpPr>
                <p:spPr>
                  <a:xfrm rot="20950759">
                    <a:off x="8207584" y="3444384"/>
                    <a:ext cx="668863" cy="465755"/>
                  </a:xfrm>
                  <a:prstGeom prst="rect">
                    <a:avLst/>
                  </a:prstGeom>
                  <a:noFill/>
                </p:spPr>
                <p:txBody>
                  <a:bodyPr wrap="square" rtlCol="0">
                    <a:spAutoFit/>
                  </a:bodyPr>
                  <a:lstStyle/>
                  <a:p>
                    <a:pPr>
                      <a:lnSpc>
                        <a:spcPct val="90000"/>
                      </a:lnSpc>
                      <a:spcBef>
                        <a:spcPts val="1200"/>
                      </a:spcBef>
                      <a:buClr>
                        <a:schemeClr val="accent1"/>
                      </a:buClr>
                    </a:pPr>
                    <a:r>
                      <a:rPr lang="en-US" sz="1200" b="1" dirty="0">
                        <a:ln>
                          <a:solidFill>
                            <a:schemeClr val="bg1"/>
                          </a:solidFill>
                        </a:ln>
                      </a:rPr>
                      <a:t>NK Cell</a:t>
                    </a:r>
                  </a:p>
                </p:txBody>
              </p:sp>
            </p:grpSp>
            <p:grpSp>
              <p:nvGrpSpPr>
                <p:cNvPr id="89" name="Group 88">
                  <a:extLst>
                    <a:ext uri="{FF2B5EF4-FFF2-40B4-BE49-F238E27FC236}">
                      <a16:creationId xmlns:a16="http://schemas.microsoft.com/office/drawing/2014/main" id="{87C73607-B49C-4725-B25C-08BAEFCA8A97}"/>
                    </a:ext>
                  </a:extLst>
                </p:cNvPr>
                <p:cNvGrpSpPr/>
                <p:nvPr/>
              </p:nvGrpSpPr>
              <p:grpSpPr>
                <a:xfrm rot="10156586">
                  <a:off x="9629129" y="2592237"/>
                  <a:ext cx="459865" cy="277333"/>
                  <a:chOff x="9848591" y="4134479"/>
                  <a:chExt cx="307758" cy="185601"/>
                </a:xfrm>
              </p:grpSpPr>
              <p:sp>
                <p:nvSpPr>
                  <p:cNvPr id="90" name="Freeform: Shape 89">
                    <a:extLst>
                      <a:ext uri="{FF2B5EF4-FFF2-40B4-BE49-F238E27FC236}">
                        <a16:creationId xmlns:a16="http://schemas.microsoft.com/office/drawing/2014/main" id="{45575DC2-4D74-4DA3-9BEA-0BBF4F075F66}"/>
                      </a:ext>
                    </a:extLst>
                  </p:cNvPr>
                  <p:cNvSpPr/>
                  <p:nvPr/>
                </p:nvSpPr>
                <p:spPr>
                  <a:xfrm rot="3323830">
                    <a:off x="9969296" y="4133028"/>
                    <a:ext cx="185601" cy="188504"/>
                  </a:xfrm>
                  <a:custGeom>
                    <a:avLst/>
                    <a:gdLst>
                      <a:gd name="connsiteX0" fmla="*/ 27616 w 185601"/>
                      <a:gd name="connsiteY0" fmla="*/ 27548 h 188504"/>
                      <a:gd name="connsiteX1" fmla="*/ 57585 w 185601"/>
                      <a:gd name="connsiteY1" fmla="*/ 7342 h 188504"/>
                      <a:gd name="connsiteX2" fmla="*/ 93952 w 185601"/>
                      <a:gd name="connsiteY2" fmla="*/ 0 h 188504"/>
                      <a:gd name="connsiteX3" fmla="*/ 94285 w 185601"/>
                      <a:gd name="connsiteY3" fmla="*/ 2498 h 188504"/>
                      <a:gd name="connsiteX4" fmla="*/ 94285 w 185601"/>
                      <a:gd name="connsiteY4" fmla="*/ 24585 h 188504"/>
                      <a:gd name="connsiteX5" fmla="*/ 72183 w 185601"/>
                      <a:gd name="connsiteY5" fmla="*/ 31735 h 188504"/>
                      <a:gd name="connsiteX6" fmla="*/ 88167 w 185601"/>
                      <a:gd name="connsiteY6" fmla="*/ 52491 h 188504"/>
                      <a:gd name="connsiteX7" fmla="*/ 70612 w 185601"/>
                      <a:gd name="connsiteY7" fmla="*/ 71937 h 188504"/>
                      <a:gd name="connsiteX8" fmla="*/ 94285 w 185601"/>
                      <a:gd name="connsiteY8" fmla="*/ 81694 h 188504"/>
                      <a:gd name="connsiteX9" fmla="*/ 94285 w 185601"/>
                      <a:gd name="connsiteY9" fmla="*/ 84477 h 188504"/>
                      <a:gd name="connsiteX10" fmla="*/ 89351 w 185601"/>
                      <a:gd name="connsiteY10" fmla="*/ 107538 h 188504"/>
                      <a:gd name="connsiteX11" fmla="*/ 115319 w 185601"/>
                      <a:gd name="connsiteY11" fmla="*/ 104074 h 188504"/>
                      <a:gd name="connsiteX12" fmla="*/ 123382 w 185601"/>
                      <a:gd name="connsiteY12" fmla="*/ 129000 h 188504"/>
                      <a:gd name="connsiteX13" fmla="*/ 144139 w 185601"/>
                      <a:gd name="connsiteY13" fmla="*/ 113016 h 188504"/>
                      <a:gd name="connsiteX14" fmla="*/ 163584 w 185601"/>
                      <a:gd name="connsiteY14" fmla="*/ 130571 h 188504"/>
                      <a:gd name="connsiteX15" fmla="*/ 173567 w 185601"/>
                      <a:gd name="connsiteY15" fmla="*/ 106351 h 188504"/>
                      <a:gd name="connsiteX16" fmla="*/ 185601 w 185601"/>
                      <a:gd name="connsiteY16" fmla="*/ 108925 h 188504"/>
                      <a:gd name="connsiteX17" fmla="*/ 181161 w 185601"/>
                      <a:gd name="connsiteY17" fmla="*/ 130918 h 188504"/>
                      <a:gd name="connsiteX18" fmla="*/ 94285 w 185601"/>
                      <a:gd name="connsiteY18" fmla="*/ 188504 h 188504"/>
                      <a:gd name="connsiteX19" fmla="*/ 0 w 185601"/>
                      <a:gd name="connsiteY19" fmla="*/ 94218 h 188504"/>
                      <a:gd name="connsiteX20" fmla="*/ 27616 w 185601"/>
                      <a:gd name="connsiteY20" fmla="*/ 27548 h 18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5601" h="188504">
                        <a:moveTo>
                          <a:pt x="27616" y="27548"/>
                        </a:moveTo>
                        <a:cubicBezTo>
                          <a:pt x="36147" y="19016"/>
                          <a:pt x="46305" y="12113"/>
                          <a:pt x="57585" y="7342"/>
                        </a:cubicBezTo>
                        <a:lnTo>
                          <a:pt x="93952" y="0"/>
                        </a:lnTo>
                        <a:lnTo>
                          <a:pt x="94285" y="2498"/>
                        </a:lnTo>
                        <a:lnTo>
                          <a:pt x="94285" y="24585"/>
                        </a:lnTo>
                        <a:lnTo>
                          <a:pt x="72183" y="31735"/>
                        </a:lnTo>
                        <a:lnTo>
                          <a:pt x="88167" y="52491"/>
                        </a:lnTo>
                        <a:lnTo>
                          <a:pt x="70612" y="71937"/>
                        </a:lnTo>
                        <a:lnTo>
                          <a:pt x="94285" y="81694"/>
                        </a:lnTo>
                        <a:lnTo>
                          <a:pt x="94285" y="84477"/>
                        </a:lnTo>
                        <a:lnTo>
                          <a:pt x="89351" y="107538"/>
                        </a:lnTo>
                        <a:lnTo>
                          <a:pt x="115319" y="104074"/>
                        </a:lnTo>
                        <a:lnTo>
                          <a:pt x="123382" y="129000"/>
                        </a:lnTo>
                        <a:lnTo>
                          <a:pt x="144139" y="113016"/>
                        </a:lnTo>
                        <a:lnTo>
                          <a:pt x="163584" y="130571"/>
                        </a:lnTo>
                        <a:lnTo>
                          <a:pt x="173567" y="106351"/>
                        </a:lnTo>
                        <a:lnTo>
                          <a:pt x="185601" y="108925"/>
                        </a:lnTo>
                        <a:lnTo>
                          <a:pt x="181161" y="130918"/>
                        </a:lnTo>
                        <a:cubicBezTo>
                          <a:pt x="166847" y="164759"/>
                          <a:pt x="133339" y="188504"/>
                          <a:pt x="94285" y="188504"/>
                        </a:cubicBezTo>
                        <a:cubicBezTo>
                          <a:pt x="42213" y="188504"/>
                          <a:pt x="0" y="146291"/>
                          <a:pt x="0" y="94218"/>
                        </a:cubicBezTo>
                        <a:cubicBezTo>
                          <a:pt x="0" y="68181"/>
                          <a:pt x="10553" y="44610"/>
                          <a:pt x="27616" y="2754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1" name="Rectangle 90">
                    <a:extLst>
                      <a:ext uri="{FF2B5EF4-FFF2-40B4-BE49-F238E27FC236}">
                        <a16:creationId xmlns:a16="http://schemas.microsoft.com/office/drawing/2014/main" id="{DD8CEEB4-D6DE-4855-BBAC-68EAFCCB680A}"/>
                      </a:ext>
                    </a:extLst>
                  </p:cNvPr>
                  <p:cNvSpPr/>
                  <p:nvPr/>
                </p:nvSpPr>
                <p:spPr>
                  <a:xfrm rot="6179242">
                    <a:off x="9893954" y="4125740"/>
                    <a:ext cx="47828" cy="1385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94" name="Straight Arrow Connector 93">
                <a:extLst>
                  <a:ext uri="{FF2B5EF4-FFF2-40B4-BE49-F238E27FC236}">
                    <a16:creationId xmlns:a16="http://schemas.microsoft.com/office/drawing/2014/main" id="{1773CF73-7379-42E0-B840-BF13D33BAA2D}"/>
                  </a:ext>
                </a:extLst>
              </p:cNvPr>
              <p:cNvCxnSpPr>
                <a:cxnSpLocks/>
              </p:cNvCxnSpPr>
              <p:nvPr/>
            </p:nvCxnSpPr>
            <p:spPr>
              <a:xfrm flipH="1" flipV="1">
                <a:off x="8968174" y="3234236"/>
                <a:ext cx="683108" cy="1887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F82F901C-C259-4232-96A8-F3E96F1DA894}"/>
                  </a:ext>
                </a:extLst>
              </p:cNvPr>
              <p:cNvSpPr txBox="1"/>
              <p:nvPr/>
            </p:nvSpPr>
            <p:spPr>
              <a:xfrm>
                <a:off x="9280134" y="3707052"/>
                <a:ext cx="1022503" cy="258532"/>
              </a:xfrm>
              <a:prstGeom prst="rect">
                <a:avLst/>
              </a:prstGeom>
              <a:noFill/>
            </p:spPr>
            <p:txBody>
              <a:bodyPr wrap="square" rtlCol="0">
                <a:spAutoFit/>
              </a:bodyPr>
              <a:lstStyle/>
              <a:p>
                <a:pPr>
                  <a:lnSpc>
                    <a:spcPct val="90000"/>
                  </a:lnSpc>
                  <a:spcBef>
                    <a:spcPts val="1200"/>
                  </a:spcBef>
                  <a:buClr>
                    <a:schemeClr val="accent1"/>
                  </a:buClr>
                </a:pPr>
                <a:r>
                  <a:rPr lang="en-US" sz="1200" b="1" dirty="0">
                    <a:ln>
                      <a:solidFill>
                        <a:schemeClr val="bg1"/>
                      </a:solidFill>
                    </a:ln>
                  </a:rPr>
                  <a:t>Fc</a:t>
                </a:r>
                <a:r>
                  <a:rPr lang="el-GR" sz="1200" b="1" dirty="0">
                    <a:ln>
                      <a:solidFill>
                        <a:schemeClr val="bg1"/>
                      </a:solidFill>
                    </a:ln>
                  </a:rPr>
                  <a:t>γ</a:t>
                </a:r>
                <a:r>
                  <a:rPr lang="en-US" sz="1200" b="1" dirty="0">
                    <a:ln>
                      <a:solidFill>
                        <a:schemeClr val="bg1"/>
                      </a:solidFill>
                    </a:ln>
                  </a:rPr>
                  <a:t>RIIIa</a:t>
                </a:r>
              </a:p>
            </p:txBody>
          </p:sp>
          <p:sp>
            <p:nvSpPr>
              <p:cNvPr id="96" name="TextBox 95">
                <a:extLst>
                  <a:ext uri="{FF2B5EF4-FFF2-40B4-BE49-F238E27FC236}">
                    <a16:creationId xmlns:a16="http://schemas.microsoft.com/office/drawing/2014/main" id="{40CAA96F-4397-45EF-B951-11B45B0934F8}"/>
                  </a:ext>
                </a:extLst>
              </p:cNvPr>
              <p:cNvSpPr txBox="1"/>
              <p:nvPr/>
            </p:nvSpPr>
            <p:spPr>
              <a:xfrm>
                <a:off x="8204219" y="2651340"/>
                <a:ext cx="1205807" cy="424732"/>
              </a:xfrm>
              <a:prstGeom prst="rect">
                <a:avLst/>
              </a:prstGeom>
              <a:noFill/>
            </p:spPr>
            <p:txBody>
              <a:bodyPr wrap="square" rtlCol="0">
                <a:spAutoFit/>
              </a:bodyPr>
              <a:lstStyle/>
              <a:p>
                <a:pPr algn="ctr">
                  <a:lnSpc>
                    <a:spcPct val="90000"/>
                  </a:lnSpc>
                  <a:spcBef>
                    <a:spcPts val="1200"/>
                  </a:spcBef>
                  <a:buClr>
                    <a:schemeClr val="accent1"/>
                  </a:buClr>
                </a:pPr>
                <a:r>
                  <a:rPr lang="en-US" sz="1200" b="1" dirty="0">
                    <a:ln>
                      <a:solidFill>
                        <a:schemeClr val="bg1"/>
                      </a:solidFill>
                    </a:ln>
                  </a:rPr>
                  <a:t>Afucosylated Fc region</a:t>
                </a:r>
              </a:p>
            </p:txBody>
          </p:sp>
          <p:cxnSp>
            <p:nvCxnSpPr>
              <p:cNvPr id="97" name="Straight Arrow Connector 96">
                <a:extLst>
                  <a:ext uri="{FF2B5EF4-FFF2-40B4-BE49-F238E27FC236}">
                    <a16:creationId xmlns:a16="http://schemas.microsoft.com/office/drawing/2014/main" id="{F89137C7-04DD-4B5A-BEB6-2A5675045D8E}"/>
                  </a:ext>
                </a:extLst>
              </p:cNvPr>
              <p:cNvCxnSpPr>
                <a:cxnSpLocks/>
              </p:cNvCxnSpPr>
              <p:nvPr/>
            </p:nvCxnSpPr>
            <p:spPr>
              <a:xfrm>
                <a:off x="8327022" y="5473887"/>
                <a:ext cx="1346583" cy="4762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CD8ACC88-C852-4EF9-BA67-3F98056DEE20}"/>
                  </a:ext>
                </a:extLst>
              </p:cNvPr>
              <p:cNvGrpSpPr/>
              <p:nvPr/>
            </p:nvGrpSpPr>
            <p:grpSpPr>
              <a:xfrm>
                <a:off x="9694871" y="5009775"/>
                <a:ext cx="1089699" cy="1123376"/>
                <a:chOff x="9694871" y="5009775"/>
                <a:chExt cx="1089699" cy="1123376"/>
              </a:xfrm>
            </p:grpSpPr>
            <p:grpSp>
              <p:nvGrpSpPr>
                <p:cNvPr id="99" name="Group 98">
                  <a:extLst>
                    <a:ext uri="{FF2B5EF4-FFF2-40B4-BE49-F238E27FC236}">
                      <a16:creationId xmlns:a16="http://schemas.microsoft.com/office/drawing/2014/main" id="{5BED2181-F6B8-40FB-932F-CF59E91174A2}"/>
                    </a:ext>
                  </a:extLst>
                </p:cNvPr>
                <p:cNvGrpSpPr/>
                <p:nvPr/>
              </p:nvGrpSpPr>
              <p:grpSpPr>
                <a:xfrm>
                  <a:off x="9805398" y="5074722"/>
                  <a:ext cx="896831" cy="999618"/>
                  <a:chOff x="4506025" y="3543146"/>
                  <a:chExt cx="911133" cy="951087"/>
                </a:xfrm>
              </p:grpSpPr>
              <p:sp>
                <p:nvSpPr>
                  <p:cNvPr id="101" name="Freeform: Shape 100">
                    <a:extLst>
                      <a:ext uri="{FF2B5EF4-FFF2-40B4-BE49-F238E27FC236}">
                        <a16:creationId xmlns:a16="http://schemas.microsoft.com/office/drawing/2014/main" id="{B4FDC959-D439-4915-8BEA-92AD4D9382B2}"/>
                      </a:ext>
                    </a:extLst>
                  </p:cNvPr>
                  <p:cNvSpPr/>
                  <p:nvPr/>
                </p:nvSpPr>
                <p:spPr>
                  <a:xfrm rot="18900000" flipV="1">
                    <a:off x="4506025" y="3543146"/>
                    <a:ext cx="911133" cy="951087"/>
                  </a:xfrm>
                  <a:custGeom>
                    <a:avLst/>
                    <a:gdLst>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6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4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90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47573 w 1800046"/>
                      <a:gd name="connsiteY52" fmla="*/ 1681427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155301 w 1800046"/>
                      <a:gd name="connsiteY52" fmla="*/ 1611875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70290 w 1800046"/>
                      <a:gd name="connsiteY54" fmla="*/ 1571008 h 1800046"/>
                      <a:gd name="connsiteX55" fmla="*/ 1397781 w 1800046"/>
                      <a:gd name="connsiteY55" fmla="*/ 1575065 h 1800046"/>
                      <a:gd name="connsiteX56" fmla="*/ 1536435 w 1800046"/>
                      <a:gd name="connsiteY56"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67876 w 1800046"/>
                      <a:gd name="connsiteY53" fmla="*/ 1573030 h 1800046"/>
                      <a:gd name="connsiteX54" fmla="*/ 1397781 w 1800046"/>
                      <a:gd name="connsiteY54" fmla="*/ 1575065 h 1800046"/>
                      <a:gd name="connsiteX55" fmla="*/ 1536435 w 1800046"/>
                      <a:gd name="connsiteY55"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625772 w 1800046"/>
                      <a:gd name="connsiteY3" fmla="*/ 1281131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71453 w 1800046"/>
                      <a:gd name="connsiteY46" fmla="*/ 1687170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599324 w 1800046"/>
                      <a:gd name="connsiteY46" fmla="*/ 1651105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174275 w 1800046"/>
                      <a:gd name="connsiteY39" fmla="*/ 1281131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174275 w 1800046"/>
                      <a:gd name="connsiteY31" fmla="*/ 518913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5515 w 1800046"/>
                      <a:gd name="connsiteY32" fmla="*/ 743501 h 1800046"/>
                      <a:gd name="connsiteX33" fmla="*/ 93999 w 1800046"/>
                      <a:gd name="connsiteY33" fmla="*/ 759326 h 1800046"/>
                      <a:gd name="connsiteX34" fmla="*/ 70728 w 1800046"/>
                      <a:gd name="connsiteY34" fmla="*/ 774666 h 1800046"/>
                      <a:gd name="connsiteX35" fmla="*/ 0 w 1800046"/>
                      <a:gd name="connsiteY35" fmla="*/ 900024 h 1800046"/>
                      <a:gd name="connsiteX36" fmla="*/ 70728 w 1800046"/>
                      <a:gd name="connsiteY36" fmla="*/ 1025382 h 1800046"/>
                      <a:gd name="connsiteX37" fmla="*/ 93999 w 1800046"/>
                      <a:gd name="connsiteY37" fmla="*/ 1040723 h 1800046"/>
                      <a:gd name="connsiteX38" fmla="*/ 95515 w 1800046"/>
                      <a:gd name="connsiteY38" fmla="*/ 1056544 h 1800046"/>
                      <a:gd name="connsiteX39" fmla="*/ 215491 w 1800046"/>
                      <a:gd name="connsiteY39" fmla="*/ 1198699 h 1800046"/>
                      <a:gd name="connsiteX40" fmla="*/ 230481 w 1800046"/>
                      <a:gd name="connsiteY40" fmla="*/ 1371004 h 1800046"/>
                      <a:gd name="connsiteX41" fmla="*/ 224982 w 1800046"/>
                      <a:gd name="connsiteY41" fmla="*/ 1397782 h 1800046"/>
                      <a:gd name="connsiteX42" fmla="*/ 263610 w 1800046"/>
                      <a:gd name="connsiteY42" fmla="*/ 1536436 h 1800046"/>
                      <a:gd name="connsiteX43" fmla="*/ 402264 w 1800046"/>
                      <a:gd name="connsiteY43" fmla="*/ 1575064 h 1800046"/>
                      <a:gd name="connsiteX44" fmla="*/ 428825 w 1800046"/>
                      <a:gd name="connsiteY44" fmla="*/ 1569610 h 1800046"/>
                      <a:gd name="connsiteX45" fmla="*/ 449101 w 1800046"/>
                      <a:gd name="connsiteY45" fmla="*/ 1584517 h 1800046"/>
                      <a:gd name="connsiteX46" fmla="*/ 614780 w 1800046"/>
                      <a:gd name="connsiteY46" fmla="*/ 1609889 h 1800046"/>
                      <a:gd name="connsiteX47" fmla="*/ 759064 w 1800046"/>
                      <a:gd name="connsiteY47" fmla="*/ 1705654 h 1800046"/>
                      <a:gd name="connsiteX48" fmla="*/ 774665 w 1800046"/>
                      <a:gd name="connsiteY48" fmla="*/ 1729318 h 1800046"/>
                      <a:gd name="connsiteX49" fmla="*/ 900023 w 1800046"/>
                      <a:gd name="connsiteY49" fmla="*/ 1800046 h 1800046"/>
                      <a:gd name="connsiteX50" fmla="*/ 1025380 w 1800046"/>
                      <a:gd name="connsiteY50" fmla="*/ 1729318 h 1800046"/>
                      <a:gd name="connsiteX51" fmla="*/ 1040232 w 1800046"/>
                      <a:gd name="connsiteY51" fmla="*/ 1706790 h 1800046"/>
                      <a:gd name="connsiteX52" fmla="*/ 1204244 w 1800046"/>
                      <a:gd name="connsiteY52" fmla="*/ 1583539 h 1800046"/>
                      <a:gd name="connsiteX53" fmla="*/ 1397781 w 1800046"/>
                      <a:gd name="connsiteY53" fmla="*/ 1575065 h 1800046"/>
                      <a:gd name="connsiteX54" fmla="*/ 1536435 w 1800046"/>
                      <a:gd name="connsiteY54"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652474 w 1800046"/>
                      <a:gd name="connsiteY24" fmla="*/ 118618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29754 w 1800046"/>
                      <a:gd name="connsiteY26" fmla="*/ 229039 h 1800046"/>
                      <a:gd name="connsiteX27" fmla="*/ 402264 w 1800046"/>
                      <a:gd name="connsiteY27" fmla="*/ 224983 h 1800046"/>
                      <a:gd name="connsiteX28" fmla="*/ 263610 w 1800046"/>
                      <a:gd name="connsiteY28" fmla="*/ 263611 h 1800046"/>
                      <a:gd name="connsiteX29" fmla="*/ 224982 w 1800046"/>
                      <a:gd name="connsiteY29" fmla="*/ 402265 h 1800046"/>
                      <a:gd name="connsiteX30" fmla="*/ 229229 w 1800046"/>
                      <a:gd name="connsiteY30" fmla="*/ 431044 h 1800046"/>
                      <a:gd name="connsiteX31" fmla="*/ 205187 w 1800046"/>
                      <a:gd name="connsiteY31" fmla="*/ 627106 h 1800046"/>
                      <a:gd name="connsiteX32" fmla="*/ 93999 w 1800046"/>
                      <a:gd name="connsiteY32" fmla="*/ 759326 h 1800046"/>
                      <a:gd name="connsiteX33" fmla="*/ 70728 w 1800046"/>
                      <a:gd name="connsiteY33" fmla="*/ 774666 h 1800046"/>
                      <a:gd name="connsiteX34" fmla="*/ 0 w 1800046"/>
                      <a:gd name="connsiteY34" fmla="*/ 900024 h 1800046"/>
                      <a:gd name="connsiteX35" fmla="*/ 70728 w 1800046"/>
                      <a:gd name="connsiteY35" fmla="*/ 1025382 h 1800046"/>
                      <a:gd name="connsiteX36" fmla="*/ 93999 w 1800046"/>
                      <a:gd name="connsiteY36" fmla="*/ 1040723 h 1800046"/>
                      <a:gd name="connsiteX37" fmla="*/ 95515 w 1800046"/>
                      <a:gd name="connsiteY37" fmla="*/ 1056544 h 1800046"/>
                      <a:gd name="connsiteX38" fmla="*/ 215491 w 1800046"/>
                      <a:gd name="connsiteY38" fmla="*/ 1198699 h 1800046"/>
                      <a:gd name="connsiteX39" fmla="*/ 230481 w 1800046"/>
                      <a:gd name="connsiteY39" fmla="*/ 1371004 h 1800046"/>
                      <a:gd name="connsiteX40" fmla="*/ 224982 w 1800046"/>
                      <a:gd name="connsiteY40" fmla="*/ 1397782 h 1800046"/>
                      <a:gd name="connsiteX41" fmla="*/ 263610 w 1800046"/>
                      <a:gd name="connsiteY41" fmla="*/ 1536436 h 1800046"/>
                      <a:gd name="connsiteX42" fmla="*/ 402264 w 1800046"/>
                      <a:gd name="connsiteY42" fmla="*/ 1575064 h 1800046"/>
                      <a:gd name="connsiteX43" fmla="*/ 428825 w 1800046"/>
                      <a:gd name="connsiteY43" fmla="*/ 1569610 h 1800046"/>
                      <a:gd name="connsiteX44" fmla="*/ 449101 w 1800046"/>
                      <a:gd name="connsiteY44" fmla="*/ 1584517 h 1800046"/>
                      <a:gd name="connsiteX45" fmla="*/ 614780 w 1800046"/>
                      <a:gd name="connsiteY45" fmla="*/ 1609889 h 1800046"/>
                      <a:gd name="connsiteX46" fmla="*/ 759064 w 1800046"/>
                      <a:gd name="connsiteY46" fmla="*/ 1705654 h 1800046"/>
                      <a:gd name="connsiteX47" fmla="*/ 774665 w 1800046"/>
                      <a:gd name="connsiteY47" fmla="*/ 1729318 h 1800046"/>
                      <a:gd name="connsiteX48" fmla="*/ 900023 w 1800046"/>
                      <a:gd name="connsiteY48" fmla="*/ 1800046 h 1800046"/>
                      <a:gd name="connsiteX49" fmla="*/ 1025380 w 1800046"/>
                      <a:gd name="connsiteY49" fmla="*/ 1729318 h 1800046"/>
                      <a:gd name="connsiteX50" fmla="*/ 1040232 w 1800046"/>
                      <a:gd name="connsiteY50" fmla="*/ 1706790 h 1800046"/>
                      <a:gd name="connsiteX51" fmla="*/ 1204244 w 1800046"/>
                      <a:gd name="connsiteY51" fmla="*/ 1583539 h 1800046"/>
                      <a:gd name="connsiteX52" fmla="*/ 1397781 w 1800046"/>
                      <a:gd name="connsiteY52" fmla="*/ 1575065 h 1800046"/>
                      <a:gd name="connsiteX53" fmla="*/ 1536435 w 1800046"/>
                      <a:gd name="connsiteY53"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32171 w 1800046"/>
                      <a:gd name="connsiteY25" fmla="*/ 227014 h 1800046"/>
                      <a:gd name="connsiteX26" fmla="*/ 402264 w 1800046"/>
                      <a:gd name="connsiteY26" fmla="*/ 224983 h 1800046"/>
                      <a:gd name="connsiteX27" fmla="*/ 263610 w 1800046"/>
                      <a:gd name="connsiteY27" fmla="*/ 263611 h 1800046"/>
                      <a:gd name="connsiteX28" fmla="*/ 224982 w 1800046"/>
                      <a:gd name="connsiteY28" fmla="*/ 402265 h 1800046"/>
                      <a:gd name="connsiteX29" fmla="*/ 229229 w 1800046"/>
                      <a:gd name="connsiteY29" fmla="*/ 431044 h 1800046"/>
                      <a:gd name="connsiteX30" fmla="*/ 205187 w 1800046"/>
                      <a:gd name="connsiteY30" fmla="*/ 627106 h 1800046"/>
                      <a:gd name="connsiteX31" fmla="*/ 93999 w 1800046"/>
                      <a:gd name="connsiteY31" fmla="*/ 759326 h 1800046"/>
                      <a:gd name="connsiteX32" fmla="*/ 70728 w 1800046"/>
                      <a:gd name="connsiteY32" fmla="*/ 774666 h 1800046"/>
                      <a:gd name="connsiteX33" fmla="*/ 0 w 1800046"/>
                      <a:gd name="connsiteY33" fmla="*/ 900024 h 1800046"/>
                      <a:gd name="connsiteX34" fmla="*/ 70728 w 1800046"/>
                      <a:gd name="connsiteY34" fmla="*/ 1025382 h 1800046"/>
                      <a:gd name="connsiteX35" fmla="*/ 93999 w 1800046"/>
                      <a:gd name="connsiteY35" fmla="*/ 1040723 h 1800046"/>
                      <a:gd name="connsiteX36" fmla="*/ 95515 w 1800046"/>
                      <a:gd name="connsiteY36" fmla="*/ 1056544 h 1800046"/>
                      <a:gd name="connsiteX37" fmla="*/ 215491 w 1800046"/>
                      <a:gd name="connsiteY37" fmla="*/ 1198699 h 1800046"/>
                      <a:gd name="connsiteX38" fmla="*/ 230481 w 1800046"/>
                      <a:gd name="connsiteY38" fmla="*/ 1371004 h 1800046"/>
                      <a:gd name="connsiteX39" fmla="*/ 224982 w 1800046"/>
                      <a:gd name="connsiteY39" fmla="*/ 1397782 h 1800046"/>
                      <a:gd name="connsiteX40" fmla="*/ 263610 w 1800046"/>
                      <a:gd name="connsiteY40" fmla="*/ 1536436 h 1800046"/>
                      <a:gd name="connsiteX41" fmla="*/ 402264 w 1800046"/>
                      <a:gd name="connsiteY41" fmla="*/ 1575064 h 1800046"/>
                      <a:gd name="connsiteX42" fmla="*/ 428825 w 1800046"/>
                      <a:gd name="connsiteY42" fmla="*/ 1569610 h 1800046"/>
                      <a:gd name="connsiteX43" fmla="*/ 449101 w 1800046"/>
                      <a:gd name="connsiteY43" fmla="*/ 1584517 h 1800046"/>
                      <a:gd name="connsiteX44" fmla="*/ 614780 w 1800046"/>
                      <a:gd name="connsiteY44" fmla="*/ 1609889 h 1800046"/>
                      <a:gd name="connsiteX45" fmla="*/ 759064 w 1800046"/>
                      <a:gd name="connsiteY45" fmla="*/ 1705654 h 1800046"/>
                      <a:gd name="connsiteX46" fmla="*/ 774665 w 1800046"/>
                      <a:gd name="connsiteY46" fmla="*/ 1729318 h 1800046"/>
                      <a:gd name="connsiteX47" fmla="*/ 900023 w 1800046"/>
                      <a:gd name="connsiteY47" fmla="*/ 1800046 h 1800046"/>
                      <a:gd name="connsiteX48" fmla="*/ 1025380 w 1800046"/>
                      <a:gd name="connsiteY48" fmla="*/ 1729318 h 1800046"/>
                      <a:gd name="connsiteX49" fmla="*/ 1040232 w 1800046"/>
                      <a:gd name="connsiteY49" fmla="*/ 1706790 h 1800046"/>
                      <a:gd name="connsiteX50" fmla="*/ 1204244 w 1800046"/>
                      <a:gd name="connsiteY50" fmla="*/ 1583539 h 1800046"/>
                      <a:gd name="connsiteX51" fmla="*/ 1397781 w 1800046"/>
                      <a:gd name="connsiteY51" fmla="*/ 1575065 h 1800046"/>
                      <a:gd name="connsiteX52" fmla="*/ 1536435 w 1800046"/>
                      <a:gd name="connsiteY52"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28594 w 1800046"/>
                      <a:gd name="connsiteY18" fmla="*/ 112875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59506 w 1800046"/>
                      <a:gd name="connsiteY18" fmla="*/ 215914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25772 w 1800046"/>
                      <a:gd name="connsiteY11" fmla="*/ 51891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046"/>
                      <a:gd name="connsiteX1" fmla="*/ 1575065 w 1800046"/>
                      <a:gd name="connsiteY1" fmla="*/ 1397783 h 1800046"/>
                      <a:gd name="connsiteX2" fmla="*/ 1570817 w 1800046"/>
                      <a:gd name="connsiteY2" fmla="*/ 1369003 h 1800046"/>
                      <a:gd name="connsiteX3" fmla="*/ 1569100 w 1800046"/>
                      <a:gd name="connsiteY3" fmla="*/ 1203850 h 1800046"/>
                      <a:gd name="connsiteX4" fmla="*/ 1704532 w 1800046"/>
                      <a:gd name="connsiteY4" fmla="*/ 1056544 h 1800046"/>
                      <a:gd name="connsiteX5" fmla="*/ 1706048 w 1800046"/>
                      <a:gd name="connsiteY5" fmla="*/ 1040722 h 1800046"/>
                      <a:gd name="connsiteX6" fmla="*/ 1729318 w 1800046"/>
                      <a:gd name="connsiteY6" fmla="*/ 1025382 h 1800046"/>
                      <a:gd name="connsiteX7" fmla="*/ 1800046 w 1800046"/>
                      <a:gd name="connsiteY7" fmla="*/ 900024 h 1800046"/>
                      <a:gd name="connsiteX8" fmla="*/ 1729318 w 1800046"/>
                      <a:gd name="connsiteY8" fmla="*/ 774666 h 1800046"/>
                      <a:gd name="connsiteX9" fmla="*/ 1706048 w 1800046"/>
                      <a:gd name="connsiteY9" fmla="*/ 759326 h 1800046"/>
                      <a:gd name="connsiteX10" fmla="*/ 1704531 w 1800046"/>
                      <a:gd name="connsiteY10" fmla="*/ 743501 h 1800046"/>
                      <a:gd name="connsiteX11" fmla="*/ 1610315 w 1800046"/>
                      <a:gd name="connsiteY11" fmla="*/ 621954 h 1800046"/>
                      <a:gd name="connsiteX12" fmla="*/ 1569565 w 1800046"/>
                      <a:gd name="connsiteY12" fmla="*/ 429040 h 1800046"/>
                      <a:gd name="connsiteX13" fmla="*/ 1575064 w 1800046"/>
                      <a:gd name="connsiteY13" fmla="*/ 402265 h 1800046"/>
                      <a:gd name="connsiteX14" fmla="*/ 1536435 w 1800046"/>
                      <a:gd name="connsiteY14" fmla="*/ 263611 h 1800046"/>
                      <a:gd name="connsiteX15" fmla="*/ 1397781 w 1800046"/>
                      <a:gd name="connsiteY15" fmla="*/ 224982 h 1800046"/>
                      <a:gd name="connsiteX16" fmla="*/ 1371223 w 1800046"/>
                      <a:gd name="connsiteY16" fmla="*/ 230436 h 1800046"/>
                      <a:gd name="connsiteX17" fmla="*/ 1350946 w 1800046"/>
                      <a:gd name="connsiteY17" fmla="*/ 215529 h 1800046"/>
                      <a:gd name="connsiteX18" fmla="*/ 1177537 w 1800046"/>
                      <a:gd name="connsiteY18" fmla="*/ 197882 h 1800046"/>
                      <a:gd name="connsiteX19" fmla="*/ 1040979 w 1800046"/>
                      <a:gd name="connsiteY19" fmla="*/ 94389 h 1800046"/>
                      <a:gd name="connsiteX20" fmla="*/ 1025380 w 1800046"/>
                      <a:gd name="connsiteY20" fmla="*/ 70729 h 1800046"/>
                      <a:gd name="connsiteX21" fmla="*/ 900022 w 1800046"/>
                      <a:gd name="connsiteY21" fmla="*/ 0 h 1800046"/>
                      <a:gd name="connsiteX22" fmla="*/ 774665 w 1800046"/>
                      <a:gd name="connsiteY22" fmla="*/ 70729 h 1800046"/>
                      <a:gd name="connsiteX23" fmla="*/ 759815 w 1800046"/>
                      <a:gd name="connsiteY23" fmla="*/ 93255 h 1800046"/>
                      <a:gd name="connsiteX24" fmla="*/ 595802 w 1800046"/>
                      <a:gd name="connsiteY24" fmla="*/ 216505 h 1800046"/>
                      <a:gd name="connsiteX25" fmla="*/ 402264 w 1800046"/>
                      <a:gd name="connsiteY25" fmla="*/ 224983 h 1800046"/>
                      <a:gd name="connsiteX26" fmla="*/ 263610 w 1800046"/>
                      <a:gd name="connsiteY26" fmla="*/ 263611 h 1800046"/>
                      <a:gd name="connsiteX27" fmla="*/ 224982 w 1800046"/>
                      <a:gd name="connsiteY27" fmla="*/ 402265 h 1800046"/>
                      <a:gd name="connsiteX28" fmla="*/ 229229 w 1800046"/>
                      <a:gd name="connsiteY28" fmla="*/ 431044 h 1800046"/>
                      <a:gd name="connsiteX29" fmla="*/ 205187 w 1800046"/>
                      <a:gd name="connsiteY29" fmla="*/ 627106 h 1800046"/>
                      <a:gd name="connsiteX30" fmla="*/ 93999 w 1800046"/>
                      <a:gd name="connsiteY30" fmla="*/ 759326 h 1800046"/>
                      <a:gd name="connsiteX31" fmla="*/ 70728 w 1800046"/>
                      <a:gd name="connsiteY31" fmla="*/ 774666 h 1800046"/>
                      <a:gd name="connsiteX32" fmla="*/ 0 w 1800046"/>
                      <a:gd name="connsiteY32" fmla="*/ 900024 h 1800046"/>
                      <a:gd name="connsiteX33" fmla="*/ 70728 w 1800046"/>
                      <a:gd name="connsiteY33" fmla="*/ 1025382 h 1800046"/>
                      <a:gd name="connsiteX34" fmla="*/ 93999 w 1800046"/>
                      <a:gd name="connsiteY34" fmla="*/ 1040723 h 1800046"/>
                      <a:gd name="connsiteX35" fmla="*/ 95515 w 1800046"/>
                      <a:gd name="connsiteY35" fmla="*/ 1056544 h 1800046"/>
                      <a:gd name="connsiteX36" fmla="*/ 215491 w 1800046"/>
                      <a:gd name="connsiteY36" fmla="*/ 1198699 h 1800046"/>
                      <a:gd name="connsiteX37" fmla="*/ 230481 w 1800046"/>
                      <a:gd name="connsiteY37" fmla="*/ 1371004 h 1800046"/>
                      <a:gd name="connsiteX38" fmla="*/ 224982 w 1800046"/>
                      <a:gd name="connsiteY38" fmla="*/ 1397782 h 1800046"/>
                      <a:gd name="connsiteX39" fmla="*/ 263610 w 1800046"/>
                      <a:gd name="connsiteY39" fmla="*/ 1536436 h 1800046"/>
                      <a:gd name="connsiteX40" fmla="*/ 402264 w 1800046"/>
                      <a:gd name="connsiteY40" fmla="*/ 1575064 h 1800046"/>
                      <a:gd name="connsiteX41" fmla="*/ 428825 w 1800046"/>
                      <a:gd name="connsiteY41" fmla="*/ 1569610 h 1800046"/>
                      <a:gd name="connsiteX42" fmla="*/ 449101 w 1800046"/>
                      <a:gd name="connsiteY42" fmla="*/ 1584517 h 1800046"/>
                      <a:gd name="connsiteX43" fmla="*/ 614780 w 1800046"/>
                      <a:gd name="connsiteY43" fmla="*/ 1609889 h 1800046"/>
                      <a:gd name="connsiteX44" fmla="*/ 759064 w 1800046"/>
                      <a:gd name="connsiteY44" fmla="*/ 1705654 h 1800046"/>
                      <a:gd name="connsiteX45" fmla="*/ 774665 w 1800046"/>
                      <a:gd name="connsiteY45" fmla="*/ 1729318 h 1800046"/>
                      <a:gd name="connsiteX46" fmla="*/ 900023 w 1800046"/>
                      <a:gd name="connsiteY46" fmla="*/ 1800046 h 1800046"/>
                      <a:gd name="connsiteX47" fmla="*/ 1025380 w 1800046"/>
                      <a:gd name="connsiteY47" fmla="*/ 1729318 h 1800046"/>
                      <a:gd name="connsiteX48" fmla="*/ 1040232 w 1800046"/>
                      <a:gd name="connsiteY48" fmla="*/ 1706790 h 1800046"/>
                      <a:gd name="connsiteX49" fmla="*/ 1204244 w 1800046"/>
                      <a:gd name="connsiteY49" fmla="*/ 1583539 h 1800046"/>
                      <a:gd name="connsiteX50" fmla="*/ 1397781 w 1800046"/>
                      <a:gd name="connsiteY50" fmla="*/ 1575065 h 1800046"/>
                      <a:gd name="connsiteX51" fmla="*/ 1536435 w 1800046"/>
                      <a:gd name="connsiteY51" fmla="*/ 1536436 h 1800046"/>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449101 w 1800046"/>
                      <a:gd name="connsiteY42" fmla="*/ 1584517 h 1800212"/>
                      <a:gd name="connsiteX43" fmla="*/ 614780 w 1800046"/>
                      <a:gd name="connsiteY43" fmla="*/ 1609889 h 1800212"/>
                      <a:gd name="connsiteX44" fmla="*/ 759064 w 1800046"/>
                      <a:gd name="connsiteY44" fmla="*/ 1705654 h 1800212"/>
                      <a:gd name="connsiteX45" fmla="*/ 900023 w 1800046"/>
                      <a:gd name="connsiteY45" fmla="*/ 1800046 h 1800212"/>
                      <a:gd name="connsiteX46" fmla="*/ 1025380 w 1800046"/>
                      <a:gd name="connsiteY46" fmla="*/ 1729318 h 1800212"/>
                      <a:gd name="connsiteX47" fmla="*/ 1040232 w 1800046"/>
                      <a:gd name="connsiteY47" fmla="*/ 1706790 h 1800212"/>
                      <a:gd name="connsiteX48" fmla="*/ 1204244 w 1800046"/>
                      <a:gd name="connsiteY48" fmla="*/ 1583539 h 1800212"/>
                      <a:gd name="connsiteX49" fmla="*/ 1397781 w 1800046"/>
                      <a:gd name="connsiteY49" fmla="*/ 1575065 h 1800212"/>
                      <a:gd name="connsiteX50" fmla="*/ 1536435 w 1800046"/>
                      <a:gd name="connsiteY50"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428825 w 1800046"/>
                      <a:gd name="connsiteY41" fmla="*/ 1569610 h 1800212"/>
                      <a:gd name="connsiteX42" fmla="*/ 614780 w 1800046"/>
                      <a:gd name="connsiteY42" fmla="*/ 1609889 h 1800212"/>
                      <a:gd name="connsiteX43" fmla="*/ 759064 w 1800046"/>
                      <a:gd name="connsiteY43" fmla="*/ 1705654 h 1800212"/>
                      <a:gd name="connsiteX44" fmla="*/ 900023 w 1800046"/>
                      <a:gd name="connsiteY44" fmla="*/ 1800046 h 1800212"/>
                      <a:gd name="connsiteX45" fmla="*/ 1025380 w 1800046"/>
                      <a:gd name="connsiteY45" fmla="*/ 1729318 h 1800212"/>
                      <a:gd name="connsiteX46" fmla="*/ 1040232 w 1800046"/>
                      <a:gd name="connsiteY46" fmla="*/ 1706790 h 1800212"/>
                      <a:gd name="connsiteX47" fmla="*/ 1204244 w 1800046"/>
                      <a:gd name="connsiteY47" fmla="*/ 1583539 h 1800212"/>
                      <a:gd name="connsiteX48" fmla="*/ 1397781 w 1800046"/>
                      <a:gd name="connsiteY48" fmla="*/ 1575065 h 1800212"/>
                      <a:gd name="connsiteX49" fmla="*/ 1536435 w 1800046"/>
                      <a:gd name="connsiteY49"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30481 w 1800046"/>
                      <a:gd name="connsiteY37" fmla="*/ 1371004 h 1800212"/>
                      <a:gd name="connsiteX38" fmla="*/ 224982 w 1800046"/>
                      <a:gd name="connsiteY38" fmla="*/ 1397782 h 1800212"/>
                      <a:gd name="connsiteX39" fmla="*/ 263610 w 1800046"/>
                      <a:gd name="connsiteY39" fmla="*/ 1536436 h 1800212"/>
                      <a:gd name="connsiteX40" fmla="*/ 402264 w 1800046"/>
                      <a:gd name="connsiteY40" fmla="*/ 1575064 h 1800212"/>
                      <a:gd name="connsiteX41" fmla="*/ 614780 w 1800046"/>
                      <a:gd name="connsiteY41" fmla="*/ 1609889 h 1800212"/>
                      <a:gd name="connsiteX42" fmla="*/ 759064 w 1800046"/>
                      <a:gd name="connsiteY42" fmla="*/ 1705654 h 1800212"/>
                      <a:gd name="connsiteX43" fmla="*/ 900023 w 1800046"/>
                      <a:gd name="connsiteY43" fmla="*/ 1800046 h 1800212"/>
                      <a:gd name="connsiteX44" fmla="*/ 1025380 w 1800046"/>
                      <a:gd name="connsiteY44" fmla="*/ 1729318 h 1800212"/>
                      <a:gd name="connsiteX45" fmla="*/ 1040232 w 1800046"/>
                      <a:gd name="connsiteY45" fmla="*/ 1706790 h 1800212"/>
                      <a:gd name="connsiteX46" fmla="*/ 1204244 w 1800046"/>
                      <a:gd name="connsiteY46" fmla="*/ 1583539 h 1800212"/>
                      <a:gd name="connsiteX47" fmla="*/ 1397781 w 1800046"/>
                      <a:gd name="connsiteY47" fmla="*/ 1575065 h 1800212"/>
                      <a:gd name="connsiteX48" fmla="*/ 1536435 w 1800046"/>
                      <a:gd name="connsiteY48"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95515 w 1800046"/>
                      <a:gd name="connsiteY35" fmla="*/ 1056544 h 1800212"/>
                      <a:gd name="connsiteX36" fmla="*/ 215491 w 1800046"/>
                      <a:gd name="connsiteY36" fmla="*/ 1198699 h 1800212"/>
                      <a:gd name="connsiteX37" fmla="*/ 224982 w 1800046"/>
                      <a:gd name="connsiteY37" fmla="*/ 1397782 h 1800212"/>
                      <a:gd name="connsiteX38" fmla="*/ 263610 w 1800046"/>
                      <a:gd name="connsiteY38" fmla="*/ 1536436 h 1800212"/>
                      <a:gd name="connsiteX39" fmla="*/ 402264 w 1800046"/>
                      <a:gd name="connsiteY39" fmla="*/ 1575064 h 1800212"/>
                      <a:gd name="connsiteX40" fmla="*/ 614780 w 1800046"/>
                      <a:gd name="connsiteY40" fmla="*/ 1609889 h 1800212"/>
                      <a:gd name="connsiteX41" fmla="*/ 759064 w 1800046"/>
                      <a:gd name="connsiteY41" fmla="*/ 1705654 h 1800212"/>
                      <a:gd name="connsiteX42" fmla="*/ 900023 w 1800046"/>
                      <a:gd name="connsiteY42" fmla="*/ 1800046 h 1800212"/>
                      <a:gd name="connsiteX43" fmla="*/ 1025380 w 1800046"/>
                      <a:gd name="connsiteY43" fmla="*/ 1729318 h 1800212"/>
                      <a:gd name="connsiteX44" fmla="*/ 1040232 w 1800046"/>
                      <a:gd name="connsiteY44" fmla="*/ 1706790 h 1800212"/>
                      <a:gd name="connsiteX45" fmla="*/ 1204244 w 1800046"/>
                      <a:gd name="connsiteY45" fmla="*/ 1583539 h 1800212"/>
                      <a:gd name="connsiteX46" fmla="*/ 1397781 w 1800046"/>
                      <a:gd name="connsiteY46" fmla="*/ 1575065 h 1800212"/>
                      <a:gd name="connsiteX47" fmla="*/ 1536435 w 1800046"/>
                      <a:gd name="connsiteY47"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93999 w 1800046"/>
                      <a:gd name="connsiteY34" fmla="*/ 1040723 h 1800212"/>
                      <a:gd name="connsiteX35" fmla="*/ 215491 w 1800046"/>
                      <a:gd name="connsiteY35" fmla="*/ 1198699 h 1800212"/>
                      <a:gd name="connsiteX36" fmla="*/ 224982 w 1800046"/>
                      <a:gd name="connsiteY36" fmla="*/ 1397782 h 1800212"/>
                      <a:gd name="connsiteX37" fmla="*/ 263610 w 1800046"/>
                      <a:gd name="connsiteY37" fmla="*/ 1536436 h 1800212"/>
                      <a:gd name="connsiteX38" fmla="*/ 402264 w 1800046"/>
                      <a:gd name="connsiteY38" fmla="*/ 1575064 h 1800212"/>
                      <a:gd name="connsiteX39" fmla="*/ 614780 w 1800046"/>
                      <a:gd name="connsiteY39" fmla="*/ 1609889 h 1800212"/>
                      <a:gd name="connsiteX40" fmla="*/ 759064 w 1800046"/>
                      <a:gd name="connsiteY40" fmla="*/ 1705654 h 1800212"/>
                      <a:gd name="connsiteX41" fmla="*/ 900023 w 1800046"/>
                      <a:gd name="connsiteY41" fmla="*/ 1800046 h 1800212"/>
                      <a:gd name="connsiteX42" fmla="*/ 1025380 w 1800046"/>
                      <a:gd name="connsiteY42" fmla="*/ 1729318 h 1800212"/>
                      <a:gd name="connsiteX43" fmla="*/ 1040232 w 1800046"/>
                      <a:gd name="connsiteY43" fmla="*/ 1706790 h 1800212"/>
                      <a:gd name="connsiteX44" fmla="*/ 1204244 w 1800046"/>
                      <a:gd name="connsiteY44" fmla="*/ 1583539 h 1800212"/>
                      <a:gd name="connsiteX45" fmla="*/ 1397781 w 1800046"/>
                      <a:gd name="connsiteY45" fmla="*/ 1575065 h 1800212"/>
                      <a:gd name="connsiteX46" fmla="*/ 1536435 w 1800046"/>
                      <a:gd name="connsiteY46"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70728 w 1800046"/>
                      <a:gd name="connsiteY31" fmla="*/ 774666 h 1800212"/>
                      <a:gd name="connsiteX32" fmla="*/ 0 w 1800046"/>
                      <a:gd name="connsiteY32" fmla="*/ 900024 h 1800212"/>
                      <a:gd name="connsiteX33" fmla="*/ 70728 w 1800046"/>
                      <a:gd name="connsiteY33" fmla="*/ 1025382 h 1800212"/>
                      <a:gd name="connsiteX34" fmla="*/ 215491 w 1800046"/>
                      <a:gd name="connsiteY34" fmla="*/ 1198699 h 1800212"/>
                      <a:gd name="connsiteX35" fmla="*/ 224982 w 1800046"/>
                      <a:gd name="connsiteY35" fmla="*/ 1397782 h 1800212"/>
                      <a:gd name="connsiteX36" fmla="*/ 263610 w 1800046"/>
                      <a:gd name="connsiteY36" fmla="*/ 1536436 h 1800212"/>
                      <a:gd name="connsiteX37" fmla="*/ 402264 w 1800046"/>
                      <a:gd name="connsiteY37" fmla="*/ 1575064 h 1800212"/>
                      <a:gd name="connsiteX38" fmla="*/ 614780 w 1800046"/>
                      <a:gd name="connsiteY38" fmla="*/ 1609889 h 1800212"/>
                      <a:gd name="connsiteX39" fmla="*/ 759064 w 1800046"/>
                      <a:gd name="connsiteY39" fmla="*/ 1705654 h 1800212"/>
                      <a:gd name="connsiteX40" fmla="*/ 900023 w 1800046"/>
                      <a:gd name="connsiteY40" fmla="*/ 1800046 h 1800212"/>
                      <a:gd name="connsiteX41" fmla="*/ 1025380 w 1800046"/>
                      <a:gd name="connsiteY41" fmla="*/ 1729318 h 1800212"/>
                      <a:gd name="connsiteX42" fmla="*/ 1040232 w 1800046"/>
                      <a:gd name="connsiteY42" fmla="*/ 1706790 h 1800212"/>
                      <a:gd name="connsiteX43" fmla="*/ 1204244 w 1800046"/>
                      <a:gd name="connsiteY43" fmla="*/ 1583539 h 1800212"/>
                      <a:gd name="connsiteX44" fmla="*/ 1397781 w 1800046"/>
                      <a:gd name="connsiteY44" fmla="*/ 1575065 h 1800212"/>
                      <a:gd name="connsiteX45" fmla="*/ 1536435 w 1800046"/>
                      <a:gd name="connsiteY45"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29229 w 1800046"/>
                      <a:gd name="connsiteY28" fmla="*/ 431044 h 1800212"/>
                      <a:gd name="connsiteX29" fmla="*/ 205187 w 1800046"/>
                      <a:gd name="connsiteY29" fmla="*/ 627106 h 1800212"/>
                      <a:gd name="connsiteX30" fmla="*/ 93999 w 1800046"/>
                      <a:gd name="connsiteY30" fmla="*/ 759326 h 1800212"/>
                      <a:gd name="connsiteX31" fmla="*/ 0 w 1800046"/>
                      <a:gd name="connsiteY31" fmla="*/ 900024 h 1800212"/>
                      <a:gd name="connsiteX32" fmla="*/ 70728 w 1800046"/>
                      <a:gd name="connsiteY32" fmla="*/ 1025382 h 1800212"/>
                      <a:gd name="connsiteX33" fmla="*/ 215491 w 1800046"/>
                      <a:gd name="connsiteY33" fmla="*/ 1198699 h 1800212"/>
                      <a:gd name="connsiteX34" fmla="*/ 224982 w 1800046"/>
                      <a:gd name="connsiteY34" fmla="*/ 1397782 h 1800212"/>
                      <a:gd name="connsiteX35" fmla="*/ 263610 w 1800046"/>
                      <a:gd name="connsiteY35" fmla="*/ 1536436 h 1800212"/>
                      <a:gd name="connsiteX36" fmla="*/ 402264 w 1800046"/>
                      <a:gd name="connsiteY36" fmla="*/ 1575064 h 1800212"/>
                      <a:gd name="connsiteX37" fmla="*/ 614780 w 1800046"/>
                      <a:gd name="connsiteY37" fmla="*/ 1609889 h 1800212"/>
                      <a:gd name="connsiteX38" fmla="*/ 759064 w 1800046"/>
                      <a:gd name="connsiteY38" fmla="*/ 1705654 h 1800212"/>
                      <a:gd name="connsiteX39" fmla="*/ 900023 w 1800046"/>
                      <a:gd name="connsiteY39" fmla="*/ 1800046 h 1800212"/>
                      <a:gd name="connsiteX40" fmla="*/ 1025380 w 1800046"/>
                      <a:gd name="connsiteY40" fmla="*/ 1729318 h 1800212"/>
                      <a:gd name="connsiteX41" fmla="*/ 1040232 w 1800046"/>
                      <a:gd name="connsiteY41" fmla="*/ 1706790 h 1800212"/>
                      <a:gd name="connsiteX42" fmla="*/ 1204244 w 1800046"/>
                      <a:gd name="connsiteY42" fmla="*/ 1583539 h 1800212"/>
                      <a:gd name="connsiteX43" fmla="*/ 1397781 w 1800046"/>
                      <a:gd name="connsiteY43" fmla="*/ 1575065 h 1800212"/>
                      <a:gd name="connsiteX44" fmla="*/ 1536435 w 1800046"/>
                      <a:gd name="connsiteY44"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759815 w 1800046"/>
                      <a:gd name="connsiteY23" fmla="*/ 93255 h 1800212"/>
                      <a:gd name="connsiteX24" fmla="*/ 595802 w 1800046"/>
                      <a:gd name="connsiteY24" fmla="*/ 216505 h 1800212"/>
                      <a:gd name="connsiteX25" fmla="*/ 402264 w 1800046"/>
                      <a:gd name="connsiteY25" fmla="*/ 224983 h 1800212"/>
                      <a:gd name="connsiteX26" fmla="*/ 263610 w 1800046"/>
                      <a:gd name="connsiteY26" fmla="*/ 263611 h 1800212"/>
                      <a:gd name="connsiteX27" fmla="*/ 224982 w 1800046"/>
                      <a:gd name="connsiteY27" fmla="*/ 402265 h 1800212"/>
                      <a:gd name="connsiteX28" fmla="*/ 205187 w 1800046"/>
                      <a:gd name="connsiteY28" fmla="*/ 627106 h 1800212"/>
                      <a:gd name="connsiteX29" fmla="*/ 93999 w 1800046"/>
                      <a:gd name="connsiteY29" fmla="*/ 759326 h 1800212"/>
                      <a:gd name="connsiteX30" fmla="*/ 0 w 1800046"/>
                      <a:gd name="connsiteY30" fmla="*/ 900024 h 1800212"/>
                      <a:gd name="connsiteX31" fmla="*/ 70728 w 1800046"/>
                      <a:gd name="connsiteY31" fmla="*/ 1025382 h 1800212"/>
                      <a:gd name="connsiteX32" fmla="*/ 215491 w 1800046"/>
                      <a:gd name="connsiteY32" fmla="*/ 1198699 h 1800212"/>
                      <a:gd name="connsiteX33" fmla="*/ 224982 w 1800046"/>
                      <a:gd name="connsiteY33" fmla="*/ 1397782 h 1800212"/>
                      <a:gd name="connsiteX34" fmla="*/ 263610 w 1800046"/>
                      <a:gd name="connsiteY34" fmla="*/ 1536436 h 1800212"/>
                      <a:gd name="connsiteX35" fmla="*/ 402264 w 1800046"/>
                      <a:gd name="connsiteY35" fmla="*/ 1575064 h 1800212"/>
                      <a:gd name="connsiteX36" fmla="*/ 614780 w 1800046"/>
                      <a:gd name="connsiteY36" fmla="*/ 1609889 h 1800212"/>
                      <a:gd name="connsiteX37" fmla="*/ 759064 w 1800046"/>
                      <a:gd name="connsiteY37" fmla="*/ 1705654 h 1800212"/>
                      <a:gd name="connsiteX38" fmla="*/ 900023 w 1800046"/>
                      <a:gd name="connsiteY38" fmla="*/ 1800046 h 1800212"/>
                      <a:gd name="connsiteX39" fmla="*/ 1025380 w 1800046"/>
                      <a:gd name="connsiteY39" fmla="*/ 1729318 h 1800212"/>
                      <a:gd name="connsiteX40" fmla="*/ 1040232 w 1800046"/>
                      <a:gd name="connsiteY40" fmla="*/ 1706790 h 1800212"/>
                      <a:gd name="connsiteX41" fmla="*/ 1204244 w 1800046"/>
                      <a:gd name="connsiteY41" fmla="*/ 1583539 h 1800212"/>
                      <a:gd name="connsiteX42" fmla="*/ 1397781 w 1800046"/>
                      <a:gd name="connsiteY42" fmla="*/ 1575065 h 1800212"/>
                      <a:gd name="connsiteX43" fmla="*/ 1536435 w 1800046"/>
                      <a:gd name="connsiteY43" fmla="*/ 1536436 h 1800212"/>
                      <a:gd name="connsiteX0" fmla="*/ 1536435 w 1800046"/>
                      <a:gd name="connsiteY0" fmla="*/ 1536436 h 1800212"/>
                      <a:gd name="connsiteX1" fmla="*/ 1575065 w 1800046"/>
                      <a:gd name="connsiteY1" fmla="*/ 1397783 h 1800212"/>
                      <a:gd name="connsiteX2" fmla="*/ 1570817 w 1800046"/>
                      <a:gd name="connsiteY2" fmla="*/ 1369003 h 1800212"/>
                      <a:gd name="connsiteX3" fmla="*/ 1569100 w 1800046"/>
                      <a:gd name="connsiteY3" fmla="*/ 1203850 h 1800212"/>
                      <a:gd name="connsiteX4" fmla="*/ 1704532 w 1800046"/>
                      <a:gd name="connsiteY4" fmla="*/ 1056544 h 1800212"/>
                      <a:gd name="connsiteX5" fmla="*/ 1706048 w 1800046"/>
                      <a:gd name="connsiteY5" fmla="*/ 1040722 h 1800212"/>
                      <a:gd name="connsiteX6" fmla="*/ 1729318 w 1800046"/>
                      <a:gd name="connsiteY6" fmla="*/ 1025382 h 1800212"/>
                      <a:gd name="connsiteX7" fmla="*/ 1800046 w 1800046"/>
                      <a:gd name="connsiteY7" fmla="*/ 900024 h 1800212"/>
                      <a:gd name="connsiteX8" fmla="*/ 1729318 w 1800046"/>
                      <a:gd name="connsiteY8" fmla="*/ 774666 h 1800212"/>
                      <a:gd name="connsiteX9" fmla="*/ 1706048 w 1800046"/>
                      <a:gd name="connsiteY9" fmla="*/ 759326 h 1800212"/>
                      <a:gd name="connsiteX10" fmla="*/ 1704531 w 1800046"/>
                      <a:gd name="connsiteY10" fmla="*/ 743501 h 1800212"/>
                      <a:gd name="connsiteX11" fmla="*/ 1610315 w 1800046"/>
                      <a:gd name="connsiteY11" fmla="*/ 621954 h 1800212"/>
                      <a:gd name="connsiteX12" fmla="*/ 1569565 w 1800046"/>
                      <a:gd name="connsiteY12" fmla="*/ 429040 h 1800212"/>
                      <a:gd name="connsiteX13" fmla="*/ 1575064 w 1800046"/>
                      <a:gd name="connsiteY13" fmla="*/ 402265 h 1800212"/>
                      <a:gd name="connsiteX14" fmla="*/ 1536435 w 1800046"/>
                      <a:gd name="connsiteY14" fmla="*/ 263611 h 1800212"/>
                      <a:gd name="connsiteX15" fmla="*/ 1397781 w 1800046"/>
                      <a:gd name="connsiteY15" fmla="*/ 224982 h 1800212"/>
                      <a:gd name="connsiteX16" fmla="*/ 1371223 w 1800046"/>
                      <a:gd name="connsiteY16" fmla="*/ 230436 h 1800212"/>
                      <a:gd name="connsiteX17" fmla="*/ 1350946 w 1800046"/>
                      <a:gd name="connsiteY17" fmla="*/ 215529 h 1800212"/>
                      <a:gd name="connsiteX18" fmla="*/ 1177537 w 1800046"/>
                      <a:gd name="connsiteY18" fmla="*/ 197882 h 1800212"/>
                      <a:gd name="connsiteX19" fmla="*/ 1040979 w 1800046"/>
                      <a:gd name="connsiteY19" fmla="*/ 94389 h 1800212"/>
                      <a:gd name="connsiteX20" fmla="*/ 1025380 w 1800046"/>
                      <a:gd name="connsiteY20" fmla="*/ 70729 h 1800212"/>
                      <a:gd name="connsiteX21" fmla="*/ 900022 w 1800046"/>
                      <a:gd name="connsiteY21" fmla="*/ 0 h 1800212"/>
                      <a:gd name="connsiteX22" fmla="*/ 774665 w 1800046"/>
                      <a:gd name="connsiteY22" fmla="*/ 70729 h 1800212"/>
                      <a:gd name="connsiteX23" fmla="*/ 595802 w 1800046"/>
                      <a:gd name="connsiteY23" fmla="*/ 216505 h 1800212"/>
                      <a:gd name="connsiteX24" fmla="*/ 402264 w 1800046"/>
                      <a:gd name="connsiteY24" fmla="*/ 224983 h 1800212"/>
                      <a:gd name="connsiteX25" fmla="*/ 263610 w 1800046"/>
                      <a:gd name="connsiteY25" fmla="*/ 263611 h 1800212"/>
                      <a:gd name="connsiteX26" fmla="*/ 224982 w 1800046"/>
                      <a:gd name="connsiteY26" fmla="*/ 402265 h 1800212"/>
                      <a:gd name="connsiteX27" fmla="*/ 205187 w 1800046"/>
                      <a:gd name="connsiteY27" fmla="*/ 627106 h 1800212"/>
                      <a:gd name="connsiteX28" fmla="*/ 93999 w 1800046"/>
                      <a:gd name="connsiteY28" fmla="*/ 759326 h 1800212"/>
                      <a:gd name="connsiteX29" fmla="*/ 0 w 1800046"/>
                      <a:gd name="connsiteY29" fmla="*/ 900024 h 1800212"/>
                      <a:gd name="connsiteX30" fmla="*/ 70728 w 1800046"/>
                      <a:gd name="connsiteY30" fmla="*/ 1025382 h 1800212"/>
                      <a:gd name="connsiteX31" fmla="*/ 215491 w 1800046"/>
                      <a:gd name="connsiteY31" fmla="*/ 1198699 h 1800212"/>
                      <a:gd name="connsiteX32" fmla="*/ 224982 w 1800046"/>
                      <a:gd name="connsiteY32" fmla="*/ 1397782 h 1800212"/>
                      <a:gd name="connsiteX33" fmla="*/ 263610 w 1800046"/>
                      <a:gd name="connsiteY33" fmla="*/ 1536436 h 1800212"/>
                      <a:gd name="connsiteX34" fmla="*/ 402264 w 1800046"/>
                      <a:gd name="connsiteY34" fmla="*/ 1575064 h 1800212"/>
                      <a:gd name="connsiteX35" fmla="*/ 614780 w 1800046"/>
                      <a:gd name="connsiteY35" fmla="*/ 1609889 h 1800212"/>
                      <a:gd name="connsiteX36" fmla="*/ 759064 w 1800046"/>
                      <a:gd name="connsiteY36" fmla="*/ 1705654 h 1800212"/>
                      <a:gd name="connsiteX37" fmla="*/ 900023 w 1800046"/>
                      <a:gd name="connsiteY37" fmla="*/ 1800046 h 1800212"/>
                      <a:gd name="connsiteX38" fmla="*/ 1025380 w 1800046"/>
                      <a:gd name="connsiteY38" fmla="*/ 1729318 h 1800212"/>
                      <a:gd name="connsiteX39" fmla="*/ 1040232 w 1800046"/>
                      <a:gd name="connsiteY39" fmla="*/ 1706790 h 1800212"/>
                      <a:gd name="connsiteX40" fmla="*/ 1204244 w 1800046"/>
                      <a:gd name="connsiteY40" fmla="*/ 1583539 h 1800212"/>
                      <a:gd name="connsiteX41" fmla="*/ 1397781 w 1800046"/>
                      <a:gd name="connsiteY41" fmla="*/ 1575065 h 1800212"/>
                      <a:gd name="connsiteX42" fmla="*/ 1536435 w 1800046"/>
                      <a:gd name="connsiteY42" fmla="*/ 1536436 h 1800212"/>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350946 w 1800046"/>
                      <a:gd name="connsiteY17" fmla="*/ 215807 h 1800490"/>
                      <a:gd name="connsiteX18" fmla="*/ 1177537 w 1800046"/>
                      <a:gd name="connsiteY18" fmla="*/ 198160 h 1800490"/>
                      <a:gd name="connsiteX19" fmla="*/ 1040979 w 1800046"/>
                      <a:gd name="connsiteY19" fmla="*/ 94667 h 1800490"/>
                      <a:gd name="connsiteX20" fmla="*/ 900022 w 1800046"/>
                      <a:gd name="connsiteY20" fmla="*/ 278 h 1800490"/>
                      <a:gd name="connsiteX21" fmla="*/ 774665 w 1800046"/>
                      <a:gd name="connsiteY21" fmla="*/ 71007 h 1800490"/>
                      <a:gd name="connsiteX22" fmla="*/ 595802 w 1800046"/>
                      <a:gd name="connsiteY22" fmla="*/ 216783 h 1800490"/>
                      <a:gd name="connsiteX23" fmla="*/ 402264 w 1800046"/>
                      <a:gd name="connsiteY23" fmla="*/ 225261 h 1800490"/>
                      <a:gd name="connsiteX24" fmla="*/ 263610 w 1800046"/>
                      <a:gd name="connsiteY24" fmla="*/ 263889 h 1800490"/>
                      <a:gd name="connsiteX25" fmla="*/ 224982 w 1800046"/>
                      <a:gd name="connsiteY25" fmla="*/ 402543 h 1800490"/>
                      <a:gd name="connsiteX26" fmla="*/ 205187 w 1800046"/>
                      <a:gd name="connsiteY26" fmla="*/ 627384 h 1800490"/>
                      <a:gd name="connsiteX27" fmla="*/ 93999 w 1800046"/>
                      <a:gd name="connsiteY27" fmla="*/ 759604 h 1800490"/>
                      <a:gd name="connsiteX28" fmla="*/ 0 w 1800046"/>
                      <a:gd name="connsiteY28" fmla="*/ 900302 h 1800490"/>
                      <a:gd name="connsiteX29" fmla="*/ 70728 w 1800046"/>
                      <a:gd name="connsiteY29" fmla="*/ 1025660 h 1800490"/>
                      <a:gd name="connsiteX30" fmla="*/ 215491 w 1800046"/>
                      <a:gd name="connsiteY30" fmla="*/ 1198977 h 1800490"/>
                      <a:gd name="connsiteX31" fmla="*/ 224982 w 1800046"/>
                      <a:gd name="connsiteY31" fmla="*/ 1398060 h 1800490"/>
                      <a:gd name="connsiteX32" fmla="*/ 263610 w 1800046"/>
                      <a:gd name="connsiteY32" fmla="*/ 1536714 h 1800490"/>
                      <a:gd name="connsiteX33" fmla="*/ 402264 w 1800046"/>
                      <a:gd name="connsiteY33" fmla="*/ 1575342 h 1800490"/>
                      <a:gd name="connsiteX34" fmla="*/ 614780 w 1800046"/>
                      <a:gd name="connsiteY34" fmla="*/ 1610167 h 1800490"/>
                      <a:gd name="connsiteX35" fmla="*/ 759064 w 1800046"/>
                      <a:gd name="connsiteY35" fmla="*/ 1705932 h 1800490"/>
                      <a:gd name="connsiteX36" fmla="*/ 900023 w 1800046"/>
                      <a:gd name="connsiteY36" fmla="*/ 1800324 h 1800490"/>
                      <a:gd name="connsiteX37" fmla="*/ 1025380 w 1800046"/>
                      <a:gd name="connsiteY37" fmla="*/ 1729596 h 1800490"/>
                      <a:gd name="connsiteX38" fmla="*/ 1040232 w 1800046"/>
                      <a:gd name="connsiteY38" fmla="*/ 1707068 h 1800490"/>
                      <a:gd name="connsiteX39" fmla="*/ 1204244 w 1800046"/>
                      <a:gd name="connsiteY39" fmla="*/ 1583817 h 1800490"/>
                      <a:gd name="connsiteX40" fmla="*/ 1397781 w 1800046"/>
                      <a:gd name="connsiteY40" fmla="*/ 1575343 h 1800490"/>
                      <a:gd name="connsiteX41" fmla="*/ 1536435 w 1800046"/>
                      <a:gd name="connsiteY41"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371223 w 1800046"/>
                      <a:gd name="connsiteY16" fmla="*/ 230714 h 1800490"/>
                      <a:gd name="connsiteX17" fmla="*/ 1177537 w 1800046"/>
                      <a:gd name="connsiteY17" fmla="*/ 198160 h 1800490"/>
                      <a:gd name="connsiteX18" fmla="*/ 1040979 w 1800046"/>
                      <a:gd name="connsiteY18" fmla="*/ 94667 h 1800490"/>
                      <a:gd name="connsiteX19" fmla="*/ 900022 w 1800046"/>
                      <a:gd name="connsiteY19" fmla="*/ 278 h 1800490"/>
                      <a:gd name="connsiteX20" fmla="*/ 774665 w 1800046"/>
                      <a:gd name="connsiteY20" fmla="*/ 71007 h 1800490"/>
                      <a:gd name="connsiteX21" fmla="*/ 595802 w 1800046"/>
                      <a:gd name="connsiteY21" fmla="*/ 216783 h 1800490"/>
                      <a:gd name="connsiteX22" fmla="*/ 402264 w 1800046"/>
                      <a:gd name="connsiteY22" fmla="*/ 225261 h 1800490"/>
                      <a:gd name="connsiteX23" fmla="*/ 263610 w 1800046"/>
                      <a:gd name="connsiteY23" fmla="*/ 263889 h 1800490"/>
                      <a:gd name="connsiteX24" fmla="*/ 224982 w 1800046"/>
                      <a:gd name="connsiteY24" fmla="*/ 402543 h 1800490"/>
                      <a:gd name="connsiteX25" fmla="*/ 205187 w 1800046"/>
                      <a:gd name="connsiteY25" fmla="*/ 627384 h 1800490"/>
                      <a:gd name="connsiteX26" fmla="*/ 93999 w 1800046"/>
                      <a:gd name="connsiteY26" fmla="*/ 759604 h 1800490"/>
                      <a:gd name="connsiteX27" fmla="*/ 0 w 1800046"/>
                      <a:gd name="connsiteY27" fmla="*/ 900302 h 1800490"/>
                      <a:gd name="connsiteX28" fmla="*/ 70728 w 1800046"/>
                      <a:gd name="connsiteY28" fmla="*/ 1025660 h 1800490"/>
                      <a:gd name="connsiteX29" fmla="*/ 215491 w 1800046"/>
                      <a:gd name="connsiteY29" fmla="*/ 1198977 h 1800490"/>
                      <a:gd name="connsiteX30" fmla="*/ 224982 w 1800046"/>
                      <a:gd name="connsiteY30" fmla="*/ 1398060 h 1800490"/>
                      <a:gd name="connsiteX31" fmla="*/ 263610 w 1800046"/>
                      <a:gd name="connsiteY31" fmla="*/ 1536714 h 1800490"/>
                      <a:gd name="connsiteX32" fmla="*/ 402264 w 1800046"/>
                      <a:gd name="connsiteY32" fmla="*/ 1575342 h 1800490"/>
                      <a:gd name="connsiteX33" fmla="*/ 614780 w 1800046"/>
                      <a:gd name="connsiteY33" fmla="*/ 1610167 h 1800490"/>
                      <a:gd name="connsiteX34" fmla="*/ 759064 w 1800046"/>
                      <a:gd name="connsiteY34" fmla="*/ 1705932 h 1800490"/>
                      <a:gd name="connsiteX35" fmla="*/ 900023 w 1800046"/>
                      <a:gd name="connsiteY35" fmla="*/ 1800324 h 1800490"/>
                      <a:gd name="connsiteX36" fmla="*/ 1025380 w 1800046"/>
                      <a:gd name="connsiteY36" fmla="*/ 1729596 h 1800490"/>
                      <a:gd name="connsiteX37" fmla="*/ 1040232 w 1800046"/>
                      <a:gd name="connsiteY37" fmla="*/ 1707068 h 1800490"/>
                      <a:gd name="connsiteX38" fmla="*/ 1204244 w 1800046"/>
                      <a:gd name="connsiteY38" fmla="*/ 1583817 h 1800490"/>
                      <a:gd name="connsiteX39" fmla="*/ 1397781 w 1800046"/>
                      <a:gd name="connsiteY39" fmla="*/ 1575343 h 1800490"/>
                      <a:gd name="connsiteX40" fmla="*/ 1536435 w 1800046"/>
                      <a:gd name="connsiteY40"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69565 w 1800046"/>
                      <a:gd name="connsiteY12" fmla="*/ 429318 h 1800490"/>
                      <a:gd name="connsiteX13" fmla="*/ 1575064 w 1800046"/>
                      <a:gd name="connsiteY13" fmla="*/ 402543 h 1800490"/>
                      <a:gd name="connsiteX14" fmla="*/ 1536435 w 1800046"/>
                      <a:gd name="connsiteY14" fmla="*/ 263889 h 1800490"/>
                      <a:gd name="connsiteX15" fmla="*/ 1397781 w 1800046"/>
                      <a:gd name="connsiteY15" fmla="*/ 225260 h 1800490"/>
                      <a:gd name="connsiteX16" fmla="*/ 1177537 w 1800046"/>
                      <a:gd name="connsiteY16" fmla="*/ 198160 h 1800490"/>
                      <a:gd name="connsiteX17" fmla="*/ 1040979 w 1800046"/>
                      <a:gd name="connsiteY17" fmla="*/ 94667 h 1800490"/>
                      <a:gd name="connsiteX18" fmla="*/ 900022 w 1800046"/>
                      <a:gd name="connsiteY18" fmla="*/ 278 h 1800490"/>
                      <a:gd name="connsiteX19" fmla="*/ 774665 w 1800046"/>
                      <a:gd name="connsiteY19" fmla="*/ 71007 h 1800490"/>
                      <a:gd name="connsiteX20" fmla="*/ 595802 w 1800046"/>
                      <a:gd name="connsiteY20" fmla="*/ 216783 h 1800490"/>
                      <a:gd name="connsiteX21" fmla="*/ 402264 w 1800046"/>
                      <a:gd name="connsiteY21" fmla="*/ 225261 h 1800490"/>
                      <a:gd name="connsiteX22" fmla="*/ 263610 w 1800046"/>
                      <a:gd name="connsiteY22" fmla="*/ 263889 h 1800490"/>
                      <a:gd name="connsiteX23" fmla="*/ 224982 w 1800046"/>
                      <a:gd name="connsiteY23" fmla="*/ 402543 h 1800490"/>
                      <a:gd name="connsiteX24" fmla="*/ 205187 w 1800046"/>
                      <a:gd name="connsiteY24" fmla="*/ 627384 h 1800490"/>
                      <a:gd name="connsiteX25" fmla="*/ 93999 w 1800046"/>
                      <a:gd name="connsiteY25" fmla="*/ 759604 h 1800490"/>
                      <a:gd name="connsiteX26" fmla="*/ 0 w 1800046"/>
                      <a:gd name="connsiteY26" fmla="*/ 900302 h 1800490"/>
                      <a:gd name="connsiteX27" fmla="*/ 70728 w 1800046"/>
                      <a:gd name="connsiteY27" fmla="*/ 1025660 h 1800490"/>
                      <a:gd name="connsiteX28" fmla="*/ 215491 w 1800046"/>
                      <a:gd name="connsiteY28" fmla="*/ 1198977 h 1800490"/>
                      <a:gd name="connsiteX29" fmla="*/ 224982 w 1800046"/>
                      <a:gd name="connsiteY29" fmla="*/ 1398060 h 1800490"/>
                      <a:gd name="connsiteX30" fmla="*/ 263610 w 1800046"/>
                      <a:gd name="connsiteY30" fmla="*/ 1536714 h 1800490"/>
                      <a:gd name="connsiteX31" fmla="*/ 402264 w 1800046"/>
                      <a:gd name="connsiteY31" fmla="*/ 1575342 h 1800490"/>
                      <a:gd name="connsiteX32" fmla="*/ 614780 w 1800046"/>
                      <a:gd name="connsiteY32" fmla="*/ 1610167 h 1800490"/>
                      <a:gd name="connsiteX33" fmla="*/ 759064 w 1800046"/>
                      <a:gd name="connsiteY33" fmla="*/ 1705932 h 1800490"/>
                      <a:gd name="connsiteX34" fmla="*/ 900023 w 1800046"/>
                      <a:gd name="connsiteY34" fmla="*/ 1800324 h 1800490"/>
                      <a:gd name="connsiteX35" fmla="*/ 1025380 w 1800046"/>
                      <a:gd name="connsiteY35" fmla="*/ 1729596 h 1800490"/>
                      <a:gd name="connsiteX36" fmla="*/ 1040232 w 1800046"/>
                      <a:gd name="connsiteY36" fmla="*/ 1707068 h 1800490"/>
                      <a:gd name="connsiteX37" fmla="*/ 1204244 w 1800046"/>
                      <a:gd name="connsiteY37" fmla="*/ 1583817 h 1800490"/>
                      <a:gd name="connsiteX38" fmla="*/ 1397781 w 1800046"/>
                      <a:gd name="connsiteY38" fmla="*/ 1575343 h 1800490"/>
                      <a:gd name="connsiteX39" fmla="*/ 1536435 w 1800046"/>
                      <a:gd name="connsiteY39"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704531 w 1800046"/>
                      <a:gd name="connsiteY10" fmla="*/ 743779 h 1800490"/>
                      <a:gd name="connsiteX11" fmla="*/ 1610315 w 1800046"/>
                      <a:gd name="connsiteY11" fmla="*/ 622232 h 1800490"/>
                      <a:gd name="connsiteX12" fmla="*/ 1575064 w 1800046"/>
                      <a:gd name="connsiteY12" fmla="*/ 402543 h 1800490"/>
                      <a:gd name="connsiteX13" fmla="*/ 1536435 w 1800046"/>
                      <a:gd name="connsiteY13" fmla="*/ 263889 h 1800490"/>
                      <a:gd name="connsiteX14" fmla="*/ 1397781 w 1800046"/>
                      <a:gd name="connsiteY14" fmla="*/ 225260 h 1800490"/>
                      <a:gd name="connsiteX15" fmla="*/ 1177537 w 1800046"/>
                      <a:gd name="connsiteY15" fmla="*/ 198160 h 1800490"/>
                      <a:gd name="connsiteX16" fmla="*/ 1040979 w 1800046"/>
                      <a:gd name="connsiteY16" fmla="*/ 94667 h 1800490"/>
                      <a:gd name="connsiteX17" fmla="*/ 900022 w 1800046"/>
                      <a:gd name="connsiteY17" fmla="*/ 278 h 1800490"/>
                      <a:gd name="connsiteX18" fmla="*/ 774665 w 1800046"/>
                      <a:gd name="connsiteY18" fmla="*/ 71007 h 1800490"/>
                      <a:gd name="connsiteX19" fmla="*/ 595802 w 1800046"/>
                      <a:gd name="connsiteY19" fmla="*/ 216783 h 1800490"/>
                      <a:gd name="connsiteX20" fmla="*/ 402264 w 1800046"/>
                      <a:gd name="connsiteY20" fmla="*/ 225261 h 1800490"/>
                      <a:gd name="connsiteX21" fmla="*/ 263610 w 1800046"/>
                      <a:gd name="connsiteY21" fmla="*/ 263889 h 1800490"/>
                      <a:gd name="connsiteX22" fmla="*/ 224982 w 1800046"/>
                      <a:gd name="connsiteY22" fmla="*/ 402543 h 1800490"/>
                      <a:gd name="connsiteX23" fmla="*/ 205187 w 1800046"/>
                      <a:gd name="connsiteY23" fmla="*/ 627384 h 1800490"/>
                      <a:gd name="connsiteX24" fmla="*/ 93999 w 1800046"/>
                      <a:gd name="connsiteY24" fmla="*/ 759604 h 1800490"/>
                      <a:gd name="connsiteX25" fmla="*/ 0 w 1800046"/>
                      <a:gd name="connsiteY25" fmla="*/ 900302 h 1800490"/>
                      <a:gd name="connsiteX26" fmla="*/ 70728 w 1800046"/>
                      <a:gd name="connsiteY26" fmla="*/ 1025660 h 1800490"/>
                      <a:gd name="connsiteX27" fmla="*/ 215491 w 1800046"/>
                      <a:gd name="connsiteY27" fmla="*/ 1198977 h 1800490"/>
                      <a:gd name="connsiteX28" fmla="*/ 224982 w 1800046"/>
                      <a:gd name="connsiteY28" fmla="*/ 1398060 h 1800490"/>
                      <a:gd name="connsiteX29" fmla="*/ 263610 w 1800046"/>
                      <a:gd name="connsiteY29" fmla="*/ 1536714 h 1800490"/>
                      <a:gd name="connsiteX30" fmla="*/ 402264 w 1800046"/>
                      <a:gd name="connsiteY30" fmla="*/ 1575342 h 1800490"/>
                      <a:gd name="connsiteX31" fmla="*/ 614780 w 1800046"/>
                      <a:gd name="connsiteY31" fmla="*/ 1610167 h 1800490"/>
                      <a:gd name="connsiteX32" fmla="*/ 759064 w 1800046"/>
                      <a:gd name="connsiteY32" fmla="*/ 1705932 h 1800490"/>
                      <a:gd name="connsiteX33" fmla="*/ 900023 w 1800046"/>
                      <a:gd name="connsiteY33" fmla="*/ 1800324 h 1800490"/>
                      <a:gd name="connsiteX34" fmla="*/ 1025380 w 1800046"/>
                      <a:gd name="connsiteY34" fmla="*/ 1729596 h 1800490"/>
                      <a:gd name="connsiteX35" fmla="*/ 1040232 w 1800046"/>
                      <a:gd name="connsiteY35" fmla="*/ 1707068 h 1800490"/>
                      <a:gd name="connsiteX36" fmla="*/ 1204244 w 1800046"/>
                      <a:gd name="connsiteY36" fmla="*/ 1583817 h 1800490"/>
                      <a:gd name="connsiteX37" fmla="*/ 1397781 w 1800046"/>
                      <a:gd name="connsiteY37" fmla="*/ 1575343 h 1800490"/>
                      <a:gd name="connsiteX38" fmla="*/ 1536435 w 1800046"/>
                      <a:gd name="connsiteY38"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706048 w 1800046"/>
                      <a:gd name="connsiteY9" fmla="*/ 759604 h 1800490"/>
                      <a:gd name="connsiteX10" fmla="*/ 1610315 w 1800046"/>
                      <a:gd name="connsiteY10" fmla="*/ 622232 h 1800490"/>
                      <a:gd name="connsiteX11" fmla="*/ 1575064 w 1800046"/>
                      <a:gd name="connsiteY11" fmla="*/ 402543 h 1800490"/>
                      <a:gd name="connsiteX12" fmla="*/ 1536435 w 1800046"/>
                      <a:gd name="connsiteY12" fmla="*/ 263889 h 1800490"/>
                      <a:gd name="connsiteX13" fmla="*/ 1397781 w 1800046"/>
                      <a:gd name="connsiteY13" fmla="*/ 225260 h 1800490"/>
                      <a:gd name="connsiteX14" fmla="*/ 1177537 w 1800046"/>
                      <a:gd name="connsiteY14" fmla="*/ 198160 h 1800490"/>
                      <a:gd name="connsiteX15" fmla="*/ 1040979 w 1800046"/>
                      <a:gd name="connsiteY15" fmla="*/ 94667 h 1800490"/>
                      <a:gd name="connsiteX16" fmla="*/ 900022 w 1800046"/>
                      <a:gd name="connsiteY16" fmla="*/ 278 h 1800490"/>
                      <a:gd name="connsiteX17" fmla="*/ 774665 w 1800046"/>
                      <a:gd name="connsiteY17" fmla="*/ 71007 h 1800490"/>
                      <a:gd name="connsiteX18" fmla="*/ 595802 w 1800046"/>
                      <a:gd name="connsiteY18" fmla="*/ 216783 h 1800490"/>
                      <a:gd name="connsiteX19" fmla="*/ 402264 w 1800046"/>
                      <a:gd name="connsiteY19" fmla="*/ 225261 h 1800490"/>
                      <a:gd name="connsiteX20" fmla="*/ 263610 w 1800046"/>
                      <a:gd name="connsiteY20" fmla="*/ 263889 h 1800490"/>
                      <a:gd name="connsiteX21" fmla="*/ 224982 w 1800046"/>
                      <a:gd name="connsiteY21" fmla="*/ 402543 h 1800490"/>
                      <a:gd name="connsiteX22" fmla="*/ 205187 w 1800046"/>
                      <a:gd name="connsiteY22" fmla="*/ 627384 h 1800490"/>
                      <a:gd name="connsiteX23" fmla="*/ 93999 w 1800046"/>
                      <a:gd name="connsiteY23" fmla="*/ 759604 h 1800490"/>
                      <a:gd name="connsiteX24" fmla="*/ 0 w 1800046"/>
                      <a:gd name="connsiteY24" fmla="*/ 900302 h 1800490"/>
                      <a:gd name="connsiteX25" fmla="*/ 70728 w 1800046"/>
                      <a:gd name="connsiteY25" fmla="*/ 1025660 h 1800490"/>
                      <a:gd name="connsiteX26" fmla="*/ 215491 w 1800046"/>
                      <a:gd name="connsiteY26" fmla="*/ 1198977 h 1800490"/>
                      <a:gd name="connsiteX27" fmla="*/ 224982 w 1800046"/>
                      <a:gd name="connsiteY27" fmla="*/ 1398060 h 1800490"/>
                      <a:gd name="connsiteX28" fmla="*/ 263610 w 1800046"/>
                      <a:gd name="connsiteY28" fmla="*/ 1536714 h 1800490"/>
                      <a:gd name="connsiteX29" fmla="*/ 402264 w 1800046"/>
                      <a:gd name="connsiteY29" fmla="*/ 1575342 h 1800490"/>
                      <a:gd name="connsiteX30" fmla="*/ 614780 w 1800046"/>
                      <a:gd name="connsiteY30" fmla="*/ 1610167 h 1800490"/>
                      <a:gd name="connsiteX31" fmla="*/ 759064 w 1800046"/>
                      <a:gd name="connsiteY31" fmla="*/ 1705932 h 1800490"/>
                      <a:gd name="connsiteX32" fmla="*/ 900023 w 1800046"/>
                      <a:gd name="connsiteY32" fmla="*/ 1800324 h 1800490"/>
                      <a:gd name="connsiteX33" fmla="*/ 1025380 w 1800046"/>
                      <a:gd name="connsiteY33" fmla="*/ 1729596 h 1800490"/>
                      <a:gd name="connsiteX34" fmla="*/ 1040232 w 1800046"/>
                      <a:gd name="connsiteY34" fmla="*/ 1707068 h 1800490"/>
                      <a:gd name="connsiteX35" fmla="*/ 1204244 w 1800046"/>
                      <a:gd name="connsiteY35" fmla="*/ 1583817 h 1800490"/>
                      <a:gd name="connsiteX36" fmla="*/ 1397781 w 1800046"/>
                      <a:gd name="connsiteY36" fmla="*/ 1575343 h 1800490"/>
                      <a:gd name="connsiteX37" fmla="*/ 1536435 w 1800046"/>
                      <a:gd name="connsiteY37"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729318 w 1800046"/>
                      <a:gd name="connsiteY6" fmla="*/ 1025660 h 1800490"/>
                      <a:gd name="connsiteX7" fmla="*/ 1800046 w 1800046"/>
                      <a:gd name="connsiteY7" fmla="*/ 900302 h 1800490"/>
                      <a:gd name="connsiteX8" fmla="*/ 1729318 w 1800046"/>
                      <a:gd name="connsiteY8" fmla="*/ 774944 h 1800490"/>
                      <a:gd name="connsiteX9" fmla="*/ 1610315 w 1800046"/>
                      <a:gd name="connsiteY9" fmla="*/ 622232 h 1800490"/>
                      <a:gd name="connsiteX10" fmla="*/ 1575064 w 1800046"/>
                      <a:gd name="connsiteY10" fmla="*/ 402543 h 1800490"/>
                      <a:gd name="connsiteX11" fmla="*/ 1536435 w 1800046"/>
                      <a:gd name="connsiteY11" fmla="*/ 263889 h 1800490"/>
                      <a:gd name="connsiteX12" fmla="*/ 1397781 w 1800046"/>
                      <a:gd name="connsiteY12" fmla="*/ 225260 h 1800490"/>
                      <a:gd name="connsiteX13" fmla="*/ 1177537 w 1800046"/>
                      <a:gd name="connsiteY13" fmla="*/ 198160 h 1800490"/>
                      <a:gd name="connsiteX14" fmla="*/ 1040979 w 1800046"/>
                      <a:gd name="connsiteY14" fmla="*/ 94667 h 1800490"/>
                      <a:gd name="connsiteX15" fmla="*/ 900022 w 1800046"/>
                      <a:gd name="connsiteY15" fmla="*/ 278 h 1800490"/>
                      <a:gd name="connsiteX16" fmla="*/ 774665 w 1800046"/>
                      <a:gd name="connsiteY16" fmla="*/ 71007 h 1800490"/>
                      <a:gd name="connsiteX17" fmla="*/ 595802 w 1800046"/>
                      <a:gd name="connsiteY17" fmla="*/ 216783 h 1800490"/>
                      <a:gd name="connsiteX18" fmla="*/ 402264 w 1800046"/>
                      <a:gd name="connsiteY18" fmla="*/ 225261 h 1800490"/>
                      <a:gd name="connsiteX19" fmla="*/ 263610 w 1800046"/>
                      <a:gd name="connsiteY19" fmla="*/ 263889 h 1800490"/>
                      <a:gd name="connsiteX20" fmla="*/ 224982 w 1800046"/>
                      <a:gd name="connsiteY20" fmla="*/ 402543 h 1800490"/>
                      <a:gd name="connsiteX21" fmla="*/ 205187 w 1800046"/>
                      <a:gd name="connsiteY21" fmla="*/ 627384 h 1800490"/>
                      <a:gd name="connsiteX22" fmla="*/ 93999 w 1800046"/>
                      <a:gd name="connsiteY22" fmla="*/ 759604 h 1800490"/>
                      <a:gd name="connsiteX23" fmla="*/ 0 w 1800046"/>
                      <a:gd name="connsiteY23" fmla="*/ 900302 h 1800490"/>
                      <a:gd name="connsiteX24" fmla="*/ 70728 w 1800046"/>
                      <a:gd name="connsiteY24" fmla="*/ 1025660 h 1800490"/>
                      <a:gd name="connsiteX25" fmla="*/ 215491 w 1800046"/>
                      <a:gd name="connsiteY25" fmla="*/ 1198977 h 1800490"/>
                      <a:gd name="connsiteX26" fmla="*/ 224982 w 1800046"/>
                      <a:gd name="connsiteY26" fmla="*/ 1398060 h 1800490"/>
                      <a:gd name="connsiteX27" fmla="*/ 263610 w 1800046"/>
                      <a:gd name="connsiteY27" fmla="*/ 1536714 h 1800490"/>
                      <a:gd name="connsiteX28" fmla="*/ 402264 w 1800046"/>
                      <a:gd name="connsiteY28" fmla="*/ 1575342 h 1800490"/>
                      <a:gd name="connsiteX29" fmla="*/ 614780 w 1800046"/>
                      <a:gd name="connsiteY29" fmla="*/ 1610167 h 1800490"/>
                      <a:gd name="connsiteX30" fmla="*/ 759064 w 1800046"/>
                      <a:gd name="connsiteY30" fmla="*/ 1705932 h 1800490"/>
                      <a:gd name="connsiteX31" fmla="*/ 900023 w 1800046"/>
                      <a:gd name="connsiteY31" fmla="*/ 1800324 h 1800490"/>
                      <a:gd name="connsiteX32" fmla="*/ 1025380 w 1800046"/>
                      <a:gd name="connsiteY32" fmla="*/ 1729596 h 1800490"/>
                      <a:gd name="connsiteX33" fmla="*/ 1040232 w 1800046"/>
                      <a:gd name="connsiteY33" fmla="*/ 1707068 h 1800490"/>
                      <a:gd name="connsiteX34" fmla="*/ 1204244 w 1800046"/>
                      <a:gd name="connsiteY34" fmla="*/ 1583817 h 1800490"/>
                      <a:gd name="connsiteX35" fmla="*/ 1397781 w 1800046"/>
                      <a:gd name="connsiteY35" fmla="*/ 1575343 h 1800490"/>
                      <a:gd name="connsiteX36" fmla="*/ 1536435 w 1800046"/>
                      <a:gd name="connsiteY36"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706048 w 1800046"/>
                      <a:gd name="connsiteY5" fmla="*/ 1041000 h 1800490"/>
                      <a:gd name="connsiteX6" fmla="*/ 1800046 w 1800046"/>
                      <a:gd name="connsiteY6" fmla="*/ 900302 h 1800490"/>
                      <a:gd name="connsiteX7" fmla="*/ 1729318 w 1800046"/>
                      <a:gd name="connsiteY7" fmla="*/ 774944 h 1800490"/>
                      <a:gd name="connsiteX8" fmla="*/ 1610315 w 1800046"/>
                      <a:gd name="connsiteY8" fmla="*/ 622232 h 1800490"/>
                      <a:gd name="connsiteX9" fmla="*/ 1575064 w 1800046"/>
                      <a:gd name="connsiteY9" fmla="*/ 402543 h 1800490"/>
                      <a:gd name="connsiteX10" fmla="*/ 1536435 w 1800046"/>
                      <a:gd name="connsiteY10" fmla="*/ 263889 h 1800490"/>
                      <a:gd name="connsiteX11" fmla="*/ 1397781 w 1800046"/>
                      <a:gd name="connsiteY11" fmla="*/ 225260 h 1800490"/>
                      <a:gd name="connsiteX12" fmla="*/ 1177537 w 1800046"/>
                      <a:gd name="connsiteY12" fmla="*/ 198160 h 1800490"/>
                      <a:gd name="connsiteX13" fmla="*/ 1040979 w 1800046"/>
                      <a:gd name="connsiteY13" fmla="*/ 94667 h 1800490"/>
                      <a:gd name="connsiteX14" fmla="*/ 900022 w 1800046"/>
                      <a:gd name="connsiteY14" fmla="*/ 278 h 1800490"/>
                      <a:gd name="connsiteX15" fmla="*/ 774665 w 1800046"/>
                      <a:gd name="connsiteY15" fmla="*/ 71007 h 1800490"/>
                      <a:gd name="connsiteX16" fmla="*/ 595802 w 1800046"/>
                      <a:gd name="connsiteY16" fmla="*/ 216783 h 1800490"/>
                      <a:gd name="connsiteX17" fmla="*/ 402264 w 1800046"/>
                      <a:gd name="connsiteY17" fmla="*/ 225261 h 1800490"/>
                      <a:gd name="connsiteX18" fmla="*/ 263610 w 1800046"/>
                      <a:gd name="connsiteY18" fmla="*/ 263889 h 1800490"/>
                      <a:gd name="connsiteX19" fmla="*/ 224982 w 1800046"/>
                      <a:gd name="connsiteY19" fmla="*/ 402543 h 1800490"/>
                      <a:gd name="connsiteX20" fmla="*/ 205187 w 1800046"/>
                      <a:gd name="connsiteY20" fmla="*/ 627384 h 1800490"/>
                      <a:gd name="connsiteX21" fmla="*/ 93999 w 1800046"/>
                      <a:gd name="connsiteY21" fmla="*/ 759604 h 1800490"/>
                      <a:gd name="connsiteX22" fmla="*/ 0 w 1800046"/>
                      <a:gd name="connsiteY22" fmla="*/ 900302 h 1800490"/>
                      <a:gd name="connsiteX23" fmla="*/ 70728 w 1800046"/>
                      <a:gd name="connsiteY23" fmla="*/ 1025660 h 1800490"/>
                      <a:gd name="connsiteX24" fmla="*/ 215491 w 1800046"/>
                      <a:gd name="connsiteY24" fmla="*/ 1198977 h 1800490"/>
                      <a:gd name="connsiteX25" fmla="*/ 224982 w 1800046"/>
                      <a:gd name="connsiteY25" fmla="*/ 1398060 h 1800490"/>
                      <a:gd name="connsiteX26" fmla="*/ 263610 w 1800046"/>
                      <a:gd name="connsiteY26" fmla="*/ 1536714 h 1800490"/>
                      <a:gd name="connsiteX27" fmla="*/ 402264 w 1800046"/>
                      <a:gd name="connsiteY27" fmla="*/ 1575342 h 1800490"/>
                      <a:gd name="connsiteX28" fmla="*/ 614780 w 1800046"/>
                      <a:gd name="connsiteY28" fmla="*/ 1610167 h 1800490"/>
                      <a:gd name="connsiteX29" fmla="*/ 759064 w 1800046"/>
                      <a:gd name="connsiteY29" fmla="*/ 1705932 h 1800490"/>
                      <a:gd name="connsiteX30" fmla="*/ 900023 w 1800046"/>
                      <a:gd name="connsiteY30" fmla="*/ 1800324 h 1800490"/>
                      <a:gd name="connsiteX31" fmla="*/ 1025380 w 1800046"/>
                      <a:gd name="connsiteY31" fmla="*/ 1729596 h 1800490"/>
                      <a:gd name="connsiteX32" fmla="*/ 1040232 w 1800046"/>
                      <a:gd name="connsiteY32" fmla="*/ 1707068 h 1800490"/>
                      <a:gd name="connsiteX33" fmla="*/ 1204244 w 1800046"/>
                      <a:gd name="connsiteY33" fmla="*/ 1583817 h 1800490"/>
                      <a:gd name="connsiteX34" fmla="*/ 1397781 w 1800046"/>
                      <a:gd name="connsiteY34" fmla="*/ 1575343 h 1800490"/>
                      <a:gd name="connsiteX35" fmla="*/ 1536435 w 1800046"/>
                      <a:gd name="connsiteY35" fmla="*/ 1536714 h 1800490"/>
                      <a:gd name="connsiteX0" fmla="*/ 1536435 w 1800046"/>
                      <a:gd name="connsiteY0" fmla="*/ 1536714 h 1800490"/>
                      <a:gd name="connsiteX1" fmla="*/ 1575065 w 1800046"/>
                      <a:gd name="connsiteY1" fmla="*/ 1398061 h 1800490"/>
                      <a:gd name="connsiteX2" fmla="*/ 1570817 w 1800046"/>
                      <a:gd name="connsiteY2" fmla="*/ 1369281 h 1800490"/>
                      <a:gd name="connsiteX3" fmla="*/ 1569100 w 1800046"/>
                      <a:gd name="connsiteY3" fmla="*/ 1204128 h 1800490"/>
                      <a:gd name="connsiteX4" fmla="*/ 1704532 w 1800046"/>
                      <a:gd name="connsiteY4" fmla="*/ 1056822 h 1800490"/>
                      <a:gd name="connsiteX5" fmla="*/ 1800046 w 1800046"/>
                      <a:gd name="connsiteY5" fmla="*/ 900302 h 1800490"/>
                      <a:gd name="connsiteX6" fmla="*/ 1729318 w 1800046"/>
                      <a:gd name="connsiteY6" fmla="*/ 774944 h 1800490"/>
                      <a:gd name="connsiteX7" fmla="*/ 1610315 w 1800046"/>
                      <a:gd name="connsiteY7" fmla="*/ 622232 h 1800490"/>
                      <a:gd name="connsiteX8" fmla="*/ 1575064 w 1800046"/>
                      <a:gd name="connsiteY8" fmla="*/ 402543 h 1800490"/>
                      <a:gd name="connsiteX9" fmla="*/ 1536435 w 1800046"/>
                      <a:gd name="connsiteY9" fmla="*/ 263889 h 1800490"/>
                      <a:gd name="connsiteX10" fmla="*/ 1397781 w 1800046"/>
                      <a:gd name="connsiteY10" fmla="*/ 225260 h 1800490"/>
                      <a:gd name="connsiteX11" fmla="*/ 1177537 w 1800046"/>
                      <a:gd name="connsiteY11" fmla="*/ 198160 h 1800490"/>
                      <a:gd name="connsiteX12" fmla="*/ 1040979 w 1800046"/>
                      <a:gd name="connsiteY12" fmla="*/ 94667 h 1800490"/>
                      <a:gd name="connsiteX13" fmla="*/ 900022 w 1800046"/>
                      <a:gd name="connsiteY13" fmla="*/ 278 h 1800490"/>
                      <a:gd name="connsiteX14" fmla="*/ 774665 w 1800046"/>
                      <a:gd name="connsiteY14" fmla="*/ 71007 h 1800490"/>
                      <a:gd name="connsiteX15" fmla="*/ 595802 w 1800046"/>
                      <a:gd name="connsiteY15" fmla="*/ 216783 h 1800490"/>
                      <a:gd name="connsiteX16" fmla="*/ 402264 w 1800046"/>
                      <a:gd name="connsiteY16" fmla="*/ 225261 h 1800490"/>
                      <a:gd name="connsiteX17" fmla="*/ 263610 w 1800046"/>
                      <a:gd name="connsiteY17" fmla="*/ 263889 h 1800490"/>
                      <a:gd name="connsiteX18" fmla="*/ 224982 w 1800046"/>
                      <a:gd name="connsiteY18" fmla="*/ 402543 h 1800490"/>
                      <a:gd name="connsiteX19" fmla="*/ 205187 w 1800046"/>
                      <a:gd name="connsiteY19" fmla="*/ 627384 h 1800490"/>
                      <a:gd name="connsiteX20" fmla="*/ 93999 w 1800046"/>
                      <a:gd name="connsiteY20" fmla="*/ 759604 h 1800490"/>
                      <a:gd name="connsiteX21" fmla="*/ 0 w 1800046"/>
                      <a:gd name="connsiteY21" fmla="*/ 900302 h 1800490"/>
                      <a:gd name="connsiteX22" fmla="*/ 70728 w 1800046"/>
                      <a:gd name="connsiteY22" fmla="*/ 1025660 h 1800490"/>
                      <a:gd name="connsiteX23" fmla="*/ 215491 w 1800046"/>
                      <a:gd name="connsiteY23" fmla="*/ 1198977 h 1800490"/>
                      <a:gd name="connsiteX24" fmla="*/ 224982 w 1800046"/>
                      <a:gd name="connsiteY24" fmla="*/ 1398060 h 1800490"/>
                      <a:gd name="connsiteX25" fmla="*/ 263610 w 1800046"/>
                      <a:gd name="connsiteY25" fmla="*/ 1536714 h 1800490"/>
                      <a:gd name="connsiteX26" fmla="*/ 402264 w 1800046"/>
                      <a:gd name="connsiteY26" fmla="*/ 1575342 h 1800490"/>
                      <a:gd name="connsiteX27" fmla="*/ 614780 w 1800046"/>
                      <a:gd name="connsiteY27" fmla="*/ 1610167 h 1800490"/>
                      <a:gd name="connsiteX28" fmla="*/ 759064 w 1800046"/>
                      <a:gd name="connsiteY28" fmla="*/ 1705932 h 1800490"/>
                      <a:gd name="connsiteX29" fmla="*/ 900023 w 1800046"/>
                      <a:gd name="connsiteY29" fmla="*/ 1800324 h 1800490"/>
                      <a:gd name="connsiteX30" fmla="*/ 1025380 w 1800046"/>
                      <a:gd name="connsiteY30" fmla="*/ 1729596 h 1800490"/>
                      <a:gd name="connsiteX31" fmla="*/ 1040232 w 1800046"/>
                      <a:gd name="connsiteY31" fmla="*/ 1707068 h 1800490"/>
                      <a:gd name="connsiteX32" fmla="*/ 1204244 w 1800046"/>
                      <a:gd name="connsiteY32" fmla="*/ 1583817 h 1800490"/>
                      <a:gd name="connsiteX33" fmla="*/ 1397781 w 1800046"/>
                      <a:gd name="connsiteY33" fmla="*/ 1575343 h 1800490"/>
                      <a:gd name="connsiteX34" fmla="*/ 1536435 w 1800046"/>
                      <a:gd name="connsiteY34" fmla="*/ 1536714 h 1800490"/>
                      <a:gd name="connsiteX0" fmla="*/ 1536435 w 1800046"/>
                      <a:gd name="connsiteY0" fmla="*/ 1536714 h 1800490"/>
                      <a:gd name="connsiteX1" fmla="*/ 1575065 w 1800046"/>
                      <a:gd name="connsiteY1" fmla="*/ 1398061 h 1800490"/>
                      <a:gd name="connsiteX2" fmla="*/ 1569100 w 1800046"/>
                      <a:gd name="connsiteY2" fmla="*/ 1204128 h 1800490"/>
                      <a:gd name="connsiteX3" fmla="*/ 1704532 w 1800046"/>
                      <a:gd name="connsiteY3" fmla="*/ 1056822 h 1800490"/>
                      <a:gd name="connsiteX4" fmla="*/ 1800046 w 1800046"/>
                      <a:gd name="connsiteY4" fmla="*/ 900302 h 1800490"/>
                      <a:gd name="connsiteX5" fmla="*/ 1729318 w 1800046"/>
                      <a:gd name="connsiteY5" fmla="*/ 774944 h 1800490"/>
                      <a:gd name="connsiteX6" fmla="*/ 1610315 w 1800046"/>
                      <a:gd name="connsiteY6" fmla="*/ 622232 h 1800490"/>
                      <a:gd name="connsiteX7" fmla="*/ 1575064 w 1800046"/>
                      <a:gd name="connsiteY7" fmla="*/ 402543 h 1800490"/>
                      <a:gd name="connsiteX8" fmla="*/ 1536435 w 1800046"/>
                      <a:gd name="connsiteY8" fmla="*/ 263889 h 1800490"/>
                      <a:gd name="connsiteX9" fmla="*/ 1397781 w 1800046"/>
                      <a:gd name="connsiteY9" fmla="*/ 225260 h 1800490"/>
                      <a:gd name="connsiteX10" fmla="*/ 1177537 w 1800046"/>
                      <a:gd name="connsiteY10" fmla="*/ 198160 h 1800490"/>
                      <a:gd name="connsiteX11" fmla="*/ 1040979 w 1800046"/>
                      <a:gd name="connsiteY11" fmla="*/ 94667 h 1800490"/>
                      <a:gd name="connsiteX12" fmla="*/ 900022 w 1800046"/>
                      <a:gd name="connsiteY12" fmla="*/ 278 h 1800490"/>
                      <a:gd name="connsiteX13" fmla="*/ 774665 w 1800046"/>
                      <a:gd name="connsiteY13" fmla="*/ 71007 h 1800490"/>
                      <a:gd name="connsiteX14" fmla="*/ 595802 w 1800046"/>
                      <a:gd name="connsiteY14" fmla="*/ 216783 h 1800490"/>
                      <a:gd name="connsiteX15" fmla="*/ 402264 w 1800046"/>
                      <a:gd name="connsiteY15" fmla="*/ 225261 h 1800490"/>
                      <a:gd name="connsiteX16" fmla="*/ 263610 w 1800046"/>
                      <a:gd name="connsiteY16" fmla="*/ 263889 h 1800490"/>
                      <a:gd name="connsiteX17" fmla="*/ 224982 w 1800046"/>
                      <a:gd name="connsiteY17" fmla="*/ 402543 h 1800490"/>
                      <a:gd name="connsiteX18" fmla="*/ 205187 w 1800046"/>
                      <a:gd name="connsiteY18" fmla="*/ 627384 h 1800490"/>
                      <a:gd name="connsiteX19" fmla="*/ 93999 w 1800046"/>
                      <a:gd name="connsiteY19" fmla="*/ 759604 h 1800490"/>
                      <a:gd name="connsiteX20" fmla="*/ 0 w 1800046"/>
                      <a:gd name="connsiteY20" fmla="*/ 900302 h 1800490"/>
                      <a:gd name="connsiteX21" fmla="*/ 70728 w 1800046"/>
                      <a:gd name="connsiteY21" fmla="*/ 1025660 h 1800490"/>
                      <a:gd name="connsiteX22" fmla="*/ 215491 w 1800046"/>
                      <a:gd name="connsiteY22" fmla="*/ 1198977 h 1800490"/>
                      <a:gd name="connsiteX23" fmla="*/ 224982 w 1800046"/>
                      <a:gd name="connsiteY23" fmla="*/ 1398060 h 1800490"/>
                      <a:gd name="connsiteX24" fmla="*/ 263610 w 1800046"/>
                      <a:gd name="connsiteY24" fmla="*/ 1536714 h 1800490"/>
                      <a:gd name="connsiteX25" fmla="*/ 402264 w 1800046"/>
                      <a:gd name="connsiteY25" fmla="*/ 1575342 h 1800490"/>
                      <a:gd name="connsiteX26" fmla="*/ 614780 w 1800046"/>
                      <a:gd name="connsiteY26" fmla="*/ 1610167 h 1800490"/>
                      <a:gd name="connsiteX27" fmla="*/ 759064 w 1800046"/>
                      <a:gd name="connsiteY27" fmla="*/ 1705932 h 1800490"/>
                      <a:gd name="connsiteX28" fmla="*/ 900023 w 1800046"/>
                      <a:gd name="connsiteY28" fmla="*/ 1800324 h 1800490"/>
                      <a:gd name="connsiteX29" fmla="*/ 1025380 w 1800046"/>
                      <a:gd name="connsiteY29" fmla="*/ 1729596 h 1800490"/>
                      <a:gd name="connsiteX30" fmla="*/ 1040232 w 1800046"/>
                      <a:gd name="connsiteY30" fmla="*/ 1707068 h 1800490"/>
                      <a:gd name="connsiteX31" fmla="*/ 1204244 w 1800046"/>
                      <a:gd name="connsiteY31" fmla="*/ 1583817 h 1800490"/>
                      <a:gd name="connsiteX32" fmla="*/ 1397781 w 1800046"/>
                      <a:gd name="connsiteY32" fmla="*/ 1575343 h 1800490"/>
                      <a:gd name="connsiteX33" fmla="*/ 1536435 w 1800046"/>
                      <a:gd name="connsiteY33" fmla="*/ 1536714 h 1800490"/>
                      <a:gd name="connsiteX0" fmla="*/ 1536435 w 1800046"/>
                      <a:gd name="connsiteY0" fmla="*/ 1536714 h 1800602"/>
                      <a:gd name="connsiteX1" fmla="*/ 1575065 w 1800046"/>
                      <a:gd name="connsiteY1" fmla="*/ 1398061 h 1800602"/>
                      <a:gd name="connsiteX2" fmla="*/ 1569100 w 1800046"/>
                      <a:gd name="connsiteY2" fmla="*/ 1204128 h 1800602"/>
                      <a:gd name="connsiteX3" fmla="*/ 1704532 w 1800046"/>
                      <a:gd name="connsiteY3" fmla="*/ 1056822 h 1800602"/>
                      <a:gd name="connsiteX4" fmla="*/ 1800046 w 1800046"/>
                      <a:gd name="connsiteY4" fmla="*/ 900302 h 1800602"/>
                      <a:gd name="connsiteX5" fmla="*/ 1729318 w 1800046"/>
                      <a:gd name="connsiteY5" fmla="*/ 774944 h 1800602"/>
                      <a:gd name="connsiteX6" fmla="*/ 1610315 w 1800046"/>
                      <a:gd name="connsiteY6" fmla="*/ 622232 h 1800602"/>
                      <a:gd name="connsiteX7" fmla="*/ 1575064 w 1800046"/>
                      <a:gd name="connsiteY7" fmla="*/ 402543 h 1800602"/>
                      <a:gd name="connsiteX8" fmla="*/ 1536435 w 1800046"/>
                      <a:gd name="connsiteY8" fmla="*/ 263889 h 1800602"/>
                      <a:gd name="connsiteX9" fmla="*/ 1397781 w 1800046"/>
                      <a:gd name="connsiteY9" fmla="*/ 225260 h 1800602"/>
                      <a:gd name="connsiteX10" fmla="*/ 1177537 w 1800046"/>
                      <a:gd name="connsiteY10" fmla="*/ 198160 h 1800602"/>
                      <a:gd name="connsiteX11" fmla="*/ 1040979 w 1800046"/>
                      <a:gd name="connsiteY11" fmla="*/ 94667 h 1800602"/>
                      <a:gd name="connsiteX12" fmla="*/ 900022 w 1800046"/>
                      <a:gd name="connsiteY12" fmla="*/ 278 h 1800602"/>
                      <a:gd name="connsiteX13" fmla="*/ 774665 w 1800046"/>
                      <a:gd name="connsiteY13" fmla="*/ 71007 h 1800602"/>
                      <a:gd name="connsiteX14" fmla="*/ 595802 w 1800046"/>
                      <a:gd name="connsiteY14" fmla="*/ 216783 h 1800602"/>
                      <a:gd name="connsiteX15" fmla="*/ 402264 w 1800046"/>
                      <a:gd name="connsiteY15" fmla="*/ 225261 h 1800602"/>
                      <a:gd name="connsiteX16" fmla="*/ 263610 w 1800046"/>
                      <a:gd name="connsiteY16" fmla="*/ 263889 h 1800602"/>
                      <a:gd name="connsiteX17" fmla="*/ 224982 w 1800046"/>
                      <a:gd name="connsiteY17" fmla="*/ 402543 h 1800602"/>
                      <a:gd name="connsiteX18" fmla="*/ 205187 w 1800046"/>
                      <a:gd name="connsiteY18" fmla="*/ 627384 h 1800602"/>
                      <a:gd name="connsiteX19" fmla="*/ 93999 w 1800046"/>
                      <a:gd name="connsiteY19" fmla="*/ 759604 h 1800602"/>
                      <a:gd name="connsiteX20" fmla="*/ 0 w 1800046"/>
                      <a:gd name="connsiteY20" fmla="*/ 900302 h 1800602"/>
                      <a:gd name="connsiteX21" fmla="*/ 70728 w 1800046"/>
                      <a:gd name="connsiteY21" fmla="*/ 1025660 h 1800602"/>
                      <a:gd name="connsiteX22" fmla="*/ 215491 w 1800046"/>
                      <a:gd name="connsiteY22" fmla="*/ 1198977 h 1800602"/>
                      <a:gd name="connsiteX23" fmla="*/ 224982 w 1800046"/>
                      <a:gd name="connsiteY23" fmla="*/ 1398060 h 1800602"/>
                      <a:gd name="connsiteX24" fmla="*/ 263610 w 1800046"/>
                      <a:gd name="connsiteY24" fmla="*/ 1536714 h 1800602"/>
                      <a:gd name="connsiteX25" fmla="*/ 402264 w 1800046"/>
                      <a:gd name="connsiteY25" fmla="*/ 1575342 h 1800602"/>
                      <a:gd name="connsiteX26" fmla="*/ 614780 w 1800046"/>
                      <a:gd name="connsiteY26" fmla="*/ 1610167 h 1800602"/>
                      <a:gd name="connsiteX27" fmla="*/ 759064 w 1800046"/>
                      <a:gd name="connsiteY27" fmla="*/ 1705932 h 1800602"/>
                      <a:gd name="connsiteX28" fmla="*/ 900023 w 1800046"/>
                      <a:gd name="connsiteY28" fmla="*/ 1800324 h 1800602"/>
                      <a:gd name="connsiteX29" fmla="*/ 1025380 w 1800046"/>
                      <a:gd name="connsiteY29" fmla="*/ 1729596 h 1800602"/>
                      <a:gd name="connsiteX30" fmla="*/ 1204244 w 1800046"/>
                      <a:gd name="connsiteY30" fmla="*/ 1583817 h 1800602"/>
                      <a:gd name="connsiteX31" fmla="*/ 1397781 w 1800046"/>
                      <a:gd name="connsiteY31" fmla="*/ 1575343 h 1800602"/>
                      <a:gd name="connsiteX32" fmla="*/ 1536435 w 1800046"/>
                      <a:gd name="connsiteY32" fmla="*/ 1536714 h 180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0046" h="1800602">
                        <a:moveTo>
                          <a:pt x="1536435" y="1536714"/>
                        </a:moveTo>
                        <a:cubicBezTo>
                          <a:pt x="1565982" y="1507167"/>
                          <a:pt x="1569621" y="1453492"/>
                          <a:pt x="1575065" y="1398061"/>
                        </a:cubicBezTo>
                        <a:cubicBezTo>
                          <a:pt x="1580509" y="1342630"/>
                          <a:pt x="1547522" y="1261001"/>
                          <a:pt x="1569100" y="1204128"/>
                        </a:cubicBezTo>
                        <a:cubicBezTo>
                          <a:pt x="1590678" y="1147255"/>
                          <a:pt x="1666041" y="1107460"/>
                          <a:pt x="1704532" y="1056822"/>
                        </a:cubicBezTo>
                        <a:cubicBezTo>
                          <a:pt x="1743023" y="1006184"/>
                          <a:pt x="1795915" y="947282"/>
                          <a:pt x="1800046" y="900302"/>
                        </a:cubicBezTo>
                        <a:cubicBezTo>
                          <a:pt x="1800046" y="858516"/>
                          <a:pt x="1737075" y="780057"/>
                          <a:pt x="1729318" y="774944"/>
                        </a:cubicBezTo>
                        <a:lnTo>
                          <a:pt x="1610315" y="622232"/>
                        </a:lnTo>
                        <a:lnTo>
                          <a:pt x="1575064" y="402543"/>
                        </a:lnTo>
                        <a:cubicBezTo>
                          <a:pt x="1580023" y="343093"/>
                          <a:pt x="1567877" y="295331"/>
                          <a:pt x="1536435" y="263889"/>
                        </a:cubicBezTo>
                        <a:cubicBezTo>
                          <a:pt x="1504993" y="232446"/>
                          <a:pt x="1406634" y="223442"/>
                          <a:pt x="1397781" y="225260"/>
                        </a:cubicBezTo>
                        <a:lnTo>
                          <a:pt x="1177537" y="198160"/>
                        </a:lnTo>
                        <a:lnTo>
                          <a:pt x="1040979" y="94667"/>
                        </a:lnTo>
                        <a:cubicBezTo>
                          <a:pt x="994726" y="61687"/>
                          <a:pt x="944408" y="4221"/>
                          <a:pt x="900022" y="278"/>
                        </a:cubicBezTo>
                        <a:cubicBezTo>
                          <a:pt x="855636" y="-3665"/>
                          <a:pt x="825368" y="34923"/>
                          <a:pt x="774665" y="71007"/>
                        </a:cubicBezTo>
                        <a:cubicBezTo>
                          <a:pt x="723962" y="107091"/>
                          <a:pt x="657869" y="191074"/>
                          <a:pt x="595802" y="216783"/>
                        </a:cubicBezTo>
                        <a:cubicBezTo>
                          <a:pt x="533735" y="242492"/>
                          <a:pt x="457629" y="217410"/>
                          <a:pt x="402264" y="225261"/>
                        </a:cubicBezTo>
                        <a:cubicBezTo>
                          <a:pt x="346899" y="233112"/>
                          <a:pt x="295053" y="232447"/>
                          <a:pt x="263610" y="263889"/>
                        </a:cubicBezTo>
                        <a:cubicBezTo>
                          <a:pt x="232168" y="295332"/>
                          <a:pt x="234719" y="341961"/>
                          <a:pt x="224982" y="402543"/>
                        </a:cubicBezTo>
                        <a:cubicBezTo>
                          <a:pt x="215245" y="463125"/>
                          <a:pt x="227018" y="567874"/>
                          <a:pt x="205187" y="627384"/>
                        </a:cubicBezTo>
                        <a:cubicBezTo>
                          <a:pt x="183357" y="686894"/>
                          <a:pt x="128197" y="714118"/>
                          <a:pt x="93999" y="759604"/>
                        </a:cubicBezTo>
                        <a:cubicBezTo>
                          <a:pt x="59801" y="805090"/>
                          <a:pt x="3879" y="855959"/>
                          <a:pt x="0" y="900302"/>
                        </a:cubicBezTo>
                        <a:cubicBezTo>
                          <a:pt x="0" y="942088"/>
                          <a:pt x="62971" y="1020546"/>
                          <a:pt x="70728" y="1025660"/>
                        </a:cubicBezTo>
                        <a:lnTo>
                          <a:pt x="215491" y="1198977"/>
                        </a:lnTo>
                        <a:cubicBezTo>
                          <a:pt x="237322" y="1258487"/>
                          <a:pt x="216962" y="1341771"/>
                          <a:pt x="224982" y="1398060"/>
                        </a:cubicBezTo>
                        <a:cubicBezTo>
                          <a:pt x="233002" y="1454349"/>
                          <a:pt x="234063" y="1507167"/>
                          <a:pt x="263610" y="1536714"/>
                        </a:cubicBezTo>
                        <a:cubicBezTo>
                          <a:pt x="293157" y="1566261"/>
                          <a:pt x="393410" y="1577160"/>
                          <a:pt x="402264" y="1575342"/>
                        </a:cubicBezTo>
                        <a:lnTo>
                          <a:pt x="614780" y="1610167"/>
                        </a:lnTo>
                        <a:lnTo>
                          <a:pt x="759064" y="1705932"/>
                        </a:lnTo>
                        <a:cubicBezTo>
                          <a:pt x="806605" y="1737625"/>
                          <a:pt x="855637" y="1796380"/>
                          <a:pt x="900023" y="1800324"/>
                        </a:cubicBezTo>
                        <a:cubicBezTo>
                          <a:pt x="944409" y="1804268"/>
                          <a:pt x="974677" y="1765681"/>
                          <a:pt x="1025380" y="1729596"/>
                        </a:cubicBezTo>
                        <a:cubicBezTo>
                          <a:pt x="1076084" y="1693512"/>
                          <a:pt x="1142177" y="1609526"/>
                          <a:pt x="1204244" y="1583817"/>
                        </a:cubicBezTo>
                        <a:cubicBezTo>
                          <a:pt x="1266311" y="1558108"/>
                          <a:pt x="1342416" y="1583194"/>
                          <a:pt x="1397781" y="1575343"/>
                        </a:cubicBezTo>
                        <a:cubicBezTo>
                          <a:pt x="1453146" y="1567493"/>
                          <a:pt x="1506888" y="1566261"/>
                          <a:pt x="1536435" y="1536714"/>
                        </a:cubicBezTo>
                        <a:close/>
                      </a:path>
                    </a:pathLst>
                  </a:custGeom>
                  <a:solidFill>
                    <a:schemeClr val="accent4">
                      <a:lumMod val="25000"/>
                      <a:lumOff val="75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ECE74ED5-3EC8-414C-AF23-C61441D074CC}"/>
                      </a:ext>
                    </a:extLst>
                  </p:cNvPr>
                  <p:cNvSpPr/>
                  <p:nvPr/>
                </p:nvSpPr>
                <p:spPr>
                  <a:xfrm>
                    <a:off x="4779120" y="3723019"/>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F1A0C832-8D0A-4E04-BC34-A70490332A91}"/>
                      </a:ext>
                    </a:extLst>
                  </p:cNvPr>
                  <p:cNvSpPr/>
                  <p:nvPr/>
                </p:nvSpPr>
                <p:spPr>
                  <a:xfrm>
                    <a:off x="4895953" y="3906521"/>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3EB7B328-2618-40E6-9622-1417FF7ADF40}"/>
                      </a:ext>
                    </a:extLst>
                  </p:cNvPr>
                  <p:cNvSpPr/>
                  <p:nvPr/>
                </p:nvSpPr>
                <p:spPr>
                  <a:xfrm>
                    <a:off x="5228927" y="4023430"/>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B3CEB8BD-370B-47CA-B6A0-0A6EE11009E1}"/>
                      </a:ext>
                    </a:extLst>
                  </p:cNvPr>
                  <p:cNvSpPr/>
                  <p:nvPr/>
                </p:nvSpPr>
                <p:spPr>
                  <a:xfrm>
                    <a:off x="5117936" y="4224691"/>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66DC6ABC-D1D8-478A-9C6D-9BA72F737E70}"/>
                      </a:ext>
                    </a:extLst>
                  </p:cNvPr>
                  <p:cNvSpPr/>
                  <p:nvPr/>
                </p:nvSpPr>
                <p:spPr>
                  <a:xfrm>
                    <a:off x="4843378" y="4295724"/>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DBFC8443-CDA5-40D4-B70D-7EE9C1EAD4EC}"/>
                      </a:ext>
                    </a:extLst>
                  </p:cNvPr>
                  <p:cNvSpPr/>
                  <p:nvPr/>
                </p:nvSpPr>
                <p:spPr>
                  <a:xfrm>
                    <a:off x="4609713" y="4023430"/>
                    <a:ext cx="64258" cy="65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Chord 2">
                    <a:extLst>
                      <a:ext uri="{FF2B5EF4-FFF2-40B4-BE49-F238E27FC236}">
                        <a16:creationId xmlns:a16="http://schemas.microsoft.com/office/drawing/2014/main" id="{8D770419-B2CC-4691-BF01-42C82096AFF6}"/>
                      </a:ext>
                    </a:extLst>
                  </p:cNvPr>
                  <p:cNvSpPr/>
                  <p:nvPr/>
                </p:nvSpPr>
                <p:spPr>
                  <a:xfrm>
                    <a:off x="4688989" y="3788132"/>
                    <a:ext cx="537454" cy="465149"/>
                  </a:xfrm>
                  <a:custGeom>
                    <a:avLst/>
                    <a:gdLst>
                      <a:gd name="connsiteX0" fmla="*/ 626318 w 733777"/>
                      <a:gd name="connsiteY0" fmla="*/ 626318 h 733777"/>
                      <a:gd name="connsiteX1" fmla="*/ 183444 w 733777"/>
                      <a:gd name="connsiteY1" fmla="*/ 684623 h 733777"/>
                      <a:gd name="connsiteX2" fmla="*/ 12501 w 733777"/>
                      <a:gd name="connsiteY2" fmla="*/ 271930 h 733777"/>
                      <a:gd name="connsiteX3" fmla="*/ 366889 w 733777"/>
                      <a:gd name="connsiteY3" fmla="*/ -1 h 733777"/>
                      <a:gd name="connsiteX4" fmla="*/ 626318 w 733777"/>
                      <a:gd name="connsiteY4" fmla="*/ 626318 h 733777"/>
                      <a:gd name="connsiteX0" fmla="*/ 626351 w 626351"/>
                      <a:gd name="connsiteY0" fmla="*/ 694797 h 802264"/>
                      <a:gd name="connsiteX1" fmla="*/ 183477 w 626351"/>
                      <a:gd name="connsiteY1" fmla="*/ 753102 h 802264"/>
                      <a:gd name="connsiteX2" fmla="*/ 12534 w 626351"/>
                      <a:gd name="connsiteY2" fmla="*/ 340409 h 802264"/>
                      <a:gd name="connsiteX3" fmla="*/ 366922 w 626351"/>
                      <a:gd name="connsiteY3" fmla="*/ 68478 h 802264"/>
                      <a:gd name="connsiteX4" fmla="*/ 626351 w 626351"/>
                      <a:gd name="connsiteY4" fmla="*/ 694797 h 802264"/>
                      <a:gd name="connsiteX0" fmla="*/ 626351 w 653915"/>
                      <a:gd name="connsiteY0" fmla="*/ 694797 h 802264"/>
                      <a:gd name="connsiteX1" fmla="*/ 183477 w 653915"/>
                      <a:gd name="connsiteY1" fmla="*/ 753102 h 802264"/>
                      <a:gd name="connsiteX2" fmla="*/ 12534 w 653915"/>
                      <a:gd name="connsiteY2" fmla="*/ 340409 h 802264"/>
                      <a:gd name="connsiteX3" fmla="*/ 366922 w 653915"/>
                      <a:gd name="connsiteY3" fmla="*/ 68478 h 802264"/>
                      <a:gd name="connsiteX4" fmla="*/ 626351 w 653915"/>
                      <a:gd name="connsiteY4" fmla="*/ 694797 h 802264"/>
                      <a:gd name="connsiteX0" fmla="*/ 566776 w 599638"/>
                      <a:gd name="connsiteY0" fmla="*/ 732656 h 793873"/>
                      <a:gd name="connsiteX1" fmla="*/ 179886 w 599638"/>
                      <a:gd name="connsiteY1" fmla="*/ 701387 h 793873"/>
                      <a:gd name="connsiteX2" fmla="*/ 8943 w 599638"/>
                      <a:gd name="connsiteY2" fmla="*/ 288694 h 793873"/>
                      <a:gd name="connsiteX3" fmla="*/ 363331 w 599638"/>
                      <a:gd name="connsiteY3" fmla="*/ 16763 h 793873"/>
                      <a:gd name="connsiteX4" fmla="*/ 566776 w 599638"/>
                      <a:gd name="connsiteY4" fmla="*/ 732656 h 793873"/>
                      <a:gd name="connsiteX0" fmla="*/ 566776 w 568821"/>
                      <a:gd name="connsiteY0" fmla="*/ 729171 h 788661"/>
                      <a:gd name="connsiteX1" fmla="*/ 179886 w 568821"/>
                      <a:gd name="connsiteY1" fmla="*/ 697902 h 788661"/>
                      <a:gd name="connsiteX2" fmla="*/ 8943 w 568821"/>
                      <a:gd name="connsiteY2" fmla="*/ 285209 h 788661"/>
                      <a:gd name="connsiteX3" fmla="*/ 318544 w 568821"/>
                      <a:gd name="connsiteY3" fmla="*/ 17010 h 788661"/>
                      <a:gd name="connsiteX4" fmla="*/ 566776 w 568821"/>
                      <a:gd name="connsiteY4" fmla="*/ 729171 h 788661"/>
                      <a:gd name="connsiteX0" fmla="*/ 589369 w 591237"/>
                      <a:gd name="connsiteY0" fmla="*/ 689785 h 761354"/>
                      <a:gd name="connsiteX1" fmla="*/ 180085 w 591237"/>
                      <a:gd name="connsiteY1" fmla="*/ 695838 h 761354"/>
                      <a:gd name="connsiteX2" fmla="*/ 9142 w 591237"/>
                      <a:gd name="connsiteY2" fmla="*/ 283145 h 761354"/>
                      <a:gd name="connsiteX3" fmla="*/ 318743 w 591237"/>
                      <a:gd name="connsiteY3" fmla="*/ 14946 h 761354"/>
                      <a:gd name="connsiteX4" fmla="*/ 589369 w 591237"/>
                      <a:gd name="connsiteY4" fmla="*/ 689785 h 761354"/>
                      <a:gd name="connsiteX0" fmla="*/ 589369 w 591815"/>
                      <a:gd name="connsiteY0" fmla="*/ 689785 h 770566"/>
                      <a:gd name="connsiteX1" fmla="*/ 180085 w 591815"/>
                      <a:gd name="connsiteY1" fmla="*/ 695838 h 770566"/>
                      <a:gd name="connsiteX2" fmla="*/ 9142 w 591815"/>
                      <a:gd name="connsiteY2" fmla="*/ 283145 h 770566"/>
                      <a:gd name="connsiteX3" fmla="*/ 318743 w 591815"/>
                      <a:gd name="connsiteY3" fmla="*/ 14946 h 770566"/>
                      <a:gd name="connsiteX4" fmla="*/ 589369 w 591815"/>
                      <a:gd name="connsiteY4" fmla="*/ 689785 h 770566"/>
                      <a:gd name="connsiteX0" fmla="*/ 589369 w 591563"/>
                      <a:gd name="connsiteY0" fmla="*/ 686230 h 767011"/>
                      <a:gd name="connsiteX1" fmla="*/ 180085 w 591563"/>
                      <a:gd name="connsiteY1" fmla="*/ 692283 h 767011"/>
                      <a:gd name="connsiteX2" fmla="*/ 9142 w 591563"/>
                      <a:gd name="connsiteY2" fmla="*/ 279590 h 767011"/>
                      <a:gd name="connsiteX3" fmla="*/ 318743 w 591563"/>
                      <a:gd name="connsiteY3" fmla="*/ 11391 h 767011"/>
                      <a:gd name="connsiteX4" fmla="*/ 589369 w 591563"/>
                      <a:gd name="connsiteY4" fmla="*/ 686230 h 767011"/>
                      <a:gd name="connsiteX0" fmla="*/ 564716 w 567117"/>
                      <a:gd name="connsiteY0" fmla="*/ 689784 h 770565"/>
                      <a:gd name="connsiteX1" fmla="*/ 155432 w 567117"/>
                      <a:gd name="connsiteY1" fmla="*/ 695837 h 770565"/>
                      <a:gd name="connsiteX2" fmla="*/ 10614 w 567117"/>
                      <a:gd name="connsiteY2" fmla="*/ 283144 h 770565"/>
                      <a:gd name="connsiteX3" fmla="*/ 294090 w 567117"/>
                      <a:gd name="connsiteY3" fmla="*/ 14945 h 770565"/>
                      <a:gd name="connsiteX4" fmla="*/ 564716 w 567117"/>
                      <a:gd name="connsiteY4" fmla="*/ 689784 h 770565"/>
                      <a:gd name="connsiteX0" fmla="*/ 563012 w 564262"/>
                      <a:gd name="connsiteY0" fmla="*/ 689784 h 749388"/>
                      <a:gd name="connsiteX1" fmla="*/ 179854 w 564262"/>
                      <a:gd name="connsiteY1" fmla="*/ 669712 h 749388"/>
                      <a:gd name="connsiteX2" fmla="*/ 8910 w 564262"/>
                      <a:gd name="connsiteY2" fmla="*/ 283144 h 749388"/>
                      <a:gd name="connsiteX3" fmla="*/ 292386 w 564262"/>
                      <a:gd name="connsiteY3" fmla="*/ 14945 h 749388"/>
                      <a:gd name="connsiteX4" fmla="*/ 563012 w 564262"/>
                      <a:gd name="connsiteY4" fmla="*/ 689784 h 749388"/>
                      <a:gd name="connsiteX0" fmla="*/ 527823 w 529038"/>
                      <a:gd name="connsiteY0" fmla="*/ 688136 h 747040"/>
                      <a:gd name="connsiteX1" fmla="*/ 144665 w 529038"/>
                      <a:gd name="connsiteY1" fmla="*/ 668064 h 747040"/>
                      <a:gd name="connsiteX2" fmla="*/ 11044 w 529038"/>
                      <a:gd name="connsiteY2" fmla="*/ 296425 h 747040"/>
                      <a:gd name="connsiteX3" fmla="*/ 257197 w 529038"/>
                      <a:gd name="connsiteY3" fmla="*/ 13297 h 747040"/>
                      <a:gd name="connsiteX4" fmla="*/ 527823 w 529038"/>
                      <a:gd name="connsiteY4" fmla="*/ 688136 h 747040"/>
                      <a:gd name="connsiteX0" fmla="*/ 531298 w 532516"/>
                      <a:gd name="connsiteY0" fmla="*/ 687750 h 746480"/>
                      <a:gd name="connsiteX1" fmla="*/ 148140 w 532516"/>
                      <a:gd name="connsiteY1" fmla="*/ 667678 h 746480"/>
                      <a:gd name="connsiteX2" fmla="*/ 10787 w 532516"/>
                      <a:gd name="connsiteY2" fmla="*/ 299771 h 746480"/>
                      <a:gd name="connsiteX3" fmla="*/ 260672 w 532516"/>
                      <a:gd name="connsiteY3" fmla="*/ 12911 h 746480"/>
                      <a:gd name="connsiteX4" fmla="*/ 531298 w 532516"/>
                      <a:gd name="connsiteY4" fmla="*/ 687750 h 746480"/>
                      <a:gd name="connsiteX0" fmla="*/ 531298 w 532516"/>
                      <a:gd name="connsiteY0" fmla="*/ 691631 h 750361"/>
                      <a:gd name="connsiteX1" fmla="*/ 148140 w 532516"/>
                      <a:gd name="connsiteY1" fmla="*/ 671559 h 750361"/>
                      <a:gd name="connsiteX2" fmla="*/ 10787 w 532516"/>
                      <a:gd name="connsiteY2" fmla="*/ 303652 h 750361"/>
                      <a:gd name="connsiteX3" fmla="*/ 260672 w 532516"/>
                      <a:gd name="connsiteY3" fmla="*/ 16792 h 750361"/>
                      <a:gd name="connsiteX4" fmla="*/ 531298 w 532516"/>
                      <a:gd name="connsiteY4" fmla="*/ 691631 h 750361"/>
                      <a:gd name="connsiteX0" fmla="*/ 536215 w 537433"/>
                      <a:gd name="connsiteY0" fmla="*/ 691631 h 773430"/>
                      <a:gd name="connsiteX1" fmla="*/ 153057 w 537433"/>
                      <a:gd name="connsiteY1" fmla="*/ 671559 h 773430"/>
                      <a:gd name="connsiteX2" fmla="*/ 15704 w 537433"/>
                      <a:gd name="connsiteY2" fmla="*/ 303652 h 773430"/>
                      <a:gd name="connsiteX3" fmla="*/ 265589 w 537433"/>
                      <a:gd name="connsiteY3" fmla="*/ 16792 h 773430"/>
                      <a:gd name="connsiteX4" fmla="*/ 536215 w 537433"/>
                      <a:gd name="connsiteY4" fmla="*/ 691631 h 773430"/>
                      <a:gd name="connsiteX0" fmla="*/ 527121 w 528339"/>
                      <a:gd name="connsiteY0" fmla="*/ 691631 h 773430"/>
                      <a:gd name="connsiteX1" fmla="*/ 143963 w 528339"/>
                      <a:gd name="connsiteY1" fmla="*/ 671559 h 773430"/>
                      <a:gd name="connsiteX2" fmla="*/ 6610 w 528339"/>
                      <a:gd name="connsiteY2" fmla="*/ 303652 h 773430"/>
                      <a:gd name="connsiteX3" fmla="*/ 256495 w 528339"/>
                      <a:gd name="connsiteY3" fmla="*/ 16792 h 773430"/>
                      <a:gd name="connsiteX4" fmla="*/ 527121 w 528339"/>
                      <a:gd name="connsiteY4" fmla="*/ 691631 h 773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39" h="773430">
                        <a:moveTo>
                          <a:pt x="527121" y="691631"/>
                        </a:moveTo>
                        <a:cubicBezTo>
                          <a:pt x="508366" y="800759"/>
                          <a:pt x="279234" y="807135"/>
                          <a:pt x="143963" y="671559"/>
                        </a:cubicBezTo>
                        <a:cubicBezTo>
                          <a:pt x="8692" y="535983"/>
                          <a:pt x="-13975" y="404334"/>
                          <a:pt x="6610" y="303652"/>
                        </a:cubicBezTo>
                        <a:cubicBezTo>
                          <a:pt x="30926" y="79805"/>
                          <a:pt x="169743" y="-47871"/>
                          <a:pt x="256495" y="16792"/>
                        </a:cubicBezTo>
                        <a:cubicBezTo>
                          <a:pt x="343247" y="81455"/>
                          <a:pt x="545876" y="582503"/>
                          <a:pt x="527121" y="6916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Rectangle 99">
                  <a:extLst>
                    <a:ext uri="{FF2B5EF4-FFF2-40B4-BE49-F238E27FC236}">
                      <a16:creationId xmlns:a16="http://schemas.microsoft.com/office/drawing/2014/main" id="{5BABBB69-1FBA-415A-BEFF-D8FFF0437F3F}"/>
                    </a:ext>
                  </a:extLst>
                </p:cNvPr>
                <p:cNvSpPr/>
                <p:nvPr/>
              </p:nvSpPr>
              <p:spPr>
                <a:xfrm>
                  <a:off x="9694871" y="5009775"/>
                  <a:ext cx="1089699" cy="112337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a:extLst>
                  <a:ext uri="{FF2B5EF4-FFF2-40B4-BE49-F238E27FC236}">
                    <a16:creationId xmlns:a16="http://schemas.microsoft.com/office/drawing/2014/main" id="{1E539AA0-7333-4DC4-A312-8F1C99EEFAD8}"/>
                  </a:ext>
                </a:extLst>
              </p:cNvPr>
              <p:cNvSpPr txBox="1"/>
              <p:nvPr/>
            </p:nvSpPr>
            <p:spPr>
              <a:xfrm>
                <a:off x="7685603" y="3360600"/>
                <a:ext cx="1315576" cy="276999"/>
              </a:xfrm>
              <a:prstGeom prst="rect">
                <a:avLst/>
              </a:prstGeom>
              <a:noFill/>
            </p:spPr>
            <p:txBody>
              <a:bodyPr wrap="square" rtlCol="0">
                <a:spAutoFit/>
              </a:bodyPr>
              <a:lstStyle/>
              <a:p>
                <a:pPr algn="ctr"/>
                <a:r>
                  <a:rPr lang="en-US" sz="1200" dirty="0"/>
                  <a:t>Benralizumab</a:t>
                </a:r>
              </a:p>
            </p:txBody>
          </p:sp>
          <p:sp>
            <p:nvSpPr>
              <p:cNvPr id="110" name="TextBox 109">
                <a:extLst>
                  <a:ext uri="{FF2B5EF4-FFF2-40B4-BE49-F238E27FC236}">
                    <a16:creationId xmlns:a16="http://schemas.microsoft.com/office/drawing/2014/main" id="{9449C421-948E-4B0B-8C6A-664563CB0F94}"/>
                  </a:ext>
                </a:extLst>
              </p:cNvPr>
              <p:cNvSpPr txBox="1"/>
              <p:nvPr/>
            </p:nvSpPr>
            <p:spPr>
              <a:xfrm>
                <a:off x="6370027" y="1962872"/>
                <a:ext cx="1315576" cy="276999"/>
              </a:xfrm>
              <a:prstGeom prst="rect">
                <a:avLst/>
              </a:prstGeom>
              <a:noFill/>
            </p:spPr>
            <p:txBody>
              <a:bodyPr wrap="square" rtlCol="0">
                <a:spAutoFit/>
              </a:bodyPr>
              <a:lstStyle/>
              <a:p>
                <a:pPr algn="ctr"/>
                <a:r>
                  <a:rPr lang="en-US" sz="1200" b="1" dirty="0"/>
                  <a:t>Eosinophil</a:t>
                </a:r>
              </a:p>
            </p:txBody>
          </p:sp>
        </p:grpSp>
        <p:sp>
          <p:nvSpPr>
            <p:cNvPr id="24" name="Round Same Side Corner Rectangle 23"/>
            <p:cNvSpPr/>
            <p:nvPr/>
          </p:nvSpPr>
          <p:spPr>
            <a:xfrm>
              <a:off x="8224997" y="1319206"/>
              <a:ext cx="3319126" cy="409022"/>
            </a:xfrm>
            <a:prstGeom prst="round2SameRect">
              <a:avLst>
                <a:gd name="adj1" fmla="val 30245"/>
                <a:gd name="adj2" fmla="val 0"/>
              </a:avLst>
            </a:prstGeom>
            <a:gradFill>
              <a:gsLst>
                <a:gs pos="0">
                  <a:schemeClr val="accent1"/>
                </a:gs>
                <a:gs pos="96000">
                  <a:schemeClr val="accent1">
                    <a:lumMod val="75000"/>
                  </a:schemeClr>
                </a:gs>
              </a:gsLst>
              <a:lin ang="2700000" scaled="0"/>
            </a:gra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lstStyle/>
            <a:p>
              <a:pPr algn="ctr" defTabSz="577850">
                <a:lnSpc>
                  <a:spcPct val="90000"/>
                </a:lnSpc>
                <a:spcAft>
                  <a:spcPct val="35000"/>
                </a:spcAft>
              </a:pPr>
              <a:r>
                <a:rPr lang="en-US" sz="1600" b="1" dirty="0">
                  <a:solidFill>
                    <a:schemeClr val="bg1"/>
                  </a:solidFill>
                </a:rPr>
                <a:t>Anti-IL-5R</a:t>
              </a:r>
              <a:r>
                <a:rPr lang="el-GR" sz="1600" b="1" dirty="0">
                  <a:solidFill>
                    <a:schemeClr val="bg1"/>
                  </a:solidFill>
                </a:rPr>
                <a:t>α</a:t>
              </a:r>
              <a:r>
                <a:rPr lang="en-US" sz="1600" b="1" dirty="0">
                  <a:solidFill>
                    <a:schemeClr val="bg1"/>
                  </a:solidFill>
                </a:rPr>
                <a:t> Mechanism</a:t>
              </a:r>
              <a:r>
                <a:rPr lang="en-US" sz="1600" b="1" baseline="30000" dirty="0">
                  <a:solidFill>
                    <a:schemeClr val="bg1"/>
                  </a:solidFill>
                </a:rPr>
                <a:t>5,7,8</a:t>
              </a:r>
            </a:p>
          </p:txBody>
        </p:sp>
        <p:sp>
          <p:nvSpPr>
            <p:cNvPr id="111" name="TextBox 110">
              <a:extLst>
                <a:ext uri="{FF2B5EF4-FFF2-40B4-BE49-F238E27FC236}">
                  <a16:creationId xmlns:a16="http://schemas.microsoft.com/office/drawing/2014/main" id="{B6C05D4E-825E-4B28-9D17-228D12A15CB2}"/>
                </a:ext>
              </a:extLst>
            </p:cNvPr>
            <p:cNvSpPr txBox="1"/>
            <p:nvPr/>
          </p:nvSpPr>
          <p:spPr>
            <a:xfrm>
              <a:off x="8578489" y="3186205"/>
              <a:ext cx="891590" cy="258532"/>
            </a:xfrm>
            <a:prstGeom prst="rect">
              <a:avLst/>
            </a:prstGeom>
            <a:noFill/>
          </p:spPr>
          <p:txBody>
            <a:bodyPr wrap="square" rtlCol="0">
              <a:spAutoFit/>
            </a:bodyPr>
            <a:lstStyle/>
            <a:p>
              <a:pPr>
                <a:lnSpc>
                  <a:spcPct val="90000"/>
                </a:lnSpc>
                <a:spcBef>
                  <a:spcPts val="1200"/>
                </a:spcBef>
                <a:buClr>
                  <a:schemeClr val="accent1"/>
                </a:buClr>
              </a:pPr>
              <a:r>
                <a:rPr lang="en-US" sz="1200" b="1" dirty="0">
                  <a:ln>
                    <a:solidFill>
                      <a:schemeClr val="bg1"/>
                    </a:solidFill>
                  </a:ln>
                </a:rPr>
                <a:t>IL-5R</a:t>
              </a:r>
              <a:r>
                <a:rPr lang="el-GR" sz="1200" b="1" dirty="0">
                  <a:ln>
                    <a:solidFill>
                      <a:schemeClr val="bg1"/>
                    </a:solidFill>
                  </a:ln>
                </a:rPr>
                <a:t>α</a:t>
              </a:r>
              <a:endParaRPr lang="en-US" sz="1200" b="1" dirty="0">
                <a:ln>
                  <a:solidFill>
                    <a:schemeClr val="bg1"/>
                  </a:solidFill>
                </a:ln>
              </a:endParaRPr>
            </a:p>
          </p:txBody>
        </p:sp>
        <p:cxnSp>
          <p:nvCxnSpPr>
            <p:cNvPr id="112" name="Straight Arrow Connector 111">
              <a:extLst>
                <a:ext uri="{FF2B5EF4-FFF2-40B4-BE49-F238E27FC236}">
                  <a16:creationId xmlns:a16="http://schemas.microsoft.com/office/drawing/2014/main" id="{7D00A94D-025B-4650-AEA9-9AF52421BD59}"/>
                </a:ext>
              </a:extLst>
            </p:cNvPr>
            <p:cNvCxnSpPr>
              <a:cxnSpLocks/>
            </p:cNvCxnSpPr>
            <p:nvPr/>
          </p:nvCxnSpPr>
          <p:spPr>
            <a:xfrm flipV="1">
              <a:off x="8789881" y="2997592"/>
              <a:ext cx="91257" cy="245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23270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Benralizumab: Phase III Asthma Trials – Completed</a:t>
            </a:r>
          </a:p>
        </p:txBody>
      </p:sp>
      <p:sp>
        <p:nvSpPr>
          <p:cNvPr id="3" name="Slide Number Placeholder 2"/>
          <p:cNvSpPr>
            <a:spLocks noGrp="1"/>
          </p:cNvSpPr>
          <p:nvPr>
            <p:ph type="sldNum" sz="quarter" idx="12"/>
          </p:nvPr>
        </p:nvSpPr>
        <p:spPr/>
        <p:txBody>
          <a:bodyPr/>
          <a:lstStyle/>
          <a:p>
            <a:fld id="{CC7432E5-F8E0-41AE-9A6B-AD730338B005}" type="slidenum">
              <a:rPr lang="en-US" smtClean="0"/>
              <a:pPr/>
              <a:t>5</a:t>
            </a:fld>
            <a:endParaRPr lang="en-US" dirty="0"/>
          </a:p>
        </p:txBody>
      </p:sp>
      <p:sp>
        <p:nvSpPr>
          <p:cNvPr id="8" name="Text Placeholder 7"/>
          <p:cNvSpPr>
            <a:spLocks noGrp="1"/>
          </p:cNvSpPr>
          <p:nvPr>
            <p:ph type="body" sz="quarter" idx="13"/>
          </p:nvPr>
        </p:nvSpPr>
        <p:spPr>
          <a:xfrm>
            <a:off x="457199" y="5851602"/>
            <a:ext cx="10458894" cy="1005840"/>
          </a:xfrm>
        </p:spPr>
        <p:txBody>
          <a:bodyPr>
            <a:normAutofit lnSpcReduction="10000"/>
          </a:bodyPr>
          <a:lstStyle/>
          <a:p>
            <a:endParaRPr lang="en-US" dirty="0"/>
          </a:p>
          <a:p>
            <a:r>
              <a:rPr lang="en-US" sz="850" dirty="0"/>
              <a:t>  </a:t>
            </a:r>
          </a:p>
          <a:p>
            <a:r>
              <a:rPr lang="en-US" baseline="30000" dirty="0"/>
              <a:t>a</a:t>
            </a:r>
            <a:r>
              <a:rPr lang="en-US" dirty="0"/>
              <a:t>Study completion date. AE = adverse events; BD = bronchodilator; FEV</a:t>
            </a:r>
            <a:r>
              <a:rPr lang="en-US" baseline="-25000" dirty="0"/>
              <a:t>1</a:t>
            </a:r>
            <a:r>
              <a:rPr lang="en-US" dirty="0"/>
              <a:t> = </a:t>
            </a:r>
            <a:r>
              <a:rPr lang="en-US" dirty="0">
                <a:solidFill>
                  <a:srgbClr val="000000"/>
                </a:solidFill>
              </a:rPr>
              <a:t>forced expiratory volume in 1 second; </a:t>
            </a:r>
            <a:r>
              <a:rPr lang="en-US" dirty="0"/>
              <a:t>ICS = inhaled corticosteroid; LABA = long-acting </a:t>
            </a:r>
            <a:r>
              <a:rPr lang="el-GR" dirty="0"/>
              <a:t>β</a:t>
            </a:r>
            <a:r>
              <a:rPr lang="en-US" baseline="-25000" dirty="0"/>
              <a:t>2</a:t>
            </a:r>
            <a:r>
              <a:rPr lang="en-US" dirty="0"/>
              <a:t>-agonist; OCS = oral corticosteroid.</a:t>
            </a:r>
          </a:p>
          <a:p>
            <a:r>
              <a:rPr lang="en-US" dirty="0"/>
              <a:t>1. Bleecker ER et al. </a:t>
            </a:r>
            <a:r>
              <a:rPr lang="en-US" i="1" dirty="0"/>
              <a:t>Lancet</a:t>
            </a:r>
            <a:r>
              <a:rPr lang="en-US" dirty="0"/>
              <a:t>. 2016;388:2115-2127; 2. FitzGerald JM et al. </a:t>
            </a:r>
            <a:r>
              <a:rPr lang="en-US" i="1" dirty="0"/>
              <a:t>Lancet</a:t>
            </a:r>
            <a:r>
              <a:rPr lang="en-US" dirty="0"/>
              <a:t>. 2016;388:2128-2141; </a:t>
            </a:r>
            <a:r>
              <a:rPr lang="en-US" dirty="0">
                <a:solidFill>
                  <a:prstClr val="black"/>
                </a:solidFill>
                <a:cs typeface="Arial" panose="020B0604020202020204" pitchFamily="34" charset="0"/>
              </a:rPr>
              <a:t>3. </a:t>
            </a:r>
            <a:r>
              <a:rPr lang="en-US" dirty="0"/>
              <a:t>Nair P et al. </a:t>
            </a:r>
            <a:r>
              <a:rPr lang="en-US" i="1" dirty="0"/>
              <a:t>N Engl J Med</a:t>
            </a:r>
            <a:r>
              <a:rPr lang="en-US" dirty="0"/>
              <a:t>. 2017;376:2448-2458; 4. Busse WW et al</a:t>
            </a:r>
            <a:r>
              <a:rPr lang="en-US" i="1" dirty="0"/>
              <a:t>. Lancet Respir Med</a:t>
            </a:r>
            <a:r>
              <a:rPr lang="en-US" dirty="0"/>
              <a:t>. 2019;7:46-59; 5. Study NCT02869438. ClinicalTrials.gov website; 6. AstraZeneca Pharmaceuticals LP. Clinical trials appendix-November 8, 2018.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17949040"/>
              </p:ext>
            </p:extLst>
          </p:nvPr>
        </p:nvGraphicFramePr>
        <p:xfrm>
          <a:off x="456665" y="1305993"/>
          <a:ext cx="11388006" cy="4846320"/>
        </p:xfrm>
        <a:graphic>
          <a:graphicData uri="http://schemas.openxmlformats.org/drawingml/2006/table">
            <a:tbl>
              <a:tblPr firstRow="1" bandRow="1">
                <a:effectLst/>
                <a:tableStyleId>{69012ECD-51FC-41F1-AA8D-1B2483CD663E}</a:tableStyleId>
              </a:tblPr>
              <a:tblGrid>
                <a:gridCol w="963214">
                  <a:extLst>
                    <a:ext uri="{9D8B030D-6E8A-4147-A177-3AD203B41FA5}">
                      <a16:colId xmlns:a16="http://schemas.microsoft.com/office/drawing/2014/main" val="20001"/>
                    </a:ext>
                  </a:extLst>
                </a:gridCol>
                <a:gridCol w="1881884">
                  <a:extLst>
                    <a:ext uri="{9D8B030D-6E8A-4147-A177-3AD203B41FA5}">
                      <a16:colId xmlns:a16="http://schemas.microsoft.com/office/drawing/2014/main" val="20000"/>
                    </a:ext>
                  </a:extLst>
                </a:gridCol>
                <a:gridCol w="621813">
                  <a:extLst>
                    <a:ext uri="{9D8B030D-6E8A-4147-A177-3AD203B41FA5}">
                      <a16:colId xmlns:a16="http://schemas.microsoft.com/office/drawing/2014/main" val="20002"/>
                    </a:ext>
                  </a:extLst>
                </a:gridCol>
                <a:gridCol w="1796345">
                  <a:extLst>
                    <a:ext uri="{9D8B030D-6E8A-4147-A177-3AD203B41FA5}">
                      <a16:colId xmlns:a16="http://schemas.microsoft.com/office/drawing/2014/main" val="20003"/>
                    </a:ext>
                  </a:extLst>
                </a:gridCol>
                <a:gridCol w="4002427">
                  <a:extLst>
                    <a:ext uri="{9D8B030D-6E8A-4147-A177-3AD203B41FA5}">
                      <a16:colId xmlns:a16="http://schemas.microsoft.com/office/drawing/2014/main" val="20004"/>
                    </a:ext>
                  </a:extLst>
                </a:gridCol>
                <a:gridCol w="981140">
                  <a:extLst>
                    <a:ext uri="{9D8B030D-6E8A-4147-A177-3AD203B41FA5}">
                      <a16:colId xmlns:a16="http://schemas.microsoft.com/office/drawing/2014/main" val="20005"/>
                    </a:ext>
                  </a:extLst>
                </a:gridCol>
                <a:gridCol w="1141183">
                  <a:extLst>
                    <a:ext uri="{9D8B030D-6E8A-4147-A177-3AD203B41FA5}">
                      <a16:colId xmlns:a16="http://schemas.microsoft.com/office/drawing/2014/main" val="20006"/>
                    </a:ext>
                  </a:extLst>
                </a:gridCol>
              </a:tblGrid>
              <a:tr h="381275">
                <a:tc>
                  <a:txBody>
                    <a:bodyPr/>
                    <a:lstStyle/>
                    <a:p>
                      <a:pPr algn="l"/>
                      <a:r>
                        <a:rPr lang="en-US" sz="1200" dirty="0"/>
                        <a:t>Study</a:t>
                      </a:r>
                      <a:endParaRPr lang="en-US" sz="1200" dirty="0">
                        <a:solidFill>
                          <a:schemeClr val="tx1"/>
                        </a:solidFill>
                      </a:endParaRPr>
                    </a:p>
                  </a:txBody>
                  <a:tcPr marL="90860" marR="9086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N </a:t>
                      </a:r>
                      <a:endParaRPr lang="en-US" sz="1200" dirty="0">
                        <a:solidFill>
                          <a:schemeClr val="tx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Primary Outcome Measure</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solidFill>
                            <a:schemeClr val="bg1"/>
                          </a:solidFill>
                        </a:rPr>
                        <a:t>Status</a:t>
                      </a: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solidFill>
                            <a:schemeClr val="bg1"/>
                          </a:solidFill>
                        </a:rPr>
                        <a:t>Completion Date</a:t>
                      </a:r>
                      <a:r>
                        <a:rPr lang="en-US" sz="1200" baseline="30000" dirty="0">
                          <a:solidFill>
                            <a:schemeClr val="bg1"/>
                          </a:solidFill>
                        </a:rPr>
                        <a:t>a</a:t>
                      </a:r>
                      <a:endParaRPr lang="en-US" sz="1200" dirty="0">
                        <a:solidFill>
                          <a:schemeClr val="bg1"/>
                        </a:solidFill>
                      </a:endParaRPr>
                    </a:p>
                  </a:txBody>
                  <a:tcPr marL="90860" marR="9086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65559">
                <a:tc>
                  <a:txBody>
                    <a:bodyPr/>
                    <a:lstStyle/>
                    <a:p>
                      <a:pPr algn="l"/>
                      <a:r>
                        <a:rPr lang="en-US" sz="1100" b="1" dirty="0"/>
                        <a:t>SIROCCO</a:t>
                      </a:r>
                      <a:r>
                        <a:rPr lang="en-US" sz="1100" b="0" baseline="30000" dirty="0"/>
                        <a:t>1</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Severe asthma inadequately controlled with high-dose ICS + LABA (ages 12-75 years)</a:t>
                      </a: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1204</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48-week, randomized, double-blind, parallel-group, placebo-controlled, multicenter</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Annual asthma exacerbation rate reduction</a:t>
                      </a:r>
                      <a:endParaRPr lang="en-US" sz="1100" b="0" dirty="0">
                        <a:solidFill>
                          <a:prstClr val="black"/>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April 2016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691681398"/>
                  </a:ext>
                </a:extLst>
              </a:tr>
              <a:tr h="565559">
                <a:tc>
                  <a:txBody>
                    <a:bodyPr/>
                    <a:lstStyle/>
                    <a:p>
                      <a:pPr algn="l"/>
                      <a:r>
                        <a:rPr lang="en-US" sz="1100" b="1" dirty="0"/>
                        <a:t>CALIMA</a:t>
                      </a:r>
                      <a:r>
                        <a:rPr lang="en-US" sz="1100" b="0" baseline="30000" dirty="0"/>
                        <a:t>2</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Severe asthma inadequately controlled with medium- to high-dose ICS + LABA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(ages 12-75 years)</a:t>
                      </a: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1306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56-week, randomized, double-blind, parallel-group, placebo-controlled, multicenter</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Annual asthma exacerbation rate reduction</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prstClr val="black"/>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March 2016</a:t>
                      </a:r>
                      <a:endParaRPr lang="en-US" sz="11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944273467"/>
                  </a:ext>
                </a:extLst>
              </a:tr>
              <a:tr h="565559">
                <a:tc>
                  <a:txBody>
                    <a:bodyPr/>
                    <a:lstStyle/>
                    <a:p>
                      <a:pPr algn="l"/>
                      <a:r>
                        <a:rPr lang="en-US" sz="1100" b="1" dirty="0"/>
                        <a:t>ZONDA</a:t>
                      </a:r>
                      <a:r>
                        <a:rPr lang="en-US" sz="1100" b="0" baseline="30000" dirty="0"/>
                        <a:t>3</a:t>
                      </a:r>
                    </a:p>
                  </a:txBody>
                  <a:tcPr marL="68145" marR="68145"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Severe asthma inadequately controlled with high-dose ICS + LABA and chronic OCS</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 (ages 18-75 years)</a:t>
                      </a:r>
                      <a:endParaRPr lang="en-US" sz="1100" baseline="3000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solidFill>
                            <a:schemeClr val="tx1"/>
                          </a:solidFill>
                        </a:rPr>
                        <a:t>220</a:t>
                      </a:r>
                      <a:endParaRPr lang="en-US" sz="1100" b="0" dirty="0">
                        <a:solidFill>
                          <a:schemeClr val="tx1"/>
                        </a:solidFill>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28-week, randomized, double-blind, parallel-group, placebo-controlled, multicenter</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Percent</a:t>
                      </a:r>
                      <a:r>
                        <a:rPr lang="en-US" sz="1100" baseline="0" dirty="0"/>
                        <a:t> r</a:t>
                      </a:r>
                      <a:r>
                        <a:rPr lang="en-US" sz="1100" dirty="0"/>
                        <a:t>eduction of OCS dose from baseline, while maintaining</a:t>
                      </a:r>
                      <a:r>
                        <a:rPr lang="en-US" sz="1100" baseline="0" dirty="0"/>
                        <a:t> asthma control at Week 28</a:t>
                      </a:r>
                      <a:endParaRPr lang="en-US" sz="1100" b="0" dirty="0">
                        <a:solidFill>
                          <a:schemeClr val="tx1"/>
                        </a:solidFill>
                        <a:ea typeface="+mn-ea"/>
                        <a:cs typeface="+mn-cs"/>
                      </a:endParaRP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July 2016</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0002"/>
                  </a:ext>
                </a:extLst>
              </a:tr>
              <a:tr h="819742">
                <a:tc>
                  <a:txBody>
                    <a:bodyPr/>
                    <a:lstStyle/>
                    <a:p>
                      <a:pPr algn="l"/>
                      <a:r>
                        <a:rPr lang="en-US" sz="1100" b="1" baseline="0" dirty="0"/>
                        <a:t>BORA</a:t>
                      </a:r>
                      <a:r>
                        <a:rPr lang="en-US" sz="1100" b="0" baseline="30000" dirty="0"/>
                        <a:t>4</a:t>
                      </a:r>
                    </a:p>
                    <a:p>
                      <a:pPr algn="l"/>
                      <a:r>
                        <a:rPr lang="en-US" sz="1100" b="0" baseline="0" dirty="0"/>
                        <a:t>(Adult study)</a:t>
                      </a:r>
                    </a:p>
                  </a:txBody>
                  <a:tcPr marL="85287" marR="85287"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Severe asthma safety extension of CALIMA, SIROCCO, and ZONDA for up to</a:t>
                      </a:r>
                      <a:r>
                        <a:rPr lang="en-US" sz="1100" baseline="0" dirty="0">
                          <a:solidFill>
                            <a:schemeClr val="tx1"/>
                          </a:solidFill>
                        </a:rPr>
                        <a:t> 2 years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(ages 12-75 years)</a:t>
                      </a:r>
                      <a:endParaRPr lang="en-US" sz="1100" baseline="30000" dirty="0">
                        <a:solidFill>
                          <a:schemeClr val="tx1"/>
                        </a:solidFill>
                      </a:endParaRPr>
                    </a:p>
                  </a:txBody>
                  <a:tcPr marL="85287" marR="85287"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1576</a:t>
                      </a:r>
                    </a:p>
                  </a:txBody>
                  <a:tcPr marL="85287" marR="85287"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56-Week (adults)/108-week</a:t>
                      </a:r>
                      <a:r>
                        <a:rPr lang="en-US" sz="1100" baseline="0" dirty="0">
                          <a:solidFill>
                            <a:schemeClr val="tx1"/>
                          </a:solidFill>
                        </a:rPr>
                        <a:t> (adolescents)</a:t>
                      </a:r>
                      <a:r>
                        <a:rPr lang="en-US" sz="1100" dirty="0">
                          <a:solidFill>
                            <a:schemeClr val="tx1"/>
                          </a:solidFill>
                        </a:rPr>
                        <a:t>, randomized,</a:t>
                      </a:r>
                      <a:r>
                        <a:rPr lang="en-US" sz="1100" baseline="0" dirty="0">
                          <a:solidFill>
                            <a:schemeClr val="tx1"/>
                          </a:solidFill>
                        </a:rPr>
                        <a:t> double-blind, </a:t>
                      </a:r>
                      <a:r>
                        <a:rPr lang="en-US" sz="1100" dirty="0">
                          <a:solidFill>
                            <a:schemeClr val="tx1"/>
                          </a:solidFill>
                        </a:rPr>
                        <a:t>parallel-group, multicenter</a:t>
                      </a:r>
                    </a:p>
                  </a:txBody>
                  <a:tcPr marL="85287" marR="85287"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Number of patients with AEs/abnormal lab variables, physical examinations (Week 0-56</a:t>
                      </a:r>
                      <a:r>
                        <a:rPr lang="en-US" sz="1100" baseline="0" dirty="0">
                          <a:solidFill>
                            <a:schemeClr val="tx1"/>
                          </a:solidFill>
                        </a:rPr>
                        <a:t> and through follow-up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[16 weeks after last dose])</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Number of adolescents with AEs</a:t>
                      </a:r>
                      <a:r>
                        <a:rPr lang="en-US" sz="1100" baseline="0" dirty="0">
                          <a:solidFill>
                            <a:schemeClr val="tx1"/>
                          </a:solidFill>
                        </a:rPr>
                        <a:t>/</a:t>
                      </a:r>
                      <a:r>
                        <a:rPr lang="en-US" sz="1100" dirty="0">
                          <a:solidFill>
                            <a:schemeClr val="tx1"/>
                          </a:solidFill>
                        </a:rPr>
                        <a:t>abnormal lab variables</a:t>
                      </a:r>
                      <a:r>
                        <a:rPr lang="en-US" sz="1100" baseline="0" dirty="0">
                          <a:solidFill>
                            <a:schemeClr val="tx1"/>
                          </a:solidFill>
                        </a:rPr>
                        <a:t>, </a:t>
                      </a:r>
                      <a:r>
                        <a:rPr lang="en-US" sz="1100" dirty="0">
                          <a:solidFill>
                            <a:schemeClr val="tx1"/>
                          </a:solidFill>
                        </a:rPr>
                        <a:t>physical examinations (Week 0-108</a:t>
                      </a:r>
                      <a:r>
                        <a:rPr lang="en-US" sz="1100" baseline="0" dirty="0">
                          <a:solidFill>
                            <a:schemeClr val="tx1"/>
                          </a:solidFill>
                        </a:rPr>
                        <a:t> and through follow-up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[16 weeks after last dose])</a:t>
                      </a:r>
                    </a:p>
                  </a:txBody>
                  <a:tcPr marL="85287" marR="85287" marT="34290" marB="3429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July 2018</a:t>
                      </a:r>
                    </a:p>
                  </a:txBody>
                  <a:tcPr marL="68145" marR="68145"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43706547"/>
                  </a:ext>
                </a:extLst>
              </a:tr>
              <a:tr h="584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mn-ea"/>
                          <a:cs typeface="+mn-cs"/>
                        </a:rPr>
                        <a:t>SOLANA</a:t>
                      </a:r>
                      <a:r>
                        <a:rPr lang="en-US" sz="1100" b="1" kern="1200" baseline="30000" dirty="0">
                          <a:solidFill>
                            <a:schemeClr val="tx1"/>
                          </a:solidFill>
                          <a:latin typeface="+mn-lt"/>
                          <a:ea typeface="+mn-ea"/>
                          <a:cs typeface="+mn-cs"/>
                        </a:rPr>
                        <a:t>5,6</a:t>
                      </a:r>
                    </a:p>
                  </a:txBody>
                  <a:tcPr marL="115642" marR="115642" anchor="ctr">
                    <a:lnL w="9525" cap="flat" cmpd="sng" algn="ctr">
                      <a:noFill/>
                      <a:prstDash val="soli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rPr>
                        <a:t>Uncontrolled, severe asthma with eosinophilic inflammation</a:t>
                      </a:r>
                      <a:r>
                        <a:rPr lang="en-US" sz="1100" kern="1200" baseline="0" dirty="0">
                          <a:solidFill>
                            <a:schemeClr val="tx1"/>
                          </a:solidFill>
                        </a:rPr>
                        <a:t> </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rPr>
                        <a:t>(ages 18-75 years)</a:t>
                      </a:r>
                      <a:endParaRPr lang="en-US" sz="1100" baseline="30000" dirty="0">
                        <a:solidFill>
                          <a:schemeClr val="tx1"/>
                        </a:solidFill>
                      </a:endParaRPr>
                    </a:p>
                  </a:txBody>
                  <a:tcPr marL="115642" marR="115642"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kern="1200" dirty="0">
                          <a:solidFill>
                            <a:schemeClr val="tx1"/>
                          </a:solidFill>
                          <a:latin typeface="+mn-lt"/>
                          <a:ea typeface="+mn-ea"/>
                          <a:cs typeface="+mn-cs"/>
                        </a:rPr>
                        <a:t>235</a:t>
                      </a:r>
                      <a:endParaRPr lang="en-US" sz="1100" b="0" dirty="0">
                        <a:solidFill>
                          <a:schemeClr val="tx1"/>
                        </a:solidFill>
                      </a:endParaRPr>
                    </a:p>
                  </a:txBody>
                  <a:tcPr marL="115642" marR="115642"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16-week,</a:t>
                      </a:r>
                      <a:r>
                        <a:rPr lang="en-US" sz="1100" baseline="0" dirty="0">
                          <a:solidFill>
                            <a:schemeClr val="tx1"/>
                          </a:solidFill>
                        </a:rPr>
                        <a:t> randomized, double-blind, parallel-group, multicenter</a:t>
                      </a:r>
                    </a:p>
                  </a:txBody>
                  <a:tcPr marL="115642" marR="115642"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Change in lung function (pre-BD FEV</a:t>
                      </a:r>
                      <a:r>
                        <a:rPr lang="en-US" sz="1100" baseline="-25000" dirty="0">
                          <a:solidFill>
                            <a:schemeClr val="tx1"/>
                          </a:solidFill>
                        </a:rPr>
                        <a:t>1</a:t>
                      </a:r>
                      <a:r>
                        <a:rPr lang="en-US" sz="1100" dirty="0">
                          <a:solidFill>
                            <a:schemeClr val="tx1"/>
                          </a:solidFill>
                        </a:rPr>
                        <a:t> and body plethysmography [residual volume])</a:t>
                      </a:r>
                      <a:r>
                        <a:rPr lang="en-US" sz="1100" baseline="0" dirty="0">
                          <a:solidFill>
                            <a:schemeClr val="tx1"/>
                          </a:solidFill>
                        </a:rPr>
                        <a:t> at </a:t>
                      </a:r>
                      <a:r>
                        <a:rPr lang="en-US" sz="1100" dirty="0">
                          <a:solidFill>
                            <a:schemeClr val="tx1"/>
                          </a:solidFill>
                        </a:rPr>
                        <a:t>Week</a:t>
                      </a:r>
                      <a:r>
                        <a:rPr lang="en-US" sz="1100" baseline="0" dirty="0">
                          <a:solidFill>
                            <a:schemeClr val="tx1"/>
                          </a:solidFill>
                        </a:rPr>
                        <a:t> 12</a:t>
                      </a:r>
                      <a:endParaRPr lang="en-US" sz="1100" baseline="-25000" dirty="0">
                        <a:solidFill>
                          <a:schemeClr val="tx1"/>
                        </a:solidFill>
                      </a:endParaRPr>
                    </a:p>
                  </a:txBody>
                  <a:tcPr marL="115642" marR="115642"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92399" marR="9239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August 2018</a:t>
                      </a:r>
                    </a:p>
                  </a:txBody>
                  <a:tcPr marL="92399" marR="92399"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3671052362"/>
                  </a:ext>
                </a:extLst>
              </a:tr>
            </a:tbl>
          </a:graphicData>
        </a:graphic>
      </p:graphicFrame>
    </p:spTree>
    <p:extLst>
      <p:ext uri="{BB962C8B-B14F-4D97-AF65-F5344CB8AC3E}">
        <p14:creationId xmlns:p14="http://schemas.microsoft.com/office/powerpoint/2010/main" val="425509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US" dirty="0"/>
              <a:t>Benralizumab: Phase III Asthma Trials – Completed (continued)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6</a:t>
            </a:fld>
            <a:endParaRPr lang="en-US" dirty="0"/>
          </a:p>
        </p:txBody>
      </p:sp>
      <p:sp>
        <p:nvSpPr>
          <p:cNvPr id="8" name="Text Placeholder 7"/>
          <p:cNvSpPr>
            <a:spLocks noGrp="1"/>
          </p:cNvSpPr>
          <p:nvPr>
            <p:ph type="body" sz="quarter" idx="13"/>
          </p:nvPr>
        </p:nvSpPr>
        <p:spPr>
          <a:xfrm>
            <a:off x="457199" y="5851602"/>
            <a:ext cx="10579395" cy="1005840"/>
          </a:xfrm>
        </p:spPr>
        <p:txBody>
          <a:bodyPr>
            <a:noAutofit/>
          </a:bodyPr>
          <a:lstStyle/>
          <a:p>
            <a:r>
              <a:rPr lang="en-US" sz="900" baseline="30000" dirty="0"/>
              <a:t>a</a:t>
            </a:r>
            <a:r>
              <a:rPr lang="en-US" sz="900" dirty="0"/>
              <a:t>Study completion date. AI = autoinjector; APFS = accessorized pre-filled syringe; FEV</a:t>
            </a:r>
            <a:r>
              <a:rPr lang="en-US" sz="900" baseline="-25000" dirty="0"/>
              <a:t>1</a:t>
            </a:r>
            <a:r>
              <a:rPr lang="en-US" sz="900" dirty="0"/>
              <a:t> = forced expiratory volume in 1 second; GMFRs = geometric mean fold rises; GMT = geometric meant titers;         HAI = hemagglutination-inhibition; SC = subcutaneous.</a:t>
            </a:r>
          </a:p>
          <a:p>
            <a:pPr>
              <a:spcBef>
                <a:spcPts val="0"/>
              </a:spcBef>
            </a:pPr>
            <a:r>
              <a:rPr lang="en-US" sz="900" dirty="0">
                <a:cs typeface="Arial" panose="020B0604020202020204" pitchFamily="34" charset="0"/>
              </a:rPr>
              <a:t>1. Study </a:t>
            </a:r>
            <a:r>
              <a:rPr lang="en-US" sz="900" dirty="0"/>
              <a:t>NCT02918071. ClinicalTrials.gov website; 2.</a:t>
            </a:r>
            <a:r>
              <a:rPr lang="en-US" sz="900" dirty="0">
                <a:cs typeface="Arial" panose="020B0604020202020204" pitchFamily="34" charset="0"/>
              </a:rPr>
              <a:t> </a:t>
            </a:r>
            <a:r>
              <a:rPr lang="en-US" sz="900" dirty="0"/>
              <a:t>Ferguson GT et al. </a:t>
            </a:r>
            <a:r>
              <a:rPr lang="en-US" sz="900" i="1" dirty="0"/>
              <a:t>J Asthma Allergy</a:t>
            </a:r>
            <a:r>
              <a:rPr lang="en-US" sz="900" dirty="0"/>
              <a:t>. 2018;11:63-72; 3. </a:t>
            </a:r>
            <a:r>
              <a:rPr lang="en-US" sz="900" dirty="0">
                <a:cs typeface="Arial" panose="020B0604020202020204" pitchFamily="34" charset="0"/>
              </a:rPr>
              <a:t>Zeitlin PL et al.</a:t>
            </a:r>
            <a:r>
              <a:rPr lang="en-US" sz="900" i="1" dirty="0"/>
              <a:t> J Asthma Allergy</a:t>
            </a:r>
            <a:r>
              <a:rPr lang="en-US" sz="900" dirty="0"/>
              <a:t>. 2018;11:181-192</a:t>
            </a:r>
            <a:r>
              <a:rPr lang="en-US" sz="900" dirty="0">
                <a:cs typeface="Arial" panose="020B0604020202020204" pitchFamily="34" charset="0"/>
              </a:rPr>
              <a:t>; 4. </a:t>
            </a:r>
            <a:r>
              <a:rPr lang="en-US" sz="900" dirty="0"/>
              <a:t>Ferguson GT et al. </a:t>
            </a:r>
            <a:r>
              <a:rPr lang="en-US" sz="900" i="1" dirty="0"/>
              <a:t>Lancet Respir Med. </a:t>
            </a:r>
            <a:r>
              <a:rPr lang="en-US" sz="900" dirty="0"/>
              <a:t>2017;5:568-576.      </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98676327"/>
              </p:ext>
            </p:extLst>
          </p:nvPr>
        </p:nvGraphicFramePr>
        <p:xfrm>
          <a:off x="455940" y="1177003"/>
          <a:ext cx="11278860" cy="5032969"/>
        </p:xfrm>
        <a:graphic>
          <a:graphicData uri="http://schemas.openxmlformats.org/drawingml/2006/table">
            <a:tbl>
              <a:tblPr firstRow="1" bandRow="1">
                <a:effectLst/>
                <a:tableStyleId>{69012ECD-51FC-41F1-AA8D-1B2483CD663E}</a:tableStyleId>
              </a:tblPr>
              <a:tblGrid>
                <a:gridCol w="943669">
                  <a:extLst>
                    <a:ext uri="{9D8B030D-6E8A-4147-A177-3AD203B41FA5}">
                      <a16:colId xmlns:a16="http://schemas.microsoft.com/office/drawing/2014/main" val="20001"/>
                    </a:ext>
                  </a:extLst>
                </a:gridCol>
                <a:gridCol w="1799739">
                  <a:extLst>
                    <a:ext uri="{9D8B030D-6E8A-4147-A177-3AD203B41FA5}">
                      <a16:colId xmlns:a16="http://schemas.microsoft.com/office/drawing/2014/main" val="20000"/>
                    </a:ext>
                  </a:extLst>
                </a:gridCol>
                <a:gridCol w="626526">
                  <a:extLst>
                    <a:ext uri="{9D8B030D-6E8A-4147-A177-3AD203B41FA5}">
                      <a16:colId xmlns:a16="http://schemas.microsoft.com/office/drawing/2014/main" val="20002"/>
                    </a:ext>
                  </a:extLst>
                </a:gridCol>
                <a:gridCol w="1762317">
                  <a:extLst>
                    <a:ext uri="{9D8B030D-6E8A-4147-A177-3AD203B41FA5}">
                      <a16:colId xmlns:a16="http://schemas.microsoft.com/office/drawing/2014/main" val="20003"/>
                    </a:ext>
                  </a:extLst>
                </a:gridCol>
                <a:gridCol w="4208885">
                  <a:extLst>
                    <a:ext uri="{9D8B030D-6E8A-4147-A177-3AD203B41FA5}">
                      <a16:colId xmlns:a16="http://schemas.microsoft.com/office/drawing/2014/main" val="20004"/>
                    </a:ext>
                  </a:extLst>
                </a:gridCol>
                <a:gridCol w="936792">
                  <a:extLst>
                    <a:ext uri="{9D8B030D-6E8A-4147-A177-3AD203B41FA5}">
                      <a16:colId xmlns:a16="http://schemas.microsoft.com/office/drawing/2014/main" val="20005"/>
                    </a:ext>
                  </a:extLst>
                </a:gridCol>
                <a:gridCol w="1000932">
                  <a:extLst>
                    <a:ext uri="{9D8B030D-6E8A-4147-A177-3AD203B41FA5}">
                      <a16:colId xmlns:a16="http://schemas.microsoft.com/office/drawing/2014/main" val="20006"/>
                    </a:ext>
                  </a:extLst>
                </a:gridCol>
              </a:tblGrid>
              <a:tr h="427797">
                <a:tc>
                  <a:txBody>
                    <a:bodyPr/>
                    <a:lstStyle/>
                    <a:p>
                      <a:pPr algn="l"/>
                      <a:r>
                        <a:rPr lang="en-US" sz="1200" dirty="0"/>
                        <a:t>Study</a:t>
                      </a:r>
                      <a:endParaRPr lang="en-US" sz="1200" dirty="0">
                        <a:solidFill>
                          <a:schemeClr val="tx1"/>
                        </a:solidFill>
                      </a:endParaRPr>
                    </a:p>
                  </a:txBody>
                  <a:tcPr marL="92010" marR="92010" anchor="b">
                    <a:lnL w="9525" cap="flat" cmpd="sng" algn="ctr">
                      <a:noFill/>
                      <a:prstDash val="soli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Description</a:t>
                      </a:r>
                      <a:r>
                        <a:rPr lang="en-US" sz="1200" baseline="0" dirty="0"/>
                        <a:t> / </a:t>
                      </a:r>
                      <a:r>
                        <a:rPr lang="en-US" sz="1200" dirty="0"/>
                        <a:t>Patient Population</a:t>
                      </a:r>
                      <a:endParaRPr lang="en-US" sz="1200" dirty="0">
                        <a:solidFill>
                          <a:schemeClr val="tx1"/>
                        </a:solidFill>
                      </a:endParaRP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baseline="0" dirty="0"/>
                        <a:t>N </a:t>
                      </a:r>
                      <a:endParaRPr lang="en-US" sz="1200" dirty="0">
                        <a:solidFill>
                          <a:schemeClr val="tx1"/>
                        </a:solidFill>
                      </a:endParaRP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200" dirty="0"/>
                        <a:t>Study</a:t>
                      </a:r>
                      <a:r>
                        <a:rPr lang="en-US" sz="1200" baseline="0" dirty="0"/>
                        <a:t> Design</a:t>
                      </a:r>
                      <a:endParaRPr lang="en-US" sz="1200" dirty="0">
                        <a:solidFill>
                          <a:schemeClr val="bg1"/>
                        </a:solidFill>
                      </a:endParaRP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a:t>Primary Outcome Measure</a:t>
                      </a:r>
                      <a:endParaRPr lang="en-US" sz="1100" dirty="0">
                        <a:solidFill>
                          <a:schemeClr val="bg1"/>
                        </a:solidFill>
                      </a:endParaRP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a:solidFill>
                            <a:schemeClr val="bg1"/>
                          </a:solidFill>
                        </a:rPr>
                        <a:t>Status</a:t>
                      </a: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baseline="0" dirty="0">
                          <a:solidFill>
                            <a:schemeClr val="bg1"/>
                          </a:solidFill>
                        </a:rPr>
                        <a:t>Completion Date</a:t>
                      </a:r>
                      <a:r>
                        <a:rPr lang="en-US" sz="1100" baseline="30000" dirty="0">
                          <a:solidFill>
                            <a:schemeClr val="bg1"/>
                          </a:solidFill>
                        </a:rPr>
                        <a:t>a</a:t>
                      </a:r>
                      <a:endParaRPr lang="en-US" sz="1100" dirty="0">
                        <a:solidFill>
                          <a:schemeClr val="bg1"/>
                        </a:solidFill>
                      </a:endParaRPr>
                    </a:p>
                  </a:txBody>
                  <a:tcPr marL="92010" marR="92010" anchor="b">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9525" cap="flat" cmpd="sng" algn="ctr">
                      <a:noFill/>
                      <a:prstDash val="solid"/>
                    </a:lnT>
                    <a:lnB w="28575" cap="flat" cmpd="sng" algn="ctr">
                      <a:solidFill>
                        <a:srgbClr val="F0AB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1497289">
                <a:tc>
                  <a:txBody>
                    <a:bodyPr/>
                    <a:lstStyle/>
                    <a:p>
                      <a:pPr algn="l"/>
                      <a:r>
                        <a:rPr lang="en-US" sz="1100" b="1" dirty="0"/>
                        <a:t>GRECO</a:t>
                      </a:r>
                      <a:r>
                        <a:rPr lang="en-US" sz="1100" b="0" baseline="30000" dirty="0"/>
                        <a:t>1</a:t>
                      </a:r>
                      <a:endParaRPr lang="en-US" sz="1100" b="0" baseline="30000" dirty="0">
                        <a:solidFill>
                          <a:schemeClr val="tx1"/>
                        </a:solidFill>
                      </a:endParaRPr>
                    </a:p>
                  </a:txBody>
                  <a:tcPr marL="115156" marR="115156"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rPr>
                        <a:t>Autoinjector</a:t>
                      </a:r>
                      <a:r>
                        <a:rPr lang="en-US" sz="1100" kern="1200" baseline="0" dirty="0">
                          <a:solidFill>
                            <a:schemeClr val="tx1"/>
                          </a:solidFill>
                        </a:rPr>
                        <a:t> usability in s</a:t>
                      </a:r>
                      <a:r>
                        <a:rPr lang="en-US" sz="1100" kern="1200" dirty="0">
                          <a:solidFill>
                            <a:schemeClr val="tx1"/>
                          </a:solidFill>
                        </a:rPr>
                        <a:t>evere asthma</a:t>
                      </a:r>
                      <a:r>
                        <a:rPr lang="en-US" sz="1100" kern="1200" baseline="0" dirty="0">
                          <a:solidFill>
                            <a:schemeClr val="tx1"/>
                          </a:solidFill>
                        </a:rPr>
                        <a:t>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baseline="0" dirty="0">
                          <a:solidFill>
                            <a:schemeClr val="tx1"/>
                          </a:solidFill>
                        </a:rPr>
                        <a:t>(ages 18-75 years)</a:t>
                      </a:r>
                      <a:endParaRPr lang="en-US" sz="1100" kern="1200" baseline="30000" dirty="0">
                        <a:solidFill>
                          <a:schemeClr val="tx1"/>
                        </a:solidFill>
                      </a:endParaRP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121</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28-week,</a:t>
                      </a:r>
                      <a:r>
                        <a:rPr lang="en-US" sz="1100" baseline="0" dirty="0"/>
                        <a:t> open-label, </a:t>
                      </a:r>
                      <a:r>
                        <a:rPr lang="en-US" sz="1100" dirty="0"/>
                        <a:t>multicenter</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patients/caregivers who successfully administered benralizumab SC with an AI device at home until Week 16;</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returned AI devices used to administer benralizumab at home that have been evaluated as functional until Week 16;</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AI devices used to administer benralizumab at home or in the clinic and have been reported as malfunctioning until Week 16;</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92010" marR="9201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b="0" baseline="0" dirty="0">
                          <a:solidFill>
                            <a:schemeClr val="tx1"/>
                          </a:solidFill>
                          <a:ea typeface="+mn-ea"/>
                          <a:cs typeface="+mn-cs"/>
                        </a:rPr>
                        <a:t>August 2017</a:t>
                      </a:r>
                      <a:endParaRPr lang="en-US" sz="1100" b="0" dirty="0">
                        <a:solidFill>
                          <a:schemeClr val="tx1"/>
                        </a:solidFill>
                        <a:ea typeface="+mn-ea"/>
                        <a:cs typeface="+mn-cs"/>
                      </a:endParaRPr>
                    </a:p>
                  </a:txBody>
                  <a:tcPr marL="92010" marR="9201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solidFill>
                        <a:srgbClr val="F0AB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1406444606"/>
                  </a:ext>
                </a:extLst>
              </a:tr>
              <a:tr h="1005322">
                <a:tc>
                  <a:txBody>
                    <a:bodyPr/>
                    <a:lstStyle/>
                    <a:p>
                      <a:pPr algn="l"/>
                      <a:r>
                        <a:rPr lang="en-US" sz="1100" b="1" dirty="0"/>
                        <a:t>GREGALE</a:t>
                      </a:r>
                      <a:r>
                        <a:rPr lang="en-US" sz="1100" b="0" baseline="30000" dirty="0"/>
                        <a:t>2</a:t>
                      </a:r>
                    </a:p>
                  </a:txBody>
                  <a:tcPr marL="84928" marR="84928"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 Accessorized prefilled</a:t>
                      </a:r>
                      <a:r>
                        <a:rPr lang="en-US" sz="1100" baseline="0" dirty="0">
                          <a:solidFill>
                            <a:schemeClr val="tx1"/>
                          </a:solidFill>
                        </a:rPr>
                        <a:t> s</a:t>
                      </a:r>
                      <a:r>
                        <a:rPr lang="en-US" sz="1100" dirty="0">
                          <a:solidFill>
                            <a:schemeClr val="tx1"/>
                          </a:solidFill>
                        </a:rPr>
                        <a:t>yringe usability in severe asthma</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solidFill>
                            <a:schemeClr val="tx1"/>
                          </a:solidFill>
                        </a:rPr>
                        <a:t>(ages 18-75 years)</a:t>
                      </a:r>
                      <a:endParaRPr lang="en-US" sz="1100" baseline="30000" dirty="0">
                        <a:solidFill>
                          <a:schemeClr val="tx1"/>
                        </a:solidFill>
                      </a:endParaRP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t>116</a:t>
                      </a: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28-week, </a:t>
                      </a:r>
                      <a:r>
                        <a:rPr lang="en-US" sz="1100" baseline="0" dirty="0"/>
                        <a:t>open-label, multicenter</a:t>
                      </a: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patients/caregivers who successfully administered benralizumab SC with an APFS at home;</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returned APFS used at home and evaluated as functional;</a:t>
                      </a:r>
                    </a:p>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Proportion of APFS used to administer benralizumab at home or in the clinic and reported as malfunctioning</a:t>
                      </a:r>
                    </a:p>
                  </a:txBody>
                  <a:tcPr marL="84928" marR="84928" marT="34290" marB="34290">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67858" marR="6785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aseline="0" dirty="0"/>
                        <a:t>March 2016</a:t>
                      </a:r>
                      <a:endParaRPr lang="en-US" sz="1100" dirty="0">
                        <a:solidFill>
                          <a:schemeClr val="tx1"/>
                        </a:solidFill>
                      </a:endParaRPr>
                    </a:p>
                  </a:txBody>
                  <a:tcPr marL="67858" marR="6785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2032126337"/>
                  </a:ext>
                </a:extLst>
              </a:tr>
              <a:tr h="11835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ALIZE</a:t>
                      </a:r>
                      <a:r>
                        <a:rPr lang="en-US" sz="1100" b="0" baseline="30000" dirty="0"/>
                        <a:t>3</a:t>
                      </a:r>
                    </a:p>
                  </a:txBody>
                  <a:tcPr marL="115156" marR="115156"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dirty="0">
                          <a:solidFill>
                            <a:schemeClr val="tx1"/>
                          </a:solidFill>
                        </a:rPr>
                        <a:t>Humoral immune response following seasonal influenza</a:t>
                      </a:r>
                      <a:r>
                        <a:rPr lang="en-US" sz="1100" baseline="0" dirty="0">
                          <a:solidFill>
                            <a:schemeClr val="tx1"/>
                          </a:solidFill>
                        </a:rPr>
                        <a:t> virus vaccination</a:t>
                      </a:r>
                      <a:r>
                        <a:rPr lang="en-US" sz="1100" dirty="0">
                          <a:solidFill>
                            <a:schemeClr val="tx1"/>
                          </a:solidFill>
                        </a:rPr>
                        <a:t> in adolescent and young adult patients with severe asthma (ages 12-21 years)</a:t>
                      </a:r>
                      <a:endParaRPr lang="en-US" sz="1100" baseline="30000" dirty="0">
                        <a:solidFill>
                          <a:schemeClr val="tx1"/>
                        </a:solidFill>
                      </a:endParaRP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b="0" dirty="0">
                          <a:solidFill>
                            <a:schemeClr val="tx1"/>
                          </a:solidFill>
                        </a:rPr>
                        <a:t>103</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12-week, randomized, double-blind, parallel-group, placebo-controlled, multicenter</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dirty="0" err="1">
                          <a:solidFill>
                            <a:schemeClr val="tx1"/>
                          </a:solidFill>
                          <a:latin typeface="+mn-lt"/>
                          <a:ea typeface="+mn-ea"/>
                          <a:cs typeface="+mn-cs"/>
                        </a:rPr>
                        <a:t>Postdose</a:t>
                      </a:r>
                      <a:r>
                        <a:rPr lang="en-US" sz="1100" kern="1200" dirty="0">
                          <a:solidFill>
                            <a:schemeClr val="tx1"/>
                          </a:solidFill>
                          <a:latin typeface="+mn-lt"/>
                          <a:ea typeface="+mn-ea"/>
                          <a:cs typeface="+mn-cs"/>
                        </a:rPr>
                        <a:t> strain-specific HAI antibody GMFRs at Week 12;</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dirty="0" err="1">
                          <a:solidFill>
                            <a:schemeClr val="tx1"/>
                          </a:solidFill>
                          <a:latin typeface="+mn-lt"/>
                          <a:ea typeface="+mn-ea"/>
                          <a:cs typeface="+mn-cs"/>
                        </a:rPr>
                        <a:t>Postdose</a:t>
                      </a:r>
                      <a:r>
                        <a:rPr lang="en-US" sz="1100" kern="1200" dirty="0">
                          <a:solidFill>
                            <a:schemeClr val="tx1"/>
                          </a:solidFill>
                          <a:latin typeface="+mn-lt"/>
                          <a:ea typeface="+mn-ea"/>
                          <a:cs typeface="+mn-cs"/>
                        </a:rPr>
                        <a:t> strain-specific serum HAI antibody GMTs at Week 12;</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mn-ea"/>
                          <a:cs typeface="+mn-cs"/>
                        </a:rPr>
                        <a:t>Proportion of patients who experienced a strain-specific </a:t>
                      </a:r>
                      <a:r>
                        <a:rPr lang="en-US" sz="1100" kern="1200" dirty="0" err="1">
                          <a:solidFill>
                            <a:schemeClr val="tx1"/>
                          </a:solidFill>
                          <a:latin typeface="+mn-lt"/>
                          <a:ea typeface="+mn-ea"/>
                          <a:cs typeface="+mn-cs"/>
                        </a:rPr>
                        <a:t>postdose</a:t>
                      </a:r>
                      <a:r>
                        <a:rPr lang="en-US" sz="1100" kern="1200" dirty="0">
                          <a:solidFill>
                            <a:schemeClr val="tx1"/>
                          </a:solidFill>
                          <a:latin typeface="+mn-lt"/>
                          <a:ea typeface="+mn-ea"/>
                          <a:cs typeface="+mn-cs"/>
                        </a:rPr>
                        <a:t> antibody response ≥4-fold rise in HAI antibody titer at Week 12; </a:t>
                      </a:r>
                    </a:p>
                    <a:p>
                      <a:pPr marL="0" marR="0" lvl="0" indent="0" algn="ctr" defTabSz="457161" rtl="0" eaLnBrk="1" fontAlgn="auto" latinLnBrk="0" hangingPunct="1">
                        <a:lnSpc>
                          <a:spcPct val="100000"/>
                        </a:lnSpc>
                        <a:spcBef>
                          <a:spcPts val="0"/>
                        </a:spcBef>
                        <a:spcAft>
                          <a:spcPts val="0"/>
                        </a:spcAft>
                        <a:buClrTx/>
                        <a:buSzTx/>
                        <a:buFontTx/>
                        <a:buNone/>
                        <a:tabLst/>
                        <a:defRPr/>
                      </a:pPr>
                      <a:r>
                        <a:rPr lang="en-US" sz="1100" kern="1200" dirty="0" err="1">
                          <a:solidFill>
                            <a:schemeClr val="tx1"/>
                          </a:solidFill>
                          <a:latin typeface="+mn-lt"/>
                          <a:ea typeface="+mn-ea"/>
                          <a:cs typeface="+mn-cs"/>
                        </a:rPr>
                        <a:t>Postdose</a:t>
                      </a:r>
                      <a:r>
                        <a:rPr lang="en-US" sz="1100" kern="1200" dirty="0">
                          <a:solidFill>
                            <a:schemeClr val="tx1"/>
                          </a:solidFill>
                          <a:latin typeface="+mn-lt"/>
                          <a:ea typeface="+mn-ea"/>
                          <a:cs typeface="+mn-cs"/>
                        </a:rPr>
                        <a:t> HAI antibody titer ≥40 at Week 12</a:t>
                      </a:r>
                    </a:p>
                  </a:txBody>
                  <a:tcPr marL="115156" marR="115156"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92010" marR="9201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January 2017</a:t>
                      </a:r>
                    </a:p>
                  </a:txBody>
                  <a:tcPr marL="92010" marR="9201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2736621556"/>
                  </a:ext>
                </a:extLst>
              </a:tr>
              <a:tr h="691605">
                <a:tc>
                  <a:txBody>
                    <a:bodyPr/>
                    <a:lstStyle/>
                    <a:p>
                      <a:pPr algn="l"/>
                      <a:r>
                        <a:rPr lang="en-US" sz="1100" b="1" kern="1200" dirty="0"/>
                        <a:t>BISE</a:t>
                      </a:r>
                      <a:r>
                        <a:rPr lang="en-US" sz="1100" b="0" kern="1200" baseline="30000" dirty="0"/>
                        <a:t>4</a:t>
                      </a:r>
                      <a:endParaRPr lang="en-US" sz="1100" b="0" kern="1200" baseline="30000" dirty="0">
                        <a:solidFill>
                          <a:schemeClr val="tx2"/>
                        </a:solidFill>
                        <a:latin typeface="+mn-lt"/>
                        <a:ea typeface="+mn-ea"/>
                        <a:cs typeface="+mn-cs"/>
                      </a:endParaRPr>
                    </a:p>
                  </a:txBody>
                  <a:tcPr marL="84928" marR="84928" marT="34290" marB="34290" anchor="ctr">
                    <a:lnL w="9525" cap="flat" cmpd="sng" algn="ctr">
                      <a:noFill/>
                      <a:prstDash val="soli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rPr>
                        <a:t>Mild to moderate persistent</a:t>
                      </a:r>
                      <a:r>
                        <a:rPr lang="en-US" sz="1100" kern="1200" baseline="0" dirty="0">
                          <a:solidFill>
                            <a:schemeClr val="tx1"/>
                          </a:solidFill>
                        </a:rPr>
                        <a:t> asthma       (ages 18-75 years)</a:t>
                      </a:r>
                      <a:endParaRPr lang="en-US" sz="1100" kern="1200" baseline="30000" dirty="0">
                        <a:solidFill>
                          <a:schemeClr val="tx1"/>
                        </a:solidFill>
                        <a:latin typeface="+mn-lt"/>
                        <a:ea typeface="+mn-ea"/>
                        <a:cs typeface="+mn-cs"/>
                      </a:endParaRP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kern="1200" dirty="0">
                          <a:solidFill>
                            <a:schemeClr val="tx1"/>
                          </a:solidFill>
                          <a:latin typeface="+mn-lt"/>
                          <a:ea typeface="+mn-ea"/>
                          <a:cs typeface="+mn-cs"/>
                        </a:rPr>
                        <a:t>211</a:t>
                      </a:r>
                      <a:endParaRPr lang="en-US" sz="1100" kern="1200" dirty="0">
                        <a:solidFill>
                          <a:schemeClr val="tx2"/>
                        </a:solidFill>
                        <a:latin typeface="+mn-lt"/>
                        <a:ea typeface="+mn-ea"/>
                        <a:cs typeface="+mn-cs"/>
                      </a:endParaRP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algn="ctr"/>
                      <a:r>
                        <a:rPr lang="en-US" sz="1100" dirty="0"/>
                        <a:t>12-week,</a:t>
                      </a:r>
                      <a:r>
                        <a:rPr lang="en-US" sz="1100" baseline="0" dirty="0"/>
                        <a:t> randomized, double-blind, parallel-group, </a:t>
                      </a:r>
                      <a:r>
                        <a:rPr lang="en-US" sz="1100" dirty="0"/>
                        <a:t>placebo-controlled, </a:t>
                      </a:r>
                      <a:r>
                        <a:rPr lang="en-US" sz="1100" baseline="0" dirty="0"/>
                        <a:t>multicenter</a:t>
                      </a: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dirty="0"/>
                        <a:t>Change from baseline</a:t>
                      </a:r>
                      <a:r>
                        <a:rPr lang="en-US" sz="1100" baseline="0" dirty="0"/>
                        <a:t> in </a:t>
                      </a:r>
                      <a:r>
                        <a:rPr lang="en-US" sz="1100" baseline="0" dirty="0" err="1"/>
                        <a:t>predose</a:t>
                      </a:r>
                      <a:r>
                        <a:rPr lang="en-US" sz="1100" baseline="0" dirty="0"/>
                        <a:t> FEV</a:t>
                      </a:r>
                      <a:r>
                        <a:rPr lang="en-US" sz="1100" baseline="-25000" dirty="0"/>
                        <a:t>1 </a:t>
                      </a:r>
                      <a:r>
                        <a:rPr lang="en-US" sz="1100" baseline="0" dirty="0"/>
                        <a:t>at Week 12</a:t>
                      </a:r>
                      <a:endParaRPr lang="en-US" sz="1100" baseline="-25000" dirty="0">
                        <a:solidFill>
                          <a:schemeClr val="tx1"/>
                        </a:solidFill>
                      </a:endParaRPr>
                    </a:p>
                  </a:txBody>
                  <a:tcPr marL="84928" marR="8492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Completed</a:t>
                      </a:r>
                    </a:p>
                  </a:txBody>
                  <a:tcPr marL="67858" marR="6785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tc>
                  <a:txBody>
                    <a:bodyPr/>
                    <a:lstStyle/>
                    <a:p>
                      <a:pPr marL="0" marR="0" indent="0" algn="ctr" defTabSz="457161" rtl="0" eaLnBrk="1" fontAlgn="auto" latinLnBrk="0" hangingPunct="1">
                        <a:lnSpc>
                          <a:spcPct val="100000"/>
                        </a:lnSpc>
                        <a:spcBef>
                          <a:spcPts val="0"/>
                        </a:spcBef>
                        <a:spcAft>
                          <a:spcPts val="0"/>
                        </a:spcAft>
                        <a:buClrTx/>
                        <a:buSzTx/>
                        <a:buFontTx/>
                        <a:buNone/>
                        <a:tabLst/>
                        <a:defRPr/>
                      </a:pPr>
                      <a:r>
                        <a:rPr lang="en-US" sz="1100" b="0" dirty="0">
                          <a:solidFill>
                            <a:schemeClr val="tx1"/>
                          </a:solidFill>
                          <a:ea typeface="+mn-ea"/>
                          <a:cs typeface="+mn-cs"/>
                        </a:rPr>
                        <a:t>October</a:t>
                      </a:r>
                      <a:r>
                        <a:rPr lang="en-US" sz="1100" b="0" baseline="0" dirty="0">
                          <a:solidFill>
                            <a:schemeClr val="tx1"/>
                          </a:solidFill>
                          <a:ea typeface="+mn-ea"/>
                          <a:cs typeface="+mn-cs"/>
                        </a:rPr>
                        <a:t> 2015</a:t>
                      </a:r>
                      <a:endParaRPr lang="en-US" sz="1100" b="0" dirty="0">
                        <a:solidFill>
                          <a:schemeClr val="tx1"/>
                        </a:solidFill>
                        <a:ea typeface="+mn-ea"/>
                        <a:cs typeface="+mn-cs"/>
                      </a:endParaRPr>
                    </a:p>
                  </a:txBody>
                  <a:tcPr marL="67858" marR="67858" marT="34290" marB="34290"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lumMod val="85000"/>
                            <a:alpha val="75000"/>
                          </a:schemeClr>
                        </a:gs>
                        <a:gs pos="18000">
                          <a:srgbClr val="FFFFFF">
                            <a:alpha val="75000"/>
                          </a:srgbClr>
                        </a:gs>
                      </a:gsLst>
                      <a:lin ang="16200000" scaled="0"/>
                      <a:tileRect/>
                    </a:gradFill>
                  </a:tcPr>
                </a:tc>
                <a:extLst>
                  <a:ext uri="{0D108BD9-81ED-4DB2-BD59-A6C34878D82A}">
                    <a16:rowId xmlns:a16="http://schemas.microsoft.com/office/drawing/2014/main" val="2109825322"/>
                  </a:ext>
                </a:extLst>
              </a:tr>
            </a:tbl>
          </a:graphicData>
        </a:graphic>
      </p:graphicFrame>
    </p:spTree>
    <p:extLst>
      <p:ext uri="{BB962C8B-B14F-4D97-AF65-F5344CB8AC3E}">
        <p14:creationId xmlns:p14="http://schemas.microsoft.com/office/powerpoint/2010/main" val="233959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SIROCCO: Phase III Severe Asthma Clinical Trial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7</a:t>
            </a:fld>
            <a:endParaRPr lang="en-US" dirty="0"/>
          </a:p>
        </p:txBody>
      </p:sp>
      <p:sp>
        <p:nvSpPr>
          <p:cNvPr id="11" name="Text Placeholder 10"/>
          <p:cNvSpPr>
            <a:spLocks noGrp="1"/>
          </p:cNvSpPr>
          <p:nvPr>
            <p:ph type="body" sz="quarter" idx="13"/>
          </p:nvPr>
        </p:nvSpPr>
        <p:spPr/>
        <p:txBody>
          <a:bodyPr/>
          <a:lstStyle/>
          <a:p>
            <a:r>
              <a:rPr lang="en-US" dirty="0"/>
              <a:t>FEV</a:t>
            </a:r>
            <a:r>
              <a:rPr lang="en-US" baseline="-25000" dirty="0"/>
              <a:t>1</a:t>
            </a:r>
            <a:r>
              <a:rPr lang="en-US" dirty="0"/>
              <a:t> = forced expiratory volume in 1 second; ICS = inhaled corticosteroid; LABA = long-acting </a:t>
            </a:r>
            <a:r>
              <a:rPr lang="el-GR" dirty="0"/>
              <a:t>β</a:t>
            </a:r>
            <a:r>
              <a:rPr lang="el-GR" baseline="-25000" dirty="0"/>
              <a:t>2</a:t>
            </a:r>
            <a:r>
              <a:rPr lang="el-GR" dirty="0"/>
              <a:t>-</a:t>
            </a:r>
            <a:r>
              <a:rPr lang="en-US" dirty="0"/>
              <a:t>agonist; OCS = oral corticosteroid; Q4W = every 4 weeks; Q8W = every 8 weeks; SC = subcutaneous.</a:t>
            </a:r>
          </a:p>
          <a:p>
            <a:r>
              <a:rPr lang="en-US" dirty="0"/>
              <a:t>1. Study NCT01928771. ClinicalTrials.gov website.; 2. Bleecker ER et al. </a:t>
            </a:r>
            <a:r>
              <a:rPr lang="en-US" i="1" dirty="0"/>
              <a:t>Lancet</a:t>
            </a:r>
            <a:r>
              <a:rPr lang="en-US" dirty="0"/>
              <a:t>. 2016;388:2115-2127; 2. </a:t>
            </a:r>
          </a:p>
        </p:txBody>
      </p:sp>
      <p:grpSp>
        <p:nvGrpSpPr>
          <p:cNvPr id="6" name="Group 5"/>
          <p:cNvGrpSpPr/>
          <p:nvPr/>
        </p:nvGrpSpPr>
        <p:grpSpPr>
          <a:xfrm>
            <a:off x="537030" y="4302545"/>
            <a:ext cx="5394960" cy="1988763"/>
            <a:chOff x="1523999" y="3917639"/>
            <a:chExt cx="5394960" cy="2062380"/>
          </a:xfrm>
        </p:grpSpPr>
        <p:grpSp>
          <p:nvGrpSpPr>
            <p:cNvPr id="5" name="Group 4"/>
            <p:cNvGrpSpPr/>
            <p:nvPr/>
          </p:nvGrpSpPr>
          <p:grpSpPr>
            <a:xfrm>
              <a:off x="1523999" y="3917639"/>
              <a:ext cx="5394960" cy="2062380"/>
              <a:chOff x="1523999" y="3917639"/>
              <a:chExt cx="5394960" cy="2062380"/>
            </a:xfrm>
          </p:grpSpPr>
          <p:sp>
            <p:nvSpPr>
              <p:cNvPr id="43" name="Pentagon 42"/>
              <p:cNvSpPr/>
              <p:nvPr/>
            </p:nvSpPr>
            <p:spPr>
              <a:xfrm>
                <a:off x="1523999" y="3917639"/>
                <a:ext cx="5394960" cy="2062380"/>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bwMode="auto">
              <a:xfrm>
                <a:off x="1619057" y="4110499"/>
                <a:ext cx="2640471" cy="1676660"/>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48-week, randomized, double-blind, parallel-group, placebo-controlled, multicenter study</a:t>
                </a:r>
              </a:p>
              <a:p>
                <a:pPr algn="ctr" defTabSz="577850">
                  <a:lnSpc>
                    <a:spcPct val="90000"/>
                  </a:lnSpc>
                  <a:spcAft>
                    <a:spcPct val="35000"/>
                  </a:spcAft>
                  <a:defRPr/>
                </a:pPr>
                <a:r>
                  <a:rPr lang="en-US" sz="1600" dirty="0">
                    <a:solidFill>
                      <a:schemeClr val="tx1"/>
                    </a:solidFill>
                  </a:rPr>
                  <a:t>N=1204</a:t>
                </a:r>
              </a:p>
            </p:txBody>
          </p:sp>
        </p:grpSp>
        <p:sp>
          <p:nvSpPr>
            <p:cNvPr id="24" name="Rectangle 23"/>
            <p:cNvSpPr/>
            <p:nvPr/>
          </p:nvSpPr>
          <p:spPr bwMode="auto">
            <a:xfrm>
              <a:off x="4848074" y="4859579"/>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7" name="Group 6"/>
          <p:cNvGrpSpPr/>
          <p:nvPr/>
        </p:nvGrpSpPr>
        <p:grpSpPr>
          <a:xfrm>
            <a:off x="6159739" y="4460667"/>
            <a:ext cx="3160815" cy="1720164"/>
            <a:chOff x="6160586" y="3895286"/>
            <a:chExt cx="3160815" cy="1720164"/>
          </a:xfrm>
        </p:grpSpPr>
        <p:sp>
          <p:nvSpPr>
            <p:cNvPr id="26" name="Rectangle 25"/>
            <p:cNvSpPr/>
            <p:nvPr/>
          </p:nvSpPr>
          <p:spPr bwMode="auto">
            <a:xfrm rot="16200000">
              <a:off x="7481232" y="2574640"/>
              <a:ext cx="519520" cy="3160812"/>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8</a:t>
              </a:r>
              <a:r>
                <a:rPr lang="en-US" sz="1600" dirty="0">
                  <a:solidFill>
                    <a:schemeClr val="tx1"/>
                  </a:solidFill>
                </a:rPr>
                <a:t>W</a:t>
              </a:r>
              <a:r>
                <a:rPr lang="pl-PL" sz="1600" dirty="0">
                  <a:solidFill>
                    <a:schemeClr val="tx1"/>
                  </a:solidFill>
                </a:rPr>
                <a:t> SC</a:t>
              </a:r>
            </a:p>
          </p:txBody>
        </p:sp>
        <p:sp>
          <p:nvSpPr>
            <p:cNvPr id="28" name="Rectangle 27"/>
            <p:cNvSpPr/>
            <p:nvPr/>
          </p:nvSpPr>
          <p:spPr bwMode="auto">
            <a:xfrm rot="16200000">
              <a:off x="7481235" y="3174963"/>
              <a:ext cx="519520" cy="3160810"/>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4</a:t>
              </a:r>
              <a:r>
                <a:rPr lang="en-US" sz="1600" dirty="0">
                  <a:solidFill>
                    <a:schemeClr val="tx1"/>
                  </a:solidFill>
                </a:rPr>
                <a:t>W</a:t>
              </a:r>
              <a:r>
                <a:rPr lang="pl-PL" sz="1600" dirty="0">
                  <a:solidFill>
                    <a:schemeClr val="tx1"/>
                  </a:solidFill>
                </a:rPr>
                <a:t> SC</a:t>
              </a:r>
            </a:p>
          </p:txBody>
        </p:sp>
        <p:sp>
          <p:nvSpPr>
            <p:cNvPr id="29" name="Rectangle 28"/>
            <p:cNvSpPr/>
            <p:nvPr/>
          </p:nvSpPr>
          <p:spPr bwMode="auto">
            <a:xfrm rot="16200000">
              <a:off x="7481236" y="3775285"/>
              <a:ext cx="519520" cy="3160810"/>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sv-SE" sz="1600" dirty="0">
                  <a:solidFill>
                    <a:schemeClr val="tx1"/>
                  </a:solidFill>
                </a:rPr>
                <a:t>Placebo SC</a:t>
              </a:r>
            </a:p>
          </p:txBody>
        </p:sp>
      </p:grpSp>
      <p:grpSp>
        <p:nvGrpSpPr>
          <p:cNvPr id="44" name="Group 43"/>
          <p:cNvGrpSpPr/>
          <p:nvPr/>
        </p:nvGrpSpPr>
        <p:grpSpPr>
          <a:xfrm>
            <a:off x="515357" y="2032212"/>
            <a:ext cx="9573768" cy="1126948"/>
            <a:chOff x="92266" y="4268954"/>
            <a:chExt cx="7540529" cy="1338100"/>
          </a:xfrm>
        </p:grpSpPr>
        <p:sp>
          <p:nvSpPr>
            <p:cNvPr id="45" name="Rectangle 25"/>
            <p:cNvSpPr>
              <a:spLocks noChangeArrowheads="1"/>
            </p:cNvSpPr>
            <p:nvPr/>
          </p:nvSpPr>
          <p:spPr bwMode="auto">
            <a:xfrm>
              <a:off x="92266" y="4719326"/>
              <a:ext cx="7540529" cy="88772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48-week, randomized, double-blind, parallel-group, placebo-controlled, multicenter study of benralizumab compared with placebo in patients with severe asthma inadequately controlled with high-dose ICS plus a LABA with or without chronic OCS (ages 12-75 years)</a:t>
              </a:r>
              <a:r>
                <a:rPr lang="en-US" sz="1400" baseline="30000" dirty="0"/>
                <a:t>1</a:t>
              </a:r>
            </a:p>
          </p:txBody>
        </p:sp>
        <p:sp>
          <p:nvSpPr>
            <p:cNvPr id="46"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endParaRPr lang="en-US" sz="1600" b="1" dirty="0">
                <a:solidFill>
                  <a:schemeClr val="bg1"/>
                </a:solidFill>
              </a:endParaRPr>
            </a:p>
          </p:txBody>
        </p:sp>
      </p:grpSp>
      <p:sp>
        <p:nvSpPr>
          <p:cNvPr id="16" name="Rectangle 80"/>
          <p:cNvSpPr>
            <a:spLocks noChangeArrowheads="1"/>
          </p:cNvSpPr>
          <p:nvPr/>
        </p:nvSpPr>
        <p:spPr bwMode="auto">
          <a:xfrm>
            <a:off x="509770"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NCT01928771</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rPr>
              <a:t>Completion Date: </a:t>
            </a:r>
            <a:r>
              <a:rPr lang="en-US" altLang="en-US" sz="1600" dirty="0">
                <a:solidFill>
                  <a:schemeClr val="accent1"/>
                </a:solidFill>
              </a:rPr>
              <a:t>April 2016</a:t>
            </a:r>
            <a:r>
              <a:rPr lang="en-US" altLang="en-US" sz="1600" baseline="30000" dirty="0">
                <a:solidFill>
                  <a:schemeClr val="accent1"/>
                </a:solidFill>
              </a:rPr>
              <a:t>1</a:t>
            </a:r>
            <a:endParaRPr lang="en-US" altLang="en-US" sz="1600" dirty="0">
              <a:solidFill>
                <a:schemeClr val="accent1"/>
              </a:solidFill>
            </a:endParaRPr>
          </a:p>
        </p:txBody>
      </p:sp>
      <p:grpSp>
        <p:nvGrpSpPr>
          <p:cNvPr id="8" name="Group 7"/>
          <p:cNvGrpSpPr/>
          <p:nvPr/>
        </p:nvGrpSpPr>
        <p:grpSpPr>
          <a:xfrm>
            <a:off x="515357" y="3178674"/>
            <a:ext cx="9573768" cy="1057498"/>
            <a:chOff x="515357" y="3178674"/>
            <a:chExt cx="9573768" cy="1057498"/>
          </a:xfrm>
        </p:grpSpPr>
        <p:grpSp>
          <p:nvGrpSpPr>
            <p:cNvPr id="3" name="Group 2"/>
            <p:cNvGrpSpPr/>
            <p:nvPr/>
          </p:nvGrpSpPr>
          <p:grpSpPr>
            <a:xfrm>
              <a:off x="515357" y="3178674"/>
              <a:ext cx="9573768" cy="1057498"/>
              <a:chOff x="1975676" y="3028546"/>
              <a:chExt cx="8228775" cy="385054"/>
            </a:xfrm>
          </p:grpSpPr>
          <p:sp>
            <p:nvSpPr>
              <p:cNvPr id="52" name="Rectangle 32"/>
              <p:cNvSpPr>
                <a:spLocks noChangeArrowheads="1"/>
              </p:cNvSpPr>
              <p:nvPr/>
            </p:nvSpPr>
            <p:spPr bwMode="auto">
              <a:xfrm>
                <a:off x="1975676" y="3028546"/>
                <a:ext cx="2113724" cy="38505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53" name="Rectangle 32"/>
              <p:cNvSpPr>
                <a:spLocks noChangeArrowheads="1"/>
              </p:cNvSpPr>
              <p:nvPr/>
            </p:nvSpPr>
            <p:spPr bwMode="auto">
              <a:xfrm>
                <a:off x="4089401" y="3028547"/>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Annual asthma exacerbation rate reduction</a:t>
                </a:r>
              </a:p>
              <a:p>
                <a:pPr marL="1554480" indent="-182880">
                  <a:spcBef>
                    <a:spcPts val="600"/>
                  </a:spcBef>
                  <a:buClr>
                    <a:schemeClr val="accent1"/>
                  </a:buClr>
                  <a:buFont typeface="Arial" panose="020B0604020202020204" pitchFamily="34" charset="0"/>
                  <a:buChar char="•"/>
                </a:pPr>
                <a:r>
                  <a:rPr lang="en-US" sz="1400" dirty="0"/>
                  <a:t>Prebronchodilator FEV</a:t>
                </a:r>
                <a:r>
                  <a:rPr lang="en-US" sz="1400" baseline="-25000" dirty="0"/>
                  <a:t>1</a:t>
                </a:r>
                <a:r>
                  <a:rPr lang="en-US" sz="1400" dirty="0"/>
                  <a:t> </a:t>
                </a:r>
              </a:p>
              <a:p>
                <a:pPr marL="1554480" indent="-182880">
                  <a:buClr>
                    <a:schemeClr val="accent1"/>
                  </a:buClr>
                  <a:buFont typeface="Arial" panose="020B0604020202020204" pitchFamily="34" charset="0"/>
                  <a:buChar char="•"/>
                </a:pPr>
                <a:r>
                  <a:rPr lang="en-US" sz="1400" dirty="0"/>
                  <a:t>Total asthma symptom score </a:t>
                </a:r>
              </a:p>
              <a:p>
                <a:endParaRPr lang="en-US" sz="1400" dirty="0"/>
              </a:p>
            </p:txBody>
          </p:sp>
        </p:grpSp>
        <p:sp>
          <p:nvSpPr>
            <p:cNvPr id="21" name="TextBox 20"/>
            <p:cNvSpPr txBox="1"/>
            <p:nvPr/>
          </p:nvSpPr>
          <p:spPr>
            <a:xfrm>
              <a:off x="2940404" y="3510234"/>
              <a:ext cx="1631596"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Key Secondary:</a:t>
              </a:r>
            </a:p>
          </p:txBody>
        </p:sp>
      </p:grpSp>
    </p:spTree>
    <p:extLst>
      <p:ext uri="{BB962C8B-B14F-4D97-AF65-F5344CB8AC3E}">
        <p14:creationId xmlns:p14="http://schemas.microsoft.com/office/powerpoint/2010/main" val="201297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CALIMA: Phase III Severe Asthma Clinical Trial</a:t>
            </a:r>
            <a:r>
              <a:rPr lang="en-US" baseline="30000" dirty="0"/>
              <a:t>1</a:t>
            </a:r>
            <a:r>
              <a:rPr lang="en-US" dirty="0"/>
              <a:t> </a:t>
            </a:r>
          </a:p>
        </p:txBody>
      </p:sp>
      <p:sp>
        <p:nvSpPr>
          <p:cNvPr id="4" name="Slide Number Placeholder 3"/>
          <p:cNvSpPr>
            <a:spLocks noGrp="1"/>
          </p:cNvSpPr>
          <p:nvPr>
            <p:ph type="sldNum" sz="quarter" idx="12"/>
          </p:nvPr>
        </p:nvSpPr>
        <p:spPr/>
        <p:txBody>
          <a:bodyPr/>
          <a:lstStyle/>
          <a:p>
            <a:fld id="{CC7432E5-F8E0-41AE-9A6B-AD730338B005}" type="slidenum">
              <a:rPr lang="en-US" smtClean="0"/>
              <a:pPr/>
              <a:t>8</a:t>
            </a:fld>
            <a:endParaRPr lang="en-US" dirty="0"/>
          </a:p>
        </p:txBody>
      </p:sp>
      <p:sp>
        <p:nvSpPr>
          <p:cNvPr id="11" name="Text Placeholder 10"/>
          <p:cNvSpPr>
            <a:spLocks noGrp="1"/>
          </p:cNvSpPr>
          <p:nvPr>
            <p:ph type="body" sz="quarter" idx="13"/>
          </p:nvPr>
        </p:nvSpPr>
        <p:spPr/>
        <p:txBody>
          <a:bodyPr/>
          <a:lstStyle/>
          <a:p>
            <a:r>
              <a:rPr lang="en-US" dirty="0"/>
              <a:t>FEV</a:t>
            </a:r>
            <a:r>
              <a:rPr lang="en-US" baseline="-25000" dirty="0"/>
              <a:t>1</a:t>
            </a:r>
            <a:r>
              <a:rPr lang="en-US" dirty="0"/>
              <a:t> = forced expiratory volume in 1 second; ICS = inhaled corticosteroid; LABA = long-acting </a:t>
            </a:r>
            <a:r>
              <a:rPr lang="el-GR" dirty="0"/>
              <a:t>β</a:t>
            </a:r>
            <a:r>
              <a:rPr lang="el-GR" baseline="-25000" dirty="0"/>
              <a:t>2</a:t>
            </a:r>
            <a:r>
              <a:rPr lang="el-GR" dirty="0"/>
              <a:t>-</a:t>
            </a:r>
            <a:r>
              <a:rPr lang="en-US" dirty="0"/>
              <a:t>agonist; OCS = oral corticosteroids; </a:t>
            </a:r>
          </a:p>
          <a:p>
            <a:r>
              <a:rPr lang="en-US" dirty="0"/>
              <a:t>Q4W = every 4 weeks; Q8W = every 8 weeks; SC = subcutaneous.</a:t>
            </a:r>
          </a:p>
          <a:p>
            <a:r>
              <a:rPr lang="en-US" dirty="0"/>
              <a:t>1. Study NCT01914757. ClinicalTrials.gov website; 2. FitzGerald JM et al. </a:t>
            </a:r>
            <a:r>
              <a:rPr lang="en-US" i="1" dirty="0"/>
              <a:t>Lancet</a:t>
            </a:r>
            <a:r>
              <a:rPr lang="en-US" dirty="0"/>
              <a:t>. 2016;388:2128-2141.</a:t>
            </a:r>
          </a:p>
        </p:txBody>
      </p:sp>
      <p:grpSp>
        <p:nvGrpSpPr>
          <p:cNvPr id="5" name="Group 4"/>
          <p:cNvGrpSpPr/>
          <p:nvPr/>
        </p:nvGrpSpPr>
        <p:grpSpPr>
          <a:xfrm>
            <a:off x="585873" y="4290449"/>
            <a:ext cx="5394960" cy="1888926"/>
            <a:chOff x="561473" y="3564715"/>
            <a:chExt cx="5394960" cy="2062380"/>
          </a:xfrm>
        </p:grpSpPr>
        <p:sp>
          <p:nvSpPr>
            <p:cNvPr id="43" name="Pentagon 42"/>
            <p:cNvSpPr/>
            <p:nvPr/>
          </p:nvSpPr>
          <p:spPr>
            <a:xfrm>
              <a:off x="561473" y="3564715"/>
              <a:ext cx="5394960" cy="2062380"/>
            </a:xfrm>
            <a:prstGeom prst="homePlate">
              <a:avLst>
                <a:gd name="adj" fmla="val 34793"/>
              </a:avLst>
            </a:prstGeom>
            <a:gradFill flip="none" rotWithShape="1">
              <a:gsLst>
                <a:gs pos="0">
                  <a:schemeClr val="bg1"/>
                </a:gs>
                <a:gs pos="100000">
                  <a:schemeClr val="accent6">
                    <a:lumMod val="40000"/>
                    <a:lumOff val="60000"/>
                  </a:schemeClr>
                </a:gs>
                <a:gs pos="35000">
                  <a:schemeClr val="accent6">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bwMode="auto">
            <a:xfrm>
              <a:off x="640017" y="3730555"/>
              <a:ext cx="2640471" cy="1748386"/>
            </a:xfrm>
            <a:prstGeom prst="roundRect">
              <a:avLst>
                <a:gd name="adj" fmla="val 10854"/>
              </a:avLst>
            </a:prstGeom>
            <a:gradFill>
              <a:gsLst>
                <a:gs pos="50000">
                  <a:schemeClr val="accent6">
                    <a:lumMod val="60000"/>
                    <a:lumOff val="40000"/>
                    <a:alpha val="0"/>
                  </a:schemeClr>
                </a:gs>
                <a:gs pos="100000">
                  <a:schemeClr val="accent6"/>
                </a:gs>
                <a:gs pos="0">
                  <a:schemeClr val="accent6"/>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182880" rIns="91440" bIns="182880" anchor="ctr"/>
            <a:lstStyle/>
            <a:p>
              <a:pPr algn="ctr" defTabSz="577850">
                <a:lnSpc>
                  <a:spcPct val="90000"/>
                </a:lnSpc>
                <a:spcAft>
                  <a:spcPct val="35000"/>
                </a:spcAft>
                <a:defRPr/>
              </a:pPr>
              <a:r>
                <a:rPr lang="en-US" b="1" dirty="0">
                  <a:solidFill>
                    <a:schemeClr val="tx1"/>
                  </a:solidFill>
                </a:rPr>
                <a:t>Study Design</a:t>
              </a:r>
            </a:p>
            <a:p>
              <a:pPr algn="ctr" defTabSz="577850">
                <a:lnSpc>
                  <a:spcPct val="90000"/>
                </a:lnSpc>
                <a:spcAft>
                  <a:spcPct val="35000"/>
                </a:spcAft>
                <a:defRPr/>
              </a:pPr>
              <a:r>
                <a:rPr lang="en-US" sz="1600" dirty="0">
                  <a:solidFill>
                    <a:schemeClr val="tx1"/>
                  </a:solidFill>
                </a:rPr>
                <a:t>A 56-week, randomized, double-blind, parallel-group, placebo-controlled, multicenter study</a:t>
              </a:r>
            </a:p>
            <a:p>
              <a:pPr algn="ctr" defTabSz="577850">
                <a:lnSpc>
                  <a:spcPct val="90000"/>
                </a:lnSpc>
                <a:spcAft>
                  <a:spcPct val="35000"/>
                </a:spcAft>
                <a:defRPr/>
              </a:pPr>
              <a:r>
                <a:rPr lang="en-US" sz="1600" dirty="0">
                  <a:solidFill>
                    <a:schemeClr val="tx1"/>
                  </a:solidFill>
                </a:rPr>
                <a:t> N=1306</a:t>
              </a:r>
            </a:p>
          </p:txBody>
        </p:sp>
        <p:sp>
          <p:nvSpPr>
            <p:cNvPr id="24" name="Rectangle 23"/>
            <p:cNvSpPr/>
            <p:nvPr/>
          </p:nvSpPr>
          <p:spPr bwMode="auto">
            <a:xfrm>
              <a:off x="3924812" y="4471255"/>
              <a:ext cx="1710088" cy="2492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defTabSz="577850">
                <a:lnSpc>
                  <a:spcPct val="90000"/>
                </a:lnSpc>
                <a:spcAft>
                  <a:spcPct val="35000"/>
                </a:spcAft>
                <a:defRPr/>
              </a:pPr>
              <a:r>
                <a:rPr lang="en-US" b="1" dirty="0">
                  <a:solidFill>
                    <a:schemeClr val="accent1"/>
                  </a:solidFill>
                </a:rPr>
                <a:t>Randomization</a:t>
              </a:r>
            </a:p>
          </p:txBody>
        </p:sp>
      </p:grpSp>
      <p:grpSp>
        <p:nvGrpSpPr>
          <p:cNvPr id="6" name="Group 5"/>
          <p:cNvGrpSpPr/>
          <p:nvPr/>
        </p:nvGrpSpPr>
        <p:grpSpPr>
          <a:xfrm>
            <a:off x="6246272" y="4459211"/>
            <a:ext cx="3800688" cy="1720164"/>
            <a:chOff x="6209433" y="3832080"/>
            <a:chExt cx="3800688" cy="1720164"/>
          </a:xfrm>
        </p:grpSpPr>
        <p:sp>
          <p:nvSpPr>
            <p:cNvPr id="26" name="Rectangle 25"/>
            <p:cNvSpPr/>
            <p:nvPr/>
          </p:nvSpPr>
          <p:spPr bwMode="auto">
            <a:xfrm rot="16200000">
              <a:off x="7850017" y="2191496"/>
              <a:ext cx="519520" cy="3800688"/>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8</a:t>
              </a:r>
              <a:r>
                <a:rPr lang="en-US" sz="1600" dirty="0">
                  <a:solidFill>
                    <a:schemeClr val="tx1"/>
                  </a:solidFill>
                </a:rPr>
                <a:t>W</a:t>
              </a:r>
              <a:r>
                <a:rPr lang="pl-PL" sz="1600" dirty="0">
                  <a:solidFill>
                    <a:schemeClr val="tx1"/>
                  </a:solidFill>
                </a:rPr>
                <a:t> SC</a:t>
              </a:r>
            </a:p>
          </p:txBody>
        </p:sp>
        <p:sp>
          <p:nvSpPr>
            <p:cNvPr id="28" name="Rectangle 27"/>
            <p:cNvSpPr/>
            <p:nvPr/>
          </p:nvSpPr>
          <p:spPr bwMode="auto">
            <a:xfrm rot="16200000">
              <a:off x="7530082" y="3111757"/>
              <a:ext cx="519520" cy="3160810"/>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pl-PL" sz="1600" dirty="0">
                  <a:solidFill>
                    <a:schemeClr val="tx1"/>
                  </a:solidFill>
                </a:rPr>
                <a:t>Benralizumab 30 mg </a:t>
              </a:r>
              <a:r>
                <a:rPr lang="en-US" sz="1600" dirty="0">
                  <a:solidFill>
                    <a:schemeClr val="tx1"/>
                  </a:solidFill>
                </a:rPr>
                <a:t>Q</a:t>
              </a:r>
              <a:r>
                <a:rPr lang="pl-PL" sz="1600" dirty="0">
                  <a:solidFill>
                    <a:schemeClr val="tx1"/>
                  </a:solidFill>
                </a:rPr>
                <a:t>4</a:t>
              </a:r>
              <a:r>
                <a:rPr lang="en-US" sz="1600" dirty="0">
                  <a:solidFill>
                    <a:schemeClr val="tx1"/>
                  </a:solidFill>
                </a:rPr>
                <a:t>W</a:t>
              </a:r>
              <a:r>
                <a:rPr lang="pl-PL" sz="1600" dirty="0">
                  <a:solidFill>
                    <a:schemeClr val="tx1"/>
                  </a:solidFill>
                </a:rPr>
                <a:t> SC</a:t>
              </a:r>
            </a:p>
          </p:txBody>
        </p:sp>
        <p:sp>
          <p:nvSpPr>
            <p:cNvPr id="29" name="Rectangle 28"/>
            <p:cNvSpPr/>
            <p:nvPr/>
          </p:nvSpPr>
          <p:spPr bwMode="auto">
            <a:xfrm rot="16200000">
              <a:off x="7850019" y="3392142"/>
              <a:ext cx="519520" cy="3800683"/>
            </a:xfrm>
            <a:prstGeom prst="rect">
              <a:avLst/>
            </a:prstGeom>
            <a:noFill/>
            <a:ln w="6350">
              <a:gradFill>
                <a:gsLst>
                  <a:gs pos="0">
                    <a:schemeClr val="accent6"/>
                  </a:gs>
                  <a:gs pos="100000">
                    <a:schemeClr val="bg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vert="vert" lIns="182880" tIns="182880" rIns="182880" bIns="182880" anchor="ctr"/>
            <a:lstStyle/>
            <a:p>
              <a:pPr>
                <a:lnSpc>
                  <a:spcPct val="90000"/>
                </a:lnSpc>
                <a:spcBef>
                  <a:spcPts val="600"/>
                </a:spcBef>
                <a:buClr>
                  <a:schemeClr val="accent1"/>
                </a:buClr>
              </a:pPr>
              <a:r>
                <a:rPr lang="sv-SE" sz="1600" dirty="0">
                  <a:solidFill>
                    <a:schemeClr val="tx1"/>
                  </a:solidFill>
                </a:rPr>
                <a:t>Placebo SC</a:t>
              </a:r>
            </a:p>
          </p:txBody>
        </p:sp>
      </p:grpSp>
      <p:grpSp>
        <p:nvGrpSpPr>
          <p:cNvPr id="44" name="Group 43"/>
          <p:cNvGrpSpPr/>
          <p:nvPr/>
        </p:nvGrpSpPr>
        <p:grpSpPr>
          <a:xfrm>
            <a:off x="531889" y="2036038"/>
            <a:ext cx="9573768" cy="1126948"/>
            <a:chOff x="92266" y="4268954"/>
            <a:chExt cx="7540529" cy="1338100"/>
          </a:xfrm>
        </p:grpSpPr>
        <p:sp>
          <p:nvSpPr>
            <p:cNvPr id="45" name="Rectangle 25"/>
            <p:cNvSpPr>
              <a:spLocks noChangeArrowheads="1"/>
            </p:cNvSpPr>
            <p:nvPr/>
          </p:nvSpPr>
          <p:spPr bwMode="auto">
            <a:xfrm>
              <a:off x="92266" y="4719326"/>
              <a:ext cx="7540529" cy="887728"/>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t"/>
            <a:lstStyle/>
            <a:p>
              <a:pPr>
                <a:spcBef>
                  <a:spcPts val="300"/>
                </a:spcBef>
                <a:buClr>
                  <a:schemeClr val="accent1"/>
                </a:buClr>
                <a:defRPr/>
              </a:pPr>
              <a:r>
                <a:rPr lang="en-US" sz="1400" dirty="0"/>
                <a:t>A 56-week, randomized, double-blind, parallel-group, placebo-controlled, multicenter study to evaluate the efficacy and safety of benralizumab in patients with severe asthma inadequately controlled with medium- to high-dose ICS plus a LABA with or without chronic OCS (ages 12-75 years)</a:t>
              </a:r>
              <a:endParaRPr lang="en-US" sz="1400" baseline="30000" dirty="0"/>
            </a:p>
          </p:txBody>
        </p:sp>
        <p:sp>
          <p:nvSpPr>
            <p:cNvPr id="46" name="Rectangle 32"/>
            <p:cNvSpPr>
              <a:spLocks noChangeArrowheads="1"/>
            </p:cNvSpPr>
            <p:nvPr/>
          </p:nvSpPr>
          <p:spPr bwMode="auto">
            <a:xfrm>
              <a:off x="92266" y="4268954"/>
              <a:ext cx="7540529" cy="457200"/>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anchor="ctr"/>
            <a:lstStyle/>
            <a:p>
              <a:pPr marL="115888" indent="-115888" algn="ctr">
                <a:spcBef>
                  <a:spcPct val="20000"/>
                </a:spcBef>
                <a:buClr>
                  <a:schemeClr val="accent2"/>
                </a:buClr>
              </a:pPr>
              <a:r>
                <a:rPr lang="en-US" sz="1600" b="1" dirty="0">
                  <a:solidFill>
                    <a:schemeClr val="bg1"/>
                  </a:solidFill>
                </a:rPr>
                <a:t>Trial Overview</a:t>
              </a:r>
              <a:r>
                <a:rPr lang="en-US" sz="1600" b="1" baseline="30000" dirty="0">
                  <a:solidFill>
                    <a:schemeClr val="bg1"/>
                  </a:solidFill>
                </a:rPr>
                <a:t>2</a:t>
              </a:r>
              <a:endParaRPr lang="en-US" sz="1600" b="1" dirty="0">
                <a:solidFill>
                  <a:schemeClr val="bg1"/>
                </a:solidFill>
              </a:endParaRPr>
            </a:p>
          </p:txBody>
        </p:sp>
      </p:grpSp>
      <p:sp>
        <p:nvSpPr>
          <p:cNvPr id="17" name="Rectangle 80"/>
          <p:cNvSpPr>
            <a:spLocks noChangeArrowheads="1"/>
          </p:cNvSpPr>
          <p:nvPr/>
        </p:nvSpPr>
        <p:spPr bwMode="auto">
          <a:xfrm>
            <a:off x="526302" y="1234281"/>
            <a:ext cx="8915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Font typeface="Arial" panose="020B0604020202020204" pitchFamily="34" charset="0"/>
              <a:buChar char="•"/>
              <a:defRPr sz="2800">
                <a:solidFill>
                  <a:schemeClr val="tx1"/>
                </a:solidFill>
                <a:latin typeface="Arial" panose="020B0604020202020204" pitchFamily="34" charset="0"/>
              </a:defRPr>
            </a:lvl1pPr>
            <a:lvl2pPr marL="742950" indent="-285750">
              <a:spcBef>
                <a:spcPct val="20000"/>
              </a:spcBef>
              <a:buClr>
                <a:schemeClr val="accent2"/>
              </a:buClr>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20000"/>
              </a:spcBef>
              <a:buClr>
                <a:srgbClr val="B8D467"/>
              </a:buClr>
              <a:buSzPct val="100000"/>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rgbClr val="ED4A4F"/>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None/>
            </a:pPr>
            <a:r>
              <a:rPr lang="en-US" altLang="en-US" sz="1600" b="1" dirty="0">
                <a:solidFill>
                  <a:schemeClr val="accent1"/>
                </a:solidFill>
                <a:latin typeface="+mn-lt"/>
              </a:rPr>
              <a:t>ClinicalTrials.gov identifier: </a:t>
            </a:r>
            <a:r>
              <a:rPr lang="en-US" altLang="en-US" sz="1600" u="sng" dirty="0">
                <a:solidFill>
                  <a:schemeClr val="accent1"/>
                </a:solidFill>
                <a:latin typeface="+mn-lt"/>
                <a:hlinkClick r:id="rId3"/>
              </a:rPr>
              <a:t>NCT01914757</a:t>
            </a:r>
            <a:br>
              <a:rPr lang="en-US" altLang="en-US" sz="1600" dirty="0">
                <a:solidFill>
                  <a:schemeClr val="accent1"/>
                </a:solidFill>
                <a:latin typeface="+mn-lt"/>
              </a:rPr>
            </a:br>
            <a:r>
              <a:rPr lang="en-US" altLang="en-US" sz="1600" b="1" dirty="0">
                <a:solidFill>
                  <a:schemeClr val="accent1"/>
                </a:solidFill>
                <a:latin typeface="+mn-lt"/>
              </a:rPr>
              <a:t>Status: </a:t>
            </a:r>
            <a:r>
              <a:rPr lang="en-US" altLang="en-US" sz="1600" dirty="0">
                <a:solidFill>
                  <a:schemeClr val="accent1"/>
                </a:solidFill>
                <a:latin typeface="+mn-lt"/>
              </a:rPr>
              <a:t>Completed</a:t>
            </a:r>
          </a:p>
          <a:p>
            <a:pPr>
              <a:spcBef>
                <a:spcPct val="0"/>
              </a:spcBef>
              <a:buClrTx/>
              <a:buNone/>
            </a:pPr>
            <a:r>
              <a:rPr lang="en-US" altLang="en-US" sz="1600" b="1" dirty="0">
                <a:solidFill>
                  <a:schemeClr val="accent1"/>
                </a:solidFill>
                <a:latin typeface="+mn-lt"/>
              </a:rPr>
              <a:t>Completion Date: </a:t>
            </a:r>
            <a:r>
              <a:rPr lang="en-US" altLang="en-US" sz="1600" dirty="0">
                <a:solidFill>
                  <a:schemeClr val="accent1"/>
                </a:solidFill>
                <a:latin typeface="+mn-lt"/>
              </a:rPr>
              <a:t>March 2016</a:t>
            </a:r>
            <a:r>
              <a:rPr lang="en-US" altLang="en-US" sz="1600" baseline="30000" dirty="0">
                <a:solidFill>
                  <a:schemeClr val="accent1"/>
                </a:solidFill>
                <a:latin typeface="+mn-lt"/>
              </a:rPr>
              <a:t>1</a:t>
            </a:r>
            <a:endParaRPr lang="en-US" altLang="en-US" sz="1600" dirty="0">
              <a:solidFill>
                <a:schemeClr val="accent1"/>
              </a:solidFill>
              <a:latin typeface="+mn-lt"/>
            </a:endParaRPr>
          </a:p>
        </p:txBody>
      </p:sp>
      <p:grpSp>
        <p:nvGrpSpPr>
          <p:cNvPr id="7" name="Group 6"/>
          <p:cNvGrpSpPr/>
          <p:nvPr/>
        </p:nvGrpSpPr>
        <p:grpSpPr>
          <a:xfrm>
            <a:off x="531889" y="3188960"/>
            <a:ext cx="9573768" cy="1020684"/>
            <a:chOff x="531889" y="3188960"/>
            <a:chExt cx="9573768" cy="1020684"/>
          </a:xfrm>
        </p:grpSpPr>
        <p:grpSp>
          <p:nvGrpSpPr>
            <p:cNvPr id="3" name="Group 2"/>
            <p:cNvGrpSpPr/>
            <p:nvPr/>
          </p:nvGrpSpPr>
          <p:grpSpPr>
            <a:xfrm>
              <a:off x="531889" y="3188960"/>
              <a:ext cx="9573768" cy="1020684"/>
              <a:chOff x="531890" y="3188966"/>
              <a:chExt cx="8228775" cy="385055"/>
            </a:xfrm>
          </p:grpSpPr>
          <p:sp>
            <p:nvSpPr>
              <p:cNvPr id="52" name="Rectangle 32"/>
              <p:cNvSpPr>
                <a:spLocks noChangeArrowheads="1"/>
              </p:cNvSpPr>
              <p:nvPr/>
            </p:nvSpPr>
            <p:spPr bwMode="auto">
              <a:xfrm>
                <a:off x="531890" y="3188966"/>
                <a:ext cx="2113724" cy="385054"/>
              </a:xfrm>
              <a:prstGeom prst="rect">
                <a:avLst/>
              </a:prstGeom>
              <a:gradFill flip="none" rotWithShape="1">
                <a:gsLst>
                  <a:gs pos="0">
                    <a:schemeClr val="accent1"/>
                  </a:gs>
                  <a:gs pos="100000">
                    <a:schemeClr val="accent1">
                      <a:lumMod val="75000"/>
                    </a:schemeClr>
                  </a:gs>
                </a:gsLst>
                <a:path path="circle">
                  <a:fillToRect l="50000" t="50000" r="50000" b="50000"/>
                </a:path>
                <a:tileRect/>
              </a:gradFill>
              <a:ln w="12700" algn="ctr">
                <a:solidFill>
                  <a:schemeClr val="bg1">
                    <a:lumMod val="85000"/>
                  </a:schemeClr>
                </a:solidFill>
                <a:miter lim="800000"/>
                <a:headEnd/>
                <a:tailEnd/>
              </a:ln>
            </p:spPr>
            <p:txBody>
              <a:bodyPr wrap="none" lIns="91440" anchor="ctr"/>
              <a:lstStyle/>
              <a:p>
                <a:pPr marL="115888" indent="-115888" algn="ctr">
                  <a:spcBef>
                    <a:spcPct val="20000"/>
                  </a:spcBef>
                  <a:buClr>
                    <a:schemeClr val="accent2"/>
                  </a:buClr>
                </a:pPr>
                <a:r>
                  <a:rPr lang="en-US" sz="1600" b="1" dirty="0">
                    <a:solidFill>
                      <a:schemeClr val="bg1"/>
                    </a:solidFill>
                  </a:rPr>
                  <a:t>Endpoints include</a:t>
                </a:r>
              </a:p>
            </p:txBody>
          </p:sp>
          <p:sp>
            <p:nvSpPr>
              <p:cNvPr id="53" name="Rectangle 32"/>
              <p:cNvSpPr>
                <a:spLocks noChangeArrowheads="1"/>
              </p:cNvSpPr>
              <p:nvPr/>
            </p:nvSpPr>
            <p:spPr bwMode="auto">
              <a:xfrm>
                <a:off x="2645615" y="3188968"/>
                <a:ext cx="6115050" cy="385053"/>
              </a:xfrm>
              <a:prstGeom prst="rect">
                <a:avLst/>
              </a:prstGeom>
              <a:gradFill>
                <a:gsLst>
                  <a:gs pos="0">
                    <a:schemeClr val="bg1"/>
                  </a:gs>
                  <a:gs pos="96000">
                    <a:schemeClr val="bg1">
                      <a:lumMod val="95000"/>
                    </a:schemeClr>
                  </a:gs>
                </a:gsLst>
                <a:lin ang="16200000" scaled="0"/>
              </a:gradFill>
              <a:ln w="12700" algn="ctr">
                <a:solidFill>
                  <a:schemeClr val="bg1">
                    <a:lumMod val="85000"/>
                  </a:schemeClr>
                </a:solidFill>
                <a:miter lim="800000"/>
                <a:headEnd/>
                <a:tailEnd/>
              </a:ln>
            </p:spPr>
            <p:txBody>
              <a:bodyPr lIns="91440" tIns="45720" rIns="91440" bIns="45720" numCol="1" spcCol="0" anchor="ctr"/>
              <a:lstStyle/>
              <a:p>
                <a:pPr>
                  <a:spcBef>
                    <a:spcPts val="300"/>
                  </a:spcBef>
                  <a:buClr>
                    <a:schemeClr val="accent1"/>
                  </a:buClr>
                </a:pPr>
                <a:r>
                  <a:rPr lang="en-US" sz="1400" b="1" i="1" dirty="0"/>
                  <a:t>Primary: </a:t>
                </a:r>
                <a:r>
                  <a:rPr lang="en-US" sz="1400" dirty="0"/>
                  <a:t>Annual asthma exacerbation rate reduction</a:t>
                </a:r>
              </a:p>
              <a:p>
                <a:pPr marL="1554480" indent="-182880">
                  <a:spcBef>
                    <a:spcPts val="600"/>
                  </a:spcBef>
                  <a:buClr>
                    <a:schemeClr val="accent1"/>
                  </a:buClr>
                  <a:buFont typeface="Arial" panose="020B0604020202020204" pitchFamily="34" charset="0"/>
                  <a:buChar char="•"/>
                </a:pPr>
                <a:r>
                  <a:rPr lang="en-US" sz="1400" dirty="0"/>
                  <a:t>Prebronchodilator FEV</a:t>
                </a:r>
                <a:r>
                  <a:rPr lang="en-US" sz="1400" baseline="-25000" dirty="0"/>
                  <a:t>1</a:t>
                </a:r>
                <a:r>
                  <a:rPr lang="en-US" sz="1400" dirty="0"/>
                  <a:t> </a:t>
                </a:r>
              </a:p>
              <a:p>
                <a:pPr marL="1554480" indent="-182880">
                  <a:buClr>
                    <a:schemeClr val="accent1"/>
                  </a:buClr>
                  <a:buFont typeface="Arial" panose="020B0604020202020204" pitchFamily="34" charset="0"/>
                  <a:buChar char="•"/>
                </a:pPr>
                <a:r>
                  <a:rPr lang="en-US" sz="1400" dirty="0"/>
                  <a:t>Total asthma symptom score </a:t>
                </a:r>
              </a:p>
            </p:txBody>
          </p:sp>
        </p:grpSp>
        <p:sp>
          <p:nvSpPr>
            <p:cNvPr id="20" name="TextBox 19"/>
            <p:cNvSpPr txBox="1"/>
            <p:nvPr/>
          </p:nvSpPr>
          <p:spPr>
            <a:xfrm>
              <a:off x="2967700" y="3564826"/>
              <a:ext cx="1631596" cy="286232"/>
            </a:xfrm>
            <a:prstGeom prst="rect">
              <a:avLst/>
            </a:prstGeom>
            <a:noFill/>
          </p:spPr>
          <p:txBody>
            <a:bodyPr wrap="square" rtlCol="0">
              <a:spAutoFit/>
            </a:bodyPr>
            <a:lstStyle/>
            <a:p>
              <a:pPr>
                <a:lnSpc>
                  <a:spcPct val="90000"/>
                </a:lnSpc>
                <a:spcBef>
                  <a:spcPts val="1200"/>
                </a:spcBef>
                <a:buClr>
                  <a:schemeClr val="accent1"/>
                </a:buClr>
              </a:pPr>
              <a:r>
                <a:rPr lang="en-US" sz="1400" b="1" i="1" dirty="0"/>
                <a:t>Key Secondary:</a:t>
              </a:r>
            </a:p>
          </p:txBody>
        </p:sp>
      </p:grpSp>
    </p:spTree>
    <p:extLst>
      <p:ext uri="{BB962C8B-B14F-4D97-AF65-F5344CB8AC3E}">
        <p14:creationId xmlns:p14="http://schemas.microsoft.com/office/powerpoint/2010/main" val="1768207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32152</TotalTime>
  <Words>12500</Words>
  <Application>Microsoft Office PowerPoint</Application>
  <PresentationFormat>Widescreen</PresentationFormat>
  <Paragraphs>1417</Paragraphs>
  <Slides>44</Slides>
  <Notes>44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9" baseType="lpstr">
      <vt:lpstr>Arial</vt:lpstr>
      <vt:lpstr>Calibri</vt:lpstr>
      <vt:lpstr>Times New Roman</vt:lpstr>
      <vt:lpstr>Slide Template</vt:lpstr>
      <vt:lpstr>think-cell Slide</vt:lpstr>
      <vt:lpstr>PowerPoint Presentation</vt:lpstr>
      <vt:lpstr>Benralizumab: Life Cycle Management</vt:lpstr>
      <vt:lpstr>Benralizumab: AstraZeneca Clinical Trials Timeline</vt:lpstr>
      <vt:lpstr>Benralizumab: Asthma Studies </vt:lpstr>
      <vt:lpstr>Benralizumab: Description</vt:lpstr>
      <vt:lpstr>Benralizumab: Phase III Asthma Trials – Completed</vt:lpstr>
      <vt:lpstr>Benralizumab: Phase III Asthma Trials – Completed (continued) </vt:lpstr>
      <vt:lpstr> SIROCCO: Phase III Severe Asthma Clinical Trial </vt:lpstr>
      <vt:lpstr> CALIMA: Phase III Severe Asthma Clinical Trial1 </vt:lpstr>
      <vt:lpstr> ZONDA: Phase III OCS Reduction Trial </vt:lpstr>
      <vt:lpstr>BORA: Phase III Safety and Tolerability Extension Trial1 </vt:lpstr>
      <vt:lpstr>SOLANA: Phase III Onset and Lung Function in Severe Asthma Trial </vt:lpstr>
      <vt:lpstr>GRECO: Phase III Autoinjector Usability Trial </vt:lpstr>
      <vt:lpstr>GREGALE: Phase III Prefilled Syringe Usability Study</vt:lpstr>
      <vt:lpstr>ALIZE: Phase III Humoral Immune Response Trial </vt:lpstr>
      <vt:lpstr>BISE: Phase III Mild to Moderate Asthma Trial</vt:lpstr>
      <vt:lpstr>Benralizumab: Phase III Asthma Trials – Recruiting / Ongoing</vt:lpstr>
      <vt:lpstr>Benralizumab: Phase III Asthma Trials – Recruiting / Ongoing</vt:lpstr>
      <vt:lpstr>MELTEMI: Phase III Safety Extension Trial </vt:lpstr>
      <vt:lpstr>ANDHI: Phase IIIb Severe Asthma Trial</vt:lpstr>
      <vt:lpstr>ANDHI IP: Severe Asthma Substudy</vt:lpstr>
      <vt:lpstr>PONENTE: Phase IIIb OCS Reduction Trial</vt:lpstr>
      <vt:lpstr>ARIA: Phase III Allergen Challenge in Atopic Asthma Trial </vt:lpstr>
      <vt:lpstr>MIRACLE: Phase IIIb Severe Asthma Trial</vt:lpstr>
      <vt:lpstr>Benralizumab: Asthma Registries and Observational, Prospective Cohort Studies</vt:lpstr>
      <vt:lpstr>International Severe Asthma Registry (ISAR)</vt:lpstr>
      <vt:lpstr>Benralizumab Pregnancy Exposure Study</vt:lpstr>
      <vt:lpstr>CHRONICLE: Observational, Prospective Cohort, Asthma Study in the US </vt:lpstr>
      <vt:lpstr>Benralizumab: COPD Studies </vt:lpstr>
      <vt:lpstr>Benralizumab Is in Development for COPD</vt:lpstr>
      <vt:lpstr>Benralizumab: Phase III COPD Trials </vt:lpstr>
      <vt:lpstr>TERRANOVA: Phase III COPD Clinical Trial </vt:lpstr>
      <vt:lpstr>GALATHEA: Phase III COPD Clinical Trial </vt:lpstr>
      <vt:lpstr>Benralizumab: Nasal Polyposis</vt:lpstr>
      <vt:lpstr>Role of Eosinophils in Chronic Rhinosinusitis With Nasal Polyps</vt:lpstr>
      <vt:lpstr>Benralizumab: Phase III Trial </vt:lpstr>
      <vt:lpstr>OSTRO: Phase III Nasal Polyposis Trial</vt:lpstr>
      <vt:lpstr>Benralizumab: Other Studies</vt:lpstr>
      <vt:lpstr>Benralizumab: Phase I Pharmacokinetic Study</vt:lpstr>
      <vt:lpstr>AMES: Phase I Pharmacokinetic Study Comparing APFS and AI Devices</vt:lpstr>
      <vt:lpstr>Benralizumab: Non-AstraZeneca Studies</vt:lpstr>
      <vt:lpstr>Benralizumab: Studies by Other Sponsors in Eosinophilic Asthma</vt:lpstr>
      <vt:lpstr>Benralizumab: Studies by Other Sponsors in Other Eosinophilic Diseases</vt:lpstr>
      <vt:lpstr>Benralizumab: Studies by Other Sponsors in Other Eosinophilic Diseases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397</cp:revision>
  <cp:lastPrinted>2017-11-14T16:14:39Z</cp:lastPrinted>
  <dcterms:created xsi:type="dcterms:W3CDTF">2015-10-23T18:57:23Z</dcterms:created>
  <dcterms:modified xsi:type="dcterms:W3CDTF">2019-07-09T10:23:48Z</dcterms:modified>
</cp:coreProperties>
</file>