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bookmarkIdSeed="3">
  <p:sldMasterIdLst>
    <p:sldMasterId id="2147483675" r:id="rId1"/>
  </p:sldMasterIdLst>
  <p:notesMasterIdLst>
    <p:notesMasterId r:id="rId40"/>
  </p:notesMasterIdLst>
  <p:handoutMasterIdLst>
    <p:handoutMasterId r:id="rId41"/>
  </p:handoutMasterIdLst>
  <p:sldIdLst>
    <p:sldId id="345" r:id="rId2"/>
    <p:sldId id="265" r:id="rId3"/>
    <p:sldId id="408" r:id="rId4"/>
    <p:sldId id="420" r:id="rId5"/>
    <p:sldId id="415" r:id="rId6"/>
    <p:sldId id="285" r:id="rId7"/>
    <p:sldId id="286" r:id="rId8"/>
    <p:sldId id="323" r:id="rId9"/>
    <p:sldId id="412" r:id="rId10"/>
    <p:sldId id="421" r:id="rId11"/>
    <p:sldId id="414" r:id="rId12"/>
    <p:sldId id="341" r:id="rId13"/>
    <p:sldId id="342" r:id="rId14"/>
    <p:sldId id="310" r:id="rId15"/>
    <p:sldId id="397" r:id="rId16"/>
    <p:sldId id="433" r:id="rId17"/>
    <p:sldId id="377" r:id="rId18"/>
    <p:sldId id="422" r:id="rId19"/>
    <p:sldId id="370" r:id="rId20"/>
    <p:sldId id="368" r:id="rId21"/>
    <p:sldId id="400" r:id="rId22"/>
    <p:sldId id="350" r:id="rId23"/>
    <p:sldId id="411" r:id="rId24"/>
    <p:sldId id="425" r:id="rId25"/>
    <p:sldId id="358" r:id="rId26"/>
    <p:sldId id="352" r:id="rId27"/>
    <p:sldId id="382" r:id="rId28"/>
    <p:sldId id="381" r:id="rId29"/>
    <p:sldId id="434" r:id="rId30"/>
    <p:sldId id="419" r:id="rId31"/>
    <p:sldId id="399" r:id="rId32"/>
    <p:sldId id="398" r:id="rId33"/>
    <p:sldId id="322" r:id="rId34"/>
    <p:sldId id="432" r:id="rId35"/>
    <p:sldId id="409" r:id="rId36"/>
    <p:sldId id="410" r:id="rId37"/>
    <p:sldId id="386" r:id="rId38"/>
    <p:sldId id="321" r:id="rId39"/>
  </p:sldIdLst>
  <p:sldSz cx="12192000" cy="6858000"/>
  <p:notesSz cx="6858000" cy="9296400"/>
  <p:custDataLst>
    <p:tags r:id="rId4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928"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Stapleton, Sarah (Med Communications)" initials="SS(C" lastIdx="1" clrIdx="6">
    <p:extLst>
      <p:ext uri="{19B8F6BF-5375-455C-9EA6-DF929625EA0E}">
        <p15:presenceInfo xmlns:p15="http://schemas.microsoft.com/office/powerpoint/2012/main" userId="S-1-5-21-1715567821-1645522239-725345543-351998" providerId="AD"/>
      </p:ext>
    </p:extLst>
  </p:cmAuthor>
  <p:cmAuthor id="1" name="Chopra, Sonia" initials="CS" lastIdx="68" clrIdx="0">
    <p:extLst/>
  </p:cmAuthor>
  <p:cmAuthor id="8" name="Chiu, Sherrilyn (Med Communications)" initials="SChiu" lastIdx="43" clrIdx="7">
    <p:extLst>
      <p:ext uri="{19B8F6BF-5375-455C-9EA6-DF929625EA0E}">
        <p15:presenceInfo xmlns:p15="http://schemas.microsoft.com/office/powerpoint/2012/main" userId="Chiu, Sherrilyn (Med Communications)" providerId="None"/>
      </p:ext>
    </p:extLst>
  </p:cmAuthor>
  <p:cmAuthor id="2" name="Schrank, Kelly S (Med Communications)" initials="SKS(C" lastIdx="12" clrIdx="1">
    <p:extLst/>
  </p:cmAuthor>
  <p:cmAuthor id="9" name="Maestre, Isabella (Med Communications)" initials="MI(C" lastIdx="14" clrIdx="8">
    <p:extLst>
      <p:ext uri="{19B8F6BF-5375-455C-9EA6-DF929625EA0E}">
        <p15:presenceInfo xmlns:p15="http://schemas.microsoft.com/office/powerpoint/2012/main" userId="S-1-5-21-1715567821-1645522239-725345543-410003" providerId="AD"/>
      </p:ext>
    </p:extLst>
  </p:cmAuthor>
  <p:cmAuthor id="3" name="Julia Harder" initials="JMH" lastIdx="11" clrIdx="2">
    <p:extLst/>
  </p:cmAuthor>
  <p:cmAuthor id="10" name="Sheelan, Ranjini (Indegene)" initials="SR(" lastIdx="10" clrIdx="9">
    <p:extLst>
      <p:ext uri="{19B8F6BF-5375-455C-9EA6-DF929625EA0E}">
        <p15:presenceInfo xmlns:p15="http://schemas.microsoft.com/office/powerpoint/2012/main" userId="S-1-5-21-1715567821-1645522239-725345543-527073" providerId="AD"/>
      </p:ext>
    </p:extLst>
  </p:cmAuthor>
  <p:cmAuthor id="4" name="Julia Harder" initials="JMH [2]" lastIdx="1" clrIdx="3">
    <p:extLst/>
  </p:cmAuthor>
  <p:cmAuthor id="11" name="Parikh, Bhavini" initials="PB" lastIdx="65" clrIdx="10">
    <p:extLst>
      <p:ext uri="{19B8F6BF-5375-455C-9EA6-DF929625EA0E}">
        <p15:presenceInfo xmlns:p15="http://schemas.microsoft.com/office/powerpoint/2012/main" userId="S-1-5-21-1715567821-1645522239-725345543-464834" providerId="AD"/>
      </p:ext>
    </p:extLst>
  </p:cmAuthor>
  <p:cmAuthor id="5" name="Julia Harder" initials="JMH [3]" lastIdx="1" clrIdx="4">
    <p:extLst/>
  </p:cmAuthor>
  <p:cmAuthor id="12" name="Zangrilli, James" initials="ZJ" lastIdx="39" clrIdx="11">
    <p:extLst>
      <p:ext uri="{19B8F6BF-5375-455C-9EA6-DF929625EA0E}">
        <p15:presenceInfo xmlns:p15="http://schemas.microsoft.com/office/powerpoint/2012/main" userId="S-1-5-21-1715567821-1645522239-725345543-499758" providerId="AD"/>
      </p:ext>
    </p:extLst>
  </p:cmAuthor>
  <p:cmAuthor id="6" name="randy robbins" initials="rr" lastIdx="5" clrIdx="5">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a:srgbClr val="FFFFFF"/>
    <a:srgbClr val="0D3759"/>
    <a:srgbClr val="C00000"/>
    <a:srgbClr val="000000"/>
    <a:srgbClr val="7E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64" autoAdjust="0"/>
    <p:restoredTop sz="96305" autoAdjust="0"/>
  </p:normalViewPr>
  <p:slideViewPr>
    <p:cSldViewPr snapToGrid="0">
      <p:cViewPr varScale="1">
        <p:scale>
          <a:sx n="79" d="100"/>
          <a:sy n="79" d="100"/>
        </p:scale>
        <p:origin x="483" y="51"/>
      </p:cViewPr>
      <p:guideLst/>
    </p:cSldViewPr>
  </p:slideViewPr>
  <p:outlineViewPr>
    <p:cViewPr>
      <p:scale>
        <a:sx n="33" d="100"/>
        <a:sy n="33" d="100"/>
      </p:scale>
      <p:origin x="0" y="-216"/>
    </p:cViewPr>
  </p:outlineViewPr>
  <p:notesTextViewPr>
    <p:cViewPr>
      <p:scale>
        <a:sx n="1" d="1"/>
        <a:sy n="1" d="1"/>
      </p:scale>
      <p:origin x="0" y="0"/>
    </p:cViewPr>
  </p:notesTextViewPr>
  <p:sorterViewPr>
    <p:cViewPr>
      <p:scale>
        <a:sx n="100" d="100"/>
        <a:sy n="100" d="100"/>
      </p:scale>
      <p:origin x="0" y="-5544"/>
    </p:cViewPr>
  </p:sorterViewPr>
  <p:notesViewPr>
    <p:cSldViewPr snapToGrid="0" showGuides="1">
      <p:cViewPr>
        <p:scale>
          <a:sx n="90" d="100"/>
          <a:sy n="90" d="100"/>
        </p:scale>
        <p:origin x="1168" y="-444"/>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gs" Target="tags/tag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2808233786629451E-2"/>
          <c:y val="3.3012859443079287E-2"/>
          <c:w val="0.89615772695461526"/>
          <c:h val="0.89044231723299372"/>
        </c:manualLayout>
      </c:layout>
      <c:barChart>
        <c:barDir val="col"/>
        <c:grouping val="clustered"/>
        <c:varyColors val="0"/>
        <c:ser>
          <c:idx val="0"/>
          <c:order val="0"/>
          <c:tx>
            <c:strRef>
              <c:f>Sheet1!$B$1</c:f>
              <c:strCache>
                <c:ptCount val="1"/>
                <c:pt idx="0">
                  <c:v>PBO/Q4W</c:v>
                </c:pt>
              </c:strCache>
            </c:strRef>
          </c:tx>
          <c:spPr>
            <a:solidFill>
              <a:schemeClr val="bg1">
                <a:lumMod val="65000"/>
              </a:schemeClr>
            </a:solidFill>
            <a:ln>
              <a:noFill/>
            </a:ln>
            <a:effectLst/>
          </c:spPr>
          <c:invertIfNegative val="0"/>
          <c:dPt>
            <c:idx val="1"/>
            <c:invertIfNegative val="0"/>
            <c:bubble3D val="0"/>
            <c:spPr>
              <a:solidFill>
                <a:srgbClr val="C00000"/>
              </a:solidFill>
              <a:ln>
                <a:noFill/>
              </a:ln>
              <a:effectLst/>
            </c:spPr>
            <c:extLst>
              <c:ext xmlns:c16="http://schemas.microsoft.com/office/drawing/2014/chart" uri="{C3380CC4-5D6E-409C-BE32-E72D297353CC}">
                <c16:uniqueId val="{00000003-F37E-4A40-AD7A-1DBCE00F83DD}"/>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New to benra</c:v>
                </c:pt>
                <c:pt idx="1">
                  <c:v>Continued on benra</c:v>
                </c:pt>
              </c:strCache>
            </c:strRef>
          </c:cat>
          <c:val>
            <c:numRef>
              <c:f>Sheet1!$B$2:$B$3</c:f>
              <c:numCache>
                <c:formatCode>General</c:formatCode>
                <c:ptCount val="2"/>
                <c:pt idx="0">
                  <c:v>0.53</c:v>
                </c:pt>
                <c:pt idx="1">
                  <c:v>0.48</c:v>
                </c:pt>
              </c:numCache>
            </c:numRef>
          </c:val>
          <c:extLst>
            <c:ext xmlns:c16="http://schemas.microsoft.com/office/drawing/2014/chart" uri="{C3380CC4-5D6E-409C-BE32-E72D297353CC}">
              <c16:uniqueId val="{00000000-F37E-4A40-AD7A-1DBCE00F83DD}"/>
            </c:ext>
          </c:extLst>
        </c:ser>
        <c:ser>
          <c:idx val="1"/>
          <c:order val="1"/>
          <c:tx>
            <c:strRef>
              <c:f>Sheet1!$C$1</c:f>
              <c:strCache>
                <c:ptCount val="1"/>
                <c:pt idx="0">
                  <c:v>PBO/Q4W2</c:v>
                </c:pt>
              </c:strCache>
            </c:strRef>
          </c:tx>
          <c:spPr>
            <a:solidFill>
              <a:schemeClr val="accent2"/>
            </a:solidFill>
            <a:ln>
              <a:noFill/>
            </a:ln>
            <a:effectLst/>
          </c:spPr>
          <c:invertIfNegative val="0"/>
          <c:dPt>
            <c:idx val="0"/>
            <c:invertIfNegative val="0"/>
            <c:bubble3D val="0"/>
            <c:spPr>
              <a:solidFill>
                <a:schemeClr val="tx2">
                  <a:lumMod val="75000"/>
                </a:schemeClr>
              </a:solidFill>
              <a:ln>
                <a:noFill/>
              </a:ln>
              <a:effectLst/>
            </c:spPr>
            <c:extLst>
              <c:ext xmlns:c16="http://schemas.microsoft.com/office/drawing/2014/chart" uri="{C3380CC4-5D6E-409C-BE32-E72D297353CC}">
                <c16:uniqueId val="{00000005-F37E-4A40-AD7A-1DBCE00F83DD}"/>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New to benra</c:v>
                </c:pt>
                <c:pt idx="1">
                  <c:v>Continued on benra</c:v>
                </c:pt>
              </c:strCache>
            </c:strRef>
          </c:cat>
          <c:val>
            <c:numRef>
              <c:f>Sheet1!$C$2:$C$3</c:f>
              <c:numCache>
                <c:formatCode>General</c:formatCode>
                <c:ptCount val="2"/>
                <c:pt idx="0">
                  <c:v>0.56999999999999995</c:v>
                </c:pt>
                <c:pt idx="1">
                  <c:v>0.46</c:v>
                </c:pt>
              </c:numCache>
            </c:numRef>
          </c:val>
          <c:extLst>
            <c:ext xmlns:c16="http://schemas.microsoft.com/office/drawing/2014/chart" uri="{C3380CC4-5D6E-409C-BE32-E72D297353CC}">
              <c16:uniqueId val="{00000004-F37E-4A40-AD7A-1DBCE00F83DD}"/>
            </c:ext>
          </c:extLst>
        </c:ser>
        <c:dLbls>
          <c:showLegendKey val="0"/>
          <c:showVal val="0"/>
          <c:showCatName val="0"/>
          <c:showSerName val="0"/>
          <c:showPercent val="0"/>
          <c:showBubbleSize val="0"/>
        </c:dLbls>
        <c:gapWidth val="159"/>
        <c:overlap val="-25"/>
        <c:axId val="1183171184"/>
        <c:axId val="827541616"/>
      </c:barChart>
      <c:catAx>
        <c:axId val="1183171184"/>
        <c:scaling>
          <c:orientation val="minMax"/>
        </c:scaling>
        <c:delete val="0"/>
        <c:axPos val="b"/>
        <c:numFmt formatCode="General" sourceLinked="1"/>
        <c:majorTickMark val="none"/>
        <c:minorTickMark val="none"/>
        <c:tickLblPos val="nextTo"/>
        <c:spPr>
          <a:noFill/>
          <a:ln w="28575"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crossAx val="827541616"/>
        <c:crosses val="autoZero"/>
        <c:auto val="1"/>
        <c:lblAlgn val="ctr"/>
        <c:lblOffset val="100"/>
        <c:noMultiLvlLbl val="0"/>
      </c:catAx>
      <c:valAx>
        <c:axId val="827541616"/>
        <c:scaling>
          <c:orientation val="minMax"/>
          <c:max val="1.6"/>
        </c:scaling>
        <c:delete val="0"/>
        <c:axPos val="l"/>
        <c:numFmt formatCode="General" sourceLinked="1"/>
        <c:majorTickMark val="out"/>
        <c:minorTickMark val="none"/>
        <c:tickLblPos val="nextTo"/>
        <c:spPr>
          <a:noFill/>
          <a:ln w="28575">
            <a:solidFill>
              <a:schemeClr val="tx1"/>
            </a:solidFill>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crossAx val="1183171184"/>
        <c:crosses val="autoZero"/>
        <c:crossBetween val="between"/>
        <c:majorUnit val="0.2"/>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PBO</c:v>
                </c:pt>
              </c:strCache>
            </c:strRef>
          </c:tx>
          <c:spPr>
            <a:solidFill>
              <a:schemeClr val="tx1">
                <a:lumMod val="50000"/>
                <a:lumOff val="5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PBO</c:v>
                </c:pt>
                <c:pt idx="1">
                  <c:v>Q4W</c:v>
                </c:pt>
              </c:strCache>
            </c:strRef>
          </c:cat>
          <c:val>
            <c:numRef>
              <c:f>Sheet1!$B$2:$B$3</c:f>
              <c:numCache>
                <c:formatCode>General</c:formatCode>
                <c:ptCount val="2"/>
                <c:pt idx="0">
                  <c:v>1.53</c:v>
                </c:pt>
                <c:pt idx="1">
                  <c:v>1.03</c:v>
                </c:pt>
              </c:numCache>
            </c:numRef>
          </c:val>
          <c:extLst>
            <c:ext xmlns:c16="http://schemas.microsoft.com/office/drawing/2014/chart" uri="{C3380CC4-5D6E-409C-BE32-E72D297353CC}">
              <c16:uniqueId val="{00000000-EF79-45EE-A3E4-E111DCC5BD3D}"/>
            </c:ext>
          </c:extLst>
        </c:ser>
        <c:ser>
          <c:idx val="1"/>
          <c:order val="1"/>
          <c:tx>
            <c:strRef>
              <c:f>Sheet1!$C$1</c:f>
              <c:strCache>
                <c:ptCount val="1"/>
                <c:pt idx="0">
                  <c:v>Q4W</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PBO</c:v>
                </c:pt>
                <c:pt idx="1">
                  <c:v>Q4W</c:v>
                </c:pt>
              </c:strCache>
            </c:strRef>
          </c:cat>
          <c:val>
            <c:numRef>
              <c:f>Sheet1!$C$2:$C$3</c:f>
              <c:numCache>
                <c:formatCode>General</c:formatCode>
                <c:ptCount val="2"/>
                <c:pt idx="0">
                  <c:v>0.85</c:v>
                </c:pt>
                <c:pt idx="1">
                  <c:v>0.64</c:v>
                </c:pt>
              </c:numCache>
            </c:numRef>
          </c:val>
          <c:extLst>
            <c:ext xmlns:c16="http://schemas.microsoft.com/office/drawing/2014/chart" uri="{C3380CC4-5D6E-409C-BE32-E72D297353CC}">
              <c16:uniqueId val="{00000000-A144-4E85-89DF-444FB887B3CA}"/>
            </c:ext>
          </c:extLst>
        </c:ser>
        <c:ser>
          <c:idx val="2"/>
          <c:order val="2"/>
          <c:tx>
            <c:strRef>
              <c:f>Sheet1!$D$1</c:f>
              <c:strCache>
                <c:ptCount val="1"/>
                <c:pt idx="0">
                  <c:v>Q8W</c:v>
                </c:pt>
              </c:strCache>
            </c:strRef>
          </c:tx>
          <c:spPr>
            <a:solidFill>
              <a:schemeClr val="accent2">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PBO</c:v>
                </c:pt>
                <c:pt idx="1">
                  <c:v>Q4W</c:v>
                </c:pt>
              </c:strCache>
            </c:strRef>
          </c:cat>
          <c:val>
            <c:numRef>
              <c:f>Sheet1!$D$2:$D$3</c:f>
              <c:numCache>
                <c:formatCode>General</c:formatCode>
                <c:ptCount val="2"/>
                <c:pt idx="0">
                  <c:v>0.66</c:v>
                </c:pt>
                <c:pt idx="1">
                  <c:v>0.66</c:v>
                </c:pt>
              </c:numCache>
            </c:numRef>
          </c:val>
          <c:extLst>
            <c:ext xmlns:c16="http://schemas.microsoft.com/office/drawing/2014/chart" uri="{C3380CC4-5D6E-409C-BE32-E72D297353CC}">
              <c16:uniqueId val="{00000001-A144-4E85-89DF-444FB887B3CA}"/>
            </c:ext>
          </c:extLst>
        </c:ser>
        <c:dLbls>
          <c:showLegendKey val="0"/>
          <c:showVal val="0"/>
          <c:showCatName val="0"/>
          <c:showSerName val="0"/>
          <c:showPercent val="0"/>
          <c:showBubbleSize val="0"/>
        </c:dLbls>
        <c:gapWidth val="88"/>
        <c:overlap val="-19"/>
        <c:axId val="1183171184"/>
        <c:axId val="827541616"/>
      </c:barChart>
      <c:catAx>
        <c:axId val="1183171184"/>
        <c:scaling>
          <c:orientation val="minMax"/>
        </c:scaling>
        <c:delete val="0"/>
        <c:axPos val="b"/>
        <c:numFmt formatCode="General" sourceLinked="1"/>
        <c:majorTickMark val="none"/>
        <c:minorTickMark val="none"/>
        <c:tickLblPos val="nextTo"/>
        <c:spPr>
          <a:noFill/>
          <a:ln w="28575" cap="flat" cmpd="sng" algn="ctr">
            <a:solidFill>
              <a:schemeClr val="tx1"/>
            </a:solidFill>
            <a:round/>
          </a:ln>
          <a:effectLst/>
        </c:spPr>
        <c:txPr>
          <a:bodyPr rot="-60000000" spcFirstLastPara="1" vertOverflow="ellipsis" vert="horz" wrap="square" anchor="ctr" anchorCtr="1"/>
          <a:lstStyle/>
          <a:p>
            <a:pPr>
              <a:defRPr sz="1197" b="1" i="0" u="none" strike="noStrike" kern="1200" baseline="0">
                <a:solidFill>
                  <a:schemeClr val="bg1"/>
                </a:solidFill>
                <a:latin typeface="+mn-lt"/>
                <a:ea typeface="+mn-ea"/>
                <a:cs typeface="+mn-cs"/>
              </a:defRPr>
            </a:pPr>
            <a:endParaRPr lang="en-US"/>
          </a:p>
        </c:txPr>
        <c:crossAx val="827541616"/>
        <c:crosses val="autoZero"/>
        <c:auto val="1"/>
        <c:lblAlgn val="ctr"/>
        <c:lblOffset val="100"/>
        <c:noMultiLvlLbl val="0"/>
      </c:catAx>
      <c:valAx>
        <c:axId val="827541616"/>
        <c:scaling>
          <c:orientation val="minMax"/>
          <c:max val="1.6"/>
          <c:min val="0"/>
        </c:scaling>
        <c:delete val="0"/>
        <c:axPos val="l"/>
        <c:numFmt formatCode="General" sourceLinked="1"/>
        <c:majorTickMark val="out"/>
        <c:minorTickMark val="none"/>
        <c:tickLblPos val="nextTo"/>
        <c:spPr>
          <a:noFill/>
          <a:ln w="28575">
            <a:solidFill>
              <a:schemeClr val="tx1"/>
            </a:solidFill>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crossAx val="118317118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1430979330708657E-2"/>
          <c:y val="0.16493827770045991"/>
          <c:w val="0.94388152066929132"/>
          <c:h val="0.77733841182711538"/>
        </c:manualLayout>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Pt>
            <c:idx val="0"/>
            <c:invertIfNegative val="0"/>
            <c:bubble3D val="0"/>
            <c:spPr>
              <a:solidFill>
                <a:srgbClr val="C00000"/>
              </a:solidFill>
              <a:ln>
                <a:noFill/>
              </a:ln>
              <a:effectLst/>
            </c:spPr>
            <c:extLst>
              <c:ext xmlns:c16="http://schemas.microsoft.com/office/drawing/2014/chart" uri="{C3380CC4-5D6E-409C-BE32-E72D297353CC}">
                <c16:uniqueId val="{00000001-0851-4F16-B14A-385089C7F13C}"/>
              </c:ext>
            </c:extLst>
          </c:dPt>
          <c:dPt>
            <c:idx val="1"/>
            <c:invertIfNegative val="0"/>
            <c:bubble3D val="0"/>
            <c:spPr>
              <a:solidFill>
                <a:schemeClr val="bg1">
                  <a:lumMod val="65000"/>
                </a:schemeClr>
              </a:solidFill>
              <a:ln>
                <a:noFill/>
              </a:ln>
              <a:effectLst/>
            </c:spPr>
            <c:extLst>
              <c:ext xmlns:c16="http://schemas.microsoft.com/office/drawing/2014/chart" uri="{C3380CC4-5D6E-409C-BE32-E72D297353CC}">
                <c16:uniqueId val="{00000003-0851-4F16-B14A-385089C7F13C}"/>
              </c:ext>
            </c:extLst>
          </c:dPt>
          <c:dPt>
            <c:idx val="2"/>
            <c:invertIfNegative val="0"/>
            <c:bubble3D val="0"/>
            <c:spPr>
              <a:solidFill>
                <a:schemeClr val="accent2"/>
              </a:solidFill>
              <a:ln>
                <a:noFill/>
              </a:ln>
              <a:effectLst/>
            </c:spPr>
            <c:extLst>
              <c:ext xmlns:c16="http://schemas.microsoft.com/office/drawing/2014/chart" uri="{C3380CC4-5D6E-409C-BE32-E72D297353CC}">
                <c16:uniqueId val="{00000005-0851-4F16-B14A-385089C7F13C}"/>
              </c:ext>
            </c:extLst>
          </c:dPt>
          <c:dPt>
            <c:idx val="3"/>
            <c:invertIfNegative val="0"/>
            <c:bubble3D val="0"/>
            <c:spPr>
              <a:solidFill>
                <a:schemeClr val="tx2">
                  <a:lumMod val="75000"/>
                </a:schemeClr>
              </a:solidFill>
              <a:ln>
                <a:noFill/>
              </a:ln>
              <a:effectLst/>
            </c:spPr>
            <c:extLst>
              <c:ext xmlns:c16="http://schemas.microsoft.com/office/drawing/2014/chart" uri="{C3380CC4-5D6E-409C-BE32-E72D297353CC}">
                <c16:uniqueId val="{00000007-0851-4F16-B14A-385089C7F13C}"/>
              </c:ext>
            </c:extLst>
          </c:dPt>
          <c:dLbls>
            <c:spPr>
              <a:noFill/>
              <a:ln>
                <a:noFill/>
              </a:ln>
              <a:effectLst/>
            </c:spPr>
            <c:txPr>
              <a:bodyPr rot="0" spcFirstLastPara="1" vertOverflow="ellipsis" vert="horz" wrap="square" lIns="38100" tIns="19050" rIns="38100" bIns="19050" anchor="ctr" anchorCtr="1">
                <a:spAutoFit/>
              </a:bodyPr>
              <a:lstStyle/>
              <a:p>
                <a:pPr>
                  <a:defRPr sz="13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Q4W/Q4W</c:v>
                </c:pt>
                <c:pt idx="1">
                  <c:v>PBO/Q4W</c:v>
                </c:pt>
                <c:pt idx="2">
                  <c:v>Q8W/Q8W</c:v>
                </c:pt>
                <c:pt idx="3">
                  <c:v>PBO/Q8W</c:v>
                </c:pt>
              </c:strCache>
            </c:strRef>
          </c:cat>
          <c:val>
            <c:numRef>
              <c:f>Sheet1!$B$2:$B$5</c:f>
              <c:numCache>
                <c:formatCode>General</c:formatCode>
                <c:ptCount val="4"/>
                <c:pt idx="0">
                  <c:v>0.74</c:v>
                </c:pt>
                <c:pt idx="1">
                  <c:v>0.8</c:v>
                </c:pt>
                <c:pt idx="2">
                  <c:v>0.59</c:v>
                </c:pt>
                <c:pt idx="3">
                  <c:v>0.74</c:v>
                </c:pt>
              </c:numCache>
            </c:numRef>
          </c:val>
          <c:extLst>
            <c:ext xmlns:c16="http://schemas.microsoft.com/office/drawing/2014/chart" uri="{C3380CC4-5D6E-409C-BE32-E72D297353CC}">
              <c16:uniqueId val="{00000008-0851-4F16-B14A-385089C7F13C}"/>
            </c:ext>
          </c:extLst>
        </c:ser>
        <c:dLbls>
          <c:showLegendKey val="0"/>
          <c:showVal val="0"/>
          <c:showCatName val="0"/>
          <c:showSerName val="0"/>
          <c:showPercent val="0"/>
          <c:showBubbleSize val="0"/>
        </c:dLbls>
        <c:gapWidth val="67"/>
        <c:overlap val="-82"/>
        <c:axId val="1697847887"/>
        <c:axId val="1697850511"/>
      </c:barChart>
      <c:catAx>
        <c:axId val="1697847887"/>
        <c:scaling>
          <c:orientation val="minMax"/>
        </c:scaling>
        <c:delete val="0"/>
        <c:axPos val="b"/>
        <c:numFmt formatCode="General" sourceLinked="1"/>
        <c:majorTickMark val="none"/>
        <c:minorTickMark val="none"/>
        <c:tickLblPos val="nextTo"/>
        <c:spPr>
          <a:noFill/>
          <a:ln w="28575"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crossAx val="1697850511"/>
        <c:crosses val="autoZero"/>
        <c:auto val="1"/>
        <c:lblAlgn val="ctr"/>
        <c:lblOffset val="100"/>
        <c:noMultiLvlLbl val="0"/>
      </c:catAx>
      <c:valAx>
        <c:axId val="1697850511"/>
        <c:scaling>
          <c:orientation val="minMax"/>
        </c:scaling>
        <c:delete val="0"/>
        <c:axPos val="l"/>
        <c:numFmt formatCode="General" sourceLinked="1"/>
        <c:majorTickMark val="out"/>
        <c:minorTickMark val="none"/>
        <c:tickLblPos val="nextTo"/>
        <c:spPr>
          <a:noFill/>
          <a:ln w="28575">
            <a:solidFill>
              <a:schemeClr val="tx1"/>
            </a:solidFill>
          </a:ln>
          <a:effectLst/>
        </c:spPr>
        <c:txPr>
          <a:bodyPr rot="-60000000" spcFirstLastPara="1" vertOverflow="ellipsis" vert="horz" wrap="square" anchor="ctr" anchorCtr="1"/>
          <a:lstStyle/>
          <a:p>
            <a:pPr>
              <a:defRPr sz="1300" b="0" i="0" u="none" strike="noStrike" kern="1200" baseline="0">
                <a:solidFill>
                  <a:schemeClr val="tx1"/>
                </a:solidFill>
                <a:latin typeface="+mn-lt"/>
                <a:ea typeface="+mn-ea"/>
                <a:cs typeface="+mn-cs"/>
              </a:defRPr>
            </a:pPr>
            <a:endParaRPr lang="en-US"/>
          </a:p>
        </c:txPr>
        <c:crossAx val="169784788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8691606803341242E-2"/>
          <c:y val="0.10065438306687964"/>
          <c:w val="0.86649331901694093"/>
          <c:h val="0.6617992462480653"/>
        </c:manualLayout>
      </c:layout>
      <c:lineChart>
        <c:grouping val="standard"/>
        <c:varyColors val="0"/>
        <c:ser>
          <c:idx val="0"/>
          <c:order val="0"/>
          <c:tx>
            <c:strRef>
              <c:f>Sheet1!$B$1</c:f>
              <c:strCache>
                <c:ptCount val="1"/>
                <c:pt idx="0">
                  <c:v>Q4W/Q4W</c:v>
                </c:pt>
              </c:strCache>
            </c:strRef>
          </c:tx>
          <c:spPr>
            <a:ln w="28575" cap="rnd">
              <a:solidFill>
                <a:srgbClr val="C00000"/>
              </a:solidFill>
              <a:round/>
            </a:ln>
            <a:effectLst/>
          </c:spPr>
          <c:marker>
            <c:symbol val="none"/>
          </c:marker>
          <c:dPt>
            <c:idx val="5"/>
            <c:marker>
              <c:symbol val="none"/>
            </c:marker>
            <c:bubble3D val="0"/>
            <c:spPr>
              <a:ln w="28575" cap="rnd">
                <a:solidFill>
                  <a:srgbClr val="C00000"/>
                </a:solidFill>
                <a:round/>
              </a:ln>
              <a:effectLst/>
            </c:spPr>
            <c:extLst>
              <c:ext xmlns:c16="http://schemas.microsoft.com/office/drawing/2014/chart" uri="{C3380CC4-5D6E-409C-BE32-E72D297353CC}">
                <c16:uniqueId val="{00000001-98C0-4D6F-9099-6C12BC21215C}"/>
              </c:ext>
            </c:extLst>
          </c:dPt>
          <c:cat>
            <c:numRef>
              <c:f>Sheet1!$A$2:$A$7</c:f>
              <c:numCache>
                <c:formatCode>General</c:formatCode>
                <c:ptCount val="6"/>
                <c:pt idx="0">
                  <c:v>0</c:v>
                </c:pt>
                <c:pt idx="1">
                  <c:v>12</c:v>
                </c:pt>
                <c:pt idx="4">
                  <c:v>56</c:v>
                </c:pt>
                <c:pt idx="5">
                  <c:v>68</c:v>
                </c:pt>
              </c:numCache>
            </c:numRef>
          </c:cat>
          <c:val>
            <c:numRef>
              <c:f>Sheet1!$B$2:$B$7</c:f>
              <c:numCache>
                <c:formatCode>General</c:formatCode>
                <c:ptCount val="6"/>
                <c:pt idx="0">
                  <c:v>5</c:v>
                </c:pt>
                <c:pt idx="1">
                  <c:v>0</c:v>
                </c:pt>
                <c:pt idx="2">
                  <c:v>0</c:v>
                </c:pt>
                <c:pt idx="3">
                  <c:v>0</c:v>
                </c:pt>
                <c:pt idx="4">
                  <c:v>0</c:v>
                </c:pt>
                <c:pt idx="5">
                  <c:v>0</c:v>
                </c:pt>
              </c:numCache>
            </c:numRef>
          </c:val>
          <c:smooth val="0"/>
          <c:extLst>
            <c:ext xmlns:c16="http://schemas.microsoft.com/office/drawing/2014/chart" uri="{C3380CC4-5D6E-409C-BE32-E72D297353CC}">
              <c16:uniqueId val="{00000002-98C0-4D6F-9099-6C12BC21215C}"/>
            </c:ext>
          </c:extLst>
        </c:ser>
        <c:ser>
          <c:idx val="1"/>
          <c:order val="1"/>
          <c:tx>
            <c:strRef>
              <c:f>Sheet1!$C$1</c:f>
              <c:strCache>
                <c:ptCount val="1"/>
                <c:pt idx="0">
                  <c:v>Placebo/Q4W</c:v>
                </c:pt>
              </c:strCache>
            </c:strRef>
          </c:tx>
          <c:spPr>
            <a:ln w="28575" cap="rnd">
              <a:solidFill>
                <a:schemeClr val="bg1">
                  <a:lumMod val="65000"/>
                </a:schemeClr>
              </a:solidFill>
              <a:round/>
            </a:ln>
            <a:effectLst/>
          </c:spPr>
          <c:marker>
            <c:symbol val="none"/>
          </c:marker>
          <c:cat>
            <c:numRef>
              <c:f>Sheet1!$A$2:$A$7</c:f>
              <c:numCache>
                <c:formatCode>General</c:formatCode>
                <c:ptCount val="6"/>
                <c:pt idx="0">
                  <c:v>0</c:v>
                </c:pt>
                <c:pt idx="1">
                  <c:v>12</c:v>
                </c:pt>
                <c:pt idx="4">
                  <c:v>56</c:v>
                </c:pt>
                <c:pt idx="5">
                  <c:v>68</c:v>
                </c:pt>
              </c:numCache>
            </c:numRef>
          </c:cat>
          <c:val>
            <c:numRef>
              <c:f>Sheet1!$C$2:$C$7</c:f>
              <c:numCache>
                <c:formatCode>General</c:formatCode>
                <c:ptCount val="6"/>
                <c:pt idx="0">
                  <c:v>160</c:v>
                </c:pt>
                <c:pt idx="1">
                  <c:v>0</c:v>
                </c:pt>
                <c:pt idx="2">
                  <c:v>0</c:v>
                </c:pt>
                <c:pt idx="3">
                  <c:v>0</c:v>
                </c:pt>
                <c:pt idx="4">
                  <c:v>0</c:v>
                </c:pt>
                <c:pt idx="5">
                  <c:v>10</c:v>
                </c:pt>
              </c:numCache>
            </c:numRef>
          </c:val>
          <c:smooth val="0"/>
          <c:extLst>
            <c:ext xmlns:c16="http://schemas.microsoft.com/office/drawing/2014/chart" uri="{C3380CC4-5D6E-409C-BE32-E72D297353CC}">
              <c16:uniqueId val="{00000003-98C0-4D6F-9099-6C12BC21215C}"/>
            </c:ext>
          </c:extLst>
        </c:ser>
        <c:ser>
          <c:idx val="2"/>
          <c:order val="2"/>
          <c:tx>
            <c:strRef>
              <c:f>Sheet1!$D$1</c:f>
              <c:strCache>
                <c:ptCount val="1"/>
                <c:pt idx="0">
                  <c:v>Q8W/Q8W</c:v>
                </c:pt>
              </c:strCache>
            </c:strRef>
          </c:tx>
          <c:spPr>
            <a:ln w="28575" cap="rnd">
              <a:solidFill>
                <a:schemeClr val="accent2"/>
              </a:solidFill>
              <a:round/>
            </a:ln>
            <a:effectLst/>
          </c:spPr>
          <c:marker>
            <c:symbol val="none"/>
          </c:marker>
          <c:cat>
            <c:numRef>
              <c:f>Sheet1!$A$2:$A$7</c:f>
              <c:numCache>
                <c:formatCode>General</c:formatCode>
                <c:ptCount val="6"/>
                <c:pt idx="0">
                  <c:v>0</c:v>
                </c:pt>
                <c:pt idx="1">
                  <c:v>12</c:v>
                </c:pt>
                <c:pt idx="4">
                  <c:v>56</c:v>
                </c:pt>
                <c:pt idx="5">
                  <c:v>68</c:v>
                </c:pt>
              </c:numCache>
            </c:numRef>
          </c:cat>
          <c:val>
            <c:numRef>
              <c:f>Sheet1!$D$2:$D$7</c:f>
              <c:numCache>
                <c:formatCode>General</c:formatCode>
                <c:ptCount val="6"/>
                <c:pt idx="0">
                  <c:v>0</c:v>
                </c:pt>
                <c:pt idx="1">
                  <c:v>0</c:v>
                </c:pt>
                <c:pt idx="2">
                  <c:v>0</c:v>
                </c:pt>
                <c:pt idx="3">
                  <c:v>0</c:v>
                </c:pt>
                <c:pt idx="4">
                  <c:v>0</c:v>
                </c:pt>
                <c:pt idx="5">
                  <c:v>90</c:v>
                </c:pt>
              </c:numCache>
            </c:numRef>
          </c:val>
          <c:smooth val="0"/>
          <c:extLst>
            <c:ext xmlns:c16="http://schemas.microsoft.com/office/drawing/2014/chart" uri="{C3380CC4-5D6E-409C-BE32-E72D297353CC}">
              <c16:uniqueId val="{00000004-98C0-4D6F-9099-6C12BC21215C}"/>
            </c:ext>
          </c:extLst>
        </c:ser>
        <c:ser>
          <c:idx val="3"/>
          <c:order val="3"/>
          <c:tx>
            <c:strRef>
              <c:f>Sheet1!$E$1</c:f>
              <c:strCache>
                <c:ptCount val="1"/>
                <c:pt idx="0">
                  <c:v>Placebo/Q8W</c:v>
                </c:pt>
              </c:strCache>
            </c:strRef>
          </c:tx>
          <c:spPr>
            <a:ln w="28575" cap="rnd">
              <a:solidFill>
                <a:schemeClr val="tx2">
                  <a:lumMod val="75000"/>
                </a:schemeClr>
              </a:solidFill>
              <a:round/>
            </a:ln>
            <a:effectLst/>
          </c:spPr>
          <c:marker>
            <c:symbol val="none"/>
          </c:marker>
          <c:dPt>
            <c:idx val="2"/>
            <c:marker>
              <c:symbol val="none"/>
            </c:marker>
            <c:bubble3D val="0"/>
            <c:spPr>
              <a:ln w="28575" cap="rnd">
                <a:noFill/>
                <a:round/>
              </a:ln>
              <a:effectLst/>
            </c:spPr>
            <c:extLst>
              <c:ext xmlns:c16="http://schemas.microsoft.com/office/drawing/2014/chart" uri="{C3380CC4-5D6E-409C-BE32-E72D297353CC}">
                <c16:uniqueId val="{00000006-98C0-4D6F-9099-6C12BC21215C}"/>
              </c:ext>
            </c:extLst>
          </c:dPt>
          <c:cat>
            <c:numRef>
              <c:f>Sheet1!$A$2:$A$7</c:f>
              <c:numCache>
                <c:formatCode>General</c:formatCode>
                <c:ptCount val="6"/>
                <c:pt idx="0">
                  <c:v>0</c:v>
                </c:pt>
                <c:pt idx="1">
                  <c:v>12</c:v>
                </c:pt>
                <c:pt idx="4">
                  <c:v>56</c:v>
                </c:pt>
                <c:pt idx="5">
                  <c:v>68</c:v>
                </c:pt>
              </c:numCache>
            </c:numRef>
          </c:cat>
          <c:val>
            <c:numRef>
              <c:f>Sheet1!$E$2:$E$7</c:f>
              <c:numCache>
                <c:formatCode>General</c:formatCode>
                <c:ptCount val="6"/>
                <c:pt idx="0">
                  <c:v>165</c:v>
                </c:pt>
                <c:pt idx="1">
                  <c:v>0</c:v>
                </c:pt>
                <c:pt idx="2">
                  <c:v>0</c:v>
                </c:pt>
                <c:pt idx="3">
                  <c:v>0</c:v>
                </c:pt>
                <c:pt idx="4">
                  <c:v>0</c:v>
                </c:pt>
                <c:pt idx="5">
                  <c:v>40</c:v>
                </c:pt>
              </c:numCache>
            </c:numRef>
          </c:val>
          <c:smooth val="0"/>
          <c:extLst>
            <c:ext xmlns:c16="http://schemas.microsoft.com/office/drawing/2014/chart" uri="{C3380CC4-5D6E-409C-BE32-E72D297353CC}">
              <c16:uniqueId val="{00000005-98C0-4D6F-9099-6C12BC21215C}"/>
            </c:ext>
          </c:extLst>
        </c:ser>
        <c:dLbls>
          <c:showLegendKey val="0"/>
          <c:showVal val="0"/>
          <c:showCatName val="0"/>
          <c:showSerName val="0"/>
          <c:showPercent val="0"/>
          <c:showBubbleSize val="0"/>
        </c:dLbls>
        <c:smooth val="0"/>
        <c:axId val="1595326400"/>
        <c:axId val="1316675696"/>
      </c:lineChart>
      <c:catAx>
        <c:axId val="1595326400"/>
        <c:scaling>
          <c:orientation val="minMax"/>
        </c:scaling>
        <c:delete val="0"/>
        <c:axPos val="b"/>
        <c:numFmt formatCode="General" sourceLinked="1"/>
        <c:majorTickMark val="none"/>
        <c:minorTickMark val="none"/>
        <c:tickLblPos val="nextTo"/>
        <c:spPr>
          <a:noFill/>
          <a:ln w="28575" cap="flat" cmpd="sng" algn="ctr">
            <a:solidFill>
              <a:schemeClr val="tx1"/>
            </a:solidFill>
            <a:round/>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Times New Roman" panose="02020603050405020304" pitchFamily="18" charset="0"/>
              </a:defRPr>
            </a:pPr>
            <a:endParaRPr lang="en-US"/>
          </a:p>
        </c:txPr>
        <c:crossAx val="1316675696"/>
        <c:crossesAt val="-500"/>
        <c:auto val="0"/>
        <c:lblAlgn val="ctr"/>
        <c:lblOffset val="100"/>
        <c:noMultiLvlLbl val="0"/>
      </c:catAx>
      <c:valAx>
        <c:axId val="1316675696"/>
        <c:scaling>
          <c:orientation val="minMax"/>
          <c:max val="500"/>
          <c:min val="0"/>
        </c:scaling>
        <c:delete val="0"/>
        <c:axPos val="l"/>
        <c:majorGridlines>
          <c:spPr>
            <a:ln w="9525" cap="flat" cmpd="sng" algn="ctr">
              <a:noFill/>
              <a:round/>
            </a:ln>
            <a:effectLst/>
          </c:spPr>
        </c:majorGridlines>
        <c:numFmt formatCode="General" sourceLinked="1"/>
        <c:majorTickMark val="out"/>
        <c:minorTickMark val="none"/>
        <c:tickLblPos val="nextTo"/>
        <c:spPr>
          <a:noFill/>
          <a:ln w="28575">
            <a:solidFill>
              <a:schemeClr val="tx1"/>
            </a:solidFill>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Times New Roman" panose="02020603050405020304" pitchFamily="18" charset="0"/>
              </a:defRPr>
            </a:pPr>
            <a:endParaRPr lang="en-US"/>
          </a:p>
        </c:txPr>
        <c:crossAx val="1595326400"/>
        <c:crossesAt val="1"/>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8691606803341242E-2"/>
          <c:y val="0.10065438306687964"/>
          <c:w val="0.86649331901694093"/>
          <c:h val="0.6617992462480653"/>
        </c:manualLayout>
      </c:layout>
      <c:lineChart>
        <c:grouping val="standard"/>
        <c:varyColors val="0"/>
        <c:ser>
          <c:idx val="0"/>
          <c:order val="0"/>
          <c:tx>
            <c:strRef>
              <c:f>Sheet1!$B$1</c:f>
              <c:strCache>
                <c:ptCount val="1"/>
                <c:pt idx="0">
                  <c:v>Q4W/Q4W</c:v>
                </c:pt>
              </c:strCache>
            </c:strRef>
          </c:tx>
          <c:spPr>
            <a:ln w="28575" cap="rnd">
              <a:solidFill>
                <a:srgbClr val="C00000"/>
              </a:solidFill>
              <a:round/>
            </a:ln>
            <a:effectLst/>
          </c:spPr>
          <c:marker>
            <c:symbol val="none"/>
          </c:marker>
          <c:dPt>
            <c:idx val="5"/>
            <c:marker>
              <c:symbol val="none"/>
            </c:marker>
            <c:bubble3D val="0"/>
            <c:spPr>
              <a:ln w="28575" cap="rnd">
                <a:solidFill>
                  <a:srgbClr val="C00000"/>
                </a:solidFill>
                <a:round/>
              </a:ln>
              <a:effectLst/>
            </c:spPr>
            <c:extLst>
              <c:ext xmlns:c16="http://schemas.microsoft.com/office/drawing/2014/chart" uri="{C3380CC4-5D6E-409C-BE32-E72D297353CC}">
                <c16:uniqueId val="{00000001-4D4A-4B09-AE17-3DEDB05A4689}"/>
              </c:ext>
            </c:extLst>
          </c:dPt>
          <c:cat>
            <c:numRef>
              <c:f>Sheet1!$A$2:$A$7</c:f>
              <c:numCache>
                <c:formatCode>General</c:formatCode>
                <c:ptCount val="6"/>
                <c:pt idx="0">
                  <c:v>0</c:v>
                </c:pt>
                <c:pt idx="1">
                  <c:v>12</c:v>
                </c:pt>
                <c:pt idx="4">
                  <c:v>56</c:v>
                </c:pt>
                <c:pt idx="5">
                  <c:v>68</c:v>
                </c:pt>
              </c:numCache>
            </c:numRef>
          </c:cat>
          <c:val>
            <c:numRef>
              <c:f>Sheet1!$B$2:$B$7</c:f>
              <c:numCache>
                <c:formatCode>General</c:formatCode>
                <c:ptCount val="6"/>
                <c:pt idx="0">
                  <c:v>5</c:v>
                </c:pt>
                <c:pt idx="1">
                  <c:v>0</c:v>
                </c:pt>
                <c:pt idx="2">
                  <c:v>0</c:v>
                </c:pt>
                <c:pt idx="3">
                  <c:v>0</c:v>
                </c:pt>
                <c:pt idx="4">
                  <c:v>0</c:v>
                </c:pt>
                <c:pt idx="5">
                  <c:v>14</c:v>
                </c:pt>
              </c:numCache>
            </c:numRef>
          </c:val>
          <c:smooth val="0"/>
          <c:extLst>
            <c:ext xmlns:c16="http://schemas.microsoft.com/office/drawing/2014/chart" uri="{C3380CC4-5D6E-409C-BE32-E72D297353CC}">
              <c16:uniqueId val="{00000002-4D4A-4B09-AE17-3DEDB05A4689}"/>
            </c:ext>
          </c:extLst>
        </c:ser>
        <c:ser>
          <c:idx val="1"/>
          <c:order val="1"/>
          <c:tx>
            <c:strRef>
              <c:f>Sheet1!$C$1</c:f>
              <c:strCache>
                <c:ptCount val="1"/>
                <c:pt idx="0">
                  <c:v>Placebo/Q4W</c:v>
                </c:pt>
              </c:strCache>
            </c:strRef>
          </c:tx>
          <c:spPr>
            <a:ln w="28575" cap="rnd">
              <a:solidFill>
                <a:schemeClr val="bg1">
                  <a:lumMod val="65000"/>
                </a:schemeClr>
              </a:solidFill>
              <a:round/>
            </a:ln>
            <a:effectLst/>
          </c:spPr>
          <c:marker>
            <c:symbol val="none"/>
          </c:marker>
          <c:cat>
            <c:numRef>
              <c:f>Sheet1!$A$2:$A$7</c:f>
              <c:numCache>
                <c:formatCode>General</c:formatCode>
                <c:ptCount val="6"/>
                <c:pt idx="0">
                  <c:v>0</c:v>
                </c:pt>
                <c:pt idx="1">
                  <c:v>12</c:v>
                </c:pt>
                <c:pt idx="4">
                  <c:v>56</c:v>
                </c:pt>
                <c:pt idx="5">
                  <c:v>68</c:v>
                </c:pt>
              </c:numCache>
            </c:numRef>
          </c:cat>
          <c:val>
            <c:numRef>
              <c:f>Sheet1!$C$2:$C$7</c:f>
              <c:numCache>
                <c:formatCode>General</c:formatCode>
                <c:ptCount val="6"/>
                <c:pt idx="0">
                  <c:v>430</c:v>
                </c:pt>
                <c:pt idx="1">
                  <c:v>0</c:v>
                </c:pt>
                <c:pt idx="2">
                  <c:v>0</c:v>
                </c:pt>
                <c:pt idx="3">
                  <c:v>0</c:v>
                </c:pt>
                <c:pt idx="4">
                  <c:v>0</c:v>
                </c:pt>
                <c:pt idx="5">
                  <c:v>10</c:v>
                </c:pt>
              </c:numCache>
            </c:numRef>
          </c:val>
          <c:smooth val="0"/>
          <c:extLst>
            <c:ext xmlns:c16="http://schemas.microsoft.com/office/drawing/2014/chart" uri="{C3380CC4-5D6E-409C-BE32-E72D297353CC}">
              <c16:uniqueId val="{00000003-4D4A-4B09-AE17-3DEDB05A4689}"/>
            </c:ext>
          </c:extLst>
        </c:ser>
        <c:ser>
          <c:idx val="2"/>
          <c:order val="2"/>
          <c:tx>
            <c:strRef>
              <c:f>Sheet1!$D$1</c:f>
              <c:strCache>
                <c:ptCount val="1"/>
                <c:pt idx="0">
                  <c:v>Q8W/Q8W</c:v>
                </c:pt>
              </c:strCache>
            </c:strRef>
          </c:tx>
          <c:spPr>
            <a:ln w="28575" cap="rnd">
              <a:solidFill>
                <a:schemeClr val="accent2"/>
              </a:solidFill>
              <a:round/>
            </a:ln>
            <a:effectLst/>
          </c:spPr>
          <c:marker>
            <c:symbol val="none"/>
          </c:marker>
          <c:cat>
            <c:numRef>
              <c:f>Sheet1!$A$2:$A$7</c:f>
              <c:numCache>
                <c:formatCode>General</c:formatCode>
                <c:ptCount val="6"/>
                <c:pt idx="0">
                  <c:v>0</c:v>
                </c:pt>
                <c:pt idx="1">
                  <c:v>12</c:v>
                </c:pt>
                <c:pt idx="4">
                  <c:v>56</c:v>
                </c:pt>
                <c:pt idx="5">
                  <c:v>68</c:v>
                </c:pt>
              </c:numCache>
            </c:numRef>
          </c:cat>
          <c:val>
            <c:numRef>
              <c:f>Sheet1!$D$2:$D$7</c:f>
              <c:numCache>
                <c:formatCode>General</c:formatCode>
                <c:ptCount val="6"/>
                <c:pt idx="0">
                  <c:v>0</c:v>
                </c:pt>
                <c:pt idx="1">
                  <c:v>0</c:v>
                </c:pt>
                <c:pt idx="2">
                  <c:v>0</c:v>
                </c:pt>
                <c:pt idx="3">
                  <c:v>0</c:v>
                </c:pt>
                <c:pt idx="4">
                  <c:v>0</c:v>
                </c:pt>
                <c:pt idx="5">
                  <c:v>160</c:v>
                </c:pt>
              </c:numCache>
            </c:numRef>
          </c:val>
          <c:smooth val="0"/>
          <c:extLst>
            <c:ext xmlns:c16="http://schemas.microsoft.com/office/drawing/2014/chart" uri="{C3380CC4-5D6E-409C-BE32-E72D297353CC}">
              <c16:uniqueId val="{00000004-4D4A-4B09-AE17-3DEDB05A4689}"/>
            </c:ext>
          </c:extLst>
        </c:ser>
        <c:ser>
          <c:idx val="3"/>
          <c:order val="3"/>
          <c:tx>
            <c:strRef>
              <c:f>Sheet1!$E$1</c:f>
              <c:strCache>
                <c:ptCount val="1"/>
                <c:pt idx="0">
                  <c:v>Placebo/Q8W</c:v>
                </c:pt>
              </c:strCache>
            </c:strRef>
          </c:tx>
          <c:spPr>
            <a:ln w="28575" cap="rnd">
              <a:solidFill>
                <a:schemeClr val="tx2">
                  <a:lumMod val="75000"/>
                </a:schemeClr>
              </a:solidFill>
              <a:round/>
            </a:ln>
            <a:effectLst/>
          </c:spPr>
          <c:marker>
            <c:symbol val="none"/>
          </c:marker>
          <c:dPt>
            <c:idx val="2"/>
            <c:marker>
              <c:symbol val="none"/>
            </c:marker>
            <c:bubble3D val="0"/>
            <c:spPr>
              <a:ln w="28575" cap="rnd">
                <a:noFill/>
                <a:round/>
              </a:ln>
              <a:effectLst/>
            </c:spPr>
            <c:extLst>
              <c:ext xmlns:c16="http://schemas.microsoft.com/office/drawing/2014/chart" uri="{C3380CC4-5D6E-409C-BE32-E72D297353CC}">
                <c16:uniqueId val="{00000006-4D4A-4B09-AE17-3DEDB05A4689}"/>
              </c:ext>
            </c:extLst>
          </c:dPt>
          <c:cat>
            <c:numRef>
              <c:f>Sheet1!$A$2:$A$7</c:f>
              <c:numCache>
                <c:formatCode>General</c:formatCode>
                <c:ptCount val="6"/>
                <c:pt idx="0">
                  <c:v>0</c:v>
                </c:pt>
                <c:pt idx="1">
                  <c:v>12</c:v>
                </c:pt>
                <c:pt idx="4">
                  <c:v>56</c:v>
                </c:pt>
                <c:pt idx="5">
                  <c:v>68</c:v>
                </c:pt>
              </c:numCache>
            </c:numRef>
          </c:cat>
          <c:val>
            <c:numRef>
              <c:f>Sheet1!$E$2:$E$7</c:f>
              <c:numCache>
                <c:formatCode>General</c:formatCode>
                <c:ptCount val="6"/>
                <c:pt idx="0">
                  <c:v>410</c:v>
                </c:pt>
                <c:pt idx="1">
                  <c:v>0</c:v>
                </c:pt>
                <c:pt idx="2">
                  <c:v>0</c:v>
                </c:pt>
                <c:pt idx="3">
                  <c:v>0</c:v>
                </c:pt>
                <c:pt idx="4">
                  <c:v>0</c:v>
                </c:pt>
                <c:pt idx="5">
                  <c:v>200</c:v>
                </c:pt>
              </c:numCache>
            </c:numRef>
          </c:val>
          <c:smooth val="0"/>
          <c:extLst>
            <c:ext xmlns:c16="http://schemas.microsoft.com/office/drawing/2014/chart" uri="{C3380CC4-5D6E-409C-BE32-E72D297353CC}">
              <c16:uniqueId val="{00000007-4D4A-4B09-AE17-3DEDB05A4689}"/>
            </c:ext>
          </c:extLst>
        </c:ser>
        <c:dLbls>
          <c:showLegendKey val="0"/>
          <c:showVal val="0"/>
          <c:showCatName val="0"/>
          <c:showSerName val="0"/>
          <c:showPercent val="0"/>
          <c:showBubbleSize val="0"/>
        </c:dLbls>
        <c:smooth val="0"/>
        <c:axId val="1595326400"/>
        <c:axId val="1316675696"/>
      </c:lineChart>
      <c:catAx>
        <c:axId val="1595326400"/>
        <c:scaling>
          <c:orientation val="minMax"/>
        </c:scaling>
        <c:delete val="0"/>
        <c:axPos val="b"/>
        <c:numFmt formatCode="General" sourceLinked="1"/>
        <c:majorTickMark val="none"/>
        <c:minorTickMark val="none"/>
        <c:tickLblPos val="nextTo"/>
        <c:spPr>
          <a:noFill/>
          <a:ln w="28575" cap="flat" cmpd="sng" algn="ctr">
            <a:solidFill>
              <a:schemeClr val="tx1"/>
            </a:solidFill>
            <a:round/>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Times New Roman" panose="02020603050405020304" pitchFamily="18" charset="0"/>
              </a:defRPr>
            </a:pPr>
            <a:endParaRPr lang="en-US"/>
          </a:p>
        </c:txPr>
        <c:crossAx val="1316675696"/>
        <c:crossesAt val="-500"/>
        <c:auto val="0"/>
        <c:lblAlgn val="ctr"/>
        <c:lblOffset val="100"/>
        <c:noMultiLvlLbl val="0"/>
      </c:catAx>
      <c:valAx>
        <c:axId val="1316675696"/>
        <c:scaling>
          <c:orientation val="minMax"/>
          <c:max val="500"/>
          <c:min val="0"/>
        </c:scaling>
        <c:delete val="0"/>
        <c:axPos val="l"/>
        <c:majorGridlines>
          <c:spPr>
            <a:ln w="9525" cap="flat" cmpd="sng" algn="ctr">
              <a:noFill/>
              <a:round/>
            </a:ln>
            <a:effectLst/>
          </c:spPr>
        </c:majorGridlines>
        <c:numFmt formatCode="General" sourceLinked="1"/>
        <c:majorTickMark val="out"/>
        <c:minorTickMark val="none"/>
        <c:tickLblPos val="nextTo"/>
        <c:spPr>
          <a:noFill/>
          <a:ln w="28575">
            <a:solidFill>
              <a:schemeClr val="tx1"/>
            </a:solidFill>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Times New Roman" panose="02020603050405020304" pitchFamily="18" charset="0"/>
              </a:defRPr>
            </a:pPr>
            <a:endParaRPr lang="en-US"/>
          </a:p>
        </c:txPr>
        <c:crossAx val="1595326400"/>
        <c:crossesAt val="1"/>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434"/>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66434"/>
          </a:xfrm>
          <a:prstGeom prst="rect">
            <a:avLst/>
          </a:prstGeom>
        </p:spPr>
        <p:txBody>
          <a:bodyPr vert="horz" lIns="91440" tIns="45720" rIns="91440" bIns="45720" rtlCol="0"/>
          <a:lstStyle>
            <a:lvl1pPr algn="r">
              <a:defRPr sz="1200"/>
            </a:lvl1pPr>
          </a:lstStyle>
          <a:p>
            <a:fld id="{7820F313-442B-4592-8D61-1BBD85CB607E}" type="datetimeFigureOut">
              <a:rPr lang="en-US" smtClean="0"/>
              <a:t>3/12/2019</a:t>
            </a:fld>
            <a:endParaRPr lang="en-US" dirty="0"/>
          </a:p>
        </p:txBody>
      </p:sp>
      <p:sp>
        <p:nvSpPr>
          <p:cNvPr id="4" name="Footer Placeholder 3"/>
          <p:cNvSpPr>
            <a:spLocks noGrp="1"/>
          </p:cNvSpPr>
          <p:nvPr>
            <p:ph type="ftr" sz="quarter" idx="2"/>
          </p:nvPr>
        </p:nvSpPr>
        <p:spPr>
          <a:xfrm>
            <a:off x="0" y="8829967"/>
            <a:ext cx="2971800" cy="466433"/>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829967"/>
            <a:ext cx="2971800" cy="466433"/>
          </a:xfrm>
          <a:prstGeom prst="rect">
            <a:avLst/>
          </a:prstGeom>
        </p:spPr>
        <p:txBody>
          <a:bodyPr vert="horz" lIns="91440" tIns="45720" rIns="91440" bIns="45720" rtlCol="0" anchor="b"/>
          <a:lstStyle>
            <a:lvl1pPr algn="r">
              <a:defRPr sz="1200"/>
            </a:lvl1pPr>
          </a:lstStyle>
          <a:p>
            <a:fld id="{4E24877B-247C-4CDB-B827-9729DC6464F3}" type="slidenum">
              <a:rPr lang="en-US" smtClean="0"/>
              <a:t>‹#›</a:t>
            </a:fld>
            <a:endParaRPr lang="en-US" dirty="0"/>
          </a:p>
        </p:txBody>
      </p:sp>
    </p:spTree>
    <p:extLst>
      <p:ext uri="{BB962C8B-B14F-4D97-AF65-F5344CB8AC3E}">
        <p14:creationId xmlns:p14="http://schemas.microsoft.com/office/powerpoint/2010/main" val="33816582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74168" y="8134350"/>
            <a:ext cx="2971800" cy="466434"/>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74168" y="7438735"/>
            <a:ext cx="2971800" cy="466434"/>
          </a:xfrm>
          <a:prstGeom prst="rect">
            <a:avLst/>
          </a:prstGeom>
        </p:spPr>
        <p:txBody>
          <a:bodyPr vert="horz" lIns="91440" tIns="45720" rIns="91440" bIns="45720" rtlCol="0"/>
          <a:lstStyle>
            <a:lvl1pPr algn="r">
              <a:defRPr sz="1200"/>
            </a:lvl1pPr>
          </a:lstStyle>
          <a:p>
            <a:fld id="{58087141-04D6-47C7-9B30-CFBA82E50253}" type="datetimeFigureOut">
              <a:rPr lang="en-US" smtClean="0"/>
              <a:t>3/12/2019</a:t>
            </a:fld>
            <a:endParaRPr lang="en-US" dirty="0"/>
          </a:p>
        </p:txBody>
      </p:sp>
      <p:sp>
        <p:nvSpPr>
          <p:cNvPr id="4" name="Slide Image Placeholder 3"/>
          <p:cNvSpPr>
            <a:spLocks noGrp="1" noRot="1" noChangeAspect="1"/>
          </p:cNvSpPr>
          <p:nvPr>
            <p:ph type="sldImg" idx="2"/>
          </p:nvPr>
        </p:nvSpPr>
        <p:spPr>
          <a:xfrm>
            <a:off x="641350" y="1162050"/>
            <a:ext cx="5575300" cy="31369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73892"/>
            <a:ext cx="5486400" cy="3660458"/>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3874168" y="8829966"/>
            <a:ext cx="2971800" cy="466433"/>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6376737" y="8829967"/>
            <a:ext cx="479676" cy="466433"/>
          </a:xfrm>
          <a:prstGeom prst="rect">
            <a:avLst/>
          </a:prstGeom>
        </p:spPr>
        <p:txBody>
          <a:bodyPr vert="horz" lIns="91440" tIns="45720" rIns="91440" bIns="45720" rtlCol="0" anchor="b"/>
          <a:lstStyle>
            <a:lvl1pPr algn="r">
              <a:defRPr sz="1000"/>
            </a:lvl1pPr>
          </a:lstStyle>
          <a:p>
            <a:fld id="{50487F27-F4AC-478C-A07B-A71CA0B86259}" type="slidenum">
              <a:rPr lang="en-US" smtClean="0"/>
              <a:pPr/>
              <a:t>‹#›</a:t>
            </a:fld>
            <a:endParaRPr lang="en-US" dirty="0"/>
          </a:p>
        </p:txBody>
      </p:sp>
    </p:spTree>
    <p:extLst>
      <p:ext uri="{BB962C8B-B14F-4D97-AF65-F5344CB8AC3E}">
        <p14:creationId xmlns:p14="http://schemas.microsoft.com/office/powerpoint/2010/main" val="485681250"/>
      </p:ext>
    </p:extLst>
  </p:cSld>
  <p:clrMap bg1="lt1" tx1="dk1" bg2="lt2" tx2="dk2" accent1="accent1" accent2="accent2" accent3="accent3" accent4="accent4" accent5="accent5" accent6="accent6" hlink="hlink" folHlink="folHlink"/>
  <p:notesStyle>
    <a:lvl1pPr marL="171450" indent="-171450" algn="l" defTabSz="914400" rtl="0" eaLnBrk="1" latinLnBrk="0" hangingPunct="1">
      <a:spcBef>
        <a:spcPts val="300"/>
      </a:spcBef>
      <a:buClr>
        <a:schemeClr val="accent1"/>
      </a:buClr>
      <a:buSzPct val="100000"/>
      <a:buFont typeface="Arial" panose="020B0604020202020204" pitchFamily="34" charset="0"/>
      <a:buChar char="•"/>
      <a:defRPr sz="1000" b="0" kern="1200">
        <a:solidFill>
          <a:schemeClr val="tx1"/>
        </a:solidFill>
        <a:latin typeface="+mn-lt"/>
        <a:ea typeface="+mn-ea"/>
        <a:cs typeface="+mn-cs"/>
      </a:defRPr>
    </a:lvl1pPr>
    <a:lvl2pPr marL="171450" indent="-171450" algn="l" defTabSz="914400" rtl="0" eaLnBrk="1" latinLnBrk="0" hangingPunct="1">
      <a:lnSpc>
        <a:spcPct val="90000"/>
      </a:lnSpc>
      <a:spcBef>
        <a:spcPts val="300"/>
      </a:spcBef>
      <a:buClr>
        <a:schemeClr val="accent1"/>
      </a:buClr>
      <a:buFont typeface="Arial" panose="020B0604020202020204" pitchFamily="34" charset="0"/>
      <a:buChar char="•"/>
      <a:defRPr sz="1000" kern="1200">
        <a:solidFill>
          <a:schemeClr val="tx1"/>
        </a:solidFill>
        <a:latin typeface="+mn-lt"/>
        <a:ea typeface="+mn-ea"/>
        <a:cs typeface="+mn-cs"/>
      </a:defRPr>
    </a:lvl2pPr>
    <a:lvl3pPr marL="400050" indent="-171450" algn="l" defTabSz="914400" rtl="0" eaLnBrk="1" latinLnBrk="0" hangingPunct="1">
      <a:lnSpc>
        <a:spcPct val="90000"/>
      </a:lnSpc>
      <a:spcBef>
        <a:spcPts val="300"/>
      </a:spcBef>
      <a:buClr>
        <a:schemeClr val="accent1"/>
      </a:buClr>
      <a:buFont typeface="Arial" panose="020B0604020202020204" pitchFamily="34" charset="0"/>
      <a:buChar char="•"/>
      <a:defRPr sz="1000" kern="1200">
        <a:solidFill>
          <a:schemeClr val="tx1"/>
        </a:solidFill>
        <a:latin typeface="+mn-lt"/>
        <a:ea typeface="+mn-ea"/>
        <a:cs typeface="+mn-cs"/>
      </a:defRPr>
    </a:lvl3pPr>
    <a:lvl4pPr marL="628650" indent="-171450" algn="l" defTabSz="914400" rtl="0" eaLnBrk="1" latinLnBrk="0" hangingPunct="1">
      <a:lnSpc>
        <a:spcPct val="90000"/>
      </a:lnSpc>
      <a:spcBef>
        <a:spcPts val="300"/>
      </a:spcBef>
      <a:buClr>
        <a:schemeClr val="accent1"/>
      </a:buClr>
      <a:buFont typeface="Arial" panose="020B0604020202020204" pitchFamily="34" charset="0"/>
      <a:buChar char="•"/>
      <a:defRPr sz="1000" kern="1200">
        <a:solidFill>
          <a:schemeClr val="tx1"/>
        </a:solidFill>
        <a:latin typeface="+mn-lt"/>
        <a:ea typeface="+mn-ea"/>
        <a:cs typeface="+mn-cs"/>
      </a:defRPr>
    </a:lvl4pPr>
    <a:lvl5pPr marL="857250" indent="-171450" algn="l" defTabSz="914400" rtl="0" eaLnBrk="1" latinLnBrk="0" hangingPunct="1">
      <a:spcBef>
        <a:spcPts val="300"/>
      </a:spcBef>
      <a:buClr>
        <a:schemeClr val="accent1"/>
      </a:buClr>
      <a:buFont typeface="Arial" panose="020B0604020202020204" pitchFamily="34" charset="0"/>
      <a:buChar char="•"/>
      <a:defRPr sz="10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dx.doi.org/10.1016/S2213-2600(18)30406-5"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dx.doi.org/10.1016/S2213-2600(18)30406-5"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dx.doi.org/10.1016/S2213-2600(18)30406-5"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dx.doi.org/10.1016/S2213-2600(18)30406-5"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dx.doi.org/10.1016/S2213-2600(18)30406-5"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dx.doi.org/10.1016/S2213-2600(18)30406-5"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dx.doi.org/10.1016/S2213-2600(18)30406-5"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dx.doi.org/10.1016/S2213-2600(18)30406-5"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dx.doi.org/10.1016/S2213-2600(18)30406-5"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dx.doi.org/10.1016/S2213-2600(18)30406-5"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dx.doi.org/10.1016/S2213-2600(18)30406-5"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dx.doi.org/10.1016/S2213-2600(18)30406-5"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dx.doi.org/10.1016/S2213-2600(18)30406-5"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dx.doi.org/10.1016/S2213-2600(18)30406-5"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dx.doi.org/10.1016/S2213-2600(18)30406-5"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dx.doi.org/10.1016/S2213-2600(18)30406-5"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dx.doi.org/10.1016/S2213-2600(18)30406-5"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dx.doi.org/10.1016/S2213-2600(18)30406-5"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dx.doi.org/10.1016/S2213-2600(18)30406-5"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dx.doi.org/10.1016/S2213-2600(18)30406-5"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dx.doi.org/10.1016/S2213-2600(18)30406-5"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dx.doi.org/10.1016/S2213-2600(18)30406-5"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dx.doi.org/10.1016/S2213-2600(18)30406-5"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dx.doi.org/10.1016/S2213-2600(18)30406-5"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dx.doi.org/10.1016/S2213-2600(18)30406-5"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dx.doi.org/10.1016/S2213-2600(18)30406-5"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dx.doi.org/10.1016/S2213-2600(18)30406-5"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dx.doi.org/10.1016/S2213-2600(18)30406-5"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dx.doi.org/10.1016/S2213-2600(18)30406-5"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dx.doi.org/10.1016/S2213-2600(18)30406-5"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dx.doi.org/10.1016/S2213-2600(18)30406-5"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280988"/>
            <a:ext cx="5575300" cy="3136900"/>
          </a:xfrm>
        </p:spPr>
      </p:sp>
      <p:sp>
        <p:nvSpPr>
          <p:cNvPr id="3" name="Notes Placeholder 2"/>
          <p:cNvSpPr>
            <a:spLocks noGrp="1"/>
          </p:cNvSpPr>
          <p:nvPr>
            <p:ph type="body" idx="1"/>
          </p:nvPr>
        </p:nvSpPr>
        <p:spPr>
          <a:xfrm>
            <a:off x="127660" y="3504208"/>
            <a:ext cx="6602680" cy="5792193"/>
          </a:xfrm>
        </p:spPr>
        <p:txBody>
          <a:bodyPr/>
          <a:lstStyle/>
          <a:p>
            <a:pPr marL="171450" marR="0" lvl="0" indent="-171450" algn="l" defTabSz="914400" rtl="0" eaLnBrk="1" fontAlgn="auto" latinLnBrk="0" hangingPunct="1">
              <a:lnSpc>
                <a:spcPct val="100000"/>
              </a:lnSpc>
              <a:spcBef>
                <a:spcPts val="300"/>
              </a:spcBef>
              <a:spcAft>
                <a:spcPts val="0"/>
              </a:spcAft>
              <a:buClr>
                <a:schemeClr val="accent1"/>
              </a:buClr>
              <a:buSzPct val="100000"/>
              <a:tabLst/>
              <a:defRPr/>
            </a:pPr>
            <a:endParaRPr lang="en-US" sz="1000" b="0" i="0" dirty="0"/>
          </a:p>
        </p:txBody>
      </p:sp>
      <p:sp>
        <p:nvSpPr>
          <p:cNvPr id="4" name="Slide Number Placeholder 3"/>
          <p:cNvSpPr>
            <a:spLocks noGrp="1"/>
          </p:cNvSpPr>
          <p:nvPr>
            <p:ph type="sldNum" sz="quarter" idx="10"/>
          </p:nvPr>
        </p:nvSpPr>
        <p:spPr/>
        <p:txBody>
          <a:bodyPr/>
          <a:lstStyle/>
          <a:p>
            <a:fld id="{50487F27-F4AC-478C-A07B-A71CA0B86259}" type="slidenum">
              <a:rPr lang="en-US" smtClean="0"/>
              <a:pPr/>
              <a:t>0</a:t>
            </a:fld>
            <a:endParaRPr lang="en-US" dirty="0"/>
          </a:p>
        </p:txBody>
      </p:sp>
    </p:spTree>
    <p:extLst>
      <p:ext uri="{BB962C8B-B14F-4D97-AF65-F5344CB8AC3E}">
        <p14:creationId xmlns:p14="http://schemas.microsoft.com/office/powerpoint/2010/main" val="36366898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t>Note:</a:t>
            </a:r>
          </a:p>
          <a:p>
            <a:pPr marL="0" indent="0">
              <a:buNone/>
            </a:pPr>
            <a:r>
              <a:rPr lang="en-US" dirty="0"/>
              <a:t>Present slide.</a:t>
            </a:r>
          </a:p>
          <a:p>
            <a:pPr marL="0" indent="0">
              <a:buNone/>
            </a:pPr>
            <a:endParaRPr lang="en-US" b="1" dirty="0"/>
          </a:p>
          <a:p>
            <a:pPr marL="0" indent="0">
              <a:buNone/>
            </a:pPr>
            <a:r>
              <a:rPr lang="en-US" b="1" dirty="0"/>
              <a:t>Reference:</a:t>
            </a:r>
          </a:p>
          <a:p>
            <a:pPr marL="0" indent="0">
              <a:buNone/>
              <a:defRPr/>
            </a:pPr>
            <a:r>
              <a:rPr lang="en-GB" dirty="0"/>
              <a:t>Busse WW, Bleecker ER, FitzGerald JM, et al. Long-term safety and efficacy of benralizumab in patients with severe, uncontrolled asthma: 1-year results from the BORA phase 3 extension trial [published online ahead of print November 7, 2018]. </a:t>
            </a:r>
            <a:r>
              <a:rPr lang="en-GB" i="1" dirty="0"/>
              <a:t>Lancet Respir Med</a:t>
            </a:r>
            <a:r>
              <a:rPr lang="en-GB" dirty="0"/>
              <a:t>. 2018. </a:t>
            </a:r>
            <a:r>
              <a:rPr lang="en-GB" u="sng" dirty="0">
                <a:hlinkClick r:id="rId3"/>
              </a:rPr>
              <a:t>http://dx.doi.org/10.1016/S2213-2600(18)30406-5</a:t>
            </a:r>
            <a:r>
              <a:rPr lang="en-GB" dirty="0"/>
              <a:t>. Accessed November 8, 2018.</a:t>
            </a:r>
            <a:endParaRPr lang="en-US" dirty="0"/>
          </a:p>
          <a:p>
            <a:pPr marL="0" marR="0" lvl="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endParaRPr lang="en-US" sz="10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r>
              <a:rPr lang="en-US" sz="1000" b="0" i="0" u="none" strike="noStrike" kern="1200" baseline="0" dirty="0">
                <a:solidFill>
                  <a:schemeClr val="tx1"/>
                </a:solidFill>
                <a:latin typeface="+mn-lt"/>
                <a:ea typeface="+mn-ea"/>
                <a:cs typeface="+mn-cs"/>
              </a:rPr>
              <a:t> </a:t>
            </a:r>
          </a:p>
          <a:p>
            <a:pPr marL="0" indent="0">
              <a:buNone/>
            </a:pPr>
            <a:endParaRPr lang="en-GB" dirty="0"/>
          </a:p>
        </p:txBody>
      </p:sp>
      <p:sp>
        <p:nvSpPr>
          <p:cNvPr id="4" name="Slide Number Placeholder 3"/>
          <p:cNvSpPr>
            <a:spLocks noGrp="1"/>
          </p:cNvSpPr>
          <p:nvPr>
            <p:ph type="sldNum" sz="quarter" idx="10"/>
          </p:nvPr>
        </p:nvSpPr>
        <p:spPr/>
        <p:txBody>
          <a:bodyPr/>
          <a:lstStyle/>
          <a:p>
            <a:fld id="{FAB0C971-0077-4BDA-9878-23608560DE8C}" type="slidenum">
              <a:rPr lang="en-GB" smtClean="0"/>
              <a:pPr/>
              <a:t>9</a:t>
            </a:fld>
            <a:endParaRPr lang="en-GB" dirty="0"/>
          </a:p>
        </p:txBody>
      </p:sp>
    </p:spTree>
    <p:extLst>
      <p:ext uri="{BB962C8B-B14F-4D97-AF65-F5344CB8AC3E}">
        <p14:creationId xmlns:p14="http://schemas.microsoft.com/office/powerpoint/2010/main" val="38790990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t>Note:</a:t>
            </a:r>
          </a:p>
          <a:p>
            <a:pPr marL="0" indent="0">
              <a:buNone/>
            </a:pPr>
            <a:r>
              <a:rPr lang="en-US" dirty="0"/>
              <a:t>Present slide.</a:t>
            </a:r>
          </a:p>
          <a:p>
            <a:pPr marL="0" indent="0">
              <a:buNone/>
            </a:pPr>
            <a:r>
              <a:rPr lang="en-US" dirty="0"/>
              <a:t> </a:t>
            </a:r>
          </a:p>
          <a:p>
            <a:pPr marL="0" indent="0">
              <a:buNone/>
            </a:pPr>
            <a:r>
              <a:rPr lang="en-US" b="1" dirty="0"/>
              <a:t>Reference:</a:t>
            </a:r>
          </a:p>
          <a:p>
            <a:pPr marL="0" marR="0" lvl="2" indent="0" algn="l" defTabSz="914400" rtl="0" eaLnBrk="1" fontAlgn="auto" latinLnBrk="0" hangingPunct="1">
              <a:lnSpc>
                <a:spcPct val="90000"/>
              </a:lnSpc>
              <a:spcBef>
                <a:spcPts val="300"/>
              </a:spcBef>
              <a:spcAft>
                <a:spcPts val="0"/>
              </a:spcAft>
              <a:buClr>
                <a:schemeClr val="accent1"/>
              </a:buClr>
              <a:buSzTx/>
              <a:buFont typeface="+mj-lt"/>
              <a:buNone/>
              <a:tabLst/>
              <a:defRPr/>
            </a:pPr>
            <a:r>
              <a:rPr lang="en-GB" sz="1000" kern="1200" dirty="0">
                <a:solidFill>
                  <a:schemeClr val="tx1"/>
                </a:solidFill>
                <a:effectLst/>
                <a:latin typeface="+mn-lt"/>
                <a:ea typeface="+mn-ea"/>
                <a:cs typeface="+mn-cs"/>
              </a:rPr>
              <a:t>Busse WW, Bleecker ER, FitzGerald JM, et al. Long-term safety and efficacy of benralizumab in patients with severe, uncontrolled asthma: 1-year results from the BORA phase 3 extension trial [published online ahead of print November 7, 2018]. </a:t>
            </a:r>
            <a:r>
              <a:rPr lang="en-GB" sz="1000" i="1" kern="1200" dirty="0">
                <a:solidFill>
                  <a:schemeClr val="tx1"/>
                </a:solidFill>
                <a:effectLst/>
                <a:latin typeface="+mn-lt"/>
                <a:ea typeface="+mn-ea"/>
                <a:cs typeface="+mn-cs"/>
              </a:rPr>
              <a:t>Lancet Respir Med</a:t>
            </a:r>
            <a:r>
              <a:rPr lang="en-GB" sz="1000" kern="1200" dirty="0">
                <a:solidFill>
                  <a:schemeClr val="tx1"/>
                </a:solidFill>
                <a:effectLst/>
                <a:latin typeface="+mn-lt"/>
                <a:ea typeface="+mn-ea"/>
                <a:cs typeface="+mn-cs"/>
              </a:rPr>
              <a:t>. 2018. </a:t>
            </a:r>
            <a:r>
              <a:rPr lang="en-GB" sz="1000" u="sng" kern="1200" dirty="0">
                <a:solidFill>
                  <a:schemeClr val="tx1"/>
                </a:solidFill>
                <a:effectLst/>
                <a:latin typeface="+mn-lt"/>
                <a:ea typeface="+mn-ea"/>
                <a:cs typeface="+mn-cs"/>
                <a:hlinkClick r:id="rId3"/>
              </a:rPr>
              <a:t>http://dx.doi.org/10.1016/S2213-2600(18)30406-5</a:t>
            </a:r>
            <a:r>
              <a:rPr lang="en-GB" sz="1000" kern="1200" dirty="0">
                <a:solidFill>
                  <a:schemeClr val="tx1"/>
                </a:solidFill>
                <a:effectLst/>
                <a:latin typeface="+mn-lt"/>
                <a:ea typeface="+mn-ea"/>
                <a:cs typeface="+mn-cs"/>
              </a:rPr>
              <a:t>. Accessed November 8, 2018.</a:t>
            </a:r>
            <a:endParaRPr lang="en-US" sz="1000" kern="1200" dirty="0">
              <a:solidFill>
                <a:schemeClr val="tx1"/>
              </a:solidFill>
              <a:effectLst/>
              <a:latin typeface="+mn-lt"/>
              <a:ea typeface="+mn-ea"/>
              <a:cs typeface="+mn-cs"/>
            </a:endParaRPr>
          </a:p>
          <a:p>
            <a:pPr marL="228600" indent="-228600">
              <a:buFont typeface="+mj-lt"/>
              <a:buAutoNum type="arabicPeriod"/>
            </a:pPr>
            <a:endParaRPr lang="en-US" b="0" i="0" dirty="0"/>
          </a:p>
          <a:p>
            <a:endParaRPr lang="en-US" dirty="0"/>
          </a:p>
        </p:txBody>
      </p:sp>
      <p:sp>
        <p:nvSpPr>
          <p:cNvPr id="4" name="Slide Number Placeholder 3"/>
          <p:cNvSpPr>
            <a:spLocks noGrp="1"/>
          </p:cNvSpPr>
          <p:nvPr>
            <p:ph type="sldNum" sz="quarter" idx="10"/>
          </p:nvPr>
        </p:nvSpPr>
        <p:spPr/>
        <p:txBody>
          <a:bodyPr/>
          <a:lstStyle/>
          <a:p>
            <a:fld id="{50487F27-F4AC-478C-A07B-A71CA0B86259}" type="slidenum">
              <a:rPr lang="en-US" smtClean="0"/>
              <a:pPr/>
              <a:t>10</a:t>
            </a:fld>
            <a:endParaRPr lang="en-US" dirty="0"/>
          </a:p>
        </p:txBody>
      </p:sp>
    </p:spTree>
    <p:extLst>
      <p:ext uri="{BB962C8B-B14F-4D97-AF65-F5344CB8AC3E}">
        <p14:creationId xmlns:p14="http://schemas.microsoft.com/office/powerpoint/2010/main" val="38099816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i="0" u="none" strike="noStrike" kern="1200" baseline="0" dirty="0">
              <a:solidFill>
                <a:schemeClr val="tx1"/>
              </a:solidFill>
              <a:latin typeface="+mn-lt"/>
              <a:ea typeface="+mn-ea"/>
              <a:cs typeface="+mn-cs"/>
            </a:endParaRPr>
          </a:p>
          <a:p>
            <a:pPr marL="0" indent="0">
              <a:buNone/>
            </a:pPr>
            <a:r>
              <a:rPr lang="en-US" b="1" dirty="0"/>
              <a:t>Note:</a:t>
            </a:r>
          </a:p>
          <a:p>
            <a:pPr marL="0" indent="0">
              <a:buNone/>
            </a:pPr>
            <a:r>
              <a:rPr lang="en-US" dirty="0"/>
              <a:t>Present slide.</a:t>
            </a:r>
          </a:p>
          <a:p>
            <a:pPr marL="0" indent="0">
              <a:buNone/>
            </a:pPr>
            <a:endParaRPr lang="en-US" dirty="0"/>
          </a:p>
          <a:p>
            <a:pPr marL="0" indent="0">
              <a:buNone/>
            </a:pPr>
            <a:endParaRPr lang="en-US" b="1" dirty="0"/>
          </a:p>
          <a:p>
            <a:pPr marL="0" indent="0">
              <a:buNone/>
            </a:pPr>
            <a:r>
              <a:rPr lang="en-US" b="1" dirty="0"/>
              <a:t>Reference:</a:t>
            </a:r>
          </a:p>
          <a:p>
            <a:pPr marL="0" marR="0" lvl="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r>
              <a:rPr lang="en-GB" sz="1000" b="0" kern="1200" dirty="0">
                <a:solidFill>
                  <a:schemeClr val="tx1"/>
                </a:solidFill>
                <a:effectLst/>
                <a:latin typeface="+mn-lt"/>
                <a:ea typeface="+mn-ea"/>
                <a:cs typeface="+mn-cs"/>
              </a:rPr>
              <a:t>Busse WW, Bleecker ER, FitzGerald JM, et al. Long-term safety and efficacy of benralizumab in patients with severe, uncontrolled asthma: 1-year results from the BORA phase 3 extension trial [published online ahead of print November 7, 2018]. </a:t>
            </a:r>
            <a:r>
              <a:rPr lang="en-GB" sz="1000" b="0" i="1" kern="1200" dirty="0">
                <a:solidFill>
                  <a:schemeClr val="tx1"/>
                </a:solidFill>
                <a:effectLst/>
                <a:latin typeface="+mn-lt"/>
                <a:ea typeface="+mn-ea"/>
                <a:cs typeface="+mn-cs"/>
              </a:rPr>
              <a:t>Lancet Respir Med</a:t>
            </a:r>
            <a:r>
              <a:rPr lang="en-GB" sz="1000" b="0" kern="1200" dirty="0">
                <a:solidFill>
                  <a:schemeClr val="tx1"/>
                </a:solidFill>
                <a:effectLst/>
                <a:latin typeface="+mn-lt"/>
                <a:ea typeface="+mn-ea"/>
                <a:cs typeface="+mn-cs"/>
              </a:rPr>
              <a:t>. 2018. </a:t>
            </a:r>
            <a:r>
              <a:rPr lang="en-GB" sz="1000" b="0" u="sng" kern="1200" dirty="0">
                <a:solidFill>
                  <a:schemeClr val="tx1"/>
                </a:solidFill>
                <a:effectLst/>
                <a:latin typeface="+mn-lt"/>
                <a:ea typeface="+mn-ea"/>
                <a:cs typeface="+mn-cs"/>
                <a:hlinkClick r:id="rId3"/>
              </a:rPr>
              <a:t>http://dx.doi.org/10.1016/S2213-2600(18)30406-5</a:t>
            </a:r>
            <a:r>
              <a:rPr lang="en-GB" sz="1000" b="0" kern="1200" dirty="0">
                <a:solidFill>
                  <a:schemeClr val="tx1"/>
                </a:solidFill>
                <a:effectLst/>
                <a:latin typeface="+mn-lt"/>
                <a:ea typeface="+mn-ea"/>
                <a:cs typeface="+mn-cs"/>
              </a:rPr>
              <a:t>. Accessed November 8, 2018.</a:t>
            </a:r>
            <a:endParaRPr lang="en-US" sz="1000" b="0" kern="1200" dirty="0">
              <a:solidFill>
                <a:schemeClr val="tx1"/>
              </a:solidFill>
              <a:effectLst/>
              <a:latin typeface="+mn-lt"/>
              <a:ea typeface="+mn-ea"/>
              <a:cs typeface="+mn-cs"/>
            </a:endParaRPr>
          </a:p>
          <a:p>
            <a:endParaRPr lang="en-US" sz="1000" b="0" i="0" u="none" strike="noStrike" kern="1200" baseline="0" dirty="0">
              <a:solidFill>
                <a:schemeClr val="tx1"/>
              </a:solidFill>
              <a:latin typeface="+mn-lt"/>
              <a:ea typeface="+mn-ea"/>
              <a:cs typeface="+mn-cs"/>
            </a:endParaRPr>
          </a:p>
          <a:p>
            <a:pPr marL="0" indent="0">
              <a:buNone/>
            </a:pPr>
            <a:endParaRPr lang="en-US" sz="10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DC6D1C1-EE92-49F0-9360-996A2F545626}" type="slidenum">
              <a:rPr kumimoji="0" lang="en-US" sz="1000" b="0"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0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Tree>
    <p:extLst>
      <p:ext uri="{BB962C8B-B14F-4D97-AF65-F5344CB8AC3E}">
        <p14:creationId xmlns:p14="http://schemas.microsoft.com/office/powerpoint/2010/main" val="19299440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t>Note:</a:t>
            </a:r>
          </a:p>
          <a:p>
            <a:pPr marL="0" indent="0">
              <a:buNone/>
            </a:pPr>
            <a:r>
              <a:rPr lang="en-US" dirty="0"/>
              <a:t>Present slide.</a:t>
            </a:r>
          </a:p>
          <a:p>
            <a:pPr marL="0" indent="0">
              <a:buNone/>
            </a:pPr>
            <a:endParaRPr lang="en-US" dirty="0"/>
          </a:p>
          <a:p>
            <a:pPr marL="0" indent="0">
              <a:buNone/>
            </a:pPr>
            <a:endParaRPr lang="en-US" b="1" dirty="0"/>
          </a:p>
          <a:p>
            <a:pPr marL="0" indent="0">
              <a:buNone/>
            </a:pPr>
            <a:r>
              <a:rPr lang="en-US" b="1" dirty="0"/>
              <a:t>Reference:</a:t>
            </a:r>
          </a:p>
          <a:p>
            <a:pPr marL="0" marR="0" lvl="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r>
              <a:rPr lang="en-GB" sz="1000" b="0" kern="1200" dirty="0">
                <a:solidFill>
                  <a:schemeClr val="tx1"/>
                </a:solidFill>
                <a:effectLst/>
                <a:latin typeface="+mn-lt"/>
                <a:ea typeface="+mn-ea"/>
                <a:cs typeface="+mn-cs"/>
              </a:rPr>
              <a:t>Busse WW, Bleecker ER, FitzGerald JM, et al. Long-term safety and efficacy of benralizumab in patients with severe, uncontrolled asthma: 1-year results from the BORA phase 3 extension trial [published online ahead of print November 7, 2018]. </a:t>
            </a:r>
            <a:r>
              <a:rPr lang="en-GB" sz="1000" b="0" i="1" kern="1200" dirty="0">
                <a:solidFill>
                  <a:schemeClr val="tx1"/>
                </a:solidFill>
                <a:effectLst/>
                <a:latin typeface="+mn-lt"/>
                <a:ea typeface="+mn-ea"/>
                <a:cs typeface="+mn-cs"/>
              </a:rPr>
              <a:t>Lancet Respir Med</a:t>
            </a:r>
            <a:r>
              <a:rPr lang="en-GB" sz="1000" b="0" kern="1200" dirty="0">
                <a:solidFill>
                  <a:schemeClr val="tx1"/>
                </a:solidFill>
                <a:effectLst/>
                <a:latin typeface="+mn-lt"/>
                <a:ea typeface="+mn-ea"/>
                <a:cs typeface="+mn-cs"/>
              </a:rPr>
              <a:t>. 2018. </a:t>
            </a:r>
            <a:r>
              <a:rPr lang="en-GB" sz="1000" b="0" u="sng" kern="1200" dirty="0">
                <a:solidFill>
                  <a:schemeClr val="tx1"/>
                </a:solidFill>
                <a:effectLst/>
                <a:latin typeface="+mn-lt"/>
                <a:ea typeface="+mn-ea"/>
                <a:cs typeface="+mn-cs"/>
                <a:hlinkClick r:id="rId3"/>
              </a:rPr>
              <a:t>http://dx.doi.org/10.1016/S2213-2600(18)30406-5</a:t>
            </a:r>
            <a:r>
              <a:rPr lang="en-GB" sz="1000" b="0" kern="1200" dirty="0">
                <a:solidFill>
                  <a:schemeClr val="tx1"/>
                </a:solidFill>
                <a:effectLst/>
                <a:latin typeface="+mn-lt"/>
                <a:ea typeface="+mn-ea"/>
                <a:cs typeface="+mn-cs"/>
              </a:rPr>
              <a:t>. Accessed November 8, 2018.</a:t>
            </a:r>
            <a:endParaRPr lang="en-US" sz="1000" b="0" kern="1200" dirty="0">
              <a:solidFill>
                <a:schemeClr val="tx1"/>
              </a:solidFill>
              <a:effectLst/>
              <a:latin typeface="+mn-lt"/>
              <a:ea typeface="+mn-ea"/>
              <a:cs typeface="+mn-cs"/>
            </a:endParaRPr>
          </a:p>
          <a:p>
            <a:pPr marL="0" indent="0">
              <a:buNone/>
            </a:pPr>
            <a:endParaRPr lang="en-US" dirty="0"/>
          </a:p>
          <a:p>
            <a:pPr marL="0" indent="0">
              <a:buNone/>
            </a:pPr>
            <a:endParaRPr lang="en-US" dirty="0"/>
          </a:p>
          <a:p>
            <a:pPr marL="0" indent="0">
              <a:buNone/>
            </a:pPr>
            <a:endParaRPr lang="en-US" dirty="0"/>
          </a:p>
          <a:p>
            <a:endParaRPr lang="en-US" sz="10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DC6D1C1-EE92-49F0-9360-996A2F545626}" type="slidenum">
              <a:rPr kumimoji="0" lang="en-US" sz="1000" b="0"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0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Tree>
    <p:extLst>
      <p:ext uri="{BB962C8B-B14F-4D97-AF65-F5344CB8AC3E}">
        <p14:creationId xmlns:p14="http://schemas.microsoft.com/office/powerpoint/2010/main" val="35740364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487F27-F4AC-478C-A07B-A71CA0B86259}" type="slidenum">
              <a:rPr lang="en-US" smtClean="0"/>
              <a:pPr/>
              <a:t>13</a:t>
            </a:fld>
            <a:endParaRPr lang="en-US" dirty="0"/>
          </a:p>
        </p:txBody>
      </p:sp>
    </p:spTree>
    <p:extLst>
      <p:ext uri="{BB962C8B-B14F-4D97-AF65-F5344CB8AC3E}">
        <p14:creationId xmlns:p14="http://schemas.microsoft.com/office/powerpoint/2010/main" val="13025155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i="0" u="none" strike="noStrike" kern="1200" baseline="0" dirty="0">
              <a:solidFill>
                <a:schemeClr val="tx1"/>
              </a:solidFill>
              <a:latin typeface="+mn-lt"/>
              <a:ea typeface="+mn-ea"/>
              <a:cs typeface="+mn-cs"/>
            </a:endParaRPr>
          </a:p>
          <a:p>
            <a:pPr marL="0" indent="0">
              <a:buNone/>
            </a:pPr>
            <a:r>
              <a:rPr lang="en-US" b="1" dirty="0"/>
              <a:t>Note:</a:t>
            </a:r>
          </a:p>
          <a:p>
            <a:pPr marL="0" indent="0">
              <a:buNone/>
            </a:pPr>
            <a:r>
              <a:rPr lang="en-US" dirty="0"/>
              <a:t>Present slide.</a:t>
            </a:r>
          </a:p>
          <a:p>
            <a:pPr marL="0" indent="0">
              <a:buNone/>
            </a:pPr>
            <a:endParaRPr lang="en-US" dirty="0"/>
          </a:p>
          <a:p>
            <a:pPr marL="0" indent="0">
              <a:buNone/>
            </a:pPr>
            <a:r>
              <a:rPr lang="en-US" b="1" dirty="0"/>
              <a:t>Additional Information:</a:t>
            </a:r>
          </a:p>
          <a:p>
            <a:pPr marL="171450" marR="0" lvl="0" indent="-17145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Char char="•"/>
              <a:tabLst/>
              <a:defRPr/>
            </a:pPr>
            <a:r>
              <a:rPr lang="en-US" sz="1000" b="0" dirty="0"/>
              <a:t>Deaths not related to treatment:</a:t>
            </a:r>
            <a:r>
              <a:rPr lang="en-US" sz="1000" b="0" baseline="30000" dirty="0"/>
              <a:t>2</a:t>
            </a:r>
          </a:p>
          <a:p>
            <a:pPr lvl="2">
              <a:lnSpc>
                <a:spcPct val="100000"/>
              </a:lnSpc>
              <a:buSzPct val="100000"/>
              <a:buFont typeface="Arial" panose="020B0604020202020204" pitchFamily="34" charset="0"/>
              <a:buChar char="̶"/>
              <a:defRPr/>
            </a:pPr>
            <a:r>
              <a:rPr lang="en-US" b="0" dirty="0"/>
              <a:t> Q4W/Q4W: </a:t>
            </a:r>
            <a:r>
              <a:rPr lang="en-US" dirty="0"/>
              <a:t>C</a:t>
            </a:r>
            <a:r>
              <a:rPr lang="en-US" b="0" dirty="0"/>
              <a:t>ardiac </a:t>
            </a:r>
            <a:r>
              <a:rPr lang="en-US" dirty="0"/>
              <a:t>A</a:t>
            </a:r>
            <a:r>
              <a:rPr lang="en-US" b="0" dirty="0"/>
              <a:t>rrest; PBO/Q4W: asthma, sudden cardiac death, and unknown cause </a:t>
            </a:r>
          </a:p>
          <a:p>
            <a:pPr lvl="2">
              <a:lnSpc>
                <a:spcPct val="100000"/>
              </a:lnSpc>
              <a:buSzPct val="100000"/>
              <a:buFont typeface="Arial" panose="020B0604020202020204" pitchFamily="34" charset="0"/>
              <a:buChar char="̶"/>
              <a:defRPr/>
            </a:pPr>
            <a:r>
              <a:rPr lang="en-US" b="0" dirty="0"/>
              <a:t>Q8W/Q8W: pulmonary sepsis, status asthmaticus, sepsis; PBO/Q8W: </a:t>
            </a:r>
            <a:r>
              <a:rPr lang="en-US" dirty="0"/>
              <a:t>i</a:t>
            </a:r>
            <a:r>
              <a:rPr lang="en-US" b="0" dirty="0"/>
              <a:t>schemic stroke </a:t>
            </a:r>
          </a:p>
          <a:p>
            <a:endParaRPr lang="en-US" dirty="0"/>
          </a:p>
          <a:p>
            <a:pPr marL="0" indent="0">
              <a:buNone/>
            </a:pPr>
            <a:r>
              <a:rPr lang="en-US" b="1" dirty="0"/>
              <a:t>References:</a:t>
            </a:r>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mj-lt"/>
              <a:buAutoNum type="arabicPeriod"/>
              <a:tabLst/>
              <a:defRPr/>
            </a:pPr>
            <a:r>
              <a:rPr lang="en-GB" sz="1000" b="0" kern="1200" dirty="0">
                <a:solidFill>
                  <a:schemeClr val="tx1"/>
                </a:solidFill>
                <a:effectLst/>
                <a:latin typeface="+mn-lt"/>
                <a:ea typeface="+mn-ea"/>
                <a:cs typeface="+mn-cs"/>
              </a:rPr>
              <a:t>Busse WW, Bleecker ER, FitzGerald JM, et al. Long-term safety and efficacy of benralizumab in patients with severe, uncontrolled asthma: 1-year results from the BORA phase 3 extension trial [article and supplementary material published online ahead of print November 7, 2018]. </a:t>
            </a:r>
            <a:r>
              <a:rPr lang="en-GB" sz="1000" b="0" i="1" kern="1200" dirty="0">
                <a:solidFill>
                  <a:schemeClr val="tx1"/>
                </a:solidFill>
                <a:effectLst/>
                <a:latin typeface="+mn-lt"/>
                <a:ea typeface="+mn-ea"/>
                <a:cs typeface="+mn-cs"/>
              </a:rPr>
              <a:t>Lancet Respir Med</a:t>
            </a:r>
            <a:r>
              <a:rPr lang="en-GB" sz="1000" b="0" kern="1200" dirty="0">
                <a:solidFill>
                  <a:schemeClr val="tx1"/>
                </a:solidFill>
                <a:effectLst/>
                <a:latin typeface="+mn-lt"/>
                <a:ea typeface="+mn-ea"/>
                <a:cs typeface="+mn-cs"/>
              </a:rPr>
              <a:t>. 2018. </a:t>
            </a:r>
            <a:r>
              <a:rPr lang="en-GB" sz="1000" b="0" u="sng" kern="1200" dirty="0">
                <a:solidFill>
                  <a:schemeClr val="tx1"/>
                </a:solidFill>
                <a:effectLst/>
                <a:latin typeface="+mn-lt"/>
                <a:ea typeface="+mn-ea"/>
                <a:cs typeface="+mn-cs"/>
                <a:hlinkClick r:id="rId3"/>
              </a:rPr>
              <a:t>http://dx.doi.org/10.1016/S2213-2600(18)30406-5</a:t>
            </a:r>
            <a:r>
              <a:rPr lang="en-GB" sz="1000" b="0" kern="1200" dirty="0">
                <a:solidFill>
                  <a:schemeClr val="tx1"/>
                </a:solidFill>
                <a:effectLst/>
                <a:latin typeface="+mn-lt"/>
                <a:ea typeface="+mn-ea"/>
                <a:cs typeface="+mn-cs"/>
              </a:rPr>
              <a:t>. Accessed November 8, 2018.</a:t>
            </a:r>
            <a:endParaRPr lang="en-US" sz="1000" b="0" kern="1200" dirty="0">
              <a:solidFill>
                <a:schemeClr val="tx1"/>
              </a:solidFill>
              <a:effectLst/>
              <a:latin typeface="+mn-lt"/>
              <a:ea typeface="+mn-ea"/>
              <a:cs typeface="+mn-cs"/>
            </a:endParaRPr>
          </a:p>
          <a:p>
            <a:pPr marL="228600" indent="-228600">
              <a:buFont typeface="+mj-lt"/>
              <a:buAutoNum type="arabicPeriod"/>
            </a:pPr>
            <a:r>
              <a:rPr lang="en-US" sz="1000" dirty="0"/>
              <a:t>In House Data; AstraZeneca Pharmaceuticals LP. Clinical study report </a:t>
            </a:r>
            <a:r>
              <a:rPr lang="en-US" dirty="0"/>
              <a:t>D3250C00021.</a:t>
            </a:r>
            <a:endParaRPr lang="en-US" b="0" dirty="0"/>
          </a:p>
          <a:p>
            <a:endParaRPr lang="en-US" sz="1000" b="0" i="0" u="none" strike="noStrike" kern="1200" baseline="0" dirty="0">
              <a:solidFill>
                <a:schemeClr val="tx1"/>
              </a:solidFill>
              <a:latin typeface="+mn-lt"/>
              <a:ea typeface="+mn-ea"/>
              <a:cs typeface="+mn-cs"/>
            </a:endParaRPr>
          </a:p>
          <a:p>
            <a:pPr marL="0" indent="0">
              <a:buNone/>
            </a:pPr>
            <a:endParaRPr lang="en-US" sz="10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DC6D1C1-EE92-49F0-9360-996A2F545626}" type="slidenum">
              <a:rPr kumimoji="0" lang="en-US" sz="1000" b="0"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0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Tree>
    <p:extLst>
      <p:ext uri="{BB962C8B-B14F-4D97-AF65-F5344CB8AC3E}">
        <p14:creationId xmlns:p14="http://schemas.microsoft.com/office/powerpoint/2010/main" val="40388456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i="0" u="none" strike="noStrike" kern="1200" baseline="0" dirty="0">
              <a:solidFill>
                <a:schemeClr val="tx1"/>
              </a:solidFill>
              <a:latin typeface="+mn-lt"/>
              <a:ea typeface="+mn-ea"/>
              <a:cs typeface="+mn-cs"/>
            </a:endParaRPr>
          </a:p>
          <a:p>
            <a:pPr marL="0" indent="0">
              <a:buNone/>
            </a:pPr>
            <a:r>
              <a:rPr lang="en-US" b="1" dirty="0"/>
              <a:t>Note:</a:t>
            </a:r>
          </a:p>
          <a:p>
            <a:pPr marL="0" indent="0">
              <a:buNone/>
            </a:pPr>
            <a:r>
              <a:rPr lang="en-US" dirty="0"/>
              <a:t>Present slide.</a:t>
            </a:r>
          </a:p>
          <a:p>
            <a:pPr marL="0" indent="0">
              <a:buNone/>
            </a:pPr>
            <a:endParaRPr lang="en-US" b="1" dirty="0"/>
          </a:p>
          <a:p>
            <a:pPr marL="0" indent="0">
              <a:buNone/>
            </a:pPr>
            <a:endParaRPr lang="en-US" b="1" dirty="0"/>
          </a:p>
          <a:p>
            <a:pPr marL="0" indent="0">
              <a:buNone/>
            </a:pPr>
            <a:r>
              <a:rPr lang="en-US" b="1" dirty="0"/>
              <a:t>Reference:</a:t>
            </a:r>
          </a:p>
          <a:p>
            <a:pPr marL="0" marR="0" lvl="0" indent="0" algn="l" defTabSz="914400" rtl="0" eaLnBrk="1" fontAlgn="auto" latinLnBrk="0" hangingPunct="1">
              <a:lnSpc>
                <a:spcPct val="100000"/>
              </a:lnSpc>
              <a:spcBef>
                <a:spcPts val="300"/>
              </a:spcBef>
              <a:spcAft>
                <a:spcPts val="0"/>
              </a:spcAft>
              <a:buClr>
                <a:schemeClr val="accent1"/>
              </a:buClr>
              <a:buSzPct val="100000"/>
              <a:buFont typeface="+mj-lt"/>
              <a:buNone/>
              <a:tabLst/>
              <a:defRPr/>
            </a:pPr>
            <a:r>
              <a:rPr lang="en-GB" sz="1000" b="0" kern="1200" dirty="0">
                <a:solidFill>
                  <a:schemeClr val="tx1"/>
                </a:solidFill>
                <a:effectLst/>
                <a:latin typeface="+mn-lt"/>
                <a:ea typeface="+mn-ea"/>
                <a:cs typeface="+mn-cs"/>
              </a:rPr>
              <a:t>Busse WW, Bleecker ER, FitzGerald JM, et al. Long-term safety and efficacy of benralizumab in patients with severe, uncontrolled asthma: 1-year results from the BORA phase 3 extension trial [published online ahead of print November 7, 2018]. </a:t>
            </a:r>
            <a:r>
              <a:rPr lang="en-GB" sz="1000" b="0" i="1" kern="1200" dirty="0">
                <a:solidFill>
                  <a:schemeClr val="tx1"/>
                </a:solidFill>
                <a:effectLst/>
                <a:latin typeface="+mn-lt"/>
                <a:ea typeface="+mn-ea"/>
                <a:cs typeface="+mn-cs"/>
              </a:rPr>
              <a:t>Lancet Respir Med</a:t>
            </a:r>
            <a:r>
              <a:rPr lang="en-GB" sz="1000" b="0" kern="1200" dirty="0">
                <a:solidFill>
                  <a:schemeClr val="tx1"/>
                </a:solidFill>
                <a:effectLst/>
                <a:latin typeface="+mn-lt"/>
                <a:ea typeface="+mn-ea"/>
                <a:cs typeface="+mn-cs"/>
              </a:rPr>
              <a:t>. 2018. </a:t>
            </a:r>
            <a:r>
              <a:rPr lang="en-GB" sz="1000" b="0" u="sng" kern="1200" dirty="0">
                <a:solidFill>
                  <a:schemeClr val="tx1"/>
                </a:solidFill>
                <a:effectLst/>
                <a:latin typeface="+mn-lt"/>
                <a:ea typeface="+mn-ea"/>
                <a:cs typeface="+mn-cs"/>
                <a:hlinkClick r:id="rId3"/>
              </a:rPr>
              <a:t>http://dx.doi.org/10.1016/S2213-2600(18)30406-5</a:t>
            </a:r>
            <a:r>
              <a:rPr lang="en-GB" sz="1000" b="0" kern="1200" dirty="0">
                <a:solidFill>
                  <a:schemeClr val="tx1"/>
                </a:solidFill>
                <a:effectLst/>
                <a:latin typeface="+mn-lt"/>
                <a:ea typeface="+mn-ea"/>
                <a:cs typeface="+mn-cs"/>
              </a:rPr>
              <a:t>. Accessed November 8, 2018.</a:t>
            </a:r>
            <a:endParaRPr lang="en-US" sz="1000" b="0" kern="1200" dirty="0">
              <a:solidFill>
                <a:schemeClr val="tx1"/>
              </a:solidFill>
              <a:effectLst/>
              <a:latin typeface="+mn-lt"/>
              <a:ea typeface="+mn-ea"/>
              <a:cs typeface="+mn-cs"/>
            </a:endParaRPr>
          </a:p>
          <a:p>
            <a:pPr marL="0" indent="0">
              <a:buNone/>
            </a:pPr>
            <a:endParaRPr lang="en-US" sz="1000" b="0" i="0" u="none" strike="noStrike" kern="1200" baseline="0" dirty="0">
              <a:solidFill>
                <a:schemeClr val="tx1"/>
              </a:solidFill>
              <a:latin typeface="+mn-lt"/>
              <a:ea typeface="+mn-ea"/>
              <a:cs typeface="+mn-cs"/>
            </a:endParaRPr>
          </a:p>
          <a:p>
            <a:pPr marL="0" indent="0">
              <a:buNone/>
            </a:pPr>
            <a:endParaRPr lang="en-US" sz="10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DC6D1C1-EE92-49F0-9360-996A2F545626}" type="slidenum">
              <a:rPr kumimoji="0" lang="en-US" sz="1000" b="0"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0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Tree>
    <p:extLst>
      <p:ext uri="{BB962C8B-B14F-4D97-AF65-F5344CB8AC3E}">
        <p14:creationId xmlns:p14="http://schemas.microsoft.com/office/powerpoint/2010/main" val="23508939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kumimoji="0" lang="en-US" altLang="en-US" sz="1000" b="1" i="0" u="none" strike="noStrike" cap="none" normalizeH="0" dirty="0">
                <a:ln>
                  <a:noFill/>
                </a:ln>
                <a:solidFill>
                  <a:schemeClr val="tx1"/>
                </a:solidFill>
                <a:effectLst/>
                <a:latin typeface="+mn-lt"/>
                <a:ea typeface="Times New Roman" panose="02020603050405020304" pitchFamily="18" charset="0"/>
              </a:rPr>
              <a:t>Note:</a:t>
            </a:r>
          </a:p>
          <a:p>
            <a:pPr marL="0" indent="0">
              <a:buNone/>
            </a:pPr>
            <a:r>
              <a:rPr kumimoji="0" lang="en-US" altLang="en-US" sz="1000" b="0" i="0" u="none" strike="noStrike" cap="none" normalizeH="0" dirty="0">
                <a:ln>
                  <a:noFill/>
                </a:ln>
                <a:solidFill>
                  <a:schemeClr val="tx1"/>
                </a:solidFill>
                <a:effectLst/>
                <a:latin typeface="+mn-lt"/>
                <a:ea typeface="Times New Roman" panose="02020603050405020304" pitchFamily="18" charset="0"/>
              </a:rPr>
              <a:t>Present slide.</a:t>
            </a:r>
          </a:p>
          <a:p>
            <a:pPr marL="0" indent="0">
              <a:buNone/>
            </a:pPr>
            <a:endParaRPr kumimoji="0" lang="en-US" altLang="en-US" sz="1000" b="1" i="0" u="none" strike="noStrike" cap="none" normalizeH="0" dirty="0">
              <a:ln>
                <a:noFill/>
              </a:ln>
              <a:solidFill>
                <a:schemeClr val="tx1"/>
              </a:solidFill>
              <a:effectLst/>
              <a:latin typeface="+mn-lt"/>
              <a:ea typeface="Times New Roman" panose="02020603050405020304" pitchFamily="18" charset="0"/>
            </a:endParaRPr>
          </a:p>
          <a:p>
            <a:pPr marL="0" indent="0">
              <a:buNone/>
            </a:pPr>
            <a:r>
              <a:rPr kumimoji="0" lang="en-US" altLang="en-US" sz="1000" b="1" i="0" u="none" strike="noStrike" cap="none" normalizeH="0" dirty="0">
                <a:ln>
                  <a:noFill/>
                </a:ln>
                <a:solidFill>
                  <a:schemeClr val="tx1"/>
                </a:solidFill>
                <a:effectLst/>
                <a:latin typeface="+mn-lt"/>
                <a:ea typeface="Times New Roman" panose="02020603050405020304" pitchFamily="18" charset="0"/>
              </a:rPr>
              <a:t>Additional Information:</a:t>
            </a:r>
          </a:p>
          <a:p>
            <a:pPr marL="171450" marR="0" lvl="0" indent="-17145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Char char="•"/>
              <a:tabLst/>
              <a:defRPr/>
            </a:pPr>
            <a:r>
              <a:rPr lang="en-US" dirty="0"/>
              <a:t>The pneumonia bacterial infection that was considered related to treatment began on Day 85 and the patient recovered.</a:t>
            </a:r>
          </a:p>
          <a:p>
            <a:pPr marL="171450" indent="-171450"/>
            <a:r>
              <a:rPr kumimoji="0" lang="en-US" altLang="en-US" sz="1000" b="0" i="0" u="none" strike="noStrike" cap="none" normalizeH="0" dirty="0">
                <a:ln>
                  <a:noFill/>
                </a:ln>
                <a:solidFill>
                  <a:schemeClr val="tx1"/>
                </a:solidFill>
                <a:effectLst/>
                <a:latin typeface="+mn-lt"/>
                <a:ea typeface="Times New Roman" panose="02020603050405020304" pitchFamily="18" charset="0"/>
              </a:rPr>
              <a:t>A serious infection of herpes zoster occurred in the benralizumab Q8W group in CALIMA</a:t>
            </a:r>
            <a:r>
              <a:rPr lang="en-US" altLang="en-US" sz="1000" dirty="0">
                <a:latin typeface="+mn-lt"/>
              </a:rPr>
              <a:t>. </a:t>
            </a:r>
          </a:p>
          <a:p>
            <a:pPr marL="171450" indent="-171450"/>
            <a:r>
              <a:rPr kumimoji="0" lang="en-US" altLang="en-US" sz="1000" b="0" i="0" u="none" strike="noStrike" cap="none" normalizeH="0" dirty="0">
                <a:ln>
                  <a:noFill/>
                </a:ln>
                <a:solidFill>
                  <a:schemeClr val="tx1"/>
                </a:solidFill>
                <a:effectLst/>
                <a:latin typeface="+mn-lt"/>
                <a:ea typeface="Times New Roman" panose="02020603050405020304" pitchFamily="18" charset="0"/>
              </a:rPr>
              <a:t>A serious AE of pneumonia occurred in the benralizumab Q8W group in ZONDA. The event was severe in intensity and resulted in death. The patient also had a severe and serious unrelated AE of atrial fibrillation during the post-treatment period that began 10 days after the onset of the event of pneumonia</a:t>
            </a:r>
          </a:p>
          <a:p>
            <a:pPr marL="0" indent="0">
              <a:buNone/>
            </a:pPr>
            <a:endParaRPr kumimoji="0" lang="en-US" altLang="en-US" sz="1000" b="1" i="0" u="none" strike="noStrike" cap="none" normalizeH="0" dirty="0">
              <a:ln>
                <a:noFill/>
              </a:ln>
              <a:solidFill>
                <a:schemeClr val="tx1"/>
              </a:solidFill>
              <a:effectLst/>
              <a:latin typeface="+mn-lt"/>
              <a:ea typeface="Times New Roman" panose="02020603050405020304" pitchFamily="18" charset="0"/>
            </a:endParaRPr>
          </a:p>
          <a:p>
            <a:pPr marL="0" lvl="2" indent="0">
              <a:buFont typeface="Arial" panose="020B0604020202020204" pitchFamily="34" charset="0"/>
              <a:buNone/>
            </a:pPr>
            <a:endParaRPr lang="en-US" sz="1000" b="1" kern="1200" dirty="0">
              <a:solidFill>
                <a:schemeClr val="tx1"/>
              </a:solidFill>
              <a:effectLst/>
              <a:latin typeface="+mn-lt"/>
              <a:ea typeface="+mn-ea"/>
              <a:cs typeface="+mn-cs"/>
            </a:endParaRPr>
          </a:p>
          <a:p>
            <a:pPr marL="0" lvl="2" indent="0">
              <a:buFont typeface="Arial" panose="020B0604020202020204" pitchFamily="34" charset="0"/>
              <a:buNone/>
            </a:pPr>
            <a:r>
              <a:rPr lang="en-US" sz="1000" b="1" kern="1200" dirty="0">
                <a:solidFill>
                  <a:schemeClr val="tx1"/>
                </a:solidFill>
                <a:effectLst/>
                <a:latin typeface="+mn-lt"/>
                <a:ea typeface="+mn-ea"/>
                <a:cs typeface="+mn-cs"/>
              </a:rPr>
              <a:t>References:</a:t>
            </a:r>
          </a:p>
          <a:p>
            <a:pPr marL="228600" marR="0" lvl="2" indent="-228600" algn="l" defTabSz="914400" rtl="0" eaLnBrk="1" fontAlgn="auto" latinLnBrk="0" hangingPunct="1">
              <a:lnSpc>
                <a:spcPct val="90000"/>
              </a:lnSpc>
              <a:spcBef>
                <a:spcPts val="300"/>
              </a:spcBef>
              <a:spcAft>
                <a:spcPts val="0"/>
              </a:spcAft>
              <a:buClr>
                <a:schemeClr val="accent1"/>
              </a:buClr>
              <a:buSzTx/>
              <a:buFont typeface="+mj-lt"/>
              <a:buAutoNum type="arabicPeriod"/>
              <a:tabLst/>
              <a:defRPr/>
            </a:pPr>
            <a:r>
              <a:rPr lang="en-GB" sz="1000" kern="1200" dirty="0">
                <a:solidFill>
                  <a:schemeClr val="tx1"/>
                </a:solidFill>
                <a:effectLst/>
                <a:latin typeface="+mn-lt"/>
                <a:ea typeface="+mn-ea"/>
                <a:cs typeface="+mn-cs"/>
              </a:rPr>
              <a:t>Busse WW, Bleecker ER, FitzGerald JM, et al. Long-term safety and efficacy of benralizumab in patients with severe, uncontrolled asthma: 1-year results from the BORA phase 3 extension trial [published online ahead of print November 7, 2018]. </a:t>
            </a:r>
            <a:r>
              <a:rPr lang="en-GB" sz="1000" i="1" kern="1200" dirty="0">
                <a:solidFill>
                  <a:schemeClr val="tx1"/>
                </a:solidFill>
                <a:effectLst/>
                <a:latin typeface="+mn-lt"/>
                <a:ea typeface="+mn-ea"/>
                <a:cs typeface="+mn-cs"/>
              </a:rPr>
              <a:t>Lancet Respir Med</a:t>
            </a:r>
            <a:r>
              <a:rPr lang="en-GB" sz="1000" kern="1200" dirty="0">
                <a:solidFill>
                  <a:schemeClr val="tx1"/>
                </a:solidFill>
                <a:effectLst/>
                <a:latin typeface="+mn-lt"/>
                <a:ea typeface="+mn-ea"/>
                <a:cs typeface="+mn-cs"/>
              </a:rPr>
              <a:t>. 2018. </a:t>
            </a:r>
            <a:r>
              <a:rPr lang="en-GB" sz="1000" u="sng" kern="1200" dirty="0">
                <a:solidFill>
                  <a:schemeClr val="tx1"/>
                </a:solidFill>
                <a:effectLst/>
                <a:latin typeface="+mn-lt"/>
                <a:ea typeface="+mn-ea"/>
                <a:cs typeface="+mn-cs"/>
                <a:hlinkClick r:id="rId3"/>
              </a:rPr>
              <a:t>http://dx.doi.org/10.1016/S2213-2600(18)30406-5</a:t>
            </a:r>
            <a:r>
              <a:rPr lang="en-GB" sz="1000" kern="1200" dirty="0">
                <a:solidFill>
                  <a:schemeClr val="tx1"/>
                </a:solidFill>
                <a:effectLst/>
                <a:latin typeface="+mn-lt"/>
                <a:ea typeface="+mn-ea"/>
                <a:cs typeface="+mn-cs"/>
              </a:rPr>
              <a:t>. Accessed November 8, 2018.</a:t>
            </a:r>
            <a:endParaRPr lang="en-US" sz="1000" kern="1200" dirty="0">
              <a:solidFill>
                <a:schemeClr val="tx1"/>
              </a:solidFill>
              <a:effectLst/>
              <a:latin typeface="+mn-lt"/>
              <a:ea typeface="+mn-ea"/>
              <a:cs typeface="+mn-cs"/>
            </a:endParaRPr>
          </a:p>
          <a:p>
            <a:pPr marL="228600" marR="0" lvl="2" indent="-228600" algn="l" defTabSz="914400" rtl="0" eaLnBrk="1" fontAlgn="auto" latinLnBrk="0" hangingPunct="1">
              <a:lnSpc>
                <a:spcPct val="90000"/>
              </a:lnSpc>
              <a:spcBef>
                <a:spcPts val="300"/>
              </a:spcBef>
              <a:spcAft>
                <a:spcPts val="0"/>
              </a:spcAft>
              <a:buClr>
                <a:schemeClr val="accent1"/>
              </a:buClr>
              <a:buSzTx/>
              <a:buFont typeface="+mj-lt"/>
              <a:buAutoNum type="arabicPeriod"/>
              <a:tabLst/>
              <a:defRPr/>
            </a:pPr>
            <a:r>
              <a:rPr lang="en-US" sz="1000" dirty="0"/>
              <a:t>In House Data; AstraZeneca Pharmaceuticals LP. Clinical study report </a:t>
            </a:r>
            <a:r>
              <a:rPr lang="en-US" dirty="0"/>
              <a:t>D3250C00021.</a:t>
            </a:r>
            <a:endParaRPr lang="en-US" b="0" dirty="0"/>
          </a:p>
          <a:p>
            <a:pPr marL="228600" marR="0" lvl="2" indent="-228600" algn="l" defTabSz="914400" rtl="0" eaLnBrk="1" fontAlgn="auto" latinLnBrk="0" hangingPunct="1">
              <a:lnSpc>
                <a:spcPct val="90000"/>
              </a:lnSpc>
              <a:spcBef>
                <a:spcPts val="300"/>
              </a:spcBef>
              <a:spcAft>
                <a:spcPts val="0"/>
              </a:spcAft>
              <a:buClr>
                <a:schemeClr val="accent1"/>
              </a:buClr>
              <a:buSzTx/>
              <a:buFont typeface="+mj-lt"/>
              <a:buAutoNum type="arabicPeriod"/>
              <a:tabLst/>
              <a:defRPr/>
            </a:pPr>
            <a:endParaRPr lang="en-US" b="0" dirty="0"/>
          </a:p>
        </p:txBody>
      </p:sp>
      <p:sp>
        <p:nvSpPr>
          <p:cNvPr id="4" name="Slide Number Placeholder 3"/>
          <p:cNvSpPr>
            <a:spLocks noGrp="1"/>
          </p:cNvSpPr>
          <p:nvPr>
            <p:ph type="sldNum" sz="quarter" idx="10"/>
          </p:nvPr>
        </p:nvSpPr>
        <p:spPr/>
        <p:txBody>
          <a:bodyPr/>
          <a:lstStyle/>
          <a:p>
            <a:fld id="{50487F27-F4AC-478C-A07B-A71CA0B86259}" type="slidenum">
              <a:rPr lang="en-US" smtClean="0"/>
              <a:pPr/>
              <a:t>16</a:t>
            </a:fld>
            <a:endParaRPr lang="en-US" dirty="0"/>
          </a:p>
        </p:txBody>
      </p:sp>
    </p:spTree>
    <p:extLst>
      <p:ext uri="{BB962C8B-B14F-4D97-AF65-F5344CB8AC3E}">
        <p14:creationId xmlns:p14="http://schemas.microsoft.com/office/powerpoint/2010/main" val="18128108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73891"/>
            <a:ext cx="5486400" cy="4055959"/>
          </a:xfrm>
        </p:spPr>
        <p:txBody>
          <a:bodyPr/>
          <a:lstStyle/>
          <a:p>
            <a:pPr marL="0" lvl="0" indent="0">
              <a:buNone/>
            </a:pPr>
            <a:r>
              <a:rPr kumimoji="0" lang="en-US" altLang="en-US" sz="1000" b="1" i="0" u="none" strike="noStrike" cap="none" normalizeH="0" dirty="0">
                <a:ln>
                  <a:noFill/>
                </a:ln>
                <a:solidFill>
                  <a:schemeClr val="tx1"/>
                </a:solidFill>
                <a:effectLst/>
                <a:latin typeface="+mn-lt"/>
                <a:ea typeface="Times New Roman" panose="02020603050405020304" pitchFamily="18" charset="0"/>
              </a:rPr>
              <a:t>Note:</a:t>
            </a:r>
          </a:p>
          <a:p>
            <a:pPr marL="0" lvl="0" indent="0">
              <a:buNone/>
            </a:pPr>
            <a:r>
              <a:rPr kumimoji="0" lang="en-US" altLang="en-US" sz="1000" b="0" i="0" u="none" strike="noStrike" cap="none" normalizeH="0" dirty="0">
                <a:ln>
                  <a:noFill/>
                </a:ln>
                <a:solidFill>
                  <a:schemeClr val="tx1"/>
                </a:solidFill>
                <a:effectLst/>
                <a:latin typeface="+mn-lt"/>
                <a:ea typeface="Times New Roman" panose="02020603050405020304" pitchFamily="18" charset="0"/>
              </a:rPr>
              <a:t>Present slide.</a:t>
            </a:r>
          </a:p>
          <a:p>
            <a:pPr marL="0" lvl="0" indent="0">
              <a:buNone/>
            </a:pPr>
            <a:endParaRPr kumimoji="0" lang="en-US" altLang="en-US" sz="1000" b="1" i="0" u="none" strike="noStrike" cap="none" normalizeH="0" dirty="0">
              <a:ln>
                <a:noFill/>
              </a:ln>
              <a:solidFill>
                <a:schemeClr val="tx1"/>
              </a:solidFill>
              <a:effectLst/>
              <a:latin typeface="+mn-lt"/>
              <a:ea typeface="Times New Roman" panose="02020603050405020304" pitchFamily="18" charset="0"/>
            </a:endParaRPr>
          </a:p>
          <a:p>
            <a:pPr marL="0" lvl="0" indent="0">
              <a:buNone/>
            </a:pPr>
            <a:r>
              <a:rPr kumimoji="0" lang="en-US" altLang="en-US" sz="1000" b="1" i="0" u="none" strike="noStrike" cap="none" normalizeH="0" dirty="0">
                <a:ln>
                  <a:noFill/>
                </a:ln>
                <a:solidFill>
                  <a:schemeClr val="tx1"/>
                </a:solidFill>
                <a:effectLst/>
                <a:latin typeface="+mn-lt"/>
                <a:ea typeface="Times New Roman" panose="02020603050405020304" pitchFamily="18" charset="0"/>
              </a:rPr>
              <a:t>Additional Information:</a:t>
            </a:r>
          </a:p>
          <a:p>
            <a:pPr marL="171450" lvl="0" indent="-171450"/>
            <a:r>
              <a:rPr lang="en-US" sz="1000" b="0" kern="1200" dirty="0">
                <a:solidFill>
                  <a:schemeClr val="tx1"/>
                </a:solidFill>
                <a:effectLst/>
                <a:latin typeface="+mn-lt"/>
                <a:ea typeface="+mn-ea"/>
                <a:cs typeface="+mn-cs"/>
              </a:rPr>
              <a:t>In an analysis of pooled SIROCCO and CALIMA safety data (N=2510), hypersensitivity regardless of causality was reported in 2.9% of patients in the benralizumab Q8W group, 3.1% of patients in the benralizumab Q4W group, and 3.3% of patients in the placebo group.</a:t>
            </a:r>
          </a:p>
          <a:p>
            <a:pPr marL="400050" lvl="2" indent="-171450">
              <a:buFont typeface="Arial" panose="020B0604020202020204" pitchFamily="34" charset="0"/>
              <a:buChar char="̶"/>
            </a:pPr>
            <a:r>
              <a:rPr lang="en-US" sz="1000" kern="1200" dirty="0">
                <a:solidFill>
                  <a:schemeClr val="tx1"/>
                </a:solidFill>
                <a:effectLst/>
                <a:latin typeface="+mn-lt"/>
                <a:ea typeface="+mn-ea"/>
                <a:cs typeface="+mn-cs"/>
              </a:rPr>
              <a:t>Urticaria was the most common hypersensitivity-related AE, occurring in 46 (1.8%) patients. The frequency of urticaria was balanced across the treatment groups. </a:t>
            </a:r>
            <a:endParaRPr lang="en-US" dirty="0">
              <a:effectLst/>
            </a:endParaRPr>
          </a:p>
          <a:p>
            <a:pPr marL="400050" lvl="2" indent="-171450">
              <a:buFont typeface="Arial" panose="020B0604020202020204" pitchFamily="34" charset="0"/>
              <a:buChar char="̶"/>
            </a:pPr>
            <a:r>
              <a:rPr lang="en-US" sz="1000" kern="1200" dirty="0">
                <a:solidFill>
                  <a:schemeClr val="tx1"/>
                </a:solidFill>
                <a:effectLst/>
                <a:latin typeface="+mn-lt"/>
                <a:ea typeface="+mn-ea"/>
                <a:cs typeface="+mn-cs"/>
              </a:rPr>
              <a:t>Among the 46 reports of urticaria, 3 cases (1 in the benralizumab Q8W group and 2 in the benralizumab Q4W group) were considered serious by the study investigator.</a:t>
            </a:r>
          </a:p>
          <a:p>
            <a:pPr marL="400050" lvl="2" indent="-171450">
              <a:buFont typeface="Arial" panose="020B0604020202020204" pitchFamily="34" charset="0"/>
              <a:buChar char="̶"/>
            </a:pPr>
            <a:endParaRPr lang="en-US" sz="1000" b="0" kern="1200" dirty="0">
              <a:solidFill>
                <a:schemeClr val="tx1"/>
              </a:solidFill>
              <a:effectLst/>
              <a:latin typeface="+mn-lt"/>
              <a:ea typeface="+mn-ea"/>
              <a:cs typeface="+mn-cs"/>
            </a:endParaRPr>
          </a:p>
          <a:p>
            <a:pPr marL="0" lvl="2" indent="0">
              <a:buFont typeface="Arial" panose="020B0604020202020204" pitchFamily="34" charset="0"/>
              <a:buNone/>
            </a:pPr>
            <a:endParaRPr lang="en-US" sz="1000" b="1" kern="1200" dirty="0">
              <a:solidFill>
                <a:schemeClr val="tx1"/>
              </a:solidFill>
              <a:effectLst/>
              <a:latin typeface="+mn-lt"/>
              <a:ea typeface="+mn-ea"/>
              <a:cs typeface="+mn-cs"/>
            </a:endParaRPr>
          </a:p>
          <a:p>
            <a:pPr marL="0" lvl="2" indent="0">
              <a:buFont typeface="Arial" panose="020B0604020202020204" pitchFamily="34" charset="0"/>
              <a:buNone/>
            </a:pPr>
            <a:r>
              <a:rPr lang="en-US" sz="1000" b="1" kern="1200" dirty="0">
                <a:solidFill>
                  <a:schemeClr val="tx1"/>
                </a:solidFill>
                <a:effectLst/>
                <a:latin typeface="+mn-lt"/>
                <a:ea typeface="+mn-ea"/>
                <a:cs typeface="+mn-cs"/>
              </a:rPr>
              <a:t>Reference:</a:t>
            </a:r>
          </a:p>
          <a:p>
            <a:pPr marL="0" marR="0" lvl="2" indent="0" algn="l" defTabSz="914400" rtl="0" eaLnBrk="1" fontAlgn="auto" latinLnBrk="0" hangingPunct="1">
              <a:lnSpc>
                <a:spcPct val="90000"/>
              </a:lnSpc>
              <a:spcBef>
                <a:spcPts val="300"/>
              </a:spcBef>
              <a:spcAft>
                <a:spcPts val="0"/>
              </a:spcAft>
              <a:buClr>
                <a:schemeClr val="accent1"/>
              </a:buClr>
              <a:buSzTx/>
              <a:buFont typeface="+mj-lt"/>
              <a:buNone/>
              <a:tabLst/>
              <a:defRPr/>
            </a:pPr>
            <a:r>
              <a:rPr lang="en-GB" sz="1000" kern="1200" dirty="0">
                <a:solidFill>
                  <a:schemeClr val="tx1"/>
                </a:solidFill>
                <a:effectLst/>
                <a:latin typeface="+mn-lt"/>
                <a:ea typeface="+mn-ea"/>
                <a:cs typeface="+mn-cs"/>
              </a:rPr>
              <a:t>Busse WW, Bleecker ER, FitzGerald JM, et al. Long-term safety and efficacy of benralizumab in patients with severe, uncontrolled asthma: 1-year results from the BORA phase 3 extension trial [article and supplementary material published online ahead of print November 7, 2018]. </a:t>
            </a:r>
            <a:r>
              <a:rPr lang="en-GB" sz="1000" i="1" kern="1200" dirty="0">
                <a:solidFill>
                  <a:schemeClr val="tx1"/>
                </a:solidFill>
                <a:effectLst/>
                <a:latin typeface="+mn-lt"/>
                <a:ea typeface="+mn-ea"/>
                <a:cs typeface="+mn-cs"/>
              </a:rPr>
              <a:t>Lancet Respir Med</a:t>
            </a:r>
            <a:r>
              <a:rPr lang="en-GB" sz="1000" kern="1200" dirty="0">
                <a:solidFill>
                  <a:schemeClr val="tx1"/>
                </a:solidFill>
                <a:effectLst/>
                <a:latin typeface="+mn-lt"/>
                <a:ea typeface="+mn-ea"/>
                <a:cs typeface="+mn-cs"/>
              </a:rPr>
              <a:t>. 2018. </a:t>
            </a:r>
            <a:r>
              <a:rPr lang="en-GB" sz="1000" u="sng" kern="1200" dirty="0">
                <a:solidFill>
                  <a:schemeClr val="tx1"/>
                </a:solidFill>
                <a:effectLst/>
                <a:latin typeface="+mn-lt"/>
                <a:ea typeface="+mn-ea"/>
                <a:cs typeface="+mn-cs"/>
                <a:hlinkClick r:id="rId3"/>
              </a:rPr>
              <a:t>http://dx.doi.org/10.1016/S2213-2600(18)30406-5</a:t>
            </a:r>
            <a:r>
              <a:rPr lang="en-GB" sz="1000" kern="1200" dirty="0">
                <a:solidFill>
                  <a:schemeClr val="tx1"/>
                </a:solidFill>
                <a:effectLst/>
                <a:latin typeface="+mn-lt"/>
                <a:ea typeface="+mn-ea"/>
                <a:cs typeface="+mn-cs"/>
              </a:rPr>
              <a:t>. Accessed November 8, 2018.</a:t>
            </a:r>
            <a:endParaRPr lang="en-US" sz="1000" kern="1200" dirty="0">
              <a:solidFill>
                <a:schemeClr val="tx1"/>
              </a:solidFill>
              <a:effectLst/>
              <a:latin typeface="+mn-lt"/>
              <a:ea typeface="+mn-ea"/>
              <a:cs typeface="+mn-cs"/>
            </a:endParaRPr>
          </a:p>
          <a:p>
            <a:pPr marL="0" indent="0">
              <a:buNone/>
            </a:pPr>
            <a:endParaRPr lang="en-US" dirty="0"/>
          </a:p>
          <a:p>
            <a:pPr marL="0" indent="0">
              <a:buNone/>
            </a:pPr>
            <a:endParaRPr kumimoji="0" lang="en-US" altLang="en-US" sz="1000" b="1" i="0" u="none" strike="noStrike" cap="none" normalizeH="0" dirty="0">
              <a:ln>
                <a:noFill/>
              </a:ln>
              <a:solidFill>
                <a:schemeClr val="tx1"/>
              </a:solidFill>
              <a:effectLst/>
              <a:latin typeface="+mn-lt"/>
              <a:ea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0487F27-F4AC-478C-A07B-A71CA0B86259}" type="slidenum">
              <a:rPr lang="en-US" smtClean="0"/>
              <a:pPr/>
              <a:t>17</a:t>
            </a:fld>
            <a:endParaRPr lang="en-US" dirty="0"/>
          </a:p>
        </p:txBody>
      </p:sp>
    </p:spTree>
    <p:extLst>
      <p:ext uri="{BB962C8B-B14F-4D97-AF65-F5344CB8AC3E}">
        <p14:creationId xmlns:p14="http://schemas.microsoft.com/office/powerpoint/2010/main" val="28200278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kumimoji="0" lang="en-US" altLang="en-US" sz="1000" b="1" i="0" u="none" strike="noStrike" cap="none" normalizeH="0" dirty="0">
                <a:ln>
                  <a:noFill/>
                </a:ln>
                <a:solidFill>
                  <a:schemeClr val="tx1"/>
                </a:solidFill>
                <a:effectLst/>
                <a:latin typeface="+mn-lt"/>
                <a:ea typeface="Times New Roman" panose="02020603050405020304" pitchFamily="18" charset="0"/>
              </a:rPr>
              <a:t>Note:</a:t>
            </a:r>
          </a:p>
          <a:p>
            <a:pPr marL="0" indent="0">
              <a:buNone/>
            </a:pPr>
            <a:r>
              <a:rPr kumimoji="0" lang="en-US" altLang="en-US" sz="1000" b="0" i="0" u="none" strike="noStrike" cap="none" normalizeH="0" dirty="0">
                <a:ln>
                  <a:noFill/>
                </a:ln>
                <a:solidFill>
                  <a:schemeClr val="tx1"/>
                </a:solidFill>
                <a:effectLst/>
                <a:latin typeface="+mn-lt"/>
                <a:ea typeface="Times New Roman" panose="02020603050405020304" pitchFamily="18" charset="0"/>
              </a:rPr>
              <a:t>Present slide.</a:t>
            </a:r>
          </a:p>
          <a:p>
            <a:pPr marL="0" indent="0">
              <a:buNone/>
            </a:pPr>
            <a:endParaRPr kumimoji="0" lang="en-US" altLang="en-US" sz="1000" b="1" i="0" u="none" strike="noStrike" cap="none" normalizeH="0" dirty="0">
              <a:ln>
                <a:noFill/>
              </a:ln>
              <a:solidFill>
                <a:schemeClr val="tx1"/>
              </a:solidFill>
              <a:effectLst/>
              <a:latin typeface="+mn-lt"/>
              <a:ea typeface="Times New Roman" panose="02020603050405020304" pitchFamily="18" charset="0"/>
            </a:endParaRPr>
          </a:p>
          <a:p>
            <a:pPr marL="0" indent="0">
              <a:buNone/>
            </a:pPr>
            <a:endParaRPr lang="en-US" dirty="0"/>
          </a:p>
          <a:p>
            <a:pPr marL="0" indent="0">
              <a:buNone/>
            </a:pPr>
            <a:r>
              <a:rPr lang="en-US" b="1" dirty="0"/>
              <a:t>Reference:</a:t>
            </a:r>
          </a:p>
          <a:p>
            <a:pPr marL="0" marR="0" lvl="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r>
              <a:rPr lang="en-GB" sz="1000" b="0" kern="1200" dirty="0">
                <a:solidFill>
                  <a:schemeClr val="tx1"/>
                </a:solidFill>
                <a:effectLst/>
                <a:latin typeface="+mn-lt"/>
                <a:ea typeface="+mn-ea"/>
                <a:cs typeface="+mn-cs"/>
              </a:rPr>
              <a:t>Busse WW, Bleecker ER, FitzGerald JM, et al. Long-term safety and efficacy of benralizumab in patients with severe, uncontrolled asthma: 1-year results from the BORA phase 3 extension trial [article and supplementary material published online ahead of print November 7, 2018]. </a:t>
            </a:r>
            <a:r>
              <a:rPr lang="en-GB" sz="1000" b="0" i="1" kern="1200" dirty="0">
                <a:solidFill>
                  <a:schemeClr val="tx1"/>
                </a:solidFill>
                <a:effectLst/>
                <a:latin typeface="+mn-lt"/>
                <a:ea typeface="+mn-ea"/>
                <a:cs typeface="+mn-cs"/>
              </a:rPr>
              <a:t>Lancet Respir Med</a:t>
            </a:r>
            <a:r>
              <a:rPr lang="en-GB" sz="1000" b="0" kern="1200" dirty="0">
                <a:solidFill>
                  <a:schemeClr val="tx1"/>
                </a:solidFill>
                <a:effectLst/>
                <a:latin typeface="+mn-lt"/>
                <a:ea typeface="+mn-ea"/>
                <a:cs typeface="+mn-cs"/>
              </a:rPr>
              <a:t>. 2018. </a:t>
            </a:r>
            <a:r>
              <a:rPr lang="en-GB" sz="1000" b="0" u="sng" kern="1200" dirty="0">
                <a:solidFill>
                  <a:schemeClr val="tx1"/>
                </a:solidFill>
                <a:effectLst/>
                <a:latin typeface="+mn-lt"/>
                <a:ea typeface="+mn-ea"/>
                <a:cs typeface="+mn-cs"/>
                <a:hlinkClick r:id="rId3"/>
              </a:rPr>
              <a:t>http://dx.doi.org/10.1016/S2213-2600(18)30406-5</a:t>
            </a:r>
            <a:r>
              <a:rPr lang="en-GB" sz="1000" b="0" kern="1200" dirty="0">
                <a:solidFill>
                  <a:schemeClr val="tx1"/>
                </a:solidFill>
                <a:effectLst/>
                <a:latin typeface="+mn-lt"/>
                <a:ea typeface="+mn-ea"/>
                <a:cs typeface="+mn-cs"/>
              </a:rPr>
              <a:t>. Accessed November 8, 2018.</a:t>
            </a:r>
            <a:endParaRPr lang="en-US" sz="1000" b="0" kern="1200" dirty="0">
              <a:solidFill>
                <a:schemeClr val="tx1"/>
              </a:solidFill>
              <a:effectLst/>
              <a:latin typeface="+mn-lt"/>
              <a:ea typeface="+mn-ea"/>
              <a:cs typeface="+mn-cs"/>
            </a:endParaRPr>
          </a:p>
          <a:p>
            <a:pPr marL="228600" lvl="2" indent="-228600">
              <a:buFont typeface="+mj-lt"/>
              <a:buAutoNum type="arabicPeriod"/>
            </a:pPr>
            <a:endParaRPr lang="en-US" dirty="0"/>
          </a:p>
        </p:txBody>
      </p:sp>
      <p:sp>
        <p:nvSpPr>
          <p:cNvPr id="4" name="Slide Number Placeholder 3"/>
          <p:cNvSpPr>
            <a:spLocks noGrp="1"/>
          </p:cNvSpPr>
          <p:nvPr>
            <p:ph type="sldNum" sz="quarter" idx="10"/>
          </p:nvPr>
        </p:nvSpPr>
        <p:spPr/>
        <p:txBody>
          <a:bodyPr/>
          <a:lstStyle/>
          <a:p>
            <a:fld id="{50487F27-F4AC-478C-A07B-A71CA0B86259}" type="slidenum">
              <a:rPr lang="en-US" smtClean="0"/>
              <a:pPr/>
              <a:t>18</a:t>
            </a:fld>
            <a:endParaRPr lang="en-US" dirty="0"/>
          </a:p>
        </p:txBody>
      </p:sp>
    </p:spTree>
    <p:extLst>
      <p:ext uri="{BB962C8B-B14F-4D97-AF65-F5344CB8AC3E}">
        <p14:creationId xmlns:p14="http://schemas.microsoft.com/office/powerpoint/2010/main" val="33477032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487F27-F4AC-478C-A07B-A71CA0B86259}" type="slidenum">
              <a:rPr lang="en-US" smtClean="0"/>
              <a:pPr/>
              <a:t>1</a:t>
            </a:fld>
            <a:endParaRPr lang="en-US" dirty="0"/>
          </a:p>
        </p:txBody>
      </p:sp>
    </p:spTree>
    <p:extLst>
      <p:ext uri="{BB962C8B-B14F-4D97-AF65-F5344CB8AC3E}">
        <p14:creationId xmlns:p14="http://schemas.microsoft.com/office/powerpoint/2010/main" val="4759736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kumimoji="0" lang="en-US" altLang="en-US" sz="1000" b="1" i="0" u="none" strike="noStrike" cap="none" normalizeH="0" dirty="0">
                <a:ln>
                  <a:noFill/>
                </a:ln>
                <a:solidFill>
                  <a:schemeClr val="tx1"/>
                </a:solidFill>
                <a:effectLst/>
                <a:latin typeface="+mn-lt"/>
                <a:ea typeface="Times New Roman" panose="02020603050405020304" pitchFamily="18" charset="0"/>
              </a:rPr>
              <a:t>Note:</a:t>
            </a:r>
          </a:p>
          <a:p>
            <a:pPr marL="0" indent="0">
              <a:buNone/>
            </a:pPr>
            <a:r>
              <a:rPr kumimoji="0" lang="en-US" altLang="en-US" sz="1000" b="0" i="0" u="none" strike="noStrike" cap="none" normalizeH="0" dirty="0">
                <a:ln>
                  <a:noFill/>
                </a:ln>
                <a:solidFill>
                  <a:schemeClr val="tx1"/>
                </a:solidFill>
                <a:effectLst/>
                <a:latin typeface="+mn-lt"/>
                <a:ea typeface="Times New Roman" panose="02020603050405020304" pitchFamily="18" charset="0"/>
              </a:rPr>
              <a:t>Present slide.</a:t>
            </a:r>
          </a:p>
          <a:p>
            <a:pPr marL="0" indent="0">
              <a:buNone/>
            </a:pPr>
            <a:endParaRPr kumimoji="0" lang="en-US" altLang="en-US" sz="1000" b="1" i="0" u="none" strike="noStrike" cap="none" normalizeH="0" dirty="0">
              <a:ln>
                <a:noFill/>
              </a:ln>
              <a:solidFill>
                <a:schemeClr val="tx1"/>
              </a:solidFill>
              <a:effectLst/>
              <a:latin typeface="+mn-lt"/>
              <a:ea typeface="Times New Roman" panose="02020603050405020304" pitchFamily="18" charset="0"/>
            </a:endParaRPr>
          </a:p>
          <a:p>
            <a:pPr marL="0" indent="0">
              <a:buNone/>
            </a:pPr>
            <a:r>
              <a:rPr kumimoji="0" lang="en-US" altLang="en-US" sz="1000" b="1" i="0" u="none" strike="noStrike" cap="none" normalizeH="0" dirty="0">
                <a:ln>
                  <a:noFill/>
                </a:ln>
                <a:solidFill>
                  <a:schemeClr val="tx1"/>
                </a:solidFill>
                <a:effectLst/>
                <a:latin typeface="+mn-lt"/>
                <a:ea typeface="Times New Roman" panose="02020603050405020304" pitchFamily="18" charset="0"/>
              </a:rPr>
              <a:t>Additional Information:</a:t>
            </a:r>
          </a:p>
          <a:p>
            <a:pPr marL="0" indent="0">
              <a:buNone/>
            </a:pPr>
            <a:r>
              <a:rPr lang="en-GB" sz="1000" dirty="0"/>
              <a:t>By the time of death, the severe hepatitis had almost completely resolved in the one death case related to benralizumab treatment.</a:t>
            </a:r>
          </a:p>
          <a:p>
            <a:pPr marL="0" lvl="2" indent="0">
              <a:buFont typeface="Arial" panose="020B0604020202020204" pitchFamily="34" charset="0"/>
              <a:buNone/>
            </a:pPr>
            <a:endParaRPr lang="en-US" dirty="0"/>
          </a:p>
          <a:p>
            <a:pPr marL="0" indent="0">
              <a:buNone/>
            </a:pPr>
            <a:endParaRPr lang="en-US" dirty="0"/>
          </a:p>
          <a:p>
            <a:pPr marL="0" indent="0">
              <a:buNone/>
            </a:pPr>
            <a:endParaRPr lang="en-US" dirty="0"/>
          </a:p>
          <a:p>
            <a:pPr marL="0" indent="0">
              <a:buNone/>
            </a:pPr>
            <a:r>
              <a:rPr lang="en-US" b="1" dirty="0"/>
              <a:t>References:</a:t>
            </a:r>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mj-lt"/>
              <a:buAutoNum type="arabicPeriod"/>
              <a:tabLst/>
              <a:defRPr/>
            </a:pPr>
            <a:r>
              <a:rPr lang="en-GB" sz="1000" b="0" kern="1200" dirty="0">
                <a:solidFill>
                  <a:schemeClr val="tx1"/>
                </a:solidFill>
                <a:effectLst/>
                <a:latin typeface="+mn-lt"/>
                <a:ea typeface="+mn-ea"/>
                <a:cs typeface="+mn-cs"/>
              </a:rPr>
              <a:t>Busse WW, Bleecker ER, FitzGerald JM, et al. Long-term safety and efficacy of benralizumab in patients with severe, uncontrolled asthma: 1-year results from the BORA phase 3 extension trial [article and supplementary material published online ahead of print November 7, 2018]. </a:t>
            </a:r>
            <a:r>
              <a:rPr lang="en-GB" sz="1000" b="0" i="1" kern="1200" dirty="0">
                <a:solidFill>
                  <a:schemeClr val="tx1"/>
                </a:solidFill>
                <a:effectLst/>
                <a:latin typeface="+mn-lt"/>
                <a:ea typeface="+mn-ea"/>
                <a:cs typeface="+mn-cs"/>
              </a:rPr>
              <a:t>Lancet Respir Med</a:t>
            </a:r>
            <a:r>
              <a:rPr lang="en-GB" sz="1000" b="0" kern="1200" dirty="0">
                <a:solidFill>
                  <a:schemeClr val="tx1"/>
                </a:solidFill>
                <a:effectLst/>
                <a:latin typeface="+mn-lt"/>
                <a:ea typeface="+mn-ea"/>
                <a:cs typeface="+mn-cs"/>
              </a:rPr>
              <a:t>. 2018. </a:t>
            </a:r>
            <a:r>
              <a:rPr lang="en-GB" sz="1000" b="0" u="sng" kern="1200" dirty="0">
                <a:solidFill>
                  <a:schemeClr val="tx1"/>
                </a:solidFill>
                <a:effectLst/>
                <a:latin typeface="+mn-lt"/>
                <a:ea typeface="+mn-ea"/>
                <a:cs typeface="+mn-cs"/>
                <a:hlinkClick r:id="rId3"/>
              </a:rPr>
              <a:t>http://dx.doi.org/10.1016/S2213-2600(18)30406-5</a:t>
            </a:r>
            <a:r>
              <a:rPr lang="en-GB" sz="1000" b="0" kern="1200" dirty="0">
                <a:solidFill>
                  <a:schemeClr val="tx1"/>
                </a:solidFill>
                <a:effectLst/>
                <a:latin typeface="+mn-lt"/>
                <a:ea typeface="+mn-ea"/>
                <a:cs typeface="+mn-cs"/>
              </a:rPr>
              <a:t>. Accessed November 8, 2018.</a:t>
            </a:r>
            <a:endParaRPr lang="en-US" sz="1000" b="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mj-lt"/>
              <a:buAutoNum type="arabicPeriod"/>
              <a:tabLst/>
              <a:defRPr/>
            </a:pPr>
            <a:r>
              <a:rPr lang="en-US" sz="1000" b="0" kern="1200" dirty="0">
                <a:solidFill>
                  <a:schemeClr val="tx1"/>
                </a:solidFill>
                <a:effectLst/>
                <a:latin typeface="+mn-lt"/>
                <a:ea typeface="+mn-ea"/>
                <a:cs typeface="+mn-cs"/>
              </a:rPr>
              <a:t>In House Data, AstraZeneca Pharmaceuticals LP.  Clinical study report </a:t>
            </a:r>
            <a:r>
              <a:rPr lang="en-US" sz="1000" b="0" i="0" u="none" strike="noStrike" kern="1200" baseline="0" dirty="0">
                <a:solidFill>
                  <a:schemeClr val="tx1"/>
                </a:solidFill>
                <a:latin typeface="+mn-lt"/>
                <a:ea typeface="+mn-ea"/>
                <a:cs typeface="+mn-cs"/>
              </a:rPr>
              <a:t>D3250C00021.</a:t>
            </a:r>
            <a:endParaRPr lang="en-US" dirty="0"/>
          </a:p>
        </p:txBody>
      </p:sp>
      <p:sp>
        <p:nvSpPr>
          <p:cNvPr id="4" name="Slide Number Placeholder 3"/>
          <p:cNvSpPr>
            <a:spLocks noGrp="1"/>
          </p:cNvSpPr>
          <p:nvPr>
            <p:ph type="sldNum" sz="quarter" idx="10"/>
          </p:nvPr>
        </p:nvSpPr>
        <p:spPr/>
        <p:txBody>
          <a:bodyPr/>
          <a:lstStyle/>
          <a:p>
            <a:fld id="{50487F27-F4AC-478C-A07B-A71CA0B86259}" type="slidenum">
              <a:rPr lang="en-US" smtClean="0"/>
              <a:pPr/>
              <a:t>19</a:t>
            </a:fld>
            <a:endParaRPr lang="en-US" dirty="0"/>
          </a:p>
        </p:txBody>
      </p:sp>
    </p:spTree>
    <p:extLst>
      <p:ext uri="{BB962C8B-B14F-4D97-AF65-F5344CB8AC3E}">
        <p14:creationId xmlns:p14="http://schemas.microsoft.com/office/powerpoint/2010/main" val="22637303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t>Note:</a:t>
            </a:r>
          </a:p>
          <a:p>
            <a:pPr marL="0" indent="0">
              <a:buNone/>
            </a:pPr>
            <a:r>
              <a:rPr lang="en-US" dirty="0"/>
              <a:t>Present slide.</a:t>
            </a:r>
          </a:p>
          <a:p>
            <a:pPr marL="0" indent="0">
              <a:buNone/>
            </a:pPr>
            <a:endParaRPr lang="en-US" dirty="0"/>
          </a:p>
          <a:p>
            <a:pPr marL="0" indent="0">
              <a:buNone/>
            </a:pPr>
            <a:endParaRPr lang="en-US" dirty="0"/>
          </a:p>
          <a:p>
            <a:pPr marL="0" marR="0" lvl="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r>
              <a:rPr lang="en-US" b="1" dirty="0"/>
              <a:t>Reference:</a:t>
            </a:r>
          </a:p>
          <a:p>
            <a:pPr marL="0" marR="0" lvl="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r>
              <a:rPr lang="en-GB" sz="1000" b="0" kern="1200" dirty="0">
                <a:solidFill>
                  <a:schemeClr val="tx1"/>
                </a:solidFill>
                <a:effectLst/>
                <a:latin typeface="+mn-lt"/>
                <a:ea typeface="+mn-ea"/>
                <a:cs typeface="+mn-cs"/>
              </a:rPr>
              <a:t>Busse WW, Bleecker ER, FitzGerald JM, et al. Long-term safety and efficacy of benralizumab in patients with severe, uncontrolled asthma: 1-year results from the BORA phase 3 extension trial [published online ahead of print November 7, 2018]. </a:t>
            </a:r>
            <a:r>
              <a:rPr lang="en-GB" sz="1000" b="0" i="1" kern="1200" dirty="0">
                <a:solidFill>
                  <a:schemeClr val="tx1"/>
                </a:solidFill>
                <a:effectLst/>
                <a:latin typeface="+mn-lt"/>
                <a:ea typeface="+mn-ea"/>
                <a:cs typeface="+mn-cs"/>
              </a:rPr>
              <a:t>Lancet Respir Med</a:t>
            </a:r>
            <a:r>
              <a:rPr lang="en-GB" sz="1000" b="0" kern="1200" dirty="0">
                <a:solidFill>
                  <a:schemeClr val="tx1"/>
                </a:solidFill>
                <a:effectLst/>
                <a:latin typeface="+mn-lt"/>
                <a:ea typeface="+mn-ea"/>
                <a:cs typeface="+mn-cs"/>
              </a:rPr>
              <a:t>. 2018. </a:t>
            </a:r>
            <a:r>
              <a:rPr lang="en-GB" sz="1000" b="0" u="sng" kern="1200" dirty="0">
                <a:solidFill>
                  <a:schemeClr val="tx1"/>
                </a:solidFill>
                <a:effectLst/>
                <a:latin typeface="+mn-lt"/>
                <a:ea typeface="+mn-ea"/>
                <a:cs typeface="+mn-cs"/>
                <a:hlinkClick r:id="rId3"/>
              </a:rPr>
              <a:t>http://dx.doi.org/10.1016/S2213-2600(18)30406-5</a:t>
            </a:r>
            <a:r>
              <a:rPr lang="en-GB" sz="1000" b="0" kern="1200" dirty="0">
                <a:solidFill>
                  <a:schemeClr val="tx1"/>
                </a:solidFill>
                <a:effectLst/>
                <a:latin typeface="+mn-lt"/>
                <a:ea typeface="+mn-ea"/>
                <a:cs typeface="+mn-cs"/>
              </a:rPr>
              <a:t>. Accessed November 8, 2018.</a:t>
            </a:r>
            <a:endParaRPr lang="en-US" sz="1000" b="0" kern="1200" dirty="0">
              <a:solidFill>
                <a:schemeClr val="tx1"/>
              </a:solidFill>
              <a:effectLst/>
              <a:latin typeface="+mn-lt"/>
              <a:ea typeface="+mn-ea"/>
              <a:cs typeface="+mn-cs"/>
            </a:endParaRPr>
          </a:p>
          <a:p>
            <a:pPr marL="0" indent="0">
              <a:buNone/>
            </a:pPr>
            <a:endParaRPr lang="en-US" b="1" dirty="0"/>
          </a:p>
        </p:txBody>
      </p:sp>
      <p:sp>
        <p:nvSpPr>
          <p:cNvPr id="4" name="Slide Number Placeholder 3"/>
          <p:cNvSpPr>
            <a:spLocks noGrp="1"/>
          </p:cNvSpPr>
          <p:nvPr>
            <p:ph type="sldNum" sz="quarter" idx="10"/>
          </p:nvPr>
        </p:nvSpPr>
        <p:spPr/>
        <p:txBody>
          <a:bodyPr/>
          <a:lstStyle/>
          <a:p>
            <a:fld id="{50487F27-F4AC-478C-A07B-A71CA0B86259}" type="slidenum">
              <a:rPr lang="en-US" smtClean="0"/>
              <a:pPr/>
              <a:t>20</a:t>
            </a:fld>
            <a:endParaRPr lang="en-US" dirty="0"/>
          </a:p>
        </p:txBody>
      </p:sp>
    </p:spTree>
    <p:extLst>
      <p:ext uri="{BB962C8B-B14F-4D97-AF65-F5344CB8AC3E}">
        <p14:creationId xmlns:p14="http://schemas.microsoft.com/office/powerpoint/2010/main" val="28853712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487F27-F4AC-478C-A07B-A71CA0B86259}" type="slidenum">
              <a:rPr lang="en-US" smtClean="0"/>
              <a:pPr/>
              <a:t>21</a:t>
            </a:fld>
            <a:endParaRPr lang="en-US" dirty="0"/>
          </a:p>
        </p:txBody>
      </p:sp>
    </p:spTree>
    <p:extLst>
      <p:ext uri="{BB962C8B-B14F-4D97-AF65-F5344CB8AC3E}">
        <p14:creationId xmlns:p14="http://schemas.microsoft.com/office/powerpoint/2010/main" val="3242394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t>Note:</a:t>
            </a:r>
          </a:p>
          <a:p>
            <a:pPr marL="0" indent="0">
              <a:buNone/>
            </a:pPr>
            <a:r>
              <a:rPr lang="en-US" dirty="0"/>
              <a:t>Present slide.</a:t>
            </a:r>
          </a:p>
          <a:p>
            <a:pPr marL="0" indent="0">
              <a:buNone/>
            </a:pPr>
            <a:endParaRPr lang="en-US" dirty="0"/>
          </a:p>
          <a:p>
            <a:pPr marL="0" indent="0">
              <a:buNone/>
            </a:pPr>
            <a:endParaRPr lang="en-US" dirty="0"/>
          </a:p>
          <a:p>
            <a:pPr marL="0" indent="0">
              <a:buNone/>
            </a:pPr>
            <a:r>
              <a:rPr lang="en-US" b="1" dirty="0"/>
              <a:t>References:</a:t>
            </a:r>
          </a:p>
          <a:p>
            <a:pPr marL="228600" indent="-228600">
              <a:buFont typeface="+mj-lt"/>
              <a:buAutoNum type="arabicPeriod"/>
            </a:pPr>
            <a:r>
              <a:rPr lang="en-US" sz="1000" b="0" i="0" u="none" strike="noStrike" kern="1200" baseline="0" dirty="0">
                <a:solidFill>
                  <a:schemeClr val="tx1"/>
                </a:solidFill>
                <a:latin typeface="+mn-lt"/>
                <a:ea typeface="+mn-ea"/>
                <a:cs typeface="+mn-cs"/>
              </a:rPr>
              <a:t>FitzGerald JM, Bleecker ER, Nair P, et al, on behalf of the CALIMA study investigators. Benralizumab, an anti-interleukin-5 receptor α monoclonal antibody, as add-on treatment for patients with severe, uncontrolled, eosinophilic asthma (CALIMA): a randomised, double-blind, placebo-controlled phase 3 trial [supplementary appendix]. </a:t>
            </a:r>
            <a:r>
              <a:rPr lang="en-US" sz="1000" b="0" i="1" u="none" strike="noStrike" kern="1200" baseline="0" dirty="0">
                <a:solidFill>
                  <a:schemeClr val="tx1"/>
                </a:solidFill>
                <a:latin typeface="+mn-lt"/>
                <a:ea typeface="+mn-ea"/>
                <a:cs typeface="+mn-cs"/>
              </a:rPr>
              <a:t>Lancet. </a:t>
            </a:r>
            <a:r>
              <a:rPr lang="en-US" sz="1000" b="0" i="0" u="none" strike="noStrike" kern="1200" baseline="0" dirty="0">
                <a:solidFill>
                  <a:schemeClr val="tx1"/>
                </a:solidFill>
                <a:latin typeface="+mn-lt"/>
                <a:ea typeface="+mn-ea"/>
                <a:cs typeface="+mn-cs"/>
              </a:rPr>
              <a:t>2016;388: 2128-2141.</a:t>
            </a:r>
            <a:r>
              <a:rPr lang="en-US" sz="1000" b="1" i="0" u="none" strike="noStrike" kern="1200" baseline="0" dirty="0">
                <a:solidFill>
                  <a:schemeClr val="tx1"/>
                </a:solidFill>
                <a:latin typeface="+mn-lt"/>
                <a:ea typeface="+mn-ea"/>
                <a:cs typeface="+mn-cs"/>
              </a:rPr>
              <a:t> </a:t>
            </a:r>
            <a:r>
              <a:rPr lang="en-US" sz="1000" b="0" i="0" u="none" strike="noStrike" kern="1200" baseline="0" dirty="0">
                <a:solidFill>
                  <a:schemeClr val="tx1"/>
                </a:solidFill>
                <a:latin typeface="+mn-lt"/>
                <a:ea typeface="+mn-ea"/>
                <a:cs typeface="+mn-cs"/>
              </a:rPr>
              <a:t>http://dx.doi.org/10.1016/S0140-6736(16)31322-8. Accessed August 17, 2018.</a:t>
            </a:r>
            <a:endParaRPr lang="en-US" sz="1000" b="1" i="0" u="none" strike="noStrike" kern="1200" baseline="0" dirty="0">
              <a:solidFill>
                <a:schemeClr val="tx1"/>
              </a:solidFill>
              <a:effectLst/>
              <a:latin typeface="+mn-lt"/>
              <a:ea typeface="+mn-ea"/>
              <a:cs typeface="+mn-cs"/>
            </a:endParaRPr>
          </a:p>
          <a:p>
            <a:pPr marL="228600" indent="-228600">
              <a:buFont typeface="+mj-lt"/>
              <a:buAutoNum type="arabicPeriod"/>
            </a:pPr>
            <a:r>
              <a:rPr lang="en-US" sz="1000" b="0" i="0" u="none" strike="noStrike" kern="1200" baseline="0" dirty="0">
                <a:solidFill>
                  <a:schemeClr val="tx1"/>
                </a:solidFill>
                <a:latin typeface="+mn-lt"/>
                <a:ea typeface="+mn-ea"/>
                <a:cs typeface="+mn-cs"/>
              </a:rPr>
              <a:t>Bleecker ER, FitzGerald JM, Chanez P, et al, on behalf of the SIROCCO study investigators. Efficacy and safety of benralizumab for patients with severe asthma uncontrolled with high-dosage inhaled corticosteroids and long-acting </a:t>
            </a:r>
            <a:r>
              <a:rPr lang="el-GR" sz="1000" b="0" i="0" u="none" strike="noStrike" kern="1200" baseline="0" dirty="0">
                <a:solidFill>
                  <a:schemeClr val="tx1"/>
                </a:solidFill>
                <a:latin typeface="+mn-lt"/>
                <a:ea typeface="+mn-ea"/>
                <a:cs typeface="+mn-cs"/>
              </a:rPr>
              <a:t>β2-</a:t>
            </a:r>
            <a:r>
              <a:rPr lang="en-US" sz="1000" b="0" i="0" u="none" strike="noStrike" kern="1200" baseline="0" dirty="0">
                <a:solidFill>
                  <a:schemeClr val="tx1"/>
                </a:solidFill>
                <a:latin typeface="+mn-lt"/>
                <a:ea typeface="+mn-ea"/>
                <a:cs typeface="+mn-cs"/>
              </a:rPr>
              <a:t>agonists (SIROCCO): a randomised, multicentre, placebo-controlled phase 3 trial [supplementary appendix]. </a:t>
            </a:r>
            <a:r>
              <a:rPr lang="en-US" sz="1000" b="0" i="1" u="none" strike="noStrike" kern="1200" baseline="0" dirty="0">
                <a:solidFill>
                  <a:schemeClr val="tx1"/>
                </a:solidFill>
                <a:latin typeface="+mn-lt"/>
                <a:ea typeface="+mn-ea"/>
                <a:cs typeface="+mn-cs"/>
              </a:rPr>
              <a:t>Lancet. </a:t>
            </a:r>
            <a:r>
              <a:rPr lang="en-US" sz="1000" b="0" i="0" u="none" strike="noStrike" kern="1200" baseline="0" dirty="0">
                <a:solidFill>
                  <a:schemeClr val="tx1"/>
                </a:solidFill>
                <a:latin typeface="+mn-lt"/>
                <a:ea typeface="+mn-ea"/>
                <a:cs typeface="+mn-cs"/>
              </a:rPr>
              <a:t>2016;388: 2115-2127. http://dx.doi.org/10.1016/ S0140-6736(16)31324-1. Accessed August 17, 2018.</a:t>
            </a:r>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mj-lt"/>
              <a:buAutoNum type="arabicPeriod"/>
              <a:tabLst/>
              <a:defRPr/>
            </a:pPr>
            <a:r>
              <a:rPr lang="en-GB" sz="1000" b="0" kern="1200" dirty="0">
                <a:solidFill>
                  <a:schemeClr val="tx1"/>
                </a:solidFill>
                <a:effectLst/>
                <a:latin typeface="+mn-lt"/>
                <a:ea typeface="+mn-ea"/>
                <a:cs typeface="+mn-cs"/>
              </a:rPr>
              <a:t>Busse WW, Bleecker ER, FitzGerald JM, et al. Long-term safety and efficacy of benralizumab in patients with severe, uncontrolled asthma: 1-year results from the BORA phase 3 extension trial [published online ahead of print November 7, 2018]. </a:t>
            </a:r>
            <a:r>
              <a:rPr lang="en-GB" sz="1000" b="0" i="1" kern="1200" dirty="0">
                <a:solidFill>
                  <a:schemeClr val="tx1"/>
                </a:solidFill>
                <a:effectLst/>
                <a:latin typeface="+mn-lt"/>
                <a:ea typeface="+mn-ea"/>
                <a:cs typeface="+mn-cs"/>
              </a:rPr>
              <a:t>Lancet Respir Med</a:t>
            </a:r>
            <a:r>
              <a:rPr lang="en-GB" sz="1000" b="0" kern="1200" dirty="0">
                <a:solidFill>
                  <a:schemeClr val="tx1"/>
                </a:solidFill>
                <a:effectLst/>
                <a:latin typeface="+mn-lt"/>
                <a:ea typeface="+mn-ea"/>
                <a:cs typeface="+mn-cs"/>
              </a:rPr>
              <a:t>. 2018. </a:t>
            </a:r>
            <a:r>
              <a:rPr lang="en-GB" sz="1000" b="0" u="sng" kern="1200" dirty="0">
                <a:solidFill>
                  <a:schemeClr val="tx1"/>
                </a:solidFill>
                <a:effectLst/>
                <a:latin typeface="+mn-lt"/>
                <a:ea typeface="+mn-ea"/>
                <a:cs typeface="+mn-cs"/>
                <a:hlinkClick r:id="rId3"/>
              </a:rPr>
              <a:t>http://dx.doi.org/10.1016/S2213-2600(18)30406-5</a:t>
            </a:r>
            <a:r>
              <a:rPr lang="en-GB" sz="1000" b="0" kern="1200" dirty="0">
                <a:solidFill>
                  <a:schemeClr val="tx1"/>
                </a:solidFill>
                <a:effectLst/>
                <a:latin typeface="+mn-lt"/>
                <a:ea typeface="+mn-ea"/>
                <a:cs typeface="+mn-cs"/>
              </a:rPr>
              <a:t>. Accessed November 8, 2018.</a:t>
            </a:r>
            <a:endParaRPr lang="en-US" sz="10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300"/>
              </a:spcBef>
              <a:spcAft>
                <a:spcPts val="0"/>
              </a:spcAft>
              <a:buClr>
                <a:schemeClr val="accent1"/>
              </a:buClr>
              <a:buSzPct val="100000"/>
              <a:buFont typeface="+mj-lt"/>
              <a:buNone/>
              <a:tabLst/>
              <a:defRPr/>
            </a:pPr>
            <a:endParaRPr lang="en-US" dirty="0"/>
          </a:p>
        </p:txBody>
      </p:sp>
      <p:sp>
        <p:nvSpPr>
          <p:cNvPr id="4" name="Slide Number Placeholder 3"/>
          <p:cNvSpPr>
            <a:spLocks noGrp="1"/>
          </p:cNvSpPr>
          <p:nvPr>
            <p:ph type="sldNum" sz="quarter" idx="10"/>
          </p:nvPr>
        </p:nvSpPr>
        <p:spPr/>
        <p:txBody>
          <a:bodyPr/>
          <a:lstStyle/>
          <a:p>
            <a:fld id="{50487F27-F4AC-478C-A07B-A71CA0B86259}" type="slidenum">
              <a:rPr lang="en-US" smtClean="0"/>
              <a:pPr/>
              <a:t>22</a:t>
            </a:fld>
            <a:endParaRPr lang="en-US" dirty="0"/>
          </a:p>
        </p:txBody>
      </p:sp>
    </p:spTree>
    <p:extLst>
      <p:ext uri="{BB962C8B-B14F-4D97-AF65-F5344CB8AC3E}">
        <p14:creationId xmlns:p14="http://schemas.microsoft.com/office/powerpoint/2010/main" val="29614276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t>Note:</a:t>
            </a:r>
          </a:p>
          <a:p>
            <a:pPr marL="0" indent="0">
              <a:buNone/>
            </a:pPr>
            <a:r>
              <a:rPr lang="en-US" dirty="0"/>
              <a:t>Present slide.</a:t>
            </a:r>
          </a:p>
          <a:p>
            <a:pPr marL="0" indent="0">
              <a:buNone/>
            </a:pPr>
            <a:endParaRPr lang="en-US" dirty="0"/>
          </a:p>
          <a:p>
            <a:pPr marL="0" indent="0">
              <a:buNone/>
            </a:pPr>
            <a:r>
              <a:rPr lang="en-US" b="1" dirty="0"/>
              <a:t>Additional Information:</a:t>
            </a:r>
          </a:p>
          <a:p>
            <a:pPr marL="171450" indent="-171450"/>
            <a:r>
              <a:rPr lang="en-US" dirty="0"/>
              <a:t>The annual asthma exacerbation rate was summarized as the total number of exacerbations × 365 x 25/total duration of follow-up within the treatment group (days)</a:t>
            </a:r>
          </a:p>
          <a:p>
            <a:pPr marL="0" indent="0">
              <a:buNone/>
            </a:pPr>
            <a:endParaRPr lang="en-US" dirty="0"/>
          </a:p>
          <a:p>
            <a:pPr marL="0" indent="0">
              <a:buNone/>
            </a:pPr>
            <a:r>
              <a:rPr lang="en-US" b="1" dirty="0"/>
              <a:t>Reference:</a:t>
            </a:r>
          </a:p>
          <a:p>
            <a:pPr marL="0" marR="0" lvl="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r>
              <a:rPr lang="en-GB" sz="1000" b="0" kern="1200" dirty="0">
                <a:solidFill>
                  <a:schemeClr val="tx1"/>
                </a:solidFill>
                <a:effectLst/>
                <a:latin typeface="+mn-lt"/>
                <a:ea typeface="+mn-ea"/>
                <a:cs typeface="+mn-cs"/>
              </a:rPr>
              <a:t>Busse WW, Bleecker ER, FitzGerald JM, et al. Long-term safety and efficacy of benralizumab in patients with severe, uncontrolled asthma: 1-year results from the BORA phase 3 extension trial [published online ahead of print November 7, 2018]. </a:t>
            </a:r>
            <a:r>
              <a:rPr lang="en-GB" sz="1000" b="0" i="1" kern="1200" dirty="0">
                <a:solidFill>
                  <a:schemeClr val="tx1"/>
                </a:solidFill>
                <a:effectLst/>
                <a:latin typeface="+mn-lt"/>
                <a:ea typeface="+mn-ea"/>
                <a:cs typeface="+mn-cs"/>
              </a:rPr>
              <a:t>Lancet Respir Med</a:t>
            </a:r>
            <a:r>
              <a:rPr lang="en-GB" sz="1000" b="0" kern="1200" dirty="0">
                <a:solidFill>
                  <a:schemeClr val="tx1"/>
                </a:solidFill>
                <a:effectLst/>
                <a:latin typeface="+mn-lt"/>
                <a:ea typeface="+mn-ea"/>
                <a:cs typeface="+mn-cs"/>
              </a:rPr>
              <a:t>. 2018. </a:t>
            </a:r>
            <a:r>
              <a:rPr lang="en-GB" sz="1000" b="0" u="sng" kern="1200" dirty="0">
                <a:solidFill>
                  <a:schemeClr val="tx1"/>
                </a:solidFill>
                <a:effectLst/>
                <a:latin typeface="+mn-lt"/>
                <a:ea typeface="+mn-ea"/>
                <a:cs typeface="+mn-cs"/>
                <a:hlinkClick r:id="rId3"/>
              </a:rPr>
              <a:t>http://dx.doi.org/10.1016/S2213-2600(18)30406-5</a:t>
            </a:r>
            <a:r>
              <a:rPr lang="en-GB" sz="1000" b="0" kern="1200" dirty="0">
                <a:solidFill>
                  <a:schemeClr val="tx1"/>
                </a:solidFill>
                <a:effectLst/>
                <a:latin typeface="+mn-lt"/>
                <a:ea typeface="+mn-ea"/>
                <a:cs typeface="+mn-cs"/>
              </a:rPr>
              <a:t>. Accessed November 8, 2018.</a:t>
            </a:r>
            <a:endParaRPr lang="en-US" sz="1000" b="0" kern="1200" dirty="0">
              <a:solidFill>
                <a:schemeClr val="tx1"/>
              </a:solidFill>
              <a:effectLst/>
              <a:latin typeface="+mn-lt"/>
              <a:ea typeface="+mn-ea"/>
              <a:cs typeface="+mn-cs"/>
            </a:endParaRPr>
          </a:p>
          <a:p>
            <a:pPr marL="0" indent="0">
              <a:buNone/>
            </a:pPr>
            <a:endParaRPr lang="en-US" dirty="0"/>
          </a:p>
        </p:txBody>
      </p:sp>
      <p:sp>
        <p:nvSpPr>
          <p:cNvPr id="4" name="Slide Number Placeholder 3"/>
          <p:cNvSpPr>
            <a:spLocks noGrp="1"/>
          </p:cNvSpPr>
          <p:nvPr>
            <p:ph type="sldNum" sz="quarter" idx="10"/>
          </p:nvPr>
        </p:nvSpPr>
        <p:spPr/>
        <p:txBody>
          <a:bodyPr/>
          <a:lstStyle/>
          <a:p>
            <a:fld id="{50487F27-F4AC-478C-A07B-A71CA0B86259}" type="slidenum">
              <a:rPr lang="en-US" smtClean="0"/>
              <a:pPr/>
              <a:t>23</a:t>
            </a:fld>
            <a:endParaRPr lang="en-US" dirty="0"/>
          </a:p>
        </p:txBody>
      </p:sp>
    </p:spTree>
    <p:extLst>
      <p:ext uri="{BB962C8B-B14F-4D97-AF65-F5344CB8AC3E}">
        <p14:creationId xmlns:p14="http://schemas.microsoft.com/office/powerpoint/2010/main" val="6921447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t>Note:</a:t>
            </a:r>
          </a:p>
          <a:p>
            <a:pPr marL="0" indent="0">
              <a:buNone/>
            </a:pPr>
            <a:r>
              <a:rPr lang="en-US" dirty="0"/>
              <a:t>Present slide.</a:t>
            </a:r>
          </a:p>
          <a:p>
            <a:pPr marL="0" indent="0">
              <a:buNone/>
            </a:pPr>
            <a:endParaRPr lang="en-US" dirty="0"/>
          </a:p>
          <a:p>
            <a:pPr marL="0" indent="0">
              <a:buNone/>
            </a:pPr>
            <a:endParaRPr lang="en-US" dirty="0"/>
          </a:p>
          <a:p>
            <a:pPr marL="0" indent="0">
              <a:buNone/>
            </a:pPr>
            <a:endParaRPr lang="en-US" dirty="0"/>
          </a:p>
          <a:p>
            <a:pPr marL="0" indent="0">
              <a:buNone/>
            </a:pPr>
            <a:r>
              <a:rPr lang="en-US" b="1" dirty="0"/>
              <a:t>Reference:</a:t>
            </a:r>
          </a:p>
          <a:p>
            <a:pPr marL="0" marR="0" lvl="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r>
              <a:rPr lang="en-GB" sz="1000" b="0" kern="1200" dirty="0">
                <a:solidFill>
                  <a:schemeClr val="tx1"/>
                </a:solidFill>
                <a:effectLst/>
                <a:latin typeface="+mn-lt"/>
                <a:ea typeface="+mn-ea"/>
                <a:cs typeface="+mn-cs"/>
              </a:rPr>
              <a:t>Busse WW, Bleecker ER, FitzGerald JM, et al. Long-term safety and efficacy of benralizumab in patients with severe, uncontrolled asthma: 1-year results from the BORA phase 3 extension trial [published online ahead of print November 7, 2018]. </a:t>
            </a:r>
            <a:r>
              <a:rPr lang="en-GB" sz="1000" b="0" i="1" kern="1200" dirty="0">
                <a:solidFill>
                  <a:schemeClr val="tx1"/>
                </a:solidFill>
                <a:effectLst/>
                <a:latin typeface="+mn-lt"/>
                <a:ea typeface="+mn-ea"/>
                <a:cs typeface="+mn-cs"/>
              </a:rPr>
              <a:t>Lancet Respir Med</a:t>
            </a:r>
            <a:r>
              <a:rPr lang="en-GB" sz="1000" b="0" kern="1200" dirty="0">
                <a:solidFill>
                  <a:schemeClr val="tx1"/>
                </a:solidFill>
                <a:effectLst/>
                <a:latin typeface="+mn-lt"/>
                <a:ea typeface="+mn-ea"/>
                <a:cs typeface="+mn-cs"/>
              </a:rPr>
              <a:t>. 2018. </a:t>
            </a:r>
            <a:r>
              <a:rPr lang="en-GB" sz="1000" b="0" u="sng" kern="1200" dirty="0">
                <a:solidFill>
                  <a:schemeClr val="tx1"/>
                </a:solidFill>
                <a:effectLst/>
                <a:latin typeface="+mn-lt"/>
                <a:ea typeface="+mn-ea"/>
                <a:cs typeface="+mn-cs"/>
                <a:hlinkClick r:id="rId3"/>
              </a:rPr>
              <a:t>http://dx.doi.org/10.1016/S2213-2600(18)30406-5</a:t>
            </a:r>
            <a:r>
              <a:rPr lang="en-GB" sz="1000" b="0" kern="1200" dirty="0">
                <a:solidFill>
                  <a:schemeClr val="tx1"/>
                </a:solidFill>
                <a:effectLst/>
                <a:latin typeface="+mn-lt"/>
                <a:ea typeface="+mn-ea"/>
                <a:cs typeface="+mn-cs"/>
              </a:rPr>
              <a:t>. Accessed November 8, 2018.</a:t>
            </a:r>
            <a:endParaRPr lang="en-US" sz="1000" b="0" kern="1200" dirty="0">
              <a:solidFill>
                <a:schemeClr val="tx1"/>
              </a:solidFill>
              <a:effectLst/>
              <a:latin typeface="+mn-lt"/>
              <a:ea typeface="+mn-ea"/>
              <a:cs typeface="+mn-cs"/>
            </a:endParaRPr>
          </a:p>
          <a:p>
            <a:pPr marL="0" indent="0">
              <a:buNone/>
            </a:pPr>
            <a:endParaRPr lang="en-US" dirty="0"/>
          </a:p>
        </p:txBody>
      </p:sp>
      <p:sp>
        <p:nvSpPr>
          <p:cNvPr id="4" name="Slide Number Placeholder 3"/>
          <p:cNvSpPr>
            <a:spLocks noGrp="1"/>
          </p:cNvSpPr>
          <p:nvPr>
            <p:ph type="sldNum" sz="quarter" idx="10"/>
          </p:nvPr>
        </p:nvSpPr>
        <p:spPr/>
        <p:txBody>
          <a:bodyPr/>
          <a:lstStyle/>
          <a:p>
            <a:fld id="{50487F27-F4AC-478C-A07B-A71CA0B86259}" type="slidenum">
              <a:rPr lang="en-US" smtClean="0"/>
              <a:pPr/>
              <a:t>24</a:t>
            </a:fld>
            <a:endParaRPr lang="en-US" dirty="0"/>
          </a:p>
        </p:txBody>
      </p:sp>
    </p:spTree>
    <p:extLst>
      <p:ext uri="{BB962C8B-B14F-4D97-AF65-F5344CB8AC3E}">
        <p14:creationId xmlns:p14="http://schemas.microsoft.com/office/powerpoint/2010/main" val="25963161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t>Notes:</a:t>
            </a:r>
          </a:p>
          <a:p>
            <a:pPr marL="0" indent="0">
              <a:buNone/>
            </a:pPr>
            <a:r>
              <a:rPr lang="en-US" dirty="0"/>
              <a:t>Present slide.</a:t>
            </a:r>
          </a:p>
          <a:p>
            <a:pPr marL="0" indent="0">
              <a:buNone/>
            </a:pPr>
            <a:endParaRPr lang="en-US" dirty="0"/>
          </a:p>
          <a:p>
            <a:pPr marL="171450" marR="0" lvl="0" indent="-171450" algn="l" defTabSz="914400" rtl="0" eaLnBrk="1" fontAlgn="auto" latinLnBrk="0" hangingPunct="1">
              <a:lnSpc>
                <a:spcPct val="100000"/>
              </a:lnSpc>
              <a:spcBef>
                <a:spcPts val="300"/>
              </a:spcBef>
              <a:spcAft>
                <a:spcPts val="0"/>
              </a:spcAft>
              <a:buClr>
                <a:schemeClr val="accent1"/>
              </a:buClr>
              <a:buSzPct val="100000"/>
              <a:tabLst/>
              <a:defRPr/>
            </a:pPr>
            <a:r>
              <a:rPr lang="en-US" sz="1000" dirty="0"/>
              <a:t>For these patients, the mean (SD) increase in prebronchodilator FEV</a:t>
            </a:r>
            <a:r>
              <a:rPr lang="en-US" sz="1000" baseline="-25000" dirty="0"/>
              <a:t>1</a:t>
            </a:r>
            <a:r>
              <a:rPr lang="en-US" sz="1000" dirty="0"/>
              <a:t> from baseline to Week 48 was 129 mL (0.449 L) for the PBO/Q4W group and 125 mL (0.402 L) for the PBO/Q8W group</a:t>
            </a:r>
          </a:p>
          <a:p>
            <a:pPr marL="171450" marR="0" lvl="0" indent="-171450" algn="l" defTabSz="914400" rtl="0" eaLnBrk="1" fontAlgn="auto" latinLnBrk="0" hangingPunct="1">
              <a:lnSpc>
                <a:spcPct val="100000"/>
              </a:lnSpc>
              <a:spcBef>
                <a:spcPts val="300"/>
              </a:spcBef>
              <a:spcAft>
                <a:spcPts val="0"/>
              </a:spcAft>
              <a:buClr>
                <a:schemeClr val="accent1"/>
              </a:buClr>
              <a:buSzPct val="100000"/>
              <a:tabLst/>
              <a:defRPr/>
            </a:pPr>
            <a:r>
              <a:rPr lang="en-US" sz="1000" dirty="0"/>
              <a:t>Improvements in prebronchodilator FEV</a:t>
            </a:r>
            <a:r>
              <a:rPr lang="en-US" sz="1000" baseline="-25000" dirty="0"/>
              <a:t>1</a:t>
            </a:r>
            <a:r>
              <a:rPr lang="en-US" sz="1000" dirty="0"/>
              <a:t> with benralizumab for patients previously receiving placebo were observed as early as Week 16, the first postbaseline measurement</a:t>
            </a:r>
          </a:p>
          <a:p>
            <a:pPr marL="400050" marR="0" lvl="2" indent="-17145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Char char="̶"/>
              <a:tabLst/>
              <a:defRPr/>
            </a:pPr>
            <a:r>
              <a:rPr lang="en-GB" sz="1000" dirty="0"/>
              <a:t>At Week 48, FEV</a:t>
            </a:r>
            <a:r>
              <a:rPr lang="en-GB" sz="1000" baseline="-25000" dirty="0"/>
              <a:t>1</a:t>
            </a:r>
            <a:r>
              <a:rPr lang="en-GB" sz="1000" dirty="0"/>
              <a:t> was increased from baseline by 129 mL in the PBO/Q4W group and 125 mL in the PBO/Q8W group</a:t>
            </a:r>
          </a:p>
          <a:p>
            <a:pPr marL="171450" marR="0" lvl="0" indent="-171450" algn="l" defTabSz="914400" rtl="0" eaLnBrk="1" fontAlgn="auto" latinLnBrk="0" hangingPunct="1">
              <a:lnSpc>
                <a:spcPct val="100000"/>
              </a:lnSpc>
              <a:spcBef>
                <a:spcPts val="300"/>
              </a:spcBef>
              <a:spcAft>
                <a:spcPts val="0"/>
              </a:spcAft>
              <a:buClr>
                <a:schemeClr val="accent1"/>
              </a:buClr>
              <a:buSzPct val="100000"/>
              <a:tabLst/>
              <a:defRPr/>
            </a:pPr>
            <a:r>
              <a:rPr lang="en-US" sz="1000" dirty="0"/>
              <a:t>The PBO/Q8W group showed the greatest improvement in lung function when EOS counts were &lt;300 cells/µL</a:t>
            </a:r>
          </a:p>
          <a:p>
            <a:pPr marL="0" indent="0">
              <a:buNone/>
            </a:pPr>
            <a:endParaRPr lang="en-US" dirty="0"/>
          </a:p>
          <a:p>
            <a:pPr marL="0" indent="0">
              <a:buNone/>
            </a:pPr>
            <a:r>
              <a:rPr lang="en-US" b="1" dirty="0"/>
              <a:t>Reference:</a:t>
            </a:r>
          </a:p>
          <a:p>
            <a:pPr marL="0" marR="0" lvl="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r>
              <a:rPr lang="en-GB" sz="1000" b="0" kern="1200" dirty="0">
                <a:solidFill>
                  <a:schemeClr val="tx1"/>
                </a:solidFill>
                <a:effectLst/>
                <a:latin typeface="+mn-lt"/>
                <a:ea typeface="+mn-ea"/>
                <a:cs typeface="+mn-cs"/>
              </a:rPr>
              <a:t>Busse WW, Bleecker ER, FitzGerald JM, et al. Long-term safety and efficacy of benralizumab in patients with severe, uncontrolled asthma: 1-year results from the BORA phase 3 extension trial [published online ahead of print November 7, 2018]. </a:t>
            </a:r>
            <a:r>
              <a:rPr lang="en-GB" sz="1000" b="0" i="1" kern="1200" dirty="0">
                <a:solidFill>
                  <a:schemeClr val="tx1"/>
                </a:solidFill>
                <a:effectLst/>
                <a:latin typeface="+mn-lt"/>
                <a:ea typeface="+mn-ea"/>
                <a:cs typeface="+mn-cs"/>
              </a:rPr>
              <a:t>Lancet Respir Med</a:t>
            </a:r>
            <a:r>
              <a:rPr lang="en-GB" sz="1000" b="0" kern="1200" dirty="0">
                <a:solidFill>
                  <a:schemeClr val="tx1"/>
                </a:solidFill>
                <a:effectLst/>
                <a:latin typeface="+mn-lt"/>
                <a:ea typeface="+mn-ea"/>
                <a:cs typeface="+mn-cs"/>
              </a:rPr>
              <a:t>. 2018. </a:t>
            </a:r>
            <a:r>
              <a:rPr lang="en-GB" sz="1000" b="0" u="sng" kern="1200" dirty="0">
                <a:solidFill>
                  <a:schemeClr val="tx1"/>
                </a:solidFill>
                <a:effectLst/>
                <a:latin typeface="+mn-lt"/>
                <a:ea typeface="+mn-ea"/>
                <a:cs typeface="+mn-cs"/>
                <a:hlinkClick r:id="rId3"/>
              </a:rPr>
              <a:t>http://dx.doi.org/10.1016/S2213-2600(18)30406-5</a:t>
            </a:r>
            <a:r>
              <a:rPr lang="en-GB" sz="1000" b="0" kern="1200" dirty="0">
                <a:solidFill>
                  <a:schemeClr val="tx1"/>
                </a:solidFill>
                <a:effectLst/>
                <a:latin typeface="+mn-lt"/>
                <a:ea typeface="+mn-ea"/>
                <a:cs typeface="+mn-cs"/>
              </a:rPr>
              <a:t>. Accessed November 8, 2018.</a:t>
            </a:r>
            <a:endParaRPr lang="en-US" sz="10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0487F27-F4AC-478C-A07B-A71CA0B86259}" type="slidenum">
              <a:rPr lang="en-US" smtClean="0"/>
              <a:pPr/>
              <a:t>25</a:t>
            </a:fld>
            <a:endParaRPr lang="en-US" dirty="0"/>
          </a:p>
        </p:txBody>
      </p:sp>
    </p:spTree>
    <p:extLst>
      <p:ext uri="{BB962C8B-B14F-4D97-AF65-F5344CB8AC3E}">
        <p14:creationId xmlns:p14="http://schemas.microsoft.com/office/powerpoint/2010/main" val="36813679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t>Note:</a:t>
            </a:r>
          </a:p>
          <a:p>
            <a:pPr marL="0" indent="0">
              <a:buNone/>
            </a:pPr>
            <a:r>
              <a:rPr lang="en-US" dirty="0"/>
              <a:t>Present slide.</a:t>
            </a:r>
          </a:p>
          <a:p>
            <a:pPr lvl="0">
              <a:defRPr/>
            </a:pPr>
            <a:r>
              <a:rPr lang="en-US" sz="1000" dirty="0"/>
              <a:t>At Week 48, patient with baseline EOS </a:t>
            </a:r>
            <a:r>
              <a:rPr lang="en-US" dirty="0"/>
              <a:t>counts ≥300 cells/µL who </a:t>
            </a:r>
            <a:r>
              <a:rPr lang="en-US" sz="1000" dirty="0"/>
              <a:t>were new to benralizumab had a mean improvement of -0.2 (PBO/Q4W) and -0.23 (PBO/Q8W) in ACQ-6 score versus BORA baseline</a:t>
            </a:r>
          </a:p>
          <a:p>
            <a:endParaRPr lang="en-US" dirty="0"/>
          </a:p>
          <a:p>
            <a:pPr marL="0" indent="0">
              <a:buNone/>
            </a:pPr>
            <a:r>
              <a:rPr lang="en-US" b="1" dirty="0"/>
              <a:t>Reference:</a:t>
            </a:r>
          </a:p>
          <a:p>
            <a:pPr marL="0" marR="0" lvl="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r>
              <a:rPr lang="en-GB" sz="1000" b="0" kern="1200" dirty="0">
                <a:solidFill>
                  <a:schemeClr val="tx1"/>
                </a:solidFill>
                <a:effectLst/>
                <a:latin typeface="+mn-lt"/>
                <a:ea typeface="+mn-ea"/>
                <a:cs typeface="+mn-cs"/>
              </a:rPr>
              <a:t>Busse WW, Bleecker ER, FitzGerald JM, et al. Long-term safety and efficacy of benralizumab in patients with severe, uncontrolled asthma: 1-year results from the BORA phase 3 extension trial [Article and supplementary material published online ahead of print November 7, 2018]. </a:t>
            </a:r>
            <a:r>
              <a:rPr lang="en-GB" sz="1000" b="0" i="1" kern="1200" dirty="0">
                <a:solidFill>
                  <a:schemeClr val="tx1"/>
                </a:solidFill>
                <a:effectLst/>
                <a:latin typeface="+mn-lt"/>
                <a:ea typeface="+mn-ea"/>
                <a:cs typeface="+mn-cs"/>
              </a:rPr>
              <a:t>Lancet Respir Med</a:t>
            </a:r>
            <a:r>
              <a:rPr lang="en-GB" sz="1000" b="0" kern="1200" dirty="0">
                <a:solidFill>
                  <a:schemeClr val="tx1"/>
                </a:solidFill>
                <a:effectLst/>
                <a:latin typeface="+mn-lt"/>
                <a:ea typeface="+mn-ea"/>
                <a:cs typeface="+mn-cs"/>
              </a:rPr>
              <a:t>. 2018. </a:t>
            </a:r>
            <a:r>
              <a:rPr lang="en-GB" sz="1000" b="0" u="sng" kern="1200" dirty="0">
                <a:solidFill>
                  <a:schemeClr val="tx1"/>
                </a:solidFill>
                <a:effectLst/>
                <a:latin typeface="+mn-lt"/>
                <a:ea typeface="+mn-ea"/>
                <a:cs typeface="+mn-cs"/>
                <a:hlinkClick r:id="rId3"/>
              </a:rPr>
              <a:t>http://dx.doi.org/10.1016/S2213-2600(18)30406-5</a:t>
            </a:r>
            <a:r>
              <a:rPr lang="en-GB" sz="1000" b="0" kern="1200" dirty="0">
                <a:solidFill>
                  <a:schemeClr val="tx1"/>
                </a:solidFill>
                <a:effectLst/>
                <a:latin typeface="+mn-lt"/>
                <a:ea typeface="+mn-ea"/>
                <a:cs typeface="+mn-cs"/>
              </a:rPr>
              <a:t>. Accessed November 8, 2018.</a:t>
            </a:r>
            <a:endParaRPr lang="en-US" sz="10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0487F27-F4AC-478C-A07B-A71CA0B86259}" type="slidenum">
              <a:rPr lang="en-US" smtClean="0"/>
              <a:pPr/>
              <a:t>26</a:t>
            </a:fld>
            <a:endParaRPr lang="en-US" dirty="0"/>
          </a:p>
        </p:txBody>
      </p:sp>
    </p:spTree>
    <p:extLst>
      <p:ext uri="{BB962C8B-B14F-4D97-AF65-F5344CB8AC3E}">
        <p14:creationId xmlns:p14="http://schemas.microsoft.com/office/powerpoint/2010/main" val="21378238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t>Note:</a:t>
            </a:r>
          </a:p>
          <a:p>
            <a:pPr marL="0" indent="0">
              <a:buNone/>
            </a:pPr>
            <a:r>
              <a:rPr lang="en-US" dirty="0"/>
              <a:t>Present slide.</a:t>
            </a:r>
          </a:p>
          <a:p>
            <a:pPr marL="0" indent="0">
              <a:buNone/>
            </a:pPr>
            <a:endParaRPr lang="en-US" dirty="0"/>
          </a:p>
          <a:p>
            <a:pPr marL="0" indent="0">
              <a:buNone/>
            </a:pPr>
            <a:endParaRPr lang="en-US" b="1" dirty="0"/>
          </a:p>
          <a:p>
            <a:pPr marL="0" indent="0">
              <a:buNone/>
            </a:pPr>
            <a:r>
              <a:rPr lang="en-US" b="1" dirty="0"/>
              <a:t>Reference:</a:t>
            </a:r>
          </a:p>
          <a:p>
            <a:pPr marL="0" marR="0" lvl="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r>
              <a:rPr lang="en-GB" sz="1000" b="0" kern="1200" dirty="0">
                <a:solidFill>
                  <a:schemeClr val="tx1"/>
                </a:solidFill>
                <a:effectLst/>
                <a:latin typeface="+mn-lt"/>
                <a:ea typeface="+mn-ea"/>
                <a:cs typeface="+mn-cs"/>
              </a:rPr>
              <a:t>Busse WW, Bleecker ER, FitzGerald JM, et al. Long-term safety and efficacy of benralizumab in patients with severe, uncontrolled asthma: 1-year results from the BORA phase 3 extension trial [Supplementary material published online ahead of print November 7, 2018]. </a:t>
            </a:r>
            <a:r>
              <a:rPr lang="en-GB" sz="1000" b="0" i="1" kern="1200" dirty="0">
                <a:solidFill>
                  <a:schemeClr val="tx1"/>
                </a:solidFill>
                <a:effectLst/>
                <a:latin typeface="+mn-lt"/>
                <a:ea typeface="+mn-ea"/>
                <a:cs typeface="+mn-cs"/>
              </a:rPr>
              <a:t>Lancet Respir Med</a:t>
            </a:r>
            <a:r>
              <a:rPr lang="en-GB" sz="1000" b="0" kern="1200" dirty="0">
                <a:solidFill>
                  <a:schemeClr val="tx1"/>
                </a:solidFill>
                <a:effectLst/>
                <a:latin typeface="+mn-lt"/>
                <a:ea typeface="+mn-ea"/>
                <a:cs typeface="+mn-cs"/>
              </a:rPr>
              <a:t>. 2018. </a:t>
            </a:r>
            <a:r>
              <a:rPr lang="en-GB" sz="1000" b="0" u="sng" kern="1200" dirty="0">
                <a:solidFill>
                  <a:schemeClr val="tx1"/>
                </a:solidFill>
                <a:effectLst/>
                <a:latin typeface="+mn-lt"/>
                <a:ea typeface="+mn-ea"/>
                <a:cs typeface="+mn-cs"/>
                <a:hlinkClick r:id="rId3"/>
              </a:rPr>
              <a:t>http://dx.doi.org/10.1016/S2213-2600(18)30406-5</a:t>
            </a:r>
            <a:r>
              <a:rPr lang="en-GB" sz="1000" b="0" kern="1200" dirty="0">
                <a:solidFill>
                  <a:schemeClr val="tx1"/>
                </a:solidFill>
                <a:effectLst/>
                <a:latin typeface="+mn-lt"/>
                <a:ea typeface="+mn-ea"/>
                <a:cs typeface="+mn-cs"/>
              </a:rPr>
              <a:t>. Accessed November 8, 2018.</a:t>
            </a:r>
            <a:endParaRPr lang="en-US" sz="1000" b="0" kern="1200" dirty="0">
              <a:solidFill>
                <a:schemeClr val="tx1"/>
              </a:solidFill>
              <a:effectLst/>
              <a:latin typeface="+mn-lt"/>
              <a:ea typeface="+mn-ea"/>
              <a:cs typeface="+mn-cs"/>
            </a:endParaRPr>
          </a:p>
          <a:p>
            <a:pPr marL="0" indent="0">
              <a:buNone/>
            </a:pPr>
            <a:endParaRPr lang="en-US" dirty="0"/>
          </a:p>
        </p:txBody>
      </p:sp>
      <p:sp>
        <p:nvSpPr>
          <p:cNvPr id="4" name="Slide Number Placeholder 3"/>
          <p:cNvSpPr>
            <a:spLocks noGrp="1"/>
          </p:cNvSpPr>
          <p:nvPr>
            <p:ph type="sldNum" sz="quarter" idx="10"/>
          </p:nvPr>
        </p:nvSpPr>
        <p:spPr/>
        <p:txBody>
          <a:bodyPr/>
          <a:lstStyle/>
          <a:p>
            <a:fld id="{50487F27-F4AC-478C-A07B-A71CA0B86259}" type="slidenum">
              <a:rPr lang="en-US" smtClean="0"/>
              <a:pPr/>
              <a:t>27</a:t>
            </a:fld>
            <a:endParaRPr lang="en-US" dirty="0"/>
          </a:p>
        </p:txBody>
      </p:sp>
    </p:spTree>
    <p:extLst>
      <p:ext uri="{BB962C8B-B14F-4D97-AF65-F5344CB8AC3E}">
        <p14:creationId xmlns:p14="http://schemas.microsoft.com/office/powerpoint/2010/main" val="10000003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96900" y="1162050"/>
            <a:ext cx="5575300" cy="3136900"/>
          </a:xfrm>
        </p:spPr>
      </p:sp>
      <p:sp>
        <p:nvSpPr>
          <p:cNvPr id="3" name="Notes Placeholder 2"/>
          <p:cNvSpPr>
            <a:spLocks noGrp="1"/>
          </p:cNvSpPr>
          <p:nvPr>
            <p:ph type="body" idx="1"/>
          </p:nvPr>
        </p:nvSpPr>
        <p:spPr/>
        <p:txBody>
          <a:bodyPr/>
          <a:lstStyle/>
          <a:p>
            <a:pPr marL="0" indent="0">
              <a:buNone/>
            </a:pPr>
            <a:r>
              <a:rPr lang="en-US" b="1" dirty="0"/>
              <a:t>Note:</a:t>
            </a:r>
          </a:p>
          <a:p>
            <a:pPr marL="0" indent="0">
              <a:buNone/>
            </a:pPr>
            <a:r>
              <a:rPr lang="en-US" dirty="0"/>
              <a:t>Present slide.</a:t>
            </a:r>
          </a:p>
          <a:p>
            <a:pPr marL="0" indent="0">
              <a:buNone/>
            </a:pPr>
            <a:endParaRPr lang="en-US" dirty="0"/>
          </a:p>
          <a:p>
            <a:pPr marL="0" indent="0">
              <a:buNone/>
            </a:pPr>
            <a:r>
              <a:rPr lang="en-US" b="1" dirty="0"/>
              <a:t>Additional Information:</a:t>
            </a:r>
          </a:p>
          <a:p>
            <a:pPr marL="0" indent="0">
              <a:buNone/>
            </a:pPr>
            <a:r>
              <a:rPr lang="en-US" dirty="0"/>
              <a:t>Patients with EOS counts </a:t>
            </a:r>
            <a:r>
              <a:rPr lang="en-US" dirty="0">
                <a:cs typeface="Arial" panose="020B0604020202020204" pitchFamily="34" charset="0"/>
              </a:rPr>
              <a:t>≥300 cells/µL</a:t>
            </a:r>
          </a:p>
          <a:p>
            <a:r>
              <a:rPr lang="en-US" dirty="0">
                <a:cs typeface="Arial" panose="020B0604020202020204" pitchFamily="34" charset="0"/>
              </a:rPr>
              <a:t>Mean BORA baseline EOS counts </a:t>
            </a:r>
          </a:p>
          <a:p>
            <a:pPr lvl="2">
              <a:buFont typeface="Arial" panose="020B0604020202020204" pitchFamily="34" charset="0"/>
              <a:buChar char="̶"/>
            </a:pPr>
            <a:r>
              <a:rPr lang="en-US" dirty="0">
                <a:cs typeface="Arial" panose="020B0604020202020204" pitchFamily="34" charset="0"/>
              </a:rPr>
              <a:t>Patients who continued benralizumab 39.5 cells/µL</a:t>
            </a:r>
          </a:p>
          <a:p>
            <a:pPr lvl="2">
              <a:buFont typeface="Arial" panose="020B0604020202020204" pitchFamily="34" charset="0"/>
              <a:buChar char="̶"/>
            </a:pPr>
            <a:r>
              <a:rPr lang="en-US" dirty="0">
                <a:cs typeface="Arial" panose="020B0604020202020204" pitchFamily="34" charset="0"/>
              </a:rPr>
              <a:t>Patients new to benralizumab 482.1 cells/µL</a:t>
            </a:r>
          </a:p>
          <a:p>
            <a:pPr marL="0" lvl="2">
              <a:spcBef>
                <a:spcPts val="1200"/>
              </a:spcBef>
            </a:pPr>
            <a:r>
              <a:rPr lang="en-US" dirty="0">
                <a:cs typeface="Arial" panose="020B0604020202020204" pitchFamily="34" charset="0"/>
              </a:rPr>
              <a:t>Mean BORA Week 68 EOS counts</a:t>
            </a:r>
          </a:p>
          <a:p>
            <a:pPr marL="457200" lvl="4">
              <a:buFont typeface="Arial" panose="020B0604020202020204" pitchFamily="34" charset="0"/>
              <a:buChar char="̶"/>
            </a:pPr>
            <a:r>
              <a:rPr lang="en-US" dirty="0">
                <a:cs typeface="Arial" panose="020B0604020202020204" pitchFamily="34" charset="0"/>
              </a:rPr>
              <a:t>Patients who continued benralizumab 293.4 cells/µL</a:t>
            </a:r>
          </a:p>
          <a:p>
            <a:pPr marL="457200" lvl="4">
              <a:buFont typeface="Arial" panose="020B0604020202020204" pitchFamily="34" charset="0"/>
              <a:buChar char="̶"/>
            </a:pPr>
            <a:r>
              <a:rPr lang="en-US" dirty="0">
                <a:cs typeface="Arial" panose="020B0604020202020204" pitchFamily="34" charset="0"/>
              </a:rPr>
              <a:t>Patients new to benralizumab 296.1 cells/µL</a:t>
            </a:r>
            <a:endParaRPr lang="en-US" dirty="0"/>
          </a:p>
          <a:p>
            <a:pPr marL="0" indent="0">
              <a:buNone/>
            </a:pPr>
            <a:endParaRPr lang="en-US" b="1" dirty="0"/>
          </a:p>
          <a:p>
            <a:pPr marL="0" indent="0">
              <a:buNone/>
            </a:pPr>
            <a:r>
              <a:rPr lang="en-US" b="1" dirty="0"/>
              <a:t>Reference:</a:t>
            </a:r>
          </a:p>
          <a:p>
            <a:pPr marL="0" marR="0" lvl="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r>
              <a:rPr lang="en-GB" sz="1000" b="0" kern="1200" dirty="0">
                <a:solidFill>
                  <a:schemeClr val="tx1"/>
                </a:solidFill>
                <a:effectLst/>
                <a:latin typeface="+mn-lt"/>
                <a:ea typeface="+mn-ea"/>
                <a:cs typeface="+mn-cs"/>
              </a:rPr>
              <a:t>Busse WW, Bleecker ER, FitzGerald JM, et al. Long-term safety and efficacy of benralizumab in patients with severe, uncontrolled asthma: 1-year results from the BORA phase 3 extension trial [Supplementary material published online ahead of print November 7, 2018]. </a:t>
            </a:r>
            <a:r>
              <a:rPr lang="en-GB" sz="1000" b="0" i="1" kern="1200" dirty="0">
                <a:solidFill>
                  <a:schemeClr val="tx1"/>
                </a:solidFill>
                <a:effectLst/>
                <a:latin typeface="+mn-lt"/>
                <a:ea typeface="+mn-ea"/>
                <a:cs typeface="+mn-cs"/>
              </a:rPr>
              <a:t>Lancet Respir Med</a:t>
            </a:r>
            <a:r>
              <a:rPr lang="en-GB" sz="1000" b="0" kern="1200" dirty="0">
                <a:solidFill>
                  <a:schemeClr val="tx1"/>
                </a:solidFill>
                <a:effectLst/>
                <a:latin typeface="+mn-lt"/>
                <a:ea typeface="+mn-ea"/>
                <a:cs typeface="+mn-cs"/>
              </a:rPr>
              <a:t>. 2018. </a:t>
            </a:r>
            <a:r>
              <a:rPr lang="en-GB" sz="1000" b="0" u="sng" kern="1200" dirty="0">
                <a:solidFill>
                  <a:schemeClr val="tx1"/>
                </a:solidFill>
                <a:effectLst/>
                <a:latin typeface="+mn-lt"/>
                <a:ea typeface="+mn-ea"/>
                <a:cs typeface="+mn-cs"/>
                <a:hlinkClick r:id="rId3"/>
              </a:rPr>
              <a:t>http://dx.doi.org/10.1016/S2213-2600(18)30406-5</a:t>
            </a:r>
            <a:r>
              <a:rPr lang="en-GB" sz="1000" b="0" kern="1200" dirty="0">
                <a:solidFill>
                  <a:schemeClr val="tx1"/>
                </a:solidFill>
                <a:effectLst/>
                <a:latin typeface="+mn-lt"/>
                <a:ea typeface="+mn-ea"/>
                <a:cs typeface="+mn-cs"/>
              </a:rPr>
              <a:t>. Accessed November 8, 2018.</a:t>
            </a:r>
            <a:endParaRPr lang="en-US" sz="1000" b="0" kern="1200" dirty="0">
              <a:solidFill>
                <a:schemeClr val="tx1"/>
              </a:solidFill>
              <a:effectLst/>
              <a:latin typeface="+mn-lt"/>
              <a:ea typeface="+mn-ea"/>
              <a:cs typeface="+mn-cs"/>
            </a:endParaRPr>
          </a:p>
          <a:p>
            <a:pPr marL="0" indent="0">
              <a:spcBef>
                <a:spcPts val="601"/>
              </a:spcBef>
              <a:buNone/>
            </a:pPr>
            <a:endParaRPr lang="en-US" sz="1000" b="1" dirty="0"/>
          </a:p>
          <a:p>
            <a:pPr marL="0" indent="0">
              <a:spcBef>
                <a:spcPts val="601"/>
              </a:spcBef>
              <a:buNone/>
            </a:pPr>
            <a:endParaRPr lang="en-US" sz="1000" b="1" dirty="0"/>
          </a:p>
        </p:txBody>
      </p:sp>
      <p:sp>
        <p:nvSpPr>
          <p:cNvPr id="4" name="Slide Number Placeholder 3"/>
          <p:cNvSpPr>
            <a:spLocks noGrp="1"/>
          </p:cNvSpPr>
          <p:nvPr>
            <p:ph type="sldNum" sz="quarter" idx="10"/>
          </p:nvPr>
        </p:nvSpPr>
        <p:spPr/>
        <p:txBody>
          <a:bodyPr/>
          <a:lstStyle/>
          <a:p>
            <a:fld id="{50487F27-F4AC-478C-A07B-A71CA0B86259}" type="slidenum">
              <a:rPr lang="en-US" smtClean="0"/>
              <a:pPr/>
              <a:t>28</a:t>
            </a:fld>
            <a:endParaRPr lang="en-US" dirty="0"/>
          </a:p>
        </p:txBody>
      </p:sp>
    </p:spTree>
    <p:extLst>
      <p:ext uri="{BB962C8B-B14F-4D97-AF65-F5344CB8AC3E}">
        <p14:creationId xmlns:p14="http://schemas.microsoft.com/office/powerpoint/2010/main" val="1886052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96900" y="1162050"/>
            <a:ext cx="5575300" cy="3136900"/>
          </a:xfrm>
        </p:spPr>
      </p:sp>
      <p:sp>
        <p:nvSpPr>
          <p:cNvPr id="3" name="Notes Placeholder 2"/>
          <p:cNvSpPr>
            <a:spLocks noGrp="1"/>
          </p:cNvSpPr>
          <p:nvPr>
            <p:ph type="body" idx="1"/>
          </p:nvPr>
        </p:nvSpPr>
        <p:spPr/>
        <p:txBody>
          <a:bodyPr/>
          <a:lstStyle/>
          <a:p>
            <a:pPr marL="0" marR="0" indent="0" algn="l" defTabSz="731520" rtl="0" eaLnBrk="1" fontAlgn="auto" latinLnBrk="0" hangingPunct="1">
              <a:lnSpc>
                <a:spcPct val="100000"/>
              </a:lnSpc>
              <a:spcBef>
                <a:spcPts val="601"/>
              </a:spcBef>
              <a:spcAft>
                <a:spcPts val="0"/>
              </a:spcAft>
              <a:buClrTx/>
              <a:buSzTx/>
              <a:buFont typeface="Arial" panose="020B0604020202020204" pitchFamily="34" charset="0"/>
              <a:buNone/>
              <a:tabLst/>
              <a:defRPr/>
            </a:pPr>
            <a:r>
              <a:rPr lang="en-US" sz="1000" b="1" dirty="0"/>
              <a:t>Notes:</a:t>
            </a:r>
            <a:endParaRPr lang="en-US" sz="1000" b="1" baseline="0" dirty="0"/>
          </a:p>
          <a:p>
            <a:pPr marL="0" indent="0">
              <a:buNone/>
            </a:pPr>
            <a:r>
              <a:rPr lang="en-US" dirty="0"/>
              <a:t>Present slide.</a:t>
            </a:r>
          </a:p>
          <a:p>
            <a:pPr marL="0" indent="0">
              <a:buNone/>
            </a:pPr>
            <a:endParaRPr lang="en-US" dirty="0"/>
          </a:p>
          <a:p>
            <a:pPr marL="0" indent="0">
              <a:buNone/>
            </a:pPr>
            <a:r>
              <a:rPr lang="en-US" b="1" dirty="0"/>
              <a:t>Reference:</a:t>
            </a:r>
          </a:p>
          <a:p>
            <a:pPr marL="0" marR="0" lvl="0" indent="0" algn="l" defTabSz="914400" rtl="0" eaLnBrk="1" fontAlgn="auto" latinLnBrk="0" hangingPunct="1">
              <a:lnSpc>
                <a:spcPct val="100000"/>
              </a:lnSpc>
              <a:spcBef>
                <a:spcPts val="601"/>
              </a:spcBef>
              <a:spcAft>
                <a:spcPts val="0"/>
              </a:spcAft>
              <a:buClr>
                <a:schemeClr val="accent1"/>
              </a:buClr>
              <a:buSzPct val="100000"/>
              <a:buFont typeface="Arial" panose="020B0604020202020204" pitchFamily="34" charset="0"/>
              <a:buNone/>
              <a:tabLst/>
              <a:defRPr/>
            </a:pPr>
            <a:r>
              <a:rPr lang="en-GB" sz="1000" b="0" kern="1200" dirty="0">
                <a:solidFill>
                  <a:schemeClr val="tx1"/>
                </a:solidFill>
                <a:effectLst/>
                <a:latin typeface="+mn-lt"/>
                <a:ea typeface="+mn-ea"/>
                <a:cs typeface="+mn-cs"/>
              </a:rPr>
              <a:t>Busse WW, Bleecker ER, FitzGerald JM, et al. Long-term safety and efficacy of benralizumab in patients with severe, uncontrolled asthma: 1-year results from the BORA phase 3 extension trial [published online ahead of print November 7, 2018]. </a:t>
            </a:r>
            <a:r>
              <a:rPr lang="en-GB" sz="1000" b="0" i="1" kern="1200" dirty="0">
                <a:solidFill>
                  <a:schemeClr val="tx1"/>
                </a:solidFill>
                <a:effectLst/>
                <a:latin typeface="+mn-lt"/>
                <a:ea typeface="+mn-ea"/>
                <a:cs typeface="+mn-cs"/>
              </a:rPr>
              <a:t>Lancet Respir Med</a:t>
            </a:r>
            <a:r>
              <a:rPr lang="en-GB" sz="1000" b="0" kern="1200" dirty="0">
                <a:solidFill>
                  <a:schemeClr val="tx1"/>
                </a:solidFill>
                <a:effectLst/>
                <a:latin typeface="+mn-lt"/>
                <a:ea typeface="+mn-ea"/>
                <a:cs typeface="+mn-cs"/>
              </a:rPr>
              <a:t>. 2018. </a:t>
            </a:r>
            <a:r>
              <a:rPr lang="en-GB" sz="1000" b="0" u="sng" kern="1200" dirty="0">
                <a:solidFill>
                  <a:schemeClr val="tx1"/>
                </a:solidFill>
                <a:effectLst/>
                <a:latin typeface="+mn-lt"/>
                <a:ea typeface="+mn-ea"/>
                <a:cs typeface="+mn-cs"/>
                <a:hlinkClick r:id="rId3"/>
              </a:rPr>
              <a:t>http://dx.doi.org/10.1016/S2213-2600(18)30406-5</a:t>
            </a:r>
            <a:r>
              <a:rPr lang="en-GB" sz="1000" b="0" kern="1200" dirty="0">
                <a:solidFill>
                  <a:schemeClr val="tx1"/>
                </a:solidFill>
                <a:effectLst/>
                <a:latin typeface="+mn-lt"/>
                <a:ea typeface="+mn-ea"/>
                <a:cs typeface="+mn-cs"/>
              </a:rPr>
              <a:t>. Accessed November 8, 2018.</a:t>
            </a:r>
            <a:endParaRPr lang="en-US" sz="1000" b="0" kern="1200" dirty="0">
              <a:solidFill>
                <a:schemeClr val="tx1"/>
              </a:solidFill>
              <a:effectLst/>
              <a:latin typeface="+mn-lt"/>
              <a:ea typeface="+mn-ea"/>
              <a:cs typeface="+mn-cs"/>
            </a:endParaRPr>
          </a:p>
          <a:p>
            <a:pPr marL="0" indent="0">
              <a:spcBef>
                <a:spcPts val="601"/>
              </a:spcBef>
              <a:buNone/>
            </a:pPr>
            <a:endParaRPr lang="en-US" sz="1000" b="1" dirty="0"/>
          </a:p>
        </p:txBody>
      </p:sp>
      <p:sp>
        <p:nvSpPr>
          <p:cNvPr id="4" name="Slide Number Placeholder 3"/>
          <p:cNvSpPr>
            <a:spLocks noGrp="1"/>
          </p:cNvSpPr>
          <p:nvPr>
            <p:ph type="sldNum" sz="quarter" idx="10"/>
          </p:nvPr>
        </p:nvSpPr>
        <p:spPr/>
        <p:txBody>
          <a:bodyPr/>
          <a:lstStyle/>
          <a:p>
            <a:fld id="{50487F27-F4AC-478C-A07B-A71CA0B86259}" type="slidenum">
              <a:rPr lang="en-US" smtClean="0"/>
              <a:pPr/>
              <a:t>2</a:t>
            </a:fld>
            <a:endParaRPr lang="en-US" dirty="0"/>
          </a:p>
        </p:txBody>
      </p:sp>
    </p:spTree>
    <p:extLst>
      <p:ext uri="{BB962C8B-B14F-4D97-AF65-F5344CB8AC3E}">
        <p14:creationId xmlns:p14="http://schemas.microsoft.com/office/powerpoint/2010/main" val="24435027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96900" y="1162050"/>
            <a:ext cx="5575300" cy="3136900"/>
          </a:xfrm>
        </p:spPr>
      </p:sp>
      <p:sp>
        <p:nvSpPr>
          <p:cNvPr id="3" name="Notes Placeholder 2"/>
          <p:cNvSpPr>
            <a:spLocks noGrp="1"/>
          </p:cNvSpPr>
          <p:nvPr>
            <p:ph type="body" idx="1"/>
          </p:nvPr>
        </p:nvSpPr>
        <p:spPr/>
        <p:txBody>
          <a:bodyPr/>
          <a:lstStyle/>
          <a:p>
            <a:pPr marL="0" indent="0">
              <a:buNone/>
            </a:pPr>
            <a:r>
              <a:rPr lang="en-US" b="1" dirty="0"/>
              <a:t>Note:</a:t>
            </a:r>
          </a:p>
          <a:p>
            <a:pPr marL="0" indent="0">
              <a:buNone/>
            </a:pPr>
            <a:r>
              <a:rPr lang="en-US" dirty="0"/>
              <a:t>Present slide.</a:t>
            </a:r>
          </a:p>
          <a:p>
            <a:pPr marL="0" indent="0">
              <a:buNone/>
            </a:pPr>
            <a:endParaRPr lang="en-US" dirty="0"/>
          </a:p>
          <a:p>
            <a:pPr marL="0" indent="0">
              <a:buNone/>
            </a:pPr>
            <a:endParaRPr lang="en-US" b="1" dirty="0"/>
          </a:p>
          <a:p>
            <a:pPr marL="0" indent="0">
              <a:buNone/>
            </a:pPr>
            <a:r>
              <a:rPr lang="en-US" b="1" dirty="0"/>
              <a:t>Reference:</a:t>
            </a:r>
          </a:p>
          <a:p>
            <a:pPr marL="0" marR="0" lvl="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r>
              <a:rPr lang="en-GB" sz="1000" b="0" kern="1200" dirty="0">
                <a:solidFill>
                  <a:schemeClr val="tx1"/>
                </a:solidFill>
                <a:effectLst/>
                <a:latin typeface="+mn-lt"/>
                <a:ea typeface="+mn-ea"/>
                <a:cs typeface="+mn-cs"/>
              </a:rPr>
              <a:t>Busse WW, Bleecker ER, FitzGerald JM, et al. Long-term safety and efficacy of benralizumab in patients with severe, uncontrolled asthma: 1-year results from the BORA phase 3 extension trial [Supplementary material published online ahead of print November 7, 2018]. </a:t>
            </a:r>
            <a:r>
              <a:rPr lang="en-GB" sz="1000" b="0" i="1" kern="1200" dirty="0">
                <a:solidFill>
                  <a:schemeClr val="tx1"/>
                </a:solidFill>
                <a:effectLst/>
                <a:latin typeface="+mn-lt"/>
                <a:ea typeface="+mn-ea"/>
                <a:cs typeface="+mn-cs"/>
              </a:rPr>
              <a:t>Lancet Respir Med</a:t>
            </a:r>
            <a:r>
              <a:rPr lang="en-GB" sz="1000" b="0" kern="1200" dirty="0">
                <a:solidFill>
                  <a:schemeClr val="tx1"/>
                </a:solidFill>
                <a:effectLst/>
                <a:latin typeface="+mn-lt"/>
                <a:ea typeface="+mn-ea"/>
                <a:cs typeface="+mn-cs"/>
              </a:rPr>
              <a:t>. 2018. </a:t>
            </a:r>
            <a:r>
              <a:rPr lang="en-GB" sz="1000" b="0" u="sng" kern="1200" dirty="0">
                <a:solidFill>
                  <a:schemeClr val="tx1"/>
                </a:solidFill>
                <a:effectLst/>
                <a:latin typeface="+mn-lt"/>
                <a:ea typeface="+mn-ea"/>
                <a:cs typeface="+mn-cs"/>
                <a:hlinkClick r:id="rId3"/>
              </a:rPr>
              <a:t>http://dx.doi.org/10.1016/S2213-2600(18)30406-5</a:t>
            </a:r>
            <a:r>
              <a:rPr lang="en-GB" sz="1000" b="0" kern="1200" dirty="0">
                <a:solidFill>
                  <a:schemeClr val="tx1"/>
                </a:solidFill>
                <a:effectLst/>
                <a:latin typeface="+mn-lt"/>
                <a:ea typeface="+mn-ea"/>
                <a:cs typeface="+mn-cs"/>
              </a:rPr>
              <a:t>. Accessed November 8, 2018.</a:t>
            </a:r>
            <a:endParaRPr lang="en-US" sz="1000" b="0" kern="1200" dirty="0">
              <a:solidFill>
                <a:schemeClr val="tx1"/>
              </a:solidFill>
              <a:effectLst/>
              <a:latin typeface="+mn-lt"/>
              <a:ea typeface="+mn-ea"/>
              <a:cs typeface="+mn-cs"/>
            </a:endParaRPr>
          </a:p>
          <a:p>
            <a:pPr marL="0" indent="0">
              <a:spcBef>
                <a:spcPts val="601"/>
              </a:spcBef>
              <a:buNone/>
            </a:pPr>
            <a:endParaRPr lang="en-US" sz="1000" b="1" dirty="0"/>
          </a:p>
        </p:txBody>
      </p:sp>
      <p:sp>
        <p:nvSpPr>
          <p:cNvPr id="4" name="Slide Number Placeholder 3"/>
          <p:cNvSpPr>
            <a:spLocks noGrp="1"/>
          </p:cNvSpPr>
          <p:nvPr>
            <p:ph type="sldNum" sz="quarter" idx="10"/>
          </p:nvPr>
        </p:nvSpPr>
        <p:spPr/>
        <p:txBody>
          <a:bodyPr/>
          <a:lstStyle/>
          <a:p>
            <a:fld id="{50487F27-F4AC-478C-A07B-A71CA0B86259}" type="slidenum">
              <a:rPr lang="en-US" smtClean="0"/>
              <a:pPr/>
              <a:t>29</a:t>
            </a:fld>
            <a:endParaRPr lang="en-US" dirty="0"/>
          </a:p>
        </p:txBody>
      </p:sp>
    </p:spTree>
    <p:extLst>
      <p:ext uri="{BB962C8B-B14F-4D97-AF65-F5344CB8AC3E}">
        <p14:creationId xmlns:p14="http://schemas.microsoft.com/office/powerpoint/2010/main" val="14188996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t>Note:</a:t>
            </a:r>
          </a:p>
          <a:p>
            <a:pPr marL="0" indent="0">
              <a:buNone/>
            </a:pPr>
            <a:r>
              <a:rPr lang="en-US" dirty="0"/>
              <a:t>Present slide.</a:t>
            </a:r>
          </a:p>
          <a:p>
            <a:pPr marL="0" indent="0">
              <a:buNone/>
            </a:pPr>
            <a:endParaRPr lang="en-US" dirty="0"/>
          </a:p>
          <a:p>
            <a:pPr marL="0" indent="0">
              <a:buNone/>
            </a:pPr>
            <a:endParaRPr lang="en-US" dirty="0"/>
          </a:p>
          <a:p>
            <a:pPr marL="0" indent="0">
              <a:buNone/>
            </a:pPr>
            <a:r>
              <a:rPr lang="en-US" b="1" dirty="0"/>
              <a:t>Reference:</a:t>
            </a:r>
          </a:p>
          <a:p>
            <a:pPr marL="0" marR="0" lvl="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r>
              <a:rPr lang="en-GB" sz="1000" b="0" kern="1200" dirty="0">
                <a:solidFill>
                  <a:schemeClr val="tx1"/>
                </a:solidFill>
                <a:effectLst/>
                <a:latin typeface="+mn-lt"/>
                <a:ea typeface="+mn-ea"/>
                <a:cs typeface="+mn-cs"/>
              </a:rPr>
              <a:t>Busse WW, Bleecker ER, FitzGerald JM, et al. Long-term safety and efficacy of benralizumab in patients with severe, uncontrolled asthma: 1-year results from the BORA phase 3 extension trial [published online ahead of print November 7, 2018]. </a:t>
            </a:r>
            <a:r>
              <a:rPr lang="en-GB" sz="1000" b="0" i="1" kern="1200" dirty="0">
                <a:solidFill>
                  <a:schemeClr val="tx1"/>
                </a:solidFill>
                <a:effectLst/>
                <a:latin typeface="+mn-lt"/>
                <a:ea typeface="+mn-ea"/>
                <a:cs typeface="+mn-cs"/>
              </a:rPr>
              <a:t>Lancet Respir Med</a:t>
            </a:r>
            <a:r>
              <a:rPr lang="en-GB" sz="1000" b="0" kern="1200" dirty="0">
                <a:solidFill>
                  <a:schemeClr val="tx1"/>
                </a:solidFill>
                <a:effectLst/>
                <a:latin typeface="+mn-lt"/>
                <a:ea typeface="+mn-ea"/>
                <a:cs typeface="+mn-cs"/>
              </a:rPr>
              <a:t>. 2018. </a:t>
            </a:r>
            <a:r>
              <a:rPr lang="en-GB" sz="1000" b="0" u="sng" kern="1200" dirty="0">
                <a:solidFill>
                  <a:schemeClr val="tx1"/>
                </a:solidFill>
                <a:effectLst/>
                <a:latin typeface="+mn-lt"/>
                <a:ea typeface="+mn-ea"/>
                <a:cs typeface="+mn-cs"/>
                <a:hlinkClick r:id="rId3"/>
              </a:rPr>
              <a:t>http://dx.doi.org/10.1016/S2213-2600(18)30406-5</a:t>
            </a:r>
            <a:r>
              <a:rPr lang="en-GB" sz="1000" b="0" kern="1200" dirty="0">
                <a:solidFill>
                  <a:schemeClr val="tx1"/>
                </a:solidFill>
                <a:effectLst/>
                <a:latin typeface="+mn-lt"/>
                <a:ea typeface="+mn-ea"/>
                <a:cs typeface="+mn-cs"/>
              </a:rPr>
              <a:t>. Accessed November 8, 2018.</a:t>
            </a:r>
            <a:endParaRPr lang="en-US" sz="10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0487F27-F4AC-478C-A07B-A71CA0B86259}" type="slidenum">
              <a:rPr lang="en-US" smtClean="0"/>
              <a:pPr/>
              <a:t>30</a:t>
            </a:fld>
            <a:endParaRPr lang="en-US" dirty="0"/>
          </a:p>
        </p:txBody>
      </p:sp>
    </p:spTree>
    <p:extLst>
      <p:ext uri="{BB962C8B-B14F-4D97-AF65-F5344CB8AC3E}">
        <p14:creationId xmlns:p14="http://schemas.microsoft.com/office/powerpoint/2010/main" val="38139641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t>Note:</a:t>
            </a:r>
          </a:p>
          <a:p>
            <a:pPr marL="0" indent="0">
              <a:buNone/>
            </a:pPr>
            <a:r>
              <a:rPr lang="en-US" dirty="0"/>
              <a:t>Present slide.</a:t>
            </a:r>
          </a:p>
          <a:p>
            <a:endParaRPr lang="en-US" dirty="0"/>
          </a:p>
          <a:p>
            <a:pPr marL="0" marR="0" lvl="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r>
              <a:rPr lang="en-GB" sz="1000" b="1" kern="1200" dirty="0">
                <a:solidFill>
                  <a:schemeClr val="tx1"/>
                </a:solidFill>
                <a:effectLst/>
                <a:latin typeface="+mn-lt"/>
                <a:ea typeface="+mn-ea"/>
                <a:cs typeface="+mn-cs"/>
              </a:rPr>
              <a:t>Reference:</a:t>
            </a:r>
          </a:p>
          <a:p>
            <a:pPr marL="0" marR="0" lvl="0" indent="0" algn="l" defTabSz="914400" rtl="0" eaLnBrk="1" fontAlgn="auto" latinLnBrk="0" hangingPunct="1">
              <a:lnSpc>
                <a:spcPct val="100000"/>
              </a:lnSpc>
              <a:spcBef>
                <a:spcPts val="601"/>
              </a:spcBef>
              <a:spcAft>
                <a:spcPts val="0"/>
              </a:spcAft>
              <a:buClr>
                <a:srgbClr val="7F134C"/>
              </a:buClr>
              <a:buSzPct val="100000"/>
              <a:buFont typeface="Arial" panose="020B0604020202020204" pitchFamily="34" charset="0"/>
              <a:buNone/>
              <a:tabLst/>
              <a:defRPr/>
            </a:pPr>
            <a:r>
              <a:rPr lang="en-GB" sz="1000" b="0" kern="1200" dirty="0">
                <a:solidFill>
                  <a:schemeClr val="tx1"/>
                </a:solidFill>
                <a:effectLst/>
                <a:latin typeface="+mn-lt"/>
                <a:ea typeface="+mn-ea"/>
                <a:cs typeface="+mn-cs"/>
              </a:rPr>
              <a:t>Busse WW, Bleecker ER, FitzGerald JM, et al. Long-term safety and efficacy of benralizumab in patients with severe, uncontrolled asthma: 1-year results from the BORA phase 3 extension trial [published online ahead of print November 7, 2018]. </a:t>
            </a:r>
            <a:r>
              <a:rPr lang="en-GB" sz="1000" b="0" i="1" kern="1200" dirty="0">
                <a:solidFill>
                  <a:schemeClr val="tx1"/>
                </a:solidFill>
                <a:effectLst/>
                <a:latin typeface="+mn-lt"/>
                <a:ea typeface="+mn-ea"/>
                <a:cs typeface="+mn-cs"/>
              </a:rPr>
              <a:t>Lancet Respir Med</a:t>
            </a:r>
            <a:r>
              <a:rPr lang="en-GB" sz="1000" b="0" kern="1200" dirty="0">
                <a:solidFill>
                  <a:schemeClr val="tx1"/>
                </a:solidFill>
                <a:effectLst/>
                <a:latin typeface="+mn-lt"/>
                <a:ea typeface="+mn-ea"/>
                <a:cs typeface="+mn-cs"/>
              </a:rPr>
              <a:t>. 2018. </a:t>
            </a:r>
            <a:r>
              <a:rPr lang="en-GB" sz="1000" b="0" u="sng" kern="1200" dirty="0">
                <a:solidFill>
                  <a:schemeClr val="tx1"/>
                </a:solidFill>
                <a:effectLst/>
                <a:latin typeface="+mn-lt"/>
                <a:ea typeface="+mn-ea"/>
                <a:cs typeface="+mn-cs"/>
                <a:hlinkClick r:id="rId3"/>
              </a:rPr>
              <a:t>http://dx.doi.org/10.1016/S2213-2600(18)30406-5</a:t>
            </a:r>
            <a:r>
              <a:rPr lang="en-GB" sz="1000" b="0" kern="1200" dirty="0">
                <a:solidFill>
                  <a:schemeClr val="tx1"/>
                </a:solidFill>
                <a:effectLst/>
                <a:latin typeface="+mn-lt"/>
                <a:ea typeface="+mn-ea"/>
                <a:cs typeface="+mn-cs"/>
              </a:rPr>
              <a:t>. Accessed November 8, 2018.</a:t>
            </a:r>
            <a:endParaRPr lang="en-US" sz="1000" b="0" kern="1200" dirty="0">
              <a:solidFill>
                <a:schemeClr val="tx1"/>
              </a:solidFill>
              <a:effectLst/>
              <a:latin typeface="+mn-lt"/>
              <a:ea typeface="+mn-ea"/>
              <a:cs typeface="+mn-cs"/>
            </a:endParaRPr>
          </a:p>
          <a:p>
            <a:pPr marL="0" indent="0">
              <a:buNone/>
            </a:pPr>
            <a:endParaRPr lang="en-US" dirty="0"/>
          </a:p>
        </p:txBody>
      </p:sp>
      <p:sp>
        <p:nvSpPr>
          <p:cNvPr id="4" name="Slide Number Placeholder 3"/>
          <p:cNvSpPr>
            <a:spLocks noGrp="1"/>
          </p:cNvSpPr>
          <p:nvPr>
            <p:ph type="sldNum" sz="quarter" idx="10"/>
          </p:nvPr>
        </p:nvSpPr>
        <p:spPr/>
        <p:txBody>
          <a:bodyPr/>
          <a:lstStyle/>
          <a:p>
            <a:fld id="{FAB0C971-0077-4BDA-9878-23608560DE8C}" type="slidenum">
              <a:rPr lang="en-GB" smtClean="0"/>
              <a:pPr/>
              <a:t>31</a:t>
            </a:fld>
            <a:endParaRPr lang="en-GB" dirty="0"/>
          </a:p>
        </p:txBody>
      </p:sp>
    </p:spTree>
    <p:extLst>
      <p:ext uri="{BB962C8B-B14F-4D97-AF65-F5344CB8AC3E}">
        <p14:creationId xmlns:p14="http://schemas.microsoft.com/office/powerpoint/2010/main" val="38599201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487F27-F4AC-478C-A07B-A71CA0B86259}" type="slidenum">
              <a:rPr lang="en-US" smtClean="0"/>
              <a:pPr/>
              <a:t>32</a:t>
            </a:fld>
            <a:endParaRPr lang="en-US" dirty="0"/>
          </a:p>
        </p:txBody>
      </p:sp>
    </p:spTree>
    <p:extLst>
      <p:ext uri="{BB962C8B-B14F-4D97-AF65-F5344CB8AC3E}">
        <p14:creationId xmlns:p14="http://schemas.microsoft.com/office/powerpoint/2010/main" val="20901957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73892"/>
            <a:ext cx="5486400" cy="3814848"/>
          </a:xfrm>
        </p:spPr>
        <p:txBody>
          <a:bodyPr/>
          <a:lstStyle/>
          <a:p>
            <a:pPr marL="0" indent="0">
              <a:buNone/>
            </a:pPr>
            <a:r>
              <a:rPr lang="en-US" b="1" dirty="0"/>
              <a:t>Note:</a:t>
            </a:r>
          </a:p>
          <a:p>
            <a:pPr marL="0" indent="0">
              <a:buNone/>
            </a:pPr>
            <a:r>
              <a:rPr lang="en-US" dirty="0"/>
              <a:t>Present slide.</a:t>
            </a:r>
          </a:p>
          <a:p>
            <a:pPr marL="0" indent="0">
              <a:buNone/>
            </a:pPr>
            <a:endParaRPr lang="en-US" dirty="0"/>
          </a:p>
          <a:p>
            <a:pPr marL="171450" indent="-171450"/>
            <a:r>
              <a:rPr lang="en-US" dirty="0"/>
              <a:t>A total of 72% (n=753) of patients overall and 74% (n=251) who continued on benralizumab Q8W were exacerbation free during treatment in BORA</a:t>
            </a:r>
          </a:p>
          <a:p>
            <a:pPr marL="171450" indent="-171450"/>
            <a:endParaRPr lang="en-US" dirty="0"/>
          </a:p>
          <a:p>
            <a:pPr marL="0" indent="0">
              <a:buNone/>
            </a:pPr>
            <a:r>
              <a:rPr lang="en-US" b="1" dirty="0"/>
              <a:t>Additional Information:</a:t>
            </a:r>
            <a:endParaRPr lang="en-US" dirty="0"/>
          </a:p>
          <a:p>
            <a:pPr marL="171450" indent="-171450"/>
            <a:r>
              <a:rPr lang="en-US" dirty="0"/>
              <a:t>Approximately 4% (n=37) of patients receiving benralizumab Q4W or Q8W had exacerbations that led to hospitalizations, similar to SIROCCO and CALIMA (4-6%, unpublished data)</a:t>
            </a:r>
          </a:p>
          <a:p>
            <a:pPr marL="0" indent="0">
              <a:buNone/>
            </a:pPr>
            <a:endParaRPr lang="en-US" dirty="0"/>
          </a:p>
          <a:p>
            <a:pPr marL="0" indent="0">
              <a:buNone/>
            </a:pPr>
            <a:endParaRPr lang="en-US" dirty="0"/>
          </a:p>
          <a:p>
            <a:pPr marL="0" indent="0">
              <a:buNone/>
            </a:pPr>
            <a:r>
              <a:rPr lang="en-US" b="1" dirty="0"/>
              <a:t>Reference:</a:t>
            </a:r>
          </a:p>
          <a:p>
            <a:pPr marL="0" marR="0" lvl="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r>
              <a:rPr lang="en-GB" sz="1000" b="0" kern="1200" dirty="0">
                <a:solidFill>
                  <a:schemeClr val="tx1"/>
                </a:solidFill>
                <a:effectLst/>
                <a:latin typeface="+mn-lt"/>
                <a:ea typeface="+mn-ea"/>
                <a:cs typeface="+mn-cs"/>
              </a:rPr>
              <a:t>Busse WW, Bleecker ER, FitzGerald JM, et al. Long-term safety and efficacy of benralizumab in patients with severe, uncontrolled asthma: 1-year results from the BORA phase 3 extension trial [article and supplementary material published online ahead of print November 7, 2018]. </a:t>
            </a:r>
            <a:r>
              <a:rPr lang="en-GB" sz="1000" b="0" i="1" kern="1200" dirty="0">
                <a:solidFill>
                  <a:schemeClr val="tx1"/>
                </a:solidFill>
                <a:effectLst/>
                <a:latin typeface="+mn-lt"/>
                <a:ea typeface="+mn-ea"/>
                <a:cs typeface="+mn-cs"/>
              </a:rPr>
              <a:t>Lancet Respir Med</a:t>
            </a:r>
            <a:r>
              <a:rPr lang="en-GB" sz="1000" b="0" kern="1200" dirty="0">
                <a:solidFill>
                  <a:schemeClr val="tx1"/>
                </a:solidFill>
                <a:effectLst/>
                <a:latin typeface="+mn-lt"/>
                <a:ea typeface="+mn-ea"/>
                <a:cs typeface="+mn-cs"/>
              </a:rPr>
              <a:t>. 2018. </a:t>
            </a:r>
            <a:r>
              <a:rPr lang="en-GB" sz="1000" b="0" u="sng" kern="1200" dirty="0">
                <a:solidFill>
                  <a:schemeClr val="tx1"/>
                </a:solidFill>
                <a:effectLst/>
                <a:latin typeface="+mn-lt"/>
                <a:ea typeface="+mn-ea"/>
                <a:cs typeface="+mn-cs"/>
                <a:hlinkClick r:id="rId3"/>
              </a:rPr>
              <a:t>http://dx.doi.org/10.1016/S2213-2600(18)30406-5</a:t>
            </a:r>
            <a:r>
              <a:rPr lang="en-GB" sz="1000" b="0" kern="1200" dirty="0">
                <a:solidFill>
                  <a:schemeClr val="tx1"/>
                </a:solidFill>
                <a:effectLst/>
                <a:latin typeface="+mn-lt"/>
                <a:ea typeface="+mn-ea"/>
                <a:cs typeface="+mn-cs"/>
              </a:rPr>
              <a:t>. Accessed November 8, 2018.</a:t>
            </a:r>
            <a:endParaRPr lang="en-US" sz="1000" b="0" kern="1200" dirty="0">
              <a:solidFill>
                <a:schemeClr val="tx1"/>
              </a:solidFill>
              <a:effectLst/>
              <a:latin typeface="+mn-lt"/>
              <a:ea typeface="+mn-ea"/>
              <a:cs typeface="+mn-cs"/>
            </a:endParaRPr>
          </a:p>
          <a:p>
            <a:pPr marL="0" indent="0">
              <a:buNone/>
            </a:pPr>
            <a:endParaRPr lang="en-US" dirty="0"/>
          </a:p>
        </p:txBody>
      </p:sp>
      <p:sp>
        <p:nvSpPr>
          <p:cNvPr id="4" name="Slide Number Placeholder 3"/>
          <p:cNvSpPr>
            <a:spLocks noGrp="1"/>
          </p:cNvSpPr>
          <p:nvPr>
            <p:ph type="sldNum" sz="quarter" idx="10"/>
          </p:nvPr>
        </p:nvSpPr>
        <p:spPr/>
        <p:txBody>
          <a:bodyPr/>
          <a:lstStyle/>
          <a:p>
            <a:fld id="{50487F27-F4AC-478C-A07B-A71CA0B86259}" type="slidenum">
              <a:rPr lang="en-US" smtClean="0"/>
              <a:pPr/>
              <a:t>33</a:t>
            </a:fld>
            <a:endParaRPr lang="en-US" dirty="0"/>
          </a:p>
        </p:txBody>
      </p:sp>
    </p:spTree>
    <p:extLst>
      <p:ext uri="{BB962C8B-B14F-4D97-AF65-F5344CB8AC3E}">
        <p14:creationId xmlns:p14="http://schemas.microsoft.com/office/powerpoint/2010/main" val="28024770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73891"/>
            <a:ext cx="5486400" cy="3993833"/>
          </a:xfrm>
        </p:spPr>
        <p:txBody>
          <a:bodyPr/>
          <a:lstStyle/>
          <a:p>
            <a:pPr marL="0" marR="0" indent="0" algn="l" defTabSz="731520" rtl="0" eaLnBrk="1" fontAlgn="auto" latinLnBrk="0" hangingPunct="1">
              <a:lnSpc>
                <a:spcPct val="100000"/>
              </a:lnSpc>
              <a:spcBef>
                <a:spcPts val="601"/>
              </a:spcBef>
              <a:spcAft>
                <a:spcPts val="0"/>
              </a:spcAft>
              <a:buClrTx/>
              <a:buSzTx/>
              <a:buFont typeface="Arial" panose="020B0604020202020204" pitchFamily="34" charset="0"/>
              <a:buNone/>
              <a:tabLst/>
              <a:defRPr/>
            </a:pPr>
            <a:r>
              <a:rPr lang="en-US" sz="1000" b="1" dirty="0"/>
              <a:t>Note:</a:t>
            </a:r>
            <a:endParaRPr lang="en-US" sz="1000" b="1" baseline="0" dirty="0"/>
          </a:p>
          <a:p>
            <a:pPr marL="0" indent="0">
              <a:buNone/>
            </a:pPr>
            <a:r>
              <a:rPr lang="en-US" dirty="0"/>
              <a:t>Present slide.</a:t>
            </a:r>
          </a:p>
          <a:p>
            <a:pPr marL="0" indent="0">
              <a:buNone/>
            </a:pPr>
            <a:endParaRPr lang="en-US" dirty="0"/>
          </a:p>
          <a:p>
            <a:pPr marL="0" indent="0">
              <a:buNone/>
            </a:pPr>
            <a:r>
              <a:rPr lang="en-US" b="1" dirty="0"/>
              <a:t>Additional Information:</a:t>
            </a:r>
          </a:p>
          <a:p>
            <a:r>
              <a:rPr lang="en-US" dirty="0"/>
              <a:t>Although</a:t>
            </a:r>
            <a:r>
              <a:rPr lang="en-US" sz="1000" b="0" i="0" u="none" strike="noStrike" kern="1200" baseline="0" dirty="0">
                <a:solidFill>
                  <a:schemeClr val="tx1"/>
                </a:solidFill>
                <a:latin typeface="+mn-lt"/>
                <a:ea typeface="+mn-ea"/>
                <a:cs typeface="+mn-cs"/>
              </a:rPr>
              <a:t> 2 dosing regimens were studied in trials 1 (SIROCCO), 2 (CALIMA), and 3 (ZONDA), the recommended dosing regimen is </a:t>
            </a:r>
            <a:r>
              <a:rPr lang="en-US" dirty="0"/>
              <a:t>benralizumab</a:t>
            </a:r>
            <a:r>
              <a:rPr lang="en-US" sz="1000" b="0" i="0" u="none" strike="noStrike" kern="1200" baseline="0" dirty="0">
                <a:solidFill>
                  <a:schemeClr val="tx1"/>
                </a:solidFill>
                <a:latin typeface="+mn-lt"/>
                <a:ea typeface="+mn-ea"/>
                <a:cs typeface="+mn-cs"/>
              </a:rPr>
              <a:t> administered every 4 weeks for the first 3 doses, then every 8 weeks thereafter, because no additional benefit was observed by more frequent dosing</a:t>
            </a:r>
            <a:r>
              <a:rPr lang="en-US" sz="1000" b="0" i="0" u="none" strike="noStrike" kern="1200" baseline="30000" dirty="0">
                <a:solidFill>
                  <a:schemeClr val="tx1"/>
                </a:solidFill>
                <a:latin typeface="+mn-lt"/>
                <a:ea typeface="+mn-ea"/>
                <a:cs typeface="+mn-cs"/>
              </a:rPr>
              <a:t>3</a:t>
            </a:r>
            <a:r>
              <a:rPr lang="en-US" sz="1000" b="0" i="0" u="none" strike="noStrike" kern="1200" baseline="0" dirty="0">
                <a:solidFill>
                  <a:schemeClr val="tx1"/>
                </a:solidFill>
                <a:latin typeface="+mn-lt"/>
                <a:ea typeface="+mn-ea"/>
                <a:cs typeface="+mn-cs"/>
              </a:rPr>
              <a:t> </a:t>
            </a:r>
          </a:p>
          <a:p>
            <a:pPr marL="0" indent="0">
              <a:buNone/>
            </a:pPr>
            <a:endParaRPr lang="en-US" dirty="0"/>
          </a:p>
          <a:p>
            <a:pPr marL="0" indent="0">
              <a:buNone/>
            </a:pPr>
            <a:endParaRPr lang="en-US" b="1" dirty="0"/>
          </a:p>
          <a:p>
            <a:pPr marL="0" indent="0">
              <a:buNone/>
            </a:pPr>
            <a:r>
              <a:rPr lang="en-US" b="1" dirty="0"/>
              <a:t>References:</a:t>
            </a:r>
          </a:p>
          <a:p>
            <a:pPr marL="228600" indent="-228600">
              <a:buAutoNum type="arabicPeriod"/>
            </a:pPr>
            <a:r>
              <a:rPr lang="en-US" dirty="0"/>
              <a:t>Bleecker ER, FitzGerald JM, Chanez P, et al. Efficacy and safety of benralizumab for patients with severe asthma uncontrolled with high-dosage inhaled corticosteroids and long-acting </a:t>
            </a:r>
            <a:r>
              <a:rPr lang="el-GR" dirty="0"/>
              <a:t>β</a:t>
            </a:r>
            <a:r>
              <a:rPr lang="en-US" baseline="-25000" dirty="0"/>
              <a:t>2</a:t>
            </a:r>
            <a:r>
              <a:rPr lang="en-US" dirty="0"/>
              <a:t>-agonists (SIROCCO): a randomised, multicentre, placebo‑controlled phase 3 trial. </a:t>
            </a:r>
            <a:r>
              <a:rPr lang="en-US" i="1" dirty="0"/>
              <a:t>Lancet</a:t>
            </a:r>
            <a:r>
              <a:rPr lang="en-US" dirty="0"/>
              <a:t>. 2016;388:2115-2127.</a:t>
            </a:r>
            <a:endParaRPr lang="en-US" dirty="0">
              <a:cs typeface="Arial" panose="020B0604020202020204" pitchFamily="34" charset="0"/>
            </a:endParaRPr>
          </a:p>
          <a:p>
            <a:pPr marL="228600" indent="-228600">
              <a:buAutoNum type="arabicPeriod"/>
            </a:pPr>
            <a:r>
              <a:rPr lang="en-US" sz="1000" b="0" kern="1200" dirty="0">
                <a:solidFill>
                  <a:schemeClr val="tx1"/>
                </a:solidFill>
                <a:effectLst/>
                <a:latin typeface="+mn-lt"/>
                <a:ea typeface="+mn-ea"/>
                <a:cs typeface="+mn-cs"/>
              </a:rPr>
              <a:t>FitzGerald JM, Bleecker ER, Nair P, et al. Benralizumab, an anti–interleukin-5 receptor α monoclonal antibody, as add-on treatment for patients with severe, uncontrolled, eosinophilic asthma (CALIMA): a randomised, double-blind, placebo-controlled phase 3 trial. </a:t>
            </a:r>
            <a:r>
              <a:rPr lang="en-US" sz="1000" b="0" i="1" kern="1200" dirty="0">
                <a:solidFill>
                  <a:schemeClr val="tx1"/>
                </a:solidFill>
                <a:effectLst/>
                <a:latin typeface="+mn-lt"/>
                <a:ea typeface="+mn-ea"/>
                <a:cs typeface="+mn-cs"/>
              </a:rPr>
              <a:t>Lancet</a:t>
            </a:r>
            <a:r>
              <a:rPr lang="en-US" sz="1000" b="0" kern="1200" dirty="0">
                <a:solidFill>
                  <a:schemeClr val="tx1"/>
                </a:solidFill>
                <a:effectLst/>
                <a:latin typeface="+mn-lt"/>
                <a:ea typeface="+mn-ea"/>
                <a:cs typeface="+mn-cs"/>
              </a:rPr>
              <a:t>. 2016;388:2128-2141.</a:t>
            </a:r>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AutoNum type="arabicPeriod"/>
              <a:tabLst/>
              <a:defRPr/>
            </a:pPr>
            <a:r>
              <a:rPr lang="en-US" b="0" dirty="0"/>
              <a:t>FASENRA Summary of Product Characteristics, section 4.2. </a:t>
            </a:r>
          </a:p>
          <a:p>
            <a:pPr marL="228600" indent="-228600">
              <a:buAutoNum type="arabicPeriod"/>
            </a:pPr>
            <a:endParaRPr lang="en-US" sz="1000" b="0" kern="1200" dirty="0">
              <a:solidFill>
                <a:schemeClr val="tx1"/>
              </a:solidFill>
              <a:effectLst/>
              <a:latin typeface="+mn-lt"/>
              <a:ea typeface="+mn-ea"/>
              <a:cs typeface="+mn-cs"/>
            </a:endParaRPr>
          </a:p>
          <a:p>
            <a:pPr marL="0" indent="0">
              <a:buNone/>
            </a:pPr>
            <a:endParaRPr lang="en-US" dirty="0"/>
          </a:p>
        </p:txBody>
      </p:sp>
      <p:sp>
        <p:nvSpPr>
          <p:cNvPr id="4" name="Slide Number Placeholder 3"/>
          <p:cNvSpPr>
            <a:spLocks noGrp="1"/>
          </p:cNvSpPr>
          <p:nvPr>
            <p:ph type="sldNum" sz="quarter" idx="10"/>
          </p:nvPr>
        </p:nvSpPr>
        <p:spPr/>
        <p:txBody>
          <a:bodyPr/>
          <a:lstStyle/>
          <a:p>
            <a:fld id="{50487F27-F4AC-478C-A07B-A71CA0B86259}" type="slidenum">
              <a:rPr lang="en-US" smtClean="0"/>
              <a:pPr/>
              <a:t>34</a:t>
            </a:fld>
            <a:endParaRPr lang="en-US" dirty="0"/>
          </a:p>
        </p:txBody>
      </p:sp>
    </p:spTree>
    <p:extLst>
      <p:ext uri="{BB962C8B-B14F-4D97-AF65-F5344CB8AC3E}">
        <p14:creationId xmlns:p14="http://schemas.microsoft.com/office/powerpoint/2010/main" val="27398504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r>
              <a:rPr lang="en-US" sz="1000" b="1" dirty="0"/>
              <a:t>Note:</a:t>
            </a:r>
            <a:endParaRPr lang="en-US" b="1" dirty="0"/>
          </a:p>
          <a:p>
            <a:pPr marL="0" indent="0">
              <a:buNone/>
            </a:pPr>
            <a:r>
              <a:rPr lang="en-US" dirty="0"/>
              <a:t>Present slide.</a:t>
            </a:r>
          </a:p>
          <a:p>
            <a:pPr marL="0" indent="0">
              <a:buNone/>
            </a:pPr>
            <a:endParaRPr lang="en-US" dirty="0"/>
          </a:p>
          <a:p>
            <a:pPr marL="0" indent="0">
              <a:buNone/>
            </a:pPr>
            <a:r>
              <a:rPr lang="en-US" b="1" dirty="0"/>
              <a:t>Additional Information:</a:t>
            </a:r>
          </a:p>
          <a:p>
            <a:r>
              <a:rPr lang="en-US" dirty="0"/>
              <a:t>Although</a:t>
            </a:r>
            <a:r>
              <a:rPr lang="en-US" sz="1000" b="0" i="0" u="none" strike="noStrike" kern="1200" baseline="0" dirty="0">
                <a:solidFill>
                  <a:schemeClr val="tx1"/>
                </a:solidFill>
                <a:latin typeface="+mn-lt"/>
                <a:ea typeface="+mn-ea"/>
                <a:cs typeface="+mn-cs"/>
              </a:rPr>
              <a:t> 2 dosing regimens were studied in trials 1 (SIROCCO), 2 (CALIMA), and 3 (ZONDA), the recommended dosing regimen is benralizumab administered every 4 weeks for the first 3 doses, then every 8 weeks thereafter, because no additional benefit was observed by more frequent dosing</a:t>
            </a:r>
            <a:r>
              <a:rPr lang="en-US" sz="1000" b="0" i="0" u="none" strike="noStrike" kern="1200" baseline="30000" dirty="0">
                <a:solidFill>
                  <a:schemeClr val="tx1"/>
                </a:solidFill>
                <a:latin typeface="+mn-lt"/>
                <a:ea typeface="+mn-ea"/>
                <a:cs typeface="+mn-cs"/>
              </a:rPr>
              <a:t>2</a:t>
            </a:r>
            <a:endParaRPr lang="en-US" dirty="0"/>
          </a:p>
          <a:p>
            <a:pPr marL="0" indent="0">
              <a:buNone/>
            </a:pPr>
            <a:endParaRPr lang="en-US" b="1" dirty="0"/>
          </a:p>
          <a:p>
            <a:pPr marL="0" indent="0">
              <a:buNone/>
            </a:pPr>
            <a:r>
              <a:rPr lang="en-US" b="1" dirty="0"/>
              <a:t>References:</a:t>
            </a:r>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mj-lt"/>
              <a:buAutoNum type="arabicPeriod"/>
              <a:tabLst/>
              <a:defRPr/>
            </a:pPr>
            <a:r>
              <a:rPr lang="en-US" dirty="0"/>
              <a:t>Nair P, Wenzel S, Rabe KF, et al. Oral glucocorticoid-sparing effect of benralizumab in severe asthma. </a:t>
            </a:r>
            <a:r>
              <a:rPr lang="en-US" i="1" dirty="0"/>
              <a:t>N Engl J Med</a:t>
            </a:r>
            <a:r>
              <a:rPr lang="en-US" dirty="0"/>
              <a:t>. 2017;</a:t>
            </a:r>
            <a:r>
              <a:rPr lang="en-US" b="0" kern="1200" dirty="0">
                <a:solidFill>
                  <a:schemeClr val="tx1"/>
                </a:solidFill>
                <a:effectLst/>
                <a:latin typeface="+mn-lt"/>
                <a:ea typeface="+mn-ea"/>
                <a:cs typeface="+mn-cs"/>
              </a:rPr>
              <a:t>376:2448-2458</a:t>
            </a:r>
            <a:r>
              <a:rPr lang="en-US" dirty="0"/>
              <a:t>. </a:t>
            </a:r>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mj-lt"/>
              <a:buAutoNum type="arabicPeriod"/>
              <a:tabLst/>
              <a:defRPr/>
            </a:pPr>
            <a:r>
              <a:rPr lang="en-US" dirty="0"/>
              <a:t>FASENRA Summary of Product Characteristics, section 4.2.</a:t>
            </a:r>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mj-lt"/>
              <a:buAutoNum type="arabicPeriod"/>
              <a:tabLst/>
              <a:defRPr/>
            </a:pPr>
            <a:endParaRPr lang="en-US" sz="1000" u="sng" dirty="0"/>
          </a:p>
          <a:p>
            <a:pPr marL="0" indent="0">
              <a:buNone/>
            </a:pPr>
            <a:endParaRPr lang="en-US" b="1" dirty="0"/>
          </a:p>
        </p:txBody>
      </p:sp>
      <p:sp>
        <p:nvSpPr>
          <p:cNvPr id="4" name="Slide Number Placeholder 3"/>
          <p:cNvSpPr>
            <a:spLocks noGrp="1"/>
          </p:cNvSpPr>
          <p:nvPr>
            <p:ph type="sldNum" sz="quarter" idx="10"/>
          </p:nvPr>
        </p:nvSpPr>
        <p:spPr/>
        <p:txBody>
          <a:bodyPr/>
          <a:lstStyle/>
          <a:p>
            <a:fld id="{50487F27-F4AC-478C-A07B-A71CA0B86259}" type="slidenum">
              <a:rPr lang="en-US" smtClean="0"/>
              <a:pPr/>
              <a:t>35</a:t>
            </a:fld>
            <a:endParaRPr lang="en-US" dirty="0"/>
          </a:p>
        </p:txBody>
      </p:sp>
    </p:spTree>
    <p:extLst>
      <p:ext uri="{BB962C8B-B14F-4D97-AF65-F5344CB8AC3E}">
        <p14:creationId xmlns:p14="http://schemas.microsoft.com/office/powerpoint/2010/main" val="28750544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t>Note:</a:t>
            </a:r>
          </a:p>
          <a:p>
            <a:pPr marL="0" indent="0">
              <a:buNone/>
            </a:pPr>
            <a:r>
              <a:rPr lang="en-US" dirty="0"/>
              <a:t>Present slide.</a:t>
            </a:r>
          </a:p>
          <a:p>
            <a:pPr marL="0" indent="0">
              <a:buNone/>
            </a:pPr>
            <a:endParaRPr lang="en-US" dirty="0"/>
          </a:p>
          <a:p>
            <a:pPr marL="0" indent="0">
              <a:buNone/>
            </a:pPr>
            <a:r>
              <a:rPr lang="en-US" b="1" dirty="0"/>
              <a:t>Abbreviations:</a:t>
            </a:r>
          </a:p>
          <a:p>
            <a:pPr marL="0" marR="0" lvl="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r>
              <a:rPr lang="en-GB" dirty="0"/>
              <a:t>BD = bronchodilator; CAT = </a:t>
            </a:r>
            <a:r>
              <a:rPr lang="en-US" dirty="0"/>
              <a:t>COPD Assessment Tool;</a:t>
            </a:r>
            <a:r>
              <a:rPr lang="en-GB" dirty="0"/>
              <a:t> COPD = chronic obstructive pulmonary disease</a:t>
            </a:r>
            <a:r>
              <a:rPr lang="en-US" dirty="0">
                <a:cs typeface="ＭＳ Ｐゴシック" charset="0"/>
              </a:rPr>
              <a:t>; EOS = eosinophil; FEV</a:t>
            </a:r>
            <a:r>
              <a:rPr lang="en-US" baseline="-25000" dirty="0">
                <a:cs typeface="ＭＳ Ｐゴシック" charset="0"/>
              </a:rPr>
              <a:t>1</a:t>
            </a:r>
            <a:r>
              <a:rPr lang="en-US" dirty="0">
                <a:cs typeface="ＭＳ Ｐゴシック" charset="0"/>
              </a:rPr>
              <a:t> = forced expiratory volume in </a:t>
            </a:r>
            <a:br>
              <a:rPr lang="en-US" dirty="0">
                <a:cs typeface="ＭＳ Ｐゴシック" charset="0"/>
              </a:rPr>
            </a:br>
            <a:r>
              <a:rPr lang="en-US" dirty="0">
                <a:cs typeface="ＭＳ Ｐゴシック" charset="0"/>
              </a:rPr>
              <a:t>1 second; FVC = forced vital capacity; </a:t>
            </a:r>
            <a:r>
              <a:rPr lang="en-US" sz="1000" b="0" i="0" u="none" strike="noStrike" kern="1200" baseline="0" dirty="0">
                <a:latin typeface="+mn-lt"/>
                <a:ea typeface="+mn-ea"/>
                <a:cs typeface="+mn-cs"/>
              </a:rPr>
              <a:t>GOLD = Global Initiative for Chronic Obstructive Lung Disease; mepo = mepolizumab; </a:t>
            </a:r>
            <a:r>
              <a:rPr lang="en-GB" dirty="0"/>
              <a:t>SGRQ = St. George’s Respiratory Questionnaire;</a:t>
            </a:r>
            <a:r>
              <a:rPr lang="en-US" baseline="0" dirty="0"/>
              <a:t> SD = </a:t>
            </a:r>
            <a:r>
              <a:rPr lang="en-US" sz="1000" b="0" i="0" u="none" strike="noStrike" kern="1200" baseline="0" dirty="0"/>
              <a:t>standard deviation.</a:t>
            </a:r>
            <a:endParaRPr lang="en-GB" dirty="0"/>
          </a:p>
          <a:p>
            <a:pPr marL="0" indent="0">
              <a:buNone/>
            </a:pPr>
            <a:endParaRPr lang="en-US" b="1" dirty="0"/>
          </a:p>
          <a:p>
            <a:pPr marL="0" indent="0">
              <a:buNone/>
            </a:pPr>
            <a:r>
              <a:rPr lang="en-US" b="1" dirty="0"/>
              <a:t>Reference:</a:t>
            </a:r>
          </a:p>
          <a:p>
            <a:pPr marL="0" marR="0" lvl="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r>
              <a:rPr lang="en-GB" sz="1000" b="0" kern="1200" dirty="0">
                <a:solidFill>
                  <a:schemeClr val="tx1"/>
                </a:solidFill>
                <a:effectLst/>
                <a:latin typeface="+mn-lt"/>
                <a:ea typeface="+mn-ea"/>
                <a:cs typeface="+mn-cs"/>
              </a:rPr>
              <a:t>Busse WW, Bleecker ER, FitzGerald JM, et al. Long-term safety and efficacy of benralizumab in patients with severe, uncontrolled asthma: 1-year results from the BORA phase 3 extension trial [published online ahead of print November 7, 2018]. </a:t>
            </a:r>
            <a:r>
              <a:rPr lang="en-GB" sz="1000" b="0" i="1" kern="1200" dirty="0">
                <a:solidFill>
                  <a:schemeClr val="tx1"/>
                </a:solidFill>
                <a:effectLst/>
                <a:latin typeface="+mn-lt"/>
                <a:ea typeface="+mn-ea"/>
                <a:cs typeface="+mn-cs"/>
              </a:rPr>
              <a:t>Lancet Respir Med</a:t>
            </a:r>
            <a:r>
              <a:rPr lang="en-GB" sz="1000" b="0" kern="1200" dirty="0">
                <a:solidFill>
                  <a:schemeClr val="tx1"/>
                </a:solidFill>
                <a:effectLst/>
                <a:latin typeface="+mn-lt"/>
                <a:ea typeface="+mn-ea"/>
                <a:cs typeface="+mn-cs"/>
              </a:rPr>
              <a:t>. 2018. </a:t>
            </a:r>
            <a:r>
              <a:rPr lang="en-GB" sz="1000" b="0" u="sng" kern="1200" dirty="0">
                <a:solidFill>
                  <a:schemeClr val="tx1"/>
                </a:solidFill>
                <a:effectLst/>
                <a:latin typeface="+mn-lt"/>
                <a:ea typeface="+mn-ea"/>
                <a:cs typeface="+mn-cs"/>
                <a:hlinkClick r:id="rId3"/>
              </a:rPr>
              <a:t>http://dx.doi.org/10.1016/S2213-2600(18)30406-5</a:t>
            </a:r>
            <a:r>
              <a:rPr lang="en-GB" sz="1000" b="0" kern="1200" dirty="0">
                <a:solidFill>
                  <a:schemeClr val="tx1"/>
                </a:solidFill>
                <a:effectLst/>
                <a:latin typeface="+mn-lt"/>
                <a:ea typeface="+mn-ea"/>
                <a:cs typeface="+mn-cs"/>
              </a:rPr>
              <a:t>. Accessed November 8, 2018.</a:t>
            </a:r>
            <a:endParaRPr lang="en-US" sz="1000" b="0" kern="1200" dirty="0">
              <a:solidFill>
                <a:schemeClr val="tx1"/>
              </a:solidFill>
              <a:effectLst/>
              <a:latin typeface="+mn-lt"/>
              <a:ea typeface="+mn-ea"/>
              <a:cs typeface="+mn-cs"/>
            </a:endParaRPr>
          </a:p>
          <a:p>
            <a:pPr marL="0" indent="0">
              <a:buNone/>
            </a:pPr>
            <a:endParaRPr lang="en-US" dirty="0"/>
          </a:p>
          <a:p>
            <a:pPr marL="0" indent="0">
              <a:buNone/>
            </a:pPr>
            <a:endParaRPr lang="en-US" dirty="0"/>
          </a:p>
          <a:p>
            <a:pPr marL="0" indent="0">
              <a:buNone/>
            </a:pPr>
            <a:endParaRPr lang="en-US" dirty="0"/>
          </a:p>
          <a:p>
            <a:endParaRPr lang="en-US" sz="10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DC6D1C1-EE92-49F0-9360-996A2F545626}" type="slidenum">
              <a:rPr kumimoji="0" lang="en-US" sz="1000" b="0"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0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Tree>
    <p:extLst>
      <p:ext uri="{BB962C8B-B14F-4D97-AF65-F5344CB8AC3E}">
        <p14:creationId xmlns:p14="http://schemas.microsoft.com/office/powerpoint/2010/main" val="17736340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r>
              <a:rPr lang="en-US" b="1" dirty="0"/>
              <a:t>Note:</a:t>
            </a:r>
          </a:p>
          <a:p>
            <a:pPr marL="0" indent="0">
              <a:buNone/>
            </a:pPr>
            <a:r>
              <a:rPr lang="en-US" dirty="0"/>
              <a:t>Present slide.</a:t>
            </a:r>
          </a:p>
          <a:p>
            <a:pPr marL="0" indent="0">
              <a:buNone/>
            </a:pPr>
            <a:endParaRPr lang="en-US" dirty="0"/>
          </a:p>
          <a:p>
            <a:pPr marL="0" indent="0">
              <a:buNone/>
            </a:pPr>
            <a:r>
              <a:rPr lang="en-GB" sz="1000" dirty="0">
                <a:ea typeface="Calibri" panose="020F0502020204030204" pitchFamily="34" charset="0"/>
              </a:rPr>
              <a:t>Positive ADA responses occurred in general less frequently in the PBO/Q4W and PBO/Q8W groups compared with those who received benralizumab previously (Q4W/Q4W and Q8W/Q8W groups) </a:t>
            </a:r>
          </a:p>
          <a:p>
            <a:pPr marL="0" indent="0">
              <a:buNone/>
            </a:pPr>
            <a:endParaRPr lang="en-US" dirty="0"/>
          </a:p>
          <a:p>
            <a:pPr marL="0" indent="0">
              <a:buNone/>
            </a:pPr>
            <a:endParaRPr lang="en-US" dirty="0"/>
          </a:p>
          <a:p>
            <a:pPr marL="0" indent="0">
              <a:buNone/>
            </a:pPr>
            <a:r>
              <a:rPr lang="en-US" b="1" dirty="0"/>
              <a:t>Reference:</a:t>
            </a:r>
          </a:p>
          <a:p>
            <a:pPr marL="0" marR="0" lvl="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r>
              <a:rPr lang="en-GB" sz="1000" b="0" kern="1200" dirty="0">
                <a:solidFill>
                  <a:schemeClr val="tx1"/>
                </a:solidFill>
                <a:effectLst/>
                <a:latin typeface="+mn-lt"/>
                <a:ea typeface="+mn-ea"/>
                <a:cs typeface="+mn-cs"/>
              </a:rPr>
              <a:t>Busse WW, Bleecker ER, FitzGerald JM, et al. Long-term safety and efficacy of benralizumab in patients with severe, uncontrolled asthma: 1-year results from the BORA phase 3 extension trial [supplementary material published online ahead of print November 7, 2018]. </a:t>
            </a:r>
            <a:r>
              <a:rPr lang="en-GB" sz="1000" b="0" i="1" kern="1200" dirty="0">
                <a:solidFill>
                  <a:schemeClr val="tx1"/>
                </a:solidFill>
                <a:effectLst/>
                <a:latin typeface="+mn-lt"/>
                <a:ea typeface="+mn-ea"/>
                <a:cs typeface="+mn-cs"/>
              </a:rPr>
              <a:t>Lancet Respir Med</a:t>
            </a:r>
            <a:r>
              <a:rPr lang="en-GB" sz="1000" b="0" kern="1200" dirty="0">
                <a:solidFill>
                  <a:schemeClr val="tx1"/>
                </a:solidFill>
                <a:effectLst/>
                <a:latin typeface="+mn-lt"/>
                <a:ea typeface="+mn-ea"/>
                <a:cs typeface="+mn-cs"/>
              </a:rPr>
              <a:t>. 2018. </a:t>
            </a:r>
            <a:r>
              <a:rPr lang="en-GB" sz="1000" b="0" u="sng" kern="1200" dirty="0">
                <a:solidFill>
                  <a:schemeClr val="tx1"/>
                </a:solidFill>
                <a:effectLst/>
                <a:latin typeface="+mn-lt"/>
                <a:ea typeface="+mn-ea"/>
                <a:cs typeface="+mn-cs"/>
                <a:hlinkClick r:id="rId3"/>
              </a:rPr>
              <a:t>http://dx.doi.org/10.1016/S2213-2600(18)30406-5</a:t>
            </a:r>
            <a:r>
              <a:rPr lang="en-GB" sz="1000" b="0" kern="1200" dirty="0">
                <a:solidFill>
                  <a:schemeClr val="tx1"/>
                </a:solidFill>
                <a:effectLst/>
                <a:latin typeface="+mn-lt"/>
                <a:ea typeface="+mn-ea"/>
                <a:cs typeface="+mn-cs"/>
              </a:rPr>
              <a:t>. Accessed November 8, 2018.</a:t>
            </a:r>
            <a:endParaRPr lang="en-US" sz="1000" b="0" kern="1200" dirty="0">
              <a:solidFill>
                <a:schemeClr val="tx1"/>
              </a:solidFill>
              <a:effectLst/>
              <a:latin typeface="+mn-lt"/>
              <a:ea typeface="+mn-ea"/>
              <a:cs typeface="+mn-cs"/>
            </a:endParaRPr>
          </a:p>
          <a:p>
            <a:pPr marL="0" indent="0">
              <a:buNone/>
            </a:pPr>
            <a:endParaRPr lang="en-US" dirty="0"/>
          </a:p>
        </p:txBody>
      </p:sp>
      <p:sp>
        <p:nvSpPr>
          <p:cNvPr id="5" name="Slide Number Placeholder 4"/>
          <p:cNvSpPr>
            <a:spLocks noGrp="1"/>
          </p:cNvSpPr>
          <p:nvPr>
            <p:ph type="sldNum" sz="quarter" idx="11"/>
          </p:nvPr>
        </p:nvSpPr>
        <p:spPr/>
        <p:txBody>
          <a:bodyPr/>
          <a:lstStyle/>
          <a:p>
            <a:fld id="{FAD751AE-7ABC-314D-AFAD-47B860ED6FFE}" type="slidenum">
              <a:rPr lang="en-US" smtClean="0"/>
              <a:pPr/>
              <a:t>37</a:t>
            </a:fld>
            <a:endParaRPr lang="en-US" dirty="0"/>
          </a:p>
        </p:txBody>
      </p:sp>
    </p:spTree>
    <p:extLst>
      <p:ext uri="{BB962C8B-B14F-4D97-AF65-F5344CB8AC3E}">
        <p14:creationId xmlns:p14="http://schemas.microsoft.com/office/powerpoint/2010/main" val="3073483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t>Note:</a:t>
            </a:r>
          </a:p>
          <a:p>
            <a:pPr marL="0" indent="0">
              <a:buNone/>
            </a:pPr>
            <a:r>
              <a:rPr lang="en-US" dirty="0"/>
              <a:t>Present slide.</a:t>
            </a:r>
          </a:p>
          <a:p>
            <a:pPr marL="0" indent="0">
              <a:buNone/>
            </a:pPr>
            <a:endParaRPr lang="en-US" dirty="0"/>
          </a:p>
          <a:p>
            <a:pPr marL="0" indent="0">
              <a:buNone/>
            </a:pPr>
            <a:r>
              <a:rPr lang="en-US" b="1" dirty="0"/>
              <a:t>Reference:</a:t>
            </a:r>
          </a:p>
          <a:p>
            <a:pPr marL="0" marR="0" lvl="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r>
              <a:rPr lang="en-GB" sz="1000" b="0" kern="1200" dirty="0">
                <a:solidFill>
                  <a:schemeClr val="tx1"/>
                </a:solidFill>
                <a:effectLst/>
                <a:latin typeface="+mn-lt"/>
                <a:ea typeface="+mn-ea"/>
                <a:cs typeface="+mn-cs"/>
              </a:rPr>
              <a:t>Busse WW, Bleecker ER, FitzGerald JM, et al. Long-term safety and efficacy of benralizumab in patients with severe, uncontrolled asthma: 1-year results from the BORA phase 3 extension trial [published online ahead of print November 7, 2018]. </a:t>
            </a:r>
            <a:r>
              <a:rPr lang="en-GB" sz="1000" b="0" i="1" kern="1200" dirty="0">
                <a:solidFill>
                  <a:schemeClr val="tx1"/>
                </a:solidFill>
                <a:effectLst/>
                <a:latin typeface="+mn-lt"/>
                <a:ea typeface="+mn-ea"/>
                <a:cs typeface="+mn-cs"/>
              </a:rPr>
              <a:t>Lancet Respir Med</a:t>
            </a:r>
            <a:r>
              <a:rPr lang="en-GB" sz="1000" b="0" kern="1200" dirty="0">
                <a:solidFill>
                  <a:schemeClr val="tx1"/>
                </a:solidFill>
                <a:effectLst/>
                <a:latin typeface="+mn-lt"/>
                <a:ea typeface="+mn-ea"/>
                <a:cs typeface="+mn-cs"/>
              </a:rPr>
              <a:t>. 2018. </a:t>
            </a:r>
            <a:r>
              <a:rPr lang="en-GB" sz="1000" b="0" u="sng" kern="1200" dirty="0">
                <a:solidFill>
                  <a:schemeClr val="tx1"/>
                </a:solidFill>
                <a:effectLst/>
                <a:latin typeface="+mn-lt"/>
                <a:ea typeface="+mn-ea"/>
                <a:cs typeface="+mn-cs"/>
                <a:hlinkClick r:id="rId3"/>
              </a:rPr>
              <a:t>http://dx.doi.org/10.1016/S2213-2600(18)30406-5</a:t>
            </a:r>
            <a:r>
              <a:rPr lang="en-GB" sz="1000" b="0" kern="1200" dirty="0">
                <a:solidFill>
                  <a:schemeClr val="tx1"/>
                </a:solidFill>
                <a:effectLst/>
                <a:latin typeface="+mn-lt"/>
                <a:ea typeface="+mn-ea"/>
                <a:cs typeface="+mn-cs"/>
              </a:rPr>
              <a:t>. Accessed November 8, 2018.</a:t>
            </a:r>
            <a:endParaRPr lang="en-US" sz="1000" b="0" kern="1200" dirty="0">
              <a:solidFill>
                <a:schemeClr val="tx1"/>
              </a:solidFill>
              <a:effectLst/>
              <a:latin typeface="+mn-lt"/>
              <a:ea typeface="+mn-ea"/>
              <a:cs typeface="+mn-cs"/>
            </a:endParaRPr>
          </a:p>
          <a:p>
            <a:pPr marL="0" indent="0">
              <a:buNone/>
            </a:pPr>
            <a:endParaRPr lang="en-US" dirty="0"/>
          </a:p>
        </p:txBody>
      </p:sp>
      <p:sp>
        <p:nvSpPr>
          <p:cNvPr id="4" name="Slide Number Placeholder 3"/>
          <p:cNvSpPr>
            <a:spLocks noGrp="1"/>
          </p:cNvSpPr>
          <p:nvPr>
            <p:ph type="sldNum" sz="quarter" idx="10"/>
          </p:nvPr>
        </p:nvSpPr>
        <p:spPr/>
        <p:txBody>
          <a:bodyPr/>
          <a:lstStyle/>
          <a:p>
            <a:fld id="{50487F27-F4AC-478C-A07B-A71CA0B86259}" type="slidenum">
              <a:rPr lang="en-US" smtClean="0"/>
              <a:pPr/>
              <a:t>3</a:t>
            </a:fld>
            <a:endParaRPr lang="en-US" dirty="0"/>
          </a:p>
        </p:txBody>
      </p:sp>
    </p:spTree>
    <p:extLst>
      <p:ext uri="{BB962C8B-B14F-4D97-AF65-F5344CB8AC3E}">
        <p14:creationId xmlns:p14="http://schemas.microsoft.com/office/powerpoint/2010/main" val="38795155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799" y="4396558"/>
            <a:ext cx="5530851" cy="4899842"/>
          </a:xfrm>
        </p:spPr>
        <p:txBody>
          <a:bodyPr/>
          <a:lstStyle/>
          <a:p>
            <a:pPr marL="0" indent="0">
              <a:buNone/>
            </a:pPr>
            <a:r>
              <a:rPr lang="en-US" sz="900" b="1" dirty="0"/>
              <a:t>Note:</a:t>
            </a:r>
          </a:p>
          <a:p>
            <a:pPr marL="0" indent="0">
              <a:buNone/>
            </a:pPr>
            <a:r>
              <a:rPr lang="en-US" sz="900" dirty="0"/>
              <a:t>Present slide</a:t>
            </a:r>
            <a:endParaRPr lang="en-US" sz="900" dirty="0">
              <a:solidFill>
                <a:schemeClr val="accent2"/>
              </a:solidFill>
              <a:ea typeface="Times New Roman" panose="02020603050405020304" pitchFamily="18" charset="0"/>
            </a:endParaRPr>
          </a:p>
          <a:p>
            <a:pPr marL="0" indent="0">
              <a:lnSpc>
                <a:spcPct val="100000"/>
              </a:lnSpc>
              <a:buClr>
                <a:schemeClr val="accent2"/>
              </a:buClr>
              <a:buSzPct val="100000"/>
              <a:buNone/>
              <a:defRPr/>
            </a:pPr>
            <a:r>
              <a:rPr lang="en-US" sz="900" b="1" dirty="0"/>
              <a:t>Flow of adolescent patients into BORA:</a:t>
            </a:r>
          </a:p>
          <a:p>
            <a:pPr>
              <a:lnSpc>
                <a:spcPct val="100000"/>
              </a:lnSpc>
              <a:buClr>
                <a:schemeClr val="accent2"/>
              </a:buClr>
              <a:buSzPct val="100000"/>
              <a:defRPr/>
            </a:pPr>
            <a:r>
              <a:rPr lang="en-US" sz="900" dirty="0"/>
              <a:t>Adolescents came only from predecessor studies SIROCCO and CALIMA (ZONDA did not include adolescent patients)</a:t>
            </a:r>
          </a:p>
          <a:p>
            <a:pPr>
              <a:lnSpc>
                <a:spcPct val="100000"/>
              </a:lnSpc>
              <a:buClr>
                <a:schemeClr val="accent2"/>
              </a:buClr>
              <a:buSzPct val="100000"/>
              <a:defRPr/>
            </a:pPr>
            <a:r>
              <a:rPr lang="en-US" sz="900" dirty="0"/>
              <a:t>Patients who entered SIROCCO/CALIMA as an adolescent continue to be considered an adolescent throughout BORA, irrespective of when they reach 18 years of age</a:t>
            </a:r>
          </a:p>
          <a:p>
            <a:pPr>
              <a:lnSpc>
                <a:spcPct val="100000"/>
              </a:lnSpc>
              <a:buClr>
                <a:schemeClr val="accent2"/>
              </a:buClr>
              <a:buSzPct val="100000"/>
              <a:defRPr/>
            </a:pPr>
            <a:r>
              <a:rPr lang="en-US" sz="900" b="1" dirty="0"/>
              <a:t>Outside the European Union</a:t>
            </a:r>
            <a:r>
              <a:rPr lang="en-US" sz="900" dirty="0"/>
              <a:t>, the flow of adolescent patients from SIROCCO/CALIMA into BORA is the same as that for adults</a:t>
            </a:r>
          </a:p>
          <a:p>
            <a:pPr>
              <a:lnSpc>
                <a:spcPct val="100000"/>
              </a:lnSpc>
              <a:buClr>
                <a:schemeClr val="accent2"/>
              </a:buClr>
              <a:buSzPct val="100000"/>
              <a:defRPr/>
            </a:pPr>
            <a:r>
              <a:rPr lang="en-US" sz="900" b="1" dirty="0"/>
              <a:t>Within the European Union</a:t>
            </a:r>
            <a:r>
              <a:rPr lang="en-US" sz="900" dirty="0"/>
              <a:t>, the flow of adolescent patients from SIROCCO/CALIMA into BORA is as follows:</a:t>
            </a:r>
          </a:p>
          <a:p>
            <a:pPr lvl="2">
              <a:lnSpc>
                <a:spcPct val="100000"/>
              </a:lnSpc>
              <a:spcBef>
                <a:spcPts val="600"/>
              </a:spcBef>
              <a:buSzPct val="100000"/>
              <a:defRPr/>
            </a:pPr>
            <a:r>
              <a:rPr lang="en-US" sz="900" dirty="0"/>
              <a:t>Adolescents previously assigned to an active treatment arm continue to receive only the Q8W dosing regimen (open label). To maintain the blind, this group received an injection Q4W for the first 3 doses (active drug at visits 1 and 3, placebo at Visit 2)</a:t>
            </a:r>
          </a:p>
          <a:p>
            <a:pPr lvl="2">
              <a:lnSpc>
                <a:spcPct val="100000"/>
              </a:lnSpc>
              <a:buSzPct val="100000"/>
              <a:defRPr/>
            </a:pPr>
            <a:r>
              <a:rPr lang="en-US" sz="900" dirty="0"/>
              <a:t>Adolescents previously assigned to placebo are receiving open-label benralizumab Q8W (Q4W for the first 3 doses)</a:t>
            </a:r>
          </a:p>
          <a:p>
            <a:pPr lvl="2">
              <a:lnSpc>
                <a:spcPct val="100000"/>
              </a:lnSpc>
              <a:buSzPct val="100000"/>
              <a:defRPr/>
            </a:pPr>
            <a:r>
              <a:rPr lang="en-US" sz="900" dirty="0"/>
              <a:t>After the first 3 doses, placebo injections are not given at the interim 4-week visits in either group, but patients still follow an Q4W study visit schedule</a:t>
            </a:r>
            <a:endParaRPr lang="en-US" sz="900" b="1" dirty="0"/>
          </a:p>
          <a:p>
            <a:pPr marL="0" indent="0">
              <a:spcBef>
                <a:spcPts val="600"/>
              </a:spcBef>
              <a:buNone/>
            </a:pPr>
            <a:r>
              <a:rPr lang="en-US" sz="900" b="1" dirty="0"/>
              <a:t>References:</a:t>
            </a:r>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mj-lt"/>
              <a:buAutoNum type="arabicPeriod"/>
              <a:tabLst/>
              <a:defRPr/>
            </a:pPr>
            <a:r>
              <a:rPr lang="en-GB" sz="900" b="0" kern="1200" dirty="0">
                <a:solidFill>
                  <a:schemeClr val="tx1"/>
                </a:solidFill>
                <a:effectLst/>
                <a:latin typeface="+mn-lt"/>
                <a:ea typeface="+mn-ea"/>
                <a:cs typeface="+mn-cs"/>
              </a:rPr>
              <a:t>Busse WW, Bleecker ER, FitzGerald JM, et al. Long-term safety and efficacy of benralizumab in patients with severe, uncontrolled asthma: 1-year results from the BORA phase 3 extension trial [published online ahead of print November 7, 2018]. </a:t>
            </a:r>
            <a:r>
              <a:rPr lang="en-GB" sz="900" b="0" i="1" kern="1200" dirty="0">
                <a:solidFill>
                  <a:schemeClr val="tx1"/>
                </a:solidFill>
                <a:effectLst/>
                <a:latin typeface="+mn-lt"/>
                <a:ea typeface="+mn-ea"/>
                <a:cs typeface="+mn-cs"/>
              </a:rPr>
              <a:t>Lancet Respir Med</a:t>
            </a:r>
            <a:r>
              <a:rPr lang="en-GB" sz="900" b="0" kern="1200" dirty="0">
                <a:solidFill>
                  <a:schemeClr val="tx1"/>
                </a:solidFill>
                <a:effectLst/>
                <a:latin typeface="+mn-lt"/>
                <a:ea typeface="+mn-ea"/>
                <a:cs typeface="+mn-cs"/>
              </a:rPr>
              <a:t>. 2018. </a:t>
            </a:r>
            <a:r>
              <a:rPr lang="en-GB" sz="900" b="0" u="sng" kern="1200" dirty="0">
                <a:solidFill>
                  <a:schemeClr val="tx1"/>
                </a:solidFill>
                <a:effectLst/>
                <a:latin typeface="+mn-lt"/>
                <a:ea typeface="+mn-ea"/>
                <a:cs typeface="+mn-cs"/>
                <a:hlinkClick r:id="rId3"/>
              </a:rPr>
              <a:t>http://dx.doi.org/10.1016/S2213-2600(18)30406-5</a:t>
            </a:r>
            <a:r>
              <a:rPr lang="en-GB" sz="900" b="0" kern="1200" dirty="0">
                <a:solidFill>
                  <a:schemeClr val="tx1"/>
                </a:solidFill>
                <a:effectLst/>
                <a:latin typeface="+mn-lt"/>
                <a:ea typeface="+mn-ea"/>
                <a:cs typeface="+mn-cs"/>
              </a:rPr>
              <a:t>. Accessed November 8, 2018.</a:t>
            </a:r>
            <a:endParaRPr lang="en-US" sz="900" b="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mj-lt"/>
              <a:buAutoNum type="arabicPeriod"/>
              <a:tabLst/>
              <a:defRPr/>
            </a:pPr>
            <a:r>
              <a:rPr lang="en-US" sz="900" b="0" i="0" kern="1200" dirty="0">
                <a:solidFill>
                  <a:schemeClr val="tx1"/>
                </a:solidFill>
                <a:effectLst/>
                <a:latin typeface="+mn-lt"/>
                <a:ea typeface="+mn-ea"/>
                <a:cs typeface="+mn-cs"/>
              </a:rPr>
              <a:t>AstraZeneca. A</a:t>
            </a:r>
            <a:r>
              <a:rPr lang="en-US" sz="900" b="1" i="0" kern="1200" dirty="0">
                <a:solidFill>
                  <a:schemeClr val="tx1"/>
                </a:solidFill>
                <a:effectLst/>
                <a:latin typeface="+mn-lt"/>
                <a:ea typeface="+mn-ea"/>
                <a:cs typeface="+mn-cs"/>
              </a:rPr>
              <a:t> </a:t>
            </a:r>
            <a:r>
              <a:rPr lang="en-US" sz="900" b="0" i="0" kern="1200" dirty="0">
                <a:solidFill>
                  <a:schemeClr val="tx1"/>
                </a:solidFill>
                <a:effectLst/>
                <a:latin typeface="+mn-lt"/>
                <a:ea typeface="+mn-ea"/>
                <a:cs typeface="+mn-cs"/>
              </a:rPr>
              <a:t>safety extension study to evaluate the safety and tolerability of benralizumab (MEDI-563) in asthmatic adults and adolescents on inhaled corticosteroid plus LABA </a:t>
            </a:r>
            <a:r>
              <a:rPr lang="en-US" sz="900" b="1" i="0" kern="1200" dirty="0">
                <a:solidFill>
                  <a:schemeClr val="tx1"/>
                </a:solidFill>
                <a:effectLst/>
                <a:latin typeface="+mn-lt"/>
                <a:ea typeface="+mn-ea"/>
                <a:cs typeface="+mn-cs"/>
              </a:rPr>
              <a:t>(</a:t>
            </a:r>
            <a:r>
              <a:rPr lang="en-US" sz="900" b="0" i="0" kern="1200" dirty="0">
                <a:solidFill>
                  <a:schemeClr val="tx1"/>
                </a:solidFill>
                <a:effectLst/>
                <a:latin typeface="+mn-lt"/>
                <a:ea typeface="+mn-ea"/>
                <a:cs typeface="+mn-cs"/>
              </a:rPr>
              <a:t>BORA). ClinicalTrials.gov website. </a:t>
            </a:r>
            <a:r>
              <a:rPr lang="pt-BR" sz="900" dirty="0"/>
              <a:t>http://www.clinicaltrials.gov/ct2/show/NCT02258542. Accessed August 17, 2018.</a:t>
            </a:r>
            <a:endParaRPr lang="en-US" sz="900" b="0" i="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mj-lt"/>
              <a:buAutoNum type="arabicPeriod"/>
              <a:tabLst/>
              <a:defRPr/>
            </a:pPr>
            <a:r>
              <a:rPr lang="en-US" sz="900" dirty="0"/>
              <a:t>Nair P, Wenzel S, Rabe KF, et al. Oral glucocorticoid-sparing effect of benralizumab in severe asthma. </a:t>
            </a:r>
            <a:r>
              <a:rPr lang="en-US" sz="900" i="1" dirty="0"/>
              <a:t>N Engl J Med</a:t>
            </a:r>
            <a:r>
              <a:rPr lang="en-US" sz="900" dirty="0"/>
              <a:t>. 2017;</a:t>
            </a:r>
            <a:r>
              <a:rPr lang="en-US" sz="900" b="0" kern="1200" dirty="0">
                <a:solidFill>
                  <a:schemeClr val="tx1"/>
                </a:solidFill>
                <a:effectLst/>
                <a:latin typeface="+mn-lt"/>
                <a:ea typeface="+mn-ea"/>
                <a:cs typeface="+mn-cs"/>
              </a:rPr>
              <a:t>376:2448-2458</a:t>
            </a:r>
            <a:r>
              <a:rPr lang="en-US" sz="900" dirty="0"/>
              <a:t>. </a:t>
            </a:r>
          </a:p>
          <a:p>
            <a:pPr marL="0" marR="0" lvl="0" indent="0" algn="l" defTabSz="914400" rtl="0" eaLnBrk="1" fontAlgn="auto" latinLnBrk="0" hangingPunct="1">
              <a:lnSpc>
                <a:spcPct val="100000"/>
              </a:lnSpc>
              <a:spcBef>
                <a:spcPts val="300"/>
              </a:spcBef>
              <a:spcAft>
                <a:spcPts val="0"/>
              </a:spcAft>
              <a:buClr>
                <a:schemeClr val="accent1"/>
              </a:buClr>
              <a:buSzPct val="100000"/>
              <a:buFont typeface="+mj-lt"/>
              <a:buNone/>
              <a:tabLst/>
              <a:defRPr/>
            </a:pPr>
            <a:endParaRPr lang="en-US" sz="1000" b="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0487F27-F4AC-478C-A07B-A71CA0B86259}" type="slidenum">
              <a:rPr lang="en-US" smtClean="0"/>
              <a:pPr/>
              <a:t>4</a:t>
            </a:fld>
            <a:endParaRPr lang="en-US" dirty="0"/>
          </a:p>
        </p:txBody>
      </p:sp>
    </p:spTree>
    <p:extLst>
      <p:ext uri="{BB962C8B-B14F-4D97-AF65-F5344CB8AC3E}">
        <p14:creationId xmlns:p14="http://schemas.microsoft.com/office/powerpoint/2010/main" val="4139959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t>Note:</a:t>
            </a:r>
          </a:p>
          <a:p>
            <a:pPr marL="0" indent="0">
              <a:buNone/>
            </a:pPr>
            <a:r>
              <a:rPr lang="en-US" dirty="0"/>
              <a:t>Present slide.</a:t>
            </a:r>
          </a:p>
          <a:p>
            <a:pPr marL="0" indent="0">
              <a:buNone/>
            </a:pPr>
            <a:endParaRPr lang="en-US" dirty="0"/>
          </a:p>
          <a:p>
            <a:pPr marL="0" indent="0">
              <a:buNone/>
            </a:pPr>
            <a:r>
              <a:rPr lang="en-US" b="1" dirty="0"/>
              <a:t>Reference:</a:t>
            </a:r>
          </a:p>
          <a:p>
            <a:pPr marL="0" marR="0" lvl="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r>
              <a:rPr lang="en-GB" sz="1000" b="0" kern="1200" dirty="0">
                <a:solidFill>
                  <a:schemeClr val="tx1"/>
                </a:solidFill>
                <a:effectLst/>
                <a:latin typeface="+mn-lt"/>
                <a:ea typeface="+mn-ea"/>
                <a:cs typeface="+mn-cs"/>
              </a:rPr>
              <a:t>Busse WW, Bleecker ER, FitzGerald JM, et al. Long-term safety and efficacy of benralizumab in patients with severe, uncontrolled asthma: 1-year results from the BORA phase 3 extension trial [published online ahead of print November 7, 2018]. </a:t>
            </a:r>
            <a:r>
              <a:rPr lang="en-GB" sz="1000" b="0" i="1" kern="1200" dirty="0">
                <a:solidFill>
                  <a:schemeClr val="tx1"/>
                </a:solidFill>
                <a:effectLst/>
                <a:latin typeface="+mn-lt"/>
                <a:ea typeface="+mn-ea"/>
                <a:cs typeface="+mn-cs"/>
              </a:rPr>
              <a:t>Lancet Respir Med</a:t>
            </a:r>
            <a:r>
              <a:rPr lang="en-GB" sz="1000" b="0" kern="1200" dirty="0">
                <a:solidFill>
                  <a:schemeClr val="tx1"/>
                </a:solidFill>
                <a:effectLst/>
                <a:latin typeface="+mn-lt"/>
                <a:ea typeface="+mn-ea"/>
                <a:cs typeface="+mn-cs"/>
              </a:rPr>
              <a:t>. 2018. </a:t>
            </a:r>
            <a:r>
              <a:rPr lang="en-GB" sz="1000" b="0" u="sng" kern="1200" dirty="0">
                <a:solidFill>
                  <a:schemeClr val="tx1"/>
                </a:solidFill>
                <a:effectLst/>
                <a:latin typeface="+mn-lt"/>
                <a:ea typeface="+mn-ea"/>
                <a:cs typeface="+mn-cs"/>
                <a:hlinkClick r:id="rId3"/>
              </a:rPr>
              <a:t>http://dx.doi.org/10.1016/S2213-2600(18)30406-5</a:t>
            </a:r>
            <a:r>
              <a:rPr lang="en-GB" sz="1000" b="0" kern="1200" dirty="0">
                <a:solidFill>
                  <a:schemeClr val="tx1"/>
                </a:solidFill>
                <a:effectLst/>
                <a:latin typeface="+mn-lt"/>
                <a:ea typeface="+mn-ea"/>
                <a:cs typeface="+mn-cs"/>
              </a:rPr>
              <a:t>. Accessed November 8, 2018.</a:t>
            </a:r>
            <a:endParaRPr lang="en-US" sz="10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0487F27-F4AC-478C-A07B-A71CA0B86259}" type="slidenum">
              <a:rPr lang="en-US" smtClean="0"/>
              <a:pPr/>
              <a:t>5</a:t>
            </a:fld>
            <a:endParaRPr lang="en-US" dirty="0"/>
          </a:p>
        </p:txBody>
      </p:sp>
    </p:spTree>
    <p:extLst>
      <p:ext uri="{BB962C8B-B14F-4D97-AF65-F5344CB8AC3E}">
        <p14:creationId xmlns:p14="http://schemas.microsoft.com/office/powerpoint/2010/main" val="777641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000" b="1" kern="1200" dirty="0">
                <a:solidFill>
                  <a:schemeClr val="tx1"/>
                </a:solidFill>
                <a:effectLst/>
                <a:latin typeface="+mn-lt"/>
                <a:ea typeface="+mn-ea"/>
                <a:cs typeface="+mn-cs"/>
              </a:rPr>
              <a:t>Notes:</a:t>
            </a:r>
          </a:p>
          <a:p>
            <a:pPr marL="171450" indent="-171450"/>
            <a:r>
              <a:rPr lang="en-US" sz="1000" b="0" kern="1200" dirty="0">
                <a:solidFill>
                  <a:schemeClr val="tx1"/>
                </a:solidFill>
                <a:effectLst/>
                <a:latin typeface="+mn-lt"/>
                <a:ea typeface="+mn-ea"/>
                <a:cs typeface="+mn-cs"/>
              </a:rPr>
              <a:t>Primary comparison will be end of treatment (EOT) versus baseline. EOT for adults is Week 56; EOT for adolescents is Week 108. </a:t>
            </a:r>
          </a:p>
          <a:p>
            <a:pPr marL="171450" indent="-171450"/>
            <a:r>
              <a:rPr lang="en-US" sz="1000" b="0" kern="1200" dirty="0">
                <a:solidFill>
                  <a:schemeClr val="tx1"/>
                </a:solidFill>
                <a:effectLst/>
                <a:latin typeface="+mn-lt"/>
                <a:ea typeface="+mn-ea"/>
                <a:cs typeface="+mn-cs"/>
              </a:rPr>
              <a:t>There is no placebo comparator, and no between-group comparisons will be made</a:t>
            </a:r>
            <a:endParaRPr lang="en-US" b="0" dirty="0"/>
          </a:p>
          <a:p>
            <a:pPr marL="0" indent="0">
              <a:buNone/>
            </a:pPr>
            <a:endParaRPr lang="en-US" b="1" dirty="0"/>
          </a:p>
          <a:p>
            <a:pPr marL="0" indent="0">
              <a:buNone/>
            </a:pPr>
            <a:r>
              <a:rPr lang="en-US" b="1" dirty="0"/>
              <a:t>Additional Information:</a:t>
            </a:r>
          </a:p>
          <a:p>
            <a:pPr marL="171450" marR="0" lvl="0" indent="-17145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Char char="•"/>
              <a:tabLst/>
              <a:defRPr/>
            </a:pPr>
            <a:r>
              <a:rPr lang="en-US" dirty="0"/>
              <a:t>Endpoints not reported in the publication include the following:</a:t>
            </a:r>
          </a:p>
          <a:p>
            <a:pPr marL="400050" marR="0" lvl="2" indent="-17145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Char char="̶"/>
              <a:tabLst/>
              <a:defRPr/>
            </a:pPr>
            <a:r>
              <a:rPr lang="en-GB" dirty="0"/>
              <a:t>EuroQol questionnaire with 5 dimensions and 5 levels of severity for each dimension</a:t>
            </a:r>
            <a:endParaRPr lang="en-US" dirty="0">
              <a:effectLst/>
            </a:endParaRPr>
          </a:p>
          <a:p>
            <a:pPr marL="400050" marR="0" lvl="2" indent="-17145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Char char="̶"/>
              <a:tabLst/>
              <a:defRPr/>
            </a:pPr>
            <a:r>
              <a:rPr lang="en-US" dirty="0"/>
              <a:t>Work Productivity and Activity Impairment Questionnaire and Classroom Impairment Questions</a:t>
            </a:r>
            <a:r>
              <a:rPr lang="en-US" dirty="0">
                <a:effectLst/>
              </a:rPr>
              <a:t> </a:t>
            </a:r>
          </a:p>
          <a:p>
            <a:pPr marL="400050" marR="0" lvl="2" indent="-17145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Char char="̶"/>
              <a:tabLst/>
              <a:defRPr/>
            </a:pPr>
            <a:r>
              <a:rPr lang="en-US" dirty="0">
                <a:effectLst/>
              </a:rPr>
              <a:t>Average puffs per day</a:t>
            </a:r>
          </a:p>
          <a:p>
            <a:pPr marL="0" indent="0">
              <a:buNone/>
            </a:pPr>
            <a:endParaRPr lang="en-US" b="1" dirty="0"/>
          </a:p>
          <a:p>
            <a:pPr marL="0" indent="0">
              <a:buNone/>
            </a:pPr>
            <a:endParaRPr lang="en-US" b="1" dirty="0"/>
          </a:p>
          <a:p>
            <a:pPr marL="0" indent="0">
              <a:buNone/>
            </a:pPr>
            <a:r>
              <a:rPr lang="en-US" b="1" dirty="0"/>
              <a:t>Reference:</a:t>
            </a:r>
          </a:p>
          <a:p>
            <a:pPr marL="0" marR="0" lvl="1"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r>
              <a:rPr lang="en-GB" sz="1000" kern="1200" dirty="0">
                <a:solidFill>
                  <a:schemeClr val="tx1"/>
                </a:solidFill>
                <a:effectLst/>
                <a:latin typeface="+mn-lt"/>
                <a:ea typeface="+mn-ea"/>
                <a:cs typeface="+mn-cs"/>
              </a:rPr>
              <a:t>Busse WW, Bleecker ER, FitzGerald JM, et al. Long-term safety and efficacy of benralizumab in patients with severe, uncontrolled asthma: 1-year results from the BORA phase 3 extension trial [published online ahead of print November 7, 2018]. </a:t>
            </a:r>
            <a:r>
              <a:rPr lang="en-GB" sz="1000" i="1" kern="1200" dirty="0">
                <a:solidFill>
                  <a:schemeClr val="tx1"/>
                </a:solidFill>
                <a:effectLst/>
                <a:latin typeface="+mn-lt"/>
                <a:ea typeface="+mn-ea"/>
                <a:cs typeface="+mn-cs"/>
              </a:rPr>
              <a:t>Lancet Respir Med</a:t>
            </a:r>
            <a:r>
              <a:rPr lang="en-GB" sz="1000" kern="1200" dirty="0">
                <a:solidFill>
                  <a:schemeClr val="tx1"/>
                </a:solidFill>
                <a:effectLst/>
                <a:latin typeface="+mn-lt"/>
                <a:ea typeface="+mn-ea"/>
                <a:cs typeface="+mn-cs"/>
              </a:rPr>
              <a:t>. 2018. </a:t>
            </a:r>
            <a:r>
              <a:rPr lang="en-GB" sz="1000" u="sng" kern="1200" dirty="0">
                <a:solidFill>
                  <a:schemeClr val="tx1"/>
                </a:solidFill>
                <a:effectLst/>
                <a:latin typeface="+mn-lt"/>
                <a:ea typeface="+mn-ea"/>
                <a:cs typeface="+mn-cs"/>
                <a:hlinkClick r:id="rId3"/>
              </a:rPr>
              <a:t>http://dx.doi.org/10.1016/S2213-2600(18)30406-5</a:t>
            </a:r>
            <a:r>
              <a:rPr lang="en-GB" sz="1000" kern="1200" dirty="0">
                <a:solidFill>
                  <a:schemeClr val="tx1"/>
                </a:solidFill>
                <a:effectLst/>
                <a:latin typeface="+mn-lt"/>
                <a:ea typeface="+mn-ea"/>
                <a:cs typeface="+mn-cs"/>
              </a:rPr>
              <a:t>. Accessed November 8, 2018.</a:t>
            </a:r>
            <a:endParaRPr lang="en-US" sz="1000" kern="1200" dirty="0">
              <a:solidFill>
                <a:schemeClr val="tx1"/>
              </a:solidFill>
              <a:effectLst/>
              <a:latin typeface="+mn-lt"/>
              <a:ea typeface="+mn-ea"/>
              <a:cs typeface="+mn-cs"/>
            </a:endParaRPr>
          </a:p>
          <a:p>
            <a:pPr marL="171450" indent="-171450"/>
            <a:endParaRPr lang="en-US" sz="10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0487F27-F4AC-478C-A07B-A71CA0B86259}" type="slidenum">
              <a:rPr lang="en-US" smtClean="0"/>
              <a:pPr/>
              <a:t>6</a:t>
            </a:fld>
            <a:endParaRPr lang="en-US" dirty="0"/>
          </a:p>
        </p:txBody>
      </p:sp>
    </p:spTree>
    <p:extLst>
      <p:ext uri="{BB962C8B-B14F-4D97-AF65-F5344CB8AC3E}">
        <p14:creationId xmlns:p14="http://schemas.microsoft.com/office/powerpoint/2010/main" val="2136365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t>Note:</a:t>
            </a:r>
          </a:p>
          <a:p>
            <a:pPr marL="0" indent="0">
              <a:buNone/>
            </a:pPr>
            <a:r>
              <a:rPr lang="en-US" dirty="0"/>
              <a:t>Present slide.</a:t>
            </a:r>
          </a:p>
          <a:p>
            <a:pPr marL="0" indent="0">
              <a:buNone/>
            </a:pPr>
            <a:endParaRPr lang="en-US" dirty="0"/>
          </a:p>
          <a:p>
            <a:pPr marL="0" indent="0">
              <a:buNone/>
            </a:pPr>
            <a:r>
              <a:rPr lang="en-US" b="1" dirty="0"/>
              <a:t>Reference:</a:t>
            </a:r>
          </a:p>
          <a:p>
            <a:pPr marL="0" marR="0" lvl="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r>
              <a:rPr lang="en-GB" sz="1000" b="0" kern="1200" dirty="0">
                <a:solidFill>
                  <a:schemeClr val="tx1"/>
                </a:solidFill>
                <a:effectLst/>
                <a:latin typeface="+mn-lt"/>
                <a:ea typeface="+mn-ea"/>
                <a:cs typeface="+mn-cs"/>
              </a:rPr>
              <a:t>Busse WW, Bleecker ER, FitzGerald JM, et al. Long-term safety and efficacy of benralizumab in patients with severe, uncontrolled asthma: 1-year results from the BORA phase 3 extension trial [supplementary material published online ahead of print November 7, 2018]. </a:t>
            </a:r>
            <a:r>
              <a:rPr lang="en-GB" sz="1000" b="0" i="1" kern="1200" dirty="0">
                <a:solidFill>
                  <a:schemeClr val="tx1"/>
                </a:solidFill>
                <a:effectLst/>
                <a:latin typeface="+mn-lt"/>
                <a:ea typeface="+mn-ea"/>
                <a:cs typeface="+mn-cs"/>
              </a:rPr>
              <a:t>Lancet Respir Med</a:t>
            </a:r>
            <a:r>
              <a:rPr lang="en-GB" sz="1000" b="0" kern="1200" dirty="0">
                <a:solidFill>
                  <a:schemeClr val="tx1"/>
                </a:solidFill>
                <a:effectLst/>
                <a:latin typeface="+mn-lt"/>
                <a:ea typeface="+mn-ea"/>
                <a:cs typeface="+mn-cs"/>
              </a:rPr>
              <a:t>. 2018. </a:t>
            </a:r>
            <a:r>
              <a:rPr lang="en-GB" sz="1000" b="0" u="sng" kern="1200" dirty="0">
                <a:solidFill>
                  <a:schemeClr val="tx1"/>
                </a:solidFill>
                <a:effectLst/>
                <a:latin typeface="+mn-lt"/>
                <a:ea typeface="+mn-ea"/>
                <a:cs typeface="+mn-cs"/>
                <a:hlinkClick r:id="rId3"/>
              </a:rPr>
              <a:t>http://dx.doi.org/10.1016/S2213-2600(18)30406-5</a:t>
            </a:r>
            <a:r>
              <a:rPr lang="en-GB" sz="1000" b="0" kern="1200" dirty="0">
                <a:solidFill>
                  <a:schemeClr val="tx1"/>
                </a:solidFill>
                <a:effectLst/>
                <a:latin typeface="+mn-lt"/>
                <a:ea typeface="+mn-ea"/>
                <a:cs typeface="+mn-cs"/>
              </a:rPr>
              <a:t>. Accessed November 8, 2018.</a:t>
            </a:r>
            <a:endParaRPr lang="en-US" sz="1000" b="0" kern="1200" dirty="0">
              <a:solidFill>
                <a:schemeClr val="tx1"/>
              </a:solidFill>
              <a:effectLst/>
              <a:latin typeface="+mn-lt"/>
              <a:ea typeface="+mn-ea"/>
              <a:cs typeface="+mn-cs"/>
            </a:endParaRPr>
          </a:p>
          <a:p>
            <a:pPr marL="0" indent="0">
              <a:buFontTx/>
              <a:buNone/>
            </a:pPr>
            <a:endParaRPr lang="en-US" dirty="0"/>
          </a:p>
        </p:txBody>
      </p:sp>
      <p:sp>
        <p:nvSpPr>
          <p:cNvPr id="5" name="Slide Number Placeholder 4"/>
          <p:cNvSpPr>
            <a:spLocks noGrp="1"/>
          </p:cNvSpPr>
          <p:nvPr>
            <p:ph type="sldNum" sz="quarter" idx="11"/>
          </p:nvPr>
        </p:nvSpPr>
        <p:spPr/>
        <p:txBody>
          <a:bodyPr/>
          <a:lstStyle/>
          <a:p>
            <a:fld id="{FAD751AE-7ABC-314D-AFAD-47B860ED6FFE}" type="slidenum">
              <a:rPr lang="en-US" smtClean="0"/>
              <a:pPr/>
              <a:t>7</a:t>
            </a:fld>
            <a:endParaRPr lang="en-US" dirty="0"/>
          </a:p>
        </p:txBody>
      </p:sp>
    </p:spTree>
    <p:extLst>
      <p:ext uri="{BB962C8B-B14F-4D97-AF65-F5344CB8AC3E}">
        <p14:creationId xmlns:p14="http://schemas.microsoft.com/office/powerpoint/2010/main" val="4115009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73891"/>
            <a:ext cx="5486400" cy="4178789"/>
          </a:xfrm>
        </p:spPr>
        <p:txBody>
          <a:bodyPr/>
          <a:lstStyle/>
          <a:p>
            <a:pPr marL="0" indent="0">
              <a:buNone/>
            </a:pPr>
            <a:r>
              <a:rPr lang="en-US" b="1" dirty="0"/>
              <a:t>Note:</a:t>
            </a:r>
          </a:p>
          <a:p>
            <a:pPr marL="0" indent="0">
              <a:buNone/>
            </a:pPr>
            <a:r>
              <a:rPr lang="en-US" dirty="0"/>
              <a:t>Present slide.</a:t>
            </a:r>
          </a:p>
          <a:p>
            <a:pPr marL="0" indent="0">
              <a:buNone/>
            </a:pPr>
            <a:endParaRPr lang="en-US" dirty="0"/>
          </a:p>
          <a:p>
            <a:pPr marL="0" indent="0">
              <a:buNone/>
            </a:pPr>
            <a:r>
              <a:rPr lang="en-US" b="1" dirty="0"/>
              <a:t>References:</a:t>
            </a:r>
          </a:p>
          <a:p>
            <a:pPr marL="228600" indent="-228600">
              <a:buAutoNum type="arabicPeriod"/>
            </a:pPr>
            <a:r>
              <a:rPr lang="en-US" dirty="0"/>
              <a:t>Bleecker ER, FitzGerald JM, Chanez P, et al. Efficacy and safety of benralizumab for patients with severe asthma uncontrolled with high-dosage inhaled corticosteroids and long-acting </a:t>
            </a:r>
            <a:r>
              <a:rPr lang="el-GR" dirty="0"/>
              <a:t>β</a:t>
            </a:r>
            <a:r>
              <a:rPr lang="en-US" baseline="-25000" dirty="0"/>
              <a:t>2</a:t>
            </a:r>
            <a:r>
              <a:rPr lang="en-US" dirty="0"/>
              <a:t>-agonists (SIROCCO): a randomised, multicentre, placebo‑controlled phase 3 trial. </a:t>
            </a:r>
            <a:r>
              <a:rPr lang="en-US" i="1" dirty="0"/>
              <a:t>Lancet</a:t>
            </a:r>
            <a:r>
              <a:rPr lang="en-US" dirty="0"/>
              <a:t>. 2016;388:2115-2127.</a:t>
            </a:r>
            <a:endParaRPr lang="en-US" dirty="0">
              <a:cs typeface="Arial" panose="020B0604020202020204" pitchFamily="34" charset="0"/>
            </a:endParaRPr>
          </a:p>
          <a:p>
            <a:pPr marL="228600" indent="-228600">
              <a:buAutoNum type="arabicPeriod"/>
            </a:pPr>
            <a:r>
              <a:rPr lang="en-US" sz="1000" b="0" kern="1200" dirty="0">
                <a:solidFill>
                  <a:schemeClr val="tx1"/>
                </a:solidFill>
                <a:effectLst/>
                <a:latin typeface="+mn-lt"/>
                <a:ea typeface="+mn-ea"/>
                <a:cs typeface="+mn-cs"/>
              </a:rPr>
              <a:t>FitzGerald JM, Bleecker ER, Nair P, et al. Benralizumab, an anti–interleukin-5 receptor α monoclonal antibody, as add-on treatment for patients with severe, uncontrolled, eosinophilic asthma (CALIMA): a randomised, double-blind, placebo-controlled phase 3 trial. </a:t>
            </a:r>
            <a:r>
              <a:rPr lang="en-US" sz="1000" b="0" i="1" kern="1200" dirty="0">
                <a:solidFill>
                  <a:schemeClr val="tx1"/>
                </a:solidFill>
                <a:effectLst/>
                <a:latin typeface="+mn-lt"/>
                <a:ea typeface="+mn-ea"/>
                <a:cs typeface="+mn-cs"/>
              </a:rPr>
              <a:t>Lancet</a:t>
            </a:r>
            <a:r>
              <a:rPr lang="en-US" sz="1000" b="0" kern="1200" dirty="0">
                <a:solidFill>
                  <a:schemeClr val="tx1"/>
                </a:solidFill>
                <a:effectLst/>
                <a:latin typeface="+mn-lt"/>
                <a:ea typeface="+mn-ea"/>
                <a:cs typeface="+mn-cs"/>
              </a:rPr>
              <a:t>. 2016;388:2128-2141.</a:t>
            </a:r>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mj-lt"/>
              <a:buAutoNum type="arabicPeriod"/>
              <a:tabLst/>
              <a:defRPr/>
            </a:pPr>
            <a:r>
              <a:rPr lang="en-US" dirty="0"/>
              <a:t>Nair P, Wenzel S, Rabe KF, et al. Oral glucocorticoid-sparing effect of benralizumab in severe asthma. </a:t>
            </a:r>
            <a:r>
              <a:rPr lang="en-US" i="1" dirty="0"/>
              <a:t>N Engl J Med</a:t>
            </a:r>
            <a:r>
              <a:rPr lang="en-US" dirty="0"/>
              <a:t>. 2017;</a:t>
            </a:r>
            <a:r>
              <a:rPr lang="en-US" b="0" kern="1200" dirty="0">
                <a:solidFill>
                  <a:schemeClr val="tx1"/>
                </a:solidFill>
                <a:effectLst/>
                <a:latin typeface="+mn-lt"/>
                <a:ea typeface="+mn-ea"/>
                <a:cs typeface="+mn-cs"/>
              </a:rPr>
              <a:t>376:2448-2458</a:t>
            </a:r>
            <a:r>
              <a:rPr lang="en-US" dirty="0"/>
              <a:t>. </a:t>
            </a:r>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mj-lt"/>
              <a:buAutoNum type="arabicPeriod"/>
              <a:tabLst/>
              <a:defRPr/>
            </a:pPr>
            <a:r>
              <a:rPr lang="en-GB" sz="1000" b="0" kern="1200" dirty="0">
                <a:solidFill>
                  <a:schemeClr val="tx1"/>
                </a:solidFill>
                <a:effectLst/>
                <a:latin typeface="+mn-lt"/>
                <a:ea typeface="+mn-ea"/>
                <a:cs typeface="+mn-cs"/>
              </a:rPr>
              <a:t>Busse WW, Bleecker ER, FitzGerald JM, et al. Long-term safety and efficacy of benralizumab in patients with severe, uncontrolled asthma: 1-year results from the BORA phase 3 extension trial [published online ahead of print November 7, 2018]. </a:t>
            </a:r>
            <a:r>
              <a:rPr lang="en-GB" sz="1000" b="0" i="1" kern="1200" dirty="0">
                <a:solidFill>
                  <a:schemeClr val="tx1"/>
                </a:solidFill>
                <a:effectLst/>
                <a:latin typeface="+mn-lt"/>
                <a:ea typeface="+mn-ea"/>
                <a:cs typeface="+mn-cs"/>
              </a:rPr>
              <a:t>Lancet Respir Med</a:t>
            </a:r>
            <a:r>
              <a:rPr lang="en-GB" sz="1000" b="0" kern="1200" dirty="0">
                <a:solidFill>
                  <a:schemeClr val="tx1"/>
                </a:solidFill>
                <a:effectLst/>
                <a:latin typeface="+mn-lt"/>
                <a:ea typeface="+mn-ea"/>
                <a:cs typeface="+mn-cs"/>
              </a:rPr>
              <a:t>. 2018. </a:t>
            </a:r>
            <a:r>
              <a:rPr lang="en-GB" sz="1000" b="0" u="sng" kern="1200" dirty="0">
                <a:solidFill>
                  <a:schemeClr val="tx1"/>
                </a:solidFill>
                <a:effectLst/>
                <a:latin typeface="+mn-lt"/>
                <a:ea typeface="+mn-ea"/>
                <a:cs typeface="+mn-cs"/>
                <a:hlinkClick r:id="rId3"/>
              </a:rPr>
              <a:t>http://dx.doi.org/10.1016/S2213-2600(18)30406-5</a:t>
            </a:r>
            <a:r>
              <a:rPr lang="en-GB" sz="1000" b="0" kern="1200" dirty="0">
                <a:solidFill>
                  <a:schemeClr val="tx1"/>
                </a:solidFill>
                <a:effectLst/>
                <a:latin typeface="+mn-lt"/>
                <a:ea typeface="+mn-ea"/>
                <a:cs typeface="+mn-cs"/>
              </a:rPr>
              <a:t>. Accessed November 8, 2018.</a:t>
            </a:r>
            <a:endParaRPr lang="en-US" sz="1000" b="0" i="0" u="none" strike="noStrike" kern="1200" baseline="0" dirty="0">
              <a:solidFill>
                <a:schemeClr val="tx1"/>
              </a:solidFill>
              <a:latin typeface="+mn-lt"/>
              <a:ea typeface="+mn-ea"/>
              <a:cs typeface="+mn-cs"/>
            </a:endParaRPr>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mj-lt"/>
              <a:buAutoNum type="arabicPeriod"/>
              <a:tabLst/>
              <a:defRPr/>
            </a:pPr>
            <a:r>
              <a:rPr lang="en-US" sz="1000" b="0" i="0" kern="1200" dirty="0">
                <a:solidFill>
                  <a:schemeClr val="tx1"/>
                </a:solidFill>
                <a:effectLst/>
                <a:latin typeface="+mn-lt"/>
                <a:ea typeface="+mn-ea"/>
                <a:cs typeface="+mn-cs"/>
              </a:rPr>
              <a:t>AstraZeneca. A safety extension study with benralizumab for asthmatic adults on inhaled corticosteroid plus long-acting </a:t>
            </a:r>
            <a:r>
              <a:rPr lang="el-GR" sz="1000" b="0" i="0" kern="1200" dirty="0">
                <a:solidFill>
                  <a:schemeClr val="tx1"/>
                </a:solidFill>
                <a:effectLst/>
                <a:latin typeface="+mn-lt"/>
                <a:ea typeface="+mn-ea"/>
                <a:cs typeface="+mn-cs"/>
              </a:rPr>
              <a:t>β2 </a:t>
            </a:r>
            <a:r>
              <a:rPr lang="en-US" sz="1000" b="0" i="0" kern="1200" dirty="0">
                <a:solidFill>
                  <a:schemeClr val="tx1"/>
                </a:solidFill>
                <a:effectLst/>
                <a:latin typeface="+mn-lt"/>
                <a:ea typeface="+mn-ea"/>
                <a:cs typeface="+mn-cs"/>
              </a:rPr>
              <a:t>agonist (MELTEMI). ClinicalTrials.gov website. </a:t>
            </a:r>
            <a:r>
              <a:rPr lang="pt-BR" dirty="0"/>
              <a:t>http://www.clinicaltrials.gov/ct2/show/NCT02808819. Accessed August 17, 2018.</a:t>
            </a:r>
            <a:endParaRPr lang="en-US" sz="1000" b="0" i="0" kern="1200" dirty="0">
              <a:solidFill>
                <a:schemeClr val="tx1"/>
              </a:solidFill>
              <a:effectLst/>
              <a:latin typeface="+mn-lt"/>
              <a:ea typeface="+mn-ea"/>
              <a:cs typeface="+mn-cs"/>
            </a:endParaRPr>
          </a:p>
          <a:p>
            <a:pPr marL="228600" indent="-228600">
              <a:buFont typeface="+mj-lt"/>
              <a:buAutoNum type="arabicPeriod"/>
            </a:pPr>
            <a:endParaRPr lang="en-US" dirty="0"/>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mj-lt"/>
              <a:buAutoNum type="arabicPeriod"/>
              <a:tabLst/>
              <a:defRPr/>
            </a:pPr>
            <a:endParaRPr lang="en-US" sz="1000" b="1" i="0" kern="1200" dirty="0">
              <a:solidFill>
                <a:schemeClr val="tx1"/>
              </a:solidFill>
              <a:effectLst/>
              <a:latin typeface="+mn-lt"/>
              <a:ea typeface="+mn-ea"/>
              <a:cs typeface="+mn-cs"/>
            </a:endParaRPr>
          </a:p>
          <a:p>
            <a:pPr marL="228600" indent="-228600">
              <a:buFont typeface="+mj-lt"/>
              <a:buAutoNum type="arabicPeriod"/>
            </a:pPr>
            <a:endParaRPr lang="en-US" dirty="0"/>
          </a:p>
          <a:p>
            <a:pPr marL="0" marR="0" lvl="0" indent="0" algn="l" defTabSz="914400" rtl="0" eaLnBrk="1" fontAlgn="auto" latinLnBrk="0" hangingPunct="1">
              <a:lnSpc>
                <a:spcPct val="100000"/>
              </a:lnSpc>
              <a:spcBef>
                <a:spcPts val="300"/>
              </a:spcBef>
              <a:spcAft>
                <a:spcPts val="0"/>
              </a:spcAft>
              <a:buClr>
                <a:schemeClr val="accent1"/>
              </a:buClr>
              <a:buSzPct val="100000"/>
              <a:buFont typeface="+mj-lt"/>
              <a:buNone/>
              <a:tabLst/>
              <a:defRPr/>
            </a:pPr>
            <a:r>
              <a:rPr lang="en-US" sz="1000" b="0" i="0" u="none" strike="noStrike" kern="1200" baseline="0" dirty="0">
                <a:solidFill>
                  <a:schemeClr val="tx1"/>
                </a:solidFill>
                <a:latin typeface="+mn-lt"/>
                <a:ea typeface="+mn-ea"/>
                <a:cs typeface="+mn-cs"/>
              </a:rPr>
              <a:t>	</a:t>
            </a:r>
          </a:p>
          <a:p>
            <a:pPr marL="228600" indent="-228600">
              <a:buFont typeface="+mj-lt"/>
              <a:buAutoNum type="arabicPeriod"/>
            </a:pPr>
            <a:endParaRPr lang="en-US" b="0" i="0" dirty="0"/>
          </a:p>
          <a:p>
            <a:endParaRPr lang="en-US" dirty="0"/>
          </a:p>
        </p:txBody>
      </p:sp>
      <p:sp>
        <p:nvSpPr>
          <p:cNvPr id="4" name="Slide Number Placeholder 3"/>
          <p:cNvSpPr>
            <a:spLocks noGrp="1"/>
          </p:cNvSpPr>
          <p:nvPr>
            <p:ph type="sldNum" sz="quarter" idx="10"/>
          </p:nvPr>
        </p:nvSpPr>
        <p:spPr/>
        <p:txBody>
          <a:bodyPr/>
          <a:lstStyle/>
          <a:p>
            <a:fld id="{50487F27-F4AC-478C-A07B-A71CA0B86259}" type="slidenum">
              <a:rPr lang="en-US" smtClean="0"/>
              <a:pPr/>
              <a:t>8</a:t>
            </a:fld>
            <a:endParaRPr lang="en-US" dirty="0"/>
          </a:p>
        </p:txBody>
      </p:sp>
    </p:spTree>
    <p:extLst>
      <p:ext uri="{BB962C8B-B14F-4D97-AF65-F5344CB8AC3E}">
        <p14:creationId xmlns:p14="http://schemas.microsoft.com/office/powerpoint/2010/main" val="24273889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Title Slide">
    <p:spTree>
      <p:nvGrpSpPr>
        <p:cNvPr id="1" name=""/>
        <p:cNvGrpSpPr/>
        <p:nvPr/>
      </p:nvGrpSpPr>
      <p:grpSpPr>
        <a:xfrm>
          <a:off x="0" y="0"/>
          <a:ext cx="0" cy="0"/>
          <a:chOff x="0" y="0"/>
          <a:chExt cx="0" cy="0"/>
        </a:xfrm>
      </p:grpSpPr>
      <p:pic>
        <p:nvPicPr>
          <p:cNvPr id="2" name="Picture 1" descr="AZ_RGB_H_COL.jpg"/>
          <p:cNvPicPr>
            <a:picLocks noChangeAspect="1"/>
          </p:cNvPicPr>
          <p:nvPr userDrawn="1"/>
        </p:nvPicPr>
        <p:blipFill>
          <a:blip r:embed="rId2" cstate="print">
            <a:alphaModFix/>
            <a:extLst>
              <a:ext uri="{28A0092B-C50C-407E-A947-70E740481C1C}">
                <a14:useLocalDpi xmlns:a14="http://schemas.microsoft.com/office/drawing/2010/main" val="0"/>
              </a:ext>
            </a:extLst>
          </a:blip>
          <a:stretch>
            <a:fillRect/>
          </a:stretch>
        </p:blipFill>
        <p:spPr>
          <a:xfrm>
            <a:off x="9385013" y="142425"/>
            <a:ext cx="2664000" cy="879972"/>
          </a:xfrm>
          <a:prstGeom prst="rect">
            <a:avLst/>
          </a:prstGeom>
        </p:spPr>
      </p:pic>
      <p:sp>
        <p:nvSpPr>
          <p:cNvPr id="8" name="Rectangle 7"/>
          <p:cNvSpPr/>
          <p:nvPr userDrawn="1"/>
        </p:nvSpPr>
        <p:spPr>
          <a:xfrm>
            <a:off x="241013" y="1692146"/>
            <a:ext cx="11808000" cy="497102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bg1"/>
              </a:solidFill>
              <a:effectLst/>
            </a:endParaRPr>
          </a:p>
        </p:txBody>
      </p:sp>
      <p:sp>
        <p:nvSpPr>
          <p:cNvPr id="13" name="Title 8"/>
          <p:cNvSpPr>
            <a:spLocks noGrp="1"/>
          </p:cNvSpPr>
          <p:nvPr>
            <p:ph type="title" hasCustomPrompt="1"/>
          </p:nvPr>
        </p:nvSpPr>
        <p:spPr>
          <a:xfrm>
            <a:off x="288002" y="1848643"/>
            <a:ext cx="9097012" cy="672000"/>
          </a:xfrm>
          <a:prstGeom prst="rect">
            <a:avLst/>
          </a:prstGeom>
        </p:spPr>
        <p:txBody>
          <a:bodyPr vert="horz"/>
          <a:lstStyle>
            <a:lvl1pPr algn="l">
              <a:lnSpc>
                <a:spcPct val="90000"/>
              </a:lnSpc>
              <a:defRPr sz="3733" b="1" baseline="0">
                <a:solidFill>
                  <a:srgbClr val="FFFFFF"/>
                </a:solidFill>
                <a:latin typeface="Arial" pitchFamily="34" charset="0"/>
                <a:cs typeface="Arial" pitchFamily="34" charset="0"/>
              </a:defRPr>
            </a:lvl1pPr>
          </a:lstStyle>
          <a:p>
            <a:r>
              <a:rPr lang="en-GB" noProof="0" dirty="0"/>
              <a:t>Click to add presentation title</a:t>
            </a:r>
          </a:p>
        </p:txBody>
      </p:sp>
      <p:sp>
        <p:nvSpPr>
          <p:cNvPr id="9" name="Text Placeholder 29"/>
          <p:cNvSpPr>
            <a:spLocks noGrp="1"/>
          </p:cNvSpPr>
          <p:nvPr>
            <p:ph type="body" sz="quarter" idx="11" hasCustomPrompt="1"/>
          </p:nvPr>
        </p:nvSpPr>
        <p:spPr>
          <a:xfrm>
            <a:off x="288002" y="3190257"/>
            <a:ext cx="9097011" cy="1594294"/>
          </a:xfrm>
          <a:prstGeom prst="rect">
            <a:avLst/>
          </a:prstGeom>
        </p:spPr>
        <p:txBody>
          <a:bodyPr vert="horz" anchor="ctr">
            <a:normAutofit/>
          </a:bodyPr>
          <a:lstStyle>
            <a:lvl1pPr marL="0" indent="0">
              <a:lnSpc>
                <a:spcPts val="1467"/>
              </a:lnSpc>
              <a:spcBef>
                <a:spcPts val="0"/>
              </a:spcBef>
              <a:buNone/>
              <a:defRPr sz="3000" b="0">
                <a:solidFill>
                  <a:schemeClr val="bg1"/>
                </a:solidFill>
                <a:latin typeface="Arial" pitchFamily="34" charset="0"/>
                <a:cs typeface="Arial" pitchFamily="34" charset="0"/>
              </a:defRPr>
            </a:lvl1pPr>
          </a:lstStyle>
          <a:p>
            <a:pPr lvl="0"/>
            <a:r>
              <a:rPr lang="en-GB" noProof="0" dirty="0"/>
              <a:t>Click to add subtitle if necessary</a:t>
            </a:r>
          </a:p>
        </p:txBody>
      </p:sp>
      <p:sp>
        <p:nvSpPr>
          <p:cNvPr id="14" name="TextBox 13">
            <a:extLst>
              <a:ext uri="{FF2B5EF4-FFF2-40B4-BE49-F238E27FC236}">
                <a16:creationId xmlns:a16="http://schemas.microsoft.com/office/drawing/2014/main" id="{73483441-21AE-4117-994A-6649DC930E5E}"/>
              </a:ext>
            </a:extLst>
          </p:cNvPr>
          <p:cNvSpPr txBox="1"/>
          <p:nvPr userDrawn="1"/>
        </p:nvSpPr>
        <p:spPr>
          <a:xfrm>
            <a:off x="10160000" y="6611780"/>
            <a:ext cx="2032000" cy="246221"/>
          </a:xfrm>
          <a:prstGeom prst="rect">
            <a:avLst/>
          </a:prstGeom>
          <a:noFill/>
        </p:spPr>
        <p:txBody>
          <a:bodyPr wrap="square" rtlCol="0">
            <a:spAutoFit/>
          </a:bodyPr>
          <a:lstStyle/>
          <a:p>
            <a:pPr algn="r"/>
            <a:r>
              <a:rPr lang="en-US" sz="1000" b="0" baseline="0" dirty="0">
                <a:solidFill>
                  <a:schemeClr val="tx1"/>
                </a:solidFill>
                <a:latin typeface="Arial" pitchFamily="34" charset="0"/>
                <a:cs typeface="Arial" pitchFamily="34" charset="0"/>
              </a:rPr>
              <a:t>© AstraZeneca 2018</a:t>
            </a:r>
          </a:p>
        </p:txBody>
      </p:sp>
      <p:sp>
        <p:nvSpPr>
          <p:cNvPr id="10" name="Text Placeholder 7">
            <a:extLst>
              <a:ext uri="{FF2B5EF4-FFF2-40B4-BE49-F238E27FC236}">
                <a16:creationId xmlns:a16="http://schemas.microsoft.com/office/drawing/2014/main" id="{1FCA5801-9220-4E7B-9EDF-28B499B9CC48}"/>
              </a:ext>
            </a:extLst>
          </p:cNvPr>
          <p:cNvSpPr>
            <a:spLocks noGrp="1"/>
          </p:cNvSpPr>
          <p:nvPr>
            <p:ph type="body" sz="quarter" idx="14" hasCustomPrompt="1"/>
          </p:nvPr>
        </p:nvSpPr>
        <p:spPr>
          <a:xfrm>
            <a:off x="2883729" y="5865464"/>
            <a:ext cx="1451151" cy="182880"/>
          </a:xfrm>
        </p:spPr>
        <p:txBody>
          <a:bodyPr anchor="t">
            <a:noAutofit/>
          </a:bodyPr>
          <a:lstStyle>
            <a:lvl1pPr marL="0" indent="0">
              <a:spcBef>
                <a:spcPts val="300"/>
              </a:spcBef>
              <a:buNone/>
              <a:defRPr sz="1000">
                <a:solidFill>
                  <a:schemeClr val="bg1"/>
                </a:solidFill>
              </a:defRPr>
            </a:lvl1pPr>
            <a:lvl2pPr marL="228600" indent="0">
              <a:buNone/>
              <a:defRPr/>
            </a:lvl2pPr>
            <a:lvl3pPr marL="457200" indent="0">
              <a:buNone/>
              <a:defRPr/>
            </a:lvl3pPr>
            <a:lvl4pPr marL="685800" indent="0">
              <a:buNone/>
              <a:defRPr/>
            </a:lvl4pPr>
            <a:lvl5pPr marL="914400" indent="0">
              <a:buNone/>
              <a:defRPr/>
            </a:lvl5pPr>
          </a:lstStyle>
          <a:p>
            <a:pPr lvl="0"/>
            <a:r>
              <a:rPr lang="en-US" dirty="0"/>
              <a:t>XX-XXXX-ALL-XXXX</a:t>
            </a:r>
          </a:p>
        </p:txBody>
      </p:sp>
      <p:sp>
        <p:nvSpPr>
          <p:cNvPr id="5" name="TextBox 4">
            <a:extLst>
              <a:ext uri="{FF2B5EF4-FFF2-40B4-BE49-F238E27FC236}">
                <a16:creationId xmlns:a16="http://schemas.microsoft.com/office/drawing/2014/main" id="{E8AE57FD-B4CA-4FEC-8695-AC40C5080EF3}"/>
              </a:ext>
            </a:extLst>
          </p:cNvPr>
          <p:cNvSpPr txBox="1"/>
          <p:nvPr userDrawn="1"/>
        </p:nvSpPr>
        <p:spPr>
          <a:xfrm>
            <a:off x="288002" y="5803221"/>
            <a:ext cx="2855248" cy="784830"/>
          </a:xfrm>
          <a:prstGeom prst="rect">
            <a:avLst/>
          </a:prstGeom>
          <a:noFill/>
        </p:spPr>
        <p:txBody>
          <a:bodyPr wrap="square" rtlCol="0">
            <a:spAutoFit/>
          </a:bodyPr>
          <a:lstStyle/>
          <a:p>
            <a:pPr>
              <a:lnSpc>
                <a:spcPct val="150000"/>
              </a:lnSpc>
              <a:spcBef>
                <a:spcPts val="600"/>
              </a:spcBef>
              <a:spcAft>
                <a:spcPts val="600"/>
              </a:spcAft>
            </a:pPr>
            <a:r>
              <a:rPr lang="en-US" sz="1000" dirty="0">
                <a:solidFill>
                  <a:schemeClr val="bg1"/>
                </a:solidFill>
              </a:rPr>
              <a:t>Veeva Vault MedComms Document Number: </a:t>
            </a:r>
            <a:br>
              <a:rPr lang="en-US" sz="1000" dirty="0">
                <a:solidFill>
                  <a:schemeClr val="bg1"/>
                </a:solidFill>
              </a:rPr>
            </a:br>
            <a:r>
              <a:rPr lang="en-US" sz="1000" dirty="0">
                <a:solidFill>
                  <a:schemeClr val="bg1"/>
                </a:solidFill>
              </a:rPr>
              <a:t>Approval Date:</a:t>
            </a:r>
            <a:br>
              <a:rPr lang="en-US" sz="1000" dirty="0">
                <a:solidFill>
                  <a:schemeClr val="bg1"/>
                </a:solidFill>
              </a:rPr>
            </a:br>
            <a:r>
              <a:rPr lang="en-US" sz="1000" dirty="0">
                <a:solidFill>
                  <a:schemeClr val="bg1"/>
                </a:solidFill>
              </a:rPr>
              <a:t>Expiration Date:</a:t>
            </a:r>
          </a:p>
        </p:txBody>
      </p:sp>
      <p:sp>
        <p:nvSpPr>
          <p:cNvPr id="16" name="Text Placeholder 7">
            <a:extLst>
              <a:ext uri="{FF2B5EF4-FFF2-40B4-BE49-F238E27FC236}">
                <a16:creationId xmlns:a16="http://schemas.microsoft.com/office/drawing/2014/main" id="{15AE65CC-53A8-4B6D-A45D-F840C8C137F5}"/>
              </a:ext>
            </a:extLst>
          </p:cNvPr>
          <p:cNvSpPr>
            <a:spLocks noGrp="1"/>
          </p:cNvSpPr>
          <p:nvPr>
            <p:ph type="body" sz="quarter" idx="16" hasCustomPrompt="1"/>
          </p:nvPr>
        </p:nvSpPr>
        <p:spPr>
          <a:xfrm>
            <a:off x="1309189" y="6321258"/>
            <a:ext cx="1451151" cy="182880"/>
          </a:xfrm>
        </p:spPr>
        <p:txBody>
          <a:bodyPr anchor="t">
            <a:noAutofit/>
          </a:bodyPr>
          <a:lstStyle>
            <a:lvl1pPr marL="0" indent="0">
              <a:spcBef>
                <a:spcPts val="300"/>
              </a:spcBef>
              <a:buNone/>
              <a:defRPr sz="1000">
                <a:solidFill>
                  <a:schemeClr val="bg1"/>
                </a:solidFill>
              </a:defRPr>
            </a:lvl1pPr>
            <a:lvl2pPr marL="228600" indent="0">
              <a:buNone/>
              <a:defRPr/>
            </a:lvl2pPr>
            <a:lvl3pPr marL="457200" indent="0">
              <a:buNone/>
              <a:defRPr/>
            </a:lvl3pPr>
            <a:lvl4pPr marL="685800" indent="0">
              <a:buNone/>
              <a:defRPr/>
            </a:lvl4pPr>
            <a:lvl5pPr marL="914400" indent="0">
              <a:buNone/>
              <a:defRPr/>
            </a:lvl5pPr>
          </a:lstStyle>
          <a:p>
            <a:pPr lvl="0"/>
            <a:r>
              <a:rPr lang="en-US" dirty="0"/>
              <a:t>MM/YY</a:t>
            </a:r>
          </a:p>
        </p:txBody>
      </p:sp>
      <p:sp>
        <p:nvSpPr>
          <p:cNvPr id="17" name="Text Placeholder 7">
            <a:extLst>
              <a:ext uri="{FF2B5EF4-FFF2-40B4-BE49-F238E27FC236}">
                <a16:creationId xmlns:a16="http://schemas.microsoft.com/office/drawing/2014/main" id="{C46DDC66-D58B-400F-82BF-795384A740E7}"/>
              </a:ext>
            </a:extLst>
          </p:cNvPr>
          <p:cNvSpPr>
            <a:spLocks noGrp="1"/>
          </p:cNvSpPr>
          <p:nvPr>
            <p:ph type="body" sz="quarter" idx="17" hasCustomPrompt="1"/>
          </p:nvPr>
        </p:nvSpPr>
        <p:spPr>
          <a:xfrm>
            <a:off x="1304732" y="6097532"/>
            <a:ext cx="1451151" cy="183970"/>
          </a:xfrm>
        </p:spPr>
        <p:txBody>
          <a:bodyPr anchor="t">
            <a:noAutofit/>
          </a:bodyPr>
          <a:lstStyle>
            <a:lvl1pPr marL="0" indent="0">
              <a:spcBef>
                <a:spcPts val="300"/>
              </a:spcBef>
              <a:buNone/>
              <a:defRPr sz="1000">
                <a:solidFill>
                  <a:schemeClr val="bg1"/>
                </a:solidFill>
              </a:defRPr>
            </a:lvl1pPr>
            <a:lvl2pPr marL="228600" indent="0">
              <a:buNone/>
              <a:defRPr/>
            </a:lvl2pPr>
            <a:lvl3pPr marL="457200" indent="0">
              <a:buNone/>
              <a:defRPr/>
            </a:lvl3pPr>
            <a:lvl4pPr marL="685800" indent="0">
              <a:buNone/>
              <a:defRPr/>
            </a:lvl4pPr>
            <a:lvl5pPr marL="914400" indent="0">
              <a:buNone/>
              <a:defRPr/>
            </a:lvl5pPr>
          </a:lstStyle>
          <a:p>
            <a:pPr lvl="0"/>
            <a:r>
              <a:rPr lang="en-US" dirty="0"/>
              <a:t>MM/YY</a:t>
            </a:r>
          </a:p>
        </p:txBody>
      </p:sp>
    </p:spTree>
    <p:extLst>
      <p:ext uri="{BB962C8B-B14F-4D97-AF65-F5344CB8AC3E}">
        <p14:creationId xmlns:p14="http://schemas.microsoft.com/office/powerpoint/2010/main" val="60034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9" name="Rectangle 8"/>
          <p:cNvSpPr/>
          <p:nvPr userDrawn="1"/>
        </p:nvSpPr>
        <p:spPr>
          <a:xfrm>
            <a:off x="9952511" y="6521477"/>
            <a:ext cx="2143300" cy="332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a:xfrm>
            <a:off x="193501" y="1028700"/>
            <a:ext cx="11998500" cy="2505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 name="Date Placeholder 3"/>
          <p:cNvSpPr>
            <a:spLocks noGrp="1"/>
          </p:cNvSpPr>
          <p:nvPr>
            <p:ph type="dt" sz="half" idx="10"/>
          </p:nvPr>
        </p:nvSpPr>
        <p:spPr/>
        <p:txBody>
          <a:bodyPr/>
          <a:lstStyle/>
          <a:p>
            <a:fld id="{3C4AE3A5-F483-4560-8FF9-FCB3A3589909}" type="datetime1">
              <a:rPr lang="en-US" smtClean="0"/>
              <a:t>3/12/2019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lgn="ctr">
              <a:defRPr/>
            </a:lvl1pPr>
          </a:lstStyle>
          <a:p>
            <a:fld id="{CC7432E5-F8E0-41AE-9A6B-AD730338B005}" type="slidenum">
              <a:rPr lang="en-US" smtClean="0"/>
              <a:pPr/>
              <a:t>‹#›</a:t>
            </a:fld>
            <a:endParaRPr lang="en-US" dirty="0"/>
          </a:p>
        </p:txBody>
      </p:sp>
      <p:sp>
        <p:nvSpPr>
          <p:cNvPr id="8" name="Text Placeholder 7"/>
          <p:cNvSpPr>
            <a:spLocks noGrp="1"/>
          </p:cNvSpPr>
          <p:nvPr>
            <p:ph type="body" sz="quarter" idx="13" hasCustomPrompt="1"/>
          </p:nvPr>
        </p:nvSpPr>
        <p:spPr>
          <a:xfrm>
            <a:off x="457200" y="5851602"/>
            <a:ext cx="9855200" cy="1005840"/>
          </a:xfrm>
        </p:spPr>
        <p:txBody>
          <a:bodyPr anchor="b">
            <a:normAutofit/>
          </a:bodyPr>
          <a:lstStyle>
            <a:lvl1pPr marL="0" indent="0">
              <a:spcBef>
                <a:spcPts val="300"/>
              </a:spcBef>
              <a:buNone/>
              <a:defRPr sz="1000"/>
            </a:lvl1pPr>
            <a:lvl2pPr marL="228600" indent="0">
              <a:buNone/>
              <a:defRPr/>
            </a:lvl2pPr>
            <a:lvl3pPr marL="457200" indent="0">
              <a:buNone/>
              <a:defRPr/>
            </a:lvl3pPr>
            <a:lvl4pPr marL="685800" indent="0">
              <a:buNone/>
              <a:defRPr/>
            </a:lvl4pPr>
            <a:lvl5pPr marL="914400" indent="0">
              <a:buNone/>
              <a:defRPr/>
            </a:lvl5pPr>
          </a:lstStyle>
          <a:p>
            <a:pPr lvl="0"/>
            <a:r>
              <a:rPr lang="en-US" dirty="0"/>
              <a:t>Reference(s)</a:t>
            </a:r>
          </a:p>
        </p:txBody>
      </p:sp>
      <p:sp>
        <p:nvSpPr>
          <p:cNvPr id="3" name="Content Placeholder 2"/>
          <p:cNvSpPr>
            <a:spLocks noGrp="1"/>
          </p:cNvSpPr>
          <p:nvPr>
            <p:ph idx="1"/>
          </p:nvPr>
        </p:nvSpPr>
        <p:spPr>
          <a:xfrm>
            <a:off x="457200" y="1028700"/>
            <a:ext cx="11277600" cy="480517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5679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 No Line">
    <p:spTree>
      <p:nvGrpSpPr>
        <p:cNvPr id="1" name=""/>
        <p:cNvGrpSpPr/>
        <p:nvPr/>
      </p:nvGrpSpPr>
      <p:grpSpPr>
        <a:xfrm>
          <a:off x="0" y="0"/>
          <a:ext cx="0" cy="0"/>
          <a:chOff x="0" y="0"/>
          <a:chExt cx="0" cy="0"/>
        </a:xfrm>
      </p:grpSpPr>
      <p:sp>
        <p:nvSpPr>
          <p:cNvPr id="9" name="Rectangle 8"/>
          <p:cNvSpPr/>
          <p:nvPr userDrawn="1"/>
        </p:nvSpPr>
        <p:spPr>
          <a:xfrm>
            <a:off x="193501" y="1028700"/>
            <a:ext cx="11998500" cy="2505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EC1012E-D535-4D45-93DD-9B16E0D20A43}" type="datetime1">
              <a:rPr lang="en-US" smtClean="0"/>
              <a:t>3/12/2019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lvl1pPr algn="ctr">
              <a:defRPr/>
            </a:lvl1pPr>
          </a:lstStyle>
          <a:p>
            <a:fld id="{CC7432E5-F8E0-41AE-9A6B-AD730338B005}" type="slidenum">
              <a:rPr lang="en-US" smtClean="0"/>
              <a:pPr/>
              <a:t>‹#›</a:t>
            </a:fld>
            <a:endParaRPr lang="en-US" dirty="0"/>
          </a:p>
        </p:txBody>
      </p:sp>
      <p:sp>
        <p:nvSpPr>
          <p:cNvPr id="7" name="Text Placeholder 6"/>
          <p:cNvSpPr>
            <a:spLocks noGrp="1"/>
          </p:cNvSpPr>
          <p:nvPr>
            <p:ph type="body" sz="quarter" idx="13" hasCustomPrompt="1"/>
          </p:nvPr>
        </p:nvSpPr>
        <p:spPr>
          <a:xfrm>
            <a:off x="457200" y="5851602"/>
            <a:ext cx="9855200" cy="1005840"/>
          </a:xfrm>
        </p:spPr>
        <p:txBody>
          <a:bodyPr anchor="b">
            <a:noAutofit/>
          </a:bodyPr>
          <a:lstStyle>
            <a:lvl1pPr marL="0" indent="0">
              <a:spcBef>
                <a:spcPts val="300"/>
              </a:spcBef>
              <a:buNone/>
              <a:defRPr sz="1000"/>
            </a:lvl1pPr>
            <a:lvl2pPr marL="228600" indent="0">
              <a:buNone/>
              <a:defRPr sz="1000"/>
            </a:lvl2pPr>
            <a:lvl3pPr marL="457200" indent="0">
              <a:buNone/>
              <a:defRPr sz="1000"/>
            </a:lvl3pPr>
            <a:lvl4pPr marL="685800" indent="0">
              <a:buNone/>
              <a:defRPr sz="1000"/>
            </a:lvl4pPr>
            <a:lvl5pPr marL="914400" indent="0">
              <a:buNone/>
              <a:defRPr sz="1000"/>
            </a:lvl5pPr>
          </a:lstStyle>
          <a:p>
            <a:pPr lvl="0"/>
            <a:r>
              <a:rPr lang="en-US" dirty="0"/>
              <a:t>Reference(s)</a:t>
            </a:r>
          </a:p>
        </p:txBody>
      </p:sp>
    </p:spTree>
    <p:extLst>
      <p:ext uri="{BB962C8B-B14F-4D97-AF65-F5344CB8AC3E}">
        <p14:creationId xmlns:p14="http://schemas.microsoft.com/office/powerpoint/2010/main" val="27352835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72800" cy="1143000"/>
          </a:xfrm>
          <a:prstGeom prst="rect">
            <a:avLst/>
          </a:prstGeom>
        </p:spPr>
        <p:txBody>
          <a:bodyPr/>
          <a:lstStyle/>
          <a:p>
            <a:r>
              <a:rPr lang="en-US"/>
              <a:t>Click to edit Master title style</a:t>
            </a:r>
          </a:p>
        </p:txBody>
      </p:sp>
      <p:sp>
        <p:nvSpPr>
          <p:cNvPr id="3" name="Table Placeholder 2"/>
          <p:cNvSpPr>
            <a:spLocks noGrp="1"/>
          </p:cNvSpPr>
          <p:nvPr>
            <p:ph type="tbl" idx="1"/>
          </p:nvPr>
        </p:nvSpPr>
        <p:spPr>
          <a:xfrm>
            <a:off x="609600" y="1600200"/>
            <a:ext cx="10972800" cy="4343400"/>
          </a:xfrm>
          <a:prstGeom prst="rect">
            <a:avLst/>
          </a:prstGeom>
        </p:spPr>
        <p:txBody>
          <a:bodyPr/>
          <a:lstStyle/>
          <a:p>
            <a:pPr lvl="0"/>
            <a:endParaRPr lang="en-US" noProof="0" dirty="0"/>
          </a:p>
        </p:txBody>
      </p:sp>
      <p:sp>
        <p:nvSpPr>
          <p:cNvPr id="4" name="Footer Placeholder 4"/>
          <p:cNvSpPr>
            <a:spLocks noGrp="1"/>
          </p:cNvSpPr>
          <p:nvPr>
            <p:ph type="ftr" sz="quarter" idx="10"/>
          </p:nvPr>
        </p:nvSpPr>
        <p:spPr>
          <a:xfrm>
            <a:off x="2743200" y="6356351"/>
            <a:ext cx="3860800" cy="365125"/>
          </a:xfrm>
          <a:prstGeom prst="rect">
            <a:avLst/>
          </a:prstGeom>
        </p:spPr>
        <p:txBody>
          <a:bodyPr/>
          <a:lstStyle>
            <a:lvl1pPr>
              <a:defRPr/>
            </a:lvl1pPr>
          </a:lstStyle>
          <a:p>
            <a:pPr>
              <a:defRPr/>
            </a:pPr>
            <a:endParaRPr lang="en-US" altLang="en-US" dirty="0"/>
          </a:p>
        </p:txBody>
      </p:sp>
      <p:sp>
        <p:nvSpPr>
          <p:cNvPr id="5" name="Slide Number Placeholder 5"/>
          <p:cNvSpPr>
            <a:spLocks noGrp="1"/>
          </p:cNvSpPr>
          <p:nvPr>
            <p:ph type="sldNum" sz="quarter" idx="11"/>
          </p:nvPr>
        </p:nvSpPr>
        <p:spPr/>
        <p:txBody>
          <a:bodyPr/>
          <a:lstStyle>
            <a:lvl1pPr>
              <a:defRPr/>
            </a:lvl1pPr>
          </a:lstStyle>
          <a:p>
            <a:pPr>
              <a:defRPr/>
            </a:pPr>
            <a:fld id="{CB4247FF-47A1-41F8-B6B4-5D3557BFE8E0}" type="slidenum">
              <a:rPr lang="en-US"/>
              <a:pPr>
                <a:defRPr/>
              </a:pPr>
              <a:t>‹#›</a:t>
            </a:fld>
            <a:endParaRPr lang="en-US" dirty="0"/>
          </a:p>
        </p:txBody>
      </p:sp>
    </p:spTree>
    <p:extLst>
      <p:ext uri="{BB962C8B-B14F-4D97-AF65-F5344CB8AC3E}">
        <p14:creationId xmlns:p14="http://schemas.microsoft.com/office/powerpoint/2010/main" val="17319377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_Title Only">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424500" y="6462339"/>
            <a:ext cx="528000" cy="216000"/>
          </a:xfrm>
          <a:prstGeom prst="rect">
            <a:avLst/>
          </a:prstGeom>
        </p:spPr>
        <p:txBody>
          <a:bodyPr vert="horz" lIns="0" tIns="0" rIns="0" bIns="0" rtlCol="0" anchor="t" anchorCtr="0"/>
          <a:lstStyle>
            <a:lvl1pPr algn="l">
              <a:defRPr sz="1067"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6" name="Title 8"/>
          <p:cNvSpPr>
            <a:spLocks noGrp="1"/>
          </p:cNvSpPr>
          <p:nvPr>
            <p:ph type="title" hasCustomPrompt="1"/>
          </p:nvPr>
        </p:nvSpPr>
        <p:spPr>
          <a:xfrm>
            <a:off x="316083" y="192000"/>
            <a:ext cx="11687535" cy="672000"/>
          </a:xfrm>
          <a:prstGeom prst="rect">
            <a:avLst/>
          </a:prstGeom>
        </p:spPr>
        <p:txBody>
          <a:bodyPr vert="horz"/>
          <a:lstStyle>
            <a:lvl1pPr algn="l" defTabSz="609585" rtl="0" eaLnBrk="1" latinLnBrk="0" hangingPunct="1">
              <a:lnSpc>
                <a:spcPct val="100000"/>
              </a:lnSpc>
              <a:spcBef>
                <a:spcPct val="0"/>
              </a:spcBef>
              <a:buNone/>
              <a:defRPr lang="en-GB" sz="32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Tree>
    <p:extLst>
      <p:ext uri="{BB962C8B-B14F-4D97-AF65-F5344CB8AC3E}">
        <p14:creationId xmlns:p14="http://schemas.microsoft.com/office/powerpoint/2010/main" val="41304752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Bullet Content 1 Title">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316083" y="269647"/>
            <a:ext cx="11687535" cy="414000"/>
          </a:xfrm>
          <a:prstGeom prst="rect">
            <a:avLst/>
          </a:prstGeom>
        </p:spPr>
        <p:txBody>
          <a:bodyPr vert="horz"/>
          <a:lstStyle>
            <a:lvl1pPr algn="l">
              <a:lnSpc>
                <a:spcPts val="3000"/>
              </a:lnSpc>
              <a:defRPr sz="3200" b="1" baseline="0">
                <a:solidFill>
                  <a:srgbClr val="830051"/>
                </a:solidFill>
                <a:latin typeface="Arial" pitchFamily="34" charset="0"/>
                <a:cs typeface="Arial" pitchFamily="34" charset="0"/>
              </a:defRPr>
            </a:lvl1pPr>
          </a:lstStyle>
          <a:p>
            <a:r>
              <a:rPr lang="en-GB" noProof="0" dirty="0"/>
              <a:t>Click to add title</a:t>
            </a:r>
          </a:p>
        </p:txBody>
      </p:sp>
      <p:sp>
        <p:nvSpPr>
          <p:cNvPr id="3" name="Content Placeholder 2"/>
          <p:cNvSpPr>
            <a:spLocks noGrp="1"/>
          </p:cNvSpPr>
          <p:nvPr>
            <p:ph sz="quarter" idx="10"/>
          </p:nvPr>
        </p:nvSpPr>
        <p:spPr>
          <a:xfrm>
            <a:off x="315385" y="819151"/>
            <a:ext cx="11688233" cy="5234516"/>
          </a:xfrm>
          <a:prstGeom prst="rect">
            <a:avLst/>
          </a:prstGeom>
        </p:spPr>
        <p:txBody>
          <a:bodyPr/>
          <a:lstStyle>
            <a:lvl1pPr marL="309026" indent="-309026">
              <a:defRPr sz="2667"/>
            </a:lvl1pPr>
            <a:lvl2pPr marL="609585" indent="-300559">
              <a:defRPr sz="2400"/>
            </a:lvl2pPr>
            <a:lvl3pPr marL="918610" indent="-309026">
              <a:defRPr sz="2133"/>
            </a:lvl3pPr>
            <a:lvl4pPr marL="1219170" indent="-300559">
              <a:defRPr sz="1867"/>
            </a:lvl4pPr>
            <a:lvl5pPr marL="1528195" indent="-309026">
              <a:defRPr sz="18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Slide Number Placeholder 2"/>
          <p:cNvSpPr>
            <a:spLocks noGrp="1"/>
          </p:cNvSpPr>
          <p:nvPr>
            <p:ph type="sldNum" sz="quarter" idx="4"/>
          </p:nvPr>
        </p:nvSpPr>
        <p:spPr>
          <a:xfrm>
            <a:off x="109603" y="6312157"/>
            <a:ext cx="692063" cy="366183"/>
          </a:xfrm>
          <a:prstGeom prst="rect">
            <a:avLst/>
          </a:prstGeom>
        </p:spPr>
        <p:txBody>
          <a:bodyPr vert="horz" lIns="91440" tIns="45720" rIns="91440" bIns="45720" rtlCol="0" anchor="ctr"/>
          <a:lstStyle>
            <a:lvl1pPr>
              <a:defRPr lang="en-GB" smtClean="0"/>
            </a:lvl1pPr>
          </a:lstStyle>
          <a:p>
            <a:pPr algn="r"/>
            <a:fld id="{481F2B7F-198A-42B2-B878-1A7737CDC9EB}" type="slidenum">
              <a:rPr lang="en-GB" smtClean="0"/>
              <a:pPr algn="r"/>
              <a:t>‹#›</a:t>
            </a:fld>
            <a:endParaRPr lang="en-GB" dirty="0"/>
          </a:p>
        </p:txBody>
      </p:sp>
    </p:spTree>
    <p:extLst>
      <p:ext uri="{BB962C8B-B14F-4D97-AF65-F5344CB8AC3E}">
        <p14:creationId xmlns:p14="http://schemas.microsoft.com/office/powerpoint/2010/main" val="10450516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728BE4-D4CF-448F-A37E-96AB5C75D7F6}"/>
              </a:ext>
            </a:extLst>
          </p:cNvPr>
          <p:cNvSpPr>
            <a:spLocks noGrp="1"/>
          </p:cNvSpPr>
          <p:nvPr>
            <p:ph type="dt" sz="half" idx="10"/>
          </p:nvPr>
        </p:nvSpPr>
        <p:spPr/>
        <p:txBody>
          <a:bodyPr/>
          <a:lstStyle/>
          <a:p>
            <a:fld id="{854D6148-91E9-4253-9F01-0E5B62EB921E}" type="datetimeFigureOut">
              <a:rPr lang="en-US" smtClean="0"/>
              <a:t>3/12/2019</a:t>
            </a:fld>
            <a:endParaRPr lang="en-US" dirty="0"/>
          </a:p>
        </p:txBody>
      </p:sp>
      <p:sp>
        <p:nvSpPr>
          <p:cNvPr id="3" name="Footer Placeholder 2">
            <a:extLst>
              <a:ext uri="{FF2B5EF4-FFF2-40B4-BE49-F238E27FC236}">
                <a16:creationId xmlns:a16="http://schemas.microsoft.com/office/drawing/2014/main" id="{7FED0AF7-F794-4482-BE55-497A33539AA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CF11E06-1DB6-43D1-9F2B-878F67C3042E}"/>
              </a:ext>
            </a:extLst>
          </p:cNvPr>
          <p:cNvSpPr>
            <a:spLocks noGrp="1"/>
          </p:cNvSpPr>
          <p:nvPr>
            <p:ph type="sldNum" sz="quarter" idx="12"/>
          </p:nvPr>
        </p:nvSpPr>
        <p:spPr/>
        <p:txBody>
          <a:bodyPr/>
          <a:lstStyle/>
          <a:p>
            <a:fld id="{402A5695-B1DF-4E5A-9B13-32DE2A446C6F}" type="slidenum">
              <a:rPr lang="en-US" smtClean="0"/>
              <a:t>‹#›</a:t>
            </a:fld>
            <a:endParaRPr lang="en-US" dirty="0"/>
          </a:p>
        </p:txBody>
      </p:sp>
    </p:spTree>
    <p:extLst>
      <p:ext uri="{BB962C8B-B14F-4D97-AF65-F5344CB8AC3E}">
        <p14:creationId xmlns:p14="http://schemas.microsoft.com/office/powerpoint/2010/main" val="25540837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424500" y="6462339"/>
            <a:ext cx="528000" cy="216000"/>
          </a:xfrm>
          <a:prstGeom prst="rect">
            <a:avLst/>
          </a:prstGeom>
        </p:spPr>
        <p:txBody>
          <a:bodyPr vert="horz" lIns="0" tIns="0" rIns="0" bIns="0" rtlCol="0" anchor="t" anchorCtr="0"/>
          <a:lstStyle>
            <a:lvl1pPr algn="l">
              <a:defRPr sz="1067"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6" name="Title 8"/>
          <p:cNvSpPr>
            <a:spLocks noGrp="1"/>
          </p:cNvSpPr>
          <p:nvPr>
            <p:ph type="title" hasCustomPrompt="1"/>
          </p:nvPr>
        </p:nvSpPr>
        <p:spPr>
          <a:xfrm>
            <a:off x="316083" y="192000"/>
            <a:ext cx="11687535" cy="672000"/>
          </a:xfrm>
          <a:prstGeom prst="rect">
            <a:avLst/>
          </a:prstGeom>
        </p:spPr>
        <p:txBody>
          <a:bodyPr vert="horz"/>
          <a:lstStyle>
            <a:lvl1pPr algn="l" defTabSz="609585" rtl="0" eaLnBrk="1" latinLnBrk="0" hangingPunct="1">
              <a:lnSpc>
                <a:spcPct val="100000"/>
              </a:lnSpc>
              <a:spcBef>
                <a:spcPct val="0"/>
              </a:spcBef>
              <a:buNone/>
              <a:defRPr lang="en-GB" sz="32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Tree>
    <p:extLst>
      <p:ext uri="{BB962C8B-B14F-4D97-AF65-F5344CB8AC3E}">
        <p14:creationId xmlns:p14="http://schemas.microsoft.com/office/powerpoint/2010/main" val="1487362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Date Placeholder 3"/>
          <p:cNvSpPr>
            <a:spLocks noGrp="1"/>
          </p:cNvSpPr>
          <p:nvPr>
            <p:ph type="dt" sz="half" idx="10"/>
          </p:nvPr>
        </p:nvSpPr>
        <p:spPr/>
        <p:txBody>
          <a:bodyPr/>
          <a:lstStyle/>
          <a:p>
            <a:fld id="{60243164-1FC9-4009-B0AB-D56AA902E8BB}" type="datetime1">
              <a:rPr lang="en-US" smtClean="0"/>
              <a:t>3/12/2019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ctr"/>
            <a:fld id="{CC7432E5-F8E0-41AE-9A6B-AD730338B005}" type="slidenum">
              <a:rPr lang="en-US" smtClean="0"/>
              <a:pPr algn="ctr"/>
              <a:t>‹#›</a:t>
            </a:fld>
            <a:endParaRPr lang="en-US" dirty="0"/>
          </a:p>
        </p:txBody>
      </p:sp>
      <p:sp>
        <p:nvSpPr>
          <p:cNvPr id="8" name="Text Placeholder 7"/>
          <p:cNvSpPr>
            <a:spLocks noGrp="1"/>
          </p:cNvSpPr>
          <p:nvPr>
            <p:ph type="body" sz="quarter" idx="13" hasCustomPrompt="1"/>
          </p:nvPr>
        </p:nvSpPr>
        <p:spPr>
          <a:xfrm>
            <a:off x="457200" y="5851602"/>
            <a:ext cx="9855200" cy="1005840"/>
          </a:xfrm>
        </p:spPr>
        <p:txBody>
          <a:bodyPr anchor="b">
            <a:normAutofit/>
          </a:bodyPr>
          <a:lstStyle>
            <a:lvl1pPr marL="0" indent="0">
              <a:spcBef>
                <a:spcPts val="300"/>
              </a:spcBef>
              <a:buNone/>
              <a:defRPr sz="1000"/>
            </a:lvl1pPr>
            <a:lvl2pPr marL="228600" indent="0">
              <a:buNone/>
              <a:defRPr/>
            </a:lvl2pPr>
            <a:lvl3pPr marL="457200" indent="0">
              <a:buNone/>
              <a:defRPr/>
            </a:lvl3pPr>
            <a:lvl4pPr marL="685800" indent="0">
              <a:buNone/>
              <a:defRPr/>
            </a:lvl4pPr>
            <a:lvl5pPr marL="914400" indent="0">
              <a:buNone/>
              <a:defRPr/>
            </a:lvl5pPr>
          </a:lstStyle>
          <a:p>
            <a:pPr lvl="0"/>
            <a:r>
              <a:rPr lang="en-US" dirty="0"/>
              <a:t>Reference(s)</a:t>
            </a:r>
          </a:p>
        </p:txBody>
      </p:sp>
      <p:sp>
        <p:nvSpPr>
          <p:cNvPr id="3" name="Content Placeholder 2"/>
          <p:cNvSpPr>
            <a:spLocks noGrp="1"/>
          </p:cNvSpPr>
          <p:nvPr>
            <p:ph idx="1" hasCustomPrompt="1"/>
          </p:nvPr>
        </p:nvSpPr>
        <p:spPr>
          <a:xfrm>
            <a:off x="457200" y="1261872"/>
            <a:ext cx="11277600" cy="457200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80506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Slide">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a:xfrm>
            <a:off x="193500" y="156117"/>
            <a:ext cx="11808000" cy="64556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2" name="Title 1"/>
          <p:cNvSpPr>
            <a:spLocks noGrp="1"/>
          </p:cNvSpPr>
          <p:nvPr>
            <p:ph type="title" hasCustomPrompt="1"/>
          </p:nvPr>
        </p:nvSpPr>
        <p:spPr>
          <a:xfrm>
            <a:off x="457200" y="1270365"/>
            <a:ext cx="11277600" cy="535531"/>
          </a:xfrm>
        </p:spPr>
        <p:txBody>
          <a:bodyPr anchor="t">
            <a:spAutoFit/>
          </a:bodyPr>
          <a:lstStyle>
            <a:lvl1pPr>
              <a:defRPr sz="3200">
                <a:solidFill>
                  <a:schemeClr val="bg1"/>
                </a:solidFill>
              </a:defRPr>
            </a:lvl1pPr>
          </a:lstStyle>
          <a:p>
            <a:r>
              <a:rPr lang="en-US" dirty="0"/>
              <a:t>Click to add divider title</a:t>
            </a:r>
          </a:p>
        </p:txBody>
      </p:sp>
      <p:sp>
        <p:nvSpPr>
          <p:cNvPr id="4" name="Date Placeholder 3"/>
          <p:cNvSpPr>
            <a:spLocks noGrp="1"/>
          </p:cNvSpPr>
          <p:nvPr>
            <p:ph type="dt" sz="half" idx="10"/>
          </p:nvPr>
        </p:nvSpPr>
        <p:spPr/>
        <p:txBody>
          <a:bodyPr/>
          <a:lstStyle/>
          <a:p>
            <a:fld id="{74FA187F-77D8-44AB-99A3-596B6D28DB9F}" type="datetime1">
              <a:rPr lang="en-US" smtClean="0"/>
              <a:t>3/12/2019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Text Placeholder 6">
            <a:extLst>
              <a:ext uri="{FF2B5EF4-FFF2-40B4-BE49-F238E27FC236}">
                <a16:creationId xmlns:a16="http://schemas.microsoft.com/office/drawing/2014/main" id="{C290D6F0-A744-4762-BA4F-BBADC0F28504}"/>
              </a:ext>
            </a:extLst>
          </p:cNvPr>
          <p:cNvSpPr>
            <a:spLocks noGrp="1"/>
          </p:cNvSpPr>
          <p:nvPr>
            <p:ph type="body" sz="quarter" idx="13" hasCustomPrompt="1"/>
          </p:nvPr>
        </p:nvSpPr>
        <p:spPr>
          <a:xfrm>
            <a:off x="457200" y="5590502"/>
            <a:ext cx="9855200" cy="1005840"/>
          </a:xfrm>
        </p:spPr>
        <p:txBody>
          <a:bodyPr anchor="b">
            <a:noAutofit/>
          </a:bodyPr>
          <a:lstStyle>
            <a:lvl1pPr marL="0" indent="0">
              <a:spcBef>
                <a:spcPts val="300"/>
              </a:spcBef>
              <a:buNone/>
              <a:defRPr sz="1000">
                <a:solidFill>
                  <a:schemeClr val="bg1"/>
                </a:solidFill>
              </a:defRPr>
            </a:lvl1pPr>
            <a:lvl2pPr marL="228600" indent="0">
              <a:buNone/>
              <a:defRPr sz="1000"/>
            </a:lvl2pPr>
            <a:lvl3pPr marL="457200" indent="0">
              <a:buNone/>
              <a:defRPr sz="1000"/>
            </a:lvl3pPr>
            <a:lvl4pPr marL="685800" indent="0">
              <a:buNone/>
              <a:defRPr sz="1000"/>
            </a:lvl4pPr>
            <a:lvl5pPr marL="914400" indent="0">
              <a:buNone/>
              <a:defRPr sz="1000"/>
            </a:lvl5pPr>
          </a:lstStyle>
          <a:p>
            <a:pPr lvl="0"/>
            <a:r>
              <a:rPr lang="en-US" dirty="0"/>
              <a:t>Reference(s)</a:t>
            </a:r>
          </a:p>
        </p:txBody>
      </p:sp>
      <p:sp>
        <p:nvSpPr>
          <p:cNvPr id="8" name="TextBox 7">
            <a:extLst>
              <a:ext uri="{FF2B5EF4-FFF2-40B4-BE49-F238E27FC236}">
                <a16:creationId xmlns:a16="http://schemas.microsoft.com/office/drawing/2014/main" id="{F59F0994-F17C-46C2-935A-B93E8CA3C61A}"/>
              </a:ext>
            </a:extLst>
          </p:cNvPr>
          <p:cNvSpPr txBox="1"/>
          <p:nvPr userDrawn="1"/>
        </p:nvSpPr>
        <p:spPr>
          <a:xfrm>
            <a:off x="10160000" y="6611780"/>
            <a:ext cx="2032000" cy="246221"/>
          </a:xfrm>
          <a:prstGeom prst="rect">
            <a:avLst/>
          </a:prstGeom>
          <a:noFill/>
        </p:spPr>
        <p:txBody>
          <a:bodyPr wrap="square" rtlCol="0">
            <a:spAutoFit/>
          </a:bodyPr>
          <a:lstStyle/>
          <a:p>
            <a:pPr algn="r"/>
            <a:r>
              <a:rPr lang="en-US" sz="1000" b="0" baseline="0" dirty="0">
                <a:solidFill>
                  <a:schemeClr val="tx1"/>
                </a:solidFill>
                <a:latin typeface="Arial" pitchFamily="34" charset="0"/>
                <a:cs typeface="Arial" pitchFamily="34" charset="0"/>
              </a:rPr>
              <a:t>© AstraZeneca 2018</a:t>
            </a:r>
          </a:p>
        </p:txBody>
      </p:sp>
    </p:spTree>
    <p:extLst>
      <p:ext uri="{BB962C8B-B14F-4D97-AF65-F5344CB8AC3E}">
        <p14:creationId xmlns:p14="http://schemas.microsoft.com/office/powerpoint/2010/main" val="2891214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7931E2-EDD0-4116-93D3-AFB5F385AD78}" type="datetime1">
              <a:rPr lang="en-US" smtClean="0"/>
              <a:t>3/12/2019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lvl1pPr algn="ctr">
              <a:defRPr/>
            </a:lvl1pPr>
          </a:lstStyle>
          <a:p>
            <a:fld id="{CC7432E5-F8E0-41AE-9A6B-AD730338B005}" type="slidenum">
              <a:rPr lang="en-US" smtClean="0"/>
              <a:pPr/>
              <a:t>‹#›</a:t>
            </a:fld>
            <a:endParaRPr lang="en-US" dirty="0"/>
          </a:p>
        </p:txBody>
      </p:sp>
      <p:sp>
        <p:nvSpPr>
          <p:cNvPr id="7" name="Text Placeholder 6"/>
          <p:cNvSpPr>
            <a:spLocks noGrp="1"/>
          </p:cNvSpPr>
          <p:nvPr>
            <p:ph type="body" sz="quarter" idx="13" hasCustomPrompt="1"/>
          </p:nvPr>
        </p:nvSpPr>
        <p:spPr>
          <a:xfrm>
            <a:off x="457200" y="5851602"/>
            <a:ext cx="9855200" cy="1005840"/>
          </a:xfrm>
        </p:spPr>
        <p:txBody>
          <a:bodyPr anchor="b">
            <a:noAutofit/>
          </a:bodyPr>
          <a:lstStyle>
            <a:lvl1pPr marL="0" indent="0">
              <a:spcBef>
                <a:spcPts val="300"/>
              </a:spcBef>
              <a:buNone/>
              <a:defRPr sz="1000"/>
            </a:lvl1pPr>
            <a:lvl2pPr marL="228600" indent="0">
              <a:buNone/>
              <a:defRPr sz="1000"/>
            </a:lvl2pPr>
            <a:lvl3pPr marL="457200" indent="0">
              <a:buNone/>
              <a:defRPr sz="1000"/>
            </a:lvl3pPr>
            <a:lvl4pPr marL="685800" indent="0">
              <a:buNone/>
              <a:defRPr sz="1000"/>
            </a:lvl4pPr>
            <a:lvl5pPr marL="914400" indent="0">
              <a:buNone/>
              <a:defRPr sz="1000"/>
            </a:lvl5pPr>
          </a:lstStyle>
          <a:p>
            <a:pPr lvl="0"/>
            <a:r>
              <a:rPr lang="en-US" dirty="0"/>
              <a:t>Reference(s)</a:t>
            </a:r>
          </a:p>
        </p:txBody>
      </p:sp>
    </p:spTree>
    <p:extLst>
      <p:ext uri="{BB962C8B-B14F-4D97-AF65-F5344CB8AC3E}">
        <p14:creationId xmlns:p14="http://schemas.microsoft.com/office/powerpoint/2010/main" val="2536349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Date Placeholder 4"/>
          <p:cNvSpPr>
            <a:spLocks noGrp="1"/>
          </p:cNvSpPr>
          <p:nvPr>
            <p:ph type="dt" sz="half" idx="10"/>
          </p:nvPr>
        </p:nvSpPr>
        <p:spPr/>
        <p:txBody>
          <a:bodyPr/>
          <a:lstStyle/>
          <a:p>
            <a:fld id="{19A2B74B-AB22-448A-A265-268311487055}" type="datetime1">
              <a:rPr lang="en-US" smtClean="0"/>
              <a:t>3/12/2019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lgn="ctr">
              <a:defRPr/>
            </a:lvl1pPr>
          </a:lstStyle>
          <a:p>
            <a:fld id="{CC7432E5-F8E0-41AE-9A6B-AD730338B005}" type="slidenum">
              <a:rPr lang="en-US" smtClean="0"/>
              <a:pPr/>
              <a:t>‹#›</a:t>
            </a:fld>
            <a:endParaRPr lang="en-US" dirty="0"/>
          </a:p>
        </p:txBody>
      </p:sp>
      <p:sp>
        <p:nvSpPr>
          <p:cNvPr id="9" name="Text Placeholder 8"/>
          <p:cNvSpPr>
            <a:spLocks noGrp="1"/>
          </p:cNvSpPr>
          <p:nvPr>
            <p:ph type="body" sz="quarter" idx="13" hasCustomPrompt="1"/>
          </p:nvPr>
        </p:nvSpPr>
        <p:spPr>
          <a:xfrm>
            <a:off x="457200" y="5851602"/>
            <a:ext cx="9855200" cy="1005840"/>
          </a:xfrm>
        </p:spPr>
        <p:txBody>
          <a:bodyPr anchor="b">
            <a:noAutofit/>
          </a:bodyPr>
          <a:lstStyle>
            <a:lvl1pPr marL="0" indent="0">
              <a:spcBef>
                <a:spcPts val="300"/>
              </a:spcBef>
              <a:buNone/>
              <a:defRPr sz="1000"/>
            </a:lvl1pPr>
            <a:lvl2pPr marL="228600" indent="0">
              <a:buNone/>
              <a:defRPr sz="1000"/>
            </a:lvl2pPr>
            <a:lvl3pPr marL="457200" indent="0">
              <a:buNone/>
              <a:defRPr sz="1000"/>
            </a:lvl3pPr>
            <a:lvl4pPr marL="685800" indent="0">
              <a:buNone/>
              <a:defRPr sz="1000"/>
            </a:lvl4pPr>
            <a:lvl5pPr marL="914400" indent="0">
              <a:buNone/>
              <a:defRPr sz="1000"/>
            </a:lvl5pPr>
          </a:lstStyle>
          <a:p>
            <a:pPr lvl="0"/>
            <a:r>
              <a:rPr lang="en-US" dirty="0"/>
              <a:t>Reference(s)</a:t>
            </a:r>
          </a:p>
        </p:txBody>
      </p:sp>
      <p:sp>
        <p:nvSpPr>
          <p:cNvPr id="3" name="Content Placeholder 2"/>
          <p:cNvSpPr>
            <a:spLocks noGrp="1"/>
          </p:cNvSpPr>
          <p:nvPr>
            <p:ph sz="half" idx="1"/>
          </p:nvPr>
        </p:nvSpPr>
        <p:spPr>
          <a:xfrm>
            <a:off x="457200" y="1261872"/>
            <a:ext cx="5638800" cy="455706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096000" y="1261872"/>
            <a:ext cx="5638800" cy="455706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240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1"/>
            <a:ext cx="11277600" cy="8001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457200" y="1264716"/>
            <a:ext cx="5638800" cy="428283"/>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5" name="Text Placeholder 4"/>
          <p:cNvSpPr>
            <a:spLocks noGrp="1"/>
          </p:cNvSpPr>
          <p:nvPr>
            <p:ph type="body" sz="quarter" idx="3"/>
          </p:nvPr>
        </p:nvSpPr>
        <p:spPr>
          <a:xfrm>
            <a:off x="6096000" y="1264716"/>
            <a:ext cx="5638800" cy="428283"/>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F8CB1101-080C-4B85-AC54-06AFAC4F0A81}" type="datetime1">
              <a:rPr lang="en-US" smtClean="0"/>
              <a:t>3/12/2019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lvl1pPr algn="ctr">
              <a:defRPr/>
            </a:lvl1pPr>
          </a:lstStyle>
          <a:p>
            <a:fld id="{CC7432E5-F8E0-41AE-9A6B-AD730338B005}" type="slidenum">
              <a:rPr lang="en-US" smtClean="0"/>
              <a:pPr/>
              <a:t>‹#›</a:t>
            </a:fld>
            <a:endParaRPr lang="en-US" dirty="0"/>
          </a:p>
        </p:txBody>
      </p:sp>
      <p:sp>
        <p:nvSpPr>
          <p:cNvPr id="11" name="Text Placeholder 10"/>
          <p:cNvSpPr>
            <a:spLocks noGrp="1"/>
          </p:cNvSpPr>
          <p:nvPr>
            <p:ph type="body" sz="quarter" idx="13" hasCustomPrompt="1"/>
          </p:nvPr>
        </p:nvSpPr>
        <p:spPr>
          <a:xfrm>
            <a:off x="457200" y="5851602"/>
            <a:ext cx="9855200" cy="1005840"/>
          </a:xfrm>
        </p:spPr>
        <p:txBody>
          <a:bodyPr anchor="b">
            <a:noAutofit/>
          </a:bodyPr>
          <a:lstStyle>
            <a:lvl1pPr marL="0" indent="0">
              <a:spcBef>
                <a:spcPts val="300"/>
              </a:spcBef>
              <a:buNone/>
              <a:defRPr sz="1000"/>
            </a:lvl1pPr>
            <a:lvl2pPr marL="228600" indent="0">
              <a:buNone/>
              <a:defRPr sz="1000"/>
            </a:lvl2pPr>
            <a:lvl3pPr marL="457200" indent="0">
              <a:buNone/>
              <a:defRPr sz="1000"/>
            </a:lvl3pPr>
            <a:lvl4pPr marL="685800" indent="0">
              <a:buNone/>
              <a:defRPr sz="1000"/>
            </a:lvl4pPr>
            <a:lvl5pPr marL="914400" indent="0">
              <a:buNone/>
              <a:defRPr sz="1000"/>
            </a:lvl5pPr>
          </a:lstStyle>
          <a:p>
            <a:pPr lvl="0"/>
            <a:r>
              <a:rPr lang="en-US" dirty="0"/>
              <a:t>Reference(s)</a:t>
            </a:r>
          </a:p>
        </p:txBody>
      </p:sp>
      <p:sp>
        <p:nvSpPr>
          <p:cNvPr id="4" name="Content Placeholder 3"/>
          <p:cNvSpPr>
            <a:spLocks noGrp="1"/>
          </p:cNvSpPr>
          <p:nvPr>
            <p:ph sz="half" idx="2"/>
          </p:nvPr>
        </p:nvSpPr>
        <p:spPr>
          <a:xfrm>
            <a:off x="457200" y="1692998"/>
            <a:ext cx="5638800" cy="413630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4"/>
          </p:nvPr>
        </p:nvSpPr>
        <p:spPr>
          <a:xfrm>
            <a:off x="6096000" y="1692998"/>
            <a:ext cx="5638800" cy="41363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36810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11277600" cy="800100"/>
          </a:xfrm>
        </p:spPr>
        <p:txBody>
          <a:bodyPr anchor="b">
            <a:normAutofit/>
          </a:bodyPr>
          <a:lstStyle>
            <a:lvl1pPr>
              <a:defRPr sz="2400"/>
            </a:lvl1pPr>
          </a:lstStyle>
          <a:p>
            <a:r>
              <a:rPr lang="en-US"/>
              <a:t>Click to edit Master title style</a:t>
            </a:r>
            <a:endParaRPr lang="en-US" dirty="0"/>
          </a:p>
        </p:txBody>
      </p:sp>
      <p:sp>
        <p:nvSpPr>
          <p:cNvPr id="4" name="Text Placeholder 3"/>
          <p:cNvSpPr>
            <a:spLocks noGrp="1"/>
          </p:cNvSpPr>
          <p:nvPr>
            <p:ph type="body" sz="half" idx="2" hasCustomPrompt="1"/>
          </p:nvPr>
        </p:nvSpPr>
        <p:spPr>
          <a:xfrm>
            <a:off x="1170432" y="5440680"/>
            <a:ext cx="9875520" cy="365760"/>
          </a:xfrm>
          <a:prstGeom prst="roundRect">
            <a:avLst/>
          </a:prstGeom>
          <a:solidFill>
            <a:schemeClr val="accent2"/>
          </a:solidFill>
        </p:spPr>
        <p:txBody>
          <a:bodyPr anchor="ctr"/>
          <a:lstStyle>
            <a:lvl1pPr marL="0" indent="0" algn="ctr">
              <a:buNone/>
              <a:defRPr sz="1600" b="1" baseline="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enter caption</a:t>
            </a:r>
          </a:p>
        </p:txBody>
      </p:sp>
      <p:sp>
        <p:nvSpPr>
          <p:cNvPr id="5" name="Date Placeholder 4"/>
          <p:cNvSpPr>
            <a:spLocks noGrp="1"/>
          </p:cNvSpPr>
          <p:nvPr>
            <p:ph type="dt" sz="half" idx="10"/>
          </p:nvPr>
        </p:nvSpPr>
        <p:spPr/>
        <p:txBody>
          <a:bodyPr/>
          <a:lstStyle/>
          <a:p>
            <a:fld id="{3E4588B8-10AE-4A18-A901-70972D5E175A}" type="datetime1">
              <a:rPr lang="en-US" smtClean="0"/>
              <a:t>3/12/2019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lgn="ctr">
              <a:defRPr/>
            </a:lvl1pPr>
          </a:lstStyle>
          <a:p>
            <a:fld id="{CC7432E5-F8E0-41AE-9A6B-AD730338B005}" type="slidenum">
              <a:rPr lang="en-US" smtClean="0"/>
              <a:pPr/>
              <a:t>‹#›</a:t>
            </a:fld>
            <a:endParaRPr lang="en-US" dirty="0"/>
          </a:p>
        </p:txBody>
      </p:sp>
      <p:sp>
        <p:nvSpPr>
          <p:cNvPr id="9" name="Text Placeholder 8"/>
          <p:cNvSpPr>
            <a:spLocks noGrp="1"/>
          </p:cNvSpPr>
          <p:nvPr>
            <p:ph type="body" sz="quarter" idx="13" hasCustomPrompt="1"/>
          </p:nvPr>
        </p:nvSpPr>
        <p:spPr>
          <a:xfrm>
            <a:off x="457200" y="5851602"/>
            <a:ext cx="9855200" cy="1005840"/>
          </a:xfrm>
        </p:spPr>
        <p:txBody>
          <a:bodyPr anchor="b">
            <a:noAutofit/>
          </a:bodyPr>
          <a:lstStyle>
            <a:lvl1pPr marL="0" indent="0">
              <a:spcBef>
                <a:spcPts val="300"/>
              </a:spcBef>
              <a:buNone/>
              <a:defRPr sz="1000"/>
            </a:lvl1pPr>
            <a:lvl2pPr marL="228600" indent="0">
              <a:buNone/>
              <a:defRPr sz="1000"/>
            </a:lvl2pPr>
            <a:lvl3pPr marL="457200" indent="0">
              <a:buNone/>
              <a:defRPr sz="1000"/>
            </a:lvl3pPr>
            <a:lvl4pPr marL="685800" indent="0">
              <a:buNone/>
              <a:defRPr sz="1000"/>
            </a:lvl4pPr>
            <a:lvl5pPr marL="914400" indent="0">
              <a:buNone/>
              <a:defRPr sz="1000"/>
            </a:lvl5pPr>
          </a:lstStyle>
          <a:p>
            <a:pPr lvl="0"/>
            <a:r>
              <a:rPr lang="en-US" dirty="0"/>
              <a:t>Reference(s)</a:t>
            </a:r>
          </a:p>
        </p:txBody>
      </p:sp>
      <p:sp>
        <p:nvSpPr>
          <p:cNvPr id="3" name="Content Placeholder 2"/>
          <p:cNvSpPr>
            <a:spLocks noGrp="1"/>
          </p:cNvSpPr>
          <p:nvPr>
            <p:ph idx="1"/>
          </p:nvPr>
        </p:nvSpPr>
        <p:spPr>
          <a:xfrm>
            <a:off x="457200" y="1260476"/>
            <a:ext cx="11277600" cy="4185227"/>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3951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E4230D-527C-497C-AE7B-88F10673E221}" type="datetime1">
              <a:rPr lang="en-US" smtClean="0"/>
              <a:t>3/12/2019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algn="ctr"/>
            <a:fld id="{CC7432E5-F8E0-41AE-9A6B-AD730338B005}" type="slidenum">
              <a:rPr lang="en-US" smtClean="0"/>
              <a:pPr algn="ctr"/>
              <a:t>‹#›</a:t>
            </a:fld>
            <a:endParaRPr lang="en-US" dirty="0"/>
          </a:p>
        </p:txBody>
      </p:sp>
      <p:sp>
        <p:nvSpPr>
          <p:cNvPr id="8" name="Text Placeholder 7"/>
          <p:cNvSpPr>
            <a:spLocks noGrp="1"/>
          </p:cNvSpPr>
          <p:nvPr>
            <p:ph type="body" sz="quarter" idx="14" hasCustomPrompt="1"/>
          </p:nvPr>
        </p:nvSpPr>
        <p:spPr>
          <a:xfrm>
            <a:off x="1170432" y="5440680"/>
            <a:ext cx="9875520" cy="361950"/>
          </a:xfrm>
          <a:prstGeom prst="roundRect">
            <a:avLst/>
          </a:prstGeom>
          <a:solidFill>
            <a:schemeClr val="accent2"/>
          </a:solidFill>
        </p:spPr>
        <p:txBody>
          <a:bodyPr>
            <a:normAutofit/>
          </a:bodyPr>
          <a:lstStyle>
            <a:lvl1pPr marL="0" indent="0" algn="ctr">
              <a:buNone/>
              <a:defRPr sz="1600" b="1">
                <a:solidFill>
                  <a:schemeClr val="bg1"/>
                </a:solidFill>
              </a:defRPr>
            </a:lvl1pPr>
            <a:lvl2pPr marL="228600" indent="0">
              <a:buNone/>
              <a:defRPr/>
            </a:lvl2pPr>
            <a:lvl3pPr marL="457200" indent="0">
              <a:buNone/>
              <a:defRPr/>
            </a:lvl3pPr>
            <a:lvl4pPr marL="685800" indent="0">
              <a:buNone/>
              <a:defRPr/>
            </a:lvl4pPr>
            <a:lvl5pPr marL="914400" indent="0">
              <a:buNone/>
              <a:defRPr/>
            </a:lvl5pPr>
          </a:lstStyle>
          <a:p>
            <a:pPr lvl="0"/>
            <a:r>
              <a:rPr lang="en-US" dirty="0"/>
              <a:t>Click to enter caption</a:t>
            </a:r>
          </a:p>
        </p:txBody>
      </p:sp>
      <p:sp>
        <p:nvSpPr>
          <p:cNvPr id="7" name="Text Placeholder 6"/>
          <p:cNvSpPr>
            <a:spLocks noGrp="1"/>
          </p:cNvSpPr>
          <p:nvPr>
            <p:ph type="body" sz="quarter" idx="13" hasCustomPrompt="1"/>
          </p:nvPr>
        </p:nvSpPr>
        <p:spPr>
          <a:xfrm>
            <a:off x="457200" y="5851602"/>
            <a:ext cx="9855200" cy="1005840"/>
          </a:xfrm>
        </p:spPr>
        <p:txBody>
          <a:bodyPr anchor="b">
            <a:noAutofit/>
          </a:bodyPr>
          <a:lstStyle>
            <a:lvl1pPr marL="0" indent="0">
              <a:spcBef>
                <a:spcPts val="300"/>
              </a:spcBef>
              <a:buNone/>
              <a:defRPr sz="1000"/>
            </a:lvl1pPr>
            <a:lvl2pPr marL="228600" indent="0">
              <a:buNone/>
              <a:defRPr sz="1000"/>
            </a:lvl2pPr>
            <a:lvl3pPr marL="457200" indent="0">
              <a:buNone/>
              <a:defRPr sz="1000"/>
            </a:lvl3pPr>
            <a:lvl4pPr marL="685800" indent="0">
              <a:buNone/>
              <a:defRPr sz="1000"/>
            </a:lvl4pPr>
            <a:lvl5pPr marL="914400" indent="0">
              <a:buNone/>
              <a:defRPr sz="1000"/>
            </a:lvl5pPr>
          </a:lstStyle>
          <a:p>
            <a:pPr lvl="0"/>
            <a:r>
              <a:rPr lang="en-US" dirty="0"/>
              <a:t>Reference(s)</a:t>
            </a:r>
          </a:p>
        </p:txBody>
      </p:sp>
    </p:spTree>
    <p:extLst>
      <p:ext uri="{BB962C8B-B14F-4D97-AF65-F5344CB8AC3E}">
        <p14:creationId xmlns:p14="http://schemas.microsoft.com/office/powerpoint/2010/main" val="2949179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No Line">
    <p:spTree>
      <p:nvGrpSpPr>
        <p:cNvPr id="1" name=""/>
        <p:cNvGrpSpPr/>
        <p:nvPr/>
      </p:nvGrpSpPr>
      <p:grpSpPr>
        <a:xfrm>
          <a:off x="0" y="0"/>
          <a:ext cx="0" cy="0"/>
          <a:chOff x="0" y="0"/>
          <a:chExt cx="0" cy="0"/>
        </a:xfrm>
      </p:grpSpPr>
      <p:sp>
        <p:nvSpPr>
          <p:cNvPr id="10" name="Rectangle 9"/>
          <p:cNvSpPr/>
          <p:nvPr userDrawn="1"/>
        </p:nvSpPr>
        <p:spPr>
          <a:xfrm>
            <a:off x="193501" y="1028700"/>
            <a:ext cx="11998500" cy="2505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 name="Date Placeholder 3"/>
          <p:cNvSpPr>
            <a:spLocks noGrp="1"/>
          </p:cNvSpPr>
          <p:nvPr>
            <p:ph type="dt" sz="half" idx="10"/>
          </p:nvPr>
        </p:nvSpPr>
        <p:spPr/>
        <p:txBody>
          <a:bodyPr/>
          <a:lstStyle/>
          <a:p>
            <a:fld id="{CED11A09-3DD3-4814-BDCF-935499F15EA0}" type="datetime1">
              <a:rPr lang="en-US" smtClean="0"/>
              <a:t>3/12/2019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lgn="ctr">
              <a:defRPr/>
            </a:lvl1pPr>
          </a:lstStyle>
          <a:p>
            <a:fld id="{CC7432E5-F8E0-41AE-9A6B-AD730338B005}" type="slidenum">
              <a:rPr lang="en-US" smtClean="0"/>
              <a:pPr/>
              <a:t>‹#›</a:t>
            </a:fld>
            <a:endParaRPr lang="en-US" dirty="0"/>
          </a:p>
        </p:txBody>
      </p:sp>
      <p:sp>
        <p:nvSpPr>
          <p:cNvPr id="8" name="Text Placeholder 7"/>
          <p:cNvSpPr>
            <a:spLocks noGrp="1"/>
          </p:cNvSpPr>
          <p:nvPr>
            <p:ph type="body" sz="quarter" idx="13" hasCustomPrompt="1"/>
          </p:nvPr>
        </p:nvSpPr>
        <p:spPr>
          <a:xfrm>
            <a:off x="457200" y="5851602"/>
            <a:ext cx="9855200" cy="1005840"/>
          </a:xfrm>
        </p:spPr>
        <p:txBody>
          <a:bodyPr anchor="b">
            <a:normAutofit/>
          </a:bodyPr>
          <a:lstStyle>
            <a:lvl1pPr marL="0" indent="0">
              <a:spcBef>
                <a:spcPts val="300"/>
              </a:spcBef>
              <a:buNone/>
              <a:defRPr sz="1000"/>
            </a:lvl1pPr>
            <a:lvl2pPr marL="228600" indent="0">
              <a:buNone/>
              <a:defRPr/>
            </a:lvl2pPr>
            <a:lvl3pPr marL="457200" indent="0">
              <a:buNone/>
              <a:defRPr/>
            </a:lvl3pPr>
            <a:lvl4pPr marL="685800" indent="0">
              <a:buNone/>
              <a:defRPr/>
            </a:lvl4pPr>
            <a:lvl5pPr marL="914400" indent="0">
              <a:buNone/>
              <a:defRPr/>
            </a:lvl5pPr>
          </a:lstStyle>
          <a:p>
            <a:pPr lvl="0"/>
            <a:r>
              <a:rPr lang="en-US" dirty="0"/>
              <a:t>Reference(s)</a:t>
            </a:r>
          </a:p>
        </p:txBody>
      </p:sp>
      <p:sp>
        <p:nvSpPr>
          <p:cNvPr id="3" name="Content Placeholder 2"/>
          <p:cNvSpPr>
            <a:spLocks noGrp="1"/>
          </p:cNvSpPr>
          <p:nvPr>
            <p:ph idx="1"/>
          </p:nvPr>
        </p:nvSpPr>
        <p:spPr>
          <a:xfrm>
            <a:off x="457200" y="1028700"/>
            <a:ext cx="11277600" cy="480517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9847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0" y="6591300"/>
            <a:ext cx="487680" cy="266700"/>
          </a:xfrm>
          <a:prstGeom prst="rect">
            <a:avLst/>
          </a:prstGeom>
        </p:spPr>
        <p:txBody>
          <a:bodyPr vert="horz" lIns="91440" tIns="45720" rIns="45720" bIns="45720" rtlCol="0" anchor="b" anchorCtr="0"/>
          <a:lstStyle>
            <a:lvl1pPr algn="ctr">
              <a:defRPr sz="1000">
                <a:solidFill>
                  <a:schemeClr val="tx1"/>
                </a:solidFill>
              </a:defRPr>
            </a:lvl1pPr>
          </a:lstStyle>
          <a:p>
            <a:fld id="{CC7432E5-F8E0-41AE-9A6B-AD730338B005}" type="slidenum">
              <a:rPr lang="en-US" smtClean="0"/>
              <a:pPr/>
              <a:t>‹#›</a:t>
            </a:fld>
            <a:endParaRPr lang="en-US" dirty="0"/>
          </a:p>
        </p:txBody>
      </p:sp>
      <p:sp>
        <p:nvSpPr>
          <p:cNvPr id="2" name="Title Placeholder 1"/>
          <p:cNvSpPr>
            <a:spLocks noGrp="1"/>
          </p:cNvSpPr>
          <p:nvPr>
            <p:ph type="title"/>
          </p:nvPr>
        </p:nvSpPr>
        <p:spPr>
          <a:xfrm>
            <a:off x="457200" y="228602"/>
            <a:ext cx="11277600" cy="800099"/>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p:cNvSpPr>
            <a:spLocks noGrp="1"/>
          </p:cNvSpPr>
          <p:nvPr>
            <p:ph type="body" idx="1"/>
          </p:nvPr>
        </p:nvSpPr>
        <p:spPr>
          <a:xfrm>
            <a:off x="457200" y="1257300"/>
            <a:ext cx="11277600" cy="4572000"/>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871133" y="6534150"/>
            <a:ext cx="1295400" cy="323851"/>
          </a:xfrm>
          <a:prstGeom prst="rect">
            <a:avLst/>
          </a:prstGeom>
        </p:spPr>
        <p:txBody>
          <a:bodyPr vert="horz" lIns="91440" tIns="45720" rIns="91440" bIns="45720" rtlCol="0" anchor="ctr"/>
          <a:lstStyle>
            <a:lvl1pPr algn="l">
              <a:defRPr sz="1200">
                <a:solidFill>
                  <a:schemeClr val="tx1">
                    <a:tint val="75000"/>
                  </a:schemeClr>
                </a:solidFill>
              </a:defRPr>
            </a:lvl1pPr>
          </a:lstStyle>
          <a:p>
            <a:fld id="{A500641C-1BFD-4E39-BE68-FA3BD8BB5F86}" type="datetime1">
              <a:rPr lang="en-US" smtClean="0"/>
              <a:t>3/12/2019</a:t>
            </a:fld>
            <a:endParaRPr lang="en-US" dirty="0"/>
          </a:p>
        </p:txBody>
      </p:sp>
      <p:sp>
        <p:nvSpPr>
          <p:cNvPr id="5" name="Footer Placeholder 4"/>
          <p:cNvSpPr>
            <a:spLocks noGrp="1"/>
          </p:cNvSpPr>
          <p:nvPr>
            <p:ph type="ftr" sz="quarter" idx="3"/>
          </p:nvPr>
        </p:nvSpPr>
        <p:spPr>
          <a:xfrm>
            <a:off x="-1871133" y="6004515"/>
            <a:ext cx="1295400" cy="42767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8" name="TextBox 7"/>
          <p:cNvSpPr txBox="1"/>
          <p:nvPr userDrawn="1"/>
        </p:nvSpPr>
        <p:spPr>
          <a:xfrm>
            <a:off x="10160000" y="6611780"/>
            <a:ext cx="2032000" cy="246221"/>
          </a:xfrm>
          <a:prstGeom prst="rect">
            <a:avLst/>
          </a:prstGeom>
          <a:noFill/>
        </p:spPr>
        <p:txBody>
          <a:bodyPr wrap="square" rtlCol="0">
            <a:spAutoFit/>
          </a:bodyPr>
          <a:lstStyle/>
          <a:p>
            <a:pPr algn="r"/>
            <a:r>
              <a:rPr lang="en-US" sz="1000" b="0" baseline="0" dirty="0">
                <a:solidFill>
                  <a:schemeClr val="tx1"/>
                </a:solidFill>
                <a:latin typeface="Arial" pitchFamily="34" charset="0"/>
                <a:cs typeface="Arial" pitchFamily="34" charset="0"/>
              </a:rPr>
              <a:t>© AstraZeneca 2018</a:t>
            </a:r>
          </a:p>
        </p:txBody>
      </p:sp>
      <p:sp>
        <p:nvSpPr>
          <p:cNvPr id="9" name="Rectangle 8"/>
          <p:cNvSpPr/>
          <p:nvPr userDrawn="1"/>
        </p:nvSpPr>
        <p:spPr>
          <a:xfrm>
            <a:off x="457200" y="1129284"/>
            <a:ext cx="11734800" cy="18288"/>
          </a:xfrm>
          <a:prstGeom prst="rect">
            <a:avLst/>
          </a:prstGeom>
          <a:gradFill flip="none" rotWithShape="1">
            <a:gsLst>
              <a:gs pos="26000">
                <a:schemeClr val="accent1"/>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2161966446"/>
      </p:ext>
    </p:extLst>
  </p:cSld>
  <p:clrMap bg1="lt1" tx1="dk1" bg2="lt2" tx2="dk2" accent1="accent1" accent2="accent2" accent3="accent3" accent4="accent4" accent5="accent5" accent6="accent6" hlink="hlink" folHlink="folHlink"/>
  <p:sldLayoutIdLst>
    <p:sldLayoutId id="2147483766" r:id="rId1"/>
    <p:sldLayoutId id="2147483676" r:id="rId2"/>
    <p:sldLayoutId id="2147483764" r:id="rId3"/>
    <p:sldLayoutId id="2147483677" r:id="rId4"/>
    <p:sldLayoutId id="2147483680" r:id="rId5"/>
    <p:sldLayoutId id="2147483681" r:id="rId6"/>
    <p:sldLayoutId id="2147483682" r:id="rId7"/>
    <p:sldLayoutId id="2147483683" r:id="rId8"/>
    <p:sldLayoutId id="2147483684" r:id="rId9"/>
    <p:sldLayoutId id="2147483687" r:id="rId10"/>
    <p:sldLayoutId id="2147483685" r:id="rId11"/>
    <p:sldLayoutId id="2147483767" r:id="rId12"/>
    <p:sldLayoutId id="2147483773" r:id="rId13"/>
    <p:sldLayoutId id="2147483774" r:id="rId14"/>
    <p:sldLayoutId id="2147483775" r:id="rId15"/>
    <p:sldLayoutId id="2147483776" r:id="rId16"/>
  </p:sldLayoutIdLst>
  <p:hf hdr="0" ftr="0" dt="0"/>
  <p:txStyles>
    <p:titleStyle>
      <a:lvl1pPr algn="l" defTabSz="914400" rtl="0" eaLnBrk="1" latinLnBrk="0" hangingPunct="1">
        <a:lnSpc>
          <a:spcPct val="90000"/>
        </a:lnSpc>
        <a:spcBef>
          <a:spcPct val="0"/>
        </a:spcBef>
        <a:buNone/>
        <a:defRPr sz="24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2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4pPr>
      <a:lvl5pPr marL="1143000" indent="-228600" algn="l" defTabSz="914400" rtl="0" eaLnBrk="1" latinLnBrk="0" hangingPunct="1">
        <a:lnSpc>
          <a:spcPct val="90000"/>
        </a:lnSpc>
        <a:spcBef>
          <a:spcPts val="600"/>
        </a:spcBef>
        <a:buClr>
          <a:schemeClr val="accent1"/>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2" orient="horz" pos="2160" userDrawn="1">
          <p15:clr>
            <a:srgbClr val="F26B43"/>
          </p15:clr>
        </p15:guide>
        <p15:guide id="3" pos="288" userDrawn="1">
          <p15:clr>
            <a:srgbClr val="F26B43"/>
          </p15:clr>
        </p15:guide>
        <p15:guide id="4" pos="7392" userDrawn="1">
          <p15:clr>
            <a:srgbClr val="F26B43"/>
          </p15:clr>
        </p15:guide>
        <p15:guide id="5" orient="horz" pos="144" userDrawn="1">
          <p15:clr>
            <a:srgbClr val="F26B43"/>
          </p15:clr>
        </p15:guide>
        <p15:guide id="6" orient="horz" pos="648" userDrawn="1">
          <p15:clr>
            <a:srgbClr val="F26B43"/>
          </p15:clr>
        </p15:guide>
        <p15:guide id="7" orient="horz" pos="792" userDrawn="1">
          <p15:clr>
            <a:srgbClr val="F26B43"/>
          </p15:clr>
        </p15:guide>
        <p15:guide id="8" orient="horz" pos="367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2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chart" Target="../charts/char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118449439"/>
              </p:ext>
            </p:extLst>
          </p:nvPr>
        </p:nvGraphicFramePr>
        <p:xfrm>
          <a:off x="398961" y="571246"/>
          <a:ext cx="11394078" cy="4260320"/>
        </p:xfrm>
        <a:graphic>
          <a:graphicData uri="http://schemas.openxmlformats.org/drawingml/2006/table">
            <a:tbl>
              <a:tblPr firstRow="1" bandRow="1">
                <a:tableStyleId>{10A1B5D5-9B99-4C35-A422-299274C87663}</a:tableStyleId>
              </a:tblPr>
              <a:tblGrid>
                <a:gridCol w="2115820">
                  <a:extLst>
                    <a:ext uri="{9D8B030D-6E8A-4147-A177-3AD203B41FA5}">
                      <a16:colId xmlns:a16="http://schemas.microsoft.com/office/drawing/2014/main" val="20000"/>
                    </a:ext>
                  </a:extLst>
                </a:gridCol>
                <a:gridCol w="249440">
                  <a:extLst>
                    <a:ext uri="{9D8B030D-6E8A-4147-A177-3AD203B41FA5}">
                      <a16:colId xmlns:a16="http://schemas.microsoft.com/office/drawing/2014/main" val="20002"/>
                    </a:ext>
                  </a:extLst>
                </a:gridCol>
                <a:gridCol w="1259616">
                  <a:extLst>
                    <a:ext uri="{9D8B030D-6E8A-4147-A177-3AD203B41FA5}">
                      <a16:colId xmlns:a16="http://schemas.microsoft.com/office/drawing/2014/main" val="152697578"/>
                    </a:ext>
                  </a:extLst>
                </a:gridCol>
                <a:gridCol w="569182">
                  <a:extLst>
                    <a:ext uri="{9D8B030D-6E8A-4147-A177-3AD203B41FA5}">
                      <a16:colId xmlns:a16="http://schemas.microsoft.com/office/drawing/2014/main" val="602447025"/>
                    </a:ext>
                  </a:extLst>
                </a:gridCol>
                <a:gridCol w="1051034">
                  <a:extLst>
                    <a:ext uri="{9D8B030D-6E8A-4147-A177-3AD203B41FA5}">
                      <a16:colId xmlns:a16="http://schemas.microsoft.com/office/drawing/2014/main" val="377280639"/>
                    </a:ext>
                  </a:extLst>
                </a:gridCol>
                <a:gridCol w="1555531">
                  <a:extLst>
                    <a:ext uri="{9D8B030D-6E8A-4147-A177-3AD203B41FA5}">
                      <a16:colId xmlns:a16="http://schemas.microsoft.com/office/drawing/2014/main" val="3862680058"/>
                    </a:ext>
                  </a:extLst>
                </a:gridCol>
                <a:gridCol w="2764221">
                  <a:extLst>
                    <a:ext uri="{9D8B030D-6E8A-4147-A177-3AD203B41FA5}">
                      <a16:colId xmlns:a16="http://schemas.microsoft.com/office/drawing/2014/main" val="3469142956"/>
                    </a:ext>
                  </a:extLst>
                </a:gridCol>
                <a:gridCol w="1829234">
                  <a:extLst>
                    <a:ext uri="{9D8B030D-6E8A-4147-A177-3AD203B41FA5}">
                      <a16:colId xmlns:a16="http://schemas.microsoft.com/office/drawing/2014/main" val="3435347785"/>
                    </a:ext>
                  </a:extLst>
                </a:gridCol>
              </a:tblGrid>
              <a:tr h="263049">
                <a:tc gridSpan="2">
                  <a:txBody>
                    <a:bodyPr/>
                    <a:lstStyle/>
                    <a:p>
                      <a:pPr algn="r"/>
                      <a:r>
                        <a:rPr lang="en-US" sz="1400" b="1" dirty="0">
                          <a:solidFill>
                            <a:schemeClr val="bg1"/>
                          </a:solidFill>
                        </a:rPr>
                        <a:t>Asset Name</a:t>
                      </a:r>
                    </a:p>
                  </a:txBody>
                  <a:tcPr anchor="ctr">
                    <a:lnL w="12700" cap="flat" cmpd="sng" algn="ctr">
                      <a:solidFill>
                        <a:schemeClr val="tx2"/>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accent1"/>
                    </a:solidFill>
                  </a:tcPr>
                </a:tc>
                <a:tc hMerge="1">
                  <a:txBody>
                    <a:bodyPr/>
                    <a:lstStyle/>
                    <a:p>
                      <a:r>
                        <a:rPr lang="en-US" sz="1400" b="1" dirty="0">
                          <a:solidFill>
                            <a:schemeClr val="tx1"/>
                          </a:solidFill>
                        </a:rPr>
                        <a:t>&lt;Generic Name: Title&gt;</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gridSpan="6">
                  <a:txBody>
                    <a:bodyPr/>
                    <a:lstStyle/>
                    <a:p>
                      <a:r>
                        <a:rPr lang="en-US" sz="1400" b="1" dirty="0">
                          <a:solidFill>
                            <a:schemeClr val="tx1"/>
                          </a:solidFill>
                        </a:rPr>
                        <a:t>Benralizumab: BORA Medical Reactive Deck</a:t>
                      </a:r>
                      <a:endParaRPr lang="en-US" b="1" dirty="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chemeClr val="tx2"/>
                      </a:solidFill>
                      <a:prstDash val="solid"/>
                      <a:round/>
                      <a:headEnd type="none" w="med" len="med"/>
                      <a:tailEnd type="none" w="med" len="med"/>
                    </a:lnL>
                  </a:tcPr>
                </a:tc>
                <a:tc hMerge="1">
                  <a:txBody>
                    <a:bodyPr/>
                    <a:lstStyle/>
                    <a:p>
                      <a:endParaRPr lang="en-US"/>
                    </a:p>
                  </a:txBody>
                  <a:tcPr/>
                </a:tc>
                <a:extLst>
                  <a:ext uri="{0D108BD9-81ED-4DB2-BD59-A6C34878D82A}">
                    <a16:rowId xmlns:a16="http://schemas.microsoft.com/office/drawing/2014/main" val="10001"/>
                  </a:ext>
                </a:extLst>
              </a:tr>
              <a:tr h="263049">
                <a:tc gridSpan="2">
                  <a:txBody>
                    <a:bodyPr/>
                    <a:lstStyle/>
                    <a:p>
                      <a:pPr algn="r"/>
                      <a:r>
                        <a:rPr lang="en-US" sz="1400" b="1" dirty="0">
                          <a:solidFill>
                            <a:schemeClr val="bg1"/>
                          </a:solidFill>
                        </a:rPr>
                        <a:t>Intended Use</a:t>
                      </a:r>
                      <a:endParaRPr lang="en-US" sz="1200" b="0" i="1" dirty="0">
                        <a:solidFill>
                          <a:schemeClr val="bg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1"/>
                    </a:solidFill>
                  </a:tcPr>
                </a:tc>
                <a:tc hMerge="1">
                  <a:txBody>
                    <a:bodyPr/>
                    <a:lstStyle/>
                    <a:p>
                      <a:r>
                        <a:rPr lang="en-US" sz="1400" b="1" dirty="0"/>
                        <a:t>&lt;Reactive or Internal use&gt;</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gridSpan="6">
                  <a:txBody>
                    <a:bodyPr/>
                    <a:lstStyle/>
                    <a:p>
                      <a:r>
                        <a:rPr lang="en-US" sz="1400" b="0" dirty="0"/>
                        <a:t>Reactive </a:t>
                      </a:r>
                      <a:endParaRPr lang="en-US" b="0" dirty="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400" b="1" kern="1200" dirty="0">
                        <a:solidFill>
                          <a:schemeClr val="bg1"/>
                        </a:solidFill>
                        <a:latin typeface="+mn-lt"/>
                        <a:ea typeface="+mn-ea"/>
                        <a:cs typeface="+mn-cs"/>
                      </a:endParaRPr>
                    </a:p>
                  </a:txBody>
                  <a:tcPr anchor="ctr">
                    <a:lnL w="12700" cap="flat" cmpd="sng" algn="ctr">
                      <a:solidFill>
                        <a:schemeClr val="tx2"/>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B w="12700" cap="flat" cmpd="sng" algn="ctr">
                      <a:solidFill>
                        <a:schemeClr val="tx2"/>
                      </a:solidFill>
                      <a:prstDash val="solid"/>
                      <a:round/>
                      <a:headEnd type="none" w="med" len="med"/>
                      <a:tailEnd type="none" w="med" len="med"/>
                    </a:lnB>
                    <a:solidFill>
                      <a:schemeClr val="accent1"/>
                    </a:solidFill>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kern="1200" dirty="0">
                        <a:solidFill>
                          <a:schemeClr val="dk1"/>
                        </a:solidFill>
                        <a:latin typeface="+mn-lt"/>
                        <a:ea typeface="+mn-ea"/>
                        <a:cs typeface="+mn-cs"/>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47184">
                <a:tc gridSpan="2">
                  <a:txBody>
                    <a:bodyPr/>
                    <a:lstStyle/>
                    <a:p>
                      <a:pPr algn="r"/>
                      <a:r>
                        <a:rPr lang="en-US" sz="1400" b="1" i="0" dirty="0">
                          <a:solidFill>
                            <a:schemeClr val="bg1"/>
                          </a:solidFill>
                        </a:rPr>
                        <a:t>Approved for Distribution</a:t>
                      </a:r>
                    </a:p>
                  </a:txBody>
                  <a:tcPr anchor="ctr">
                    <a:lnL w="12700" cap="flat" cmpd="sng" algn="ctr">
                      <a:solidFill>
                        <a:schemeClr val="tx2"/>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1"/>
                    </a:solidFill>
                  </a:tcPr>
                </a:tc>
                <a:tc hMerge="1">
                  <a:txBody>
                    <a:bodyPr/>
                    <a:lstStyle/>
                    <a:p>
                      <a:endParaRPr lang="en-US" sz="1400" b="1" dirty="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gridSpan="4">
                  <a:txBody>
                    <a:bodyPr/>
                    <a:lstStyle/>
                    <a:p>
                      <a:r>
                        <a:rPr lang="en-US" sz="1400" b="0" dirty="0"/>
                        <a:t>Yes</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b="1" kern="1200" dirty="0">
                          <a:solidFill>
                            <a:schemeClr val="bg1"/>
                          </a:solidFill>
                          <a:latin typeface="+mn-lt"/>
                          <a:ea typeface="+mn-ea"/>
                          <a:cs typeface="+mn-cs"/>
                        </a:rPr>
                        <a:t>Therapy Area</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latin typeface="+mn-lt"/>
                          <a:ea typeface="+mn-ea"/>
                          <a:cs typeface="+mn-cs"/>
                        </a:rPr>
                        <a:t>Respiratory</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330829690"/>
                  </a:ext>
                </a:extLst>
              </a:tr>
              <a:tr h="144677">
                <a:tc gridSpan="8">
                  <a:txBody>
                    <a:bodyPr/>
                    <a:lstStyle/>
                    <a:p>
                      <a:pPr marL="0" algn="l" defTabSz="914400" rtl="0" eaLnBrk="1" latinLnBrk="0" hangingPunct="1"/>
                      <a:endParaRPr lang="en-US" sz="500" b="1" kern="1200" dirty="0">
                        <a:solidFill>
                          <a:schemeClr val="accent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lnL>
                      <a:noFill/>
                    </a:lnL>
                    <a:lnT w="12700" cap="flat" cmpd="sng" algn="ctr">
                      <a:solidFill>
                        <a:schemeClr val="tx2"/>
                      </a:solidFill>
                      <a:prstDash val="solid"/>
                      <a:round/>
                      <a:headEnd type="none" w="med" len="med"/>
                      <a:tailEnd type="none" w="med" len="med"/>
                    </a:lnT>
                  </a:tcPr>
                </a:tc>
                <a:tc hMerge="1">
                  <a:txBody>
                    <a:bodyPr/>
                    <a:lstStyle/>
                    <a:p>
                      <a:endParaRPr lang="en-US"/>
                    </a:p>
                  </a:txBody>
                  <a:tcPr/>
                </a:tc>
                <a:extLst>
                  <a:ext uri="{0D108BD9-81ED-4DB2-BD59-A6C34878D82A}">
                    <a16:rowId xmlns:a16="http://schemas.microsoft.com/office/drawing/2014/main" val="10004"/>
                  </a:ext>
                </a:extLst>
              </a:tr>
              <a:tr h="26304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b="1" kern="1200" dirty="0">
                          <a:solidFill>
                            <a:schemeClr val="dk1"/>
                          </a:solidFill>
                          <a:latin typeface="+mn-lt"/>
                          <a:ea typeface="+mn-ea"/>
                          <a:cs typeface="+mn-cs"/>
                        </a:rPr>
                        <a:t>Asset Owner </a:t>
                      </a:r>
                    </a:p>
                  </a:txBody>
                  <a:tcPr anchor="ctr">
                    <a:lnL w="12700" cap="flat" cmpd="sng" algn="ctr">
                      <a:solidFill>
                        <a:schemeClr val="tx2"/>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gridSpan="5">
                  <a:txBody>
                    <a:bodyPr/>
                    <a:lstStyle/>
                    <a:p>
                      <a:pPr algn="l"/>
                      <a:r>
                        <a:rPr lang="en-US" sz="1400" b="0" dirty="0"/>
                        <a:t>Bhavini Parikh and William Cook</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b="1" dirty="0"/>
                        <a:t>New or Updated</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r>
                        <a:rPr lang="en-US" sz="1400" b="0" dirty="0"/>
                        <a:t>New</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5"/>
                  </a:ext>
                </a:extLst>
              </a:tr>
              <a:tr h="263049">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b="1" dirty="0"/>
                        <a:t>Document Number</a:t>
                      </a:r>
                    </a:p>
                  </a:txBody>
                  <a:tcPr anchor="ctr">
                    <a:lnL w="12700" cap="flat" cmpd="sng" algn="ctr">
                      <a:solidFill>
                        <a:schemeClr val="tx2"/>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gridSpan="5">
                  <a:txBody>
                    <a:bodyPr/>
                    <a:lstStyle/>
                    <a:p>
                      <a:r>
                        <a:rPr lang="en-US" sz="1400" b="0" dirty="0"/>
                        <a:t>ML-3034-ALL-0072</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rowSpan="2">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b="1" dirty="0"/>
                        <a:t>Based on Asset </a:t>
                      </a:r>
                    </a:p>
                    <a:p>
                      <a:pPr marL="0" marR="0" indent="0" algn="r" defTabSz="914400" rtl="0" eaLnBrk="1" fontAlgn="auto" latinLnBrk="0" hangingPunct="1">
                        <a:lnSpc>
                          <a:spcPct val="100000"/>
                        </a:lnSpc>
                        <a:spcBef>
                          <a:spcPts val="0"/>
                        </a:spcBef>
                        <a:spcAft>
                          <a:spcPts val="0"/>
                        </a:spcAft>
                        <a:buClrTx/>
                        <a:buSzTx/>
                        <a:buFontTx/>
                        <a:buNone/>
                        <a:tabLst/>
                        <a:defRPr/>
                      </a:pPr>
                      <a:r>
                        <a:rPr lang="en-US" sz="1200" b="0" i="1" kern="1200" dirty="0">
                          <a:solidFill>
                            <a:schemeClr val="dk1"/>
                          </a:solidFill>
                          <a:latin typeface="+mn-lt"/>
                          <a:ea typeface="+mn-ea"/>
                          <a:cs typeface="+mn-cs"/>
                        </a:rPr>
                        <a:t>(include Vault</a:t>
                      </a:r>
                      <a:r>
                        <a:rPr lang="en-US" sz="1200" b="0" i="1" kern="1200" baseline="0" dirty="0">
                          <a:solidFill>
                            <a:schemeClr val="dk1"/>
                          </a:solidFill>
                          <a:latin typeface="+mn-lt"/>
                          <a:ea typeface="+mn-ea"/>
                          <a:cs typeface="+mn-cs"/>
                        </a:rPr>
                        <a:t> MedComms or PromoMats </a:t>
                      </a:r>
                      <a:r>
                        <a:rPr lang="en-US" sz="1200" b="0" i="1" kern="1200" dirty="0">
                          <a:solidFill>
                            <a:schemeClr val="dk1"/>
                          </a:solidFill>
                          <a:latin typeface="+mn-lt"/>
                          <a:ea typeface="+mn-ea"/>
                          <a:cs typeface="+mn-cs"/>
                        </a:rPr>
                        <a:t>document number or N/A for not applicable)</a:t>
                      </a:r>
                      <a:endParaRPr lang="en-US" sz="1200" b="1" dirty="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rowSpan="2">
                  <a:txBody>
                    <a:bodyPr/>
                    <a:lstStyle/>
                    <a:p>
                      <a:pPr algn="l"/>
                      <a:endParaRPr lang="en-US" sz="1400" b="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6"/>
                  </a:ext>
                </a:extLst>
              </a:tr>
              <a:tr h="473488">
                <a:tc>
                  <a:txBody>
                    <a:bodyPr/>
                    <a:lstStyle/>
                    <a:p>
                      <a:pPr algn="r"/>
                      <a:r>
                        <a:rPr lang="en-US" sz="1400" b="1" dirty="0"/>
                        <a:t>Approved Date</a:t>
                      </a:r>
                    </a:p>
                  </a:txBody>
                  <a:tcPr anchor="ctr">
                    <a:lnL w="12700" cap="flat" cmpd="sng" algn="ctr">
                      <a:solidFill>
                        <a:schemeClr val="tx2"/>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a:t>11/18</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Expiration</a:t>
                      </a:r>
                      <a:r>
                        <a:rPr lang="en-US" sz="1400" b="1" baseline="0" dirty="0"/>
                        <a:t> Date</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D9D9D9"/>
                    </a:solidFill>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11/19</a:t>
                      </a:r>
                      <a:endParaRPr lang="en-US" sz="1400" b="1" dirty="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7"/>
                  </a:ext>
                </a:extLst>
              </a:tr>
              <a:tr h="631318">
                <a:tc gridSpan="4">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b="1" i="0" dirty="0"/>
                        <a:t>Technical Review/Fact Check Completed by Global Medical Information </a:t>
                      </a:r>
                      <a:r>
                        <a:rPr lang="en-US" sz="1200" b="0" i="1" dirty="0"/>
                        <a:t>(Yes/No)</a:t>
                      </a:r>
                      <a:endParaRPr lang="en-US" sz="1400" b="0" i="1" dirty="0"/>
                    </a:p>
                  </a:txBody>
                  <a:tcPr anchor="ctr">
                    <a:lnL w="12700" cap="flat" cmpd="sng" algn="ctr">
                      <a:solidFill>
                        <a:schemeClr val="tx2"/>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lumMod val="85000"/>
                      </a:schemeClr>
                    </a:solidFill>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a:t>Yes</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hMerge="1">
                  <a:txBody>
                    <a:bodyPr/>
                    <a:lstStyle/>
                    <a:p>
                      <a:endParaRPr lang="en-US"/>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b="1" dirty="0"/>
                        <a:t>Applicable Copyright</a:t>
                      </a:r>
                      <a:br>
                        <a:rPr lang="en-US" sz="1400" b="1" dirty="0"/>
                      </a:br>
                      <a:r>
                        <a:rPr lang="en-US" sz="1400" b="1" dirty="0"/>
                        <a:t> Permissions Obtained for Graphics </a:t>
                      </a:r>
                      <a:r>
                        <a:rPr lang="en-US" sz="1200" b="0" i="1" dirty="0"/>
                        <a:t>(Yes/No</a:t>
                      </a:r>
                      <a:r>
                        <a:rPr lang="en-US" sz="1100" b="0" i="1" dirty="0"/>
                        <a:t>)</a:t>
                      </a:r>
                      <a:endParaRPr lang="en-US" sz="1200" b="0" i="1" dirty="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lumMod val="85000"/>
                      </a:schemeClr>
                    </a:solidFill>
                  </a:tcPr>
                </a:tc>
                <a:tc>
                  <a:txBody>
                    <a:bodyPr/>
                    <a:lstStyle/>
                    <a:p>
                      <a:pPr algn="l"/>
                      <a:r>
                        <a:rPr lang="en-US" sz="1400" b="0" dirty="0"/>
                        <a:t>Yes</a:t>
                      </a:r>
                    </a:p>
                  </a:txBody>
                  <a:tcPr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3740597037"/>
                  </a:ext>
                </a:extLst>
              </a:tr>
              <a:tr h="144677">
                <a:tc gridSpan="8">
                  <a:txBody>
                    <a:bodyPr/>
                    <a:lstStyle/>
                    <a:p>
                      <a:pPr algn="r"/>
                      <a:endParaRPr lang="en-US" sz="5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lnL>
                      <a:noFill/>
                    </a:lnL>
                    <a:lnT w="12700" cap="flat" cmpd="sng" algn="ctr">
                      <a:solidFill>
                        <a:schemeClr val="tx2"/>
                      </a:solidFill>
                      <a:prstDash val="solid"/>
                      <a:round/>
                      <a:headEnd type="none" w="med" len="med"/>
                      <a:tailEnd type="none" w="med" len="med"/>
                    </a:lnT>
                  </a:tcPr>
                </a:tc>
                <a:tc hMerge="1">
                  <a:txBody>
                    <a:bodyPr/>
                    <a:lstStyle/>
                    <a:p>
                      <a:endParaRPr lang="en-US"/>
                    </a:p>
                  </a:txBody>
                  <a:tcPr/>
                </a:tc>
                <a:extLst>
                  <a:ext uri="{0D108BD9-81ED-4DB2-BD59-A6C34878D82A}">
                    <a16:rowId xmlns:a16="http://schemas.microsoft.com/office/drawing/2014/main" val="10009"/>
                  </a:ext>
                </a:extLst>
              </a:tr>
              <a:tr h="447184">
                <a:tc gridSpan="8">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solidFill>
                        </a:rPr>
                        <a:t>This material is globally</a:t>
                      </a:r>
                      <a:r>
                        <a:rPr lang="en-US" sz="1400" b="1" baseline="0" dirty="0">
                          <a:solidFill>
                            <a:schemeClr val="bg1"/>
                          </a:solidFill>
                        </a:rPr>
                        <a:t> </a:t>
                      </a:r>
                      <a:r>
                        <a:rPr lang="en-US" sz="1400" b="1" dirty="0">
                          <a:solidFill>
                            <a:schemeClr val="bg1"/>
                          </a:solidFill>
                        </a:rPr>
                        <a:t>approved for use by AstraZeneca Medical</a:t>
                      </a:r>
                      <a:r>
                        <a:rPr lang="en-US" sz="1400" b="1" baseline="0" dirty="0">
                          <a:solidFill>
                            <a:schemeClr val="bg1"/>
                          </a:solidFill>
                        </a:rPr>
                        <a:t> Affairs</a:t>
                      </a:r>
                      <a:r>
                        <a:rPr lang="en-US" sz="1400" b="1" dirty="0">
                          <a:solidFill>
                            <a:schemeClr val="bg1"/>
                          </a:solidFill>
                        </a:rPr>
                        <a:t> Scientific Personnel only. </a:t>
                      </a:r>
                      <a:r>
                        <a:rPr lang="en-US" sz="1400" b="1" baseline="0" dirty="0">
                          <a:solidFill>
                            <a:schemeClr val="bg1"/>
                          </a:solidFill>
                        </a:rPr>
                        <a:t>The local market is responsible for interpreting, reviewing, and approving the content according to their local label, rules, and regulations. </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chemeClr val="accent2"/>
                      </a:solidFill>
                      <a:prstDash val="solid"/>
                      <a:round/>
                      <a:headEnd type="none" w="med" len="med"/>
                      <a:tailEnd type="none" w="med" len="med"/>
                    </a:lnL>
                  </a:tcPr>
                </a:tc>
                <a:tc hMerge="1">
                  <a:txBody>
                    <a:bodyPr/>
                    <a:lstStyle/>
                    <a:p>
                      <a:endParaRPr lang="en-US"/>
                    </a:p>
                  </a:txBody>
                  <a:tcPr/>
                </a:tc>
                <a:extLst>
                  <a:ext uri="{0D108BD9-81ED-4DB2-BD59-A6C34878D82A}">
                    <a16:rowId xmlns:a16="http://schemas.microsoft.com/office/drawing/2014/main" val="10011"/>
                  </a:ext>
                </a:extLst>
              </a:tr>
              <a:tr h="460336">
                <a:tc gridSpan="8">
                  <a:txBody>
                    <a:bodyPr/>
                    <a:lstStyle/>
                    <a:p>
                      <a:pPr algn="ctr">
                        <a:lnSpc>
                          <a:spcPct val="100000"/>
                        </a:lnSpc>
                        <a:spcBef>
                          <a:spcPts val="300"/>
                        </a:spcBef>
                        <a:spcAft>
                          <a:spcPts val="300"/>
                        </a:spcAft>
                      </a:pPr>
                      <a:endParaRPr lang="en-US" sz="1000" kern="1200" dirty="0">
                        <a:solidFill>
                          <a:schemeClr val="bg1"/>
                        </a:solidFill>
                        <a:effectLst/>
                        <a:latin typeface="+mn-lt"/>
                        <a:ea typeface="+mn-ea"/>
                        <a:cs typeface="+mn-cs"/>
                      </a:endParaRP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bg1">
                        <a:lumMod val="9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chemeClr val="accent2"/>
                      </a:solidFill>
                      <a:prstDash val="solid"/>
                      <a:round/>
                      <a:headEnd type="none" w="med" len="med"/>
                      <a:tailEnd type="none" w="med" len="med"/>
                    </a:lnL>
                  </a:tcPr>
                </a:tc>
                <a:tc hMerge="1">
                  <a:txBody>
                    <a:bodyPr/>
                    <a:lstStyle/>
                    <a:p>
                      <a:endParaRPr lang="en-US"/>
                    </a:p>
                  </a:txBody>
                  <a:tcPr/>
                </a:tc>
                <a:extLst>
                  <a:ext uri="{0D108BD9-81ED-4DB2-BD59-A6C34878D82A}">
                    <a16:rowId xmlns:a16="http://schemas.microsoft.com/office/drawing/2014/main" val="1794192459"/>
                  </a:ext>
                </a:extLst>
              </a:tr>
            </a:tbl>
          </a:graphicData>
        </a:graphic>
      </p:graphicFrame>
      <p:sp>
        <p:nvSpPr>
          <p:cNvPr id="4" name="TextBox 3"/>
          <p:cNvSpPr txBox="1"/>
          <p:nvPr/>
        </p:nvSpPr>
        <p:spPr>
          <a:xfrm>
            <a:off x="4209143" y="6427425"/>
            <a:ext cx="7982857" cy="430887"/>
          </a:xfrm>
          <a:prstGeom prst="rect">
            <a:avLst/>
          </a:prstGeom>
          <a:solidFill>
            <a:schemeClr val="bg1"/>
          </a:solidFill>
        </p:spPr>
        <p:txBody>
          <a:bodyPr wrap="square" rtlCol="0">
            <a:spAutoFit/>
          </a:bodyPr>
          <a:lstStyle/>
          <a:p>
            <a:pPr algn="r"/>
            <a:r>
              <a:rPr lang="en-US" sz="1100" dirty="0"/>
              <a:t>Refer to the General Properties for this asset in GMIP Content (Veeva Vault MedComms) for additional details. </a:t>
            </a:r>
          </a:p>
          <a:p>
            <a:pPr algn="r"/>
            <a:r>
              <a:rPr lang="en-US" sz="1100" dirty="0"/>
              <a:t>Questions on this asset should be directed to asset owner.</a:t>
            </a:r>
          </a:p>
        </p:txBody>
      </p:sp>
      <p:sp>
        <p:nvSpPr>
          <p:cNvPr id="5" name="Rectangle 4"/>
          <p:cNvSpPr/>
          <p:nvPr/>
        </p:nvSpPr>
        <p:spPr>
          <a:xfrm>
            <a:off x="3880426" y="87055"/>
            <a:ext cx="4431149" cy="400110"/>
          </a:xfrm>
          <a:prstGeom prst="rect">
            <a:avLst/>
          </a:prstGeom>
        </p:spPr>
        <p:txBody>
          <a:bodyPr wrap="none">
            <a:spAutoFit/>
          </a:bodyPr>
          <a:lstStyle/>
          <a:p>
            <a:pPr algn="ctr"/>
            <a:r>
              <a:rPr lang="en-US" sz="2000" b="1" dirty="0"/>
              <a:t>Global Medical Affairs Cover Sheet</a:t>
            </a:r>
          </a:p>
        </p:txBody>
      </p:sp>
      <p:sp>
        <p:nvSpPr>
          <p:cNvPr id="7" name="Rectangle 6"/>
          <p:cNvSpPr/>
          <p:nvPr/>
        </p:nvSpPr>
        <p:spPr>
          <a:xfrm>
            <a:off x="398961" y="5884690"/>
            <a:ext cx="11394076" cy="553998"/>
          </a:xfrm>
          <a:prstGeom prst="rect">
            <a:avLst/>
          </a:prstGeom>
          <a:noFill/>
          <a:ln w="38100">
            <a:solidFill>
              <a:schemeClr val="accent6"/>
            </a:solidFill>
          </a:ln>
        </p:spPr>
        <p:txBody>
          <a:bodyPr wrap="square">
            <a:spAutoFit/>
          </a:bodyPr>
          <a:lstStyle/>
          <a:p>
            <a:pPr algn="ctr">
              <a:defRPr/>
            </a:pPr>
            <a:r>
              <a:rPr lang="en-US" sz="1500" b="1" dirty="0">
                <a:solidFill>
                  <a:schemeClr val="accent2">
                    <a:lumMod val="50000"/>
                  </a:schemeClr>
                </a:solidFill>
              </a:rPr>
              <a:t>External use of any of the content must be approved for release by your local nominated signatory/local medical process to ensure compliance with local regulations. </a:t>
            </a:r>
          </a:p>
        </p:txBody>
      </p:sp>
    </p:spTree>
    <p:extLst>
      <p:ext uri="{BB962C8B-B14F-4D97-AF65-F5344CB8AC3E}">
        <p14:creationId xmlns:p14="http://schemas.microsoft.com/office/powerpoint/2010/main" val="2739224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Patient Disposition (</a:t>
            </a:r>
            <a:r>
              <a:rPr lang="en-US" dirty="0"/>
              <a:t>Previously Enrolled in SIROCCO or CALIMA)</a:t>
            </a:r>
            <a:endParaRPr lang="en-US" noProof="0" dirty="0"/>
          </a:p>
        </p:txBody>
      </p:sp>
      <p:sp>
        <p:nvSpPr>
          <p:cNvPr id="10" name="Text Placeholder 9">
            <a:extLst>
              <a:ext uri="{FF2B5EF4-FFF2-40B4-BE49-F238E27FC236}">
                <a16:creationId xmlns:a16="http://schemas.microsoft.com/office/drawing/2014/main" id="{D62E9E81-D9D6-4E8C-BCA9-E030F4B41F31}"/>
              </a:ext>
            </a:extLst>
          </p:cNvPr>
          <p:cNvSpPr>
            <a:spLocks noGrp="1"/>
          </p:cNvSpPr>
          <p:nvPr>
            <p:ph type="body" sz="quarter" idx="13"/>
          </p:nvPr>
        </p:nvSpPr>
        <p:spPr/>
        <p:txBody>
          <a:bodyPr/>
          <a:lstStyle/>
          <a:p>
            <a:r>
              <a:rPr lang="en-US" dirty="0"/>
              <a:t>AE = adverse event; PBO = placebo; </a:t>
            </a:r>
            <a:r>
              <a:rPr lang="en-GB" dirty="0"/>
              <a:t>Q4W = every 4 weeks; Q8W = every 8 weeks (first three doses Q4W)</a:t>
            </a:r>
            <a:r>
              <a:rPr lang="en-US" dirty="0"/>
              <a:t>.</a:t>
            </a:r>
          </a:p>
          <a:p>
            <a:r>
              <a:rPr lang="en-US" dirty="0"/>
              <a:t>Busse WW et al. Article online ahead of print. </a:t>
            </a:r>
            <a:r>
              <a:rPr lang="en-US" i="1" dirty="0"/>
              <a:t>Lancet Respir Med. </a:t>
            </a:r>
            <a:r>
              <a:rPr lang="en-US" dirty="0"/>
              <a:t>2018.</a:t>
            </a:r>
          </a:p>
        </p:txBody>
      </p:sp>
      <p:sp>
        <p:nvSpPr>
          <p:cNvPr id="13" name="Slide Number Placeholder 12">
            <a:extLst>
              <a:ext uri="{FF2B5EF4-FFF2-40B4-BE49-F238E27FC236}">
                <a16:creationId xmlns:a16="http://schemas.microsoft.com/office/drawing/2014/main" id="{7B09C13B-BA76-41A1-9884-FCCA6C974A2C}"/>
              </a:ext>
            </a:extLst>
          </p:cNvPr>
          <p:cNvSpPr>
            <a:spLocks noGrp="1"/>
          </p:cNvSpPr>
          <p:nvPr>
            <p:ph type="sldNum" sz="quarter" idx="12"/>
          </p:nvPr>
        </p:nvSpPr>
        <p:spPr/>
        <p:txBody>
          <a:bodyPr/>
          <a:lstStyle/>
          <a:p>
            <a:pPr algn="ctr"/>
            <a:fld id="{CC7432E5-F8E0-41AE-9A6B-AD730338B005}" type="slidenum">
              <a:rPr lang="en-US" smtClean="0"/>
              <a:pPr algn="ctr"/>
              <a:t>9</a:t>
            </a:fld>
            <a:endParaRPr lang="en-US" dirty="0"/>
          </a:p>
        </p:txBody>
      </p:sp>
      <p:grpSp>
        <p:nvGrpSpPr>
          <p:cNvPr id="51" name="Group 50">
            <a:extLst>
              <a:ext uri="{FF2B5EF4-FFF2-40B4-BE49-F238E27FC236}">
                <a16:creationId xmlns:a16="http://schemas.microsoft.com/office/drawing/2014/main" id="{6371D9CE-7561-406F-BE10-E8B422F25BD1}"/>
              </a:ext>
            </a:extLst>
          </p:cNvPr>
          <p:cNvGrpSpPr/>
          <p:nvPr/>
        </p:nvGrpSpPr>
        <p:grpSpPr>
          <a:xfrm>
            <a:off x="645458" y="1520253"/>
            <a:ext cx="10390250" cy="3305747"/>
            <a:chOff x="645458" y="1520253"/>
            <a:chExt cx="10390250" cy="3305747"/>
          </a:xfrm>
        </p:grpSpPr>
        <p:sp>
          <p:nvSpPr>
            <p:cNvPr id="25" name="Rectangle 24">
              <a:extLst>
                <a:ext uri="{FF2B5EF4-FFF2-40B4-BE49-F238E27FC236}">
                  <a16:creationId xmlns:a16="http://schemas.microsoft.com/office/drawing/2014/main" id="{3068E3A1-CFF3-4B52-9DC4-E5E4D90F2CC6}"/>
                </a:ext>
              </a:extLst>
            </p:cNvPr>
            <p:cNvSpPr/>
            <p:nvPr/>
          </p:nvSpPr>
          <p:spPr>
            <a:xfrm>
              <a:off x="6417553" y="3434797"/>
              <a:ext cx="1311966" cy="390636"/>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638 treated</a:t>
              </a:r>
            </a:p>
          </p:txBody>
        </p:sp>
        <p:sp>
          <p:nvSpPr>
            <p:cNvPr id="26" name="Rectangle 25">
              <a:extLst>
                <a:ext uri="{FF2B5EF4-FFF2-40B4-BE49-F238E27FC236}">
                  <a16:creationId xmlns:a16="http://schemas.microsoft.com/office/drawing/2014/main" id="{2592E67A-A1CA-435A-B8F8-2668B1E9E153}"/>
                </a:ext>
              </a:extLst>
            </p:cNvPr>
            <p:cNvSpPr/>
            <p:nvPr/>
          </p:nvSpPr>
          <p:spPr>
            <a:xfrm>
              <a:off x="9171828" y="3437467"/>
              <a:ext cx="1311966" cy="390636"/>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333 treated</a:t>
              </a:r>
            </a:p>
          </p:txBody>
        </p:sp>
        <p:grpSp>
          <p:nvGrpSpPr>
            <p:cNvPr id="50" name="Group 49">
              <a:extLst>
                <a:ext uri="{FF2B5EF4-FFF2-40B4-BE49-F238E27FC236}">
                  <a16:creationId xmlns:a16="http://schemas.microsoft.com/office/drawing/2014/main" id="{9F2DD09F-4E09-4A4B-8F70-ABCDBCC37524}"/>
                </a:ext>
              </a:extLst>
            </p:cNvPr>
            <p:cNvGrpSpPr/>
            <p:nvPr/>
          </p:nvGrpSpPr>
          <p:grpSpPr>
            <a:xfrm>
              <a:off x="645458" y="1520253"/>
              <a:ext cx="10390250" cy="3305747"/>
              <a:chOff x="645458" y="1520253"/>
              <a:chExt cx="10390250" cy="3305747"/>
            </a:xfrm>
          </p:grpSpPr>
          <p:cxnSp>
            <p:nvCxnSpPr>
              <p:cNvPr id="34" name="Straight Arrow Connector 33">
                <a:extLst>
                  <a:ext uri="{FF2B5EF4-FFF2-40B4-BE49-F238E27FC236}">
                    <a16:creationId xmlns:a16="http://schemas.microsoft.com/office/drawing/2014/main" id="{AF64E8E8-4F3A-4C27-B4C7-89AC522F232E}"/>
                  </a:ext>
                </a:extLst>
              </p:cNvPr>
              <p:cNvCxnSpPr/>
              <p:nvPr/>
            </p:nvCxnSpPr>
            <p:spPr>
              <a:xfrm>
                <a:off x="1681702" y="3212326"/>
                <a:ext cx="0" cy="219456"/>
              </a:xfrm>
              <a:prstGeom prst="straightConnector1">
                <a:avLst/>
              </a:prstGeom>
              <a:ln w="190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39671FD3-B563-4432-9A54-A611D7DDDBCE}"/>
                  </a:ext>
                </a:extLst>
              </p:cNvPr>
              <p:cNvCxnSpPr/>
              <p:nvPr/>
            </p:nvCxnSpPr>
            <p:spPr>
              <a:xfrm>
                <a:off x="4399798" y="3212326"/>
                <a:ext cx="0" cy="219456"/>
              </a:xfrm>
              <a:prstGeom prst="straightConnector1">
                <a:avLst/>
              </a:prstGeom>
              <a:ln w="190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AE87C733-AAB9-4CD3-A719-B683E8D941DA}"/>
                  </a:ext>
                </a:extLst>
              </p:cNvPr>
              <p:cNvCxnSpPr/>
              <p:nvPr/>
            </p:nvCxnSpPr>
            <p:spPr>
              <a:xfrm>
                <a:off x="6982647" y="3212326"/>
                <a:ext cx="0" cy="219456"/>
              </a:xfrm>
              <a:prstGeom prst="straightConnector1">
                <a:avLst/>
              </a:prstGeom>
              <a:ln w="190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088681E1-741D-4AB4-B87C-F7D6EBACB20E}"/>
                  </a:ext>
                </a:extLst>
              </p:cNvPr>
              <p:cNvCxnSpPr/>
              <p:nvPr/>
            </p:nvCxnSpPr>
            <p:spPr>
              <a:xfrm>
                <a:off x="9780181" y="3212326"/>
                <a:ext cx="0" cy="219456"/>
              </a:xfrm>
              <a:prstGeom prst="straightConnector1">
                <a:avLst/>
              </a:prstGeom>
              <a:ln w="190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9" name="Group 48">
                <a:extLst>
                  <a:ext uri="{FF2B5EF4-FFF2-40B4-BE49-F238E27FC236}">
                    <a16:creationId xmlns:a16="http://schemas.microsoft.com/office/drawing/2014/main" id="{028DCBC5-9604-4DD2-8F94-2EE8A3DD3322}"/>
                  </a:ext>
                </a:extLst>
              </p:cNvPr>
              <p:cNvGrpSpPr/>
              <p:nvPr/>
            </p:nvGrpSpPr>
            <p:grpSpPr>
              <a:xfrm>
                <a:off x="645458" y="1520253"/>
                <a:ext cx="10390250" cy="3305747"/>
                <a:chOff x="645458" y="1520253"/>
                <a:chExt cx="10390250" cy="3305747"/>
              </a:xfrm>
            </p:grpSpPr>
            <p:sp>
              <p:nvSpPr>
                <p:cNvPr id="12" name="Rectangle 11">
                  <a:extLst>
                    <a:ext uri="{FF2B5EF4-FFF2-40B4-BE49-F238E27FC236}">
                      <a16:creationId xmlns:a16="http://schemas.microsoft.com/office/drawing/2014/main" id="{17BC0CDC-B1C8-4D1E-B4C9-C018CFDA9298}"/>
                    </a:ext>
                  </a:extLst>
                </p:cNvPr>
                <p:cNvSpPr/>
                <p:nvPr/>
              </p:nvSpPr>
              <p:spPr>
                <a:xfrm>
                  <a:off x="3816702" y="1520253"/>
                  <a:ext cx="3872285" cy="477730"/>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1926 enrolled and randomized</a:t>
                  </a:r>
                </a:p>
              </p:txBody>
            </p:sp>
            <p:sp>
              <p:nvSpPr>
                <p:cNvPr id="14" name="Rectangle 13">
                  <a:extLst>
                    <a:ext uri="{FF2B5EF4-FFF2-40B4-BE49-F238E27FC236}">
                      <a16:creationId xmlns:a16="http://schemas.microsoft.com/office/drawing/2014/main" id="{E103B9FC-D7A7-4E09-93A8-C88A954D5C68}"/>
                    </a:ext>
                  </a:extLst>
                </p:cNvPr>
                <p:cNvSpPr/>
                <p:nvPr/>
              </p:nvSpPr>
              <p:spPr>
                <a:xfrm>
                  <a:off x="645458" y="2635811"/>
                  <a:ext cx="2503260" cy="576515"/>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633 benralizumab 30 mg Q4W/Q4W</a:t>
                  </a:r>
                </a:p>
              </p:txBody>
            </p:sp>
            <p:sp>
              <p:nvSpPr>
                <p:cNvPr id="15" name="Rectangle 14">
                  <a:extLst>
                    <a:ext uri="{FF2B5EF4-FFF2-40B4-BE49-F238E27FC236}">
                      <a16:creationId xmlns:a16="http://schemas.microsoft.com/office/drawing/2014/main" id="{6516EE18-8D29-4BC6-B1AB-820919E4F5AE}"/>
                    </a:ext>
                  </a:extLst>
                </p:cNvPr>
                <p:cNvSpPr/>
                <p:nvPr/>
              </p:nvSpPr>
              <p:spPr>
                <a:xfrm>
                  <a:off x="3249584" y="2635811"/>
                  <a:ext cx="2505456" cy="576515"/>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320 PBO/benralizumab 30 mg Q4W</a:t>
                  </a:r>
                </a:p>
              </p:txBody>
            </p:sp>
            <p:sp>
              <p:nvSpPr>
                <p:cNvPr id="16" name="Rectangle 15">
                  <a:extLst>
                    <a:ext uri="{FF2B5EF4-FFF2-40B4-BE49-F238E27FC236}">
                      <a16:creationId xmlns:a16="http://schemas.microsoft.com/office/drawing/2014/main" id="{D9394C1E-F6BF-4215-AD47-E0BA3622ECEE}"/>
                    </a:ext>
                  </a:extLst>
                </p:cNvPr>
                <p:cNvSpPr/>
                <p:nvPr/>
              </p:nvSpPr>
              <p:spPr>
                <a:xfrm>
                  <a:off x="5821906" y="2635811"/>
                  <a:ext cx="2503260" cy="576515"/>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639 benralizumab 30 mg Q8W/Q8W</a:t>
                  </a:r>
                </a:p>
              </p:txBody>
            </p:sp>
            <p:sp>
              <p:nvSpPr>
                <p:cNvPr id="17" name="Rectangle 16">
                  <a:extLst>
                    <a:ext uri="{FF2B5EF4-FFF2-40B4-BE49-F238E27FC236}">
                      <a16:creationId xmlns:a16="http://schemas.microsoft.com/office/drawing/2014/main" id="{C75A574C-6256-49FC-B69C-797D1B5D88A5}"/>
                    </a:ext>
                  </a:extLst>
                </p:cNvPr>
                <p:cNvSpPr/>
                <p:nvPr/>
              </p:nvSpPr>
              <p:spPr>
                <a:xfrm>
                  <a:off x="8394227" y="2635811"/>
                  <a:ext cx="2641481" cy="576515"/>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334 PBO/benralizumab 30 mg Q8W</a:t>
                  </a:r>
                </a:p>
              </p:txBody>
            </p:sp>
            <p:cxnSp>
              <p:nvCxnSpPr>
                <p:cNvPr id="27" name="Straight Connector 26">
                  <a:extLst>
                    <a:ext uri="{FF2B5EF4-FFF2-40B4-BE49-F238E27FC236}">
                      <a16:creationId xmlns:a16="http://schemas.microsoft.com/office/drawing/2014/main" id="{5BBE7934-9681-4C06-BFF7-D5848A0C1497}"/>
                    </a:ext>
                  </a:extLst>
                </p:cNvPr>
                <p:cNvCxnSpPr/>
                <p:nvPr/>
              </p:nvCxnSpPr>
              <p:spPr>
                <a:xfrm flipV="1">
                  <a:off x="1733461" y="2167726"/>
                  <a:ext cx="804672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588033C-4293-46A6-B7E0-942E2E8BD99C}"/>
                    </a:ext>
                  </a:extLst>
                </p:cNvPr>
                <p:cNvCxnSpPr/>
                <p:nvPr/>
              </p:nvCxnSpPr>
              <p:spPr>
                <a:xfrm>
                  <a:off x="9780181" y="2167725"/>
                  <a:ext cx="0" cy="45720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875B071D-B324-4850-9F5B-37C33BFF1FC7}"/>
                    </a:ext>
                  </a:extLst>
                </p:cNvPr>
                <p:cNvCxnSpPr/>
                <p:nvPr/>
              </p:nvCxnSpPr>
              <p:spPr>
                <a:xfrm>
                  <a:off x="6982647" y="2167725"/>
                  <a:ext cx="0" cy="45720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FE02C3B-4AF5-4E76-A5D2-D481004E4BB2}"/>
                    </a:ext>
                  </a:extLst>
                </p:cNvPr>
                <p:cNvCxnSpPr/>
                <p:nvPr/>
              </p:nvCxnSpPr>
              <p:spPr>
                <a:xfrm>
                  <a:off x="4399798" y="2167725"/>
                  <a:ext cx="0" cy="45720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0C4248B9-9376-4342-92AD-E1CE28E44719}"/>
                    </a:ext>
                  </a:extLst>
                </p:cNvPr>
                <p:cNvCxnSpPr/>
                <p:nvPr/>
              </p:nvCxnSpPr>
              <p:spPr>
                <a:xfrm>
                  <a:off x="1736813" y="2167725"/>
                  <a:ext cx="0" cy="45720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31D22CCB-595F-44AA-81A9-91926BAA1681}"/>
                    </a:ext>
                  </a:extLst>
                </p:cNvPr>
                <p:cNvGrpSpPr/>
                <p:nvPr/>
              </p:nvGrpSpPr>
              <p:grpSpPr>
                <a:xfrm>
                  <a:off x="645458" y="3433942"/>
                  <a:ext cx="10390250" cy="1392058"/>
                  <a:chOff x="645458" y="3433942"/>
                  <a:chExt cx="10390250" cy="1392058"/>
                </a:xfrm>
              </p:grpSpPr>
              <p:sp>
                <p:nvSpPr>
                  <p:cNvPr id="18" name="Rectangle 17">
                    <a:extLst>
                      <a:ext uri="{FF2B5EF4-FFF2-40B4-BE49-F238E27FC236}">
                        <a16:creationId xmlns:a16="http://schemas.microsoft.com/office/drawing/2014/main" id="{A949701F-BD93-44DF-A006-F5A507BB4806}"/>
                      </a:ext>
                    </a:extLst>
                  </p:cNvPr>
                  <p:cNvSpPr/>
                  <p:nvPr/>
                </p:nvSpPr>
                <p:spPr>
                  <a:xfrm>
                    <a:off x="645458" y="4055017"/>
                    <a:ext cx="2383989" cy="770983"/>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454 completed treatment 449 completed study </a:t>
                    </a:r>
                  </a:p>
                  <a:p>
                    <a:pPr algn="ctr"/>
                    <a:r>
                      <a:rPr lang="en-US" sz="1500" dirty="0">
                        <a:solidFill>
                          <a:schemeClr val="tx1"/>
                        </a:solidFill>
                      </a:rPr>
                      <a:t>(115 entered MELTEMI)</a:t>
                    </a:r>
                  </a:p>
                </p:txBody>
              </p:sp>
              <p:sp>
                <p:nvSpPr>
                  <p:cNvPr id="20" name="Rectangle 19">
                    <a:extLst>
                      <a:ext uri="{FF2B5EF4-FFF2-40B4-BE49-F238E27FC236}">
                        <a16:creationId xmlns:a16="http://schemas.microsoft.com/office/drawing/2014/main" id="{525C1A5A-72E4-4752-818F-811DDD16F21F}"/>
                      </a:ext>
                    </a:extLst>
                  </p:cNvPr>
                  <p:cNvSpPr/>
                  <p:nvPr/>
                </p:nvSpPr>
                <p:spPr>
                  <a:xfrm>
                    <a:off x="3368855" y="4055017"/>
                    <a:ext cx="2383989" cy="770983"/>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234 completed treatment 230 completed study </a:t>
                    </a:r>
                  </a:p>
                  <a:p>
                    <a:pPr algn="ctr"/>
                    <a:r>
                      <a:rPr lang="en-US" sz="1500" dirty="0">
                        <a:solidFill>
                          <a:schemeClr val="tx1"/>
                        </a:solidFill>
                      </a:rPr>
                      <a:t>(55 entered MELTEMI)</a:t>
                    </a:r>
                  </a:p>
                </p:txBody>
              </p:sp>
              <p:sp>
                <p:nvSpPr>
                  <p:cNvPr id="21" name="Rectangle 20">
                    <a:extLst>
                      <a:ext uri="{FF2B5EF4-FFF2-40B4-BE49-F238E27FC236}">
                        <a16:creationId xmlns:a16="http://schemas.microsoft.com/office/drawing/2014/main" id="{84B33BB4-4868-4D86-97D5-E3C8BD6DAB92}"/>
                      </a:ext>
                    </a:extLst>
                  </p:cNvPr>
                  <p:cNvSpPr/>
                  <p:nvPr/>
                </p:nvSpPr>
                <p:spPr>
                  <a:xfrm>
                    <a:off x="5941177" y="4055017"/>
                    <a:ext cx="2383989" cy="770983"/>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475 completed treatment 468 completed study </a:t>
                    </a:r>
                  </a:p>
                  <a:p>
                    <a:pPr algn="ctr"/>
                    <a:r>
                      <a:rPr lang="en-US" sz="1500" dirty="0">
                        <a:solidFill>
                          <a:schemeClr val="tx1"/>
                        </a:solidFill>
                      </a:rPr>
                      <a:t>(126 entered MELTEMI)</a:t>
                    </a:r>
                  </a:p>
                </p:txBody>
              </p:sp>
              <p:sp>
                <p:nvSpPr>
                  <p:cNvPr id="22" name="Rectangle 21">
                    <a:extLst>
                      <a:ext uri="{FF2B5EF4-FFF2-40B4-BE49-F238E27FC236}">
                        <a16:creationId xmlns:a16="http://schemas.microsoft.com/office/drawing/2014/main" id="{16F544D5-9F93-4B98-9534-4C8AB378FA8C}"/>
                      </a:ext>
                    </a:extLst>
                  </p:cNvPr>
                  <p:cNvSpPr/>
                  <p:nvPr/>
                </p:nvSpPr>
                <p:spPr>
                  <a:xfrm>
                    <a:off x="8651719" y="4055017"/>
                    <a:ext cx="2383989" cy="764419"/>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247 completed treatment 244 completed study </a:t>
                    </a:r>
                  </a:p>
                  <a:p>
                    <a:pPr algn="ctr"/>
                    <a:r>
                      <a:rPr lang="en-US" sz="1500" dirty="0">
                        <a:solidFill>
                          <a:schemeClr val="tx1"/>
                        </a:solidFill>
                      </a:rPr>
                      <a:t>(52 entered MELTEMI)</a:t>
                    </a:r>
                  </a:p>
                </p:txBody>
              </p:sp>
              <p:sp>
                <p:nvSpPr>
                  <p:cNvPr id="23" name="Rectangle 22">
                    <a:extLst>
                      <a:ext uri="{FF2B5EF4-FFF2-40B4-BE49-F238E27FC236}">
                        <a16:creationId xmlns:a16="http://schemas.microsoft.com/office/drawing/2014/main" id="{46FB1D69-63F9-468C-AA12-D43108DF950E}"/>
                      </a:ext>
                    </a:extLst>
                  </p:cNvPr>
                  <p:cNvSpPr/>
                  <p:nvPr/>
                </p:nvSpPr>
                <p:spPr>
                  <a:xfrm>
                    <a:off x="1041621" y="3433942"/>
                    <a:ext cx="1311966" cy="390636"/>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633 treated</a:t>
                    </a:r>
                  </a:p>
                </p:txBody>
              </p:sp>
              <p:sp>
                <p:nvSpPr>
                  <p:cNvPr id="24" name="Rectangle 23">
                    <a:extLst>
                      <a:ext uri="{FF2B5EF4-FFF2-40B4-BE49-F238E27FC236}">
                        <a16:creationId xmlns:a16="http://schemas.microsoft.com/office/drawing/2014/main" id="{F185C73C-77D8-4773-A3FF-1079F2C0DD78}"/>
                      </a:ext>
                    </a:extLst>
                  </p:cNvPr>
                  <p:cNvSpPr/>
                  <p:nvPr/>
                </p:nvSpPr>
                <p:spPr>
                  <a:xfrm>
                    <a:off x="3816702" y="3438353"/>
                    <a:ext cx="1311966" cy="390636"/>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320 treated</a:t>
                    </a:r>
                  </a:p>
                </p:txBody>
              </p:sp>
              <p:cxnSp>
                <p:nvCxnSpPr>
                  <p:cNvPr id="42" name="Straight Arrow Connector 41">
                    <a:extLst>
                      <a:ext uri="{FF2B5EF4-FFF2-40B4-BE49-F238E27FC236}">
                        <a16:creationId xmlns:a16="http://schemas.microsoft.com/office/drawing/2014/main" id="{6731EC72-9A31-474D-A037-5BE08AC37B96}"/>
                      </a:ext>
                    </a:extLst>
                  </p:cNvPr>
                  <p:cNvCxnSpPr/>
                  <p:nvPr/>
                </p:nvCxnSpPr>
                <p:spPr>
                  <a:xfrm>
                    <a:off x="9780181" y="3824578"/>
                    <a:ext cx="0" cy="219456"/>
                  </a:xfrm>
                  <a:prstGeom prst="straightConnector1">
                    <a:avLst/>
                  </a:prstGeom>
                  <a:ln w="190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E2977C4D-93D5-4F8F-A2C9-D0A71F30CB4C}"/>
                      </a:ext>
                    </a:extLst>
                  </p:cNvPr>
                  <p:cNvCxnSpPr/>
                  <p:nvPr/>
                </p:nvCxnSpPr>
                <p:spPr>
                  <a:xfrm>
                    <a:off x="7014451" y="3824578"/>
                    <a:ext cx="0" cy="219456"/>
                  </a:xfrm>
                  <a:prstGeom prst="straightConnector1">
                    <a:avLst/>
                  </a:prstGeom>
                  <a:ln w="190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6D242742-C0A2-495F-BB30-32B680EF65E0}"/>
                      </a:ext>
                    </a:extLst>
                  </p:cNvPr>
                  <p:cNvCxnSpPr/>
                  <p:nvPr/>
                </p:nvCxnSpPr>
                <p:spPr>
                  <a:xfrm>
                    <a:off x="4399798" y="3824578"/>
                    <a:ext cx="0" cy="219456"/>
                  </a:xfrm>
                  <a:prstGeom prst="straightConnector1">
                    <a:avLst/>
                  </a:prstGeom>
                  <a:ln w="190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6A5D7BC-D31E-4EB7-A7E5-7133C2CF12CB}"/>
                      </a:ext>
                    </a:extLst>
                  </p:cNvPr>
                  <p:cNvCxnSpPr/>
                  <p:nvPr/>
                </p:nvCxnSpPr>
                <p:spPr>
                  <a:xfrm>
                    <a:off x="1680528" y="3824578"/>
                    <a:ext cx="0" cy="219456"/>
                  </a:xfrm>
                  <a:prstGeom prst="straightConnector1">
                    <a:avLst/>
                  </a:prstGeom>
                  <a:ln w="190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pSp>
          </p:grpSp>
        </p:grpSp>
      </p:grpSp>
      <p:cxnSp>
        <p:nvCxnSpPr>
          <p:cNvPr id="52" name="Straight Arrow Connector 51">
            <a:extLst>
              <a:ext uri="{FF2B5EF4-FFF2-40B4-BE49-F238E27FC236}">
                <a16:creationId xmlns:a16="http://schemas.microsoft.com/office/drawing/2014/main" id="{16A399F9-3B55-49BA-9895-E363A2AA2EA4}"/>
              </a:ext>
            </a:extLst>
          </p:cNvPr>
          <p:cNvCxnSpPr/>
          <p:nvPr/>
        </p:nvCxnSpPr>
        <p:spPr>
          <a:xfrm>
            <a:off x="5807198" y="2005078"/>
            <a:ext cx="0" cy="155448"/>
          </a:xfrm>
          <a:prstGeom prst="straightConnector1">
            <a:avLst/>
          </a:prstGeom>
          <a:ln w="190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BA9EED98-148B-40E1-9A01-AEC211649107}"/>
              </a:ext>
            </a:extLst>
          </p:cNvPr>
          <p:cNvSpPr/>
          <p:nvPr/>
        </p:nvSpPr>
        <p:spPr>
          <a:xfrm>
            <a:off x="0" y="5409454"/>
            <a:ext cx="12192000" cy="897425"/>
          </a:xfrm>
          <a:prstGeom prst="rect">
            <a:avLst/>
          </a:prstGeom>
          <a:solidFill>
            <a:schemeClr val="bg1">
              <a:lumMod val="95000"/>
            </a:schemeClr>
          </a:solidFill>
        </p:spPr>
        <p:txBody>
          <a:bodyPr wrap="square" anchor="ctr">
            <a:spAutoFit/>
          </a:bodyPr>
          <a:lstStyle/>
          <a:p>
            <a:pPr marL="731520" indent="-285750">
              <a:lnSpc>
                <a:spcPct val="112000"/>
              </a:lnSpc>
              <a:spcAft>
                <a:spcPts val="0"/>
              </a:spcAft>
              <a:buClr>
                <a:schemeClr val="accent2"/>
              </a:buClr>
              <a:buFont typeface="Arial" panose="020B0604020202020204" pitchFamily="34" charset="0"/>
              <a:buChar char="•"/>
            </a:pPr>
            <a:r>
              <a:rPr lang="en-US" sz="1600" dirty="0"/>
              <a:t>~10% of patients discontinued treatment in each group </a:t>
            </a:r>
          </a:p>
          <a:p>
            <a:pPr marL="731520" indent="-285750">
              <a:lnSpc>
                <a:spcPct val="112000"/>
              </a:lnSpc>
              <a:spcAft>
                <a:spcPts val="0"/>
              </a:spcAft>
              <a:buClr>
                <a:schemeClr val="accent2"/>
              </a:buClr>
              <a:buFont typeface="Arial" panose="020B0604020202020204" pitchFamily="34" charset="0"/>
              <a:buChar char="•"/>
            </a:pPr>
            <a:r>
              <a:rPr lang="en-US" sz="1600" dirty="0"/>
              <a:t>Most common reasons for discontinuation were patient decision (n=65), AEs (n=28), and study-specific discontinuation criteria (n=27)</a:t>
            </a:r>
          </a:p>
        </p:txBody>
      </p:sp>
    </p:spTree>
    <p:extLst>
      <p:ext uri="{BB962C8B-B14F-4D97-AF65-F5344CB8AC3E}">
        <p14:creationId xmlns:p14="http://schemas.microsoft.com/office/powerpoint/2010/main" val="1770404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of the Interim BORA Results</a:t>
            </a:r>
          </a:p>
        </p:txBody>
      </p:sp>
      <p:sp>
        <p:nvSpPr>
          <p:cNvPr id="3" name="Slide Number Placeholder 2"/>
          <p:cNvSpPr>
            <a:spLocks noGrp="1"/>
          </p:cNvSpPr>
          <p:nvPr>
            <p:ph type="sldNum" sz="quarter" idx="12"/>
          </p:nvPr>
        </p:nvSpPr>
        <p:spPr/>
        <p:txBody>
          <a:bodyPr/>
          <a:lstStyle/>
          <a:p>
            <a:pPr algn="ctr"/>
            <a:fld id="{CC7432E5-F8E0-41AE-9A6B-AD730338B005}" type="slidenum">
              <a:rPr lang="en-US" smtClean="0"/>
              <a:pPr algn="ctr"/>
              <a:t>10</a:t>
            </a:fld>
            <a:endParaRPr lang="en-US" dirty="0"/>
          </a:p>
        </p:txBody>
      </p:sp>
      <p:sp>
        <p:nvSpPr>
          <p:cNvPr id="4" name="Text Placeholder 3"/>
          <p:cNvSpPr>
            <a:spLocks noGrp="1"/>
          </p:cNvSpPr>
          <p:nvPr>
            <p:ph type="body" sz="quarter" idx="13"/>
          </p:nvPr>
        </p:nvSpPr>
        <p:spPr>
          <a:xfrm>
            <a:off x="457200" y="5851602"/>
            <a:ext cx="9965410" cy="1005840"/>
          </a:xfrm>
        </p:spPr>
        <p:txBody>
          <a:bodyPr/>
          <a:lstStyle/>
          <a:p>
            <a:r>
              <a:rPr lang="en-GB" baseline="30000" dirty="0"/>
              <a:t>a</a:t>
            </a:r>
            <a:r>
              <a:rPr lang="en-GB" dirty="0"/>
              <a:t>Adolescent patients (aged ≥12 to &lt;18 years) from non-EU countries received benralizumab 30 mg Q4W or Q8W (first 3 doses Q4W). All adolescents in the EU received benralizumab 30 mg Q8W</a:t>
            </a:r>
            <a:r>
              <a:rPr lang="en-US" dirty="0"/>
              <a:t>.</a:t>
            </a:r>
            <a:r>
              <a:rPr lang="en-GB" dirty="0"/>
              <a:t> EU = European Union; Q4W = every 4 weeks; Q8W = every 8 weeks (first three doses Q4W).</a:t>
            </a:r>
          </a:p>
          <a:p>
            <a:r>
              <a:rPr lang="en-US" dirty="0"/>
              <a:t>Busse WW et al. Article online ahead of print. </a:t>
            </a:r>
            <a:r>
              <a:rPr lang="en-US" i="1" dirty="0"/>
              <a:t>Lancet Respir Med. </a:t>
            </a:r>
            <a:r>
              <a:rPr lang="en-US" dirty="0"/>
              <a:t>2018.</a:t>
            </a:r>
          </a:p>
        </p:txBody>
      </p:sp>
      <p:sp>
        <p:nvSpPr>
          <p:cNvPr id="5" name="Content Placeholder 4"/>
          <p:cNvSpPr>
            <a:spLocks noGrp="1"/>
          </p:cNvSpPr>
          <p:nvPr>
            <p:ph idx="1"/>
          </p:nvPr>
        </p:nvSpPr>
        <p:spPr>
          <a:xfrm>
            <a:off x="457200" y="1261872"/>
            <a:ext cx="11277600" cy="5069917"/>
          </a:xfrm>
        </p:spPr>
        <p:txBody>
          <a:bodyPr/>
          <a:lstStyle/>
          <a:p>
            <a:pPr>
              <a:buClr>
                <a:schemeClr val="accent2"/>
              </a:buClr>
              <a:tabLst>
                <a:tab pos="1601788" algn="l"/>
              </a:tabLst>
            </a:pPr>
            <a:r>
              <a:rPr lang="en-US" sz="1800" dirty="0">
                <a:solidFill>
                  <a:schemeClr val="accent2"/>
                </a:solidFill>
              </a:rPr>
              <a:t>Results are presented for </a:t>
            </a:r>
            <a:r>
              <a:rPr lang="en-US" sz="1800" dirty="0">
                <a:solidFill>
                  <a:schemeClr val="accent2"/>
                </a:solidFill>
                <a:ea typeface="Times New Roman" panose="02020603050405020304" pitchFamily="18" charset="0"/>
              </a:rPr>
              <a:t>adult and adolescent </a:t>
            </a:r>
            <a:r>
              <a:rPr lang="en-US" sz="1800" dirty="0">
                <a:solidFill>
                  <a:schemeClr val="accent2"/>
                </a:solidFill>
              </a:rPr>
              <a:t>patients in BORA who completed treatment in SIROCCO and CALIMA</a:t>
            </a:r>
          </a:p>
          <a:p>
            <a:pPr>
              <a:buClr>
                <a:schemeClr val="accent2"/>
              </a:buClr>
              <a:tabLst>
                <a:tab pos="1601788" algn="l"/>
              </a:tabLst>
            </a:pPr>
            <a:r>
              <a:rPr lang="en-US" sz="1700" dirty="0">
                <a:solidFill>
                  <a:schemeClr val="accent2"/>
                </a:solidFill>
              </a:rPr>
              <a:t>A total of 1926 patients were randomized from SIROCCO and CALIMA; 1924 completed treatment with benralizumab</a:t>
            </a:r>
            <a:endParaRPr lang="en-US" sz="1700" baseline="30000" dirty="0">
              <a:solidFill>
                <a:schemeClr val="accent2"/>
              </a:solidFill>
            </a:endParaRPr>
          </a:p>
          <a:p>
            <a:pPr marL="640080" lvl="1">
              <a:spcBef>
                <a:spcPts val="300"/>
              </a:spcBef>
              <a:buClr>
                <a:schemeClr val="accent2"/>
              </a:buClr>
              <a:tabLst>
                <a:tab pos="1601788" algn="l"/>
              </a:tabLst>
            </a:pPr>
            <a:r>
              <a:rPr lang="en-US" sz="1600" dirty="0">
                <a:solidFill>
                  <a:schemeClr val="accent2"/>
                </a:solidFill>
              </a:rPr>
              <a:t>348 patients entered MELTEMI</a:t>
            </a:r>
          </a:p>
          <a:p>
            <a:pPr marL="640080" lvl="1">
              <a:spcBef>
                <a:spcPts val="300"/>
              </a:spcBef>
              <a:buClr>
                <a:schemeClr val="accent2"/>
              </a:buClr>
              <a:tabLst>
                <a:tab pos="1601788" algn="l"/>
              </a:tabLst>
            </a:pPr>
            <a:r>
              <a:rPr lang="en-US" sz="1600" dirty="0">
                <a:solidFill>
                  <a:schemeClr val="accent2"/>
                </a:solidFill>
              </a:rPr>
              <a:t>1576 patients from SIROCCO and CALIMA were included in the BORA interim results </a:t>
            </a:r>
          </a:p>
          <a:p>
            <a:pPr>
              <a:buClr>
                <a:schemeClr val="accent2"/>
              </a:buClr>
              <a:tabLst>
                <a:tab pos="1601788" algn="l"/>
              </a:tabLst>
            </a:pPr>
            <a:r>
              <a:rPr lang="en-US" sz="1700" dirty="0">
                <a:solidFill>
                  <a:schemeClr val="accent2"/>
                </a:solidFill>
                <a:ea typeface="Times New Roman" panose="02020603050405020304" pitchFamily="18" charset="0"/>
              </a:rPr>
              <a:t>This analysis comprised data from the beginning of the BORA study up to Week 68 (follow-up) for adult patients and Week 56 (cut-off) for adolescent patients</a:t>
            </a:r>
            <a:r>
              <a:rPr lang="en-US" sz="1700" baseline="30000" dirty="0">
                <a:solidFill>
                  <a:schemeClr val="accent2"/>
                </a:solidFill>
                <a:ea typeface="Times New Roman" panose="02020603050405020304" pitchFamily="18" charset="0"/>
              </a:rPr>
              <a:t>a</a:t>
            </a:r>
          </a:p>
          <a:p>
            <a:pPr marL="640080" lvl="1">
              <a:spcBef>
                <a:spcPts val="600"/>
              </a:spcBef>
              <a:buClr>
                <a:schemeClr val="accent2"/>
              </a:buClr>
              <a:tabLst>
                <a:tab pos="1601788" algn="l"/>
              </a:tabLst>
            </a:pPr>
            <a:r>
              <a:rPr lang="en-US" sz="1600" dirty="0">
                <a:solidFill>
                  <a:schemeClr val="accent2"/>
                </a:solidFill>
                <a:ea typeface="Times New Roman" panose="02020603050405020304" pitchFamily="18" charset="0"/>
              </a:rPr>
              <a:t>A total of 1576 patients were included in the analysis</a:t>
            </a:r>
          </a:p>
          <a:p>
            <a:pPr marL="640080" lvl="1">
              <a:spcBef>
                <a:spcPts val="300"/>
              </a:spcBef>
            </a:pPr>
            <a:r>
              <a:rPr lang="en-US" sz="1600" dirty="0">
                <a:solidFill>
                  <a:schemeClr val="accent2"/>
                </a:solidFill>
              </a:rPr>
              <a:t>ZONDA summarized separately (shorter duration than SIROCCO and CALIMA, smaller study, and different study design)</a:t>
            </a:r>
          </a:p>
          <a:p>
            <a:pPr marL="640080" lvl="1">
              <a:spcBef>
                <a:spcPts val="400"/>
              </a:spcBef>
            </a:pPr>
            <a:r>
              <a:rPr lang="en-US" sz="1600" dirty="0">
                <a:solidFill>
                  <a:schemeClr val="accent2"/>
                </a:solidFill>
              </a:rPr>
              <a:t>Results for MELTEMI will also be summarized separately </a:t>
            </a:r>
          </a:p>
          <a:p>
            <a:pPr marL="640080" lvl="1">
              <a:spcBef>
                <a:spcPts val="400"/>
              </a:spcBef>
            </a:pPr>
            <a:r>
              <a:rPr lang="en-US" sz="1600" dirty="0">
                <a:solidFill>
                  <a:schemeClr val="accent2"/>
                </a:solidFill>
              </a:rPr>
              <a:t>Patients may transition to MELTEMI after completing a minimum of 16 weeks and a maximum of 40 weeks in BORA</a:t>
            </a:r>
            <a:endParaRPr lang="en-US" sz="1600" dirty="0">
              <a:solidFill>
                <a:schemeClr val="accent2"/>
              </a:solidFill>
              <a:ea typeface="Times New Roman" panose="02020603050405020304" pitchFamily="18" charset="0"/>
            </a:endParaRPr>
          </a:p>
          <a:p>
            <a:pPr>
              <a:buClr>
                <a:schemeClr val="accent2"/>
              </a:buClr>
              <a:tabLst>
                <a:tab pos="1601788" algn="l"/>
              </a:tabLst>
            </a:pPr>
            <a:r>
              <a:rPr lang="en-US" sz="1700" dirty="0">
                <a:solidFill>
                  <a:schemeClr val="accent2"/>
                </a:solidFill>
              </a:rPr>
              <a:t>Changes are calculated from the BORA baseline, not the baseline at entry to SIROCCO and CALIMA</a:t>
            </a:r>
          </a:p>
          <a:p>
            <a:pPr>
              <a:buClr>
                <a:schemeClr val="accent2"/>
              </a:buClr>
              <a:tabLst>
                <a:tab pos="1601788" algn="l"/>
              </a:tabLst>
            </a:pPr>
            <a:r>
              <a:rPr lang="en-US" sz="1700" dirty="0">
                <a:solidFill>
                  <a:schemeClr val="accent2"/>
                </a:solidFill>
              </a:rPr>
              <a:t>All analyses are presented as descriptive and qualitative summaries</a:t>
            </a:r>
          </a:p>
          <a:p>
            <a:pPr>
              <a:buClr>
                <a:schemeClr val="accent2"/>
              </a:buClr>
            </a:pPr>
            <a:r>
              <a:rPr lang="en-US" sz="1700" dirty="0">
                <a:solidFill>
                  <a:schemeClr val="accent2"/>
                </a:solidFill>
              </a:rPr>
              <a:t>Second year results for adolescents will be reported at a later date</a:t>
            </a:r>
          </a:p>
        </p:txBody>
      </p:sp>
      <p:sp>
        <p:nvSpPr>
          <p:cNvPr id="9" name="Rectangle 8">
            <a:extLst>
              <a:ext uri="{FF2B5EF4-FFF2-40B4-BE49-F238E27FC236}">
                <a16:creationId xmlns:a16="http://schemas.microsoft.com/office/drawing/2014/main" id="{02BF0496-2613-4349-B8B5-898DB9C440B3}"/>
              </a:ext>
            </a:extLst>
          </p:cNvPr>
          <p:cNvSpPr/>
          <p:nvPr/>
        </p:nvSpPr>
        <p:spPr>
          <a:xfrm>
            <a:off x="2730205" y="4970647"/>
            <a:ext cx="9461795" cy="369332"/>
          </a:xfrm>
          <a:prstGeom prst="rect">
            <a:avLst/>
          </a:prstGeom>
        </p:spPr>
        <p:txBody>
          <a:bodyPr wrap="square">
            <a:spAutoFit/>
          </a:bodyPr>
          <a:lstStyle/>
          <a:p>
            <a:endParaRPr lang="en-US" dirty="0"/>
          </a:p>
        </p:txBody>
      </p:sp>
    </p:spTree>
    <p:extLst>
      <p:ext uri="{BB962C8B-B14F-4D97-AF65-F5344CB8AC3E}">
        <p14:creationId xmlns:p14="http://schemas.microsoft.com/office/powerpoint/2010/main" val="1257718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BORA: Demographic Characteristics (</a:t>
            </a:r>
            <a:r>
              <a:rPr lang="en-GB" dirty="0"/>
              <a:t>Full Analysis Set)</a:t>
            </a:r>
            <a:r>
              <a:rPr lang="en-US" dirty="0"/>
              <a:t> </a:t>
            </a:r>
          </a:p>
        </p:txBody>
      </p:sp>
      <p:sp>
        <p:nvSpPr>
          <p:cNvPr id="4" name="Slide Number Placeholder 3"/>
          <p:cNvSpPr>
            <a:spLocks noGrp="1"/>
          </p:cNvSpPr>
          <p:nvPr>
            <p:ph type="sldNum" sz="quarter" idx="12"/>
          </p:nvPr>
        </p:nvSpPr>
        <p:spPr/>
        <p:txBody>
          <a:bodyPr/>
          <a:lstStyle/>
          <a:p>
            <a:pPr lvl="0"/>
            <a:fld id="{481F2B7F-198A-42B2-B878-1A7737CDC9EB}" type="slidenum">
              <a:rPr lang="en-US" noProof="0" smtClean="0"/>
              <a:pPr lvl="0"/>
              <a:t>11</a:t>
            </a:fld>
            <a:endParaRPr lang="en-US" noProof="0" dirty="0"/>
          </a:p>
        </p:txBody>
      </p:sp>
      <p:sp>
        <p:nvSpPr>
          <p:cNvPr id="3" name="Text Placeholder 2"/>
          <p:cNvSpPr>
            <a:spLocks noGrp="1"/>
          </p:cNvSpPr>
          <p:nvPr>
            <p:ph type="body" sz="quarter" idx="13"/>
          </p:nvPr>
        </p:nvSpPr>
        <p:spPr/>
        <p:txBody>
          <a:bodyPr/>
          <a:lstStyle/>
          <a:p>
            <a:r>
              <a:rPr lang="en-US" baseline="30000" dirty="0"/>
              <a:t>a</a:t>
            </a:r>
            <a:r>
              <a:rPr lang="en-GB" dirty="0"/>
              <a:t>Native Hawaiian or other Pacific Islander, American Indian or Alaska Native, and other; </a:t>
            </a:r>
            <a:r>
              <a:rPr lang="en-GB" baseline="30000" dirty="0"/>
              <a:t>b</a:t>
            </a:r>
            <a:r>
              <a:rPr lang="en-US" dirty="0"/>
              <a:t>EOS were measured at the BORA baseline, not the baseline of the predecessor study.</a:t>
            </a:r>
          </a:p>
          <a:p>
            <a:r>
              <a:rPr lang="en-US" dirty="0"/>
              <a:t>EOS = eosinophil; PBO = placebo; </a:t>
            </a:r>
            <a:r>
              <a:rPr lang="en-GB" dirty="0"/>
              <a:t>Q4W = every 4 weeks; Q8W = every 8 weeks (first three doses Q4W); </a:t>
            </a:r>
            <a:r>
              <a:rPr lang="en-US" dirty="0"/>
              <a:t>SD = standard deviation.</a:t>
            </a:r>
          </a:p>
          <a:p>
            <a:r>
              <a:rPr lang="en-US" dirty="0"/>
              <a:t>Busse WW et al. Article online ahead of print. </a:t>
            </a:r>
            <a:r>
              <a:rPr lang="en-US" i="1" dirty="0"/>
              <a:t>Lancet Respir Med. </a:t>
            </a:r>
            <a:r>
              <a:rPr lang="en-US" dirty="0"/>
              <a:t>2018.</a:t>
            </a:r>
          </a:p>
        </p:txBody>
      </p:sp>
      <p:graphicFrame>
        <p:nvGraphicFramePr>
          <p:cNvPr id="8" name="Table 7"/>
          <p:cNvGraphicFramePr>
            <a:graphicFrameLocks noGrp="1"/>
          </p:cNvGraphicFramePr>
          <p:nvPr>
            <p:extLst>
              <p:ext uri="{D42A27DB-BD31-4B8C-83A1-F6EECF244321}">
                <p14:modId xmlns:p14="http://schemas.microsoft.com/office/powerpoint/2010/main" val="2254633904"/>
              </p:ext>
            </p:extLst>
          </p:nvPr>
        </p:nvGraphicFramePr>
        <p:xfrm>
          <a:off x="487680" y="1817955"/>
          <a:ext cx="11382792" cy="3027891"/>
        </p:xfrm>
        <a:graphic>
          <a:graphicData uri="http://schemas.openxmlformats.org/drawingml/2006/table">
            <a:tbl>
              <a:tblPr firstRow="1" bandRow="1">
                <a:tableStyleId>{5940675A-B579-460E-94D1-54222C63F5DA}</a:tableStyleId>
              </a:tblPr>
              <a:tblGrid>
                <a:gridCol w="3263121">
                  <a:extLst>
                    <a:ext uri="{9D8B030D-6E8A-4147-A177-3AD203B41FA5}">
                      <a16:colId xmlns:a16="http://schemas.microsoft.com/office/drawing/2014/main" val="20000"/>
                    </a:ext>
                  </a:extLst>
                </a:gridCol>
                <a:gridCol w="1406819">
                  <a:extLst>
                    <a:ext uri="{9D8B030D-6E8A-4147-A177-3AD203B41FA5}">
                      <a16:colId xmlns:a16="http://schemas.microsoft.com/office/drawing/2014/main" val="20001"/>
                    </a:ext>
                  </a:extLst>
                </a:gridCol>
                <a:gridCol w="1170223">
                  <a:extLst>
                    <a:ext uri="{9D8B030D-6E8A-4147-A177-3AD203B41FA5}">
                      <a16:colId xmlns:a16="http://schemas.microsoft.com/office/drawing/2014/main" val="2651284334"/>
                    </a:ext>
                  </a:extLst>
                </a:gridCol>
                <a:gridCol w="1522007">
                  <a:extLst>
                    <a:ext uri="{9D8B030D-6E8A-4147-A177-3AD203B41FA5}">
                      <a16:colId xmlns:a16="http://schemas.microsoft.com/office/drawing/2014/main" val="4277908246"/>
                    </a:ext>
                  </a:extLst>
                </a:gridCol>
                <a:gridCol w="1352914">
                  <a:extLst>
                    <a:ext uri="{9D8B030D-6E8A-4147-A177-3AD203B41FA5}">
                      <a16:colId xmlns:a16="http://schemas.microsoft.com/office/drawing/2014/main" val="4243274984"/>
                    </a:ext>
                  </a:extLst>
                </a:gridCol>
                <a:gridCol w="1392465">
                  <a:extLst>
                    <a:ext uri="{9D8B030D-6E8A-4147-A177-3AD203B41FA5}">
                      <a16:colId xmlns:a16="http://schemas.microsoft.com/office/drawing/2014/main" val="20004"/>
                    </a:ext>
                  </a:extLst>
                </a:gridCol>
                <a:gridCol w="1275243">
                  <a:extLst>
                    <a:ext uri="{9D8B030D-6E8A-4147-A177-3AD203B41FA5}">
                      <a16:colId xmlns:a16="http://schemas.microsoft.com/office/drawing/2014/main" val="2561693921"/>
                    </a:ext>
                  </a:extLst>
                </a:gridCol>
              </a:tblGrid>
              <a:tr h="435796">
                <a:tc rowSpan="2">
                  <a:txBody>
                    <a:bodyPr/>
                    <a:lstStyle/>
                    <a:p>
                      <a:endParaRPr lang="en-US" sz="1200" b="1" dirty="0">
                        <a:solidFill>
                          <a:schemeClr val="bg1"/>
                        </a:solidFill>
                        <a:latin typeface="+mn-lt"/>
                      </a:endParaRPr>
                    </a:p>
                  </a:txBody>
                  <a:tcPr marL="89788" marR="89788" marT="44893" marB="44893">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gridSpan="3">
                  <a:txBody>
                    <a:bodyPr/>
                    <a:lstStyle/>
                    <a:p>
                      <a:pPr algn="ctr"/>
                      <a:r>
                        <a:rPr lang="en-US" sz="1400" b="1" dirty="0">
                          <a:solidFill>
                            <a:schemeClr val="bg1"/>
                          </a:solidFill>
                          <a:latin typeface="+mn-lt"/>
                        </a:rPr>
                        <a:t>Benralizumab Q4W</a:t>
                      </a:r>
                    </a:p>
                  </a:txBody>
                  <a:tcPr marL="89788" marR="89788" marT="44893" marB="44893" anchor="b">
                    <a:lnL w="12700" cap="flat" cmpd="sng" algn="ctr">
                      <a:solidFill>
                        <a:schemeClr val="bg1">
                          <a:lumMod val="7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endParaRPr lang="en-US"/>
                    </a:p>
                  </a:txBody>
                  <a:tcPr>
                    <a:lnL w="12700" cap="flat" cmpd="sng" algn="ctr">
                      <a:solidFill>
                        <a:schemeClr val="bg1">
                          <a:lumMod val="75000"/>
                        </a:schemeClr>
                      </a:solidFill>
                      <a:prstDash val="solid"/>
                      <a:round/>
                      <a:headEnd type="none" w="med" len="med"/>
                      <a:tailEnd type="none" w="med" len="med"/>
                    </a:lnL>
                  </a:tcPr>
                </a:tc>
                <a:tc hMerge="1">
                  <a:txBody>
                    <a:bodyPr/>
                    <a:lstStyle/>
                    <a:p>
                      <a:pPr algn="ctr"/>
                      <a:endParaRPr lang="en-US" sz="1050" b="1" dirty="0">
                        <a:solidFill>
                          <a:schemeClr val="bg1"/>
                        </a:solidFill>
                        <a:latin typeface="+mn-lt"/>
                      </a:endParaRPr>
                    </a:p>
                  </a:txBody>
                  <a:tcPr marL="89788" marR="89788" marT="44893" marB="44893"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solidFill>
                          <a:latin typeface="+mn-lt"/>
                        </a:rPr>
                        <a:t>Benralizumab Q8W</a:t>
                      </a:r>
                    </a:p>
                  </a:txBody>
                  <a:tcPr marL="89788" marR="89788" marT="44893" marB="44893" anchor="b">
                    <a:lnL w="19050" cap="flat" cmpd="sng" algn="ctr">
                      <a:solidFill>
                        <a:schemeClr val="bg1">
                          <a:lumMod val="6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50" b="1" dirty="0">
                        <a:solidFill>
                          <a:schemeClr val="bg1"/>
                        </a:solidFill>
                        <a:latin typeface="+mn-lt"/>
                      </a:endParaRPr>
                    </a:p>
                  </a:txBody>
                  <a:tcPr marL="89788" marR="89788" marT="44893" marB="44893" anchor="b">
                    <a:lnL w="12700" cap="flat" cmpd="sng" algn="ctr">
                      <a:solidFill>
                        <a:schemeClr val="bg1">
                          <a:lumMod val="85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endParaRPr lang="en-US"/>
                    </a:p>
                  </a:txBody>
                  <a:tcPr>
                    <a:lnL w="12700" cap="flat" cmpd="sng" algn="ctr">
                      <a:solidFill>
                        <a:schemeClr val="bg1">
                          <a:lumMod val="85000"/>
                        </a:schemeClr>
                      </a:solidFill>
                      <a:prstDash val="solid"/>
                      <a:round/>
                      <a:headEnd type="none" w="med" len="med"/>
                      <a:tailEnd type="none" w="med" len="med"/>
                    </a:lnL>
                  </a:tcPr>
                </a:tc>
                <a:extLst>
                  <a:ext uri="{0D108BD9-81ED-4DB2-BD59-A6C34878D82A}">
                    <a16:rowId xmlns:a16="http://schemas.microsoft.com/office/drawing/2014/main" val="10000"/>
                  </a:ext>
                </a:extLst>
              </a:tr>
              <a:tr h="387928">
                <a:tc vMerge="1">
                  <a:txBody>
                    <a:bodyPr/>
                    <a:lstStyle/>
                    <a:p>
                      <a:endParaRPr lang="en-US"/>
                    </a:p>
                  </a:txBody>
                  <a:tcPr/>
                </a:tc>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050" b="1" u="none" strike="noStrike" cap="none" normalizeH="0" baseline="0" dirty="0">
                          <a:ln>
                            <a:noFill/>
                          </a:ln>
                          <a:solidFill>
                            <a:schemeClr val="bg1"/>
                          </a:solidFill>
                          <a:effectLst/>
                          <a:latin typeface="+mn-lt"/>
                        </a:rPr>
                        <a:t>Q4W/Q4W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050" b="1" u="none" strike="noStrike" cap="none" normalizeH="0" baseline="0" dirty="0">
                          <a:ln>
                            <a:noFill/>
                          </a:ln>
                          <a:solidFill>
                            <a:schemeClr val="bg1"/>
                          </a:solidFill>
                          <a:effectLst/>
                          <a:latin typeface="+mn-lt"/>
                        </a:rPr>
                        <a:t>n=518</a:t>
                      </a:r>
                    </a:p>
                  </a:txBody>
                  <a:tcPr marL="89788" marR="89788" marT="44893" marB="44893" anchor="b"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050" b="1" u="none" strike="noStrike" cap="none" normalizeH="0" baseline="0" dirty="0">
                          <a:ln>
                            <a:noFill/>
                          </a:ln>
                          <a:solidFill>
                            <a:schemeClr val="bg1"/>
                          </a:solidFill>
                          <a:effectLst/>
                          <a:latin typeface="+mn-lt"/>
                        </a:rPr>
                        <a:t>PBO/Q4W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050" b="1" i="0" u="none" strike="noStrike" cap="none" normalizeH="0" baseline="0" dirty="0">
                          <a:ln>
                            <a:noFill/>
                          </a:ln>
                          <a:solidFill>
                            <a:schemeClr val="bg1"/>
                          </a:solidFill>
                          <a:effectLst/>
                          <a:latin typeface="+mn-lt"/>
                          <a:cs typeface="Arial" pitchFamily="34" charset="0"/>
                        </a:rPr>
                        <a:t>n=265</a:t>
                      </a:r>
                    </a:p>
                  </a:txBody>
                  <a:tcPr marL="89788" marR="89788" marT="44893" marB="44893" anchor="b"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050" b="1" u="none" strike="noStrike" cap="none" normalizeH="0" baseline="0" dirty="0">
                          <a:ln>
                            <a:noFill/>
                          </a:ln>
                          <a:solidFill>
                            <a:schemeClr val="bg1"/>
                          </a:solidFill>
                          <a:effectLst/>
                          <a:latin typeface="+mn-lt"/>
                        </a:rPr>
                        <a:t>Total</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050" b="1" i="0" u="none" strike="noStrike" cap="none" normalizeH="0" baseline="0" dirty="0">
                          <a:ln>
                            <a:noFill/>
                          </a:ln>
                          <a:solidFill>
                            <a:schemeClr val="bg1"/>
                          </a:solidFill>
                          <a:effectLst/>
                          <a:latin typeface="+mn-lt"/>
                          <a:cs typeface="Arial" pitchFamily="34" charset="0"/>
                        </a:rPr>
                        <a:t>N=783</a:t>
                      </a:r>
                    </a:p>
                  </a:txBody>
                  <a:tcPr marL="89788" marR="89788" marT="44893" marB="44893" anchor="b" horzOverflow="overflow">
                    <a:lnL w="12700" cap="flat" cmpd="sng" algn="ctr">
                      <a:solidFill>
                        <a:schemeClr val="bg1">
                          <a:lumMod val="8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050" b="1" u="none" strike="noStrike" cap="none" normalizeH="0" baseline="0" dirty="0">
                          <a:ln>
                            <a:noFill/>
                          </a:ln>
                          <a:solidFill>
                            <a:schemeClr val="bg1"/>
                          </a:solidFill>
                          <a:effectLst/>
                          <a:latin typeface="+mn-lt"/>
                        </a:rPr>
                        <a:t>Q8W/Q8W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050" b="1" u="none" strike="noStrike" cap="none" normalizeH="0" baseline="0" dirty="0">
                          <a:ln>
                            <a:noFill/>
                          </a:ln>
                          <a:solidFill>
                            <a:schemeClr val="bg1"/>
                          </a:solidFill>
                          <a:effectLst/>
                          <a:latin typeface="+mn-lt"/>
                        </a:rPr>
                        <a:t>n=512</a:t>
                      </a:r>
                      <a:endParaRPr kumimoji="0" lang="en-US" altLang="en-US" sz="1050" b="1" i="0" u="none" strike="noStrike" cap="none" normalizeH="0" baseline="0" dirty="0">
                        <a:ln>
                          <a:noFill/>
                        </a:ln>
                        <a:solidFill>
                          <a:schemeClr val="bg1"/>
                        </a:solidFill>
                        <a:effectLst/>
                        <a:latin typeface="+mn-lt"/>
                        <a:cs typeface="Arial" pitchFamily="34" charset="0"/>
                      </a:endParaRPr>
                    </a:p>
                  </a:txBody>
                  <a:tcPr marL="89788" marR="89788" marT="44893" marB="44893" anchor="b" horzOverflow="overflow">
                    <a:lnL w="19050"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050" b="1" u="none" strike="noStrike" cap="none" normalizeH="0" baseline="0" dirty="0">
                          <a:ln>
                            <a:noFill/>
                          </a:ln>
                          <a:solidFill>
                            <a:schemeClr val="bg1"/>
                          </a:solidFill>
                          <a:effectLst/>
                          <a:latin typeface="+mn-lt"/>
                        </a:rPr>
                        <a:t>PBO/Q8W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050" b="1" u="none" strike="noStrike" cap="none" normalizeH="0" baseline="0" dirty="0">
                          <a:ln>
                            <a:noFill/>
                          </a:ln>
                          <a:solidFill>
                            <a:schemeClr val="bg1"/>
                          </a:solidFill>
                          <a:effectLst/>
                          <a:latin typeface="+mn-lt"/>
                        </a:rPr>
                        <a:t>n=281</a:t>
                      </a:r>
                      <a:endParaRPr kumimoji="0" lang="en-US" altLang="en-US" sz="1050" b="1" i="0" u="none" strike="noStrike" cap="none" normalizeH="0" baseline="0" dirty="0">
                        <a:ln>
                          <a:noFill/>
                        </a:ln>
                        <a:solidFill>
                          <a:schemeClr val="bg1"/>
                        </a:solidFill>
                        <a:effectLst/>
                        <a:latin typeface="+mn-lt"/>
                        <a:cs typeface="Arial" pitchFamily="34" charset="0"/>
                      </a:endParaRPr>
                    </a:p>
                  </a:txBody>
                  <a:tcPr marL="89788" marR="89788" marT="44893" marB="44893" anchor="b"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050" b="1" u="none" strike="noStrike" cap="none" normalizeH="0" baseline="0" dirty="0">
                          <a:ln>
                            <a:noFill/>
                          </a:ln>
                          <a:solidFill>
                            <a:schemeClr val="bg1"/>
                          </a:solidFill>
                          <a:effectLst/>
                          <a:latin typeface="+mn-lt"/>
                        </a:rPr>
                        <a:t>Total</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050" b="1" i="0" u="none" strike="noStrike" cap="none" normalizeH="0" baseline="0" dirty="0">
                          <a:ln>
                            <a:noFill/>
                          </a:ln>
                          <a:solidFill>
                            <a:schemeClr val="bg1"/>
                          </a:solidFill>
                          <a:effectLst/>
                          <a:latin typeface="+mn-lt"/>
                          <a:cs typeface="Arial" pitchFamily="34" charset="0"/>
                        </a:rPr>
                        <a:t>N=793</a:t>
                      </a:r>
                    </a:p>
                  </a:txBody>
                  <a:tcPr marL="89788" marR="89788" marT="44893" marB="44893" anchor="b"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1"/>
                  </a:ext>
                </a:extLst>
              </a:tr>
              <a:tr h="258097">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914400" rtl="0" eaLnBrk="0" fontAlgn="base" latinLnBrk="0" hangingPunct="0">
                        <a:lnSpc>
                          <a:spcPts val="1200"/>
                        </a:lnSpc>
                        <a:spcBef>
                          <a:spcPts val="0"/>
                        </a:spcBef>
                        <a:spcAft>
                          <a:spcPct val="0"/>
                        </a:spcAft>
                        <a:buClrTx/>
                        <a:buSzTx/>
                        <a:buFont typeface="Wingdings" pitchFamily="2" charset="2"/>
                        <a:buNone/>
                        <a:tabLst/>
                        <a:defRPr/>
                      </a:pPr>
                      <a:r>
                        <a:rPr kumimoji="0" lang="en-US" altLang="en-US" sz="1200" b="1" u="none" strike="noStrike" kern="1200" cap="none" normalizeH="0" baseline="0" dirty="0">
                          <a:ln>
                            <a:noFill/>
                          </a:ln>
                          <a:solidFill>
                            <a:schemeClr val="tx1"/>
                          </a:solidFill>
                          <a:effectLst/>
                          <a:latin typeface="+mn-lt"/>
                          <a:ea typeface="+mn-ea"/>
                          <a:cs typeface="Arial" pitchFamily="34" charset="0"/>
                        </a:rPr>
                        <a:t>Age, </a:t>
                      </a:r>
                      <a:r>
                        <a:rPr kumimoji="0" lang="en-GB" altLang="en-US" sz="1200" b="1" u="none" strike="noStrike" kern="1200" cap="none" normalizeH="0" baseline="0" dirty="0">
                          <a:ln>
                            <a:noFill/>
                          </a:ln>
                          <a:solidFill>
                            <a:schemeClr val="tx1"/>
                          </a:solidFill>
                          <a:effectLst/>
                          <a:latin typeface="+mn-lt"/>
                          <a:ea typeface="+mn-ea"/>
                          <a:cs typeface="Arial" pitchFamily="34" charset="0"/>
                        </a:rPr>
                        <a:t>mean (SD), </a:t>
                      </a:r>
                      <a:r>
                        <a:rPr kumimoji="0" lang="en-US" altLang="en-US" sz="1200" b="1" u="none" strike="noStrike" kern="1200" cap="none" normalizeH="0" baseline="0" dirty="0">
                          <a:ln>
                            <a:noFill/>
                          </a:ln>
                          <a:solidFill>
                            <a:schemeClr val="tx1"/>
                          </a:solidFill>
                          <a:effectLst/>
                          <a:latin typeface="Arial" pitchFamily="34" charset="0"/>
                          <a:ea typeface="+mn-ea"/>
                          <a:cs typeface="Arial" pitchFamily="34" charset="0"/>
                        </a:rPr>
                        <a:t>years</a:t>
                      </a:r>
                      <a:endParaRPr kumimoji="0" lang="en-US" altLang="en-US" sz="1200" b="1" i="0" u="none" strike="noStrike" kern="1200" cap="none" normalizeH="0" baseline="0" dirty="0">
                        <a:ln>
                          <a:noFill/>
                        </a:ln>
                        <a:solidFill>
                          <a:schemeClr val="tx1"/>
                        </a:solidFill>
                        <a:effectLst/>
                        <a:latin typeface="+mn-lt"/>
                        <a:ea typeface="+mn-ea"/>
                        <a:cs typeface="Arial" pitchFamily="34" charset="0"/>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200" baseline="0" dirty="0">
                          <a:solidFill>
                            <a:schemeClr val="tx1"/>
                          </a:solidFill>
                          <a:latin typeface="+mn-lt"/>
                        </a:rPr>
                        <a:t>51.7 </a:t>
                      </a:r>
                      <a:r>
                        <a:rPr lang="en-US" sz="1200" dirty="0">
                          <a:solidFill>
                            <a:schemeClr val="tx1"/>
                          </a:solidFill>
                          <a:latin typeface="+mn-lt"/>
                        </a:rPr>
                        <a:t>(13.3)</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200" baseline="0" dirty="0">
                          <a:solidFill>
                            <a:schemeClr val="tx1"/>
                          </a:solidFill>
                          <a:latin typeface="+mn-lt"/>
                        </a:rPr>
                        <a:t>49.9 </a:t>
                      </a:r>
                      <a:r>
                        <a:rPr lang="en-US" sz="1200" dirty="0">
                          <a:solidFill>
                            <a:schemeClr val="tx1"/>
                          </a:solidFill>
                          <a:latin typeface="+mn-lt"/>
                        </a:rPr>
                        <a:t>(14.7)</a:t>
                      </a:r>
                    </a:p>
                  </a:txBody>
                  <a:tcPr marL="89788" marR="89788" marT="44893" marB="44893"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200" baseline="0" dirty="0">
                          <a:solidFill>
                            <a:schemeClr val="tx1"/>
                          </a:solidFill>
                          <a:latin typeface="+mn-lt"/>
                        </a:rPr>
                        <a:t>51.1 (13.8</a:t>
                      </a:r>
                      <a:r>
                        <a:rPr lang="en-US" sz="1200" dirty="0">
                          <a:solidFill>
                            <a:schemeClr val="tx1"/>
                          </a:solidFill>
                          <a:latin typeface="+mn-lt"/>
                        </a:rPr>
                        <a:t>)</a:t>
                      </a:r>
                    </a:p>
                  </a:txBody>
                  <a:tcPr marL="89788" marR="89788" marT="44893" marB="44893" anchor="ctr">
                    <a:lnL w="12700" cap="flat" cmpd="sng" algn="ctr">
                      <a:solidFill>
                        <a:schemeClr val="bg1">
                          <a:lumMod val="8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200" dirty="0">
                          <a:solidFill>
                            <a:schemeClr val="tx1"/>
                          </a:solidFill>
                          <a:latin typeface="+mn-lt"/>
                        </a:rPr>
                        <a:t>49.3 (</a:t>
                      </a:r>
                      <a:r>
                        <a:rPr lang="en-US" sz="1200" strike="noStrike" dirty="0">
                          <a:solidFill>
                            <a:schemeClr val="tx1"/>
                          </a:solidFill>
                          <a:latin typeface="+mn-lt"/>
                        </a:rPr>
                        <a:t>14.8</a:t>
                      </a:r>
                      <a:r>
                        <a:rPr lang="en-US" sz="1200" dirty="0">
                          <a:solidFill>
                            <a:schemeClr val="tx1"/>
                          </a:solidFill>
                          <a:latin typeface="+mn-lt"/>
                        </a:rPr>
                        <a:t>)</a:t>
                      </a:r>
                    </a:p>
                  </a:txBody>
                  <a:tcPr marL="89788" marR="89788" marT="44893" marB="44893" anchor="ctr">
                    <a:lnL w="19050"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200" dirty="0">
                          <a:solidFill>
                            <a:schemeClr val="tx1"/>
                          </a:solidFill>
                          <a:latin typeface="+mn-lt"/>
                        </a:rPr>
                        <a:t>48.2 (16.8)</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200" dirty="0">
                          <a:solidFill>
                            <a:schemeClr val="tx1"/>
                          </a:solidFill>
                          <a:latin typeface="+mn-lt"/>
                        </a:rPr>
                        <a:t>48.9 (15.5)</a:t>
                      </a:r>
                    </a:p>
                  </a:txBody>
                  <a:tcPr marL="89788" marR="89788" marT="44893" marB="44893" anchor="ctr">
                    <a:lnL w="12700" cap="flat" cmpd="sng" algn="ctr">
                      <a:solidFill>
                        <a:schemeClr val="bg1">
                          <a:lumMod val="85000"/>
                        </a:schemeClr>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402380">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914400" rtl="0" eaLnBrk="0" fontAlgn="base" latinLnBrk="0" hangingPunct="0">
                        <a:lnSpc>
                          <a:spcPct val="90000"/>
                        </a:lnSpc>
                        <a:spcBef>
                          <a:spcPts val="0"/>
                        </a:spcBef>
                        <a:spcAft>
                          <a:spcPct val="0"/>
                        </a:spcAft>
                        <a:buClrTx/>
                        <a:buSzTx/>
                        <a:buFont typeface="Wingdings" pitchFamily="2" charset="2"/>
                        <a:buNone/>
                        <a:tabLst/>
                      </a:pPr>
                      <a:r>
                        <a:rPr kumimoji="0" lang="en-US" altLang="en-US" sz="1200" b="1" u="none" strike="noStrike" kern="1200" cap="none" normalizeH="0" baseline="0" dirty="0">
                          <a:ln>
                            <a:noFill/>
                          </a:ln>
                          <a:solidFill>
                            <a:schemeClr val="tx1"/>
                          </a:solidFill>
                          <a:effectLst/>
                          <a:latin typeface="+mn-lt"/>
                          <a:ea typeface="+mn-ea"/>
                          <a:cs typeface="Arial" pitchFamily="34" charset="0"/>
                        </a:rPr>
                        <a:t>Age group, years, n (%)</a:t>
                      </a:r>
                    </a:p>
                    <a:p>
                      <a:pPr marL="0" marR="0" lvl="0" indent="0" algn="l" defTabSz="914400" rtl="0" eaLnBrk="0" fontAlgn="base" latinLnBrk="0" hangingPunct="0">
                        <a:lnSpc>
                          <a:spcPct val="90000"/>
                        </a:lnSpc>
                        <a:spcBef>
                          <a:spcPts val="0"/>
                        </a:spcBef>
                        <a:spcAft>
                          <a:spcPct val="0"/>
                        </a:spcAft>
                        <a:buClrTx/>
                        <a:buSzTx/>
                        <a:buFont typeface="Wingdings" pitchFamily="2" charset="2"/>
                        <a:buNone/>
                        <a:tabLst/>
                      </a:pPr>
                      <a:r>
                        <a:rPr kumimoji="0" lang="en-US" altLang="en-US" sz="1200" b="1" u="none" strike="noStrike" kern="1200" cap="none" normalizeH="0" baseline="0" dirty="0">
                          <a:ln>
                            <a:noFill/>
                          </a:ln>
                          <a:solidFill>
                            <a:schemeClr val="tx1"/>
                          </a:solidFill>
                          <a:effectLst/>
                          <a:latin typeface="+mn-lt"/>
                          <a:ea typeface="+mn-ea"/>
                          <a:cs typeface="Arial" pitchFamily="34" charset="0"/>
                        </a:rPr>
                        <a:t>     ≥18 to 75 </a:t>
                      </a:r>
                      <a:endParaRPr kumimoji="0" lang="en-US" altLang="en-US" sz="1200" b="1" i="0" u="none" strike="noStrike" cap="none" normalizeH="0" baseline="0" dirty="0">
                        <a:ln>
                          <a:noFill/>
                        </a:ln>
                        <a:solidFill>
                          <a:schemeClr val="tx1"/>
                        </a:solidFill>
                        <a:effectLst/>
                        <a:latin typeface="+mn-lt"/>
                        <a:cs typeface="Arial" pitchFamily="34" charset="0"/>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dirty="0">
                          <a:solidFill>
                            <a:schemeClr val="tx1"/>
                          </a:solidFill>
                          <a:effectLst/>
                          <a:latin typeface="+mn-lt"/>
                          <a:ea typeface="Times New Roman" panose="02020603050405020304" pitchFamily="18" charset="0"/>
                        </a:rPr>
                        <a:t>504 (98)</a:t>
                      </a:r>
                    </a:p>
                  </a:txBody>
                  <a:tcPr marL="89788" marR="89788" marT="44893" marB="44893" anchor="b">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endParaRPr lang="en-US" sz="1200" dirty="0">
                        <a:solidFill>
                          <a:schemeClr val="tx1"/>
                        </a:solidFill>
                        <a:effectLst/>
                        <a:latin typeface="+mn-lt"/>
                        <a:ea typeface="Times New Roman" panose="02020603050405020304" pitchFamily="18" charset="0"/>
                      </a:endParaRPr>
                    </a:p>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dirty="0">
                          <a:solidFill>
                            <a:schemeClr val="tx1"/>
                          </a:solidFill>
                          <a:effectLst/>
                          <a:latin typeface="+mn-lt"/>
                          <a:ea typeface="Times New Roman" panose="02020603050405020304" pitchFamily="18" charset="0"/>
                        </a:rPr>
                        <a:t>256 (97)</a:t>
                      </a:r>
                    </a:p>
                  </a:txBody>
                  <a:tcPr marL="89788" marR="89788" marT="44893" marB="44893" anchor="b">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dirty="0">
                          <a:solidFill>
                            <a:schemeClr val="tx1"/>
                          </a:solidFill>
                          <a:effectLst/>
                          <a:latin typeface="+mn-lt"/>
                          <a:ea typeface="Times New Roman" panose="02020603050405020304" pitchFamily="18" charset="0"/>
                        </a:rPr>
                        <a:t>762 (97)</a:t>
                      </a:r>
                    </a:p>
                  </a:txBody>
                  <a:tcPr marL="89788" marR="89788" marT="44893" marB="44893" anchor="b">
                    <a:lnL w="12700" cap="flat" cmpd="sng" algn="ctr">
                      <a:solidFill>
                        <a:schemeClr val="bg1">
                          <a:lumMod val="7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dirty="0">
                          <a:solidFill>
                            <a:schemeClr val="tx1"/>
                          </a:solidFill>
                          <a:effectLst/>
                          <a:latin typeface="+mn-lt"/>
                          <a:ea typeface="Times New Roman" panose="02020603050405020304" pitchFamily="18" charset="0"/>
                        </a:rPr>
                        <a:t>487 (95)</a:t>
                      </a:r>
                    </a:p>
                  </a:txBody>
                  <a:tcPr marL="89788" marR="89788" marT="44893" marB="44893" anchor="b">
                    <a:lnL w="19050"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dirty="0">
                          <a:solidFill>
                            <a:schemeClr val="tx1"/>
                          </a:solidFill>
                          <a:effectLst/>
                          <a:latin typeface="+mn-lt"/>
                          <a:ea typeface="Times New Roman" panose="02020603050405020304" pitchFamily="18" charset="0"/>
                        </a:rPr>
                        <a:t>255 (91)</a:t>
                      </a:r>
                    </a:p>
                  </a:txBody>
                  <a:tcPr marL="89788" marR="89788" marT="44893" marB="44893"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dirty="0">
                          <a:solidFill>
                            <a:schemeClr val="tx1"/>
                          </a:solidFill>
                          <a:effectLst/>
                          <a:latin typeface="+mn-lt"/>
                          <a:ea typeface="Times New Roman" panose="02020603050405020304" pitchFamily="18" charset="0"/>
                        </a:rPr>
                        <a:t>742 (94)</a:t>
                      </a:r>
                    </a:p>
                  </a:txBody>
                  <a:tcPr marL="89788" marR="89788" marT="44893" marB="44893" anchor="b">
                    <a:lnL w="12700" cap="flat" cmpd="sng" algn="ctr">
                      <a:solidFill>
                        <a:schemeClr val="bg1">
                          <a:lumMod val="85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3"/>
                  </a:ext>
                </a:extLst>
              </a:tr>
              <a:tr h="333816">
                <a:tc>
                  <a:txBody>
                    <a:bodyPr/>
                    <a:lstStyle/>
                    <a:p>
                      <a:pPr marL="0" marR="0" lvl="0" indent="0" algn="l" defTabSz="914400" rtl="0" eaLnBrk="0" fontAlgn="base" latinLnBrk="0" hangingPunct="0">
                        <a:lnSpc>
                          <a:spcPts val="1200"/>
                        </a:lnSpc>
                        <a:spcBef>
                          <a:spcPts val="200"/>
                        </a:spcBef>
                        <a:spcAft>
                          <a:spcPct val="0"/>
                        </a:spcAft>
                        <a:buClrTx/>
                        <a:buSzTx/>
                        <a:buFont typeface="Wingdings" pitchFamily="2" charset="2"/>
                        <a:buNone/>
                        <a:tabLst/>
                        <a:defRPr/>
                      </a:pPr>
                      <a:r>
                        <a:rPr kumimoji="0" lang="en-US" altLang="en-US" sz="1200" b="1" i="0" u="none" strike="noStrike" cap="none" normalizeH="0" baseline="0" dirty="0">
                          <a:ln>
                            <a:noFill/>
                          </a:ln>
                          <a:solidFill>
                            <a:schemeClr val="tx1"/>
                          </a:solidFill>
                          <a:effectLst/>
                          <a:latin typeface="+mn-lt"/>
                          <a:cs typeface="Arial" pitchFamily="34" charset="0"/>
                        </a:rPr>
                        <a:t>Sex</a:t>
                      </a:r>
                    </a:p>
                    <a:p>
                      <a:pPr marL="0" marR="0" lvl="0" indent="0" algn="l" defTabSz="914400" rtl="0" eaLnBrk="0" fontAlgn="base" latinLnBrk="0" hangingPunct="0">
                        <a:lnSpc>
                          <a:spcPts val="1200"/>
                        </a:lnSpc>
                        <a:spcBef>
                          <a:spcPts val="200"/>
                        </a:spcBef>
                        <a:spcAft>
                          <a:spcPct val="0"/>
                        </a:spcAft>
                        <a:buClrTx/>
                        <a:buSzTx/>
                        <a:buFont typeface="Wingdings" pitchFamily="2" charset="2"/>
                        <a:buNone/>
                        <a:tabLst/>
                        <a:defRPr/>
                      </a:pPr>
                      <a:r>
                        <a:rPr kumimoji="0" lang="en-US" altLang="en-US" sz="1200" b="1" i="0" u="none" strike="noStrike" cap="none" normalizeH="0" baseline="0" dirty="0">
                          <a:ln>
                            <a:noFill/>
                          </a:ln>
                          <a:solidFill>
                            <a:schemeClr val="tx1"/>
                          </a:solidFill>
                          <a:effectLst/>
                          <a:latin typeface="+mn-lt"/>
                          <a:cs typeface="Arial" pitchFamily="34" charset="0"/>
                        </a:rPr>
                        <a:t>     Male</a:t>
                      </a: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179 (35)</a:t>
                      </a:r>
                    </a:p>
                  </a:txBody>
                  <a:tcPr marL="89788" marR="89788" marT="44893" marB="44893"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101 (38)</a:t>
                      </a:r>
                    </a:p>
                  </a:txBody>
                  <a:tcPr marL="89788" marR="89788" marT="44893" marB="44893" anchor="b">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280 (36)</a:t>
                      </a:r>
                    </a:p>
                  </a:txBody>
                  <a:tcPr marL="89788" marR="89788" marT="44893" marB="44893" anchor="b">
                    <a:lnL w="12700" cap="flat" cmpd="sng" algn="ctr">
                      <a:solidFill>
                        <a:schemeClr val="bg1">
                          <a:lumMod val="8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205 (40)</a:t>
                      </a:r>
                    </a:p>
                  </a:txBody>
                  <a:tcPr marL="89788" marR="89788" marT="44893" marB="44893" anchor="b">
                    <a:lnL w="19050"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118 (42)</a:t>
                      </a:r>
                    </a:p>
                  </a:txBody>
                  <a:tcPr marL="89788" marR="89788" marT="44893" marB="44893"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323 (41)</a:t>
                      </a:r>
                    </a:p>
                  </a:txBody>
                  <a:tcPr marL="89788" marR="89788" marT="44893" marB="44893" anchor="b">
                    <a:lnL w="12700" cap="flat" cmpd="sng" algn="ctr">
                      <a:solidFill>
                        <a:schemeClr val="bg1">
                          <a:lumMod val="85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752590640"/>
                  </a:ext>
                </a:extLst>
              </a:tr>
              <a:tr h="526427">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914400" rtl="0" eaLnBrk="0" fontAlgn="base" latinLnBrk="0" hangingPunct="0">
                        <a:lnSpc>
                          <a:spcPts val="1200"/>
                        </a:lnSpc>
                        <a:spcBef>
                          <a:spcPts val="0"/>
                        </a:spcBef>
                        <a:spcAft>
                          <a:spcPct val="0"/>
                        </a:spcAft>
                        <a:buClrTx/>
                        <a:buSzTx/>
                        <a:buFont typeface="Wingdings" pitchFamily="2" charset="2"/>
                        <a:buNone/>
                        <a:tabLst/>
                        <a:defRPr/>
                      </a:pPr>
                      <a:r>
                        <a:rPr kumimoji="0" lang="en-US" altLang="en-US" sz="1200" b="1" i="0" u="none" strike="noStrike" kern="1200" cap="none" normalizeH="0" baseline="0" dirty="0">
                          <a:ln>
                            <a:noFill/>
                          </a:ln>
                          <a:solidFill>
                            <a:schemeClr val="tx1"/>
                          </a:solidFill>
                          <a:effectLst/>
                          <a:latin typeface="+mn-lt"/>
                          <a:ea typeface="+mn-ea"/>
                          <a:cs typeface="Arial" pitchFamily="34" charset="0"/>
                        </a:rPr>
                        <a:t>Race, </a:t>
                      </a:r>
                      <a:r>
                        <a:rPr kumimoji="0" lang="en-US" altLang="en-US" sz="1200" b="1" i="0" u="none" strike="noStrike" kern="1200" cap="none" normalizeH="0" baseline="0" dirty="0">
                          <a:ln>
                            <a:noFill/>
                          </a:ln>
                          <a:solidFill>
                            <a:schemeClr val="tx1"/>
                          </a:solidFill>
                          <a:effectLst/>
                          <a:latin typeface="Arial" pitchFamily="34" charset="0"/>
                          <a:ea typeface="+mn-ea"/>
                          <a:cs typeface="Arial" pitchFamily="34" charset="0"/>
                        </a:rPr>
                        <a:t>n (%)</a:t>
                      </a:r>
                      <a:endParaRPr kumimoji="0" lang="en-US" altLang="en-US" sz="1200" b="1" i="0" u="none" strike="noStrike" kern="1200" cap="none" normalizeH="0" baseline="0" dirty="0">
                        <a:ln>
                          <a:noFill/>
                        </a:ln>
                        <a:solidFill>
                          <a:schemeClr val="tx1"/>
                        </a:solidFill>
                        <a:effectLst/>
                        <a:latin typeface="+mn-lt"/>
                        <a:ea typeface="+mn-ea"/>
                        <a:cs typeface="Arial" pitchFamily="34" charset="0"/>
                      </a:endParaRPr>
                    </a:p>
                    <a:p>
                      <a:pPr marL="0" marR="0" lvl="0" indent="0" algn="l" defTabSz="914400" rtl="0" eaLnBrk="0" fontAlgn="base" latinLnBrk="0" hangingPunct="0">
                        <a:lnSpc>
                          <a:spcPct val="100000"/>
                        </a:lnSpc>
                        <a:spcBef>
                          <a:spcPts val="0"/>
                        </a:spcBef>
                        <a:spcAft>
                          <a:spcPct val="0"/>
                        </a:spcAft>
                        <a:buClrTx/>
                        <a:buSzTx/>
                        <a:buFont typeface="Wingdings" pitchFamily="2" charset="2"/>
                        <a:buNone/>
                        <a:tabLst/>
                        <a:defRPr/>
                      </a:pPr>
                      <a:r>
                        <a:rPr kumimoji="0" lang="en-US" altLang="en-US" sz="1200" b="1" i="0" u="none" strike="noStrike" kern="1200" cap="none" normalizeH="0" baseline="0" dirty="0">
                          <a:ln>
                            <a:noFill/>
                          </a:ln>
                          <a:solidFill>
                            <a:schemeClr val="tx1"/>
                          </a:solidFill>
                          <a:effectLst/>
                          <a:latin typeface="+mn-lt"/>
                          <a:ea typeface="+mn-ea"/>
                          <a:cs typeface="Arial" pitchFamily="34" charset="0"/>
                        </a:rPr>
                        <a:t>     White</a:t>
                      </a:r>
                    </a:p>
                    <a:p>
                      <a:pPr marL="0" marR="0" lvl="0" indent="0" algn="l" defTabSz="914400" rtl="0" eaLnBrk="0" fontAlgn="base" latinLnBrk="0" hangingPunct="0">
                        <a:lnSpc>
                          <a:spcPct val="100000"/>
                        </a:lnSpc>
                        <a:spcBef>
                          <a:spcPts val="0"/>
                        </a:spcBef>
                        <a:spcAft>
                          <a:spcPct val="0"/>
                        </a:spcAft>
                        <a:buClrTx/>
                        <a:buSzTx/>
                        <a:buFont typeface="Wingdings" pitchFamily="2" charset="2"/>
                        <a:buNone/>
                        <a:tabLst/>
                        <a:defRPr/>
                      </a:pPr>
                      <a:r>
                        <a:rPr kumimoji="0" lang="en-US" altLang="en-US" sz="1200" b="1" i="0" u="none" strike="noStrike" kern="1200" cap="none" normalizeH="0" baseline="0" dirty="0">
                          <a:ln>
                            <a:noFill/>
                          </a:ln>
                          <a:solidFill>
                            <a:schemeClr val="tx1"/>
                          </a:solidFill>
                          <a:effectLst/>
                          <a:latin typeface="+mn-lt"/>
                          <a:ea typeface="+mn-ea"/>
                          <a:cs typeface="Arial" pitchFamily="34" charset="0"/>
                        </a:rPr>
                        <a:t>     Other</a:t>
                      </a:r>
                      <a:r>
                        <a:rPr kumimoji="0" lang="en-US" altLang="en-US" sz="1200" b="1" i="0" u="none" strike="noStrike" kern="1200" cap="none" normalizeH="0" baseline="30000" dirty="0">
                          <a:ln>
                            <a:noFill/>
                          </a:ln>
                          <a:solidFill>
                            <a:schemeClr val="tx1"/>
                          </a:solidFill>
                          <a:effectLst/>
                          <a:latin typeface="+mn-lt"/>
                          <a:ea typeface="+mn-ea"/>
                          <a:cs typeface="Arial" pitchFamily="34" charset="0"/>
                        </a:rPr>
                        <a:t>a</a:t>
                      </a:r>
                      <a:endParaRPr kumimoji="0" lang="en-US" altLang="en-US" sz="1200" b="1" i="0" u="none" strike="noStrike" kern="1200" cap="none" normalizeH="0" baseline="0" dirty="0">
                        <a:ln>
                          <a:noFill/>
                        </a:ln>
                        <a:solidFill>
                          <a:schemeClr val="tx1"/>
                        </a:solidFill>
                        <a:effectLst/>
                        <a:latin typeface="+mn-lt"/>
                        <a:ea typeface="+mn-ea"/>
                        <a:cs typeface="Arial" pitchFamily="34" charset="0"/>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a:endParaRPr lang="en-GB" sz="1200" kern="1200" dirty="0">
                        <a:solidFill>
                          <a:schemeClr val="tx1"/>
                        </a:solidFill>
                        <a:effectLst/>
                        <a:latin typeface="+mn-lt"/>
                        <a:ea typeface="+mn-ea"/>
                        <a:cs typeface="+mn-cs"/>
                      </a:endParaRPr>
                    </a:p>
                    <a:p>
                      <a:pPr algn="ctr"/>
                      <a:r>
                        <a:rPr lang="en-GB" sz="1200" kern="1200" dirty="0">
                          <a:solidFill>
                            <a:schemeClr val="tx1"/>
                          </a:solidFill>
                          <a:effectLst/>
                          <a:latin typeface="+mn-lt"/>
                          <a:ea typeface="+mn-ea"/>
                          <a:cs typeface="+mn-cs"/>
                        </a:rPr>
                        <a:t>398 (77)</a:t>
                      </a:r>
                      <a:endParaRPr lang="en-US" sz="1200" kern="1200" dirty="0">
                        <a:solidFill>
                          <a:schemeClr val="tx1"/>
                        </a:solidFill>
                        <a:effectLst/>
                        <a:latin typeface="+mn-lt"/>
                        <a:ea typeface="+mn-ea"/>
                        <a:cs typeface="+mn-cs"/>
                      </a:endParaRPr>
                    </a:p>
                    <a:p>
                      <a:pPr algn="ctr"/>
                      <a:r>
                        <a:rPr lang="en-GB" sz="1200" kern="1200" dirty="0">
                          <a:solidFill>
                            <a:schemeClr val="tx1"/>
                          </a:solidFill>
                          <a:effectLst/>
                          <a:latin typeface="+mn-lt"/>
                          <a:ea typeface="+mn-ea"/>
                          <a:cs typeface="+mn-cs"/>
                        </a:rPr>
                        <a:t>20 (4)</a:t>
                      </a:r>
                      <a:endParaRPr lang="en-US" sz="1200" dirty="0">
                        <a:latin typeface="+mn-lt"/>
                      </a:endParaRP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a:endParaRPr lang="en-GB" sz="1200" kern="1200" dirty="0">
                        <a:solidFill>
                          <a:schemeClr val="tx1"/>
                        </a:solidFill>
                        <a:effectLst/>
                        <a:latin typeface="+mn-lt"/>
                        <a:ea typeface="+mn-ea"/>
                        <a:cs typeface="+mn-cs"/>
                      </a:endParaRPr>
                    </a:p>
                    <a:p>
                      <a:pPr algn="ctr"/>
                      <a:r>
                        <a:rPr lang="en-GB" sz="1200" kern="1200" dirty="0">
                          <a:solidFill>
                            <a:schemeClr val="tx1"/>
                          </a:solidFill>
                          <a:effectLst/>
                          <a:latin typeface="+mn-lt"/>
                          <a:ea typeface="+mn-ea"/>
                          <a:cs typeface="+mn-cs"/>
                        </a:rPr>
                        <a:t>201 (76)</a:t>
                      </a:r>
                      <a:endParaRPr lang="en-US" sz="1200" kern="1200" dirty="0">
                        <a:solidFill>
                          <a:schemeClr val="tx1"/>
                        </a:solidFill>
                        <a:effectLst/>
                        <a:latin typeface="+mn-lt"/>
                        <a:ea typeface="+mn-ea"/>
                        <a:cs typeface="+mn-cs"/>
                      </a:endParaRPr>
                    </a:p>
                    <a:p>
                      <a:pPr algn="ctr"/>
                      <a:r>
                        <a:rPr lang="en-GB" sz="1200" kern="1200" dirty="0">
                          <a:solidFill>
                            <a:schemeClr val="tx1"/>
                          </a:solidFill>
                          <a:effectLst/>
                          <a:latin typeface="+mn-lt"/>
                          <a:ea typeface="+mn-ea"/>
                          <a:cs typeface="+mn-cs"/>
                        </a:rPr>
                        <a:t>10 (4)</a:t>
                      </a:r>
                      <a:endParaRPr lang="en-US" sz="1200" dirty="0">
                        <a:latin typeface="+mn-lt"/>
                      </a:endParaRPr>
                    </a:p>
                  </a:txBody>
                  <a:tcPr marL="89788" marR="89788" marT="44893" marB="44893"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a:endParaRPr lang="en-GB" sz="1200" kern="1200" dirty="0">
                        <a:solidFill>
                          <a:schemeClr val="tx1"/>
                        </a:solidFill>
                        <a:effectLst/>
                        <a:latin typeface="+mn-lt"/>
                        <a:ea typeface="+mn-ea"/>
                        <a:cs typeface="+mn-cs"/>
                      </a:endParaRPr>
                    </a:p>
                    <a:p>
                      <a:pPr algn="ctr"/>
                      <a:r>
                        <a:rPr lang="en-GB" sz="1200" kern="1200" dirty="0">
                          <a:solidFill>
                            <a:schemeClr val="tx1"/>
                          </a:solidFill>
                          <a:effectLst/>
                          <a:latin typeface="+mn-lt"/>
                          <a:ea typeface="+mn-ea"/>
                          <a:cs typeface="+mn-cs"/>
                        </a:rPr>
                        <a:t>599 (77)</a:t>
                      </a:r>
                      <a:endParaRPr lang="en-US" sz="1200" kern="1200" dirty="0">
                        <a:solidFill>
                          <a:schemeClr val="tx1"/>
                        </a:solidFill>
                        <a:effectLst/>
                        <a:latin typeface="+mn-lt"/>
                        <a:ea typeface="+mn-ea"/>
                        <a:cs typeface="+mn-cs"/>
                      </a:endParaRPr>
                    </a:p>
                    <a:p>
                      <a:pPr algn="ctr"/>
                      <a:r>
                        <a:rPr lang="en-GB" sz="1200" kern="1200" dirty="0">
                          <a:solidFill>
                            <a:schemeClr val="tx1"/>
                          </a:solidFill>
                          <a:effectLst/>
                          <a:latin typeface="+mn-lt"/>
                          <a:ea typeface="+mn-ea"/>
                          <a:cs typeface="+mn-cs"/>
                        </a:rPr>
                        <a:t>30 (4)</a:t>
                      </a:r>
                      <a:endParaRPr lang="en-US" sz="1200" dirty="0">
                        <a:latin typeface="+mn-lt"/>
                      </a:endParaRPr>
                    </a:p>
                  </a:txBody>
                  <a:tcPr marL="89788" marR="89788" marT="44893" marB="44893" anchor="ctr">
                    <a:lnL w="12700" cap="flat" cmpd="sng" algn="ctr">
                      <a:solidFill>
                        <a:schemeClr val="bg1">
                          <a:lumMod val="9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a:endParaRPr lang="en-GB" sz="1200" kern="1200" dirty="0">
                        <a:solidFill>
                          <a:schemeClr val="tx1"/>
                        </a:solidFill>
                        <a:effectLst/>
                        <a:latin typeface="+mn-lt"/>
                        <a:ea typeface="+mn-ea"/>
                        <a:cs typeface="+mn-cs"/>
                      </a:endParaRPr>
                    </a:p>
                    <a:p>
                      <a:pPr algn="ctr"/>
                      <a:r>
                        <a:rPr lang="en-GB" sz="1200" kern="1200" dirty="0">
                          <a:solidFill>
                            <a:schemeClr val="tx1"/>
                          </a:solidFill>
                          <a:effectLst/>
                          <a:latin typeface="+mn-lt"/>
                          <a:ea typeface="+mn-ea"/>
                          <a:cs typeface="+mn-cs"/>
                        </a:rPr>
                        <a:t>388 (76)</a:t>
                      </a:r>
                      <a:endParaRPr lang="en-US" sz="1200" kern="1200" dirty="0">
                        <a:solidFill>
                          <a:schemeClr val="tx1"/>
                        </a:solidFill>
                        <a:effectLst/>
                        <a:latin typeface="+mn-lt"/>
                        <a:ea typeface="+mn-ea"/>
                        <a:cs typeface="+mn-cs"/>
                      </a:endParaRPr>
                    </a:p>
                    <a:p>
                      <a:pPr algn="ctr"/>
                      <a:r>
                        <a:rPr lang="en-GB" sz="1200" kern="1200" dirty="0">
                          <a:solidFill>
                            <a:schemeClr val="tx1"/>
                          </a:solidFill>
                          <a:effectLst/>
                          <a:latin typeface="+mn-lt"/>
                          <a:ea typeface="+mn-ea"/>
                          <a:cs typeface="+mn-cs"/>
                        </a:rPr>
                        <a:t>20 (4)</a:t>
                      </a:r>
                      <a:endParaRPr lang="en-US" sz="1200" dirty="0">
                        <a:latin typeface="+mn-lt"/>
                      </a:endParaRPr>
                    </a:p>
                  </a:txBody>
                  <a:tcPr marL="89788" marR="89788" marT="44893" marB="44893" anchor="ctr">
                    <a:lnL w="19050" cap="flat" cmpd="sng" algn="ctr">
                      <a:solidFill>
                        <a:schemeClr val="bg1">
                          <a:lumMod val="6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a:endParaRPr lang="en-GB" sz="1200" kern="1200" dirty="0">
                        <a:solidFill>
                          <a:schemeClr val="tx1"/>
                        </a:solidFill>
                        <a:effectLst/>
                        <a:latin typeface="+mn-lt"/>
                        <a:ea typeface="+mn-ea"/>
                        <a:cs typeface="+mn-cs"/>
                      </a:endParaRPr>
                    </a:p>
                    <a:p>
                      <a:pPr algn="ctr"/>
                      <a:r>
                        <a:rPr lang="en-GB" sz="1200" kern="1200" dirty="0">
                          <a:solidFill>
                            <a:schemeClr val="tx1"/>
                          </a:solidFill>
                          <a:effectLst/>
                          <a:latin typeface="+mn-lt"/>
                          <a:ea typeface="+mn-ea"/>
                          <a:cs typeface="+mn-cs"/>
                        </a:rPr>
                        <a:t>224 (77)</a:t>
                      </a:r>
                      <a:endParaRPr lang="en-US" sz="1200" kern="1200" dirty="0">
                        <a:solidFill>
                          <a:schemeClr val="tx1"/>
                        </a:solidFill>
                        <a:effectLst/>
                        <a:latin typeface="+mn-lt"/>
                        <a:ea typeface="+mn-ea"/>
                        <a:cs typeface="+mn-cs"/>
                      </a:endParaRPr>
                    </a:p>
                    <a:p>
                      <a:pPr algn="ctr"/>
                      <a:r>
                        <a:rPr lang="en-US" sz="1200" kern="1200" dirty="0">
                          <a:solidFill>
                            <a:schemeClr val="tx1"/>
                          </a:solidFill>
                          <a:effectLst/>
                          <a:latin typeface="+mn-lt"/>
                          <a:ea typeface="+mn-ea"/>
                          <a:cs typeface="+mn-cs"/>
                        </a:rPr>
                        <a:t>6</a:t>
                      </a:r>
                      <a:r>
                        <a:rPr lang="en-GB" sz="1200" kern="1200" dirty="0">
                          <a:solidFill>
                            <a:schemeClr val="tx1"/>
                          </a:solidFill>
                          <a:effectLst/>
                          <a:latin typeface="+mn-lt"/>
                          <a:ea typeface="+mn-ea"/>
                          <a:cs typeface="+mn-cs"/>
                        </a:rPr>
                        <a:t> (2)</a:t>
                      </a:r>
                      <a:endParaRPr lang="en-US" sz="1200" dirty="0">
                        <a:latin typeface="+mn-lt"/>
                      </a:endParaRPr>
                    </a:p>
                  </a:txBody>
                  <a:tcPr marL="89788" marR="89788" marT="44893" marB="44893"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a:endParaRPr lang="en-GB" sz="1200" kern="1200" dirty="0">
                        <a:solidFill>
                          <a:schemeClr val="tx1"/>
                        </a:solidFill>
                        <a:effectLst/>
                        <a:latin typeface="+mn-lt"/>
                        <a:ea typeface="+mn-ea"/>
                        <a:cs typeface="+mn-cs"/>
                      </a:endParaRPr>
                    </a:p>
                    <a:p>
                      <a:pPr algn="ctr"/>
                      <a:r>
                        <a:rPr lang="en-GB" sz="1200" kern="1200" dirty="0">
                          <a:solidFill>
                            <a:schemeClr val="tx1"/>
                          </a:solidFill>
                          <a:effectLst/>
                          <a:latin typeface="+mn-lt"/>
                          <a:ea typeface="+mn-ea"/>
                          <a:cs typeface="+mn-cs"/>
                        </a:rPr>
                        <a:t>612 (77)</a:t>
                      </a:r>
                      <a:endParaRPr lang="en-US" sz="1200" kern="1200" dirty="0">
                        <a:solidFill>
                          <a:schemeClr val="tx1"/>
                        </a:solidFill>
                        <a:effectLst/>
                        <a:latin typeface="+mn-lt"/>
                        <a:ea typeface="+mn-ea"/>
                        <a:cs typeface="+mn-cs"/>
                      </a:endParaRPr>
                    </a:p>
                    <a:p>
                      <a:pPr algn="ctr"/>
                      <a:r>
                        <a:rPr lang="en-GB" sz="1200" kern="1200" dirty="0">
                          <a:solidFill>
                            <a:schemeClr val="tx1"/>
                          </a:solidFill>
                          <a:effectLst/>
                          <a:latin typeface="+mn-lt"/>
                          <a:ea typeface="+mn-ea"/>
                          <a:cs typeface="+mn-cs"/>
                        </a:rPr>
                        <a:t>26 (3)</a:t>
                      </a:r>
                      <a:endParaRPr lang="en-US" sz="1200" dirty="0">
                        <a:latin typeface="+mn-lt"/>
                      </a:endParaRPr>
                    </a:p>
                  </a:txBody>
                  <a:tcPr marL="89788" marR="89788" marT="44893" marB="44893"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3494656555"/>
                  </a:ext>
                </a:extLst>
              </a:tr>
              <a:tr h="4312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kern="1200" dirty="0">
                          <a:solidFill>
                            <a:schemeClr val="tx1"/>
                          </a:solidFill>
                          <a:effectLst/>
                          <a:latin typeface="+mn-lt"/>
                          <a:ea typeface="+mn-ea"/>
                          <a:cs typeface="+mn-cs"/>
                        </a:rPr>
                        <a:t>EOS count, </a:t>
                      </a:r>
                      <a:r>
                        <a:rPr lang="en-GB" altLang="en-US" sz="1200" b="1" kern="1200" dirty="0">
                          <a:solidFill>
                            <a:schemeClr val="tx1"/>
                          </a:solidFill>
                          <a:effectLst/>
                          <a:latin typeface="+mn-lt"/>
                          <a:ea typeface="+mn-ea"/>
                          <a:cs typeface="+mn-cs"/>
                        </a:rPr>
                        <a:t>median (range)</a:t>
                      </a:r>
                      <a:r>
                        <a:rPr lang="en-GB" altLang="en-US" sz="1200" b="1" kern="1200" baseline="0" dirty="0">
                          <a:solidFill>
                            <a:schemeClr val="tx1"/>
                          </a:solidFill>
                          <a:effectLst/>
                          <a:latin typeface="+mn-lt"/>
                          <a:ea typeface="+mn-ea"/>
                          <a:cs typeface="+mn-cs"/>
                        </a:rPr>
                        <a:t>, </a:t>
                      </a:r>
                      <a:r>
                        <a:rPr lang="en-GB" sz="1200" b="1" kern="1200" dirty="0">
                          <a:solidFill>
                            <a:schemeClr val="tx1"/>
                          </a:solidFill>
                          <a:effectLst/>
                          <a:latin typeface="+mn-lt"/>
                          <a:ea typeface="+mn-ea"/>
                          <a:cs typeface="+mn-cs"/>
                        </a:rPr>
                        <a:t>cells/µL</a:t>
                      </a:r>
                      <a:r>
                        <a:rPr lang="en-GB" sz="1200" b="1" kern="1200" baseline="30000" dirty="0">
                          <a:solidFill>
                            <a:schemeClr val="tx1"/>
                          </a:solidFill>
                          <a:effectLst/>
                          <a:latin typeface="+mn-lt"/>
                          <a:ea typeface="+mn-ea"/>
                          <a:cs typeface="+mn-cs"/>
                        </a:rPr>
                        <a:t>b</a:t>
                      </a:r>
                      <a:endParaRPr lang="en-GB" sz="1200" b="1" kern="1200" dirty="0">
                        <a:solidFill>
                          <a:schemeClr val="tx1"/>
                        </a:solidFill>
                        <a:effectLst/>
                        <a:latin typeface="+mn-lt"/>
                        <a:ea typeface="+mn-ea"/>
                        <a:cs typeface="+mn-cs"/>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38100" cap="flat" cmpd="sng" algn="ctr">
                      <a:solidFill>
                        <a:srgbClr val="0D375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ts val="1200"/>
                        </a:lnSpc>
                        <a:spcBef>
                          <a:spcPts val="200"/>
                        </a:spcBef>
                        <a:spcAft>
                          <a:spcPts val="50"/>
                        </a:spcAft>
                        <a:tabLst>
                          <a:tab pos="635000" algn="dec"/>
                        </a:tabLst>
                      </a:pPr>
                      <a:r>
                        <a:rPr lang="en-US" sz="1200" dirty="0">
                          <a:solidFill>
                            <a:schemeClr val="tx1"/>
                          </a:solidFill>
                          <a:effectLst/>
                          <a:latin typeface="+mn-lt"/>
                          <a:ea typeface="Times New Roman" panose="02020603050405020304" pitchFamily="18" charset="0"/>
                        </a:rPr>
                        <a:t>20 (0-1050)</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38100" cap="flat" cmpd="sng" algn="ctr">
                      <a:solidFill>
                        <a:srgbClr val="0D375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ts val="1200"/>
                        </a:lnSpc>
                        <a:spcBef>
                          <a:spcPts val="200"/>
                        </a:spcBef>
                        <a:spcAft>
                          <a:spcPts val="50"/>
                        </a:spcAft>
                        <a:tabLst>
                          <a:tab pos="635000" algn="dec"/>
                        </a:tabLst>
                      </a:pPr>
                      <a:r>
                        <a:rPr lang="en-US" sz="1200" dirty="0">
                          <a:solidFill>
                            <a:schemeClr val="tx1"/>
                          </a:solidFill>
                          <a:effectLst/>
                          <a:latin typeface="+mn-lt"/>
                          <a:ea typeface="Times New Roman" panose="02020603050405020304" pitchFamily="18" charset="0"/>
                        </a:rPr>
                        <a:t>400 (0-2270)</a:t>
                      </a:r>
                    </a:p>
                  </a:txBody>
                  <a:tcPr marL="89788" marR="89788" marT="44893" marB="44893"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38100" cap="flat" cmpd="sng" algn="ctr">
                      <a:solidFill>
                        <a:srgbClr val="0D375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ts val="1200"/>
                        </a:lnSpc>
                        <a:spcBef>
                          <a:spcPts val="200"/>
                        </a:spcBef>
                        <a:spcAft>
                          <a:spcPts val="50"/>
                        </a:spcAft>
                        <a:tabLst>
                          <a:tab pos="635000" algn="dec"/>
                        </a:tabLst>
                      </a:pPr>
                      <a:r>
                        <a:rPr lang="en-US" sz="1200" dirty="0">
                          <a:solidFill>
                            <a:schemeClr val="tx1"/>
                          </a:solidFill>
                          <a:effectLst/>
                          <a:latin typeface="+mn-lt"/>
                          <a:ea typeface="Times New Roman" panose="02020603050405020304" pitchFamily="18" charset="0"/>
                        </a:rPr>
                        <a:t>149 (0-2270)</a:t>
                      </a:r>
                    </a:p>
                  </a:txBody>
                  <a:tcPr marL="89788" marR="89788" marT="44893" marB="44893" anchor="ctr">
                    <a:lnL w="12700" cap="flat" cmpd="sng" algn="ctr">
                      <a:solidFill>
                        <a:schemeClr val="bg1">
                          <a:lumMod val="8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38100" cap="flat" cmpd="sng" algn="ctr">
                      <a:solidFill>
                        <a:srgbClr val="0D375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ts val="1200"/>
                        </a:lnSpc>
                        <a:spcBef>
                          <a:spcPts val="200"/>
                        </a:spcBef>
                        <a:spcAft>
                          <a:spcPts val="50"/>
                        </a:spcAft>
                        <a:tabLst>
                          <a:tab pos="635000" algn="dec"/>
                        </a:tabLst>
                      </a:pPr>
                      <a:r>
                        <a:rPr lang="en-US" sz="1200" dirty="0">
                          <a:solidFill>
                            <a:schemeClr val="tx1"/>
                          </a:solidFill>
                          <a:effectLst/>
                          <a:latin typeface="+mn-lt"/>
                          <a:ea typeface="Times New Roman" panose="02020603050405020304" pitchFamily="18" charset="0"/>
                        </a:rPr>
                        <a:t>33 (0-1690)</a:t>
                      </a:r>
                    </a:p>
                  </a:txBody>
                  <a:tcPr marL="89788" marR="89788" marT="44893" marB="44893" anchor="ctr">
                    <a:lnL w="19050"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38100" cap="flat" cmpd="sng" algn="ctr">
                      <a:solidFill>
                        <a:srgbClr val="0D375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ts val="1200"/>
                        </a:lnSpc>
                        <a:spcBef>
                          <a:spcPts val="200"/>
                        </a:spcBef>
                        <a:spcAft>
                          <a:spcPts val="50"/>
                        </a:spcAft>
                        <a:tabLst>
                          <a:tab pos="635000" algn="dec"/>
                        </a:tabLst>
                      </a:pPr>
                      <a:r>
                        <a:rPr lang="en-US" sz="1200" dirty="0">
                          <a:solidFill>
                            <a:schemeClr val="tx1"/>
                          </a:solidFill>
                          <a:effectLst/>
                          <a:latin typeface="+mn-lt"/>
                          <a:ea typeface="Times New Roman" panose="02020603050405020304" pitchFamily="18" charset="0"/>
                        </a:rPr>
                        <a:t>399 (0-2430)</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38100" cap="flat" cmpd="sng" algn="ctr">
                      <a:solidFill>
                        <a:srgbClr val="0D375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ts val="1200"/>
                        </a:lnSpc>
                        <a:spcBef>
                          <a:spcPts val="200"/>
                        </a:spcBef>
                        <a:spcAft>
                          <a:spcPts val="50"/>
                        </a:spcAft>
                        <a:tabLst>
                          <a:tab pos="635000" algn="dec"/>
                        </a:tabLst>
                      </a:pPr>
                      <a:r>
                        <a:rPr lang="en-US" sz="1200" dirty="0">
                          <a:solidFill>
                            <a:schemeClr val="tx1"/>
                          </a:solidFill>
                          <a:effectLst/>
                          <a:latin typeface="+mn-lt"/>
                          <a:ea typeface="Times New Roman" panose="02020603050405020304" pitchFamily="18" charset="0"/>
                        </a:rPr>
                        <a:t>162 (0-2430)</a:t>
                      </a:r>
                    </a:p>
                  </a:txBody>
                  <a:tcPr marL="89788" marR="89788" marT="44893" marB="44893" anchor="ctr">
                    <a:lnL w="12700" cap="flat" cmpd="sng" algn="ctr">
                      <a:solidFill>
                        <a:schemeClr val="bg1">
                          <a:lumMod val="85000"/>
                        </a:schemeClr>
                      </a:solidFill>
                      <a:prstDash val="solid"/>
                      <a:round/>
                      <a:headEnd type="none" w="med" len="med"/>
                      <a:tailEnd type="none" w="med" len="med"/>
                    </a:lnL>
                    <a:lnR w="28575" cap="flat" cmpd="sng" algn="ctr">
                      <a:noFill/>
                      <a:prstDash val="solid"/>
                      <a:round/>
                      <a:headEnd type="none" w="med" len="med"/>
                      <a:tailEnd type="none" w="med" len="med"/>
                    </a:lnR>
                    <a:lnT w="6350" cap="flat" cmpd="sng" algn="ctr">
                      <a:noFill/>
                      <a:prstDash val="solid"/>
                      <a:round/>
                      <a:headEnd type="none" w="med" len="med"/>
                      <a:tailEnd type="none" w="med" len="med"/>
                    </a:lnT>
                    <a:lnB w="38100" cap="flat" cmpd="sng" algn="ctr">
                      <a:solidFill>
                        <a:srgbClr val="0D3759"/>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83198214"/>
                  </a:ext>
                </a:extLst>
              </a:tr>
            </a:tbl>
          </a:graphicData>
        </a:graphic>
      </p:graphicFrame>
    </p:spTree>
    <p:extLst>
      <p:ext uri="{BB962C8B-B14F-4D97-AF65-F5344CB8AC3E}">
        <p14:creationId xmlns:p14="http://schemas.microsoft.com/office/powerpoint/2010/main" val="417005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BORA: Select </a:t>
            </a:r>
            <a:r>
              <a:rPr lang="en-GB" dirty="0"/>
              <a:t>Baseline </a:t>
            </a:r>
            <a:r>
              <a:rPr lang="en-US" dirty="0"/>
              <a:t>Disease State Characteristics </a:t>
            </a:r>
            <a:br>
              <a:rPr lang="en-US" dirty="0"/>
            </a:br>
            <a:r>
              <a:rPr lang="en-US" dirty="0"/>
              <a:t>(Full Analysis Set)</a:t>
            </a:r>
          </a:p>
        </p:txBody>
      </p:sp>
      <p:sp>
        <p:nvSpPr>
          <p:cNvPr id="4" name="Slide Number Placeholder 3"/>
          <p:cNvSpPr>
            <a:spLocks noGrp="1"/>
          </p:cNvSpPr>
          <p:nvPr>
            <p:ph type="sldNum" sz="quarter" idx="12"/>
          </p:nvPr>
        </p:nvSpPr>
        <p:spPr/>
        <p:txBody>
          <a:bodyPr/>
          <a:lstStyle/>
          <a:p>
            <a:pPr lvl="0"/>
            <a:fld id="{481F2B7F-198A-42B2-B878-1A7737CDC9EB}" type="slidenum">
              <a:rPr lang="en-US" noProof="0" smtClean="0"/>
              <a:pPr lvl="0"/>
              <a:t>12</a:t>
            </a:fld>
            <a:endParaRPr lang="en-US" noProof="0" dirty="0"/>
          </a:p>
        </p:txBody>
      </p:sp>
      <p:sp>
        <p:nvSpPr>
          <p:cNvPr id="3" name="Text Placeholder 2"/>
          <p:cNvSpPr>
            <a:spLocks noGrp="1"/>
          </p:cNvSpPr>
          <p:nvPr>
            <p:ph type="body" sz="quarter" idx="13"/>
          </p:nvPr>
        </p:nvSpPr>
        <p:spPr/>
        <p:txBody>
          <a:bodyPr/>
          <a:lstStyle/>
          <a:p>
            <a:r>
              <a:rPr lang="en-GB" dirty="0"/>
              <a:t>ACQ-6 = Asthma Control Questionnaire-6; AQLQ(S)+12 = Standardized Asthma Quality of Life Questionnaire for patients 12 years and older; BD = bronchodilator; FEV</a:t>
            </a:r>
            <a:r>
              <a:rPr lang="en-GB" baseline="-25000" dirty="0"/>
              <a:t>1 </a:t>
            </a:r>
            <a:r>
              <a:rPr lang="en-GB" dirty="0"/>
              <a:t>= forced expiratory volume in 1 second; FVC = forced vital capacity; PBO = placebo; PN = predicted normal; Q4W = every 4 weeks; Q8W = every 8 weeks (first three doses Q4W); SD = standard deviation. </a:t>
            </a:r>
          </a:p>
          <a:p>
            <a:r>
              <a:rPr lang="en-US" dirty="0"/>
              <a:t>Busse WW et al. Article online ahead of print. </a:t>
            </a:r>
            <a:r>
              <a:rPr lang="en-US" i="1" dirty="0"/>
              <a:t>Lancet Respir Med</a:t>
            </a:r>
            <a:r>
              <a:rPr lang="en-US" dirty="0"/>
              <a:t>. 2018.</a:t>
            </a:r>
          </a:p>
        </p:txBody>
      </p:sp>
      <p:graphicFrame>
        <p:nvGraphicFramePr>
          <p:cNvPr id="8" name="Table 7"/>
          <p:cNvGraphicFramePr>
            <a:graphicFrameLocks noGrp="1"/>
          </p:cNvGraphicFramePr>
          <p:nvPr>
            <p:extLst>
              <p:ext uri="{D42A27DB-BD31-4B8C-83A1-F6EECF244321}">
                <p14:modId xmlns:p14="http://schemas.microsoft.com/office/powerpoint/2010/main" val="1731488135"/>
              </p:ext>
            </p:extLst>
          </p:nvPr>
        </p:nvGraphicFramePr>
        <p:xfrm>
          <a:off x="532140" y="1544896"/>
          <a:ext cx="11089883" cy="4382214"/>
        </p:xfrm>
        <a:graphic>
          <a:graphicData uri="http://schemas.openxmlformats.org/drawingml/2006/table">
            <a:tbl>
              <a:tblPr firstRow="1" bandRow="1">
                <a:tableStyleId>{5940675A-B579-460E-94D1-54222C63F5DA}</a:tableStyleId>
              </a:tblPr>
              <a:tblGrid>
                <a:gridCol w="2963947">
                  <a:extLst>
                    <a:ext uri="{9D8B030D-6E8A-4147-A177-3AD203B41FA5}">
                      <a16:colId xmlns:a16="http://schemas.microsoft.com/office/drawing/2014/main" val="20000"/>
                    </a:ext>
                  </a:extLst>
                </a:gridCol>
                <a:gridCol w="1352820">
                  <a:extLst>
                    <a:ext uri="{9D8B030D-6E8A-4147-A177-3AD203B41FA5}">
                      <a16:colId xmlns:a16="http://schemas.microsoft.com/office/drawing/2014/main" val="20001"/>
                    </a:ext>
                  </a:extLst>
                </a:gridCol>
                <a:gridCol w="1448252">
                  <a:extLst>
                    <a:ext uri="{9D8B030D-6E8A-4147-A177-3AD203B41FA5}">
                      <a16:colId xmlns:a16="http://schemas.microsoft.com/office/drawing/2014/main" val="2651284334"/>
                    </a:ext>
                  </a:extLst>
                </a:gridCol>
                <a:gridCol w="1277869">
                  <a:extLst>
                    <a:ext uri="{9D8B030D-6E8A-4147-A177-3AD203B41FA5}">
                      <a16:colId xmlns:a16="http://schemas.microsoft.com/office/drawing/2014/main" val="4277908246"/>
                    </a:ext>
                  </a:extLst>
                </a:gridCol>
                <a:gridCol w="1377259">
                  <a:extLst>
                    <a:ext uri="{9D8B030D-6E8A-4147-A177-3AD203B41FA5}">
                      <a16:colId xmlns:a16="http://schemas.microsoft.com/office/drawing/2014/main" val="4243274984"/>
                    </a:ext>
                  </a:extLst>
                </a:gridCol>
                <a:gridCol w="1370160">
                  <a:extLst>
                    <a:ext uri="{9D8B030D-6E8A-4147-A177-3AD203B41FA5}">
                      <a16:colId xmlns:a16="http://schemas.microsoft.com/office/drawing/2014/main" val="20004"/>
                    </a:ext>
                  </a:extLst>
                </a:gridCol>
                <a:gridCol w="1299576">
                  <a:extLst>
                    <a:ext uri="{9D8B030D-6E8A-4147-A177-3AD203B41FA5}">
                      <a16:colId xmlns:a16="http://schemas.microsoft.com/office/drawing/2014/main" val="2561693921"/>
                    </a:ext>
                  </a:extLst>
                </a:gridCol>
              </a:tblGrid>
              <a:tr h="370842">
                <a:tc rowSpan="2">
                  <a:txBody>
                    <a:bodyPr/>
                    <a:lstStyle/>
                    <a:p>
                      <a:endParaRPr lang="en-US" sz="1200" b="1" dirty="0">
                        <a:solidFill>
                          <a:schemeClr val="bg1"/>
                        </a:solidFill>
                        <a:latin typeface="+mn-lt"/>
                      </a:endParaRPr>
                    </a:p>
                  </a:txBody>
                  <a:tcPr marL="89788" marR="89788" marT="44893" marB="44893">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gridSpan="3">
                  <a:txBody>
                    <a:bodyPr/>
                    <a:lstStyle/>
                    <a:p>
                      <a:pPr algn="ctr"/>
                      <a:r>
                        <a:rPr lang="en-US" sz="1200" b="1" dirty="0">
                          <a:solidFill>
                            <a:schemeClr val="bg1"/>
                          </a:solidFill>
                          <a:latin typeface="+mn-lt"/>
                        </a:rPr>
                        <a:t>Benralizumab Q4W</a:t>
                      </a:r>
                    </a:p>
                  </a:txBody>
                  <a:tcPr marL="89788" marR="89788" marT="44893" marB="44893" anchor="b">
                    <a:lnL w="12700" cap="flat" cmpd="sng" algn="ctr">
                      <a:solidFill>
                        <a:schemeClr val="bg1">
                          <a:lumMod val="7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endParaRPr lang="en-US"/>
                    </a:p>
                  </a:txBody>
                  <a:tcPr>
                    <a:lnL w="19050" cap="flat" cmpd="sng" algn="ctr">
                      <a:solidFill>
                        <a:schemeClr val="bg1">
                          <a:lumMod val="65000"/>
                        </a:schemeClr>
                      </a:solidFill>
                      <a:prstDash val="solid"/>
                      <a:round/>
                      <a:headEnd type="none" w="med" len="med"/>
                      <a:tailEnd type="none" w="med" len="med"/>
                    </a:lnL>
                  </a:tcPr>
                </a:tc>
                <a:tc hMerge="1">
                  <a:txBody>
                    <a:bodyPr/>
                    <a:lstStyle/>
                    <a:p>
                      <a:pPr algn="ctr"/>
                      <a:endParaRPr lang="en-US" sz="1050" b="1" dirty="0">
                        <a:solidFill>
                          <a:schemeClr val="bg1"/>
                        </a:solidFill>
                        <a:latin typeface="+mn-lt"/>
                      </a:endParaRPr>
                    </a:p>
                  </a:txBody>
                  <a:tcPr marL="89788" marR="89788" marT="44893" marB="44893"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schemeClr val="bg1"/>
                          </a:solidFill>
                          <a:latin typeface="+mn-lt"/>
                        </a:rPr>
                        <a:t>Benralizumab Q8W</a:t>
                      </a:r>
                    </a:p>
                  </a:txBody>
                  <a:tcPr marL="89788" marR="89788" marT="44893" marB="44893" anchor="b">
                    <a:lnL w="19050" cap="flat" cmpd="sng" algn="ctr">
                      <a:solidFill>
                        <a:schemeClr val="bg1">
                          <a:lumMod val="6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50" b="1" dirty="0">
                        <a:solidFill>
                          <a:schemeClr val="bg1"/>
                        </a:solidFill>
                        <a:latin typeface="+mn-lt"/>
                      </a:endParaRPr>
                    </a:p>
                  </a:txBody>
                  <a:tcPr marL="89788" marR="89788" marT="44893" marB="44893" anchor="b">
                    <a:lnL w="12700" cap="flat" cmpd="sng" algn="ctr">
                      <a:solidFill>
                        <a:schemeClr val="bg1">
                          <a:lumMod val="85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endParaRPr lang="en-US"/>
                    </a:p>
                  </a:txBody>
                  <a:tcPr>
                    <a:lnL w="12700" cap="flat" cmpd="sng" algn="ctr">
                      <a:solidFill>
                        <a:schemeClr val="bg1">
                          <a:lumMod val="85000"/>
                        </a:schemeClr>
                      </a:solidFill>
                      <a:prstDash val="solid"/>
                      <a:round/>
                      <a:headEnd type="none" w="med" len="med"/>
                      <a:tailEnd type="none" w="med" len="med"/>
                    </a:lnL>
                  </a:tcPr>
                </a:tc>
                <a:extLst>
                  <a:ext uri="{0D108BD9-81ED-4DB2-BD59-A6C34878D82A}">
                    <a16:rowId xmlns:a16="http://schemas.microsoft.com/office/drawing/2014/main" val="10000"/>
                  </a:ext>
                </a:extLst>
              </a:tr>
              <a:tr h="578115">
                <a:tc vMerge="1">
                  <a:txBody>
                    <a:bodyPr/>
                    <a:lstStyle/>
                    <a:p>
                      <a:endParaRPr lang="en-US"/>
                    </a:p>
                  </a:txBody>
                  <a:tcPr/>
                </a:tc>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100" b="1" u="none" strike="noStrike" cap="none" normalizeH="0" baseline="0" dirty="0">
                          <a:ln>
                            <a:noFill/>
                          </a:ln>
                          <a:solidFill>
                            <a:schemeClr val="bg1"/>
                          </a:solidFill>
                          <a:effectLst/>
                          <a:latin typeface="+mn-lt"/>
                        </a:rPr>
                        <a:t>Q4W/Q4W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100" b="1" u="none" strike="noStrike" cap="none" normalizeH="0" baseline="0" dirty="0">
                          <a:ln>
                            <a:noFill/>
                          </a:ln>
                          <a:solidFill>
                            <a:schemeClr val="bg1"/>
                          </a:solidFill>
                          <a:effectLst/>
                          <a:latin typeface="+mn-lt"/>
                        </a:rPr>
                        <a:t>n=518</a:t>
                      </a:r>
                    </a:p>
                  </a:txBody>
                  <a:tcPr marL="89788" marR="89788" marT="44893" marB="44893" anchor="b"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100" b="1" u="none" strike="noStrike" cap="none" normalizeH="0" baseline="0" dirty="0">
                          <a:ln>
                            <a:noFill/>
                          </a:ln>
                          <a:solidFill>
                            <a:schemeClr val="bg1"/>
                          </a:solidFill>
                          <a:effectLst/>
                          <a:latin typeface="+mn-lt"/>
                        </a:rPr>
                        <a:t>PBO/Q4W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100" b="1" i="0" u="none" strike="noStrike" cap="none" normalizeH="0" baseline="0" dirty="0">
                          <a:ln>
                            <a:noFill/>
                          </a:ln>
                          <a:solidFill>
                            <a:schemeClr val="bg1"/>
                          </a:solidFill>
                          <a:effectLst/>
                          <a:latin typeface="+mn-lt"/>
                          <a:cs typeface="Arial" pitchFamily="34" charset="0"/>
                        </a:rPr>
                        <a:t>n=265</a:t>
                      </a:r>
                    </a:p>
                  </a:txBody>
                  <a:tcPr marL="89788" marR="89788" marT="44893" marB="44893" anchor="b"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100" b="1" u="none" strike="noStrike" cap="none" normalizeH="0" baseline="0" dirty="0">
                          <a:ln>
                            <a:noFill/>
                          </a:ln>
                          <a:solidFill>
                            <a:schemeClr val="bg1"/>
                          </a:solidFill>
                          <a:effectLst/>
                          <a:latin typeface="+mn-lt"/>
                        </a:rPr>
                        <a:t>Total</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100" b="1" i="0" u="none" strike="noStrike" cap="none" normalizeH="0" baseline="0" dirty="0">
                          <a:ln>
                            <a:noFill/>
                          </a:ln>
                          <a:solidFill>
                            <a:schemeClr val="bg1"/>
                          </a:solidFill>
                          <a:effectLst/>
                          <a:latin typeface="+mn-lt"/>
                          <a:cs typeface="Arial" pitchFamily="34" charset="0"/>
                        </a:rPr>
                        <a:t>N=783</a:t>
                      </a:r>
                    </a:p>
                  </a:txBody>
                  <a:tcPr marL="89788" marR="89788" marT="44893" marB="44893" anchor="b" horzOverflow="overflow">
                    <a:lnL w="12700" cap="flat" cmpd="sng" algn="ctr">
                      <a:solidFill>
                        <a:schemeClr val="bg1">
                          <a:lumMod val="8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100" b="1" u="none" strike="noStrike" cap="none" normalizeH="0" baseline="0" dirty="0">
                          <a:ln>
                            <a:noFill/>
                          </a:ln>
                          <a:solidFill>
                            <a:schemeClr val="bg1"/>
                          </a:solidFill>
                          <a:effectLst/>
                          <a:latin typeface="+mn-lt"/>
                        </a:rPr>
                        <a:t>Q8W/Q8W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100" b="1" u="none" strike="noStrike" cap="none" normalizeH="0" baseline="0" dirty="0">
                          <a:ln>
                            <a:noFill/>
                          </a:ln>
                          <a:solidFill>
                            <a:schemeClr val="bg1"/>
                          </a:solidFill>
                          <a:effectLst/>
                          <a:latin typeface="+mn-lt"/>
                        </a:rPr>
                        <a:t>n=512</a:t>
                      </a:r>
                      <a:endParaRPr kumimoji="0" lang="en-US" altLang="en-US" sz="1100" b="1" i="0" u="none" strike="noStrike" cap="none" normalizeH="0" baseline="0" dirty="0">
                        <a:ln>
                          <a:noFill/>
                        </a:ln>
                        <a:solidFill>
                          <a:schemeClr val="bg1"/>
                        </a:solidFill>
                        <a:effectLst/>
                        <a:latin typeface="+mn-lt"/>
                        <a:cs typeface="Arial" pitchFamily="34" charset="0"/>
                      </a:endParaRPr>
                    </a:p>
                  </a:txBody>
                  <a:tcPr marL="89788" marR="89788" marT="44893" marB="44893" anchor="b" horzOverflow="overflow">
                    <a:lnL w="19050"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100" b="1" u="none" strike="noStrike" cap="none" normalizeH="0" baseline="0" dirty="0">
                          <a:ln>
                            <a:noFill/>
                          </a:ln>
                          <a:solidFill>
                            <a:schemeClr val="bg1"/>
                          </a:solidFill>
                          <a:effectLst/>
                          <a:latin typeface="+mn-lt"/>
                        </a:rPr>
                        <a:t>PBO/Q8W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100" b="1" u="none" strike="noStrike" cap="none" normalizeH="0" baseline="0" dirty="0">
                          <a:ln>
                            <a:noFill/>
                          </a:ln>
                          <a:solidFill>
                            <a:schemeClr val="bg1"/>
                          </a:solidFill>
                          <a:effectLst/>
                          <a:latin typeface="+mn-lt"/>
                        </a:rPr>
                        <a:t>n=281</a:t>
                      </a:r>
                      <a:endParaRPr kumimoji="0" lang="en-US" altLang="en-US" sz="1100" b="1" i="0" u="none" strike="noStrike" cap="none" normalizeH="0" baseline="0" dirty="0">
                        <a:ln>
                          <a:noFill/>
                        </a:ln>
                        <a:solidFill>
                          <a:schemeClr val="bg1"/>
                        </a:solidFill>
                        <a:effectLst/>
                        <a:latin typeface="+mn-lt"/>
                        <a:cs typeface="Arial" pitchFamily="34" charset="0"/>
                      </a:endParaRPr>
                    </a:p>
                  </a:txBody>
                  <a:tcPr marL="89788" marR="89788" marT="44893" marB="44893" anchor="b"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100" b="1" u="none" strike="noStrike" cap="none" normalizeH="0" baseline="0" dirty="0">
                          <a:ln>
                            <a:noFill/>
                          </a:ln>
                          <a:solidFill>
                            <a:schemeClr val="bg1"/>
                          </a:solidFill>
                          <a:effectLst/>
                          <a:latin typeface="+mn-lt"/>
                        </a:rPr>
                        <a:t>Total</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100" b="1" i="0" u="none" strike="noStrike" cap="none" normalizeH="0" baseline="0" dirty="0">
                          <a:ln>
                            <a:noFill/>
                          </a:ln>
                          <a:solidFill>
                            <a:schemeClr val="bg1"/>
                          </a:solidFill>
                          <a:effectLst/>
                          <a:latin typeface="+mn-lt"/>
                          <a:cs typeface="Arial" pitchFamily="34" charset="0"/>
                        </a:rPr>
                        <a:t>N=793</a:t>
                      </a:r>
                    </a:p>
                  </a:txBody>
                  <a:tcPr marL="89788" marR="89788" marT="44893" marB="44893" anchor="b"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1"/>
                  </a:ext>
                </a:extLst>
              </a:tr>
              <a:tr h="370842">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914400" rtl="0" eaLnBrk="0" fontAlgn="base" latinLnBrk="0" hangingPunct="0">
                        <a:lnSpc>
                          <a:spcPts val="1200"/>
                        </a:lnSpc>
                        <a:spcBef>
                          <a:spcPts val="0"/>
                        </a:spcBef>
                        <a:spcAft>
                          <a:spcPct val="0"/>
                        </a:spcAft>
                        <a:buClrTx/>
                        <a:buSzTx/>
                        <a:buFont typeface="Wingdings" pitchFamily="2" charset="2"/>
                        <a:buNone/>
                        <a:tabLst/>
                        <a:defRPr/>
                      </a:pPr>
                      <a:r>
                        <a:rPr kumimoji="0" lang="en-US" altLang="en-US" sz="1100" b="1" u="none" strike="noStrike" kern="1200" cap="none" normalizeH="0" baseline="0" dirty="0">
                          <a:ln>
                            <a:noFill/>
                          </a:ln>
                          <a:solidFill>
                            <a:schemeClr val="tx1"/>
                          </a:solidFill>
                          <a:effectLst/>
                          <a:latin typeface="+mn-lt"/>
                          <a:ea typeface="+mn-ea"/>
                          <a:cs typeface="Arial" pitchFamily="34" charset="0"/>
                        </a:rPr>
                        <a:t>Pre-BD FEV</a:t>
                      </a:r>
                      <a:r>
                        <a:rPr kumimoji="0" lang="en-US" altLang="en-US" sz="1100" b="1" u="none" strike="noStrike" kern="1200" cap="none" normalizeH="0" baseline="-25000" dirty="0">
                          <a:ln>
                            <a:noFill/>
                          </a:ln>
                          <a:solidFill>
                            <a:schemeClr val="tx1"/>
                          </a:solidFill>
                          <a:effectLst/>
                          <a:latin typeface="+mn-lt"/>
                          <a:ea typeface="+mn-ea"/>
                          <a:cs typeface="Arial" pitchFamily="34" charset="0"/>
                        </a:rPr>
                        <a:t>1</a:t>
                      </a:r>
                      <a:r>
                        <a:rPr kumimoji="0" lang="en-US" altLang="en-US" sz="1100" b="1" u="none" strike="noStrike" kern="1200" cap="none" normalizeH="0" baseline="0" dirty="0">
                          <a:ln>
                            <a:noFill/>
                          </a:ln>
                          <a:solidFill>
                            <a:schemeClr val="tx1"/>
                          </a:solidFill>
                          <a:effectLst/>
                          <a:latin typeface="+mn-lt"/>
                          <a:ea typeface="+mn-ea"/>
                          <a:cs typeface="Arial" pitchFamily="34" charset="0"/>
                        </a:rPr>
                        <a:t>, </a:t>
                      </a:r>
                      <a:r>
                        <a:rPr kumimoji="0" lang="en-GB" altLang="en-US" sz="1100" b="1" u="none" strike="noStrike" kern="1200" cap="none" normalizeH="0" baseline="0" dirty="0">
                          <a:ln>
                            <a:noFill/>
                          </a:ln>
                          <a:solidFill>
                            <a:schemeClr val="tx1"/>
                          </a:solidFill>
                          <a:effectLst/>
                          <a:latin typeface="Arial" pitchFamily="34" charset="0"/>
                          <a:ea typeface="+mn-ea"/>
                          <a:cs typeface="Arial" pitchFamily="34" charset="0"/>
                        </a:rPr>
                        <a:t>mean (SD), </a:t>
                      </a:r>
                      <a:r>
                        <a:rPr kumimoji="0" lang="en-US" altLang="en-US" sz="1100" b="1" u="none" strike="noStrike" kern="1200" cap="none" normalizeH="0" baseline="0" dirty="0">
                          <a:ln>
                            <a:noFill/>
                          </a:ln>
                          <a:solidFill>
                            <a:schemeClr val="tx1"/>
                          </a:solidFill>
                          <a:effectLst/>
                          <a:latin typeface="+mn-lt"/>
                          <a:ea typeface="+mn-ea"/>
                          <a:cs typeface="Arial" pitchFamily="34" charset="0"/>
                        </a:rPr>
                        <a:t>L </a:t>
                      </a:r>
                      <a:endParaRPr kumimoji="0" lang="en-US" altLang="en-US" sz="1100" b="1" i="0" u="none" strike="noStrike" kern="1200" cap="none" normalizeH="0" baseline="0" dirty="0">
                        <a:ln>
                          <a:noFill/>
                        </a:ln>
                        <a:solidFill>
                          <a:schemeClr val="tx1"/>
                        </a:solidFill>
                        <a:effectLst/>
                        <a:latin typeface="+mn-lt"/>
                        <a:ea typeface="+mn-ea"/>
                        <a:cs typeface="Arial" pitchFamily="34" charset="0"/>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GB" sz="1200" kern="1200" dirty="0">
                          <a:solidFill>
                            <a:schemeClr val="tx1"/>
                          </a:solidFill>
                          <a:effectLst/>
                          <a:latin typeface="+mn-lt"/>
                          <a:ea typeface="+mn-ea"/>
                          <a:cs typeface="+mn-cs"/>
                        </a:rPr>
                        <a:t>1.954 (0.70)</a:t>
                      </a:r>
                      <a:endParaRPr lang="en-US" sz="1200" dirty="0">
                        <a:solidFill>
                          <a:schemeClr val="tx1"/>
                        </a:solidFill>
                        <a:latin typeface="+mn-lt"/>
                      </a:endParaRP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600"/>
                        </a:spcBef>
                        <a:spcAft>
                          <a:spcPts val="0"/>
                        </a:spcAft>
                        <a:buClrTx/>
                        <a:buSzTx/>
                        <a:buFontTx/>
                        <a:buNone/>
                        <a:tabLst/>
                        <a:defRPr/>
                      </a:pPr>
                      <a:r>
                        <a:rPr lang="en-GB" sz="1100" kern="1200" dirty="0">
                          <a:solidFill>
                            <a:schemeClr val="tx1"/>
                          </a:solidFill>
                          <a:effectLst/>
                          <a:latin typeface="+mn-lt"/>
                          <a:ea typeface="+mn-ea"/>
                          <a:cs typeface="+mn-cs"/>
                        </a:rPr>
                        <a:t>1.891 (0.79)</a:t>
                      </a:r>
                      <a:endParaRPr lang="en-US" sz="1100" dirty="0">
                        <a:solidFill>
                          <a:schemeClr val="tx1"/>
                        </a:solidFill>
                        <a:latin typeface="+mn-lt"/>
                      </a:endParaRPr>
                    </a:p>
                  </a:txBody>
                  <a:tcPr marL="89788" marR="89788" marT="44893" marB="44893"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600"/>
                        </a:spcBef>
                        <a:spcAft>
                          <a:spcPts val="0"/>
                        </a:spcAft>
                        <a:buClrTx/>
                        <a:buSzTx/>
                        <a:buFontTx/>
                        <a:buNone/>
                        <a:tabLst/>
                        <a:defRPr/>
                      </a:pPr>
                      <a:r>
                        <a:rPr lang="en-GB" sz="1100" kern="1200" dirty="0">
                          <a:solidFill>
                            <a:schemeClr val="tx1"/>
                          </a:solidFill>
                          <a:effectLst/>
                          <a:latin typeface="+mn-lt"/>
                          <a:ea typeface="+mn-ea"/>
                          <a:cs typeface="+mn-cs"/>
                        </a:rPr>
                        <a:t>1.932 (0.73)</a:t>
                      </a:r>
                      <a:endParaRPr lang="en-US" sz="1100" dirty="0">
                        <a:solidFill>
                          <a:schemeClr val="tx1"/>
                        </a:solidFill>
                        <a:latin typeface="+mn-lt"/>
                      </a:endParaRPr>
                    </a:p>
                  </a:txBody>
                  <a:tcPr marL="89788" marR="89788" marT="44893" marB="44893" anchor="ctr">
                    <a:lnL w="12700" cap="flat" cmpd="sng" algn="ctr">
                      <a:solidFill>
                        <a:schemeClr val="bg1">
                          <a:lumMod val="8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100" dirty="0">
                          <a:solidFill>
                            <a:schemeClr val="tx1"/>
                          </a:solidFill>
                          <a:latin typeface="+mn-lt"/>
                        </a:rPr>
                        <a:t>2.015 (0.75)</a:t>
                      </a:r>
                    </a:p>
                  </a:txBody>
                  <a:tcPr marL="89788" marR="89788" marT="44893" marB="44893" anchor="ctr">
                    <a:lnL w="19050"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600"/>
                        </a:spcBef>
                        <a:spcAft>
                          <a:spcPts val="0"/>
                        </a:spcAft>
                        <a:buClrTx/>
                        <a:buSzTx/>
                        <a:buFontTx/>
                        <a:buNone/>
                        <a:tabLst/>
                        <a:defRPr/>
                      </a:pPr>
                      <a:r>
                        <a:rPr lang="en-GB" sz="1100" kern="1200" dirty="0">
                          <a:solidFill>
                            <a:schemeClr val="tx1"/>
                          </a:solidFill>
                          <a:effectLst/>
                          <a:latin typeface="+mn-lt"/>
                          <a:ea typeface="+mn-ea"/>
                          <a:cs typeface="+mn-cs"/>
                        </a:rPr>
                        <a:t>2.003 (0.82)</a:t>
                      </a:r>
                      <a:endParaRPr lang="en-US" sz="1100" dirty="0">
                        <a:solidFill>
                          <a:schemeClr val="tx1"/>
                        </a:solidFill>
                        <a:latin typeface="+mn-lt"/>
                      </a:endParaRP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100" dirty="0">
                          <a:solidFill>
                            <a:schemeClr val="tx1"/>
                          </a:solidFill>
                          <a:latin typeface="+mn-lt"/>
                        </a:rPr>
                        <a:t>2.011 (0.78)</a:t>
                      </a:r>
                    </a:p>
                  </a:txBody>
                  <a:tcPr marL="89788" marR="89788" marT="44893" marB="44893" anchor="ctr">
                    <a:lnL w="12700" cap="flat" cmpd="sng" algn="ctr">
                      <a:solidFill>
                        <a:schemeClr val="bg1">
                          <a:lumMod val="85000"/>
                        </a:schemeClr>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29387">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914400" rtl="0" eaLnBrk="0" fontAlgn="base" latinLnBrk="0" hangingPunct="0">
                        <a:lnSpc>
                          <a:spcPts val="1200"/>
                        </a:lnSpc>
                        <a:spcBef>
                          <a:spcPts val="0"/>
                        </a:spcBef>
                        <a:spcAft>
                          <a:spcPct val="0"/>
                        </a:spcAft>
                        <a:buClrTx/>
                        <a:buSzTx/>
                        <a:buFont typeface="Wingdings" pitchFamily="2" charset="2"/>
                        <a:buNone/>
                        <a:tabLst/>
                        <a:defRPr/>
                      </a:pPr>
                      <a:r>
                        <a:rPr kumimoji="0" lang="en-US" altLang="en-US" sz="1100" b="1" u="none" strike="noStrike" kern="1200" cap="none" normalizeH="0" baseline="0" dirty="0">
                          <a:ln>
                            <a:noFill/>
                          </a:ln>
                          <a:solidFill>
                            <a:schemeClr val="tx1"/>
                          </a:solidFill>
                          <a:effectLst/>
                          <a:latin typeface="+mn-lt"/>
                          <a:ea typeface="+mn-ea"/>
                          <a:cs typeface="Arial" pitchFamily="34" charset="0"/>
                        </a:rPr>
                        <a:t>Pre-BD FEV</a:t>
                      </a:r>
                      <a:r>
                        <a:rPr kumimoji="0" lang="en-US" altLang="en-US" sz="1100" b="1" u="none" strike="noStrike" kern="1200" cap="none" normalizeH="0" baseline="-25000" dirty="0">
                          <a:ln>
                            <a:noFill/>
                          </a:ln>
                          <a:solidFill>
                            <a:schemeClr val="tx1"/>
                          </a:solidFill>
                          <a:effectLst/>
                          <a:latin typeface="+mn-lt"/>
                          <a:ea typeface="+mn-ea"/>
                          <a:cs typeface="Arial" pitchFamily="34" charset="0"/>
                        </a:rPr>
                        <a:t>1</a:t>
                      </a:r>
                      <a:r>
                        <a:rPr kumimoji="0" lang="en-US" altLang="en-US" sz="1100" b="1" u="none" strike="noStrike" kern="1200" cap="none" normalizeH="0" baseline="0" dirty="0">
                          <a:ln>
                            <a:noFill/>
                          </a:ln>
                          <a:solidFill>
                            <a:schemeClr val="tx1"/>
                          </a:solidFill>
                          <a:effectLst/>
                          <a:latin typeface="+mn-lt"/>
                          <a:ea typeface="+mn-ea"/>
                          <a:cs typeface="Arial" pitchFamily="34" charset="0"/>
                        </a:rPr>
                        <a:t>, </a:t>
                      </a:r>
                      <a:r>
                        <a:rPr kumimoji="0" lang="en-GB" altLang="en-US" sz="1100" b="1" u="none" strike="noStrike" kern="1200" cap="none" normalizeH="0" baseline="0" dirty="0">
                          <a:ln>
                            <a:noFill/>
                          </a:ln>
                          <a:solidFill>
                            <a:schemeClr val="tx1"/>
                          </a:solidFill>
                          <a:effectLst/>
                          <a:latin typeface="+mn-lt"/>
                          <a:ea typeface="+mn-ea"/>
                          <a:cs typeface="Arial" pitchFamily="34" charset="0"/>
                        </a:rPr>
                        <a:t>mean (SD), </a:t>
                      </a:r>
                      <a:r>
                        <a:rPr kumimoji="0" lang="en-US" altLang="en-US" sz="1100" b="1" u="none" strike="noStrike" kern="1200" cap="none" normalizeH="0" baseline="0" dirty="0">
                          <a:ln>
                            <a:noFill/>
                          </a:ln>
                          <a:solidFill>
                            <a:schemeClr val="tx1"/>
                          </a:solidFill>
                          <a:effectLst/>
                          <a:latin typeface="Arial" pitchFamily="34" charset="0"/>
                          <a:ea typeface="+mn-ea"/>
                          <a:cs typeface="Arial" pitchFamily="34" charset="0"/>
                        </a:rPr>
                        <a:t>% PN</a:t>
                      </a:r>
                      <a:endParaRPr kumimoji="0" lang="en-US" altLang="en-US" sz="1100" b="1" i="0" u="none" strike="noStrike" kern="1200" cap="none" normalizeH="0" baseline="0" dirty="0">
                        <a:ln>
                          <a:noFill/>
                        </a:ln>
                        <a:solidFill>
                          <a:schemeClr val="tx1"/>
                        </a:solidFill>
                        <a:effectLst/>
                        <a:latin typeface="+mn-lt"/>
                        <a:ea typeface="+mn-ea"/>
                        <a:cs typeface="Arial" pitchFamily="34" charset="0"/>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dirty="0">
                          <a:solidFill>
                            <a:schemeClr val="tx1"/>
                          </a:solidFill>
                          <a:effectLst/>
                          <a:latin typeface="+mn-lt"/>
                          <a:ea typeface="Times New Roman" panose="02020603050405020304" pitchFamily="18" charset="0"/>
                        </a:rPr>
                        <a:t>67.1 (17.9)</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dirty="0">
                          <a:solidFill>
                            <a:schemeClr val="tx1"/>
                          </a:solidFill>
                          <a:effectLst/>
                          <a:latin typeface="+mn-lt"/>
                          <a:ea typeface="Times New Roman" panose="02020603050405020304" pitchFamily="18" charset="0"/>
                        </a:rPr>
                        <a:t>62.8 (19.7)</a:t>
                      </a:r>
                    </a:p>
                  </a:txBody>
                  <a:tcPr marL="89788" marR="89788" marT="44893" marB="44893"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dirty="0">
                          <a:solidFill>
                            <a:schemeClr val="tx1"/>
                          </a:solidFill>
                          <a:effectLst/>
                          <a:latin typeface="+mn-lt"/>
                          <a:ea typeface="Times New Roman" panose="02020603050405020304" pitchFamily="18" charset="0"/>
                        </a:rPr>
                        <a:t>65.7 (18.6)</a:t>
                      </a:r>
                    </a:p>
                  </a:txBody>
                  <a:tcPr marL="89788" marR="89788" marT="44893" marB="44893" anchor="ctr">
                    <a:lnL w="12700" cap="flat" cmpd="sng" algn="ctr">
                      <a:solidFill>
                        <a:schemeClr val="bg1">
                          <a:lumMod val="7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dirty="0">
                          <a:solidFill>
                            <a:schemeClr val="tx1"/>
                          </a:solidFill>
                          <a:effectLst/>
                          <a:latin typeface="+mn-lt"/>
                          <a:ea typeface="Times New Roman" panose="02020603050405020304" pitchFamily="18" charset="0"/>
                        </a:rPr>
                        <a:t>66.9 (19)</a:t>
                      </a:r>
                    </a:p>
                  </a:txBody>
                  <a:tcPr marL="89788" marR="89788" marT="44893" marB="44893" anchor="ctr">
                    <a:lnL w="19050"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793750" algn="dec"/>
                        </a:tabLst>
                        <a:defRPr/>
                      </a:pPr>
                      <a:r>
                        <a:rPr lang="en-US" sz="1100" dirty="0">
                          <a:solidFill>
                            <a:schemeClr val="tx1"/>
                          </a:solidFill>
                          <a:effectLst/>
                          <a:latin typeface="+mn-lt"/>
                          <a:ea typeface="Times New Roman" panose="02020603050405020304" pitchFamily="18" charset="0"/>
                        </a:rPr>
                        <a:t>66.2 (20)</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baseline="0" dirty="0">
                          <a:solidFill>
                            <a:schemeClr val="tx1"/>
                          </a:solidFill>
                          <a:effectLst/>
                          <a:latin typeface="+mn-lt"/>
                          <a:ea typeface="Times New Roman" panose="02020603050405020304" pitchFamily="18" charset="0"/>
                        </a:rPr>
                        <a:t>66.7 (19.3)</a:t>
                      </a:r>
                      <a:endParaRPr lang="en-US" sz="1100" dirty="0">
                        <a:solidFill>
                          <a:schemeClr val="tx1"/>
                        </a:solidFill>
                        <a:effectLst/>
                        <a:latin typeface="+mn-lt"/>
                        <a:ea typeface="Times New Roman" panose="02020603050405020304" pitchFamily="18" charset="0"/>
                      </a:endParaRPr>
                    </a:p>
                  </a:txBody>
                  <a:tcPr marL="89788" marR="89788" marT="44893" marB="44893" anchor="ctr">
                    <a:lnL w="12700" cap="flat" cmpd="sng" algn="ctr">
                      <a:solidFill>
                        <a:schemeClr val="bg1">
                          <a:lumMod val="85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3"/>
                  </a:ext>
                </a:extLst>
              </a:tr>
              <a:tr h="329387">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914400" rtl="0" eaLnBrk="0" fontAlgn="base" latinLnBrk="0" hangingPunct="0">
                        <a:lnSpc>
                          <a:spcPts val="1200"/>
                        </a:lnSpc>
                        <a:spcBef>
                          <a:spcPts val="0"/>
                        </a:spcBef>
                        <a:spcAft>
                          <a:spcPct val="0"/>
                        </a:spcAft>
                        <a:buClrTx/>
                        <a:buSzTx/>
                        <a:buFont typeface="Wingdings" pitchFamily="2" charset="2"/>
                        <a:buNone/>
                        <a:tabLst/>
                        <a:defRPr/>
                      </a:pPr>
                      <a:r>
                        <a:rPr lang="en-US" sz="1100" b="1" i="0" u="none" strike="noStrike" kern="1200" baseline="0" dirty="0">
                          <a:solidFill>
                            <a:schemeClr val="tx1"/>
                          </a:solidFill>
                          <a:latin typeface="+mn-lt"/>
                          <a:ea typeface="+mn-ea"/>
                          <a:cs typeface="Arial" pitchFamily="34" charset="0"/>
                        </a:rPr>
                        <a:t>Pre-BD FEV</a:t>
                      </a:r>
                      <a:r>
                        <a:rPr lang="en-US" sz="1100" b="1" i="0" u="none" strike="noStrike" kern="1200" baseline="-25000" dirty="0">
                          <a:solidFill>
                            <a:schemeClr val="tx1"/>
                          </a:solidFill>
                          <a:latin typeface="+mn-lt"/>
                          <a:ea typeface="+mn-ea"/>
                          <a:cs typeface="Arial" pitchFamily="34" charset="0"/>
                        </a:rPr>
                        <a:t>1</a:t>
                      </a:r>
                      <a:r>
                        <a:rPr lang="en-US" sz="1100" b="1" i="0" u="none" strike="noStrike" kern="1200" baseline="0" dirty="0">
                          <a:solidFill>
                            <a:schemeClr val="tx1"/>
                          </a:solidFill>
                          <a:latin typeface="+mn-lt"/>
                          <a:ea typeface="+mn-ea"/>
                          <a:cs typeface="Arial" pitchFamily="34" charset="0"/>
                        </a:rPr>
                        <a:t>/FVC, mean (SD), ratio</a:t>
                      </a:r>
                      <a:endParaRPr lang="en-US" sz="1100" b="1" kern="1200" dirty="0">
                        <a:solidFill>
                          <a:schemeClr val="tx1"/>
                        </a:solidFill>
                        <a:effectLst/>
                        <a:latin typeface="+mn-lt"/>
                        <a:ea typeface="+mn-ea"/>
                        <a:cs typeface="Arial" pitchFamily="34" charset="0"/>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kern="1200" dirty="0">
                          <a:solidFill>
                            <a:schemeClr val="tx1"/>
                          </a:solidFill>
                          <a:effectLst/>
                          <a:latin typeface="+mn-lt"/>
                          <a:ea typeface="+mn-ea"/>
                          <a:cs typeface="+mn-cs"/>
                        </a:rPr>
                        <a:t>63.5 11.7)</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kern="1200" dirty="0">
                          <a:solidFill>
                            <a:schemeClr val="tx1"/>
                          </a:solidFill>
                          <a:effectLst/>
                          <a:latin typeface="+mn-lt"/>
                          <a:ea typeface="+mn-ea"/>
                          <a:cs typeface="+mn-cs"/>
                        </a:rPr>
                        <a:t>62 (13.7)</a:t>
                      </a:r>
                    </a:p>
                  </a:txBody>
                  <a:tcPr marL="89788" marR="89788" marT="44893" marB="44893"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kern="1200" dirty="0">
                          <a:solidFill>
                            <a:schemeClr val="tx1"/>
                          </a:solidFill>
                          <a:effectLst/>
                          <a:latin typeface="+mn-lt"/>
                          <a:ea typeface="+mn-ea"/>
                          <a:cs typeface="+mn-cs"/>
                        </a:rPr>
                        <a:t>63 (12.4)</a:t>
                      </a:r>
                    </a:p>
                  </a:txBody>
                  <a:tcPr marL="89788" marR="89788" marT="44893" marB="44893" anchor="ctr">
                    <a:lnL w="12700" cap="flat" cmpd="sng" algn="ctr">
                      <a:solidFill>
                        <a:schemeClr val="bg1">
                          <a:lumMod val="8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kern="1200" dirty="0">
                          <a:solidFill>
                            <a:schemeClr val="tx1"/>
                          </a:solidFill>
                          <a:effectLst/>
                          <a:latin typeface="+mn-lt"/>
                          <a:ea typeface="+mn-ea"/>
                          <a:cs typeface="+mn-cs"/>
                        </a:rPr>
                        <a:t>63 (13.3)</a:t>
                      </a:r>
                    </a:p>
                  </a:txBody>
                  <a:tcPr marL="89788" marR="89788" marT="44893" marB="44893" anchor="ctr">
                    <a:lnL w="19050"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gn="ctr">
                        <a:lnSpc>
                          <a:spcPts val="1200"/>
                        </a:lnSpc>
                        <a:spcBef>
                          <a:spcPts val="200"/>
                        </a:spcBef>
                        <a:spcAft>
                          <a:spcPts val="50"/>
                        </a:spcAft>
                        <a:tabLst>
                          <a:tab pos="635000" algn="dec"/>
                        </a:tabLst>
                      </a:pPr>
                      <a:r>
                        <a:rPr lang="en-US" sz="1100" dirty="0">
                          <a:solidFill>
                            <a:schemeClr val="tx1"/>
                          </a:solidFill>
                          <a:effectLst/>
                          <a:latin typeface="+mn-lt"/>
                          <a:ea typeface="Times New Roman" panose="02020603050405020304" pitchFamily="18" charset="0"/>
                        </a:rPr>
                        <a:t>64 (13.2)</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gn="ctr">
                        <a:lnSpc>
                          <a:spcPts val="1200"/>
                        </a:lnSpc>
                        <a:spcBef>
                          <a:spcPts val="200"/>
                        </a:spcBef>
                        <a:spcAft>
                          <a:spcPts val="50"/>
                        </a:spcAft>
                        <a:tabLst>
                          <a:tab pos="635000" algn="dec"/>
                        </a:tabLst>
                      </a:pPr>
                      <a:r>
                        <a:rPr lang="en-US" sz="1100" dirty="0">
                          <a:solidFill>
                            <a:schemeClr val="tx1"/>
                          </a:solidFill>
                          <a:effectLst/>
                          <a:latin typeface="+mn-lt"/>
                          <a:ea typeface="Times New Roman" panose="02020603050405020304" pitchFamily="18" charset="0"/>
                        </a:rPr>
                        <a:t>63 (13.3)</a:t>
                      </a:r>
                    </a:p>
                  </a:txBody>
                  <a:tcPr marL="89788" marR="89788" marT="44893" marB="44893" anchor="ctr">
                    <a:lnL w="12700" cap="flat" cmpd="sng" algn="ctr">
                      <a:solidFill>
                        <a:schemeClr val="bg1">
                          <a:lumMod val="85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752590640"/>
                  </a:ext>
                </a:extLst>
              </a:tr>
              <a:tr h="578115">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914400" rtl="0" eaLnBrk="0" fontAlgn="base" latinLnBrk="0" hangingPunct="0">
                        <a:lnSpc>
                          <a:spcPct val="100000"/>
                        </a:lnSpc>
                        <a:spcBef>
                          <a:spcPts val="0"/>
                        </a:spcBef>
                        <a:spcAft>
                          <a:spcPct val="0"/>
                        </a:spcAft>
                        <a:buClrTx/>
                        <a:buSzTx/>
                        <a:buFont typeface="Wingdings" pitchFamily="2" charset="2"/>
                        <a:buNone/>
                        <a:tabLst/>
                        <a:defRPr/>
                      </a:pPr>
                      <a:r>
                        <a:rPr kumimoji="0" lang="en-US" altLang="en-US" sz="1100" b="1" u="none" strike="noStrike" kern="1200" cap="none" normalizeH="0" baseline="0" dirty="0">
                          <a:ln>
                            <a:noFill/>
                          </a:ln>
                          <a:solidFill>
                            <a:schemeClr val="tx1"/>
                          </a:solidFill>
                          <a:effectLst/>
                          <a:latin typeface="+mn-lt"/>
                          <a:ea typeface="+mn-ea"/>
                          <a:cs typeface="Arial" pitchFamily="34" charset="0"/>
                        </a:rPr>
                        <a:t>ACQ-6 score, </a:t>
                      </a:r>
                      <a:r>
                        <a:rPr kumimoji="0" lang="en-GB" altLang="en-US" sz="1100" b="1" u="none" strike="noStrike" kern="1200" cap="none" normalizeH="0" baseline="0" dirty="0">
                          <a:ln>
                            <a:noFill/>
                          </a:ln>
                          <a:solidFill>
                            <a:schemeClr val="tx1"/>
                          </a:solidFill>
                          <a:effectLst/>
                          <a:latin typeface="+mn-lt"/>
                          <a:ea typeface="+mn-ea"/>
                          <a:cs typeface="Arial" pitchFamily="34" charset="0"/>
                        </a:rPr>
                        <a:t>mean (SD)</a:t>
                      </a:r>
                      <a:endParaRPr kumimoji="0" lang="en-US" altLang="en-US" sz="1100" b="1" i="0" u="none" strike="noStrike" kern="1200" cap="none" normalizeH="0" baseline="0" dirty="0">
                        <a:ln>
                          <a:noFill/>
                        </a:ln>
                        <a:solidFill>
                          <a:schemeClr val="tx1"/>
                        </a:solidFill>
                        <a:effectLst/>
                        <a:latin typeface="+mn-lt"/>
                        <a:ea typeface="+mn-ea"/>
                        <a:cs typeface="Arial" pitchFamily="34" charset="0"/>
                      </a:endParaRPr>
                    </a:p>
                    <a:p>
                      <a:pPr marL="0" marR="0" lvl="0" indent="0" algn="l" defTabSz="914400" rtl="0" eaLnBrk="0" fontAlgn="base" latinLnBrk="0" hangingPunct="0">
                        <a:lnSpc>
                          <a:spcPct val="100000"/>
                        </a:lnSpc>
                        <a:spcBef>
                          <a:spcPts val="0"/>
                        </a:spcBef>
                        <a:spcAft>
                          <a:spcPct val="0"/>
                        </a:spcAft>
                        <a:buClrTx/>
                        <a:buSzTx/>
                        <a:buFont typeface="Wingdings" pitchFamily="2" charset="2"/>
                        <a:buNone/>
                        <a:tabLst/>
                        <a:defRPr/>
                      </a:pPr>
                      <a:r>
                        <a:rPr kumimoji="0" lang="en-US" altLang="en-US" sz="1100" b="1" i="0" u="none" strike="noStrike" kern="1200" cap="none" normalizeH="0" baseline="0" dirty="0">
                          <a:ln>
                            <a:noFill/>
                          </a:ln>
                          <a:solidFill>
                            <a:schemeClr val="tx1"/>
                          </a:solidFill>
                          <a:effectLst/>
                          <a:latin typeface="+mn-lt"/>
                          <a:ea typeface="+mn-ea"/>
                          <a:cs typeface="Arial" pitchFamily="34" charset="0"/>
                        </a:rPr>
                        <a:t>     Missing data, n</a:t>
                      </a: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a:r>
                        <a:rPr lang="en-US" sz="1100" dirty="0">
                          <a:latin typeface="+mn-lt"/>
                        </a:rPr>
                        <a:t>1.5 (1.2)</a:t>
                      </a:r>
                    </a:p>
                    <a:p>
                      <a:pPr algn="ctr"/>
                      <a:r>
                        <a:rPr lang="en-US" sz="1100" dirty="0">
                          <a:latin typeface="+mn-lt"/>
                        </a:rPr>
                        <a:t>1</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a:r>
                        <a:rPr lang="en-US" sz="1100" dirty="0">
                          <a:latin typeface="+mn-lt"/>
                        </a:rPr>
                        <a:t>1.6 (1.2)</a:t>
                      </a:r>
                    </a:p>
                    <a:p>
                      <a:pPr algn="ctr"/>
                      <a:r>
                        <a:rPr lang="en-US" sz="1100" dirty="0">
                          <a:latin typeface="+mn-lt"/>
                        </a:rPr>
                        <a:t>1</a:t>
                      </a:r>
                    </a:p>
                  </a:txBody>
                  <a:tcPr marL="89788" marR="89788" marT="44893" marB="44893"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a:r>
                        <a:rPr lang="en-US" sz="1100" dirty="0">
                          <a:latin typeface="+mn-lt"/>
                        </a:rPr>
                        <a:t>1.5 (1.2)</a:t>
                      </a:r>
                    </a:p>
                    <a:p>
                      <a:pPr algn="ctr"/>
                      <a:r>
                        <a:rPr lang="en-US" sz="1100" dirty="0">
                          <a:latin typeface="+mn-lt"/>
                        </a:rPr>
                        <a:t>2</a:t>
                      </a:r>
                    </a:p>
                  </a:txBody>
                  <a:tcPr marL="89788" marR="89788" marT="44893" marB="44893" anchor="ctr">
                    <a:lnL w="12700" cap="flat" cmpd="sng" algn="ctr">
                      <a:solidFill>
                        <a:schemeClr val="bg1">
                          <a:lumMod val="9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a:r>
                        <a:rPr lang="en-US" sz="1100" dirty="0">
                          <a:latin typeface="+mn-lt"/>
                        </a:rPr>
                        <a:t>1.4 (1.1)</a:t>
                      </a:r>
                    </a:p>
                    <a:p>
                      <a:pPr algn="ctr"/>
                      <a:r>
                        <a:rPr lang="en-US" sz="1100" dirty="0">
                          <a:latin typeface="+mn-lt"/>
                        </a:rPr>
                        <a:t>3</a:t>
                      </a:r>
                    </a:p>
                  </a:txBody>
                  <a:tcPr marL="89788" marR="89788" marT="44893" marB="44893" anchor="ctr">
                    <a:lnL w="19050" cap="flat" cmpd="sng" algn="ctr">
                      <a:solidFill>
                        <a:schemeClr val="bg1">
                          <a:lumMod val="6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a:r>
                        <a:rPr lang="en-US" sz="1100" dirty="0">
                          <a:latin typeface="+mn-lt"/>
                        </a:rPr>
                        <a:t>1.6 (1.2)</a:t>
                      </a:r>
                    </a:p>
                    <a:p>
                      <a:pPr algn="ctr"/>
                      <a:r>
                        <a:rPr lang="en-US" sz="1100" dirty="0">
                          <a:latin typeface="+mn-lt"/>
                        </a:rPr>
                        <a:t>1</a:t>
                      </a:r>
                    </a:p>
                  </a:txBody>
                  <a:tcPr marL="89788" marR="89788" marT="44893" marB="44893"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a:r>
                        <a:rPr lang="en-US" sz="1100" dirty="0">
                          <a:latin typeface="+mn-lt"/>
                        </a:rPr>
                        <a:t>1.5 (1.1)</a:t>
                      </a:r>
                    </a:p>
                    <a:p>
                      <a:pPr algn="ctr"/>
                      <a:r>
                        <a:rPr lang="en-US" sz="1100" dirty="0">
                          <a:latin typeface="+mn-lt"/>
                        </a:rPr>
                        <a:t>4</a:t>
                      </a:r>
                    </a:p>
                  </a:txBody>
                  <a:tcPr marL="89788" marR="89788" marT="44893" marB="44893"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3494656555"/>
                  </a:ext>
                </a:extLst>
              </a:tr>
              <a:tr h="350115">
                <a:tc>
                  <a:txBody>
                    <a:bodyPr/>
                    <a:lstStyle/>
                    <a:p>
                      <a:pPr marL="0" marR="0" lvl="0" indent="0" algn="l" defTabSz="914400" rtl="0" eaLnBrk="0" fontAlgn="base" latinLnBrk="0" hangingPunct="0">
                        <a:lnSpc>
                          <a:spcPct val="100000"/>
                        </a:lnSpc>
                        <a:spcBef>
                          <a:spcPts val="0"/>
                        </a:spcBef>
                        <a:spcAft>
                          <a:spcPct val="0"/>
                        </a:spcAft>
                        <a:buClrTx/>
                        <a:buSzTx/>
                        <a:buFont typeface="Wingdings" pitchFamily="2" charset="2"/>
                        <a:buNone/>
                        <a:tabLst/>
                        <a:defRPr/>
                      </a:pPr>
                      <a:r>
                        <a:rPr kumimoji="0" lang="en-US" altLang="en-US" sz="1100" b="1" i="0" u="none" strike="noStrike" kern="1200" cap="none" normalizeH="0" baseline="0" dirty="0">
                          <a:ln>
                            <a:noFill/>
                          </a:ln>
                          <a:solidFill>
                            <a:schemeClr val="tx1"/>
                          </a:solidFill>
                          <a:effectLst/>
                          <a:latin typeface="+mn-lt"/>
                          <a:ea typeface="+mn-ea"/>
                          <a:cs typeface="Arial" pitchFamily="34" charset="0"/>
                        </a:rPr>
                        <a:t>AQLQ+12 score, mean (SD)</a:t>
                      </a: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a:latin typeface="+mn-lt"/>
                        </a:rPr>
                        <a:t>5.39 (1.19)</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a:t>5.28 (1.32)</a:t>
                      </a:r>
                    </a:p>
                  </a:txBody>
                  <a:tcPr marL="89788" marR="89788" marT="44893" marB="44893"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a:t>5.36 (1.23)</a:t>
                      </a:r>
                    </a:p>
                  </a:txBody>
                  <a:tcPr marL="89788" marR="89788" marT="44893" marB="44893" anchor="ctr">
                    <a:lnL w="12700" cap="flat" cmpd="sng" algn="ctr">
                      <a:solidFill>
                        <a:schemeClr val="bg1">
                          <a:lumMod val="9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a:t>5.48 (1.14)</a:t>
                      </a:r>
                    </a:p>
                  </a:txBody>
                  <a:tcPr marL="89788" marR="89788" marT="44893" marB="44893" anchor="ctr">
                    <a:lnL w="19050" cap="flat" cmpd="sng" algn="ctr">
                      <a:solidFill>
                        <a:schemeClr val="bg1">
                          <a:lumMod val="6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mpd="sng">
                      <a:noFill/>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a:t>5.27 (1.21)</a:t>
                      </a:r>
                    </a:p>
                  </a:txBody>
                  <a:tcPr marL="89788" marR="89788" marT="44893" marB="44893"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a:t>5.4 (1.17)</a:t>
                      </a:r>
                    </a:p>
                  </a:txBody>
                  <a:tcPr marL="89788" marR="89788" marT="44893" marB="44893"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34604356"/>
                  </a:ext>
                </a:extLst>
              </a:tr>
              <a:tr h="350115">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100" b="1" u="none" strike="noStrike" kern="1200" cap="none" normalizeH="0" baseline="0" dirty="0">
                          <a:ln>
                            <a:noFill/>
                          </a:ln>
                          <a:solidFill>
                            <a:schemeClr val="tx1"/>
                          </a:solidFill>
                          <a:effectLst/>
                          <a:latin typeface="+mn-lt"/>
                          <a:ea typeface="+mn-ea"/>
                          <a:cs typeface="Arial" pitchFamily="34" charset="0"/>
                        </a:rPr>
                        <a:t>Time since diagnosis, median (range), years</a:t>
                      </a: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dirty="0">
                          <a:solidFill>
                            <a:schemeClr val="tx1"/>
                          </a:solidFill>
                          <a:effectLst/>
                          <a:latin typeface="+mn-lt"/>
                          <a:ea typeface="Times New Roman" panose="02020603050405020304" pitchFamily="18" charset="0"/>
                        </a:rPr>
                        <a:t>16.4 (2.2-70.3)</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dirty="0">
                          <a:solidFill>
                            <a:schemeClr val="tx1"/>
                          </a:solidFill>
                          <a:effectLst/>
                          <a:latin typeface="+mn-lt"/>
                          <a:ea typeface="Times New Roman" panose="02020603050405020304" pitchFamily="18" charset="0"/>
                        </a:rPr>
                        <a:t>19.1 (2.1-73.3)</a:t>
                      </a:r>
                    </a:p>
                  </a:txBody>
                  <a:tcPr marL="89788" marR="89788" marT="44893" marB="44893"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905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dirty="0">
                          <a:solidFill>
                            <a:schemeClr val="tx1"/>
                          </a:solidFill>
                          <a:effectLst/>
                          <a:latin typeface="+mn-lt"/>
                          <a:ea typeface="Times New Roman" panose="02020603050405020304" pitchFamily="18" charset="0"/>
                        </a:rPr>
                        <a:t>17 (2.1-73.3)</a:t>
                      </a:r>
                    </a:p>
                  </a:txBody>
                  <a:tcPr marL="89788" marR="89788" marT="44893" marB="44893" anchor="ctr">
                    <a:lnL w="12700" cap="flat" cmpd="sng" algn="ctr">
                      <a:solidFill>
                        <a:schemeClr val="bg1">
                          <a:lumMod val="8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dirty="0">
                          <a:solidFill>
                            <a:schemeClr val="tx1"/>
                          </a:solidFill>
                          <a:effectLst/>
                          <a:latin typeface="+mn-lt"/>
                          <a:ea typeface="Times New Roman" panose="02020603050405020304" pitchFamily="18" charset="0"/>
                        </a:rPr>
                        <a:t>16.3 (2.1-59.3)</a:t>
                      </a:r>
                    </a:p>
                  </a:txBody>
                  <a:tcPr marL="89788" marR="89788" marT="44893" marB="44893" anchor="ctr">
                    <a:lnL w="19050"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90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793750" algn="dec"/>
                        </a:tabLst>
                        <a:defRPr/>
                      </a:pPr>
                      <a:r>
                        <a:rPr lang="en-US" sz="1100" dirty="0">
                          <a:solidFill>
                            <a:schemeClr val="tx1"/>
                          </a:solidFill>
                          <a:effectLst/>
                          <a:latin typeface="+mn-lt"/>
                          <a:ea typeface="Times New Roman" panose="02020603050405020304" pitchFamily="18" charset="0"/>
                        </a:rPr>
                        <a:t>14.4 (2.1-71)</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90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baseline="0" dirty="0">
                          <a:solidFill>
                            <a:schemeClr val="tx1"/>
                          </a:solidFill>
                          <a:effectLst/>
                          <a:latin typeface="+mn-lt"/>
                          <a:ea typeface="Times New Roman" panose="02020603050405020304" pitchFamily="18" charset="0"/>
                        </a:rPr>
                        <a:t>15.7 (2.1-71)</a:t>
                      </a:r>
                      <a:endParaRPr lang="en-US" sz="1100" dirty="0">
                        <a:solidFill>
                          <a:schemeClr val="tx1"/>
                        </a:solidFill>
                        <a:effectLst/>
                        <a:latin typeface="+mn-lt"/>
                        <a:ea typeface="Times New Roman" panose="02020603050405020304" pitchFamily="18" charset="0"/>
                      </a:endParaRPr>
                    </a:p>
                  </a:txBody>
                  <a:tcPr marL="89788" marR="89788" marT="44893" marB="44893" anchor="ctr">
                    <a:lnL w="12700" cap="flat" cmpd="sng" algn="ctr">
                      <a:solidFill>
                        <a:schemeClr val="bg1">
                          <a:lumMod val="85000"/>
                        </a:schemeClr>
                      </a:solidFill>
                      <a:prstDash val="solid"/>
                      <a:round/>
                      <a:headEnd type="none" w="med" len="med"/>
                      <a:tailEnd type="none" w="med" len="med"/>
                    </a:lnL>
                    <a:lnR w="28575" cap="flat" cmpd="sng" algn="ctr">
                      <a:noFill/>
                      <a:prstDash val="solid"/>
                      <a:round/>
                      <a:headEnd type="none" w="med" len="med"/>
                      <a:tailEnd type="none" w="med" len="med"/>
                    </a:lnR>
                    <a:lnT w="190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3911577307"/>
                  </a:ext>
                </a:extLst>
              </a:tr>
              <a:tr h="35011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100" b="1" u="none" strike="noStrike" kern="1200" cap="none" normalizeH="0" baseline="0" dirty="0">
                          <a:ln>
                            <a:noFill/>
                          </a:ln>
                          <a:solidFill>
                            <a:schemeClr val="tx1"/>
                          </a:solidFill>
                          <a:effectLst/>
                          <a:latin typeface="+mn-lt"/>
                          <a:ea typeface="+mn-ea"/>
                          <a:cs typeface="+mn-cs"/>
                        </a:rPr>
                        <a:t>Prior year exacerbations, mean (SD)</a:t>
                      </a: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kern="1200" dirty="0">
                          <a:solidFill>
                            <a:schemeClr val="tx1"/>
                          </a:solidFill>
                          <a:effectLst/>
                          <a:latin typeface="+mn-lt"/>
                          <a:ea typeface="+mn-ea"/>
                          <a:cs typeface="+mn-cs"/>
                        </a:rPr>
                        <a:t>0.9 (1.6)</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kern="1200" dirty="0">
                          <a:solidFill>
                            <a:schemeClr val="tx1"/>
                          </a:solidFill>
                          <a:effectLst/>
                          <a:latin typeface="+mn-lt"/>
                          <a:ea typeface="+mn-ea"/>
                          <a:cs typeface="+mn-cs"/>
                        </a:rPr>
                        <a:t>1.4 (2.2)</a:t>
                      </a:r>
                    </a:p>
                  </a:txBody>
                  <a:tcPr marL="89788" marR="89788" marT="44893" marB="44893"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kern="1200" dirty="0">
                          <a:solidFill>
                            <a:schemeClr val="tx1"/>
                          </a:solidFill>
                          <a:effectLst/>
                          <a:latin typeface="+mn-lt"/>
                          <a:ea typeface="+mn-ea"/>
                          <a:cs typeface="+mn-cs"/>
                        </a:rPr>
                        <a:t>1.1 (1.8)</a:t>
                      </a:r>
                    </a:p>
                  </a:txBody>
                  <a:tcPr marL="89788" marR="89788" marT="44893" marB="44893" anchor="ctr">
                    <a:lnL w="12700" cap="flat" cmpd="sng" algn="ctr">
                      <a:solidFill>
                        <a:schemeClr val="bg1">
                          <a:lumMod val="8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kern="1200" dirty="0">
                          <a:solidFill>
                            <a:schemeClr val="tx1"/>
                          </a:solidFill>
                          <a:effectLst/>
                          <a:latin typeface="+mn-lt"/>
                          <a:ea typeface="+mn-ea"/>
                          <a:cs typeface="+mn-cs"/>
                        </a:rPr>
                        <a:t>0.8 (1.2)</a:t>
                      </a:r>
                    </a:p>
                  </a:txBody>
                  <a:tcPr marL="89788" marR="89788" marT="44893" marB="44893" anchor="ctr">
                    <a:lnL w="19050"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kern="1200" dirty="0">
                          <a:solidFill>
                            <a:schemeClr val="tx1"/>
                          </a:solidFill>
                          <a:effectLst/>
                          <a:latin typeface="+mn-lt"/>
                          <a:ea typeface="+mn-ea"/>
                          <a:cs typeface="+mn-cs"/>
                        </a:rPr>
                        <a:t>1.2 (1.8)</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kern="1200" dirty="0">
                          <a:solidFill>
                            <a:schemeClr val="tx1"/>
                          </a:solidFill>
                          <a:effectLst/>
                          <a:latin typeface="+mn-lt"/>
                          <a:ea typeface="+mn-ea"/>
                          <a:cs typeface="+mn-cs"/>
                        </a:rPr>
                        <a:t>1 (1.4)</a:t>
                      </a:r>
                    </a:p>
                  </a:txBody>
                  <a:tcPr marL="89788" marR="89788" marT="44893" marB="44893" anchor="ctr">
                    <a:lnL w="12700" cap="flat" cmpd="sng" algn="ctr">
                      <a:solidFill>
                        <a:schemeClr val="bg1">
                          <a:lumMod val="85000"/>
                        </a:schemeClr>
                      </a:solidFill>
                      <a:prstDash val="solid"/>
                      <a:round/>
                      <a:headEnd type="none" w="med" len="med"/>
                      <a:tailEnd type="none" w="med" len="med"/>
                    </a:lnL>
                    <a:lnR w="28575" cap="flat" cmpd="sng" algn="ctr">
                      <a:no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37647505"/>
                  </a:ext>
                </a:extLst>
              </a:tr>
              <a:tr h="3501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100" b="1" i="0" u="none" strike="noStrike" cap="none" normalizeH="0" baseline="0" dirty="0">
                          <a:ln>
                            <a:noFill/>
                          </a:ln>
                          <a:solidFill>
                            <a:schemeClr val="tx1"/>
                          </a:solidFill>
                          <a:effectLst/>
                          <a:latin typeface="+mn-lt"/>
                          <a:cs typeface="Arial" pitchFamily="34" charset="0"/>
                        </a:rPr>
                        <a:t>Allergic rhinitis, </a:t>
                      </a:r>
                      <a:r>
                        <a:rPr kumimoji="0" lang="en-US" altLang="en-US" sz="1100" b="1" u="none" strike="noStrike" kern="1200" cap="none" normalizeH="0" baseline="0" dirty="0">
                          <a:ln>
                            <a:noFill/>
                          </a:ln>
                          <a:solidFill>
                            <a:schemeClr val="tx1"/>
                          </a:solidFill>
                          <a:effectLst/>
                          <a:latin typeface="+mn-lt"/>
                          <a:ea typeface="+mn-ea"/>
                          <a:cs typeface="+mn-cs"/>
                        </a:rPr>
                        <a:t>n (%)</a:t>
                      </a:r>
                      <a:endParaRPr kumimoji="0" lang="en-US" altLang="en-US" sz="1100" b="1" i="0" u="none" strike="noStrike" cap="none" normalizeH="0" baseline="0" dirty="0">
                        <a:ln>
                          <a:noFill/>
                        </a:ln>
                        <a:solidFill>
                          <a:schemeClr val="tx1"/>
                        </a:solidFill>
                        <a:effectLst/>
                        <a:latin typeface="+mn-lt"/>
                        <a:cs typeface="Arial" pitchFamily="34" charset="0"/>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lvl="0" indent="0" algn="ctr" defTabSz="914400" rtl="0" eaLnBrk="1" fontAlgn="auto" latinLnBrk="0" hangingPunct="1">
                        <a:lnSpc>
                          <a:spcPts val="1200"/>
                        </a:lnSpc>
                        <a:spcBef>
                          <a:spcPts val="200"/>
                        </a:spcBef>
                        <a:spcAft>
                          <a:spcPts val="50"/>
                        </a:spcAft>
                        <a:buClrTx/>
                        <a:buSzTx/>
                        <a:buFontTx/>
                        <a:buNone/>
                        <a:tabLst>
                          <a:tab pos="635000" algn="dec"/>
                        </a:tabLst>
                        <a:defRPr/>
                      </a:pPr>
                      <a:r>
                        <a:rPr lang="en-US" sz="1100" dirty="0">
                          <a:solidFill>
                            <a:schemeClr val="tx1"/>
                          </a:solidFill>
                          <a:effectLst/>
                          <a:latin typeface="+mn-lt"/>
                          <a:ea typeface="Times New Roman" panose="02020603050405020304" pitchFamily="18" charset="0"/>
                        </a:rPr>
                        <a:t>294 (57)</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lvl="0" indent="0" algn="ctr" defTabSz="914400" rtl="0" eaLnBrk="1" fontAlgn="auto" latinLnBrk="0" hangingPunct="1">
                        <a:lnSpc>
                          <a:spcPts val="1200"/>
                        </a:lnSpc>
                        <a:spcBef>
                          <a:spcPts val="200"/>
                        </a:spcBef>
                        <a:spcAft>
                          <a:spcPts val="50"/>
                        </a:spcAft>
                        <a:buClrTx/>
                        <a:buSzTx/>
                        <a:buFontTx/>
                        <a:buNone/>
                        <a:tabLst>
                          <a:tab pos="635000" algn="dec"/>
                        </a:tabLst>
                        <a:defRPr/>
                      </a:pPr>
                      <a:r>
                        <a:rPr lang="en-US" sz="1100" dirty="0">
                          <a:solidFill>
                            <a:schemeClr val="tx1"/>
                          </a:solidFill>
                          <a:effectLst/>
                          <a:latin typeface="+mn-lt"/>
                          <a:ea typeface="Times New Roman" panose="02020603050405020304" pitchFamily="18" charset="0"/>
                        </a:rPr>
                        <a:t>161 (61)</a:t>
                      </a:r>
                    </a:p>
                  </a:txBody>
                  <a:tcPr marL="89788" marR="89788" marT="44893" marB="44893"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lvl="0" indent="0" algn="ctr" defTabSz="914400" rtl="0" eaLnBrk="1" fontAlgn="auto" latinLnBrk="0" hangingPunct="1">
                        <a:lnSpc>
                          <a:spcPts val="1200"/>
                        </a:lnSpc>
                        <a:spcBef>
                          <a:spcPts val="200"/>
                        </a:spcBef>
                        <a:spcAft>
                          <a:spcPts val="50"/>
                        </a:spcAft>
                        <a:buClrTx/>
                        <a:buSzTx/>
                        <a:buFontTx/>
                        <a:buNone/>
                        <a:tabLst>
                          <a:tab pos="635000" algn="dec"/>
                        </a:tabLst>
                        <a:defRPr/>
                      </a:pPr>
                      <a:r>
                        <a:rPr lang="en-US" sz="1100" dirty="0">
                          <a:solidFill>
                            <a:schemeClr val="tx1"/>
                          </a:solidFill>
                          <a:effectLst/>
                          <a:latin typeface="+mn-lt"/>
                          <a:ea typeface="Times New Roman" panose="02020603050405020304" pitchFamily="18" charset="0"/>
                        </a:rPr>
                        <a:t>455 (58)</a:t>
                      </a:r>
                    </a:p>
                  </a:txBody>
                  <a:tcPr marL="89788" marR="89788" marT="44893" marB="44893" anchor="ctr">
                    <a:lnL w="12700" cap="flat" cmpd="sng" algn="ctr">
                      <a:solidFill>
                        <a:schemeClr val="bg1">
                          <a:lumMod val="8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algn="ctr">
                        <a:lnSpc>
                          <a:spcPts val="1200"/>
                        </a:lnSpc>
                        <a:spcBef>
                          <a:spcPts val="200"/>
                        </a:spcBef>
                        <a:spcAft>
                          <a:spcPts val="50"/>
                        </a:spcAft>
                        <a:tabLst>
                          <a:tab pos="635000" algn="dec"/>
                        </a:tabLst>
                      </a:pPr>
                      <a:r>
                        <a:rPr lang="en-US" sz="1100" dirty="0">
                          <a:solidFill>
                            <a:schemeClr val="tx1"/>
                          </a:solidFill>
                          <a:effectLst/>
                          <a:latin typeface="+mn-lt"/>
                          <a:ea typeface="Times New Roman" panose="02020603050405020304" pitchFamily="18" charset="0"/>
                        </a:rPr>
                        <a:t>296 (58)</a:t>
                      </a:r>
                    </a:p>
                  </a:txBody>
                  <a:tcPr marL="89788" marR="89788" marT="44893" marB="44893" anchor="ctr">
                    <a:lnL w="19050"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kern="1200" dirty="0">
                          <a:solidFill>
                            <a:schemeClr val="tx1"/>
                          </a:solidFill>
                          <a:effectLst/>
                          <a:latin typeface="+mn-lt"/>
                          <a:ea typeface="+mn-ea"/>
                          <a:cs typeface="+mn-cs"/>
                        </a:rPr>
                        <a:t>160 (57)</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kern="1200" dirty="0">
                          <a:solidFill>
                            <a:schemeClr val="tx1"/>
                          </a:solidFill>
                          <a:effectLst/>
                          <a:latin typeface="+mn-lt"/>
                          <a:ea typeface="+mn-ea"/>
                          <a:cs typeface="+mn-cs"/>
                        </a:rPr>
                        <a:t>456 (58)</a:t>
                      </a:r>
                    </a:p>
                  </a:txBody>
                  <a:tcPr marL="89788" marR="89788" marT="44893" marB="44893" anchor="ctr">
                    <a:lnL w="12700" cap="flat" cmpd="sng" algn="ctr">
                      <a:solidFill>
                        <a:schemeClr val="bg1">
                          <a:lumMod val="85000"/>
                        </a:schemeClr>
                      </a:solidFill>
                      <a:prstDash val="solid"/>
                      <a:round/>
                      <a:headEnd type="none" w="med" len="med"/>
                      <a:tailEnd type="none" w="med" len="med"/>
                    </a:lnL>
                    <a:lnR w="28575" cap="flat" cmpd="sng" algn="ctr">
                      <a:no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2747301109"/>
                  </a:ext>
                </a:extLst>
              </a:tr>
              <a:tr h="3501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100" b="1" i="0" u="none" strike="noStrike" kern="1200" cap="none" normalizeH="0" baseline="0" dirty="0">
                          <a:ln>
                            <a:noFill/>
                          </a:ln>
                          <a:solidFill>
                            <a:schemeClr val="tx1"/>
                          </a:solidFill>
                          <a:effectLst/>
                          <a:latin typeface="+mn-lt"/>
                          <a:ea typeface="+mn-ea"/>
                          <a:cs typeface="Arial" pitchFamily="34" charset="0"/>
                        </a:rPr>
                        <a:t>Nasal polyps, </a:t>
                      </a:r>
                      <a:r>
                        <a:rPr kumimoji="0" lang="en-US" altLang="en-US" sz="1100" b="1" u="none" strike="noStrike" kern="1200" cap="none" normalizeH="0" baseline="0" dirty="0">
                          <a:ln>
                            <a:noFill/>
                          </a:ln>
                          <a:solidFill>
                            <a:schemeClr val="tx1"/>
                          </a:solidFill>
                          <a:effectLst/>
                          <a:latin typeface="+mn-lt"/>
                          <a:ea typeface="+mn-ea"/>
                          <a:cs typeface="+mn-cs"/>
                        </a:rPr>
                        <a:t>n (%)</a:t>
                      </a:r>
                      <a:endParaRPr kumimoji="0" lang="en-US" altLang="en-US" sz="1100" b="1" i="0" u="none" strike="noStrike" kern="1200" cap="none" normalizeH="0" baseline="0" dirty="0">
                        <a:ln>
                          <a:noFill/>
                        </a:ln>
                        <a:solidFill>
                          <a:schemeClr val="tx1"/>
                        </a:solidFill>
                        <a:effectLst/>
                        <a:latin typeface="+mn-lt"/>
                        <a:ea typeface="+mn-ea"/>
                        <a:cs typeface="Arial" pitchFamily="34" charset="0"/>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38100" cap="flat" cmpd="sng" algn="ctr">
                      <a:solidFill>
                        <a:srgbClr val="0D375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ts val="1200"/>
                        </a:lnSpc>
                        <a:spcBef>
                          <a:spcPts val="200"/>
                        </a:spcBef>
                        <a:spcAft>
                          <a:spcPts val="50"/>
                        </a:spcAft>
                        <a:tabLst>
                          <a:tab pos="635000" algn="dec"/>
                        </a:tabLst>
                      </a:pPr>
                      <a:r>
                        <a:rPr lang="en-US" sz="1100" dirty="0">
                          <a:solidFill>
                            <a:schemeClr val="tx1"/>
                          </a:solidFill>
                          <a:effectLst/>
                          <a:latin typeface="+mn-lt"/>
                          <a:ea typeface="Times New Roman" panose="02020603050405020304" pitchFamily="18" charset="0"/>
                        </a:rPr>
                        <a:t>92 (18)</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38100" cap="flat" cmpd="sng" algn="ctr">
                      <a:solidFill>
                        <a:srgbClr val="0D375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ts val="1200"/>
                        </a:lnSpc>
                        <a:spcBef>
                          <a:spcPts val="200"/>
                        </a:spcBef>
                        <a:spcAft>
                          <a:spcPts val="50"/>
                        </a:spcAft>
                        <a:tabLst>
                          <a:tab pos="635000" algn="dec"/>
                        </a:tabLst>
                      </a:pPr>
                      <a:r>
                        <a:rPr lang="en-US" sz="1100" dirty="0">
                          <a:solidFill>
                            <a:schemeClr val="tx1"/>
                          </a:solidFill>
                          <a:effectLst/>
                          <a:latin typeface="+mn-lt"/>
                          <a:ea typeface="Times New Roman" panose="02020603050405020304" pitchFamily="18" charset="0"/>
                        </a:rPr>
                        <a:t>49 (18)</a:t>
                      </a:r>
                    </a:p>
                  </a:txBody>
                  <a:tcPr marL="89788" marR="89788" marT="44893" marB="44893"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38100" cap="flat" cmpd="sng" algn="ctr">
                      <a:solidFill>
                        <a:srgbClr val="0D375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ts val="1200"/>
                        </a:lnSpc>
                        <a:spcBef>
                          <a:spcPts val="200"/>
                        </a:spcBef>
                        <a:spcAft>
                          <a:spcPts val="50"/>
                        </a:spcAft>
                        <a:tabLst>
                          <a:tab pos="635000" algn="dec"/>
                        </a:tabLst>
                      </a:pPr>
                      <a:r>
                        <a:rPr lang="en-US" sz="1100" dirty="0">
                          <a:solidFill>
                            <a:schemeClr val="tx1"/>
                          </a:solidFill>
                          <a:effectLst/>
                          <a:latin typeface="+mn-lt"/>
                          <a:ea typeface="Times New Roman" panose="02020603050405020304" pitchFamily="18" charset="0"/>
                        </a:rPr>
                        <a:t>141 (18)</a:t>
                      </a:r>
                    </a:p>
                  </a:txBody>
                  <a:tcPr marL="89788" marR="89788" marT="44893" marB="44893" anchor="ctr">
                    <a:lnL w="12700" cap="flat" cmpd="sng" algn="ctr">
                      <a:solidFill>
                        <a:schemeClr val="bg1">
                          <a:lumMod val="8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38100" cap="flat" cmpd="sng" algn="ctr">
                      <a:solidFill>
                        <a:srgbClr val="0D375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ts val="1200"/>
                        </a:lnSpc>
                        <a:spcBef>
                          <a:spcPts val="200"/>
                        </a:spcBef>
                        <a:spcAft>
                          <a:spcPts val="50"/>
                        </a:spcAft>
                        <a:tabLst>
                          <a:tab pos="635000" algn="dec"/>
                        </a:tabLst>
                      </a:pPr>
                      <a:r>
                        <a:rPr lang="en-US" sz="1100" dirty="0">
                          <a:solidFill>
                            <a:schemeClr val="tx1"/>
                          </a:solidFill>
                          <a:effectLst/>
                          <a:latin typeface="+mn-lt"/>
                          <a:ea typeface="Times New Roman" panose="02020603050405020304" pitchFamily="18" charset="0"/>
                        </a:rPr>
                        <a:t>82 (16)</a:t>
                      </a:r>
                    </a:p>
                  </a:txBody>
                  <a:tcPr marL="89788" marR="89788" marT="44893" marB="44893" anchor="ctr">
                    <a:lnL w="19050"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38100" cap="flat" cmpd="sng" algn="ctr">
                      <a:solidFill>
                        <a:srgbClr val="0D375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kern="1200" dirty="0">
                          <a:solidFill>
                            <a:schemeClr val="tx1"/>
                          </a:solidFill>
                          <a:effectLst/>
                          <a:latin typeface="+mn-lt"/>
                          <a:ea typeface="+mn-ea"/>
                          <a:cs typeface="+mn-cs"/>
                        </a:rPr>
                        <a:t>39 (14)</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38100" cap="flat" cmpd="sng" algn="ctr">
                      <a:solidFill>
                        <a:srgbClr val="0D375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kern="1200" dirty="0">
                          <a:solidFill>
                            <a:schemeClr val="tx1"/>
                          </a:solidFill>
                          <a:effectLst/>
                          <a:latin typeface="+mn-lt"/>
                          <a:ea typeface="+mn-ea"/>
                          <a:cs typeface="+mn-cs"/>
                        </a:rPr>
                        <a:t>121 (15)</a:t>
                      </a:r>
                    </a:p>
                  </a:txBody>
                  <a:tcPr marL="89788" marR="89788" marT="44893" marB="44893" anchor="ctr">
                    <a:lnL w="12700" cap="flat" cmpd="sng" algn="ctr">
                      <a:solidFill>
                        <a:schemeClr val="bg1">
                          <a:lumMod val="85000"/>
                        </a:schemeClr>
                      </a:solidFill>
                      <a:prstDash val="solid"/>
                      <a:round/>
                      <a:headEnd type="none" w="med" len="med"/>
                      <a:tailEnd type="none" w="med" len="med"/>
                    </a:lnL>
                    <a:lnR w="28575" cap="flat" cmpd="sng" algn="ctr">
                      <a:noFill/>
                      <a:prstDash val="solid"/>
                      <a:round/>
                      <a:headEnd type="none" w="med" len="med"/>
                      <a:tailEnd type="none" w="med" len="med"/>
                    </a:lnR>
                    <a:lnT w="6350" cap="flat" cmpd="sng" algn="ctr">
                      <a:noFill/>
                      <a:prstDash val="solid"/>
                      <a:round/>
                      <a:headEnd type="none" w="med" len="med"/>
                      <a:tailEnd type="none" w="med" len="med"/>
                    </a:lnT>
                    <a:lnB w="38100" cap="flat" cmpd="sng" algn="ctr">
                      <a:solidFill>
                        <a:srgbClr val="0D3759"/>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83198214"/>
                  </a:ext>
                </a:extLst>
              </a:tr>
            </a:tbl>
          </a:graphicData>
        </a:graphic>
      </p:graphicFrame>
    </p:spTree>
    <p:extLst>
      <p:ext uri="{BB962C8B-B14F-4D97-AF65-F5344CB8AC3E}">
        <p14:creationId xmlns:p14="http://schemas.microsoft.com/office/powerpoint/2010/main" val="758100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AE78715-F8BD-4E7B-BF21-0FBF0A658562}"/>
              </a:ext>
            </a:extLst>
          </p:cNvPr>
          <p:cNvSpPr>
            <a:spLocks noGrp="1"/>
          </p:cNvSpPr>
          <p:nvPr>
            <p:ph type="sldNum" sz="quarter" idx="12"/>
          </p:nvPr>
        </p:nvSpPr>
        <p:spPr/>
        <p:txBody>
          <a:bodyPr/>
          <a:lstStyle/>
          <a:p>
            <a:pPr algn="ctr"/>
            <a:fld id="{CC7432E5-F8E0-41AE-9A6B-AD730338B005}" type="slidenum">
              <a:rPr lang="en-US" smtClean="0"/>
              <a:pPr algn="ctr"/>
              <a:t>13</a:t>
            </a:fld>
            <a:endParaRPr lang="en-US" dirty="0"/>
          </a:p>
        </p:txBody>
      </p:sp>
      <p:sp>
        <p:nvSpPr>
          <p:cNvPr id="6" name="Title 5">
            <a:extLst>
              <a:ext uri="{FF2B5EF4-FFF2-40B4-BE49-F238E27FC236}">
                <a16:creationId xmlns:a16="http://schemas.microsoft.com/office/drawing/2014/main" id="{0F7B65E3-530C-4D8C-9E72-9E7B3FD57CA8}"/>
              </a:ext>
            </a:extLst>
          </p:cNvPr>
          <p:cNvSpPr>
            <a:spLocks noGrp="1"/>
          </p:cNvSpPr>
          <p:nvPr>
            <p:ph type="title" idx="4294967295"/>
          </p:nvPr>
        </p:nvSpPr>
        <p:spPr>
          <a:xfrm>
            <a:off x="457200" y="3160713"/>
            <a:ext cx="11277600" cy="536575"/>
          </a:xfrm>
        </p:spPr>
        <p:txBody>
          <a:bodyPr/>
          <a:lstStyle/>
          <a:p>
            <a:pPr algn="ctr"/>
            <a:r>
              <a:rPr lang="en-US" sz="4200" dirty="0">
                <a:solidFill>
                  <a:schemeClr val="accent2"/>
                </a:solidFill>
              </a:rPr>
              <a:t>Safety Results</a:t>
            </a:r>
          </a:p>
        </p:txBody>
      </p:sp>
    </p:spTree>
    <p:extLst>
      <p:ext uri="{BB962C8B-B14F-4D97-AF65-F5344CB8AC3E}">
        <p14:creationId xmlns:p14="http://schemas.microsoft.com/office/powerpoint/2010/main" val="2819756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a:t>
            </a:r>
            <a:r>
              <a:rPr lang="en-US" altLang="en-US" dirty="0"/>
              <a:t>of Adverse Events During the On-Treatment Period                    (Full Analysis Set) </a:t>
            </a:r>
            <a:endParaRPr lang="en-US" dirty="0"/>
          </a:p>
        </p:txBody>
      </p:sp>
      <p:sp>
        <p:nvSpPr>
          <p:cNvPr id="4" name="Slide Number Placeholder 3"/>
          <p:cNvSpPr>
            <a:spLocks noGrp="1"/>
          </p:cNvSpPr>
          <p:nvPr>
            <p:ph type="sldNum" sz="quarter" idx="12"/>
          </p:nvPr>
        </p:nvSpPr>
        <p:spPr/>
        <p:txBody>
          <a:bodyPr/>
          <a:lstStyle/>
          <a:p>
            <a:pPr lvl="0"/>
            <a:fld id="{481F2B7F-198A-42B2-B878-1A7737CDC9EB}" type="slidenum">
              <a:rPr lang="en-US" noProof="0" smtClean="0"/>
              <a:pPr lvl="0"/>
              <a:t>14</a:t>
            </a:fld>
            <a:endParaRPr lang="en-US" noProof="0" dirty="0"/>
          </a:p>
        </p:txBody>
      </p:sp>
      <p:sp>
        <p:nvSpPr>
          <p:cNvPr id="3" name="Text Placeholder 2"/>
          <p:cNvSpPr>
            <a:spLocks noGrp="1"/>
          </p:cNvSpPr>
          <p:nvPr>
            <p:ph type="body" sz="quarter" idx="13"/>
          </p:nvPr>
        </p:nvSpPr>
        <p:spPr>
          <a:xfrm>
            <a:off x="457200" y="5260769"/>
            <a:ext cx="9855200" cy="1596674"/>
          </a:xfrm>
        </p:spPr>
        <p:txBody>
          <a:bodyPr>
            <a:normAutofit/>
          </a:bodyPr>
          <a:lstStyle/>
          <a:p>
            <a:r>
              <a:rPr lang="en-US" sz="900" b="1" dirty="0"/>
              <a:t>Notes: </a:t>
            </a:r>
          </a:p>
          <a:p>
            <a:pPr marL="171450" indent="-171450">
              <a:spcBef>
                <a:spcPts val="0"/>
              </a:spcBef>
              <a:buFont typeface="Arial" panose="020B0604020202020204" pitchFamily="34" charset="0"/>
              <a:buChar char="•"/>
            </a:pPr>
            <a:r>
              <a:rPr lang="en-US" sz="900" b="1" dirty="0"/>
              <a:t>The one case of anaphylaxis was deemed related to treatment. It occurred in the group who continued on Q4W benralizumab (Q4W/Q4W) at Visit 2, and resolved in 1 day with treatment with epinephrine. </a:t>
            </a:r>
            <a:r>
              <a:rPr lang="en-GB" sz="900" b="1" dirty="0"/>
              <a:t>The patient was antidrug antibody negative before and after the event</a:t>
            </a:r>
            <a:endParaRPr lang="en-US" sz="900" b="1" dirty="0"/>
          </a:p>
          <a:p>
            <a:pPr marL="171450" indent="-171450">
              <a:spcBef>
                <a:spcPts val="200"/>
              </a:spcBef>
              <a:buFont typeface="Arial" panose="020B0604020202020204" pitchFamily="34" charset="0"/>
              <a:buChar char="•"/>
            </a:pPr>
            <a:r>
              <a:rPr lang="en-US" sz="900" b="1" dirty="0"/>
              <a:t>There was one death deemed related to benralizumab treatment in the PBO/Q4W group. The patient had a history of alcohol use and liver steatosis and was hospitalized for severe hepatitis 17 days after the last benralizumab dose. The patient’s death was caused by multiple organ failure, which occurred 40 days after the last treatment dose</a:t>
            </a:r>
            <a:endParaRPr lang="en-US" sz="900" b="1" baseline="30000" dirty="0"/>
          </a:p>
          <a:p>
            <a:pPr>
              <a:spcBef>
                <a:spcPts val="200"/>
              </a:spcBef>
            </a:pPr>
            <a:r>
              <a:rPr lang="en-US" sz="900" baseline="30000" dirty="0"/>
              <a:t>a</a:t>
            </a:r>
            <a:r>
              <a:rPr lang="en-US" sz="900" dirty="0"/>
              <a:t>In the opinion of the investigator. </a:t>
            </a:r>
          </a:p>
          <a:p>
            <a:pPr>
              <a:spcBef>
                <a:spcPts val="0"/>
              </a:spcBef>
            </a:pPr>
            <a:r>
              <a:rPr lang="en-GB" sz="900" dirty="0"/>
              <a:t>AE = adverse event; PBO = placebo; Q4W = every 4 weeks; Q8W = every 8 weeks (first three doses Q4W); SAE = serious adverse event. </a:t>
            </a:r>
          </a:p>
          <a:p>
            <a:pPr>
              <a:spcBef>
                <a:spcPts val="0"/>
              </a:spcBef>
            </a:pPr>
            <a:r>
              <a:rPr lang="en-US" sz="900" dirty="0"/>
              <a:t>Busse WW et al. Article and supplementary material online ahead of print. </a:t>
            </a:r>
            <a:r>
              <a:rPr lang="en-US" sz="900" i="1" dirty="0"/>
              <a:t>Lancet Respir Med</a:t>
            </a:r>
            <a:r>
              <a:rPr lang="en-US" sz="900" dirty="0"/>
              <a:t>. 2018.</a:t>
            </a:r>
          </a:p>
        </p:txBody>
      </p:sp>
      <p:graphicFrame>
        <p:nvGraphicFramePr>
          <p:cNvPr id="8" name="Table 7"/>
          <p:cNvGraphicFramePr>
            <a:graphicFrameLocks noGrp="1"/>
          </p:cNvGraphicFramePr>
          <p:nvPr>
            <p:extLst>
              <p:ext uri="{D42A27DB-BD31-4B8C-83A1-F6EECF244321}">
                <p14:modId xmlns:p14="http://schemas.microsoft.com/office/powerpoint/2010/main" val="3761422237"/>
              </p:ext>
            </p:extLst>
          </p:nvPr>
        </p:nvGraphicFramePr>
        <p:xfrm>
          <a:off x="552465" y="2188064"/>
          <a:ext cx="11382792" cy="3424392"/>
        </p:xfrm>
        <a:graphic>
          <a:graphicData uri="http://schemas.openxmlformats.org/drawingml/2006/table">
            <a:tbl>
              <a:tblPr firstRow="1" bandRow="1">
                <a:tableStyleId>{5940675A-B579-460E-94D1-54222C63F5DA}</a:tableStyleId>
              </a:tblPr>
              <a:tblGrid>
                <a:gridCol w="3263121">
                  <a:extLst>
                    <a:ext uri="{9D8B030D-6E8A-4147-A177-3AD203B41FA5}">
                      <a16:colId xmlns:a16="http://schemas.microsoft.com/office/drawing/2014/main" val="20000"/>
                    </a:ext>
                  </a:extLst>
                </a:gridCol>
                <a:gridCol w="1406819">
                  <a:extLst>
                    <a:ext uri="{9D8B030D-6E8A-4147-A177-3AD203B41FA5}">
                      <a16:colId xmlns:a16="http://schemas.microsoft.com/office/drawing/2014/main" val="20001"/>
                    </a:ext>
                  </a:extLst>
                </a:gridCol>
                <a:gridCol w="1170223">
                  <a:extLst>
                    <a:ext uri="{9D8B030D-6E8A-4147-A177-3AD203B41FA5}">
                      <a16:colId xmlns:a16="http://schemas.microsoft.com/office/drawing/2014/main" val="2651284334"/>
                    </a:ext>
                  </a:extLst>
                </a:gridCol>
                <a:gridCol w="1522007">
                  <a:extLst>
                    <a:ext uri="{9D8B030D-6E8A-4147-A177-3AD203B41FA5}">
                      <a16:colId xmlns:a16="http://schemas.microsoft.com/office/drawing/2014/main" val="4277908246"/>
                    </a:ext>
                  </a:extLst>
                </a:gridCol>
                <a:gridCol w="1352914">
                  <a:extLst>
                    <a:ext uri="{9D8B030D-6E8A-4147-A177-3AD203B41FA5}">
                      <a16:colId xmlns:a16="http://schemas.microsoft.com/office/drawing/2014/main" val="4243274984"/>
                    </a:ext>
                  </a:extLst>
                </a:gridCol>
                <a:gridCol w="1392465">
                  <a:extLst>
                    <a:ext uri="{9D8B030D-6E8A-4147-A177-3AD203B41FA5}">
                      <a16:colId xmlns:a16="http://schemas.microsoft.com/office/drawing/2014/main" val="20004"/>
                    </a:ext>
                  </a:extLst>
                </a:gridCol>
                <a:gridCol w="1275243">
                  <a:extLst>
                    <a:ext uri="{9D8B030D-6E8A-4147-A177-3AD203B41FA5}">
                      <a16:colId xmlns:a16="http://schemas.microsoft.com/office/drawing/2014/main" val="2561693921"/>
                    </a:ext>
                  </a:extLst>
                </a:gridCol>
              </a:tblGrid>
              <a:tr h="216630">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u="none" strike="noStrike" kern="1200" cap="none" normalizeH="0" baseline="0" dirty="0">
                          <a:ln>
                            <a:noFill/>
                          </a:ln>
                          <a:solidFill>
                            <a:schemeClr val="bg1"/>
                          </a:solidFill>
                          <a:effectLst/>
                          <a:latin typeface="+mn-lt"/>
                          <a:ea typeface="+mn-ea"/>
                          <a:cs typeface="Arial" pitchFamily="34" charset="0"/>
                        </a:rPr>
                        <a:t>AEs, n (%)</a:t>
                      </a:r>
                    </a:p>
                  </a:txBody>
                  <a:tcPr marL="89788" marR="89788" marT="44893" marB="44893" anchor="b">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gridSpan="3">
                  <a:txBody>
                    <a:bodyPr/>
                    <a:lstStyle/>
                    <a:p>
                      <a:pPr algn="ctr"/>
                      <a:r>
                        <a:rPr lang="en-US" sz="1200" b="1" dirty="0">
                          <a:solidFill>
                            <a:schemeClr val="bg1"/>
                          </a:solidFill>
                          <a:latin typeface="+mn-lt"/>
                        </a:rPr>
                        <a:t>Benralizumab Q4W</a:t>
                      </a:r>
                    </a:p>
                  </a:txBody>
                  <a:tcPr marL="89788" marR="89788" marT="44893" marB="44893" anchor="b">
                    <a:lnL w="12700" cap="flat" cmpd="sng" algn="ctr">
                      <a:solidFill>
                        <a:schemeClr val="bg1">
                          <a:lumMod val="7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endParaRPr lang="en-US"/>
                    </a:p>
                  </a:txBody>
                  <a:tcPr>
                    <a:lnL w="12700" cap="flat" cmpd="sng" algn="ctr">
                      <a:solidFill>
                        <a:schemeClr val="bg1">
                          <a:lumMod val="75000"/>
                        </a:schemeClr>
                      </a:solidFill>
                      <a:prstDash val="solid"/>
                      <a:round/>
                      <a:headEnd type="none" w="med" len="med"/>
                      <a:tailEnd type="none" w="med" len="med"/>
                    </a:lnL>
                  </a:tcPr>
                </a:tc>
                <a:tc hMerge="1">
                  <a:txBody>
                    <a:bodyPr/>
                    <a:lstStyle/>
                    <a:p>
                      <a:pPr algn="ctr"/>
                      <a:endParaRPr lang="en-US" sz="1050" b="1" dirty="0">
                        <a:solidFill>
                          <a:schemeClr val="bg1"/>
                        </a:solidFill>
                        <a:latin typeface="+mn-lt"/>
                      </a:endParaRPr>
                    </a:p>
                  </a:txBody>
                  <a:tcPr marL="89788" marR="89788" marT="44893" marB="44893"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schemeClr val="bg1"/>
                          </a:solidFill>
                          <a:latin typeface="+mn-lt"/>
                        </a:rPr>
                        <a:t>Benralizumab Q8W</a:t>
                      </a:r>
                    </a:p>
                  </a:txBody>
                  <a:tcPr marL="89788" marR="89788" marT="44893" marB="44893" anchor="b">
                    <a:lnL w="19050" cap="flat" cmpd="sng" algn="ctr">
                      <a:solidFill>
                        <a:schemeClr val="bg1">
                          <a:lumMod val="6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50" b="1" dirty="0">
                        <a:solidFill>
                          <a:schemeClr val="bg1"/>
                        </a:solidFill>
                        <a:latin typeface="+mn-lt"/>
                      </a:endParaRPr>
                    </a:p>
                  </a:txBody>
                  <a:tcPr marL="89788" marR="89788" marT="44893" marB="44893" anchor="b">
                    <a:lnL w="12700" cap="flat" cmpd="sng" algn="ctr">
                      <a:solidFill>
                        <a:schemeClr val="bg1">
                          <a:lumMod val="85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endParaRPr lang="en-US"/>
                    </a:p>
                  </a:txBody>
                  <a:tcPr>
                    <a:lnL w="12700" cap="flat" cmpd="sng" algn="ctr">
                      <a:solidFill>
                        <a:schemeClr val="bg1">
                          <a:lumMod val="85000"/>
                        </a:schemeClr>
                      </a:solidFill>
                      <a:prstDash val="solid"/>
                      <a:round/>
                      <a:headEnd type="none" w="med" len="med"/>
                      <a:tailEnd type="none" w="med" len="med"/>
                    </a:lnL>
                  </a:tcPr>
                </a:tc>
                <a:extLst>
                  <a:ext uri="{0D108BD9-81ED-4DB2-BD59-A6C34878D82A}">
                    <a16:rowId xmlns:a16="http://schemas.microsoft.com/office/drawing/2014/main" val="10000"/>
                  </a:ext>
                </a:extLst>
              </a:tr>
              <a:tr h="361926">
                <a:tc vMerge="1">
                  <a:txBody>
                    <a:bodyPr/>
                    <a:lstStyle/>
                    <a:p>
                      <a:endParaRPr lang="en-US"/>
                    </a:p>
                  </a:txBody>
                  <a:tcPr/>
                </a:tc>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200" b="1" u="none" strike="noStrike" cap="none" normalizeH="0" baseline="0" dirty="0">
                          <a:ln>
                            <a:noFill/>
                          </a:ln>
                          <a:solidFill>
                            <a:schemeClr val="bg1"/>
                          </a:solidFill>
                          <a:effectLst/>
                          <a:latin typeface="+mn-lt"/>
                        </a:rPr>
                        <a:t>Q4W/Q4W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200" b="1" u="none" strike="noStrike" cap="none" normalizeH="0" baseline="0" dirty="0">
                          <a:ln>
                            <a:noFill/>
                          </a:ln>
                          <a:solidFill>
                            <a:schemeClr val="bg1"/>
                          </a:solidFill>
                          <a:effectLst/>
                          <a:latin typeface="+mn-lt"/>
                        </a:rPr>
                        <a:t>n=518</a:t>
                      </a:r>
                    </a:p>
                  </a:txBody>
                  <a:tcPr marL="89788" marR="89788" marT="44893" marB="44893" anchor="b"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200" b="1" u="none" strike="noStrike" cap="none" normalizeH="0" baseline="0" dirty="0">
                          <a:ln>
                            <a:noFill/>
                          </a:ln>
                          <a:solidFill>
                            <a:schemeClr val="bg1"/>
                          </a:solidFill>
                          <a:effectLst/>
                          <a:latin typeface="+mn-lt"/>
                        </a:rPr>
                        <a:t>PBO/Q4W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200" b="1" i="0" u="none" strike="noStrike" cap="none" normalizeH="0" baseline="0" dirty="0">
                          <a:ln>
                            <a:noFill/>
                          </a:ln>
                          <a:solidFill>
                            <a:schemeClr val="bg1"/>
                          </a:solidFill>
                          <a:effectLst/>
                          <a:latin typeface="+mn-lt"/>
                          <a:cs typeface="Arial" pitchFamily="34" charset="0"/>
                        </a:rPr>
                        <a:t>n=265</a:t>
                      </a:r>
                    </a:p>
                  </a:txBody>
                  <a:tcPr marL="89788" marR="89788" marT="44893" marB="44893" anchor="b"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200" b="1" u="none" strike="noStrike" cap="none" normalizeH="0" baseline="0" dirty="0">
                          <a:ln>
                            <a:noFill/>
                          </a:ln>
                          <a:solidFill>
                            <a:schemeClr val="bg1"/>
                          </a:solidFill>
                          <a:effectLst/>
                          <a:latin typeface="+mn-lt"/>
                        </a:rPr>
                        <a:t>Total</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200" b="1" i="0" u="none" strike="noStrike" cap="none" normalizeH="0" baseline="0" dirty="0">
                          <a:ln>
                            <a:noFill/>
                          </a:ln>
                          <a:solidFill>
                            <a:schemeClr val="bg1"/>
                          </a:solidFill>
                          <a:effectLst/>
                          <a:latin typeface="+mn-lt"/>
                          <a:cs typeface="Arial" pitchFamily="34" charset="0"/>
                        </a:rPr>
                        <a:t>N=783</a:t>
                      </a:r>
                    </a:p>
                  </a:txBody>
                  <a:tcPr marL="89788" marR="89788" marT="44893" marB="44893" anchor="b" horzOverflow="overflow">
                    <a:lnL w="12700" cap="flat" cmpd="sng" algn="ctr">
                      <a:solidFill>
                        <a:schemeClr val="bg1">
                          <a:lumMod val="8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200" b="1" u="none" strike="noStrike" cap="none" normalizeH="0" baseline="0" dirty="0">
                          <a:ln>
                            <a:noFill/>
                          </a:ln>
                          <a:solidFill>
                            <a:schemeClr val="bg1"/>
                          </a:solidFill>
                          <a:effectLst/>
                          <a:latin typeface="+mn-lt"/>
                        </a:rPr>
                        <a:t>Q8W/Q8W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200" b="1" u="none" strike="noStrike" cap="none" normalizeH="0" baseline="0" dirty="0">
                          <a:ln>
                            <a:noFill/>
                          </a:ln>
                          <a:solidFill>
                            <a:schemeClr val="bg1"/>
                          </a:solidFill>
                          <a:effectLst/>
                          <a:latin typeface="+mn-lt"/>
                        </a:rPr>
                        <a:t>n=512</a:t>
                      </a:r>
                      <a:endParaRPr kumimoji="0" lang="en-US" altLang="en-US" sz="1200" b="1" i="0" u="none" strike="noStrike" cap="none" normalizeH="0" baseline="0" dirty="0">
                        <a:ln>
                          <a:noFill/>
                        </a:ln>
                        <a:solidFill>
                          <a:schemeClr val="bg1"/>
                        </a:solidFill>
                        <a:effectLst/>
                        <a:latin typeface="+mn-lt"/>
                        <a:cs typeface="Arial" pitchFamily="34" charset="0"/>
                      </a:endParaRPr>
                    </a:p>
                  </a:txBody>
                  <a:tcPr marL="89788" marR="89788" marT="44893" marB="44893" anchor="b" horzOverflow="overflow">
                    <a:lnL w="19050"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200" b="1" u="none" strike="noStrike" cap="none" normalizeH="0" baseline="0" dirty="0">
                          <a:ln>
                            <a:noFill/>
                          </a:ln>
                          <a:solidFill>
                            <a:schemeClr val="bg1"/>
                          </a:solidFill>
                          <a:effectLst/>
                          <a:latin typeface="+mn-lt"/>
                        </a:rPr>
                        <a:t>PBO/Q8W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200" b="1" u="none" strike="noStrike" cap="none" normalizeH="0" baseline="0" dirty="0">
                          <a:ln>
                            <a:noFill/>
                          </a:ln>
                          <a:solidFill>
                            <a:schemeClr val="bg1"/>
                          </a:solidFill>
                          <a:effectLst/>
                          <a:latin typeface="+mn-lt"/>
                        </a:rPr>
                        <a:t>n=281</a:t>
                      </a:r>
                      <a:endParaRPr kumimoji="0" lang="en-US" altLang="en-US" sz="1200" b="1" i="0" u="none" strike="noStrike" cap="none" normalizeH="0" baseline="0" dirty="0">
                        <a:ln>
                          <a:noFill/>
                        </a:ln>
                        <a:solidFill>
                          <a:schemeClr val="bg1"/>
                        </a:solidFill>
                        <a:effectLst/>
                        <a:latin typeface="+mn-lt"/>
                        <a:cs typeface="Arial" pitchFamily="34" charset="0"/>
                      </a:endParaRPr>
                    </a:p>
                  </a:txBody>
                  <a:tcPr marL="89788" marR="89788" marT="44893" marB="44893" anchor="b"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200" b="1" u="none" strike="noStrike" cap="none" normalizeH="0" baseline="0" dirty="0">
                          <a:ln>
                            <a:noFill/>
                          </a:ln>
                          <a:solidFill>
                            <a:schemeClr val="bg1"/>
                          </a:solidFill>
                          <a:effectLst/>
                          <a:latin typeface="+mn-lt"/>
                        </a:rPr>
                        <a:t>Total</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200" b="1" i="0" u="none" strike="noStrike" cap="none" normalizeH="0" baseline="0" dirty="0">
                          <a:ln>
                            <a:noFill/>
                          </a:ln>
                          <a:solidFill>
                            <a:schemeClr val="bg1"/>
                          </a:solidFill>
                          <a:effectLst/>
                          <a:latin typeface="+mn-lt"/>
                          <a:cs typeface="Arial" pitchFamily="34" charset="0"/>
                        </a:rPr>
                        <a:t>N=793</a:t>
                      </a:r>
                    </a:p>
                  </a:txBody>
                  <a:tcPr marL="89788" marR="89788" marT="44893" marB="44893" anchor="b"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1"/>
                  </a:ext>
                </a:extLst>
              </a:tr>
              <a:tr h="216630">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914400" rtl="0" eaLnBrk="0" fontAlgn="base" latinLnBrk="0" hangingPunct="0">
                        <a:lnSpc>
                          <a:spcPts val="1200"/>
                        </a:lnSpc>
                        <a:spcBef>
                          <a:spcPts val="0"/>
                        </a:spcBef>
                        <a:spcAft>
                          <a:spcPct val="0"/>
                        </a:spcAft>
                        <a:buClrTx/>
                        <a:buSzTx/>
                        <a:buFont typeface="Wingdings" pitchFamily="2" charset="2"/>
                        <a:buNone/>
                        <a:tabLst/>
                        <a:defRPr/>
                      </a:pPr>
                      <a:r>
                        <a:rPr kumimoji="0" lang="en-GB" altLang="en-US" sz="1200" b="1" i="0" u="none" strike="noStrike" kern="1200" cap="none" normalizeH="0" baseline="0" dirty="0">
                          <a:ln>
                            <a:noFill/>
                          </a:ln>
                          <a:solidFill>
                            <a:schemeClr val="tx1"/>
                          </a:solidFill>
                          <a:effectLst/>
                          <a:latin typeface="+mn-lt"/>
                          <a:ea typeface="+mn-ea"/>
                          <a:cs typeface="Arial" pitchFamily="34" charset="0"/>
                        </a:rPr>
                        <a:t>Any AE</a:t>
                      </a:r>
                      <a:endParaRPr kumimoji="0" lang="en-US" altLang="en-US" sz="1200" b="1" i="0" u="none" strike="sngStrike" kern="1200" cap="none" normalizeH="0" baseline="0" dirty="0">
                        <a:ln>
                          <a:noFill/>
                        </a:ln>
                        <a:solidFill>
                          <a:schemeClr val="accent1">
                            <a:lumMod val="60000"/>
                            <a:lumOff val="40000"/>
                          </a:schemeClr>
                        </a:solidFill>
                        <a:effectLst/>
                        <a:latin typeface="+mn-lt"/>
                        <a:ea typeface="+mn-ea"/>
                        <a:cs typeface="Arial" pitchFamily="34" charset="0"/>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200" baseline="0" dirty="0">
                          <a:solidFill>
                            <a:schemeClr val="tx1"/>
                          </a:solidFill>
                          <a:latin typeface="+mn-lt"/>
                        </a:rPr>
                        <a:t>364 </a:t>
                      </a:r>
                      <a:r>
                        <a:rPr lang="en-US" sz="1200" dirty="0">
                          <a:solidFill>
                            <a:schemeClr val="tx1"/>
                          </a:solidFill>
                          <a:latin typeface="+mn-lt"/>
                        </a:rPr>
                        <a:t>(70)</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200" baseline="0" dirty="0">
                          <a:solidFill>
                            <a:schemeClr val="tx1"/>
                          </a:solidFill>
                          <a:latin typeface="+mn-lt"/>
                        </a:rPr>
                        <a:t>181 </a:t>
                      </a:r>
                      <a:r>
                        <a:rPr lang="en-US" sz="1200" dirty="0">
                          <a:solidFill>
                            <a:schemeClr val="tx1"/>
                          </a:solidFill>
                          <a:latin typeface="+mn-lt"/>
                        </a:rPr>
                        <a:t>(68)</a:t>
                      </a:r>
                    </a:p>
                  </a:txBody>
                  <a:tcPr marL="89788" marR="89788" marT="44893" marB="44893"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200" baseline="0" dirty="0">
                          <a:solidFill>
                            <a:schemeClr val="tx1"/>
                          </a:solidFill>
                          <a:latin typeface="+mn-lt"/>
                        </a:rPr>
                        <a:t>545 (70</a:t>
                      </a:r>
                      <a:r>
                        <a:rPr lang="en-US" sz="1200" dirty="0">
                          <a:solidFill>
                            <a:schemeClr val="tx1"/>
                          </a:solidFill>
                          <a:latin typeface="+mn-lt"/>
                        </a:rPr>
                        <a:t>)</a:t>
                      </a:r>
                    </a:p>
                  </a:txBody>
                  <a:tcPr marL="89788" marR="89788" marT="44893" marB="44893" anchor="ctr">
                    <a:lnL w="12700" cap="flat" cmpd="sng" algn="ctr">
                      <a:solidFill>
                        <a:schemeClr val="bg1">
                          <a:lumMod val="8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200" dirty="0">
                          <a:solidFill>
                            <a:schemeClr val="tx1"/>
                          </a:solidFill>
                          <a:latin typeface="+mn-lt"/>
                        </a:rPr>
                        <a:t>361 (</a:t>
                      </a:r>
                      <a:r>
                        <a:rPr lang="en-US" sz="1200" strike="noStrike" dirty="0">
                          <a:solidFill>
                            <a:schemeClr val="tx1"/>
                          </a:solidFill>
                          <a:latin typeface="+mn-lt"/>
                        </a:rPr>
                        <a:t>71</a:t>
                      </a:r>
                      <a:r>
                        <a:rPr lang="en-US" sz="1200" dirty="0">
                          <a:solidFill>
                            <a:schemeClr val="tx1"/>
                          </a:solidFill>
                          <a:latin typeface="+mn-lt"/>
                        </a:rPr>
                        <a:t>)</a:t>
                      </a:r>
                    </a:p>
                  </a:txBody>
                  <a:tcPr marL="89788" marR="89788" marT="44893" marB="44893" anchor="ctr">
                    <a:lnL w="19050"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200" dirty="0">
                          <a:solidFill>
                            <a:schemeClr val="tx1"/>
                          </a:solidFill>
                          <a:latin typeface="+mn-lt"/>
                        </a:rPr>
                        <a:t>183 (65)</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200" dirty="0">
                          <a:solidFill>
                            <a:schemeClr val="tx1"/>
                          </a:solidFill>
                          <a:latin typeface="+mn-lt"/>
                        </a:rPr>
                        <a:t>544 (69)</a:t>
                      </a:r>
                    </a:p>
                  </a:txBody>
                  <a:tcPr marL="89788" marR="89788" marT="44893" marB="44893" anchor="ctr">
                    <a:lnL w="12700" cap="flat" cmpd="sng" algn="ctr">
                      <a:solidFill>
                        <a:schemeClr val="bg1">
                          <a:lumMod val="85000"/>
                        </a:schemeClr>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92414">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914400" rtl="0" eaLnBrk="0" fontAlgn="base" latinLnBrk="0" hangingPunct="0">
                        <a:lnSpc>
                          <a:spcPts val="1200"/>
                        </a:lnSpc>
                        <a:spcBef>
                          <a:spcPts val="0"/>
                        </a:spcBef>
                        <a:spcAft>
                          <a:spcPct val="0"/>
                        </a:spcAft>
                        <a:buClrTx/>
                        <a:buSzTx/>
                        <a:buFont typeface="Wingdings" pitchFamily="2" charset="2"/>
                        <a:buNone/>
                        <a:tabLst/>
                        <a:defRPr/>
                      </a:pPr>
                      <a:r>
                        <a:rPr kumimoji="0" lang="en-GB" altLang="en-US" sz="1200" b="1" i="0" u="none" strike="noStrike" kern="1200" cap="none" normalizeH="0" baseline="0" dirty="0">
                          <a:ln>
                            <a:noFill/>
                          </a:ln>
                          <a:solidFill>
                            <a:schemeClr val="tx1"/>
                          </a:solidFill>
                          <a:effectLst/>
                          <a:latin typeface="+mn-lt"/>
                          <a:ea typeface="+mn-ea"/>
                          <a:cs typeface="Arial" pitchFamily="34" charset="0"/>
                        </a:rPr>
                        <a:t>AEs leading to discontinuation </a:t>
                      </a:r>
                      <a:endParaRPr kumimoji="0" lang="en-US" altLang="en-US" sz="1200" b="1" i="0" u="none" strike="noStrike" kern="1200" cap="none" normalizeH="0" baseline="0" dirty="0">
                        <a:ln>
                          <a:noFill/>
                        </a:ln>
                        <a:solidFill>
                          <a:schemeClr val="tx1"/>
                        </a:solidFill>
                        <a:effectLst/>
                        <a:latin typeface="+mn-lt"/>
                        <a:ea typeface="+mn-ea"/>
                        <a:cs typeface="Arial" pitchFamily="34" charset="0"/>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dirty="0">
                          <a:solidFill>
                            <a:schemeClr val="tx1"/>
                          </a:solidFill>
                          <a:effectLst/>
                          <a:latin typeface="+mn-lt"/>
                          <a:ea typeface="Times New Roman" panose="02020603050405020304" pitchFamily="18" charset="0"/>
                        </a:rPr>
                        <a:t>10 (2)</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dirty="0">
                          <a:solidFill>
                            <a:schemeClr val="tx1"/>
                          </a:solidFill>
                          <a:effectLst/>
                          <a:latin typeface="+mn-lt"/>
                          <a:ea typeface="Times New Roman" panose="02020603050405020304" pitchFamily="18" charset="0"/>
                        </a:rPr>
                        <a:t>8 (3)</a:t>
                      </a:r>
                    </a:p>
                  </a:txBody>
                  <a:tcPr marL="89788" marR="89788" marT="44893" marB="44893"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dirty="0">
                          <a:solidFill>
                            <a:schemeClr val="tx1"/>
                          </a:solidFill>
                          <a:effectLst/>
                          <a:latin typeface="+mn-lt"/>
                          <a:ea typeface="Times New Roman" panose="02020603050405020304" pitchFamily="18" charset="0"/>
                        </a:rPr>
                        <a:t>18 (2)</a:t>
                      </a:r>
                    </a:p>
                  </a:txBody>
                  <a:tcPr marL="89788" marR="89788" marT="44893" marB="44893" anchor="ctr">
                    <a:lnL w="12700" cap="flat" cmpd="sng" algn="ctr">
                      <a:solidFill>
                        <a:schemeClr val="bg1">
                          <a:lumMod val="7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dirty="0">
                          <a:solidFill>
                            <a:schemeClr val="tx1"/>
                          </a:solidFill>
                          <a:effectLst/>
                          <a:latin typeface="+mn-lt"/>
                          <a:ea typeface="Times New Roman" panose="02020603050405020304" pitchFamily="18" charset="0"/>
                        </a:rPr>
                        <a:t>8 (2)</a:t>
                      </a:r>
                    </a:p>
                  </a:txBody>
                  <a:tcPr marL="89788" marR="89788" marT="44893" marB="44893" anchor="ctr">
                    <a:lnL w="19050"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793750" algn="dec"/>
                        </a:tabLst>
                        <a:defRPr/>
                      </a:pPr>
                      <a:r>
                        <a:rPr lang="en-US" sz="1200" dirty="0">
                          <a:solidFill>
                            <a:schemeClr val="tx1"/>
                          </a:solidFill>
                          <a:effectLst/>
                          <a:latin typeface="+mn-lt"/>
                          <a:ea typeface="Times New Roman" panose="02020603050405020304" pitchFamily="18" charset="0"/>
                        </a:rPr>
                        <a:t>5 (2)</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baseline="0" dirty="0">
                          <a:solidFill>
                            <a:schemeClr val="tx1"/>
                          </a:solidFill>
                          <a:effectLst/>
                          <a:latin typeface="+mn-lt"/>
                          <a:ea typeface="Times New Roman" panose="02020603050405020304" pitchFamily="18" charset="0"/>
                        </a:rPr>
                        <a:t>13 (2)</a:t>
                      </a:r>
                      <a:endParaRPr lang="en-US" sz="1200" dirty="0">
                        <a:solidFill>
                          <a:schemeClr val="tx1"/>
                        </a:solidFill>
                        <a:effectLst/>
                        <a:latin typeface="+mn-lt"/>
                        <a:ea typeface="Times New Roman" panose="02020603050405020304" pitchFamily="18" charset="0"/>
                      </a:endParaRPr>
                    </a:p>
                  </a:txBody>
                  <a:tcPr marL="89788" marR="89788" marT="44893" marB="44893" anchor="ctr">
                    <a:lnL w="12700" cap="flat" cmpd="sng" algn="ctr">
                      <a:solidFill>
                        <a:schemeClr val="bg1">
                          <a:lumMod val="85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3"/>
                  </a:ext>
                </a:extLst>
              </a:tr>
              <a:tr h="216630">
                <a:tc>
                  <a:txBody>
                    <a:bodyPr/>
                    <a:lstStyle/>
                    <a:p>
                      <a:pPr marL="0" marR="0" lvl="0" indent="0" algn="l" defTabSz="914400" rtl="0" eaLnBrk="0" fontAlgn="base" latinLnBrk="0" hangingPunct="0">
                        <a:lnSpc>
                          <a:spcPct val="100000"/>
                        </a:lnSpc>
                        <a:spcBef>
                          <a:spcPts val="200"/>
                        </a:spcBef>
                        <a:spcAft>
                          <a:spcPct val="0"/>
                        </a:spcAft>
                        <a:buClrTx/>
                        <a:buSzTx/>
                        <a:buFont typeface="Wingdings" pitchFamily="2" charset="2"/>
                        <a:buNone/>
                        <a:tabLst/>
                        <a:defRPr/>
                      </a:pPr>
                      <a:r>
                        <a:rPr lang="en-GB" sz="1200" b="1" kern="1200" dirty="0">
                          <a:solidFill>
                            <a:schemeClr val="tx1"/>
                          </a:solidFill>
                          <a:effectLst/>
                          <a:latin typeface="+mn-lt"/>
                          <a:ea typeface="+mn-ea"/>
                          <a:cs typeface="+mn-cs"/>
                        </a:rPr>
                        <a:t>Any SAE</a:t>
                      </a:r>
                      <a:endParaRPr kumimoji="0" lang="en-US" altLang="en-US" sz="1200" b="1" i="0" u="none" strike="noStrike" cap="none" normalizeH="0" baseline="0" dirty="0">
                        <a:ln>
                          <a:noFill/>
                        </a:ln>
                        <a:solidFill>
                          <a:schemeClr val="tx1"/>
                        </a:solidFill>
                        <a:effectLst/>
                        <a:latin typeface="+mn-lt"/>
                        <a:cs typeface="Arial" pitchFamily="34" charset="0"/>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58 (11)</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29 (11)</a:t>
                      </a:r>
                    </a:p>
                  </a:txBody>
                  <a:tcPr marL="89788" marR="89788" marT="44893" marB="44893"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87 (11)</a:t>
                      </a:r>
                    </a:p>
                  </a:txBody>
                  <a:tcPr marL="89788" marR="89788" marT="44893" marB="44893" anchor="ctr">
                    <a:lnL w="12700" cap="flat" cmpd="sng" algn="ctr">
                      <a:solidFill>
                        <a:schemeClr val="bg1">
                          <a:lumMod val="8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53 (10)</a:t>
                      </a:r>
                    </a:p>
                  </a:txBody>
                  <a:tcPr marL="89788" marR="89788" marT="44893" marB="44893" anchor="ctr">
                    <a:lnL w="19050"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gn="ctr">
                        <a:lnSpc>
                          <a:spcPts val="1200"/>
                        </a:lnSpc>
                        <a:spcBef>
                          <a:spcPts val="200"/>
                        </a:spcBef>
                        <a:spcAft>
                          <a:spcPts val="50"/>
                        </a:spcAft>
                        <a:tabLst>
                          <a:tab pos="635000" algn="dec"/>
                        </a:tabLst>
                      </a:pPr>
                      <a:r>
                        <a:rPr lang="en-US" sz="1200" dirty="0">
                          <a:solidFill>
                            <a:schemeClr val="tx1"/>
                          </a:solidFill>
                          <a:effectLst/>
                          <a:latin typeface="+mn-lt"/>
                          <a:ea typeface="Times New Roman" panose="02020603050405020304" pitchFamily="18" charset="0"/>
                        </a:rPr>
                        <a:t>30 (11)</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gn="ctr">
                        <a:lnSpc>
                          <a:spcPts val="1200"/>
                        </a:lnSpc>
                        <a:spcBef>
                          <a:spcPts val="200"/>
                        </a:spcBef>
                        <a:spcAft>
                          <a:spcPts val="50"/>
                        </a:spcAft>
                        <a:tabLst>
                          <a:tab pos="635000" algn="dec"/>
                        </a:tabLst>
                      </a:pPr>
                      <a:r>
                        <a:rPr lang="en-US" sz="1200" dirty="0">
                          <a:solidFill>
                            <a:schemeClr val="tx1"/>
                          </a:solidFill>
                          <a:effectLst/>
                          <a:latin typeface="+mn-lt"/>
                          <a:ea typeface="Times New Roman" panose="02020603050405020304" pitchFamily="18" charset="0"/>
                        </a:rPr>
                        <a:t>83 (10)</a:t>
                      </a:r>
                    </a:p>
                  </a:txBody>
                  <a:tcPr marL="89788" marR="89788" marT="44893" marB="44893" anchor="ctr">
                    <a:lnL w="12700" cap="flat" cmpd="sng" algn="ctr">
                      <a:solidFill>
                        <a:schemeClr val="bg1">
                          <a:lumMod val="85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499112427"/>
                  </a:ext>
                </a:extLst>
              </a:tr>
              <a:tr h="216630">
                <a:tc>
                  <a:txBody>
                    <a:bodyPr/>
                    <a:lstStyle/>
                    <a:p>
                      <a:pPr marL="0" marR="0" lvl="0" indent="0" algn="l" defTabSz="914400" rtl="0" eaLnBrk="0" fontAlgn="base" latinLnBrk="0" hangingPunct="0">
                        <a:lnSpc>
                          <a:spcPct val="100000"/>
                        </a:lnSpc>
                        <a:spcBef>
                          <a:spcPts val="200"/>
                        </a:spcBef>
                        <a:spcAft>
                          <a:spcPct val="0"/>
                        </a:spcAft>
                        <a:buClrTx/>
                        <a:buSzTx/>
                        <a:buFont typeface="Wingdings" pitchFamily="2" charset="2"/>
                        <a:buNone/>
                        <a:tabLst/>
                        <a:defRPr/>
                      </a:pPr>
                      <a:r>
                        <a:rPr lang="en-GB" sz="1200" b="1" kern="1200" dirty="0">
                          <a:solidFill>
                            <a:schemeClr val="tx1"/>
                          </a:solidFill>
                          <a:effectLst/>
                          <a:latin typeface="+mn-lt"/>
                          <a:ea typeface="+mn-ea"/>
                          <a:cs typeface="+mn-cs"/>
                        </a:rPr>
                        <a:t>SAEs associated with infections</a:t>
                      </a:r>
                      <a:endParaRPr kumimoji="0" lang="en-US" altLang="en-US" sz="1200" b="1" i="0" u="none" strike="noStrike" cap="none" normalizeH="0" baseline="0" dirty="0">
                        <a:ln>
                          <a:noFill/>
                        </a:ln>
                        <a:solidFill>
                          <a:schemeClr val="tx1"/>
                        </a:solidFill>
                        <a:effectLst/>
                        <a:latin typeface="+mn-lt"/>
                        <a:cs typeface="Arial" pitchFamily="34" charset="0"/>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7 (1)</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4 (2)</a:t>
                      </a:r>
                    </a:p>
                  </a:txBody>
                  <a:tcPr marL="89788" marR="89788" marT="44893" marB="44893"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11 (1)</a:t>
                      </a:r>
                    </a:p>
                  </a:txBody>
                  <a:tcPr marL="89788" marR="89788" marT="44893" marB="44893" anchor="ctr">
                    <a:lnL w="12700" cap="flat" cmpd="sng" algn="ctr">
                      <a:solidFill>
                        <a:schemeClr val="bg1">
                          <a:lumMod val="8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9 (2)</a:t>
                      </a:r>
                    </a:p>
                  </a:txBody>
                  <a:tcPr marL="89788" marR="89788" marT="44893" marB="44893" anchor="ctr">
                    <a:lnL w="19050"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algn="ctr">
                        <a:lnSpc>
                          <a:spcPts val="1200"/>
                        </a:lnSpc>
                        <a:spcBef>
                          <a:spcPts val="200"/>
                        </a:spcBef>
                        <a:spcAft>
                          <a:spcPts val="50"/>
                        </a:spcAft>
                        <a:tabLst>
                          <a:tab pos="635000" algn="dec"/>
                        </a:tabLst>
                      </a:pPr>
                      <a:r>
                        <a:rPr lang="en-US" sz="1200" dirty="0">
                          <a:solidFill>
                            <a:schemeClr val="tx1"/>
                          </a:solidFill>
                          <a:effectLst/>
                          <a:latin typeface="+mn-lt"/>
                          <a:ea typeface="Times New Roman" panose="02020603050405020304" pitchFamily="18" charset="0"/>
                        </a:rPr>
                        <a:t>8 (3)</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algn="ctr">
                        <a:lnSpc>
                          <a:spcPts val="1200"/>
                        </a:lnSpc>
                        <a:spcBef>
                          <a:spcPts val="200"/>
                        </a:spcBef>
                        <a:spcAft>
                          <a:spcPts val="50"/>
                        </a:spcAft>
                        <a:tabLst>
                          <a:tab pos="635000" algn="dec"/>
                        </a:tabLst>
                      </a:pPr>
                      <a:r>
                        <a:rPr lang="en-US" sz="1200" dirty="0">
                          <a:solidFill>
                            <a:schemeClr val="tx1"/>
                          </a:solidFill>
                          <a:effectLst/>
                          <a:latin typeface="+mn-lt"/>
                          <a:ea typeface="Times New Roman" panose="02020603050405020304" pitchFamily="18" charset="0"/>
                        </a:rPr>
                        <a:t>17 (2)</a:t>
                      </a:r>
                    </a:p>
                  </a:txBody>
                  <a:tcPr marL="89788" marR="89788" marT="44893" marB="44893" anchor="ctr">
                    <a:lnL w="12700" cap="flat" cmpd="sng" algn="ctr">
                      <a:solidFill>
                        <a:schemeClr val="bg1">
                          <a:lumMod val="85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752590640"/>
                  </a:ext>
                </a:extLst>
              </a:tr>
              <a:tr h="216630">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914400" rtl="0" eaLnBrk="0" fontAlgn="base" latinLnBrk="0" hangingPunct="0">
                        <a:lnSpc>
                          <a:spcPts val="1200"/>
                        </a:lnSpc>
                        <a:spcBef>
                          <a:spcPts val="0"/>
                        </a:spcBef>
                        <a:spcAft>
                          <a:spcPct val="0"/>
                        </a:spcAft>
                        <a:buClrTx/>
                        <a:buSzTx/>
                        <a:buFont typeface="Wingdings" pitchFamily="2" charset="2"/>
                        <a:buNone/>
                        <a:tabLst/>
                        <a:defRPr/>
                      </a:pPr>
                      <a:r>
                        <a:rPr lang="en-GB" sz="1200" b="1" kern="1200" dirty="0">
                          <a:solidFill>
                            <a:schemeClr val="tx1"/>
                          </a:solidFill>
                          <a:effectLst/>
                          <a:latin typeface="+mn-lt"/>
                          <a:ea typeface="+mn-ea"/>
                          <a:cs typeface="Arial" pitchFamily="34" charset="0"/>
                        </a:rPr>
                        <a:t>Injection-site reactions</a:t>
                      </a:r>
                      <a:endParaRPr kumimoji="0" lang="en-US" altLang="en-US" sz="1200" b="1" i="0" u="none" strike="noStrike" kern="1200" cap="none" normalizeH="0" baseline="0" dirty="0">
                        <a:ln>
                          <a:noFill/>
                        </a:ln>
                        <a:solidFill>
                          <a:schemeClr val="tx1"/>
                        </a:solidFill>
                        <a:effectLst/>
                        <a:latin typeface="+mn-lt"/>
                        <a:ea typeface="+mn-ea"/>
                        <a:cs typeface="Arial" pitchFamily="34" charset="0"/>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latin typeface="+mn-lt"/>
                        </a:rPr>
                        <a:t>8 (2)</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t>6 (2)</a:t>
                      </a:r>
                    </a:p>
                  </a:txBody>
                  <a:tcPr marL="89788" marR="89788" marT="44893" marB="44893"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t>14 (2)</a:t>
                      </a:r>
                    </a:p>
                  </a:txBody>
                  <a:tcPr marL="89788" marR="89788" marT="44893" marB="44893" anchor="ctr">
                    <a:lnL w="12700" cap="flat" cmpd="sng" algn="ctr">
                      <a:solidFill>
                        <a:schemeClr val="bg1">
                          <a:lumMod val="9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t>10 (2)</a:t>
                      </a:r>
                    </a:p>
                  </a:txBody>
                  <a:tcPr marL="89788" marR="89788" marT="44893" marB="44893" anchor="ctr">
                    <a:lnL w="19050" cap="flat" cmpd="sng" algn="ctr">
                      <a:solidFill>
                        <a:schemeClr val="bg1">
                          <a:lumMod val="6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t>3 (1)</a:t>
                      </a:r>
                    </a:p>
                  </a:txBody>
                  <a:tcPr marL="89788" marR="89788" marT="44893" marB="44893"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t>13 (2)</a:t>
                      </a:r>
                    </a:p>
                  </a:txBody>
                  <a:tcPr marL="89788" marR="89788" marT="44893" marB="44893"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94656555"/>
                  </a:ext>
                </a:extLst>
              </a:tr>
              <a:tr h="216630">
                <a:tc>
                  <a:txBody>
                    <a:bodyPr/>
                    <a:lstStyle/>
                    <a:p>
                      <a:pPr marL="0" marR="0" lvl="0" indent="0" algn="l" defTabSz="914400" rtl="0" eaLnBrk="0" fontAlgn="base" latinLnBrk="0" hangingPunct="0">
                        <a:lnSpc>
                          <a:spcPct val="100000"/>
                        </a:lnSpc>
                        <a:spcBef>
                          <a:spcPts val="200"/>
                        </a:spcBef>
                        <a:spcAft>
                          <a:spcPct val="0"/>
                        </a:spcAft>
                        <a:buClrTx/>
                        <a:buSzTx/>
                        <a:buFont typeface="Wingdings" pitchFamily="2" charset="2"/>
                        <a:buNone/>
                        <a:tabLst/>
                        <a:defRPr/>
                      </a:pPr>
                      <a:r>
                        <a:rPr lang="en-GB" sz="1200" b="1" kern="1200" dirty="0">
                          <a:solidFill>
                            <a:schemeClr val="tx1"/>
                          </a:solidFill>
                          <a:effectLst/>
                          <a:latin typeface="+mn-lt"/>
                          <a:ea typeface="+mn-ea"/>
                          <a:cs typeface="+mn-cs"/>
                        </a:rPr>
                        <a:t>Hypersensitivity AEs</a:t>
                      </a: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12 (2)</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7 (3)</a:t>
                      </a:r>
                    </a:p>
                  </a:txBody>
                  <a:tcPr marL="89788" marR="89788" marT="44893" marB="44893"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19 (2)</a:t>
                      </a:r>
                    </a:p>
                  </a:txBody>
                  <a:tcPr marL="89788" marR="89788" marT="44893" marB="44893" anchor="ctr">
                    <a:lnL w="12700" cap="flat" cmpd="sng" algn="ctr">
                      <a:solidFill>
                        <a:schemeClr val="bg1">
                          <a:lumMod val="8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6 (1)</a:t>
                      </a:r>
                    </a:p>
                  </a:txBody>
                  <a:tcPr marL="89788" marR="89788" marT="44893" marB="44893" anchor="ctr">
                    <a:lnL w="19050"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7 (2)</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13 (2)</a:t>
                      </a:r>
                    </a:p>
                  </a:txBody>
                  <a:tcPr marL="89788" marR="89788" marT="44893" marB="44893" anchor="ctr">
                    <a:lnL w="12700" cap="flat" cmpd="sng" algn="ctr">
                      <a:solidFill>
                        <a:schemeClr val="bg1">
                          <a:lumMod val="85000"/>
                        </a:schemeClr>
                      </a:solidFill>
                      <a:prstDash val="solid"/>
                      <a:round/>
                      <a:headEnd type="none" w="med" len="med"/>
                      <a:tailEnd type="none" w="med" len="med"/>
                    </a:lnL>
                    <a:lnR w="28575" cap="flat" cmpd="sng" algn="ctr">
                      <a:no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3448437044"/>
                  </a:ext>
                </a:extLst>
              </a:tr>
              <a:tr h="216630">
                <a:tc>
                  <a:txBody>
                    <a:bodyPr/>
                    <a:lstStyle/>
                    <a:p>
                      <a:pPr marL="0" marR="0" lvl="0" indent="0" algn="l" defTabSz="914400" rtl="0" eaLnBrk="0" fontAlgn="base" latinLnBrk="0" hangingPunct="0">
                        <a:lnSpc>
                          <a:spcPct val="100000"/>
                        </a:lnSpc>
                        <a:spcBef>
                          <a:spcPts val="200"/>
                        </a:spcBef>
                        <a:spcAft>
                          <a:spcPct val="0"/>
                        </a:spcAft>
                        <a:buClrTx/>
                        <a:buSzTx/>
                        <a:buFont typeface="Wingdings" pitchFamily="2" charset="2"/>
                        <a:buNone/>
                        <a:tabLst/>
                        <a:defRPr/>
                      </a:pPr>
                      <a:r>
                        <a:rPr lang="en-GB" sz="1200" b="1" kern="1200" dirty="0">
                          <a:solidFill>
                            <a:schemeClr val="tx1"/>
                          </a:solidFill>
                          <a:effectLst/>
                          <a:latin typeface="+mn-lt"/>
                          <a:ea typeface="+mn-ea"/>
                          <a:cs typeface="+mn-cs"/>
                        </a:rPr>
                        <a:t>     Treatment related</a:t>
                      </a:r>
                      <a:r>
                        <a:rPr lang="en-GB" sz="1200" b="1" kern="1200" baseline="30000" dirty="0">
                          <a:solidFill>
                            <a:schemeClr val="tx1"/>
                          </a:solidFill>
                          <a:effectLst/>
                          <a:latin typeface="+mn-lt"/>
                          <a:ea typeface="+mn-ea"/>
                          <a:cs typeface="+mn-cs"/>
                        </a:rPr>
                        <a:t>a</a:t>
                      </a: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lvl="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1(&lt;1)</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lvl="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0</a:t>
                      </a:r>
                    </a:p>
                  </a:txBody>
                  <a:tcPr marL="89788" marR="89788" marT="44893" marB="44893"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lvl="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1(&lt;1)</a:t>
                      </a:r>
                    </a:p>
                  </a:txBody>
                  <a:tcPr marL="89788" marR="89788" marT="44893" marB="44893" anchor="ctr">
                    <a:lnL w="12700" cap="flat" cmpd="sng" algn="ctr">
                      <a:solidFill>
                        <a:schemeClr val="bg1">
                          <a:lumMod val="8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lvl="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1(&lt;1)</a:t>
                      </a:r>
                    </a:p>
                  </a:txBody>
                  <a:tcPr marL="89788" marR="89788" marT="44893" marB="44893" anchor="ctr">
                    <a:lnL w="19050"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lvl="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1(&lt;1)</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lvl="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2 (&lt;1)</a:t>
                      </a:r>
                    </a:p>
                  </a:txBody>
                  <a:tcPr marL="89788" marR="89788" marT="44893" marB="44893" anchor="ctr">
                    <a:lnL w="12700" cap="flat" cmpd="sng" algn="ctr">
                      <a:solidFill>
                        <a:schemeClr val="bg1">
                          <a:lumMod val="85000"/>
                        </a:schemeClr>
                      </a:solidFill>
                      <a:prstDash val="solid"/>
                      <a:round/>
                      <a:headEnd type="none" w="med" len="med"/>
                      <a:tailEnd type="none" w="med" len="med"/>
                    </a:lnL>
                    <a:lnR w="28575" cap="flat" cmpd="sng" algn="ctr">
                      <a:no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2121399661"/>
                  </a:ext>
                </a:extLst>
              </a:tr>
              <a:tr h="216630">
                <a:tc>
                  <a:txBody>
                    <a:bodyPr/>
                    <a:lstStyle/>
                    <a:p>
                      <a:pPr marL="0" marR="0" lvl="0" indent="0" algn="l" defTabSz="914400" rtl="0" eaLnBrk="0" fontAlgn="base" latinLnBrk="0" hangingPunct="0">
                        <a:lnSpc>
                          <a:spcPct val="100000"/>
                        </a:lnSpc>
                        <a:spcBef>
                          <a:spcPts val="200"/>
                        </a:spcBef>
                        <a:spcAft>
                          <a:spcPct val="0"/>
                        </a:spcAft>
                        <a:buClrTx/>
                        <a:buSzTx/>
                        <a:buFont typeface="Wingdings" pitchFamily="2" charset="2"/>
                        <a:buNone/>
                        <a:tabLst/>
                        <a:defRPr/>
                      </a:pPr>
                      <a:r>
                        <a:rPr lang="en-GB" sz="1200" b="1" kern="1200" dirty="0">
                          <a:solidFill>
                            <a:schemeClr val="tx1"/>
                          </a:solidFill>
                          <a:effectLst/>
                          <a:latin typeface="+mn-lt"/>
                          <a:ea typeface="+mn-ea"/>
                          <a:cs typeface="+mn-cs"/>
                        </a:rPr>
                        <a:t>     Urticaria</a:t>
                      </a: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lvl="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0</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lvl="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0</a:t>
                      </a:r>
                    </a:p>
                  </a:txBody>
                  <a:tcPr marL="89788" marR="89788" marT="44893" marB="44893"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lvl="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0</a:t>
                      </a:r>
                    </a:p>
                  </a:txBody>
                  <a:tcPr marL="89788" marR="89788" marT="44893" marB="44893" anchor="ctr">
                    <a:lnL w="12700" cap="flat" cmpd="sng" algn="ctr">
                      <a:solidFill>
                        <a:schemeClr val="bg1">
                          <a:lumMod val="8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lvl="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1 (&lt;1)</a:t>
                      </a:r>
                    </a:p>
                  </a:txBody>
                  <a:tcPr marL="89788" marR="89788" marT="44893" marB="44893" anchor="ctr">
                    <a:lnL w="19050"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lvl="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1 (&lt;1)</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lvl="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2 (&lt;1)</a:t>
                      </a:r>
                    </a:p>
                  </a:txBody>
                  <a:tcPr marL="89788" marR="89788" marT="44893" marB="44893" anchor="ctr">
                    <a:lnL w="12700" cap="flat" cmpd="sng" algn="ctr">
                      <a:solidFill>
                        <a:schemeClr val="bg1">
                          <a:lumMod val="85000"/>
                        </a:schemeClr>
                      </a:solidFill>
                      <a:prstDash val="solid"/>
                      <a:round/>
                      <a:headEnd type="none" w="med" len="med"/>
                      <a:tailEnd type="none" w="med" len="med"/>
                    </a:lnL>
                    <a:lnR w="28575" cap="flat" cmpd="sng" algn="ctr">
                      <a:no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3211337520"/>
                  </a:ext>
                </a:extLst>
              </a:tr>
              <a:tr h="216630">
                <a:tc>
                  <a:txBody>
                    <a:bodyPr/>
                    <a:lstStyle/>
                    <a:p>
                      <a:pPr marL="0" marR="0" lvl="0" indent="0" algn="l" defTabSz="914400" rtl="0" eaLnBrk="0" fontAlgn="base" latinLnBrk="0" hangingPunct="0">
                        <a:lnSpc>
                          <a:spcPct val="100000"/>
                        </a:lnSpc>
                        <a:spcBef>
                          <a:spcPts val="200"/>
                        </a:spcBef>
                        <a:spcAft>
                          <a:spcPct val="0"/>
                        </a:spcAft>
                        <a:buClrTx/>
                        <a:buSzTx/>
                        <a:buFont typeface="Wingdings" pitchFamily="2" charset="2"/>
                        <a:buNone/>
                        <a:tabLst/>
                        <a:defRPr/>
                      </a:pPr>
                      <a:r>
                        <a:rPr lang="en-GB" sz="1200" b="1" kern="1200" dirty="0">
                          <a:solidFill>
                            <a:schemeClr val="tx1"/>
                          </a:solidFill>
                          <a:effectLst/>
                          <a:latin typeface="+mn-lt"/>
                          <a:ea typeface="+mn-ea"/>
                          <a:cs typeface="+mn-cs"/>
                        </a:rPr>
                        <a:t>     Anaphylactic reaction</a:t>
                      </a: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lvl="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1 (&lt;1)</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lvl="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0</a:t>
                      </a:r>
                    </a:p>
                  </a:txBody>
                  <a:tcPr marL="89788" marR="89788" marT="44893" marB="44893"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lvl="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1 (&lt;1)</a:t>
                      </a:r>
                    </a:p>
                  </a:txBody>
                  <a:tcPr marL="89788" marR="89788" marT="44893" marB="44893" anchor="ctr">
                    <a:lnL w="12700" cap="flat" cmpd="sng" algn="ctr">
                      <a:solidFill>
                        <a:schemeClr val="bg1">
                          <a:lumMod val="8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lvl="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0</a:t>
                      </a:r>
                    </a:p>
                  </a:txBody>
                  <a:tcPr marL="89788" marR="89788" marT="44893" marB="44893" anchor="ctr">
                    <a:lnL w="19050"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lvl="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0</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lvl="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0</a:t>
                      </a:r>
                    </a:p>
                  </a:txBody>
                  <a:tcPr marL="89788" marR="89788" marT="44893" marB="44893" anchor="ctr">
                    <a:lnL w="12700" cap="flat" cmpd="sng" algn="ctr">
                      <a:solidFill>
                        <a:schemeClr val="bg1">
                          <a:lumMod val="85000"/>
                        </a:schemeClr>
                      </a:solidFill>
                      <a:prstDash val="solid"/>
                      <a:round/>
                      <a:headEnd type="none" w="med" len="med"/>
                      <a:tailEnd type="none" w="med" len="med"/>
                    </a:lnL>
                    <a:lnR w="28575" cap="flat" cmpd="sng" algn="ctr">
                      <a:no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611387770"/>
                  </a:ext>
                </a:extLst>
              </a:tr>
              <a:tr h="2166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1" i="0" u="none" strike="noStrike" kern="1200" cap="none" normalizeH="0" baseline="0" dirty="0">
                          <a:ln>
                            <a:noFill/>
                          </a:ln>
                          <a:solidFill>
                            <a:schemeClr val="tx1"/>
                          </a:solidFill>
                          <a:effectLst/>
                          <a:latin typeface="+mn-lt"/>
                          <a:ea typeface="+mn-ea"/>
                          <a:cs typeface="Arial" pitchFamily="34" charset="0"/>
                        </a:rPr>
                        <a:t>Deaths</a:t>
                      </a: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38100" cap="flat" cmpd="sng" algn="ctr">
                      <a:solidFill>
                        <a:srgbClr val="0D375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ts val="1200"/>
                        </a:lnSpc>
                        <a:spcBef>
                          <a:spcPts val="200"/>
                        </a:spcBef>
                        <a:spcAft>
                          <a:spcPts val="50"/>
                        </a:spcAft>
                        <a:tabLst>
                          <a:tab pos="635000" algn="dec"/>
                        </a:tabLst>
                      </a:pPr>
                      <a:r>
                        <a:rPr lang="en-US" sz="1200" dirty="0">
                          <a:solidFill>
                            <a:schemeClr val="tx1"/>
                          </a:solidFill>
                          <a:effectLst/>
                          <a:latin typeface="+mn-lt"/>
                          <a:ea typeface="Times New Roman" panose="02020603050405020304" pitchFamily="18" charset="0"/>
                        </a:rPr>
                        <a:t>1 (&lt;1)</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38100" cap="flat" cmpd="sng" algn="ctr">
                      <a:solidFill>
                        <a:srgbClr val="0D375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ts val="1200"/>
                        </a:lnSpc>
                        <a:spcBef>
                          <a:spcPts val="200"/>
                        </a:spcBef>
                        <a:spcAft>
                          <a:spcPts val="50"/>
                        </a:spcAft>
                        <a:tabLst>
                          <a:tab pos="635000" algn="dec"/>
                        </a:tabLst>
                      </a:pPr>
                      <a:r>
                        <a:rPr lang="en-US" sz="1200" dirty="0">
                          <a:solidFill>
                            <a:schemeClr val="tx1"/>
                          </a:solidFill>
                          <a:effectLst/>
                          <a:latin typeface="+mn-lt"/>
                          <a:ea typeface="Times New Roman" panose="02020603050405020304" pitchFamily="18" charset="0"/>
                        </a:rPr>
                        <a:t>3 (1)</a:t>
                      </a:r>
                    </a:p>
                  </a:txBody>
                  <a:tcPr marL="89788" marR="89788" marT="44893" marB="44893"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38100" cap="flat" cmpd="sng" algn="ctr">
                      <a:solidFill>
                        <a:srgbClr val="0D375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ts val="1200"/>
                        </a:lnSpc>
                        <a:spcBef>
                          <a:spcPts val="200"/>
                        </a:spcBef>
                        <a:spcAft>
                          <a:spcPts val="50"/>
                        </a:spcAft>
                        <a:buClrTx/>
                        <a:buSzTx/>
                        <a:buFontTx/>
                        <a:buNone/>
                        <a:tabLst>
                          <a:tab pos="635000" algn="dec"/>
                        </a:tabLst>
                        <a:defRPr/>
                      </a:pPr>
                      <a:r>
                        <a:rPr lang="en-US" sz="1200" dirty="0">
                          <a:solidFill>
                            <a:schemeClr val="tx1"/>
                          </a:solidFill>
                          <a:effectLst/>
                          <a:latin typeface="+mn-lt"/>
                          <a:ea typeface="Times New Roman" panose="02020603050405020304" pitchFamily="18" charset="0"/>
                        </a:rPr>
                        <a:t>4 (1)</a:t>
                      </a:r>
                    </a:p>
                  </a:txBody>
                  <a:tcPr marL="89788" marR="89788" marT="44893" marB="44893" anchor="ctr">
                    <a:lnL w="12700" cap="flat" cmpd="sng" algn="ctr">
                      <a:solidFill>
                        <a:schemeClr val="bg1">
                          <a:lumMod val="8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38100" cap="flat" cmpd="sng" algn="ctr">
                      <a:solidFill>
                        <a:srgbClr val="0D375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ts val="1200"/>
                        </a:lnSpc>
                        <a:spcBef>
                          <a:spcPts val="200"/>
                        </a:spcBef>
                        <a:spcAft>
                          <a:spcPts val="50"/>
                        </a:spcAft>
                        <a:buClrTx/>
                        <a:buSzTx/>
                        <a:buFontTx/>
                        <a:buNone/>
                        <a:tabLst>
                          <a:tab pos="635000" algn="dec"/>
                        </a:tabLst>
                        <a:defRPr/>
                      </a:pPr>
                      <a:r>
                        <a:rPr lang="en-US" sz="1200" dirty="0">
                          <a:solidFill>
                            <a:schemeClr val="tx1"/>
                          </a:solidFill>
                          <a:effectLst/>
                          <a:latin typeface="+mn-lt"/>
                          <a:ea typeface="Times New Roman" panose="02020603050405020304" pitchFamily="18" charset="0"/>
                        </a:rPr>
                        <a:t>2 (&lt;1)</a:t>
                      </a:r>
                    </a:p>
                  </a:txBody>
                  <a:tcPr marL="89788" marR="89788" marT="44893" marB="44893" anchor="ctr">
                    <a:lnL w="19050"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38100" cap="flat" cmpd="sng" algn="ctr">
                      <a:solidFill>
                        <a:srgbClr val="0D375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dirty="0">
                          <a:solidFill>
                            <a:schemeClr val="tx1"/>
                          </a:solidFill>
                          <a:effectLst/>
                          <a:latin typeface="+mn-lt"/>
                          <a:ea typeface="Times New Roman" panose="02020603050405020304" pitchFamily="18" charset="0"/>
                        </a:rPr>
                        <a:t>1 (&lt;1)</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38100" cap="flat" cmpd="sng" algn="ctr">
                      <a:solidFill>
                        <a:srgbClr val="0D375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dirty="0">
                          <a:solidFill>
                            <a:schemeClr val="tx1"/>
                          </a:solidFill>
                          <a:effectLst/>
                          <a:latin typeface="+mn-lt"/>
                          <a:ea typeface="Times New Roman" panose="02020603050405020304" pitchFamily="18" charset="0"/>
                        </a:rPr>
                        <a:t>3 (&lt;1)</a:t>
                      </a:r>
                    </a:p>
                  </a:txBody>
                  <a:tcPr marL="89788" marR="89788" marT="44893" marB="44893" anchor="ctr">
                    <a:lnL w="12700" cap="flat" cmpd="sng" algn="ctr">
                      <a:solidFill>
                        <a:schemeClr val="bg1">
                          <a:lumMod val="85000"/>
                        </a:schemeClr>
                      </a:solidFill>
                      <a:prstDash val="solid"/>
                      <a:round/>
                      <a:headEnd type="none" w="med" len="med"/>
                      <a:tailEnd type="none" w="med" len="med"/>
                    </a:lnL>
                    <a:lnR w="28575" cap="flat" cmpd="sng" algn="ctr">
                      <a:noFill/>
                      <a:prstDash val="solid"/>
                      <a:round/>
                      <a:headEnd type="none" w="med" len="med"/>
                      <a:tailEnd type="none" w="med" len="med"/>
                    </a:lnR>
                    <a:lnT w="6350" cap="flat" cmpd="sng" algn="ctr">
                      <a:noFill/>
                      <a:prstDash val="solid"/>
                      <a:round/>
                      <a:headEnd type="none" w="med" len="med"/>
                      <a:tailEnd type="none" w="med" len="med"/>
                    </a:lnT>
                    <a:lnB w="38100" cap="flat" cmpd="sng" algn="ctr">
                      <a:solidFill>
                        <a:srgbClr val="0D3759"/>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83198214"/>
                  </a:ext>
                </a:extLst>
              </a:tr>
            </a:tbl>
          </a:graphicData>
        </a:graphic>
      </p:graphicFrame>
      <p:sp>
        <p:nvSpPr>
          <p:cNvPr id="9" name="Rectangle 8">
            <a:extLst>
              <a:ext uri="{FF2B5EF4-FFF2-40B4-BE49-F238E27FC236}">
                <a16:creationId xmlns:a16="http://schemas.microsoft.com/office/drawing/2014/main" id="{D05AF734-4CE9-4892-9DD0-F3E1F75C06A2}"/>
              </a:ext>
            </a:extLst>
          </p:cNvPr>
          <p:cNvSpPr/>
          <p:nvPr/>
        </p:nvSpPr>
        <p:spPr>
          <a:xfrm>
            <a:off x="455219" y="1186100"/>
            <a:ext cx="11480038" cy="920765"/>
          </a:xfrm>
          <a:prstGeom prst="rect">
            <a:avLst/>
          </a:prstGeom>
        </p:spPr>
        <p:txBody>
          <a:bodyPr wrap="square">
            <a:spAutoFit/>
          </a:bodyPr>
          <a:lstStyle/>
          <a:p>
            <a:pPr marL="285750" indent="-285750">
              <a:spcBef>
                <a:spcPts val="300"/>
              </a:spcBef>
              <a:spcAft>
                <a:spcPts val="300"/>
              </a:spcAft>
              <a:buClr>
                <a:schemeClr val="accent2"/>
              </a:buClr>
              <a:buFont typeface="Arial" panose="020B0604020202020204" pitchFamily="34" charset="0"/>
              <a:buChar char="•"/>
            </a:pPr>
            <a:r>
              <a:rPr lang="en-US" sz="1600" dirty="0"/>
              <a:t>SAEs reported while on benralizumab were experienced by comparable percentages of patients in BORA and SIROCCO/CALIMA  (10-11% vs. 9-13%)</a:t>
            </a:r>
            <a:endParaRPr lang="en-US" sz="1600" baseline="30000" dirty="0"/>
          </a:p>
          <a:p>
            <a:pPr marL="285750" indent="-285750">
              <a:spcBef>
                <a:spcPts val="300"/>
              </a:spcBef>
              <a:buClr>
                <a:schemeClr val="accent2"/>
              </a:buClr>
              <a:buFont typeface="Arial" panose="020B0604020202020204" pitchFamily="34" charset="0"/>
              <a:buChar char="•"/>
            </a:pPr>
            <a:r>
              <a:rPr lang="en-US" sz="1600" dirty="0"/>
              <a:t>Treatment-related SAEs were reported for 9 (1%) patients in BORA</a:t>
            </a:r>
            <a:r>
              <a:rPr lang="en-US" sz="1600" baseline="30000" dirty="0"/>
              <a:t>a</a:t>
            </a:r>
            <a:r>
              <a:rPr lang="en-US" sz="1600" dirty="0"/>
              <a:t> and 6 (&lt;1%) in SIROCCO/CALIMA)</a:t>
            </a:r>
            <a:endParaRPr lang="en-US" sz="1600" baseline="30000" dirty="0"/>
          </a:p>
        </p:txBody>
      </p:sp>
    </p:spTree>
    <p:extLst>
      <p:ext uri="{BB962C8B-B14F-4D97-AF65-F5344CB8AC3E}">
        <p14:creationId xmlns:p14="http://schemas.microsoft.com/office/powerpoint/2010/main" val="26944388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a:t>
            </a:r>
            <a:r>
              <a:rPr lang="en-US" altLang="en-US" dirty="0"/>
              <a:t>of Common Adverse Events (Full Analysis Set) </a:t>
            </a:r>
            <a:endParaRPr lang="en-US" dirty="0"/>
          </a:p>
        </p:txBody>
      </p:sp>
      <p:sp>
        <p:nvSpPr>
          <p:cNvPr id="4" name="Slide Number Placeholder 3"/>
          <p:cNvSpPr>
            <a:spLocks noGrp="1"/>
          </p:cNvSpPr>
          <p:nvPr>
            <p:ph type="sldNum" sz="quarter" idx="12"/>
          </p:nvPr>
        </p:nvSpPr>
        <p:spPr/>
        <p:txBody>
          <a:bodyPr/>
          <a:lstStyle/>
          <a:p>
            <a:pPr lvl="0"/>
            <a:fld id="{481F2B7F-198A-42B2-B878-1A7737CDC9EB}" type="slidenum">
              <a:rPr lang="en-US" noProof="0" smtClean="0"/>
              <a:pPr lvl="0"/>
              <a:t>15</a:t>
            </a:fld>
            <a:endParaRPr lang="en-US" noProof="0" dirty="0"/>
          </a:p>
        </p:txBody>
      </p:sp>
      <p:sp>
        <p:nvSpPr>
          <p:cNvPr id="3" name="Text Placeholder 2"/>
          <p:cNvSpPr>
            <a:spLocks noGrp="1"/>
          </p:cNvSpPr>
          <p:nvPr>
            <p:ph type="body" sz="quarter" idx="13"/>
          </p:nvPr>
        </p:nvSpPr>
        <p:spPr/>
        <p:txBody>
          <a:bodyPr/>
          <a:lstStyle/>
          <a:p>
            <a:r>
              <a:rPr lang="en-US" dirty="0"/>
              <a:t>Note: SAEs ≥1% were worsening asthma, pneumonia, pneumonia caused by bacterial infection, influenza, ischemic stroke.</a:t>
            </a:r>
          </a:p>
          <a:p>
            <a:r>
              <a:rPr lang="en-GB" dirty="0"/>
              <a:t>AE = adverse event; PBO = placebo; Q4W = every 4 weeks; Q8W = every 8 weeks (first three doses Q4W); SAE = serious AE; URTI = upper respiratory tract infection.</a:t>
            </a:r>
          </a:p>
          <a:p>
            <a:r>
              <a:rPr lang="en-US" dirty="0"/>
              <a:t>Busse WW et al. Article online ahead of print. </a:t>
            </a:r>
            <a:r>
              <a:rPr lang="en-US" i="1" dirty="0"/>
              <a:t>Lancet Respir Med. </a:t>
            </a:r>
            <a:r>
              <a:rPr lang="en-US" dirty="0"/>
              <a:t>2018.</a:t>
            </a:r>
          </a:p>
        </p:txBody>
      </p:sp>
      <p:sp>
        <p:nvSpPr>
          <p:cNvPr id="7" name="Rectangle 6">
            <a:extLst>
              <a:ext uri="{FF2B5EF4-FFF2-40B4-BE49-F238E27FC236}">
                <a16:creationId xmlns:a16="http://schemas.microsoft.com/office/drawing/2014/main" id="{C89DA631-F117-44C3-985A-FB7DC463E282}"/>
              </a:ext>
            </a:extLst>
          </p:cNvPr>
          <p:cNvSpPr/>
          <p:nvPr/>
        </p:nvSpPr>
        <p:spPr>
          <a:xfrm>
            <a:off x="396587" y="1274391"/>
            <a:ext cx="11004258" cy="774571"/>
          </a:xfrm>
          <a:prstGeom prst="rect">
            <a:avLst/>
          </a:prstGeom>
        </p:spPr>
        <p:txBody>
          <a:bodyPr wrap="square">
            <a:spAutoFit/>
          </a:bodyPr>
          <a:lstStyle/>
          <a:p>
            <a:pPr marL="285750" marR="0" lvl="0" indent="-285750" algn="l" defTabSz="914400" rtl="0" eaLnBrk="1" fontAlgn="auto" latinLnBrk="0" hangingPunct="1">
              <a:lnSpc>
                <a:spcPct val="100000"/>
              </a:lnSpc>
              <a:spcBef>
                <a:spcPts val="0"/>
              </a:spcBef>
              <a:spcAft>
                <a:spcPts val="0"/>
              </a:spcAft>
              <a:buClr>
                <a:schemeClr val="accent2"/>
              </a:buClr>
              <a:buSzTx/>
              <a:buFont typeface="Arial" panose="020B0604020202020204" pitchFamily="34" charset="0"/>
              <a:buChar char="•"/>
              <a:tabLst/>
              <a:defRPr/>
            </a:pPr>
            <a:r>
              <a:rPr kumimoji="0" lang="en-US" i="0" u="none" strike="noStrike" kern="1200" cap="none" spc="0" normalizeH="0" baseline="0" noProof="0" dirty="0">
                <a:ln>
                  <a:noFill/>
                </a:ln>
                <a:solidFill>
                  <a:srgbClr val="000000"/>
                </a:solidFill>
                <a:effectLst/>
                <a:uLnTx/>
                <a:uFillTx/>
                <a:ea typeface="+mn-ea"/>
                <a:cs typeface="+mn-cs"/>
              </a:rPr>
              <a:t>The most common AEs were viral URTI</a:t>
            </a:r>
            <a:r>
              <a:rPr lang="en-US" dirty="0">
                <a:solidFill>
                  <a:srgbClr val="000000"/>
                </a:solidFill>
              </a:rPr>
              <a:t> and worsening </a:t>
            </a:r>
            <a:r>
              <a:rPr kumimoji="0" lang="en-US" i="0" u="none" strike="noStrike" kern="1200" cap="none" spc="0" normalizeH="0" baseline="0" noProof="0" dirty="0">
                <a:ln>
                  <a:noFill/>
                </a:ln>
                <a:solidFill>
                  <a:srgbClr val="000000"/>
                </a:solidFill>
                <a:effectLst/>
                <a:uLnTx/>
                <a:uFillTx/>
                <a:ea typeface="+mn-ea"/>
                <a:cs typeface="+mn-cs"/>
              </a:rPr>
              <a:t>asthma</a:t>
            </a:r>
            <a:endParaRPr lang="en-US" baseline="30000" dirty="0">
              <a:solidFill>
                <a:srgbClr val="000000"/>
              </a:solidFill>
            </a:endParaRPr>
          </a:p>
          <a:p>
            <a:pPr marL="285750" marR="0" lvl="0" indent="-285750" algn="l" defTabSz="914400" rtl="0" eaLnBrk="1" fontAlgn="auto" latinLnBrk="0" hangingPunct="1">
              <a:lnSpc>
                <a:spcPct val="100000"/>
              </a:lnSpc>
              <a:spcBef>
                <a:spcPts val="1000"/>
              </a:spcBef>
              <a:spcAft>
                <a:spcPts val="0"/>
              </a:spcAft>
              <a:buClr>
                <a:schemeClr val="accent2"/>
              </a:buClr>
              <a:buSzTx/>
              <a:buFont typeface="Arial" panose="020B0604020202020204" pitchFamily="34" charset="0"/>
              <a:buChar char="•"/>
              <a:tabLst/>
              <a:defRPr/>
            </a:pPr>
            <a:r>
              <a:rPr kumimoji="0" lang="en-US" i="0" u="none" strike="noStrike" kern="1200" cap="none" spc="0" normalizeH="0" baseline="0" noProof="0" dirty="0">
                <a:ln>
                  <a:noFill/>
                </a:ln>
                <a:solidFill>
                  <a:srgbClr val="000000"/>
                </a:solidFill>
                <a:effectLst/>
                <a:uLnTx/>
                <a:uFillTx/>
                <a:ea typeface="+mn-ea"/>
                <a:cs typeface="+mn-cs"/>
              </a:rPr>
              <a:t>Worsening asthma was the most frequently occurring S</a:t>
            </a:r>
            <a:r>
              <a:rPr lang="en-US" dirty="0">
                <a:solidFill>
                  <a:srgbClr val="000000"/>
                </a:solidFill>
              </a:rPr>
              <a:t>AE</a:t>
            </a:r>
            <a:r>
              <a:rPr kumimoji="0" lang="en-US" i="0" u="none" strike="noStrike" kern="1200" cap="none" spc="0" normalizeH="0" baseline="0" noProof="0" dirty="0">
                <a:ln>
                  <a:noFill/>
                </a:ln>
                <a:solidFill>
                  <a:srgbClr val="000000"/>
                </a:solidFill>
                <a:effectLst/>
                <a:uLnTx/>
                <a:uFillTx/>
                <a:ea typeface="+mn-ea"/>
                <a:cs typeface="+mn-cs"/>
              </a:rPr>
              <a:t> </a:t>
            </a:r>
            <a:r>
              <a:rPr lang="en-US" dirty="0">
                <a:solidFill>
                  <a:srgbClr val="000000"/>
                </a:solidFill>
              </a:rPr>
              <a:t>in all groups</a:t>
            </a:r>
          </a:p>
        </p:txBody>
      </p:sp>
      <p:graphicFrame>
        <p:nvGraphicFramePr>
          <p:cNvPr id="18" name="Table 17">
            <a:extLst>
              <a:ext uri="{FF2B5EF4-FFF2-40B4-BE49-F238E27FC236}">
                <a16:creationId xmlns:a16="http://schemas.microsoft.com/office/drawing/2014/main" id="{328B174C-DCFA-465A-9F11-4A6217D2D33A}"/>
              </a:ext>
            </a:extLst>
          </p:cNvPr>
          <p:cNvGraphicFramePr>
            <a:graphicFrameLocks noGrp="1"/>
          </p:cNvGraphicFramePr>
          <p:nvPr>
            <p:extLst>
              <p:ext uri="{D42A27DB-BD31-4B8C-83A1-F6EECF244321}">
                <p14:modId xmlns:p14="http://schemas.microsoft.com/office/powerpoint/2010/main" val="4201070600"/>
              </p:ext>
            </p:extLst>
          </p:nvPr>
        </p:nvGraphicFramePr>
        <p:xfrm>
          <a:off x="457199" y="2222034"/>
          <a:ext cx="10340672" cy="3062948"/>
        </p:xfrm>
        <a:graphic>
          <a:graphicData uri="http://schemas.openxmlformats.org/drawingml/2006/table">
            <a:tbl>
              <a:tblPr firstRow="1" bandRow="1">
                <a:tableStyleId>{5940675A-B579-460E-94D1-54222C63F5DA}</a:tableStyleId>
              </a:tblPr>
              <a:tblGrid>
                <a:gridCol w="2601753">
                  <a:extLst>
                    <a:ext uri="{9D8B030D-6E8A-4147-A177-3AD203B41FA5}">
                      <a16:colId xmlns:a16="http://schemas.microsoft.com/office/drawing/2014/main" val="20000"/>
                    </a:ext>
                  </a:extLst>
                </a:gridCol>
                <a:gridCol w="1975267">
                  <a:extLst>
                    <a:ext uri="{9D8B030D-6E8A-4147-A177-3AD203B41FA5}">
                      <a16:colId xmlns:a16="http://schemas.microsoft.com/office/drawing/2014/main" val="3404419594"/>
                    </a:ext>
                  </a:extLst>
                </a:gridCol>
                <a:gridCol w="1975267">
                  <a:extLst>
                    <a:ext uri="{9D8B030D-6E8A-4147-A177-3AD203B41FA5}">
                      <a16:colId xmlns:a16="http://schemas.microsoft.com/office/drawing/2014/main" val="2873495451"/>
                    </a:ext>
                  </a:extLst>
                </a:gridCol>
                <a:gridCol w="1975267">
                  <a:extLst>
                    <a:ext uri="{9D8B030D-6E8A-4147-A177-3AD203B41FA5}">
                      <a16:colId xmlns:a16="http://schemas.microsoft.com/office/drawing/2014/main" val="4243274984"/>
                    </a:ext>
                  </a:extLst>
                </a:gridCol>
                <a:gridCol w="1813118">
                  <a:extLst>
                    <a:ext uri="{9D8B030D-6E8A-4147-A177-3AD203B41FA5}">
                      <a16:colId xmlns:a16="http://schemas.microsoft.com/office/drawing/2014/main" val="20004"/>
                    </a:ext>
                  </a:extLst>
                </a:gridCol>
              </a:tblGrid>
              <a:tr h="535118">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u="none" strike="noStrike" kern="1200" cap="none" normalizeH="0" baseline="0" dirty="0">
                          <a:ln>
                            <a:noFill/>
                          </a:ln>
                          <a:solidFill>
                            <a:schemeClr val="bg1"/>
                          </a:solidFill>
                          <a:effectLst/>
                          <a:latin typeface="+mn-lt"/>
                          <a:ea typeface="+mn-ea"/>
                          <a:cs typeface="Arial" pitchFamily="34" charset="0"/>
                        </a:rPr>
                        <a:t>AEs </a:t>
                      </a:r>
                      <a:r>
                        <a:rPr lang="en-US" sz="1600" b="1" dirty="0">
                          <a:solidFill>
                            <a:schemeClr val="bg1"/>
                          </a:solidFill>
                        </a:rPr>
                        <a:t>Occurring in </a:t>
                      </a:r>
                      <a:r>
                        <a:rPr lang="en-US" sz="1600" b="1" dirty="0">
                          <a:solidFill>
                            <a:schemeClr val="bg1"/>
                          </a:solidFill>
                          <a:cs typeface="Arial" panose="020B0604020202020204" pitchFamily="34" charset="0"/>
                        </a:rPr>
                        <a:t>≥5% of Patients, </a:t>
                      </a:r>
                      <a:r>
                        <a:rPr kumimoji="0" lang="en-US" sz="1600" b="1" u="none" strike="noStrike" kern="1200" cap="none" normalizeH="0" baseline="0" dirty="0">
                          <a:ln>
                            <a:noFill/>
                          </a:ln>
                          <a:solidFill>
                            <a:schemeClr val="bg1"/>
                          </a:solidFill>
                          <a:effectLst/>
                          <a:latin typeface="+mn-lt"/>
                          <a:ea typeface="+mn-ea"/>
                          <a:cs typeface="Arial" pitchFamily="34" charset="0"/>
                        </a:rPr>
                        <a:t>n (%)</a:t>
                      </a:r>
                      <a:r>
                        <a:rPr kumimoji="0" lang="en-US" sz="1600" b="1" u="none" strike="noStrike" kern="1200" cap="none" normalizeH="0" baseline="30000" dirty="0">
                          <a:ln>
                            <a:noFill/>
                          </a:ln>
                          <a:solidFill>
                            <a:schemeClr val="bg1"/>
                          </a:solidFill>
                          <a:effectLst/>
                          <a:latin typeface="+mn-lt"/>
                          <a:ea typeface="+mn-ea"/>
                          <a:cs typeface="Arial" pitchFamily="34" charset="0"/>
                        </a:rPr>
                        <a:t>1</a:t>
                      </a:r>
                      <a:endParaRPr kumimoji="0" lang="en-US" sz="1600" b="1" u="none" strike="noStrike" kern="1200" cap="none" normalizeH="0" baseline="0" dirty="0">
                        <a:ln>
                          <a:noFill/>
                        </a:ln>
                        <a:solidFill>
                          <a:schemeClr val="bg1"/>
                        </a:solidFill>
                        <a:effectLst/>
                        <a:latin typeface="+mn-lt"/>
                        <a:ea typeface="+mn-ea"/>
                        <a:cs typeface="Arial" pitchFamily="34" charset="0"/>
                      </a:endParaRPr>
                    </a:p>
                  </a:txBody>
                  <a:tcPr marL="89788" marR="89788" marT="44893" marB="44893" anchor="b">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bg1"/>
                          </a:solidFill>
                          <a:latin typeface="+mn-lt"/>
                        </a:rPr>
                        <a:t>Benralizumab Q4W</a:t>
                      </a:r>
                    </a:p>
                  </a:txBody>
                  <a:tcPr marL="89788" marR="89788" marT="44893" marB="44893"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b="1" dirty="0">
                        <a:solidFill>
                          <a:schemeClr val="bg1"/>
                        </a:solidFill>
                        <a:latin typeface="+mn-lt"/>
                      </a:endParaRPr>
                    </a:p>
                  </a:txBody>
                  <a:tcPr marL="89788" marR="89788" marT="44893" marB="44893"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bg1"/>
                          </a:solidFill>
                          <a:latin typeface="+mn-lt"/>
                        </a:rPr>
                        <a:t>Benralizumab Q8W</a:t>
                      </a:r>
                    </a:p>
                  </a:txBody>
                  <a:tcPr marL="89788" marR="89788" marT="44893" marB="44893"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50" b="1" dirty="0">
                        <a:solidFill>
                          <a:schemeClr val="bg1"/>
                        </a:solidFill>
                        <a:latin typeface="+mn-lt"/>
                      </a:endParaRPr>
                    </a:p>
                  </a:txBody>
                  <a:tcPr marL="89788" marR="89788" marT="44893" marB="44893" anchor="b">
                    <a:lnL w="12700" cap="flat" cmpd="sng" algn="ctr">
                      <a:solidFill>
                        <a:schemeClr val="bg1">
                          <a:lumMod val="85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0"/>
                  </a:ext>
                </a:extLst>
              </a:tr>
              <a:tr h="642745">
                <a:tc vMerge="1">
                  <a:txBody>
                    <a:bodyPr/>
                    <a:lstStyle/>
                    <a:p>
                      <a:endParaRPr lang="en-US"/>
                    </a:p>
                  </a:txBody>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b="1" u="none" strike="noStrike" cap="none" normalizeH="0" baseline="0" dirty="0">
                          <a:ln>
                            <a:noFill/>
                          </a:ln>
                          <a:solidFill>
                            <a:schemeClr val="bg1"/>
                          </a:solidFill>
                          <a:effectLst/>
                          <a:latin typeface="+mn-lt"/>
                        </a:rPr>
                        <a:t>Q4W/Q4W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b="1" u="none" strike="noStrike" cap="none" normalizeH="0" baseline="0" dirty="0">
                          <a:ln>
                            <a:noFill/>
                          </a:ln>
                          <a:solidFill>
                            <a:schemeClr val="bg1"/>
                          </a:solidFill>
                          <a:effectLst/>
                          <a:latin typeface="+mn-lt"/>
                        </a:rPr>
                        <a:t>n=518</a:t>
                      </a:r>
                    </a:p>
                  </a:txBody>
                  <a:tcPr marL="89788" marR="89788" marT="44893" marB="44893" anchor="b"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b="1" u="none" strike="noStrike" cap="none" normalizeH="0" baseline="0" dirty="0">
                          <a:ln>
                            <a:noFill/>
                          </a:ln>
                          <a:solidFill>
                            <a:schemeClr val="bg1"/>
                          </a:solidFill>
                          <a:effectLst/>
                          <a:latin typeface="+mn-lt"/>
                        </a:rPr>
                        <a:t>PBO/Q4W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b="1" i="0" u="none" strike="noStrike" cap="none" normalizeH="0" baseline="0" dirty="0">
                          <a:ln>
                            <a:noFill/>
                          </a:ln>
                          <a:solidFill>
                            <a:schemeClr val="bg1"/>
                          </a:solidFill>
                          <a:effectLst/>
                          <a:latin typeface="+mn-lt"/>
                          <a:cs typeface="Arial" pitchFamily="34" charset="0"/>
                        </a:rPr>
                        <a:t>n=265</a:t>
                      </a:r>
                    </a:p>
                  </a:txBody>
                  <a:tcPr marL="89788" marR="89788" marT="44893" marB="44893" anchor="b"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b="1" u="none" strike="noStrike" cap="none" normalizeH="0" baseline="0" dirty="0">
                          <a:ln>
                            <a:noFill/>
                          </a:ln>
                          <a:solidFill>
                            <a:schemeClr val="bg1"/>
                          </a:solidFill>
                          <a:effectLst/>
                          <a:latin typeface="+mn-lt"/>
                        </a:rPr>
                        <a:t>Q8W/Q8W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b="1" u="none" strike="noStrike" cap="none" normalizeH="0" baseline="0" dirty="0">
                          <a:ln>
                            <a:noFill/>
                          </a:ln>
                          <a:solidFill>
                            <a:schemeClr val="bg1"/>
                          </a:solidFill>
                          <a:effectLst/>
                          <a:latin typeface="+mn-lt"/>
                        </a:rPr>
                        <a:t>n=512</a:t>
                      </a:r>
                      <a:endParaRPr kumimoji="0" lang="en-US" altLang="en-US" sz="1600" b="1" i="0" u="none" strike="noStrike" cap="none" normalizeH="0" baseline="0" dirty="0">
                        <a:ln>
                          <a:noFill/>
                        </a:ln>
                        <a:solidFill>
                          <a:schemeClr val="bg1"/>
                        </a:solidFill>
                        <a:effectLst/>
                        <a:latin typeface="+mn-lt"/>
                        <a:cs typeface="Arial" pitchFamily="34" charset="0"/>
                      </a:endParaRPr>
                    </a:p>
                  </a:txBody>
                  <a:tcPr marL="89788" marR="89788" marT="44893" marB="44893" anchor="b"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b="1" u="none" strike="noStrike" cap="none" normalizeH="0" baseline="0" dirty="0">
                          <a:ln>
                            <a:noFill/>
                          </a:ln>
                          <a:solidFill>
                            <a:schemeClr val="bg1"/>
                          </a:solidFill>
                          <a:effectLst/>
                          <a:latin typeface="+mn-lt"/>
                        </a:rPr>
                        <a:t>PBO/Q8W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b="1" u="none" strike="noStrike" cap="none" normalizeH="0" baseline="0" dirty="0">
                          <a:ln>
                            <a:noFill/>
                          </a:ln>
                          <a:solidFill>
                            <a:schemeClr val="bg1"/>
                          </a:solidFill>
                          <a:effectLst/>
                          <a:latin typeface="+mn-lt"/>
                        </a:rPr>
                        <a:t>n=281</a:t>
                      </a:r>
                      <a:endParaRPr kumimoji="0" lang="en-US" altLang="en-US" sz="1600" b="1" i="0" u="none" strike="noStrike" cap="none" normalizeH="0" baseline="0" dirty="0">
                        <a:ln>
                          <a:noFill/>
                        </a:ln>
                        <a:solidFill>
                          <a:schemeClr val="bg1"/>
                        </a:solidFill>
                        <a:effectLst/>
                        <a:latin typeface="+mn-lt"/>
                        <a:cs typeface="Arial" pitchFamily="34" charset="0"/>
                      </a:endParaRPr>
                    </a:p>
                  </a:txBody>
                  <a:tcPr marL="89788" marR="89788" marT="44893" marB="44893" anchor="b"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1"/>
                  </a:ext>
                </a:extLst>
              </a:tr>
              <a:tr h="371340">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914400" rtl="0" eaLnBrk="0" fontAlgn="base" latinLnBrk="0" hangingPunct="0">
                        <a:lnSpc>
                          <a:spcPts val="1200"/>
                        </a:lnSpc>
                        <a:spcBef>
                          <a:spcPts val="0"/>
                        </a:spcBef>
                        <a:spcAft>
                          <a:spcPct val="0"/>
                        </a:spcAft>
                        <a:buClrTx/>
                        <a:buSzTx/>
                        <a:buFont typeface="Wingdings" pitchFamily="2" charset="2"/>
                        <a:buNone/>
                        <a:tabLst/>
                        <a:defRPr/>
                      </a:pPr>
                      <a:r>
                        <a:rPr lang="en-US" sz="1600" b="1" kern="1200" dirty="0">
                          <a:solidFill>
                            <a:schemeClr val="tx1"/>
                          </a:solidFill>
                          <a:effectLst/>
                          <a:latin typeface="+mn-lt"/>
                          <a:ea typeface="+mn-ea"/>
                          <a:cs typeface="Arial" pitchFamily="34" charset="0"/>
                        </a:rPr>
                        <a:t>Viral URTI</a:t>
                      </a:r>
                      <a:endParaRPr kumimoji="0" lang="en-US" altLang="en-US" sz="1600" b="1" i="0" u="none" strike="sngStrike" kern="1200" cap="none" normalizeH="0" baseline="0" dirty="0">
                        <a:ln>
                          <a:noFill/>
                        </a:ln>
                        <a:solidFill>
                          <a:schemeClr val="tx1"/>
                        </a:solidFill>
                        <a:effectLst/>
                        <a:latin typeface="+mn-lt"/>
                        <a:ea typeface="+mn-ea"/>
                        <a:cs typeface="Arial" pitchFamily="34" charset="0"/>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600" dirty="0">
                          <a:solidFill>
                            <a:schemeClr val="tx1"/>
                          </a:solidFill>
                          <a:latin typeface="+mn-lt"/>
                        </a:rPr>
                        <a:t>78 (15)</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600" dirty="0">
                          <a:solidFill>
                            <a:schemeClr val="tx1"/>
                          </a:solidFill>
                          <a:latin typeface="+mn-lt"/>
                        </a:rPr>
                        <a:t>36 (14)</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600" dirty="0">
                          <a:solidFill>
                            <a:schemeClr val="tx1"/>
                          </a:solidFill>
                          <a:latin typeface="+mn-lt"/>
                        </a:rPr>
                        <a:t>80 (16) </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600" dirty="0">
                          <a:solidFill>
                            <a:schemeClr val="tx1"/>
                          </a:solidFill>
                          <a:latin typeface="+mn-lt"/>
                        </a:rPr>
                        <a:t>41 (15) </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87295">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914400" rtl="0" eaLnBrk="0" fontAlgn="base" latinLnBrk="0" hangingPunct="0">
                        <a:lnSpc>
                          <a:spcPts val="1200"/>
                        </a:lnSpc>
                        <a:spcBef>
                          <a:spcPts val="0"/>
                        </a:spcBef>
                        <a:spcAft>
                          <a:spcPct val="0"/>
                        </a:spcAft>
                        <a:buClrTx/>
                        <a:buSzTx/>
                        <a:buFont typeface="Wingdings" pitchFamily="2" charset="2"/>
                        <a:buNone/>
                        <a:tabLst/>
                        <a:defRPr/>
                      </a:pPr>
                      <a:r>
                        <a:rPr kumimoji="0" lang="en-GB" altLang="en-US" sz="1600" b="1" i="0" u="none" strike="noStrike" kern="1200" cap="none" normalizeH="0" baseline="0" dirty="0">
                          <a:ln>
                            <a:noFill/>
                          </a:ln>
                          <a:solidFill>
                            <a:schemeClr val="tx1"/>
                          </a:solidFill>
                          <a:effectLst/>
                          <a:latin typeface="+mn-lt"/>
                          <a:ea typeface="+mn-ea"/>
                          <a:cs typeface="Arial" pitchFamily="34" charset="0"/>
                        </a:rPr>
                        <a:t>Asthma</a:t>
                      </a:r>
                      <a:endParaRPr kumimoji="0" lang="en-US" altLang="en-US" sz="1600" b="1" i="0" u="none" strike="noStrike" kern="1200" cap="none" normalizeH="0" baseline="0" dirty="0">
                        <a:ln>
                          <a:noFill/>
                        </a:ln>
                        <a:solidFill>
                          <a:schemeClr val="tx1"/>
                        </a:solidFill>
                        <a:effectLst/>
                        <a:latin typeface="+mn-lt"/>
                        <a:ea typeface="+mn-ea"/>
                        <a:cs typeface="Arial" pitchFamily="34" charset="0"/>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dirty="0">
                          <a:solidFill>
                            <a:schemeClr val="tx1"/>
                          </a:solidFill>
                          <a:effectLst/>
                          <a:latin typeface="+mn-lt"/>
                          <a:ea typeface="Times New Roman" panose="02020603050405020304" pitchFamily="18" charset="0"/>
                        </a:rPr>
                        <a:t>49 (9)</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dirty="0">
                          <a:solidFill>
                            <a:schemeClr val="tx1"/>
                          </a:solidFill>
                          <a:effectLst/>
                          <a:latin typeface="+mn-lt"/>
                          <a:ea typeface="Times New Roman" panose="02020603050405020304" pitchFamily="18" charset="0"/>
                        </a:rPr>
                        <a:t>27 (10)</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dirty="0">
                          <a:solidFill>
                            <a:schemeClr val="tx1"/>
                          </a:solidFill>
                          <a:effectLst/>
                          <a:latin typeface="+mn-lt"/>
                          <a:ea typeface="Times New Roman" panose="02020603050405020304" pitchFamily="18" charset="0"/>
                        </a:rPr>
                        <a:t>41 (8)</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793750" algn="dec"/>
                        </a:tabLst>
                        <a:defRPr/>
                      </a:pPr>
                      <a:r>
                        <a:rPr lang="en-US" sz="1600" dirty="0">
                          <a:solidFill>
                            <a:schemeClr val="tx1"/>
                          </a:solidFill>
                          <a:effectLst/>
                          <a:latin typeface="+mn-lt"/>
                          <a:ea typeface="Times New Roman" panose="02020603050405020304" pitchFamily="18" charset="0"/>
                        </a:rPr>
                        <a:t>19 (7)</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3"/>
                  </a:ext>
                </a:extLst>
              </a:tr>
              <a:tr h="371340">
                <a:tc>
                  <a:txBody>
                    <a:bodyPr/>
                    <a:lstStyle/>
                    <a:p>
                      <a:pPr marL="0" marR="0" lvl="0" indent="0" algn="l" defTabSz="914400" rtl="0" eaLnBrk="0" fontAlgn="base" latinLnBrk="0" hangingPunct="0">
                        <a:lnSpc>
                          <a:spcPct val="100000"/>
                        </a:lnSpc>
                        <a:spcBef>
                          <a:spcPts val="200"/>
                        </a:spcBef>
                        <a:spcAft>
                          <a:spcPct val="0"/>
                        </a:spcAft>
                        <a:buClrTx/>
                        <a:buSzTx/>
                        <a:buFont typeface="Wingdings" pitchFamily="2" charset="2"/>
                        <a:buNone/>
                        <a:tabLst/>
                        <a:defRPr/>
                      </a:pPr>
                      <a:r>
                        <a:rPr kumimoji="0" lang="en-GB" altLang="en-US" sz="1600" b="1" i="0" u="none" strike="noStrike" kern="1200" cap="none" normalizeH="0" baseline="0" dirty="0">
                          <a:ln>
                            <a:noFill/>
                          </a:ln>
                          <a:solidFill>
                            <a:schemeClr val="tx1"/>
                          </a:solidFill>
                          <a:effectLst/>
                          <a:latin typeface="+mn-lt"/>
                          <a:ea typeface="+mn-ea"/>
                          <a:cs typeface="+mn-cs"/>
                        </a:rPr>
                        <a:t>URTI</a:t>
                      </a:r>
                      <a:endParaRPr kumimoji="0" lang="en-US" altLang="en-US" sz="1600" b="1" i="0" u="none" strike="noStrike" cap="none" normalizeH="0" baseline="0" dirty="0">
                        <a:ln>
                          <a:noFill/>
                        </a:ln>
                        <a:solidFill>
                          <a:schemeClr val="tx1"/>
                        </a:solidFill>
                        <a:effectLst/>
                        <a:latin typeface="+mn-lt"/>
                        <a:cs typeface="Arial" pitchFamily="34" charset="0"/>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dirty="0">
                          <a:solidFill>
                            <a:schemeClr val="tx1"/>
                          </a:solidFill>
                          <a:effectLst/>
                          <a:latin typeface="+mn-lt"/>
                          <a:ea typeface="+mn-ea"/>
                          <a:cs typeface="+mn-cs"/>
                        </a:rPr>
                        <a:t>30 (6)</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dirty="0">
                          <a:solidFill>
                            <a:schemeClr val="tx1"/>
                          </a:solidFill>
                          <a:effectLst/>
                          <a:latin typeface="+mn-lt"/>
                          <a:ea typeface="+mn-ea"/>
                          <a:cs typeface="+mn-cs"/>
                        </a:rPr>
                        <a:t>21 (8)</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dirty="0">
                          <a:solidFill>
                            <a:schemeClr val="tx1"/>
                          </a:solidFill>
                          <a:effectLst/>
                          <a:latin typeface="+mn-lt"/>
                          <a:ea typeface="+mn-ea"/>
                          <a:cs typeface="+mn-cs"/>
                        </a:rPr>
                        <a:t>31 (6)</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gn="ctr">
                        <a:lnSpc>
                          <a:spcPts val="1200"/>
                        </a:lnSpc>
                        <a:spcBef>
                          <a:spcPts val="200"/>
                        </a:spcBef>
                        <a:spcAft>
                          <a:spcPts val="50"/>
                        </a:spcAft>
                        <a:tabLst>
                          <a:tab pos="635000" algn="dec"/>
                        </a:tabLst>
                      </a:pPr>
                      <a:r>
                        <a:rPr lang="en-US" sz="1600" dirty="0">
                          <a:solidFill>
                            <a:schemeClr val="tx1"/>
                          </a:solidFill>
                          <a:effectLst/>
                          <a:latin typeface="+mn-lt"/>
                          <a:ea typeface="Times New Roman" panose="02020603050405020304" pitchFamily="18" charset="0"/>
                        </a:rPr>
                        <a:t>20 (7)</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499112427"/>
                  </a:ext>
                </a:extLst>
              </a:tr>
              <a:tr h="371340">
                <a:tc>
                  <a:txBody>
                    <a:bodyPr/>
                    <a:lstStyle/>
                    <a:p>
                      <a:pPr marL="0" marR="0" lvl="0" indent="0" algn="l" defTabSz="914400" rtl="0" eaLnBrk="0" fontAlgn="base" latinLnBrk="0" hangingPunct="0">
                        <a:lnSpc>
                          <a:spcPct val="100000"/>
                        </a:lnSpc>
                        <a:spcBef>
                          <a:spcPts val="200"/>
                        </a:spcBef>
                        <a:spcAft>
                          <a:spcPct val="0"/>
                        </a:spcAft>
                        <a:buClrTx/>
                        <a:buSzTx/>
                        <a:buFont typeface="Wingdings" pitchFamily="2" charset="2"/>
                        <a:buNone/>
                        <a:tabLst/>
                        <a:defRPr/>
                      </a:pPr>
                      <a:r>
                        <a:rPr kumimoji="0" lang="en-US" altLang="en-US" sz="1600" b="1" i="0" u="none" strike="noStrike" cap="none" normalizeH="0" baseline="0" dirty="0">
                          <a:ln>
                            <a:noFill/>
                          </a:ln>
                          <a:solidFill>
                            <a:schemeClr val="tx1"/>
                          </a:solidFill>
                          <a:effectLst/>
                          <a:latin typeface="+mn-lt"/>
                          <a:cs typeface="Arial" pitchFamily="34" charset="0"/>
                        </a:rPr>
                        <a:t>Bronchitis</a:t>
                      </a: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dirty="0">
                          <a:solidFill>
                            <a:schemeClr val="tx1"/>
                          </a:solidFill>
                          <a:effectLst/>
                          <a:latin typeface="+mn-lt"/>
                          <a:ea typeface="+mn-ea"/>
                          <a:cs typeface="+mn-cs"/>
                        </a:rPr>
                        <a:t>26 95)</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dirty="0">
                          <a:solidFill>
                            <a:schemeClr val="tx1"/>
                          </a:solidFill>
                          <a:effectLst/>
                          <a:latin typeface="+mn-lt"/>
                          <a:ea typeface="+mn-ea"/>
                          <a:cs typeface="+mn-cs"/>
                        </a:rPr>
                        <a:t>18 (7)</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dirty="0">
                          <a:solidFill>
                            <a:schemeClr val="tx1"/>
                          </a:solidFill>
                          <a:effectLst/>
                          <a:latin typeface="+mn-lt"/>
                          <a:ea typeface="+mn-ea"/>
                          <a:cs typeface="+mn-cs"/>
                        </a:rPr>
                        <a:t>33 (6)</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algn="ctr">
                        <a:lnSpc>
                          <a:spcPts val="1200"/>
                        </a:lnSpc>
                        <a:spcBef>
                          <a:spcPts val="200"/>
                        </a:spcBef>
                        <a:spcAft>
                          <a:spcPts val="50"/>
                        </a:spcAft>
                        <a:tabLst>
                          <a:tab pos="635000" algn="dec"/>
                        </a:tabLst>
                      </a:pPr>
                      <a:r>
                        <a:rPr lang="en-US" sz="1600" dirty="0">
                          <a:solidFill>
                            <a:schemeClr val="tx1"/>
                          </a:solidFill>
                          <a:effectLst/>
                          <a:latin typeface="+mn-lt"/>
                          <a:ea typeface="Times New Roman" panose="02020603050405020304" pitchFamily="18" charset="0"/>
                        </a:rPr>
                        <a:t>15 (5)</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752590640"/>
                  </a:ext>
                </a:extLst>
              </a:tr>
              <a:tr h="383770">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914400" rtl="0" eaLnBrk="0" fontAlgn="base" latinLnBrk="0" hangingPunct="0">
                        <a:lnSpc>
                          <a:spcPts val="1200"/>
                        </a:lnSpc>
                        <a:spcBef>
                          <a:spcPts val="0"/>
                        </a:spcBef>
                        <a:spcAft>
                          <a:spcPct val="0"/>
                        </a:spcAft>
                        <a:buClrTx/>
                        <a:buSzTx/>
                        <a:buFont typeface="Wingdings" pitchFamily="2" charset="2"/>
                        <a:buNone/>
                        <a:tabLst/>
                        <a:defRPr/>
                      </a:pPr>
                      <a:r>
                        <a:rPr kumimoji="0" lang="en-US" altLang="en-US" sz="1600" b="1" i="0" u="none" strike="noStrike" kern="1200" cap="none" normalizeH="0" baseline="0" dirty="0">
                          <a:ln>
                            <a:noFill/>
                          </a:ln>
                          <a:solidFill>
                            <a:schemeClr val="tx1"/>
                          </a:solidFill>
                          <a:effectLst/>
                          <a:latin typeface="+mn-lt"/>
                          <a:ea typeface="+mn-ea"/>
                          <a:cs typeface="Arial" pitchFamily="34" charset="0"/>
                        </a:rPr>
                        <a:t>Headache</a:t>
                      </a: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t>25 (5)</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t>13 (5)</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t>31 (6)</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6350" cap="flat" cmpd="sng" algn="ctr">
                      <a:noFill/>
                      <a:prstDash val="solid"/>
                      <a:round/>
                      <a:headEnd type="none" w="med" len="med"/>
                      <a:tailEnd type="none" w="med" len="med"/>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t>9 (3)</a:t>
                      </a:r>
                    </a:p>
                  </a:txBody>
                  <a:tcPr marL="89788" marR="89788" marT="44893" marB="44893"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6350" cap="flat" cmpd="sng" algn="ctr">
                      <a:noFill/>
                      <a:prstDash val="solid"/>
                      <a:round/>
                      <a:headEnd type="none" w="med" len="med"/>
                      <a:tailEnd type="none" w="med" len="med"/>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94656555"/>
                  </a:ext>
                </a:extLst>
              </a:tr>
            </a:tbl>
          </a:graphicData>
        </a:graphic>
      </p:graphicFrame>
    </p:spTree>
    <p:extLst>
      <p:ext uri="{BB962C8B-B14F-4D97-AF65-F5344CB8AC3E}">
        <p14:creationId xmlns:p14="http://schemas.microsoft.com/office/powerpoint/2010/main" val="26854967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F2A87-EAC6-41E7-A5F4-24B65AB807C0}"/>
              </a:ext>
            </a:extLst>
          </p:cNvPr>
          <p:cNvSpPr>
            <a:spLocks noGrp="1"/>
          </p:cNvSpPr>
          <p:nvPr>
            <p:ph type="title"/>
          </p:nvPr>
        </p:nvSpPr>
        <p:spPr/>
        <p:txBody>
          <a:bodyPr/>
          <a:lstStyle/>
          <a:p>
            <a:r>
              <a:rPr lang="en-US" dirty="0"/>
              <a:t>AEs of Potential Interest: Infections</a:t>
            </a:r>
          </a:p>
        </p:txBody>
      </p:sp>
      <p:sp>
        <p:nvSpPr>
          <p:cNvPr id="3" name="Slide Number Placeholder 2">
            <a:extLst>
              <a:ext uri="{FF2B5EF4-FFF2-40B4-BE49-F238E27FC236}">
                <a16:creationId xmlns:a16="http://schemas.microsoft.com/office/drawing/2014/main" id="{27D7FA23-6EBF-412E-A3D5-0E91728D7185}"/>
              </a:ext>
            </a:extLst>
          </p:cNvPr>
          <p:cNvSpPr>
            <a:spLocks noGrp="1"/>
          </p:cNvSpPr>
          <p:nvPr>
            <p:ph type="sldNum" sz="quarter" idx="12"/>
          </p:nvPr>
        </p:nvSpPr>
        <p:spPr/>
        <p:txBody>
          <a:bodyPr/>
          <a:lstStyle/>
          <a:p>
            <a:fld id="{CC7432E5-F8E0-41AE-9A6B-AD730338B005}" type="slidenum">
              <a:rPr lang="en-US" smtClean="0"/>
              <a:pPr/>
              <a:t>16</a:t>
            </a:fld>
            <a:endParaRPr lang="en-US" dirty="0"/>
          </a:p>
        </p:txBody>
      </p:sp>
      <p:sp>
        <p:nvSpPr>
          <p:cNvPr id="11" name="Text Placeholder 10">
            <a:extLst>
              <a:ext uri="{FF2B5EF4-FFF2-40B4-BE49-F238E27FC236}">
                <a16:creationId xmlns:a16="http://schemas.microsoft.com/office/drawing/2014/main" id="{1B6489CE-7CA2-49FF-9BCD-3EF9C293844E}"/>
              </a:ext>
            </a:extLst>
          </p:cNvPr>
          <p:cNvSpPr>
            <a:spLocks noGrp="1"/>
          </p:cNvSpPr>
          <p:nvPr>
            <p:ph type="body" sz="quarter" idx="13"/>
          </p:nvPr>
        </p:nvSpPr>
        <p:spPr/>
        <p:txBody>
          <a:bodyPr/>
          <a:lstStyle/>
          <a:p>
            <a:r>
              <a:rPr lang="en-US" baseline="30000" dirty="0"/>
              <a:t>a</a:t>
            </a:r>
            <a:r>
              <a:rPr lang="en-US" dirty="0"/>
              <a:t>One serious AE of pneumonia bacterial in the PBO/Q8W group was considered related to treatment by the investigator. </a:t>
            </a:r>
          </a:p>
          <a:p>
            <a:r>
              <a:rPr lang="en-GB" dirty="0">
                <a:ea typeface="Times New Roman" panose="02020603050405020304" pitchFamily="18" charset="0"/>
              </a:rPr>
              <a:t>AE = adverse event; PBO = placebo; Q4W = every 4 weeks; Q8W = every 8 weeks (first 3 doses Q4W).</a:t>
            </a:r>
            <a:r>
              <a:rPr lang="en-US" dirty="0"/>
              <a:t> </a:t>
            </a:r>
          </a:p>
          <a:p>
            <a:r>
              <a:rPr lang="en-US" dirty="0"/>
              <a:t>Busse WW et al. Article online ahead of print. </a:t>
            </a:r>
            <a:r>
              <a:rPr lang="en-US" i="1" dirty="0"/>
              <a:t>Lancet Respir Med. </a:t>
            </a:r>
            <a:r>
              <a:rPr lang="en-US" dirty="0"/>
              <a:t>2018.</a:t>
            </a:r>
          </a:p>
        </p:txBody>
      </p:sp>
      <p:grpSp>
        <p:nvGrpSpPr>
          <p:cNvPr id="28" name="Group 27">
            <a:extLst>
              <a:ext uri="{FF2B5EF4-FFF2-40B4-BE49-F238E27FC236}">
                <a16:creationId xmlns:a16="http://schemas.microsoft.com/office/drawing/2014/main" id="{64A483A3-DB6F-40F1-8C07-9C7A34B0EC26}"/>
              </a:ext>
            </a:extLst>
          </p:cNvPr>
          <p:cNvGrpSpPr/>
          <p:nvPr/>
        </p:nvGrpSpPr>
        <p:grpSpPr>
          <a:xfrm>
            <a:off x="472439" y="1323109"/>
            <a:ext cx="11247122" cy="5988881"/>
            <a:chOff x="476660" y="1279038"/>
            <a:chExt cx="11247122" cy="5847941"/>
          </a:xfrm>
        </p:grpSpPr>
        <p:sp>
          <p:nvSpPr>
            <p:cNvPr id="23" name="Freeform: Shape 22">
              <a:extLst>
                <a:ext uri="{FF2B5EF4-FFF2-40B4-BE49-F238E27FC236}">
                  <a16:creationId xmlns:a16="http://schemas.microsoft.com/office/drawing/2014/main" id="{C1351C28-2924-4D88-A454-54386B35F536}"/>
                </a:ext>
              </a:extLst>
            </p:cNvPr>
            <p:cNvSpPr/>
            <p:nvPr/>
          </p:nvSpPr>
          <p:spPr>
            <a:xfrm>
              <a:off x="752085" y="5936295"/>
              <a:ext cx="8128000" cy="1190684"/>
            </a:xfrm>
            <a:custGeom>
              <a:avLst/>
              <a:gdLst>
                <a:gd name="connsiteX0" fmla="*/ 0 w 8128000"/>
                <a:gd name="connsiteY0" fmla="*/ 0 h 1190684"/>
                <a:gd name="connsiteX1" fmla="*/ 8128000 w 8128000"/>
                <a:gd name="connsiteY1" fmla="*/ 0 h 1190684"/>
                <a:gd name="connsiteX2" fmla="*/ 8128000 w 8128000"/>
                <a:gd name="connsiteY2" fmla="*/ 1190684 h 1190684"/>
                <a:gd name="connsiteX3" fmla="*/ 0 w 8128000"/>
                <a:gd name="connsiteY3" fmla="*/ 1190684 h 1190684"/>
                <a:gd name="connsiteX4" fmla="*/ 0 w 8128000"/>
                <a:gd name="connsiteY4" fmla="*/ 0 h 11906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000" h="1190684">
                  <a:moveTo>
                    <a:pt x="0" y="0"/>
                  </a:moveTo>
                  <a:lnTo>
                    <a:pt x="8128000" y="0"/>
                  </a:lnTo>
                  <a:lnTo>
                    <a:pt x="8128000" y="1190684"/>
                  </a:lnTo>
                  <a:lnTo>
                    <a:pt x="0" y="119068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23825" tIns="123825" rIns="123825" bIns="123825" numCol="1" spcCol="1270" anchor="t" anchorCtr="0">
              <a:noAutofit/>
            </a:bodyPr>
            <a:lstStyle/>
            <a:p>
              <a:pPr marL="285750" lvl="1" indent="-285750" algn="l" defTabSz="2266950">
                <a:lnSpc>
                  <a:spcPct val="90000"/>
                </a:lnSpc>
                <a:spcBef>
                  <a:spcPct val="0"/>
                </a:spcBef>
                <a:spcAft>
                  <a:spcPct val="15000"/>
                </a:spcAft>
                <a:buChar char="•"/>
              </a:pPr>
              <a:endParaRPr lang="en-US" sz="5100" kern="1200" dirty="0"/>
            </a:p>
          </p:txBody>
        </p:sp>
        <p:sp>
          <p:nvSpPr>
            <p:cNvPr id="24" name="Rectangle 23">
              <a:extLst>
                <a:ext uri="{FF2B5EF4-FFF2-40B4-BE49-F238E27FC236}">
                  <a16:creationId xmlns:a16="http://schemas.microsoft.com/office/drawing/2014/main" id="{D2C7532B-8674-40BC-AD91-40A53C602B99}"/>
                </a:ext>
              </a:extLst>
            </p:cNvPr>
            <p:cNvSpPr/>
            <p:nvPr/>
          </p:nvSpPr>
          <p:spPr>
            <a:xfrm>
              <a:off x="476660" y="1279038"/>
              <a:ext cx="11247122" cy="1472614"/>
            </a:xfrm>
            <a:prstGeom prst="rect">
              <a:avLst/>
            </a:prstGeom>
          </p:spPr>
          <p:txBody>
            <a:bodyPr wrap="square">
              <a:spAutoFit/>
            </a:bodyPr>
            <a:lstStyle/>
            <a:p>
              <a:pPr marL="365760" lvl="1" indent="-285750">
                <a:spcBef>
                  <a:spcPts val="400"/>
                </a:spcBef>
                <a:buClr>
                  <a:srgbClr val="0D3759"/>
                </a:buClr>
                <a:buFont typeface="Arial" panose="020B0604020202020204" pitchFamily="34" charset="0"/>
                <a:buChar char="•"/>
              </a:pPr>
              <a:r>
                <a:rPr lang="en-US" b="1" dirty="0">
                  <a:solidFill>
                    <a:srgbClr val="000000"/>
                  </a:solidFill>
                </a:rPr>
                <a:t>Frequencies of serious infection were similar across treatment groups</a:t>
              </a:r>
            </a:p>
            <a:p>
              <a:pPr marL="365760" lvl="1" indent="-285750">
                <a:spcBef>
                  <a:spcPts val="1200"/>
                </a:spcBef>
                <a:buClr>
                  <a:srgbClr val="0D3759"/>
                </a:buClr>
                <a:buFont typeface="Arial" panose="020B0604020202020204" pitchFamily="34" charset="0"/>
                <a:buChar char="•"/>
              </a:pPr>
              <a:r>
                <a:rPr lang="en-US" dirty="0"/>
                <a:t>Serious infections occurred in &lt;3% of patients in the Q8W</a:t>
              </a:r>
              <a:r>
                <a:rPr lang="en-US" baseline="30000" dirty="0"/>
                <a:t>a</a:t>
              </a:r>
              <a:r>
                <a:rPr lang="en-US" dirty="0"/>
                <a:t> groups and ~1% of patients in the Q4W groups</a:t>
              </a:r>
              <a:endParaRPr lang="en-US" baseline="30000" dirty="0"/>
            </a:p>
            <a:p>
              <a:pPr marL="365760" lvl="1" indent="-285750">
                <a:spcBef>
                  <a:spcPts val="1200"/>
                </a:spcBef>
                <a:buClr>
                  <a:srgbClr val="0D3759"/>
                </a:buClr>
                <a:buFont typeface="Arial" panose="020B0604020202020204" pitchFamily="34" charset="0"/>
                <a:buChar char="•"/>
              </a:pPr>
              <a:r>
                <a:rPr lang="en-US" dirty="0">
                  <a:solidFill>
                    <a:srgbClr val="000000"/>
                  </a:solidFill>
                </a:rPr>
                <a:t>No helminthic infections occurred in BORA</a:t>
              </a:r>
            </a:p>
          </p:txBody>
        </p:sp>
      </p:grpSp>
      <p:graphicFrame>
        <p:nvGraphicFramePr>
          <p:cNvPr id="9" name="Table 8">
            <a:extLst>
              <a:ext uri="{FF2B5EF4-FFF2-40B4-BE49-F238E27FC236}">
                <a16:creationId xmlns:a16="http://schemas.microsoft.com/office/drawing/2014/main" id="{2B1927C0-3F65-4588-A70A-2E8DB266A10E}"/>
              </a:ext>
            </a:extLst>
          </p:cNvPr>
          <p:cNvGraphicFramePr>
            <a:graphicFrameLocks noGrp="1"/>
          </p:cNvGraphicFramePr>
          <p:nvPr>
            <p:extLst>
              <p:ext uri="{D42A27DB-BD31-4B8C-83A1-F6EECF244321}">
                <p14:modId xmlns:p14="http://schemas.microsoft.com/office/powerpoint/2010/main" val="865744530"/>
              </p:ext>
            </p:extLst>
          </p:nvPr>
        </p:nvGraphicFramePr>
        <p:xfrm>
          <a:off x="548192" y="3031418"/>
          <a:ext cx="10972801" cy="2365636"/>
        </p:xfrm>
        <a:graphic>
          <a:graphicData uri="http://schemas.openxmlformats.org/drawingml/2006/table">
            <a:tbl>
              <a:tblPr firstRow="1" bandRow="1">
                <a:tableStyleId>{72833802-FEF1-4C79-8D5D-14CF1EAF98D9}</a:tableStyleId>
              </a:tblPr>
              <a:tblGrid>
                <a:gridCol w="3004147">
                  <a:extLst>
                    <a:ext uri="{9D8B030D-6E8A-4147-A177-3AD203B41FA5}">
                      <a16:colId xmlns:a16="http://schemas.microsoft.com/office/drawing/2014/main" val="20000"/>
                    </a:ext>
                  </a:extLst>
                </a:gridCol>
                <a:gridCol w="2541689">
                  <a:extLst>
                    <a:ext uri="{9D8B030D-6E8A-4147-A177-3AD203B41FA5}">
                      <a16:colId xmlns:a16="http://schemas.microsoft.com/office/drawing/2014/main" val="20001"/>
                    </a:ext>
                  </a:extLst>
                </a:gridCol>
                <a:gridCol w="1755488">
                  <a:extLst>
                    <a:ext uri="{9D8B030D-6E8A-4147-A177-3AD203B41FA5}">
                      <a16:colId xmlns:a16="http://schemas.microsoft.com/office/drawing/2014/main" val="2651284334"/>
                    </a:ext>
                  </a:extLst>
                </a:gridCol>
                <a:gridCol w="1882455">
                  <a:extLst>
                    <a:ext uri="{9D8B030D-6E8A-4147-A177-3AD203B41FA5}">
                      <a16:colId xmlns:a16="http://schemas.microsoft.com/office/drawing/2014/main" val="4243274984"/>
                    </a:ext>
                  </a:extLst>
                </a:gridCol>
                <a:gridCol w="1789022">
                  <a:extLst>
                    <a:ext uri="{9D8B030D-6E8A-4147-A177-3AD203B41FA5}">
                      <a16:colId xmlns:a16="http://schemas.microsoft.com/office/drawing/2014/main" val="20004"/>
                    </a:ext>
                  </a:extLst>
                </a:gridCol>
              </a:tblGrid>
              <a:tr h="352879">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u="none" strike="noStrike" kern="1200" cap="none" normalizeH="0" baseline="0" dirty="0">
                          <a:ln>
                            <a:noFill/>
                          </a:ln>
                          <a:effectLst/>
                          <a:latin typeface="+mn-lt"/>
                        </a:rPr>
                        <a:t>Serious Infections, n (%)</a:t>
                      </a:r>
                      <a:endParaRPr kumimoji="0" lang="en-US" sz="1600" b="1" u="none" strike="noStrike" kern="1200" cap="none" normalizeH="0" baseline="0" dirty="0">
                        <a:ln>
                          <a:noFill/>
                        </a:ln>
                        <a:solidFill>
                          <a:schemeClr val="bg1"/>
                        </a:solidFill>
                        <a:effectLst/>
                        <a:latin typeface="+mn-lt"/>
                        <a:ea typeface="+mn-ea"/>
                        <a:cs typeface="Arial" pitchFamily="34" charset="0"/>
                      </a:endParaRPr>
                    </a:p>
                  </a:txBody>
                  <a:tcPr marL="67341" marR="67341" marT="33670" marB="33670" anchor="b">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solidFill>
                      <a:schemeClr val="accent2"/>
                    </a:solidFill>
                  </a:tcPr>
                </a:tc>
                <a:tc gridSpan="2">
                  <a:txBody>
                    <a:bodyPr/>
                    <a:lstStyle/>
                    <a:p>
                      <a:pPr algn="ctr"/>
                      <a:r>
                        <a:rPr lang="en-US" sz="1600" dirty="0"/>
                        <a:t>Benralizumab Q4W</a:t>
                      </a:r>
                      <a:endParaRPr lang="en-US" sz="1600" b="1" dirty="0">
                        <a:solidFill>
                          <a:schemeClr val="bg1"/>
                        </a:solidFill>
                        <a:latin typeface="+mn-lt"/>
                      </a:endParaRPr>
                    </a:p>
                  </a:txBody>
                  <a:tcPr marL="67341" marR="67341" marT="33670" marB="33670" anchor="b">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accent2"/>
                    </a:solidFill>
                  </a:tcPr>
                </a:tc>
                <a:tc hMerge="1">
                  <a:txBody>
                    <a:bodyPr/>
                    <a:lstStyle/>
                    <a:p>
                      <a:endParaRPr lang="en-US"/>
                    </a:p>
                  </a:txBody>
                  <a:tcPr>
                    <a:lnL w="12700" cap="flat" cmpd="sng" algn="ctr">
                      <a:solidFill>
                        <a:schemeClr val="bg1">
                          <a:lumMod val="75000"/>
                        </a:schemeClr>
                      </a:solidFill>
                      <a:prstDash val="solid"/>
                      <a:round/>
                      <a:headEnd type="none" w="med" len="med"/>
                      <a:tailEnd type="none" w="med" len="med"/>
                    </a:ln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Benralizumab Q8W</a:t>
                      </a:r>
                      <a:endParaRPr lang="en-US" sz="1600" b="1" dirty="0">
                        <a:solidFill>
                          <a:schemeClr val="bg1"/>
                        </a:solidFill>
                        <a:latin typeface="+mn-lt"/>
                      </a:endParaRPr>
                    </a:p>
                  </a:txBody>
                  <a:tcPr marL="67341" marR="67341" marT="33670" marB="33670" anchor="b">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accent2"/>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50" b="1" dirty="0">
                        <a:solidFill>
                          <a:schemeClr val="bg1"/>
                        </a:solidFill>
                        <a:latin typeface="+mn-lt"/>
                      </a:endParaRPr>
                    </a:p>
                  </a:txBody>
                  <a:tcPr marL="89788" marR="89788" marT="44893" marB="44893" anchor="b">
                    <a:lnL w="12700" cap="flat" cmpd="sng" algn="ctr">
                      <a:solidFill>
                        <a:schemeClr val="bg1">
                          <a:lumMod val="85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0"/>
                  </a:ext>
                </a:extLst>
              </a:tr>
              <a:tr h="601241">
                <a:tc vMerge="1">
                  <a:txBody>
                    <a:bodyPr/>
                    <a:lstStyle/>
                    <a:p>
                      <a:endParaRPr lang="en-US"/>
                    </a:p>
                  </a:txBody>
                  <a:tcPr/>
                </a:tc>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u="none" strike="noStrike" cap="none" normalizeH="0" baseline="0" dirty="0">
                          <a:ln>
                            <a:noFill/>
                          </a:ln>
                          <a:solidFill>
                            <a:schemeClr val="bg1"/>
                          </a:solidFill>
                          <a:effectLst/>
                          <a:latin typeface="+mn-lt"/>
                        </a:rPr>
                        <a:t>Q4W/Q4W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u="none" strike="noStrike" cap="none" normalizeH="0" baseline="0" dirty="0">
                          <a:ln>
                            <a:noFill/>
                          </a:ln>
                          <a:solidFill>
                            <a:schemeClr val="bg1"/>
                          </a:solidFill>
                          <a:effectLst/>
                          <a:latin typeface="+mn-lt"/>
                        </a:rPr>
                        <a:t>n=518</a:t>
                      </a:r>
                      <a:endParaRPr kumimoji="0" lang="en-US" altLang="en-US" sz="1600" b="1" u="none" strike="noStrike" cap="none" normalizeH="0" baseline="0" dirty="0">
                        <a:ln>
                          <a:noFill/>
                        </a:ln>
                        <a:solidFill>
                          <a:schemeClr val="bg1"/>
                        </a:solidFill>
                        <a:effectLst/>
                        <a:latin typeface="+mn-lt"/>
                      </a:endParaRPr>
                    </a:p>
                  </a:txBody>
                  <a:tcPr marL="67341" marR="67341" marT="33670" marB="33670" anchor="b" horzOverflow="overflow">
                    <a:lnL w="12700" cap="flat" cmpd="sng" algn="ctr">
                      <a:solidFill>
                        <a:schemeClr val="bg1">
                          <a:lumMod val="85000"/>
                        </a:schemeClr>
                      </a:solidFill>
                      <a:prstDash val="solid"/>
                      <a:round/>
                      <a:headEnd type="none" w="med" len="med"/>
                      <a:tailEnd type="none" w="med" len="med"/>
                    </a:lnL>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accent2"/>
                    </a:solid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u="none" strike="noStrike" cap="none" normalizeH="0" baseline="0" dirty="0">
                          <a:ln>
                            <a:noFill/>
                          </a:ln>
                          <a:solidFill>
                            <a:schemeClr val="bg1"/>
                          </a:solidFill>
                          <a:effectLst/>
                          <a:latin typeface="+mn-lt"/>
                        </a:rPr>
                        <a:t>PBO/Q4W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u="none" strike="noStrike" cap="none" normalizeH="0" baseline="0" dirty="0">
                          <a:ln>
                            <a:noFill/>
                          </a:ln>
                          <a:solidFill>
                            <a:schemeClr val="bg1"/>
                          </a:solidFill>
                          <a:effectLst/>
                          <a:latin typeface="+mn-lt"/>
                        </a:rPr>
                        <a:t>n=265</a:t>
                      </a:r>
                      <a:endParaRPr kumimoji="0" lang="en-US" altLang="en-US" sz="1600" b="1" i="0" u="none" strike="noStrike" cap="none" normalizeH="0" baseline="0" dirty="0">
                        <a:ln>
                          <a:noFill/>
                        </a:ln>
                        <a:solidFill>
                          <a:schemeClr val="bg1"/>
                        </a:solidFill>
                        <a:effectLst/>
                        <a:latin typeface="+mn-lt"/>
                        <a:cs typeface="Arial" pitchFamily="34" charset="0"/>
                      </a:endParaRPr>
                    </a:p>
                  </a:txBody>
                  <a:tcPr marL="67341" marR="67341" marT="33670" marB="33670" anchor="b" horzOverflow="overflow">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accent2"/>
                    </a:solid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u="none" strike="noStrike" cap="none" normalizeH="0" baseline="0" dirty="0">
                          <a:ln>
                            <a:noFill/>
                          </a:ln>
                          <a:solidFill>
                            <a:schemeClr val="bg1"/>
                          </a:solidFill>
                          <a:effectLst/>
                          <a:latin typeface="+mn-lt"/>
                        </a:rPr>
                        <a:t>Q8W/Q8W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u="none" strike="noStrike" cap="none" normalizeH="0" baseline="0" dirty="0">
                          <a:ln>
                            <a:noFill/>
                          </a:ln>
                          <a:solidFill>
                            <a:schemeClr val="bg1"/>
                          </a:solidFill>
                          <a:effectLst/>
                          <a:latin typeface="+mn-lt"/>
                        </a:rPr>
                        <a:t>n=512</a:t>
                      </a:r>
                      <a:endParaRPr kumimoji="0" lang="en-US" altLang="en-US" sz="1600" b="1" i="0" u="none" strike="noStrike" cap="none" normalizeH="0" baseline="0" dirty="0">
                        <a:ln>
                          <a:noFill/>
                        </a:ln>
                        <a:solidFill>
                          <a:schemeClr val="bg1"/>
                        </a:solidFill>
                        <a:effectLst/>
                        <a:latin typeface="+mn-lt"/>
                        <a:cs typeface="Arial" pitchFamily="34" charset="0"/>
                      </a:endParaRPr>
                    </a:p>
                  </a:txBody>
                  <a:tcPr marL="67341" marR="67341" marT="33670" marB="33670" anchor="b"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accent2"/>
                    </a:solidFill>
                  </a:tcPr>
                </a:tc>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u="none" strike="noStrike" cap="none" normalizeH="0" baseline="0" dirty="0">
                          <a:ln>
                            <a:noFill/>
                          </a:ln>
                          <a:solidFill>
                            <a:schemeClr val="bg1"/>
                          </a:solidFill>
                          <a:effectLst/>
                          <a:latin typeface="+mn-lt"/>
                        </a:rPr>
                        <a:t>PBO/Q8W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u="none" strike="noStrike" cap="none" normalizeH="0" baseline="0" dirty="0">
                          <a:ln>
                            <a:noFill/>
                          </a:ln>
                          <a:solidFill>
                            <a:schemeClr val="bg1"/>
                          </a:solidFill>
                          <a:effectLst/>
                          <a:latin typeface="+mn-lt"/>
                        </a:rPr>
                        <a:t>n=281</a:t>
                      </a:r>
                      <a:endParaRPr kumimoji="0" lang="en-US" altLang="en-US" sz="1600" b="1" i="0" u="none" strike="noStrike" cap="none" normalizeH="0" baseline="0" dirty="0">
                        <a:ln>
                          <a:noFill/>
                        </a:ln>
                        <a:solidFill>
                          <a:schemeClr val="bg1"/>
                        </a:solidFill>
                        <a:effectLst/>
                        <a:latin typeface="+mn-lt"/>
                        <a:cs typeface="Arial" pitchFamily="34" charset="0"/>
                      </a:endParaRPr>
                    </a:p>
                  </a:txBody>
                  <a:tcPr marL="67341" marR="67341" marT="33670" marB="33670" anchor="b"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accent2"/>
                    </a:solidFill>
                  </a:tcPr>
                </a:tc>
                <a:extLst>
                  <a:ext uri="{0D108BD9-81ED-4DB2-BD59-A6C34878D82A}">
                    <a16:rowId xmlns:a16="http://schemas.microsoft.com/office/drawing/2014/main" val="10001"/>
                  </a:ext>
                </a:extLst>
              </a:tr>
              <a:tr h="352879">
                <a:tc>
                  <a:txBody>
                    <a:bodyPr/>
                    <a:lstStyle/>
                    <a:p>
                      <a:pPr marL="0" marR="0" lvl="0" indent="0" algn="l" defTabSz="914400" rtl="0" eaLnBrk="0" fontAlgn="base" latinLnBrk="0" hangingPunct="0">
                        <a:lnSpc>
                          <a:spcPct val="100000"/>
                        </a:lnSpc>
                        <a:spcBef>
                          <a:spcPts val="200"/>
                        </a:spcBef>
                        <a:spcAft>
                          <a:spcPct val="0"/>
                        </a:spcAft>
                        <a:buClrTx/>
                        <a:buSzTx/>
                        <a:buFont typeface="Wingdings" pitchFamily="2" charset="2"/>
                        <a:buNone/>
                        <a:tabLst/>
                        <a:defRPr/>
                      </a:pPr>
                      <a:r>
                        <a:rPr lang="en-GB" sz="1600" b="1" kern="1200" dirty="0">
                          <a:solidFill>
                            <a:schemeClr val="tx1"/>
                          </a:solidFill>
                          <a:effectLst/>
                          <a:latin typeface="+mn-lt"/>
                        </a:rPr>
                        <a:t>Any serious infection</a:t>
                      </a:r>
                      <a:endParaRPr kumimoji="0" lang="en-US" altLang="en-US" sz="1600" b="1" i="0" u="none" strike="noStrike" cap="none" normalizeH="0" baseline="0" dirty="0">
                        <a:ln>
                          <a:noFill/>
                        </a:ln>
                        <a:solidFill>
                          <a:schemeClr val="tx1"/>
                        </a:solidFill>
                        <a:effectLst/>
                        <a:latin typeface="+mn-lt"/>
                        <a:cs typeface="Arial" pitchFamily="34" charset="0"/>
                      </a:endParaRPr>
                    </a:p>
                  </a:txBody>
                  <a:tcPr marL="67341" marR="67341" marT="33670" marB="3367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B w="12700" cap="flat" cmpd="sng" algn="ctr">
                      <a:solidFill>
                        <a:schemeClr val="bg1">
                          <a:lumMod val="85000"/>
                        </a:schemeClr>
                      </a:solidFill>
                      <a:prstDash val="solid"/>
                      <a:round/>
                      <a:headEnd type="none" w="med" len="med"/>
                      <a:tailEnd type="none" w="med" len="med"/>
                    </a:lnB>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dirty="0">
                          <a:solidFill>
                            <a:schemeClr val="tx1"/>
                          </a:solidFill>
                          <a:effectLst/>
                        </a:rPr>
                        <a:t>7 (1)</a:t>
                      </a:r>
                      <a:endParaRPr lang="en-US" sz="1600" kern="1200" dirty="0">
                        <a:solidFill>
                          <a:schemeClr val="tx1"/>
                        </a:solidFill>
                        <a:effectLst/>
                        <a:latin typeface="+mn-lt"/>
                        <a:ea typeface="+mn-ea"/>
                        <a:cs typeface="+mn-cs"/>
                      </a:endParaRPr>
                    </a:p>
                  </a:txBody>
                  <a:tcPr marL="67341" marR="67341" marT="33670" marB="3367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dirty="0">
                          <a:solidFill>
                            <a:schemeClr val="tx1"/>
                          </a:solidFill>
                          <a:effectLst/>
                        </a:rPr>
                        <a:t>4 (2) </a:t>
                      </a:r>
                      <a:endParaRPr lang="en-US" sz="1600" kern="1200" dirty="0">
                        <a:solidFill>
                          <a:schemeClr val="tx1"/>
                        </a:solidFill>
                        <a:effectLst/>
                        <a:latin typeface="+mn-lt"/>
                        <a:ea typeface="+mn-ea"/>
                        <a:cs typeface="+mn-cs"/>
                      </a:endParaRPr>
                    </a:p>
                  </a:txBody>
                  <a:tcPr marL="67341" marR="67341" marT="33670" marB="3367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dirty="0">
                          <a:solidFill>
                            <a:schemeClr val="tx1"/>
                          </a:solidFill>
                          <a:effectLst/>
                        </a:rPr>
                        <a:t>9 (2)</a:t>
                      </a:r>
                      <a:endParaRPr lang="en-US" sz="1600" kern="1200" dirty="0">
                        <a:solidFill>
                          <a:schemeClr val="tx1"/>
                        </a:solidFill>
                        <a:effectLst/>
                        <a:latin typeface="+mn-lt"/>
                        <a:ea typeface="+mn-ea"/>
                        <a:cs typeface="+mn-cs"/>
                      </a:endParaRPr>
                    </a:p>
                  </a:txBody>
                  <a:tcPr marL="67341" marR="67341" marT="33670" marB="3367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L="0" marR="0" algn="ctr">
                        <a:lnSpc>
                          <a:spcPts val="1200"/>
                        </a:lnSpc>
                        <a:spcBef>
                          <a:spcPts val="200"/>
                        </a:spcBef>
                        <a:spcAft>
                          <a:spcPts val="50"/>
                        </a:spcAft>
                        <a:tabLst>
                          <a:tab pos="635000" algn="dec"/>
                        </a:tabLst>
                      </a:pPr>
                      <a:r>
                        <a:rPr lang="en-US" sz="1600" dirty="0">
                          <a:solidFill>
                            <a:schemeClr val="tx1"/>
                          </a:solidFill>
                          <a:effectLst/>
                        </a:rPr>
                        <a:t>8 (3)</a:t>
                      </a:r>
                      <a:endParaRPr lang="en-US" sz="1600" dirty="0">
                        <a:solidFill>
                          <a:schemeClr val="tx1"/>
                        </a:solidFill>
                        <a:effectLst/>
                        <a:latin typeface="+mn-lt"/>
                        <a:ea typeface="Times New Roman" panose="02020603050405020304" pitchFamily="18" charset="0"/>
                      </a:endParaRPr>
                    </a:p>
                  </a:txBody>
                  <a:tcPr marL="67341" marR="67341" marT="33670" marB="3367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499112427"/>
                  </a:ext>
                </a:extLst>
              </a:tr>
              <a:tr h="352879">
                <a:tc>
                  <a:txBody>
                    <a:bodyPr/>
                    <a:lstStyle/>
                    <a:p>
                      <a:pPr marL="0" marR="0" lvl="0" indent="0" algn="l" defTabSz="914400" rtl="0" eaLnBrk="0" fontAlgn="base" latinLnBrk="0" hangingPunct="0">
                        <a:lnSpc>
                          <a:spcPct val="100000"/>
                        </a:lnSpc>
                        <a:spcBef>
                          <a:spcPts val="200"/>
                        </a:spcBef>
                        <a:spcAft>
                          <a:spcPct val="0"/>
                        </a:spcAft>
                        <a:buClrTx/>
                        <a:buSzTx/>
                        <a:buFont typeface="Wingdings" pitchFamily="2" charset="2"/>
                        <a:buNone/>
                        <a:tabLst/>
                        <a:defRPr/>
                      </a:pPr>
                      <a:r>
                        <a:rPr kumimoji="0" lang="en-GB" altLang="en-US" sz="1600" b="1" u="none" strike="noStrike" kern="1200" cap="none" normalizeH="0" baseline="0" dirty="0">
                          <a:ln>
                            <a:noFill/>
                          </a:ln>
                          <a:solidFill>
                            <a:schemeClr val="tx1"/>
                          </a:solidFill>
                          <a:effectLst/>
                          <a:latin typeface="+mn-lt"/>
                        </a:rPr>
                        <a:t>     Pneumonia bacterial</a:t>
                      </a:r>
                      <a:endParaRPr kumimoji="0" lang="en-US" altLang="en-US" sz="1600" b="1" i="0" u="none" strike="noStrike" cap="none" normalizeH="0" baseline="0" dirty="0">
                        <a:ln>
                          <a:noFill/>
                        </a:ln>
                        <a:solidFill>
                          <a:schemeClr val="tx1"/>
                        </a:solidFill>
                        <a:effectLst/>
                        <a:latin typeface="+mn-lt"/>
                        <a:cs typeface="Arial" pitchFamily="34" charset="0"/>
                      </a:endParaRPr>
                    </a:p>
                  </a:txBody>
                  <a:tcPr marL="67341" marR="67341" marT="33670" marB="3367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dirty="0">
                          <a:solidFill>
                            <a:schemeClr val="tx1"/>
                          </a:solidFill>
                          <a:effectLst/>
                        </a:rPr>
                        <a:t>1 (&lt;1)</a:t>
                      </a:r>
                      <a:endParaRPr lang="en-US" sz="1600" kern="1200" dirty="0">
                        <a:solidFill>
                          <a:schemeClr val="tx1"/>
                        </a:solidFill>
                        <a:effectLst/>
                        <a:latin typeface="+mn-lt"/>
                        <a:ea typeface="+mn-ea"/>
                        <a:cs typeface="+mn-cs"/>
                      </a:endParaRPr>
                    </a:p>
                  </a:txBody>
                  <a:tcPr marL="67341" marR="67341" marT="33670" marB="3367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dirty="0">
                          <a:solidFill>
                            <a:schemeClr val="tx1"/>
                          </a:solidFill>
                          <a:effectLst/>
                        </a:rPr>
                        <a:t>0</a:t>
                      </a:r>
                      <a:endParaRPr lang="en-US" sz="1600" kern="1200" dirty="0">
                        <a:solidFill>
                          <a:schemeClr val="tx1"/>
                        </a:solidFill>
                        <a:effectLst/>
                        <a:latin typeface="+mn-lt"/>
                        <a:ea typeface="+mn-ea"/>
                        <a:cs typeface="+mn-cs"/>
                      </a:endParaRPr>
                    </a:p>
                  </a:txBody>
                  <a:tcPr marL="67341" marR="67341" marT="33670" marB="3367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dirty="0">
                          <a:solidFill>
                            <a:schemeClr val="tx1"/>
                          </a:solidFill>
                          <a:effectLst/>
                        </a:rPr>
                        <a:t>2 (&lt;1)</a:t>
                      </a:r>
                      <a:endParaRPr lang="en-US" sz="1600" kern="1200" dirty="0">
                        <a:solidFill>
                          <a:schemeClr val="tx1"/>
                        </a:solidFill>
                        <a:effectLst/>
                        <a:latin typeface="+mn-lt"/>
                        <a:ea typeface="+mn-ea"/>
                        <a:cs typeface="+mn-cs"/>
                      </a:endParaRPr>
                    </a:p>
                  </a:txBody>
                  <a:tcPr marL="67341" marR="67341" marT="33670" marB="3367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0" marR="0" lvl="0" indent="0" algn="ctr" defTabSz="914400" rtl="0" eaLnBrk="1" fontAlgn="auto" latinLnBrk="0" hangingPunct="1">
                        <a:lnSpc>
                          <a:spcPts val="1200"/>
                        </a:lnSpc>
                        <a:spcBef>
                          <a:spcPts val="200"/>
                        </a:spcBef>
                        <a:spcAft>
                          <a:spcPts val="50"/>
                        </a:spcAft>
                        <a:buClrTx/>
                        <a:buSzTx/>
                        <a:buFontTx/>
                        <a:buNone/>
                        <a:tabLst>
                          <a:tab pos="635000" algn="dec"/>
                        </a:tabLst>
                        <a:defRPr/>
                      </a:pPr>
                      <a:r>
                        <a:rPr lang="en-US" sz="1600" kern="1200" dirty="0">
                          <a:solidFill>
                            <a:schemeClr val="tx1"/>
                          </a:solidFill>
                          <a:effectLst/>
                        </a:rPr>
                        <a:t>2 (1)</a:t>
                      </a:r>
                      <a:r>
                        <a:rPr lang="en-US" sz="1600" kern="1200" baseline="30000" dirty="0">
                          <a:solidFill>
                            <a:schemeClr val="tx1"/>
                          </a:solidFill>
                          <a:effectLst/>
                        </a:rPr>
                        <a:t>a</a:t>
                      </a:r>
                      <a:endParaRPr lang="en-US" sz="1600" kern="1200" dirty="0">
                        <a:solidFill>
                          <a:schemeClr val="tx1"/>
                        </a:solidFill>
                        <a:effectLst/>
                        <a:latin typeface="+mn-lt"/>
                        <a:ea typeface="+mn-ea"/>
                        <a:cs typeface="+mn-cs"/>
                      </a:endParaRPr>
                    </a:p>
                  </a:txBody>
                  <a:tcPr marL="67341" marR="67341" marT="33670" marB="3367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752590640"/>
                  </a:ext>
                </a:extLst>
              </a:tr>
              <a:tr h="352879">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914400" rtl="0" eaLnBrk="0" fontAlgn="base" latinLnBrk="0" hangingPunct="0">
                        <a:lnSpc>
                          <a:spcPts val="1200"/>
                        </a:lnSpc>
                        <a:spcBef>
                          <a:spcPts val="0"/>
                        </a:spcBef>
                        <a:spcAft>
                          <a:spcPct val="0"/>
                        </a:spcAft>
                        <a:buClrTx/>
                        <a:buSzTx/>
                        <a:buFont typeface="Wingdings" pitchFamily="2" charset="2"/>
                        <a:buNone/>
                        <a:tabLst/>
                        <a:defRPr/>
                      </a:pPr>
                      <a:r>
                        <a:rPr kumimoji="0" lang="en-GB" altLang="en-US" sz="1600" b="1" u="none" strike="noStrike" kern="1200" cap="none" normalizeH="0" baseline="0" dirty="0">
                          <a:ln>
                            <a:noFill/>
                          </a:ln>
                          <a:solidFill>
                            <a:schemeClr val="tx1"/>
                          </a:solidFill>
                          <a:effectLst/>
                          <a:latin typeface="+mn-lt"/>
                        </a:rPr>
                        <a:t>     Pneumonia</a:t>
                      </a:r>
                      <a:endParaRPr kumimoji="0" lang="en-US" altLang="en-US" sz="1600" b="1" i="0" u="none" strike="noStrike" kern="1200" cap="none" normalizeH="0" baseline="0" dirty="0">
                        <a:ln>
                          <a:noFill/>
                        </a:ln>
                        <a:solidFill>
                          <a:schemeClr val="tx1"/>
                        </a:solidFill>
                        <a:effectLst/>
                        <a:latin typeface="+mn-lt"/>
                        <a:ea typeface="+mn-ea"/>
                        <a:cs typeface="Arial" pitchFamily="34" charset="0"/>
                      </a:endParaRPr>
                    </a:p>
                  </a:txBody>
                  <a:tcPr marL="67341" marR="67341" marT="33670" marB="3367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algn="ctr"/>
                      <a:r>
                        <a:rPr lang="en-US" sz="1600" dirty="0">
                          <a:solidFill>
                            <a:schemeClr val="tx1"/>
                          </a:solidFill>
                        </a:rPr>
                        <a:t>1 (&lt;1)</a:t>
                      </a:r>
                      <a:endParaRPr lang="en-US" sz="1600" dirty="0">
                        <a:solidFill>
                          <a:schemeClr val="tx1"/>
                        </a:solidFill>
                        <a:latin typeface="+mn-lt"/>
                      </a:endParaRPr>
                    </a:p>
                  </a:txBody>
                  <a:tcPr marL="67341" marR="67341" marT="33670" marB="3367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algn="ctr"/>
                      <a:r>
                        <a:rPr lang="en-US" sz="1600" dirty="0">
                          <a:solidFill>
                            <a:schemeClr val="tx1"/>
                          </a:solidFill>
                        </a:rPr>
                        <a:t>1 (&lt;1)</a:t>
                      </a:r>
                    </a:p>
                  </a:txBody>
                  <a:tcPr marL="67341" marR="67341" marT="33670" marB="3367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algn="ctr"/>
                      <a:r>
                        <a:rPr lang="en-US" sz="1600" dirty="0">
                          <a:solidFill>
                            <a:schemeClr val="tx1"/>
                          </a:solidFill>
                        </a:rPr>
                        <a:t>1 (&lt;1)</a:t>
                      </a:r>
                    </a:p>
                  </a:txBody>
                  <a:tcPr marL="67341" marR="67341" marT="33670" marB="3367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rPr>
                        <a:t>2 (1)</a:t>
                      </a:r>
                      <a:endParaRPr lang="en-US" sz="1600" kern="1200" dirty="0">
                        <a:solidFill>
                          <a:schemeClr val="tx1"/>
                        </a:solidFill>
                        <a:effectLst/>
                        <a:latin typeface="+mn-lt"/>
                        <a:ea typeface="+mn-ea"/>
                        <a:cs typeface="+mn-cs"/>
                      </a:endParaRPr>
                    </a:p>
                  </a:txBody>
                  <a:tcPr marL="67341" marR="67341" marT="33670" marB="3367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494656555"/>
                  </a:ext>
                </a:extLst>
              </a:tr>
              <a:tr h="352879">
                <a:tc>
                  <a:txBody>
                    <a:bodyPr/>
                    <a:lstStyle/>
                    <a:p>
                      <a:pPr marL="0" marR="0" lvl="0" indent="0" algn="l" defTabSz="914400" rtl="0" eaLnBrk="0" fontAlgn="base" latinLnBrk="0" hangingPunct="0">
                        <a:lnSpc>
                          <a:spcPct val="100000"/>
                        </a:lnSpc>
                        <a:spcBef>
                          <a:spcPts val="200"/>
                        </a:spcBef>
                        <a:spcAft>
                          <a:spcPct val="0"/>
                        </a:spcAft>
                        <a:buClrTx/>
                        <a:buSzTx/>
                        <a:buFont typeface="Wingdings" pitchFamily="2" charset="2"/>
                        <a:buNone/>
                        <a:tabLst/>
                        <a:defRPr/>
                      </a:pPr>
                      <a:r>
                        <a:rPr lang="en-GB" sz="1600" b="1" kern="1200" dirty="0">
                          <a:solidFill>
                            <a:schemeClr val="tx1"/>
                          </a:solidFill>
                          <a:effectLst/>
                          <a:latin typeface="+mn-lt"/>
                        </a:rPr>
                        <a:t>     Influenza</a:t>
                      </a:r>
                      <a:endParaRPr lang="en-GB" sz="1600" b="1" kern="1200" dirty="0">
                        <a:solidFill>
                          <a:schemeClr val="tx1"/>
                        </a:solidFill>
                        <a:effectLst/>
                        <a:latin typeface="+mn-lt"/>
                        <a:ea typeface="+mn-ea"/>
                        <a:cs typeface="+mn-cs"/>
                      </a:endParaRPr>
                    </a:p>
                  </a:txBody>
                  <a:tcPr marL="67341" marR="67341" marT="33670" marB="3367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rgbClr val="DDDDDD"/>
                      </a:solidFill>
                      <a:prstDash val="solid"/>
                      <a:round/>
                      <a:headEnd type="none" w="med" len="med"/>
                      <a:tailEnd type="none" w="med" len="med"/>
                    </a:lnT>
                    <a:lnB w="38100" cap="flat" cmpd="sng" algn="ctr">
                      <a:solidFill>
                        <a:schemeClr val="accent2"/>
                      </a:solidFill>
                      <a:prstDash val="solid"/>
                      <a:round/>
                      <a:headEnd type="none" w="med" len="med"/>
                      <a:tailEnd type="none" w="med" len="med"/>
                    </a:lnB>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dirty="0">
                          <a:solidFill>
                            <a:schemeClr val="tx1"/>
                          </a:solidFill>
                          <a:effectLst/>
                        </a:rPr>
                        <a:t>1 (&lt;1)</a:t>
                      </a:r>
                      <a:endParaRPr lang="en-US" sz="1600" kern="1200" dirty="0">
                        <a:solidFill>
                          <a:schemeClr val="tx1"/>
                        </a:solidFill>
                        <a:effectLst/>
                        <a:latin typeface="+mn-lt"/>
                        <a:ea typeface="+mn-ea"/>
                        <a:cs typeface="+mn-cs"/>
                      </a:endParaRPr>
                    </a:p>
                  </a:txBody>
                  <a:tcPr marL="67341" marR="67341" marT="33670" marB="3367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rgbClr val="DDDDDD"/>
                      </a:solidFill>
                      <a:prstDash val="solid"/>
                      <a:round/>
                      <a:headEnd type="none" w="med" len="med"/>
                      <a:tailEnd type="none" w="med" len="med"/>
                    </a:lnT>
                    <a:lnB w="38100" cap="flat" cmpd="sng" algn="ctr">
                      <a:solidFill>
                        <a:schemeClr val="accent2"/>
                      </a:solidFill>
                      <a:prstDash val="solid"/>
                      <a:round/>
                      <a:headEnd type="none" w="med" len="med"/>
                      <a:tailEnd type="none" w="med" len="med"/>
                    </a:lnB>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dirty="0">
                          <a:solidFill>
                            <a:schemeClr val="tx1"/>
                          </a:solidFill>
                          <a:effectLst/>
                        </a:rPr>
                        <a:t>1 (&lt;1)</a:t>
                      </a:r>
                      <a:endParaRPr lang="en-US" sz="1600" kern="1200" dirty="0">
                        <a:solidFill>
                          <a:schemeClr val="tx1"/>
                        </a:solidFill>
                        <a:effectLst/>
                        <a:latin typeface="+mn-lt"/>
                        <a:ea typeface="+mn-ea"/>
                        <a:cs typeface="+mn-cs"/>
                      </a:endParaRPr>
                    </a:p>
                  </a:txBody>
                  <a:tcPr marL="67341" marR="67341" marT="33670" marB="3367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rgbClr val="DDDDDD"/>
                      </a:solidFill>
                      <a:prstDash val="solid"/>
                      <a:round/>
                      <a:headEnd type="none" w="med" len="med"/>
                      <a:tailEnd type="none" w="med" len="med"/>
                    </a:lnT>
                    <a:lnB w="38100" cap="flat" cmpd="sng" algn="ctr">
                      <a:solidFill>
                        <a:srgbClr val="0D3759"/>
                      </a:solidFill>
                      <a:prstDash val="solid"/>
                      <a:round/>
                      <a:headEnd type="none" w="med" len="med"/>
                      <a:tailEnd type="none" w="med" len="med"/>
                    </a:lnB>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dirty="0">
                          <a:solidFill>
                            <a:schemeClr val="tx1"/>
                          </a:solidFill>
                          <a:effectLst/>
                        </a:rPr>
                        <a:t>0</a:t>
                      </a:r>
                      <a:endParaRPr lang="en-US" sz="1600" kern="1200" dirty="0">
                        <a:solidFill>
                          <a:schemeClr val="tx1"/>
                        </a:solidFill>
                        <a:effectLst/>
                        <a:latin typeface="+mn-lt"/>
                        <a:ea typeface="+mn-ea"/>
                        <a:cs typeface="+mn-cs"/>
                      </a:endParaRPr>
                    </a:p>
                  </a:txBody>
                  <a:tcPr marL="67341" marR="67341" marT="33670" marB="3367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38100" cap="flat" cmpd="sng" algn="ctr">
                      <a:solidFill>
                        <a:schemeClr val="accent2"/>
                      </a:solidFill>
                      <a:prstDash val="solid"/>
                      <a:round/>
                      <a:headEnd type="none" w="med" len="med"/>
                      <a:tailEnd type="none" w="med" len="med"/>
                    </a:lnB>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dirty="0">
                          <a:solidFill>
                            <a:schemeClr val="tx1"/>
                          </a:solidFill>
                          <a:effectLst/>
                        </a:rPr>
                        <a:t>2 (1)</a:t>
                      </a:r>
                      <a:endParaRPr lang="en-US" sz="1600" kern="1200" dirty="0">
                        <a:solidFill>
                          <a:schemeClr val="tx1"/>
                        </a:solidFill>
                        <a:effectLst/>
                        <a:latin typeface="+mn-lt"/>
                        <a:ea typeface="+mn-ea"/>
                        <a:cs typeface="+mn-cs"/>
                      </a:endParaRPr>
                    </a:p>
                  </a:txBody>
                  <a:tcPr marL="67341" marR="67341" marT="33670" marB="3367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381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3448437044"/>
                  </a:ext>
                </a:extLst>
              </a:tr>
            </a:tbl>
          </a:graphicData>
        </a:graphic>
      </p:graphicFrame>
    </p:spTree>
    <p:extLst>
      <p:ext uri="{BB962C8B-B14F-4D97-AF65-F5344CB8AC3E}">
        <p14:creationId xmlns:p14="http://schemas.microsoft.com/office/powerpoint/2010/main" val="36219659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F2A87-EAC6-41E7-A5F4-24B65AB807C0}"/>
              </a:ext>
            </a:extLst>
          </p:cNvPr>
          <p:cNvSpPr>
            <a:spLocks noGrp="1"/>
          </p:cNvSpPr>
          <p:nvPr>
            <p:ph type="title"/>
          </p:nvPr>
        </p:nvSpPr>
        <p:spPr/>
        <p:txBody>
          <a:bodyPr/>
          <a:lstStyle/>
          <a:p>
            <a:r>
              <a:rPr lang="en-US" dirty="0"/>
              <a:t>AEs of Potential Interest: Injection-Site Reactions and Hypersensitivity</a:t>
            </a:r>
            <a:endParaRPr lang="en-US" i="1" dirty="0">
              <a:highlight>
                <a:srgbClr val="FFFF00"/>
              </a:highlight>
            </a:endParaRPr>
          </a:p>
        </p:txBody>
      </p:sp>
      <p:sp>
        <p:nvSpPr>
          <p:cNvPr id="3" name="Slide Number Placeholder 2">
            <a:extLst>
              <a:ext uri="{FF2B5EF4-FFF2-40B4-BE49-F238E27FC236}">
                <a16:creationId xmlns:a16="http://schemas.microsoft.com/office/drawing/2014/main" id="{27D7FA23-6EBF-412E-A3D5-0E91728D7185}"/>
              </a:ext>
            </a:extLst>
          </p:cNvPr>
          <p:cNvSpPr>
            <a:spLocks noGrp="1"/>
          </p:cNvSpPr>
          <p:nvPr>
            <p:ph type="sldNum" sz="quarter" idx="12"/>
          </p:nvPr>
        </p:nvSpPr>
        <p:spPr/>
        <p:txBody>
          <a:bodyPr/>
          <a:lstStyle/>
          <a:p>
            <a:fld id="{CC7432E5-F8E0-41AE-9A6B-AD730338B005}" type="slidenum">
              <a:rPr lang="en-US" smtClean="0"/>
              <a:pPr/>
              <a:t>17</a:t>
            </a:fld>
            <a:endParaRPr lang="en-US" dirty="0"/>
          </a:p>
        </p:txBody>
      </p:sp>
      <p:sp>
        <p:nvSpPr>
          <p:cNvPr id="11" name="Text Placeholder 10">
            <a:extLst>
              <a:ext uri="{FF2B5EF4-FFF2-40B4-BE49-F238E27FC236}">
                <a16:creationId xmlns:a16="http://schemas.microsoft.com/office/drawing/2014/main" id="{1B6489CE-7CA2-49FF-9BCD-3EF9C293844E}"/>
              </a:ext>
            </a:extLst>
          </p:cNvPr>
          <p:cNvSpPr>
            <a:spLocks noGrp="1"/>
          </p:cNvSpPr>
          <p:nvPr>
            <p:ph type="body" sz="quarter" idx="13"/>
          </p:nvPr>
        </p:nvSpPr>
        <p:spPr/>
        <p:txBody>
          <a:bodyPr>
            <a:normAutofit fontScale="85000" lnSpcReduction="20000"/>
          </a:bodyPr>
          <a:lstStyle/>
          <a:p>
            <a:endParaRPr lang="en-GB" dirty="0"/>
          </a:p>
          <a:p>
            <a:r>
              <a:rPr lang="en-GB" dirty="0"/>
              <a:t>Note: There was no indication that positive ADA response impacted safety and efficacy.</a:t>
            </a:r>
          </a:p>
          <a:p>
            <a:r>
              <a:rPr lang="en-US" baseline="30000" dirty="0">
                <a:ea typeface="Times New Roman" panose="02020603050405020304" pitchFamily="18" charset="0"/>
              </a:rPr>
              <a:t>a</a:t>
            </a:r>
            <a:r>
              <a:rPr lang="en-US" dirty="0">
                <a:ea typeface="Times New Roman" panose="02020603050405020304" pitchFamily="18" charset="0"/>
              </a:rPr>
              <a:t>One case of anaphylaxis was reported to begin on Day 29 and resolved after 1 day following treatment with epinephrine.</a:t>
            </a:r>
            <a:r>
              <a:rPr lang="en-US" dirty="0">
                <a:ea typeface="Arial Unicode MS"/>
              </a:rPr>
              <a:t> The patient had no reported prior treatment-emergent AE in the preceding primary study or in BORA and no medical history of allergy or previous anaphylactic reaction. </a:t>
            </a:r>
            <a:r>
              <a:rPr lang="en-GB" dirty="0"/>
              <a:t>The patient was ADA negative before and after the event. </a:t>
            </a:r>
            <a:r>
              <a:rPr lang="en-US" dirty="0">
                <a:ea typeface="Arial Unicode MS"/>
              </a:rPr>
              <a:t>A </a:t>
            </a:r>
            <a:r>
              <a:rPr lang="en-US" dirty="0">
                <a:ea typeface="Times New Roman" panose="02020603050405020304" pitchFamily="18" charset="0"/>
              </a:rPr>
              <a:t>review of concomitant medications and medical history did not identify relevant risk factors for this event.</a:t>
            </a:r>
            <a:endParaRPr lang="en-GB" dirty="0"/>
          </a:p>
          <a:p>
            <a:r>
              <a:rPr lang="en-GB" dirty="0"/>
              <a:t>ADA = antidrug antibody; </a:t>
            </a:r>
            <a:r>
              <a:rPr lang="en-US" dirty="0"/>
              <a:t>AE = adverse event;</a:t>
            </a:r>
            <a:r>
              <a:rPr lang="en-GB" dirty="0">
                <a:ea typeface="Times New Roman" panose="02020603050405020304" pitchFamily="18" charset="0"/>
              </a:rPr>
              <a:t> ISR = injection-site reaction; Q4W = every 4 weeks; Q8W = every 8 weeks (first 3 doses Q4W).</a:t>
            </a:r>
            <a:endParaRPr lang="en-US" dirty="0"/>
          </a:p>
          <a:p>
            <a:r>
              <a:rPr lang="en-US" dirty="0"/>
              <a:t>Busse WW et al. Article and supplementary material online ahead of print. </a:t>
            </a:r>
            <a:r>
              <a:rPr lang="en-US" i="1" dirty="0"/>
              <a:t>Lancet Respir Med. </a:t>
            </a:r>
            <a:r>
              <a:rPr lang="en-US" dirty="0"/>
              <a:t>2018. </a:t>
            </a:r>
          </a:p>
        </p:txBody>
      </p:sp>
      <p:grpSp>
        <p:nvGrpSpPr>
          <p:cNvPr id="28" name="Group 27">
            <a:extLst>
              <a:ext uri="{FF2B5EF4-FFF2-40B4-BE49-F238E27FC236}">
                <a16:creationId xmlns:a16="http://schemas.microsoft.com/office/drawing/2014/main" id="{64A483A3-DB6F-40F1-8C07-9C7A34B0EC26}"/>
              </a:ext>
            </a:extLst>
          </p:cNvPr>
          <p:cNvGrpSpPr/>
          <p:nvPr/>
        </p:nvGrpSpPr>
        <p:grpSpPr>
          <a:xfrm>
            <a:off x="457200" y="1159165"/>
            <a:ext cx="11247122" cy="5673164"/>
            <a:chOff x="430941" y="1573818"/>
            <a:chExt cx="11247122" cy="5553161"/>
          </a:xfrm>
        </p:grpSpPr>
        <p:grpSp>
          <p:nvGrpSpPr>
            <p:cNvPr id="9" name="Group 8">
              <a:extLst>
                <a:ext uri="{FF2B5EF4-FFF2-40B4-BE49-F238E27FC236}">
                  <a16:creationId xmlns:a16="http://schemas.microsoft.com/office/drawing/2014/main" id="{764E1B18-9791-4898-9380-5B7D2E597EC7}"/>
                </a:ext>
              </a:extLst>
            </p:cNvPr>
            <p:cNvGrpSpPr/>
            <p:nvPr/>
          </p:nvGrpSpPr>
          <p:grpSpPr>
            <a:xfrm>
              <a:off x="752085" y="2442781"/>
              <a:ext cx="9019386" cy="4684198"/>
              <a:chOff x="752085" y="2442781"/>
              <a:chExt cx="9019386" cy="4684198"/>
            </a:xfrm>
          </p:grpSpPr>
          <p:sp>
            <p:nvSpPr>
              <p:cNvPr id="15" name="Freeform: Shape 14">
                <a:extLst>
                  <a:ext uri="{FF2B5EF4-FFF2-40B4-BE49-F238E27FC236}">
                    <a16:creationId xmlns:a16="http://schemas.microsoft.com/office/drawing/2014/main" id="{66ADC46C-70E5-481D-906C-B560B0FF4576}"/>
                  </a:ext>
                </a:extLst>
              </p:cNvPr>
              <p:cNvSpPr/>
              <p:nvPr/>
            </p:nvSpPr>
            <p:spPr>
              <a:xfrm>
                <a:off x="3756751" y="2442781"/>
                <a:ext cx="6014720" cy="595253"/>
              </a:xfrm>
              <a:custGeom>
                <a:avLst/>
                <a:gdLst>
                  <a:gd name="connsiteX0" fmla="*/ 0 w 6014720"/>
                  <a:gd name="connsiteY0" fmla="*/ 0 h 595253"/>
                  <a:gd name="connsiteX1" fmla="*/ 6014720 w 6014720"/>
                  <a:gd name="connsiteY1" fmla="*/ 0 h 595253"/>
                  <a:gd name="connsiteX2" fmla="*/ 6014720 w 6014720"/>
                  <a:gd name="connsiteY2" fmla="*/ 595253 h 595253"/>
                  <a:gd name="connsiteX3" fmla="*/ 0 w 6014720"/>
                  <a:gd name="connsiteY3" fmla="*/ 595253 h 595253"/>
                  <a:gd name="connsiteX4" fmla="*/ 0 w 6014720"/>
                  <a:gd name="connsiteY4" fmla="*/ 0 h 5952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4720" h="595253">
                    <a:moveTo>
                      <a:pt x="0" y="0"/>
                    </a:moveTo>
                    <a:lnTo>
                      <a:pt x="6014720" y="0"/>
                    </a:lnTo>
                    <a:lnTo>
                      <a:pt x="6014720" y="595253"/>
                    </a:lnTo>
                    <a:lnTo>
                      <a:pt x="0" y="59525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6675" tIns="66675" rIns="66675" bIns="66675" numCol="1" spcCol="1270" anchor="b" anchorCtr="0">
                <a:noAutofit/>
              </a:bodyPr>
              <a:lstStyle/>
              <a:p>
                <a:pPr marL="0" lvl="0" indent="0" algn="l" defTabSz="1555750">
                  <a:lnSpc>
                    <a:spcPct val="90000"/>
                  </a:lnSpc>
                  <a:spcBef>
                    <a:spcPct val="0"/>
                  </a:spcBef>
                  <a:spcAft>
                    <a:spcPct val="35000"/>
                  </a:spcAft>
                  <a:buNone/>
                </a:pPr>
                <a:endParaRPr lang="en-US" sz="3500" kern="1200" dirty="0"/>
              </a:p>
            </p:txBody>
          </p:sp>
          <p:sp>
            <p:nvSpPr>
              <p:cNvPr id="23" name="Freeform: Shape 22">
                <a:extLst>
                  <a:ext uri="{FF2B5EF4-FFF2-40B4-BE49-F238E27FC236}">
                    <a16:creationId xmlns:a16="http://schemas.microsoft.com/office/drawing/2014/main" id="{C1351C28-2924-4D88-A454-54386B35F536}"/>
                  </a:ext>
                </a:extLst>
              </p:cNvPr>
              <p:cNvSpPr/>
              <p:nvPr/>
            </p:nvSpPr>
            <p:spPr>
              <a:xfrm>
                <a:off x="752085" y="5936295"/>
                <a:ext cx="8128000" cy="1190684"/>
              </a:xfrm>
              <a:custGeom>
                <a:avLst/>
                <a:gdLst>
                  <a:gd name="connsiteX0" fmla="*/ 0 w 8128000"/>
                  <a:gd name="connsiteY0" fmla="*/ 0 h 1190684"/>
                  <a:gd name="connsiteX1" fmla="*/ 8128000 w 8128000"/>
                  <a:gd name="connsiteY1" fmla="*/ 0 h 1190684"/>
                  <a:gd name="connsiteX2" fmla="*/ 8128000 w 8128000"/>
                  <a:gd name="connsiteY2" fmla="*/ 1190684 h 1190684"/>
                  <a:gd name="connsiteX3" fmla="*/ 0 w 8128000"/>
                  <a:gd name="connsiteY3" fmla="*/ 1190684 h 1190684"/>
                  <a:gd name="connsiteX4" fmla="*/ 0 w 8128000"/>
                  <a:gd name="connsiteY4" fmla="*/ 0 h 11906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000" h="1190684">
                    <a:moveTo>
                      <a:pt x="0" y="0"/>
                    </a:moveTo>
                    <a:lnTo>
                      <a:pt x="8128000" y="0"/>
                    </a:lnTo>
                    <a:lnTo>
                      <a:pt x="8128000" y="1190684"/>
                    </a:lnTo>
                    <a:lnTo>
                      <a:pt x="0" y="119068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23825" tIns="123825" rIns="123825" bIns="123825" numCol="1" spcCol="1270" anchor="t" anchorCtr="0">
                <a:noAutofit/>
              </a:bodyPr>
              <a:lstStyle/>
              <a:p>
                <a:pPr marL="285750" lvl="1" indent="-285750" algn="l" defTabSz="2266950">
                  <a:lnSpc>
                    <a:spcPct val="90000"/>
                  </a:lnSpc>
                  <a:spcBef>
                    <a:spcPct val="0"/>
                  </a:spcBef>
                  <a:spcAft>
                    <a:spcPct val="15000"/>
                  </a:spcAft>
                  <a:buChar char="•"/>
                </a:pPr>
                <a:endParaRPr lang="en-US" sz="5100" kern="1200" dirty="0"/>
              </a:p>
            </p:txBody>
          </p:sp>
        </p:grpSp>
        <p:sp>
          <p:nvSpPr>
            <p:cNvPr id="24" name="Rectangle 23">
              <a:extLst>
                <a:ext uri="{FF2B5EF4-FFF2-40B4-BE49-F238E27FC236}">
                  <a16:creationId xmlns:a16="http://schemas.microsoft.com/office/drawing/2014/main" id="{D2C7532B-8674-40BC-AD91-40A53C602B99}"/>
                </a:ext>
              </a:extLst>
            </p:cNvPr>
            <p:cNvSpPr/>
            <p:nvPr/>
          </p:nvSpPr>
          <p:spPr>
            <a:xfrm>
              <a:off x="430941" y="1573818"/>
              <a:ext cx="11247122" cy="1379865"/>
            </a:xfrm>
            <a:prstGeom prst="rect">
              <a:avLst/>
            </a:prstGeom>
          </p:spPr>
          <p:txBody>
            <a:bodyPr wrap="square">
              <a:spAutoFit/>
            </a:bodyPr>
            <a:lstStyle/>
            <a:p>
              <a:pPr marL="285750" indent="-285750">
                <a:buClr>
                  <a:schemeClr val="accent2"/>
                </a:buClr>
                <a:buFont typeface="Arial" panose="020B0604020202020204" pitchFamily="34" charset="0"/>
                <a:buChar char="•"/>
              </a:pPr>
              <a:r>
                <a:rPr lang="en-US" b="1" dirty="0"/>
                <a:t>Similar percentages of patients experienced ISRs and hypersensitivity AEs  </a:t>
              </a:r>
            </a:p>
            <a:p>
              <a:pPr marL="285750" indent="-285750">
                <a:spcBef>
                  <a:spcPts val="1000"/>
                </a:spcBef>
                <a:buClr>
                  <a:schemeClr val="accent2"/>
                </a:buClr>
                <a:buFont typeface="Arial" panose="020B0604020202020204" pitchFamily="34" charset="0"/>
                <a:buChar char="•"/>
              </a:pPr>
              <a:r>
                <a:rPr lang="en-US" dirty="0"/>
                <a:t>Positive ADA response was observed in 8-15% of patients </a:t>
              </a:r>
            </a:p>
            <a:p>
              <a:pPr marL="640080" lvl="1" indent="-285750">
                <a:spcBef>
                  <a:spcPts val="200"/>
                </a:spcBef>
                <a:buFont typeface="Arial" panose="020B0604020202020204" pitchFamily="34" charset="0"/>
                <a:buChar char="̶"/>
              </a:pPr>
              <a:r>
                <a:rPr lang="en-US" dirty="0"/>
                <a:t>This was similar to ADA percentages in SIROCCO and CALIMA</a:t>
              </a:r>
            </a:p>
            <a:p>
              <a:pPr marL="640080" lvl="1" indent="-285750">
                <a:spcBef>
                  <a:spcPts val="200"/>
                </a:spcBef>
                <a:buFont typeface="Arial" panose="020B0604020202020204" pitchFamily="34" charset="0"/>
                <a:buChar char="̶"/>
              </a:pPr>
              <a:r>
                <a:rPr lang="en-US" dirty="0"/>
                <a:t>There was no indication that ADAs were associated with hypersensitivity or affected efficacy</a:t>
              </a:r>
            </a:p>
          </p:txBody>
        </p:sp>
      </p:grpSp>
      <p:graphicFrame>
        <p:nvGraphicFramePr>
          <p:cNvPr id="31" name="Table 30">
            <a:extLst>
              <a:ext uri="{FF2B5EF4-FFF2-40B4-BE49-F238E27FC236}">
                <a16:creationId xmlns:a16="http://schemas.microsoft.com/office/drawing/2014/main" id="{AF49F924-E2E2-4ED6-B958-49C7B5622DC6}"/>
              </a:ext>
            </a:extLst>
          </p:cNvPr>
          <p:cNvGraphicFramePr>
            <a:graphicFrameLocks noGrp="1"/>
          </p:cNvGraphicFramePr>
          <p:nvPr>
            <p:extLst>
              <p:ext uri="{D42A27DB-BD31-4B8C-83A1-F6EECF244321}">
                <p14:modId xmlns:p14="http://schemas.microsoft.com/office/powerpoint/2010/main" val="2671814489"/>
              </p:ext>
            </p:extLst>
          </p:nvPr>
        </p:nvGraphicFramePr>
        <p:xfrm>
          <a:off x="545720" y="2552254"/>
          <a:ext cx="10889971" cy="3522008"/>
        </p:xfrm>
        <a:graphic>
          <a:graphicData uri="http://schemas.openxmlformats.org/drawingml/2006/table">
            <a:tbl>
              <a:tblPr firstRow="1" bandRow="1">
                <a:tableStyleId>{5940675A-B579-460E-94D1-54222C63F5DA}</a:tableStyleId>
              </a:tblPr>
              <a:tblGrid>
                <a:gridCol w="3022911">
                  <a:extLst>
                    <a:ext uri="{9D8B030D-6E8A-4147-A177-3AD203B41FA5}">
                      <a16:colId xmlns:a16="http://schemas.microsoft.com/office/drawing/2014/main" val="20000"/>
                    </a:ext>
                  </a:extLst>
                </a:gridCol>
                <a:gridCol w="2509284">
                  <a:extLst>
                    <a:ext uri="{9D8B030D-6E8A-4147-A177-3AD203B41FA5}">
                      <a16:colId xmlns:a16="http://schemas.microsoft.com/office/drawing/2014/main" val="20001"/>
                    </a:ext>
                  </a:extLst>
                </a:gridCol>
                <a:gridCol w="1733106">
                  <a:extLst>
                    <a:ext uri="{9D8B030D-6E8A-4147-A177-3AD203B41FA5}">
                      <a16:colId xmlns:a16="http://schemas.microsoft.com/office/drawing/2014/main" val="2651284334"/>
                    </a:ext>
                  </a:extLst>
                </a:gridCol>
                <a:gridCol w="1858456">
                  <a:extLst>
                    <a:ext uri="{9D8B030D-6E8A-4147-A177-3AD203B41FA5}">
                      <a16:colId xmlns:a16="http://schemas.microsoft.com/office/drawing/2014/main" val="4243274984"/>
                    </a:ext>
                  </a:extLst>
                </a:gridCol>
                <a:gridCol w="1766214">
                  <a:extLst>
                    <a:ext uri="{9D8B030D-6E8A-4147-A177-3AD203B41FA5}">
                      <a16:colId xmlns:a16="http://schemas.microsoft.com/office/drawing/2014/main" val="20004"/>
                    </a:ext>
                  </a:extLst>
                </a:gridCol>
              </a:tblGrid>
              <a:tr h="69894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u="none" strike="noStrike" kern="1200" cap="none" normalizeH="0" baseline="0" dirty="0">
                          <a:ln>
                            <a:noFill/>
                          </a:ln>
                          <a:solidFill>
                            <a:schemeClr val="bg1"/>
                          </a:solidFill>
                          <a:effectLst/>
                          <a:latin typeface="+mn-lt"/>
                          <a:ea typeface="+mn-ea"/>
                          <a:cs typeface="Arial" pitchFamily="34" charset="0"/>
                        </a:rPr>
                        <a:t>BORA, n (%)</a:t>
                      </a:r>
                    </a:p>
                  </a:txBody>
                  <a:tcPr marL="89788" marR="89788" marT="44893" marB="44893"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gridSpan="2">
                  <a:txBody>
                    <a:bodyPr/>
                    <a:lstStyle/>
                    <a:p>
                      <a:pPr algn="ctr"/>
                      <a:r>
                        <a:rPr lang="en-US" sz="1800" b="1" dirty="0">
                          <a:solidFill>
                            <a:schemeClr val="bg1"/>
                          </a:solidFill>
                          <a:latin typeface="+mn-lt"/>
                        </a:rPr>
                        <a:t>Benralizumab Q4W plus </a:t>
                      </a:r>
                    </a:p>
                    <a:p>
                      <a:pPr algn="ctr"/>
                      <a:r>
                        <a:rPr lang="en-US" sz="1800" b="1" dirty="0">
                          <a:solidFill>
                            <a:schemeClr val="bg1"/>
                          </a:solidFill>
                          <a:latin typeface="+mn-lt"/>
                        </a:rPr>
                        <a:t>ICS/LABA</a:t>
                      </a:r>
                    </a:p>
                  </a:txBody>
                  <a:tcPr marL="89788" marR="89788" marT="44893" marB="44893" anchor="b">
                    <a:lnL w="1270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endParaRPr lang="en-US"/>
                    </a:p>
                  </a:txBody>
                  <a:tcPr>
                    <a:lnL w="12700" cap="flat" cmpd="sng" algn="ctr">
                      <a:solidFill>
                        <a:schemeClr val="bg1">
                          <a:lumMod val="75000"/>
                        </a:schemeClr>
                      </a:solidFill>
                      <a:prstDash val="solid"/>
                      <a:round/>
                      <a:headEnd type="none" w="med" len="med"/>
                      <a:tailEnd type="none" w="med" len="med"/>
                    </a:ln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bg1"/>
                          </a:solidFill>
                          <a:latin typeface="+mn-lt"/>
                        </a:rPr>
                        <a:t>Benralizumab Q8W plus ICS/LABA</a:t>
                      </a:r>
                    </a:p>
                  </a:txBody>
                  <a:tcPr marL="89788" marR="89788" marT="44893" marB="44893" anchor="b">
                    <a:lnL w="1905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50" b="1" dirty="0">
                        <a:solidFill>
                          <a:schemeClr val="bg1"/>
                        </a:solidFill>
                        <a:latin typeface="+mn-lt"/>
                      </a:endParaRPr>
                    </a:p>
                  </a:txBody>
                  <a:tcPr marL="89788" marR="89788" marT="44893" marB="44893" anchor="b">
                    <a:lnL w="12700" cap="flat" cmpd="sng" algn="ctr">
                      <a:solidFill>
                        <a:schemeClr val="bg1">
                          <a:lumMod val="85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0"/>
                  </a:ext>
                </a:extLst>
              </a:tr>
              <a:tr h="4707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u="none" strike="noStrike" kern="1200" cap="none" normalizeH="0" baseline="0" dirty="0">
                          <a:ln>
                            <a:noFill/>
                          </a:ln>
                          <a:solidFill>
                            <a:schemeClr val="bg1"/>
                          </a:solidFill>
                          <a:effectLst/>
                          <a:latin typeface="+mn-lt"/>
                          <a:ea typeface="+mn-ea"/>
                          <a:cs typeface="Arial" pitchFamily="34" charset="0"/>
                        </a:rPr>
                        <a:t>SIROCCO/CALIMA, n (%)</a:t>
                      </a:r>
                    </a:p>
                  </a:txBody>
                  <a:tcPr marL="89788" marR="89788" marT="44893" marB="44893" anchor="b">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b="1" u="none" strike="noStrike" cap="none" normalizeH="0" baseline="0" dirty="0">
                          <a:ln>
                            <a:noFill/>
                          </a:ln>
                          <a:solidFill>
                            <a:schemeClr val="bg1"/>
                          </a:solidFill>
                          <a:effectLst/>
                          <a:latin typeface="+mn-lt"/>
                        </a:rPr>
                        <a:t> Benralizumab </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b="1" u="none" strike="noStrike" cap="none" normalizeH="0" baseline="0" dirty="0">
                          <a:ln>
                            <a:noFill/>
                          </a:ln>
                          <a:solidFill>
                            <a:schemeClr val="bg1"/>
                          </a:solidFill>
                          <a:effectLst/>
                          <a:latin typeface="+mn-lt"/>
                        </a:rPr>
                        <a:t>Q4W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b="1" u="none" strike="noStrike" cap="none" normalizeH="0" baseline="0" dirty="0">
                          <a:ln>
                            <a:noFill/>
                          </a:ln>
                          <a:solidFill>
                            <a:schemeClr val="bg1"/>
                          </a:solidFill>
                          <a:effectLst/>
                          <a:latin typeface="+mn-lt"/>
                        </a:rPr>
                        <a:t>n=518</a:t>
                      </a:r>
                      <a:endParaRPr lang="en-US" dirty="0"/>
                    </a:p>
                  </a:txBody>
                  <a:tcPr marL="89788" marR="89788" marT="44893" marB="44893" anchor="b" horzOverflow="overflow">
                    <a:lnL w="1905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b="1" i="0" u="none" strike="noStrike" cap="none" normalizeH="0" baseline="0" dirty="0">
                          <a:ln>
                            <a:noFill/>
                          </a:ln>
                          <a:solidFill>
                            <a:schemeClr val="bg1"/>
                          </a:solidFill>
                          <a:effectLst/>
                          <a:latin typeface="+mn-lt"/>
                          <a:cs typeface="Arial" pitchFamily="34" charset="0"/>
                        </a:rPr>
                        <a:t>Placebo</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b="1" i="0" u="none" strike="noStrike" cap="none" normalizeH="0" baseline="0" dirty="0">
                          <a:ln>
                            <a:noFill/>
                          </a:ln>
                          <a:solidFill>
                            <a:schemeClr val="bg1"/>
                          </a:solidFill>
                          <a:effectLst/>
                          <a:latin typeface="+mn-lt"/>
                          <a:cs typeface="Arial" pitchFamily="34" charset="0"/>
                        </a:rPr>
                        <a:t>n=265</a:t>
                      </a:r>
                      <a:endParaRPr lang="en-US" dirty="0"/>
                    </a:p>
                  </a:txBody>
                  <a:tcPr marL="89788" marR="89788" marT="44893" marB="44893" anchor="b" horzOverflow="overflow">
                    <a:lnL w="12700" cap="flat" cmpd="sng" algn="ctr">
                      <a:solidFill>
                        <a:schemeClr val="bg1">
                          <a:lumMod val="8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b="1" u="none" strike="noStrike" cap="none" normalizeH="0" baseline="0" dirty="0">
                          <a:ln>
                            <a:noFill/>
                          </a:ln>
                          <a:solidFill>
                            <a:schemeClr val="bg1"/>
                          </a:solidFill>
                          <a:effectLst/>
                          <a:latin typeface="+mn-lt"/>
                        </a:rPr>
                        <a:t>Benralizumab</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b="1" u="none" strike="noStrike" cap="none" normalizeH="0" baseline="0" dirty="0">
                          <a:ln>
                            <a:noFill/>
                          </a:ln>
                          <a:solidFill>
                            <a:schemeClr val="bg1"/>
                          </a:solidFill>
                          <a:effectLst/>
                          <a:latin typeface="+mn-lt"/>
                        </a:rPr>
                        <a:t>Q8W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b="1" u="none" strike="noStrike" cap="none" normalizeH="0" baseline="0" dirty="0">
                          <a:ln>
                            <a:noFill/>
                          </a:ln>
                          <a:solidFill>
                            <a:schemeClr val="bg1"/>
                          </a:solidFill>
                          <a:effectLst/>
                          <a:latin typeface="+mn-lt"/>
                        </a:rPr>
                        <a:t>n=512</a:t>
                      </a:r>
                      <a:endParaRPr lang="en-US" dirty="0"/>
                    </a:p>
                  </a:txBody>
                  <a:tcPr marL="89788" marR="89788" marT="44893" marB="44893" anchor="b" horzOverflow="overflow">
                    <a:lnL w="1905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b="1" u="none" strike="noStrike" cap="none" normalizeH="0" baseline="0" dirty="0">
                          <a:ln>
                            <a:noFill/>
                          </a:ln>
                          <a:solidFill>
                            <a:schemeClr val="bg1"/>
                          </a:solidFill>
                          <a:effectLst/>
                          <a:latin typeface="+mn-lt"/>
                        </a:rPr>
                        <a:t>Placebo</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b="1" u="none" strike="noStrike" cap="none" normalizeH="0" baseline="0" dirty="0">
                          <a:ln>
                            <a:noFill/>
                          </a:ln>
                          <a:solidFill>
                            <a:schemeClr val="bg1"/>
                          </a:solidFill>
                          <a:effectLst/>
                          <a:latin typeface="+mn-lt"/>
                        </a:rPr>
                        <a:t>n=281</a:t>
                      </a:r>
                      <a:endParaRPr lang="en-US" dirty="0"/>
                    </a:p>
                  </a:txBody>
                  <a:tcPr marL="89788" marR="89788" marT="44893" marB="44893" anchor="b" horzOverflow="overflow">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602796129"/>
                  </a:ext>
                </a:extLst>
              </a:tr>
              <a:tr h="196185">
                <a:tc>
                  <a:txBody>
                    <a:bodyPr/>
                    <a:lstStyle/>
                    <a:p>
                      <a:pPr marL="0" marR="0" lvl="0" indent="0" algn="l" defTabSz="914400" rtl="0" eaLnBrk="0" fontAlgn="base" latinLnBrk="0" hangingPunct="0">
                        <a:lnSpc>
                          <a:spcPct val="100000"/>
                        </a:lnSpc>
                        <a:spcBef>
                          <a:spcPts val="200"/>
                        </a:spcBef>
                        <a:spcAft>
                          <a:spcPct val="0"/>
                        </a:spcAft>
                        <a:buClrTx/>
                        <a:buSzTx/>
                        <a:buFont typeface="Wingdings" pitchFamily="2" charset="2"/>
                        <a:buNone/>
                        <a:tabLst/>
                        <a:defRPr/>
                      </a:pPr>
                      <a:r>
                        <a:rPr kumimoji="0" lang="en-US" altLang="en-US" sz="1600" b="1" i="0" u="none" strike="noStrike" cap="none" normalizeH="0" baseline="0" dirty="0">
                          <a:ln>
                            <a:noFill/>
                          </a:ln>
                          <a:solidFill>
                            <a:schemeClr val="tx1"/>
                          </a:solidFill>
                          <a:effectLst/>
                          <a:latin typeface="+mn-lt"/>
                          <a:cs typeface="Arial" pitchFamily="34" charset="0"/>
                        </a:rPr>
                        <a:t>ISRs</a:t>
                      </a:r>
                    </a:p>
                  </a:txBody>
                  <a:tcPr marL="89788" marR="89788" marT="44893" marB="44893" anchor="ctr" horzOverflow="overflow">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dirty="0">
                          <a:solidFill>
                            <a:schemeClr val="tx1"/>
                          </a:solidFill>
                          <a:effectLst/>
                          <a:latin typeface="+mn-lt"/>
                          <a:ea typeface="+mn-ea"/>
                          <a:cs typeface="+mn-cs"/>
                        </a:rPr>
                        <a:t>8 (2)</a:t>
                      </a:r>
                    </a:p>
                  </a:txBody>
                  <a:tcPr marL="89788" marR="89788" marT="44893" marB="44893" anchor="ctr">
                    <a:lnL w="1905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dirty="0">
                          <a:solidFill>
                            <a:schemeClr val="tx1"/>
                          </a:solidFill>
                          <a:effectLst/>
                          <a:latin typeface="+mn-lt"/>
                          <a:ea typeface="+mn-ea"/>
                          <a:cs typeface="+mn-cs"/>
                        </a:rPr>
                        <a:t>6 (2)</a:t>
                      </a:r>
                    </a:p>
                  </a:txBody>
                  <a:tcPr marL="89788" marR="89788" marT="44893" marB="44893" anchor="ctr">
                    <a:lnL w="1270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dirty="0">
                          <a:solidFill>
                            <a:schemeClr val="tx1"/>
                          </a:solidFill>
                          <a:effectLst/>
                          <a:latin typeface="+mn-lt"/>
                          <a:ea typeface="+mn-ea"/>
                          <a:cs typeface="+mn-cs"/>
                        </a:rPr>
                        <a:t>10 (2)</a:t>
                      </a:r>
                    </a:p>
                  </a:txBody>
                  <a:tcPr marL="89788" marR="89788" marT="44893" marB="44893" anchor="ctr">
                    <a:lnL w="1905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gn="ctr">
                        <a:lnSpc>
                          <a:spcPts val="1200"/>
                        </a:lnSpc>
                        <a:spcBef>
                          <a:spcPts val="200"/>
                        </a:spcBef>
                        <a:spcAft>
                          <a:spcPts val="50"/>
                        </a:spcAft>
                        <a:tabLst>
                          <a:tab pos="635000" algn="dec"/>
                        </a:tabLst>
                      </a:pPr>
                      <a:r>
                        <a:rPr lang="en-US" sz="1600" dirty="0">
                          <a:solidFill>
                            <a:schemeClr val="tx1"/>
                          </a:solidFill>
                          <a:effectLst/>
                          <a:latin typeface="+mn-lt"/>
                          <a:ea typeface="Times New Roman" panose="02020603050405020304" pitchFamily="18" charset="0"/>
                        </a:rPr>
                        <a:t>3 (1)</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757513073"/>
                  </a:ext>
                </a:extLst>
              </a:tr>
              <a:tr h="196185">
                <a:tc>
                  <a:txBody>
                    <a:bodyPr/>
                    <a:lstStyle/>
                    <a:p>
                      <a:pPr marL="0" marR="0" lvl="0" indent="0" algn="l" defTabSz="914400" rtl="0" eaLnBrk="0" fontAlgn="base" latinLnBrk="0" hangingPunct="0">
                        <a:lnSpc>
                          <a:spcPct val="100000"/>
                        </a:lnSpc>
                        <a:spcBef>
                          <a:spcPts val="200"/>
                        </a:spcBef>
                        <a:spcAft>
                          <a:spcPct val="0"/>
                        </a:spcAft>
                        <a:buClrTx/>
                        <a:buSzTx/>
                        <a:buFont typeface="Wingdings" pitchFamily="2" charset="2"/>
                        <a:buNone/>
                        <a:tabLst/>
                        <a:defRPr/>
                      </a:pPr>
                      <a:r>
                        <a:rPr kumimoji="0" lang="en-US" altLang="en-US" sz="1600" b="1" i="0" u="none" strike="noStrike" cap="none" normalizeH="0" baseline="0" dirty="0">
                          <a:ln>
                            <a:noFill/>
                          </a:ln>
                          <a:solidFill>
                            <a:schemeClr val="tx1"/>
                          </a:solidFill>
                          <a:effectLst/>
                          <a:latin typeface="+mn-lt"/>
                          <a:cs typeface="Arial" pitchFamily="34" charset="0"/>
                        </a:rPr>
                        <a:t>Hypersensitivity</a:t>
                      </a:r>
                    </a:p>
                  </a:txBody>
                  <a:tcPr marL="89788" marR="89788" marT="44893" marB="44893" anchor="ctr" horzOverflow="overflow">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dirty="0">
                          <a:solidFill>
                            <a:schemeClr val="tx1"/>
                          </a:solidFill>
                          <a:effectLst/>
                          <a:latin typeface="+mn-lt"/>
                          <a:ea typeface="+mn-ea"/>
                          <a:cs typeface="+mn-cs"/>
                        </a:rPr>
                        <a:t>12 (2)</a:t>
                      </a:r>
                    </a:p>
                  </a:txBody>
                  <a:tcPr marL="89788" marR="89788" marT="44893" marB="44893" anchor="ctr">
                    <a:lnL w="1905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dirty="0">
                          <a:solidFill>
                            <a:schemeClr val="tx1"/>
                          </a:solidFill>
                          <a:effectLst/>
                          <a:latin typeface="+mn-lt"/>
                          <a:ea typeface="+mn-ea"/>
                          <a:cs typeface="+mn-cs"/>
                        </a:rPr>
                        <a:t>7 (3)</a:t>
                      </a:r>
                    </a:p>
                  </a:txBody>
                  <a:tcPr marL="89788" marR="89788" marT="44893" marB="44893" anchor="ctr">
                    <a:lnL w="1270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dirty="0">
                          <a:solidFill>
                            <a:schemeClr val="tx1"/>
                          </a:solidFill>
                          <a:effectLst/>
                          <a:latin typeface="+mn-lt"/>
                          <a:ea typeface="+mn-ea"/>
                          <a:cs typeface="+mn-cs"/>
                        </a:rPr>
                        <a:t>6 (1)</a:t>
                      </a:r>
                    </a:p>
                  </a:txBody>
                  <a:tcPr marL="89788" marR="89788" marT="44893" marB="44893" anchor="ctr">
                    <a:lnL w="1905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lvl="0" indent="0" algn="ctr" defTabSz="914400" rtl="0" eaLnBrk="1" fontAlgn="auto" latinLnBrk="0" hangingPunct="1">
                        <a:lnSpc>
                          <a:spcPts val="1200"/>
                        </a:lnSpc>
                        <a:spcBef>
                          <a:spcPts val="200"/>
                        </a:spcBef>
                        <a:spcAft>
                          <a:spcPts val="50"/>
                        </a:spcAft>
                        <a:buClrTx/>
                        <a:buSzTx/>
                        <a:buFontTx/>
                        <a:buNone/>
                        <a:tabLst>
                          <a:tab pos="635000" algn="dec"/>
                        </a:tabLst>
                        <a:defRPr/>
                      </a:pPr>
                      <a:r>
                        <a:rPr lang="en-US" sz="1600" kern="1200" dirty="0">
                          <a:solidFill>
                            <a:schemeClr val="tx1"/>
                          </a:solidFill>
                          <a:effectLst/>
                          <a:latin typeface="+mn-lt"/>
                          <a:ea typeface="+mn-ea"/>
                          <a:cs typeface="+mn-cs"/>
                        </a:rPr>
                        <a:t>7 (2)</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3655828619"/>
                  </a:ext>
                </a:extLst>
              </a:tr>
              <a:tr h="196185">
                <a:tc>
                  <a:txBody>
                    <a:bodyPr/>
                    <a:lstStyle/>
                    <a:p>
                      <a:pPr marL="0" marR="0" lvl="0" indent="0" algn="l" defTabSz="914400" rtl="0" eaLnBrk="0" fontAlgn="base" latinLnBrk="0" hangingPunct="0">
                        <a:lnSpc>
                          <a:spcPct val="100000"/>
                        </a:lnSpc>
                        <a:spcBef>
                          <a:spcPts val="200"/>
                        </a:spcBef>
                        <a:spcAft>
                          <a:spcPct val="0"/>
                        </a:spcAft>
                        <a:buClrTx/>
                        <a:buSzTx/>
                        <a:buFont typeface="Wingdings" pitchFamily="2" charset="2"/>
                        <a:buNone/>
                        <a:tabLst/>
                        <a:defRPr/>
                      </a:pPr>
                      <a:r>
                        <a:rPr kumimoji="0" lang="en-US" altLang="en-US" sz="1600" b="1" i="0" u="none" strike="noStrike" cap="none" normalizeH="0" baseline="0" dirty="0">
                          <a:ln>
                            <a:noFill/>
                          </a:ln>
                          <a:solidFill>
                            <a:schemeClr val="tx1"/>
                          </a:solidFill>
                          <a:effectLst/>
                          <a:latin typeface="+mn-lt"/>
                          <a:cs typeface="Arial" pitchFamily="34" charset="0"/>
                        </a:rPr>
                        <a:t>    Treatment related</a:t>
                      </a:r>
                    </a:p>
                  </a:txBody>
                  <a:tcPr marL="89788" marR="89788" marT="44893" marB="44893" anchor="ctr" horzOverflow="overflow">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dirty="0">
                          <a:solidFill>
                            <a:schemeClr val="tx1"/>
                          </a:solidFill>
                          <a:effectLst/>
                          <a:latin typeface="+mn-lt"/>
                          <a:ea typeface="+mn-ea"/>
                          <a:cs typeface="+mn-cs"/>
                        </a:rPr>
                        <a:t>1 (&lt;1)</a:t>
                      </a:r>
                    </a:p>
                  </a:txBody>
                  <a:tcPr marL="89788" marR="89788" marT="44893" marB="44893" anchor="ctr">
                    <a:lnL w="1905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dirty="0">
                          <a:solidFill>
                            <a:schemeClr val="tx1"/>
                          </a:solidFill>
                          <a:effectLst/>
                          <a:latin typeface="+mn-lt"/>
                          <a:ea typeface="+mn-ea"/>
                          <a:cs typeface="+mn-cs"/>
                        </a:rPr>
                        <a:t>0</a:t>
                      </a:r>
                    </a:p>
                  </a:txBody>
                  <a:tcPr marL="89788" marR="89788" marT="44893" marB="44893" anchor="ctr">
                    <a:lnL w="1270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dirty="0">
                          <a:solidFill>
                            <a:schemeClr val="tx1"/>
                          </a:solidFill>
                          <a:effectLst/>
                          <a:latin typeface="+mn-lt"/>
                          <a:ea typeface="+mn-ea"/>
                          <a:cs typeface="+mn-cs"/>
                        </a:rPr>
                        <a:t>1 (&lt;1)</a:t>
                      </a:r>
                    </a:p>
                  </a:txBody>
                  <a:tcPr marL="89788" marR="89788" marT="44893" marB="44893" anchor="ctr">
                    <a:lnL w="1905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lvl="0" indent="0" algn="ctr" defTabSz="914400" rtl="0" eaLnBrk="1" fontAlgn="auto" latinLnBrk="0" hangingPunct="1">
                        <a:lnSpc>
                          <a:spcPts val="1200"/>
                        </a:lnSpc>
                        <a:spcBef>
                          <a:spcPts val="200"/>
                        </a:spcBef>
                        <a:spcAft>
                          <a:spcPts val="50"/>
                        </a:spcAft>
                        <a:buClrTx/>
                        <a:buSzTx/>
                        <a:buFontTx/>
                        <a:buNone/>
                        <a:tabLst>
                          <a:tab pos="635000" algn="dec"/>
                        </a:tabLst>
                        <a:defRPr/>
                      </a:pPr>
                      <a:r>
                        <a:rPr lang="en-US" sz="1600" kern="1200" dirty="0">
                          <a:solidFill>
                            <a:schemeClr val="tx1"/>
                          </a:solidFill>
                          <a:effectLst/>
                          <a:latin typeface="+mn-lt"/>
                          <a:ea typeface="+mn-ea"/>
                          <a:cs typeface="+mn-cs"/>
                        </a:rPr>
                        <a:t>1 (&lt;1)</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752590640"/>
                  </a:ext>
                </a:extLst>
              </a:tr>
              <a:tr h="196185">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914400" rtl="0" eaLnBrk="0" fontAlgn="base" latinLnBrk="0" hangingPunct="0">
                        <a:lnSpc>
                          <a:spcPts val="1200"/>
                        </a:lnSpc>
                        <a:spcBef>
                          <a:spcPts val="0"/>
                        </a:spcBef>
                        <a:spcAft>
                          <a:spcPct val="0"/>
                        </a:spcAft>
                        <a:buClrTx/>
                        <a:buSzTx/>
                        <a:buFont typeface="Wingdings" pitchFamily="2" charset="2"/>
                        <a:buNone/>
                        <a:tabLst/>
                        <a:defRPr/>
                      </a:pPr>
                      <a:r>
                        <a:rPr kumimoji="0" lang="en-GB" altLang="en-US" sz="1600" b="1" i="0" u="none" strike="noStrike" kern="1200" cap="none" normalizeH="0" baseline="0" dirty="0">
                          <a:ln>
                            <a:noFill/>
                          </a:ln>
                          <a:solidFill>
                            <a:schemeClr val="tx1"/>
                          </a:solidFill>
                          <a:effectLst/>
                          <a:latin typeface="+mn-lt"/>
                          <a:ea typeface="+mn-ea"/>
                          <a:cs typeface="Arial" pitchFamily="34" charset="0"/>
                        </a:rPr>
                        <a:t>        Urticaria</a:t>
                      </a:r>
                      <a:endParaRPr kumimoji="0" lang="en-US" altLang="en-US" sz="1600" b="1" i="0" u="none" strike="noStrike" kern="1200" cap="none" normalizeH="0" baseline="0" dirty="0">
                        <a:ln>
                          <a:noFill/>
                        </a:ln>
                        <a:solidFill>
                          <a:schemeClr val="tx1"/>
                        </a:solidFill>
                        <a:effectLst/>
                        <a:latin typeface="+mn-lt"/>
                        <a:ea typeface="+mn-ea"/>
                        <a:cs typeface="Arial" pitchFamily="34" charset="0"/>
                      </a:endParaRPr>
                    </a:p>
                  </a:txBody>
                  <a:tcPr marL="89788" marR="89788" marT="44893" marB="44893" anchor="ctr" horzOverflow="overflow">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a:r>
                        <a:rPr lang="en-US" sz="1600" dirty="0">
                          <a:latin typeface="+mn-lt"/>
                        </a:rPr>
                        <a:t>0</a:t>
                      </a:r>
                    </a:p>
                  </a:txBody>
                  <a:tcPr marL="89788" marR="89788" marT="44893" marB="44893" anchor="ctr">
                    <a:lnL w="1905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a:r>
                        <a:rPr lang="en-US" sz="1600" dirty="0"/>
                        <a:t>0</a:t>
                      </a:r>
                    </a:p>
                  </a:txBody>
                  <a:tcPr marL="89788" marR="89788" marT="44893" marB="44893" anchor="ctr">
                    <a:lnL w="1270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a:r>
                        <a:rPr lang="en-US" sz="1600" dirty="0"/>
                        <a:t>1 (&lt;1)</a:t>
                      </a:r>
                    </a:p>
                  </a:txBody>
                  <a:tcPr marL="89788" marR="89788" marT="44893" marB="44893" anchor="ctr">
                    <a:lnL w="1905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latin typeface="+mn-lt"/>
                          <a:ea typeface="+mn-ea"/>
                          <a:cs typeface="+mn-cs"/>
                        </a:rPr>
                        <a:t>1 (&lt;1)</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3494656555"/>
                  </a:ext>
                </a:extLst>
              </a:tr>
              <a:tr h="196185">
                <a:tc>
                  <a:txBody>
                    <a:bodyPr/>
                    <a:lstStyle/>
                    <a:p>
                      <a:pPr marL="0" marR="0" lvl="0" indent="0" algn="l" defTabSz="914400" rtl="0" eaLnBrk="0" fontAlgn="base" latinLnBrk="0" hangingPunct="0">
                        <a:lnSpc>
                          <a:spcPct val="100000"/>
                        </a:lnSpc>
                        <a:spcBef>
                          <a:spcPts val="200"/>
                        </a:spcBef>
                        <a:spcAft>
                          <a:spcPct val="0"/>
                        </a:spcAft>
                        <a:buClrTx/>
                        <a:buSzTx/>
                        <a:buFont typeface="Wingdings" pitchFamily="2" charset="2"/>
                        <a:buNone/>
                        <a:tabLst/>
                        <a:defRPr/>
                      </a:pPr>
                      <a:r>
                        <a:rPr lang="en-GB" sz="1600" b="1" kern="1200" dirty="0">
                          <a:solidFill>
                            <a:schemeClr val="tx1"/>
                          </a:solidFill>
                          <a:effectLst/>
                          <a:latin typeface="+mn-lt"/>
                          <a:ea typeface="+mn-ea"/>
                          <a:cs typeface="+mn-cs"/>
                        </a:rPr>
                        <a:t>        Anaphylactic reaction</a:t>
                      </a:r>
                    </a:p>
                  </a:txBody>
                  <a:tcPr marL="89788" marR="89788" marT="44893" marB="44893" anchor="ctr" horzOverflow="overflow">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dirty="0">
                          <a:solidFill>
                            <a:schemeClr val="tx1"/>
                          </a:solidFill>
                          <a:effectLst/>
                          <a:latin typeface="+mn-lt"/>
                          <a:ea typeface="+mn-ea"/>
                          <a:cs typeface="+mn-cs"/>
                        </a:rPr>
                        <a:t>1 (&lt;1)</a:t>
                      </a:r>
                      <a:r>
                        <a:rPr lang="en-US" sz="1600" kern="1200" baseline="30000" dirty="0">
                          <a:solidFill>
                            <a:schemeClr val="tx1"/>
                          </a:solidFill>
                          <a:effectLst/>
                          <a:latin typeface="+mn-lt"/>
                          <a:ea typeface="+mn-ea"/>
                          <a:cs typeface="+mn-cs"/>
                        </a:rPr>
                        <a:t>a</a:t>
                      </a:r>
                      <a:endParaRPr lang="en-US" sz="1600" kern="1200" dirty="0">
                        <a:solidFill>
                          <a:schemeClr val="tx1"/>
                        </a:solidFill>
                        <a:effectLst/>
                        <a:latin typeface="+mn-lt"/>
                        <a:ea typeface="+mn-ea"/>
                        <a:cs typeface="+mn-cs"/>
                      </a:endParaRPr>
                    </a:p>
                  </a:txBody>
                  <a:tcPr marL="89788" marR="89788" marT="44893" marB="44893" anchor="ctr">
                    <a:lnL w="1905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dirty="0">
                          <a:solidFill>
                            <a:schemeClr val="tx1"/>
                          </a:solidFill>
                          <a:effectLst/>
                          <a:latin typeface="+mn-lt"/>
                          <a:ea typeface="+mn-ea"/>
                          <a:cs typeface="+mn-cs"/>
                        </a:rPr>
                        <a:t>0</a:t>
                      </a:r>
                    </a:p>
                  </a:txBody>
                  <a:tcPr marL="89788" marR="89788" marT="44893" marB="44893" anchor="ctr">
                    <a:lnL w="1270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dirty="0">
                          <a:solidFill>
                            <a:schemeClr val="tx1"/>
                          </a:solidFill>
                          <a:effectLst/>
                          <a:latin typeface="+mn-lt"/>
                          <a:ea typeface="+mn-ea"/>
                          <a:cs typeface="+mn-cs"/>
                        </a:rPr>
                        <a:t>0</a:t>
                      </a:r>
                    </a:p>
                  </a:txBody>
                  <a:tcPr marL="89788" marR="89788" marT="44893" marB="44893" anchor="ctr">
                    <a:lnL w="1905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dirty="0">
                          <a:solidFill>
                            <a:schemeClr val="tx1"/>
                          </a:solidFill>
                          <a:effectLst/>
                          <a:latin typeface="+mn-lt"/>
                          <a:ea typeface="+mn-ea"/>
                          <a:cs typeface="+mn-cs"/>
                        </a:rPr>
                        <a:t>0</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3448437044"/>
                  </a:ext>
                </a:extLst>
              </a:tr>
              <a:tr h="196185">
                <a:tc>
                  <a:txBody>
                    <a:bodyPr/>
                    <a:lstStyle/>
                    <a:p>
                      <a:pPr marL="0" marR="0" lvl="0" indent="0" algn="l" defTabSz="914400" rtl="0" eaLnBrk="0" fontAlgn="base" latinLnBrk="0" hangingPunct="0">
                        <a:lnSpc>
                          <a:spcPct val="100000"/>
                        </a:lnSpc>
                        <a:spcBef>
                          <a:spcPts val="200"/>
                        </a:spcBef>
                        <a:spcAft>
                          <a:spcPct val="0"/>
                        </a:spcAft>
                        <a:buClrTx/>
                        <a:buSzTx/>
                        <a:buFont typeface="Wingdings" pitchFamily="2" charset="2"/>
                        <a:buNone/>
                        <a:tabLst/>
                        <a:defRPr/>
                      </a:pPr>
                      <a:r>
                        <a:rPr lang="en-GB" sz="1600" b="1" kern="1200" dirty="0">
                          <a:solidFill>
                            <a:schemeClr val="tx1"/>
                          </a:solidFill>
                          <a:effectLst/>
                          <a:latin typeface="+mn-lt"/>
                          <a:ea typeface="+mn-ea"/>
                          <a:cs typeface="+mn-cs"/>
                        </a:rPr>
                        <a:t>Positive ADA response</a:t>
                      </a:r>
                    </a:p>
                  </a:txBody>
                  <a:tcPr marL="89788" marR="89788" marT="44893" marB="44893" anchor="ctr" horzOverflow="overflow">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dirty="0">
                          <a:solidFill>
                            <a:schemeClr val="tx1"/>
                          </a:solidFill>
                          <a:effectLst/>
                          <a:latin typeface="+mn-lt"/>
                          <a:ea typeface="+mn-ea"/>
                          <a:cs typeface="+mn-cs"/>
                        </a:rPr>
                        <a:t>39 (8)</a:t>
                      </a:r>
                    </a:p>
                  </a:txBody>
                  <a:tcPr marL="89788" marR="89788" marT="44893" marB="44893" anchor="ctr">
                    <a:lnL w="1905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dirty="0">
                          <a:solidFill>
                            <a:schemeClr val="tx1"/>
                          </a:solidFill>
                          <a:effectLst/>
                          <a:latin typeface="+mn-lt"/>
                          <a:ea typeface="+mn-ea"/>
                          <a:cs typeface="+mn-cs"/>
                        </a:rPr>
                        <a:t>41 (15)</a:t>
                      </a:r>
                    </a:p>
                  </a:txBody>
                  <a:tcPr marL="89788" marR="89788" marT="44893" marB="44893" anchor="ctr">
                    <a:lnL w="1270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dirty="0">
                          <a:solidFill>
                            <a:schemeClr val="tx1"/>
                          </a:solidFill>
                          <a:effectLst/>
                          <a:latin typeface="+mn-lt"/>
                          <a:ea typeface="+mn-ea"/>
                          <a:cs typeface="+mn-cs"/>
                        </a:rPr>
                        <a:t>57 (11)</a:t>
                      </a:r>
                    </a:p>
                  </a:txBody>
                  <a:tcPr marL="89788" marR="89788" marT="44893" marB="44893" anchor="ctr">
                    <a:lnL w="1905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dirty="0">
                          <a:solidFill>
                            <a:schemeClr val="tx1"/>
                          </a:solidFill>
                          <a:effectLst/>
                          <a:latin typeface="+mn-lt"/>
                          <a:ea typeface="+mn-ea"/>
                          <a:cs typeface="+mn-cs"/>
                        </a:rPr>
                        <a:t>36 (13)</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05438688"/>
                  </a:ext>
                </a:extLst>
              </a:tr>
            </a:tbl>
          </a:graphicData>
        </a:graphic>
      </p:graphicFrame>
    </p:spTree>
    <p:extLst>
      <p:ext uri="{BB962C8B-B14F-4D97-AF65-F5344CB8AC3E}">
        <p14:creationId xmlns:p14="http://schemas.microsoft.com/office/powerpoint/2010/main" val="514916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F2A87-EAC6-41E7-A5F4-24B65AB807C0}"/>
              </a:ext>
            </a:extLst>
          </p:cNvPr>
          <p:cNvSpPr>
            <a:spLocks noGrp="1"/>
          </p:cNvSpPr>
          <p:nvPr>
            <p:ph type="title"/>
          </p:nvPr>
        </p:nvSpPr>
        <p:spPr/>
        <p:txBody>
          <a:bodyPr/>
          <a:lstStyle/>
          <a:p>
            <a:r>
              <a:rPr lang="en-US" dirty="0"/>
              <a:t>AEs of Potential Interest: Malignancies</a:t>
            </a:r>
          </a:p>
        </p:txBody>
      </p:sp>
      <p:sp>
        <p:nvSpPr>
          <p:cNvPr id="3" name="Slide Number Placeholder 2">
            <a:extLst>
              <a:ext uri="{FF2B5EF4-FFF2-40B4-BE49-F238E27FC236}">
                <a16:creationId xmlns:a16="http://schemas.microsoft.com/office/drawing/2014/main" id="{27D7FA23-6EBF-412E-A3D5-0E91728D7185}"/>
              </a:ext>
            </a:extLst>
          </p:cNvPr>
          <p:cNvSpPr>
            <a:spLocks noGrp="1"/>
          </p:cNvSpPr>
          <p:nvPr>
            <p:ph type="sldNum" sz="quarter" idx="12"/>
          </p:nvPr>
        </p:nvSpPr>
        <p:spPr/>
        <p:txBody>
          <a:bodyPr/>
          <a:lstStyle/>
          <a:p>
            <a:fld id="{CC7432E5-F8E0-41AE-9A6B-AD730338B005}" type="slidenum">
              <a:rPr lang="en-US" smtClean="0"/>
              <a:pPr/>
              <a:t>18</a:t>
            </a:fld>
            <a:endParaRPr lang="en-US" dirty="0"/>
          </a:p>
        </p:txBody>
      </p:sp>
      <p:sp>
        <p:nvSpPr>
          <p:cNvPr id="11" name="Text Placeholder 10">
            <a:extLst>
              <a:ext uri="{FF2B5EF4-FFF2-40B4-BE49-F238E27FC236}">
                <a16:creationId xmlns:a16="http://schemas.microsoft.com/office/drawing/2014/main" id="{1B6489CE-7CA2-49FF-9BCD-3EF9C293844E}"/>
              </a:ext>
            </a:extLst>
          </p:cNvPr>
          <p:cNvSpPr>
            <a:spLocks noGrp="1"/>
          </p:cNvSpPr>
          <p:nvPr>
            <p:ph type="body" sz="quarter" idx="13"/>
          </p:nvPr>
        </p:nvSpPr>
        <p:spPr/>
        <p:txBody>
          <a:bodyPr/>
          <a:lstStyle/>
          <a:p>
            <a:r>
              <a:rPr lang="en-US" baseline="30000" dirty="0"/>
              <a:t>a</a:t>
            </a:r>
            <a:r>
              <a:rPr lang="en-US" dirty="0"/>
              <a:t>Considered to be causally related to benralizumab treatment. </a:t>
            </a:r>
            <a:r>
              <a:rPr lang="en-US" dirty="0">
                <a:solidFill>
                  <a:srgbClr val="000000"/>
                </a:solidFill>
              </a:rPr>
              <a:t>The patient was diagnosed with prostate cancer 3 days after the administration of the second dose of benralizumab in BORA. Confounding factors for this patient included a history of prostatic hypertrophy and elevated prostate-specific antigen; </a:t>
            </a:r>
            <a:r>
              <a:rPr lang="en-US" baseline="30000" dirty="0">
                <a:solidFill>
                  <a:srgbClr val="000000"/>
                </a:solidFill>
              </a:rPr>
              <a:t>b</a:t>
            </a:r>
            <a:r>
              <a:rPr lang="en-US" dirty="0">
                <a:solidFill>
                  <a:srgbClr val="000000"/>
                </a:solidFill>
              </a:rPr>
              <a:t>Independently adjudicated new malignancies.</a:t>
            </a:r>
          </a:p>
          <a:p>
            <a:r>
              <a:rPr lang="en-US" dirty="0"/>
              <a:t>AE = adverse event; CML = </a:t>
            </a:r>
            <a:r>
              <a:rPr lang="en-GB" dirty="0">
                <a:ea typeface="Calibri" panose="020F0502020204030204" pitchFamily="34" charset="0"/>
                <a:cs typeface="Times New Roman" panose="02020603050405020304" pitchFamily="18" charset="0"/>
              </a:rPr>
              <a:t>chronic myeloid leukemia; FAS = full analysis set; </a:t>
            </a:r>
            <a:r>
              <a:rPr lang="en-GB" dirty="0">
                <a:ea typeface="Times New Roman" panose="02020603050405020304" pitchFamily="18" charset="0"/>
              </a:rPr>
              <a:t>PBO = placebo; Q4W = every 4 weeks; Q8W = every 8 weeks (first 3 doses Q4W).</a:t>
            </a:r>
            <a:endParaRPr lang="en-US" dirty="0"/>
          </a:p>
          <a:p>
            <a:r>
              <a:rPr lang="en-US" dirty="0"/>
              <a:t>Busse WW et al. Article and supplementary material online ahead of print. </a:t>
            </a:r>
            <a:r>
              <a:rPr lang="en-US" i="1" dirty="0"/>
              <a:t>Lancet Respir Med. </a:t>
            </a:r>
            <a:r>
              <a:rPr lang="en-US" dirty="0"/>
              <a:t>2018. </a:t>
            </a:r>
          </a:p>
        </p:txBody>
      </p:sp>
      <p:grpSp>
        <p:nvGrpSpPr>
          <p:cNvPr id="28" name="Group 27">
            <a:extLst>
              <a:ext uri="{FF2B5EF4-FFF2-40B4-BE49-F238E27FC236}">
                <a16:creationId xmlns:a16="http://schemas.microsoft.com/office/drawing/2014/main" id="{64A483A3-DB6F-40F1-8C07-9C7A34B0EC26}"/>
              </a:ext>
            </a:extLst>
          </p:cNvPr>
          <p:cNvGrpSpPr/>
          <p:nvPr/>
        </p:nvGrpSpPr>
        <p:grpSpPr>
          <a:xfrm>
            <a:off x="487680" y="1418163"/>
            <a:ext cx="11247122" cy="5173137"/>
            <a:chOff x="476660" y="1953842"/>
            <a:chExt cx="11247122" cy="5173137"/>
          </a:xfrm>
        </p:grpSpPr>
        <p:grpSp>
          <p:nvGrpSpPr>
            <p:cNvPr id="9" name="Group 8">
              <a:extLst>
                <a:ext uri="{FF2B5EF4-FFF2-40B4-BE49-F238E27FC236}">
                  <a16:creationId xmlns:a16="http://schemas.microsoft.com/office/drawing/2014/main" id="{764E1B18-9791-4898-9380-5B7D2E597EC7}"/>
                </a:ext>
              </a:extLst>
            </p:cNvPr>
            <p:cNvGrpSpPr/>
            <p:nvPr/>
          </p:nvGrpSpPr>
          <p:grpSpPr>
            <a:xfrm>
              <a:off x="752085" y="2442781"/>
              <a:ext cx="9019386" cy="4684198"/>
              <a:chOff x="752085" y="2442781"/>
              <a:chExt cx="9019386" cy="4684198"/>
            </a:xfrm>
          </p:grpSpPr>
          <p:sp>
            <p:nvSpPr>
              <p:cNvPr id="15" name="Freeform: Shape 14">
                <a:extLst>
                  <a:ext uri="{FF2B5EF4-FFF2-40B4-BE49-F238E27FC236}">
                    <a16:creationId xmlns:a16="http://schemas.microsoft.com/office/drawing/2014/main" id="{66ADC46C-70E5-481D-906C-B560B0FF4576}"/>
                  </a:ext>
                </a:extLst>
              </p:cNvPr>
              <p:cNvSpPr/>
              <p:nvPr/>
            </p:nvSpPr>
            <p:spPr>
              <a:xfrm>
                <a:off x="3756751" y="2442781"/>
                <a:ext cx="6014720" cy="595253"/>
              </a:xfrm>
              <a:custGeom>
                <a:avLst/>
                <a:gdLst>
                  <a:gd name="connsiteX0" fmla="*/ 0 w 6014720"/>
                  <a:gd name="connsiteY0" fmla="*/ 0 h 595253"/>
                  <a:gd name="connsiteX1" fmla="*/ 6014720 w 6014720"/>
                  <a:gd name="connsiteY1" fmla="*/ 0 h 595253"/>
                  <a:gd name="connsiteX2" fmla="*/ 6014720 w 6014720"/>
                  <a:gd name="connsiteY2" fmla="*/ 595253 h 595253"/>
                  <a:gd name="connsiteX3" fmla="*/ 0 w 6014720"/>
                  <a:gd name="connsiteY3" fmla="*/ 595253 h 595253"/>
                  <a:gd name="connsiteX4" fmla="*/ 0 w 6014720"/>
                  <a:gd name="connsiteY4" fmla="*/ 0 h 5952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4720" h="595253">
                    <a:moveTo>
                      <a:pt x="0" y="0"/>
                    </a:moveTo>
                    <a:lnTo>
                      <a:pt x="6014720" y="0"/>
                    </a:lnTo>
                    <a:lnTo>
                      <a:pt x="6014720" y="595253"/>
                    </a:lnTo>
                    <a:lnTo>
                      <a:pt x="0" y="59525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6675" tIns="66675" rIns="66675" bIns="66675" numCol="1" spcCol="1270" anchor="b" anchorCtr="0">
                <a:noAutofit/>
              </a:bodyPr>
              <a:lstStyle/>
              <a:p>
                <a:pPr marL="0" lvl="0" indent="0" algn="l" defTabSz="1555750">
                  <a:lnSpc>
                    <a:spcPct val="90000"/>
                  </a:lnSpc>
                  <a:spcBef>
                    <a:spcPct val="0"/>
                  </a:spcBef>
                  <a:spcAft>
                    <a:spcPct val="35000"/>
                  </a:spcAft>
                  <a:buNone/>
                </a:pPr>
                <a:endParaRPr lang="en-US" sz="3500" kern="1200" dirty="0"/>
              </a:p>
            </p:txBody>
          </p:sp>
          <p:sp>
            <p:nvSpPr>
              <p:cNvPr id="23" name="Freeform: Shape 22">
                <a:extLst>
                  <a:ext uri="{FF2B5EF4-FFF2-40B4-BE49-F238E27FC236}">
                    <a16:creationId xmlns:a16="http://schemas.microsoft.com/office/drawing/2014/main" id="{C1351C28-2924-4D88-A454-54386B35F536}"/>
                  </a:ext>
                </a:extLst>
              </p:cNvPr>
              <p:cNvSpPr/>
              <p:nvPr/>
            </p:nvSpPr>
            <p:spPr>
              <a:xfrm>
                <a:off x="752085" y="5936295"/>
                <a:ext cx="8128000" cy="1190684"/>
              </a:xfrm>
              <a:custGeom>
                <a:avLst/>
                <a:gdLst>
                  <a:gd name="connsiteX0" fmla="*/ 0 w 8128000"/>
                  <a:gd name="connsiteY0" fmla="*/ 0 h 1190684"/>
                  <a:gd name="connsiteX1" fmla="*/ 8128000 w 8128000"/>
                  <a:gd name="connsiteY1" fmla="*/ 0 h 1190684"/>
                  <a:gd name="connsiteX2" fmla="*/ 8128000 w 8128000"/>
                  <a:gd name="connsiteY2" fmla="*/ 1190684 h 1190684"/>
                  <a:gd name="connsiteX3" fmla="*/ 0 w 8128000"/>
                  <a:gd name="connsiteY3" fmla="*/ 1190684 h 1190684"/>
                  <a:gd name="connsiteX4" fmla="*/ 0 w 8128000"/>
                  <a:gd name="connsiteY4" fmla="*/ 0 h 11906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000" h="1190684">
                    <a:moveTo>
                      <a:pt x="0" y="0"/>
                    </a:moveTo>
                    <a:lnTo>
                      <a:pt x="8128000" y="0"/>
                    </a:lnTo>
                    <a:lnTo>
                      <a:pt x="8128000" y="1190684"/>
                    </a:lnTo>
                    <a:lnTo>
                      <a:pt x="0" y="119068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23825" tIns="123825" rIns="123825" bIns="123825" numCol="1" spcCol="1270" anchor="t" anchorCtr="0">
                <a:noAutofit/>
              </a:bodyPr>
              <a:lstStyle/>
              <a:p>
                <a:pPr marL="285750" lvl="1" indent="-285750" algn="l" defTabSz="2266950">
                  <a:lnSpc>
                    <a:spcPct val="90000"/>
                  </a:lnSpc>
                  <a:spcBef>
                    <a:spcPct val="0"/>
                  </a:spcBef>
                  <a:spcAft>
                    <a:spcPct val="15000"/>
                  </a:spcAft>
                  <a:buChar char="•"/>
                </a:pPr>
                <a:endParaRPr lang="en-US" sz="5100" kern="1200" dirty="0"/>
              </a:p>
            </p:txBody>
          </p:sp>
        </p:grpSp>
        <p:sp>
          <p:nvSpPr>
            <p:cNvPr id="24" name="Rectangle 23">
              <a:extLst>
                <a:ext uri="{FF2B5EF4-FFF2-40B4-BE49-F238E27FC236}">
                  <a16:creationId xmlns:a16="http://schemas.microsoft.com/office/drawing/2014/main" id="{D2C7532B-8674-40BC-AD91-40A53C602B99}"/>
                </a:ext>
              </a:extLst>
            </p:cNvPr>
            <p:cNvSpPr/>
            <p:nvPr/>
          </p:nvSpPr>
          <p:spPr>
            <a:xfrm>
              <a:off x="476660" y="1953842"/>
              <a:ext cx="11247122" cy="774571"/>
            </a:xfrm>
            <a:prstGeom prst="rect">
              <a:avLst/>
            </a:prstGeom>
          </p:spPr>
          <p:txBody>
            <a:bodyPr wrap="square">
              <a:spAutoFit/>
            </a:bodyPr>
            <a:lstStyle/>
            <a:p>
              <a:pPr marL="365760" lvl="1" indent="-285750">
                <a:spcBef>
                  <a:spcPts val="1000"/>
                </a:spcBef>
                <a:buClr>
                  <a:srgbClr val="0D3759"/>
                </a:buClr>
                <a:buFont typeface="Arial" panose="020B0604020202020204" pitchFamily="34" charset="0"/>
                <a:buChar char="•"/>
              </a:pPr>
              <a:r>
                <a:rPr lang="en-US" b="1" dirty="0"/>
                <a:t>There was a low adjudicated malignancy rate in BORA of &lt;1% (12 of 1576 patients in FAS)</a:t>
              </a:r>
            </a:p>
            <a:p>
              <a:pPr marL="365760" lvl="1" indent="-285750">
                <a:spcBef>
                  <a:spcPts val="1000"/>
                </a:spcBef>
                <a:buClr>
                  <a:srgbClr val="0D3759"/>
                </a:buClr>
                <a:buFont typeface="Arial" panose="020B0604020202020204" pitchFamily="34" charset="0"/>
                <a:buChar char="•"/>
              </a:pPr>
              <a:r>
                <a:rPr lang="en-US" dirty="0">
                  <a:solidFill>
                    <a:srgbClr val="000000"/>
                  </a:solidFill>
                </a:rPr>
                <a:t>One malignancy was considered related to benralizumab</a:t>
              </a:r>
              <a:r>
                <a:rPr lang="en-US" baseline="30000" dirty="0">
                  <a:solidFill>
                    <a:srgbClr val="000000"/>
                  </a:solidFill>
                </a:rPr>
                <a:t>a </a:t>
              </a:r>
              <a:r>
                <a:rPr lang="en-US" dirty="0"/>
                <a:t>(prostate cancer, Q8W/Q8W cohort)</a:t>
              </a:r>
              <a:endParaRPr lang="en-US" baseline="30000" dirty="0">
                <a:solidFill>
                  <a:srgbClr val="000000"/>
                </a:solidFill>
              </a:endParaRPr>
            </a:p>
          </p:txBody>
        </p:sp>
      </p:grpSp>
      <p:graphicFrame>
        <p:nvGraphicFramePr>
          <p:cNvPr id="31" name="Table 30">
            <a:extLst>
              <a:ext uri="{FF2B5EF4-FFF2-40B4-BE49-F238E27FC236}">
                <a16:creationId xmlns:a16="http://schemas.microsoft.com/office/drawing/2014/main" id="{AF49F924-E2E2-4ED6-B958-49C7B5622DC6}"/>
              </a:ext>
            </a:extLst>
          </p:cNvPr>
          <p:cNvGraphicFramePr>
            <a:graphicFrameLocks noGrp="1"/>
          </p:cNvGraphicFramePr>
          <p:nvPr>
            <p:extLst>
              <p:ext uri="{D42A27DB-BD31-4B8C-83A1-F6EECF244321}">
                <p14:modId xmlns:p14="http://schemas.microsoft.com/office/powerpoint/2010/main" val="3407562374"/>
              </p:ext>
            </p:extLst>
          </p:nvPr>
        </p:nvGraphicFramePr>
        <p:xfrm>
          <a:off x="487680" y="2304945"/>
          <a:ext cx="11008091" cy="2829529"/>
        </p:xfrm>
        <a:graphic>
          <a:graphicData uri="http://schemas.openxmlformats.org/drawingml/2006/table">
            <a:tbl>
              <a:tblPr firstRow="1" bandRow="1">
                <a:tableStyleId>{5940675A-B579-460E-94D1-54222C63F5DA}</a:tableStyleId>
              </a:tblPr>
              <a:tblGrid>
                <a:gridCol w="1657539">
                  <a:extLst>
                    <a:ext uri="{9D8B030D-6E8A-4147-A177-3AD203B41FA5}">
                      <a16:colId xmlns:a16="http://schemas.microsoft.com/office/drawing/2014/main" val="20000"/>
                    </a:ext>
                  </a:extLst>
                </a:gridCol>
                <a:gridCol w="2327233">
                  <a:extLst>
                    <a:ext uri="{9D8B030D-6E8A-4147-A177-3AD203B41FA5}">
                      <a16:colId xmlns:a16="http://schemas.microsoft.com/office/drawing/2014/main" val="20001"/>
                    </a:ext>
                  </a:extLst>
                </a:gridCol>
                <a:gridCol w="2317410">
                  <a:extLst>
                    <a:ext uri="{9D8B030D-6E8A-4147-A177-3AD203B41FA5}">
                      <a16:colId xmlns:a16="http://schemas.microsoft.com/office/drawing/2014/main" val="2651284334"/>
                    </a:ext>
                  </a:extLst>
                </a:gridCol>
                <a:gridCol w="2512855">
                  <a:extLst>
                    <a:ext uri="{9D8B030D-6E8A-4147-A177-3AD203B41FA5}">
                      <a16:colId xmlns:a16="http://schemas.microsoft.com/office/drawing/2014/main" val="4243274984"/>
                    </a:ext>
                  </a:extLst>
                </a:gridCol>
                <a:gridCol w="2193054">
                  <a:extLst>
                    <a:ext uri="{9D8B030D-6E8A-4147-A177-3AD203B41FA5}">
                      <a16:colId xmlns:a16="http://schemas.microsoft.com/office/drawing/2014/main" val="2669619786"/>
                    </a:ext>
                  </a:extLst>
                </a:gridCol>
              </a:tblGrid>
              <a:tr h="407649">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u="none" strike="noStrike" kern="1200" cap="none" normalizeH="0" baseline="0" dirty="0">
                        <a:ln>
                          <a:noFill/>
                        </a:ln>
                        <a:solidFill>
                          <a:schemeClr val="bg1"/>
                        </a:solidFill>
                        <a:effectLst/>
                        <a:latin typeface="+mn-lt"/>
                        <a:ea typeface="+mn-ea"/>
                        <a:cs typeface="Arial" pitchFamily="34" charset="0"/>
                      </a:endParaRPr>
                    </a:p>
                  </a:txBody>
                  <a:tcPr marL="89788" marR="89788" marT="44893" marB="44893" anchor="b">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gridSpan="2">
                  <a:txBody>
                    <a:bodyPr/>
                    <a:lstStyle/>
                    <a:p>
                      <a:pPr algn="ctr"/>
                      <a:r>
                        <a:rPr lang="en-US" sz="1600" b="1" dirty="0">
                          <a:solidFill>
                            <a:schemeClr val="bg1"/>
                          </a:solidFill>
                          <a:latin typeface="+mn-lt"/>
                        </a:rPr>
                        <a:t>Benralizumab Q4W</a:t>
                      </a:r>
                    </a:p>
                  </a:txBody>
                  <a:tcPr marL="89788" marR="89788" marT="44893" marB="44893" anchor="b">
                    <a:lnL w="12700" cap="flat" cmpd="sng" algn="ctr">
                      <a:solidFill>
                        <a:schemeClr val="bg1">
                          <a:lumMod val="7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endParaRPr lang="en-US"/>
                    </a:p>
                  </a:txBody>
                  <a:tcPr>
                    <a:lnL w="12700" cap="flat" cmpd="sng" algn="ctr">
                      <a:solidFill>
                        <a:schemeClr val="bg1">
                          <a:lumMod val="75000"/>
                        </a:schemeClr>
                      </a:solidFill>
                      <a:prstDash val="solid"/>
                      <a:round/>
                      <a:headEnd type="none" w="med" len="med"/>
                      <a:tailEnd type="none" w="med" len="med"/>
                    </a:ln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bg1"/>
                          </a:solidFill>
                          <a:latin typeface="+mn-lt"/>
                        </a:rPr>
                        <a:t>Benralizumab Q8W</a:t>
                      </a:r>
                    </a:p>
                  </a:txBody>
                  <a:tcPr marL="89788" marR="89788" marT="44893" marB="44893" anchor="b">
                    <a:lnL w="19050" cap="flat" cmpd="sng" algn="ctr">
                      <a:solidFill>
                        <a:schemeClr val="bg1">
                          <a:lumMod val="6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b="1" dirty="0">
                        <a:solidFill>
                          <a:schemeClr val="bg1"/>
                        </a:solidFill>
                        <a:latin typeface="+mn-lt"/>
                      </a:endParaRPr>
                    </a:p>
                  </a:txBody>
                  <a:tcPr marL="89788" marR="89788" marT="44893" marB="44893" anchor="b">
                    <a:lnL w="19050" cap="flat" cmpd="sng" algn="ctr">
                      <a:solidFill>
                        <a:schemeClr val="bg1">
                          <a:lumMod val="6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0"/>
                  </a:ext>
                </a:extLst>
              </a:tr>
              <a:tr h="694560">
                <a:tc vMerge="1">
                  <a:txBody>
                    <a:bodyPr/>
                    <a:lstStyle/>
                    <a:p>
                      <a:endParaRPr lang="en-US"/>
                    </a:p>
                  </a:txBody>
                  <a:tcPr/>
                </a:tc>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b="1" u="none" strike="noStrike" cap="none" normalizeH="0" baseline="0" dirty="0">
                          <a:ln>
                            <a:noFill/>
                          </a:ln>
                          <a:solidFill>
                            <a:schemeClr val="bg1"/>
                          </a:solidFill>
                          <a:effectLst/>
                          <a:latin typeface="+mn-lt"/>
                        </a:rPr>
                        <a:t>Q4W/Q4W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b="1" u="none" strike="noStrike" cap="none" normalizeH="0" baseline="0" dirty="0">
                          <a:ln>
                            <a:noFill/>
                          </a:ln>
                          <a:solidFill>
                            <a:schemeClr val="bg1"/>
                          </a:solidFill>
                          <a:effectLst/>
                          <a:latin typeface="+mn-lt"/>
                        </a:rPr>
                        <a:t>n=518</a:t>
                      </a:r>
                    </a:p>
                  </a:txBody>
                  <a:tcPr marL="89788" marR="89788" marT="44893" marB="44893" anchor="b"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b="1" u="none" strike="noStrike" cap="none" normalizeH="0" baseline="0" dirty="0">
                          <a:ln>
                            <a:noFill/>
                          </a:ln>
                          <a:solidFill>
                            <a:schemeClr val="bg1"/>
                          </a:solidFill>
                          <a:effectLst/>
                          <a:latin typeface="+mn-lt"/>
                        </a:rPr>
                        <a:t>PBO/Q4W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b="1" i="0" u="none" strike="noStrike" cap="none" normalizeH="0" baseline="0" dirty="0">
                          <a:ln>
                            <a:noFill/>
                          </a:ln>
                          <a:solidFill>
                            <a:schemeClr val="bg1"/>
                          </a:solidFill>
                          <a:effectLst/>
                          <a:latin typeface="+mn-lt"/>
                          <a:cs typeface="Arial" pitchFamily="34" charset="0"/>
                        </a:rPr>
                        <a:t>n=265</a:t>
                      </a:r>
                    </a:p>
                  </a:txBody>
                  <a:tcPr marL="89788" marR="89788" marT="44893" marB="44893" anchor="b"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b="1" u="none" strike="noStrike" cap="none" normalizeH="0" baseline="0" dirty="0">
                          <a:ln>
                            <a:noFill/>
                          </a:ln>
                          <a:solidFill>
                            <a:schemeClr val="bg1"/>
                          </a:solidFill>
                          <a:effectLst/>
                          <a:latin typeface="+mn-lt"/>
                        </a:rPr>
                        <a:t>Q8W/Q8W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b="1" u="none" strike="noStrike" cap="none" normalizeH="0" baseline="0" dirty="0">
                          <a:ln>
                            <a:noFill/>
                          </a:ln>
                          <a:solidFill>
                            <a:schemeClr val="bg1"/>
                          </a:solidFill>
                          <a:effectLst/>
                          <a:latin typeface="+mn-lt"/>
                        </a:rPr>
                        <a:t>n=512</a:t>
                      </a:r>
                      <a:endParaRPr kumimoji="0" lang="en-US" altLang="en-US" sz="1600" b="1" i="0" u="none" strike="noStrike" cap="none" normalizeH="0" baseline="0" dirty="0">
                        <a:ln>
                          <a:noFill/>
                        </a:ln>
                        <a:solidFill>
                          <a:schemeClr val="bg1"/>
                        </a:solidFill>
                        <a:effectLst/>
                        <a:latin typeface="+mn-lt"/>
                        <a:cs typeface="Arial" pitchFamily="34" charset="0"/>
                      </a:endParaRPr>
                    </a:p>
                  </a:txBody>
                  <a:tcPr marL="89788" marR="89788" marT="44893" marB="44893" anchor="b"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b="1" i="0" u="none" strike="noStrike" cap="none" normalizeH="0" baseline="0" dirty="0">
                          <a:ln>
                            <a:noFill/>
                          </a:ln>
                          <a:solidFill>
                            <a:schemeClr val="bg1"/>
                          </a:solidFill>
                          <a:effectLst/>
                          <a:latin typeface="+mn-lt"/>
                          <a:cs typeface="Arial" pitchFamily="34" charset="0"/>
                        </a:rPr>
                        <a:t>PBO/Q8W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b="1" i="0" u="none" strike="noStrike" cap="none" normalizeH="0" baseline="0" dirty="0">
                          <a:ln>
                            <a:noFill/>
                          </a:ln>
                          <a:solidFill>
                            <a:schemeClr val="bg1"/>
                          </a:solidFill>
                          <a:effectLst/>
                          <a:latin typeface="+mn-lt"/>
                          <a:cs typeface="Arial" pitchFamily="34" charset="0"/>
                        </a:rPr>
                        <a:t>n=281</a:t>
                      </a:r>
                    </a:p>
                  </a:txBody>
                  <a:tcPr marL="89788" marR="89788" marT="44893" marB="44893" anchor="b"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1"/>
                  </a:ext>
                </a:extLst>
              </a:tr>
              <a:tr h="564767">
                <a:tc>
                  <a:txBody>
                    <a:bodyPr/>
                    <a:lstStyle/>
                    <a:p>
                      <a:pPr marL="0" marR="0" lvl="0" indent="0" algn="l" defTabSz="914400" rtl="0" eaLnBrk="0" fontAlgn="base" latinLnBrk="0" hangingPunct="0">
                        <a:lnSpc>
                          <a:spcPct val="100000"/>
                        </a:lnSpc>
                        <a:spcBef>
                          <a:spcPts val="200"/>
                        </a:spcBef>
                        <a:spcAft>
                          <a:spcPct val="0"/>
                        </a:spcAft>
                        <a:buClrTx/>
                        <a:buSzTx/>
                        <a:buFont typeface="Wingdings" pitchFamily="2" charset="2"/>
                        <a:buNone/>
                        <a:tabLst/>
                        <a:defRPr/>
                      </a:pPr>
                      <a:r>
                        <a:rPr kumimoji="0" lang="en-US" altLang="en-US" sz="1600" b="1" i="0" u="none" strike="noStrike" cap="none" normalizeH="0" baseline="0" dirty="0">
                          <a:ln>
                            <a:noFill/>
                          </a:ln>
                          <a:solidFill>
                            <a:schemeClr val="tx1"/>
                          </a:solidFill>
                          <a:effectLst/>
                          <a:latin typeface="+mn-lt"/>
                          <a:cs typeface="Arial" pitchFamily="34" charset="0"/>
                        </a:rPr>
                        <a:t>Overall, n (%)</a:t>
                      </a:r>
                      <a:r>
                        <a:rPr kumimoji="0" lang="en-US" altLang="en-US" sz="1600" b="1" i="0" u="none" strike="noStrike" cap="none" normalizeH="0" baseline="30000" dirty="0">
                          <a:ln>
                            <a:noFill/>
                          </a:ln>
                          <a:solidFill>
                            <a:schemeClr val="tx1"/>
                          </a:solidFill>
                          <a:effectLst/>
                          <a:latin typeface="+mn-lt"/>
                          <a:cs typeface="Arial" pitchFamily="34" charset="0"/>
                        </a:rPr>
                        <a:t>b</a:t>
                      </a:r>
                      <a:endParaRPr kumimoji="0" lang="en-US" altLang="en-US" sz="1600" b="1" i="0" u="none" strike="noStrike" cap="none" normalizeH="0" baseline="0" dirty="0">
                        <a:ln>
                          <a:noFill/>
                        </a:ln>
                        <a:solidFill>
                          <a:schemeClr val="tx1"/>
                        </a:solidFill>
                        <a:effectLst/>
                        <a:latin typeface="+mn-lt"/>
                        <a:cs typeface="Arial" pitchFamily="34" charset="0"/>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dirty="0">
                          <a:solidFill>
                            <a:schemeClr val="tx1"/>
                          </a:solidFill>
                          <a:effectLst/>
                          <a:latin typeface="+mn-lt"/>
                          <a:ea typeface="+mn-ea"/>
                          <a:cs typeface="+mn-cs"/>
                        </a:rPr>
                        <a:t>4 (1)</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dirty="0">
                          <a:solidFill>
                            <a:schemeClr val="tx1"/>
                          </a:solidFill>
                          <a:effectLst/>
                          <a:latin typeface="+mn-lt"/>
                          <a:ea typeface="+mn-ea"/>
                          <a:cs typeface="+mn-cs"/>
                        </a:rPr>
                        <a:t>4 (2)</a:t>
                      </a:r>
                    </a:p>
                  </a:txBody>
                  <a:tcPr marL="89788" marR="89788" marT="44893" marB="44893"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baseline="0" dirty="0">
                          <a:solidFill>
                            <a:schemeClr val="tx1"/>
                          </a:solidFill>
                          <a:effectLst/>
                          <a:latin typeface="+mn-lt"/>
                          <a:ea typeface="+mn-ea"/>
                          <a:cs typeface="+mn-cs"/>
                        </a:rPr>
                        <a:t>4 (1)</a:t>
                      </a:r>
                    </a:p>
                  </a:txBody>
                  <a:tcPr marL="89788" marR="89788" marT="44893" marB="44893"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baseline="0" dirty="0">
                          <a:solidFill>
                            <a:schemeClr val="tx1"/>
                          </a:solidFill>
                          <a:effectLst/>
                          <a:latin typeface="+mn-lt"/>
                          <a:ea typeface="+mn-ea"/>
                          <a:cs typeface="+mn-cs"/>
                        </a:rPr>
                        <a:t>0</a:t>
                      </a:r>
                    </a:p>
                  </a:txBody>
                  <a:tcPr marL="89788" marR="89788" marT="44893" marB="44893"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810350215"/>
                  </a:ext>
                </a:extLst>
              </a:tr>
              <a:tr h="564767">
                <a:tc>
                  <a:txBody>
                    <a:bodyPr/>
                    <a:lstStyle/>
                    <a:p>
                      <a:pPr marL="0" marR="0" lvl="0" indent="0" algn="l" defTabSz="914400" rtl="0" eaLnBrk="0" fontAlgn="base" latinLnBrk="0" hangingPunct="0">
                        <a:lnSpc>
                          <a:spcPct val="100000"/>
                        </a:lnSpc>
                        <a:spcBef>
                          <a:spcPts val="200"/>
                        </a:spcBef>
                        <a:spcAft>
                          <a:spcPct val="0"/>
                        </a:spcAft>
                        <a:buClrTx/>
                        <a:buSzTx/>
                        <a:buFont typeface="Wingdings" pitchFamily="2" charset="2"/>
                        <a:buNone/>
                        <a:tabLst/>
                        <a:defRPr/>
                      </a:pPr>
                      <a:r>
                        <a:rPr kumimoji="0" lang="en-GB" altLang="en-US" sz="1600" b="1" i="0" u="none" strike="noStrike" kern="1200" cap="none" normalizeH="0" baseline="0" dirty="0">
                          <a:ln>
                            <a:noFill/>
                          </a:ln>
                          <a:solidFill>
                            <a:schemeClr val="tx1"/>
                          </a:solidFill>
                          <a:effectLst/>
                          <a:latin typeface="+mn-lt"/>
                          <a:ea typeface="+mn-ea"/>
                          <a:cs typeface="+mn-cs"/>
                        </a:rPr>
                        <a:t>On treatment</a:t>
                      </a:r>
                      <a:endParaRPr kumimoji="0" lang="en-US" altLang="en-US" sz="1600" b="1" i="0" u="none" strike="noStrike" cap="none" normalizeH="0" baseline="0" dirty="0">
                        <a:ln>
                          <a:noFill/>
                        </a:ln>
                        <a:solidFill>
                          <a:schemeClr val="tx1"/>
                        </a:solidFill>
                        <a:effectLst/>
                        <a:latin typeface="+mn-lt"/>
                        <a:cs typeface="Arial" pitchFamily="34" charset="0"/>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dirty="0">
                          <a:solidFill>
                            <a:schemeClr val="tx1"/>
                          </a:solidFill>
                          <a:effectLst/>
                          <a:latin typeface="+mn-lt"/>
                          <a:ea typeface="+mn-ea"/>
                          <a:cs typeface="+mn-cs"/>
                        </a:rPr>
                        <a:t>CML</a:t>
                      </a:r>
                    </a:p>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dirty="0">
                          <a:solidFill>
                            <a:schemeClr val="tx1"/>
                          </a:solidFill>
                          <a:effectLst/>
                          <a:latin typeface="+mn-lt"/>
                          <a:ea typeface="+mn-ea"/>
                          <a:cs typeface="+mn-cs"/>
                        </a:rPr>
                        <a:t>Colon</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dirty="0">
                          <a:solidFill>
                            <a:schemeClr val="tx1"/>
                          </a:solidFill>
                          <a:effectLst/>
                          <a:latin typeface="+mn-lt"/>
                          <a:ea typeface="+mn-ea"/>
                          <a:cs typeface="+mn-cs"/>
                        </a:rPr>
                        <a:t>Basal cell carcinoma  </a:t>
                      </a:r>
                    </a:p>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dirty="0">
                          <a:solidFill>
                            <a:schemeClr val="tx1"/>
                          </a:solidFill>
                          <a:effectLst/>
                          <a:latin typeface="+mn-lt"/>
                          <a:ea typeface="+mn-ea"/>
                          <a:cs typeface="+mn-cs"/>
                        </a:rPr>
                        <a:t>B-cell lymphoma </a:t>
                      </a:r>
                    </a:p>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dirty="0">
                          <a:solidFill>
                            <a:schemeClr val="tx1"/>
                          </a:solidFill>
                          <a:effectLst/>
                          <a:latin typeface="+mn-lt"/>
                          <a:ea typeface="+mn-ea"/>
                          <a:cs typeface="+mn-cs"/>
                        </a:rPr>
                        <a:t>Colon adenocarcinoma</a:t>
                      </a:r>
                    </a:p>
                  </a:txBody>
                  <a:tcPr marL="89788" marR="89788" marT="44893" marB="44893"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dirty="0">
                          <a:solidFill>
                            <a:schemeClr val="tx1"/>
                          </a:solidFill>
                          <a:effectLst/>
                          <a:latin typeface="+mn-lt"/>
                          <a:ea typeface="+mn-ea"/>
                          <a:cs typeface="+mn-cs"/>
                        </a:rPr>
                        <a:t>Nasal cavity </a:t>
                      </a:r>
                    </a:p>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dirty="0">
                          <a:solidFill>
                            <a:schemeClr val="tx1"/>
                          </a:solidFill>
                          <a:effectLst/>
                          <a:latin typeface="+mn-lt"/>
                          <a:ea typeface="+mn-ea"/>
                          <a:cs typeface="+mn-cs"/>
                        </a:rPr>
                        <a:t>B-cell lymphoma</a:t>
                      </a:r>
                    </a:p>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dirty="0">
                          <a:solidFill>
                            <a:schemeClr val="tx1"/>
                          </a:solidFill>
                          <a:effectLst/>
                          <a:latin typeface="+mn-lt"/>
                          <a:ea typeface="+mn-ea"/>
                          <a:cs typeface="+mn-cs"/>
                        </a:rPr>
                        <a:t> Prostate</a:t>
                      </a:r>
                      <a:r>
                        <a:rPr lang="en-US" sz="1600" kern="1200" baseline="30000" dirty="0">
                          <a:solidFill>
                            <a:schemeClr val="tx1"/>
                          </a:solidFill>
                          <a:effectLst/>
                          <a:latin typeface="+mn-lt"/>
                          <a:ea typeface="+mn-ea"/>
                          <a:cs typeface="+mn-cs"/>
                        </a:rPr>
                        <a:t>a</a:t>
                      </a:r>
                      <a:r>
                        <a:rPr lang="en-US" sz="1600" kern="1200" baseline="0" dirty="0">
                          <a:solidFill>
                            <a:schemeClr val="tx1"/>
                          </a:solidFill>
                          <a:effectLst/>
                          <a:latin typeface="+mn-lt"/>
                          <a:ea typeface="+mn-ea"/>
                          <a:cs typeface="+mn-cs"/>
                        </a:rPr>
                        <a:t> </a:t>
                      </a:r>
                    </a:p>
                  </a:txBody>
                  <a:tcPr marL="89788" marR="89788" marT="44893" marB="44893"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baseline="0" dirty="0">
                          <a:solidFill>
                            <a:schemeClr val="tx1"/>
                          </a:solidFill>
                          <a:effectLst/>
                          <a:latin typeface="+mn-lt"/>
                          <a:ea typeface="+mn-ea"/>
                          <a:cs typeface="+mn-cs"/>
                        </a:rPr>
                        <a:t>No cases</a:t>
                      </a:r>
                    </a:p>
                  </a:txBody>
                  <a:tcPr marL="89788" marR="89788" marT="44893" marB="44893"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499112427"/>
                  </a:ext>
                </a:extLst>
              </a:tr>
              <a:tr h="564767">
                <a:tc>
                  <a:txBody>
                    <a:bodyPr/>
                    <a:lstStyle/>
                    <a:p>
                      <a:pPr marL="0" marR="0" lvl="0" indent="0" algn="l" defTabSz="914400" rtl="0" eaLnBrk="0" fontAlgn="base" latinLnBrk="0" hangingPunct="0">
                        <a:lnSpc>
                          <a:spcPct val="100000"/>
                        </a:lnSpc>
                        <a:spcBef>
                          <a:spcPts val="200"/>
                        </a:spcBef>
                        <a:spcAft>
                          <a:spcPct val="0"/>
                        </a:spcAft>
                        <a:buClrTx/>
                        <a:buSzTx/>
                        <a:buFont typeface="Wingdings" pitchFamily="2" charset="2"/>
                        <a:buNone/>
                        <a:tabLst/>
                        <a:defRPr/>
                      </a:pPr>
                      <a:r>
                        <a:rPr kumimoji="0" lang="en-GB" altLang="en-US" sz="1600" b="1" i="0" u="none" strike="noStrike" kern="1200" cap="none" normalizeH="0" baseline="0" dirty="0">
                          <a:ln>
                            <a:noFill/>
                          </a:ln>
                          <a:solidFill>
                            <a:schemeClr val="tx1"/>
                          </a:solidFill>
                          <a:effectLst/>
                          <a:latin typeface="+mn-lt"/>
                          <a:ea typeface="+mn-ea"/>
                          <a:cs typeface="+mn-cs"/>
                        </a:rPr>
                        <a:t>Posttreatment</a:t>
                      </a:r>
                      <a:endParaRPr kumimoji="0" lang="en-US" altLang="en-US" sz="1600" b="1" i="0" u="none" strike="noStrike" cap="none" normalizeH="0" baseline="0" dirty="0">
                        <a:ln>
                          <a:noFill/>
                        </a:ln>
                        <a:solidFill>
                          <a:schemeClr val="tx1"/>
                        </a:solidFill>
                        <a:effectLst/>
                        <a:latin typeface="+mn-lt"/>
                        <a:cs typeface="Arial" pitchFamily="34" charset="0"/>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dirty="0">
                          <a:solidFill>
                            <a:schemeClr val="tx1"/>
                          </a:solidFill>
                          <a:effectLst/>
                          <a:latin typeface="+mn-lt"/>
                          <a:ea typeface="+mn-ea"/>
                          <a:cs typeface="+mn-cs"/>
                        </a:rPr>
                        <a:t>Pancreatic </a:t>
                      </a:r>
                    </a:p>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dirty="0">
                          <a:solidFill>
                            <a:schemeClr val="tx1"/>
                          </a:solidFill>
                          <a:effectLst/>
                          <a:latin typeface="+mn-lt"/>
                          <a:ea typeface="+mn-ea"/>
                          <a:cs typeface="+mn-cs"/>
                        </a:rPr>
                        <a:t>B-cell lymphoma</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dirty="0">
                          <a:solidFill>
                            <a:schemeClr val="tx1"/>
                          </a:solidFill>
                          <a:effectLst/>
                          <a:latin typeface="+mn-lt"/>
                          <a:ea typeface="+mn-ea"/>
                          <a:cs typeface="+mn-cs"/>
                        </a:rPr>
                        <a:t>Basal cell carcinoma</a:t>
                      </a:r>
                    </a:p>
                  </a:txBody>
                  <a:tcPr marL="89788" marR="89788" marT="44893" marB="44893"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dirty="0">
                          <a:solidFill>
                            <a:schemeClr val="tx1"/>
                          </a:solidFill>
                          <a:effectLst/>
                          <a:latin typeface="+mn-lt"/>
                          <a:ea typeface="+mn-ea"/>
                          <a:cs typeface="+mn-cs"/>
                        </a:rPr>
                        <a:t>Prostate</a:t>
                      </a:r>
                    </a:p>
                  </a:txBody>
                  <a:tcPr marL="89788" marR="89788" marT="44893" marB="44893"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dirty="0">
                          <a:solidFill>
                            <a:schemeClr val="tx1"/>
                          </a:solidFill>
                          <a:effectLst/>
                          <a:latin typeface="+mn-lt"/>
                          <a:ea typeface="+mn-ea"/>
                          <a:cs typeface="+mn-cs"/>
                        </a:rPr>
                        <a:t>No cases</a:t>
                      </a:r>
                    </a:p>
                  </a:txBody>
                  <a:tcPr marL="89788" marR="89788" marT="44893" marB="44893"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52590640"/>
                  </a:ext>
                </a:extLst>
              </a:tr>
            </a:tbl>
          </a:graphicData>
        </a:graphic>
      </p:graphicFrame>
    </p:spTree>
    <p:extLst>
      <p:ext uri="{BB962C8B-B14F-4D97-AF65-F5344CB8AC3E}">
        <p14:creationId xmlns:p14="http://schemas.microsoft.com/office/powerpoint/2010/main" val="1371008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itle 63">
            <a:extLst>
              <a:ext uri="{FF2B5EF4-FFF2-40B4-BE49-F238E27FC236}">
                <a16:creationId xmlns:a16="http://schemas.microsoft.com/office/drawing/2014/main" id="{AF7E29CB-CAE6-4BAE-99F0-6B423AB7673E}"/>
              </a:ext>
            </a:extLst>
          </p:cNvPr>
          <p:cNvSpPr>
            <a:spLocks noGrp="1"/>
          </p:cNvSpPr>
          <p:nvPr>
            <p:ph type="title"/>
          </p:nvPr>
        </p:nvSpPr>
        <p:spPr>
          <a:xfrm>
            <a:off x="288002" y="1877276"/>
            <a:ext cx="9097012" cy="1128683"/>
          </a:xfrm>
        </p:spPr>
        <p:txBody>
          <a:bodyPr bIns="0" anchor="t">
            <a:noAutofit/>
          </a:bodyPr>
          <a:lstStyle/>
          <a:p>
            <a:r>
              <a:rPr lang="en-US" sz="3600" dirty="0"/>
              <a:t>Long-Term Safety of Benralizumab: BORA Clinical Study Overview</a:t>
            </a:r>
          </a:p>
        </p:txBody>
      </p:sp>
      <p:sp>
        <p:nvSpPr>
          <p:cNvPr id="66" name="Text Placeholder 65">
            <a:extLst>
              <a:ext uri="{FF2B5EF4-FFF2-40B4-BE49-F238E27FC236}">
                <a16:creationId xmlns:a16="http://schemas.microsoft.com/office/drawing/2014/main" id="{21195D8B-6BE4-419D-B55E-0F15BBB65270}"/>
              </a:ext>
            </a:extLst>
          </p:cNvPr>
          <p:cNvSpPr>
            <a:spLocks noGrp="1"/>
          </p:cNvSpPr>
          <p:nvPr>
            <p:ph type="body" sz="quarter" idx="14"/>
          </p:nvPr>
        </p:nvSpPr>
        <p:spPr/>
        <p:txBody>
          <a:bodyPr/>
          <a:lstStyle/>
          <a:p>
            <a:r>
              <a:rPr lang="en-US" dirty="0"/>
              <a:t>ML-3034-ALL-0072</a:t>
            </a:r>
          </a:p>
        </p:txBody>
      </p:sp>
      <p:sp>
        <p:nvSpPr>
          <p:cNvPr id="67" name="Text Placeholder 66">
            <a:extLst>
              <a:ext uri="{FF2B5EF4-FFF2-40B4-BE49-F238E27FC236}">
                <a16:creationId xmlns:a16="http://schemas.microsoft.com/office/drawing/2014/main" id="{1F17DFAA-5A49-44A8-B34C-21202C13A7EE}"/>
              </a:ext>
            </a:extLst>
          </p:cNvPr>
          <p:cNvSpPr>
            <a:spLocks noGrp="1"/>
          </p:cNvSpPr>
          <p:nvPr>
            <p:ph type="body" sz="quarter" idx="16"/>
          </p:nvPr>
        </p:nvSpPr>
        <p:spPr/>
        <p:txBody>
          <a:bodyPr/>
          <a:lstStyle/>
          <a:p>
            <a:r>
              <a:rPr lang="en-US" dirty="0"/>
              <a:t>10/19</a:t>
            </a:r>
          </a:p>
        </p:txBody>
      </p:sp>
      <p:sp>
        <p:nvSpPr>
          <p:cNvPr id="68" name="Text Placeholder 67">
            <a:extLst>
              <a:ext uri="{FF2B5EF4-FFF2-40B4-BE49-F238E27FC236}">
                <a16:creationId xmlns:a16="http://schemas.microsoft.com/office/drawing/2014/main" id="{0649A84B-8B19-4AAB-BD9B-BAD176B49B40}"/>
              </a:ext>
            </a:extLst>
          </p:cNvPr>
          <p:cNvSpPr>
            <a:spLocks noGrp="1"/>
          </p:cNvSpPr>
          <p:nvPr>
            <p:ph type="body" sz="quarter" idx="17"/>
          </p:nvPr>
        </p:nvSpPr>
        <p:spPr/>
        <p:txBody>
          <a:bodyPr/>
          <a:lstStyle/>
          <a:p>
            <a:r>
              <a:rPr lang="en-US" dirty="0"/>
              <a:t>10/18</a:t>
            </a:r>
          </a:p>
        </p:txBody>
      </p:sp>
      <p:pic>
        <p:nvPicPr>
          <p:cNvPr id="6" name="Picture 5">
            <a:extLst>
              <a:ext uri="{FF2B5EF4-FFF2-40B4-BE49-F238E27FC236}">
                <a16:creationId xmlns:a16="http://schemas.microsoft.com/office/drawing/2014/main" id="{00BB43D2-E7E3-410A-9B0A-8C8FB202C8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76155" y="1810497"/>
            <a:ext cx="1741833" cy="1768880"/>
          </a:xfrm>
          <a:prstGeom prst="rect">
            <a:avLst/>
          </a:prstGeom>
        </p:spPr>
      </p:pic>
    </p:spTree>
    <p:extLst>
      <p:ext uri="{BB962C8B-B14F-4D97-AF65-F5344CB8AC3E}">
        <p14:creationId xmlns:p14="http://schemas.microsoft.com/office/powerpoint/2010/main" val="3250237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F2A87-EAC6-41E7-A5F4-24B65AB807C0}"/>
              </a:ext>
            </a:extLst>
          </p:cNvPr>
          <p:cNvSpPr>
            <a:spLocks noGrp="1"/>
          </p:cNvSpPr>
          <p:nvPr>
            <p:ph type="title"/>
          </p:nvPr>
        </p:nvSpPr>
        <p:spPr/>
        <p:txBody>
          <a:bodyPr/>
          <a:lstStyle/>
          <a:p>
            <a:r>
              <a:rPr lang="en-US" dirty="0"/>
              <a:t>AEs of Potential Interest: Deaths</a:t>
            </a:r>
          </a:p>
        </p:txBody>
      </p:sp>
      <p:sp>
        <p:nvSpPr>
          <p:cNvPr id="3" name="Slide Number Placeholder 2">
            <a:extLst>
              <a:ext uri="{FF2B5EF4-FFF2-40B4-BE49-F238E27FC236}">
                <a16:creationId xmlns:a16="http://schemas.microsoft.com/office/drawing/2014/main" id="{27D7FA23-6EBF-412E-A3D5-0E91728D7185}"/>
              </a:ext>
            </a:extLst>
          </p:cNvPr>
          <p:cNvSpPr>
            <a:spLocks noGrp="1"/>
          </p:cNvSpPr>
          <p:nvPr>
            <p:ph type="sldNum" sz="quarter" idx="12"/>
          </p:nvPr>
        </p:nvSpPr>
        <p:spPr/>
        <p:txBody>
          <a:bodyPr/>
          <a:lstStyle/>
          <a:p>
            <a:fld id="{CC7432E5-F8E0-41AE-9A6B-AD730338B005}" type="slidenum">
              <a:rPr lang="en-US" smtClean="0"/>
              <a:pPr/>
              <a:t>19</a:t>
            </a:fld>
            <a:endParaRPr lang="en-US" dirty="0"/>
          </a:p>
        </p:txBody>
      </p:sp>
      <p:sp>
        <p:nvSpPr>
          <p:cNvPr id="11" name="Text Placeholder 10">
            <a:extLst>
              <a:ext uri="{FF2B5EF4-FFF2-40B4-BE49-F238E27FC236}">
                <a16:creationId xmlns:a16="http://schemas.microsoft.com/office/drawing/2014/main" id="{1B6489CE-7CA2-49FF-9BCD-3EF9C293844E}"/>
              </a:ext>
            </a:extLst>
          </p:cNvPr>
          <p:cNvSpPr>
            <a:spLocks noGrp="1"/>
          </p:cNvSpPr>
          <p:nvPr>
            <p:ph type="body" sz="quarter" idx="13"/>
          </p:nvPr>
        </p:nvSpPr>
        <p:spPr/>
        <p:txBody>
          <a:bodyPr/>
          <a:lstStyle/>
          <a:p>
            <a:r>
              <a:rPr lang="en-GB" baseline="30000" dirty="0"/>
              <a:t>a</a:t>
            </a:r>
            <a:r>
              <a:rPr lang="en-GB" dirty="0"/>
              <a:t>This report of death occurred 40 days after the last dose of benralizumab. The patient had a history of alcohol intake and liver steatosis. The patient was hospitalized for severe hepatitis 17 days after the last dose of benralizumab, then was readmitted to the ICU 40 days after the last dose of benralizumab because of unconfirmed gastric bleeding. The patient died after being treated for a pulmonary infection (positive for aspergillus).</a:t>
            </a:r>
            <a:endParaRPr lang="en-US" dirty="0">
              <a:solidFill>
                <a:srgbClr val="000000"/>
              </a:solidFill>
            </a:endParaRPr>
          </a:p>
          <a:p>
            <a:r>
              <a:rPr lang="en-GB" dirty="0">
                <a:ea typeface="Times New Roman" panose="02020603050405020304" pitchFamily="18" charset="0"/>
              </a:rPr>
              <a:t>AE = adverse event; ICU = intensive care unit; PBO = placebo; Q4W = every 4 weeks; Q8W = every 8 weeks (first 3 doses Q4W).</a:t>
            </a:r>
            <a:r>
              <a:rPr lang="en-US" dirty="0"/>
              <a:t> </a:t>
            </a:r>
          </a:p>
          <a:p>
            <a:r>
              <a:rPr lang="en-US" dirty="0"/>
              <a:t>1. Busse WW et al. Article and supplementary material online ahead of print. </a:t>
            </a:r>
            <a:r>
              <a:rPr lang="en-US" i="1" dirty="0"/>
              <a:t>Lancet Respir Med. </a:t>
            </a:r>
            <a:r>
              <a:rPr lang="en-US" dirty="0"/>
              <a:t>2018; 2. In House Data, AstraZeneca Pharmaceuticals LP. CSR D3250C00021.</a:t>
            </a:r>
          </a:p>
        </p:txBody>
      </p:sp>
      <p:grpSp>
        <p:nvGrpSpPr>
          <p:cNvPr id="28" name="Group 27">
            <a:extLst>
              <a:ext uri="{FF2B5EF4-FFF2-40B4-BE49-F238E27FC236}">
                <a16:creationId xmlns:a16="http://schemas.microsoft.com/office/drawing/2014/main" id="{64A483A3-DB6F-40F1-8C07-9C7A34B0EC26}"/>
              </a:ext>
            </a:extLst>
          </p:cNvPr>
          <p:cNvGrpSpPr/>
          <p:nvPr/>
        </p:nvGrpSpPr>
        <p:grpSpPr>
          <a:xfrm>
            <a:off x="519963" y="1375411"/>
            <a:ext cx="11247122" cy="5062158"/>
            <a:chOff x="508945" y="2064821"/>
            <a:chExt cx="11247122" cy="5062158"/>
          </a:xfrm>
        </p:grpSpPr>
        <p:sp>
          <p:nvSpPr>
            <p:cNvPr id="23" name="Freeform: Shape 22">
              <a:extLst>
                <a:ext uri="{FF2B5EF4-FFF2-40B4-BE49-F238E27FC236}">
                  <a16:creationId xmlns:a16="http://schemas.microsoft.com/office/drawing/2014/main" id="{C1351C28-2924-4D88-A454-54386B35F536}"/>
                </a:ext>
              </a:extLst>
            </p:cNvPr>
            <p:cNvSpPr/>
            <p:nvPr/>
          </p:nvSpPr>
          <p:spPr>
            <a:xfrm>
              <a:off x="752085" y="5936295"/>
              <a:ext cx="8128000" cy="1190684"/>
            </a:xfrm>
            <a:custGeom>
              <a:avLst/>
              <a:gdLst>
                <a:gd name="connsiteX0" fmla="*/ 0 w 8128000"/>
                <a:gd name="connsiteY0" fmla="*/ 0 h 1190684"/>
                <a:gd name="connsiteX1" fmla="*/ 8128000 w 8128000"/>
                <a:gd name="connsiteY1" fmla="*/ 0 h 1190684"/>
                <a:gd name="connsiteX2" fmla="*/ 8128000 w 8128000"/>
                <a:gd name="connsiteY2" fmla="*/ 1190684 h 1190684"/>
                <a:gd name="connsiteX3" fmla="*/ 0 w 8128000"/>
                <a:gd name="connsiteY3" fmla="*/ 1190684 h 1190684"/>
                <a:gd name="connsiteX4" fmla="*/ 0 w 8128000"/>
                <a:gd name="connsiteY4" fmla="*/ 0 h 11906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000" h="1190684">
                  <a:moveTo>
                    <a:pt x="0" y="0"/>
                  </a:moveTo>
                  <a:lnTo>
                    <a:pt x="8128000" y="0"/>
                  </a:lnTo>
                  <a:lnTo>
                    <a:pt x="8128000" y="1190684"/>
                  </a:lnTo>
                  <a:lnTo>
                    <a:pt x="0" y="119068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23825" tIns="123825" rIns="123825" bIns="123825" numCol="1" spcCol="1270" anchor="t" anchorCtr="0">
              <a:noAutofit/>
            </a:bodyPr>
            <a:lstStyle/>
            <a:p>
              <a:pPr marL="285750" lvl="1" indent="-285750" algn="l" defTabSz="2266950">
                <a:lnSpc>
                  <a:spcPct val="90000"/>
                </a:lnSpc>
                <a:spcBef>
                  <a:spcPct val="0"/>
                </a:spcBef>
                <a:spcAft>
                  <a:spcPct val="15000"/>
                </a:spcAft>
                <a:buChar char="•"/>
              </a:pPr>
              <a:endParaRPr lang="en-US" sz="5100" kern="1200" dirty="0"/>
            </a:p>
          </p:txBody>
        </p:sp>
        <p:sp>
          <p:nvSpPr>
            <p:cNvPr id="24" name="Rectangle 23">
              <a:extLst>
                <a:ext uri="{FF2B5EF4-FFF2-40B4-BE49-F238E27FC236}">
                  <a16:creationId xmlns:a16="http://schemas.microsoft.com/office/drawing/2014/main" id="{D2C7532B-8674-40BC-AD91-40A53C602B99}"/>
                </a:ext>
              </a:extLst>
            </p:cNvPr>
            <p:cNvSpPr/>
            <p:nvPr/>
          </p:nvSpPr>
          <p:spPr>
            <a:xfrm>
              <a:off x="508945" y="2064821"/>
              <a:ext cx="11247122" cy="1328569"/>
            </a:xfrm>
            <a:prstGeom prst="rect">
              <a:avLst/>
            </a:prstGeom>
          </p:spPr>
          <p:txBody>
            <a:bodyPr wrap="square">
              <a:spAutoFit/>
            </a:bodyPr>
            <a:lstStyle/>
            <a:p>
              <a:pPr marL="365760" lvl="1" indent="-285750">
                <a:spcBef>
                  <a:spcPts val="400"/>
                </a:spcBef>
                <a:buClr>
                  <a:srgbClr val="0D3759"/>
                </a:buClr>
                <a:buFont typeface="Arial" panose="020B0604020202020204" pitchFamily="34" charset="0"/>
                <a:buChar char="•"/>
              </a:pPr>
              <a:r>
                <a:rPr lang="en-US" b="1" dirty="0"/>
                <a:t>Seven deaths (&lt;1%) occurred while patients were on treatment in BORA, similar to SIROCCO/CALIMA for the benralizumab cohorts (n=7, &lt;1%)</a:t>
              </a:r>
            </a:p>
            <a:p>
              <a:pPr marL="365760" lvl="1" indent="-285750">
                <a:spcBef>
                  <a:spcPts val="1000"/>
                </a:spcBef>
                <a:buClr>
                  <a:srgbClr val="0D3759"/>
                </a:buClr>
                <a:buFont typeface="Arial" panose="020B0604020202020204" pitchFamily="34" charset="0"/>
                <a:buChar char="•"/>
              </a:pPr>
              <a:r>
                <a:rPr lang="en-GB" dirty="0"/>
                <a:t>One death was considered related to benralizumab (multiorgan failure, placebo/Q4W group, post-treatment)</a:t>
              </a:r>
              <a:endParaRPr lang="en-US" dirty="0"/>
            </a:p>
          </p:txBody>
        </p:sp>
      </p:grpSp>
      <p:graphicFrame>
        <p:nvGraphicFramePr>
          <p:cNvPr id="15" name="Table 14">
            <a:extLst>
              <a:ext uri="{FF2B5EF4-FFF2-40B4-BE49-F238E27FC236}">
                <a16:creationId xmlns:a16="http://schemas.microsoft.com/office/drawing/2014/main" id="{7CC366A6-B974-49B1-8EA4-3FECC95CB0FA}"/>
              </a:ext>
            </a:extLst>
          </p:cNvPr>
          <p:cNvGraphicFramePr>
            <a:graphicFrameLocks noGrp="1"/>
          </p:cNvGraphicFramePr>
          <p:nvPr>
            <p:extLst>
              <p:ext uri="{D42A27DB-BD31-4B8C-83A1-F6EECF244321}">
                <p14:modId xmlns:p14="http://schemas.microsoft.com/office/powerpoint/2010/main" val="2416652108"/>
              </p:ext>
            </p:extLst>
          </p:nvPr>
        </p:nvGraphicFramePr>
        <p:xfrm>
          <a:off x="591954" y="2862210"/>
          <a:ext cx="11008091" cy="2546034"/>
        </p:xfrm>
        <a:graphic>
          <a:graphicData uri="http://schemas.openxmlformats.org/drawingml/2006/table">
            <a:tbl>
              <a:tblPr firstRow="1" bandRow="1">
                <a:tableStyleId>{5940675A-B579-460E-94D1-54222C63F5DA}</a:tableStyleId>
              </a:tblPr>
              <a:tblGrid>
                <a:gridCol w="1694042">
                  <a:extLst>
                    <a:ext uri="{9D8B030D-6E8A-4147-A177-3AD203B41FA5}">
                      <a16:colId xmlns:a16="http://schemas.microsoft.com/office/drawing/2014/main" val="20000"/>
                    </a:ext>
                  </a:extLst>
                </a:gridCol>
                <a:gridCol w="2290730">
                  <a:extLst>
                    <a:ext uri="{9D8B030D-6E8A-4147-A177-3AD203B41FA5}">
                      <a16:colId xmlns:a16="http://schemas.microsoft.com/office/drawing/2014/main" val="20001"/>
                    </a:ext>
                  </a:extLst>
                </a:gridCol>
                <a:gridCol w="2317410">
                  <a:extLst>
                    <a:ext uri="{9D8B030D-6E8A-4147-A177-3AD203B41FA5}">
                      <a16:colId xmlns:a16="http://schemas.microsoft.com/office/drawing/2014/main" val="2651284334"/>
                    </a:ext>
                  </a:extLst>
                </a:gridCol>
                <a:gridCol w="2512855">
                  <a:extLst>
                    <a:ext uri="{9D8B030D-6E8A-4147-A177-3AD203B41FA5}">
                      <a16:colId xmlns:a16="http://schemas.microsoft.com/office/drawing/2014/main" val="4243274984"/>
                    </a:ext>
                  </a:extLst>
                </a:gridCol>
                <a:gridCol w="2193054">
                  <a:extLst>
                    <a:ext uri="{9D8B030D-6E8A-4147-A177-3AD203B41FA5}">
                      <a16:colId xmlns:a16="http://schemas.microsoft.com/office/drawing/2014/main" val="2669619786"/>
                    </a:ext>
                  </a:extLst>
                </a:gridCol>
              </a:tblGrid>
              <a:tr h="267391">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u="none" strike="noStrike" kern="1200" cap="none" normalizeH="0" baseline="0" dirty="0">
                        <a:ln>
                          <a:noFill/>
                        </a:ln>
                        <a:solidFill>
                          <a:schemeClr val="bg1"/>
                        </a:solidFill>
                        <a:effectLst/>
                        <a:latin typeface="+mn-lt"/>
                        <a:ea typeface="+mn-ea"/>
                        <a:cs typeface="Arial" pitchFamily="34" charset="0"/>
                      </a:endParaRPr>
                    </a:p>
                  </a:txBody>
                  <a:tcPr marL="89788" marR="89788" marT="44893" marB="44893" anchor="b">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gridSpan="2">
                  <a:txBody>
                    <a:bodyPr/>
                    <a:lstStyle/>
                    <a:p>
                      <a:pPr algn="ctr"/>
                      <a:r>
                        <a:rPr lang="en-US" sz="1600" b="1" dirty="0">
                          <a:solidFill>
                            <a:schemeClr val="bg1"/>
                          </a:solidFill>
                          <a:latin typeface="+mn-lt"/>
                        </a:rPr>
                        <a:t>Benralizumab Q4W</a:t>
                      </a:r>
                      <a:r>
                        <a:rPr lang="en-US" sz="1600" b="1" baseline="30000" dirty="0">
                          <a:solidFill>
                            <a:schemeClr val="bg1"/>
                          </a:solidFill>
                          <a:latin typeface="+mn-lt"/>
                        </a:rPr>
                        <a:t>2</a:t>
                      </a:r>
                      <a:endParaRPr lang="en-US" sz="1600" b="1" dirty="0">
                        <a:solidFill>
                          <a:schemeClr val="bg1"/>
                        </a:solidFill>
                        <a:latin typeface="+mn-lt"/>
                      </a:endParaRPr>
                    </a:p>
                  </a:txBody>
                  <a:tcPr marL="89788" marR="89788" marT="44893" marB="44893" anchor="b">
                    <a:lnL w="12700" cap="flat" cmpd="sng" algn="ctr">
                      <a:solidFill>
                        <a:schemeClr val="bg1">
                          <a:lumMod val="7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endParaRPr lang="en-US"/>
                    </a:p>
                  </a:txBody>
                  <a:tcPr>
                    <a:lnL w="12700" cap="flat" cmpd="sng" algn="ctr">
                      <a:solidFill>
                        <a:schemeClr val="bg1">
                          <a:lumMod val="75000"/>
                        </a:schemeClr>
                      </a:solidFill>
                      <a:prstDash val="solid"/>
                      <a:round/>
                      <a:headEnd type="none" w="med" len="med"/>
                      <a:tailEnd type="none" w="med" len="med"/>
                    </a:ln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bg1"/>
                          </a:solidFill>
                          <a:latin typeface="+mn-lt"/>
                        </a:rPr>
                        <a:t>Benralizumab Q8W</a:t>
                      </a:r>
                      <a:r>
                        <a:rPr lang="en-US" sz="1600" b="1" baseline="30000" dirty="0">
                          <a:solidFill>
                            <a:schemeClr val="bg1"/>
                          </a:solidFill>
                          <a:latin typeface="+mn-lt"/>
                        </a:rPr>
                        <a:t>2</a:t>
                      </a:r>
                      <a:endParaRPr lang="en-US" sz="1600" b="1" dirty="0">
                        <a:solidFill>
                          <a:schemeClr val="bg1"/>
                        </a:solidFill>
                        <a:latin typeface="+mn-lt"/>
                      </a:endParaRPr>
                    </a:p>
                  </a:txBody>
                  <a:tcPr marL="89788" marR="89788" marT="44893" marB="44893" anchor="b">
                    <a:lnL w="19050" cap="flat" cmpd="sng" algn="ctr">
                      <a:solidFill>
                        <a:schemeClr val="bg1">
                          <a:lumMod val="6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b="1" dirty="0">
                        <a:solidFill>
                          <a:schemeClr val="bg1"/>
                        </a:solidFill>
                        <a:latin typeface="+mn-lt"/>
                      </a:endParaRPr>
                    </a:p>
                  </a:txBody>
                  <a:tcPr marL="89788" marR="89788" marT="44893" marB="44893" anchor="b">
                    <a:lnL w="19050" cap="flat" cmpd="sng" algn="ctr">
                      <a:solidFill>
                        <a:schemeClr val="bg1">
                          <a:lumMod val="6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0"/>
                  </a:ext>
                </a:extLst>
              </a:tr>
              <a:tr h="455586">
                <a:tc vMerge="1">
                  <a:txBody>
                    <a:bodyPr/>
                    <a:lstStyle/>
                    <a:p>
                      <a:endParaRPr lang="en-US"/>
                    </a:p>
                  </a:txBody>
                  <a:tcPr/>
                </a:tc>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b="1" u="none" strike="noStrike" cap="none" normalizeH="0" baseline="0" dirty="0">
                          <a:ln>
                            <a:noFill/>
                          </a:ln>
                          <a:solidFill>
                            <a:schemeClr val="bg1"/>
                          </a:solidFill>
                          <a:effectLst/>
                          <a:latin typeface="+mn-lt"/>
                        </a:rPr>
                        <a:t>Q4W/Q4W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b="1" u="none" strike="noStrike" cap="none" normalizeH="0" baseline="0" dirty="0">
                          <a:ln>
                            <a:noFill/>
                          </a:ln>
                          <a:solidFill>
                            <a:schemeClr val="bg1"/>
                          </a:solidFill>
                          <a:effectLst/>
                          <a:latin typeface="+mn-lt"/>
                        </a:rPr>
                        <a:t>n=518</a:t>
                      </a:r>
                    </a:p>
                  </a:txBody>
                  <a:tcPr marL="89788" marR="89788" marT="44893" marB="44893" anchor="b"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b="1" u="none" strike="noStrike" cap="none" normalizeH="0" baseline="0" dirty="0">
                          <a:ln>
                            <a:noFill/>
                          </a:ln>
                          <a:solidFill>
                            <a:schemeClr val="bg1"/>
                          </a:solidFill>
                          <a:effectLst/>
                          <a:latin typeface="+mn-lt"/>
                        </a:rPr>
                        <a:t>PBO/Q4W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b="1" i="0" u="none" strike="noStrike" cap="none" normalizeH="0" baseline="0" dirty="0">
                          <a:ln>
                            <a:noFill/>
                          </a:ln>
                          <a:solidFill>
                            <a:schemeClr val="bg1"/>
                          </a:solidFill>
                          <a:effectLst/>
                          <a:latin typeface="+mn-lt"/>
                          <a:cs typeface="Arial" pitchFamily="34" charset="0"/>
                        </a:rPr>
                        <a:t>n=265</a:t>
                      </a:r>
                    </a:p>
                  </a:txBody>
                  <a:tcPr marL="89788" marR="89788" marT="44893" marB="44893" anchor="b"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b="1" u="none" strike="noStrike" cap="none" normalizeH="0" baseline="0" dirty="0">
                          <a:ln>
                            <a:noFill/>
                          </a:ln>
                          <a:solidFill>
                            <a:schemeClr val="bg1"/>
                          </a:solidFill>
                          <a:effectLst/>
                          <a:latin typeface="+mn-lt"/>
                        </a:rPr>
                        <a:t>Q8W/Q8W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b="1" u="none" strike="noStrike" cap="none" normalizeH="0" baseline="0" dirty="0">
                          <a:ln>
                            <a:noFill/>
                          </a:ln>
                          <a:solidFill>
                            <a:schemeClr val="bg1"/>
                          </a:solidFill>
                          <a:effectLst/>
                          <a:latin typeface="+mn-lt"/>
                        </a:rPr>
                        <a:t>n=512</a:t>
                      </a:r>
                      <a:endParaRPr kumimoji="0" lang="en-US" altLang="en-US" sz="1600" b="1" i="0" u="none" strike="noStrike" cap="none" normalizeH="0" baseline="0" dirty="0">
                        <a:ln>
                          <a:noFill/>
                        </a:ln>
                        <a:solidFill>
                          <a:schemeClr val="bg1"/>
                        </a:solidFill>
                        <a:effectLst/>
                        <a:latin typeface="+mn-lt"/>
                        <a:cs typeface="Arial" pitchFamily="34" charset="0"/>
                      </a:endParaRPr>
                    </a:p>
                  </a:txBody>
                  <a:tcPr marL="89788" marR="89788" marT="44893" marB="44893" anchor="b"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b="1" i="0" u="none" strike="noStrike" cap="none" normalizeH="0" baseline="0" dirty="0">
                          <a:ln>
                            <a:noFill/>
                          </a:ln>
                          <a:solidFill>
                            <a:schemeClr val="bg1"/>
                          </a:solidFill>
                          <a:effectLst/>
                          <a:latin typeface="+mn-lt"/>
                          <a:cs typeface="Arial" pitchFamily="34" charset="0"/>
                        </a:rPr>
                        <a:t>PBO/Q8W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b="1" i="0" u="none" strike="noStrike" cap="none" normalizeH="0" baseline="0" dirty="0">
                          <a:ln>
                            <a:noFill/>
                          </a:ln>
                          <a:solidFill>
                            <a:schemeClr val="bg1"/>
                          </a:solidFill>
                          <a:effectLst/>
                          <a:latin typeface="+mn-lt"/>
                          <a:cs typeface="Arial" pitchFamily="34" charset="0"/>
                        </a:rPr>
                        <a:t>n=281</a:t>
                      </a:r>
                    </a:p>
                  </a:txBody>
                  <a:tcPr marL="89788" marR="89788" marT="44893" marB="44893" anchor="b"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1"/>
                  </a:ext>
                </a:extLst>
              </a:tr>
              <a:tr h="393650">
                <a:tc>
                  <a:txBody>
                    <a:bodyPr/>
                    <a:lstStyle/>
                    <a:p>
                      <a:pPr marL="0" marR="0" lvl="0" indent="0" algn="l" defTabSz="914400" rtl="0" eaLnBrk="0" fontAlgn="base" latinLnBrk="0" hangingPunct="0">
                        <a:lnSpc>
                          <a:spcPct val="100000"/>
                        </a:lnSpc>
                        <a:spcBef>
                          <a:spcPts val="200"/>
                        </a:spcBef>
                        <a:spcAft>
                          <a:spcPct val="0"/>
                        </a:spcAft>
                        <a:buClrTx/>
                        <a:buSzTx/>
                        <a:buFont typeface="Wingdings" pitchFamily="2" charset="2"/>
                        <a:buNone/>
                        <a:tabLst/>
                        <a:defRPr/>
                      </a:pPr>
                      <a:r>
                        <a:rPr kumimoji="0" lang="en-US" altLang="en-US" sz="1600" b="1" i="0" u="none" strike="noStrike" cap="none" normalizeH="0" baseline="0" dirty="0">
                          <a:ln>
                            <a:noFill/>
                          </a:ln>
                          <a:solidFill>
                            <a:schemeClr val="tx1"/>
                          </a:solidFill>
                          <a:effectLst/>
                          <a:latin typeface="+mn-lt"/>
                          <a:cs typeface="Arial" pitchFamily="34" charset="0"/>
                        </a:rPr>
                        <a:t>Overall, n (%)</a:t>
                      </a: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dirty="0">
                          <a:solidFill>
                            <a:srgbClr val="000000"/>
                          </a:solidFill>
                        </a:rPr>
                        <a:t>1 (&lt;1)</a:t>
                      </a:r>
                      <a:endParaRPr lang="en-US" sz="1600" kern="1200" dirty="0">
                        <a:solidFill>
                          <a:schemeClr val="tx1"/>
                        </a:solidFill>
                        <a:effectLst/>
                        <a:latin typeface="+mn-lt"/>
                        <a:ea typeface="+mn-ea"/>
                        <a:cs typeface="+mn-cs"/>
                      </a:endParaRP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dirty="0">
                          <a:solidFill>
                            <a:srgbClr val="000000"/>
                          </a:solidFill>
                        </a:rPr>
                        <a:t>3 (1)</a:t>
                      </a:r>
                      <a:endParaRPr lang="en-US" sz="1600" kern="1200" dirty="0">
                        <a:solidFill>
                          <a:schemeClr val="tx1"/>
                        </a:solidFill>
                        <a:effectLst/>
                        <a:latin typeface="+mn-lt"/>
                        <a:ea typeface="+mn-ea"/>
                        <a:cs typeface="+mn-cs"/>
                      </a:endParaRPr>
                    </a:p>
                  </a:txBody>
                  <a:tcPr marL="89788" marR="89788" marT="44893" marB="44893"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dirty="0">
                          <a:solidFill>
                            <a:srgbClr val="000000"/>
                          </a:solidFill>
                        </a:rPr>
                        <a:t>2 (&lt;1)</a:t>
                      </a:r>
                      <a:endParaRPr lang="en-US" sz="1600" kern="1200" baseline="0" dirty="0">
                        <a:solidFill>
                          <a:schemeClr val="tx1"/>
                        </a:solidFill>
                        <a:effectLst/>
                        <a:latin typeface="+mn-lt"/>
                        <a:ea typeface="+mn-ea"/>
                        <a:cs typeface="+mn-cs"/>
                      </a:endParaRPr>
                    </a:p>
                  </a:txBody>
                  <a:tcPr marL="89788" marR="89788" marT="44893" marB="44893"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dirty="0">
                          <a:solidFill>
                            <a:srgbClr val="000000"/>
                          </a:solidFill>
                        </a:rPr>
                        <a:t>1 (&lt;1)</a:t>
                      </a:r>
                    </a:p>
                  </a:txBody>
                  <a:tcPr marL="89788" marR="89788" marT="44893" marB="44893"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7785038"/>
                  </a:ext>
                </a:extLst>
              </a:tr>
              <a:tr h="393650">
                <a:tc>
                  <a:txBody>
                    <a:bodyPr/>
                    <a:lstStyle/>
                    <a:p>
                      <a:pPr marL="0" marR="0" lvl="0" indent="0" algn="l" defTabSz="914400" rtl="0" eaLnBrk="0" fontAlgn="base" latinLnBrk="0" hangingPunct="0">
                        <a:lnSpc>
                          <a:spcPct val="100000"/>
                        </a:lnSpc>
                        <a:spcBef>
                          <a:spcPts val="200"/>
                        </a:spcBef>
                        <a:spcAft>
                          <a:spcPct val="0"/>
                        </a:spcAft>
                        <a:buClrTx/>
                        <a:buSzTx/>
                        <a:buFont typeface="Wingdings" pitchFamily="2" charset="2"/>
                        <a:buNone/>
                        <a:tabLst/>
                        <a:defRPr/>
                      </a:pPr>
                      <a:r>
                        <a:rPr kumimoji="0" lang="en-GB" altLang="en-US" sz="1600" b="1" i="0" u="none" strike="noStrike" kern="1200" cap="none" normalizeH="0" baseline="0" dirty="0">
                          <a:ln>
                            <a:noFill/>
                          </a:ln>
                          <a:solidFill>
                            <a:schemeClr val="tx1"/>
                          </a:solidFill>
                          <a:effectLst/>
                          <a:latin typeface="+mn-lt"/>
                          <a:ea typeface="+mn-ea"/>
                          <a:cs typeface="+mn-cs"/>
                        </a:rPr>
                        <a:t>On treatment</a:t>
                      </a:r>
                      <a:endParaRPr kumimoji="0" lang="en-US" altLang="en-US" sz="1600" b="1" i="0" u="none" strike="noStrike" cap="none" normalizeH="0" baseline="0" dirty="0">
                        <a:ln>
                          <a:noFill/>
                        </a:ln>
                        <a:solidFill>
                          <a:schemeClr val="tx1"/>
                        </a:solidFill>
                        <a:effectLst/>
                        <a:latin typeface="+mn-lt"/>
                        <a:cs typeface="Arial" pitchFamily="34" charset="0"/>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dirty="0">
                          <a:solidFill>
                            <a:schemeClr val="tx1"/>
                          </a:solidFill>
                          <a:effectLst/>
                          <a:latin typeface="+mn-lt"/>
                          <a:ea typeface="+mn-ea"/>
                          <a:cs typeface="+mn-cs"/>
                        </a:rPr>
                        <a:t>Cardiac arrest</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dirty="0">
                          <a:solidFill>
                            <a:schemeClr val="tx1"/>
                          </a:solidFill>
                          <a:effectLst/>
                          <a:latin typeface="+mn-lt"/>
                          <a:ea typeface="+mn-ea"/>
                          <a:cs typeface="+mn-cs"/>
                        </a:rPr>
                        <a:t>Asthma</a:t>
                      </a:r>
                    </a:p>
                    <a:p>
                      <a:pPr marL="0" marR="0" lvl="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baseline="0" dirty="0">
                          <a:solidFill>
                            <a:schemeClr val="tx1"/>
                          </a:solidFill>
                          <a:effectLst/>
                          <a:latin typeface="+mn-lt"/>
                          <a:ea typeface="+mn-ea"/>
                          <a:cs typeface="+mn-cs"/>
                        </a:rPr>
                        <a:t>Unknown (n=2)</a:t>
                      </a:r>
                    </a:p>
                  </a:txBody>
                  <a:tcPr marL="89788" marR="89788" marT="44893" marB="44893"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dirty="0">
                          <a:solidFill>
                            <a:schemeClr val="tx1"/>
                          </a:solidFill>
                          <a:effectLst/>
                          <a:latin typeface="+mn-lt"/>
                          <a:ea typeface="+mn-ea"/>
                          <a:cs typeface="+mn-cs"/>
                        </a:rPr>
                        <a:t>Pulmonary sepsis</a:t>
                      </a:r>
                    </a:p>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dirty="0">
                          <a:solidFill>
                            <a:schemeClr val="tx1"/>
                          </a:solidFill>
                          <a:effectLst/>
                          <a:latin typeface="+mn-lt"/>
                          <a:ea typeface="+mn-ea"/>
                          <a:cs typeface="+mn-cs"/>
                        </a:rPr>
                        <a:t>Sepsis</a:t>
                      </a:r>
                      <a:endParaRPr lang="en-US" sz="1600" kern="1200" baseline="0" dirty="0">
                        <a:solidFill>
                          <a:schemeClr val="tx1"/>
                        </a:solidFill>
                        <a:effectLst/>
                        <a:latin typeface="+mn-lt"/>
                        <a:ea typeface="+mn-ea"/>
                        <a:cs typeface="+mn-cs"/>
                      </a:endParaRPr>
                    </a:p>
                  </a:txBody>
                  <a:tcPr marL="89788" marR="89788" marT="44893" marB="44893"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baseline="0" dirty="0">
                          <a:solidFill>
                            <a:schemeClr val="tx1"/>
                          </a:solidFill>
                          <a:effectLst/>
                          <a:latin typeface="+mn-lt"/>
                          <a:ea typeface="+mn-ea"/>
                          <a:cs typeface="+mn-cs"/>
                        </a:rPr>
                        <a:t>Ischemic stroke</a:t>
                      </a:r>
                    </a:p>
                  </a:txBody>
                  <a:tcPr marL="89788" marR="89788" marT="44893" marB="44893"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499112427"/>
                  </a:ext>
                </a:extLst>
              </a:tr>
              <a:tr h="370450">
                <a:tc>
                  <a:txBody>
                    <a:bodyPr/>
                    <a:lstStyle/>
                    <a:p>
                      <a:pPr marL="0" marR="0" lvl="0" indent="0" algn="l" defTabSz="914400" rtl="0" eaLnBrk="0" fontAlgn="base" latinLnBrk="0" hangingPunct="0">
                        <a:lnSpc>
                          <a:spcPct val="100000"/>
                        </a:lnSpc>
                        <a:spcBef>
                          <a:spcPts val="200"/>
                        </a:spcBef>
                        <a:spcAft>
                          <a:spcPct val="0"/>
                        </a:spcAft>
                        <a:buClrTx/>
                        <a:buSzTx/>
                        <a:buFont typeface="Wingdings" pitchFamily="2" charset="2"/>
                        <a:buNone/>
                        <a:tabLst/>
                        <a:defRPr/>
                      </a:pPr>
                      <a:r>
                        <a:rPr kumimoji="0" lang="en-GB" altLang="en-US" sz="1600" b="1" i="0" u="none" strike="noStrike" kern="1200" cap="none" normalizeH="0" baseline="0" dirty="0">
                          <a:ln>
                            <a:noFill/>
                          </a:ln>
                          <a:solidFill>
                            <a:schemeClr val="tx1"/>
                          </a:solidFill>
                          <a:effectLst/>
                          <a:latin typeface="+mn-lt"/>
                          <a:ea typeface="+mn-ea"/>
                          <a:cs typeface="+mn-cs"/>
                        </a:rPr>
                        <a:t>Posttreatment</a:t>
                      </a:r>
                      <a:endParaRPr kumimoji="0" lang="en-US" altLang="en-US" sz="1600" b="1" i="0" u="none" strike="noStrike" cap="none" normalizeH="0" baseline="0" dirty="0">
                        <a:ln>
                          <a:noFill/>
                        </a:ln>
                        <a:solidFill>
                          <a:schemeClr val="tx1"/>
                        </a:solidFill>
                        <a:effectLst/>
                        <a:latin typeface="+mn-lt"/>
                        <a:cs typeface="Arial" pitchFamily="34" charset="0"/>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endParaRPr lang="en-US" sz="1600" kern="1200" dirty="0">
                        <a:solidFill>
                          <a:schemeClr val="tx1"/>
                        </a:solidFill>
                        <a:effectLst/>
                        <a:latin typeface="+mn-lt"/>
                        <a:ea typeface="+mn-ea"/>
                        <a:cs typeface="+mn-cs"/>
                      </a:endParaRP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i="0" u="none" strike="noStrike" kern="1200" baseline="0" dirty="0">
                          <a:solidFill>
                            <a:schemeClr val="tx1"/>
                          </a:solidFill>
                          <a:latin typeface="+mn-lt"/>
                          <a:ea typeface="+mn-ea"/>
                          <a:cs typeface="+mn-cs"/>
                        </a:rPr>
                        <a:t>Multiple organ dysfunction</a:t>
                      </a:r>
                    </a:p>
                    <a:p>
                      <a:pPr algn="ctr"/>
                      <a:r>
                        <a:rPr lang="en-US" sz="1600" b="0" i="0" u="none" strike="noStrike" kern="1200" baseline="0" dirty="0">
                          <a:solidFill>
                            <a:schemeClr val="tx1"/>
                          </a:solidFill>
                          <a:latin typeface="+mn-lt"/>
                          <a:ea typeface="+mn-ea"/>
                          <a:cs typeface="+mn-cs"/>
                        </a:rPr>
                        <a:t>syndrome</a:t>
                      </a:r>
                      <a:r>
                        <a:rPr lang="en-US" sz="1600" b="0" i="0" u="none" strike="noStrike" kern="1200" baseline="30000" dirty="0">
                          <a:solidFill>
                            <a:schemeClr val="tx1"/>
                          </a:solidFill>
                          <a:latin typeface="+mn-lt"/>
                          <a:ea typeface="+mn-ea"/>
                          <a:cs typeface="+mn-cs"/>
                        </a:rPr>
                        <a:t>a</a:t>
                      </a:r>
                      <a:endParaRPr lang="en-US" sz="1600" kern="1200" dirty="0">
                        <a:solidFill>
                          <a:schemeClr val="tx1"/>
                        </a:solidFill>
                        <a:effectLst/>
                        <a:latin typeface="+mn-lt"/>
                        <a:ea typeface="+mn-ea"/>
                        <a:cs typeface="+mn-cs"/>
                      </a:endParaRPr>
                    </a:p>
                  </a:txBody>
                  <a:tcPr marL="89788" marR="89788" marT="44893" marB="44893"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dirty="0">
                          <a:solidFill>
                            <a:schemeClr val="tx1"/>
                          </a:solidFill>
                          <a:effectLst/>
                          <a:latin typeface="+mn-lt"/>
                          <a:ea typeface="+mn-ea"/>
                          <a:cs typeface="+mn-cs"/>
                        </a:rPr>
                        <a:t>Status asthmaticus</a:t>
                      </a:r>
                    </a:p>
                  </a:txBody>
                  <a:tcPr marL="89788" marR="89788" marT="44893" marB="44893"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endParaRPr lang="en-US" sz="1600" kern="1200" dirty="0">
                        <a:solidFill>
                          <a:schemeClr val="tx1"/>
                        </a:solidFill>
                        <a:effectLst/>
                        <a:latin typeface="+mn-lt"/>
                        <a:ea typeface="+mn-ea"/>
                        <a:cs typeface="+mn-cs"/>
                      </a:endParaRPr>
                    </a:p>
                  </a:txBody>
                  <a:tcPr marL="89788" marR="89788" marT="44893" marB="44893"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52590640"/>
                  </a:ext>
                </a:extLst>
              </a:tr>
            </a:tbl>
          </a:graphicData>
        </a:graphic>
      </p:graphicFrame>
    </p:spTree>
    <p:extLst>
      <p:ext uri="{BB962C8B-B14F-4D97-AF65-F5344CB8AC3E}">
        <p14:creationId xmlns:p14="http://schemas.microsoft.com/office/powerpoint/2010/main" val="3314331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4EFBC-0F41-4D08-8C2C-9DEEB9683697}"/>
              </a:ext>
            </a:extLst>
          </p:cNvPr>
          <p:cNvSpPr>
            <a:spLocks noGrp="1"/>
          </p:cNvSpPr>
          <p:nvPr>
            <p:ph type="title"/>
          </p:nvPr>
        </p:nvSpPr>
        <p:spPr/>
        <p:txBody>
          <a:bodyPr/>
          <a:lstStyle/>
          <a:p>
            <a:r>
              <a:rPr lang="en-US" dirty="0"/>
              <a:t>BORA Safety Summary</a:t>
            </a:r>
          </a:p>
        </p:txBody>
      </p:sp>
      <p:sp>
        <p:nvSpPr>
          <p:cNvPr id="3" name="Slide Number Placeholder 2">
            <a:extLst>
              <a:ext uri="{FF2B5EF4-FFF2-40B4-BE49-F238E27FC236}">
                <a16:creationId xmlns:a16="http://schemas.microsoft.com/office/drawing/2014/main" id="{635BC31E-39D1-4C3C-93D9-9C4C2F0308B3}"/>
              </a:ext>
            </a:extLst>
          </p:cNvPr>
          <p:cNvSpPr>
            <a:spLocks noGrp="1"/>
          </p:cNvSpPr>
          <p:nvPr>
            <p:ph type="sldNum" sz="quarter" idx="12"/>
          </p:nvPr>
        </p:nvSpPr>
        <p:spPr/>
        <p:txBody>
          <a:bodyPr/>
          <a:lstStyle/>
          <a:p>
            <a:pPr algn="ctr"/>
            <a:fld id="{CC7432E5-F8E0-41AE-9A6B-AD730338B005}" type="slidenum">
              <a:rPr lang="en-US" smtClean="0"/>
              <a:pPr algn="ctr"/>
              <a:t>20</a:t>
            </a:fld>
            <a:endParaRPr lang="en-US" dirty="0"/>
          </a:p>
        </p:txBody>
      </p:sp>
      <p:sp>
        <p:nvSpPr>
          <p:cNvPr id="4" name="Text Placeholder 3">
            <a:extLst>
              <a:ext uri="{FF2B5EF4-FFF2-40B4-BE49-F238E27FC236}">
                <a16:creationId xmlns:a16="http://schemas.microsoft.com/office/drawing/2014/main" id="{E13C63C3-2BBA-4FD0-B54F-284534815DBD}"/>
              </a:ext>
            </a:extLst>
          </p:cNvPr>
          <p:cNvSpPr>
            <a:spLocks noGrp="1"/>
          </p:cNvSpPr>
          <p:nvPr>
            <p:ph type="body" sz="quarter" idx="13"/>
          </p:nvPr>
        </p:nvSpPr>
        <p:spPr>
          <a:xfrm>
            <a:off x="457199" y="5851602"/>
            <a:ext cx="10669219" cy="1005840"/>
          </a:xfrm>
        </p:spPr>
        <p:txBody>
          <a:bodyPr/>
          <a:lstStyle/>
          <a:p>
            <a:r>
              <a:rPr lang="en-GB" dirty="0">
                <a:ea typeface="Times New Roman" panose="02020603050405020304" pitchFamily="18" charset="0"/>
              </a:rPr>
              <a:t>ADA = antidrug antibody; AE = adverse event; FAS = full analysis set; Q4W = every 4 weeks; Q8W = every 8 weeks (first 3 doses Q4W); SAE = serious adverse event; URTI = upper respiratory tract infection.</a:t>
            </a:r>
          </a:p>
          <a:p>
            <a:pPr>
              <a:spcBef>
                <a:spcPts val="0"/>
              </a:spcBef>
            </a:pPr>
            <a:r>
              <a:rPr lang="en-US" dirty="0"/>
              <a:t>Busse WW et al. Article online ahead of print. </a:t>
            </a:r>
            <a:r>
              <a:rPr lang="en-US" i="1" dirty="0"/>
              <a:t>Lancet Respir Med. </a:t>
            </a:r>
            <a:r>
              <a:rPr lang="en-US" dirty="0"/>
              <a:t>2018.</a:t>
            </a:r>
          </a:p>
        </p:txBody>
      </p:sp>
      <p:graphicFrame>
        <p:nvGraphicFramePr>
          <p:cNvPr id="6" name="Content Placeholder 5">
            <a:extLst>
              <a:ext uri="{FF2B5EF4-FFF2-40B4-BE49-F238E27FC236}">
                <a16:creationId xmlns:a16="http://schemas.microsoft.com/office/drawing/2014/main" id="{980A6381-2752-48C2-8315-D7C59444BB20}"/>
              </a:ext>
            </a:extLst>
          </p:cNvPr>
          <p:cNvGraphicFramePr>
            <a:graphicFrameLocks noGrp="1"/>
          </p:cNvGraphicFramePr>
          <p:nvPr>
            <p:ph idx="1"/>
            <p:extLst>
              <p:ext uri="{D42A27DB-BD31-4B8C-83A1-F6EECF244321}">
                <p14:modId xmlns:p14="http://schemas.microsoft.com/office/powerpoint/2010/main" val="2110740116"/>
              </p:ext>
            </p:extLst>
          </p:nvPr>
        </p:nvGraphicFramePr>
        <p:xfrm>
          <a:off x="457200" y="1200693"/>
          <a:ext cx="11507972" cy="5076917"/>
        </p:xfrm>
        <a:graphic>
          <a:graphicData uri="http://schemas.openxmlformats.org/drawingml/2006/table">
            <a:tbl>
              <a:tblPr firstRow="1" bandRow="1">
                <a:tableStyleId>{21E4AEA4-8DFA-4A89-87EB-49C32662AFE0}</a:tableStyleId>
              </a:tblPr>
              <a:tblGrid>
                <a:gridCol w="2314353">
                  <a:extLst>
                    <a:ext uri="{9D8B030D-6E8A-4147-A177-3AD203B41FA5}">
                      <a16:colId xmlns:a16="http://schemas.microsoft.com/office/drawing/2014/main" val="4292023120"/>
                    </a:ext>
                  </a:extLst>
                </a:gridCol>
                <a:gridCol w="9193619">
                  <a:extLst>
                    <a:ext uri="{9D8B030D-6E8A-4147-A177-3AD203B41FA5}">
                      <a16:colId xmlns:a16="http://schemas.microsoft.com/office/drawing/2014/main" val="1833738088"/>
                    </a:ext>
                  </a:extLst>
                </a:gridCol>
              </a:tblGrid>
              <a:tr h="764251">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accent2"/>
                          </a:solidFill>
                        </a:rPr>
                        <a:t>Patients receiving benralizumab for a second year had safety and tolerability outcomes similar to those receiving     1 year of treatment, with no new safety signals that might be associated with long-term depletion of eosinophils </a:t>
                      </a:r>
                    </a:p>
                  </a:txBody>
                  <a:tcPr anchor="ctr">
                    <a:lnB w="19050" cap="flat" cmpd="sng" algn="ctr">
                      <a:solidFill>
                        <a:schemeClr val="bg1">
                          <a:lumMod val="50000"/>
                        </a:schemeClr>
                      </a:solidFill>
                      <a:prstDash val="solid"/>
                      <a:round/>
                      <a:headEnd type="none" w="med" len="med"/>
                      <a:tailEnd type="none" w="med" len="med"/>
                    </a:lnB>
                    <a:no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solidFill>
                          <a:schemeClr val="accent2"/>
                        </a:solidFill>
                      </a:endParaRPr>
                    </a:p>
                  </a:txBody>
                  <a:tcPr>
                    <a:lnB w="1905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548609858"/>
                  </a:ext>
                </a:extLst>
              </a:tr>
              <a:tr h="5908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accent2"/>
                          </a:solidFill>
                        </a:rPr>
                        <a:t>Most Common AEs</a:t>
                      </a:r>
                    </a:p>
                  </a:txBody>
                  <a:tcPr anchor="ct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noFill/>
                  </a:tcPr>
                </a:tc>
                <a:tc>
                  <a:txBody>
                    <a:bodyPr/>
                    <a:lstStyle/>
                    <a:p>
                      <a:pPr marL="285750" indent="-285750">
                        <a:spcBef>
                          <a:spcPts val="1000"/>
                        </a:spcBef>
                        <a:buClr>
                          <a:schemeClr val="accent2"/>
                        </a:buClr>
                        <a:buFont typeface="Arial" panose="020B0604020202020204" pitchFamily="34" charset="0"/>
                        <a:buChar char="•"/>
                      </a:pPr>
                      <a:r>
                        <a:rPr lang="en-US" sz="1500" dirty="0">
                          <a:solidFill>
                            <a:schemeClr val="accent2"/>
                          </a:solidFill>
                        </a:rPr>
                        <a:t>The most common AEs associated with the use of benralizumab (≥5% of patients, Q8W) were:</a:t>
                      </a:r>
                    </a:p>
                    <a:p>
                      <a:pPr marL="640080" lvl="1" indent="-285750">
                        <a:buFont typeface="Arial" panose="020B0604020202020204" pitchFamily="34" charset="0"/>
                        <a:buChar char="̶"/>
                      </a:pPr>
                      <a:r>
                        <a:rPr lang="en-US" sz="1400" dirty="0">
                          <a:solidFill>
                            <a:schemeClr val="accent2"/>
                          </a:solidFill>
                        </a:rPr>
                        <a:t>Viral URTI, asthma, URTI, bronchitis, headache, acute sinusitis</a:t>
                      </a:r>
                    </a:p>
                  </a:txBody>
                  <a:tcP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583384549"/>
                  </a:ext>
                </a:extLst>
              </a:tr>
              <a:tr h="4668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accent2"/>
                          </a:solidFill>
                        </a:rPr>
                        <a:t>Serious AEs</a:t>
                      </a:r>
                    </a:p>
                  </a:txBody>
                  <a:tcPr anchor="ct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noFill/>
                  </a:tcPr>
                </a:tc>
                <a:tc>
                  <a:txBody>
                    <a:bodyPr/>
                    <a:lstStyle/>
                    <a:p>
                      <a:pPr marL="283464" marR="0" lvl="1" indent="-285750" algn="l" defTabSz="914400" rtl="0" eaLnBrk="1" fontAlgn="auto" latinLnBrk="0" hangingPunct="1">
                        <a:lnSpc>
                          <a:spcPct val="100000"/>
                        </a:lnSpc>
                        <a:spcBef>
                          <a:spcPts val="0"/>
                        </a:spcBef>
                        <a:spcAft>
                          <a:spcPts val="0"/>
                        </a:spcAft>
                        <a:buClr>
                          <a:schemeClr val="accent2"/>
                        </a:buClr>
                        <a:buSzTx/>
                        <a:buFont typeface="Arial" panose="020B0604020202020204" pitchFamily="34" charset="0"/>
                        <a:buChar char="•"/>
                        <a:tabLst/>
                        <a:defRPr/>
                      </a:pPr>
                      <a:r>
                        <a:rPr lang="en-US" sz="1600" dirty="0">
                          <a:solidFill>
                            <a:schemeClr val="accent2"/>
                          </a:solidFill>
                        </a:rPr>
                        <a:t>Worsening asthma was the most commonly reported SAE related to benralizumab</a:t>
                      </a:r>
                    </a:p>
                  </a:txBody>
                  <a:tcPr anchor="ct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24533950"/>
                  </a:ext>
                </a:extLst>
              </a:tr>
              <a:tr h="476250">
                <a:tc>
                  <a:txBody>
                    <a:bodyPr/>
                    <a:lstStyle/>
                    <a:p>
                      <a:r>
                        <a:rPr lang="en-US" sz="1600" b="1" dirty="0">
                          <a:solidFill>
                            <a:schemeClr val="accent2"/>
                          </a:solidFill>
                        </a:rPr>
                        <a:t>Injection Site AE</a:t>
                      </a:r>
                    </a:p>
                  </a:txBody>
                  <a:tcPr anchor="ct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no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solidFill>
                            <a:schemeClr val="accent2"/>
                          </a:solidFill>
                        </a:rPr>
                        <a:t>Injection site AEs occurred in 2% of total patients in the Q4W and Q8W dosing groups</a:t>
                      </a:r>
                    </a:p>
                  </a:txBody>
                  <a:tcPr anchor="ct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889497583"/>
                  </a:ext>
                </a:extLst>
              </a:tr>
              <a:tr h="5905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accent2"/>
                          </a:solidFill>
                        </a:rPr>
                        <a:t>Hypersensitivity AE</a:t>
                      </a:r>
                    </a:p>
                  </a:txBody>
                  <a:tcPr anchor="ct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noFill/>
                  </a:tcPr>
                </a:tc>
                <a:tc>
                  <a:txBody>
                    <a:bodyPr/>
                    <a:lstStyle/>
                    <a:p>
                      <a:pPr marL="285750" indent="-285750">
                        <a:spcBef>
                          <a:spcPts val="1000"/>
                        </a:spcBef>
                        <a:buClr>
                          <a:schemeClr val="accent2"/>
                        </a:buClr>
                        <a:buFont typeface="Arial" panose="020B0604020202020204" pitchFamily="34" charset="0"/>
                        <a:buChar char="•"/>
                      </a:pPr>
                      <a:r>
                        <a:rPr lang="en-US" sz="1500" dirty="0">
                          <a:solidFill>
                            <a:schemeClr val="accent2"/>
                          </a:solidFill>
                        </a:rPr>
                        <a:t>Hypersensitivity AEs occurred in</a:t>
                      </a:r>
                    </a:p>
                    <a:p>
                      <a:pPr marL="640080" indent="-285750">
                        <a:spcBef>
                          <a:spcPts val="0"/>
                        </a:spcBef>
                        <a:buClr>
                          <a:schemeClr val="accent2"/>
                        </a:buClr>
                        <a:buFont typeface="Arial" panose="020B0604020202020204" pitchFamily="34" charset="0"/>
                        <a:buChar char="̶"/>
                      </a:pPr>
                      <a:r>
                        <a:rPr lang="en-US" sz="1400" dirty="0">
                          <a:solidFill>
                            <a:schemeClr val="accent2"/>
                          </a:solidFill>
                        </a:rPr>
                        <a:t>2% of patients in the Q8W dosing groups</a:t>
                      </a:r>
                    </a:p>
                  </a:txBody>
                  <a:tcP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6643942"/>
                  </a:ext>
                </a:extLst>
              </a:tr>
              <a:tr h="781050">
                <a:tc>
                  <a:txBody>
                    <a:bodyPr/>
                    <a:lstStyle/>
                    <a:p>
                      <a:r>
                        <a:rPr lang="en-US" sz="1600" b="1" dirty="0">
                          <a:solidFill>
                            <a:schemeClr val="accent2"/>
                          </a:solidFill>
                        </a:rPr>
                        <a:t>Infections </a:t>
                      </a:r>
                    </a:p>
                  </a:txBody>
                  <a:tcPr anchor="ct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noFill/>
                  </a:tcPr>
                </a:tc>
                <a:tc>
                  <a:txBody>
                    <a:bodyPr/>
                    <a:lstStyle/>
                    <a:p>
                      <a:pPr marL="283464" indent="-285750">
                        <a:spcBef>
                          <a:spcPts val="0"/>
                        </a:spcBef>
                        <a:buClrTx/>
                        <a:buFont typeface="Arial" panose="020B0604020202020204" pitchFamily="34" charset="0"/>
                        <a:buChar char="•"/>
                      </a:pPr>
                      <a:r>
                        <a:rPr lang="en-US" sz="1400" dirty="0">
                          <a:solidFill>
                            <a:schemeClr val="accent2"/>
                          </a:solidFill>
                        </a:rPr>
                        <a:t>No helminthic infections occurred in BORA</a:t>
                      </a:r>
                    </a:p>
                    <a:p>
                      <a:pPr marL="283464" indent="-285750">
                        <a:spcBef>
                          <a:spcPts val="0"/>
                        </a:spcBef>
                        <a:buClrTx/>
                        <a:buFont typeface="Arial" panose="020B0604020202020204" pitchFamily="34" charset="0"/>
                        <a:buChar char="•"/>
                      </a:pPr>
                      <a:r>
                        <a:rPr lang="en-US" sz="1400" dirty="0">
                          <a:solidFill>
                            <a:schemeClr val="accent2"/>
                          </a:solidFill>
                        </a:rPr>
                        <a:t>Serious infections occurred in ~2% of patients in the Q8W dosing groups</a:t>
                      </a:r>
                    </a:p>
                  </a:txBody>
                  <a:tcPr anchor="ct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1134389"/>
                  </a:ext>
                </a:extLst>
              </a:tr>
              <a:tr h="584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accent2"/>
                          </a:solidFill>
                        </a:rPr>
                        <a:t>Malignancy</a:t>
                      </a:r>
                    </a:p>
                  </a:txBody>
                  <a:tcPr anchor="ct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no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solidFill>
                            <a:schemeClr val="accent2"/>
                          </a:solidFill>
                        </a:rPr>
                        <a:t>There was a low adjudicated malignancy rate in BORA of 1% (12 of 1576 patients in FAS)  </a:t>
                      </a:r>
                    </a:p>
                  </a:txBody>
                  <a:tcPr anchor="ct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137980870"/>
                  </a:ext>
                </a:extLst>
              </a:tr>
              <a:tr h="50950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accent2"/>
                          </a:solidFill>
                        </a:rPr>
                        <a:t>ADA</a:t>
                      </a:r>
                    </a:p>
                  </a:txBody>
                  <a:tcPr anchor="ct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no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kern="1200" dirty="0">
                          <a:solidFill>
                            <a:schemeClr val="accent2"/>
                          </a:solidFill>
                          <a:effectLst/>
                          <a:latin typeface="+mn-lt"/>
                          <a:ea typeface="+mn-ea"/>
                          <a:cs typeface="+mn-cs"/>
                        </a:rPr>
                        <a:t>There was no indication that positive ADA titers were associated with hypersensitivity or affected efficacy outcomes in the primary SIROCCO and CALIMA exacerbation studies or the BORA extension study</a:t>
                      </a:r>
                    </a:p>
                  </a:txBody>
                  <a:tcPr anchor="ct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42120485"/>
                  </a:ext>
                </a:extLst>
              </a:tr>
            </a:tbl>
          </a:graphicData>
        </a:graphic>
      </p:graphicFrame>
    </p:spTree>
    <p:extLst>
      <p:ext uri="{BB962C8B-B14F-4D97-AF65-F5344CB8AC3E}">
        <p14:creationId xmlns:p14="http://schemas.microsoft.com/office/powerpoint/2010/main" val="38776795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4B182AE-BC9F-4650-AFE5-A5ABB3B3EFED}"/>
              </a:ext>
            </a:extLst>
          </p:cNvPr>
          <p:cNvSpPr>
            <a:spLocks noGrp="1"/>
          </p:cNvSpPr>
          <p:nvPr>
            <p:ph type="sldNum" sz="quarter" idx="12"/>
          </p:nvPr>
        </p:nvSpPr>
        <p:spPr/>
        <p:txBody>
          <a:bodyPr/>
          <a:lstStyle/>
          <a:p>
            <a:pPr algn="ctr"/>
            <a:fld id="{CC7432E5-F8E0-41AE-9A6B-AD730338B005}" type="slidenum">
              <a:rPr lang="en-US" smtClean="0"/>
              <a:pPr algn="ctr"/>
              <a:t>21</a:t>
            </a:fld>
            <a:endParaRPr lang="en-US" dirty="0"/>
          </a:p>
        </p:txBody>
      </p:sp>
      <p:sp>
        <p:nvSpPr>
          <p:cNvPr id="6" name="Title 5">
            <a:extLst>
              <a:ext uri="{FF2B5EF4-FFF2-40B4-BE49-F238E27FC236}">
                <a16:creationId xmlns:a16="http://schemas.microsoft.com/office/drawing/2014/main" id="{37B495FB-1478-4AC6-B396-35AAF75AFF83}"/>
              </a:ext>
            </a:extLst>
          </p:cNvPr>
          <p:cNvSpPr>
            <a:spLocks noGrp="1"/>
          </p:cNvSpPr>
          <p:nvPr>
            <p:ph type="title" idx="4294967295"/>
          </p:nvPr>
        </p:nvSpPr>
        <p:spPr>
          <a:xfrm>
            <a:off x="0" y="3092450"/>
            <a:ext cx="11277600" cy="673100"/>
          </a:xfrm>
        </p:spPr>
        <p:txBody>
          <a:bodyPr/>
          <a:lstStyle/>
          <a:p>
            <a:pPr algn="ctr"/>
            <a:r>
              <a:rPr lang="en-US" sz="4200" dirty="0">
                <a:solidFill>
                  <a:schemeClr val="accent2"/>
                </a:solidFill>
              </a:rPr>
              <a:t>BORA Efficacy Results</a:t>
            </a:r>
          </a:p>
        </p:txBody>
      </p:sp>
    </p:spTree>
    <p:extLst>
      <p:ext uri="{BB962C8B-B14F-4D97-AF65-F5344CB8AC3E}">
        <p14:creationId xmlns:p14="http://schemas.microsoft.com/office/powerpoint/2010/main" val="14897660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EED34-3AB4-4D9C-BFA0-90A10E684D75}"/>
              </a:ext>
            </a:extLst>
          </p:cNvPr>
          <p:cNvSpPr>
            <a:spLocks noGrp="1"/>
          </p:cNvSpPr>
          <p:nvPr>
            <p:ph type="title"/>
          </p:nvPr>
        </p:nvSpPr>
        <p:spPr/>
        <p:txBody>
          <a:bodyPr/>
          <a:lstStyle/>
          <a:p>
            <a:r>
              <a:rPr lang="en-US" dirty="0"/>
              <a:t>Annual Asthma Exacerbation Rates (EOS </a:t>
            </a:r>
            <a:r>
              <a:rPr lang="en-US" dirty="0">
                <a:latin typeface="Arial" panose="020B0604020202020204" pitchFamily="34" charset="0"/>
                <a:cs typeface="Arial" panose="020B0604020202020204" pitchFamily="34" charset="0"/>
              </a:rPr>
              <a:t>≥300 cells/µL</a:t>
            </a:r>
            <a:r>
              <a:rPr lang="en-US" dirty="0"/>
              <a:t>)</a:t>
            </a:r>
          </a:p>
        </p:txBody>
      </p:sp>
      <p:sp>
        <p:nvSpPr>
          <p:cNvPr id="4" name="Slide Number Placeholder 3">
            <a:extLst>
              <a:ext uri="{FF2B5EF4-FFF2-40B4-BE49-F238E27FC236}">
                <a16:creationId xmlns:a16="http://schemas.microsoft.com/office/drawing/2014/main" id="{1399CB97-D589-467A-B2DB-FAD08F5A2775}"/>
              </a:ext>
            </a:extLst>
          </p:cNvPr>
          <p:cNvSpPr>
            <a:spLocks noGrp="1"/>
          </p:cNvSpPr>
          <p:nvPr>
            <p:ph type="sldNum" sz="quarter" idx="12"/>
          </p:nvPr>
        </p:nvSpPr>
        <p:spPr/>
        <p:txBody>
          <a:bodyPr/>
          <a:lstStyle/>
          <a:p>
            <a:fld id="{CB4247FF-47A1-41F8-B6B4-5D3557BFE8E0}" type="slidenum">
              <a:rPr lang="en-US" smtClean="0"/>
              <a:pPr/>
              <a:t>22</a:t>
            </a:fld>
            <a:endParaRPr lang="en-US" dirty="0"/>
          </a:p>
        </p:txBody>
      </p:sp>
      <p:sp>
        <p:nvSpPr>
          <p:cNvPr id="5" name="Text Placeholder 4">
            <a:extLst>
              <a:ext uri="{FF2B5EF4-FFF2-40B4-BE49-F238E27FC236}">
                <a16:creationId xmlns:a16="http://schemas.microsoft.com/office/drawing/2014/main" id="{8231DB7D-76DD-4FF7-811E-01F6A47538FA}"/>
              </a:ext>
            </a:extLst>
          </p:cNvPr>
          <p:cNvSpPr>
            <a:spLocks noGrp="1"/>
          </p:cNvSpPr>
          <p:nvPr>
            <p:ph type="body" sz="quarter" idx="13"/>
          </p:nvPr>
        </p:nvSpPr>
        <p:spPr>
          <a:xfrm>
            <a:off x="400049" y="5851602"/>
            <a:ext cx="10564461" cy="1005840"/>
          </a:xfrm>
        </p:spPr>
        <p:txBody>
          <a:bodyPr/>
          <a:lstStyle/>
          <a:p>
            <a:r>
              <a:rPr lang="en-US" baseline="30000" dirty="0"/>
              <a:t>a</a:t>
            </a:r>
            <a:r>
              <a:rPr lang="en-US" dirty="0"/>
              <a:t>Crude rates are presented here from the post hoc analysis, which differs from the adjusted rate (0.65-0.66) in the primary publications; </a:t>
            </a:r>
            <a:r>
              <a:rPr lang="en-US" baseline="30000" dirty="0"/>
              <a:t>b</a:t>
            </a:r>
            <a:r>
              <a:rPr lang="en-US" dirty="0"/>
              <a:t>Asthma exacerbation rate was a secondary endpoint and is presented as descriptive data. </a:t>
            </a:r>
            <a:r>
              <a:rPr lang="en-GB" dirty="0"/>
              <a:t>benra = benralizumab; PBO = placebo; Q4W = every 4 weeks; Q8W = every 8 weeks </a:t>
            </a:r>
            <a:r>
              <a:rPr lang="en-GB" dirty="0">
                <a:ea typeface="Times New Roman" panose="02020603050405020304" pitchFamily="18" charset="0"/>
              </a:rPr>
              <a:t>(first 3 doses Q4W)</a:t>
            </a:r>
            <a:r>
              <a:rPr lang="en-GB" dirty="0"/>
              <a:t>.</a:t>
            </a:r>
          </a:p>
          <a:p>
            <a:r>
              <a:rPr lang="en-US" dirty="0"/>
              <a:t>1. Bleecker ER et al. Supplementary appendix.</a:t>
            </a:r>
            <a:r>
              <a:rPr lang="en-US" i="1" dirty="0"/>
              <a:t> Lancet</a:t>
            </a:r>
            <a:r>
              <a:rPr lang="en-US" dirty="0"/>
              <a:t>. 2016;388;2128-2141; 2. FitzGerald JM et al. Supplementary appendix. </a:t>
            </a:r>
            <a:r>
              <a:rPr lang="en-US" i="1" dirty="0"/>
              <a:t>Lancet</a:t>
            </a:r>
            <a:r>
              <a:rPr lang="en-US" dirty="0"/>
              <a:t>. 2016;388;2128-2141; 3. Busse WW et al. Article online ahead of print. </a:t>
            </a:r>
            <a:r>
              <a:rPr lang="en-US" i="1" dirty="0"/>
              <a:t>Lancet Respir Med. </a:t>
            </a:r>
            <a:r>
              <a:rPr lang="en-US" dirty="0"/>
              <a:t>2018.</a:t>
            </a:r>
          </a:p>
        </p:txBody>
      </p:sp>
      <p:cxnSp>
        <p:nvCxnSpPr>
          <p:cNvPr id="6" name="Straight Connector 5">
            <a:extLst>
              <a:ext uri="{FF2B5EF4-FFF2-40B4-BE49-F238E27FC236}">
                <a16:creationId xmlns:a16="http://schemas.microsoft.com/office/drawing/2014/main" id="{618654DA-BF77-4410-8C0E-5F288F040234}"/>
              </a:ext>
            </a:extLst>
          </p:cNvPr>
          <p:cNvCxnSpPr>
            <a:cxnSpLocks/>
          </p:cNvCxnSpPr>
          <p:nvPr/>
        </p:nvCxnSpPr>
        <p:spPr>
          <a:xfrm>
            <a:off x="6026150" y="1181101"/>
            <a:ext cx="0" cy="4754880"/>
          </a:xfrm>
          <a:prstGeom prst="line">
            <a:avLst/>
          </a:prstGeom>
          <a:ln w="19050"/>
          <a:effectLst/>
        </p:spPr>
        <p:style>
          <a:lnRef idx="2">
            <a:schemeClr val="accent1"/>
          </a:lnRef>
          <a:fillRef idx="0">
            <a:schemeClr val="accent1"/>
          </a:fillRef>
          <a:effectRef idx="1">
            <a:schemeClr val="accent1"/>
          </a:effectRef>
          <a:fontRef idx="minor">
            <a:schemeClr val="tx1"/>
          </a:fontRef>
        </p:style>
      </p:cxnSp>
      <p:grpSp>
        <p:nvGrpSpPr>
          <p:cNvPr id="7" name="Group 6">
            <a:extLst>
              <a:ext uri="{FF2B5EF4-FFF2-40B4-BE49-F238E27FC236}">
                <a16:creationId xmlns:a16="http://schemas.microsoft.com/office/drawing/2014/main" id="{B273EE64-0949-44EE-BAC3-3D450F5C148A}"/>
              </a:ext>
            </a:extLst>
          </p:cNvPr>
          <p:cNvGrpSpPr/>
          <p:nvPr/>
        </p:nvGrpSpPr>
        <p:grpSpPr>
          <a:xfrm>
            <a:off x="6116297" y="1248725"/>
            <a:ext cx="5764006" cy="4804230"/>
            <a:chOff x="6079381" y="1514693"/>
            <a:chExt cx="5764006" cy="4804230"/>
          </a:xfrm>
        </p:grpSpPr>
        <p:sp>
          <p:nvSpPr>
            <p:cNvPr id="16" name="TextBox 15">
              <a:extLst>
                <a:ext uri="{FF2B5EF4-FFF2-40B4-BE49-F238E27FC236}">
                  <a16:creationId xmlns:a16="http://schemas.microsoft.com/office/drawing/2014/main" id="{D22A9BA2-1F48-415B-A96D-D3FA7A993E1A}"/>
                </a:ext>
              </a:extLst>
            </p:cNvPr>
            <p:cNvSpPr txBox="1"/>
            <p:nvPr/>
          </p:nvSpPr>
          <p:spPr>
            <a:xfrm>
              <a:off x="6889411" y="5888036"/>
              <a:ext cx="4845389" cy="430887"/>
            </a:xfrm>
            <a:prstGeom prst="rect">
              <a:avLst/>
            </a:prstGeom>
            <a:noFill/>
          </p:spPr>
          <p:txBody>
            <a:bodyPr wrap="square" rtlCol="0">
              <a:spAutoFit/>
            </a:bodyPr>
            <a:lstStyle/>
            <a:p>
              <a:pPr algn="ctr"/>
              <a:r>
                <a:rPr lang="en-US" sz="2200" dirty="0"/>
                <a:t>BORA</a:t>
              </a:r>
              <a:r>
                <a:rPr lang="en-US" sz="2200" baseline="30000" dirty="0"/>
                <a:t>3b</a:t>
              </a:r>
              <a:endParaRPr lang="en-US" sz="2200" dirty="0"/>
            </a:p>
          </p:txBody>
        </p:sp>
        <p:graphicFrame>
          <p:nvGraphicFramePr>
            <p:cNvPr id="12" name="Chart 11">
              <a:extLst>
                <a:ext uri="{FF2B5EF4-FFF2-40B4-BE49-F238E27FC236}">
                  <a16:creationId xmlns:a16="http://schemas.microsoft.com/office/drawing/2014/main" id="{97273AD4-0766-4AA9-84DD-81C5AEF96CF9}"/>
                </a:ext>
              </a:extLst>
            </p:cNvPr>
            <p:cNvGraphicFramePr/>
            <p:nvPr>
              <p:extLst/>
            </p:nvPr>
          </p:nvGraphicFramePr>
          <p:xfrm>
            <a:off x="6409338" y="1514693"/>
            <a:ext cx="5434049" cy="4336351"/>
          </p:xfrm>
          <a:graphic>
            <a:graphicData uri="http://schemas.openxmlformats.org/drawingml/2006/chart">
              <c:chart xmlns:c="http://schemas.openxmlformats.org/drawingml/2006/chart" xmlns:r="http://schemas.openxmlformats.org/officeDocument/2006/relationships" r:id="rId3"/>
            </a:graphicData>
          </a:graphic>
        </p:graphicFrame>
        <p:sp>
          <p:nvSpPr>
            <p:cNvPr id="17" name="TextBox 16">
              <a:extLst>
                <a:ext uri="{FF2B5EF4-FFF2-40B4-BE49-F238E27FC236}">
                  <a16:creationId xmlns:a16="http://schemas.microsoft.com/office/drawing/2014/main" id="{25CD6C19-5330-4FDE-A5E9-D008A48150FF}"/>
                </a:ext>
              </a:extLst>
            </p:cNvPr>
            <p:cNvSpPr txBox="1"/>
            <p:nvPr/>
          </p:nvSpPr>
          <p:spPr>
            <a:xfrm>
              <a:off x="6079381" y="1605435"/>
              <a:ext cx="400110" cy="3984278"/>
            </a:xfrm>
            <a:prstGeom prst="rect">
              <a:avLst/>
            </a:prstGeom>
            <a:noFill/>
          </p:spPr>
          <p:txBody>
            <a:bodyPr vert="vert270" wrap="square" rtlCol="0">
              <a:spAutoFit/>
            </a:bodyPr>
            <a:lstStyle/>
            <a:p>
              <a:pPr algn="ctr"/>
              <a:r>
                <a:rPr lang="en-US" sz="1400" b="1" dirty="0"/>
                <a:t>Crude Annual Rate</a:t>
              </a:r>
            </a:p>
          </p:txBody>
        </p:sp>
        <p:sp>
          <p:nvSpPr>
            <p:cNvPr id="9" name="TextBox 8">
              <a:extLst>
                <a:ext uri="{FF2B5EF4-FFF2-40B4-BE49-F238E27FC236}">
                  <a16:creationId xmlns:a16="http://schemas.microsoft.com/office/drawing/2014/main" id="{4447538A-5AAD-41E5-A61B-8204B5D5706D}"/>
                </a:ext>
              </a:extLst>
            </p:cNvPr>
            <p:cNvSpPr txBox="1"/>
            <p:nvPr/>
          </p:nvSpPr>
          <p:spPr>
            <a:xfrm>
              <a:off x="7254287" y="5608070"/>
              <a:ext cx="910935" cy="276999"/>
            </a:xfrm>
            <a:prstGeom prst="rect">
              <a:avLst/>
            </a:prstGeom>
            <a:noFill/>
          </p:spPr>
          <p:txBody>
            <a:bodyPr wrap="square" rtlCol="0">
              <a:spAutoFit/>
            </a:bodyPr>
            <a:lstStyle/>
            <a:p>
              <a:pPr algn="ctr"/>
              <a:r>
                <a:rPr lang="en-US" sz="1200" b="1" dirty="0"/>
                <a:t>PBO/Q4W</a:t>
              </a:r>
            </a:p>
          </p:txBody>
        </p:sp>
        <p:sp>
          <p:nvSpPr>
            <p:cNvPr id="10" name="TextBox 9">
              <a:extLst>
                <a:ext uri="{FF2B5EF4-FFF2-40B4-BE49-F238E27FC236}">
                  <a16:creationId xmlns:a16="http://schemas.microsoft.com/office/drawing/2014/main" id="{4B0758BC-8722-4234-AFB7-3D4D0B4BF51C}"/>
                </a:ext>
              </a:extLst>
            </p:cNvPr>
            <p:cNvSpPr txBox="1"/>
            <p:nvPr/>
          </p:nvSpPr>
          <p:spPr>
            <a:xfrm>
              <a:off x="7283154" y="5732387"/>
              <a:ext cx="1675236" cy="307777"/>
            </a:xfrm>
            <a:prstGeom prst="rect">
              <a:avLst/>
            </a:prstGeom>
            <a:noFill/>
          </p:spPr>
          <p:txBody>
            <a:bodyPr wrap="square" rtlCol="0">
              <a:spAutoFit/>
            </a:bodyPr>
            <a:lstStyle/>
            <a:p>
              <a:pPr algn="ctr"/>
              <a:r>
                <a:rPr lang="en-US" sz="1400" dirty="0"/>
                <a:t>New to benra</a:t>
              </a:r>
            </a:p>
          </p:txBody>
        </p:sp>
        <p:sp>
          <p:nvSpPr>
            <p:cNvPr id="18" name="TextBox 17">
              <a:extLst>
                <a:ext uri="{FF2B5EF4-FFF2-40B4-BE49-F238E27FC236}">
                  <a16:creationId xmlns:a16="http://schemas.microsoft.com/office/drawing/2014/main" id="{B4AC56FD-753C-4A75-987F-3E2669F6C7E9}"/>
                </a:ext>
              </a:extLst>
            </p:cNvPr>
            <p:cNvSpPr txBox="1"/>
            <p:nvPr/>
          </p:nvSpPr>
          <p:spPr>
            <a:xfrm>
              <a:off x="9655851" y="5732387"/>
              <a:ext cx="1939310" cy="523220"/>
            </a:xfrm>
            <a:prstGeom prst="rect">
              <a:avLst/>
            </a:prstGeom>
            <a:noFill/>
          </p:spPr>
          <p:txBody>
            <a:bodyPr wrap="square" rtlCol="0">
              <a:spAutoFit/>
            </a:bodyPr>
            <a:lstStyle/>
            <a:p>
              <a:pPr algn="ctr"/>
              <a:r>
                <a:rPr lang="en-US" sz="1400" dirty="0"/>
                <a:t>Continued on benra</a:t>
              </a:r>
            </a:p>
          </p:txBody>
        </p:sp>
        <p:sp>
          <p:nvSpPr>
            <p:cNvPr id="19" name="TextBox 18">
              <a:extLst>
                <a:ext uri="{FF2B5EF4-FFF2-40B4-BE49-F238E27FC236}">
                  <a16:creationId xmlns:a16="http://schemas.microsoft.com/office/drawing/2014/main" id="{702EA984-1A5C-4514-BDF0-6E22BDAD5E32}"/>
                </a:ext>
              </a:extLst>
            </p:cNvPr>
            <p:cNvSpPr txBox="1"/>
            <p:nvPr/>
          </p:nvSpPr>
          <p:spPr>
            <a:xfrm>
              <a:off x="8058097" y="5589434"/>
              <a:ext cx="941397" cy="276999"/>
            </a:xfrm>
            <a:prstGeom prst="rect">
              <a:avLst/>
            </a:prstGeom>
            <a:noFill/>
          </p:spPr>
          <p:txBody>
            <a:bodyPr wrap="square" rtlCol="0">
              <a:spAutoFit/>
            </a:bodyPr>
            <a:lstStyle/>
            <a:p>
              <a:pPr algn="ctr"/>
              <a:r>
                <a:rPr lang="en-US" sz="1200" b="1" dirty="0"/>
                <a:t>PBO/Q8W</a:t>
              </a:r>
            </a:p>
          </p:txBody>
        </p:sp>
        <p:sp>
          <p:nvSpPr>
            <p:cNvPr id="20" name="TextBox 19">
              <a:extLst>
                <a:ext uri="{FF2B5EF4-FFF2-40B4-BE49-F238E27FC236}">
                  <a16:creationId xmlns:a16="http://schemas.microsoft.com/office/drawing/2014/main" id="{38A8F00B-DA30-4BE3-BFF4-993E1F00A90D}"/>
                </a:ext>
              </a:extLst>
            </p:cNvPr>
            <p:cNvSpPr txBox="1"/>
            <p:nvPr/>
          </p:nvSpPr>
          <p:spPr>
            <a:xfrm>
              <a:off x="9654099" y="5589434"/>
              <a:ext cx="1008688" cy="276999"/>
            </a:xfrm>
            <a:prstGeom prst="rect">
              <a:avLst/>
            </a:prstGeom>
            <a:noFill/>
          </p:spPr>
          <p:txBody>
            <a:bodyPr wrap="square" rtlCol="0">
              <a:spAutoFit/>
            </a:bodyPr>
            <a:lstStyle/>
            <a:p>
              <a:pPr algn="ctr"/>
              <a:r>
                <a:rPr lang="en-US" sz="1200" b="1" dirty="0"/>
                <a:t>Q4W/Q4W</a:t>
              </a:r>
            </a:p>
          </p:txBody>
        </p:sp>
        <p:sp>
          <p:nvSpPr>
            <p:cNvPr id="21" name="TextBox 20">
              <a:extLst>
                <a:ext uri="{FF2B5EF4-FFF2-40B4-BE49-F238E27FC236}">
                  <a16:creationId xmlns:a16="http://schemas.microsoft.com/office/drawing/2014/main" id="{A6E4A5CD-023B-494F-8292-AFB885392297}"/>
                </a:ext>
              </a:extLst>
            </p:cNvPr>
            <p:cNvSpPr txBox="1"/>
            <p:nvPr/>
          </p:nvSpPr>
          <p:spPr>
            <a:xfrm>
              <a:off x="10484799" y="5589434"/>
              <a:ext cx="980213" cy="276999"/>
            </a:xfrm>
            <a:prstGeom prst="rect">
              <a:avLst/>
            </a:prstGeom>
            <a:noFill/>
          </p:spPr>
          <p:txBody>
            <a:bodyPr wrap="square" rtlCol="0">
              <a:spAutoFit/>
            </a:bodyPr>
            <a:lstStyle/>
            <a:p>
              <a:pPr algn="ctr"/>
              <a:r>
                <a:rPr lang="en-US" sz="1200" b="1" dirty="0"/>
                <a:t>Q8W/Q8W</a:t>
              </a:r>
            </a:p>
          </p:txBody>
        </p:sp>
        <p:sp>
          <p:nvSpPr>
            <p:cNvPr id="22" name="TextBox 21">
              <a:extLst>
                <a:ext uri="{FF2B5EF4-FFF2-40B4-BE49-F238E27FC236}">
                  <a16:creationId xmlns:a16="http://schemas.microsoft.com/office/drawing/2014/main" id="{FF6069E3-DC13-4DDC-A4F6-5CDF674779A0}"/>
                </a:ext>
              </a:extLst>
            </p:cNvPr>
            <p:cNvSpPr txBox="1"/>
            <p:nvPr/>
          </p:nvSpPr>
          <p:spPr>
            <a:xfrm>
              <a:off x="9813947" y="5208559"/>
              <a:ext cx="642322" cy="261610"/>
            </a:xfrm>
            <a:prstGeom prst="rect">
              <a:avLst/>
            </a:prstGeom>
            <a:noFill/>
          </p:spPr>
          <p:txBody>
            <a:bodyPr wrap="square" rtlCol="0">
              <a:spAutoFit/>
            </a:bodyPr>
            <a:lstStyle/>
            <a:p>
              <a:pPr algn="ctr"/>
              <a:r>
                <a:rPr lang="en-US" sz="1100" dirty="0">
                  <a:solidFill>
                    <a:schemeClr val="bg1"/>
                  </a:solidFill>
                </a:rPr>
                <a:t>N=347</a:t>
              </a:r>
            </a:p>
          </p:txBody>
        </p:sp>
        <p:sp>
          <p:nvSpPr>
            <p:cNvPr id="23" name="TextBox 22">
              <a:extLst>
                <a:ext uri="{FF2B5EF4-FFF2-40B4-BE49-F238E27FC236}">
                  <a16:creationId xmlns:a16="http://schemas.microsoft.com/office/drawing/2014/main" id="{3108CFE3-297A-4765-88A5-AD36088D115D}"/>
                </a:ext>
              </a:extLst>
            </p:cNvPr>
            <p:cNvSpPr txBox="1"/>
            <p:nvPr/>
          </p:nvSpPr>
          <p:spPr>
            <a:xfrm>
              <a:off x="10604566" y="5208559"/>
              <a:ext cx="642322" cy="261610"/>
            </a:xfrm>
            <a:prstGeom prst="rect">
              <a:avLst/>
            </a:prstGeom>
            <a:noFill/>
          </p:spPr>
          <p:txBody>
            <a:bodyPr wrap="square" rtlCol="0">
              <a:spAutoFit/>
            </a:bodyPr>
            <a:lstStyle/>
            <a:p>
              <a:pPr algn="ctr"/>
              <a:r>
                <a:rPr lang="en-US" sz="1100" dirty="0">
                  <a:solidFill>
                    <a:schemeClr val="bg1"/>
                  </a:solidFill>
                </a:rPr>
                <a:t>N=339</a:t>
              </a:r>
            </a:p>
          </p:txBody>
        </p:sp>
        <p:sp>
          <p:nvSpPr>
            <p:cNvPr id="24" name="TextBox 23">
              <a:extLst>
                <a:ext uri="{FF2B5EF4-FFF2-40B4-BE49-F238E27FC236}">
                  <a16:creationId xmlns:a16="http://schemas.microsoft.com/office/drawing/2014/main" id="{788D7D5B-BC63-445D-9A5E-097FA40133FD}"/>
                </a:ext>
              </a:extLst>
            </p:cNvPr>
            <p:cNvSpPr txBox="1"/>
            <p:nvPr/>
          </p:nvSpPr>
          <p:spPr>
            <a:xfrm>
              <a:off x="8152542" y="5208559"/>
              <a:ext cx="642322" cy="261610"/>
            </a:xfrm>
            <a:prstGeom prst="rect">
              <a:avLst/>
            </a:prstGeom>
            <a:noFill/>
          </p:spPr>
          <p:txBody>
            <a:bodyPr wrap="square" rtlCol="0">
              <a:spAutoFit/>
            </a:bodyPr>
            <a:lstStyle/>
            <a:p>
              <a:pPr algn="ctr"/>
              <a:r>
                <a:rPr lang="en-US" sz="1100" dirty="0">
                  <a:solidFill>
                    <a:schemeClr val="bg1"/>
                  </a:solidFill>
                </a:rPr>
                <a:t>N=188</a:t>
              </a:r>
            </a:p>
          </p:txBody>
        </p:sp>
        <p:sp>
          <p:nvSpPr>
            <p:cNvPr id="25" name="TextBox 24">
              <a:extLst>
                <a:ext uri="{FF2B5EF4-FFF2-40B4-BE49-F238E27FC236}">
                  <a16:creationId xmlns:a16="http://schemas.microsoft.com/office/drawing/2014/main" id="{9584CFB1-43A1-4BDE-8C67-149AE05EB701}"/>
                </a:ext>
              </a:extLst>
            </p:cNvPr>
            <p:cNvSpPr txBox="1"/>
            <p:nvPr/>
          </p:nvSpPr>
          <p:spPr>
            <a:xfrm>
              <a:off x="7355369" y="5206294"/>
              <a:ext cx="642322" cy="261610"/>
            </a:xfrm>
            <a:prstGeom prst="rect">
              <a:avLst/>
            </a:prstGeom>
            <a:noFill/>
          </p:spPr>
          <p:txBody>
            <a:bodyPr wrap="square" rtlCol="0">
              <a:spAutoFit/>
            </a:bodyPr>
            <a:lstStyle/>
            <a:p>
              <a:pPr algn="ctr"/>
              <a:r>
                <a:rPr lang="en-US" sz="1100" dirty="0">
                  <a:solidFill>
                    <a:schemeClr val="bg1"/>
                  </a:solidFill>
                </a:rPr>
                <a:t>N=172</a:t>
              </a:r>
            </a:p>
          </p:txBody>
        </p:sp>
      </p:grpSp>
      <p:sp>
        <p:nvSpPr>
          <p:cNvPr id="26" name="TextBox 25">
            <a:extLst>
              <a:ext uri="{FF2B5EF4-FFF2-40B4-BE49-F238E27FC236}">
                <a16:creationId xmlns:a16="http://schemas.microsoft.com/office/drawing/2014/main" id="{5BF4A51C-4C8B-4F1B-B310-0ED77D5CEE63}"/>
              </a:ext>
            </a:extLst>
          </p:cNvPr>
          <p:cNvSpPr txBox="1"/>
          <p:nvPr/>
        </p:nvSpPr>
        <p:spPr>
          <a:xfrm>
            <a:off x="4753111" y="5192002"/>
            <a:ext cx="642322" cy="261610"/>
          </a:xfrm>
          <a:prstGeom prst="rect">
            <a:avLst/>
          </a:prstGeom>
          <a:noFill/>
        </p:spPr>
        <p:txBody>
          <a:bodyPr wrap="square" rtlCol="0">
            <a:spAutoFit/>
          </a:bodyPr>
          <a:lstStyle/>
          <a:p>
            <a:pPr algn="ctr"/>
            <a:r>
              <a:rPr lang="en-US" sz="1100" dirty="0">
                <a:solidFill>
                  <a:schemeClr val="bg1"/>
                </a:solidFill>
              </a:rPr>
              <a:t>N=267</a:t>
            </a:r>
          </a:p>
        </p:txBody>
      </p:sp>
      <p:sp>
        <p:nvSpPr>
          <p:cNvPr id="27" name="TextBox 26">
            <a:extLst>
              <a:ext uri="{FF2B5EF4-FFF2-40B4-BE49-F238E27FC236}">
                <a16:creationId xmlns:a16="http://schemas.microsoft.com/office/drawing/2014/main" id="{916192B1-F763-45C3-AEBA-499A33BB6B42}"/>
              </a:ext>
            </a:extLst>
          </p:cNvPr>
          <p:cNvSpPr txBox="1"/>
          <p:nvPr/>
        </p:nvSpPr>
        <p:spPr>
          <a:xfrm>
            <a:off x="3529180" y="5192002"/>
            <a:ext cx="642322" cy="261610"/>
          </a:xfrm>
          <a:prstGeom prst="rect">
            <a:avLst/>
          </a:prstGeom>
          <a:noFill/>
        </p:spPr>
        <p:txBody>
          <a:bodyPr wrap="square" rtlCol="0">
            <a:spAutoFit/>
          </a:bodyPr>
          <a:lstStyle/>
          <a:p>
            <a:pPr algn="ctr"/>
            <a:r>
              <a:rPr lang="en-US" sz="1100" dirty="0">
                <a:solidFill>
                  <a:schemeClr val="bg1"/>
                </a:solidFill>
              </a:rPr>
              <a:t>N=267</a:t>
            </a:r>
          </a:p>
        </p:txBody>
      </p:sp>
      <p:sp>
        <p:nvSpPr>
          <p:cNvPr id="29" name="TextBox 28">
            <a:extLst>
              <a:ext uri="{FF2B5EF4-FFF2-40B4-BE49-F238E27FC236}">
                <a16:creationId xmlns:a16="http://schemas.microsoft.com/office/drawing/2014/main" id="{4E1190D6-EB72-47F2-B68F-3546F790C4E7}"/>
              </a:ext>
            </a:extLst>
          </p:cNvPr>
          <p:cNvSpPr txBox="1"/>
          <p:nvPr/>
        </p:nvSpPr>
        <p:spPr>
          <a:xfrm>
            <a:off x="1275580" y="5192002"/>
            <a:ext cx="642322" cy="261610"/>
          </a:xfrm>
          <a:prstGeom prst="rect">
            <a:avLst/>
          </a:prstGeom>
          <a:noFill/>
        </p:spPr>
        <p:txBody>
          <a:bodyPr wrap="square" rtlCol="0">
            <a:spAutoFit/>
          </a:bodyPr>
          <a:lstStyle/>
          <a:p>
            <a:pPr algn="ctr"/>
            <a:r>
              <a:rPr lang="en-US" sz="1100" dirty="0">
                <a:solidFill>
                  <a:schemeClr val="bg1"/>
                </a:solidFill>
              </a:rPr>
              <a:t>N=248</a:t>
            </a:r>
          </a:p>
        </p:txBody>
      </p:sp>
      <p:sp>
        <p:nvSpPr>
          <p:cNvPr id="31" name="TextBox 30">
            <a:extLst>
              <a:ext uri="{FF2B5EF4-FFF2-40B4-BE49-F238E27FC236}">
                <a16:creationId xmlns:a16="http://schemas.microsoft.com/office/drawing/2014/main" id="{48DC93FE-0DAD-419D-8F3D-350C54713F3A}"/>
              </a:ext>
            </a:extLst>
          </p:cNvPr>
          <p:cNvSpPr txBox="1"/>
          <p:nvPr/>
        </p:nvSpPr>
        <p:spPr>
          <a:xfrm>
            <a:off x="1914284" y="5192002"/>
            <a:ext cx="642322" cy="261610"/>
          </a:xfrm>
          <a:prstGeom prst="rect">
            <a:avLst/>
          </a:prstGeom>
          <a:noFill/>
        </p:spPr>
        <p:txBody>
          <a:bodyPr wrap="square" rtlCol="0">
            <a:spAutoFit/>
          </a:bodyPr>
          <a:lstStyle/>
          <a:p>
            <a:pPr algn="ctr"/>
            <a:r>
              <a:rPr lang="en-US" sz="1100" dirty="0">
                <a:solidFill>
                  <a:schemeClr val="bg1"/>
                </a:solidFill>
              </a:rPr>
              <a:t>N=241</a:t>
            </a:r>
          </a:p>
        </p:txBody>
      </p:sp>
      <p:sp>
        <p:nvSpPr>
          <p:cNvPr id="32" name="TextBox 31">
            <a:extLst>
              <a:ext uri="{FF2B5EF4-FFF2-40B4-BE49-F238E27FC236}">
                <a16:creationId xmlns:a16="http://schemas.microsoft.com/office/drawing/2014/main" id="{DA95C0D7-7FDD-4D66-B95D-BDCA5A49E9ED}"/>
              </a:ext>
            </a:extLst>
          </p:cNvPr>
          <p:cNvSpPr txBox="1"/>
          <p:nvPr/>
        </p:nvSpPr>
        <p:spPr>
          <a:xfrm>
            <a:off x="2534058" y="5192002"/>
            <a:ext cx="642322" cy="261610"/>
          </a:xfrm>
          <a:prstGeom prst="rect">
            <a:avLst/>
          </a:prstGeom>
          <a:noFill/>
        </p:spPr>
        <p:txBody>
          <a:bodyPr wrap="square" rtlCol="0">
            <a:spAutoFit/>
          </a:bodyPr>
          <a:lstStyle/>
          <a:p>
            <a:pPr algn="ctr"/>
            <a:r>
              <a:rPr lang="en-US" sz="1100" dirty="0">
                <a:solidFill>
                  <a:schemeClr val="bg1"/>
                </a:solidFill>
              </a:rPr>
              <a:t>N=239</a:t>
            </a:r>
          </a:p>
        </p:txBody>
      </p:sp>
      <p:sp>
        <p:nvSpPr>
          <p:cNvPr id="33" name="TextBox 32">
            <a:extLst>
              <a:ext uri="{FF2B5EF4-FFF2-40B4-BE49-F238E27FC236}">
                <a16:creationId xmlns:a16="http://schemas.microsoft.com/office/drawing/2014/main" id="{FF85D1C0-DF3F-43E9-931D-7FE3BC8EEDA3}"/>
              </a:ext>
            </a:extLst>
          </p:cNvPr>
          <p:cNvSpPr txBox="1"/>
          <p:nvPr/>
        </p:nvSpPr>
        <p:spPr>
          <a:xfrm>
            <a:off x="4130822" y="5192002"/>
            <a:ext cx="642322" cy="261610"/>
          </a:xfrm>
          <a:prstGeom prst="rect">
            <a:avLst/>
          </a:prstGeom>
          <a:noFill/>
        </p:spPr>
        <p:txBody>
          <a:bodyPr wrap="square" rtlCol="0">
            <a:spAutoFit/>
          </a:bodyPr>
          <a:lstStyle/>
          <a:p>
            <a:pPr algn="ctr"/>
            <a:r>
              <a:rPr lang="en-US" sz="1100" dirty="0">
                <a:solidFill>
                  <a:schemeClr val="bg1"/>
                </a:solidFill>
              </a:rPr>
              <a:t>N=275</a:t>
            </a:r>
          </a:p>
        </p:txBody>
      </p:sp>
      <p:grpSp>
        <p:nvGrpSpPr>
          <p:cNvPr id="3" name="Group 2">
            <a:extLst>
              <a:ext uri="{FF2B5EF4-FFF2-40B4-BE49-F238E27FC236}">
                <a16:creationId xmlns:a16="http://schemas.microsoft.com/office/drawing/2014/main" id="{ED7ACC5C-FD63-4308-B290-4F0D460F33ED}"/>
              </a:ext>
            </a:extLst>
          </p:cNvPr>
          <p:cNvGrpSpPr/>
          <p:nvPr/>
        </p:nvGrpSpPr>
        <p:grpSpPr>
          <a:xfrm>
            <a:off x="411187" y="1255952"/>
            <a:ext cx="5356046" cy="4784945"/>
            <a:chOff x="342272" y="1533978"/>
            <a:chExt cx="5356046" cy="4784945"/>
          </a:xfrm>
        </p:grpSpPr>
        <p:sp>
          <p:nvSpPr>
            <p:cNvPr id="15" name="TextBox 14">
              <a:extLst>
                <a:ext uri="{FF2B5EF4-FFF2-40B4-BE49-F238E27FC236}">
                  <a16:creationId xmlns:a16="http://schemas.microsoft.com/office/drawing/2014/main" id="{500B0D0E-79F2-475E-99B2-7ED2C7987FAA}"/>
                </a:ext>
              </a:extLst>
            </p:cNvPr>
            <p:cNvSpPr txBox="1"/>
            <p:nvPr/>
          </p:nvSpPr>
          <p:spPr>
            <a:xfrm>
              <a:off x="3513613" y="5888036"/>
              <a:ext cx="1846722" cy="430887"/>
            </a:xfrm>
            <a:prstGeom prst="rect">
              <a:avLst/>
            </a:prstGeom>
            <a:noFill/>
          </p:spPr>
          <p:txBody>
            <a:bodyPr wrap="square" rtlCol="0">
              <a:spAutoFit/>
            </a:bodyPr>
            <a:lstStyle/>
            <a:p>
              <a:pPr algn="ctr"/>
              <a:r>
                <a:rPr lang="en-US" sz="2200" dirty="0"/>
                <a:t>CALIMA</a:t>
              </a:r>
              <a:r>
                <a:rPr lang="en-US" sz="2200" baseline="30000" dirty="0"/>
                <a:t>2</a:t>
              </a:r>
              <a:endParaRPr lang="en-US" sz="2200" dirty="0"/>
            </a:p>
          </p:txBody>
        </p:sp>
        <p:graphicFrame>
          <p:nvGraphicFramePr>
            <p:cNvPr id="8" name="Chart 7">
              <a:extLst>
                <a:ext uri="{FF2B5EF4-FFF2-40B4-BE49-F238E27FC236}">
                  <a16:creationId xmlns:a16="http://schemas.microsoft.com/office/drawing/2014/main" id="{972F6927-6A5E-49B9-9E7D-361607A62A6C}"/>
                </a:ext>
              </a:extLst>
            </p:cNvPr>
            <p:cNvGraphicFramePr/>
            <p:nvPr>
              <p:extLst/>
            </p:nvPr>
          </p:nvGraphicFramePr>
          <p:xfrm>
            <a:off x="694336" y="1533978"/>
            <a:ext cx="5003982" cy="4341656"/>
          </p:xfrm>
          <a:graphic>
            <a:graphicData uri="http://schemas.openxmlformats.org/drawingml/2006/chart">
              <c:chart xmlns:c="http://schemas.openxmlformats.org/drawingml/2006/chart" xmlns:r="http://schemas.openxmlformats.org/officeDocument/2006/relationships" r:id="rId4"/>
            </a:graphicData>
          </a:graphic>
        </p:graphicFrame>
        <p:sp>
          <p:nvSpPr>
            <p:cNvPr id="14" name="TextBox 13">
              <a:extLst>
                <a:ext uri="{FF2B5EF4-FFF2-40B4-BE49-F238E27FC236}">
                  <a16:creationId xmlns:a16="http://schemas.microsoft.com/office/drawing/2014/main" id="{B421DFA5-4E25-4D51-A5A7-C8DCA1E726F9}"/>
                </a:ext>
              </a:extLst>
            </p:cNvPr>
            <p:cNvSpPr txBox="1"/>
            <p:nvPr/>
          </p:nvSpPr>
          <p:spPr>
            <a:xfrm>
              <a:off x="342272" y="1605435"/>
              <a:ext cx="400110" cy="3984278"/>
            </a:xfrm>
            <a:prstGeom prst="rect">
              <a:avLst/>
            </a:prstGeom>
            <a:noFill/>
          </p:spPr>
          <p:txBody>
            <a:bodyPr vert="vert270" wrap="square" rtlCol="0">
              <a:spAutoFit/>
            </a:bodyPr>
            <a:lstStyle/>
            <a:p>
              <a:pPr algn="ctr"/>
              <a:r>
                <a:rPr lang="en-US" sz="1400" b="1" dirty="0"/>
                <a:t>Crude Annual Rate</a:t>
              </a:r>
              <a:r>
                <a:rPr lang="en-US" sz="1400" b="1" baseline="30000" dirty="0"/>
                <a:t>a</a:t>
              </a:r>
              <a:r>
                <a:rPr lang="en-US" sz="1400" b="1" dirty="0"/>
                <a:t> </a:t>
              </a:r>
            </a:p>
          </p:txBody>
        </p:sp>
        <p:sp>
          <p:nvSpPr>
            <p:cNvPr id="34" name="TextBox 33">
              <a:extLst>
                <a:ext uri="{FF2B5EF4-FFF2-40B4-BE49-F238E27FC236}">
                  <a16:creationId xmlns:a16="http://schemas.microsoft.com/office/drawing/2014/main" id="{2960F398-E561-4C1E-ACD6-2621B6548115}"/>
                </a:ext>
              </a:extLst>
            </p:cNvPr>
            <p:cNvSpPr txBox="1"/>
            <p:nvPr/>
          </p:nvSpPr>
          <p:spPr>
            <a:xfrm>
              <a:off x="4788188" y="5589713"/>
              <a:ext cx="568436" cy="276999"/>
            </a:xfrm>
            <a:prstGeom prst="rect">
              <a:avLst/>
            </a:prstGeom>
            <a:noFill/>
          </p:spPr>
          <p:txBody>
            <a:bodyPr wrap="square" rtlCol="0">
              <a:spAutoFit/>
            </a:bodyPr>
            <a:lstStyle/>
            <a:p>
              <a:pPr algn="ctr"/>
              <a:r>
                <a:rPr lang="en-US" sz="1200" b="1" dirty="0"/>
                <a:t>Q8W</a:t>
              </a:r>
            </a:p>
          </p:txBody>
        </p:sp>
        <p:sp>
          <p:nvSpPr>
            <p:cNvPr id="35" name="TextBox 34">
              <a:extLst>
                <a:ext uri="{FF2B5EF4-FFF2-40B4-BE49-F238E27FC236}">
                  <a16:creationId xmlns:a16="http://schemas.microsoft.com/office/drawing/2014/main" id="{4E4FE537-D321-4E82-8DA2-920D9D95D915}"/>
                </a:ext>
              </a:extLst>
            </p:cNvPr>
            <p:cNvSpPr txBox="1"/>
            <p:nvPr/>
          </p:nvSpPr>
          <p:spPr>
            <a:xfrm>
              <a:off x="4179673" y="5595372"/>
              <a:ext cx="556960" cy="276999"/>
            </a:xfrm>
            <a:prstGeom prst="rect">
              <a:avLst/>
            </a:prstGeom>
            <a:noFill/>
          </p:spPr>
          <p:txBody>
            <a:bodyPr wrap="square" rtlCol="0">
              <a:spAutoFit/>
            </a:bodyPr>
            <a:lstStyle/>
            <a:p>
              <a:pPr algn="ctr"/>
              <a:r>
                <a:rPr lang="en-US" sz="1200" b="1" dirty="0"/>
                <a:t>Q4W</a:t>
              </a:r>
            </a:p>
          </p:txBody>
        </p:sp>
        <p:sp>
          <p:nvSpPr>
            <p:cNvPr id="36" name="TextBox 35">
              <a:extLst>
                <a:ext uri="{FF2B5EF4-FFF2-40B4-BE49-F238E27FC236}">
                  <a16:creationId xmlns:a16="http://schemas.microsoft.com/office/drawing/2014/main" id="{5C8F869D-6913-44FF-9C86-C8634A9CF15B}"/>
                </a:ext>
              </a:extLst>
            </p:cNvPr>
            <p:cNvSpPr txBox="1"/>
            <p:nvPr/>
          </p:nvSpPr>
          <p:spPr>
            <a:xfrm>
              <a:off x="3568266" y="5589713"/>
              <a:ext cx="533399" cy="276999"/>
            </a:xfrm>
            <a:prstGeom prst="rect">
              <a:avLst/>
            </a:prstGeom>
            <a:noFill/>
          </p:spPr>
          <p:txBody>
            <a:bodyPr wrap="square" rtlCol="0">
              <a:spAutoFit/>
            </a:bodyPr>
            <a:lstStyle/>
            <a:p>
              <a:pPr algn="ctr"/>
              <a:r>
                <a:rPr lang="en-US" sz="1200" b="1" dirty="0"/>
                <a:t>PBO</a:t>
              </a:r>
            </a:p>
          </p:txBody>
        </p:sp>
        <p:sp>
          <p:nvSpPr>
            <p:cNvPr id="37" name="TextBox 36">
              <a:extLst>
                <a:ext uri="{FF2B5EF4-FFF2-40B4-BE49-F238E27FC236}">
                  <a16:creationId xmlns:a16="http://schemas.microsoft.com/office/drawing/2014/main" id="{2599C4B3-3139-4DCA-836D-CED8890E5BAA}"/>
                </a:ext>
              </a:extLst>
            </p:cNvPr>
            <p:cNvSpPr txBox="1"/>
            <p:nvPr/>
          </p:nvSpPr>
          <p:spPr>
            <a:xfrm>
              <a:off x="2586572" y="5589713"/>
              <a:ext cx="547459" cy="276999"/>
            </a:xfrm>
            <a:prstGeom prst="rect">
              <a:avLst/>
            </a:prstGeom>
            <a:noFill/>
          </p:spPr>
          <p:txBody>
            <a:bodyPr wrap="square" rtlCol="0">
              <a:spAutoFit/>
            </a:bodyPr>
            <a:lstStyle/>
            <a:p>
              <a:pPr algn="ctr"/>
              <a:r>
                <a:rPr lang="en-US" sz="1200" b="1" dirty="0"/>
                <a:t>Q8W</a:t>
              </a:r>
            </a:p>
          </p:txBody>
        </p:sp>
        <p:sp>
          <p:nvSpPr>
            <p:cNvPr id="38" name="TextBox 37">
              <a:extLst>
                <a:ext uri="{FF2B5EF4-FFF2-40B4-BE49-F238E27FC236}">
                  <a16:creationId xmlns:a16="http://schemas.microsoft.com/office/drawing/2014/main" id="{74596366-BC9C-4AFA-9A68-9E8DC0510FAD}"/>
                </a:ext>
              </a:extLst>
            </p:cNvPr>
            <p:cNvSpPr txBox="1"/>
            <p:nvPr/>
          </p:nvSpPr>
          <p:spPr>
            <a:xfrm>
              <a:off x="1947868" y="5589713"/>
              <a:ext cx="538688" cy="276999"/>
            </a:xfrm>
            <a:prstGeom prst="rect">
              <a:avLst/>
            </a:prstGeom>
            <a:noFill/>
          </p:spPr>
          <p:txBody>
            <a:bodyPr wrap="square" rtlCol="0">
              <a:spAutoFit/>
            </a:bodyPr>
            <a:lstStyle/>
            <a:p>
              <a:pPr algn="ctr"/>
              <a:r>
                <a:rPr lang="en-US" sz="1200" b="1" dirty="0"/>
                <a:t>Q4W</a:t>
              </a:r>
            </a:p>
          </p:txBody>
        </p:sp>
        <p:sp>
          <p:nvSpPr>
            <p:cNvPr id="39" name="TextBox 38">
              <a:extLst>
                <a:ext uri="{FF2B5EF4-FFF2-40B4-BE49-F238E27FC236}">
                  <a16:creationId xmlns:a16="http://schemas.microsoft.com/office/drawing/2014/main" id="{4909A5CC-8AFD-44F5-8187-03D8CB5AD17A}"/>
                </a:ext>
              </a:extLst>
            </p:cNvPr>
            <p:cNvSpPr txBox="1"/>
            <p:nvPr/>
          </p:nvSpPr>
          <p:spPr>
            <a:xfrm>
              <a:off x="1353984" y="5589713"/>
              <a:ext cx="517303" cy="276999"/>
            </a:xfrm>
            <a:prstGeom prst="rect">
              <a:avLst/>
            </a:prstGeom>
            <a:noFill/>
          </p:spPr>
          <p:txBody>
            <a:bodyPr wrap="square" rtlCol="0">
              <a:spAutoFit/>
            </a:bodyPr>
            <a:lstStyle/>
            <a:p>
              <a:pPr algn="ctr"/>
              <a:r>
                <a:rPr lang="en-US" sz="1200" b="1" dirty="0"/>
                <a:t>PBO</a:t>
              </a:r>
            </a:p>
          </p:txBody>
        </p:sp>
        <p:sp>
          <p:nvSpPr>
            <p:cNvPr id="40" name="TextBox 39">
              <a:extLst>
                <a:ext uri="{FF2B5EF4-FFF2-40B4-BE49-F238E27FC236}">
                  <a16:creationId xmlns:a16="http://schemas.microsoft.com/office/drawing/2014/main" id="{59ACE807-2CA1-4531-8D59-D8A5C0714DAB}"/>
                </a:ext>
              </a:extLst>
            </p:cNvPr>
            <p:cNvSpPr txBox="1"/>
            <p:nvPr/>
          </p:nvSpPr>
          <p:spPr>
            <a:xfrm>
              <a:off x="1268232" y="5888036"/>
              <a:ext cx="1955404" cy="430887"/>
            </a:xfrm>
            <a:prstGeom prst="rect">
              <a:avLst/>
            </a:prstGeom>
            <a:noFill/>
          </p:spPr>
          <p:txBody>
            <a:bodyPr wrap="square" rtlCol="0">
              <a:spAutoFit/>
            </a:bodyPr>
            <a:lstStyle/>
            <a:p>
              <a:pPr algn="ctr"/>
              <a:r>
                <a:rPr lang="en-US" sz="2200" dirty="0"/>
                <a:t>SIROCCO</a:t>
              </a:r>
              <a:r>
                <a:rPr lang="en-US" sz="2200" baseline="30000" dirty="0"/>
                <a:t>1</a:t>
              </a:r>
              <a:endParaRPr lang="en-US" sz="2200" dirty="0"/>
            </a:p>
          </p:txBody>
        </p:sp>
      </p:grpSp>
      <p:sp>
        <p:nvSpPr>
          <p:cNvPr id="41" name="TextBox 40">
            <a:extLst>
              <a:ext uri="{FF2B5EF4-FFF2-40B4-BE49-F238E27FC236}">
                <a16:creationId xmlns:a16="http://schemas.microsoft.com/office/drawing/2014/main" id="{5F4AA5D7-6DDE-4819-A739-5A1BAAB2D835}"/>
              </a:ext>
            </a:extLst>
          </p:cNvPr>
          <p:cNvSpPr txBox="1"/>
          <p:nvPr/>
        </p:nvSpPr>
        <p:spPr>
          <a:xfrm>
            <a:off x="4821237" y="4966247"/>
            <a:ext cx="642322" cy="261610"/>
          </a:xfrm>
          <a:prstGeom prst="rect">
            <a:avLst/>
          </a:prstGeom>
          <a:noFill/>
        </p:spPr>
        <p:txBody>
          <a:bodyPr wrap="square" rtlCol="0">
            <a:spAutoFit/>
          </a:bodyPr>
          <a:lstStyle/>
          <a:p>
            <a:pPr algn="ctr"/>
            <a:r>
              <a:rPr lang="en-US" sz="1100" dirty="0">
                <a:solidFill>
                  <a:schemeClr val="bg1"/>
                </a:solidFill>
              </a:rPr>
              <a:t>N=239</a:t>
            </a:r>
          </a:p>
        </p:txBody>
      </p:sp>
      <p:sp>
        <p:nvSpPr>
          <p:cNvPr id="42" name="TextBox 41">
            <a:extLst>
              <a:ext uri="{FF2B5EF4-FFF2-40B4-BE49-F238E27FC236}">
                <a16:creationId xmlns:a16="http://schemas.microsoft.com/office/drawing/2014/main" id="{B338AC7D-1401-4E7D-B09B-C88853A14F33}"/>
              </a:ext>
            </a:extLst>
          </p:cNvPr>
          <p:cNvSpPr txBox="1"/>
          <p:nvPr/>
        </p:nvSpPr>
        <p:spPr>
          <a:xfrm>
            <a:off x="2604943" y="4966247"/>
            <a:ext cx="642322" cy="261610"/>
          </a:xfrm>
          <a:prstGeom prst="rect">
            <a:avLst/>
          </a:prstGeom>
          <a:noFill/>
        </p:spPr>
        <p:txBody>
          <a:bodyPr wrap="square" rtlCol="0">
            <a:spAutoFit/>
          </a:bodyPr>
          <a:lstStyle/>
          <a:p>
            <a:pPr algn="ctr"/>
            <a:r>
              <a:rPr lang="en-US" sz="1100" dirty="0">
                <a:solidFill>
                  <a:schemeClr val="bg1"/>
                </a:solidFill>
              </a:rPr>
              <a:t>N=267</a:t>
            </a:r>
          </a:p>
        </p:txBody>
      </p:sp>
      <p:sp>
        <p:nvSpPr>
          <p:cNvPr id="43" name="TextBox 42">
            <a:extLst>
              <a:ext uri="{FF2B5EF4-FFF2-40B4-BE49-F238E27FC236}">
                <a16:creationId xmlns:a16="http://schemas.microsoft.com/office/drawing/2014/main" id="{FB1E06E8-3BDA-4B4B-AFA7-AC5894784973}"/>
              </a:ext>
            </a:extLst>
          </p:cNvPr>
          <p:cNvSpPr txBox="1"/>
          <p:nvPr/>
        </p:nvSpPr>
        <p:spPr>
          <a:xfrm>
            <a:off x="1989249" y="4966247"/>
            <a:ext cx="642322" cy="261610"/>
          </a:xfrm>
          <a:prstGeom prst="rect">
            <a:avLst/>
          </a:prstGeom>
          <a:noFill/>
        </p:spPr>
        <p:txBody>
          <a:bodyPr wrap="square" rtlCol="0">
            <a:spAutoFit/>
          </a:bodyPr>
          <a:lstStyle/>
          <a:p>
            <a:pPr algn="ctr"/>
            <a:r>
              <a:rPr lang="en-US" sz="1100" dirty="0">
                <a:solidFill>
                  <a:schemeClr val="bg1"/>
                </a:solidFill>
              </a:rPr>
              <a:t>N=239</a:t>
            </a:r>
          </a:p>
        </p:txBody>
      </p:sp>
      <p:sp>
        <p:nvSpPr>
          <p:cNvPr id="44" name="TextBox 43">
            <a:extLst>
              <a:ext uri="{FF2B5EF4-FFF2-40B4-BE49-F238E27FC236}">
                <a16:creationId xmlns:a16="http://schemas.microsoft.com/office/drawing/2014/main" id="{AD5AB0AD-654E-4DB6-A260-3553AD96809E}"/>
              </a:ext>
            </a:extLst>
          </p:cNvPr>
          <p:cNvSpPr txBox="1"/>
          <p:nvPr/>
        </p:nvSpPr>
        <p:spPr>
          <a:xfrm>
            <a:off x="1354603" y="4966247"/>
            <a:ext cx="642322" cy="261610"/>
          </a:xfrm>
          <a:prstGeom prst="rect">
            <a:avLst/>
          </a:prstGeom>
          <a:noFill/>
        </p:spPr>
        <p:txBody>
          <a:bodyPr wrap="square" rtlCol="0">
            <a:spAutoFit/>
          </a:bodyPr>
          <a:lstStyle/>
          <a:p>
            <a:pPr algn="ctr"/>
            <a:r>
              <a:rPr lang="en-US" sz="1100" dirty="0">
                <a:solidFill>
                  <a:schemeClr val="bg1"/>
                </a:solidFill>
              </a:rPr>
              <a:t>N=275</a:t>
            </a:r>
          </a:p>
        </p:txBody>
      </p:sp>
      <p:sp>
        <p:nvSpPr>
          <p:cNvPr id="45" name="TextBox 44">
            <a:extLst>
              <a:ext uri="{FF2B5EF4-FFF2-40B4-BE49-F238E27FC236}">
                <a16:creationId xmlns:a16="http://schemas.microsoft.com/office/drawing/2014/main" id="{36695375-FBC8-4D7E-8585-98387D6FA04B}"/>
              </a:ext>
            </a:extLst>
          </p:cNvPr>
          <p:cNvSpPr txBox="1"/>
          <p:nvPr/>
        </p:nvSpPr>
        <p:spPr>
          <a:xfrm>
            <a:off x="3584516" y="4966247"/>
            <a:ext cx="642322" cy="261610"/>
          </a:xfrm>
          <a:prstGeom prst="rect">
            <a:avLst/>
          </a:prstGeom>
          <a:noFill/>
        </p:spPr>
        <p:txBody>
          <a:bodyPr wrap="square" rtlCol="0">
            <a:spAutoFit/>
          </a:bodyPr>
          <a:lstStyle/>
          <a:p>
            <a:pPr algn="ctr"/>
            <a:r>
              <a:rPr lang="en-US" sz="1100" dirty="0">
                <a:solidFill>
                  <a:schemeClr val="bg1"/>
                </a:solidFill>
              </a:rPr>
              <a:t>N=248</a:t>
            </a:r>
          </a:p>
        </p:txBody>
      </p:sp>
      <p:sp>
        <p:nvSpPr>
          <p:cNvPr id="46" name="TextBox 45">
            <a:extLst>
              <a:ext uri="{FF2B5EF4-FFF2-40B4-BE49-F238E27FC236}">
                <a16:creationId xmlns:a16="http://schemas.microsoft.com/office/drawing/2014/main" id="{7BBCEC7D-AE81-44DA-938E-E6DC94D981D8}"/>
              </a:ext>
            </a:extLst>
          </p:cNvPr>
          <p:cNvSpPr txBox="1"/>
          <p:nvPr/>
        </p:nvSpPr>
        <p:spPr>
          <a:xfrm>
            <a:off x="4209913" y="4966247"/>
            <a:ext cx="642322" cy="261610"/>
          </a:xfrm>
          <a:prstGeom prst="rect">
            <a:avLst/>
          </a:prstGeom>
          <a:noFill/>
        </p:spPr>
        <p:txBody>
          <a:bodyPr wrap="square" rtlCol="0">
            <a:spAutoFit/>
          </a:bodyPr>
          <a:lstStyle/>
          <a:p>
            <a:pPr algn="ctr"/>
            <a:r>
              <a:rPr lang="en-US" sz="1100" dirty="0">
                <a:solidFill>
                  <a:schemeClr val="bg1"/>
                </a:solidFill>
              </a:rPr>
              <a:t>N=241</a:t>
            </a:r>
          </a:p>
        </p:txBody>
      </p:sp>
      <p:sp>
        <p:nvSpPr>
          <p:cNvPr id="47" name="TextBox 46">
            <a:extLst>
              <a:ext uri="{FF2B5EF4-FFF2-40B4-BE49-F238E27FC236}">
                <a16:creationId xmlns:a16="http://schemas.microsoft.com/office/drawing/2014/main" id="{B09C4B88-11ED-46EC-B1CC-C4252305CCA9}"/>
              </a:ext>
            </a:extLst>
          </p:cNvPr>
          <p:cNvSpPr txBox="1"/>
          <p:nvPr/>
        </p:nvSpPr>
        <p:spPr>
          <a:xfrm>
            <a:off x="7149224" y="1446811"/>
            <a:ext cx="4513894" cy="1205458"/>
          </a:xfrm>
          <a:prstGeom prst="rect">
            <a:avLst/>
          </a:prstGeom>
          <a:solidFill>
            <a:schemeClr val="bg1">
              <a:lumMod val="95000"/>
            </a:schemeClr>
          </a:solidFill>
          <a:scene3d>
            <a:camera prst="orthographicFront"/>
            <a:lightRig rig="threePt" dir="t"/>
          </a:scene3d>
          <a:sp3d>
            <a:bevelT/>
          </a:sp3d>
        </p:spPr>
        <p:txBody>
          <a:bodyPr wrap="square" rtlCol="0">
            <a:spAutoFit/>
          </a:bodyPr>
          <a:lstStyle/>
          <a:p>
            <a:pPr marL="285750" indent="-285750">
              <a:spcBef>
                <a:spcPts val="1000"/>
              </a:spcBef>
              <a:buClr>
                <a:schemeClr val="accent2"/>
              </a:buClr>
              <a:buFont typeface="Arial" panose="020B0604020202020204" pitchFamily="34" charset="0"/>
              <a:buChar char="•"/>
            </a:pPr>
            <a:r>
              <a:rPr lang="en-GB" sz="1600" dirty="0">
                <a:ea typeface="Calibri" panose="020F0502020204030204" pitchFamily="34" charset="0"/>
              </a:rPr>
              <a:t>74% of patients continuing benra Q8W in BORA were exacerbation free</a:t>
            </a:r>
          </a:p>
          <a:p>
            <a:pPr marL="285750" indent="-285750">
              <a:spcBef>
                <a:spcPts val="1000"/>
              </a:spcBef>
              <a:buClr>
                <a:schemeClr val="accent2"/>
              </a:buClr>
              <a:buFont typeface="Arial" panose="020B0604020202020204" pitchFamily="34" charset="0"/>
              <a:buChar char="•"/>
            </a:pPr>
            <a:r>
              <a:rPr lang="en-GB" sz="1600" dirty="0">
                <a:ea typeface="Calibri" panose="020F0502020204030204" pitchFamily="34" charset="0"/>
              </a:rPr>
              <a:t>72% of all patients </a:t>
            </a:r>
            <a:r>
              <a:rPr lang="en-US" sz="1600" dirty="0"/>
              <a:t>receiving benra Q8W (new and continued) </a:t>
            </a:r>
            <a:r>
              <a:rPr lang="en-GB" sz="1600" dirty="0">
                <a:ea typeface="Calibri" panose="020F0502020204030204" pitchFamily="34" charset="0"/>
              </a:rPr>
              <a:t>were exacerbation free</a:t>
            </a:r>
          </a:p>
        </p:txBody>
      </p:sp>
    </p:spTree>
    <p:extLst>
      <p:ext uri="{BB962C8B-B14F-4D97-AF65-F5344CB8AC3E}">
        <p14:creationId xmlns:p14="http://schemas.microsoft.com/office/powerpoint/2010/main" val="7155073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E3EDB-01DB-45AE-BA40-49E0A53CADE1}"/>
              </a:ext>
            </a:extLst>
          </p:cNvPr>
          <p:cNvSpPr>
            <a:spLocks noGrp="1"/>
          </p:cNvSpPr>
          <p:nvPr>
            <p:ph type="title"/>
          </p:nvPr>
        </p:nvSpPr>
        <p:spPr/>
        <p:txBody>
          <a:bodyPr/>
          <a:lstStyle/>
          <a:p>
            <a:r>
              <a:rPr lang="en-US" dirty="0"/>
              <a:t>BORA: Asthma Exacerbation Rates (EOS </a:t>
            </a:r>
            <a:r>
              <a:rPr lang="en-US" dirty="0">
                <a:latin typeface="Arial" panose="020B0604020202020204" pitchFamily="34" charset="0"/>
                <a:cs typeface="Arial" panose="020B0604020202020204" pitchFamily="34" charset="0"/>
              </a:rPr>
              <a:t>&lt;300 cells/µL</a:t>
            </a:r>
            <a:r>
              <a:rPr lang="en-US" dirty="0"/>
              <a:t>)</a:t>
            </a:r>
          </a:p>
        </p:txBody>
      </p:sp>
      <p:sp>
        <p:nvSpPr>
          <p:cNvPr id="3" name="Slide Number Placeholder 2">
            <a:extLst>
              <a:ext uri="{FF2B5EF4-FFF2-40B4-BE49-F238E27FC236}">
                <a16:creationId xmlns:a16="http://schemas.microsoft.com/office/drawing/2014/main" id="{D124F4C2-8514-4FF3-8611-7AA6B6C05790}"/>
              </a:ext>
            </a:extLst>
          </p:cNvPr>
          <p:cNvSpPr>
            <a:spLocks noGrp="1"/>
          </p:cNvSpPr>
          <p:nvPr>
            <p:ph type="sldNum" sz="quarter" idx="12"/>
          </p:nvPr>
        </p:nvSpPr>
        <p:spPr/>
        <p:txBody>
          <a:bodyPr/>
          <a:lstStyle/>
          <a:p>
            <a:pPr algn="ctr"/>
            <a:fld id="{CC7432E5-F8E0-41AE-9A6B-AD730338B005}" type="slidenum">
              <a:rPr lang="en-US" smtClean="0"/>
              <a:pPr algn="ctr"/>
              <a:t>23</a:t>
            </a:fld>
            <a:endParaRPr lang="en-US" dirty="0"/>
          </a:p>
        </p:txBody>
      </p:sp>
      <p:sp>
        <p:nvSpPr>
          <p:cNvPr id="4" name="Text Placeholder 3">
            <a:extLst>
              <a:ext uri="{FF2B5EF4-FFF2-40B4-BE49-F238E27FC236}">
                <a16:creationId xmlns:a16="http://schemas.microsoft.com/office/drawing/2014/main" id="{35C299C5-04A2-473F-B42E-3A9E66BE3B2D}"/>
              </a:ext>
            </a:extLst>
          </p:cNvPr>
          <p:cNvSpPr>
            <a:spLocks noGrp="1"/>
          </p:cNvSpPr>
          <p:nvPr>
            <p:ph type="body" sz="quarter" idx="13"/>
          </p:nvPr>
        </p:nvSpPr>
        <p:spPr/>
        <p:txBody>
          <a:bodyPr/>
          <a:lstStyle/>
          <a:p>
            <a:r>
              <a:rPr lang="en-GB" dirty="0"/>
              <a:t>EOS = eosinophil; PBO = placebo; Q4W = very 4 weeks. Q8W = every 8 weeks </a:t>
            </a:r>
            <a:r>
              <a:rPr lang="en-GB" dirty="0">
                <a:ea typeface="Times New Roman" panose="02020603050405020304" pitchFamily="18" charset="0"/>
              </a:rPr>
              <a:t>(first 3 doses Q4W)</a:t>
            </a:r>
            <a:r>
              <a:rPr lang="en-GB" dirty="0"/>
              <a:t>.</a:t>
            </a:r>
          </a:p>
          <a:p>
            <a:r>
              <a:rPr lang="en-US" dirty="0"/>
              <a:t>Busse WW et al. Article online ahead of print. </a:t>
            </a:r>
            <a:r>
              <a:rPr lang="en-US" i="1" dirty="0"/>
              <a:t>Lancet Respir Med. </a:t>
            </a:r>
            <a:r>
              <a:rPr lang="en-US" dirty="0"/>
              <a:t>2018.</a:t>
            </a:r>
          </a:p>
        </p:txBody>
      </p:sp>
      <p:sp>
        <p:nvSpPr>
          <p:cNvPr id="6" name="Rectangle 5">
            <a:extLst>
              <a:ext uri="{FF2B5EF4-FFF2-40B4-BE49-F238E27FC236}">
                <a16:creationId xmlns:a16="http://schemas.microsoft.com/office/drawing/2014/main" id="{005750E3-D12B-418F-9C5D-BDF6AAF2886A}"/>
              </a:ext>
            </a:extLst>
          </p:cNvPr>
          <p:cNvSpPr/>
          <p:nvPr/>
        </p:nvSpPr>
        <p:spPr>
          <a:xfrm>
            <a:off x="0" y="5707583"/>
            <a:ext cx="12192000" cy="584775"/>
          </a:xfrm>
          <a:prstGeom prst="rect">
            <a:avLst/>
          </a:prstGeom>
          <a:solidFill>
            <a:schemeClr val="bg1">
              <a:lumMod val="95000"/>
            </a:schemeClr>
          </a:solidFill>
        </p:spPr>
        <p:txBody>
          <a:bodyPr wrap="square">
            <a:spAutoFit/>
          </a:bodyPr>
          <a:lstStyle/>
          <a:p>
            <a:pPr marL="731520" indent="-285750">
              <a:spcBef>
                <a:spcPts val="1000"/>
              </a:spcBef>
              <a:buClr>
                <a:schemeClr val="accent2"/>
              </a:buClr>
              <a:buFont typeface="Arial" panose="020B0604020202020204" pitchFamily="34" charset="0"/>
              <a:buChar char="•"/>
            </a:pPr>
            <a:r>
              <a:rPr lang="en-GB" sz="1600" dirty="0"/>
              <a:t>In patients with EOS counts </a:t>
            </a:r>
            <a:r>
              <a:rPr lang="en-US" sz="1600" dirty="0"/>
              <a:t>&lt;300 cells/µL, the </a:t>
            </a:r>
            <a:r>
              <a:rPr lang="en-GB" sz="1600" dirty="0"/>
              <a:t>crude annual exacerbation rates in patients who previously received benralizumab were 0.74 (Q4W) and 0.59 (Q8W) versus 0.8 (Q4W) and 0.74 (Q8W) in those new to benralizumab</a:t>
            </a:r>
          </a:p>
        </p:txBody>
      </p:sp>
      <p:sp>
        <p:nvSpPr>
          <p:cNvPr id="19" name="TextBox 18">
            <a:extLst>
              <a:ext uri="{FF2B5EF4-FFF2-40B4-BE49-F238E27FC236}">
                <a16:creationId xmlns:a16="http://schemas.microsoft.com/office/drawing/2014/main" id="{91208BAD-765B-4F9A-8CA8-A4129DCFAA93}"/>
              </a:ext>
            </a:extLst>
          </p:cNvPr>
          <p:cNvSpPr txBox="1"/>
          <p:nvPr/>
        </p:nvSpPr>
        <p:spPr>
          <a:xfrm>
            <a:off x="6824684" y="4795721"/>
            <a:ext cx="680484" cy="292388"/>
          </a:xfrm>
          <a:prstGeom prst="rect">
            <a:avLst/>
          </a:prstGeom>
          <a:noFill/>
        </p:spPr>
        <p:txBody>
          <a:bodyPr wrap="square" rtlCol="0">
            <a:spAutoFit/>
          </a:bodyPr>
          <a:lstStyle/>
          <a:p>
            <a:r>
              <a:rPr lang="en-US" sz="1300" dirty="0">
                <a:solidFill>
                  <a:schemeClr val="bg1"/>
                </a:solidFill>
              </a:rPr>
              <a:t>N=339</a:t>
            </a:r>
          </a:p>
        </p:txBody>
      </p:sp>
      <p:sp>
        <p:nvSpPr>
          <p:cNvPr id="20" name="TextBox 19">
            <a:extLst>
              <a:ext uri="{FF2B5EF4-FFF2-40B4-BE49-F238E27FC236}">
                <a16:creationId xmlns:a16="http://schemas.microsoft.com/office/drawing/2014/main" id="{DDBF02FA-8C58-43EF-A151-64352FD57F45}"/>
              </a:ext>
            </a:extLst>
          </p:cNvPr>
          <p:cNvSpPr txBox="1"/>
          <p:nvPr/>
        </p:nvSpPr>
        <p:spPr>
          <a:xfrm>
            <a:off x="8486199" y="4795721"/>
            <a:ext cx="680484" cy="292388"/>
          </a:xfrm>
          <a:prstGeom prst="rect">
            <a:avLst/>
          </a:prstGeom>
          <a:noFill/>
        </p:spPr>
        <p:txBody>
          <a:bodyPr wrap="square" rtlCol="0">
            <a:spAutoFit/>
          </a:bodyPr>
          <a:lstStyle/>
          <a:p>
            <a:r>
              <a:rPr lang="en-US" sz="1300" dirty="0">
                <a:solidFill>
                  <a:schemeClr val="bg1"/>
                </a:solidFill>
              </a:rPr>
              <a:t>N=347</a:t>
            </a:r>
          </a:p>
        </p:txBody>
      </p:sp>
      <p:sp>
        <p:nvSpPr>
          <p:cNvPr id="27" name="TextBox 26">
            <a:extLst>
              <a:ext uri="{FF2B5EF4-FFF2-40B4-BE49-F238E27FC236}">
                <a16:creationId xmlns:a16="http://schemas.microsoft.com/office/drawing/2014/main" id="{DCEAB7A4-C3D2-46D5-8D20-82BB12CCB2D5}"/>
              </a:ext>
            </a:extLst>
          </p:cNvPr>
          <p:cNvSpPr txBox="1"/>
          <p:nvPr/>
        </p:nvSpPr>
        <p:spPr>
          <a:xfrm>
            <a:off x="3066333" y="1380881"/>
            <a:ext cx="6222045" cy="646331"/>
          </a:xfrm>
          <a:prstGeom prst="rect">
            <a:avLst/>
          </a:prstGeom>
          <a:noFill/>
        </p:spPr>
        <p:txBody>
          <a:bodyPr wrap="square" rtlCol="0">
            <a:spAutoFit/>
          </a:bodyPr>
          <a:lstStyle/>
          <a:p>
            <a:pPr algn="ctr"/>
            <a:r>
              <a:rPr lang="en-US" b="1" dirty="0"/>
              <a:t>Asthma Exacerbation Rates  </a:t>
            </a:r>
          </a:p>
          <a:p>
            <a:pPr algn="ctr"/>
            <a:endParaRPr lang="en-US" b="1" dirty="0"/>
          </a:p>
        </p:txBody>
      </p:sp>
      <p:grpSp>
        <p:nvGrpSpPr>
          <p:cNvPr id="5" name="Group 4">
            <a:extLst>
              <a:ext uri="{FF2B5EF4-FFF2-40B4-BE49-F238E27FC236}">
                <a16:creationId xmlns:a16="http://schemas.microsoft.com/office/drawing/2014/main" id="{C1564DA6-239B-4AAB-B1B0-F5AFAA8A5DB3}"/>
              </a:ext>
            </a:extLst>
          </p:cNvPr>
          <p:cNvGrpSpPr/>
          <p:nvPr/>
        </p:nvGrpSpPr>
        <p:grpSpPr>
          <a:xfrm>
            <a:off x="2724225" y="1561562"/>
            <a:ext cx="6898747" cy="4009878"/>
            <a:chOff x="6544137" y="1348671"/>
            <a:chExt cx="5030450" cy="4009878"/>
          </a:xfrm>
        </p:grpSpPr>
        <p:grpSp>
          <p:nvGrpSpPr>
            <p:cNvPr id="21" name="Group 20">
              <a:extLst>
                <a:ext uri="{FF2B5EF4-FFF2-40B4-BE49-F238E27FC236}">
                  <a16:creationId xmlns:a16="http://schemas.microsoft.com/office/drawing/2014/main" id="{0BB0737B-66D9-448D-BB33-EDCFAF4E8026}"/>
                </a:ext>
              </a:extLst>
            </p:cNvPr>
            <p:cNvGrpSpPr/>
            <p:nvPr/>
          </p:nvGrpSpPr>
          <p:grpSpPr>
            <a:xfrm>
              <a:off x="6544137" y="1348671"/>
              <a:ext cx="5030450" cy="4009878"/>
              <a:chOff x="989391" y="1313277"/>
              <a:chExt cx="7499904" cy="4472160"/>
            </a:xfrm>
          </p:grpSpPr>
          <p:graphicFrame>
            <p:nvGraphicFramePr>
              <p:cNvPr id="24" name="Chart 23">
                <a:extLst>
                  <a:ext uri="{FF2B5EF4-FFF2-40B4-BE49-F238E27FC236}">
                    <a16:creationId xmlns:a16="http://schemas.microsoft.com/office/drawing/2014/main" id="{394FBFB4-2DA7-4A00-B60E-B570DCCE7604}"/>
                  </a:ext>
                </a:extLst>
              </p:cNvPr>
              <p:cNvGraphicFramePr/>
              <p:nvPr>
                <p:extLst>
                  <p:ext uri="{D42A27DB-BD31-4B8C-83A1-F6EECF244321}">
                    <p14:modId xmlns:p14="http://schemas.microsoft.com/office/powerpoint/2010/main" val="3388348015"/>
                  </p:ext>
                </p:extLst>
              </p:nvPr>
            </p:nvGraphicFramePr>
            <p:xfrm>
              <a:off x="1554186" y="1313277"/>
              <a:ext cx="6935109" cy="4472160"/>
            </p:xfrm>
            <a:graphic>
              <a:graphicData uri="http://schemas.openxmlformats.org/drawingml/2006/chart">
                <c:chart xmlns:c="http://schemas.openxmlformats.org/drawingml/2006/chart" xmlns:r="http://schemas.openxmlformats.org/officeDocument/2006/relationships" r:id="rId3"/>
              </a:graphicData>
            </a:graphic>
          </p:graphicFrame>
          <p:sp>
            <p:nvSpPr>
              <p:cNvPr id="25" name="TextBox 24">
                <a:extLst>
                  <a:ext uri="{FF2B5EF4-FFF2-40B4-BE49-F238E27FC236}">
                    <a16:creationId xmlns:a16="http://schemas.microsoft.com/office/drawing/2014/main" id="{46830C8B-D9E4-42AB-8A1F-373740AD51C4}"/>
                  </a:ext>
                </a:extLst>
              </p:cNvPr>
              <p:cNvSpPr txBox="1"/>
              <p:nvPr/>
            </p:nvSpPr>
            <p:spPr>
              <a:xfrm>
                <a:off x="989391" y="2056253"/>
                <a:ext cx="434976" cy="3382083"/>
              </a:xfrm>
              <a:prstGeom prst="rect">
                <a:avLst/>
              </a:prstGeom>
              <a:noFill/>
            </p:spPr>
            <p:txBody>
              <a:bodyPr vert="vert270" wrap="square" rtlCol="0">
                <a:spAutoFit/>
              </a:bodyPr>
              <a:lstStyle/>
              <a:p>
                <a:pPr algn="ctr"/>
                <a:r>
                  <a:rPr lang="en-US" sz="1400" b="1" dirty="0"/>
                  <a:t>Crude Annual Rate</a:t>
                </a:r>
              </a:p>
            </p:txBody>
          </p:sp>
        </p:grpSp>
        <p:sp>
          <p:nvSpPr>
            <p:cNvPr id="28" name="TextBox 27">
              <a:extLst>
                <a:ext uri="{FF2B5EF4-FFF2-40B4-BE49-F238E27FC236}">
                  <a16:creationId xmlns:a16="http://schemas.microsoft.com/office/drawing/2014/main" id="{95E2CC75-59DD-4E37-BF58-CEE0C5160F0D}"/>
                </a:ext>
              </a:extLst>
            </p:cNvPr>
            <p:cNvSpPr txBox="1"/>
            <p:nvPr/>
          </p:nvSpPr>
          <p:spPr>
            <a:xfrm>
              <a:off x="7434427" y="4754939"/>
              <a:ext cx="633870" cy="292388"/>
            </a:xfrm>
            <a:prstGeom prst="rect">
              <a:avLst/>
            </a:prstGeom>
            <a:noFill/>
          </p:spPr>
          <p:txBody>
            <a:bodyPr wrap="square" rtlCol="0">
              <a:spAutoFit/>
            </a:bodyPr>
            <a:lstStyle/>
            <a:p>
              <a:pPr algn="ctr"/>
              <a:r>
                <a:rPr lang="en-US" sz="1300" dirty="0">
                  <a:solidFill>
                    <a:schemeClr val="bg1"/>
                  </a:solidFill>
                </a:rPr>
                <a:t>N=171</a:t>
              </a:r>
            </a:p>
          </p:txBody>
        </p:sp>
        <p:sp>
          <p:nvSpPr>
            <p:cNvPr id="29" name="TextBox 28">
              <a:extLst>
                <a:ext uri="{FF2B5EF4-FFF2-40B4-BE49-F238E27FC236}">
                  <a16:creationId xmlns:a16="http://schemas.microsoft.com/office/drawing/2014/main" id="{1206EE02-A115-480A-B00E-0C6FE00A6BD5}"/>
                </a:ext>
              </a:extLst>
            </p:cNvPr>
            <p:cNvSpPr txBox="1"/>
            <p:nvPr/>
          </p:nvSpPr>
          <p:spPr>
            <a:xfrm>
              <a:off x="8535286" y="4754939"/>
              <a:ext cx="627945" cy="292388"/>
            </a:xfrm>
            <a:prstGeom prst="rect">
              <a:avLst/>
            </a:prstGeom>
            <a:noFill/>
          </p:spPr>
          <p:txBody>
            <a:bodyPr wrap="square" rtlCol="0">
              <a:spAutoFit/>
            </a:bodyPr>
            <a:lstStyle/>
            <a:p>
              <a:pPr algn="ctr"/>
              <a:r>
                <a:rPr lang="en-US" sz="1300" dirty="0">
                  <a:solidFill>
                    <a:schemeClr val="bg1"/>
                  </a:solidFill>
                </a:rPr>
                <a:t>N=93</a:t>
              </a:r>
            </a:p>
          </p:txBody>
        </p:sp>
        <p:sp>
          <p:nvSpPr>
            <p:cNvPr id="30" name="TextBox 29">
              <a:extLst>
                <a:ext uri="{FF2B5EF4-FFF2-40B4-BE49-F238E27FC236}">
                  <a16:creationId xmlns:a16="http://schemas.microsoft.com/office/drawing/2014/main" id="{899B0369-A6CB-438C-B7CE-7389CF8CA879}"/>
                </a:ext>
              </a:extLst>
            </p:cNvPr>
            <p:cNvSpPr txBox="1"/>
            <p:nvPr/>
          </p:nvSpPr>
          <p:spPr>
            <a:xfrm>
              <a:off x="9613012" y="4754939"/>
              <a:ext cx="637425" cy="292388"/>
            </a:xfrm>
            <a:prstGeom prst="rect">
              <a:avLst/>
            </a:prstGeom>
            <a:noFill/>
          </p:spPr>
          <p:txBody>
            <a:bodyPr wrap="square" rtlCol="0">
              <a:spAutoFit/>
            </a:bodyPr>
            <a:lstStyle/>
            <a:p>
              <a:pPr algn="ctr"/>
              <a:r>
                <a:rPr lang="en-US" sz="1300" dirty="0">
                  <a:solidFill>
                    <a:schemeClr val="bg1"/>
                  </a:solidFill>
                </a:rPr>
                <a:t>N=173</a:t>
              </a:r>
            </a:p>
          </p:txBody>
        </p:sp>
        <p:sp>
          <p:nvSpPr>
            <p:cNvPr id="31" name="TextBox 30">
              <a:extLst>
                <a:ext uri="{FF2B5EF4-FFF2-40B4-BE49-F238E27FC236}">
                  <a16:creationId xmlns:a16="http://schemas.microsoft.com/office/drawing/2014/main" id="{DE608BC3-32B8-49D5-9E5F-4201E60411C1}"/>
                </a:ext>
              </a:extLst>
            </p:cNvPr>
            <p:cNvSpPr txBox="1"/>
            <p:nvPr/>
          </p:nvSpPr>
          <p:spPr>
            <a:xfrm>
              <a:off x="10725000" y="4754939"/>
              <a:ext cx="605607" cy="292388"/>
            </a:xfrm>
            <a:prstGeom prst="rect">
              <a:avLst/>
            </a:prstGeom>
            <a:noFill/>
          </p:spPr>
          <p:txBody>
            <a:bodyPr wrap="square" rtlCol="0">
              <a:spAutoFit/>
            </a:bodyPr>
            <a:lstStyle/>
            <a:p>
              <a:pPr algn="ctr"/>
              <a:r>
                <a:rPr lang="en-US" sz="1300" dirty="0">
                  <a:solidFill>
                    <a:schemeClr val="bg1"/>
                  </a:solidFill>
                </a:rPr>
                <a:t>N=93</a:t>
              </a:r>
            </a:p>
          </p:txBody>
        </p:sp>
      </p:grpSp>
    </p:spTree>
    <p:extLst>
      <p:ext uri="{BB962C8B-B14F-4D97-AF65-F5344CB8AC3E}">
        <p14:creationId xmlns:p14="http://schemas.microsoft.com/office/powerpoint/2010/main" val="14460050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E87F4-476C-443F-A698-2B604708D200}"/>
              </a:ext>
            </a:extLst>
          </p:cNvPr>
          <p:cNvSpPr>
            <a:spLocks noGrp="1"/>
          </p:cNvSpPr>
          <p:nvPr>
            <p:ph type="title"/>
          </p:nvPr>
        </p:nvSpPr>
        <p:spPr/>
        <p:txBody>
          <a:bodyPr/>
          <a:lstStyle/>
          <a:p>
            <a:r>
              <a:rPr lang="en-US" dirty="0"/>
              <a:t>BORA: Cumulative Number of New Asthma Exacerbations                         (Full Analysis Set)</a:t>
            </a:r>
          </a:p>
        </p:txBody>
      </p:sp>
      <p:sp>
        <p:nvSpPr>
          <p:cNvPr id="3" name="Slide Number Placeholder 2">
            <a:extLst>
              <a:ext uri="{FF2B5EF4-FFF2-40B4-BE49-F238E27FC236}">
                <a16:creationId xmlns:a16="http://schemas.microsoft.com/office/drawing/2014/main" id="{1838A76A-16B0-403D-BF67-993E313B0796}"/>
              </a:ext>
            </a:extLst>
          </p:cNvPr>
          <p:cNvSpPr>
            <a:spLocks noGrp="1"/>
          </p:cNvSpPr>
          <p:nvPr>
            <p:ph type="sldNum" sz="quarter" idx="12"/>
          </p:nvPr>
        </p:nvSpPr>
        <p:spPr/>
        <p:txBody>
          <a:bodyPr/>
          <a:lstStyle/>
          <a:p>
            <a:pPr algn="ctr"/>
            <a:fld id="{CC7432E5-F8E0-41AE-9A6B-AD730338B005}" type="slidenum">
              <a:rPr lang="en-US" smtClean="0"/>
              <a:pPr algn="ctr"/>
              <a:t>24</a:t>
            </a:fld>
            <a:endParaRPr lang="en-US" dirty="0"/>
          </a:p>
        </p:txBody>
      </p:sp>
      <p:sp>
        <p:nvSpPr>
          <p:cNvPr id="4" name="Text Placeholder 3">
            <a:extLst>
              <a:ext uri="{FF2B5EF4-FFF2-40B4-BE49-F238E27FC236}">
                <a16:creationId xmlns:a16="http://schemas.microsoft.com/office/drawing/2014/main" id="{3EB65D42-7653-4B86-9872-2E3ADBB03C09}"/>
              </a:ext>
            </a:extLst>
          </p:cNvPr>
          <p:cNvSpPr>
            <a:spLocks noGrp="1"/>
          </p:cNvSpPr>
          <p:nvPr>
            <p:ph type="body" sz="quarter" idx="13"/>
          </p:nvPr>
        </p:nvSpPr>
        <p:spPr/>
        <p:txBody>
          <a:bodyPr/>
          <a:lstStyle/>
          <a:p>
            <a:r>
              <a:rPr lang="en-GB" dirty="0"/>
              <a:t>PBO = placebo; Q4W = very 4 weeks. Q8W = every 8 weeks </a:t>
            </a:r>
            <a:r>
              <a:rPr lang="en-GB" dirty="0">
                <a:ea typeface="Times New Roman" panose="02020603050405020304" pitchFamily="18" charset="0"/>
              </a:rPr>
              <a:t>(first 3 doses Q4W)</a:t>
            </a:r>
            <a:r>
              <a:rPr lang="en-GB" dirty="0"/>
              <a:t>.</a:t>
            </a:r>
          </a:p>
          <a:p>
            <a:r>
              <a:rPr lang="en-US" dirty="0"/>
              <a:t>Busse WW et al. Article online ahead of print. </a:t>
            </a:r>
            <a:r>
              <a:rPr lang="en-US" i="1" dirty="0"/>
              <a:t>Lancet Respir Med. </a:t>
            </a:r>
            <a:r>
              <a:rPr lang="en-US" dirty="0"/>
              <a:t>2018.</a:t>
            </a:r>
          </a:p>
        </p:txBody>
      </p:sp>
      <p:sp>
        <p:nvSpPr>
          <p:cNvPr id="5" name="Rectangle 4">
            <a:extLst>
              <a:ext uri="{FF2B5EF4-FFF2-40B4-BE49-F238E27FC236}">
                <a16:creationId xmlns:a16="http://schemas.microsoft.com/office/drawing/2014/main" id="{1D2C682E-D418-4AAB-8FBD-445737C76958}"/>
              </a:ext>
            </a:extLst>
          </p:cNvPr>
          <p:cNvSpPr/>
          <p:nvPr/>
        </p:nvSpPr>
        <p:spPr>
          <a:xfrm>
            <a:off x="0" y="5921202"/>
            <a:ext cx="12192000" cy="338554"/>
          </a:xfrm>
          <a:prstGeom prst="rect">
            <a:avLst/>
          </a:prstGeom>
          <a:solidFill>
            <a:schemeClr val="bg1">
              <a:lumMod val="95000"/>
            </a:schemeClr>
          </a:solidFill>
        </p:spPr>
        <p:txBody>
          <a:bodyPr wrap="square">
            <a:spAutoFit/>
          </a:bodyPr>
          <a:lstStyle/>
          <a:p>
            <a:pPr marL="445770" algn="ctr">
              <a:buClr>
                <a:schemeClr val="accent2"/>
              </a:buClr>
            </a:pPr>
            <a:r>
              <a:rPr lang="en-GB" sz="1600" dirty="0">
                <a:ea typeface="Calibri" panose="020F0502020204030204" pitchFamily="34" charset="0"/>
              </a:rPr>
              <a:t>Exacerbation rates were consistent for all groups</a:t>
            </a:r>
          </a:p>
        </p:txBody>
      </p:sp>
      <p:sp>
        <p:nvSpPr>
          <p:cNvPr id="10" name="TextBox 9">
            <a:extLst>
              <a:ext uri="{FF2B5EF4-FFF2-40B4-BE49-F238E27FC236}">
                <a16:creationId xmlns:a16="http://schemas.microsoft.com/office/drawing/2014/main" id="{BFB7C6D6-86AB-489D-8457-B143713A41D7}"/>
              </a:ext>
            </a:extLst>
          </p:cNvPr>
          <p:cNvSpPr txBox="1"/>
          <p:nvPr/>
        </p:nvSpPr>
        <p:spPr>
          <a:xfrm>
            <a:off x="1377950" y="1419298"/>
            <a:ext cx="10107967" cy="646331"/>
          </a:xfrm>
          <a:prstGeom prst="rect">
            <a:avLst/>
          </a:prstGeom>
          <a:noFill/>
        </p:spPr>
        <p:txBody>
          <a:bodyPr wrap="square" rtlCol="0">
            <a:spAutoFit/>
          </a:bodyPr>
          <a:lstStyle/>
          <a:p>
            <a:pPr algn="ctr"/>
            <a:r>
              <a:rPr lang="en-US" b="1" dirty="0"/>
              <a:t>Asthma Exacerbations </a:t>
            </a:r>
          </a:p>
          <a:p>
            <a:pPr algn="ctr"/>
            <a:r>
              <a:rPr lang="en-US" b="1" dirty="0"/>
              <a:t>EOS counts ≥300 cells/µL</a:t>
            </a:r>
          </a:p>
        </p:txBody>
      </p:sp>
      <p:sp>
        <p:nvSpPr>
          <p:cNvPr id="12" name="TextBox 11">
            <a:extLst>
              <a:ext uri="{FF2B5EF4-FFF2-40B4-BE49-F238E27FC236}">
                <a16:creationId xmlns:a16="http://schemas.microsoft.com/office/drawing/2014/main" id="{7C0F8EC9-1731-4E37-A2D1-3198483F1E40}"/>
              </a:ext>
            </a:extLst>
          </p:cNvPr>
          <p:cNvSpPr txBox="1"/>
          <p:nvPr/>
        </p:nvSpPr>
        <p:spPr>
          <a:xfrm>
            <a:off x="800561" y="2002129"/>
            <a:ext cx="615553" cy="3269190"/>
          </a:xfrm>
          <a:prstGeom prst="rect">
            <a:avLst/>
          </a:prstGeom>
          <a:noFill/>
        </p:spPr>
        <p:txBody>
          <a:bodyPr vert="vert270" wrap="square" rtlCol="0">
            <a:spAutoFit/>
          </a:bodyPr>
          <a:lstStyle/>
          <a:p>
            <a:pPr algn="ctr"/>
            <a:r>
              <a:rPr lang="en-US" sz="1400" dirty="0"/>
              <a:t>Cumulative Number of Exacerbations        per Sample Size </a:t>
            </a:r>
          </a:p>
        </p:txBody>
      </p:sp>
      <p:sp>
        <p:nvSpPr>
          <p:cNvPr id="68" name="TextBox 67">
            <a:extLst>
              <a:ext uri="{FF2B5EF4-FFF2-40B4-BE49-F238E27FC236}">
                <a16:creationId xmlns:a16="http://schemas.microsoft.com/office/drawing/2014/main" id="{9D331545-0EB2-4A38-8DF0-CDD7ACE4E501}"/>
              </a:ext>
            </a:extLst>
          </p:cNvPr>
          <p:cNvSpPr txBox="1"/>
          <p:nvPr/>
        </p:nvSpPr>
        <p:spPr>
          <a:xfrm>
            <a:off x="1713866" y="5161113"/>
            <a:ext cx="475489" cy="307777"/>
          </a:xfrm>
          <a:prstGeom prst="rect">
            <a:avLst/>
          </a:prstGeom>
          <a:noFill/>
        </p:spPr>
        <p:txBody>
          <a:bodyPr wrap="square" rtlCol="0">
            <a:spAutoFit/>
          </a:bodyPr>
          <a:lstStyle/>
          <a:p>
            <a:r>
              <a:rPr lang="en-US" sz="1400" dirty="0"/>
              <a:t>0</a:t>
            </a:r>
          </a:p>
        </p:txBody>
      </p:sp>
      <p:grpSp>
        <p:nvGrpSpPr>
          <p:cNvPr id="8" name="Group 7">
            <a:extLst>
              <a:ext uri="{FF2B5EF4-FFF2-40B4-BE49-F238E27FC236}">
                <a16:creationId xmlns:a16="http://schemas.microsoft.com/office/drawing/2014/main" id="{BF670BA8-F532-481D-A1BD-D028F0C2E0BA}"/>
              </a:ext>
            </a:extLst>
          </p:cNvPr>
          <p:cNvGrpSpPr/>
          <p:nvPr/>
        </p:nvGrpSpPr>
        <p:grpSpPr>
          <a:xfrm>
            <a:off x="1478700" y="1901856"/>
            <a:ext cx="9494270" cy="3884568"/>
            <a:chOff x="1478700" y="1965356"/>
            <a:chExt cx="9494270" cy="3884568"/>
          </a:xfrm>
        </p:grpSpPr>
        <p:sp>
          <p:nvSpPr>
            <p:cNvPr id="69" name="TextBox 68">
              <a:extLst>
                <a:ext uri="{FF2B5EF4-FFF2-40B4-BE49-F238E27FC236}">
                  <a16:creationId xmlns:a16="http://schemas.microsoft.com/office/drawing/2014/main" id="{D1952AF7-9683-491E-B0E3-C6EB6ABA3DED}"/>
                </a:ext>
              </a:extLst>
            </p:cNvPr>
            <p:cNvSpPr txBox="1"/>
            <p:nvPr/>
          </p:nvSpPr>
          <p:spPr>
            <a:xfrm>
              <a:off x="1478700" y="4075187"/>
              <a:ext cx="561834" cy="307777"/>
            </a:xfrm>
            <a:prstGeom prst="rect">
              <a:avLst/>
            </a:prstGeom>
            <a:noFill/>
          </p:spPr>
          <p:txBody>
            <a:bodyPr wrap="square" rtlCol="0">
              <a:spAutoFit/>
            </a:bodyPr>
            <a:lstStyle/>
            <a:p>
              <a:r>
                <a:rPr lang="en-US" sz="1400" dirty="0"/>
                <a:t>0.25</a:t>
              </a:r>
            </a:p>
          </p:txBody>
        </p:sp>
        <p:sp>
          <p:nvSpPr>
            <p:cNvPr id="71" name="TextBox 70">
              <a:extLst>
                <a:ext uri="{FF2B5EF4-FFF2-40B4-BE49-F238E27FC236}">
                  <a16:creationId xmlns:a16="http://schemas.microsoft.com/office/drawing/2014/main" id="{40548B29-01A3-4E41-A90B-D654BF31620B}"/>
                </a:ext>
              </a:extLst>
            </p:cNvPr>
            <p:cNvSpPr txBox="1"/>
            <p:nvPr/>
          </p:nvSpPr>
          <p:spPr>
            <a:xfrm>
              <a:off x="1478700" y="3011750"/>
              <a:ext cx="561834" cy="307777"/>
            </a:xfrm>
            <a:prstGeom prst="rect">
              <a:avLst/>
            </a:prstGeom>
            <a:noFill/>
          </p:spPr>
          <p:txBody>
            <a:bodyPr wrap="square" rtlCol="0">
              <a:spAutoFit/>
            </a:bodyPr>
            <a:lstStyle/>
            <a:p>
              <a:r>
                <a:rPr lang="en-US" sz="1400" dirty="0"/>
                <a:t>0.50</a:t>
              </a:r>
            </a:p>
          </p:txBody>
        </p:sp>
        <p:sp>
          <p:nvSpPr>
            <p:cNvPr id="72" name="TextBox 71">
              <a:extLst>
                <a:ext uri="{FF2B5EF4-FFF2-40B4-BE49-F238E27FC236}">
                  <a16:creationId xmlns:a16="http://schemas.microsoft.com/office/drawing/2014/main" id="{3C3ACFDC-907F-4ABB-A5DC-C5DEA48304E9}"/>
                </a:ext>
              </a:extLst>
            </p:cNvPr>
            <p:cNvSpPr txBox="1"/>
            <p:nvPr/>
          </p:nvSpPr>
          <p:spPr>
            <a:xfrm>
              <a:off x="1478700" y="1965356"/>
              <a:ext cx="561834" cy="307777"/>
            </a:xfrm>
            <a:prstGeom prst="rect">
              <a:avLst/>
            </a:prstGeom>
            <a:noFill/>
          </p:spPr>
          <p:txBody>
            <a:bodyPr wrap="square" rtlCol="0">
              <a:spAutoFit/>
            </a:bodyPr>
            <a:lstStyle/>
            <a:p>
              <a:r>
                <a:rPr lang="en-US" sz="1400" dirty="0"/>
                <a:t>0.75</a:t>
              </a:r>
            </a:p>
          </p:txBody>
        </p:sp>
        <p:grpSp>
          <p:nvGrpSpPr>
            <p:cNvPr id="6" name="Group 5">
              <a:extLst>
                <a:ext uri="{FF2B5EF4-FFF2-40B4-BE49-F238E27FC236}">
                  <a16:creationId xmlns:a16="http://schemas.microsoft.com/office/drawing/2014/main" id="{20FB4F33-0578-426D-A78D-E6D9A2448973}"/>
                </a:ext>
              </a:extLst>
            </p:cNvPr>
            <p:cNvGrpSpPr/>
            <p:nvPr/>
          </p:nvGrpSpPr>
          <p:grpSpPr>
            <a:xfrm>
              <a:off x="1966809" y="2057400"/>
              <a:ext cx="9006161" cy="3792524"/>
              <a:chOff x="1966809" y="2057400"/>
              <a:chExt cx="9006161" cy="3792524"/>
            </a:xfrm>
          </p:grpSpPr>
          <p:grpSp>
            <p:nvGrpSpPr>
              <p:cNvPr id="7" name="Group 6">
                <a:extLst>
                  <a:ext uri="{FF2B5EF4-FFF2-40B4-BE49-F238E27FC236}">
                    <a16:creationId xmlns:a16="http://schemas.microsoft.com/office/drawing/2014/main" id="{7339F7FB-FE35-41D1-B130-E92329F500FA}"/>
                  </a:ext>
                </a:extLst>
              </p:cNvPr>
              <p:cNvGrpSpPr/>
              <p:nvPr/>
            </p:nvGrpSpPr>
            <p:grpSpPr>
              <a:xfrm>
                <a:off x="1966809" y="2057400"/>
                <a:ext cx="8590954" cy="3792524"/>
                <a:chOff x="1966809" y="2057400"/>
                <a:chExt cx="8590954" cy="3792524"/>
              </a:xfrm>
            </p:grpSpPr>
            <p:sp>
              <p:nvSpPr>
                <p:cNvPr id="65" name="TextBox 64">
                  <a:extLst>
                    <a:ext uri="{FF2B5EF4-FFF2-40B4-BE49-F238E27FC236}">
                      <a16:creationId xmlns:a16="http://schemas.microsoft.com/office/drawing/2014/main" id="{41846E30-746E-4840-B9C1-9F2105BE56E0}"/>
                    </a:ext>
                  </a:extLst>
                </p:cNvPr>
                <p:cNvSpPr txBox="1"/>
                <p:nvPr/>
              </p:nvSpPr>
              <p:spPr>
                <a:xfrm>
                  <a:off x="2975944" y="5542147"/>
                  <a:ext cx="475489" cy="307777"/>
                </a:xfrm>
                <a:prstGeom prst="rect">
                  <a:avLst/>
                </a:prstGeom>
                <a:noFill/>
              </p:spPr>
              <p:txBody>
                <a:bodyPr wrap="square" rtlCol="0">
                  <a:spAutoFit/>
                </a:bodyPr>
                <a:lstStyle/>
                <a:p>
                  <a:r>
                    <a:rPr lang="en-US" sz="1400" dirty="0"/>
                    <a:t>8</a:t>
                  </a:r>
                </a:p>
              </p:txBody>
            </p:sp>
            <p:grpSp>
              <p:nvGrpSpPr>
                <p:cNvPr id="73" name="Group 72">
                  <a:extLst>
                    <a:ext uri="{FF2B5EF4-FFF2-40B4-BE49-F238E27FC236}">
                      <a16:creationId xmlns:a16="http://schemas.microsoft.com/office/drawing/2014/main" id="{E60C5C1E-7AED-4030-88E0-DB02A90F7A26}"/>
                    </a:ext>
                  </a:extLst>
                </p:cNvPr>
                <p:cNvGrpSpPr/>
                <p:nvPr/>
              </p:nvGrpSpPr>
              <p:grpSpPr>
                <a:xfrm>
                  <a:off x="1966809" y="2057400"/>
                  <a:ext cx="8590954" cy="3792524"/>
                  <a:chOff x="1966809" y="2057400"/>
                  <a:chExt cx="8590954" cy="3792524"/>
                </a:xfrm>
              </p:grpSpPr>
              <p:grpSp>
                <p:nvGrpSpPr>
                  <p:cNvPr id="49" name="Group 48">
                    <a:extLst>
                      <a:ext uri="{FF2B5EF4-FFF2-40B4-BE49-F238E27FC236}">
                        <a16:creationId xmlns:a16="http://schemas.microsoft.com/office/drawing/2014/main" id="{1CFA59E4-232A-45CF-B728-E8A1B944D880}"/>
                      </a:ext>
                    </a:extLst>
                  </p:cNvPr>
                  <p:cNvGrpSpPr/>
                  <p:nvPr/>
                </p:nvGrpSpPr>
                <p:grpSpPr>
                  <a:xfrm>
                    <a:off x="1966809" y="2057400"/>
                    <a:ext cx="8320191" cy="3520440"/>
                    <a:chOff x="1966809" y="2057400"/>
                    <a:chExt cx="8320191" cy="3520440"/>
                  </a:xfrm>
                </p:grpSpPr>
                <p:grpSp>
                  <p:nvGrpSpPr>
                    <p:cNvPr id="46" name="Group 45">
                      <a:extLst>
                        <a:ext uri="{FF2B5EF4-FFF2-40B4-BE49-F238E27FC236}">
                          <a16:creationId xmlns:a16="http://schemas.microsoft.com/office/drawing/2014/main" id="{10EE115E-D08E-495F-B0AA-D83311564259}"/>
                        </a:ext>
                      </a:extLst>
                    </p:cNvPr>
                    <p:cNvGrpSpPr/>
                    <p:nvPr/>
                  </p:nvGrpSpPr>
                  <p:grpSpPr>
                    <a:xfrm>
                      <a:off x="1966809" y="2057400"/>
                      <a:ext cx="8320191" cy="3520440"/>
                      <a:chOff x="1966809" y="2057400"/>
                      <a:chExt cx="8320191" cy="3520440"/>
                    </a:xfrm>
                  </p:grpSpPr>
                  <p:grpSp>
                    <p:nvGrpSpPr>
                      <p:cNvPr id="44" name="Group 43">
                        <a:extLst>
                          <a:ext uri="{FF2B5EF4-FFF2-40B4-BE49-F238E27FC236}">
                            <a16:creationId xmlns:a16="http://schemas.microsoft.com/office/drawing/2014/main" id="{A5A1C077-AF91-49C5-A7FE-7A39ACE2C62E}"/>
                          </a:ext>
                        </a:extLst>
                      </p:cNvPr>
                      <p:cNvGrpSpPr/>
                      <p:nvPr/>
                    </p:nvGrpSpPr>
                    <p:grpSpPr>
                      <a:xfrm>
                        <a:off x="1966809" y="2057400"/>
                        <a:ext cx="8320191" cy="3520440"/>
                        <a:chOff x="1966809" y="2057400"/>
                        <a:chExt cx="8320191" cy="3520440"/>
                      </a:xfrm>
                    </p:grpSpPr>
                    <p:sp>
                      <p:nvSpPr>
                        <p:cNvPr id="41" name="Freeform: Shape 40">
                          <a:extLst>
                            <a:ext uri="{FF2B5EF4-FFF2-40B4-BE49-F238E27FC236}">
                              <a16:creationId xmlns:a16="http://schemas.microsoft.com/office/drawing/2014/main" id="{841E87B5-330D-49BD-9AAB-C778C704854E}"/>
                            </a:ext>
                          </a:extLst>
                        </p:cNvPr>
                        <p:cNvSpPr/>
                        <p:nvPr/>
                      </p:nvSpPr>
                      <p:spPr>
                        <a:xfrm>
                          <a:off x="2161314" y="2564059"/>
                          <a:ext cx="8001000" cy="2800350"/>
                        </a:xfrm>
                        <a:custGeom>
                          <a:avLst/>
                          <a:gdLst>
                            <a:gd name="connsiteX0" fmla="*/ 8001000 w 8001000"/>
                            <a:gd name="connsiteY0" fmla="*/ 0 h 2800350"/>
                            <a:gd name="connsiteX1" fmla="*/ 7861300 w 8001000"/>
                            <a:gd name="connsiteY1" fmla="*/ 25400 h 2800350"/>
                            <a:gd name="connsiteX2" fmla="*/ 7753350 w 8001000"/>
                            <a:gd name="connsiteY2" fmla="*/ 38100 h 2800350"/>
                            <a:gd name="connsiteX3" fmla="*/ 7651750 w 8001000"/>
                            <a:gd name="connsiteY3" fmla="*/ 146050 h 2800350"/>
                            <a:gd name="connsiteX4" fmla="*/ 7397750 w 8001000"/>
                            <a:gd name="connsiteY4" fmla="*/ 165100 h 2800350"/>
                            <a:gd name="connsiteX5" fmla="*/ 7289800 w 8001000"/>
                            <a:gd name="connsiteY5" fmla="*/ 260350 h 2800350"/>
                            <a:gd name="connsiteX6" fmla="*/ 6070600 w 8001000"/>
                            <a:gd name="connsiteY6" fmla="*/ 457200 h 2800350"/>
                            <a:gd name="connsiteX7" fmla="*/ 5835650 w 8001000"/>
                            <a:gd name="connsiteY7" fmla="*/ 654050 h 2800350"/>
                            <a:gd name="connsiteX8" fmla="*/ 5746750 w 8001000"/>
                            <a:gd name="connsiteY8" fmla="*/ 654050 h 2800350"/>
                            <a:gd name="connsiteX9" fmla="*/ 5613400 w 8001000"/>
                            <a:gd name="connsiteY9" fmla="*/ 749300 h 2800350"/>
                            <a:gd name="connsiteX10" fmla="*/ 5257800 w 8001000"/>
                            <a:gd name="connsiteY10" fmla="*/ 781050 h 2800350"/>
                            <a:gd name="connsiteX11" fmla="*/ 5118100 w 8001000"/>
                            <a:gd name="connsiteY11" fmla="*/ 869950 h 2800350"/>
                            <a:gd name="connsiteX12" fmla="*/ 5041900 w 8001000"/>
                            <a:gd name="connsiteY12" fmla="*/ 882650 h 2800350"/>
                            <a:gd name="connsiteX13" fmla="*/ 4940300 w 8001000"/>
                            <a:gd name="connsiteY13" fmla="*/ 927100 h 2800350"/>
                            <a:gd name="connsiteX14" fmla="*/ 4781550 w 8001000"/>
                            <a:gd name="connsiteY14" fmla="*/ 939800 h 2800350"/>
                            <a:gd name="connsiteX15" fmla="*/ 4679950 w 8001000"/>
                            <a:gd name="connsiteY15" fmla="*/ 1016000 h 2800350"/>
                            <a:gd name="connsiteX16" fmla="*/ 4546600 w 8001000"/>
                            <a:gd name="connsiteY16" fmla="*/ 1028700 h 2800350"/>
                            <a:gd name="connsiteX17" fmla="*/ 4171950 w 8001000"/>
                            <a:gd name="connsiteY17" fmla="*/ 1257300 h 2800350"/>
                            <a:gd name="connsiteX18" fmla="*/ 3702050 w 8001000"/>
                            <a:gd name="connsiteY18" fmla="*/ 1466850 h 2800350"/>
                            <a:gd name="connsiteX19" fmla="*/ 3321050 w 8001000"/>
                            <a:gd name="connsiteY19" fmla="*/ 1492250 h 2800350"/>
                            <a:gd name="connsiteX20" fmla="*/ 3225800 w 8001000"/>
                            <a:gd name="connsiteY20" fmla="*/ 1581150 h 2800350"/>
                            <a:gd name="connsiteX21" fmla="*/ 2908300 w 8001000"/>
                            <a:gd name="connsiteY21" fmla="*/ 1651000 h 2800350"/>
                            <a:gd name="connsiteX22" fmla="*/ 2717800 w 8001000"/>
                            <a:gd name="connsiteY22" fmla="*/ 1746250 h 2800350"/>
                            <a:gd name="connsiteX23" fmla="*/ 2552700 w 8001000"/>
                            <a:gd name="connsiteY23" fmla="*/ 1828800 h 2800350"/>
                            <a:gd name="connsiteX24" fmla="*/ 2343150 w 8001000"/>
                            <a:gd name="connsiteY24" fmla="*/ 1949450 h 2800350"/>
                            <a:gd name="connsiteX25" fmla="*/ 2114550 w 8001000"/>
                            <a:gd name="connsiteY25" fmla="*/ 2000250 h 2800350"/>
                            <a:gd name="connsiteX26" fmla="*/ 1987550 w 8001000"/>
                            <a:gd name="connsiteY26" fmla="*/ 2051050 h 2800350"/>
                            <a:gd name="connsiteX27" fmla="*/ 1657350 w 8001000"/>
                            <a:gd name="connsiteY27" fmla="*/ 2222500 h 2800350"/>
                            <a:gd name="connsiteX28" fmla="*/ 1562100 w 8001000"/>
                            <a:gd name="connsiteY28" fmla="*/ 2286000 h 2800350"/>
                            <a:gd name="connsiteX29" fmla="*/ 1562100 w 8001000"/>
                            <a:gd name="connsiteY29" fmla="*/ 2286000 h 2800350"/>
                            <a:gd name="connsiteX30" fmla="*/ 1460500 w 8001000"/>
                            <a:gd name="connsiteY30" fmla="*/ 2374900 h 2800350"/>
                            <a:gd name="connsiteX31" fmla="*/ 1333500 w 8001000"/>
                            <a:gd name="connsiteY31" fmla="*/ 2400300 h 2800350"/>
                            <a:gd name="connsiteX32" fmla="*/ 736600 w 8001000"/>
                            <a:gd name="connsiteY32" fmla="*/ 2470150 h 2800350"/>
                            <a:gd name="connsiteX33" fmla="*/ 603250 w 8001000"/>
                            <a:gd name="connsiteY33" fmla="*/ 2590800 h 2800350"/>
                            <a:gd name="connsiteX34" fmla="*/ 463550 w 8001000"/>
                            <a:gd name="connsiteY34" fmla="*/ 2628900 h 2800350"/>
                            <a:gd name="connsiteX35" fmla="*/ 292100 w 8001000"/>
                            <a:gd name="connsiteY35" fmla="*/ 2660650 h 2800350"/>
                            <a:gd name="connsiteX36" fmla="*/ 190500 w 8001000"/>
                            <a:gd name="connsiteY36" fmla="*/ 2667000 h 2800350"/>
                            <a:gd name="connsiteX37" fmla="*/ 0 w 8001000"/>
                            <a:gd name="connsiteY37" fmla="*/ 2800350 h 2800350"/>
                            <a:gd name="connsiteX38" fmla="*/ 0 w 8001000"/>
                            <a:gd name="connsiteY38" fmla="*/ 2800350 h 2800350"/>
                            <a:gd name="connsiteX0" fmla="*/ 8001000 w 8001000"/>
                            <a:gd name="connsiteY0" fmla="*/ 0 h 2800350"/>
                            <a:gd name="connsiteX1" fmla="*/ 7861300 w 8001000"/>
                            <a:gd name="connsiteY1" fmla="*/ 25400 h 2800350"/>
                            <a:gd name="connsiteX2" fmla="*/ 7753350 w 8001000"/>
                            <a:gd name="connsiteY2" fmla="*/ 38100 h 2800350"/>
                            <a:gd name="connsiteX3" fmla="*/ 7651750 w 8001000"/>
                            <a:gd name="connsiteY3" fmla="*/ 146050 h 2800350"/>
                            <a:gd name="connsiteX4" fmla="*/ 7397750 w 8001000"/>
                            <a:gd name="connsiteY4" fmla="*/ 165100 h 2800350"/>
                            <a:gd name="connsiteX5" fmla="*/ 7289800 w 8001000"/>
                            <a:gd name="connsiteY5" fmla="*/ 260350 h 2800350"/>
                            <a:gd name="connsiteX6" fmla="*/ 6070600 w 8001000"/>
                            <a:gd name="connsiteY6" fmla="*/ 457200 h 2800350"/>
                            <a:gd name="connsiteX7" fmla="*/ 5835650 w 8001000"/>
                            <a:gd name="connsiteY7" fmla="*/ 654050 h 2800350"/>
                            <a:gd name="connsiteX8" fmla="*/ 5746750 w 8001000"/>
                            <a:gd name="connsiteY8" fmla="*/ 654050 h 2800350"/>
                            <a:gd name="connsiteX9" fmla="*/ 5613400 w 8001000"/>
                            <a:gd name="connsiteY9" fmla="*/ 749300 h 2800350"/>
                            <a:gd name="connsiteX10" fmla="*/ 5257800 w 8001000"/>
                            <a:gd name="connsiteY10" fmla="*/ 781050 h 2800350"/>
                            <a:gd name="connsiteX11" fmla="*/ 5118100 w 8001000"/>
                            <a:gd name="connsiteY11" fmla="*/ 869950 h 2800350"/>
                            <a:gd name="connsiteX12" fmla="*/ 5041900 w 8001000"/>
                            <a:gd name="connsiteY12" fmla="*/ 882650 h 2800350"/>
                            <a:gd name="connsiteX13" fmla="*/ 4940300 w 8001000"/>
                            <a:gd name="connsiteY13" fmla="*/ 927100 h 2800350"/>
                            <a:gd name="connsiteX14" fmla="*/ 4781550 w 8001000"/>
                            <a:gd name="connsiteY14" fmla="*/ 939800 h 2800350"/>
                            <a:gd name="connsiteX15" fmla="*/ 4679950 w 8001000"/>
                            <a:gd name="connsiteY15" fmla="*/ 1016000 h 2800350"/>
                            <a:gd name="connsiteX16" fmla="*/ 4546600 w 8001000"/>
                            <a:gd name="connsiteY16" fmla="*/ 1028700 h 2800350"/>
                            <a:gd name="connsiteX17" fmla="*/ 4171950 w 8001000"/>
                            <a:gd name="connsiteY17" fmla="*/ 1257300 h 2800350"/>
                            <a:gd name="connsiteX18" fmla="*/ 3702050 w 8001000"/>
                            <a:gd name="connsiteY18" fmla="*/ 1466850 h 2800350"/>
                            <a:gd name="connsiteX19" fmla="*/ 3321050 w 8001000"/>
                            <a:gd name="connsiteY19" fmla="*/ 1492250 h 2800350"/>
                            <a:gd name="connsiteX20" fmla="*/ 3225800 w 8001000"/>
                            <a:gd name="connsiteY20" fmla="*/ 1581150 h 2800350"/>
                            <a:gd name="connsiteX21" fmla="*/ 2908300 w 8001000"/>
                            <a:gd name="connsiteY21" fmla="*/ 1651000 h 2800350"/>
                            <a:gd name="connsiteX22" fmla="*/ 2717800 w 8001000"/>
                            <a:gd name="connsiteY22" fmla="*/ 1746250 h 2800350"/>
                            <a:gd name="connsiteX23" fmla="*/ 2552700 w 8001000"/>
                            <a:gd name="connsiteY23" fmla="*/ 1828800 h 2800350"/>
                            <a:gd name="connsiteX24" fmla="*/ 2343150 w 8001000"/>
                            <a:gd name="connsiteY24" fmla="*/ 1949450 h 2800350"/>
                            <a:gd name="connsiteX25" fmla="*/ 2114550 w 8001000"/>
                            <a:gd name="connsiteY25" fmla="*/ 2000250 h 2800350"/>
                            <a:gd name="connsiteX26" fmla="*/ 1987550 w 8001000"/>
                            <a:gd name="connsiteY26" fmla="*/ 2051050 h 2800350"/>
                            <a:gd name="connsiteX27" fmla="*/ 1657350 w 8001000"/>
                            <a:gd name="connsiteY27" fmla="*/ 2222500 h 2800350"/>
                            <a:gd name="connsiteX28" fmla="*/ 1562100 w 8001000"/>
                            <a:gd name="connsiteY28" fmla="*/ 2286000 h 2800350"/>
                            <a:gd name="connsiteX29" fmla="*/ 1562100 w 8001000"/>
                            <a:gd name="connsiteY29" fmla="*/ 2286000 h 2800350"/>
                            <a:gd name="connsiteX30" fmla="*/ 1460500 w 8001000"/>
                            <a:gd name="connsiteY30" fmla="*/ 2374900 h 2800350"/>
                            <a:gd name="connsiteX31" fmla="*/ 1333500 w 8001000"/>
                            <a:gd name="connsiteY31" fmla="*/ 2400300 h 2800350"/>
                            <a:gd name="connsiteX32" fmla="*/ 736600 w 8001000"/>
                            <a:gd name="connsiteY32" fmla="*/ 2457450 h 2800350"/>
                            <a:gd name="connsiteX33" fmla="*/ 603250 w 8001000"/>
                            <a:gd name="connsiteY33" fmla="*/ 2590800 h 2800350"/>
                            <a:gd name="connsiteX34" fmla="*/ 463550 w 8001000"/>
                            <a:gd name="connsiteY34" fmla="*/ 2628900 h 2800350"/>
                            <a:gd name="connsiteX35" fmla="*/ 292100 w 8001000"/>
                            <a:gd name="connsiteY35" fmla="*/ 2660650 h 2800350"/>
                            <a:gd name="connsiteX36" fmla="*/ 190500 w 8001000"/>
                            <a:gd name="connsiteY36" fmla="*/ 2667000 h 2800350"/>
                            <a:gd name="connsiteX37" fmla="*/ 0 w 8001000"/>
                            <a:gd name="connsiteY37" fmla="*/ 2800350 h 2800350"/>
                            <a:gd name="connsiteX38" fmla="*/ 0 w 8001000"/>
                            <a:gd name="connsiteY38" fmla="*/ 2800350 h 2800350"/>
                            <a:gd name="connsiteX0" fmla="*/ 8001000 w 8001000"/>
                            <a:gd name="connsiteY0" fmla="*/ 0 h 2800350"/>
                            <a:gd name="connsiteX1" fmla="*/ 7861300 w 8001000"/>
                            <a:gd name="connsiteY1" fmla="*/ 25400 h 2800350"/>
                            <a:gd name="connsiteX2" fmla="*/ 7753350 w 8001000"/>
                            <a:gd name="connsiteY2" fmla="*/ 38100 h 2800350"/>
                            <a:gd name="connsiteX3" fmla="*/ 7651750 w 8001000"/>
                            <a:gd name="connsiteY3" fmla="*/ 146050 h 2800350"/>
                            <a:gd name="connsiteX4" fmla="*/ 7397750 w 8001000"/>
                            <a:gd name="connsiteY4" fmla="*/ 165100 h 2800350"/>
                            <a:gd name="connsiteX5" fmla="*/ 7289800 w 8001000"/>
                            <a:gd name="connsiteY5" fmla="*/ 260350 h 2800350"/>
                            <a:gd name="connsiteX6" fmla="*/ 6070600 w 8001000"/>
                            <a:gd name="connsiteY6" fmla="*/ 457200 h 2800350"/>
                            <a:gd name="connsiteX7" fmla="*/ 5835650 w 8001000"/>
                            <a:gd name="connsiteY7" fmla="*/ 654050 h 2800350"/>
                            <a:gd name="connsiteX8" fmla="*/ 5746750 w 8001000"/>
                            <a:gd name="connsiteY8" fmla="*/ 654050 h 2800350"/>
                            <a:gd name="connsiteX9" fmla="*/ 5613400 w 8001000"/>
                            <a:gd name="connsiteY9" fmla="*/ 749300 h 2800350"/>
                            <a:gd name="connsiteX10" fmla="*/ 5257800 w 8001000"/>
                            <a:gd name="connsiteY10" fmla="*/ 781050 h 2800350"/>
                            <a:gd name="connsiteX11" fmla="*/ 5118100 w 8001000"/>
                            <a:gd name="connsiteY11" fmla="*/ 869950 h 2800350"/>
                            <a:gd name="connsiteX12" fmla="*/ 5041900 w 8001000"/>
                            <a:gd name="connsiteY12" fmla="*/ 882650 h 2800350"/>
                            <a:gd name="connsiteX13" fmla="*/ 4940300 w 8001000"/>
                            <a:gd name="connsiteY13" fmla="*/ 927100 h 2800350"/>
                            <a:gd name="connsiteX14" fmla="*/ 4781550 w 8001000"/>
                            <a:gd name="connsiteY14" fmla="*/ 939800 h 2800350"/>
                            <a:gd name="connsiteX15" fmla="*/ 4679950 w 8001000"/>
                            <a:gd name="connsiteY15" fmla="*/ 1016000 h 2800350"/>
                            <a:gd name="connsiteX16" fmla="*/ 4546600 w 8001000"/>
                            <a:gd name="connsiteY16" fmla="*/ 1028700 h 2800350"/>
                            <a:gd name="connsiteX17" fmla="*/ 4171950 w 8001000"/>
                            <a:gd name="connsiteY17" fmla="*/ 1257300 h 2800350"/>
                            <a:gd name="connsiteX18" fmla="*/ 3702050 w 8001000"/>
                            <a:gd name="connsiteY18" fmla="*/ 1466850 h 2800350"/>
                            <a:gd name="connsiteX19" fmla="*/ 3321050 w 8001000"/>
                            <a:gd name="connsiteY19" fmla="*/ 1492250 h 2800350"/>
                            <a:gd name="connsiteX20" fmla="*/ 3225800 w 8001000"/>
                            <a:gd name="connsiteY20" fmla="*/ 1581150 h 2800350"/>
                            <a:gd name="connsiteX21" fmla="*/ 2908300 w 8001000"/>
                            <a:gd name="connsiteY21" fmla="*/ 1651000 h 2800350"/>
                            <a:gd name="connsiteX22" fmla="*/ 2717800 w 8001000"/>
                            <a:gd name="connsiteY22" fmla="*/ 1746250 h 2800350"/>
                            <a:gd name="connsiteX23" fmla="*/ 2552700 w 8001000"/>
                            <a:gd name="connsiteY23" fmla="*/ 1828800 h 2800350"/>
                            <a:gd name="connsiteX24" fmla="*/ 2343150 w 8001000"/>
                            <a:gd name="connsiteY24" fmla="*/ 1949450 h 2800350"/>
                            <a:gd name="connsiteX25" fmla="*/ 2114550 w 8001000"/>
                            <a:gd name="connsiteY25" fmla="*/ 2000250 h 2800350"/>
                            <a:gd name="connsiteX26" fmla="*/ 1987550 w 8001000"/>
                            <a:gd name="connsiteY26" fmla="*/ 2051050 h 2800350"/>
                            <a:gd name="connsiteX27" fmla="*/ 1657350 w 8001000"/>
                            <a:gd name="connsiteY27" fmla="*/ 2222500 h 2800350"/>
                            <a:gd name="connsiteX28" fmla="*/ 1562100 w 8001000"/>
                            <a:gd name="connsiteY28" fmla="*/ 2286000 h 2800350"/>
                            <a:gd name="connsiteX29" fmla="*/ 1562100 w 8001000"/>
                            <a:gd name="connsiteY29" fmla="*/ 2286000 h 2800350"/>
                            <a:gd name="connsiteX30" fmla="*/ 1460500 w 8001000"/>
                            <a:gd name="connsiteY30" fmla="*/ 2374900 h 2800350"/>
                            <a:gd name="connsiteX31" fmla="*/ 1333500 w 8001000"/>
                            <a:gd name="connsiteY31" fmla="*/ 2400300 h 2800350"/>
                            <a:gd name="connsiteX32" fmla="*/ 872067 w 8001000"/>
                            <a:gd name="connsiteY32" fmla="*/ 2470150 h 2800350"/>
                            <a:gd name="connsiteX33" fmla="*/ 603250 w 8001000"/>
                            <a:gd name="connsiteY33" fmla="*/ 2590800 h 2800350"/>
                            <a:gd name="connsiteX34" fmla="*/ 463550 w 8001000"/>
                            <a:gd name="connsiteY34" fmla="*/ 2628900 h 2800350"/>
                            <a:gd name="connsiteX35" fmla="*/ 292100 w 8001000"/>
                            <a:gd name="connsiteY35" fmla="*/ 2660650 h 2800350"/>
                            <a:gd name="connsiteX36" fmla="*/ 190500 w 8001000"/>
                            <a:gd name="connsiteY36" fmla="*/ 2667000 h 2800350"/>
                            <a:gd name="connsiteX37" fmla="*/ 0 w 8001000"/>
                            <a:gd name="connsiteY37" fmla="*/ 2800350 h 2800350"/>
                            <a:gd name="connsiteX38" fmla="*/ 0 w 8001000"/>
                            <a:gd name="connsiteY38" fmla="*/ 2800350 h 2800350"/>
                            <a:gd name="connsiteX0" fmla="*/ 8001000 w 8001000"/>
                            <a:gd name="connsiteY0" fmla="*/ 0 h 2800350"/>
                            <a:gd name="connsiteX1" fmla="*/ 7861300 w 8001000"/>
                            <a:gd name="connsiteY1" fmla="*/ 25400 h 2800350"/>
                            <a:gd name="connsiteX2" fmla="*/ 7753350 w 8001000"/>
                            <a:gd name="connsiteY2" fmla="*/ 38100 h 2800350"/>
                            <a:gd name="connsiteX3" fmla="*/ 7651750 w 8001000"/>
                            <a:gd name="connsiteY3" fmla="*/ 146050 h 2800350"/>
                            <a:gd name="connsiteX4" fmla="*/ 7397750 w 8001000"/>
                            <a:gd name="connsiteY4" fmla="*/ 165100 h 2800350"/>
                            <a:gd name="connsiteX5" fmla="*/ 7289800 w 8001000"/>
                            <a:gd name="connsiteY5" fmla="*/ 260350 h 2800350"/>
                            <a:gd name="connsiteX6" fmla="*/ 6070600 w 8001000"/>
                            <a:gd name="connsiteY6" fmla="*/ 457200 h 2800350"/>
                            <a:gd name="connsiteX7" fmla="*/ 5835650 w 8001000"/>
                            <a:gd name="connsiteY7" fmla="*/ 654050 h 2800350"/>
                            <a:gd name="connsiteX8" fmla="*/ 5746750 w 8001000"/>
                            <a:gd name="connsiteY8" fmla="*/ 654050 h 2800350"/>
                            <a:gd name="connsiteX9" fmla="*/ 5613400 w 8001000"/>
                            <a:gd name="connsiteY9" fmla="*/ 749300 h 2800350"/>
                            <a:gd name="connsiteX10" fmla="*/ 5257800 w 8001000"/>
                            <a:gd name="connsiteY10" fmla="*/ 781050 h 2800350"/>
                            <a:gd name="connsiteX11" fmla="*/ 5118100 w 8001000"/>
                            <a:gd name="connsiteY11" fmla="*/ 869950 h 2800350"/>
                            <a:gd name="connsiteX12" fmla="*/ 5041900 w 8001000"/>
                            <a:gd name="connsiteY12" fmla="*/ 882650 h 2800350"/>
                            <a:gd name="connsiteX13" fmla="*/ 4940300 w 8001000"/>
                            <a:gd name="connsiteY13" fmla="*/ 927100 h 2800350"/>
                            <a:gd name="connsiteX14" fmla="*/ 4781550 w 8001000"/>
                            <a:gd name="connsiteY14" fmla="*/ 939800 h 2800350"/>
                            <a:gd name="connsiteX15" fmla="*/ 4679950 w 8001000"/>
                            <a:gd name="connsiteY15" fmla="*/ 1016000 h 2800350"/>
                            <a:gd name="connsiteX16" fmla="*/ 4546600 w 8001000"/>
                            <a:gd name="connsiteY16" fmla="*/ 1028700 h 2800350"/>
                            <a:gd name="connsiteX17" fmla="*/ 4171950 w 8001000"/>
                            <a:gd name="connsiteY17" fmla="*/ 1257300 h 2800350"/>
                            <a:gd name="connsiteX18" fmla="*/ 3702050 w 8001000"/>
                            <a:gd name="connsiteY18" fmla="*/ 1466850 h 2800350"/>
                            <a:gd name="connsiteX19" fmla="*/ 3321050 w 8001000"/>
                            <a:gd name="connsiteY19" fmla="*/ 1492250 h 2800350"/>
                            <a:gd name="connsiteX20" fmla="*/ 3225800 w 8001000"/>
                            <a:gd name="connsiteY20" fmla="*/ 1581150 h 2800350"/>
                            <a:gd name="connsiteX21" fmla="*/ 2908300 w 8001000"/>
                            <a:gd name="connsiteY21" fmla="*/ 1651000 h 2800350"/>
                            <a:gd name="connsiteX22" fmla="*/ 2717800 w 8001000"/>
                            <a:gd name="connsiteY22" fmla="*/ 1746250 h 2800350"/>
                            <a:gd name="connsiteX23" fmla="*/ 2552700 w 8001000"/>
                            <a:gd name="connsiteY23" fmla="*/ 1828800 h 2800350"/>
                            <a:gd name="connsiteX24" fmla="*/ 2343150 w 8001000"/>
                            <a:gd name="connsiteY24" fmla="*/ 1949450 h 2800350"/>
                            <a:gd name="connsiteX25" fmla="*/ 2114550 w 8001000"/>
                            <a:gd name="connsiteY25" fmla="*/ 2000250 h 2800350"/>
                            <a:gd name="connsiteX26" fmla="*/ 1987550 w 8001000"/>
                            <a:gd name="connsiteY26" fmla="*/ 2051050 h 2800350"/>
                            <a:gd name="connsiteX27" fmla="*/ 1657350 w 8001000"/>
                            <a:gd name="connsiteY27" fmla="*/ 2222500 h 2800350"/>
                            <a:gd name="connsiteX28" fmla="*/ 1562100 w 8001000"/>
                            <a:gd name="connsiteY28" fmla="*/ 2286000 h 2800350"/>
                            <a:gd name="connsiteX29" fmla="*/ 1562100 w 8001000"/>
                            <a:gd name="connsiteY29" fmla="*/ 2286000 h 2800350"/>
                            <a:gd name="connsiteX30" fmla="*/ 1460500 w 8001000"/>
                            <a:gd name="connsiteY30" fmla="*/ 2374900 h 2800350"/>
                            <a:gd name="connsiteX31" fmla="*/ 1333500 w 8001000"/>
                            <a:gd name="connsiteY31" fmla="*/ 2400300 h 2800350"/>
                            <a:gd name="connsiteX32" fmla="*/ 872067 w 8001000"/>
                            <a:gd name="connsiteY32" fmla="*/ 2470150 h 2800350"/>
                            <a:gd name="connsiteX33" fmla="*/ 603250 w 8001000"/>
                            <a:gd name="connsiteY33" fmla="*/ 2590800 h 2800350"/>
                            <a:gd name="connsiteX34" fmla="*/ 463550 w 8001000"/>
                            <a:gd name="connsiteY34" fmla="*/ 2628900 h 2800350"/>
                            <a:gd name="connsiteX35" fmla="*/ 292100 w 8001000"/>
                            <a:gd name="connsiteY35" fmla="*/ 2660650 h 2800350"/>
                            <a:gd name="connsiteX36" fmla="*/ 190500 w 8001000"/>
                            <a:gd name="connsiteY36" fmla="*/ 2667000 h 2800350"/>
                            <a:gd name="connsiteX37" fmla="*/ 0 w 8001000"/>
                            <a:gd name="connsiteY37" fmla="*/ 2800350 h 2800350"/>
                            <a:gd name="connsiteX38" fmla="*/ 0 w 8001000"/>
                            <a:gd name="connsiteY38" fmla="*/ 2800350 h 2800350"/>
                            <a:gd name="connsiteX0" fmla="*/ 8001000 w 8001000"/>
                            <a:gd name="connsiteY0" fmla="*/ 0 h 2800350"/>
                            <a:gd name="connsiteX1" fmla="*/ 7861300 w 8001000"/>
                            <a:gd name="connsiteY1" fmla="*/ 25400 h 2800350"/>
                            <a:gd name="connsiteX2" fmla="*/ 7753350 w 8001000"/>
                            <a:gd name="connsiteY2" fmla="*/ 38100 h 2800350"/>
                            <a:gd name="connsiteX3" fmla="*/ 7651750 w 8001000"/>
                            <a:gd name="connsiteY3" fmla="*/ 146050 h 2800350"/>
                            <a:gd name="connsiteX4" fmla="*/ 7397750 w 8001000"/>
                            <a:gd name="connsiteY4" fmla="*/ 165100 h 2800350"/>
                            <a:gd name="connsiteX5" fmla="*/ 7289800 w 8001000"/>
                            <a:gd name="connsiteY5" fmla="*/ 260350 h 2800350"/>
                            <a:gd name="connsiteX6" fmla="*/ 6070600 w 8001000"/>
                            <a:gd name="connsiteY6" fmla="*/ 457200 h 2800350"/>
                            <a:gd name="connsiteX7" fmla="*/ 5835650 w 8001000"/>
                            <a:gd name="connsiteY7" fmla="*/ 654050 h 2800350"/>
                            <a:gd name="connsiteX8" fmla="*/ 5746750 w 8001000"/>
                            <a:gd name="connsiteY8" fmla="*/ 654050 h 2800350"/>
                            <a:gd name="connsiteX9" fmla="*/ 5613400 w 8001000"/>
                            <a:gd name="connsiteY9" fmla="*/ 749300 h 2800350"/>
                            <a:gd name="connsiteX10" fmla="*/ 5257800 w 8001000"/>
                            <a:gd name="connsiteY10" fmla="*/ 781050 h 2800350"/>
                            <a:gd name="connsiteX11" fmla="*/ 5118100 w 8001000"/>
                            <a:gd name="connsiteY11" fmla="*/ 869950 h 2800350"/>
                            <a:gd name="connsiteX12" fmla="*/ 5041900 w 8001000"/>
                            <a:gd name="connsiteY12" fmla="*/ 882650 h 2800350"/>
                            <a:gd name="connsiteX13" fmla="*/ 4940300 w 8001000"/>
                            <a:gd name="connsiteY13" fmla="*/ 927100 h 2800350"/>
                            <a:gd name="connsiteX14" fmla="*/ 4781550 w 8001000"/>
                            <a:gd name="connsiteY14" fmla="*/ 939800 h 2800350"/>
                            <a:gd name="connsiteX15" fmla="*/ 4679950 w 8001000"/>
                            <a:gd name="connsiteY15" fmla="*/ 1016000 h 2800350"/>
                            <a:gd name="connsiteX16" fmla="*/ 4546600 w 8001000"/>
                            <a:gd name="connsiteY16" fmla="*/ 1028700 h 2800350"/>
                            <a:gd name="connsiteX17" fmla="*/ 4171950 w 8001000"/>
                            <a:gd name="connsiteY17" fmla="*/ 1257300 h 2800350"/>
                            <a:gd name="connsiteX18" fmla="*/ 3702050 w 8001000"/>
                            <a:gd name="connsiteY18" fmla="*/ 1466850 h 2800350"/>
                            <a:gd name="connsiteX19" fmla="*/ 3321050 w 8001000"/>
                            <a:gd name="connsiteY19" fmla="*/ 1492250 h 2800350"/>
                            <a:gd name="connsiteX20" fmla="*/ 3225800 w 8001000"/>
                            <a:gd name="connsiteY20" fmla="*/ 1581150 h 2800350"/>
                            <a:gd name="connsiteX21" fmla="*/ 2908300 w 8001000"/>
                            <a:gd name="connsiteY21" fmla="*/ 1651000 h 2800350"/>
                            <a:gd name="connsiteX22" fmla="*/ 2717800 w 8001000"/>
                            <a:gd name="connsiteY22" fmla="*/ 1746250 h 2800350"/>
                            <a:gd name="connsiteX23" fmla="*/ 2552700 w 8001000"/>
                            <a:gd name="connsiteY23" fmla="*/ 1828800 h 2800350"/>
                            <a:gd name="connsiteX24" fmla="*/ 2343150 w 8001000"/>
                            <a:gd name="connsiteY24" fmla="*/ 1949450 h 2800350"/>
                            <a:gd name="connsiteX25" fmla="*/ 2114550 w 8001000"/>
                            <a:gd name="connsiteY25" fmla="*/ 2000250 h 2800350"/>
                            <a:gd name="connsiteX26" fmla="*/ 1987550 w 8001000"/>
                            <a:gd name="connsiteY26" fmla="*/ 2051050 h 2800350"/>
                            <a:gd name="connsiteX27" fmla="*/ 1657350 w 8001000"/>
                            <a:gd name="connsiteY27" fmla="*/ 2222500 h 2800350"/>
                            <a:gd name="connsiteX28" fmla="*/ 1562100 w 8001000"/>
                            <a:gd name="connsiteY28" fmla="*/ 2286000 h 2800350"/>
                            <a:gd name="connsiteX29" fmla="*/ 1562100 w 8001000"/>
                            <a:gd name="connsiteY29" fmla="*/ 2286000 h 2800350"/>
                            <a:gd name="connsiteX30" fmla="*/ 1460500 w 8001000"/>
                            <a:gd name="connsiteY30" fmla="*/ 2374900 h 2800350"/>
                            <a:gd name="connsiteX31" fmla="*/ 1333500 w 8001000"/>
                            <a:gd name="connsiteY31" fmla="*/ 2400300 h 2800350"/>
                            <a:gd name="connsiteX32" fmla="*/ 872067 w 8001000"/>
                            <a:gd name="connsiteY32" fmla="*/ 2470150 h 2800350"/>
                            <a:gd name="connsiteX33" fmla="*/ 603250 w 8001000"/>
                            <a:gd name="connsiteY33" fmla="*/ 2590800 h 2800350"/>
                            <a:gd name="connsiteX34" fmla="*/ 463550 w 8001000"/>
                            <a:gd name="connsiteY34" fmla="*/ 2628900 h 2800350"/>
                            <a:gd name="connsiteX35" fmla="*/ 292100 w 8001000"/>
                            <a:gd name="connsiteY35" fmla="*/ 2660650 h 2800350"/>
                            <a:gd name="connsiteX36" fmla="*/ 190500 w 8001000"/>
                            <a:gd name="connsiteY36" fmla="*/ 2667000 h 2800350"/>
                            <a:gd name="connsiteX37" fmla="*/ 0 w 8001000"/>
                            <a:gd name="connsiteY37" fmla="*/ 2800350 h 2800350"/>
                            <a:gd name="connsiteX38" fmla="*/ 0 w 8001000"/>
                            <a:gd name="connsiteY38" fmla="*/ 2800350 h 2800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8001000" h="2800350">
                              <a:moveTo>
                                <a:pt x="8001000" y="0"/>
                              </a:moveTo>
                              <a:lnTo>
                                <a:pt x="7861300" y="25400"/>
                              </a:lnTo>
                              <a:lnTo>
                                <a:pt x="7753350" y="38100"/>
                              </a:lnTo>
                              <a:lnTo>
                                <a:pt x="7651750" y="146050"/>
                              </a:lnTo>
                              <a:lnTo>
                                <a:pt x="7397750" y="165100"/>
                              </a:lnTo>
                              <a:lnTo>
                                <a:pt x="7289800" y="260350"/>
                              </a:lnTo>
                              <a:lnTo>
                                <a:pt x="6070600" y="457200"/>
                              </a:lnTo>
                              <a:lnTo>
                                <a:pt x="5835650" y="654050"/>
                              </a:lnTo>
                              <a:lnTo>
                                <a:pt x="5746750" y="654050"/>
                              </a:lnTo>
                              <a:lnTo>
                                <a:pt x="5613400" y="749300"/>
                              </a:lnTo>
                              <a:lnTo>
                                <a:pt x="5257800" y="781050"/>
                              </a:lnTo>
                              <a:lnTo>
                                <a:pt x="5118100" y="869950"/>
                              </a:lnTo>
                              <a:lnTo>
                                <a:pt x="5041900" y="882650"/>
                              </a:lnTo>
                              <a:lnTo>
                                <a:pt x="4940300" y="927100"/>
                              </a:lnTo>
                              <a:lnTo>
                                <a:pt x="4781550" y="939800"/>
                              </a:lnTo>
                              <a:lnTo>
                                <a:pt x="4679950" y="1016000"/>
                              </a:lnTo>
                              <a:lnTo>
                                <a:pt x="4546600" y="1028700"/>
                              </a:lnTo>
                              <a:lnTo>
                                <a:pt x="4171950" y="1257300"/>
                              </a:lnTo>
                              <a:lnTo>
                                <a:pt x="3702050" y="1466850"/>
                              </a:lnTo>
                              <a:lnTo>
                                <a:pt x="3321050" y="1492250"/>
                              </a:lnTo>
                              <a:lnTo>
                                <a:pt x="3225800" y="1581150"/>
                              </a:lnTo>
                              <a:lnTo>
                                <a:pt x="2908300" y="1651000"/>
                              </a:lnTo>
                              <a:lnTo>
                                <a:pt x="2717800" y="1746250"/>
                              </a:lnTo>
                              <a:lnTo>
                                <a:pt x="2552700" y="1828800"/>
                              </a:lnTo>
                              <a:lnTo>
                                <a:pt x="2343150" y="1949450"/>
                              </a:lnTo>
                              <a:lnTo>
                                <a:pt x="2114550" y="2000250"/>
                              </a:lnTo>
                              <a:lnTo>
                                <a:pt x="1987550" y="2051050"/>
                              </a:lnTo>
                              <a:lnTo>
                                <a:pt x="1657350" y="2222500"/>
                              </a:lnTo>
                              <a:lnTo>
                                <a:pt x="1562100" y="2286000"/>
                              </a:lnTo>
                              <a:lnTo>
                                <a:pt x="1562100" y="2286000"/>
                              </a:lnTo>
                              <a:lnTo>
                                <a:pt x="1460500" y="2374900"/>
                              </a:lnTo>
                              <a:lnTo>
                                <a:pt x="1333500" y="2400300"/>
                              </a:lnTo>
                              <a:lnTo>
                                <a:pt x="872067" y="2470150"/>
                              </a:lnTo>
                              <a:cubicBezTo>
                                <a:pt x="718961" y="2501900"/>
                                <a:pt x="692856" y="2550583"/>
                                <a:pt x="603250" y="2590800"/>
                              </a:cubicBezTo>
                              <a:lnTo>
                                <a:pt x="463550" y="2628900"/>
                              </a:lnTo>
                              <a:lnTo>
                                <a:pt x="292100" y="2660650"/>
                              </a:lnTo>
                              <a:lnTo>
                                <a:pt x="190500" y="2667000"/>
                              </a:lnTo>
                              <a:lnTo>
                                <a:pt x="0" y="2800350"/>
                              </a:lnTo>
                              <a:lnTo>
                                <a:pt x="0" y="2800350"/>
                              </a:lnTo>
                            </a:path>
                          </a:pathLst>
                        </a:cu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3" name="Group 42">
                          <a:extLst>
                            <a:ext uri="{FF2B5EF4-FFF2-40B4-BE49-F238E27FC236}">
                              <a16:creationId xmlns:a16="http://schemas.microsoft.com/office/drawing/2014/main" id="{3F04C620-C765-4461-9278-68CDB464C408}"/>
                            </a:ext>
                          </a:extLst>
                        </p:cNvPr>
                        <p:cNvGrpSpPr/>
                        <p:nvPr/>
                      </p:nvGrpSpPr>
                      <p:grpSpPr>
                        <a:xfrm>
                          <a:off x="1966809" y="2057400"/>
                          <a:ext cx="8320191" cy="3520440"/>
                          <a:chOff x="1966809" y="2057400"/>
                          <a:chExt cx="8320191" cy="3520440"/>
                        </a:xfrm>
                      </p:grpSpPr>
                      <p:grpSp>
                        <p:nvGrpSpPr>
                          <p:cNvPr id="37" name="Group 36">
                            <a:extLst>
                              <a:ext uri="{FF2B5EF4-FFF2-40B4-BE49-F238E27FC236}">
                                <a16:creationId xmlns:a16="http://schemas.microsoft.com/office/drawing/2014/main" id="{74BEE5D5-51F7-4E37-AEE6-3D9998A64741}"/>
                              </a:ext>
                            </a:extLst>
                          </p:cNvPr>
                          <p:cNvGrpSpPr/>
                          <p:nvPr/>
                        </p:nvGrpSpPr>
                        <p:grpSpPr>
                          <a:xfrm>
                            <a:off x="1966809" y="2057400"/>
                            <a:ext cx="8320191" cy="3520440"/>
                            <a:chOff x="1966809" y="2057400"/>
                            <a:chExt cx="8320191" cy="3520440"/>
                          </a:xfrm>
                        </p:grpSpPr>
                        <p:sp>
                          <p:nvSpPr>
                            <p:cNvPr id="13" name="Freeform: Shape 12">
                              <a:extLst>
                                <a:ext uri="{FF2B5EF4-FFF2-40B4-BE49-F238E27FC236}">
                                  <a16:creationId xmlns:a16="http://schemas.microsoft.com/office/drawing/2014/main" id="{190FAFCF-382D-4FF5-8670-3A6E80E8AF94}"/>
                                </a:ext>
                              </a:extLst>
                            </p:cNvPr>
                            <p:cNvSpPr/>
                            <p:nvPr/>
                          </p:nvSpPr>
                          <p:spPr>
                            <a:xfrm>
                              <a:off x="2057400" y="2057400"/>
                              <a:ext cx="8229600" cy="3419856"/>
                            </a:xfrm>
                            <a:custGeom>
                              <a:avLst/>
                              <a:gdLst>
                                <a:gd name="connsiteX0" fmla="*/ 9144 w 8229600"/>
                                <a:gd name="connsiteY0" fmla="*/ 0 h 3419856"/>
                                <a:gd name="connsiteX1" fmla="*/ 0 w 8229600"/>
                                <a:gd name="connsiteY1" fmla="*/ 3410712 h 3419856"/>
                                <a:gd name="connsiteX2" fmla="*/ 8229600 w 8229600"/>
                                <a:gd name="connsiteY2" fmla="*/ 3419856 h 3419856"/>
                                <a:gd name="connsiteX3" fmla="*/ 8229600 w 8229600"/>
                                <a:gd name="connsiteY3" fmla="*/ 3419856 h 3419856"/>
                              </a:gdLst>
                              <a:ahLst/>
                              <a:cxnLst>
                                <a:cxn ang="0">
                                  <a:pos x="connsiteX0" y="connsiteY0"/>
                                </a:cxn>
                                <a:cxn ang="0">
                                  <a:pos x="connsiteX1" y="connsiteY1"/>
                                </a:cxn>
                                <a:cxn ang="0">
                                  <a:pos x="connsiteX2" y="connsiteY2"/>
                                </a:cxn>
                                <a:cxn ang="0">
                                  <a:pos x="connsiteX3" y="connsiteY3"/>
                                </a:cxn>
                              </a:cxnLst>
                              <a:rect l="l" t="t" r="r" b="b"/>
                              <a:pathLst>
                                <a:path w="8229600" h="3419856">
                                  <a:moveTo>
                                    <a:pt x="9144" y="0"/>
                                  </a:moveTo>
                                  <a:lnTo>
                                    <a:pt x="0" y="3410712"/>
                                  </a:lnTo>
                                  <a:lnTo>
                                    <a:pt x="8229600" y="3419856"/>
                                  </a:lnTo>
                                  <a:lnTo>
                                    <a:pt x="8229600" y="3419856"/>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Connector 14">
                              <a:extLst>
                                <a:ext uri="{FF2B5EF4-FFF2-40B4-BE49-F238E27FC236}">
                                  <a16:creationId xmlns:a16="http://schemas.microsoft.com/office/drawing/2014/main" id="{A6CB0DF3-29A8-4656-BF68-64AC5BDB98FA}"/>
                                </a:ext>
                              </a:extLst>
                            </p:cNvPr>
                            <p:cNvCxnSpPr/>
                            <p:nvPr/>
                          </p:nvCxnSpPr>
                          <p:spPr>
                            <a:xfrm>
                              <a:off x="10287000" y="5486400"/>
                              <a:ext cx="0" cy="91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96D0830-2935-4C94-A015-DF82F797F6AE}"/>
                                </a:ext>
                              </a:extLst>
                            </p:cNvPr>
                            <p:cNvCxnSpPr/>
                            <p:nvPr/>
                          </p:nvCxnSpPr>
                          <p:spPr>
                            <a:xfrm>
                              <a:off x="8382000" y="5486400"/>
                              <a:ext cx="0" cy="91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1C36067-C262-41D7-8AFB-B99FB7AA37E2}"/>
                                </a:ext>
                              </a:extLst>
                            </p:cNvPr>
                            <p:cNvCxnSpPr/>
                            <p:nvPr/>
                          </p:nvCxnSpPr>
                          <p:spPr>
                            <a:xfrm>
                              <a:off x="8872728" y="5486400"/>
                              <a:ext cx="0" cy="91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092014D-9690-4B3E-BA6A-65B4909A1DF0}"/>
                                </a:ext>
                              </a:extLst>
                            </p:cNvPr>
                            <p:cNvCxnSpPr/>
                            <p:nvPr/>
                          </p:nvCxnSpPr>
                          <p:spPr>
                            <a:xfrm>
                              <a:off x="9336024" y="5486400"/>
                              <a:ext cx="0" cy="91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2CF101E-DE8B-468B-AED4-6836CBEAF439}"/>
                                </a:ext>
                              </a:extLst>
                            </p:cNvPr>
                            <p:cNvCxnSpPr/>
                            <p:nvPr/>
                          </p:nvCxnSpPr>
                          <p:spPr>
                            <a:xfrm>
                              <a:off x="9808464" y="5486400"/>
                              <a:ext cx="0" cy="91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4F74828-8960-42E1-88CD-1D600180C778}"/>
                                </a:ext>
                              </a:extLst>
                            </p:cNvPr>
                            <p:cNvCxnSpPr/>
                            <p:nvPr/>
                          </p:nvCxnSpPr>
                          <p:spPr>
                            <a:xfrm>
                              <a:off x="7908398" y="5486400"/>
                              <a:ext cx="0" cy="91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8AFDA83-6AAD-4A4A-B8AF-3A89E1E739D7}"/>
                                </a:ext>
                              </a:extLst>
                            </p:cNvPr>
                            <p:cNvCxnSpPr/>
                            <p:nvPr/>
                          </p:nvCxnSpPr>
                          <p:spPr>
                            <a:xfrm>
                              <a:off x="7420445" y="5486400"/>
                              <a:ext cx="0" cy="91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D44DAF2-19B5-4368-92C9-6C478EA05C44}"/>
                                </a:ext>
                              </a:extLst>
                            </p:cNvPr>
                            <p:cNvCxnSpPr/>
                            <p:nvPr/>
                          </p:nvCxnSpPr>
                          <p:spPr>
                            <a:xfrm>
                              <a:off x="6952994" y="5486400"/>
                              <a:ext cx="0" cy="91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75CE74C-3F10-466A-9215-95C8BE2DEFC7}"/>
                                </a:ext>
                              </a:extLst>
                            </p:cNvPr>
                            <p:cNvCxnSpPr/>
                            <p:nvPr/>
                          </p:nvCxnSpPr>
                          <p:spPr>
                            <a:xfrm>
                              <a:off x="6460940" y="5486400"/>
                              <a:ext cx="0" cy="91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3371595-5887-4CEB-ABE3-61BBFFC124BB}"/>
                                </a:ext>
                              </a:extLst>
                            </p:cNvPr>
                            <p:cNvCxnSpPr/>
                            <p:nvPr/>
                          </p:nvCxnSpPr>
                          <p:spPr>
                            <a:xfrm>
                              <a:off x="6003740" y="5486400"/>
                              <a:ext cx="0" cy="91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8352B44-2CBA-4997-80B3-7CCDCCACC18C}"/>
                                </a:ext>
                              </a:extLst>
                            </p:cNvPr>
                            <p:cNvCxnSpPr/>
                            <p:nvPr/>
                          </p:nvCxnSpPr>
                          <p:spPr>
                            <a:xfrm>
                              <a:off x="5519887" y="5486400"/>
                              <a:ext cx="0" cy="91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6DF76A5-F140-4E3F-BC38-2D40C26F49E4}"/>
                                </a:ext>
                              </a:extLst>
                            </p:cNvPr>
                            <p:cNvCxnSpPr/>
                            <p:nvPr/>
                          </p:nvCxnSpPr>
                          <p:spPr>
                            <a:xfrm>
                              <a:off x="5033984" y="5486400"/>
                              <a:ext cx="0" cy="91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F5EE60B-E0DB-409B-A17E-DBDCE1DCDE9F}"/>
                                </a:ext>
                              </a:extLst>
                            </p:cNvPr>
                            <p:cNvCxnSpPr/>
                            <p:nvPr/>
                          </p:nvCxnSpPr>
                          <p:spPr>
                            <a:xfrm>
                              <a:off x="4550131" y="5486400"/>
                              <a:ext cx="0" cy="91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376D8C-2409-479F-A146-2C4E91D46833}"/>
                                </a:ext>
                              </a:extLst>
                            </p:cNvPr>
                            <p:cNvCxnSpPr/>
                            <p:nvPr/>
                          </p:nvCxnSpPr>
                          <p:spPr>
                            <a:xfrm>
                              <a:off x="4072428" y="5486400"/>
                              <a:ext cx="0" cy="91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84F457-A2FF-4CB8-8890-B0FF4F3B57C1}"/>
                                </a:ext>
                              </a:extLst>
                            </p:cNvPr>
                            <p:cNvCxnSpPr/>
                            <p:nvPr/>
                          </p:nvCxnSpPr>
                          <p:spPr>
                            <a:xfrm>
                              <a:off x="3596776" y="5486400"/>
                              <a:ext cx="0" cy="91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9C580A0-3780-4860-B051-60895E205781}"/>
                                </a:ext>
                              </a:extLst>
                            </p:cNvPr>
                            <p:cNvCxnSpPr/>
                            <p:nvPr/>
                          </p:nvCxnSpPr>
                          <p:spPr>
                            <a:xfrm>
                              <a:off x="3121124" y="5486400"/>
                              <a:ext cx="0" cy="91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AB21C22-D82E-49E1-AC2D-C27EA0E1F912}"/>
                                </a:ext>
                              </a:extLst>
                            </p:cNvPr>
                            <p:cNvCxnSpPr/>
                            <p:nvPr/>
                          </p:nvCxnSpPr>
                          <p:spPr>
                            <a:xfrm>
                              <a:off x="2643421" y="5486400"/>
                              <a:ext cx="0" cy="91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431FC57-D38A-425B-A148-9B2B548B3A40}"/>
                                </a:ext>
                              </a:extLst>
                            </p:cNvPr>
                            <p:cNvCxnSpPr/>
                            <p:nvPr/>
                          </p:nvCxnSpPr>
                          <p:spPr>
                            <a:xfrm>
                              <a:off x="2165719" y="5486400"/>
                              <a:ext cx="0" cy="91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E939820-35F4-4E97-94FB-98F37CB339E3}"/>
                                </a:ext>
                              </a:extLst>
                            </p:cNvPr>
                            <p:cNvCxnSpPr>
                              <a:cxnSpLocks/>
                            </p:cNvCxnSpPr>
                            <p:nvPr/>
                          </p:nvCxnSpPr>
                          <p:spPr>
                            <a:xfrm rot="16200000">
                              <a:off x="2012529" y="5262754"/>
                              <a:ext cx="0" cy="91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6335486-50C1-4A36-9FAB-85906BB50907}"/>
                                </a:ext>
                              </a:extLst>
                            </p:cNvPr>
                            <p:cNvCxnSpPr>
                              <a:cxnSpLocks/>
                            </p:cNvCxnSpPr>
                            <p:nvPr/>
                          </p:nvCxnSpPr>
                          <p:spPr>
                            <a:xfrm rot="16200000">
                              <a:off x="2012529" y="4194876"/>
                              <a:ext cx="0" cy="91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9E2BA1F-88B0-42CC-8413-2FE6F5D7DA21}"/>
                                </a:ext>
                              </a:extLst>
                            </p:cNvPr>
                            <p:cNvCxnSpPr>
                              <a:cxnSpLocks/>
                            </p:cNvCxnSpPr>
                            <p:nvPr/>
                          </p:nvCxnSpPr>
                          <p:spPr>
                            <a:xfrm rot="16200000">
                              <a:off x="2012529" y="3136960"/>
                              <a:ext cx="0" cy="91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46BED07-8A5F-4B19-870D-AB940BBD3C52}"/>
                                </a:ext>
                              </a:extLst>
                            </p:cNvPr>
                            <p:cNvCxnSpPr>
                              <a:cxnSpLocks/>
                            </p:cNvCxnSpPr>
                            <p:nvPr/>
                          </p:nvCxnSpPr>
                          <p:spPr>
                            <a:xfrm rot="16200000">
                              <a:off x="2012529" y="2068793"/>
                              <a:ext cx="0" cy="91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2" name="Freeform: Shape 41">
                            <a:extLst>
                              <a:ext uri="{FF2B5EF4-FFF2-40B4-BE49-F238E27FC236}">
                                <a16:creationId xmlns:a16="http://schemas.microsoft.com/office/drawing/2014/main" id="{EED43A23-314B-4E0F-BC1E-79BFC3179C0D}"/>
                              </a:ext>
                            </a:extLst>
                          </p:cNvPr>
                          <p:cNvSpPr/>
                          <p:nvPr/>
                        </p:nvSpPr>
                        <p:spPr>
                          <a:xfrm>
                            <a:off x="2502768" y="2767259"/>
                            <a:ext cx="7646846" cy="2557201"/>
                          </a:xfrm>
                          <a:custGeom>
                            <a:avLst/>
                            <a:gdLst>
                              <a:gd name="connsiteX0" fmla="*/ 7988300 w 7988300"/>
                              <a:gd name="connsiteY0" fmla="*/ 0 h 2603500"/>
                              <a:gd name="connsiteX1" fmla="*/ 7759700 w 7988300"/>
                              <a:gd name="connsiteY1" fmla="*/ 63500 h 2603500"/>
                              <a:gd name="connsiteX2" fmla="*/ 7524750 w 7988300"/>
                              <a:gd name="connsiteY2" fmla="*/ 190500 h 2603500"/>
                              <a:gd name="connsiteX3" fmla="*/ 6788150 w 7988300"/>
                              <a:gd name="connsiteY3" fmla="*/ 247650 h 2603500"/>
                              <a:gd name="connsiteX4" fmla="*/ 6489700 w 7988300"/>
                              <a:gd name="connsiteY4" fmla="*/ 355600 h 2603500"/>
                              <a:gd name="connsiteX5" fmla="*/ 5842000 w 7988300"/>
                              <a:gd name="connsiteY5" fmla="*/ 400050 h 2603500"/>
                              <a:gd name="connsiteX6" fmla="*/ 5638800 w 7988300"/>
                              <a:gd name="connsiteY6" fmla="*/ 476250 h 2603500"/>
                              <a:gd name="connsiteX7" fmla="*/ 5556250 w 7988300"/>
                              <a:gd name="connsiteY7" fmla="*/ 546100 h 2603500"/>
                              <a:gd name="connsiteX8" fmla="*/ 5378450 w 7988300"/>
                              <a:gd name="connsiteY8" fmla="*/ 571500 h 2603500"/>
                              <a:gd name="connsiteX9" fmla="*/ 5251450 w 7988300"/>
                              <a:gd name="connsiteY9" fmla="*/ 622300 h 2603500"/>
                              <a:gd name="connsiteX10" fmla="*/ 5124450 w 7988300"/>
                              <a:gd name="connsiteY10" fmla="*/ 736600 h 2603500"/>
                              <a:gd name="connsiteX11" fmla="*/ 4889500 w 7988300"/>
                              <a:gd name="connsiteY11" fmla="*/ 812800 h 2603500"/>
                              <a:gd name="connsiteX12" fmla="*/ 4794250 w 7988300"/>
                              <a:gd name="connsiteY12" fmla="*/ 927100 h 2603500"/>
                              <a:gd name="connsiteX13" fmla="*/ 4705350 w 7988300"/>
                              <a:gd name="connsiteY13" fmla="*/ 996950 h 2603500"/>
                              <a:gd name="connsiteX14" fmla="*/ 4552950 w 7988300"/>
                              <a:gd name="connsiteY14" fmla="*/ 1066800 h 2603500"/>
                              <a:gd name="connsiteX15" fmla="*/ 4445000 w 7988300"/>
                              <a:gd name="connsiteY15" fmla="*/ 1136650 h 2603500"/>
                              <a:gd name="connsiteX16" fmla="*/ 4273550 w 7988300"/>
                              <a:gd name="connsiteY16" fmla="*/ 1212850 h 2603500"/>
                              <a:gd name="connsiteX17" fmla="*/ 4133850 w 7988300"/>
                              <a:gd name="connsiteY17" fmla="*/ 1263650 h 2603500"/>
                              <a:gd name="connsiteX18" fmla="*/ 4051300 w 7988300"/>
                              <a:gd name="connsiteY18" fmla="*/ 1282700 h 2603500"/>
                              <a:gd name="connsiteX19" fmla="*/ 3943350 w 7988300"/>
                              <a:gd name="connsiteY19" fmla="*/ 1358900 h 2603500"/>
                              <a:gd name="connsiteX20" fmla="*/ 3784600 w 7988300"/>
                              <a:gd name="connsiteY20" fmla="*/ 1403350 h 2603500"/>
                              <a:gd name="connsiteX21" fmla="*/ 3727450 w 7988300"/>
                              <a:gd name="connsiteY21" fmla="*/ 1416050 h 2603500"/>
                              <a:gd name="connsiteX22" fmla="*/ 3562350 w 7988300"/>
                              <a:gd name="connsiteY22" fmla="*/ 1479550 h 2603500"/>
                              <a:gd name="connsiteX23" fmla="*/ 3327400 w 7988300"/>
                              <a:gd name="connsiteY23" fmla="*/ 1485900 h 2603500"/>
                              <a:gd name="connsiteX24" fmla="*/ 3232150 w 7988300"/>
                              <a:gd name="connsiteY24" fmla="*/ 1543050 h 2603500"/>
                              <a:gd name="connsiteX25" fmla="*/ 3098800 w 7988300"/>
                              <a:gd name="connsiteY25" fmla="*/ 1562100 h 2603500"/>
                              <a:gd name="connsiteX26" fmla="*/ 2965450 w 7988300"/>
                              <a:gd name="connsiteY26" fmla="*/ 1581150 h 2603500"/>
                              <a:gd name="connsiteX27" fmla="*/ 2895600 w 7988300"/>
                              <a:gd name="connsiteY27" fmla="*/ 1568450 h 2603500"/>
                              <a:gd name="connsiteX28" fmla="*/ 2724150 w 7988300"/>
                              <a:gd name="connsiteY28" fmla="*/ 1644650 h 2603500"/>
                              <a:gd name="connsiteX29" fmla="*/ 2609850 w 7988300"/>
                              <a:gd name="connsiteY29" fmla="*/ 1657350 h 2603500"/>
                              <a:gd name="connsiteX30" fmla="*/ 2527300 w 7988300"/>
                              <a:gd name="connsiteY30" fmla="*/ 1733550 h 2603500"/>
                              <a:gd name="connsiteX31" fmla="*/ 2387600 w 7988300"/>
                              <a:gd name="connsiteY31" fmla="*/ 1771650 h 2603500"/>
                              <a:gd name="connsiteX32" fmla="*/ 2260600 w 7988300"/>
                              <a:gd name="connsiteY32" fmla="*/ 1822450 h 2603500"/>
                              <a:gd name="connsiteX33" fmla="*/ 1911350 w 7988300"/>
                              <a:gd name="connsiteY33" fmla="*/ 1885950 h 2603500"/>
                              <a:gd name="connsiteX34" fmla="*/ 1695450 w 7988300"/>
                              <a:gd name="connsiteY34" fmla="*/ 2012950 h 2603500"/>
                              <a:gd name="connsiteX35" fmla="*/ 1600200 w 7988300"/>
                              <a:gd name="connsiteY35" fmla="*/ 2051050 h 2603500"/>
                              <a:gd name="connsiteX36" fmla="*/ 1314450 w 7988300"/>
                              <a:gd name="connsiteY36" fmla="*/ 2063750 h 2603500"/>
                              <a:gd name="connsiteX37" fmla="*/ 1149350 w 7988300"/>
                              <a:gd name="connsiteY37" fmla="*/ 2133600 h 2603500"/>
                              <a:gd name="connsiteX38" fmla="*/ 1060450 w 7988300"/>
                              <a:gd name="connsiteY38" fmla="*/ 2139950 h 2603500"/>
                              <a:gd name="connsiteX39" fmla="*/ 889000 w 7988300"/>
                              <a:gd name="connsiteY39" fmla="*/ 2209800 h 2603500"/>
                              <a:gd name="connsiteX40" fmla="*/ 698500 w 7988300"/>
                              <a:gd name="connsiteY40" fmla="*/ 2324100 h 2603500"/>
                              <a:gd name="connsiteX41" fmla="*/ 527050 w 7988300"/>
                              <a:gd name="connsiteY41" fmla="*/ 2393950 h 2603500"/>
                              <a:gd name="connsiteX42" fmla="*/ 228600 w 7988300"/>
                              <a:gd name="connsiteY42" fmla="*/ 2457450 h 2603500"/>
                              <a:gd name="connsiteX43" fmla="*/ 165100 w 7988300"/>
                              <a:gd name="connsiteY43" fmla="*/ 2470150 h 2603500"/>
                              <a:gd name="connsiteX44" fmla="*/ 0 w 7988300"/>
                              <a:gd name="connsiteY44" fmla="*/ 2603500 h 2603500"/>
                              <a:gd name="connsiteX0" fmla="*/ 7988300 w 7988300"/>
                              <a:gd name="connsiteY0" fmla="*/ 0 h 2603500"/>
                              <a:gd name="connsiteX1" fmla="*/ 7759700 w 7988300"/>
                              <a:gd name="connsiteY1" fmla="*/ 63500 h 2603500"/>
                              <a:gd name="connsiteX2" fmla="*/ 7524750 w 7988300"/>
                              <a:gd name="connsiteY2" fmla="*/ 190500 h 2603500"/>
                              <a:gd name="connsiteX3" fmla="*/ 6788150 w 7988300"/>
                              <a:gd name="connsiteY3" fmla="*/ 247650 h 2603500"/>
                              <a:gd name="connsiteX4" fmla="*/ 6489700 w 7988300"/>
                              <a:gd name="connsiteY4" fmla="*/ 355600 h 2603500"/>
                              <a:gd name="connsiteX5" fmla="*/ 5842000 w 7988300"/>
                              <a:gd name="connsiteY5" fmla="*/ 400050 h 2603500"/>
                              <a:gd name="connsiteX6" fmla="*/ 5638800 w 7988300"/>
                              <a:gd name="connsiteY6" fmla="*/ 476250 h 2603500"/>
                              <a:gd name="connsiteX7" fmla="*/ 5556250 w 7988300"/>
                              <a:gd name="connsiteY7" fmla="*/ 546100 h 2603500"/>
                              <a:gd name="connsiteX8" fmla="*/ 5378450 w 7988300"/>
                              <a:gd name="connsiteY8" fmla="*/ 571500 h 2603500"/>
                              <a:gd name="connsiteX9" fmla="*/ 5251450 w 7988300"/>
                              <a:gd name="connsiteY9" fmla="*/ 622300 h 2603500"/>
                              <a:gd name="connsiteX10" fmla="*/ 5124450 w 7988300"/>
                              <a:gd name="connsiteY10" fmla="*/ 736600 h 2603500"/>
                              <a:gd name="connsiteX11" fmla="*/ 4889500 w 7988300"/>
                              <a:gd name="connsiteY11" fmla="*/ 812800 h 2603500"/>
                              <a:gd name="connsiteX12" fmla="*/ 4794250 w 7988300"/>
                              <a:gd name="connsiteY12" fmla="*/ 927100 h 2603500"/>
                              <a:gd name="connsiteX13" fmla="*/ 4705350 w 7988300"/>
                              <a:gd name="connsiteY13" fmla="*/ 996950 h 2603500"/>
                              <a:gd name="connsiteX14" fmla="*/ 4552950 w 7988300"/>
                              <a:gd name="connsiteY14" fmla="*/ 1066800 h 2603500"/>
                              <a:gd name="connsiteX15" fmla="*/ 4445000 w 7988300"/>
                              <a:gd name="connsiteY15" fmla="*/ 1136650 h 2603500"/>
                              <a:gd name="connsiteX16" fmla="*/ 4273550 w 7988300"/>
                              <a:gd name="connsiteY16" fmla="*/ 1212850 h 2603500"/>
                              <a:gd name="connsiteX17" fmla="*/ 4133850 w 7988300"/>
                              <a:gd name="connsiteY17" fmla="*/ 1263650 h 2603500"/>
                              <a:gd name="connsiteX18" fmla="*/ 4051300 w 7988300"/>
                              <a:gd name="connsiteY18" fmla="*/ 1282700 h 2603500"/>
                              <a:gd name="connsiteX19" fmla="*/ 3943350 w 7988300"/>
                              <a:gd name="connsiteY19" fmla="*/ 1358900 h 2603500"/>
                              <a:gd name="connsiteX20" fmla="*/ 3784600 w 7988300"/>
                              <a:gd name="connsiteY20" fmla="*/ 1403350 h 2603500"/>
                              <a:gd name="connsiteX21" fmla="*/ 3727450 w 7988300"/>
                              <a:gd name="connsiteY21" fmla="*/ 1416050 h 2603500"/>
                              <a:gd name="connsiteX22" fmla="*/ 3562350 w 7988300"/>
                              <a:gd name="connsiteY22" fmla="*/ 1479550 h 2603500"/>
                              <a:gd name="connsiteX23" fmla="*/ 3327400 w 7988300"/>
                              <a:gd name="connsiteY23" fmla="*/ 1485900 h 2603500"/>
                              <a:gd name="connsiteX24" fmla="*/ 3232150 w 7988300"/>
                              <a:gd name="connsiteY24" fmla="*/ 1543050 h 2603500"/>
                              <a:gd name="connsiteX25" fmla="*/ 3098800 w 7988300"/>
                              <a:gd name="connsiteY25" fmla="*/ 1562100 h 2603500"/>
                              <a:gd name="connsiteX26" fmla="*/ 2965450 w 7988300"/>
                              <a:gd name="connsiteY26" fmla="*/ 1581150 h 2603500"/>
                              <a:gd name="connsiteX27" fmla="*/ 2895600 w 7988300"/>
                              <a:gd name="connsiteY27" fmla="*/ 1568450 h 2603500"/>
                              <a:gd name="connsiteX28" fmla="*/ 2724150 w 7988300"/>
                              <a:gd name="connsiteY28" fmla="*/ 1644650 h 2603500"/>
                              <a:gd name="connsiteX29" fmla="*/ 2609850 w 7988300"/>
                              <a:gd name="connsiteY29" fmla="*/ 1657350 h 2603500"/>
                              <a:gd name="connsiteX30" fmla="*/ 2527300 w 7988300"/>
                              <a:gd name="connsiteY30" fmla="*/ 1733550 h 2603500"/>
                              <a:gd name="connsiteX31" fmla="*/ 2387600 w 7988300"/>
                              <a:gd name="connsiteY31" fmla="*/ 1771650 h 2603500"/>
                              <a:gd name="connsiteX32" fmla="*/ 2260600 w 7988300"/>
                              <a:gd name="connsiteY32" fmla="*/ 1822450 h 2603500"/>
                              <a:gd name="connsiteX33" fmla="*/ 1911350 w 7988300"/>
                              <a:gd name="connsiteY33" fmla="*/ 1885950 h 2603500"/>
                              <a:gd name="connsiteX34" fmla="*/ 1695450 w 7988300"/>
                              <a:gd name="connsiteY34" fmla="*/ 2012950 h 2603500"/>
                              <a:gd name="connsiteX35" fmla="*/ 1600200 w 7988300"/>
                              <a:gd name="connsiteY35" fmla="*/ 2051050 h 2603500"/>
                              <a:gd name="connsiteX36" fmla="*/ 1314450 w 7988300"/>
                              <a:gd name="connsiteY36" fmla="*/ 2063750 h 2603500"/>
                              <a:gd name="connsiteX37" fmla="*/ 1149350 w 7988300"/>
                              <a:gd name="connsiteY37" fmla="*/ 2133600 h 2603500"/>
                              <a:gd name="connsiteX38" fmla="*/ 1060450 w 7988300"/>
                              <a:gd name="connsiteY38" fmla="*/ 2139950 h 2603500"/>
                              <a:gd name="connsiteX39" fmla="*/ 889000 w 7988300"/>
                              <a:gd name="connsiteY39" fmla="*/ 2209800 h 2603500"/>
                              <a:gd name="connsiteX40" fmla="*/ 698500 w 7988300"/>
                              <a:gd name="connsiteY40" fmla="*/ 2324100 h 2603500"/>
                              <a:gd name="connsiteX41" fmla="*/ 527050 w 7988300"/>
                              <a:gd name="connsiteY41" fmla="*/ 2393950 h 2603500"/>
                              <a:gd name="connsiteX42" fmla="*/ 228600 w 7988300"/>
                              <a:gd name="connsiteY42" fmla="*/ 2457450 h 2603500"/>
                              <a:gd name="connsiteX43" fmla="*/ 165100 w 7988300"/>
                              <a:gd name="connsiteY43" fmla="*/ 2470150 h 2603500"/>
                              <a:gd name="connsiteX44" fmla="*/ 0 w 7988300"/>
                              <a:gd name="connsiteY44" fmla="*/ 2603500 h 2603500"/>
                              <a:gd name="connsiteX0" fmla="*/ 7988300 w 7988300"/>
                              <a:gd name="connsiteY0" fmla="*/ 0 h 2603500"/>
                              <a:gd name="connsiteX1" fmla="*/ 7759700 w 7988300"/>
                              <a:gd name="connsiteY1" fmla="*/ 63500 h 2603500"/>
                              <a:gd name="connsiteX2" fmla="*/ 7524750 w 7988300"/>
                              <a:gd name="connsiteY2" fmla="*/ 190500 h 2603500"/>
                              <a:gd name="connsiteX3" fmla="*/ 6788150 w 7988300"/>
                              <a:gd name="connsiteY3" fmla="*/ 247650 h 2603500"/>
                              <a:gd name="connsiteX4" fmla="*/ 6489700 w 7988300"/>
                              <a:gd name="connsiteY4" fmla="*/ 355600 h 2603500"/>
                              <a:gd name="connsiteX5" fmla="*/ 5842000 w 7988300"/>
                              <a:gd name="connsiteY5" fmla="*/ 400050 h 2603500"/>
                              <a:gd name="connsiteX6" fmla="*/ 5638800 w 7988300"/>
                              <a:gd name="connsiteY6" fmla="*/ 476250 h 2603500"/>
                              <a:gd name="connsiteX7" fmla="*/ 5556250 w 7988300"/>
                              <a:gd name="connsiteY7" fmla="*/ 546100 h 2603500"/>
                              <a:gd name="connsiteX8" fmla="*/ 5378450 w 7988300"/>
                              <a:gd name="connsiteY8" fmla="*/ 571500 h 2603500"/>
                              <a:gd name="connsiteX9" fmla="*/ 5251450 w 7988300"/>
                              <a:gd name="connsiteY9" fmla="*/ 622300 h 2603500"/>
                              <a:gd name="connsiteX10" fmla="*/ 5124450 w 7988300"/>
                              <a:gd name="connsiteY10" fmla="*/ 736600 h 2603500"/>
                              <a:gd name="connsiteX11" fmla="*/ 4889500 w 7988300"/>
                              <a:gd name="connsiteY11" fmla="*/ 812800 h 2603500"/>
                              <a:gd name="connsiteX12" fmla="*/ 4794250 w 7988300"/>
                              <a:gd name="connsiteY12" fmla="*/ 927100 h 2603500"/>
                              <a:gd name="connsiteX13" fmla="*/ 4705350 w 7988300"/>
                              <a:gd name="connsiteY13" fmla="*/ 996950 h 2603500"/>
                              <a:gd name="connsiteX14" fmla="*/ 4552950 w 7988300"/>
                              <a:gd name="connsiteY14" fmla="*/ 1066800 h 2603500"/>
                              <a:gd name="connsiteX15" fmla="*/ 4445000 w 7988300"/>
                              <a:gd name="connsiteY15" fmla="*/ 1136650 h 2603500"/>
                              <a:gd name="connsiteX16" fmla="*/ 4273550 w 7988300"/>
                              <a:gd name="connsiteY16" fmla="*/ 1212850 h 2603500"/>
                              <a:gd name="connsiteX17" fmla="*/ 4133850 w 7988300"/>
                              <a:gd name="connsiteY17" fmla="*/ 1263650 h 2603500"/>
                              <a:gd name="connsiteX18" fmla="*/ 4051300 w 7988300"/>
                              <a:gd name="connsiteY18" fmla="*/ 1282700 h 2603500"/>
                              <a:gd name="connsiteX19" fmla="*/ 3943350 w 7988300"/>
                              <a:gd name="connsiteY19" fmla="*/ 1358900 h 2603500"/>
                              <a:gd name="connsiteX20" fmla="*/ 3784600 w 7988300"/>
                              <a:gd name="connsiteY20" fmla="*/ 1403350 h 2603500"/>
                              <a:gd name="connsiteX21" fmla="*/ 3727450 w 7988300"/>
                              <a:gd name="connsiteY21" fmla="*/ 1416050 h 2603500"/>
                              <a:gd name="connsiteX22" fmla="*/ 3562350 w 7988300"/>
                              <a:gd name="connsiteY22" fmla="*/ 1479550 h 2603500"/>
                              <a:gd name="connsiteX23" fmla="*/ 3327400 w 7988300"/>
                              <a:gd name="connsiteY23" fmla="*/ 1485900 h 2603500"/>
                              <a:gd name="connsiteX24" fmla="*/ 3232150 w 7988300"/>
                              <a:gd name="connsiteY24" fmla="*/ 1543050 h 2603500"/>
                              <a:gd name="connsiteX25" fmla="*/ 3098800 w 7988300"/>
                              <a:gd name="connsiteY25" fmla="*/ 1562100 h 2603500"/>
                              <a:gd name="connsiteX26" fmla="*/ 2965450 w 7988300"/>
                              <a:gd name="connsiteY26" fmla="*/ 1581150 h 2603500"/>
                              <a:gd name="connsiteX27" fmla="*/ 2895600 w 7988300"/>
                              <a:gd name="connsiteY27" fmla="*/ 1568450 h 2603500"/>
                              <a:gd name="connsiteX28" fmla="*/ 2724150 w 7988300"/>
                              <a:gd name="connsiteY28" fmla="*/ 1644650 h 2603500"/>
                              <a:gd name="connsiteX29" fmla="*/ 2609850 w 7988300"/>
                              <a:gd name="connsiteY29" fmla="*/ 1657350 h 2603500"/>
                              <a:gd name="connsiteX30" fmla="*/ 2527300 w 7988300"/>
                              <a:gd name="connsiteY30" fmla="*/ 1733550 h 2603500"/>
                              <a:gd name="connsiteX31" fmla="*/ 2387600 w 7988300"/>
                              <a:gd name="connsiteY31" fmla="*/ 1771650 h 2603500"/>
                              <a:gd name="connsiteX32" fmla="*/ 2260600 w 7988300"/>
                              <a:gd name="connsiteY32" fmla="*/ 1822450 h 2603500"/>
                              <a:gd name="connsiteX33" fmla="*/ 1911350 w 7988300"/>
                              <a:gd name="connsiteY33" fmla="*/ 1885950 h 2603500"/>
                              <a:gd name="connsiteX34" fmla="*/ 1695450 w 7988300"/>
                              <a:gd name="connsiteY34" fmla="*/ 2012950 h 2603500"/>
                              <a:gd name="connsiteX35" fmla="*/ 1600200 w 7988300"/>
                              <a:gd name="connsiteY35" fmla="*/ 2051050 h 2603500"/>
                              <a:gd name="connsiteX36" fmla="*/ 1314450 w 7988300"/>
                              <a:gd name="connsiteY36" fmla="*/ 2063750 h 2603500"/>
                              <a:gd name="connsiteX37" fmla="*/ 1149350 w 7988300"/>
                              <a:gd name="connsiteY37" fmla="*/ 2133600 h 2603500"/>
                              <a:gd name="connsiteX38" fmla="*/ 1060450 w 7988300"/>
                              <a:gd name="connsiteY38" fmla="*/ 2139950 h 2603500"/>
                              <a:gd name="connsiteX39" fmla="*/ 889000 w 7988300"/>
                              <a:gd name="connsiteY39" fmla="*/ 2209800 h 2603500"/>
                              <a:gd name="connsiteX40" fmla="*/ 698500 w 7988300"/>
                              <a:gd name="connsiteY40" fmla="*/ 2324100 h 2603500"/>
                              <a:gd name="connsiteX41" fmla="*/ 527050 w 7988300"/>
                              <a:gd name="connsiteY41" fmla="*/ 2393950 h 2603500"/>
                              <a:gd name="connsiteX42" fmla="*/ 494818 w 7988300"/>
                              <a:gd name="connsiteY42" fmla="*/ 2440087 h 2603500"/>
                              <a:gd name="connsiteX43" fmla="*/ 165100 w 7988300"/>
                              <a:gd name="connsiteY43" fmla="*/ 2470150 h 2603500"/>
                              <a:gd name="connsiteX44" fmla="*/ 0 w 7988300"/>
                              <a:gd name="connsiteY44" fmla="*/ 2603500 h 2603500"/>
                              <a:gd name="connsiteX0" fmla="*/ 7988300 w 7988300"/>
                              <a:gd name="connsiteY0" fmla="*/ 0 h 2603500"/>
                              <a:gd name="connsiteX1" fmla="*/ 7759700 w 7988300"/>
                              <a:gd name="connsiteY1" fmla="*/ 63500 h 2603500"/>
                              <a:gd name="connsiteX2" fmla="*/ 7524750 w 7988300"/>
                              <a:gd name="connsiteY2" fmla="*/ 190500 h 2603500"/>
                              <a:gd name="connsiteX3" fmla="*/ 6788150 w 7988300"/>
                              <a:gd name="connsiteY3" fmla="*/ 247650 h 2603500"/>
                              <a:gd name="connsiteX4" fmla="*/ 6489700 w 7988300"/>
                              <a:gd name="connsiteY4" fmla="*/ 355600 h 2603500"/>
                              <a:gd name="connsiteX5" fmla="*/ 5842000 w 7988300"/>
                              <a:gd name="connsiteY5" fmla="*/ 400050 h 2603500"/>
                              <a:gd name="connsiteX6" fmla="*/ 5638800 w 7988300"/>
                              <a:gd name="connsiteY6" fmla="*/ 476250 h 2603500"/>
                              <a:gd name="connsiteX7" fmla="*/ 5556250 w 7988300"/>
                              <a:gd name="connsiteY7" fmla="*/ 546100 h 2603500"/>
                              <a:gd name="connsiteX8" fmla="*/ 5378450 w 7988300"/>
                              <a:gd name="connsiteY8" fmla="*/ 571500 h 2603500"/>
                              <a:gd name="connsiteX9" fmla="*/ 5251450 w 7988300"/>
                              <a:gd name="connsiteY9" fmla="*/ 622300 h 2603500"/>
                              <a:gd name="connsiteX10" fmla="*/ 5124450 w 7988300"/>
                              <a:gd name="connsiteY10" fmla="*/ 736600 h 2603500"/>
                              <a:gd name="connsiteX11" fmla="*/ 4889500 w 7988300"/>
                              <a:gd name="connsiteY11" fmla="*/ 812800 h 2603500"/>
                              <a:gd name="connsiteX12" fmla="*/ 4794250 w 7988300"/>
                              <a:gd name="connsiteY12" fmla="*/ 927100 h 2603500"/>
                              <a:gd name="connsiteX13" fmla="*/ 4705350 w 7988300"/>
                              <a:gd name="connsiteY13" fmla="*/ 996950 h 2603500"/>
                              <a:gd name="connsiteX14" fmla="*/ 4552950 w 7988300"/>
                              <a:gd name="connsiteY14" fmla="*/ 1066800 h 2603500"/>
                              <a:gd name="connsiteX15" fmla="*/ 4445000 w 7988300"/>
                              <a:gd name="connsiteY15" fmla="*/ 1136650 h 2603500"/>
                              <a:gd name="connsiteX16" fmla="*/ 4273550 w 7988300"/>
                              <a:gd name="connsiteY16" fmla="*/ 1212850 h 2603500"/>
                              <a:gd name="connsiteX17" fmla="*/ 4133850 w 7988300"/>
                              <a:gd name="connsiteY17" fmla="*/ 1263650 h 2603500"/>
                              <a:gd name="connsiteX18" fmla="*/ 4051300 w 7988300"/>
                              <a:gd name="connsiteY18" fmla="*/ 1282700 h 2603500"/>
                              <a:gd name="connsiteX19" fmla="*/ 3943350 w 7988300"/>
                              <a:gd name="connsiteY19" fmla="*/ 1358900 h 2603500"/>
                              <a:gd name="connsiteX20" fmla="*/ 3784600 w 7988300"/>
                              <a:gd name="connsiteY20" fmla="*/ 1403350 h 2603500"/>
                              <a:gd name="connsiteX21" fmla="*/ 3727450 w 7988300"/>
                              <a:gd name="connsiteY21" fmla="*/ 1416050 h 2603500"/>
                              <a:gd name="connsiteX22" fmla="*/ 3562350 w 7988300"/>
                              <a:gd name="connsiteY22" fmla="*/ 1479550 h 2603500"/>
                              <a:gd name="connsiteX23" fmla="*/ 3327400 w 7988300"/>
                              <a:gd name="connsiteY23" fmla="*/ 1485900 h 2603500"/>
                              <a:gd name="connsiteX24" fmla="*/ 3232150 w 7988300"/>
                              <a:gd name="connsiteY24" fmla="*/ 1543050 h 2603500"/>
                              <a:gd name="connsiteX25" fmla="*/ 3098800 w 7988300"/>
                              <a:gd name="connsiteY25" fmla="*/ 1562100 h 2603500"/>
                              <a:gd name="connsiteX26" fmla="*/ 2965450 w 7988300"/>
                              <a:gd name="connsiteY26" fmla="*/ 1581150 h 2603500"/>
                              <a:gd name="connsiteX27" fmla="*/ 2895600 w 7988300"/>
                              <a:gd name="connsiteY27" fmla="*/ 1568450 h 2603500"/>
                              <a:gd name="connsiteX28" fmla="*/ 2724150 w 7988300"/>
                              <a:gd name="connsiteY28" fmla="*/ 1644650 h 2603500"/>
                              <a:gd name="connsiteX29" fmla="*/ 2609850 w 7988300"/>
                              <a:gd name="connsiteY29" fmla="*/ 1657350 h 2603500"/>
                              <a:gd name="connsiteX30" fmla="*/ 2527300 w 7988300"/>
                              <a:gd name="connsiteY30" fmla="*/ 1733550 h 2603500"/>
                              <a:gd name="connsiteX31" fmla="*/ 2387600 w 7988300"/>
                              <a:gd name="connsiteY31" fmla="*/ 1771650 h 2603500"/>
                              <a:gd name="connsiteX32" fmla="*/ 2260600 w 7988300"/>
                              <a:gd name="connsiteY32" fmla="*/ 1822450 h 2603500"/>
                              <a:gd name="connsiteX33" fmla="*/ 1911350 w 7988300"/>
                              <a:gd name="connsiteY33" fmla="*/ 1885950 h 2603500"/>
                              <a:gd name="connsiteX34" fmla="*/ 1695450 w 7988300"/>
                              <a:gd name="connsiteY34" fmla="*/ 2012950 h 2603500"/>
                              <a:gd name="connsiteX35" fmla="*/ 1600200 w 7988300"/>
                              <a:gd name="connsiteY35" fmla="*/ 2051050 h 2603500"/>
                              <a:gd name="connsiteX36" fmla="*/ 1314450 w 7988300"/>
                              <a:gd name="connsiteY36" fmla="*/ 2063750 h 2603500"/>
                              <a:gd name="connsiteX37" fmla="*/ 1149350 w 7988300"/>
                              <a:gd name="connsiteY37" fmla="*/ 2133600 h 2603500"/>
                              <a:gd name="connsiteX38" fmla="*/ 1060450 w 7988300"/>
                              <a:gd name="connsiteY38" fmla="*/ 2139950 h 2603500"/>
                              <a:gd name="connsiteX39" fmla="*/ 889000 w 7988300"/>
                              <a:gd name="connsiteY39" fmla="*/ 2209800 h 2603500"/>
                              <a:gd name="connsiteX40" fmla="*/ 698500 w 7988300"/>
                              <a:gd name="connsiteY40" fmla="*/ 2324100 h 2603500"/>
                              <a:gd name="connsiteX41" fmla="*/ 527050 w 7988300"/>
                              <a:gd name="connsiteY41" fmla="*/ 2393950 h 2603500"/>
                              <a:gd name="connsiteX42" fmla="*/ 494818 w 7988300"/>
                              <a:gd name="connsiteY42" fmla="*/ 2440087 h 2603500"/>
                              <a:gd name="connsiteX43" fmla="*/ 165100 w 7988300"/>
                              <a:gd name="connsiteY43" fmla="*/ 2470150 h 2603500"/>
                              <a:gd name="connsiteX44" fmla="*/ 0 w 7988300"/>
                              <a:gd name="connsiteY44" fmla="*/ 2603500 h 2603500"/>
                              <a:gd name="connsiteX0" fmla="*/ 7988300 w 7988300"/>
                              <a:gd name="connsiteY0" fmla="*/ 0 h 2603500"/>
                              <a:gd name="connsiteX1" fmla="*/ 7759700 w 7988300"/>
                              <a:gd name="connsiteY1" fmla="*/ 63500 h 2603500"/>
                              <a:gd name="connsiteX2" fmla="*/ 7524750 w 7988300"/>
                              <a:gd name="connsiteY2" fmla="*/ 190500 h 2603500"/>
                              <a:gd name="connsiteX3" fmla="*/ 6788150 w 7988300"/>
                              <a:gd name="connsiteY3" fmla="*/ 247650 h 2603500"/>
                              <a:gd name="connsiteX4" fmla="*/ 6489700 w 7988300"/>
                              <a:gd name="connsiteY4" fmla="*/ 355600 h 2603500"/>
                              <a:gd name="connsiteX5" fmla="*/ 5842000 w 7988300"/>
                              <a:gd name="connsiteY5" fmla="*/ 400050 h 2603500"/>
                              <a:gd name="connsiteX6" fmla="*/ 5638800 w 7988300"/>
                              <a:gd name="connsiteY6" fmla="*/ 476250 h 2603500"/>
                              <a:gd name="connsiteX7" fmla="*/ 5556250 w 7988300"/>
                              <a:gd name="connsiteY7" fmla="*/ 546100 h 2603500"/>
                              <a:gd name="connsiteX8" fmla="*/ 5378450 w 7988300"/>
                              <a:gd name="connsiteY8" fmla="*/ 571500 h 2603500"/>
                              <a:gd name="connsiteX9" fmla="*/ 5251450 w 7988300"/>
                              <a:gd name="connsiteY9" fmla="*/ 622300 h 2603500"/>
                              <a:gd name="connsiteX10" fmla="*/ 5124450 w 7988300"/>
                              <a:gd name="connsiteY10" fmla="*/ 736600 h 2603500"/>
                              <a:gd name="connsiteX11" fmla="*/ 4889500 w 7988300"/>
                              <a:gd name="connsiteY11" fmla="*/ 812800 h 2603500"/>
                              <a:gd name="connsiteX12" fmla="*/ 4794250 w 7988300"/>
                              <a:gd name="connsiteY12" fmla="*/ 927100 h 2603500"/>
                              <a:gd name="connsiteX13" fmla="*/ 4705350 w 7988300"/>
                              <a:gd name="connsiteY13" fmla="*/ 996950 h 2603500"/>
                              <a:gd name="connsiteX14" fmla="*/ 4552950 w 7988300"/>
                              <a:gd name="connsiteY14" fmla="*/ 1066800 h 2603500"/>
                              <a:gd name="connsiteX15" fmla="*/ 4445000 w 7988300"/>
                              <a:gd name="connsiteY15" fmla="*/ 1136650 h 2603500"/>
                              <a:gd name="connsiteX16" fmla="*/ 4273550 w 7988300"/>
                              <a:gd name="connsiteY16" fmla="*/ 1212850 h 2603500"/>
                              <a:gd name="connsiteX17" fmla="*/ 4133850 w 7988300"/>
                              <a:gd name="connsiteY17" fmla="*/ 1263650 h 2603500"/>
                              <a:gd name="connsiteX18" fmla="*/ 4051300 w 7988300"/>
                              <a:gd name="connsiteY18" fmla="*/ 1282700 h 2603500"/>
                              <a:gd name="connsiteX19" fmla="*/ 3943350 w 7988300"/>
                              <a:gd name="connsiteY19" fmla="*/ 1358900 h 2603500"/>
                              <a:gd name="connsiteX20" fmla="*/ 3784600 w 7988300"/>
                              <a:gd name="connsiteY20" fmla="*/ 1403350 h 2603500"/>
                              <a:gd name="connsiteX21" fmla="*/ 3727450 w 7988300"/>
                              <a:gd name="connsiteY21" fmla="*/ 1416050 h 2603500"/>
                              <a:gd name="connsiteX22" fmla="*/ 3562350 w 7988300"/>
                              <a:gd name="connsiteY22" fmla="*/ 1479550 h 2603500"/>
                              <a:gd name="connsiteX23" fmla="*/ 3327400 w 7988300"/>
                              <a:gd name="connsiteY23" fmla="*/ 1485900 h 2603500"/>
                              <a:gd name="connsiteX24" fmla="*/ 3232150 w 7988300"/>
                              <a:gd name="connsiteY24" fmla="*/ 1543050 h 2603500"/>
                              <a:gd name="connsiteX25" fmla="*/ 3098800 w 7988300"/>
                              <a:gd name="connsiteY25" fmla="*/ 1562100 h 2603500"/>
                              <a:gd name="connsiteX26" fmla="*/ 2965450 w 7988300"/>
                              <a:gd name="connsiteY26" fmla="*/ 1581150 h 2603500"/>
                              <a:gd name="connsiteX27" fmla="*/ 2895600 w 7988300"/>
                              <a:gd name="connsiteY27" fmla="*/ 1568450 h 2603500"/>
                              <a:gd name="connsiteX28" fmla="*/ 2724150 w 7988300"/>
                              <a:gd name="connsiteY28" fmla="*/ 1644650 h 2603500"/>
                              <a:gd name="connsiteX29" fmla="*/ 2609850 w 7988300"/>
                              <a:gd name="connsiteY29" fmla="*/ 1657350 h 2603500"/>
                              <a:gd name="connsiteX30" fmla="*/ 2527300 w 7988300"/>
                              <a:gd name="connsiteY30" fmla="*/ 1733550 h 2603500"/>
                              <a:gd name="connsiteX31" fmla="*/ 2387600 w 7988300"/>
                              <a:gd name="connsiteY31" fmla="*/ 1771650 h 2603500"/>
                              <a:gd name="connsiteX32" fmla="*/ 2260600 w 7988300"/>
                              <a:gd name="connsiteY32" fmla="*/ 1822450 h 2603500"/>
                              <a:gd name="connsiteX33" fmla="*/ 1911350 w 7988300"/>
                              <a:gd name="connsiteY33" fmla="*/ 1885950 h 2603500"/>
                              <a:gd name="connsiteX34" fmla="*/ 1695450 w 7988300"/>
                              <a:gd name="connsiteY34" fmla="*/ 2012950 h 2603500"/>
                              <a:gd name="connsiteX35" fmla="*/ 1600200 w 7988300"/>
                              <a:gd name="connsiteY35" fmla="*/ 2051050 h 2603500"/>
                              <a:gd name="connsiteX36" fmla="*/ 1314450 w 7988300"/>
                              <a:gd name="connsiteY36" fmla="*/ 2063750 h 2603500"/>
                              <a:gd name="connsiteX37" fmla="*/ 1149350 w 7988300"/>
                              <a:gd name="connsiteY37" fmla="*/ 2133600 h 2603500"/>
                              <a:gd name="connsiteX38" fmla="*/ 1060450 w 7988300"/>
                              <a:gd name="connsiteY38" fmla="*/ 2139950 h 2603500"/>
                              <a:gd name="connsiteX39" fmla="*/ 889000 w 7988300"/>
                              <a:gd name="connsiteY39" fmla="*/ 2209800 h 2603500"/>
                              <a:gd name="connsiteX40" fmla="*/ 698500 w 7988300"/>
                              <a:gd name="connsiteY40" fmla="*/ 2324100 h 2603500"/>
                              <a:gd name="connsiteX41" fmla="*/ 527050 w 7988300"/>
                              <a:gd name="connsiteY41" fmla="*/ 2393950 h 2603500"/>
                              <a:gd name="connsiteX42" fmla="*/ 494818 w 7988300"/>
                              <a:gd name="connsiteY42" fmla="*/ 2440087 h 2603500"/>
                              <a:gd name="connsiteX43" fmla="*/ 379232 w 7988300"/>
                              <a:gd name="connsiteY43" fmla="*/ 2470150 h 2603500"/>
                              <a:gd name="connsiteX44" fmla="*/ 0 w 7988300"/>
                              <a:gd name="connsiteY44" fmla="*/ 2603500 h 2603500"/>
                              <a:gd name="connsiteX0" fmla="*/ 7988300 w 7988300"/>
                              <a:gd name="connsiteY0" fmla="*/ 0 h 2603500"/>
                              <a:gd name="connsiteX1" fmla="*/ 7759700 w 7988300"/>
                              <a:gd name="connsiteY1" fmla="*/ 63500 h 2603500"/>
                              <a:gd name="connsiteX2" fmla="*/ 7524750 w 7988300"/>
                              <a:gd name="connsiteY2" fmla="*/ 190500 h 2603500"/>
                              <a:gd name="connsiteX3" fmla="*/ 6788150 w 7988300"/>
                              <a:gd name="connsiteY3" fmla="*/ 247650 h 2603500"/>
                              <a:gd name="connsiteX4" fmla="*/ 6489700 w 7988300"/>
                              <a:gd name="connsiteY4" fmla="*/ 355600 h 2603500"/>
                              <a:gd name="connsiteX5" fmla="*/ 5842000 w 7988300"/>
                              <a:gd name="connsiteY5" fmla="*/ 400050 h 2603500"/>
                              <a:gd name="connsiteX6" fmla="*/ 5638800 w 7988300"/>
                              <a:gd name="connsiteY6" fmla="*/ 476250 h 2603500"/>
                              <a:gd name="connsiteX7" fmla="*/ 5556250 w 7988300"/>
                              <a:gd name="connsiteY7" fmla="*/ 546100 h 2603500"/>
                              <a:gd name="connsiteX8" fmla="*/ 5378450 w 7988300"/>
                              <a:gd name="connsiteY8" fmla="*/ 571500 h 2603500"/>
                              <a:gd name="connsiteX9" fmla="*/ 5251450 w 7988300"/>
                              <a:gd name="connsiteY9" fmla="*/ 622300 h 2603500"/>
                              <a:gd name="connsiteX10" fmla="*/ 5124450 w 7988300"/>
                              <a:gd name="connsiteY10" fmla="*/ 736600 h 2603500"/>
                              <a:gd name="connsiteX11" fmla="*/ 4889500 w 7988300"/>
                              <a:gd name="connsiteY11" fmla="*/ 812800 h 2603500"/>
                              <a:gd name="connsiteX12" fmla="*/ 4794250 w 7988300"/>
                              <a:gd name="connsiteY12" fmla="*/ 927100 h 2603500"/>
                              <a:gd name="connsiteX13" fmla="*/ 4705350 w 7988300"/>
                              <a:gd name="connsiteY13" fmla="*/ 996950 h 2603500"/>
                              <a:gd name="connsiteX14" fmla="*/ 4552950 w 7988300"/>
                              <a:gd name="connsiteY14" fmla="*/ 1066800 h 2603500"/>
                              <a:gd name="connsiteX15" fmla="*/ 4445000 w 7988300"/>
                              <a:gd name="connsiteY15" fmla="*/ 1136650 h 2603500"/>
                              <a:gd name="connsiteX16" fmla="*/ 4273550 w 7988300"/>
                              <a:gd name="connsiteY16" fmla="*/ 1212850 h 2603500"/>
                              <a:gd name="connsiteX17" fmla="*/ 4133850 w 7988300"/>
                              <a:gd name="connsiteY17" fmla="*/ 1263650 h 2603500"/>
                              <a:gd name="connsiteX18" fmla="*/ 4051300 w 7988300"/>
                              <a:gd name="connsiteY18" fmla="*/ 1282700 h 2603500"/>
                              <a:gd name="connsiteX19" fmla="*/ 3943350 w 7988300"/>
                              <a:gd name="connsiteY19" fmla="*/ 1358900 h 2603500"/>
                              <a:gd name="connsiteX20" fmla="*/ 3784600 w 7988300"/>
                              <a:gd name="connsiteY20" fmla="*/ 1403350 h 2603500"/>
                              <a:gd name="connsiteX21" fmla="*/ 3727450 w 7988300"/>
                              <a:gd name="connsiteY21" fmla="*/ 1416050 h 2603500"/>
                              <a:gd name="connsiteX22" fmla="*/ 3562350 w 7988300"/>
                              <a:gd name="connsiteY22" fmla="*/ 1479550 h 2603500"/>
                              <a:gd name="connsiteX23" fmla="*/ 3327400 w 7988300"/>
                              <a:gd name="connsiteY23" fmla="*/ 1485900 h 2603500"/>
                              <a:gd name="connsiteX24" fmla="*/ 3232150 w 7988300"/>
                              <a:gd name="connsiteY24" fmla="*/ 1543050 h 2603500"/>
                              <a:gd name="connsiteX25" fmla="*/ 3098800 w 7988300"/>
                              <a:gd name="connsiteY25" fmla="*/ 1562100 h 2603500"/>
                              <a:gd name="connsiteX26" fmla="*/ 2965450 w 7988300"/>
                              <a:gd name="connsiteY26" fmla="*/ 1581150 h 2603500"/>
                              <a:gd name="connsiteX27" fmla="*/ 2895600 w 7988300"/>
                              <a:gd name="connsiteY27" fmla="*/ 1568450 h 2603500"/>
                              <a:gd name="connsiteX28" fmla="*/ 2724150 w 7988300"/>
                              <a:gd name="connsiteY28" fmla="*/ 1644650 h 2603500"/>
                              <a:gd name="connsiteX29" fmla="*/ 2609850 w 7988300"/>
                              <a:gd name="connsiteY29" fmla="*/ 1657350 h 2603500"/>
                              <a:gd name="connsiteX30" fmla="*/ 2527300 w 7988300"/>
                              <a:gd name="connsiteY30" fmla="*/ 1733550 h 2603500"/>
                              <a:gd name="connsiteX31" fmla="*/ 2387600 w 7988300"/>
                              <a:gd name="connsiteY31" fmla="*/ 1771650 h 2603500"/>
                              <a:gd name="connsiteX32" fmla="*/ 2260600 w 7988300"/>
                              <a:gd name="connsiteY32" fmla="*/ 1822450 h 2603500"/>
                              <a:gd name="connsiteX33" fmla="*/ 1911350 w 7988300"/>
                              <a:gd name="connsiteY33" fmla="*/ 1885950 h 2603500"/>
                              <a:gd name="connsiteX34" fmla="*/ 1695450 w 7988300"/>
                              <a:gd name="connsiteY34" fmla="*/ 2012950 h 2603500"/>
                              <a:gd name="connsiteX35" fmla="*/ 1600200 w 7988300"/>
                              <a:gd name="connsiteY35" fmla="*/ 2051050 h 2603500"/>
                              <a:gd name="connsiteX36" fmla="*/ 1314450 w 7988300"/>
                              <a:gd name="connsiteY36" fmla="*/ 2063750 h 2603500"/>
                              <a:gd name="connsiteX37" fmla="*/ 1149350 w 7988300"/>
                              <a:gd name="connsiteY37" fmla="*/ 2133600 h 2603500"/>
                              <a:gd name="connsiteX38" fmla="*/ 1060450 w 7988300"/>
                              <a:gd name="connsiteY38" fmla="*/ 2139950 h 2603500"/>
                              <a:gd name="connsiteX39" fmla="*/ 889000 w 7988300"/>
                              <a:gd name="connsiteY39" fmla="*/ 2209800 h 2603500"/>
                              <a:gd name="connsiteX40" fmla="*/ 698500 w 7988300"/>
                              <a:gd name="connsiteY40" fmla="*/ 2324100 h 2603500"/>
                              <a:gd name="connsiteX41" fmla="*/ 527050 w 7988300"/>
                              <a:gd name="connsiteY41" fmla="*/ 2393950 h 2603500"/>
                              <a:gd name="connsiteX42" fmla="*/ 494818 w 7988300"/>
                              <a:gd name="connsiteY42" fmla="*/ 2440087 h 2603500"/>
                              <a:gd name="connsiteX43" fmla="*/ 379232 w 7988300"/>
                              <a:gd name="connsiteY43" fmla="*/ 2470150 h 2603500"/>
                              <a:gd name="connsiteX44" fmla="*/ 0 w 7988300"/>
                              <a:gd name="connsiteY44" fmla="*/ 2603500 h 2603500"/>
                              <a:gd name="connsiteX0" fmla="*/ 7612122 w 7612122"/>
                              <a:gd name="connsiteY0" fmla="*/ 0 h 2499328"/>
                              <a:gd name="connsiteX1" fmla="*/ 7383522 w 7612122"/>
                              <a:gd name="connsiteY1" fmla="*/ 63500 h 2499328"/>
                              <a:gd name="connsiteX2" fmla="*/ 7148572 w 7612122"/>
                              <a:gd name="connsiteY2" fmla="*/ 190500 h 2499328"/>
                              <a:gd name="connsiteX3" fmla="*/ 6411972 w 7612122"/>
                              <a:gd name="connsiteY3" fmla="*/ 247650 h 2499328"/>
                              <a:gd name="connsiteX4" fmla="*/ 6113522 w 7612122"/>
                              <a:gd name="connsiteY4" fmla="*/ 355600 h 2499328"/>
                              <a:gd name="connsiteX5" fmla="*/ 5465822 w 7612122"/>
                              <a:gd name="connsiteY5" fmla="*/ 400050 h 2499328"/>
                              <a:gd name="connsiteX6" fmla="*/ 5262622 w 7612122"/>
                              <a:gd name="connsiteY6" fmla="*/ 476250 h 2499328"/>
                              <a:gd name="connsiteX7" fmla="*/ 5180072 w 7612122"/>
                              <a:gd name="connsiteY7" fmla="*/ 546100 h 2499328"/>
                              <a:gd name="connsiteX8" fmla="*/ 5002272 w 7612122"/>
                              <a:gd name="connsiteY8" fmla="*/ 571500 h 2499328"/>
                              <a:gd name="connsiteX9" fmla="*/ 4875272 w 7612122"/>
                              <a:gd name="connsiteY9" fmla="*/ 622300 h 2499328"/>
                              <a:gd name="connsiteX10" fmla="*/ 4748272 w 7612122"/>
                              <a:gd name="connsiteY10" fmla="*/ 736600 h 2499328"/>
                              <a:gd name="connsiteX11" fmla="*/ 4513322 w 7612122"/>
                              <a:gd name="connsiteY11" fmla="*/ 812800 h 2499328"/>
                              <a:gd name="connsiteX12" fmla="*/ 4418072 w 7612122"/>
                              <a:gd name="connsiteY12" fmla="*/ 927100 h 2499328"/>
                              <a:gd name="connsiteX13" fmla="*/ 4329172 w 7612122"/>
                              <a:gd name="connsiteY13" fmla="*/ 996950 h 2499328"/>
                              <a:gd name="connsiteX14" fmla="*/ 4176772 w 7612122"/>
                              <a:gd name="connsiteY14" fmla="*/ 1066800 h 2499328"/>
                              <a:gd name="connsiteX15" fmla="*/ 4068822 w 7612122"/>
                              <a:gd name="connsiteY15" fmla="*/ 1136650 h 2499328"/>
                              <a:gd name="connsiteX16" fmla="*/ 3897372 w 7612122"/>
                              <a:gd name="connsiteY16" fmla="*/ 1212850 h 2499328"/>
                              <a:gd name="connsiteX17" fmla="*/ 3757672 w 7612122"/>
                              <a:gd name="connsiteY17" fmla="*/ 1263650 h 2499328"/>
                              <a:gd name="connsiteX18" fmla="*/ 3675122 w 7612122"/>
                              <a:gd name="connsiteY18" fmla="*/ 1282700 h 2499328"/>
                              <a:gd name="connsiteX19" fmla="*/ 3567172 w 7612122"/>
                              <a:gd name="connsiteY19" fmla="*/ 1358900 h 2499328"/>
                              <a:gd name="connsiteX20" fmla="*/ 3408422 w 7612122"/>
                              <a:gd name="connsiteY20" fmla="*/ 1403350 h 2499328"/>
                              <a:gd name="connsiteX21" fmla="*/ 3351272 w 7612122"/>
                              <a:gd name="connsiteY21" fmla="*/ 1416050 h 2499328"/>
                              <a:gd name="connsiteX22" fmla="*/ 3186172 w 7612122"/>
                              <a:gd name="connsiteY22" fmla="*/ 1479550 h 2499328"/>
                              <a:gd name="connsiteX23" fmla="*/ 2951222 w 7612122"/>
                              <a:gd name="connsiteY23" fmla="*/ 1485900 h 2499328"/>
                              <a:gd name="connsiteX24" fmla="*/ 2855972 w 7612122"/>
                              <a:gd name="connsiteY24" fmla="*/ 1543050 h 2499328"/>
                              <a:gd name="connsiteX25" fmla="*/ 2722622 w 7612122"/>
                              <a:gd name="connsiteY25" fmla="*/ 1562100 h 2499328"/>
                              <a:gd name="connsiteX26" fmla="*/ 2589272 w 7612122"/>
                              <a:gd name="connsiteY26" fmla="*/ 1581150 h 2499328"/>
                              <a:gd name="connsiteX27" fmla="*/ 2519422 w 7612122"/>
                              <a:gd name="connsiteY27" fmla="*/ 1568450 h 2499328"/>
                              <a:gd name="connsiteX28" fmla="*/ 2347972 w 7612122"/>
                              <a:gd name="connsiteY28" fmla="*/ 1644650 h 2499328"/>
                              <a:gd name="connsiteX29" fmla="*/ 2233672 w 7612122"/>
                              <a:gd name="connsiteY29" fmla="*/ 1657350 h 2499328"/>
                              <a:gd name="connsiteX30" fmla="*/ 2151122 w 7612122"/>
                              <a:gd name="connsiteY30" fmla="*/ 1733550 h 2499328"/>
                              <a:gd name="connsiteX31" fmla="*/ 2011422 w 7612122"/>
                              <a:gd name="connsiteY31" fmla="*/ 1771650 h 2499328"/>
                              <a:gd name="connsiteX32" fmla="*/ 1884422 w 7612122"/>
                              <a:gd name="connsiteY32" fmla="*/ 1822450 h 2499328"/>
                              <a:gd name="connsiteX33" fmla="*/ 1535172 w 7612122"/>
                              <a:gd name="connsiteY33" fmla="*/ 1885950 h 2499328"/>
                              <a:gd name="connsiteX34" fmla="*/ 1319272 w 7612122"/>
                              <a:gd name="connsiteY34" fmla="*/ 2012950 h 2499328"/>
                              <a:gd name="connsiteX35" fmla="*/ 1224022 w 7612122"/>
                              <a:gd name="connsiteY35" fmla="*/ 2051050 h 2499328"/>
                              <a:gd name="connsiteX36" fmla="*/ 938272 w 7612122"/>
                              <a:gd name="connsiteY36" fmla="*/ 2063750 h 2499328"/>
                              <a:gd name="connsiteX37" fmla="*/ 773172 w 7612122"/>
                              <a:gd name="connsiteY37" fmla="*/ 2133600 h 2499328"/>
                              <a:gd name="connsiteX38" fmla="*/ 684272 w 7612122"/>
                              <a:gd name="connsiteY38" fmla="*/ 2139950 h 2499328"/>
                              <a:gd name="connsiteX39" fmla="*/ 512822 w 7612122"/>
                              <a:gd name="connsiteY39" fmla="*/ 2209800 h 2499328"/>
                              <a:gd name="connsiteX40" fmla="*/ 322322 w 7612122"/>
                              <a:gd name="connsiteY40" fmla="*/ 2324100 h 2499328"/>
                              <a:gd name="connsiteX41" fmla="*/ 150872 w 7612122"/>
                              <a:gd name="connsiteY41" fmla="*/ 2393950 h 2499328"/>
                              <a:gd name="connsiteX42" fmla="*/ 118640 w 7612122"/>
                              <a:gd name="connsiteY42" fmla="*/ 2440087 h 2499328"/>
                              <a:gd name="connsiteX43" fmla="*/ 3054 w 7612122"/>
                              <a:gd name="connsiteY43" fmla="*/ 2470150 h 2499328"/>
                              <a:gd name="connsiteX44" fmla="*/ 0 w 7612122"/>
                              <a:gd name="connsiteY44" fmla="*/ 2499328 h 2499328"/>
                              <a:gd name="connsiteX0" fmla="*/ 7646846 w 7646846"/>
                              <a:gd name="connsiteY0" fmla="*/ 0 h 2557201"/>
                              <a:gd name="connsiteX1" fmla="*/ 7418246 w 7646846"/>
                              <a:gd name="connsiteY1" fmla="*/ 63500 h 2557201"/>
                              <a:gd name="connsiteX2" fmla="*/ 7183296 w 7646846"/>
                              <a:gd name="connsiteY2" fmla="*/ 190500 h 2557201"/>
                              <a:gd name="connsiteX3" fmla="*/ 6446696 w 7646846"/>
                              <a:gd name="connsiteY3" fmla="*/ 247650 h 2557201"/>
                              <a:gd name="connsiteX4" fmla="*/ 6148246 w 7646846"/>
                              <a:gd name="connsiteY4" fmla="*/ 355600 h 2557201"/>
                              <a:gd name="connsiteX5" fmla="*/ 5500546 w 7646846"/>
                              <a:gd name="connsiteY5" fmla="*/ 400050 h 2557201"/>
                              <a:gd name="connsiteX6" fmla="*/ 5297346 w 7646846"/>
                              <a:gd name="connsiteY6" fmla="*/ 476250 h 2557201"/>
                              <a:gd name="connsiteX7" fmla="*/ 5214796 w 7646846"/>
                              <a:gd name="connsiteY7" fmla="*/ 546100 h 2557201"/>
                              <a:gd name="connsiteX8" fmla="*/ 5036996 w 7646846"/>
                              <a:gd name="connsiteY8" fmla="*/ 571500 h 2557201"/>
                              <a:gd name="connsiteX9" fmla="*/ 4909996 w 7646846"/>
                              <a:gd name="connsiteY9" fmla="*/ 622300 h 2557201"/>
                              <a:gd name="connsiteX10" fmla="*/ 4782996 w 7646846"/>
                              <a:gd name="connsiteY10" fmla="*/ 736600 h 2557201"/>
                              <a:gd name="connsiteX11" fmla="*/ 4548046 w 7646846"/>
                              <a:gd name="connsiteY11" fmla="*/ 812800 h 2557201"/>
                              <a:gd name="connsiteX12" fmla="*/ 4452796 w 7646846"/>
                              <a:gd name="connsiteY12" fmla="*/ 927100 h 2557201"/>
                              <a:gd name="connsiteX13" fmla="*/ 4363896 w 7646846"/>
                              <a:gd name="connsiteY13" fmla="*/ 996950 h 2557201"/>
                              <a:gd name="connsiteX14" fmla="*/ 4211496 w 7646846"/>
                              <a:gd name="connsiteY14" fmla="*/ 1066800 h 2557201"/>
                              <a:gd name="connsiteX15" fmla="*/ 4103546 w 7646846"/>
                              <a:gd name="connsiteY15" fmla="*/ 1136650 h 2557201"/>
                              <a:gd name="connsiteX16" fmla="*/ 3932096 w 7646846"/>
                              <a:gd name="connsiteY16" fmla="*/ 1212850 h 2557201"/>
                              <a:gd name="connsiteX17" fmla="*/ 3792396 w 7646846"/>
                              <a:gd name="connsiteY17" fmla="*/ 1263650 h 2557201"/>
                              <a:gd name="connsiteX18" fmla="*/ 3709846 w 7646846"/>
                              <a:gd name="connsiteY18" fmla="*/ 1282700 h 2557201"/>
                              <a:gd name="connsiteX19" fmla="*/ 3601896 w 7646846"/>
                              <a:gd name="connsiteY19" fmla="*/ 1358900 h 2557201"/>
                              <a:gd name="connsiteX20" fmla="*/ 3443146 w 7646846"/>
                              <a:gd name="connsiteY20" fmla="*/ 1403350 h 2557201"/>
                              <a:gd name="connsiteX21" fmla="*/ 3385996 w 7646846"/>
                              <a:gd name="connsiteY21" fmla="*/ 1416050 h 2557201"/>
                              <a:gd name="connsiteX22" fmla="*/ 3220896 w 7646846"/>
                              <a:gd name="connsiteY22" fmla="*/ 1479550 h 2557201"/>
                              <a:gd name="connsiteX23" fmla="*/ 2985946 w 7646846"/>
                              <a:gd name="connsiteY23" fmla="*/ 1485900 h 2557201"/>
                              <a:gd name="connsiteX24" fmla="*/ 2890696 w 7646846"/>
                              <a:gd name="connsiteY24" fmla="*/ 1543050 h 2557201"/>
                              <a:gd name="connsiteX25" fmla="*/ 2757346 w 7646846"/>
                              <a:gd name="connsiteY25" fmla="*/ 1562100 h 2557201"/>
                              <a:gd name="connsiteX26" fmla="*/ 2623996 w 7646846"/>
                              <a:gd name="connsiteY26" fmla="*/ 1581150 h 2557201"/>
                              <a:gd name="connsiteX27" fmla="*/ 2554146 w 7646846"/>
                              <a:gd name="connsiteY27" fmla="*/ 1568450 h 2557201"/>
                              <a:gd name="connsiteX28" fmla="*/ 2382696 w 7646846"/>
                              <a:gd name="connsiteY28" fmla="*/ 1644650 h 2557201"/>
                              <a:gd name="connsiteX29" fmla="*/ 2268396 w 7646846"/>
                              <a:gd name="connsiteY29" fmla="*/ 1657350 h 2557201"/>
                              <a:gd name="connsiteX30" fmla="*/ 2185846 w 7646846"/>
                              <a:gd name="connsiteY30" fmla="*/ 1733550 h 2557201"/>
                              <a:gd name="connsiteX31" fmla="*/ 2046146 w 7646846"/>
                              <a:gd name="connsiteY31" fmla="*/ 1771650 h 2557201"/>
                              <a:gd name="connsiteX32" fmla="*/ 1919146 w 7646846"/>
                              <a:gd name="connsiteY32" fmla="*/ 1822450 h 2557201"/>
                              <a:gd name="connsiteX33" fmla="*/ 1569896 w 7646846"/>
                              <a:gd name="connsiteY33" fmla="*/ 1885950 h 2557201"/>
                              <a:gd name="connsiteX34" fmla="*/ 1353996 w 7646846"/>
                              <a:gd name="connsiteY34" fmla="*/ 2012950 h 2557201"/>
                              <a:gd name="connsiteX35" fmla="*/ 1258746 w 7646846"/>
                              <a:gd name="connsiteY35" fmla="*/ 2051050 h 2557201"/>
                              <a:gd name="connsiteX36" fmla="*/ 972996 w 7646846"/>
                              <a:gd name="connsiteY36" fmla="*/ 2063750 h 2557201"/>
                              <a:gd name="connsiteX37" fmla="*/ 807896 w 7646846"/>
                              <a:gd name="connsiteY37" fmla="*/ 2133600 h 2557201"/>
                              <a:gd name="connsiteX38" fmla="*/ 718996 w 7646846"/>
                              <a:gd name="connsiteY38" fmla="*/ 2139950 h 2557201"/>
                              <a:gd name="connsiteX39" fmla="*/ 547546 w 7646846"/>
                              <a:gd name="connsiteY39" fmla="*/ 2209800 h 2557201"/>
                              <a:gd name="connsiteX40" fmla="*/ 357046 w 7646846"/>
                              <a:gd name="connsiteY40" fmla="*/ 2324100 h 2557201"/>
                              <a:gd name="connsiteX41" fmla="*/ 185596 w 7646846"/>
                              <a:gd name="connsiteY41" fmla="*/ 2393950 h 2557201"/>
                              <a:gd name="connsiteX42" fmla="*/ 153364 w 7646846"/>
                              <a:gd name="connsiteY42" fmla="*/ 2440087 h 2557201"/>
                              <a:gd name="connsiteX43" fmla="*/ 37778 w 7646846"/>
                              <a:gd name="connsiteY43" fmla="*/ 2470150 h 2557201"/>
                              <a:gd name="connsiteX44" fmla="*/ 0 w 7646846"/>
                              <a:gd name="connsiteY44" fmla="*/ 2557201 h 2557201"/>
                              <a:gd name="connsiteX0" fmla="*/ 7646846 w 7646846"/>
                              <a:gd name="connsiteY0" fmla="*/ 0 h 2557201"/>
                              <a:gd name="connsiteX1" fmla="*/ 7418246 w 7646846"/>
                              <a:gd name="connsiteY1" fmla="*/ 63500 h 2557201"/>
                              <a:gd name="connsiteX2" fmla="*/ 7183296 w 7646846"/>
                              <a:gd name="connsiteY2" fmla="*/ 190500 h 2557201"/>
                              <a:gd name="connsiteX3" fmla="*/ 6446696 w 7646846"/>
                              <a:gd name="connsiteY3" fmla="*/ 247650 h 2557201"/>
                              <a:gd name="connsiteX4" fmla="*/ 6148246 w 7646846"/>
                              <a:gd name="connsiteY4" fmla="*/ 355600 h 2557201"/>
                              <a:gd name="connsiteX5" fmla="*/ 5500546 w 7646846"/>
                              <a:gd name="connsiteY5" fmla="*/ 400050 h 2557201"/>
                              <a:gd name="connsiteX6" fmla="*/ 5297346 w 7646846"/>
                              <a:gd name="connsiteY6" fmla="*/ 476250 h 2557201"/>
                              <a:gd name="connsiteX7" fmla="*/ 5214796 w 7646846"/>
                              <a:gd name="connsiteY7" fmla="*/ 546100 h 2557201"/>
                              <a:gd name="connsiteX8" fmla="*/ 5036996 w 7646846"/>
                              <a:gd name="connsiteY8" fmla="*/ 571500 h 2557201"/>
                              <a:gd name="connsiteX9" fmla="*/ 4909996 w 7646846"/>
                              <a:gd name="connsiteY9" fmla="*/ 622300 h 2557201"/>
                              <a:gd name="connsiteX10" fmla="*/ 4782996 w 7646846"/>
                              <a:gd name="connsiteY10" fmla="*/ 736600 h 2557201"/>
                              <a:gd name="connsiteX11" fmla="*/ 4548046 w 7646846"/>
                              <a:gd name="connsiteY11" fmla="*/ 812800 h 2557201"/>
                              <a:gd name="connsiteX12" fmla="*/ 4452796 w 7646846"/>
                              <a:gd name="connsiteY12" fmla="*/ 927100 h 2557201"/>
                              <a:gd name="connsiteX13" fmla="*/ 4363896 w 7646846"/>
                              <a:gd name="connsiteY13" fmla="*/ 996950 h 2557201"/>
                              <a:gd name="connsiteX14" fmla="*/ 4211496 w 7646846"/>
                              <a:gd name="connsiteY14" fmla="*/ 1066800 h 2557201"/>
                              <a:gd name="connsiteX15" fmla="*/ 4103546 w 7646846"/>
                              <a:gd name="connsiteY15" fmla="*/ 1136650 h 2557201"/>
                              <a:gd name="connsiteX16" fmla="*/ 3932096 w 7646846"/>
                              <a:gd name="connsiteY16" fmla="*/ 1212850 h 2557201"/>
                              <a:gd name="connsiteX17" fmla="*/ 3792396 w 7646846"/>
                              <a:gd name="connsiteY17" fmla="*/ 1263650 h 2557201"/>
                              <a:gd name="connsiteX18" fmla="*/ 3709846 w 7646846"/>
                              <a:gd name="connsiteY18" fmla="*/ 1282700 h 2557201"/>
                              <a:gd name="connsiteX19" fmla="*/ 3601896 w 7646846"/>
                              <a:gd name="connsiteY19" fmla="*/ 1358900 h 2557201"/>
                              <a:gd name="connsiteX20" fmla="*/ 3443146 w 7646846"/>
                              <a:gd name="connsiteY20" fmla="*/ 1403350 h 2557201"/>
                              <a:gd name="connsiteX21" fmla="*/ 3385996 w 7646846"/>
                              <a:gd name="connsiteY21" fmla="*/ 1416050 h 2557201"/>
                              <a:gd name="connsiteX22" fmla="*/ 3220896 w 7646846"/>
                              <a:gd name="connsiteY22" fmla="*/ 1479550 h 2557201"/>
                              <a:gd name="connsiteX23" fmla="*/ 2985946 w 7646846"/>
                              <a:gd name="connsiteY23" fmla="*/ 1485900 h 2557201"/>
                              <a:gd name="connsiteX24" fmla="*/ 2890696 w 7646846"/>
                              <a:gd name="connsiteY24" fmla="*/ 1543050 h 2557201"/>
                              <a:gd name="connsiteX25" fmla="*/ 2757346 w 7646846"/>
                              <a:gd name="connsiteY25" fmla="*/ 1562100 h 2557201"/>
                              <a:gd name="connsiteX26" fmla="*/ 2623996 w 7646846"/>
                              <a:gd name="connsiteY26" fmla="*/ 1581150 h 2557201"/>
                              <a:gd name="connsiteX27" fmla="*/ 2554146 w 7646846"/>
                              <a:gd name="connsiteY27" fmla="*/ 1568450 h 2557201"/>
                              <a:gd name="connsiteX28" fmla="*/ 2382696 w 7646846"/>
                              <a:gd name="connsiteY28" fmla="*/ 1644650 h 2557201"/>
                              <a:gd name="connsiteX29" fmla="*/ 2268396 w 7646846"/>
                              <a:gd name="connsiteY29" fmla="*/ 1657350 h 2557201"/>
                              <a:gd name="connsiteX30" fmla="*/ 2185846 w 7646846"/>
                              <a:gd name="connsiteY30" fmla="*/ 1733550 h 2557201"/>
                              <a:gd name="connsiteX31" fmla="*/ 2046146 w 7646846"/>
                              <a:gd name="connsiteY31" fmla="*/ 1771650 h 2557201"/>
                              <a:gd name="connsiteX32" fmla="*/ 1919146 w 7646846"/>
                              <a:gd name="connsiteY32" fmla="*/ 1822450 h 2557201"/>
                              <a:gd name="connsiteX33" fmla="*/ 1569896 w 7646846"/>
                              <a:gd name="connsiteY33" fmla="*/ 1885950 h 2557201"/>
                              <a:gd name="connsiteX34" fmla="*/ 1353996 w 7646846"/>
                              <a:gd name="connsiteY34" fmla="*/ 2012950 h 2557201"/>
                              <a:gd name="connsiteX35" fmla="*/ 1258746 w 7646846"/>
                              <a:gd name="connsiteY35" fmla="*/ 2051050 h 2557201"/>
                              <a:gd name="connsiteX36" fmla="*/ 972996 w 7646846"/>
                              <a:gd name="connsiteY36" fmla="*/ 2063750 h 2557201"/>
                              <a:gd name="connsiteX37" fmla="*/ 807896 w 7646846"/>
                              <a:gd name="connsiteY37" fmla="*/ 2133600 h 2557201"/>
                              <a:gd name="connsiteX38" fmla="*/ 718996 w 7646846"/>
                              <a:gd name="connsiteY38" fmla="*/ 2139950 h 2557201"/>
                              <a:gd name="connsiteX39" fmla="*/ 547546 w 7646846"/>
                              <a:gd name="connsiteY39" fmla="*/ 2209800 h 2557201"/>
                              <a:gd name="connsiteX40" fmla="*/ 357046 w 7646846"/>
                              <a:gd name="connsiteY40" fmla="*/ 2324100 h 2557201"/>
                              <a:gd name="connsiteX41" fmla="*/ 185596 w 7646846"/>
                              <a:gd name="connsiteY41" fmla="*/ 2393950 h 2557201"/>
                              <a:gd name="connsiteX42" fmla="*/ 153364 w 7646846"/>
                              <a:gd name="connsiteY42" fmla="*/ 2440087 h 2557201"/>
                              <a:gd name="connsiteX43" fmla="*/ 37778 w 7646846"/>
                              <a:gd name="connsiteY43" fmla="*/ 2470150 h 2557201"/>
                              <a:gd name="connsiteX44" fmla="*/ 0 w 7646846"/>
                              <a:gd name="connsiteY44" fmla="*/ 2557201 h 2557201"/>
                              <a:gd name="connsiteX0" fmla="*/ 7646846 w 7646846"/>
                              <a:gd name="connsiteY0" fmla="*/ 0 h 2557201"/>
                              <a:gd name="connsiteX1" fmla="*/ 7418246 w 7646846"/>
                              <a:gd name="connsiteY1" fmla="*/ 63500 h 2557201"/>
                              <a:gd name="connsiteX2" fmla="*/ 7183296 w 7646846"/>
                              <a:gd name="connsiteY2" fmla="*/ 190500 h 2557201"/>
                              <a:gd name="connsiteX3" fmla="*/ 6446696 w 7646846"/>
                              <a:gd name="connsiteY3" fmla="*/ 247650 h 2557201"/>
                              <a:gd name="connsiteX4" fmla="*/ 6148246 w 7646846"/>
                              <a:gd name="connsiteY4" fmla="*/ 355600 h 2557201"/>
                              <a:gd name="connsiteX5" fmla="*/ 5500546 w 7646846"/>
                              <a:gd name="connsiteY5" fmla="*/ 400050 h 2557201"/>
                              <a:gd name="connsiteX6" fmla="*/ 5297346 w 7646846"/>
                              <a:gd name="connsiteY6" fmla="*/ 476250 h 2557201"/>
                              <a:gd name="connsiteX7" fmla="*/ 5214796 w 7646846"/>
                              <a:gd name="connsiteY7" fmla="*/ 546100 h 2557201"/>
                              <a:gd name="connsiteX8" fmla="*/ 5036996 w 7646846"/>
                              <a:gd name="connsiteY8" fmla="*/ 571500 h 2557201"/>
                              <a:gd name="connsiteX9" fmla="*/ 4909996 w 7646846"/>
                              <a:gd name="connsiteY9" fmla="*/ 622300 h 2557201"/>
                              <a:gd name="connsiteX10" fmla="*/ 4782996 w 7646846"/>
                              <a:gd name="connsiteY10" fmla="*/ 736600 h 2557201"/>
                              <a:gd name="connsiteX11" fmla="*/ 4548046 w 7646846"/>
                              <a:gd name="connsiteY11" fmla="*/ 812800 h 2557201"/>
                              <a:gd name="connsiteX12" fmla="*/ 4452796 w 7646846"/>
                              <a:gd name="connsiteY12" fmla="*/ 927100 h 2557201"/>
                              <a:gd name="connsiteX13" fmla="*/ 4363896 w 7646846"/>
                              <a:gd name="connsiteY13" fmla="*/ 996950 h 2557201"/>
                              <a:gd name="connsiteX14" fmla="*/ 4211496 w 7646846"/>
                              <a:gd name="connsiteY14" fmla="*/ 1066800 h 2557201"/>
                              <a:gd name="connsiteX15" fmla="*/ 4103546 w 7646846"/>
                              <a:gd name="connsiteY15" fmla="*/ 1136650 h 2557201"/>
                              <a:gd name="connsiteX16" fmla="*/ 3932096 w 7646846"/>
                              <a:gd name="connsiteY16" fmla="*/ 1212850 h 2557201"/>
                              <a:gd name="connsiteX17" fmla="*/ 3792396 w 7646846"/>
                              <a:gd name="connsiteY17" fmla="*/ 1263650 h 2557201"/>
                              <a:gd name="connsiteX18" fmla="*/ 3709846 w 7646846"/>
                              <a:gd name="connsiteY18" fmla="*/ 1282700 h 2557201"/>
                              <a:gd name="connsiteX19" fmla="*/ 3601896 w 7646846"/>
                              <a:gd name="connsiteY19" fmla="*/ 1358900 h 2557201"/>
                              <a:gd name="connsiteX20" fmla="*/ 3443146 w 7646846"/>
                              <a:gd name="connsiteY20" fmla="*/ 1403350 h 2557201"/>
                              <a:gd name="connsiteX21" fmla="*/ 3385996 w 7646846"/>
                              <a:gd name="connsiteY21" fmla="*/ 1416050 h 2557201"/>
                              <a:gd name="connsiteX22" fmla="*/ 3220896 w 7646846"/>
                              <a:gd name="connsiteY22" fmla="*/ 1479550 h 2557201"/>
                              <a:gd name="connsiteX23" fmla="*/ 2985946 w 7646846"/>
                              <a:gd name="connsiteY23" fmla="*/ 1485900 h 2557201"/>
                              <a:gd name="connsiteX24" fmla="*/ 2890696 w 7646846"/>
                              <a:gd name="connsiteY24" fmla="*/ 1543050 h 2557201"/>
                              <a:gd name="connsiteX25" fmla="*/ 2757346 w 7646846"/>
                              <a:gd name="connsiteY25" fmla="*/ 1562100 h 2557201"/>
                              <a:gd name="connsiteX26" fmla="*/ 2623996 w 7646846"/>
                              <a:gd name="connsiteY26" fmla="*/ 1581150 h 2557201"/>
                              <a:gd name="connsiteX27" fmla="*/ 2554146 w 7646846"/>
                              <a:gd name="connsiteY27" fmla="*/ 1568450 h 2557201"/>
                              <a:gd name="connsiteX28" fmla="*/ 2382696 w 7646846"/>
                              <a:gd name="connsiteY28" fmla="*/ 1644650 h 2557201"/>
                              <a:gd name="connsiteX29" fmla="*/ 2268396 w 7646846"/>
                              <a:gd name="connsiteY29" fmla="*/ 1657350 h 2557201"/>
                              <a:gd name="connsiteX30" fmla="*/ 2185846 w 7646846"/>
                              <a:gd name="connsiteY30" fmla="*/ 1733550 h 2557201"/>
                              <a:gd name="connsiteX31" fmla="*/ 2046146 w 7646846"/>
                              <a:gd name="connsiteY31" fmla="*/ 1771650 h 2557201"/>
                              <a:gd name="connsiteX32" fmla="*/ 1919146 w 7646846"/>
                              <a:gd name="connsiteY32" fmla="*/ 1822450 h 2557201"/>
                              <a:gd name="connsiteX33" fmla="*/ 1569896 w 7646846"/>
                              <a:gd name="connsiteY33" fmla="*/ 1885950 h 2557201"/>
                              <a:gd name="connsiteX34" fmla="*/ 1353996 w 7646846"/>
                              <a:gd name="connsiteY34" fmla="*/ 2012950 h 2557201"/>
                              <a:gd name="connsiteX35" fmla="*/ 1258746 w 7646846"/>
                              <a:gd name="connsiteY35" fmla="*/ 2051050 h 2557201"/>
                              <a:gd name="connsiteX36" fmla="*/ 972996 w 7646846"/>
                              <a:gd name="connsiteY36" fmla="*/ 2063750 h 2557201"/>
                              <a:gd name="connsiteX37" fmla="*/ 807896 w 7646846"/>
                              <a:gd name="connsiteY37" fmla="*/ 2133600 h 2557201"/>
                              <a:gd name="connsiteX38" fmla="*/ 718996 w 7646846"/>
                              <a:gd name="connsiteY38" fmla="*/ 2139950 h 2557201"/>
                              <a:gd name="connsiteX39" fmla="*/ 564479 w 7646846"/>
                              <a:gd name="connsiteY39" fmla="*/ 2235200 h 2557201"/>
                              <a:gd name="connsiteX40" fmla="*/ 357046 w 7646846"/>
                              <a:gd name="connsiteY40" fmla="*/ 2324100 h 2557201"/>
                              <a:gd name="connsiteX41" fmla="*/ 185596 w 7646846"/>
                              <a:gd name="connsiteY41" fmla="*/ 2393950 h 2557201"/>
                              <a:gd name="connsiteX42" fmla="*/ 153364 w 7646846"/>
                              <a:gd name="connsiteY42" fmla="*/ 2440087 h 2557201"/>
                              <a:gd name="connsiteX43" fmla="*/ 37778 w 7646846"/>
                              <a:gd name="connsiteY43" fmla="*/ 2470150 h 2557201"/>
                              <a:gd name="connsiteX44" fmla="*/ 0 w 7646846"/>
                              <a:gd name="connsiteY44" fmla="*/ 2557201 h 2557201"/>
                              <a:gd name="connsiteX0" fmla="*/ 7646846 w 7646846"/>
                              <a:gd name="connsiteY0" fmla="*/ 0 h 2557201"/>
                              <a:gd name="connsiteX1" fmla="*/ 7418246 w 7646846"/>
                              <a:gd name="connsiteY1" fmla="*/ 63500 h 2557201"/>
                              <a:gd name="connsiteX2" fmla="*/ 7183296 w 7646846"/>
                              <a:gd name="connsiteY2" fmla="*/ 190500 h 2557201"/>
                              <a:gd name="connsiteX3" fmla="*/ 6446696 w 7646846"/>
                              <a:gd name="connsiteY3" fmla="*/ 247650 h 2557201"/>
                              <a:gd name="connsiteX4" fmla="*/ 6148246 w 7646846"/>
                              <a:gd name="connsiteY4" fmla="*/ 355600 h 2557201"/>
                              <a:gd name="connsiteX5" fmla="*/ 5500546 w 7646846"/>
                              <a:gd name="connsiteY5" fmla="*/ 400050 h 2557201"/>
                              <a:gd name="connsiteX6" fmla="*/ 5297346 w 7646846"/>
                              <a:gd name="connsiteY6" fmla="*/ 476250 h 2557201"/>
                              <a:gd name="connsiteX7" fmla="*/ 5214796 w 7646846"/>
                              <a:gd name="connsiteY7" fmla="*/ 546100 h 2557201"/>
                              <a:gd name="connsiteX8" fmla="*/ 5036996 w 7646846"/>
                              <a:gd name="connsiteY8" fmla="*/ 571500 h 2557201"/>
                              <a:gd name="connsiteX9" fmla="*/ 4909996 w 7646846"/>
                              <a:gd name="connsiteY9" fmla="*/ 622300 h 2557201"/>
                              <a:gd name="connsiteX10" fmla="*/ 4782996 w 7646846"/>
                              <a:gd name="connsiteY10" fmla="*/ 736600 h 2557201"/>
                              <a:gd name="connsiteX11" fmla="*/ 4548046 w 7646846"/>
                              <a:gd name="connsiteY11" fmla="*/ 812800 h 2557201"/>
                              <a:gd name="connsiteX12" fmla="*/ 4452796 w 7646846"/>
                              <a:gd name="connsiteY12" fmla="*/ 927100 h 2557201"/>
                              <a:gd name="connsiteX13" fmla="*/ 4363896 w 7646846"/>
                              <a:gd name="connsiteY13" fmla="*/ 996950 h 2557201"/>
                              <a:gd name="connsiteX14" fmla="*/ 4211496 w 7646846"/>
                              <a:gd name="connsiteY14" fmla="*/ 1066800 h 2557201"/>
                              <a:gd name="connsiteX15" fmla="*/ 4103546 w 7646846"/>
                              <a:gd name="connsiteY15" fmla="*/ 1136650 h 2557201"/>
                              <a:gd name="connsiteX16" fmla="*/ 3932096 w 7646846"/>
                              <a:gd name="connsiteY16" fmla="*/ 1212850 h 2557201"/>
                              <a:gd name="connsiteX17" fmla="*/ 3792396 w 7646846"/>
                              <a:gd name="connsiteY17" fmla="*/ 1263650 h 2557201"/>
                              <a:gd name="connsiteX18" fmla="*/ 3709846 w 7646846"/>
                              <a:gd name="connsiteY18" fmla="*/ 1282700 h 2557201"/>
                              <a:gd name="connsiteX19" fmla="*/ 3601896 w 7646846"/>
                              <a:gd name="connsiteY19" fmla="*/ 1358900 h 2557201"/>
                              <a:gd name="connsiteX20" fmla="*/ 3443146 w 7646846"/>
                              <a:gd name="connsiteY20" fmla="*/ 1403350 h 2557201"/>
                              <a:gd name="connsiteX21" fmla="*/ 3385996 w 7646846"/>
                              <a:gd name="connsiteY21" fmla="*/ 1416050 h 2557201"/>
                              <a:gd name="connsiteX22" fmla="*/ 3220896 w 7646846"/>
                              <a:gd name="connsiteY22" fmla="*/ 1479550 h 2557201"/>
                              <a:gd name="connsiteX23" fmla="*/ 2985946 w 7646846"/>
                              <a:gd name="connsiteY23" fmla="*/ 1485900 h 2557201"/>
                              <a:gd name="connsiteX24" fmla="*/ 2890696 w 7646846"/>
                              <a:gd name="connsiteY24" fmla="*/ 1543050 h 2557201"/>
                              <a:gd name="connsiteX25" fmla="*/ 2757346 w 7646846"/>
                              <a:gd name="connsiteY25" fmla="*/ 1562100 h 2557201"/>
                              <a:gd name="connsiteX26" fmla="*/ 2623996 w 7646846"/>
                              <a:gd name="connsiteY26" fmla="*/ 1581150 h 2557201"/>
                              <a:gd name="connsiteX27" fmla="*/ 2554146 w 7646846"/>
                              <a:gd name="connsiteY27" fmla="*/ 1568450 h 2557201"/>
                              <a:gd name="connsiteX28" fmla="*/ 2382696 w 7646846"/>
                              <a:gd name="connsiteY28" fmla="*/ 1644650 h 2557201"/>
                              <a:gd name="connsiteX29" fmla="*/ 2268396 w 7646846"/>
                              <a:gd name="connsiteY29" fmla="*/ 1657350 h 2557201"/>
                              <a:gd name="connsiteX30" fmla="*/ 2185846 w 7646846"/>
                              <a:gd name="connsiteY30" fmla="*/ 1733550 h 2557201"/>
                              <a:gd name="connsiteX31" fmla="*/ 2046146 w 7646846"/>
                              <a:gd name="connsiteY31" fmla="*/ 1771650 h 2557201"/>
                              <a:gd name="connsiteX32" fmla="*/ 1919146 w 7646846"/>
                              <a:gd name="connsiteY32" fmla="*/ 1822450 h 2557201"/>
                              <a:gd name="connsiteX33" fmla="*/ 1569896 w 7646846"/>
                              <a:gd name="connsiteY33" fmla="*/ 1885950 h 2557201"/>
                              <a:gd name="connsiteX34" fmla="*/ 1353996 w 7646846"/>
                              <a:gd name="connsiteY34" fmla="*/ 2012950 h 2557201"/>
                              <a:gd name="connsiteX35" fmla="*/ 1258746 w 7646846"/>
                              <a:gd name="connsiteY35" fmla="*/ 2051050 h 2557201"/>
                              <a:gd name="connsiteX36" fmla="*/ 972996 w 7646846"/>
                              <a:gd name="connsiteY36" fmla="*/ 2063750 h 2557201"/>
                              <a:gd name="connsiteX37" fmla="*/ 807896 w 7646846"/>
                              <a:gd name="connsiteY37" fmla="*/ 2133600 h 2557201"/>
                              <a:gd name="connsiteX38" fmla="*/ 718996 w 7646846"/>
                              <a:gd name="connsiteY38" fmla="*/ 2139950 h 2557201"/>
                              <a:gd name="connsiteX39" fmla="*/ 564479 w 7646846"/>
                              <a:gd name="connsiteY39" fmla="*/ 2235200 h 2557201"/>
                              <a:gd name="connsiteX40" fmla="*/ 357046 w 7646846"/>
                              <a:gd name="connsiteY40" fmla="*/ 2294466 h 2557201"/>
                              <a:gd name="connsiteX41" fmla="*/ 185596 w 7646846"/>
                              <a:gd name="connsiteY41" fmla="*/ 2393950 h 2557201"/>
                              <a:gd name="connsiteX42" fmla="*/ 153364 w 7646846"/>
                              <a:gd name="connsiteY42" fmla="*/ 2440087 h 2557201"/>
                              <a:gd name="connsiteX43" fmla="*/ 37778 w 7646846"/>
                              <a:gd name="connsiteY43" fmla="*/ 2470150 h 2557201"/>
                              <a:gd name="connsiteX44" fmla="*/ 0 w 7646846"/>
                              <a:gd name="connsiteY44" fmla="*/ 2557201 h 2557201"/>
                              <a:gd name="connsiteX0" fmla="*/ 7646846 w 7646846"/>
                              <a:gd name="connsiteY0" fmla="*/ 0 h 2557201"/>
                              <a:gd name="connsiteX1" fmla="*/ 7418246 w 7646846"/>
                              <a:gd name="connsiteY1" fmla="*/ 63500 h 2557201"/>
                              <a:gd name="connsiteX2" fmla="*/ 7183296 w 7646846"/>
                              <a:gd name="connsiteY2" fmla="*/ 190500 h 2557201"/>
                              <a:gd name="connsiteX3" fmla="*/ 6446696 w 7646846"/>
                              <a:gd name="connsiteY3" fmla="*/ 247650 h 2557201"/>
                              <a:gd name="connsiteX4" fmla="*/ 6148246 w 7646846"/>
                              <a:gd name="connsiteY4" fmla="*/ 355600 h 2557201"/>
                              <a:gd name="connsiteX5" fmla="*/ 5500546 w 7646846"/>
                              <a:gd name="connsiteY5" fmla="*/ 400050 h 2557201"/>
                              <a:gd name="connsiteX6" fmla="*/ 5297346 w 7646846"/>
                              <a:gd name="connsiteY6" fmla="*/ 476250 h 2557201"/>
                              <a:gd name="connsiteX7" fmla="*/ 5214796 w 7646846"/>
                              <a:gd name="connsiteY7" fmla="*/ 546100 h 2557201"/>
                              <a:gd name="connsiteX8" fmla="*/ 5036996 w 7646846"/>
                              <a:gd name="connsiteY8" fmla="*/ 571500 h 2557201"/>
                              <a:gd name="connsiteX9" fmla="*/ 4909996 w 7646846"/>
                              <a:gd name="connsiteY9" fmla="*/ 622300 h 2557201"/>
                              <a:gd name="connsiteX10" fmla="*/ 4782996 w 7646846"/>
                              <a:gd name="connsiteY10" fmla="*/ 736600 h 2557201"/>
                              <a:gd name="connsiteX11" fmla="*/ 4548046 w 7646846"/>
                              <a:gd name="connsiteY11" fmla="*/ 812800 h 2557201"/>
                              <a:gd name="connsiteX12" fmla="*/ 4452796 w 7646846"/>
                              <a:gd name="connsiteY12" fmla="*/ 927100 h 2557201"/>
                              <a:gd name="connsiteX13" fmla="*/ 4363896 w 7646846"/>
                              <a:gd name="connsiteY13" fmla="*/ 996950 h 2557201"/>
                              <a:gd name="connsiteX14" fmla="*/ 4211496 w 7646846"/>
                              <a:gd name="connsiteY14" fmla="*/ 1066800 h 2557201"/>
                              <a:gd name="connsiteX15" fmla="*/ 4103546 w 7646846"/>
                              <a:gd name="connsiteY15" fmla="*/ 1136650 h 2557201"/>
                              <a:gd name="connsiteX16" fmla="*/ 3932096 w 7646846"/>
                              <a:gd name="connsiteY16" fmla="*/ 1212850 h 2557201"/>
                              <a:gd name="connsiteX17" fmla="*/ 3792396 w 7646846"/>
                              <a:gd name="connsiteY17" fmla="*/ 1263650 h 2557201"/>
                              <a:gd name="connsiteX18" fmla="*/ 3709846 w 7646846"/>
                              <a:gd name="connsiteY18" fmla="*/ 1282700 h 2557201"/>
                              <a:gd name="connsiteX19" fmla="*/ 3601896 w 7646846"/>
                              <a:gd name="connsiteY19" fmla="*/ 1358900 h 2557201"/>
                              <a:gd name="connsiteX20" fmla="*/ 3443146 w 7646846"/>
                              <a:gd name="connsiteY20" fmla="*/ 1403350 h 2557201"/>
                              <a:gd name="connsiteX21" fmla="*/ 3385996 w 7646846"/>
                              <a:gd name="connsiteY21" fmla="*/ 1416050 h 2557201"/>
                              <a:gd name="connsiteX22" fmla="*/ 3220896 w 7646846"/>
                              <a:gd name="connsiteY22" fmla="*/ 1479550 h 2557201"/>
                              <a:gd name="connsiteX23" fmla="*/ 2985946 w 7646846"/>
                              <a:gd name="connsiteY23" fmla="*/ 1485900 h 2557201"/>
                              <a:gd name="connsiteX24" fmla="*/ 2890696 w 7646846"/>
                              <a:gd name="connsiteY24" fmla="*/ 1543050 h 2557201"/>
                              <a:gd name="connsiteX25" fmla="*/ 2757346 w 7646846"/>
                              <a:gd name="connsiteY25" fmla="*/ 1562100 h 2557201"/>
                              <a:gd name="connsiteX26" fmla="*/ 2623996 w 7646846"/>
                              <a:gd name="connsiteY26" fmla="*/ 1581150 h 2557201"/>
                              <a:gd name="connsiteX27" fmla="*/ 2554146 w 7646846"/>
                              <a:gd name="connsiteY27" fmla="*/ 1568450 h 2557201"/>
                              <a:gd name="connsiteX28" fmla="*/ 2382696 w 7646846"/>
                              <a:gd name="connsiteY28" fmla="*/ 1644650 h 2557201"/>
                              <a:gd name="connsiteX29" fmla="*/ 2268396 w 7646846"/>
                              <a:gd name="connsiteY29" fmla="*/ 1657350 h 2557201"/>
                              <a:gd name="connsiteX30" fmla="*/ 2185846 w 7646846"/>
                              <a:gd name="connsiteY30" fmla="*/ 1733550 h 2557201"/>
                              <a:gd name="connsiteX31" fmla="*/ 2046146 w 7646846"/>
                              <a:gd name="connsiteY31" fmla="*/ 1771650 h 2557201"/>
                              <a:gd name="connsiteX32" fmla="*/ 1919146 w 7646846"/>
                              <a:gd name="connsiteY32" fmla="*/ 1822450 h 2557201"/>
                              <a:gd name="connsiteX33" fmla="*/ 1569896 w 7646846"/>
                              <a:gd name="connsiteY33" fmla="*/ 1885950 h 2557201"/>
                              <a:gd name="connsiteX34" fmla="*/ 1353996 w 7646846"/>
                              <a:gd name="connsiteY34" fmla="*/ 2012950 h 2557201"/>
                              <a:gd name="connsiteX35" fmla="*/ 1258746 w 7646846"/>
                              <a:gd name="connsiteY35" fmla="*/ 2051050 h 2557201"/>
                              <a:gd name="connsiteX36" fmla="*/ 972996 w 7646846"/>
                              <a:gd name="connsiteY36" fmla="*/ 2063750 h 2557201"/>
                              <a:gd name="connsiteX37" fmla="*/ 807896 w 7646846"/>
                              <a:gd name="connsiteY37" fmla="*/ 2133600 h 2557201"/>
                              <a:gd name="connsiteX38" fmla="*/ 718996 w 7646846"/>
                              <a:gd name="connsiteY38" fmla="*/ 2139950 h 2557201"/>
                              <a:gd name="connsiteX39" fmla="*/ 564479 w 7646846"/>
                              <a:gd name="connsiteY39" fmla="*/ 2235200 h 2557201"/>
                              <a:gd name="connsiteX40" fmla="*/ 357046 w 7646846"/>
                              <a:gd name="connsiteY40" fmla="*/ 2294466 h 2557201"/>
                              <a:gd name="connsiteX41" fmla="*/ 185596 w 7646846"/>
                              <a:gd name="connsiteY41" fmla="*/ 2393950 h 2557201"/>
                              <a:gd name="connsiteX42" fmla="*/ 106797 w 7646846"/>
                              <a:gd name="connsiteY42" fmla="*/ 2431620 h 2557201"/>
                              <a:gd name="connsiteX43" fmla="*/ 37778 w 7646846"/>
                              <a:gd name="connsiteY43" fmla="*/ 2470150 h 2557201"/>
                              <a:gd name="connsiteX44" fmla="*/ 0 w 7646846"/>
                              <a:gd name="connsiteY44" fmla="*/ 2557201 h 255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7646846" h="2557201">
                                <a:moveTo>
                                  <a:pt x="7646846" y="0"/>
                                </a:moveTo>
                                <a:lnTo>
                                  <a:pt x="7418246" y="63500"/>
                                </a:lnTo>
                                <a:lnTo>
                                  <a:pt x="7183296" y="190500"/>
                                </a:lnTo>
                                <a:lnTo>
                                  <a:pt x="6446696" y="247650"/>
                                </a:lnTo>
                                <a:lnTo>
                                  <a:pt x="6148246" y="355600"/>
                                </a:lnTo>
                                <a:lnTo>
                                  <a:pt x="5500546" y="400050"/>
                                </a:lnTo>
                                <a:lnTo>
                                  <a:pt x="5297346" y="476250"/>
                                </a:lnTo>
                                <a:lnTo>
                                  <a:pt x="5214796" y="546100"/>
                                </a:lnTo>
                                <a:lnTo>
                                  <a:pt x="5036996" y="571500"/>
                                </a:lnTo>
                                <a:lnTo>
                                  <a:pt x="4909996" y="622300"/>
                                </a:lnTo>
                                <a:lnTo>
                                  <a:pt x="4782996" y="736600"/>
                                </a:lnTo>
                                <a:lnTo>
                                  <a:pt x="4548046" y="812800"/>
                                </a:lnTo>
                                <a:lnTo>
                                  <a:pt x="4452796" y="927100"/>
                                </a:lnTo>
                                <a:lnTo>
                                  <a:pt x="4363896" y="996950"/>
                                </a:lnTo>
                                <a:lnTo>
                                  <a:pt x="4211496" y="1066800"/>
                                </a:lnTo>
                                <a:lnTo>
                                  <a:pt x="4103546" y="1136650"/>
                                </a:lnTo>
                                <a:lnTo>
                                  <a:pt x="3932096" y="1212850"/>
                                </a:lnTo>
                                <a:lnTo>
                                  <a:pt x="3792396" y="1263650"/>
                                </a:lnTo>
                                <a:lnTo>
                                  <a:pt x="3709846" y="1282700"/>
                                </a:lnTo>
                                <a:lnTo>
                                  <a:pt x="3601896" y="1358900"/>
                                </a:lnTo>
                                <a:lnTo>
                                  <a:pt x="3443146" y="1403350"/>
                                </a:lnTo>
                                <a:lnTo>
                                  <a:pt x="3385996" y="1416050"/>
                                </a:lnTo>
                                <a:lnTo>
                                  <a:pt x="3220896" y="1479550"/>
                                </a:lnTo>
                                <a:lnTo>
                                  <a:pt x="2985946" y="1485900"/>
                                </a:lnTo>
                                <a:lnTo>
                                  <a:pt x="2890696" y="1543050"/>
                                </a:lnTo>
                                <a:lnTo>
                                  <a:pt x="2757346" y="1562100"/>
                                </a:lnTo>
                                <a:lnTo>
                                  <a:pt x="2623996" y="1581150"/>
                                </a:lnTo>
                                <a:lnTo>
                                  <a:pt x="2554146" y="1568450"/>
                                </a:lnTo>
                                <a:lnTo>
                                  <a:pt x="2382696" y="1644650"/>
                                </a:lnTo>
                                <a:lnTo>
                                  <a:pt x="2268396" y="1657350"/>
                                </a:lnTo>
                                <a:lnTo>
                                  <a:pt x="2185846" y="1733550"/>
                                </a:lnTo>
                                <a:lnTo>
                                  <a:pt x="2046146" y="1771650"/>
                                </a:lnTo>
                                <a:lnTo>
                                  <a:pt x="1919146" y="1822450"/>
                                </a:lnTo>
                                <a:lnTo>
                                  <a:pt x="1569896" y="1885950"/>
                                </a:lnTo>
                                <a:lnTo>
                                  <a:pt x="1353996" y="2012950"/>
                                </a:lnTo>
                                <a:lnTo>
                                  <a:pt x="1258746" y="2051050"/>
                                </a:lnTo>
                                <a:lnTo>
                                  <a:pt x="972996" y="2063750"/>
                                </a:lnTo>
                                <a:lnTo>
                                  <a:pt x="807896" y="2133600"/>
                                </a:lnTo>
                                <a:lnTo>
                                  <a:pt x="718996" y="2139950"/>
                                </a:lnTo>
                                <a:lnTo>
                                  <a:pt x="564479" y="2235200"/>
                                </a:lnTo>
                                <a:lnTo>
                                  <a:pt x="357046" y="2294466"/>
                                </a:lnTo>
                                <a:lnTo>
                                  <a:pt x="185596" y="2393950"/>
                                </a:lnTo>
                                <a:lnTo>
                                  <a:pt x="106797" y="2431620"/>
                                </a:lnTo>
                                <a:cubicBezTo>
                                  <a:pt x="31615" y="2464790"/>
                                  <a:pt x="147684" y="2460129"/>
                                  <a:pt x="37778" y="2470150"/>
                                </a:cubicBezTo>
                                <a:cubicBezTo>
                                  <a:pt x="27114" y="2531962"/>
                                  <a:pt x="45388" y="2489602"/>
                                  <a:pt x="0" y="2557201"/>
                                </a:cubicBez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45" name="Freeform: Shape 44">
                        <a:extLst>
                          <a:ext uri="{FF2B5EF4-FFF2-40B4-BE49-F238E27FC236}">
                            <a16:creationId xmlns:a16="http://schemas.microsoft.com/office/drawing/2014/main" id="{BC09DD97-83AB-465B-BEB0-825829631B43}"/>
                          </a:ext>
                        </a:extLst>
                      </p:cNvPr>
                      <p:cNvSpPr/>
                      <p:nvPr/>
                    </p:nvSpPr>
                    <p:spPr>
                      <a:xfrm>
                        <a:off x="2164563" y="2966915"/>
                        <a:ext cx="8001000" cy="2371060"/>
                      </a:xfrm>
                      <a:custGeom>
                        <a:avLst/>
                        <a:gdLst>
                          <a:gd name="connsiteX0" fmla="*/ 8001000 w 8001000"/>
                          <a:gd name="connsiteY0" fmla="*/ 5316 h 2371060"/>
                          <a:gd name="connsiteX1" fmla="*/ 7910623 w 8001000"/>
                          <a:gd name="connsiteY1" fmla="*/ 0 h 2371060"/>
                          <a:gd name="connsiteX2" fmla="*/ 7793665 w 8001000"/>
                          <a:gd name="connsiteY2" fmla="*/ 69111 h 2371060"/>
                          <a:gd name="connsiteX3" fmla="*/ 7671391 w 8001000"/>
                          <a:gd name="connsiteY3" fmla="*/ 116958 h 2371060"/>
                          <a:gd name="connsiteX4" fmla="*/ 7517218 w 8001000"/>
                          <a:gd name="connsiteY4" fmla="*/ 175437 h 2371060"/>
                          <a:gd name="connsiteX5" fmla="*/ 7299251 w 8001000"/>
                          <a:gd name="connsiteY5" fmla="*/ 202018 h 2371060"/>
                          <a:gd name="connsiteX6" fmla="*/ 7192925 w 8001000"/>
                          <a:gd name="connsiteY6" fmla="*/ 244549 h 2371060"/>
                          <a:gd name="connsiteX7" fmla="*/ 6682563 w 8001000"/>
                          <a:gd name="connsiteY7" fmla="*/ 313660 h 2371060"/>
                          <a:gd name="connsiteX8" fmla="*/ 6576237 w 8001000"/>
                          <a:gd name="connsiteY8" fmla="*/ 372139 h 2371060"/>
                          <a:gd name="connsiteX9" fmla="*/ 6267893 w 8001000"/>
                          <a:gd name="connsiteY9" fmla="*/ 494414 h 2371060"/>
                          <a:gd name="connsiteX10" fmla="*/ 6156251 w 8001000"/>
                          <a:gd name="connsiteY10" fmla="*/ 531628 h 2371060"/>
                          <a:gd name="connsiteX11" fmla="*/ 6076507 w 8001000"/>
                          <a:gd name="connsiteY11" fmla="*/ 536944 h 2371060"/>
                          <a:gd name="connsiteX12" fmla="*/ 5970181 w 8001000"/>
                          <a:gd name="connsiteY12" fmla="*/ 606056 h 2371060"/>
                          <a:gd name="connsiteX13" fmla="*/ 5741581 w 8001000"/>
                          <a:gd name="connsiteY13" fmla="*/ 622004 h 2371060"/>
                          <a:gd name="connsiteX14" fmla="*/ 5613991 w 8001000"/>
                          <a:gd name="connsiteY14" fmla="*/ 653902 h 2371060"/>
                          <a:gd name="connsiteX15" fmla="*/ 5454502 w 8001000"/>
                          <a:gd name="connsiteY15" fmla="*/ 691116 h 2371060"/>
                          <a:gd name="connsiteX16" fmla="*/ 5353493 w 8001000"/>
                          <a:gd name="connsiteY16" fmla="*/ 712381 h 2371060"/>
                          <a:gd name="connsiteX17" fmla="*/ 5146158 w 8001000"/>
                          <a:gd name="connsiteY17" fmla="*/ 808074 h 2371060"/>
                          <a:gd name="connsiteX18" fmla="*/ 4991986 w 8001000"/>
                          <a:gd name="connsiteY18" fmla="*/ 898451 h 2371060"/>
                          <a:gd name="connsiteX19" fmla="*/ 4800600 w 8001000"/>
                          <a:gd name="connsiteY19" fmla="*/ 935665 h 2371060"/>
                          <a:gd name="connsiteX20" fmla="*/ 4598581 w 8001000"/>
                          <a:gd name="connsiteY20" fmla="*/ 978195 h 2371060"/>
                          <a:gd name="connsiteX21" fmla="*/ 4449725 w 8001000"/>
                          <a:gd name="connsiteY21" fmla="*/ 1004777 h 2371060"/>
                          <a:gd name="connsiteX22" fmla="*/ 4385930 w 8001000"/>
                          <a:gd name="connsiteY22" fmla="*/ 1010093 h 2371060"/>
                          <a:gd name="connsiteX23" fmla="*/ 4189228 w 8001000"/>
                          <a:gd name="connsiteY23" fmla="*/ 1063256 h 2371060"/>
                          <a:gd name="connsiteX24" fmla="*/ 4029739 w 8001000"/>
                          <a:gd name="connsiteY24" fmla="*/ 1121735 h 2371060"/>
                          <a:gd name="connsiteX25" fmla="*/ 3949995 w 8001000"/>
                          <a:gd name="connsiteY25" fmla="*/ 1121735 h 2371060"/>
                          <a:gd name="connsiteX26" fmla="*/ 3817088 w 8001000"/>
                          <a:gd name="connsiteY26" fmla="*/ 1174897 h 2371060"/>
                          <a:gd name="connsiteX27" fmla="*/ 3689498 w 8001000"/>
                          <a:gd name="connsiteY27" fmla="*/ 1254642 h 2371060"/>
                          <a:gd name="connsiteX28" fmla="*/ 3577856 w 8001000"/>
                          <a:gd name="connsiteY28" fmla="*/ 1244009 h 2371060"/>
                          <a:gd name="connsiteX29" fmla="*/ 3492795 w 8001000"/>
                          <a:gd name="connsiteY29" fmla="*/ 1286539 h 2371060"/>
                          <a:gd name="connsiteX30" fmla="*/ 3349256 w 8001000"/>
                          <a:gd name="connsiteY30" fmla="*/ 1355651 h 2371060"/>
                          <a:gd name="connsiteX31" fmla="*/ 3205716 w 8001000"/>
                          <a:gd name="connsiteY31" fmla="*/ 1403497 h 2371060"/>
                          <a:gd name="connsiteX32" fmla="*/ 3115339 w 8001000"/>
                          <a:gd name="connsiteY32" fmla="*/ 1509823 h 2371060"/>
                          <a:gd name="connsiteX33" fmla="*/ 2908004 w 8001000"/>
                          <a:gd name="connsiteY33" fmla="*/ 1547037 h 2371060"/>
                          <a:gd name="connsiteX34" fmla="*/ 2833577 w 8001000"/>
                          <a:gd name="connsiteY34" fmla="*/ 1568302 h 2371060"/>
                          <a:gd name="connsiteX35" fmla="*/ 2705986 w 8001000"/>
                          <a:gd name="connsiteY35" fmla="*/ 1626781 h 2371060"/>
                          <a:gd name="connsiteX36" fmla="*/ 2418907 w 8001000"/>
                          <a:gd name="connsiteY36" fmla="*/ 1642730 h 2371060"/>
                          <a:gd name="connsiteX37" fmla="*/ 2259418 w 8001000"/>
                          <a:gd name="connsiteY37" fmla="*/ 1711842 h 2371060"/>
                          <a:gd name="connsiteX38" fmla="*/ 2052084 w 8001000"/>
                          <a:gd name="connsiteY38" fmla="*/ 1738423 h 2371060"/>
                          <a:gd name="connsiteX39" fmla="*/ 1919177 w 8001000"/>
                          <a:gd name="connsiteY39" fmla="*/ 1770321 h 2371060"/>
                          <a:gd name="connsiteX40" fmla="*/ 1791586 w 8001000"/>
                          <a:gd name="connsiteY40" fmla="*/ 1818167 h 2371060"/>
                          <a:gd name="connsiteX41" fmla="*/ 1749056 w 8001000"/>
                          <a:gd name="connsiteY41" fmla="*/ 1866014 h 2371060"/>
                          <a:gd name="connsiteX42" fmla="*/ 1589567 w 8001000"/>
                          <a:gd name="connsiteY42" fmla="*/ 1913860 h 2371060"/>
                          <a:gd name="connsiteX43" fmla="*/ 1499191 w 8001000"/>
                          <a:gd name="connsiteY43" fmla="*/ 1951074 h 2371060"/>
                          <a:gd name="connsiteX44" fmla="*/ 1408814 w 8001000"/>
                          <a:gd name="connsiteY44" fmla="*/ 1977656 h 2371060"/>
                          <a:gd name="connsiteX45" fmla="*/ 1281223 w 8001000"/>
                          <a:gd name="connsiteY45" fmla="*/ 2030818 h 2371060"/>
                          <a:gd name="connsiteX46" fmla="*/ 1180214 w 8001000"/>
                          <a:gd name="connsiteY46" fmla="*/ 2057400 h 2371060"/>
                          <a:gd name="connsiteX47" fmla="*/ 1036674 w 8001000"/>
                          <a:gd name="connsiteY47" fmla="*/ 2073349 h 2371060"/>
                          <a:gd name="connsiteX48" fmla="*/ 925032 w 8001000"/>
                          <a:gd name="connsiteY48" fmla="*/ 2083981 h 2371060"/>
                          <a:gd name="connsiteX49" fmla="*/ 839972 w 8001000"/>
                          <a:gd name="connsiteY49" fmla="*/ 2147777 h 2371060"/>
                          <a:gd name="connsiteX50" fmla="*/ 733646 w 8001000"/>
                          <a:gd name="connsiteY50" fmla="*/ 2169042 h 2371060"/>
                          <a:gd name="connsiteX51" fmla="*/ 584791 w 8001000"/>
                          <a:gd name="connsiteY51" fmla="*/ 2184991 h 2371060"/>
                          <a:gd name="connsiteX52" fmla="*/ 361507 w 8001000"/>
                          <a:gd name="connsiteY52" fmla="*/ 2238153 h 2371060"/>
                          <a:gd name="connsiteX53" fmla="*/ 340242 w 8001000"/>
                          <a:gd name="connsiteY53" fmla="*/ 2248786 h 2371060"/>
                          <a:gd name="connsiteX54" fmla="*/ 223284 w 8001000"/>
                          <a:gd name="connsiteY54" fmla="*/ 2328530 h 2371060"/>
                          <a:gd name="connsiteX55" fmla="*/ 0 w 8001000"/>
                          <a:gd name="connsiteY55" fmla="*/ 2371060 h 2371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8001000" h="2371060">
                            <a:moveTo>
                              <a:pt x="8001000" y="5316"/>
                            </a:moveTo>
                            <a:lnTo>
                              <a:pt x="7910623" y="0"/>
                            </a:lnTo>
                            <a:lnTo>
                              <a:pt x="7793665" y="69111"/>
                            </a:lnTo>
                            <a:lnTo>
                              <a:pt x="7671391" y="116958"/>
                            </a:lnTo>
                            <a:lnTo>
                              <a:pt x="7517218" y="175437"/>
                            </a:lnTo>
                            <a:lnTo>
                              <a:pt x="7299251" y="202018"/>
                            </a:lnTo>
                            <a:lnTo>
                              <a:pt x="7192925" y="244549"/>
                            </a:lnTo>
                            <a:lnTo>
                              <a:pt x="6682563" y="313660"/>
                            </a:lnTo>
                            <a:lnTo>
                              <a:pt x="6576237" y="372139"/>
                            </a:lnTo>
                            <a:lnTo>
                              <a:pt x="6267893" y="494414"/>
                            </a:lnTo>
                            <a:lnTo>
                              <a:pt x="6156251" y="531628"/>
                            </a:lnTo>
                            <a:lnTo>
                              <a:pt x="6076507" y="536944"/>
                            </a:lnTo>
                            <a:lnTo>
                              <a:pt x="5970181" y="606056"/>
                            </a:lnTo>
                            <a:lnTo>
                              <a:pt x="5741581" y="622004"/>
                            </a:lnTo>
                            <a:lnTo>
                              <a:pt x="5613991" y="653902"/>
                            </a:lnTo>
                            <a:lnTo>
                              <a:pt x="5454502" y="691116"/>
                            </a:lnTo>
                            <a:lnTo>
                              <a:pt x="5353493" y="712381"/>
                            </a:lnTo>
                            <a:lnTo>
                              <a:pt x="5146158" y="808074"/>
                            </a:lnTo>
                            <a:lnTo>
                              <a:pt x="4991986" y="898451"/>
                            </a:lnTo>
                            <a:lnTo>
                              <a:pt x="4800600" y="935665"/>
                            </a:lnTo>
                            <a:lnTo>
                              <a:pt x="4598581" y="978195"/>
                            </a:lnTo>
                            <a:lnTo>
                              <a:pt x="4449725" y="1004777"/>
                            </a:lnTo>
                            <a:lnTo>
                              <a:pt x="4385930" y="1010093"/>
                            </a:lnTo>
                            <a:lnTo>
                              <a:pt x="4189228" y="1063256"/>
                            </a:lnTo>
                            <a:lnTo>
                              <a:pt x="4029739" y="1121735"/>
                            </a:lnTo>
                            <a:lnTo>
                              <a:pt x="3949995" y="1121735"/>
                            </a:lnTo>
                            <a:lnTo>
                              <a:pt x="3817088" y="1174897"/>
                            </a:lnTo>
                            <a:lnTo>
                              <a:pt x="3689498" y="1254642"/>
                            </a:lnTo>
                            <a:lnTo>
                              <a:pt x="3577856" y="1244009"/>
                            </a:lnTo>
                            <a:lnTo>
                              <a:pt x="3492795" y="1286539"/>
                            </a:lnTo>
                            <a:lnTo>
                              <a:pt x="3349256" y="1355651"/>
                            </a:lnTo>
                            <a:lnTo>
                              <a:pt x="3205716" y="1403497"/>
                            </a:lnTo>
                            <a:lnTo>
                              <a:pt x="3115339" y="1509823"/>
                            </a:lnTo>
                            <a:lnTo>
                              <a:pt x="2908004" y="1547037"/>
                            </a:lnTo>
                            <a:lnTo>
                              <a:pt x="2833577" y="1568302"/>
                            </a:lnTo>
                            <a:lnTo>
                              <a:pt x="2705986" y="1626781"/>
                            </a:lnTo>
                            <a:lnTo>
                              <a:pt x="2418907" y="1642730"/>
                            </a:lnTo>
                            <a:lnTo>
                              <a:pt x="2259418" y="1711842"/>
                            </a:lnTo>
                            <a:lnTo>
                              <a:pt x="2052084" y="1738423"/>
                            </a:lnTo>
                            <a:lnTo>
                              <a:pt x="1919177" y="1770321"/>
                            </a:lnTo>
                            <a:lnTo>
                              <a:pt x="1791586" y="1818167"/>
                            </a:lnTo>
                            <a:lnTo>
                              <a:pt x="1749056" y="1866014"/>
                            </a:lnTo>
                            <a:lnTo>
                              <a:pt x="1589567" y="1913860"/>
                            </a:lnTo>
                            <a:lnTo>
                              <a:pt x="1499191" y="1951074"/>
                            </a:lnTo>
                            <a:lnTo>
                              <a:pt x="1408814" y="1977656"/>
                            </a:lnTo>
                            <a:lnTo>
                              <a:pt x="1281223" y="2030818"/>
                            </a:lnTo>
                            <a:lnTo>
                              <a:pt x="1180214" y="2057400"/>
                            </a:lnTo>
                            <a:lnTo>
                              <a:pt x="1036674" y="2073349"/>
                            </a:lnTo>
                            <a:lnTo>
                              <a:pt x="925032" y="2083981"/>
                            </a:lnTo>
                            <a:lnTo>
                              <a:pt x="839972" y="2147777"/>
                            </a:lnTo>
                            <a:lnTo>
                              <a:pt x="733646" y="2169042"/>
                            </a:lnTo>
                            <a:lnTo>
                              <a:pt x="584791" y="2184991"/>
                            </a:lnTo>
                            <a:lnTo>
                              <a:pt x="361507" y="2238153"/>
                            </a:lnTo>
                            <a:lnTo>
                              <a:pt x="340242" y="2248786"/>
                            </a:lnTo>
                            <a:lnTo>
                              <a:pt x="223284" y="2328530"/>
                            </a:lnTo>
                            <a:lnTo>
                              <a:pt x="0" y="2371060"/>
                            </a:ln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8" name="Freeform: Shape 47">
                      <a:extLst>
                        <a:ext uri="{FF2B5EF4-FFF2-40B4-BE49-F238E27FC236}">
                          <a16:creationId xmlns:a16="http://schemas.microsoft.com/office/drawing/2014/main" id="{5795DA42-EAD0-4C03-A1C1-C4F05EB6D20E}"/>
                        </a:ext>
                      </a:extLst>
                    </p:cNvPr>
                    <p:cNvSpPr/>
                    <p:nvPr/>
                  </p:nvSpPr>
                  <p:spPr>
                    <a:xfrm>
                      <a:off x="2132665" y="2929701"/>
                      <a:ext cx="8022265" cy="2413591"/>
                    </a:xfrm>
                    <a:custGeom>
                      <a:avLst/>
                      <a:gdLst>
                        <a:gd name="connsiteX0" fmla="*/ 8022265 w 8022265"/>
                        <a:gd name="connsiteY0" fmla="*/ 0 h 2413591"/>
                        <a:gd name="connsiteX1" fmla="*/ 7830879 w 8022265"/>
                        <a:gd name="connsiteY1" fmla="*/ 47846 h 2413591"/>
                        <a:gd name="connsiteX2" fmla="*/ 7735186 w 8022265"/>
                        <a:gd name="connsiteY2" fmla="*/ 69111 h 2413591"/>
                        <a:gd name="connsiteX3" fmla="*/ 7549116 w 8022265"/>
                        <a:gd name="connsiteY3" fmla="*/ 148856 h 2413591"/>
                        <a:gd name="connsiteX4" fmla="*/ 7368363 w 8022265"/>
                        <a:gd name="connsiteY4" fmla="*/ 180753 h 2413591"/>
                        <a:gd name="connsiteX5" fmla="*/ 7309884 w 8022265"/>
                        <a:gd name="connsiteY5" fmla="*/ 186070 h 2413591"/>
                        <a:gd name="connsiteX6" fmla="*/ 7134447 w 8022265"/>
                        <a:gd name="connsiteY6" fmla="*/ 271130 h 2413591"/>
                        <a:gd name="connsiteX7" fmla="*/ 7107865 w 8022265"/>
                        <a:gd name="connsiteY7" fmla="*/ 329609 h 2413591"/>
                        <a:gd name="connsiteX8" fmla="*/ 6953693 w 8022265"/>
                        <a:gd name="connsiteY8" fmla="*/ 366823 h 2413591"/>
                        <a:gd name="connsiteX9" fmla="*/ 6820786 w 8022265"/>
                        <a:gd name="connsiteY9" fmla="*/ 382772 h 2413591"/>
                        <a:gd name="connsiteX10" fmla="*/ 6714461 w 8022265"/>
                        <a:gd name="connsiteY10" fmla="*/ 414670 h 2413591"/>
                        <a:gd name="connsiteX11" fmla="*/ 6565605 w 8022265"/>
                        <a:gd name="connsiteY11" fmla="*/ 430618 h 2413591"/>
                        <a:gd name="connsiteX12" fmla="*/ 6342321 w 8022265"/>
                        <a:gd name="connsiteY12" fmla="*/ 441251 h 2413591"/>
                        <a:gd name="connsiteX13" fmla="*/ 6246628 w 8022265"/>
                        <a:gd name="connsiteY13" fmla="*/ 467832 h 2413591"/>
                        <a:gd name="connsiteX14" fmla="*/ 6092456 w 8022265"/>
                        <a:gd name="connsiteY14" fmla="*/ 478465 h 2413591"/>
                        <a:gd name="connsiteX15" fmla="*/ 5847907 w 8022265"/>
                        <a:gd name="connsiteY15" fmla="*/ 531628 h 2413591"/>
                        <a:gd name="connsiteX16" fmla="*/ 5762847 w 8022265"/>
                        <a:gd name="connsiteY16" fmla="*/ 515679 h 2413591"/>
                        <a:gd name="connsiteX17" fmla="*/ 5220586 w 8022265"/>
                        <a:gd name="connsiteY17" fmla="*/ 754911 h 2413591"/>
                        <a:gd name="connsiteX18" fmla="*/ 5114261 w 8022265"/>
                        <a:gd name="connsiteY18" fmla="*/ 808074 h 2413591"/>
                        <a:gd name="connsiteX19" fmla="*/ 5007935 w 8022265"/>
                        <a:gd name="connsiteY19" fmla="*/ 882502 h 2413591"/>
                        <a:gd name="connsiteX20" fmla="*/ 4928191 w 8022265"/>
                        <a:gd name="connsiteY20" fmla="*/ 925032 h 2413591"/>
                        <a:gd name="connsiteX21" fmla="*/ 4710223 w 8022265"/>
                        <a:gd name="connsiteY21" fmla="*/ 956930 h 2413591"/>
                        <a:gd name="connsiteX22" fmla="*/ 4577316 w 8022265"/>
                        <a:gd name="connsiteY22" fmla="*/ 1015409 h 2413591"/>
                        <a:gd name="connsiteX23" fmla="*/ 4476307 w 8022265"/>
                        <a:gd name="connsiteY23" fmla="*/ 1031358 h 2413591"/>
                        <a:gd name="connsiteX24" fmla="*/ 4401879 w 8022265"/>
                        <a:gd name="connsiteY24" fmla="*/ 1057939 h 2413591"/>
                        <a:gd name="connsiteX25" fmla="*/ 4290237 w 8022265"/>
                        <a:gd name="connsiteY25" fmla="*/ 1063256 h 2413591"/>
                        <a:gd name="connsiteX26" fmla="*/ 4183912 w 8022265"/>
                        <a:gd name="connsiteY26" fmla="*/ 1084521 h 2413591"/>
                        <a:gd name="connsiteX27" fmla="*/ 4072270 w 8022265"/>
                        <a:gd name="connsiteY27" fmla="*/ 1127051 h 2413591"/>
                        <a:gd name="connsiteX28" fmla="*/ 4003158 w 8022265"/>
                        <a:gd name="connsiteY28" fmla="*/ 1169581 h 2413591"/>
                        <a:gd name="connsiteX29" fmla="*/ 3854302 w 8022265"/>
                        <a:gd name="connsiteY29" fmla="*/ 1233377 h 2413591"/>
                        <a:gd name="connsiteX30" fmla="*/ 3779875 w 8022265"/>
                        <a:gd name="connsiteY30" fmla="*/ 1228060 h 2413591"/>
                        <a:gd name="connsiteX31" fmla="*/ 3694814 w 8022265"/>
                        <a:gd name="connsiteY31" fmla="*/ 1270591 h 2413591"/>
                        <a:gd name="connsiteX32" fmla="*/ 3567223 w 8022265"/>
                        <a:gd name="connsiteY32" fmla="*/ 1307805 h 2413591"/>
                        <a:gd name="connsiteX33" fmla="*/ 3476847 w 8022265"/>
                        <a:gd name="connsiteY33" fmla="*/ 1387549 h 2413591"/>
                        <a:gd name="connsiteX34" fmla="*/ 3413051 w 8022265"/>
                        <a:gd name="connsiteY34" fmla="*/ 1403498 h 2413591"/>
                        <a:gd name="connsiteX35" fmla="*/ 3333307 w 8022265"/>
                        <a:gd name="connsiteY35" fmla="*/ 1408814 h 2413591"/>
                        <a:gd name="connsiteX36" fmla="*/ 3232298 w 8022265"/>
                        <a:gd name="connsiteY36" fmla="*/ 1456660 h 2413591"/>
                        <a:gd name="connsiteX37" fmla="*/ 3136605 w 8022265"/>
                        <a:gd name="connsiteY37" fmla="*/ 1499191 h 2413591"/>
                        <a:gd name="connsiteX38" fmla="*/ 3024963 w 8022265"/>
                        <a:gd name="connsiteY38" fmla="*/ 1520456 h 2413591"/>
                        <a:gd name="connsiteX39" fmla="*/ 2923954 w 8022265"/>
                        <a:gd name="connsiteY39" fmla="*/ 1584251 h 2413591"/>
                        <a:gd name="connsiteX40" fmla="*/ 2785730 w 8022265"/>
                        <a:gd name="connsiteY40" fmla="*/ 1674628 h 2413591"/>
                        <a:gd name="connsiteX41" fmla="*/ 2615609 w 8022265"/>
                        <a:gd name="connsiteY41" fmla="*/ 1695893 h 2413591"/>
                        <a:gd name="connsiteX42" fmla="*/ 2477386 w 8022265"/>
                        <a:gd name="connsiteY42" fmla="*/ 1733107 h 2413591"/>
                        <a:gd name="connsiteX43" fmla="*/ 2392326 w 8022265"/>
                        <a:gd name="connsiteY43" fmla="*/ 1749056 h 2413591"/>
                        <a:gd name="connsiteX44" fmla="*/ 2296633 w 8022265"/>
                        <a:gd name="connsiteY44" fmla="*/ 1802218 h 2413591"/>
                        <a:gd name="connsiteX45" fmla="*/ 2046768 w 8022265"/>
                        <a:gd name="connsiteY45" fmla="*/ 1834116 h 2413591"/>
                        <a:gd name="connsiteX46" fmla="*/ 1913861 w 8022265"/>
                        <a:gd name="connsiteY46" fmla="*/ 1913860 h 2413591"/>
                        <a:gd name="connsiteX47" fmla="*/ 1770321 w 8022265"/>
                        <a:gd name="connsiteY47" fmla="*/ 1956391 h 2413591"/>
                        <a:gd name="connsiteX48" fmla="*/ 1674628 w 8022265"/>
                        <a:gd name="connsiteY48" fmla="*/ 1988288 h 2413591"/>
                        <a:gd name="connsiteX49" fmla="*/ 1531089 w 8022265"/>
                        <a:gd name="connsiteY49" fmla="*/ 2046767 h 2413591"/>
                        <a:gd name="connsiteX50" fmla="*/ 1424763 w 8022265"/>
                        <a:gd name="connsiteY50" fmla="*/ 2089298 h 2413591"/>
                        <a:gd name="connsiteX51" fmla="*/ 1323754 w 8022265"/>
                        <a:gd name="connsiteY51" fmla="*/ 2121195 h 2413591"/>
                        <a:gd name="connsiteX52" fmla="*/ 1143000 w 8022265"/>
                        <a:gd name="connsiteY52" fmla="*/ 2158409 h 2413591"/>
                        <a:gd name="connsiteX53" fmla="*/ 925033 w 8022265"/>
                        <a:gd name="connsiteY53" fmla="*/ 2169042 h 2413591"/>
                        <a:gd name="connsiteX54" fmla="*/ 845289 w 8022265"/>
                        <a:gd name="connsiteY54" fmla="*/ 2179674 h 2413591"/>
                        <a:gd name="connsiteX55" fmla="*/ 707065 w 8022265"/>
                        <a:gd name="connsiteY55" fmla="*/ 2200939 h 2413591"/>
                        <a:gd name="connsiteX56" fmla="*/ 616689 w 8022265"/>
                        <a:gd name="connsiteY56" fmla="*/ 2275367 h 2413591"/>
                        <a:gd name="connsiteX57" fmla="*/ 531628 w 8022265"/>
                        <a:gd name="connsiteY57" fmla="*/ 2286000 h 2413591"/>
                        <a:gd name="connsiteX58" fmla="*/ 334926 w 8022265"/>
                        <a:gd name="connsiteY58" fmla="*/ 2349795 h 2413591"/>
                        <a:gd name="connsiteX59" fmla="*/ 260498 w 8022265"/>
                        <a:gd name="connsiteY59" fmla="*/ 2371060 h 2413591"/>
                        <a:gd name="connsiteX60" fmla="*/ 239233 w 8022265"/>
                        <a:gd name="connsiteY60" fmla="*/ 2392325 h 2413591"/>
                        <a:gd name="connsiteX61" fmla="*/ 42530 w 8022265"/>
                        <a:gd name="connsiteY61" fmla="*/ 2413591 h 2413591"/>
                        <a:gd name="connsiteX62" fmla="*/ 0 w 8022265"/>
                        <a:gd name="connsiteY62" fmla="*/ 2413591 h 2413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8022265" h="2413591">
                          <a:moveTo>
                            <a:pt x="8022265" y="0"/>
                          </a:moveTo>
                          <a:lnTo>
                            <a:pt x="7830879" y="47846"/>
                          </a:lnTo>
                          <a:lnTo>
                            <a:pt x="7735186" y="69111"/>
                          </a:lnTo>
                          <a:lnTo>
                            <a:pt x="7549116" y="148856"/>
                          </a:lnTo>
                          <a:lnTo>
                            <a:pt x="7368363" y="180753"/>
                          </a:lnTo>
                          <a:lnTo>
                            <a:pt x="7309884" y="186070"/>
                          </a:lnTo>
                          <a:lnTo>
                            <a:pt x="7134447" y="271130"/>
                          </a:lnTo>
                          <a:lnTo>
                            <a:pt x="7107865" y="329609"/>
                          </a:lnTo>
                          <a:lnTo>
                            <a:pt x="6953693" y="366823"/>
                          </a:lnTo>
                          <a:lnTo>
                            <a:pt x="6820786" y="382772"/>
                          </a:lnTo>
                          <a:lnTo>
                            <a:pt x="6714461" y="414670"/>
                          </a:lnTo>
                          <a:lnTo>
                            <a:pt x="6565605" y="430618"/>
                          </a:lnTo>
                          <a:lnTo>
                            <a:pt x="6342321" y="441251"/>
                          </a:lnTo>
                          <a:lnTo>
                            <a:pt x="6246628" y="467832"/>
                          </a:lnTo>
                          <a:lnTo>
                            <a:pt x="6092456" y="478465"/>
                          </a:lnTo>
                          <a:lnTo>
                            <a:pt x="5847907" y="531628"/>
                          </a:lnTo>
                          <a:lnTo>
                            <a:pt x="5762847" y="515679"/>
                          </a:lnTo>
                          <a:lnTo>
                            <a:pt x="5220586" y="754911"/>
                          </a:lnTo>
                          <a:lnTo>
                            <a:pt x="5114261" y="808074"/>
                          </a:lnTo>
                          <a:lnTo>
                            <a:pt x="5007935" y="882502"/>
                          </a:lnTo>
                          <a:lnTo>
                            <a:pt x="4928191" y="925032"/>
                          </a:lnTo>
                          <a:lnTo>
                            <a:pt x="4710223" y="956930"/>
                          </a:lnTo>
                          <a:lnTo>
                            <a:pt x="4577316" y="1015409"/>
                          </a:lnTo>
                          <a:lnTo>
                            <a:pt x="4476307" y="1031358"/>
                          </a:lnTo>
                          <a:lnTo>
                            <a:pt x="4401879" y="1057939"/>
                          </a:lnTo>
                          <a:lnTo>
                            <a:pt x="4290237" y="1063256"/>
                          </a:lnTo>
                          <a:lnTo>
                            <a:pt x="4183912" y="1084521"/>
                          </a:lnTo>
                          <a:lnTo>
                            <a:pt x="4072270" y="1127051"/>
                          </a:lnTo>
                          <a:lnTo>
                            <a:pt x="4003158" y="1169581"/>
                          </a:lnTo>
                          <a:lnTo>
                            <a:pt x="3854302" y="1233377"/>
                          </a:lnTo>
                          <a:lnTo>
                            <a:pt x="3779875" y="1228060"/>
                          </a:lnTo>
                          <a:lnTo>
                            <a:pt x="3694814" y="1270591"/>
                          </a:lnTo>
                          <a:lnTo>
                            <a:pt x="3567223" y="1307805"/>
                          </a:lnTo>
                          <a:lnTo>
                            <a:pt x="3476847" y="1387549"/>
                          </a:lnTo>
                          <a:lnTo>
                            <a:pt x="3413051" y="1403498"/>
                          </a:lnTo>
                          <a:lnTo>
                            <a:pt x="3333307" y="1408814"/>
                          </a:lnTo>
                          <a:lnTo>
                            <a:pt x="3232298" y="1456660"/>
                          </a:lnTo>
                          <a:lnTo>
                            <a:pt x="3136605" y="1499191"/>
                          </a:lnTo>
                          <a:lnTo>
                            <a:pt x="3024963" y="1520456"/>
                          </a:lnTo>
                          <a:lnTo>
                            <a:pt x="2923954" y="1584251"/>
                          </a:lnTo>
                          <a:lnTo>
                            <a:pt x="2785730" y="1674628"/>
                          </a:lnTo>
                          <a:lnTo>
                            <a:pt x="2615609" y="1695893"/>
                          </a:lnTo>
                          <a:lnTo>
                            <a:pt x="2477386" y="1733107"/>
                          </a:lnTo>
                          <a:lnTo>
                            <a:pt x="2392326" y="1749056"/>
                          </a:lnTo>
                          <a:lnTo>
                            <a:pt x="2296633" y="1802218"/>
                          </a:lnTo>
                          <a:lnTo>
                            <a:pt x="2046768" y="1834116"/>
                          </a:lnTo>
                          <a:lnTo>
                            <a:pt x="1913861" y="1913860"/>
                          </a:lnTo>
                          <a:lnTo>
                            <a:pt x="1770321" y="1956391"/>
                          </a:lnTo>
                          <a:lnTo>
                            <a:pt x="1674628" y="1988288"/>
                          </a:lnTo>
                          <a:lnTo>
                            <a:pt x="1531089" y="2046767"/>
                          </a:lnTo>
                          <a:lnTo>
                            <a:pt x="1424763" y="2089298"/>
                          </a:lnTo>
                          <a:lnTo>
                            <a:pt x="1323754" y="2121195"/>
                          </a:lnTo>
                          <a:lnTo>
                            <a:pt x="1143000" y="2158409"/>
                          </a:lnTo>
                          <a:lnTo>
                            <a:pt x="925033" y="2169042"/>
                          </a:lnTo>
                          <a:lnTo>
                            <a:pt x="845289" y="2179674"/>
                          </a:lnTo>
                          <a:lnTo>
                            <a:pt x="707065" y="2200939"/>
                          </a:lnTo>
                          <a:lnTo>
                            <a:pt x="616689" y="2275367"/>
                          </a:lnTo>
                          <a:lnTo>
                            <a:pt x="531628" y="2286000"/>
                          </a:lnTo>
                          <a:lnTo>
                            <a:pt x="334926" y="2349795"/>
                          </a:lnTo>
                          <a:lnTo>
                            <a:pt x="260498" y="2371060"/>
                          </a:lnTo>
                          <a:lnTo>
                            <a:pt x="239233" y="2392325"/>
                          </a:lnTo>
                          <a:lnTo>
                            <a:pt x="42530" y="2413591"/>
                          </a:lnTo>
                          <a:lnTo>
                            <a:pt x="0" y="2413591"/>
                          </a:lnTo>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0" name="TextBox 49">
                    <a:extLst>
                      <a:ext uri="{FF2B5EF4-FFF2-40B4-BE49-F238E27FC236}">
                        <a16:creationId xmlns:a16="http://schemas.microsoft.com/office/drawing/2014/main" id="{A8DE80F7-7F00-4F9F-A673-3DEBA748B360}"/>
                      </a:ext>
                    </a:extLst>
                  </p:cNvPr>
                  <p:cNvSpPr txBox="1"/>
                  <p:nvPr/>
                </p:nvSpPr>
                <p:spPr>
                  <a:xfrm>
                    <a:off x="10082274" y="5542147"/>
                    <a:ext cx="475489" cy="307777"/>
                  </a:xfrm>
                  <a:prstGeom prst="rect">
                    <a:avLst/>
                  </a:prstGeom>
                  <a:noFill/>
                </p:spPr>
                <p:txBody>
                  <a:bodyPr wrap="square" rtlCol="0">
                    <a:spAutoFit/>
                  </a:bodyPr>
                  <a:lstStyle/>
                  <a:p>
                    <a:r>
                      <a:rPr lang="en-US" sz="1400" dirty="0"/>
                      <a:t>68</a:t>
                    </a:r>
                  </a:p>
                </p:txBody>
              </p:sp>
              <p:sp>
                <p:nvSpPr>
                  <p:cNvPr id="51" name="TextBox 50">
                    <a:extLst>
                      <a:ext uri="{FF2B5EF4-FFF2-40B4-BE49-F238E27FC236}">
                        <a16:creationId xmlns:a16="http://schemas.microsoft.com/office/drawing/2014/main" id="{F03FE08B-4E85-4868-B7E3-4FA693FE502A}"/>
                      </a:ext>
                    </a:extLst>
                  </p:cNvPr>
                  <p:cNvSpPr txBox="1"/>
                  <p:nvPr/>
                </p:nvSpPr>
                <p:spPr>
                  <a:xfrm>
                    <a:off x="9634336" y="5542147"/>
                    <a:ext cx="475489" cy="307777"/>
                  </a:xfrm>
                  <a:prstGeom prst="rect">
                    <a:avLst/>
                  </a:prstGeom>
                  <a:noFill/>
                </p:spPr>
                <p:txBody>
                  <a:bodyPr wrap="square" rtlCol="0">
                    <a:spAutoFit/>
                  </a:bodyPr>
                  <a:lstStyle/>
                  <a:p>
                    <a:r>
                      <a:rPr lang="en-US" sz="1400" dirty="0"/>
                      <a:t>64</a:t>
                    </a:r>
                  </a:p>
                </p:txBody>
              </p:sp>
              <p:sp>
                <p:nvSpPr>
                  <p:cNvPr id="52" name="TextBox 51">
                    <a:extLst>
                      <a:ext uri="{FF2B5EF4-FFF2-40B4-BE49-F238E27FC236}">
                        <a16:creationId xmlns:a16="http://schemas.microsoft.com/office/drawing/2014/main" id="{783AC9E4-AD52-4404-B941-3052EF34433C}"/>
                      </a:ext>
                    </a:extLst>
                  </p:cNvPr>
                  <p:cNvSpPr txBox="1"/>
                  <p:nvPr/>
                </p:nvSpPr>
                <p:spPr>
                  <a:xfrm>
                    <a:off x="9160043" y="5542147"/>
                    <a:ext cx="475489" cy="307777"/>
                  </a:xfrm>
                  <a:prstGeom prst="rect">
                    <a:avLst/>
                  </a:prstGeom>
                  <a:noFill/>
                </p:spPr>
                <p:txBody>
                  <a:bodyPr wrap="square" rtlCol="0">
                    <a:spAutoFit/>
                  </a:bodyPr>
                  <a:lstStyle/>
                  <a:p>
                    <a:r>
                      <a:rPr lang="en-US" sz="1400" dirty="0"/>
                      <a:t>60</a:t>
                    </a:r>
                  </a:p>
                </p:txBody>
              </p:sp>
              <p:sp>
                <p:nvSpPr>
                  <p:cNvPr id="53" name="TextBox 52">
                    <a:extLst>
                      <a:ext uri="{FF2B5EF4-FFF2-40B4-BE49-F238E27FC236}">
                        <a16:creationId xmlns:a16="http://schemas.microsoft.com/office/drawing/2014/main" id="{250595DB-3A7A-46C2-88A8-9A32D5FF76E7}"/>
                      </a:ext>
                    </a:extLst>
                  </p:cNvPr>
                  <p:cNvSpPr txBox="1"/>
                  <p:nvPr/>
                </p:nvSpPr>
                <p:spPr>
                  <a:xfrm>
                    <a:off x="8695297" y="5542147"/>
                    <a:ext cx="475489" cy="307777"/>
                  </a:xfrm>
                  <a:prstGeom prst="rect">
                    <a:avLst/>
                  </a:prstGeom>
                  <a:noFill/>
                </p:spPr>
                <p:txBody>
                  <a:bodyPr wrap="square" rtlCol="0">
                    <a:spAutoFit/>
                  </a:bodyPr>
                  <a:lstStyle/>
                  <a:p>
                    <a:r>
                      <a:rPr lang="en-US" sz="1400" dirty="0"/>
                      <a:t>56</a:t>
                    </a:r>
                  </a:p>
                </p:txBody>
              </p:sp>
              <p:sp>
                <p:nvSpPr>
                  <p:cNvPr id="54" name="TextBox 53">
                    <a:extLst>
                      <a:ext uri="{FF2B5EF4-FFF2-40B4-BE49-F238E27FC236}">
                        <a16:creationId xmlns:a16="http://schemas.microsoft.com/office/drawing/2014/main" id="{3D424627-6F3D-4B75-9966-24320F55A803}"/>
                      </a:ext>
                    </a:extLst>
                  </p:cNvPr>
                  <p:cNvSpPr txBox="1"/>
                  <p:nvPr/>
                </p:nvSpPr>
                <p:spPr>
                  <a:xfrm>
                    <a:off x="8200674" y="5542147"/>
                    <a:ext cx="475489" cy="307777"/>
                  </a:xfrm>
                  <a:prstGeom prst="rect">
                    <a:avLst/>
                  </a:prstGeom>
                  <a:noFill/>
                </p:spPr>
                <p:txBody>
                  <a:bodyPr wrap="square" rtlCol="0">
                    <a:spAutoFit/>
                  </a:bodyPr>
                  <a:lstStyle/>
                  <a:p>
                    <a:r>
                      <a:rPr lang="en-US" sz="1400" dirty="0"/>
                      <a:t>52</a:t>
                    </a:r>
                  </a:p>
                </p:txBody>
              </p:sp>
              <p:sp>
                <p:nvSpPr>
                  <p:cNvPr id="55" name="TextBox 54">
                    <a:extLst>
                      <a:ext uri="{FF2B5EF4-FFF2-40B4-BE49-F238E27FC236}">
                        <a16:creationId xmlns:a16="http://schemas.microsoft.com/office/drawing/2014/main" id="{2797DD54-CC47-4712-979F-E94F8853064E}"/>
                      </a:ext>
                    </a:extLst>
                  </p:cNvPr>
                  <p:cNvSpPr txBox="1"/>
                  <p:nvPr/>
                </p:nvSpPr>
                <p:spPr>
                  <a:xfrm>
                    <a:off x="7706051" y="5542147"/>
                    <a:ext cx="475489" cy="307777"/>
                  </a:xfrm>
                  <a:prstGeom prst="rect">
                    <a:avLst/>
                  </a:prstGeom>
                  <a:noFill/>
                </p:spPr>
                <p:txBody>
                  <a:bodyPr wrap="square" rtlCol="0">
                    <a:spAutoFit/>
                  </a:bodyPr>
                  <a:lstStyle/>
                  <a:p>
                    <a:r>
                      <a:rPr lang="en-US" sz="1400" dirty="0"/>
                      <a:t>48</a:t>
                    </a:r>
                  </a:p>
                </p:txBody>
              </p:sp>
              <p:sp>
                <p:nvSpPr>
                  <p:cNvPr id="56" name="TextBox 55">
                    <a:extLst>
                      <a:ext uri="{FF2B5EF4-FFF2-40B4-BE49-F238E27FC236}">
                        <a16:creationId xmlns:a16="http://schemas.microsoft.com/office/drawing/2014/main" id="{83EA62E6-8308-4D98-BDAD-1DF407C0EBD1}"/>
                      </a:ext>
                    </a:extLst>
                  </p:cNvPr>
                  <p:cNvSpPr txBox="1"/>
                  <p:nvPr/>
                </p:nvSpPr>
                <p:spPr>
                  <a:xfrm>
                    <a:off x="7220995" y="5542147"/>
                    <a:ext cx="475489" cy="307777"/>
                  </a:xfrm>
                  <a:prstGeom prst="rect">
                    <a:avLst/>
                  </a:prstGeom>
                  <a:noFill/>
                </p:spPr>
                <p:txBody>
                  <a:bodyPr wrap="square" rtlCol="0">
                    <a:spAutoFit/>
                  </a:bodyPr>
                  <a:lstStyle/>
                  <a:p>
                    <a:r>
                      <a:rPr lang="en-US" sz="1400" dirty="0"/>
                      <a:t>44</a:t>
                    </a:r>
                  </a:p>
                </p:txBody>
              </p:sp>
              <p:sp>
                <p:nvSpPr>
                  <p:cNvPr id="57" name="TextBox 56">
                    <a:extLst>
                      <a:ext uri="{FF2B5EF4-FFF2-40B4-BE49-F238E27FC236}">
                        <a16:creationId xmlns:a16="http://schemas.microsoft.com/office/drawing/2014/main" id="{B216D961-29A6-45A8-9A25-C7C5E54DE9D3}"/>
                      </a:ext>
                    </a:extLst>
                  </p:cNvPr>
                  <p:cNvSpPr txBox="1"/>
                  <p:nvPr/>
                </p:nvSpPr>
                <p:spPr>
                  <a:xfrm>
                    <a:off x="6752027" y="5542147"/>
                    <a:ext cx="475489" cy="307777"/>
                  </a:xfrm>
                  <a:prstGeom prst="rect">
                    <a:avLst/>
                  </a:prstGeom>
                  <a:noFill/>
                </p:spPr>
                <p:txBody>
                  <a:bodyPr wrap="square" rtlCol="0">
                    <a:spAutoFit/>
                  </a:bodyPr>
                  <a:lstStyle/>
                  <a:p>
                    <a:r>
                      <a:rPr lang="en-US" sz="1400" dirty="0"/>
                      <a:t>40</a:t>
                    </a:r>
                  </a:p>
                </p:txBody>
              </p:sp>
              <p:sp>
                <p:nvSpPr>
                  <p:cNvPr id="58" name="TextBox 57">
                    <a:extLst>
                      <a:ext uri="{FF2B5EF4-FFF2-40B4-BE49-F238E27FC236}">
                        <a16:creationId xmlns:a16="http://schemas.microsoft.com/office/drawing/2014/main" id="{AAECA735-9DAB-4929-8561-E66E0BCA9FBE}"/>
                      </a:ext>
                    </a:extLst>
                  </p:cNvPr>
                  <p:cNvSpPr txBox="1"/>
                  <p:nvPr/>
                </p:nvSpPr>
                <p:spPr>
                  <a:xfrm>
                    <a:off x="6273492" y="5542147"/>
                    <a:ext cx="475489" cy="307777"/>
                  </a:xfrm>
                  <a:prstGeom prst="rect">
                    <a:avLst/>
                  </a:prstGeom>
                  <a:noFill/>
                </p:spPr>
                <p:txBody>
                  <a:bodyPr wrap="square" rtlCol="0">
                    <a:spAutoFit/>
                  </a:bodyPr>
                  <a:lstStyle/>
                  <a:p>
                    <a:r>
                      <a:rPr lang="en-US" sz="1400" dirty="0"/>
                      <a:t>36</a:t>
                    </a:r>
                  </a:p>
                </p:txBody>
              </p:sp>
              <p:sp>
                <p:nvSpPr>
                  <p:cNvPr id="59" name="TextBox 58">
                    <a:extLst>
                      <a:ext uri="{FF2B5EF4-FFF2-40B4-BE49-F238E27FC236}">
                        <a16:creationId xmlns:a16="http://schemas.microsoft.com/office/drawing/2014/main" id="{7431D63D-7DDC-4024-A240-23123F2B0C8B}"/>
                      </a:ext>
                    </a:extLst>
                  </p:cNvPr>
                  <p:cNvSpPr txBox="1"/>
                  <p:nvPr/>
                </p:nvSpPr>
                <p:spPr>
                  <a:xfrm>
                    <a:off x="5813679" y="5542147"/>
                    <a:ext cx="475489" cy="307777"/>
                  </a:xfrm>
                  <a:prstGeom prst="rect">
                    <a:avLst/>
                  </a:prstGeom>
                  <a:noFill/>
                </p:spPr>
                <p:txBody>
                  <a:bodyPr wrap="square" rtlCol="0">
                    <a:spAutoFit/>
                  </a:bodyPr>
                  <a:lstStyle/>
                  <a:p>
                    <a:r>
                      <a:rPr lang="en-US" sz="1400" dirty="0"/>
                      <a:t>32</a:t>
                    </a:r>
                  </a:p>
                </p:txBody>
              </p:sp>
              <p:sp>
                <p:nvSpPr>
                  <p:cNvPr id="60" name="TextBox 59">
                    <a:extLst>
                      <a:ext uri="{FF2B5EF4-FFF2-40B4-BE49-F238E27FC236}">
                        <a16:creationId xmlns:a16="http://schemas.microsoft.com/office/drawing/2014/main" id="{71EA4085-E086-4DCA-A78E-82E1DE018C4B}"/>
                      </a:ext>
                    </a:extLst>
                  </p:cNvPr>
                  <p:cNvSpPr txBox="1"/>
                  <p:nvPr/>
                </p:nvSpPr>
                <p:spPr>
                  <a:xfrm>
                    <a:off x="5287515" y="5542147"/>
                    <a:ext cx="475489" cy="307777"/>
                  </a:xfrm>
                  <a:prstGeom prst="rect">
                    <a:avLst/>
                  </a:prstGeom>
                  <a:noFill/>
                </p:spPr>
                <p:txBody>
                  <a:bodyPr wrap="square" rtlCol="0">
                    <a:spAutoFit/>
                  </a:bodyPr>
                  <a:lstStyle/>
                  <a:p>
                    <a:r>
                      <a:rPr lang="en-US" sz="1400" dirty="0"/>
                      <a:t>28</a:t>
                    </a:r>
                  </a:p>
                </p:txBody>
              </p:sp>
              <p:sp>
                <p:nvSpPr>
                  <p:cNvPr id="61" name="TextBox 60">
                    <a:extLst>
                      <a:ext uri="{FF2B5EF4-FFF2-40B4-BE49-F238E27FC236}">
                        <a16:creationId xmlns:a16="http://schemas.microsoft.com/office/drawing/2014/main" id="{686C1C86-AA5E-4148-8E34-27B9402C5E46}"/>
                      </a:ext>
                    </a:extLst>
                  </p:cNvPr>
                  <p:cNvSpPr txBox="1"/>
                  <p:nvPr/>
                </p:nvSpPr>
                <p:spPr>
                  <a:xfrm>
                    <a:off x="4830805" y="5542147"/>
                    <a:ext cx="475489" cy="307777"/>
                  </a:xfrm>
                  <a:prstGeom prst="rect">
                    <a:avLst/>
                  </a:prstGeom>
                  <a:noFill/>
                </p:spPr>
                <p:txBody>
                  <a:bodyPr wrap="square" rtlCol="0">
                    <a:spAutoFit/>
                  </a:bodyPr>
                  <a:lstStyle/>
                  <a:p>
                    <a:r>
                      <a:rPr lang="en-US" sz="1400" dirty="0"/>
                      <a:t>24</a:t>
                    </a:r>
                  </a:p>
                </p:txBody>
              </p:sp>
              <p:sp>
                <p:nvSpPr>
                  <p:cNvPr id="62" name="TextBox 61">
                    <a:extLst>
                      <a:ext uri="{FF2B5EF4-FFF2-40B4-BE49-F238E27FC236}">
                        <a16:creationId xmlns:a16="http://schemas.microsoft.com/office/drawing/2014/main" id="{350D1EFA-1331-4BE9-8067-14DE65B4CAE2}"/>
                      </a:ext>
                    </a:extLst>
                  </p:cNvPr>
                  <p:cNvSpPr txBox="1"/>
                  <p:nvPr/>
                </p:nvSpPr>
                <p:spPr>
                  <a:xfrm>
                    <a:off x="4365080" y="5542147"/>
                    <a:ext cx="475489" cy="307777"/>
                  </a:xfrm>
                  <a:prstGeom prst="rect">
                    <a:avLst/>
                  </a:prstGeom>
                  <a:noFill/>
                </p:spPr>
                <p:txBody>
                  <a:bodyPr wrap="square" rtlCol="0">
                    <a:spAutoFit/>
                  </a:bodyPr>
                  <a:lstStyle/>
                  <a:p>
                    <a:r>
                      <a:rPr lang="en-US" sz="1400" dirty="0"/>
                      <a:t>20</a:t>
                    </a:r>
                  </a:p>
                </p:txBody>
              </p:sp>
              <p:sp>
                <p:nvSpPr>
                  <p:cNvPr id="63" name="TextBox 62">
                    <a:extLst>
                      <a:ext uri="{FF2B5EF4-FFF2-40B4-BE49-F238E27FC236}">
                        <a16:creationId xmlns:a16="http://schemas.microsoft.com/office/drawing/2014/main" id="{3AB2000D-DE93-4121-8C7D-4DE59A4170B5}"/>
                      </a:ext>
                    </a:extLst>
                  </p:cNvPr>
                  <p:cNvSpPr txBox="1"/>
                  <p:nvPr/>
                </p:nvSpPr>
                <p:spPr>
                  <a:xfrm>
                    <a:off x="3885525" y="5542147"/>
                    <a:ext cx="475489" cy="307777"/>
                  </a:xfrm>
                  <a:prstGeom prst="rect">
                    <a:avLst/>
                  </a:prstGeom>
                  <a:noFill/>
                </p:spPr>
                <p:txBody>
                  <a:bodyPr wrap="square" rtlCol="0">
                    <a:spAutoFit/>
                  </a:bodyPr>
                  <a:lstStyle/>
                  <a:p>
                    <a:r>
                      <a:rPr lang="en-US" sz="1400" dirty="0"/>
                      <a:t>16</a:t>
                    </a:r>
                  </a:p>
                </p:txBody>
              </p:sp>
              <p:sp>
                <p:nvSpPr>
                  <p:cNvPr id="64" name="TextBox 63">
                    <a:extLst>
                      <a:ext uri="{FF2B5EF4-FFF2-40B4-BE49-F238E27FC236}">
                        <a16:creationId xmlns:a16="http://schemas.microsoft.com/office/drawing/2014/main" id="{D41D4A0F-A4CC-449B-9D63-095F245A9140}"/>
                      </a:ext>
                    </a:extLst>
                  </p:cNvPr>
                  <p:cNvSpPr txBox="1"/>
                  <p:nvPr/>
                </p:nvSpPr>
                <p:spPr>
                  <a:xfrm>
                    <a:off x="3399623" y="5542147"/>
                    <a:ext cx="475489" cy="307777"/>
                  </a:xfrm>
                  <a:prstGeom prst="rect">
                    <a:avLst/>
                  </a:prstGeom>
                  <a:noFill/>
                </p:spPr>
                <p:txBody>
                  <a:bodyPr wrap="square" rtlCol="0">
                    <a:spAutoFit/>
                  </a:bodyPr>
                  <a:lstStyle/>
                  <a:p>
                    <a:r>
                      <a:rPr lang="en-US" sz="1400" dirty="0"/>
                      <a:t>12</a:t>
                    </a:r>
                  </a:p>
                </p:txBody>
              </p:sp>
              <p:sp>
                <p:nvSpPr>
                  <p:cNvPr id="66" name="TextBox 65">
                    <a:extLst>
                      <a:ext uri="{FF2B5EF4-FFF2-40B4-BE49-F238E27FC236}">
                        <a16:creationId xmlns:a16="http://schemas.microsoft.com/office/drawing/2014/main" id="{A585E6E8-37AA-4C73-A4E0-1640CFB49178}"/>
                      </a:ext>
                    </a:extLst>
                  </p:cNvPr>
                  <p:cNvSpPr txBox="1"/>
                  <p:nvPr/>
                </p:nvSpPr>
                <p:spPr>
                  <a:xfrm>
                    <a:off x="2494749" y="5542147"/>
                    <a:ext cx="475489" cy="307777"/>
                  </a:xfrm>
                  <a:prstGeom prst="rect">
                    <a:avLst/>
                  </a:prstGeom>
                  <a:noFill/>
                </p:spPr>
                <p:txBody>
                  <a:bodyPr wrap="square" rtlCol="0">
                    <a:spAutoFit/>
                  </a:bodyPr>
                  <a:lstStyle/>
                  <a:p>
                    <a:r>
                      <a:rPr lang="en-US" sz="1400" dirty="0"/>
                      <a:t>4</a:t>
                    </a:r>
                  </a:p>
                </p:txBody>
              </p:sp>
              <p:sp>
                <p:nvSpPr>
                  <p:cNvPr id="67" name="TextBox 66">
                    <a:extLst>
                      <a:ext uri="{FF2B5EF4-FFF2-40B4-BE49-F238E27FC236}">
                        <a16:creationId xmlns:a16="http://schemas.microsoft.com/office/drawing/2014/main" id="{E157B685-AA22-4E99-B223-08B76033A63F}"/>
                      </a:ext>
                    </a:extLst>
                  </p:cNvPr>
                  <p:cNvSpPr txBox="1"/>
                  <p:nvPr/>
                </p:nvSpPr>
                <p:spPr>
                  <a:xfrm>
                    <a:off x="2021294" y="5542147"/>
                    <a:ext cx="475489" cy="307777"/>
                  </a:xfrm>
                  <a:prstGeom prst="rect">
                    <a:avLst/>
                  </a:prstGeom>
                  <a:noFill/>
                </p:spPr>
                <p:txBody>
                  <a:bodyPr wrap="square" rtlCol="0">
                    <a:spAutoFit/>
                  </a:bodyPr>
                  <a:lstStyle/>
                  <a:p>
                    <a:r>
                      <a:rPr lang="en-US" sz="1400" dirty="0"/>
                      <a:t>0</a:t>
                    </a:r>
                  </a:p>
                </p:txBody>
              </p:sp>
            </p:grpSp>
          </p:grpSp>
          <p:sp>
            <p:nvSpPr>
              <p:cNvPr id="74" name="TextBox 73">
                <a:extLst>
                  <a:ext uri="{FF2B5EF4-FFF2-40B4-BE49-F238E27FC236}">
                    <a16:creationId xmlns:a16="http://schemas.microsoft.com/office/drawing/2014/main" id="{73313193-F55A-49C7-8968-9BE083C2A8EB}"/>
                  </a:ext>
                </a:extLst>
              </p:cNvPr>
              <p:cNvSpPr txBox="1"/>
              <p:nvPr/>
            </p:nvSpPr>
            <p:spPr>
              <a:xfrm>
                <a:off x="10082494" y="2777779"/>
                <a:ext cx="863145" cy="261610"/>
              </a:xfrm>
              <a:prstGeom prst="rect">
                <a:avLst/>
              </a:prstGeom>
              <a:noFill/>
            </p:spPr>
            <p:txBody>
              <a:bodyPr wrap="square" rtlCol="0">
                <a:spAutoFit/>
              </a:bodyPr>
              <a:lstStyle/>
              <a:p>
                <a:r>
                  <a:rPr lang="en-US" sz="1100" b="1" dirty="0">
                    <a:solidFill>
                      <a:schemeClr val="accent2"/>
                    </a:solidFill>
                  </a:rPr>
                  <a:t>Q8W/Q8W</a:t>
                </a:r>
              </a:p>
            </p:txBody>
          </p:sp>
          <p:sp>
            <p:nvSpPr>
              <p:cNvPr id="75" name="TextBox 74">
                <a:extLst>
                  <a:ext uri="{FF2B5EF4-FFF2-40B4-BE49-F238E27FC236}">
                    <a16:creationId xmlns:a16="http://schemas.microsoft.com/office/drawing/2014/main" id="{580142F1-C14D-4A92-B0DC-E459B3A6548B}"/>
                  </a:ext>
                </a:extLst>
              </p:cNvPr>
              <p:cNvSpPr txBox="1"/>
              <p:nvPr/>
            </p:nvSpPr>
            <p:spPr>
              <a:xfrm>
                <a:off x="9964772" y="2930423"/>
                <a:ext cx="863145" cy="261610"/>
              </a:xfrm>
              <a:prstGeom prst="rect">
                <a:avLst/>
              </a:prstGeom>
              <a:noFill/>
            </p:spPr>
            <p:txBody>
              <a:bodyPr wrap="square" rtlCol="0">
                <a:spAutoFit/>
              </a:bodyPr>
              <a:lstStyle/>
              <a:p>
                <a:r>
                  <a:rPr lang="en-US" sz="1100" b="1" dirty="0">
                    <a:solidFill>
                      <a:srgbClr val="C00000"/>
                    </a:solidFill>
                  </a:rPr>
                  <a:t>Q4W/Q4W</a:t>
                </a:r>
              </a:p>
            </p:txBody>
          </p:sp>
          <p:sp>
            <p:nvSpPr>
              <p:cNvPr id="76" name="TextBox 75">
                <a:extLst>
                  <a:ext uri="{FF2B5EF4-FFF2-40B4-BE49-F238E27FC236}">
                    <a16:creationId xmlns:a16="http://schemas.microsoft.com/office/drawing/2014/main" id="{B131063D-19F8-43FE-9870-73AB8D4AAEC3}"/>
                  </a:ext>
                </a:extLst>
              </p:cNvPr>
              <p:cNvSpPr txBox="1"/>
              <p:nvPr/>
            </p:nvSpPr>
            <p:spPr>
              <a:xfrm>
                <a:off x="10109825" y="2399515"/>
                <a:ext cx="863145" cy="261610"/>
              </a:xfrm>
              <a:prstGeom prst="rect">
                <a:avLst/>
              </a:prstGeom>
              <a:noFill/>
            </p:spPr>
            <p:txBody>
              <a:bodyPr wrap="square" rtlCol="0">
                <a:spAutoFit/>
              </a:bodyPr>
              <a:lstStyle/>
              <a:p>
                <a:r>
                  <a:rPr lang="en-US" sz="1100" b="1" dirty="0">
                    <a:solidFill>
                      <a:schemeClr val="accent2"/>
                    </a:solidFill>
                  </a:rPr>
                  <a:t>PBO/Q8W</a:t>
                </a:r>
              </a:p>
            </p:txBody>
          </p:sp>
          <p:sp>
            <p:nvSpPr>
              <p:cNvPr id="77" name="TextBox 76">
                <a:extLst>
                  <a:ext uri="{FF2B5EF4-FFF2-40B4-BE49-F238E27FC236}">
                    <a16:creationId xmlns:a16="http://schemas.microsoft.com/office/drawing/2014/main" id="{0EB53415-21EE-4689-9983-70F2186B80AD}"/>
                  </a:ext>
                </a:extLst>
              </p:cNvPr>
              <p:cNvSpPr txBox="1"/>
              <p:nvPr/>
            </p:nvSpPr>
            <p:spPr>
              <a:xfrm>
                <a:off x="10089489" y="2618438"/>
                <a:ext cx="863145" cy="261610"/>
              </a:xfrm>
              <a:prstGeom prst="rect">
                <a:avLst/>
              </a:prstGeom>
              <a:noFill/>
            </p:spPr>
            <p:txBody>
              <a:bodyPr wrap="square" rtlCol="0">
                <a:spAutoFit/>
              </a:bodyPr>
              <a:lstStyle/>
              <a:p>
                <a:r>
                  <a:rPr lang="en-US" sz="1100" b="1" dirty="0">
                    <a:solidFill>
                      <a:schemeClr val="bg1">
                        <a:lumMod val="65000"/>
                      </a:schemeClr>
                    </a:solidFill>
                  </a:rPr>
                  <a:t>PBO/Q4W</a:t>
                </a:r>
              </a:p>
            </p:txBody>
          </p:sp>
        </p:grpSp>
      </p:grpSp>
    </p:spTree>
    <p:extLst>
      <p:ext uri="{BB962C8B-B14F-4D97-AF65-F5344CB8AC3E}">
        <p14:creationId xmlns:p14="http://schemas.microsoft.com/office/powerpoint/2010/main" val="10102938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5E682-9BE0-435D-B573-0ACB24497B19}"/>
              </a:ext>
            </a:extLst>
          </p:cNvPr>
          <p:cNvSpPr>
            <a:spLocks noGrp="1"/>
          </p:cNvSpPr>
          <p:nvPr>
            <p:ph type="title"/>
          </p:nvPr>
        </p:nvSpPr>
        <p:spPr/>
        <p:txBody>
          <a:bodyPr/>
          <a:lstStyle/>
          <a:p>
            <a:r>
              <a:rPr lang="en-US" dirty="0"/>
              <a:t>Improvement in Pre-BD FEV</a:t>
            </a:r>
            <a:r>
              <a:rPr lang="en-US" baseline="-25000" dirty="0"/>
              <a:t>1</a:t>
            </a:r>
            <a:r>
              <a:rPr lang="en-US" dirty="0"/>
              <a:t> Maintained in Patients Continuously Exposed to Benralizumab</a:t>
            </a:r>
          </a:p>
        </p:txBody>
      </p:sp>
      <p:sp>
        <p:nvSpPr>
          <p:cNvPr id="3" name="Slide Number Placeholder 2">
            <a:extLst>
              <a:ext uri="{FF2B5EF4-FFF2-40B4-BE49-F238E27FC236}">
                <a16:creationId xmlns:a16="http://schemas.microsoft.com/office/drawing/2014/main" id="{C529FA18-5F5A-4E74-9330-A2DDFBADE943}"/>
              </a:ext>
            </a:extLst>
          </p:cNvPr>
          <p:cNvSpPr>
            <a:spLocks noGrp="1"/>
          </p:cNvSpPr>
          <p:nvPr>
            <p:ph type="sldNum" sz="quarter" idx="12"/>
          </p:nvPr>
        </p:nvSpPr>
        <p:spPr/>
        <p:txBody>
          <a:bodyPr/>
          <a:lstStyle/>
          <a:p>
            <a:pPr algn="ctr"/>
            <a:fld id="{CC7432E5-F8E0-41AE-9A6B-AD730338B005}" type="slidenum">
              <a:rPr lang="en-US" smtClean="0"/>
              <a:pPr algn="ctr"/>
              <a:t>25</a:t>
            </a:fld>
            <a:endParaRPr lang="en-US" dirty="0"/>
          </a:p>
        </p:txBody>
      </p:sp>
      <p:sp>
        <p:nvSpPr>
          <p:cNvPr id="4" name="Text Placeholder 3">
            <a:extLst>
              <a:ext uri="{FF2B5EF4-FFF2-40B4-BE49-F238E27FC236}">
                <a16:creationId xmlns:a16="http://schemas.microsoft.com/office/drawing/2014/main" id="{386D9478-4178-46C5-AC16-378D0C85329A}"/>
              </a:ext>
            </a:extLst>
          </p:cNvPr>
          <p:cNvSpPr>
            <a:spLocks noGrp="1"/>
          </p:cNvSpPr>
          <p:nvPr>
            <p:ph type="body" sz="quarter" idx="13"/>
          </p:nvPr>
        </p:nvSpPr>
        <p:spPr/>
        <p:txBody>
          <a:bodyPr/>
          <a:lstStyle/>
          <a:p>
            <a:r>
              <a:rPr lang="en-GB" dirty="0"/>
              <a:t>Note: The mean (SD) increase in pre-BD FEV</a:t>
            </a:r>
            <a:r>
              <a:rPr lang="en-GB" baseline="-25000" dirty="0"/>
              <a:t>1 </a:t>
            </a:r>
            <a:r>
              <a:rPr lang="en-GB" dirty="0"/>
              <a:t>from baseline to Week 56 was 0.131 L in the PBO/Q4W group and 0.81 L in the PBO/Q8W group</a:t>
            </a:r>
          </a:p>
          <a:p>
            <a:r>
              <a:rPr lang="en-GB" dirty="0"/>
              <a:t>BD = bronchodilator; EOS = eosinophil; FEV</a:t>
            </a:r>
            <a:r>
              <a:rPr lang="en-GB" baseline="-25000" dirty="0"/>
              <a:t>1 </a:t>
            </a:r>
            <a:r>
              <a:rPr lang="en-GB" dirty="0"/>
              <a:t>= forced expiratory volume in 1 second; PBO = placebo; Q4W = every 4 weeks; Q8W = every 8 weeks </a:t>
            </a:r>
            <a:r>
              <a:rPr lang="en-GB" dirty="0">
                <a:ea typeface="Times New Roman" panose="02020603050405020304" pitchFamily="18" charset="0"/>
              </a:rPr>
              <a:t>(first 3 doses Q4W);   SD = standard deviation</a:t>
            </a:r>
            <a:r>
              <a:rPr lang="en-GB" dirty="0"/>
              <a:t>.</a:t>
            </a:r>
          </a:p>
          <a:p>
            <a:r>
              <a:rPr lang="en-US" dirty="0"/>
              <a:t>Busse WW et al. Article online ahead of print. </a:t>
            </a:r>
            <a:r>
              <a:rPr lang="en-US" i="1" dirty="0"/>
              <a:t>Lancet Respir Med. </a:t>
            </a:r>
            <a:r>
              <a:rPr lang="en-US" dirty="0"/>
              <a:t>2018. </a:t>
            </a:r>
          </a:p>
        </p:txBody>
      </p:sp>
      <p:sp>
        <p:nvSpPr>
          <p:cNvPr id="7" name="TextBox 6">
            <a:extLst>
              <a:ext uri="{FF2B5EF4-FFF2-40B4-BE49-F238E27FC236}">
                <a16:creationId xmlns:a16="http://schemas.microsoft.com/office/drawing/2014/main" id="{88F93DDA-1FEB-4642-B3FC-1AFDCC9A577D}"/>
              </a:ext>
            </a:extLst>
          </p:cNvPr>
          <p:cNvSpPr txBox="1"/>
          <p:nvPr/>
        </p:nvSpPr>
        <p:spPr>
          <a:xfrm>
            <a:off x="0" y="5357887"/>
            <a:ext cx="12192000" cy="338554"/>
          </a:xfrm>
          <a:prstGeom prst="rect">
            <a:avLst/>
          </a:prstGeom>
          <a:solidFill>
            <a:schemeClr val="bg1">
              <a:lumMod val="95000"/>
            </a:schemeClr>
          </a:solidFill>
        </p:spPr>
        <p:txBody>
          <a:bodyPr wrap="square" rtlCol="0" anchor="ctr">
            <a:spAutoFit/>
          </a:bodyPr>
          <a:lstStyle/>
          <a:p>
            <a:pPr algn="ctr">
              <a:buClr>
                <a:schemeClr val="accent2"/>
              </a:buClr>
            </a:pPr>
            <a:r>
              <a:rPr lang="en-US" sz="1600" dirty="0"/>
              <a:t>Lung function was maintained in patients who continued on benralizumab</a:t>
            </a:r>
          </a:p>
        </p:txBody>
      </p:sp>
      <p:sp>
        <p:nvSpPr>
          <p:cNvPr id="130" name="TextBox 129">
            <a:extLst>
              <a:ext uri="{FF2B5EF4-FFF2-40B4-BE49-F238E27FC236}">
                <a16:creationId xmlns:a16="http://schemas.microsoft.com/office/drawing/2014/main" id="{1395EC99-7FCB-4CBA-94B5-39BC1D91E24A}"/>
              </a:ext>
            </a:extLst>
          </p:cNvPr>
          <p:cNvSpPr txBox="1"/>
          <p:nvPr/>
        </p:nvSpPr>
        <p:spPr>
          <a:xfrm>
            <a:off x="1377950" y="1419298"/>
            <a:ext cx="3874547" cy="369332"/>
          </a:xfrm>
          <a:prstGeom prst="rect">
            <a:avLst/>
          </a:prstGeom>
          <a:noFill/>
        </p:spPr>
        <p:txBody>
          <a:bodyPr wrap="square" rtlCol="0">
            <a:spAutoFit/>
          </a:bodyPr>
          <a:lstStyle/>
          <a:p>
            <a:pPr algn="ctr"/>
            <a:r>
              <a:rPr lang="en-US" b="1" dirty="0"/>
              <a:t>EOS counts ≥300 cells/µL</a:t>
            </a:r>
          </a:p>
        </p:txBody>
      </p:sp>
      <p:sp>
        <p:nvSpPr>
          <p:cNvPr id="131" name="TextBox 130">
            <a:extLst>
              <a:ext uri="{FF2B5EF4-FFF2-40B4-BE49-F238E27FC236}">
                <a16:creationId xmlns:a16="http://schemas.microsoft.com/office/drawing/2014/main" id="{29928C2B-85BF-463C-B6AF-6622E4F45219}"/>
              </a:ext>
            </a:extLst>
          </p:cNvPr>
          <p:cNvSpPr txBox="1"/>
          <p:nvPr/>
        </p:nvSpPr>
        <p:spPr>
          <a:xfrm>
            <a:off x="7450150" y="1419298"/>
            <a:ext cx="3874547" cy="369332"/>
          </a:xfrm>
          <a:prstGeom prst="rect">
            <a:avLst/>
          </a:prstGeom>
          <a:noFill/>
        </p:spPr>
        <p:txBody>
          <a:bodyPr wrap="square" rtlCol="0">
            <a:spAutoFit/>
          </a:bodyPr>
          <a:lstStyle/>
          <a:p>
            <a:pPr algn="ctr"/>
            <a:r>
              <a:rPr lang="en-US" b="1" dirty="0"/>
              <a:t>EOS counts &lt;300 cells/µL</a:t>
            </a:r>
          </a:p>
        </p:txBody>
      </p:sp>
      <p:grpSp>
        <p:nvGrpSpPr>
          <p:cNvPr id="32" name="Group 31">
            <a:extLst>
              <a:ext uri="{FF2B5EF4-FFF2-40B4-BE49-F238E27FC236}">
                <a16:creationId xmlns:a16="http://schemas.microsoft.com/office/drawing/2014/main" id="{3C43F22A-6A1D-40EE-BB36-1831AA189120}"/>
              </a:ext>
            </a:extLst>
          </p:cNvPr>
          <p:cNvGrpSpPr/>
          <p:nvPr/>
        </p:nvGrpSpPr>
        <p:grpSpPr>
          <a:xfrm>
            <a:off x="420467" y="1948573"/>
            <a:ext cx="5341347" cy="3084848"/>
            <a:chOff x="420467" y="1890456"/>
            <a:chExt cx="5341347" cy="3084848"/>
          </a:xfrm>
        </p:grpSpPr>
        <p:grpSp>
          <p:nvGrpSpPr>
            <p:cNvPr id="16" name="Group 15">
              <a:extLst>
                <a:ext uri="{FF2B5EF4-FFF2-40B4-BE49-F238E27FC236}">
                  <a16:creationId xmlns:a16="http://schemas.microsoft.com/office/drawing/2014/main" id="{13CBD8A9-2DAB-40DD-93B8-21DFF5831FAB}"/>
                </a:ext>
              </a:extLst>
            </p:cNvPr>
            <p:cNvGrpSpPr/>
            <p:nvPr/>
          </p:nvGrpSpPr>
          <p:grpSpPr>
            <a:xfrm>
              <a:off x="420467" y="1890456"/>
              <a:ext cx="5341347" cy="3084848"/>
              <a:chOff x="337068" y="1892324"/>
              <a:chExt cx="6338229" cy="3084848"/>
            </a:xfrm>
          </p:grpSpPr>
          <p:grpSp>
            <p:nvGrpSpPr>
              <p:cNvPr id="77" name="Group 76">
                <a:extLst>
                  <a:ext uri="{FF2B5EF4-FFF2-40B4-BE49-F238E27FC236}">
                    <a16:creationId xmlns:a16="http://schemas.microsoft.com/office/drawing/2014/main" id="{E375C8DE-FF70-42E8-BCE0-D4DEE5B09A27}"/>
                  </a:ext>
                </a:extLst>
              </p:cNvPr>
              <p:cNvGrpSpPr/>
              <p:nvPr/>
            </p:nvGrpSpPr>
            <p:grpSpPr>
              <a:xfrm>
                <a:off x="839117" y="1892324"/>
                <a:ext cx="4851659" cy="2844656"/>
                <a:chOff x="334498" y="1527947"/>
                <a:chExt cx="4633048" cy="2844656"/>
              </a:xfrm>
            </p:grpSpPr>
            <p:sp>
              <p:nvSpPr>
                <p:cNvPr id="65" name="TextBox 64">
                  <a:extLst>
                    <a:ext uri="{FF2B5EF4-FFF2-40B4-BE49-F238E27FC236}">
                      <a16:creationId xmlns:a16="http://schemas.microsoft.com/office/drawing/2014/main" id="{5D1128AB-CBF4-4051-BDA0-7ECF1D8A907D}"/>
                    </a:ext>
                  </a:extLst>
                </p:cNvPr>
                <p:cNvSpPr txBox="1"/>
                <p:nvPr/>
              </p:nvSpPr>
              <p:spPr>
                <a:xfrm>
                  <a:off x="536288" y="1527947"/>
                  <a:ext cx="518595" cy="292388"/>
                </a:xfrm>
                <a:prstGeom prst="rect">
                  <a:avLst/>
                </a:prstGeom>
                <a:noFill/>
              </p:spPr>
              <p:txBody>
                <a:bodyPr wrap="square" rtlCol="0">
                  <a:spAutoFit/>
                </a:bodyPr>
                <a:lstStyle/>
                <a:p>
                  <a:r>
                    <a:rPr lang="en-US" sz="1300" dirty="0"/>
                    <a:t>0.2</a:t>
                  </a:r>
                </a:p>
              </p:txBody>
            </p:sp>
            <p:sp>
              <p:nvSpPr>
                <p:cNvPr id="66" name="TextBox 65">
                  <a:extLst>
                    <a:ext uri="{FF2B5EF4-FFF2-40B4-BE49-F238E27FC236}">
                      <a16:creationId xmlns:a16="http://schemas.microsoft.com/office/drawing/2014/main" id="{E457512E-0174-4212-B998-0E7DE4634EC7}"/>
                    </a:ext>
                  </a:extLst>
                </p:cNvPr>
                <p:cNvSpPr txBox="1"/>
                <p:nvPr/>
              </p:nvSpPr>
              <p:spPr>
                <a:xfrm>
                  <a:off x="425373" y="2001010"/>
                  <a:ext cx="655226" cy="292388"/>
                </a:xfrm>
                <a:prstGeom prst="rect">
                  <a:avLst/>
                </a:prstGeom>
                <a:noFill/>
              </p:spPr>
              <p:txBody>
                <a:bodyPr wrap="square" rtlCol="0">
                  <a:spAutoFit/>
                </a:bodyPr>
                <a:lstStyle/>
                <a:p>
                  <a:r>
                    <a:rPr lang="en-US" sz="1300" dirty="0"/>
                    <a:t>0.15</a:t>
                  </a:r>
                </a:p>
              </p:txBody>
            </p:sp>
            <p:sp>
              <p:nvSpPr>
                <p:cNvPr id="67" name="TextBox 66">
                  <a:extLst>
                    <a:ext uri="{FF2B5EF4-FFF2-40B4-BE49-F238E27FC236}">
                      <a16:creationId xmlns:a16="http://schemas.microsoft.com/office/drawing/2014/main" id="{B739492C-0859-4A9A-A2AC-A5453EB16E13}"/>
                    </a:ext>
                  </a:extLst>
                </p:cNvPr>
                <p:cNvSpPr txBox="1"/>
                <p:nvPr/>
              </p:nvSpPr>
              <p:spPr>
                <a:xfrm>
                  <a:off x="517308" y="2493641"/>
                  <a:ext cx="500733" cy="292388"/>
                </a:xfrm>
                <a:prstGeom prst="rect">
                  <a:avLst/>
                </a:prstGeom>
                <a:noFill/>
              </p:spPr>
              <p:txBody>
                <a:bodyPr wrap="square" rtlCol="0">
                  <a:spAutoFit/>
                </a:bodyPr>
                <a:lstStyle/>
                <a:p>
                  <a:r>
                    <a:rPr lang="en-US" sz="1300" dirty="0"/>
                    <a:t>0.1</a:t>
                  </a:r>
                </a:p>
              </p:txBody>
            </p:sp>
            <p:sp>
              <p:nvSpPr>
                <p:cNvPr id="68" name="TextBox 67">
                  <a:extLst>
                    <a:ext uri="{FF2B5EF4-FFF2-40B4-BE49-F238E27FC236}">
                      <a16:creationId xmlns:a16="http://schemas.microsoft.com/office/drawing/2014/main" id="{C8E92EBE-E03E-43A4-988F-98BD00EC3826}"/>
                    </a:ext>
                  </a:extLst>
                </p:cNvPr>
                <p:cNvSpPr txBox="1"/>
                <p:nvPr/>
              </p:nvSpPr>
              <p:spPr>
                <a:xfrm>
                  <a:off x="408162" y="2974586"/>
                  <a:ext cx="581562" cy="292388"/>
                </a:xfrm>
                <a:prstGeom prst="rect">
                  <a:avLst/>
                </a:prstGeom>
                <a:noFill/>
              </p:spPr>
              <p:txBody>
                <a:bodyPr wrap="square" rtlCol="0">
                  <a:spAutoFit/>
                </a:bodyPr>
                <a:lstStyle/>
                <a:p>
                  <a:r>
                    <a:rPr lang="en-US" sz="1300" dirty="0"/>
                    <a:t>0.05</a:t>
                  </a:r>
                </a:p>
              </p:txBody>
            </p:sp>
            <p:sp>
              <p:nvSpPr>
                <p:cNvPr id="69" name="TextBox 68">
                  <a:extLst>
                    <a:ext uri="{FF2B5EF4-FFF2-40B4-BE49-F238E27FC236}">
                      <a16:creationId xmlns:a16="http://schemas.microsoft.com/office/drawing/2014/main" id="{B7E9DD15-3760-4FC4-B013-4C702A0049F7}"/>
                    </a:ext>
                  </a:extLst>
                </p:cNvPr>
                <p:cNvSpPr txBox="1"/>
                <p:nvPr/>
              </p:nvSpPr>
              <p:spPr>
                <a:xfrm>
                  <a:off x="682047" y="3243277"/>
                  <a:ext cx="418530" cy="292388"/>
                </a:xfrm>
                <a:prstGeom prst="rect">
                  <a:avLst/>
                </a:prstGeom>
                <a:noFill/>
              </p:spPr>
              <p:txBody>
                <a:bodyPr wrap="square" rtlCol="0">
                  <a:spAutoFit/>
                </a:bodyPr>
                <a:lstStyle/>
                <a:p>
                  <a:r>
                    <a:rPr lang="en-US" sz="1300" dirty="0"/>
                    <a:t>   0</a:t>
                  </a:r>
                </a:p>
              </p:txBody>
            </p:sp>
            <p:sp>
              <p:nvSpPr>
                <p:cNvPr id="70" name="TextBox 69">
                  <a:extLst>
                    <a:ext uri="{FF2B5EF4-FFF2-40B4-BE49-F238E27FC236}">
                      <a16:creationId xmlns:a16="http://schemas.microsoft.com/office/drawing/2014/main" id="{8AEBA486-E7C5-473D-A349-BE943284C06A}"/>
                    </a:ext>
                  </a:extLst>
                </p:cNvPr>
                <p:cNvSpPr txBox="1"/>
                <p:nvPr/>
              </p:nvSpPr>
              <p:spPr>
                <a:xfrm>
                  <a:off x="334498" y="3898587"/>
                  <a:ext cx="655229" cy="292388"/>
                </a:xfrm>
                <a:prstGeom prst="rect">
                  <a:avLst/>
                </a:prstGeom>
                <a:noFill/>
              </p:spPr>
              <p:txBody>
                <a:bodyPr wrap="square" rtlCol="0">
                  <a:spAutoFit/>
                </a:bodyPr>
                <a:lstStyle/>
                <a:p>
                  <a:r>
                    <a:rPr lang="en-US" sz="1300" dirty="0"/>
                    <a:t>-0.05</a:t>
                  </a:r>
                </a:p>
              </p:txBody>
            </p:sp>
            <p:grpSp>
              <p:nvGrpSpPr>
                <p:cNvPr id="76" name="Group 75">
                  <a:extLst>
                    <a:ext uri="{FF2B5EF4-FFF2-40B4-BE49-F238E27FC236}">
                      <a16:creationId xmlns:a16="http://schemas.microsoft.com/office/drawing/2014/main" id="{9639A386-952C-4542-A72D-22598D7A22C1}"/>
                    </a:ext>
                  </a:extLst>
                </p:cNvPr>
                <p:cNvGrpSpPr/>
                <p:nvPr/>
              </p:nvGrpSpPr>
              <p:grpSpPr>
                <a:xfrm>
                  <a:off x="900267" y="1667342"/>
                  <a:ext cx="4067279" cy="2705261"/>
                  <a:chOff x="900267" y="1667342"/>
                  <a:chExt cx="4067279" cy="2705261"/>
                </a:xfrm>
              </p:grpSpPr>
              <p:grpSp>
                <p:nvGrpSpPr>
                  <p:cNvPr id="64" name="Group 63">
                    <a:extLst>
                      <a:ext uri="{FF2B5EF4-FFF2-40B4-BE49-F238E27FC236}">
                        <a16:creationId xmlns:a16="http://schemas.microsoft.com/office/drawing/2014/main" id="{0716FF39-BAB1-4C54-BD1D-7F3B81DEE755}"/>
                      </a:ext>
                    </a:extLst>
                  </p:cNvPr>
                  <p:cNvGrpSpPr/>
                  <p:nvPr/>
                </p:nvGrpSpPr>
                <p:grpSpPr>
                  <a:xfrm>
                    <a:off x="914400" y="1667342"/>
                    <a:ext cx="3870687" cy="2467824"/>
                    <a:chOff x="900877" y="1631933"/>
                    <a:chExt cx="3870687" cy="2467824"/>
                  </a:xfrm>
                </p:grpSpPr>
                <p:sp>
                  <p:nvSpPr>
                    <p:cNvPr id="14" name="Freeform: Shape 13">
                      <a:extLst>
                        <a:ext uri="{FF2B5EF4-FFF2-40B4-BE49-F238E27FC236}">
                          <a16:creationId xmlns:a16="http://schemas.microsoft.com/office/drawing/2014/main" id="{9B106A27-74CA-495B-B5ED-572B73F3441E}"/>
                        </a:ext>
                      </a:extLst>
                    </p:cNvPr>
                    <p:cNvSpPr/>
                    <p:nvPr/>
                  </p:nvSpPr>
                  <p:spPr>
                    <a:xfrm>
                      <a:off x="1011290" y="2319306"/>
                      <a:ext cx="3724212" cy="1235348"/>
                    </a:xfrm>
                    <a:custGeom>
                      <a:avLst/>
                      <a:gdLst>
                        <a:gd name="connsiteX0" fmla="*/ 0 w 3724212"/>
                        <a:gd name="connsiteY0" fmla="*/ 1235348 h 1235348"/>
                        <a:gd name="connsiteX1" fmla="*/ 908344 w 3724212"/>
                        <a:gd name="connsiteY1" fmla="*/ 490506 h 1235348"/>
                        <a:gd name="connsiteX2" fmla="*/ 1853023 w 3724212"/>
                        <a:gd name="connsiteY2" fmla="*/ 236169 h 1235348"/>
                        <a:gd name="connsiteX3" fmla="*/ 2779534 w 3724212"/>
                        <a:gd name="connsiteY3" fmla="*/ 0 h 1235348"/>
                        <a:gd name="connsiteX4" fmla="*/ 3724212 w 3724212"/>
                        <a:gd name="connsiteY4" fmla="*/ 0 h 1235348"/>
                        <a:gd name="connsiteX5" fmla="*/ 3724212 w 3724212"/>
                        <a:gd name="connsiteY5" fmla="*/ 0 h 1235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24212" h="1235348">
                          <a:moveTo>
                            <a:pt x="0" y="1235348"/>
                          </a:moveTo>
                          <a:lnTo>
                            <a:pt x="908344" y="490506"/>
                          </a:lnTo>
                          <a:lnTo>
                            <a:pt x="1853023" y="236169"/>
                          </a:lnTo>
                          <a:lnTo>
                            <a:pt x="2779534" y="0"/>
                          </a:lnTo>
                          <a:lnTo>
                            <a:pt x="3724212" y="0"/>
                          </a:lnTo>
                          <a:lnTo>
                            <a:pt x="3724212" y="0"/>
                          </a:lnTo>
                        </a:path>
                      </a:pathLst>
                    </a:cu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1" name="Group 60">
                      <a:extLst>
                        <a:ext uri="{FF2B5EF4-FFF2-40B4-BE49-F238E27FC236}">
                          <a16:creationId xmlns:a16="http://schemas.microsoft.com/office/drawing/2014/main" id="{AB19508F-5CBF-44B1-8C77-8D7D10EA6183}"/>
                        </a:ext>
                      </a:extLst>
                    </p:cNvPr>
                    <p:cNvGrpSpPr/>
                    <p:nvPr/>
                  </p:nvGrpSpPr>
                  <p:grpSpPr>
                    <a:xfrm>
                      <a:off x="900877" y="1631933"/>
                      <a:ext cx="3870687" cy="2467824"/>
                      <a:chOff x="900877" y="1631933"/>
                      <a:chExt cx="3870687" cy="2467824"/>
                    </a:xfrm>
                  </p:grpSpPr>
                  <p:sp>
                    <p:nvSpPr>
                      <p:cNvPr id="12" name="Freeform: Shape 11">
                        <a:extLst>
                          <a:ext uri="{FF2B5EF4-FFF2-40B4-BE49-F238E27FC236}">
                            <a16:creationId xmlns:a16="http://schemas.microsoft.com/office/drawing/2014/main" id="{17D6892A-07B6-4CB0-BEEC-044EB7721C3A}"/>
                          </a:ext>
                        </a:extLst>
                      </p:cNvPr>
                      <p:cNvSpPr/>
                      <p:nvPr/>
                    </p:nvSpPr>
                    <p:spPr>
                      <a:xfrm>
                        <a:off x="1011290" y="3561004"/>
                        <a:ext cx="3736323" cy="236170"/>
                      </a:xfrm>
                      <a:custGeom>
                        <a:avLst/>
                        <a:gdLst>
                          <a:gd name="connsiteX0" fmla="*/ 0 w 3736323"/>
                          <a:gd name="connsiteY0" fmla="*/ 0 h 236170"/>
                          <a:gd name="connsiteX1" fmla="*/ 920456 w 3736323"/>
                          <a:gd name="connsiteY1" fmla="*/ 0 h 236170"/>
                          <a:gd name="connsiteX2" fmla="*/ 1853023 w 3736323"/>
                          <a:gd name="connsiteY2" fmla="*/ 236170 h 236170"/>
                          <a:gd name="connsiteX3" fmla="*/ 2791645 w 3736323"/>
                          <a:gd name="connsiteY3" fmla="*/ 127169 h 236170"/>
                          <a:gd name="connsiteX4" fmla="*/ 3736323 w 3736323"/>
                          <a:gd name="connsiteY4" fmla="*/ 60557 h 236170"/>
                          <a:gd name="connsiteX5" fmla="*/ 3736323 w 3736323"/>
                          <a:gd name="connsiteY5" fmla="*/ 60557 h 236170"/>
                          <a:gd name="connsiteX6" fmla="*/ 3736323 w 3736323"/>
                          <a:gd name="connsiteY6" fmla="*/ 60557 h 236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36323" h="236170">
                            <a:moveTo>
                              <a:pt x="0" y="0"/>
                            </a:moveTo>
                            <a:lnTo>
                              <a:pt x="920456" y="0"/>
                            </a:lnTo>
                            <a:lnTo>
                              <a:pt x="1853023" y="236170"/>
                            </a:lnTo>
                            <a:lnTo>
                              <a:pt x="2791645" y="127169"/>
                            </a:lnTo>
                            <a:lnTo>
                              <a:pt x="3736323" y="60557"/>
                            </a:lnTo>
                            <a:lnTo>
                              <a:pt x="3736323" y="60557"/>
                            </a:lnTo>
                            <a:lnTo>
                              <a:pt x="3736323" y="60557"/>
                            </a:lnTo>
                          </a:path>
                        </a:pathLst>
                      </a:cu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4A52A67D-D9FE-49EE-8699-EF83654CF18B}"/>
                          </a:ext>
                        </a:extLst>
                      </p:cNvPr>
                      <p:cNvSpPr/>
                      <p:nvPr/>
                    </p:nvSpPr>
                    <p:spPr>
                      <a:xfrm>
                        <a:off x="1023401" y="3052331"/>
                        <a:ext cx="3699990" cy="496562"/>
                      </a:xfrm>
                      <a:custGeom>
                        <a:avLst/>
                        <a:gdLst>
                          <a:gd name="connsiteX0" fmla="*/ 0 w 3699990"/>
                          <a:gd name="connsiteY0" fmla="*/ 496562 h 496562"/>
                          <a:gd name="connsiteX1" fmla="*/ 914400 w 3699990"/>
                          <a:gd name="connsiteY1" fmla="*/ 242226 h 496562"/>
                          <a:gd name="connsiteX2" fmla="*/ 1840912 w 3699990"/>
                          <a:gd name="connsiteY2" fmla="*/ 199836 h 496562"/>
                          <a:gd name="connsiteX3" fmla="*/ 2779534 w 3699990"/>
                          <a:gd name="connsiteY3" fmla="*/ 0 h 496562"/>
                          <a:gd name="connsiteX4" fmla="*/ 3699990 w 3699990"/>
                          <a:gd name="connsiteY4" fmla="*/ 345171 h 496562"/>
                          <a:gd name="connsiteX5" fmla="*/ 3699990 w 3699990"/>
                          <a:gd name="connsiteY5" fmla="*/ 345171 h 496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99990" h="496562">
                            <a:moveTo>
                              <a:pt x="0" y="496562"/>
                            </a:moveTo>
                            <a:lnTo>
                              <a:pt x="914400" y="242226"/>
                            </a:lnTo>
                            <a:lnTo>
                              <a:pt x="1840912" y="199836"/>
                            </a:lnTo>
                            <a:lnTo>
                              <a:pt x="2779534" y="0"/>
                            </a:lnTo>
                            <a:lnTo>
                              <a:pt x="3699990" y="345171"/>
                            </a:lnTo>
                            <a:lnTo>
                              <a:pt x="3699990" y="345171"/>
                            </a:lnTo>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0394001C-14CC-4091-845E-DA00B8B41229}"/>
                          </a:ext>
                        </a:extLst>
                      </p:cNvPr>
                      <p:cNvSpPr/>
                      <p:nvPr/>
                    </p:nvSpPr>
                    <p:spPr>
                      <a:xfrm>
                        <a:off x="982548" y="2107653"/>
                        <a:ext cx="3766601" cy="1435184"/>
                      </a:xfrm>
                      <a:custGeom>
                        <a:avLst/>
                        <a:gdLst>
                          <a:gd name="connsiteX0" fmla="*/ 0 w 3766601"/>
                          <a:gd name="connsiteY0" fmla="*/ 1435184 h 1435184"/>
                          <a:gd name="connsiteX1" fmla="*/ 962845 w 3766601"/>
                          <a:gd name="connsiteY1" fmla="*/ 581341 h 1435184"/>
                          <a:gd name="connsiteX2" fmla="*/ 1895412 w 3766601"/>
                          <a:gd name="connsiteY2" fmla="*/ 0 h 1435184"/>
                          <a:gd name="connsiteX3" fmla="*/ 2834034 w 3766601"/>
                          <a:gd name="connsiteY3" fmla="*/ 290671 h 1435184"/>
                          <a:gd name="connsiteX4" fmla="*/ 3766601 w 3766601"/>
                          <a:gd name="connsiteY4" fmla="*/ 672175 h 14351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66601" h="1435184">
                            <a:moveTo>
                              <a:pt x="0" y="1435184"/>
                            </a:moveTo>
                            <a:lnTo>
                              <a:pt x="962845" y="581341"/>
                            </a:lnTo>
                            <a:lnTo>
                              <a:pt x="1895412" y="0"/>
                            </a:lnTo>
                            <a:lnTo>
                              <a:pt x="2834034" y="290671"/>
                            </a:lnTo>
                            <a:lnTo>
                              <a:pt x="3766601" y="672175"/>
                            </a:lnTo>
                          </a:path>
                        </a:pathLst>
                      </a:custGeom>
                      <a:no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lowchart: Connector 16">
                        <a:extLst>
                          <a:ext uri="{FF2B5EF4-FFF2-40B4-BE49-F238E27FC236}">
                            <a16:creationId xmlns:a16="http://schemas.microsoft.com/office/drawing/2014/main" id="{79504E5D-6AE1-4AF1-A381-45491B2DBB29}"/>
                          </a:ext>
                        </a:extLst>
                      </p:cNvPr>
                      <p:cNvSpPr/>
                      <p:nvPr/>
                    </p:nvSpPr>
                    <p:spPr>
                      <a:xfrm>
                        <a:off x="4700531" y="3599700"/>
                        <a:ext cx="45720" cy="45720"/>
                      </a:xfrm>
                      <a:prstGeom prst="flowChartConnector">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lowchart: Connector 17">
                        <a:extLst>
                          <a:ext uri="{FF2B5EF4-FFF2-40B4-BE49-F238E27FC236}">
                            <a16:creationId xmlns:a16="http://schemas.microsoft.com/office/drawing/2014/main" id="{B264942E-F33A-4905-949D-B7E8D219878A}"/>
                          </a:ext>
                        </a:extLst>
                      </p:cNvPr>
                      <p:cNvSpPr/>
                      <p:nvPr/>
                    </p:nvSpPr>
                    <p:spPr>
                      <a:xfrm>
                        <a:off x="3762918" y="3669095"/>
                        <a:ext cx="45720" cy="45720"/>
                      </a:xfrm>
                      <a:prstGeom prst="flowChartConnector">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lowchart: Connector 18">
                        <a:extLst>
                          <a:ext uri="{FF2B5EF4-FFF2-40B4-BE49-F238E27FC236}">
                            <a16:creationId xmlns:a16="http://schemas.microsoft.com/office/drawing/2014/main" id="{A211E2F3-1E1C-4C9D-8D35-C864EF5ADAB3}"/>
                          </a:ext>
                        </a:extLst>
                      </p:cNvPr>
                      <p:cNvSpPr/>
                      <p:nvPr/>
                    </p:nvSpPr>
                    <p:spPr>
                      <a:xfrm>
                        <a:off x="2830718" y="3771128"/>
                        <a:ext cx="45720" cy="45720"/>
                      </a:xfrm>
                      <a:prstGeom prst="flowChartConnector">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lowchart: Connector 19">
                        <a:extLst>
                          <a:ext uri="{FF2B5EF4-FFF2-40B4-BE49-F238E27FC236}">
                            <a16:creationId xmlns:a16="http://schemas.microsoft.com/office/drawing/2014/main" id="{456CAD4F-2957-4862-959B-5C03BD924F53}"/>
                          </a:ext>
                        </a:extLst>
                      </p:cNvPr>
                      <p:cNvSpPr/>
                      <p:nvPr/>
                    </p:nvSpPr>
                    <p:spPr>
                      <a:xfrm>
                        <a:off x="1891281" y="3538042"/>
                        <a:ext cx="45720" cy="45720"/>
                      </a:xfrm>
                      <a:prstGeom prst="flowChartConnector">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lowchart: Connector 20">
                        <a:extLst>
                          <a:ext uri="{FF2B5EF4-FFF2-40B4-BE49-F238E27FC236}">
                            <a16:creationId xmlns:a16="http://schemas.microsoft.com/office/drawing/2014/main" id="{6DD5AE47-0F69-4C97-9E73-6846CD0CB63B}"/>
                          </a:ext>
                        </a:extLst>
                      </p:cNvPr>
                      <p:cNvSpPr/>
                      <p:nvPr/>
                    </p:nvSpPr>
                    <p:spPr>
                      <a:xfrm>
                        <a:off x="3783224" y="3036594"/>
                        <a:ext cx="45720" cy="45720"/>
                      </a:xfrm>
                      <a:prstGeom prst="flowChartConnector">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lowchart: Connector 21">
                        <a:extLst>
                          <a:ext uri="{FF2B5EF4-FFF2-40B4-BE49-F238E27FC236}">
                            <a16:creationId xmlns:a16="http://schemas.microsoft.com/office/drawing/2014/main" id="{9B63E808-07DA-450A-84DC-F864BB7BD7B2}"/>
                          </a:ext>
                        </a:extLst>
                      </p:cNvPr>
                      <p:cNvSpPr/>
                      <p:nvPr/>
                    </p:nvSpPr>
                    <p:spPr>
                      <a:xfrm>
                        <a:off x="2841423" y="3229484"/>
                        <a:ext cx="45720" cy="45720"/>
                      </a:xfrm>
                      <a:prstGeom prst="flowChartConnector">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lowchart: Connector 22">
                        <a:extLst>
                          <a:ext uri="{FF2B5EF4-FFF2-40B4-BE49-F238E27FC236}">
                            <a16:creationId xmlns:a16="http://schemas.microsoft.com/office/drawing/2014/main" id="{F3EF10F8-98C5-4BDE-9C84-F345A691B3D4}"/>
                          </a:ext>
                        </a:extLst>
                      </p:cNvPr>
                      <p:cNvSpPr/>
                      <p:nvPr/>
                    </p:nvSpPr>
                    <p:spPr>
                      <a:xfrm>
                        <a:off x="1899399" y="3273763"/>
                        <a:ext cx="45720" cy="45720"/>
                      </a:xfrm>
                      <a:prstGeom prst="flowChartConnector">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lowchart: Connector 23">
                        <a:extLst>
                          <a:ext uri="{FF2B5EF4-FFF2-40B4-BE49-F238E27FC236}">
                            <a16:creationId xmlns:a16="http://schemas.microsoft.com/office/drawing/2014/main" id="{9105119C-2392-4E3B-9A2E-55C7DA163B0C}"/>
                          </a:ext>
                        </a:extLst>
                      </p:cNvPr>
                      <p:cNvSpPr/>
                      <p:nvPr/>
                    </p:nvSpPr>
                    <p:spPr>
                      <a:xfrm>
                        <a:off x="4689782" y="3367068"/>
                        <a:ext cx="45720" cy="45720"/>
                      </a:xfrm>
                      <a:prstGeom prst="flowChartConnector">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lowchart: Connector 24">
                        <a:extLst>
                          <a:ext uri="{FF2B5EF4-FFF2-40B4-BE49-F238E27FC236}">
                            <a16:creationId xmlns:a16="http://schemas.microsoft.com/office/drawing/2014/main" id="{9BC8662C-9144-4584-B419-2CB125DD1D66}"/>
                          </a:ext>
                        </a:extLst>
                      </p:cNvPr>
                      <p:cNvSpPr/>
                      <p:nvPr/>
                    </p:nvSpPr>
                    <p:spPr>
                      <a:xfrm>
                        <a:off x="3761554" y="2297876"/>
                        <a:ext cx="45720" cy="45720"/>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lowchart: Connector 25">
                        <a:extLst>
                          <a:ext uri="{FF2B5EF4-FFF2-40B4-BE49-F238E27FC236}">
                            <a16:creationId xmlns:a16="http://schemas.microsoft.com/office/drawing/2014/main" id="{FA85A154-D58F-4DBC-B454-E68A4285EDBF}"/>
                          </a:ext>
                        </a:extLst>
                      </p:cNvPr>
                      <p:cNvSpPr/>
                      <p:nvPr/>
                    </p:nvSpPr>
                    <p:spPr>
                      <a:xfrm>
                        <a:off x="2815565" y="2538654"/>
                        <a:ext cx="45720" cy="45720"/>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lowchart: Connector 26">
                        <a:extLst>
                          <a:ext uri="{FF2B5EF4-FFF2-40B4-BE49-F238E27FC236}">
                            <a16:creationId xmlns:a16="http://schemas.microsoft.com/office/drawing/2014/main" id="{0844DF9A-CB47-49D0-B1A4-8CD67936A2BC}"/>
                          </a:ext>
                        </a:extLst>
                      </p:cNvPr>
                      <p:cNvSpPr/>
                      <p:nvPr/>
                    </p:nvSpPr>
                    <p:spPr>
                      <a:xfrm>
                        <a:off x="1893343" y="2790373"/>
                        <a:ext cx="45720" cy="45720"/>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lowchart: Connector 27">
                        <a:extLst>
                          <a:ext uri="{FF2B5EF4-FFF2-40B4-BE49-F238E27FC236}">
                            <a16:creationId xmlns:a16="http://schemas.microsoft.com/office/drawing/2014/main" id="{C123FE98-C271-4E0E-80B5-21523639E87D}"/>
                          </a:ext>
                        </a:extLst>
                      </p:cNvPr>
                      <p:cNvSpPr/>
                      <p:nvPr/>
                    </p:nvSpPr>
                    <p:spPr>
                      <a:xfrm>
                        <a:off x="4689782" y="2293310"/>
                        <a:ext cx="45720" cy="45720"/>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lowchart: Connector 28">
                        <a:extLst>
                          <a:ext uri="{FF2B5EF4-FFF2-40B4-BE49-F238E27FC236}">
                            <a16:creationId xmlns:a16="http://schemas.microsoft.com/office/drawing/2014/main" id="{5B4372B8-BB7E-4D28-834B-5039F844EEF3}"/>
                          </a:ext>
                        </a:extLst>
                      </p:cNvPr>
                      <p:cNvSpPr/>
                      <p:nvPr/>
                    </p:nvSpPr>
                    <p:spPr>
                      <a:xfrm>
                        <a:off x="2862350" y="2087820"/>
                        <a:ext cx="45720" cy="45720"/>
                      </a:xfrm>
                      <a:prstGeom prst="flowChartConnector">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lowchart: Connector 29">
                        <a:extLst>
                          <a:ext uri="{FF2B5EF4-FFF2-40B4-BE49-F238E27FC236}">
                            <a16:creationId xmlns:a16="http://schemas.microsoft.com/office/drawing/2014/main" id="{9E4E4A74-0F12-4DA2-B610-D52E0A4FB253}"/>
                          </a:ext>
                        </a:extLst>
                      </p:cNvPr>
                      <p:cNvSpPr/>
                      <p:nvPr/>
                    </p:nvSpPr>
                    <p:spPr>
                      <a:xfrm>
                        <a:off x="1899399" y="2682314"/>
                        <a:ext cx="45720" cy="45720"/>
                      </a:xfrm>
                      <a:prstGeom prst="flowChartConnector">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lowchart: Connector 30">
                        <a:extLst>
                          <a:ext uri="{FF2B5EF4-FFF2-40B4-BE49-F238E27FC236}">
                            <a16:creationId xmlns:a16="http://schemas.microsoft.com/office/drawing/2014/main" id="{49B77751-ED03-41D3-8993-64759ADA93DE}"/>
                          </a:ext>
                        </a:extLst>
                      </p:cNvPr>
                      <p:cNvSpPr/>
                      <p:nvPr/>
                    </p:nvSpPr>
                    <p:spPr>
                      <a:xfrm>
                        <a:off x="4725844" y="2751281"/>
                        <a:ext cx="45720" cy="45720"/>
                      </a:xfrm>
                      <a:prstGeom prst="flowChartConnector">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0" name="Group 59">
                        <a:extLst>
                          <a:ext uri="{FF2B5EF4-FFF2-40B4-BE49-F238E27FC236}">
                            <a16:creationId xmlns:a16="http://schemas.microsoft.com/office/drawing/2014/main" id="{191C2329-A39C-4046-84A9-8100CA6B26A8}"/>
                          </a:ext>
                        </a:extLst>
                      </p:cNvPr>
                      <p:cNvGrpSpPr/>
                      <p:nvPr/>
                    </p:nvGrpSpPr>
                    <p:grpSpPr>
                      <a:xfrm>
                        <a:off x="900877" y="1631933"/>
                        <a:ext cx="3813048" cy="2467824"/>
                        <a:chOff x="900877" y="1625583"/>
                        <a:chExt cx="3813048" cy="2467824"/>
                      </a:xfrm>
                    </p:grpSpPr>
                    <p:cxnSp>
                      <p:nvCxnSpPr>
                        <p:cNvPr id="10" name="Straight Connector 9">
                          <a:extLst>
                            <a:ext uri="{FF2B5EF4-FFF2-40B4-BE49-F238E27FC236}">
                              <a16:creationId xmlns:a16="http://schemas.microsoft.com/office/drawing/2014/main" id="{6B0B5547-5AC0-4821-887D-9B493CA221BF}"/>
                            </a:ext>
                          </a:extLst>
                        </p:cNvPr>
                        <p:cNvCxnSpPr/>
                        <p:nvPr/>
                      </p:nvCxnSpPr>
                      <p:spPr>
                        <a:xfrm>
                          <a:off x="995240" y="1625583"/>
                          <a:ext cx="0" cy="2377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4C0D247-5D80-49E6-945B-CF880DD492C7}"/>
                            </a:ext>
                          </a:extLst>
                        </p:cNvPr>
                        <p:cNvCxnSpPr>
                          <a:cxnSpLocks/>
                        </p:cNvCxnSpPr>
                        <p:nvPr/>
                      </p:nvCxnSpPr>
                      <p:spPr>
                        <a:xfrm rot="16200000">
                          <a:off x="2807401" y="2114215"/>
                          <a:ext cx="0" cy="38130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2CCF0BF-1DE3-4985-AE25-55C1C15E2E73}"/>
                            </a:ext>
                          </a:extLst>
                        </p:cNvPr>
                        <p:cNvCxnSpPr/>
                        <p:nvPr/>
                      </p:nvCxnSpPr>
                      <p:spPr>
                        <a:xfrm>
                          <a:off x="914400" y="1641070"/>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5E40209-EDB2-46F9-BD71-4DA57744196C}"/>
                            </a:ext>
                          </a:extLst>
                        </p:cNvPr>
                        <p:cNvCxnSpPr/>
                        <p:nvPr/>
                      </p:nvCxnSpPr>
                      <p:spPr>
                        <a:xfrm>
                          <a:off x="914400" y="2599296"/>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DA1B160-F9A2-4588-97A2-743364F196B7}"/>
                            </a:ext>
                          </a:extLst>
                        </p:cNvPr>
                        <p:cNvCxnSpPr/>
                        <p:nvPr/>
                      </p:nvCxnSpPr>
                      <p:spPr>
                        <a:xfrm>
                          <a:off x="914400" y="3075964"/>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8E21245E-8156-42EA-9619-5A126352E84F}"/>
                            </a:ext>
                          </a:extLst>
                        </p:cNvPr>
                        <p:cNvCxnSpPr/>
                        <p:nvPr/>
                      </p:nvCxnSpPr>
                      <p:spPr>
                        <a:xfrm>
                          <a:off x="914400" y="3547693"/>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6F2D19D-D2DF-407C-983B-39A64A9CDDB6}"/>
                            </a:ext>
                          </a:extLst>
                        </p:cNvPr>
                        <p:cNvCxnSpPr>
                          <a:cxnSpLocks/>
                        </p:cNvCxnSpPr>
                        <p:nvPr/>
                      </p:nvCxnSpPr>
                      <p:spPr>
                        <a:xfrm rot="5400000">
                          <a:off x="961792" y="4057073"/>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E42BF59-B93E-4528-AA98-77281E0933A7}"/>
                            </a:ext>
                          </a:extLst>
                        </p:cNvPr>
                        <p:cNvCxnSpPr>
                          <a:cxnSpLocks/>
                        </p:cNvCxnSpPr>
                        <p:nvPr/>
                      </p:nvCxnSpPr>
                      <p:spPr>
                        <a:xfrm rot="5400000">
                          <a:off x="1887777" y="4057073"/>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CE7B8890-4A26-41BD-8E35-AC4F0E690968}"/>
                            </a:ext>
                          </a:extLst>
                        </p:cNvPr>
                        <p:cNvCxnSpPr>
                          <a:cxnSpLocks/>
                        </p:cNvCxnSpPr>
                        <p:nvPr/>
                      </p:nvCxnSpPr>
                      <p:spPr>
                        <a:xfrm rot="5400000">
                          <a:off x="3750254" y="4057073"/>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2E690383-36E7-4468-8FDF-AB3D3A809D49}"/>
                            </a:ext>
                          </a:extLst>
                        </p:cNvPr>
                        <p:cNvCxnSpPr>
                          <a:cxnSpLocks/>
                        </p:cNvCxnSpPr>
                        <p:nvPr/>
                      </p:nvCxnSpPr>
                      <p:spPr>
                        <a:xfrm rot="5400000">
                          <a:off x="4665015" y="4057073"/>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1E27748-F0DB-4116-95B7-FE5071AD1416}"/>
                            </a:ext>
                          </a:extLst>
                        </p:cNvPr>
                        <p:cNvCxnSpPr/>
                        <p:nvPr/>
                      </p:nvCxnSpPr>
                      <p:spPr>
                        <a:xfrm>
                          <a:off x="914400" y="2113461"/>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1C36261-56A8-4BF1-B559-F36A236F72A4}"/>
                            </a:ext>
                          </a:extLst>
                        </p:cNvPr>
                        <p:cNvCxnSpPr>
                          <a:cxnSpLocks/>
                        </p:cNvCxnSpPr>
                        <p:nvPr/>
                      </p:nvCxnSpPr>
                      <p:spPr>
                        <a:xfrm rot="5400000">
                          <a:off x="2819015" y="4057073"/>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sp>
                <p:nvSpPr>
                  <p:cNvPr id="71" name="TextBox 70">
                    <a:extLst>
                      <a:ext uri="{FF2B5EF4-FFF2-40B4-BE49-F238E27FC236}">
                        <a16:creationId xmlns:a16="http://schemas.microsoft.com/office/drawing/2014/main" id="{DEACC76A-3487-44A9-9F9B-FFC1F60C6557}"/>
                      </a:ext>
                    </a:extLst>
                  </p:cNvPr>
                  <p:cNvSpPr txBox="1"/>
                  <p:nvPr/>
                </p:nvSpPr>
                <p:spPr>
                  <a:xfrm>
                    <a:off x="1752328" y="4080215"/>
                    <a:ext cx="418531" cy="292388"/>
                  </a:xfrm>
                  <a:prstGeom prst="rect">
                    <a:avLst/>
                  </a:prstGeom>
                  <a:noFill/>
                </p:spPr>
                <p:txBody>
                  <a:bodyPr wrap="square" rtlCol="0">
                    <a:spAutoFit/>
                  </a:bodyPr>
                  <a:lstStyle/>
                  <a:p>
                    <a:r>
                      <a:rPr lang="en-US" sz="1300" dirty="0"/>
                      <a:t>16</a:t>
                    </a:r>
                  </a:p>
                </p:txBody>
              </p:sp>
              <p:sp>
                <p:nvSpPr>
                  <p:cNvPr id="72" name="TextBox 71">
                    <a:extLst>
                      <a:ext uri="{FF2B5EF4-FFF2-40B4-BE49-F238E27FC236}">
                        <a16:creationId xmlns:a16="http://schemas.microsoft.com/office/drawing/2014/main" id="{8F1A15AC-DF51-4326-9308-DED7E164F9CF}"/>
                      </a:ext>
                    </a:extLst>
                  </p:cNvPr>
                  <p:cNvSpPr txBox="1"/>
                  <p:nvPr/>
                </p:nvSpPr>
                <p:spPr>
                  <a:xfrm>
                    <a:off x="2698680" y="4080215"/>
                    <a:ext cx="418531" cy="292388"/>
                  </a:xfrm>
                  <a:prstGeom prst="rect">
                    <a:avLst/>
                  </a:prstGeom>
                  <a:noFill/>
                </p:spPr>
                <p:txBody>
                  <a:bodyPr wrap="square" rtlCol="0">
                    <a:spAutoFit/>
                  </a:bodyPr>
                  <a:lstStyle/>
                  <a:p>
                    <a:r>
                      <a:rPr lang="en-US" sz="1300" dirty="0"/>
                      <a:t>32</a:t>
                    </a:r>
                  </a:p>
                </p:txBody>
              </p:sp>
              <p:sp>
                <p:nvSpPr>
                  <p:cNvPr id="73" name="TextBox 72">
                    <a:extLst>
                      <a:ext uri="{FF2B5EF4-FFF2-40B4-BE49-F238E27FC236}">
                        <a16:creationId xmlns:a16="http://schemas.microsoft.com/office/drawing/2014/main" id="{9168D38F-C6B6-4634-98C4-B59120EA7973}"/>
                      </a:ext>
                    </a:extLst>
                  </p:cNvPr>
                  <p:cNvSpPr txBox="1"/>
                  <p:nvPr/>
                </p:nvSpPr>
                <p:spPr>
                  <a:xfrm>
                    <a:off x="3630427" y="4080215"/>
                    <a:ext cx="418531" cy="292388"/>
                  </a:xfrm>
                  <a:prstGeom prst="rect">
                    <a:avLst/>
                  </a:prstGeom>
                  <a:noFill/>
                </p:spPr>
                <p:txBody>
                  <a:bodyPr wrap="square" rtlCol="0">
                    <a:spAutoFit/>
                  </a:bodyPr>
                  <a:lstStyle/>
                  <a:p>
                    <a:r>
                      <a:rPr lang="en-US" sz="1300" dirty="0"/>
                      <a:t>48</a:t>
                    </a:r>
                  </a:p>
                </p:txBody>
              </p:sp>
              <p:sp>
                <p:nvSpPr>
                  <p:cNvPr id="74" name="TextBox 73">
                    <a:extLst>
                      <a:ext uri="{FF2B5EF4-FFF2-40B4-BE49-F238E27FC236}">
                        <a16:creationId xmlns:a16="http://schemas.microsoft.com/office/drawing/2014/main" id="{FDCFF2EC-E956-417B-A7C9-76DDD8B5BBCB}"/>
                      </a:ext>
                    </a:extLst>
                  </p:cNvPr>
                  <p:cNvSpPr txBox="1"/>
                  <p:nvPr/>
                </p:nvSpPr>
                <p:spPr>
                  <a:xfrm>
                    <a:off x="4549015" y="4080215"/>
                    <a:ext cx="418531" cy="292388"/>
                  </a:xfrm>
                  <a:prstGeom prst="rect">
                    <a:avLst/>
                  </a:prstGeom>
                  <a:noFill/>
                </p:spPr>
                <p:txBody>
                  <a:bodyPr wrap="square" rtlCol="0">
                    <a:spAutoFit/>
                  </a:bodyPr>
                  <a:lstStyle/>
                  <a:p>
                    <a:r>
                      <a:rPr lang="en-US" sz="1300" dirty="0"/>
                      <a:t>56</a:t>
                    </a:r>
                  </a:p>
                </p:txBody>
              </p:sp>
              <p:sp>
                <p:nvSpPr>
                  <p:cNvPr id="75" name="TextBox 74">
                    <a:extLst>
                      <a:ext uri="{FF2B5EF4-FFF2-40B4-BE49-F238E27FC236}">
                        <a16:creationId xmlns:a16="http://schemas.microsoft.com/office/drawing/2014/main" id="{6C3C8A30-4347-4182-BBAF-F8A23D7D1A0F}"/>
                      </a:ext>
                    </a:extLst>
                  </p:cNvPr>
                  <p:cNvSpPr txBox="1"/>
                  <p:nvPr/>
                </p:nvSpPr>
                <p:spPr>
                  <a:xfrm>
                    <a:off x="900267" y="4080215"/>
                    <a:ext cx="249091" cy="292388"/>
                  </a:xfrm>
                  <a:prstGeom prst="rect">
                    <a:avLst/>
                  </a:prstGeom>
                  <a:noFill/>
                </p:spPr>
                <p:txBody>
                  <a:bodyPr wrap="square" rtlCol="0">
                    <a:spAutoFit/>
                  </a:bodyPr>
                  <a:lstStyle/>
                  <a:p>
                    <a:pPr algn="ctr"/>
                    <a:r>
                      <a:rPr lang="en-US" sz="1300" dirty="0"/>
                      <a:t>0</a:t>
                    </a:r>
                  </a:p>
                </p:txBody>
              </p:sp>
            </p:grpSp>
          </p:grpSp>
          <p:sp>
            <p:nvSpPr>
              <p:cNvPr id="78" name="TextBox 77">
                <a:extLst>
                  <a:ext uri="{FF2B5EF4-FFF2-40B4-BE49-F238E27FC236}">
                    <a16:creationId xmlns:a16="http://schemas.microsoft.com/office/drawing/2014/main" id="{F3E445DC-F1EE-4979-BD68-19C46C23BE56}"/>
                  </a:ext>
                </a:extLst>
              </p:cNvPr>
              <p:cNvSpPr txBox="1"/>
              <p:nvPr/>
            </p:nvSpPr>
            <p:spPr>
              <a:xfrm>
                <a:off x="1545198" y="4669395"/>
                <a:ext cx="3926439" cy="307777"/>
              </a:xfrm>
              <a:prstGeom prst="rect">
                <a:avLst/>
              </a:prstGeom>
              <a:noFill/>
            </p:spPr>
            <p:txBody>
              <a:bodyPr wrap="square" rtlCol="0">
                <a:spAutoFit/>
              </a:bodyPr>
              <a:lstStyle/>
              <a:p>
                <a:pPr algn="ctr"/>
                <a:r>
                  <a:rPr lang="en-US" sz="1400" dirty="0"/>
                  <a:t>Week </a:t>
                </a:r>
              </a:p>
            </p:txBody>
          </p:sp>
          <p:sp>
            <p:nvSpPr>
              <p:cNvPr id="80" name="TextBox 79">
                <a:extLst>
                  <a:ext uri="{FF2B5EF4-FFF2-40B4-BE49-F238E27FC236}">
                    <a16:creationId xmlns:a16="http://schemas.microsoft.com/office/drawing/2014/main" id="{556F7B10-9704-48B3-AA64-E47CE4478A8E}"/>
                  </a:ext>
                </a:extLst>
              </p:cNvPr>
              <p:cNvSpPr txBox="1"/>
              <p:nvPr/>
            </p:nvSpPr>
            <p:spPr>
              <a:xfrm>
                <a:off x="337068" y="1895917"/>
                <a:ext cx="730437" cy="2649043"/>
              </a:xfrm>
              <a:prstGeom prst="rect">
                <a:avLst/>
              </a:prstGeom>
              <a:noFill/>
            </p:spPr>
            <p:txBody>
              <a:bodyPr vert="vert270" wrap="square" rtlCol="0">
                <a:spAutoFit/>
              </a:bodyPr>
              <a:lstStyle/>
              <a:p>
                <a:pPr algn="ctr"/>
                <a:r>
                  <a:rPr lang="en-US" sz="1400" dirty="0"/>
                  <a:t>Mean Change From Baseline Pre-BD FEV</a:t>
                </a:r>
                <a:r>
                  <a:rPr lang="en-US" sz="1400" baseline="-25000" dirty="0"/>
                  <a:t>1</a:t>
                </a:r>
                <a:r>
                  <a:rPr lang="en-US" sz="1400" dirty="0"/>
                  <a:t> (L)</a:t>
                </a:r>
              </a:p>
            </p:txBody>
          </p:sp>
          <p:sp>
            <p:nvSpPr>
              <p:cNvPr id="154" name="TextBox 153">
                <a:extLst>
                  <a:ext uri="{FF2B5EF4-FFF2-40B4-BE49-F238E27FC236}">
                    <a16:creationId xmlns:a16="http://schemas.microsoft.com/office/drawing/2014/main" id="{90AA2F1A-AA3B-41FF-9AD9-D69E46B5CFAD}"/>
                  </a:ext>
                </a:extLst>
              </p:cNvPr>
              <p:cNvSpPr txBox="1"/>
              <p:nvPr/>
            </p:nvSpPr>
            <p:spPr>
              <a:xfrm>
                <a:off x="5426490" y="3889672"/>
                <a:ext cx="1238250" cy="261610"/>
              </a:xfrm>
              <a:prstGeom prst="rect">
                <a:avLst/>
              </a:prstGeom>
              <a:noFill/>
            </p:spPr>
            <p:txBody>
              <a:bodyPr wrap="square" rtlCol="0">
                <a:spAutoFit/>
              </a:bodyPr>
              <a:lstStyle/>
              <a:p>
                <a:r>
                  <a:rPr lang="en-US" sz="1100" b="1" dirty="0">
                    <a:solidFill>
                      <a:srgbClr val="C00000"/>
                    </a:solidFill>
                  </a:rPr>
                  <a:t>Q4W/Q4W</a:t>
                </a:r>
              </a:p>
            </p:txBody>
          </p:sp>
          <p:sp>
            <p:nvSpPr>
              <p:cNvPr id="155" name="TextBox 154">
                <a:extLst>
                  <a:ext uri="{FF2B5EF4-FFF2-40B4-BE49-F238E27FC236}">
                    <a16:creationId xmlns:a16="http://schemas.microsoft.com/office/drawing/2014/main" id="{C09518F2-70CF-4378-8F32-8BE8FB63BE42}"/>
                  </a:ext>
                </a:extLst>
              </p:cNvPr>
              <p:cNvSpPr txBox="1"/>
              <p:nvPr/>
            </p:nvSpPr>
            <p:spPr>
              <a:xfrm>
                <a:off x="5412413" y="2587513"/>
                <a:ext cx="1238250" cy="261610"/>
              </a:xfrm>
              <a:prstGeom prst="rect">
                <a:avLst/>
              </a:prstGeom>
              <a:noFill/>
              <a:ln>
                <a:noFill/>
              </a:ln>
            </p:spPr>
            <p:txBody>
              <a:bodyPr wrap="square" rtlCol="0">
                <a:spAutoFit/>
              </a:bodyPr>
              <a:lstStyle/>
              <a:p>
                <a:r>
                  <a:rPr lang="en-US" sz="1100" b="1" dirty="0">
                    <a:solidFill>
                      <a:schemeClr val="bg1">
                        <a:lumMod val="65000"/>
                      </a:schemeClr>
                    </a:solidFill>
                  </a:rPr>
                  <a:t>PBO/Q4W</a:t>
                </a:r>
              </a:p>
            </p:txBody>
          </p:sp>
          <p:sp>
            <p:nvSpPr>
              <p:cNvPr id="156" name="TextBox 155">
                <a:extLst>
                  <a:ext uri="{FF2B5EF4-FFF2-40B4-BE49-F238E27FC236}">
                    <a16:creationId xmlns:a16="http://schemas.microsoft.com/office/drawing/2014/main" id="{7876374B-D1ED-4990-9CD5-B5F26B13495B}"/>
                  </a:ext>
                </a:extLst>
              </p:cNvPr>
              <p:cNvSpPr txBox="1"/>
              <p:nvPr/>
            </p:nvSpPr>
            <p:spPr>
              <a:xfrm>
                <a:off x="5417373" y="3628062"/>
                <a:ext cx="1238250" cy="261610"/>
              </a:xfrm>
              <a:prstGeom prst="rect">
                <a:avLst/>
              </a:prstGeom>
              <a:noFill/>
            </p:spPr>
            <p:txBody>
              <a:bodyPr wrap="square" rtlCol="0">
                <a:spAutoFit/>
              </a:bodyPr>
              <a:lstStyle/>
              <a:p>
                <a:r>
                  <a:rPr lang="en-US" sz="1100" b="1" dirty="0">
                    <a:solidFill>
                      <a:schemeClr val="accent2"/>
                    </a:solidFill>
                  </a:rPr>
                  <a:t>Q8W/Q8W</a:t>
                </a:r>
              </a:p>
            </p:txBody>
          </p:sp>
          <p:sp>
            <p:nvSpPr>
              <p:cNvPr id="157" name="TextBox 156">
                <a:extLst>
                  <a:ext uri="{FF2B5EF4-FFF2-40B4-BE49-F238E27FC236}">
                    <a16:creationId xmlns:a16="http://schemas.microsoft.com/office/drawing/2014/main" id="{63D57296-FB3E-4E96-A99E-5F06D1FCFDDD}"/>
                  </a:ext>
                </a:extLst>
              </p:cNvPr>
              <p:cNvSpPr txBox="1"/>
              <p:nvPr/>
            </p:nvSpPr>
            <p:spPr>
              <a:xfrm>
                <a:off x="5437047" y="3037592"/>
                <a:ext cx="1238250" cy="261610"/>
              </a:xfrm>
              <a:prstGeom prst="rect">
                <a:avLst/>
              </a:prstGeom>
              <a:noFill/>
            </p:spPr>
            <p:txBody>
              <a:bodyPr wrap="square" rtlCol="0">
                <a:spAutoFit/>
              </a:bodyPr>
              <a:lstStyle/>
              <a:p>
                <a:r>
                  <a:rPr lang="en-US" sz="1100" b="1" dirty="0">
                    <a:solidFill>
                      <a:schemeClr val="tx2">
                        <a:lumMod val="75000"/>
                      </a:schemeClr>
                    </a:solidFill>
                  </a:rPr>
                  <a:t>PBO/Q8W</a:t>
                </a:r>
              </a:p>
            </p:txBody>
          </p:sp>
        </p:grpSp>
        <p:sp>
          <p:nvSpPr>
            <p:cNvPr id="133" name="Flowchart: Connector 132">
              <a:extLst>
                <a:ext uri="{FF2B5EF4-FFF2-40B4-BE49-F238E27FC236}">
                  <a16:creationId xmlns:a16="http://schemas.microsoft.com/office/drawing/2014/main" id="{F7DF830E-E83A-4511-BC49-91C030C158D5}"/>
                </a:ext>
              </a:extLst>
            </p:cNvPr>
            <p:cNvSpPr/>
            <p:nvPr/>
          </p:nvSpPr>
          <p:spPr>
            <a:xfrm>
              <a:off x="3851052" y="2757111"/>
              <a:ext cx="47877" cy="45720"/>
            </a:xfrm>
            <a:prstGeom prst="flowChartConnector">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2" name="Flowchart: Connector 131">
            <a:extLst>
              <a:ext uri="{FF2B5EF4-FFF2-40B4-BE49-F238E27FC236}">
                <a16:creationId xmlns:a16="http://schemas.microsoft.com/office/drawing/2014/main" id="{F81BE55A-BAA3-4C21-8827-51D27AA95294}"/>
              </a:ext>
            </a:extLst>
          </p:cNvPr>
          <p:cNvSpPr/>
          <p:nvPr/>
        </p:nvSpPr>
        <p:spPr>
          <a:xfrm>
            <a:off x="10654617" y="4096277"/>
            <a:ext cx="47877" cy="45720"/>
          </a:xfrm>
          <a:prstGeom prst="flowChartConnector">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a:extLst>
              <a:ext uri="{FF2B5EF4-FFF2-40B4-BE49-F238E27FC236}">
                <a16:creationId xmlns:a16="http://schemas.microsoft.com/office/drawing/2014/main" id="{E46D0A02-639D-4DC9-9855-5212778B308F}"/>
              </a:ext>
            </a:extLst>
          </p:cNvPr>
          <p:cNvGrpSpPr/>
          <p:nvPr/>
        </p:nvGrpSpPr>
        <p:grpSpPr>
          <a:xfrm>
            <a:off x="6370367" y="1980495"/>
            <a:ext cx="5065515" cy="3052926"/>
            <a:chOff x="6016004" y="1924246"/>
            <a:chExt cx="6406151" cy="3052926"/>
          </a:xfrm>
        </p:grpSpPr>
        <p:sp>
          <p:nvSpPr>
            <p:cNvPr id="150" name="Freeform: Shape 149">
              <a:extLst>
                <a:ext uri="{FF2B5EF4-FFF2-40B4-BE49-F238E27FC236}">
                  <a16:creationId xmlns:a16="http://schemas.microsoft.com/office/drawing/2014/main" id="{958D8BB6-68A3-4CB1-B31E-FC5ABB4FACFC}"/>
                </a:ext>
              </a:extLst>
            </p:cNvPr>
            <p:cNvSpPr/>
            <p:nvPr/>
          </p:nvSpPr>
          <p:spPr>
            <a:xfrm>
              <a:off x="7331149" y="3705447"/>
              <a:ext cx="3891516" cy="356190"/>
            </a:xfrm>
            <a:custGeom>
              <a:avLst/>
              <a:gdLst>
                <a:gd name="connsiteX0" fmla="*/ 0 w 3891516"/>
                <a:gd name="connsiteY0" fmla="*/ 239232 h 356190"/>
                <a:gd name="connsiteX1" fmla="*/ 951614 w 3891516"/>
                <a:gd name="connsiteY1" fmla="*/ 0 h 356190"/>
                <a:gd name="connsiteX2" fmla="*/ 1940442 w 3891516"/>
                <a:gd name="connsiteY2" fmla="*/ 260497 h 356190"/>
                <a:gd name="connsiteX3" fmla="*/ 2918637 w 3891516"/>
                <a:gd name="connsiteY3" fmla="*/ 69111 h 356190"/>
                <a:gd name="connsiteX4" fmla="*/ 3891516 w 3891516"/>
                <a:gd name="connsiteY4" fmla="*/ 356190 h 356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1516" h="356190">
                  <a:moveTo>
                    <a:pt x="0" y="239232"/>
                  </a:moveTo>
                  <a:lnTo>
                    <a:pt x="951614" y="0"/>
                  </a:lnTo>
                  <a:lnTo>
                    <a:pt x="1940442" y="260497"/>
                  </a:lnTo>
                  <a:lnTo>
                    <a:pt x="2918637" y="69111"/>
                  </a:lnTo>
                  <a:lnTo>
                    <a:pt x="3891516" y="356190"/>
                  </a:lnTo>
                </a:path>
              </a:pathLst>
            </a:cu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8D9AC411-910C-4685-8E97-649D10DEDEA2}"/>
                </a:ext>
              </a:extLst>
            </p:cNvPr>
            <p:cNvGrpSpPr/>
            <p:nvPr/>
          </p:nvGrpSpPr>
          <p:grpSpPr>
            <a:xfrm>
              <a:off x="6016004" y="1924246"/>
              <a:ext cx="6406151" cy="3052926"/>
              <a:chOff x="6016004" y="1924246"/>
              <a:chExt cx="6406151" cy="3052926"/>
            </a:xfrm>
          </p:grpSpPr>
          <p:sp>
            <p:nvSpPr>
              <p:cNvPr id="149" name="Freeform: Shape 148">
                <a:extLst>
                  <a:ext uri="{FF2B5EF4-FFF2-40B4-BE49-F238E27FC236}">
                    <a16:creationId xmlns:a16="http://schemas.microsoft.com/office/drawing/2014/main" id="{D75FADBE-36E7-4039-9A2D-BEBEA991E7E2}"/>
                  </a:ext>
                </a:extLst>
              </p:cNvPr>
              <p:cNvSpPr/>
              <p:nvPr/>
            </p:nvSpPr>
            <p:spPr>
              <a:xfrm>
                <a:off x="7315200" y="2987749"/>
                <a:ext cx="3907465" cy="946298"/>
              </a:xfrm>
              <a:custGeom>
                <a:avLst/>
                <a:gdLst>
                  <a:gd name="connsiteX0" fmla="*/ 0 w 3907465"/>
                  <a:gd name="connsiteY0" fmla="*/ 946298 h 946298"/>
                  <a:gd name="connsiteX1" fmla="*/ 972879 w 3907465"/>
                  <a:gd name="connsiteY1" fmla="*/ 255181 h 946298"/>
                  <a:gd name="connsiteX2" fmla="*/ 1940442 w 3907465"/>
                  <a:gd name="connsiteY2" fmla="*/ 0 h 946298"/>
                  <a:gd name="connsiteX3" fmla="*/ 2913321 w 3907465"/>
                  <a:gd name="connsiteY3" fmla="*/ 255181 h 946298"/>
                  <a:gd name="connsiteX4" fmla="*/ 2913321 w 3907465"/>
                  <a:gd name="connsiteY4" fmla="*/ 255181 h 946298"/>
                  <a:gd name="connsiteX5" fmla="*/ 3907465 w 3907465"/>
                  <a:gd name="connsiteY5" fmla="*/ 675167 h 94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07465" h="946298">
                    <a:moveTo>
                      <a:pt x="0" y="946298"/>
                    </a:moveTo>
                    <a:lnTo>
                      <a:pt x="972879" y="255181"/>
                    </a:lnTo>
                    <a:lnTo>
                      <a:pt x="1940442" y="0"/>
                    </a:lnTo>
                    <a:lnTo>
                      <a:pt x="2913321" y="255181"/>
                    </a:lnTo>
                    <a:lnTo>
                      <a:pt x="2913321" y="255181"/>
                    </a:lnTo>
                    <a:lnTo>
                      <a:pt x="3907465" y="675167"/>
                    </a:lnTo>
                  </a:path>
                </a:pathLst>
              </a:custGeom>
              <a:no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2DBB3AE0-448D-44A1-92A1-125FD3E7FC7B}"/>
                  </a:ext>
                </a:extLst>
              </p:cNvPr>
              <p:cNvGrpSpPr/>
              <p:nvPr/>
            </p:nvGrpSpPr>
            <p:grpSpPr>
              <a:xfrm>
                <a:off x="6016004" y="1924246"/>
                <a:ext cx="6406151" cy="3052926"/>
                <a:chOff x="6016004" y="1924246"/>
                <a:chExt cx="6406151" cy="3052926"/>
              </a:xfrm>
            </p:grpSpPr>
            <p:sp>
              <p:nvSpPr>
                <p:cNvPr id="152" name="Freeform: Shape 151">
                  <a:extLst>
                    <a:ext uri="{FF2B5EF4-FFF2-40B4-BE49-F238E27FC236}">
                      <a16:creationId xmlns:a16="http://schemas.microsoft.com/office/drawing/2014/main" id="{910D0126-FDBF-4BE2-8713-A7D57BB1A0C8}"/>
                    </a:ext>
                  </a:extLst>
                </p:cNvPr>
                <p:cNvSpPr/>
                <p:nvPr/>
              </p:nvSpPr>
              <p:spPr>
                <a:xfrm>
                  <a:off x="7315200" y="3710763"/>
                  <a:ext cx="3907465" cy="435935"/>
                </a:xfrm>
                <a:custGeom>
                  <a:avLst/>
                  <a:gdLst>
                    <a:gd name="connsiteX0" fmla="*/ 0 w 3907465"/>
                    <a:gd name="connsiteY0" fmla="*/ 233916 h 435935"/>
                    <a:gd name="connsiteX1" fmla="*/ 988828 w 3907465"/>
                    <a:gd name="connsiteY1" fmla="*/ 0 h 435935"/>
                    <a:gd name="connsiteX2" fmla="*/ 1956391 w 3907465"/>
                    <a:gd name="connsiteY2" fmla="*/ 271130 h 435935"/>
                    <a:gd name="connsiteX3" fmla="*/ 2918637 w 3907465"/>
                    <a:gd name="connsiteY3" fmla="*/ 74428 h 435935"/>
                    <a:gd name="connsiteX4" fmla="*/ 3907465 w 3907465"/>
                    <a:gd name="connsiteY4" fmla="*/ 435935 h 435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7465" h="435935">
                      <a:moveTo>
                        <a:pt x="0" y="233916"/>
                      </a:moveTo>
                      <a:lnTo>
                        <a:pt x="988828" y="0"/>
                      </a:lnTo>
                      <a:lnTo>
                        <a:pt x="1956391" y="271130"/>
                      </a:lnTo>
                      <a:lnTo>
                        <a:pt x="2918637" y="74428"/>
                      </a:lnTo>
                      <a:lnTo>
                        <a:pt x="3907465" y="435935"/>
                      </a:lnTo>
                    </a:path>
                  </a:pathLst>
                </a:cu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3" name="Freeform: Shape 152">
                  <a:extLst>
                    <a:ext uri="{FF2B5EF4-FFF2-40B4-BE49-F238E27FC236}">
                      <a16:creationId xmlns:a16="http://schemas.microsoft.com/office/drawing/2014/main" id="{FB4149A7-E781-47BC-90CF-1787A17EA2C5}"/>
                    </a:ext>
                  </a:extLst>
                </p:cNvPr>
                <p:cNvSpPr/>
                <p:nvPr/>
              </p:nvSpPr>
              <p:spPr>
                <a:xfrm>
                  <a:off x="7309884" y="3944679"/>
                  <a:ext cx="3891516" cy="191386"/>
                </a:xfrm>
                <a:custGeom>
                  <a:avLst/>
                  <a:gdLst>
                    <a:gd name="connsiteX0" fmla="*/ 0 w 3891516"/>
                    <a:gd name="connsiteY0" fmla="*/ 5316 h 191386"/>
                    <a:gd name="connsiteX1" fmla="*/ 988828 w 3891516"/>
                    <a:gd name="connsiteY1" fmla="*/ 191386 h 191386"/>
                    <a:gd name="connsiteX2" fmla="*/ 1951074 w 3891516"/>
                    <a:gd name="connsiteY2" fmla="*/ 53163 h 191386"/>
                    <a:gd name="connsiteX3" fmla="*/ 2908004 w 3891516"/>
                    <a:gd name="connsiteY3" fmla="*/ 0 h 191386"/>
                    <a:gd name="connsiteX4" fmla="*/ 3891516 w 3891516"/>
                    <a:gd name="connsiteY4" fmla="*/ 132907 h 1913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1516" h="191386">
                      <a:moveTo>
                        <a:pt x="0" y="5316"/>
                      </a:moveTo>
                      <a:lnTo>
                        <a:pt x="988828" y="191386"/>
                      </a:lnTo>
                      <a:lnTo>
                        <a:pt x="1951074" y="53163"/>
                      </a:lnTo>
                      <a:lnTo>
                        <a:pt x="2908004" y="0"/>
                      </a:lnTo>
                      <a:lnTo>
                        <a:pt x="3891516" y="132907"/>
                      </a:lnTo>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BF04A839-AE16-485C-BC22-D4EADF2C1EFD}"/>
                    </a:ext>
                  </a:extLst>
                </p:cNvPr>
                <p:cNvGrpSpPr/>
                <p:nvPr/>
              </p:nvGrpSpPr>
              <p:grpSpPr>
                <a:xfrm>
                  <a:off x="6016004" y="1924246"/>
                  <a:ext cx="6406151" cy="3052926"/>
                  <a:chOff x="6016004" y="1924246"/>
                  <a:chExt cx="6406151" cy="3052926"/>
                </a:xfrm>
              </p:grpSpPr>
              <p:grpSp>
                <p:nvGrpSpPr>
                  <p:cNvPr id="82" name="Group 81">
                    <a:extLst>
                      <a:ext uri="{FF2B5EF4-FFF2-40B4-BE49-F238E27FC236}">
                        <a16:creationId xmlns:a16="http://schemas.microsoft.com/office/drawing/2014/main" id="{1D7AC907-F966-4CFE-B53F-A44380642A30}"/>
                      </a:ext>
                    </a:extLst>
                  </p:cNvPr>
                  <p:cNvGrpSpPr/>
                  <p:nvPr/>
                </p:nvGrpSpPr>
                <p:grpSpPr>
                  <a:xfrm>
                    <a:off x="6518241" y="1924246"/>
                    <a:ext cx="5050921" cy="2817816"/>
                    <a:chOff x="259439" y="1559869"/>
                    <a:chExt cx="4823332" cy="2817816"/>
                  </a:xfrm>
                </p:grpSpPr>
                <p:sp>
                  <p:nvSpPr>
                    <p:cNvPr id="83" name="TextBox 82">
                      <a:extLst>
                        <a:ext uri="{FF2B5EF4-FFF2-40B4-BE49-F238E27FC236}">
                          <a16:creationId xmlns:a16="http://schemas.microsoft.com/office/drawing/2014/main" id="{F2BF5610-1D75-42AB-A8DD-C326C09C3315}"/>
                        </a:ext>
                      </a:extLst>
                    </p:cNvPr>
                    <p:cNvSpPr txBox="1"/>
                    <p:nvPr/>
                  </p:nvSpPr>
                  <p:spPr>
                    <a:xfrm>
                      <a:off x="447712" y="1559869"/>
                      <a:ext cx="589871" cy="290092"/>
                    </a:xfrm>
                    <a:prstGeom prst="rect">
                      <a:avLst/>
                    </a:prstGeom>
                    <a:noFill/>
                  </p:spPr>
                  <p:txBody>
                    <a:bodyPr wrap="square" rtlCol="0">
                      <a:spAutoFit/>
                    </a:bodyPr>
                    <a:lstStyle/>
                    <a:p>
                      <a:r>
                        <a:rPr lang="en-US" sz="1300" dirty="0"/>
                        <a:t>0.2</a:t>
                      </a:r>
                    </a:p>
                  </p:txBody>
                </p:sp>
                <p:sp>
                  <p:nvSpPr>
                    <p:cNvPr id="84" name="TextBox 83">
                      <a:extLst>
                        <a:ext uri="{FF2B5EF4-FFF2-40B4-BE49-F238E27FC236}">
                          <a16:creationId xmlns:a16="http://schemas.microsoft.com/office/drawing/2014/main" id="{1665CAB4-EE36-4112-982E-4F652C9B4970}"/>
                        </a:ext>
                      </a:extLst>
                    </p:cNvPr>
                    <p:cNvSpPr txBox="1"/>
                    <p:nvPr/>
                  </p:nvSpPr>
                  <p:spPr>
                    <a:xfrm>
                      <a:off x="346766" y="2023668"/>
                      <a:ext cx="731415" cy="292388"/>
                    </a:xfrm>
                    <a:prstGeom prst="rect">
                      <a:avLst/>
                    </a:prstGeom>
                    <a:noFill/>
                  </p:spPr>
                  <p:txBody>
                    <a:bodyPr wrap="square" rtlCol="0">
                      <a:spAutoFit/>
                    </a:bodyPr>
                    <a:lstStyle/>
                    <a:p>
                      <a:r>
                        <a:rPr lang="en-US" sz="1300" dirty="0"/>
                        <a:t>0.15</a:t>
                      </a:r>
                    </a:p>
                  </p:txBody>
                </p:sp>
                <p:sp>
                  <p:nvSpPr>
                    <p:cNvPr id="85" name="TextBox 84">
                      <a:extLst>
                        <a:ext uri="{FF2B5EF4-FFF2-40B4-BE49-F238E27FC236}">
                          <a16:creationId xmlns:a16="http://schemas.microsoft.com/office/drawing/2014/main" id="{D9F9D06A-F3E4-4E07-81B6-290EB9C33936}"/>
                        </a:ext>
                      </a:extLst>
                    </p:cNvPr>
                    <p:cNvSpPr txBox="1"/>
                    <p:nvPr/>
                  </p:nvSpPr>
                  <p:spPr>
                    <a:xfrm>
                      <a:off x="477992" y="2494188"/>
                      <a:ext cx="522600" cy="292388"/>
                    </a:xfrm>
                    <a:prstGeom prst="rect">
                      <a:avLst/>
                    </a:prstGeom>
                    <a:noFill/>
                  </p:spPr>
                  <p:txBody>
                    <a:bodyPr wrap="square" rtlCol="0">
                      <a:spAutoFit/>
                    </a:bodyPr>
                    <a:lstStyle/>
                    <a:p>
                      <a:r>
                        <a:rPr lang="en-US" sz="1300" dirty="0"/>
                        <a:t>0.1</a:t>
                      </a:r>
                    </a:p>
                  </p:txBody>
                </p:sp>
                <p:sp>
                  <p:nvSpPr>
                    <p:cNvPr id="86" name="TextBox 85">
                      <a:extLst>
                        <a:ext uri="{FF2B5EF4-FFF2-40B4-BE49-F238E27FC236}">
                          <a16:creationId xmlns:a16="http://schemas.microsoft.com/office/drawing/2014/main" id="{0C699FA1-89F8-45AA-BAC3-B6B22B40AA2B}"/>
                        </a:ext>
                      </a:extLst>
                    </p:cNvPr>
                    <p:cNvSpPr txBox="1"/>
                    <p:nvPr/>
                  </p:nvSpPr>
                  <p:spPr>
                    <a:xfrm>
                      <a:off x="346766" y="2969209"/>
                      <a:ext cx="642962" cy="292388"/>
                    </a:xfrm>
                    <a:prstGeom prst="rect">
                      <a:avLst/>
                    </a:prstGeom>
                    <a:noFill/>
                  </p:spPr>
                  <p:txBody>
                    <a:bodyPr wrap="square" rtlCol="0">
                      <a:spAutoFit/>
                    </a:bodyPr>
                    <a:lstStyle/>
                    <a:p>
                      <a:r>
                        <a:rPr lang="en-US" sz="1300" dirty="0"/>
                        <a:t>0.05</a:t>
                      </a:r>
                    </a:p>
                  </p:txBody>
                </p:sp>
                <p:sp>
                  <p:nvSpPr>
                    <p:cNvPr id="87" name="TextBox 86">
                      <a:extLst>
                        <a:ext uri="{FF2B5EF4-FFF2-40B4-BE49-F238E27FC236}">
                          <a16:creationId xmlns:a16="http://schemas.microsoft.com/office/drawing/2014/main" id="{BE1878D2-01DA-47F6-9CE2-5D79712025B2}"/>
                        </a:ext>
                      </a:extLst>
                    </p:cNvPr>
                    <p:cNvSpPr txBox="1"/>
                    <p:nvPr/>
                  </p:nvSpPr>
                  <p:spPr>
                    <a:xfrm>
                      <a:off x="507196" y="3429834"/>
                      <a:ext cx="511877" cy="292388"/>
                    </a:xfrm>
                    <a:prstGeom prst="rect">
                      <a:avLst/>
                    </a:prstGeom>
                    <a:noFill/>
                  </p:spPr>
                  <p:txBody>
                    <a:bodyPr wrap="square" rtlCol="0">
                      <a:spAutoFit/>
                    </a:bodyPr>
                    <a:lstStyle/>
                    <a:p>
                      <a:r>
                        <a:rPr lang="en-US" sz="1300" dirty="0"/>
                        <a:t>  0</a:t>
                      </a:r>
                    </a:p>
                  </p:txBody>
                </p:sp>
                <p:sp>
                  <p:nvSpPr>
                    <p:cNvPr id="88" name="TextBox 87">
                      <a:extLst>
                        <a:ext uri="{FF2B5EF4-FFF2-40B4-BE49-F238E27FC236}">
                          <a16:creationId xmlns:a16="http://schemas.microsoft.com/office/drawing/2014/main" id="{A6D426C7-E198-46A4-A4AC-5035D4F86091}"/>
                        </a:ext>
                      </a:extLst>
                    </p:cNvPr>
                    <p:cNvSpPr txBox="1"/>
                    <p:nvPr/>
                  </p:nvSpPr>
                  <p:spPr>
                    <a:xfrm>
                      <a:off x="259439" y="3904144"/>
                      <a:ext cx="691260" cy="292388"/>
                    </a:xfrm>
                    <a:prstGeom prst="rect">
                      <a:avLst/>
                    </a:prstGeom>
                    <a:noFill/>
                  </p:spPr>
                  <p:txBody>
                    <a:bodyPr wrap="square" rtlCol="0">
                      <a:spAutoFit/>
                    </a:bodyPr>
                    <a:lstStyle/>
                    <a:p>
                      <a:r>
                        <a:rPr lang="en-US" sz="1300" dirty="0"/>
                        <a:t>-0.05</a:t>
                      </a:r>
                    </a:p>
                  </p:txBody>
                </p:sp>
                <p:grpSp>
                  <p:nvGrpSpPr>
                    <p:cNvPr id="89" name="Group 88">
                      <a:extLst>
                        <a:ext uri="{FF2B5EF4-FFF2-40B4-BE49-F238E27FC236}">
                          <a16:creationId xmlns:a16="http://schemas.microsoft.com/office/drawing/2014/main" id="{BE0A9C12-6FA5-41AC-BB4C-5C0717672BA4}"/>
                        </a:ext>
                      </a:extLst>
                    </p:cNvPr>
                    <p:cNvGrpSpPr/>
                    <p:nvPr/>
                  </p:nvGrpSpPr>
                  <p:grpSpPr>
                    <a:xfrm>
                      <a:off x="900267" y="1667342"/>
                      <a:ext cx="4182504" cy="2710343"/>
                      <a:chOff x="900267" y="1667342"/>
                      <a:chExt cx="4182504" cy="2710343"/>
                    </a:xfrm>
                  </p:grpSpPr>
                  <p:grpSp>
                    <p:nvGrpSpPr>
                      <p:cNvPr id="97" name="Group 96">
                        <a:extLst>
                          <a:ext uri="{FF2B5EF4-FFF2-40B4-BE49-F238E27FC236}">
                            <a16:creationId xmlns:a16="http://schemas.microsoft.com/office/drawing/2014/main" id="{C03DE640-99B1-4F25-A894-94340F489062}"/>
                          </a:ext>
                        </a:extLst>
                      </p:cNvPr>
                      <p:cNvGrpSpPr/>
                      <p:nvPr/>
                    </p:nvGrpSpPr>
                    <p:grpSpPr>
                      <a:xfrm>
                        <a:off x="914400" y="1667342"/>
                        <a:ext cx="3851421" cy="2467824"/>
                        <a:chOff x="900877" y="1631933"/>
                        <a:chExt cx="3851421" cy="2467824"/>
                      </a:xfrm>
                    </p:grpSpPr>
                    <p:sp>
                      <p:nvSpPr>
                        <p:cNvPr id="101" name="Flowchart: Connector 100">
                          <a:extLst>
                            <a:ext uri="{FF2B5EF4-FFF2-40B4-BE49-F238E27FC236}">
                              <a16:creationId xmlns:a16="http://schemas.microsoft.com/office/drawing/2014/main" id="{BFA555C4-DEDC-4DED-94F3-5DC10D0AC8D5}"/>
                            </a:ext>
                          </a:extLst>
                        </p:cNvPr>
                        <p:cNvSpPr/>
                        <p:nvPr/>
                      </p:nvSpPr>
                      <p:spPr>
                        <a:xfrm>
                          <a:off x="4691065" y="3717032"/>
                          <a:ext cx="45720" cy="45720"/>
                        </a:xfrm>
                        <a:prstGeom prst="flowChartConnector">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Flowchart: Connector 101">
                          <a:extLst>
                            <a:ext uri="{FF2B5EF4-FFF2-40B4-BE49-F238E27FC236}">
                              <a16:creationId xmlns:a16="http://schemas.microsoft.com/office/drawing/2014/main" id="{3D0290A7-B2C1-4B62-B308-B6F9976DC05F}"/>
                            </a:ext>
                          </a:extLst>
                        </p:cNvPr>
                        <p:cNvSpPr/>
                        <p:nvPr/>
                      </p:nvSpPr>
                      <p:spPr>
                        <a:xfrm>
                          <a:off x="3781177" y="3361785"/>
                          <a:ext cx="45720" cy="4572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Flowchart: Connector 102">
                          <a:extLst>
                            <a:ext uri="{FF2B5EF4-FFF2-40B4-BE49-F238E27FC236}">
                              <a16:creationId xmlns:a16="http://schemas.microsoft.com/office/drawing/2014/main" id="{DF1AA274-3685-4792-A17A-31A96E10FCD4}"/>
                            </a:ext>
                          </a:extLst>
                        </p:cNvPr>
                        <p:cNvSpPr/>
                        <p:nvPr/>
                      </p:nvSpPr>
                      <p:spPr>
                        <a:xfrm>
                          <a:off x="2866836" y="3585159"/>
                          <a:ext cx="45720" cy="45720"/>
                        </a:xfrm>
                        <a:prstGeom prst="flowChartConnector">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Flowchart: Connector 103">
                          <a:extLst>
                            <a:ext uri="{FF2B5EF4-FFF2-40B4-BE49-F238E27FC236}">
                              <a16:creationId xmlns:a16="http://schemas.microsoft.com/office/drawing/2014/main" id="{DAB27D57-4AA8-4536-9AA1-0D43825875B9}"/>
                            </a:ext>
                          </a:extLst>
                        </p:cNvPr>
                        <p:cNvSpPr/>
                        <p:nvPr/>
                      </p:nvSpPr>
                      <p:spPr>
                        <a:xfrm>
                          <a:off x="1924111" y="3295137"/>
                          <a:ext cx="45720" cy="45720"/>
                        </a:xfrm>
                        <a:prstGeom prst="flowChartConnector">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Flowchart: Connector 104">
                          <a:extLst>
                            <a:ext uri="{FF2B5EF4-FFF2-40B4-BE49-F238E27FC236}">
                              <a16:creationId xmlns:a16="http://schemas.microsoft.com/office/drawing/2014/main" id="{34501F21-1B0F-4C13-921B-97FB08397150}"/>
                            </a:ext>
                          </a:extLst>
                        </p:cNvPr>
                        <p:cNvSpPr/>
                        <p:nvPr/>
                      </p:nvSpPr>
                      <p:spPr>
                        <a:xfrm>
                          <a:off x="3773638" y="3532126"/>
                          <a:ext cx="45720" cy="45720"/>
                        </a:xfrm>
                        <a:prstGeom prst="flowChartConnector">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Flowchart: Connector 105">
                          <a:extLst>
                            <a:ext uri="{FF2B5EF4-FFF2-40B4-BE49-F238E27FC236}">
                              <a16:creationId xmlns:a16="http://schemas.microsoft.com/office/drawing/2014/main" id="{88DB3008-FA1F-402F-98AF-BEA7C23DDEC6}"/>
                            </a:ext>
                          </a:extLst>
                        </p:cNvPr>
                        <p:cNvSpPr/>
                        <p:nvPr/>
                      </p:nvSpPr>
                      <p:spPr>
                        <a:xfrm>
                          <a:off x="1939000" y="3708274"/>
                          <a:ext cx="45720" cy="45720"/>
                        </a:xfrm>
                        <a:prstGeom prst="flowChartConnector">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Flowchart: Connector 106">
                          <a:extLst>
                            <a:ext uri="{FF2B5EF4-FFF2-40B4-BE49-F238E27FC236}">
                              <a16:creationId xmlns:a16="http://schemas.microsoft.com/office/drawing/2014/main" id="{6D53BAD3-871B-4869-A1DB-B5ACA98E5784}"/>
                            </a:ext>
                          </a:extLst>
                        </p:cNvPr>
                        <p:cNvSpPr/>
                        <p:nvPr/>
                      </p:nvSpPr>
                      <p:spPr>
                        <a:xfrm>
                          <a:off x="1916140" y="3267573"/>
                          <a:ext cx="45720" cy="45720"/>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Flowchart: Connector 107">
                          <a:extLst>
                            <a:ext uri="{FF2B5EF4-FFF2-40B4-BE49-F238E27FC236}">
                              <a16:creationId xmlns:a16="http://schemas.microsoft.com/office/drawing/2014/main" id="{D5048ED9-0B31-408B-B9A2-CDFE06680ABB}"/>
                            </a:ext>
                          </a:extLst>
                        </p:cNvPr>
                        <p:cNvSpPr/>
                        <p:nvPr/>
                      </p:nvSpPr>
                      <p:spPr>
                        <a:xfrm>
                          <a:off x="4691065" y="3652450"/>
                          <a:ext cx="45720" cy="4572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Flowchart: Connector 108">
                          <a:extLst>
                            <a:ext uri="{FF2B5EF4-FFF2-40B4-BE49-F238E27FC236}">
                              <a16:creationId xmlns:a16="http://schemas.microsoft.com/office/drawing/2014/main" id="{DBFA0523-D571-4A00-B525-BE13D91B91EA}"/>
                            </a:ext>
                          </a:extLst>
                        </p:cNvPr>
                        <p:cNvSpPr/>
                        <p:nvPr/>
                      </p:nvSpPr>
                      <p:spPr>
                        <a:xfrm>
                          <a:off x="2854636" y="3531842"/>
                          <a:ext cx="45720" cy="45720"/>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Flowchart: Connector 110">
                          <a:extLst>
                            <a:ext uri="{FF2B5EF4-FFF2-40B4-BE49-F238E27FC236}">
                              <a16:creationId xmlns:a16="http://schemas.microsoft.com/office/drawing/2014/main" id="{B051167C-D8E1-465C-84A2-79080DA8A8BB}"/>
                            </a:ext>
                          </a:extLst>
                        </p:cNvPr>
                        <p:cNvSpPr/>
                        <p:nvPr/>
                      </p:nvSpPr>
                      <p:spPr>
                        <a:xfrm>
                          <a:off x="3788301" y="3341432"/>
                          <a:ext cx="45720" cy="45720"/>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Flowchart: Connector 111">
                          <a:extLst>
                            <a:ext uri="{FF2B5EF4-FFF2-40B4-BE49-F238E27FC236}">
                              <a16:creationId xmlns:a16="http://schemas.microsoft.com/office/drawing/2014/main" id="{1FBBA4AF-1E59-44F2-A3FD-8D3CE459D47A}"/>
                            </a:ext>
                          </a:extLst>
                        </p:cNvPr>
                        <p:cNvSpPr/>
                        <p:nvPr/>
                      </p:nvSpPr>
                      <p:spPr>
                        <a:xfrm>
                          <a:off x="4701349" y="3632064"/>
                          <a:ext cx="45720" cy="45720"/>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Flowchart: Connector 112">
                          <a:extLst>
                            <a:ext uri="{FF2B5EF4-FFF2-40B4-BE49-F238E27FC236}">
                              <a16:creationId xmlns:a16="http://schemas.microsoft.com/office/drawing/2014/main" id="{6BE0B474-271D-460B-BA23-BFD77D0BB1D6}"/>
                            </a:ext>
                          </a:extLst>
                        </p:cNvPr>
                        <p:cNvSpPr/>
                        <p:nvPr/>
                      </p:nvSpPr>
                      <p:spPr>
                        <a:xfrm>
                          <a:off x="4706578" y="3236881"/>
                          <a:ext cx="45720" cy="45720"/>
                        </a:xfrm>
                        <a:prstGeom prst="flowChartConnector">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Flowchart: Connector 113">
                          <a:extLst>
                            <a:ext uri="{FF2B5EF4-FFF2-40B4-BE49-F238E27FC236}">
                              <a16:creationId xmlns:a16="http://schemas.microsoft.com/office/drawing/2014/main" id="{76026E3E-65E5-41B0-BCB0-95AD201D4C26}"/>
                            </a:ext>
                          </a:extLst>
                        </p:cNvPr>
                        <p:cNvSpPr/>
                        <p:nvPr/>
                      </p:nvSpPr>
                      <p:spPr>
                        <a:xfrm>
                          <a:off x="1916141" y="2820653"/>
                          <a:ext cx="45720" cy="45720"/>
                        </a:xfrm>
                        <a:prstGeom prst="flowChartConnector">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Flowchart: Connector 114">
                          <a:extLst>
                            <a:ext uri="{FF2B5EF4-FFF2-40B4-BE49-F238E27FC236}">
                              <a16:creationId xmlns:a16="http://schemas.microsoft.com/office/drawing/2014/main" id="{36BE4B6A-1BDE-4E6F-B0B0-596772FBE70A}"/>
                            </a:ext>
                          </a:extLst>
                        </p:cNvPr>
                        <p:cNvSpPr/>
                        <p:nvPr/>
                      </p:nvSpPr>
                      <p:spPr>
                        <a:xfrm>
                          <a:off x="3765441" y="2826965"/>
                          <a:ext cx="45720" cy="45720"/>
                        </a:xfrm>
                        <a:prstGeom prst="flowChartConnector">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29EC15E2-9884-4E61-9F5A-0DD5912EE6EB}"/>
                            </a:ext>
                          </a:extLst>
                        </p:cNvPr>
                        <p:cNvGrpSpPr/>
                        <p:nvPr/>
                      </p:nvGrpSpPr>
                      <p:grpSpPr>
                        <a:xfrm>
                          <a:off x="900877" y="1631933"/>
                          <a:ext cx="3813048" cy="2467824"/>
                          <a:chOff x="900877" y="1625583"/>
                          <a:chExt cx="3813048" cy="2467824"/>
                        </a:xfrm>
                      </p:grpSpPr>
                      <p:cxnSp>
                        <p:nvCxnSpPr>
                          <p:cNvPr id="117" name="Straight Connector 116">
                            <a:extLst>
                              <a:ext uri="{FF2B5EF4-FFF2-40B4-BE49-F238E27FC236}">
                                <a16:creationId xmlns:a16="http://schemas.microsoft.com/office/drawing/2014/main" id="{E5524BA5-3D2F-4A81-AE2D-50422BFBA700}"/>
                              </a:ext>
                            </a:extLst>
                          </p:cNvPr>
                          <p:cNvCxnSpPr/>
                          <p:nvPr/>
                        </p:nvCxnSpPr>
                        <p:spPr>
                          <a:xfrm>
                            <a:off x="995240" y="1625583"/>
                            <a:ext cx="0" cy="2377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16D2CE6C-8B3D-4803-A7C5-1D3F7261371E}"/>
                              </a:ext>
                            </a:extLst>
                          </p:cNvPr>
                          <p:cNvCxnSpPr>
                            <a:cxnSpLocks/>
                          </p:cNvCxnSpPr>
                          <p:nvPr/>
                        </p:nvCxnSpPr>
                        <p:spPr>
                          <a:xfrm rot="16200000">
                            <a:off x="2807401" y="2114215"/>
                            <a:ext cx="0" cy="38130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D9F21F91-BFE6-4F19-B3B5-0B1B714D9E62}"/>
                              </a:ext>
                            </a:extLst>
                          </p:cNvPr>
                          <p:cNvCxnSpPr/>
                          <p:nvPr/>
                        </p:nvCxnSpPr>
                        <p:spPr>
                          <a:xfrm>
                            <a:off x="914400" y="1641070"/>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0C89F3B7-B71D-427C-89AA-89A1ABA5B6BE}"/>
                              </a:ext>
                            </a:extLst>
                          </p:cNvPr>
                          <p:cNvCxnSpPr/>
                          <p:nvPr/>
                        </p:nvCxnSpPr>
                        <p:spPr>
                          <a:xfrm>
                            <a:off x="914400" y="2599296"/>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F1A53CD7-D18F-4161-98F4-384A2F030D48}"/>
                              </a:ext>
                            </a:extLst>
                          </p:cNvPr>
                          <p:cNvCxnSpPr/>
                          <p:nvPr/>
                        </p:nvCxnSpPr>
                        <p:spPr>
                          <a:xfrm>
                            <a:off x="914400" y="3075964"/>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AB6BDC33-706E-40AF-B72B-5C84EB28ABCD}"/>
                              </a:ext>
                            </a:extLst>
                          </p:cNvPr>
                          <p:cNvCxnSpPr/>
                          <p:nvPr/>
                        </p:nvCxnSpPr>
                        <p:spPr>
                          <a:xfrm>
                            <a:off x="914400" y="3547693"/>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CD04DF22-8ADC-4877-AC36-1025904A902A}"/>
                              </a:ext>
                            </a:extLst>
                          </p:cNvPr>
                          <p:cNvCxnSpPr>
                            <a:cxnSpLocks/>
                          </p:cNvCxnSpPr>
                          <p:nvPr/>
                        </p:nvCxnSpPr>
                        <p:spPr>
                          <a:xfrm rot="5400000">
                            <a:off x="961792" y="4057073"/>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B0FCB10-BF8F-46BB-8F33-CCA0140A45F0}"/>
                              </a:ext>
                            </a:extLst>
                          </p:cNvPr>
                          <p:cNvCxnSpPr>
                            <a:cxnSpLocks/>
                          </p:cNvCxnSpPr>
                          <p:nvPr/>
                        </p:nvCxnSpPr>
                        <p:spPr>
                          <a:xfrm rot="5400000">
                            <a:off x="1887777" y="4057073"/>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42410A66-8FCA-45B0-BA45-C483A478DFCF}"/>
                              </a:ext>
                            </a:extLst>
                          </p:cNvPr>
                          <p:cNvCxnSpPr>
                            <a:cxnSpLocks/>
                          </p:cNvCxnSpPr>
                          <p:nvPr/>
                        </p:nvCxnSpPr>
                        <p:spPr>
                          <a:xfrm rot="5400000">
                            <a:off x="3750254" y="4057073"/>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CB001AE9-BEF7-4786-A5E8-3C9DD7478B32}"/>
                              </a:ext>
                            </a:extLst>
                          </p:cNvPr>
                          <p:cNvCxnSpPr>
                            <a:cxnSpLocks/>
                          </p:cNvCxnSpPr>
                          <p:nvPr/>
                        </p:nvCxnSpPr>
                        <p:spPr>
                          <a:xfrm rot="5400000">
                            <a:off x="4665015" y="4057073"/>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193EF910-BF64-410A-B728-005220253596}"/>
                              </a:ext>
                            </a:extLst>
                          </p:cNvPr>
                          <p:cNvCxnSpPr/>
                          <p:nvPr/>
                        </p:nvCxnSpPr>
                        <p:spPr>
                          <a:xfrm>
                            <a:off x="914400" y="2113461"/>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99F6FE16-616E-4DDA-A363-4FA70DE3523B}"/>
                              </a:ext>
                            </a:extLst>
                          </p:cNvPr>
                          <p:cNvCxnSpPr>
                            <a:cxnSpLocks/>
                          </p:cNvCxnSpPr>
                          <p:nvPr/>
                        </p:nvCxnSpPr>
                        <p:spPr>
                          <a:xfrm rot="5400000">
                            <a:off x="2819015" y="4057073"/>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0" name="Flowchart: Connector 109">
                          <a:extLst>
                            <a:ext uri="{FF2B5EF4-FFF2-40B4-BE49-F238E27FC236}">
                              <a16:creationId xmlns:a16="http://schemas.microsoft.com/office/drawing/2014/main" id="{346694E3-1712-4C8F-9190-287DA0F91267}"/>
                            </a:ext>
                          </a:extLst>
                        </p:cNvPr>
                        <p:cNvSpPr/>
                        <p:nvPr/>
                      </p:nvSpPr>
                      <p:spPr>
                        <a:xfrm>
                          <a:off x="2854636" y="2572081"/>
                          <a:ext cx="45720" cy="45720"/>
                        </a:xfrm>
                        <a:prstGeom prst="flowChartConnector">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1" name="TextBox 90">
                        <a:extLst>
                          <a:ext uri="{FF2B5EF4-FFF2-40B4-BE49-F238E27FC236}">
                            <a16:creationId xmlns:a16="http://schemas.microsoft.com/office/drawing/2014/main" id="{B3DD3176-BEB1-42D6-A196-9A3365874763}"/>
                          </a:ext>
                        </a:extLst>
                      </p:cNvPr>
                      <p:cNvSpPr txBox="1"/>
                      <p:nvPr/>
                    </p:nvSpPr>
                    <p:spPr>
                      <a:xfrm>
                        <a:off x="1710587" y="4080214"/>
                        <a:ext cx="508284" cy="297471"/>
                      </a:xfrm>
                      <a:prstGeom prst="rect">
                        <a:avLst/>
                      </a:prstGeom>
                      <a:noFill/>
                    </p:spPr>
                    <p:txBody>
                      <a:bodyPr wrap="square" rtlCol="0">
                        <a:spAutoFit/>
                      </a:bodyPr>
                      <a:lstStyle/>
                      <a:p>
                        <a:r>
                          <a:rPr lang="en-US" sz="1300" dirty="0"/>
                          <a:t>16</a:t>
                        </a:r>
                      </a:p>
                    </p:txBody>
                  </p:sp>
                  <p:sp>
                    <p:nvSpPr>
                      <p:cNvPr id="92" name="TextBox 91">
                        <a:extLst>
                          <a:ext uri="{FF2B5EF4-FFF2-40B4-BE49-F238E27FC236}">
                            <a16:creationId xmlns:a16="http://schemas.microsoft.com/office/drawing/2014/main" id="{7732DE70-4663-4DFC-846F-5973E0956CE6}"/>
                          </a:ext>
                        </a:extLst>
                      </p:cNvPr>
                      <p:cNvSpPr txBox="1"/>
                      <p:nvPr/>
                    </p:nvSpPr>
                    <p:spPr>
                      <a:xfrm>
                        <a:off x="2670767" y="4080215"/>
                        <a:ext cx="513659" cy="297470"/>
                      </a:xfrm>
                      <a:prstGeom prst="rect">
                        <a:avLst/>
                      </a:prstGeom>
                      <a:noFill/>
                    </p:spPr>
                    <p:txBody>
                      <a:bodyPr wrap="square" rtlCol="0">
                        <a:spAutoFit/>
                      </a:bodyPr>
                      <a:lstStyle/>
                      <a:p>
                        <a:r>
                          <a:rPr lang="en-US" sz="1300" dirty="0"/>
                          <a:t>32</a:t>
                        </a:r>
                      </a:p>
                    </p:txBody>
                  </p:sp>
                  <p:sp>
                    <p:nvSpPr>
                      <p:cNvPr id="93" name="TextBox 92">
                        <a:extLst>
                          <a:ext uri="{FF2B5EF4-FFF2-40B4-BE49-F238E27FC236}">
                            <a16:creationId xmlns:a16="http://schemas.microsoft.com/office/drawing/2014/main" id="{363A964F-14EC-48FB-B311-BB751232AF09}"/>
                          </a:ext>
                        </a:extLst>
                      </p:cNvPr>
                      <p:cNvSpPr txBox="1"/>
                      <p:nvPr/>
                    </p:nvSpPr>
                    <p:spPr>
                      <a:xfrm>
                        <a:off x="3605297" y="4080214"/>
                        <a:ext cx="530081" cy="292388"/>
                      </a:xfrm>
                      <a:prstGeom prst="rect">
                        <a:avLst/>
                      </a:prstGeom>
                      <a:noFill/>
                    </p:spPr>
                    <p:txBody>
                      <a:bodyPr wrap="square" rtlCol="0">
                        <a:spAutoFit/>
                      </a:bodyPr>
                      <a:lstStyle/>
                      <a:p>
                        <a:r>
                          <a:rPr lang="en-US" sz="1300" dirty="0"/>
                          <a:t>48</a:t>
                        </a:r>
                      </a:p>
                    </p:txBody>
                  </p:sp>
                  <p:sp>
                    <p:nvSpPr>
                      <p:cNvPr id="94" name="TextBox 93">
                        <a:extLst>
                          <a:ext uri="{FF2B5EF4-FFF2-40B4-BE49-F238E27FC236}">
                            <a16:creationId xmlns:a16="http://schemas.microsoft.com/office/drawing/2014/main" id="{22D8EFDB-091F-4CBE-909F-2C3C8F92042E}"/>
                          </a:ext>
                        </a:extLst>
                      </p:cNvPr>
                      <p:cNvSpPr txBox="1"/>
                      <p:nvPr/>
                    </p:nvSpPr>
                    <p:spPr>
                      <a:xfrm>
                        <a:off x="4531023" y="4080214"/>
                        <a:ext cx="551748" cy="292388"/>
                      </a:xfrm>
                      <a:prstGeom prst="rect">
                        <a:avLst/>
                      </a:prstGeom>
                      <a:noFill/>
                    </p:spPr>
                    <p:txBody>
                      <a:bodyPr wrap="square" rtlCol="0">
                        <a:spAutoFit/>
                      </a:bodyPr>
                      <a:lstStyle/>
                      <a:p>
                        <a:r>
                          <a:rPr lang="en-US" sz="1300" dirty="0"/>
                          <a:t>56</a:t>
                        </a:r>
                      </a:p>
                    </p:txBody>
                  </p:sp>
                  <p:sp>
                    <p:nvSpPr>
                      <p:cNvPr id="95" name="TextBox 94">
                        <a:extLst>
                          <a:ext uri="{FF2B5EF4-FFF2-40B4-BE49-F238E27FC236}">
                            <a16:creationId xmlns:a16="http://schemas.microsoft.com/office/drawing/2014/main" id="{2D511DFA-FDE0-4FC5-BB13-834F308B7058}"/>
                          </a:ext>
                        </a:extLst>
                      </p:cNvPr>
                      <p:cNvSpPr txBox="1"/>
                      <p:nvPr/>
                    </p:nvSpPr>
                    <p:spPr>
                      <a:xfrm>
                        <a:off x="900267" y="4080215"/>
                        <a:ext cx="249091" cy="292388"/>
                      </a:xfrm>
                      <a:prstGeom prst="rect">
                        <a:avLst/>
                      </a:prstGeom>
                      <a:noFill/>
                    </p:spPr>
                    <p:txBody>
                      <a:bodyPr wrap="square" rtlCol="0">
                        <a:spAutoFit/>
                      </a:bodyPr>
                      <a:lstStyle/>
                      <a:p>
                        <a:pPr algn="ctr"/>
                        <a:r>
                          <a:rPr lang="en-US" sz="1300" dirty="0"/>
                          <a:t>0</a:t>
                        </a:r>
                      </a:p>
                    </p:txBody>
                  </p:sp>
                </p:grpSp>
              </p:grpSp>
              <p:sp>
                <p:nvSpPr>
                  <p:cNvPr id="129" name="TextBox 128">
                    <a:extLst>
                      <a:ext uri="{FF2B5EF4-FFF2-40B4-BE49-F238E27FC236}">
                        <a16:creationId xmlns:a16="http://schemas.microsoft.com/office/drawing/2014/main" id="{42189B13-14A6-494F-B6A4-A03271033007}"/>
                      </a:ext>
                    </a:extLst>
                  </p:cNvPr>
                  <p:cNvSpPr txBox="1"/>
                  <p:nvPr/>
                </p:nvSpPr>
                <p:spPr>
                  <a:xfrm>
                    <a:off x="6016004" y="1947059"/>
                    <a:ext cx="778465" cy="2649043"/>
                  </a:xfrm>
                  <a:prstGeom prst="rect">
                    <a:avLst/>
                  </a:prstGeom>
                  <a:noFill/>
                </p:spPr>
                <p:txBody>
                  <a:bodyPr vert="vert270" wrap="square" rtlCol="0">
                    <a:spAutoFit/>
                  </a:bodyPr>
                  <a:lstStyle/>
                  <a:p>
                    <a:pPr algn="ctr"/>
                    <a:r>
                      <a:rPr lang="en-US" sz="1400" dirty="0"/>
                      <a:t>Mean Change From Baseline Pre-BD FEV</a:t>
                    </a:r>
                    <a:r>
                      <a:rPr lang="en-US" sz="1400" baseline="-25000" dirty="0"/>
                      <a:t>1</a:t>
                    </a:r>
                    <a:r>
                      <a:rPr lang="en-US" sz="1400" dirty="0"/>
                      <a:t> (L)</a:t>
                    </a:r>
                  </a:p>
                </p:txBody>
              </p:sp>
              <p:sp>
                <p:nvSpPr>
                  <p:cNvPr id="158" name="TextBox 157">
                    <a:extLst>
                      <a:ext uri="{FF2B5EF4-FFF2-40B4-BE49-F238E27FC236}">
                        <a16:creationId xmlns:a16="http://schemas.microsoft.com/office/drawing/2014/main" id="{A6BBBA62-5926-4FE6-8B93-720A2EFB45FC}"/>
                      </a:ext>
                    </a:extLst>
                  </p:cNvPr>
                  <p:cNvSpPr txBox="1"/>
                  <p:nvPr/>
                </p:nvSpPr>
                <p:spPr>
                  <a:xfrm>
                    <a:off x="11183906" y="3497341"/>
                    <a:ext cx="1238249" cy="261610"/>
                  </a:xfrm>
                  <a:prstGeom prst="rect">
                    <a:avLst/>
                  </a:prstGeom>
                  <a:noFill/>
                </p:spPr>
                <p:txBody>
                  <a:bodyPr wrap="square" rtlCol="0">
                    <a:spAutoFit/>
                  </a:bodyPr>
                  <a:lstStyle/>
                  <a:p>
                    <a:r>
                      <a:rPr lang="en-US" sz="1100" b="1" dirty="0">
                        <a:solidFill>
                          <a:schemeClr val="tx2">
                            <a:lumMod val="75000"/>
                          </a:schemeClr>
                        </a:solidFill>
                      </a:rPr>
                      <a:t>PBO/Q8W</a:t>
                    </a:r>
                  </a:p>
                </p:txBody>
              </p:sp>
              <p:sp>
                <p:nvSpPr>
                  <p:cNvPr id="159" name="TextBox 158">
                    <a:extLst>
                      <a:ext uri="{FF2B5EF4-FFF2-40B4-BE49-F238E27FC236}">
                        <a16:creationId xmlns:a16="http://schemas.microsoft.com/office/drawing/2014/main" id="{3D7B7312-D957-485B-B56A-C436DCBA99E0}"/>
                      </a:ext>
                    </a:extLst>
                  </p:cNvPr>
                  <p:cNvSpPr txBox="1"/>
                  <p:nvPr/>
                </p:nvSpPr>
                <p:spPr>
                  <a:xfrm>
                    <a:off x="11166874" y="3755684"/>
                    <a:ext cx="1238249" cy="261610"/>
                  </a:xfrm>
                  <a:prstGeom prst="rect">
                    <a:avLst/>
                  </a:prstGeom>
                  <a:noFill/>
                </p:spPr>
                <p:txBody>
                  <a:bodyPr wrap="square" rtlCol="0">
                    <a:spAutoFit/>
                  </a:bodyPr>
                  <a:lstStyle/>
                  <a:p>
                    <a:r>
                      <a:rPr lang="en-US" sz="1100" b="1" dirty="0">
                        <a:solidFill>
                          <a:schemeClr val="bg1">
                            <a:lumMod val="65000"/>
                          </a:schemeClr>
                        </a:solidFill>
                      </a:rPr>
                      <a:t>PBO/Q4W</a:t>
                    </a:r>
                  </a:p>
                </p:txBody>
              </p:sp>
              <p:sp>
                <p:nvSpPr>
                  <p:cNvPr id="160" name="TextBox 159">
                    <a:extLst>
                      <a:ext uri="{FF2B5EF4-FFF2-40B4-BE49-F238E27FC236}">
                        <a16:creationId xmlns:a16="http://schemas.microsoft.com/office/drawing/2014/main" id="{C8753F64-4630-4911-A124-BFD95AB24014}"/>
                      </a:ext>
                    </a:extLst>
                  </p:cNvPr>
                  <p:cNvSpPr txBox="1"/>
                  <p:nvPr/>
                </p:nvSpPr>
                <p:spPr>
                  <a:xfrm>
                    <a:off x="11162560" y="3951121"/>
                    <a:ext cx="1160412" cy="260133"/>
                  </a:xfrm>
                  <a:prstGeom prst="rect">
                    <a:avLst/>
                  </a:prstGeom>
                  <a:noFill/>
                </p:spPr>
                <p:txBody>
                  <a:bodyPr wrap="square" rtlCol="0">
                    <a:spAutoFit/>
                  </a:bodyPr>
                  <a:lstStyle/>
                  <a:p>
                    <a:r>
                      <a:rPr lang="en-US" sz="1100" b="1" dirty="0">
                        <a:solidFill>
                          <a:schemeClr val="accent2"/>
                        </a:solidFill>
                      </a:rPr>
                      <a:t>Q8W/Q8W</a:t>
                    </a:r>
                  </a:p>
                </p:txBody>
              </p:sp>
              <p:sp>
                <p:nvSpPr>
                  <p:cNvPr id="161" name="TextBox 160">
                    <a:extLst>
                      <a:ext uri="{FF2B5EF4-FFF2-40B4-BE49-F238E27FC236}">
                        <a16:creationId xmlns:a16="http://schemas.microsoft.com/office/drawing/2014/main" id="{D717E239-4F59-4219-8B2E-AA0674365712}"/>
                      </a:ext>
                    </a:extLst>
                  </p:cNvPr>
                  <p:cNvSpPr txBox="1"/>
                  <p:nvPr/>
                </p:nvSpPr>
                <p:spPr>
                  <a:xfrm>
                    <a:off x="11084723" y="4122912"/>
                    <a:ext cx="1238249" cy="261610"/>
                  </a:xfrm>
                  <a:prstGeom prst="rect">
                    <a:avLst/>
                  </a:prstGeom>
                  <a:noFill/>
                </p:spPr>
                <p:txBody>
                  <a:bodyPr wrap="square" rtlCol="0">
                    <a:spAutoFit/>
                  </a:bodyPr>
                  <a:lstStyle/>
                  <a:p>
                    <a:r>
                      <a:rPr lang="en-US" sz="1100" b="1" dirty="0">
                        <a:solidFill>
                          <a:srgbClr val="C00000"/>
                        </a:solidFill>
                      </a:rPr>
                      <a:t>Q4W/Q4W</a:t>
                    </a:r>
                  </a:p>
                </p:txBody>
              </p:sp>
              <p:sp>
                <p:nvSpPr>
                  <p:cNvPr id="134" name="TextBox 133">
                    <a:extLst>
                      <a:ext uri="{FF2B5EF4-FFF2-40B4-BE49-F238E27FC236}">
                        <a16:creationId xmlns:a16="http://schemas.microsoft.com/office/drawing/2014/main" id="{903E4ED1-88ED-452B-BE8F-3A971BCBAB74}"/>
                      </a:ext>
                    </a:extLst>
                  </p:cNvPr>
                  <p:cNvSpPr txBox="1"/>
                  <p:nvPr/>
                </p:nvSpPr>
                <p:spPr>
                  <a:xfrm>
                    <a:off x="7270636" y="4669395"/>
                    <a:ext cx="3926439" cy="307777"/>
                  </a:xfrm>
                  <a:prstGeom prst="rect">
                    <a:avLst/>
                  </a:prstGeom>
                  <a:noFill/>
                </p:spPr>
                <p:txBody>
                  <a:bodyPr wrap="square" rtlCol="0">
                    <a:spAutoFit/>
                  </a:bodyPr>
                  <a:lstStyle/>
                  <a:p>
                    <a:pPr algn="ctr"/>
                    <a:r>
                      <a:rPr lang="en-US" sz="1400" dirty="0"/>
                      <a:t>Week </a:t>
                    </a:r>
                  </a:p>
                </p:txBody>
              </p:sp>
            </p:grpSp>
          </p:grpSp>
        </p:grpSp>
      </p:grpSp>
      <p:sp>
        <p:nvSpPr>
          <p:cNvPr id="139" name="Right Brace 138">
            <a:extLst>
              <a:ext uri="{FF2B5EF4-FFF2-40B4-BE49-F238E27FC236}">
                <a16:creationId xmlns:a16="http://schemas.microsoft.com/office/drawing/2014/main" id="{2C868A83-5DCD-4D9E-B8D7-F73BAC96C5BE}"/>
              </a:ext>
            </a:extLst>
          </p:cNvPr>
          <p:cNvSpPr/>
          <p:nvPr/>
        </p:nvSpPr>
        <p:spPr>
          <a:xfrm>
            <a:off x="5485872" y="2717830"/>
            <a:ext cx="135436" cy="457200"/>
          </a:xfrm>
          <a:prstGeom prst="rightBrac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40" name="TextBox 139">
            <a:extLst>
              <a:ext uri="{FF2B5EF4-FFF2-40B4-BE49-F238E27FC236}">
                <a16:creationId xmlns:a16="http://schemas.microsoft.com/office/drawing/2014/main" id="{2C7D1129-6C73-49A3-AF58-76F46ED71F99}"/>
              </a:ext>
            </a:extLst>
          </p:cNvPr>
          <p:cNvSpPr txBox="1"/>
          <p:nvPr/>
        </p:nvSpPr>
        <p:spPr>
          <a:xfrm>
            <a:off x="5550505" y="3688811"/>
            <a:ext cx="933269" cy="400110"/>
          </a:xfrm>
          <a:prstGeom prst="rect">
            <a:avLst/>
          </a:prstGeom>
          <a:noFill/>
        </p:spPr>
        <p:txBody>
          <a:bodyPr wrap="none" rtlCol="0">
            <a:spAutoFit/>
          </a:bodyPr>
          <a:lstStyle/>
          <a:p>
            <a:r>
              <a:rPr lang="en-US" sz="1000" b="1" dirty="0"/>
              <a:t>Continuous </a:t>
            </a:r>
          </a:p>
          <a:p>
            <a:r>
              <a:rPr lang="en-US" sz="1000" b="1" dirty="0"/>
              <a:t>exposure</a:t>
            </a:r>
          </a:p>
        </p:txBody>
      </p:sp>
      <p:sp>
        <p:nvSpPr>
          <p:cNvPr id="141" name="Right Brace 140">
            <a:extLst>
              <a:ext uri="{FF2B5EF4-FFF2-40B4-BE49-F238E27FC236}">
                <a16:creationId xmlns:a16="http://schemas.microsoft.com/office/drawing/2014/main" id="{ACD7FF4D-C6BC-4068-9F5D-AFC3EF96BC2E}"/>
              </a:ext>
            </a:extLst>
          </p:cNvPr>
          <p:cNvSpPr/>
          <p:nvPr/>
        </p:nvSpPr>
        <p:spPr>
          <a:xfrm>
            <a:off x="5478143" y="3714087"/>
            <a:ext cx="135436" cy="365760"/>
          </a:xfrm>
          <a:prstGeom prst="rightBrac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42" name="TextBox 141">
            <a:extLst>
              <a:ext uri="{FF2B5EF4-FFF2-40B4-BE49-F238E27FC236}">
                <a16:creationId xmlns:a16="http://schemas.microsoft.com/office/drawing/2014/main" id="{22F9EA6C-DE31-4987-B64A-5640A2876FE6}"/>
              </a:ext>
            </a:extLst>
          </p:cNvPr>
          <p:cNvSpPr txBox="1"/>
          <p:nvPr/>
        </p:nvSpPr>
        <p:spPr>
          <a:xfrm>
            <a:off x="5598368" y="2743474"/>
            <a:ext cx="639919" cy="400110"/>
          </a:xfrm>
          <a:prstGeom prst="rect">
            <a:avLst/>
          </a:prstGeom>
          <a:noFill/>
        </p:spPr>
        <p:txBody>
          <a:bodyPr wrap="none" rtlCol="0">
            <a:spAutoFit/>
          </a:bodyPr>
          <a:lstStyle/>
          <a:p>
            <a:r>
              <a:rPr lang="en-US" sz="1000" b="1" dirty="0"/>
              <a:t>New to </a:t>
            </a:r>
          </a:p>
          <a:p>
            <a:r>
              <a:rPr lang="en-US" sz="1000" b="1" dirty="0"/>
              <a:t>benra </a:t>
            </a:r>
          </a:p>
        </p:txBody>
      </p:sp>
      <p:sp>
        <p:nvSpPr>
          <p:cNvPr id="143" name="TextBox 142">
            <a:extLst>
              <a:ext uri="{FF2B5EF4-FFF2-40B4-BE49-F238E27FC236}">
                <a16:creationId xmlns:a16="http://schemas.microsoft.com/office/drawing/2014/main" id="{9EF2A6BF-ED50-4CF2-BA5F-5D7CF6D6830C}"/>
              </a:ext>
            </a:extLst>
          </p:cNvPr>
          <p:cNvSpPr txBox="1"/>
          <p:nvPr/>
        </p:nvSpPr>
        <p:spPr>
          <a:xfrm>
            <a:off x="11312126" y="3641433"/>
            <a:ext cx="639919" cy="400110"/>
          </a:xfrm>
          <a:prstGeom prst="rect">
            <a:avLst/>
          </a:prstGeom>
          <a:noFill/>
        </p:spPr>
        <p:txBody>
          <a:bodyPr wrap="none" rtlCol="0">
            <a:spAutoFit/>
          </a:bodyPr>
          <a:lstStyle/>
          <a:p>
            <a:r>
              <a:rPr lang="en-US" sz="1000" b="1" dirty="0"/>
              <a:t>New to </a:t>
            </a:r>
          </a:p>
          <a:p>
            <a:r>
              <a:rPr lang="en-US" sz="1000" b="1" dirty="0"/>
              <a:t>benra </a:t>
            </a:r>
          </a:p>
        </p:txBody>
      </p:sp>
      <p:sp>
        <p:nvSpPr>
          <p:cNvPr id="144" name="TextBox 143">
            <a:extLst>
              <a:ext uri="{FF2B5EF4-FFF2-40B4-BE49-F238E27FC236}">
                <a16:creationId xmlns:a16="http://schemas.microsoft.com/office/drawing/2014/main" id="{50E17418-C10F-459C-8964-559E5B366F96}"/>
              </a:ext>
            </a:extLst>
          </p:cNvPr>
          <p:cNvSpPr txBox="1"/>
          <p:nvPr/>
        </p:nvSpPr>
        <p:spPr>
          <a:xfrm>
            <a:off x="11231874" y="4031862"/>
            <a:ext cx="933269" cy="400110"/>
          </a:xfrm>
          <a:prstGeom prst="rect">
            <a:avLst/>
          </a:prstGeom>
          <a:noFill/>
        </p:spPr>
        <p:txBody>
          <a:bodyPr wrap="none" rtlCol="0">
            <a:spAutoFit/>
          </a:bodyPr>
          <a:lstStyle/>
          <a:p>
            <a:r>
              <a:rPr lang="en-US" sz="1000" b="1" dirty="0"/>
              <a:t>Continuous </a:t>
            </a:r>
          </a:p>
          <a:p>
            <a:r>
              <a:rPr lang="en-US" sz="1000" b="1" dirty="0"/>
              <a:t>exposure</a:t>
            </a:r>
          </a:p>
        </p:txBody>
      </p:sp>
      <p:sp>
        <p:nvSpPr>
          <p:cNvPr id="145" name="Right Brace 144">
            <a:extLst>
              <a:ext uri="{FF2B5EF4-FFF2-40B4-BE49-F238E27FC236}">
                <a16:creationId xmlns:a16="http://schemas.microsoft.com/office/drawing/2014/main" id="{BC01F4A9-9E08-4042-946F-245966D96EE5}"/>
              </a:ext>
            </a:extLst>
          </p:cNvPr>
          <p:cNvSpPr/>
          <p:nvPr/>
        </p:nvSpPr>
        <p:spPr>
          <a:xfrm>
            <a:off x="11217511" y="3655533"/>
            <a:ext cx="135436" cy="365760"/>
          </a:xfrm>
          <a:prstGeom prst="rightBrac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46" name="Right Brace 145">
            <a:extLst>
              <a:ext uri="{FF2B5EF4-FFF2-40B4-BE49-F238E27FC236}">
                <a16:creationId xmlns:a16="http://schemas.microsoft.com/office/drawing/2014/main" id="{2387E014-4A86-4FF9-8912-FF88E2194B6D}"/>
              </a:ext>
            </a:extLst>
          </p:cNvPr>
          <p:cNvSpPr/>
          <p:nvPr/>
        </p:nvSpPr>
        <p:spPr>
          <a:xfrm>
            <a:off x="11217511" y="4109115"/>
            <a:ext cx="135436" cy="274320"/>
          </a:xfrm>
          <a:prstGeom prst="rightBrac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37024490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ECFAF-85BB-4ABB-86CE-C2EDA8DCABA7}"/>
              </a:ext>
            </a:extLst>
          </p:cNvPr>
          <p:cNvSpPr>
            <a:spLocks noGrp="1"/>
          </p:cNvSpPr>
          <p:nvPr>
            <p:ph type="title"/>
          </p:nvPr>
        </p:nvSpPr>
        <p:spPr/>
        <p:txBody>
          <a:bodyPr/>
          <a:lstStyle/>
          <a:p>
            <a:r>
              <a:rPr lang="en-US" dirty="0"/>
              <a:t>Improvement in ACQ-6 Score Maintained in Patients Continuously Exposed to Benralizumab</a:t>
            </a:r>
          </a:p>
        </p:txBody>
      </p:sp>
      <p:sp>
        <p:nvSpPr>
          <p:cNvPr id="3" name="Slide Number Placeholder 2">
            <a:extLst>
              <a:ext uri="{FF2B5EF4-FFF2-40B4-BE49-F238E27FC236}">
                <a16:creationId xmlns:a16="http://schemas.microsoft.com/office/drawing/2014/main" id="{6800B3D1-DB59-4277-8D2E-F7F9C182ED05}"/>
              </a:ext>
            </a:extLst>
          </p:cNvPr>
          <p:cNvSpPr>
            <a:spLocks noGrp="1"/>
          </p:cNvSpPr>
          <p:nvPr>
            <p:ph type="sldNum" sz="quarter" idx="12"/>
          </p:nvPr>
        </p:nvSpPr>
        <p:spPr/>
        <p:txBody>
          <a:bodyPr/>
          <a:lstStyle/>
          <a:p>
            <a:pPr algn="ctr"/>
            <a:fld id="{CC7432E5-F8E0-41AE-9A6B-AD730338B005}" type="slidenum">
              <a:rPr lang="en-US" smtClean="0"/>
              <a:pPr algn="ctr"/>
              <a:t>26</a:t>
            </a:fld>
            <a:endParaRPr lang="en-US" dirty="0"/>
          </a:p>
        </p:txBody>
      </p:sp>
      <p:sp>
        <p:nvSpPr>
          <p:cNvPr id="4" name="Text Placeholder 3">
            <a:extLst>
              <a:ext uri="{FF2B5EF4-FFF2-40B4-BE49-F238E27FC236}">
                <a16:creationId xmlns:a16="http://schemas.microsoft.com/office/drawing/2014/main" id="{F5F4055B-1EB2-4C00-A89B-8F6E00892F00}"/>
              </a:ext>
            </a:extLst>
          </p:cNvPr>
          <p:cNvSpPr>
            <a:spLocks noGrp="1"/>
          </p:cNvSpPr>
          <p:nvPr>
            <p:ph type="body" sz="quarter" idx="13"/>
          </p:nvPr>
        </p:nvSpPr>
        <p:spPr/>
        <p:txBody>
          <a:bodyPr/>
          <a:lstStyle/>
          <a:p>
            <a:r>
              <a:rPr lang="en-US" dirty="0"/>
              <a:t>Note: Adult patients only. </a:t>
            </a:r>
            <a:r>
              <a:rPr lang="en-US" baseline="30000" dirty="0"/>
              <a:t>a</a:t>
            </a:r>
            <a:r>
              <a:rPr lang="en-US" dirty="0"/>
              <a:t>68 weeks represents 16 (Q4W) - 20 (Q8W) weeks after the last dose of benra. ACQ-6 = Asthma Control Questionnaire; benra = benralizumab; EOS = eosinophil; PBO = placebo; Q4W = every 4 weeks; Q8W = every 8 week </a:t>
            </a:r>
            <a:r>
              <a:rPr lang="en-GB" dirty="0">
                <a:ea typeface="Times New Roman" panose="02020603050405020304" pitchFamily="18" charset="0"/>
              </a:rPr>
              <a:t>(first 3 doses Q4W)</a:t>
            </a:r>
            <a:r>
              <a:rPr lang="en-US" dirty="0"/>
              <a:t>.</a:t>
            </a:r>
          </a:p>
          <a:p>
            <a:r>
              <a:rPr lang="en-US" dirty="0"/>
              <a:t>Busse WW et al</a:t>
            </a:r>
            <a:r>
              <a:rPr lang="en-US" i="1" dirty="0"/>
              <a:t>. </a:t>
            </a:r>
            <a:r>
              <a:rPr lang="en-US" dirty="0"/>
              <a:t>Supplementary material online ahead of print. </a:t>
            </a:r>
            <a:r>
              <a:rPr lang="en-US" i="1" dirty="0"/>
              <a:t>Lancet Respir Med. </a:t>
            </a:r>
            <a:r>
              <a:rPr lang="en-US" dirty="0"/>
              <a:t>2018.</a:t>
            </a:r>
          </a:p>
        </p:txBody>
      </p:sp>
      <p:sp>
        <p:nvSpPr>
          <p:cNvPr id="6" name="TextBox 5">
            <a:extLst>
              <a:ext uri="{FF2B5EF4-FFF2-40B4-BE49-F238E27FC236}">
                <a16:creationId xmlns:a16="http://schemas.microsoft.com/office/drawing/2014/main" id="{D1D0D8E4-9453-49D6-8618-D1541317FED5}"/>
              </a:ext>
            </a:extLst>
          </p:cNvPr>
          <p:cNvSpPr txBox="1"/>
          <p:nvPr/>
        </p:nvSpPr>
        <p:spPr>
          <a:xfrm>
            <a:off x="1025252" y="1344623"/>
            <a:ext cx="4779716" cy="369332"/>
          </a:xfrm>
          <a:prstGeom prst="rect">
            <a:avLst/>
          </a:prstGeom>
          <a:noFill/>
        </p:spPr>
        <p:txBody>
          <a:bodyPr wrap="square" rtlCol="0">
            <a:spAutoFit/>
          </a:bodyPr>
          <a:lstStyle/>
          <a:p>
            <a:pPr algn="ctr"/>
            <a:r>
              <a:rPr lang="en-US" b="1" dirty="0"/>
              <a:t>EOS counts </a:t>
            </a:r>
            <a:r>
              <a:rPr lang="en-US" b="1" dirty="0">
                <a:cs typeface="Arial" panose="020B0604020202020204" pitchFamily="34" charset="0"/>
              </a:rPr>
              <a:t>≥300 cells/µL</a:t>
            </a:r>
            <a:endParaRPr lang="en-US" b="1" dirty="0"/>
          </a:p>
        </p:txBody>
      </p:sp>
      <p:sp>
        <p:nvSpPr>
          <p:cNvPr id="7" name="TextBox 6">
            <a:extLst>
              <a:ext uri="{FF2B5EF4-FFF2-40B4-BE49-F238E27FC236}">
                <a16:creationId xmlns:a16="http://schemas.microsoft.com/office/drawing/2014/main" id="{BD51C50C-5739-4B4E-8761-9321E5FFCF6C}"/>
              </a:ext>
            </a:extLst>
          </p:cNvPr>
          <p:cNvSpPr txBox="1"/>
          <p:nvPr/>
        </p:nvSpPr>
        <p:spPr>
          <a:xfrm>
            <a:off x="6857798" y="1344623"/>
            <a:ext cx="5172963" cy="369332"/>
          </a:xfrm>
          <a:prstGeom prst="rect">
            <a:avLst/>
          </a:prstGeom>
          <a:noFill/>
        </p:spPr>
        <p:txBody>
          <a:bodyPr wrap="square" rtlCol="0">
            <a:spAutoFit/>
          </a:bodyPr>
          <a:lstStyle/>
          <a:p>
            <a:pPr algn="ctr"/>
            <a:r>
              <a:rPr lang="en-US" b="1" dirty="0"/>
              <a:t>EOS counts </a:t>
            </a:r>
            <a:r>
              <a:rPr lang="en-US" b="1" dirty="0">
                <a:cs typeface="Arial" panose="020B0604020202020204" pitchFamily="34" charset="0"/>
              </a:rPr>
              <a:t>&lt;300 cells/µL</a:t>
            </a:r>
            <a:endParaRPr lang="en-US" b="1" dirty="0"/>
          </a:p>
        </p:txBody>
      </p:sp>
      <p:sp>
        <p:nvSpPr>
          <p:cNvPr id="8" name="TextBox 7">
            <a:extLst>
              <a:ext uri="{FF2B5EF4-FFF2-40B4-BE49-F238E27FC236}">
                <a16:creationId xmlns:a16="http://schemas.microsoft.com/office/drawing/2014/main" id="{AB622000-86BE-4FEE-8015-EF9D27F89D66}"/>
              </a:ext>
            </a:extLst>
          </p:cNvPr>
          <p:cNvSpPr txBox="1"/>
          <p:nvPr/>
        </p:nvSpPr>
        <p:spPr>
          <a:xfrm>
            <a:off x="0" y="5338035"/>
            <a:ext cx="12192000" cy="687368"/>
          </a:xfrm>
          <a:prstGeom prst="rect">
            <a:avLst/>
          </a:prstGeom>
          <a:solidFill>
            <a:schemeClr val="bg1">
              <a:lumMod val="95000"/>
            </a:schemeClr>
          </a:solidFill>
        </p:spPr>
        <p:txBody>
          <a:bodyPr wrap="square" rtlCol="0">
            <a:spAutoFit/>
          </a:bodyPr>
          <a:lstStyle/>
          <a:p>
            <a:pPr marL="731520" indent="-285750">
              <a:buClr>
                <a:schemeClr val="accent2"/>
              </a:buClr>
              <a:buFont typeface="Arial" panose="020B0604020202020204" pitchFamily="34" charset="0"/>
              <a:buChar char="•"/>
            </a:pPr>
            <a:r>
              <a:rPr lang="en-US" sz="1600" dirty="0"/>
              <a:t>ACQ-6 score was maintained in patients who continued on benralizumab</a:t>
            </a:r>
          </a:p>
          <a:p>
            <a:pPr marL="731520" indent="-285750">
              <a:spcBef>
                <a:spcPts val="800"/>
              </a:spcBef>
              <a:buClr>
                <a:schemeClr val="accent2"/>
              </a:buClr>
              <a:buFont typeface="Arial" panose="020B0604020202020204" pitchFamily="34" charset="0"/>
              <a:buChar char="•"/>
            </a:pPr>
            <a:r>
              <a:rPr lang="en-US" sz="1600" dirty="0"/>
              <a:t>ACQ-6 score was increased in the off-treatment period after week 56 in all groups</a:t>
            </a:r>
            <a:r>
              <a:rPr lang="en-US" sz="1600" baseline="30000" dirty="0"/>
              <a:t>a</a:t>
            </a:r>
            <a:endParaRPr lang="en-US" sz="1600" dirty="0"/>
          </a:p>
        </p:txBody>
      </p:sp>
      <p:grpSp>
        <p:nvGrpSpPr>
          <p:cNvPr id="13" name="Group 12">
            <a:extLst>
              <a:ext uri="{FF2B5EF4-FFF2-40B4-BE49-F238E27FC236}">
                <a16:creationId xmlns:a16="http://schemas.microsoft.com/office/drawing/2014/main" id="{42B42C88-313E-469C-88E2-E825758D141D}"/>
              </a:ext>
            </a:extLst>
          </p:cNvPr>
          <p:cNvGrpSpPr/>
          <p:nvPr/>
        </p:nvGrpSpPr>
        <p:grpSpPr>
          <a:xfrm>
            <a:off x="4223602" y="1734548"/>
            <a:ext cx="1372620" cy="276999"/>
            <a:chOff x="7815754" y="2018568"/>
            <a:chExt cx="1372620" cy="276999"/>
          </a:xfrm>
        </p:grpSpPr>
        <p:cxnSp>
          <p:nvCxnSpPr>
            <p:cNvPr id="14" name="Straight Arrow Connector 13">
              <a:extLst>
                <a:ext uri="{FF2B5EF4-FFF2-40B4-BE49-F238E27FC236}">
                  <a16:creationId xmlns:a16="http://schemas.microsoft.com/office/drawing/2014/main" id="{0F282921-0996-4D23-BE26-7AB58481760F}"/>
                </a:ext>
              </a:extLst>
            </p:cNvPr>
            <p:cNvCxnSpPr>
              <a:cxnSpLocks/>
            </p:cNvCxnSpPr>
            <p:nvPr/>
          </p:nvCxnSpPr>
          <p:spPr>
            <a:xfrm rot="16200000">
              <a:off x="8248177" y="1998387"/>
              <a:ext cx="0" cy="594360"/>
            </a:xfrm>
            <a:prstGeom prst="straightConnector1">
              <a:avLst/>
            </a:prstGeom>
            <a:ln w="38100">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TextBox 15">
              <a:extLst>
                <a:ext uri="{FF2B5EF4-FFF2-40B4-BE49-F238E27FC236}">
                  <a16:creationId xmlns:a16="http://schemas.microsoft.com/office/drawing/2014/main" id="{6C1229C4-7E24-47C5-8662-7D63651CACA8}"/>
                </a:ext>
              </a:extLst>
            </p:cNvPr>
            <p:cNvSpPr txBox="1"/>
            <p:nvPr/>
          </p:nvSpPr>
          <p:spPr>
            <a:xfrm>
              <a:off x="7815754" y="2018568"/>
              <a:ext cx="1372620" cy="184666"/>
            </a:xfrm>
            <a:prstGeom prst="rect">
              <a:avLst/>
            </a:prstGeom>
            <a:noFill/>
            <a:ln>
              <a:noFill/>
            </a:ln>
          </p:spPr>
          <p:txBody>
            <a:bodyPr wrap="non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200" dirty="0"/>
                <a:t>Off-treatment period</a:t>
              </a:r>
            </a:p>
          </p:txBody>
        </p:sp>
      </p:grpSp>
      <p:grpSp>
        <p:nvGrpSpPr>
          <p:cNvPr id="16" name="Group 15">
            <a:extLst>
              <a:ext uri="{FF2B5EF4-FFF2-40B4-BE49-F238E27FC236}">
                <a16:creationId xmlns:a16="http://schemas.microsoft.com/office/drawing/2014/main" id="{323E721E-3A8A-4A9C-8DF0-3D34F38475B5}"/>
              </a:ext>
            </a:extLst>
          </p:cNvPr>
          <p:cNvGrpSpPr/>
          <p:nvPr/>
        </p:nvGrpSpPr>
        <p:grpSpPr>
          <a:xfrm>
            <a:off x="10366949" y="1734548"/>
            <a:ext cx="1372620" cy="276999"/>
            <a:chOff x="7815754" y="2018568"/>
            <a:chExt cx="1372620" cy="276999"/>
          </a:xfrm>
        </p:grpSpPr>
        <p:cxnSp>
          <p:nvCxnSpPr>
            <p:cNvPr id="17" name="Straight Arrow Connector 16">
              <a:extLst>
                <a:ext uri="{FF2B5EF4-FFF2-40B4-BE49-F238E27FC236}">
                  <a16:creationId xmlns:a16="http://schemas.microsoft.com/office/drawing/2014/main" id="{2775492C-3C05-4FA8-B746-7B95B11720A1}"/>
                </a:ext>
              </a:extLst>
            </p:cNvPr>
            <p:cNvCxnSpPr>
              <a:cxnSpLocks/>
            </p:cNvCxnSpPr>
            <p:nvPr/>
          </p:nvCxnSpPr>
          <p:spPr>
            <a:xfrm rot="16200000">
              <a:off x="8248177" y="1998387"/>
              <a:ext cx="0" cy="594360"/>
            </a:xfrm>
            <a:prstGeom prst="straightConnector1">
              <a:avLst/>
            </a:prstGeom>
            <a:ln w="38100">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TextBox 15">
              <a:extLst>
                <a:ext uri="{FF2B5EF4-FFF2-40B4-BE49-F238E27FC236}">
                  <a16:creationId xmlns:a16="http://schemas.microsoft.com/office/drawing/2014/main" id="{3F8DF88E-5B90-4F01-A9BE-19D181B0EEC0}"/>
                </a:ext>
              </a:extLst>
            </p:cNvPr>
            <p:cNvSpPr txBox="1"/>
            <p:nvPr/>
          </p:nvSpPr>
          <p:spPr>
            <a:xfrm>
              <a:off x="7815754" y="2018568"/>
              <a:ext cx="1372620" cy="184666"/>
            </a:xfrm>
            <a:prstGeom prst="rect">
              <a:avLst/>
            </a:prstGeom>
            <a:noFill/>
            <a:ln>
              <a:noFill/>
            </a:ln>
          </p:spPr>
          <p:txBody>
            <a:bodyPr wrap="non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200" dirty="0"/>
                <a:t>Off-treatment period</a:t>
              </a:r>
            </a:p>
          </p:txBody>
        </p:sp>
      </p:grpSp>
      <p:sp>
        <p:nvSpPr>
          <p:cNvPr id="19" name="TextBox 18">
            <a:extLst>
              <a:ext uri="{FF2B5EF4-FFF2-40B4-BE49-F238E27FC236}">
                <a16:creationId xmlns:a16="http://schemas.microsoft.com/office/drawing/2014/main" id="{32670EE7-86AD-4C34-934C-604B0F27C2C1}"/>
              </a:ext>
            </a:extLst>
          </p:cNvPr>
          <p:cNvSpPr txBox="1"/>
          <p:nvPr/>
        </p:nvSpPr>
        <p:spPr>
          <a:xfrm>
            <a:off x="5671455" y="3026781"/>
            <a:ext cx="639919" cy="400110"/>
          </a:xfrm>
          <a:prstGeom prst="rect">
            <a:avLst/>
          </a:prstGeom>
          <a:noFill/>
        </p:spPr>
        <p:txBody>
          <a:bodyPr wrap="none" rtlCol="0">
            <a:spAutoFit/>
          </a:bodyPr>
          <a:lstStyle/>
          <a:p>
            <a:r>
              <a:rPr lang="en-US" sz="1000" b="1" dirty="0"/>
              <a:t>New to </a:t>
            </a:r>
          </a:p>
          <a:p>
            <a:r>
              <a:rPr lang="en-US" sz="1000" b="1" dirty="0"/>
              <a:t>benra </a:t>
            </a:r>
          </a:p>
        </p:txBody>
      </p:sp>
      <p:sp>
        <p:nvSpPr>
          <p:cNvPr id="20" name="TextBox 19">
            <a:extLst>
              <a:ext uri="{FF2B5EF4-FFF2-40B4-BE49-F238E27FC236}">
                <a16:creationId xmlns:a16="http://schemas.microsoft.com/office/drawing/2014/main" id="{2469728D-C1F4-4347-BA07-3A009327AB15}"/>
              </a:ext>
            </a:extLst>
          </p:cNvPr>
          <p:cNvSpPr txBox="1"/>
          <p:nvPr/>
        </p:nvSpPr>
        <p:spPr>
          <a:xfrm>
            <a:off x="5649587" y="2321700"/>
            <a:ext cx="933269" cy="400110"/>
          </a:xfrm>
          <a:prstGeom prst="rect">
            <a:avLst/>
          </a:prstGeom>
          <a:noFill/>
        </p:spPr>
        <p:txBody>
          <a:bodyPr wrap="none" rtlCol="0">
            <a:spAutoFit/>
          </a:bodyPr>
          <a:lstStyle/>
          <a:p>
            <a:r>
              <a:rPr lang="en-US" sz="1000" b="1" dirty="0"/>
              <a:t>Continuous </a:t>
            </a:r>
          </a:p>
          <a:p>
            <a:r>
              <a:rPr lang="en-US" sz="1000" b="1" dirty="0"/>
              <a:t>exposure</a:t>
            </a:r>
          </a:p>
        </p:txBody>
      </p:sp>
      <p:sp>
        <p:nvSpPr>
          <p:cNvPr id="21" name="Right Brace 20">
            <a:extLst>
              <a:ext uri="{FF2B5EF4-FFF2-40B4-BE49-F238E27FC236}">
                <a16:creationId xmlns:a16="http://schemas.microsoft.com/office/drawing/2014/main" id="{2CC1D300-9354-441E-9F98-CACC1130FAB4}"/>
              </a:ext>
            </a:extLst>
          </p:cNvPr>
          <p:cNvSpPr/>
          <p:nvPr/>
        </p:nvSpPr>
        <p:spPr>
          <a:xfrm>
            <a:off x="5568077" y="2330073"/>
            <a:ext cx="135436" cy="365760"/>
          </a:xfrm>
          <a:prstGeom prst="rightBrac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2" name="Right Brace 21">
            <a:extLst>
              <a:ext uri="{FF2B5EF4-FFF2-40B4-BE49-F238E27FC236}">
                <a16:creationId xmlns:a16="http://schemas.microsoft.com/office/drawing/2014/main" id="{D6278F68-0223-4ACC-A338-E42B6AF03705}"/>
              </a:ext>
            </a:extLst>
          </p:cNvPr>
          <p:cNvSpPr/>
          <p:nvPr/>
        </p:nvSpPr>
        <p:spPr>
          <a:xfrm>
            <a:off x="5565914" y="2988756"/>
            <a:ext cx="135436" cy="457200"/>
          </a:xfrm>
          <a:prstGeom prst="rightBrac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6226CD2-7C1B-4568-A60F-E341D4236895}"/>
              </a:ext>
            </a:extLst>
          </p:cNvPr>
          <p:cNvGrpSpPr/>
          <p:nvPr/>
        </p:nvGrpSpPr>
        <p:grpSpPr>
          <a:xfrm>
            <a:off x="434743" y="1991186"/>
            <a:ext cx="5370225" cy="3077001"/>
            <a:chOff x="433749" y="1900171"/>
            <a:chExt cx="5940401" cy="3077001"/>
          </a:xfrm>
        </p:grpSpPr>
        <p:sp>
          <p:nvSpPr>
            <p:cNvPr id="24" name="TextBox 23">
              <a:extLst>
                <a:ext uri="{FF2B5EF4-FFF2-40B4-BE49-F238E27FC236}">
                  <a16:creationId xmlns:a16="http://schemas.microsoft.com/office/drawing/2014/main" id="{0E5296A3-3A1A-4055-BC2E-67FE29F464C0}"/>
                </a:ext>
              </a:extLst>
            </p:cNvPr>
            <p:cNvSpPr txBox="1"/>
            <p:nvPr/>
          </p:nvSpPr>
          <p:spPr>
            <a:xfrm>
              <a:off x="5245371" y="4439276"/>
              <a:ext cx="438279" cy="292388"/>
            </a:xfrm>
            <a:prstGeom prst="rect">
              <a:avLst/>
            </a:prstGeom>
            <a:noFill/>
          </p:spPr>
          <p:txBody>
            <a:bodyPr wrap="square" rtlCol="0">
              <a:spAutoFit/>
            </a:bodyPr>
            <a:lstStyle/>
            <a:p>
              <a:r>
                <a:rPr lang="en-US" sz="1300" dirty="0"/>
                <a:t>68</a:t>
              </a:r>
            </a:p>
          </p:txBody>
        </p:sp>
        <p:grpSp>
          <p:nvGrpSpPr>
            <p:cNvPr id="25" name="Group 24">
              <a:extLst>
                <a:ext uri="{FF2B5EF4-FFF2-40B4-BE49-F238E27FC236}">
                  <a16:creationId xmlns:a16="http://schemas.microsoft.com/office/drawing/2014/main" id="{8D41D4E3-D831-4E41-B0F9-B26DC85E436B}"/>
                </a:ext>
              </a:extLst>
            </p:cNvPr>
            <p:cNvGrpSpPr/>
            <p:nvPr/>
          </p:nvGrpSpPr>
          <p:grpSpPr>
            <a:xfrm>
              <a:off x="433749" y="1900171"/>
              <a:ext cx="5940401" cy="3077001"/>
              <a:chOff x="433749" y="1900171"/>
              <a:chExt cx="5940401" cy="3077001"/>
            </a:xfrm>
          </p:grpSpPr>
          <p:sp>
            <p:nvSpPr>
              <p:cNvPr id="26" name="Flowchart: Connector 25">
                <a:extLst>
                  <a:ext uri="{FF2B5EF4-FFF2-40B4-BE49-F238E27FC236}">
                    <a16:creationId xmlns:a16="http://schemas.microsoft.com/office/drawing/2014/main" id="{B5A601B1-EA1B-4BA5-BC22-F5D4E6F1BD55}"/>
                  </a:ext>
                </a:extLst>
              </p:cNvPr>
              <p:cNvSpPr/>
              <p:nvPr/>
            </p:nvSpPr>
            <p:spPr>
              <a:xfrm>
                <a:off x="4149578" y="3891607"/>
                <a:ext cx="47877" cy="45720"/>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lowchart: Connector 26">
                <a:extLst>
                  <a:ext uri="{FF2B5EF4-FFF2-40B4-BE49-F238E27FC236}">
                    <a16:creationId xmlns:a16="http://schemas.microsoft.com/office/drawing/2014/main" id="{97D01EAF-6C09-4A71-9709-5FBDEA0BD8A1}"/>
                  </a:ext>
                </a:extLst>
              </p:cNvPr>
              <p:cNvSpPr/>
              <p:nvPr/>
            </p:nvSpPr>
            <p:spPr>
              <a:xfrm>
                <a:off x="5435459" y="2975037"/>
                <a:ext cx="47877" cy="45720"/>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8" name="Group 27">
                <a:extLst>
                  <a:ext uri="{FF2B5EF4-FFF2-40B4-BE49-F238E27FC236}">
                    <a16:creationId xmlns:a16="http://schemas.microsoft.com/office/drawing/2014/main" id="{B5EA3ACE-EAB7-4EAE-86DC-B59713A1A766}"/>
                  </a:ext>
                </a:extLst>
              </p:cNvPr>
              <p:cNvGrpSpPr/>
              <p:nvPr/>
            </p:nvGrpSpPr>
            <p:grpSpPr>
              <a:xfrm>
                <a:off x="433749" y="1900171"/>
                <a:ext cx="5940401" cy="3077001"/>
                <a:chOff x="433749" y="1900171"/>
                <a:chExt cx="5940401" cy="3077001"/>
              </a:xfrm>
            </p:grpSpPr>
            <p:grpSp>
              <p:nvGrpSpPr>
                <p:cNvPr id="29" name="Group 28">
                  <a:extLst>
                    <a:ext uri="{FF2B5EF4-FFF2-40B4-BE49-F238E27FC236}">
                      <a16:creationId xmlns:a16="http://schemas.microsoft.com/office/drawing/2014/main" id="{C7F9E1B3-B196-441F-A034-65D360A96243}"/>
                    </a:ext>
                  </a:extLst>
                </p:cNvPr>
                <p:cNvGrpSpPr/>
                <p:nvPr/>
              </p:nvGrpSpPr>
              <p:grpSpPr>
                <a:xfrm>
                  <a:off x="1541721" y="2424223"/>
                  <a:ext cx="3923414" cy="1610833"/>
                  <a:chOff x="1541721" y="2424223"/>
                  <a:chExt cx="3923414" cy="1610833"/>
                </a:xfrm>
              </p:grpSpPr>
              <p:grpSp>
                <p:nvGrpSpPr>
                  <p:cNvPr id="98" name="Group 97">
                    <a:extLst>
                      <a:ext uri="{FF2B5EF4-FFF2-40B4-BE49-F238E27FC236}">
                        <a16:creationId xmlns:a16="http://schemas.microsoft.com/office/drawing/2014/main" id="{65ADF601-BC2E-4431-A9A7-FE334FDDE675}"/>
                      </a:ext>
                    </a:extLst>
                  </p:cNvPr>
                  <p:cNvGrpSpPr/>
                  <p:nvPr/>
                </p:nvGrpSpPr>
                <p:grpSpPr>
                  <a:xfrm>
                    <a:off x="1547037" y="2424223"/>
                    <a:ext cx="3918098" cy="1493875"/>
                    <a:chOff x="1547037" y="2424223"/>
                    <a:chExt cx="3918098" cy="1493875"/>
                  </a:xfrm>
                </p:grpSpPr>
                <p:sp>
                  <p:nvSpPr>
                    <p:cNvPr id="100" name="Freeform: Shape 99">
                      <a:extLst>
                        <a:ext uri="{FF2B5EF4-FFF2-40B4-BE49-F238E27FC236}">
                          <a16:creationId xmlns:a16="http://schemas.microsoft.com/office/drawing/2014/main" id="{BE70E530-273E-4441-89E6-45204835E2E6}"/>
                        </a:ext>
                      </a:extLst>
                    </p:cNvPr>
                    <p:cNvSpPr/>
                    <p:nvPr/>
                  </p:nvSpPr>
                  <p:spPr>
                    <a:xfrm>
                      <a:off x="1547037" y="2424223"/>
                      <a:ext cx="3918098" cy="669851"/>
                    </a:xfrm>
                    <a:custGeom>
                      <a:avLst/>
                      <a:gdLst>
                        <a:gd name="connsiteX0" fmla="*/ 0 w 3918098"/>
                        <a:gd name="connsiteY0" fmla="*/ 414670 h 669851"/>
                        <a:gd name="connsiteX1" fmla="*/ 653903 w 3918098"/>
                        <a:gd name="connsiteY1" fmla="*/ 669851 h 669851"/>
                        <a:gd name="connsiteX2" fmla="*/ 1318437 w 3918098"/>
                        <a:gd name="connsiteY2" fmla="*/ 478465 h 669851"/>
                        <a:gd name="connsiteX3" fmla="*/ 1956391 w 3918098"/>
                        <a:gd name="connsiteY3" fmla="*/ 622005 h 669851"/>
                        <a:gd name="connsiteX4" fmla="*/ 2610293 w 3918098"/>
                        <a:gd name="connsiteY4" fmla="*/ 414670 h 669851"/>
                        <a:gd name="connsiteX5" fmla="*/ 3264196 w 3918098"/>
                        <a:gd name="connsiteY5" fmla="*/ 659219 h 669851"/>
                        <a:gd name="connsiteX6" fmla="*/ 3918098 w 3918098"/>
                        <a:gd name="connsiteY6" fmla="*/ 0 h 669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8098" h="669851">
                          <a:moveTo>
                            <a:pt x="0" y="414670"/>
                          </a:moveTo>
                          <a:lnTo>
                            <a:pt x="653903" y="669851"/>
                          </a:lnTo>
                          <a:lnTo>
                            <a:pt x="1318437" y="478465"/>
                          </a:lnTo>
                          <a:lnTo>
                            <a:pt x="1956391" y="622005"/>
                          </a:lnTo>
                          <a:lnTo>
                            <a:pt x="2610293" y="414670"/>
                          </a:lnTo>
                          <a:lnTo>
                            <a:pt x="3264196" y="659219"/>
                          </a:lnTo>
                          <a:lnTo>
                            <a:pt x="3918098" y="0"/>
                          </a:lnTo>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Freeform: Shape 100">
                      <a:extLst>
                        <a:ext uri="{FF2B5EF4-FFF2-40B4-BE49-F238E27FC236}">
                          <a16:creationId xmlns:a16="http://schemas.microsoft.com/office/drawing/2014/main" id="{76DCE551-8D1D-471F-AF8E-74774BD60BE3}"/>
                        </a:ext>
                      </a:extLst>
                    </p:cNvPr>
                    <p:cNvSpPr/>
                    <p:nvPr/>
                  </p:nvSpPr>
                  <p:spPr>
                    <a:xfrm>
                      <a:off x="1547037" y="2828260"/>
                      <a:ext cx="3918098" cy="1089838"/>
                    </a:xfrm>
                    <a:custGeom>
                      <a:avLst/>
                      <a:gdLst>
                        <a:gd name="connsiteX0" fmla="*/ 0 w 3918098"/>
                        <a:gd name="connsiteY0" fmla="*/ 0 h 1089838"/>
                        <a:gd name="connsiteX1" fmla="*/ 659219 w 3918098"/>
                        <a:gd name="connsiteY1" fmla="*/ 744280 h 1089838"/>
                        <a:gd name="connsiteX2" fmla="*/ 1318437 w 3918098"/>
                        <a:gd name="connsiteY2" fmla="*/ 526312 h 1089838"/>
                        <a:gd name="connsiteX3" fmla="*/ 1972340 w 3918098"/>
                        <a:gd name="connsiteY3" fmla="*/ 972880 h 1089838"/>
                        <a:gd name="connsiteX4" fmla="*/ 2610293 w 3918098"/>
                        <a:gd name="connsiteY4" fmla="*/ 1089838 h 1089838"/>
                        <a:gd name="connsiteX5" fmla="*/ 3264196 w 3918098"/>
                        <a:gd name="connsiteY5" fmla="*/ 802759 h 1089838"/>
                        <a:gd name="connsiteX6" fmla="*/ 3918098 w 3918098"/>
                        <a:gd name="connsiteY6" fmla="*/ 159489 h 1089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8098" h="1089838">
                          <a:moveTo>
                            <a:pt x="0" y="0"/>
                          </a:moveTo>
                          <a:lnTo>
                            <a:pt x="659219" y="744280"/>
                          </a:lnTo>
                          <a:lnTo>
                            <a:pt x="1318437" y="526312"/>
                          </a:lnTo>
                          <a:lnTo>
                            <a:pt x="1972340" y="972880"/>
                          </a:lnTo>
                          <a:lnTo>
                            <a:pt x="2610293" y="1089838"/>
                          </a:lnTo>
                          <a:lnTo>
                            <a:pt x="3264196" y="802759"/>
                          </a:lnTo>
                          <a:lnTo>
                            <a:pt x="3918098" y="159489"/>
                          </a:lnTo>
                        </a:path>
                      </a:pathLst>
                    </a:cu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9" name="Freeform: Shape 98">
                    <a:extLst>
                      <a:ext uri="{FF2B5EF4-FFF2-40B4-BE49-F238E27FC236}">
                        <a16:creationId xmlns:a16="http://schemas.microsoft.com/office/drawing/2014/main" id="{511B31B8-783C-496D-873F-632A92FD51E1}"/>
                      </a:ext>
                    </a:extLst>
                  </p:cNvPr>
                  <p:cNvSpPr/>
                  <p:nvPr/>
                </p:nvSpPr>
                <p:spPr>
                  <a:xfrm>
                    <a:off x="1541721" y="2860158"/>
                    <a:ext cx="3907465" cy="1174898"/>
                  </a:xfrm>
                  <a:custGeom>
                    <a:avLst/>
                    <a:gdLst>
                      <a:gd name="connsiteX0" fmla="*/ 0 w 3907465"/>
                      <a:gd name="connsiteY0" fmla="*/ 0 h 1174898"/>
                      <a:gd name="connsiteX1" fmla="*/ 659219 w 3907465"/>
                      <a:gd name="connsiteY1" fmla="*/ 1174898 h 1174898"/>
                      <a:gd name="connsiteX2" fmla="*/ 1318437 w 3907465"/>
                      <a:gd name="connsiteY2" fmla="*/ 893135 h 1174898"/>
                      <a:gd name="connsiteX3" fmla="*/ 1977656 w 3907465"/>
                      <a:gd name="connsiteY3" fmla="*/ 776177 h 1174898"/>
                      <a:gd name="connsiteX4" fmla="*/ 2615609 w 3907465"/>
                      <a:gd name="connsiteY4" fmla="*/ 903768 h 1174898"/>
                      <a:gd name="connsiteX5" fmla="*/ 3264195 w 3907465"/>
                      <a:gd name="connsiteY5" fmla="*/ 978195 h 1174898"/>
                      <a:gd name="connsiteX6" fmla="*/ 3907465 w 3907465"/>
                      <a:gd name="connsiteY6" fmla="*/ 249865 h 1174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07465" h="1174898">
                        <a:moveTo>
                          <a:pt x="0" y="0"/>
                        </a:moveTo>
                        <a:lnTo>
                          <a:pt x="659219" y="1174898"/>
                        </a:lnTo>
                        <a:lnTo>
                          <a:pt x="1318437" y="893135"/>
                        </a:lnTo>
                        <a:lnTo>
                          <a:pt x="1977656" y="776177"/>
                        </a:lnTo>
                        <a:lnTo>
                          <a:pt x="2615609" y="903768"/>
                        </a:lnTo>
                        <a:lnTo>
                          <a:pt x="3264195" y="978195"/>
                        </a:lnTo>
                        <a:lnTo>
                          <a:pt x="3907465" y="249865"/>
                        </a:lnTo>
                      </a:path>
                    </a:pathLst>
                  </a:custGeom>
                  <a:no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0" name="Group 29">
                  <a:extLst>
                    <a:ext uri="{FF2B5EF4-FFF2-40B4-BE49-F238E27FC236}">
                      <a16:creationId xmlns:a16="http://schemas.microsoft.com/office/drawing/2014/main" id="{CA70F11B-E864-4952-95F7-28B9528AD96A}"/>
                    </a:ext>
                  </a:extLst>
                </p:cNvPr>
                <p:cNvGrpSpPr/>
                <p:nvPr/>
              </p:nvGrpSpPr>
              <p:grpSpPr>
                <a:xfrm>
                  <a:off x="433749" y="1900171"/>
                  <a:ext cx="5940401" cy="3077001"/>
                  <a:chOff x="433749" y="1900171"/>
                  <a:chExt cx="5940401" cy="3077001"/>
                </a:xfrm>
              </p:grpSpPr>
              <p:sp>
                <p:nvSpPr>
                  <p:cNvPr id="31" name="TextBox 30">
                    <a:extLst>
                      <a:ext uri="{FF2B5EF4-FFF2-40B4-BE49-F238E27FC236}">
                        <a16:creationId xmlns:a16="http://schemas.microsoft.com/office/drawing/2014/main" id="{2051E208-918C-46CC-A723-61C7872A7C46}"/>
                      </a:ext>
                    </a:extLst>
                  </p:cNvPr>
                  <p:cNvSpPr txBox="1"/>
                  <p:nvPr/>
                </p:nvSpPr>
                <p:spPr>
                  <a:xfrm>
                    <a:off x="1545198" y="4669395"/>
                    <a:ext cx="3926439" cy="307777"/>
                  </a:xfrm>
                  <a:prstGeom prst="rect">
                    <a:avLst/>
                  </a:prstGeom>
                  <a:noFill/>
                </p:spPr>
                <p:txBody>
                  <a:bodyPr wrap="square" rtlCol="0">
                    <a:spAutoFit/>
                  </a:bodyPr>
                  <a:lstStyle/>
                  <a:p>
                    <a:pPr algn="ctr"/>
                    <a:r>
                      <a:rPr lang="en-US" sz="1400" dirty="0"/>
                      <a:t>Week </a:t>
                    </a:r>
                  </a:p>
                </p:txBody>
              </p:sp>
              <p:grpSp>
                <p:nvGrpSpPr>
                  <p:cNvPr id="32" name="Group 31">
                    <a:extLst>
                      <a:ext uri="{FF2B5EF4-FFF2-40B4-BE49-F238E27FC236}">
                        <a16:creationId xmlns:a16="http://schemas.microsoft.com/office/drawing/2014/main" id="{1854FAE8-9E08-4665-BC86-F234FE4FCB7D}"/>
                      </a:ext>
                    </a:extLst>
                  </p:cNvPr>
                  <p:cNvGrpSpPr/>
                  <p:nvPr/>
                </p:nvGrpSpPr>
                <p:grpSpPr>
                  <a:xfrm>
                    <a:off x="433749" y="1900171"/>
                    <a:ext cx="5940401" cy="2831493"/>
                    <a:chOff x="433749" y="1900171"/>
                    <a:chExt cx="5940401" cy="2831493"/>
                  </a:xfrm>
                </p:grpSpPr>
                <p:sp>
                  <p:nvSpPr>
                    <p:cNvPr id="33" name="TextBox 32">
                      <a:extLst>
                        <a:ext uri="{FF2B5EF4-FFF2-40B4-BE49-F238E27FC236}">
                          <a16:creationId xmlns:a16="http://schemas.microsoft.com/office/drawing/2014/main" id="{03EE2EE3-8051-4EC9-870A-3093C349B85B}"/>
                        </a:ext>
                      </a:extLst>
                    </p:cNvPr>
                    <p:cNvSpPr txBox="1"/>
                    <p:nvPr/>
                  </p:nvSpPr>
                  <p:spPr>
                    <a:xfrm>
                      <a:off x="433749" y="1920219"/>
                      <a:ext cx="615552" cy="2649043"/>
                    </a:xfrm>
                    <a:prstGeom prst="rect">
                      <a:avLst/>
                    </a:prstGeom>
                    <a:noFill/>
                  </p:spPr>
                  <p:txBody>
                    <a:bodyPr vert="vert270" wrap="square" rtlCol="0">
                      <a:spAutoFit/>
                    </a:bodyPr>
                    <a:lstStyle/>
                    <a:p>
                      <a:pPr algn="ctr"/>
                      <a:r>
                        <a:rPr lang="en-US" sz="1400" dirty="0"/>
                        <a:t>Mean Change From Baseline ACQ-6 Score</a:t>
                      </a:r>
                      <a:r>
                        <a:rPr lang="en-US" sz="1400" baseline="-25000" dirty="0"/>
                        <a:t> </a:t>
                      </a:r>
                      <a:endParaRPr lang="en-US" sz="1400" dirty="0"/>
                    </a:p>
                  </p:txBody>
                </p:sp>
                <p:grpSp>
                  <p:nvGrpSpPr>
                    <p:cNvPr id="34" name="Group 33">
                      <a:extLst>
                        <a:ext uri="{FF2B5EF4-FFF2-40B4-BE49-F238E27FC236}">
                          <a16:creationId xmlns:a16="http://schemas.microsoft.com/office/drawing/2014/main" id="{50A23E8A-3C7B-4A29-A3D7-EBA2AA06BCE3}"/>
                        </a:ext>
                      </a:extLst>
                    </p:cNvPr>
                    <p:cNvGrpSpPr/>
                    <p:nvPr/>
                  </p:nvGrpSpPr>
                  <p:grpSpPr>
                    <a:xfrm>
                      <a:off x="859356" y="1900171"/>
                      <a:ext cx="5514794" cy="2831493"/>
                      <a:chOff x="859356" y="1900171"/>
                      <a:chExt cx="5514794" cy="2831493"/>
                    </a:xfrm>
                  </p:grpSpPr>
                  <p:sp>
                    <p:nvSpPr>
                      <p:cNvPr id="35" name="TextBox 34">
                        <a:extLst>
                          <a:ext uri="{FF2B5EF4-FFF2-40B4-BE49-F238E27FC236}">
                            <a16:creationId xmlns:a16="http://schemas.microsoft.com/office/drawing/2014/main" id="{6DA257CA-D672-49C5-9D68-2A085D7294FC}"/>
                          </a:ext>
                        </a:extLst>
                      </p:cNvPr>
                      <p:cNvSpPr txBox="1"/>
                      <p:nvPr/>
                    </p:nvSpPr>
                    <p:spPr>
                      <a:xfrm>
                        <a:off x="5252496" y="2452910"/>
                        <a:ext cx="977573" cy="261610"/>
                      </a:xfrm>
                      <a:prstGeom prst="rect">
                        <a:avLst/>
                      </a:prstGeom>
                      <a:noFill/>
                    </p:spPr>
                    <p:txBody>
                      <a:bodyPr wrap="square" rtlCol="0">
                        <a:spAutoFit/>
                      </a:bodyPr>
                      <a:lstStyle/>
                      <a:p>
                        <a:r>
                          <a:rPr lang="en-US" sz="1100" b="1" dirty="0">
                            <a:solidFill>
                              <a:srgbClr val="C00000"/>
                            </a:solidFill>
                          </a:rPr>
                          <a:t>Q4W/Q4W</a:t>
                        </a:r>
                      </a:p>
                    </p:txBody>
                  </p:sp>
                  <p:sp>
                    <p:nvSpPr>
                      <p:cNvPr id="36" name="TextBox 35">
                        <a:extLst>
                          <a:ext uri="{FF2B5EF4-FFF2-40B4-BE49-F238E27FC236}">
                            <a16:creationId xmlns:a16="http://schemas.microsoft.com/office/drawing/2014/main" id="{99E1C54A-3C0A-4DCE-AACB-40C84FAB00F7}"/>
                          </a:ext>
                        </a:extLst>
                      </p:cNvPr>
                      <p:cNvSpPr txBox="1"/>
                      <p:nvPr/>
                    </p:nvSpPr>
                    <p:spPr>
                      <a:xfrm>
                        <a:off x="5183769" y="2766001"/>
                        <a:ext cx="1058022" cy="261610"/>
                      </a:xfrm>
                      <a:prstGeom prst="rect">
                        <a:avLst/>
                      </a:prstGeom>
                      <a:noFill/>
                    </p:spPr>
                    <p:txBody>
                      <a:bodyPr wrap="square" rtlCol="0">
                        <a:spAutoFit/>
                      </a:bodyPr>
                      <a:lstStyle/>
                      <a:p>
                        <a:r>
                          <a:rPr lang="en-US" sz="1100" b="1" dirty="0">
                            <a:solidFill>
                              <a:schemeClr val="bg1">
                                <a:lumMod val="65000"/>
                              </a:schemeClr>
                            </a:solidFill>
                          </a:rPr>
                          <a:t>PBO/Q4W</a:t>
                        </a:r>
                      </a:p>
                    </p:txBody>
                  </p:sp>
                  <p:sp>
                    <p:nvSpPr>
                      <p:cNvPr id="37" name="TextBox 36">
                        <a:extLst>
                          <a:ext uri="{FF2B5EF4-FFF2-40B4-BE49-F238E27FC236}">
                            <a16:creationId xmlns:a16="http://schemas.microsoft.com/office/drawing/2014/main" id="{C79AE450-5D10-40F8-9343-AD6B04890D8C}"/>
                          </a:ext>
                        </a:extLst>
                      </p:cNvPr>
                      <p:cNvSpPr txBox="1"/>
                      <p:nvPr/>
                    </p:nvSpPr>
                    <p:spPr>
                      <a:xfrm>
                        <a:off x="5047485" y="2207654"/>
                        <a:ext cx="1004928" cy="261610"/>
                      </a:xfrm>
                      <a:prstGeom prst="rect">
                        <a:avLst/>
                      </a:prstGeom>
                      <a:noFill/>
                    </p:spPr>
                    <p:txBody>
                      <a:bodyPr wrap="square" rtlCol="0">
                        <a:spAutoFit/>
                      </a:bodyPr>
                      <a:lstStyle/>
                      <a:p>
                        <a:r>
                          <a:rPr lang="en-US" sz="1100" b="1" dirty="0">
                            <a:solidFill>
                              <a:schemeClr val="accent2"/>
                            </a:solidFill>
                          </a:rPr>
                          <a:t>Q8W/Q8W</a:t>
                        </a:r>
                      </a:p>
                    </p:txBody>
                  </p:sp>
                  <p:sp>
                    <p:nvSpPr>
                      <p:cNvPr id="38" name="TextBox 37">
                        <a:extLst>
                          <a:ext uri="{FF2B5EF4-FFF2-40B4-BE49-F238E27FC236}">
                            <a16:creationId xmlns:a16="http://schemas.microsoft.com/office/drawing/2014/main" id="{BA5D0C8C-7877-43B1-8E70-5F726F19FF87}"/>
                          </a:ext>
                        </a:extLst>
                      </p:cNvPr>
                      <p:cNvSpPr txBox="1"/>
                      <p:nvPr/>
                    </p:nvSpPr>
                    <p:spPr>
                      <a:xfrm>
                        <a:off x="5247077" y="3188728"/>
                        <a:ext cx="1127073" cy="261610"/>
                      </a:xfrm>
                      <a:prstGeom prst="rect">
                        <a:avLst/>
                      </a:prstGeom>
                      <a:noFill/>
                    </p:spPr>
                    <p:txBody>
                      <a:bodyPr wrap="square" rtlCol="0">
                        <a:spAutoFit/>
                      </a:bodyPr>
                      <a:lstStyle/>
                      <a:p>
                        <a:r>
                          <a:rPr lang="en-US" sz="1100" b="1" dirty="0">
                            <a:solidFill>
                              <a:schemeClr val="tx2">
                                <a:lumMod val="75000"/>
                              </a:schemeClr>
                            </a:solidFill>
                          </a:rPr>
                          <a:t>PBO/Q8W</a:t>
                        </a:r>
                      </a:p>
                    </p:txBody>
                  </p:sp>
                  <p:grpSp>
                    <p:nvGrpSpPr>
                      <p:cNvPr id="39" name="Group 38">
                        <a:extLst>
                          <a:ext uri="{FF2B5EF4-FFF2-40B4-BE49-F238E27FC236}">
                            <a16:creationId xmlns:a16="http://schemas.microsoft.com/office/drawing/2014/main" id="{EB97F0C3-46E2-413F-950B-C4763B9C7B5F}"/>
                          </a:ext>
                        </a:extLst>
                      </p:cNvPr>
                      <p:cNvGrpSpPr/>
                      <p:nvPr/>
                    </p:nvGrpSpPr>
                    <p:grpSpPr>
                      <a:xfrm>
                        <a:off x="859356" y="1900171"/>
                        <a:ext cx="4620093" cy="2831493"/>
                        <a:chOff x="859356" y="1900171"/>
                        <a:chExt cx="4620093" cy="2831493"/>
                      </a:xfrm>
                    </p:grpSpPr>
                    <p:sp>
                      <p:nvSpPr>
                        <p:cNvPr id="40" name="Flowchart: Connector 39">
                          <a:extLst>
                            <a:ext uri="{FF2B5EF4-FFF2-40B4-BE49-F238E27FC236}">
                              <a16:creationId xmlns:a16="http://schemas.microsoft.com/office/drawing/2014/main" id="{958B7316-4F62-4D2D-9C7E-9A94A2D73623}"/>
                            </a:ext>
                          </a:extLst>
                        </p:cNvPr>
                        <p:cNvSpPr/>
                        <p:nvPr/>
                      </p:nvSpPr>
                      <p:spPr>
                        <a:xfrm>
                          <a:off x="5419296" y="2402425"/>
                          <a:ext cx="47877" cy="45720"/>
                        </a:xfrm>
                        <a:prstGeom prst="flowChartConnector">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1" name="Group 40">
                          <a:extLst>
                            <a:ext uri="{FF2B5EF4-FFF2-40B4-BE49-F238E27FC236}">
                              <a16:creationId xmlns:a16="http://schemas.microsoft.com/office/drawing/2014/main" id="{DA358636-C47F-4493-9D7F-181364E62FD8}"/>
                            </a:ext>
                          </a:extLst>
                        </p:cNvPr>
                        <p:cNvGrpSpPr/>
                        <p:nvPr/>
                      </p:nvGrpSpPr>
                      <p:grpSpPr>
                        <a:xfrm>
                          <a:off x="859356" y="1900171"/>
                          <a:ext cx="4620093" cy="2831493"/>
                          <a:chOff x="859356" y="1900171"/>
                          <a:chExt cx="4620093" cy="2831493"/>
                        </a:xfrm>
                      </p:grpSpPr>
                      <p:grpSp>
                        <p:nvGrpSpPr>
                          <p:cNvPr id="42" name="Group 41">
                            <a:extLst>
                              <a:ext uri="{FF2B5EF4-FFF2-40B4-BE49-F238E27FC236}">
                                <a16:creationId xmlns:a16="http://schemas.microsoft.com/office/drawing/2014/main" id="{3A84CCEF-AF1D-4206-9C50-E6D683AC88C9}"/>
                              </a:ext>
                            </a:extLst>
                          </p:cNvPr>
                          <p:cNvGrpSpPr/>
                          <p:nvPr/>
                        </p:nvGrpSpPr>
                        <p:grpSpPr>
                          <a:xfrm>
                            <a:off x="859356" y="1900171"/>
                            <a:ext cx="4620093" cy="2831493"/>
                            <a:chOff x="859356" y="1900171"/>
                            <a:chExt cx="4620093" cy="2831493"/>
                          </a:xfrm>
                        </p:grpSpPr>
                        <p:sp>
                          <p:nvSpPr>
                            <p:cNvPr id="45" name="TextBox 44">
                              <a:extLst>
                                <a:ext uri="{FF2B5EF4-FFF2-40B4-BE49-F238E27FC236}">
                                  <a16:creationId xmlns:a16="http://schemas.microsoft.com/office/drawing/2014/main" id="{39E467A6-F34B-4210-AF80-EAEEEEEFA5D4}"/>
                                </a:ext>
                              </a:extLst>
                            </p:cNvPr>
                            <p:cNvSpPr txBox="1"/>
                            <p:nvPr/>
                          </p:nvSpPr>
                          <p:spPr>
                            <a:xfrm>
                              <a:off x="859356" y="3079816"/>
                              <a:ext cx="693122" cy="292388"/>
                            </a:xfrm>
                            <a:prstGeom prst="rect">
                              <a:avLst/>
                            </a:prstGeom>
                            <a:noFill/>
                          </p:spPr>
                          <p:txBody>
                            <a:bodyPr wrap="square" rtlCol="0">
                              <a:spAutoFit/>
                            </a:bodyPr>
                            <a:lstStyle/>
                            <a:p>
                              <a:r>
                                <a:rPr lang="en-US" sz="1300" dirty="0"/>
                                <a:t>   -0.1</a:t>
                              </a:r>
                            </a:p>
                          </p:txBody>
                        </p:sp>
                        <p:grpSp>
                          <p:nvGrpSpPr>
                            <p:cNvPr id="46" name="Group 45">
                              <a:extLst>
                                <a:ext uri="{FF2B5EF4-FFF2-40B4-BE49-F238E27FC236}">
                                  <a16:creationId xmlns:a16="http://schemas.microsoft.com/office/drawing/2014/main" id="{AE5B3E6D-BCF5-4B81-A6B5-B099377A478B}"/>
                                </a:ext>
                              </a:extLst>
                            </p:cNvPr>
                            <p:cNvGrpSpPr/>
                            <p:nvPr/>
                          </p:nvGrpSpPr>
                          <p:grpSpPr>
                            <a:xfrm>
                              <a:off x="872501" y="1900171"/>
                              <a:ext cx="4606948" cy="2831493"/>
                              <a:chOff x="872501" y="1900171"/>
                              <a:chExt cx="4606948" cy="2831493"/>
                            </a:xfrm>
                          </p:grpSpPr>
                          <p:grpSp>
                            <p:nvGrpSpPr>
                              <p:cNvPr id="47" name="Group 46">
                                <a:extLst>
                                  <a:ext uri="{FF2B5EF4-FFF2-40B4-BE49-F238E27FC236}">
                                    <a16:creationId xmlns:a16="http://schemas.microsoft.com/office/drawing/2014/main" id="{58E230C5-959D-4324-97A2-ED91CCA09BD2}"/>
                                  </a:ext>
                                </a:extLst>
                              </p:cNvPr>
                              <p:cNvGrpSpPr/>
                              <p:nvPr/>
                            </p:nvGrpSpPr>
                            <p:grpSpPr>
                              <a:xfrm>
                                <a:off x="872501" y="1900171"/>
                                <a:ext cx="4606948" cy="2831493"/>
                                <a:chOff x="872501" y="1900171"/>
                                <a:chExt cx="4606948" cy="2831493"/>
                              </a:xfrm>
                            </p:grpSpPr>
                            <p:sp>
                              <p:nvSpPr>
                                <p:cNvPr id="49" name="TextBox 48">
                                  <a:extLst>
                                    <a:ext uri="{FF2B5EF4-FFF2-40B4-BE49-F238E27FC236}">
                                      <a16:creationId xmlns:a16="http://schemas.microsoft.com/office/drawing/2014/main" id="{986F0734-7C9B-4167-85F8-AA95B53DFF71}"/>
                                    </a:ext>
                                  </a:extLst>
                                </p:cNvPr>
                                <p:cNvSpPr txBox="1"/>
                                <p:nvPr/>
                              </p:nvSpPr>
                              <p:spPr>
                                <a:xfrm>
                                  <a:off x="2656679" y="4439276"/>
                                  <a:ext cx="438279" cy="292388"/>
                                </a:xfrm>
                                <a:prstGeom prst="rect">
                                  <a:avLst/>
                                </a:prstGeom>
                                <a:noFill/>
                              </p:spPr>
                              <p:txBody>
                                <a:bodyPr wrap="square" rtlCol="0">
                                  <a:spAutoFit/>
                                </a:bodyPr>
                                <a:lstStyle/>
                                <a:p>
                                  <a:r>
                                    <a:rPr lang="en-US" sz="1300" dirty="0"/>
                                    <a:t>24</a:t>
                                  </a:r>
                                </a:p>
                              </p:txBody>
                            </p:sp>
                            <p:grpSp>
                              <p:nvGrpSpPr>
                                <p:cNvPr id="50" name="Group 49">
                                  <a:extLst>
                                    <a:ext uri="{FF2B5EF4-FFF2-40B4-BE49-F238E27FC236}">
                                      <a16:creationId xmlns:a16="http://schemas.microsoft.com/office/drawing/2014/main" id="{D9636C8C-4552-4CF4-A0CE-A53E0DEFB7C8}"/>
                                    </a:ext>
                                  </a:extLst>
                                </p:cNvPr>
                                <p:cNvGrpSpPr/>
                                <p:nvPr/>
                              </p:nvGrpSpPr>
                              <p:grpSpPr>
                                <a:xfrm>
                                  <a:off x="872501" y="1900171"/>
                                  <a:ext cx="4606948" cy="2831493"/>
                                  <a:chOff x="872501" y="1900171"/>
                                  <a:chExt cx="4606948" cy="2831493"/>
                                </a:xfrm>
                              </p:grpSpPr>
                              <p:grpSp>
                                <p:nvGrpSpPr>
                                  <p:cNvPr id="51" name="Group 50">
                                    <a:extLst>
                                      <a:ext uri="{FF2B5EF4-FFF2-40B4-BE49-F238E27FC236}">
                                        <a16:creationId xmlns:a16="http://schemas.microsoft.com/office/drawing/2014/main" id="{730FA902-A1F5-4E04-AA1C-AC609CAC98E3}"/>
                                      </a:ext>
                                    </a:extLst>
                                  </p:cNvPr>
                                  <p:cNvGrpSpPr/>
                                  <p:nvPr/>
                                </p:nvGrpSpPr>
                                <p:grpSpPr>
                                  <a:xfrm>
                                    <a:off x="872501" y="1900171"/>
                                    <a:ext cx="4606948" cy="2831493"/>
                                    <a:chOff x="872501" y="1900171"/>
                                    <a:chExt cx="4606948" cy="2831493"/>
                                  </a:xfrm>
                                </p:grpSpPr>
                                <p:sp>
                                  <p:nvSpPr>
                                    <p:cNvPr id="53" name="Freeform: Shape 52">
                                      <a:extLst>
                                        <a:ext uri="{FF2B5EF4-FFF2-40B4-BE49-F238E27FC236}">
                                          <a16:creationId xmlns:a16="http://schemas.microsoft.com/office/drawing/2014/main" id="{EFADDC89-BE00-429A-B21F-5E96CB8963E9}"/>
                                        </a:ext>
                                      </a:extLst>
                                    </p:cNvPr>
                                    <p:cNvSpPr/>
                                    <p:nvPr/>
                                  </p:nvSpPr>
                                  <p:spPr>
                                    <a:xfrm>
                                      <a:off x="1557670" y="2461437"/>
                                      <a:ext cx="3902149" cy="536944"/>
                                    </a:xfrm>
                                    <a:custGeom>
                                      <a:avLst/>
                                      <a:gdLst>
                                        <a:gd name="connsiteX0" fmla="*/ 0 w 3902149"/>
                                        <a:gd name="connsiteY0" fmla="*/ 366823 h 536944"/>
                                        <a:gd name="connsiteX1" fmla="*/ 653902 w 3902149"/>
                                        <a:gd name="connsiteY1" fmla="*/ 510363 h 536944"/>
                                        <a:gd name="connsiteX2" fmla="*/ 1291856 w 3902149"/>
                                        <a:gd name="connsiteY2" fmla="*/ 526312 h 536944"/>
                                        <a:gd name="connsiteX3" fmla="*/ 1945758 w 3902149"/>
                                        <a:gd name="connsiteY3" fmla="*/ 457200 h 536944"/>
                                        <a:gd name="connsiteX4" fmla="*/ 2599660 w 3902149"/>
                                        <a:gd name="connsiteY4" fmla="*/ 334926 h 536944"/>
                                        <a:gd name="connsiteX5" fmla="*/ 3253563 w 3902149"/>
                                        <a:gd name="connsiteY5" fmla="*/ 536944 h 536944"/>
                                        <a:gd name="connsiteX6" fmla="*/ 3902149 w 3902149"/>
                                        <a:gd name="connsiteY6" fmla="*/ 0 h 536944"/>
                                        <a:gd name="connsiteX7" fmla="*/ 3902149 w 3902149"/>
                                        <a:gd name="connsiteY7" fmla="*/ 0 h 536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02149" h="536944">
                                          <a:moveTo>
                                            <a:pt x="0" y="366823"/>
                                          </a:moveTo>
                                          <a:lnTo>
                                            <a:pt x="653902" y="510363"/>
                                          </a:lnTo>
                                          <a:lnTo>
                                            <a:pt x="1291856" y="526312"/>
                                          </a:lnTo>
                                          <a:lnTo>
                                            <a:pt x="1945758" y="457200"/>
                                          </a:lnTo>
                                          <a:lnTo>
                                            <a:pt x="2599660" y="334926"/>
                                          </a:lnTo>
                                          <a:lnTo>
                                            <a:pt x="3253563" y="536944"/>
                                          </a:lnTo>
                                          <a:lnTo>
                                            <a:pt x="3902149" y="0"/>
                                          </a:lnTo>
                                          <a:lnTo>
                                            <a:pt x="3902149" y="0"/>
                                          </a:lnTo>
                                        </a:path>
                                      </a:pathLst>
                                    </a:cu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4" name="Group 53">
                                      <a:extLst>
                                        <a:ext uri="{FF2B5EF4-FFF2-40B4-BE49-F238E27FC236}">
                                          <a16:creationId xmlns:a16="http://schemas.microsoft.com/office/drawing/2014/main" id="{D6DBD35A-45A7-4228-9C64-EB14ED2BBC8D}"/>
                                        </a:ext>
                                      </a:extLst>
                                    </p:cNvPr>
                                    <p:cNvGrpSpPr/>
                                    <p:nvPr/>
                                  </p:nvGrpSpPr>
                                  <p:grpSpPr>
                                    <a:xfrm>
                                      <a:off x="872501" y="1900171"/>
                                      <a:ext cx="4606948" cy="2831493"/>
                                      <a:chOff x="872501" y="1900171"/>
                                      <a:chExt cx="4606948" cy="2831493"/>
                                    </a:xfrm>
                                  </p:grpSpPr>
                                  <p:grpSp>
                                    <p:nvGrpSpPr>
                                      <p:cNvPr id="55" name="Group 54">
                                        <a:extLst>
                                          <a:ext uri="{FF2B5EF4-FFF2-40B4-BE49-F238E27FC236}">
                                            <a16:creationId xmlns:a16="http://schemas.microsoft.com/office/drawing/2014/main" id="{6884A3DF-7F74-4D91-83D9-20016E7DF852}"/>
                                          </a:ext>
                                        </a:extLst>
                                      </p:cNvPr>
                                      <p:cNvGrpSpPr/>
                                      <p:nvPr/>
                                    </p:nvGrpSpPr>
                                    <p:grpSpPr>
                                      <a:xfrm>
                                        <a:off x="872501" y="1900171"/>
                                        <a:ext cx="4606948" cy="2831493"/>
                                        <a:chOff x="366379" y="1535794"/>
                                        <a:chExt cx="4399365" cy="2831493"/>
                                      </a:xfrm>
                                    </p:grpSpPr>
                                    <p:sp>
                                      <p:nvSpPr>
                                        <p:cNvPr id="57" name="TextBox 56">
                                          <a:extLst>
                                            <a:ext uri="{FF2B5EF4-FFF2-40B4-BE49-F238E27FC236}">
                                              <a16:creationId xmlns:a16="http://schemas.microsoft.com/office/drawing/2014/main" id="{FE049FD4-F3A3-4B7B-9604-7AD0129F9750}"/>
                                            </a:ext>
                                          </a:extLst>
                                        </p:cNvPr>
                                        <p:cNvSpPr txBox="1"/>
                                        <p:nvPr/>
                                      </p:nvSpPr>
                                      <p:spPr>
                                        <a:xfrm>
                                          <a:off x="560139" y="1535794"/>
                                          <a:ext cx="463353" cy="292388"/>
                                        </a:xfrm>
                                        <a:prstGeom prst="rect">
                                          <a:avLst/>
                                        </a:prstGeom>
                                        <a:noFill/>
                                      </p:spPr>
                                      <p:txBody>
                                        <a:bodyPr wrap="square" rtlCol="0">
                                          <a:spAutoFit/>
                                        </a:bodyPr>
                                        <a:lstStyle/>
                                        <a:p>
                                          <a:r>
                                            <a:rPr lang="en-US" sz="1300" dirty="0"/>
                                            <a:t>0.2</a:t>
                                          </a:r>
                                        </a:p>
                                      </p:txBody>
                                    </p:sp>
                                    <p:sp>
                                      <p:nvSpPr>
                                        <p:cNvPr id="58" name="TextBox 57">
                                          <a:extLst>
                                            <a:ext uri="{FF2B5EF4-FFF2-40B4-BE49-F238E27FC236}">
                                              <a16:creationId xmlns:a16="http://schemas.microsoft.com/office/drawing/2014/main" id="{819A6801-28BA-4E32-A775-FCB9B3373892}"/>
                                            </a:ext>
                                          </a:extLst>
                                        </p:cNvPr>
                                        <p:cNvSpPr txBox="1"/>
                                        <p:nvPr/>
                                      </p:nvSpPr>
                                      <p:spPr>
                                        <a:xfrm>
                                          <a:off x="556400" y="1937427"/>
                                          <a:ext cx="488880" cy="292388"/>
                                        </a:xfrm>
                                        <a:prstGeom prst="rect">
                                          <a:avLst/>
                                        </a:prstGeom>
                                        <a:noFill/>
                                      </p:spPr>
                                      <p:txBody>
                                        <a:bodyPr wrap="square" rtlCol="0">
                                          <a:spAutoFit/>
                                        </a:bodyPr>
                                        <a:lstStyle/>
                                        <a:p>
                                          <a:r>
                                            <a:rPr lang="en-US" sz="1300" dirty="0"/>
                                            <a:t>0.1</a:t>
                                          </a:r>
                                        </a:p>
                                      </p:txBody>
                                    </p:sp>
                                    <p:sp>
                                      <p:nvSpPr>
                                        <p:cNvPr id="59" name="TextBox 58">
                                          <a:extLst>
                                            <a:ext uri="{FF2B5EF4-FFF2-40B4-BE49-F238E27FC236}">
                                              <a16:creationId xmlns:a16="http://schemas.microsoft.com/office/drawing/2014/main" id="{D9C71E25-91E0-4191-8BDA-57B0880C597C}"/>
                                            </a:ext>
                                          </a:extLst>
                                        </p:cNvPr>
                                        <p:cNvSpPr txBox="1"/>
                                        <p:nvPr/>
                                      </p:nvSpPr>
                                      <p:spPr>
                                        <a:xfrm>
                                          <a:off x="718657" y="2328719"/>
                                          <a:ext cx="418531" cy="292388"/>
                                        </a:xfrm>
                                        <a:prstGeom prst="rect">
                                          <a:avLst/>
                                        </a:prstGeom>
                                        <a:noFill/>
                                      </p:spPr>
                                      <p:txBody>
                                        <a:bodyPr wrap="square" rtlCol="0">
                                          <a:spAutoFit/>
                                        </a:bodyPr>
                                        <a:lstStyle/>
                                        <a:p>
                                          <a:r>
                                            <a:rPr lang="en-US" sz="1300" dirty="0"/>
                                            <a:t>0</a:t>
                                          </a:r>
                                        </a:p>
                                      </p:txBody>
                                    </p:sp>
                                    <p:sp>
                                      <p:nvSpPr>
                                        <p:cNvPr id="60" name="TextBox 59">
                                          <a:extLst>
                                            <a:ext uri="{FF2B5EF4-FFF2-40B4-BE49-F238E27FC236}">
                                              <a16:creationId xmlns:a16="http://schemas.microsoft.com/office/drawing/2014/main" id="{95E4FD7D-335C-4130-8BA5-A716C1C2A132}"/>
                                            </a:ext>
                                          </a:extLst>
                                        </p:cNvPr>
                                        <p:cNvSpPr txBox="1"/>
                                        <p:nvPr/>
                                      </p:nvSpPr>
                                      <p:spPr>
                                        <a:xfrm>
                                          <a:off x="510666" y="3111070"/>
                                          <a:ext cx="580348" cy="292388"/>
                                        </a:xfrm>
                                        <a:prstGeom prst="rect">
                                          <a:avLst/>
                                        </a:prstGeom>
                                        <a:noFill/>
                                      </p:spPr>
                                      <p:txBody>
                                        <a:bodyPr wrap="square" rtlCol="0">
                                          <a:spAutoFit/>
                                        </a:bodyPr>
                                        <a:lstStyle/>
                                        <a:p>
                                          <a:r>
                                            <a:rPr lang="en-US" sz="1300" dirty="0"/>
                                            <a:t>-0.2</a:t>
                                          </a:r>
                                        </a:p>
                                      </p:txBody>
                                    </p:sp>
                                    <p:sp>
                                      <p:nvSpPr>
                                        <p:cNvPr id="61" name="TextBox 60">
                                          <a:extLst>
                                            <a:ext uri="{FF2B5EF4-FFF2-40B4-BE49-F238E27FC236}">
                                              <a16:creationId xmlns:a16="http://schemas.microsoft.com/office/drawing/2014/main" id="{B0585DB0-ECE3-4DF1-A952-FC1195ED6034}"/>
                                            </a:ext>
                                          </a:extLst>
                                        </p:cNvPr>
                                        <p:cNvSpPr txBox="1"/>
                                        <p:nvPr/>
                                      </p:nvSpPr>
                                      <p:spPr>
                                        <a:xfrm>
                                          <a:off x="366379" y="3508659"/>
                                          <a:ext cx="663225" cy="292388"/>
                                        </a:xfrm>
                                        <a:prstGeom prst="rect">
                                          <a:avLst/>
                                        </a:prstGeom>
                                        <a:noFill/>
                                      </p:spPr>
                                      <p:txBody>
                                        <a:bodyPr wrap="square" rtlCol="0">
                                          <a:spAutoFit/>
                                        </a:bodyPr>
                                        <a:lstStyle/>
                                        <a:p>
                                          <a:r>
                                            <a:rPr lang="en-US" sz="1300" dirty="0"/>
                                            <a:t>   -0.3</a:t>
                                          </a:r>
                                        </a:p>
                                      </p:txBody>
                                    </p:sp>
                                    <p:sp>
                                      <p:nvSpPr>
                                        <p:cNvPr id="62" name="TextBox 61">
                                          <a:extLst>
                                            <a:ext uri="{FF2B5EF4-FFF2-40B4-BE49-F238E27FC236}">
                                              <a16:creationId xmlns:a16="http://schemas.microsoft.com/office/drawing/2014/main" id="{330656C8-5E4C-4438-A751-5F3A16B99D96}"/>
                                            </a:ext>
                                          </a:extLst>
                                        </p:cNvPr>
                                        <p:cNvSpPr txBox="1"/>
                                        <p:nvPr/>
                                      </p:nvSpPr>
                                      <p:spPr>
                                        <a:xfrm>
                                          <a:off x="513518" y="3907786"/>
                                          <a:ext cx="539236" cy="292388"/>
                                        </a:xfrm>
                                        <a:prstGeom prst="rect">
                                          <a:avLst/>
                                        </a:prstGeom>
                                        <a:noFill/>
                                      </p:spPr>
                                      <p:txBody>
                                        <a:bodyPr wrap="square" rtlCol="0">
                                          <a:spAutoFit/>
                                        </a:bodyPr>
                                        <a:lstStyle/>
                                        <a:p>
                                          <a:r>
                                            <a:rPr lang="en-US" sz="1300" dirty="0"/>
                                            <a:t>-0.4</a:t>
                                          </a:r>
                                        </a:p>
                                      </p:txBody>
                                    </p:sp>
                                    <p:grpSp>
                                      <p:nvGrpSpPr>
                                        <p:cNvPr id="63" name="Group 62">
                                          <a:extLst>
                                            <a:ext uri="{FF2B5EF4-FFF2-40B4-BE49-F238E27FC236}">
                                              <a16:creationId xmlns:a16="http://schemas.microsoft.com/office/drawing/2014/main" id="{E3606CD4-A41E-4842-AAB4-81CDA4AD3623}"/>
                                            </a:ext>
                                          </a:extLst>
                                        </p:cNvPr>
                                        <p:cNvGrpSpPr/>
                                        <p:nvPr/>
                                      </p:nvGrpSpPr>
                                      <p:grpSpPr>
                                        <a:xfrm>
                                          <a:off x="890115" y="1667342"/>
                                          <a:ext cx="3875629" cy="2699945"/>
                                          <a:chOff x="890115" y="1667342"/>
                                          <a:chExt cx="3875629" cy="2699945"/>
                                        </a:xfrm>
                                      </p:grpSpPr>
                                      <p:grpSp>
                                        <p:nvGrpSpPr>
                                          <p:cNvPr id="64" name="Group 63">
                                            <a:extLst>
                                              <a:ext uri="{FF2B5EF4-FFF2-40B4-BE49-F238E27FC236}">
                                                <a16:creationId xmlns:a16="http://schemas.microsoft.com/office/drawing/2014/main" id="{CD269229-EDAD-41C4-A1F7-92C528A74D2D}"/>
                                              </a:ext>
                                            </a:extLst>
                                          </p:cNvPr>
                                          <p:cNvGrpSpPr/>
                                          <p:nvPr/>
                                        </p:nvGrpSpPr>
                                        <p:grpSpPr>
                                          <a:xfrm>
                                            <a:off x="927923" y="1667342"/>
                                            <a:ext cx="3837821" cy="2467824"/>
                                            <a:chOff x="914400" y="1631933"/>
                                            <a:chExt cx="3837821" cy="2467824"/>
                                          </a:xfrm>
                                        </p:grpSpPr>
                                        <p:sp>
                                          <p:nvSpPr>
                                            <p:cNvPr id="70" name="Flowchart: Connector 69">
                                              <a:extLst>
                                                <a:ext uri="{FF2B5EF4-FFF2-40B4-BE49-F238E27FC236}">
                                                  <a16:creationId xmlns:a16="http://schemas.microsoft.com/office/drawing/2014/main" id="{8DA249B8-FDD7-4A9E-8616-D15296F0F297}"/>
                                                </a:ext>
                                              </a:extLst>
                                            </p:cNvPr>
                                            <p:cNvSpPr/>
                                            <p:nvPr/>
                                          </p:nvSpPr>
                                          <p:spPr>
                                            <a:xfrm>
                                              <a:off x="3467125" y="2361044"/>
                                              <a:ext cx="45720" cy="45720"/>
                                            </a:xfrm>
                                            <a:prstGeom prst="flowChartConnector">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Flowchart: Connector 70">
                                              <a:extLst>
                                                <a:ext uri="{FF2B5EF4-FFF2-40B4-BE49-F238E27FC236}">
                                                  <a16:creationId xmlns:a16="http://schemas.microsoft.com/office/drawing/2014/main" id="{3F2B6CD5-4007-4DCD-B020-A05A23CD983A}"/>
                                                </a:ext>
                                              </a:extLst>
                                            </p:cNvPr>
                                            <p:cNvSpPr/>
                                            <p:nvPr/>
                                          </p:nvSpPr>
                                          <p:spPr>
                                            <a:xfrm>
                                              <a:off x="4706501" y="2050647"/>
                                              <a:ext cx="45720" cy="45720"/>
                                            </a:xfrm>
                                            <a:prstGeom prst="flowChartConnector">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Flowchart: Connector 71">
                                              <a:extLst>
                                                <a:ext uri="{FF2B5EF4-FFF2-40B4-BE49-F238E27FC236}">
                                                  <a16:creationId xmlns:a16="http://schemas.microsoft.com/office/drawing/2014/main" id="{4D0D6173-F2F6-4F92-A280-CF0475A1633F}"/>
                                                </a:ext>
                                              </a:extLst>
                                            </p:cNvPr>
                                            <p:cNvSpPr/>
                                            <p:nvPr/>
                                          </p:nvSpPr>
                                          <p:spPr>
                                            <a:xfrm>
                                              <a:off x="2214668" y="2563519"/>
                                              <a:ext cx="45720" cy="45720"/>
                                            </a:xfrm>
                                            <a:prstGeom prst="flowChartConnector">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lowchart: Connector 72">
                                              <a:extLst>
                                                <a:ext uri="{FF2B5EF4-FFF2-40B4-BE49-F238E27FC236}">
                                                  <a16:creationId xmlns:a16="http://schemas.microsoft.com/office/drawing/2014/main" id="{A37073F7-C941-4C72-B35D-4FEC60D77EB2}"/>
                                                </a:ext>
                                              </a:extLst>
                                            </p:cNvPr>
                                            <p:cNvSpPr/>
                                            <p:nvPr/>
                                          </p:nvSpPr>
                                          <p:spPr>
                                            <a:xfrm>
                                              <a:off x="1614870" y="2555600"/>
                                              <a:ext cx="45720" cy="45720"/>
                                            </a:xfrm>
                                            <a:prstGeom prst="flowChartConnector">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lowchart: Connector 73">
                                              <a:extLst>
                                                <a:ext uri="{FF2B5EF4-FFF2-40B4-BE49-F238E27FC236}">
                                                  <a16:creationId xmlns:a16="http://schemas.microsoft.com/office/drawing/2014/main" id="{C7560CC0-DE31-4D24-8D12-7EA11593F223}"/>
                                                </a:ext>
                                              </a:extLst>
                                            </p:cNvPr>
                                            <p:cNvSpPr/>
                                            <p:nvPr/>
                                          </p:nvSpPr>
                                          <p:spPr>
                                            <a:xfrm>
                                              <a:off x="2237528" y="2477458"/>
                                              <a:ext cx="45720" cy="45720"/>
                                            </a:xfrm>
                                            <a:prstGeom prst="flowChartConnector">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Flowchart: Connector 74">
                                              <a:extLst>
                                                <a:ext uri="{FF2B5EF4-FFF2-40B4-BE49-F238E27FC236}">
                                                  <a16:creationId xmlns:a16="http://schemas.microsoft.com/office/drawing/2014/main" id="{FD01B134-1919-4EF5-8092-26D75E04EA31}"/>
                                                </a:ext>
                                              </a:extLst>
                                            </p:cNvPr>
                                            <p:cNvSpPr/>
                                            <p:nvPr/>
                                          </p:nvSpPr>
                                          <p:spPr>
                                            <a:xfrm>
                                              <a:off x="3467125" y="2418324"/>
                                              <a:ext cx="45720" cy="45720"/>
                                            </a:xfrm>
                                            <a:prstGeom prst="flowChartConnector">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Flowchart: Connector 75">
                                              <a:extLst>
                                                <a:ext uri="{FF2B5EF4-FFF2-40B4-BE49-F238E27FC236}">
                                                  <a16:creationId xmlns:a16="http://schemas.microsoft.com/office/drawing/2014/main" id="{4A5421B5-9CA5-41DF-A420-4098075DE39F}"/>
                                                </a:ext>
                                              </a:extLst>
                                            </p:cNvPr>
                                            <p:cNvSpPr/>
                                            <p:nvPr/>
                                          </p:nvSpPr>
                                          <p:spPr>
                                            <a:xfrm>
                                              <a:off x="1601108" y="2673355"/>
                                              <a:ext cx="45720" cy="45720"/>
                                            </a:xfrm>
                                            <a:prstGeom prst="flowChartConnector">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Flowchart: Connector 76">
                                              <a:extLst>
                                                <a:ext uri="{FF2B5EF4-FFF2-40B4-BE49-F238E27FC236}">
                                                  <a16:creationId xmlns:a16="http://schemas.microsoft.com/office/drawing/2014/main" id="{03BD7B8E-205B-4CFD-9CBE-18314627C079}"/>
                                                </a:ext>
                                              </a:extLst>
                                            </p:cNvPr>
                                            <p:cNvSpPr/>
                                            <p:nvPr/>
                                          </p:nvSpPr>
                                          <p:spPr>
                                            <a:xfrm>
                                              <a:off x="2856717" y="2630014"/>
                                              <a:ext cx="45720" cy="45720"/>
                                            </a:xfrm>
                                            <a:prstGeom prst="flowChartConnector">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lowchart: Connector 77">
                                              <a:extLst>
                                                <a:ext uri="{FF2B5EF4-FFF2-40B4-BE49-F238E27FC236}">
                                                  <a16:creationId xmlns:a16="http://schemas.microsoft.com/office/drawing/2014/main" id="{15C5FBAC-69C3-404C-8AEB-811207E2B14C}"/>
                                                </a:ext>
                                              </a:extLst>
                                            </p:cNvPr>
                                            <p:cNvSpPr/>
                                            <p:nvPr/>
                                          </p:nvSpPr>
                                          <p:spPr>
                                            <a:xfrm>
                                              <a:off x="2233642" y="2936285"/>
                                              <a:ext cx="45720" cy="45720"/>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Flowchart: Connector 78">
                                              <a:extLst>
                                                <a:ext uri="{FF2B5EF4-FFF2-40B4-BE49-F238E27FC236}">
                                                  <a16:creationId xmlns:a16="http://schemas.microsoft.com/office/drawing/2014/main" id="{850CFA30-B3EB-45D5-B172-4CAB1F67F35B}"/>
                                                </a:ext>
                                              </a:extLst>
                                            </p:cNvPr>
                                            <p:cNvSpPr/>
                                            <p:nvPr/>
                                          </p:nvSpPr>
                                          <p:spPr>
                                            <a:xfrm>
                                              <a:off x="2879576" y="3380823"/>
                                              <a:ext cx="45720" cy="45720"/>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Flowchart: Connector 79">
                                              <a:extLst>
                                                <a:ext uri="{FF2B5EF4-FFF2-40B4-BE49-F238E27FC236}">
                                                  <a16:creationId xmlns:a16="http://schemas.microsoft.com/office/drawing/2014/main" id="{9B9EF53C-C68E-4EB9-B87C-CF09AD5CF987}"/>
                                                </a:ext>
                                              </a:extLst>
                                            </p:cNvPr>
                                            <p:cNvSpPr/>
                                            <p:nvPr/>
                                          </p:nvSpPr>
                                          <p:spPr>
                                            <a:xfrm>
                                              <a:off x="1605289" y="3138816"/>
                                              <a:ext cx="45720" cy="45720"/>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Flowchart: Connector 80">
                                              <a:extLst>
                                                <a:ext uri="{FF2B5EF4-FFF2-40B4-BE49-F238E27FC236}">
                                                  <a16:creationId xmlns:a16="http://schemas.microsoft.com/office/drawing/2014/main" id="{A85E01FC-72AD-42B5-92AB-5BBF44147EB4}"/>
                                                </a:ext>
                                              </a:extLst>
                                            </p:cNvPr>
                                            <p:cNvSpPr/>
                                            <p:nvPr/>
                                          </p:nvSpPr>
                                          <p:spPr>
                                            <a:xfrm>
                                              <a:off x="4111065" y="3199600"/>
                                              <a:ext cx="45720" cy="45720"/>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Flowchart: Connector 81">
                                              <a:extLst>
                                                <a:ext uri="{FF2B5EF4-FFF2-40B4-BE49-F238E27FC236}">
                                                  <a16:creationId xmlns:a16="http://schemas.microsoft.com/office/drawing/2014/main" id="{4F6765B8-4E81-4502-A8CC-6E025544EC54}"/>
                                                </a:ext>
                                              </a:extLst>
                                            </p:cNvPr>
                                            <p:cNvSpPr/>
                                            <p:nvPr/>
                                          </p:nvSpPr>
                                          <p:spPr>
                                            <a:xfrm>
                                              <a:off x="2228030" y="3331269"/>
                                              <a:ext cx="45720" cy="45720"/>
                                            </a:xfrm>
                                            <a:prstGeom prst="flowChartConnector">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Flowchart: Connector 82">
                                              <a:extLst>
                                                <a:ext uri="{FF2B5EF4-FFF2-40B4-BE49-F238E27FC236}">
                                                  <a16:creationId xmlns:a16="http://schemas.microsoft.com/office/drawing/2014/main" id="{7ECBC48F-DCDB-4BAE-9CCC-96E5F237FFAC}"/>
                                                </a:ext>
                                              </a:extLst>
                                            </p:cNvPr>
                                            <p:cNvSpPr/>
                                            <p:nvPr/>
                                          </p:nvSpPr>
                                          <p:spPr>
                                            <a:xfrm>
                                              <a:off x="1601618" y="3607546"/>
                                              <a:ext cx="45720" cy="45720"/>
                                            </a:xfrm>
                                            <a:prstGeom prst="flowChartConnector">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Flowchart: Connector 83">
                                              <a:extLst>
                                                <a:ext uri="{FF2B5EF4-FFF2-40B4-BE49-F238E27FC236}">
                                                  <a16:creationId xmlns:a16="http://schemas.microsoft.com/office/drawing/2014/main" id="{8058199E-9D3C-482B-BE10-6B8B445409E2}"/>
                                                </a:ext>
                                              </a:extLst>
                                            </p:cNvPr>
                                            <p:cNvSpPr/>
                                            <p:nvPr/>
                                          </p:nvSpPr>
                                          <p:spPr>
                                            <a:xfrm>
                                              <a:off x="4685306" y="2708355"/>
                                              <a:ext cx="45720" cy="45720"/>
                                            </a:xfrm>
                                            <a:prstGeom prst="flowChartConnector">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5" name="Group 84">
                                              <a:extLst>
                                                <a:ext uri="{FF2B5EF4-FFF2-40B4-BE49-F238E27FC236}">
                                                  <a16:creationId xmlns:a16="http://schemas.microsoft.com/office/drawing/2014/main" id="{9E16B07E-8C09-44C8-8429-F0BA6901DB7D}"/>
                                                </a:ext>
                                              </a:extLst>
                                            </p:cNvPr>
                                            <p:cNvGrpSpPr/>
                                            <p:nvPr/>
                                          </p:nvGrpSpPr>
                                          <p:grpSpPr>
                                            <a:xfrm>
                                              <a:off x="914400" y="1631933"/>
                                              <a:ext cx="3821311" cy="2467824"/>
                                              <a:chOff x="914400" y="1625583"/>
                                              <a:chExt cx="3821311" cy="2467824"/>
                                            </a:xfrm>
                                          </p:grpSpPr>
                                          <p:cxnSp>
                                            <p:nvCxnSpPr>
                                              <p:cNvPr id="86" name="Straight Connector 85">
                                                <a:extLst>
                                                  <a:ext uri="{FF2B5EF4-FFF2-40B4-BE49-F238E27FC236}">
                                                    <a16:creationId xmlns:a16="http://schemas.microsoft.com/office/drawing/2014/main" id="{93CFEA1D-FA82-4BBB-ABCF-494E50E24DC5}"/>
                                                  </a:ext>
                                                </a:extLst>
                                              </p:cNvPr>
                                              <p:cNvCxnSpPr/>
                                              <p:nvPr/>
                                            </p:nvCxnSpPr>
                                            <p:spPr>
                                              <a:xfrm>
                                                <a:off x="995240" y="1625583"/>
                                                <a:ext cx="0" cy="2377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4230A9A6-BCFE-4874-AEE9-CDCC8B3FEFF3}"/>
                                                  </a:ext>
                                                </a:extLst>
                                              </p:cNvPr>
                                              <p:cNvCxnSpPr>
                                                <a:cxnSpLocks/>
                                              </p:cNvCxnSpPr>
                                              <p:nvPr/>
                                            </p:nvCxnSpPr>
                                            <p:spPr>
                                              <a:xfrm rot="16200000">
                                                <a:off x="2829187" y="2114215"/>
                                                <a:ext cx="0" cy="38130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79C20364-060A-4EBA-B05E-CB80EC98A965}"/>
                                                  </a:ext>
                                                </a:extLst>
                                              </p:cNvPr>
                                              <p:cNvCxnSpPr/>
                                              <p:nvPr/>
                                            </p:nvCxnSpPr>
                                            <p:spPr>
                                              <a:xfrm>
                                                <a:off x="914400" y="1641070"/>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396DADB9-28E9-4587-8C82-2FB98DD369A2}"/>
                                                  </a:ext>
                                                </a:extLst>
                                              </p:cNvPr>
                                              <p:cNvCxnSpPr/>
                                              <p:nvPr/>
                                            </p:nvCxnSpPr>
                                            <p:spPr>
                                              <a:xfrm>
                                                <a:off x="914400" y="2434500"/>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1249965C-BFFD-4123-9F30-3F85131C6779}"/>
                                                  </a:ext>
                                                </a:extLst>
                                              </p:cNvPr>
                                              <p:cNvCxnSpPr/>
                                              <p:nvPr/>
                                            </p:nvCxnSpPr>
                                            <p:spPr>
                                              <a:xfrm>
                                                <a:off x="914400" y="2831428"/>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06F24413-DDFF-4CEA-8F56-EEFF17FAAA07}"/>
                                                  </a:ext>
                                                </a:extLst>
                                              </p:cNvPr>
                                              <p:cNvCxnSpPr/>
                                              <p:nvPr/>
                                            </p:nvCxnSpPr>
                                            <p:spPr>
                                              <a:xfrm>
                                                <a:off x="914400" y="3223398"/>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6DE108C7-B58A-4ACE-9B7F-7B5D5A1F83BF}"/>
                                                  </a:ext>
                                                </a:extLst>
                                              </p:cNvPr>
                                              <p:cNvCxnSpPr>
                                                <a:cxnSpLocks/>
                                              </p:cNvCxnSpPr>
                                              <p:nvPr/>
                                            </p:nvCxnSpPr>
                                            <p:spPr>
                                              <a:xfrm rot="5400000">
                                                <a:off x="961792" y="4057073"/>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27F457CE-E552-4CE1-9451-67D5FBE975A8}"/>
                                                  </a:ext>
                                                </a:extLst>
                                              </p:cNvPr>
                                              <p:cNvCxnSpPr>
                                                <a:cxnSpLocks/>
                                              </p:cNvCxnSpPr>
                                              <p:nvPr/>
                                            </p:nvCxnSpPr>
                                            <p:spPr>
                                              <a:xfrm rot="5400000">
                                                <a:off x="1573025" y="4057073"/>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8B7B21FB-4764-4A75-8201-4367F7525B35}"/>
                                                  </a:ext>
                                                </a:extLst>
                                              </p:cNvPr>
                                              <p:cNvCxnSpPr>
                                                <a:cxnSpLocks/>
                                              </p:cNvCxnSpPr>
                                              <p:nvPr/>
                                            </p:nvCxnSpPr>
                                            <p:spPr>
                                              <a:xfrm rot="5400000">
                                                <a:off x="4065012" y="4057073"/>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F127185C-1F40-4DE1-906A-74AB0502A4BE}"/>
                                                  </a:ext>
                                                </a:extLst>
                                              </p:cNvPr>
                                              <p:cNvCxnSpPr>
                                                <a:cxnSpLocks/>
                                              </p:cNvCxnSpPr>
                                              <p:nvPr/>
                                            </p:nvCxnSpPr>
                                            <p:spPr>
                                              <a:xfrm rot="5400000">
                                                <a:off x="4686801" y="4057073"/>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07153BA9-F481-4CBC-BEDE-F9C5920A3F83}"/>
                                                  </a:ext>
                                                </a:extLst>
                                              </p:cNvPr>
                                              <p:cNvCxnSpPr/>
                                              <p:nvPr/>
                                            </p:nvCxnSpPr>
                                            <p:spPr>
                                              <a:xfrm>
                                                <a:off x="914400" y="2039037"/>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2C01B117-8E8E-457D-9272-28199F2265FF}"/>
                                                  </a:ext>
                                                </a:extLst>
                                              </p:cNvPr>
                                              <p:cNvCxnSpPr>
                                                <a:cxnSpLocks/>
                                              </p:cNvCxnSpPr>
                                              <p:nvPr/>
                                            </p:nvCxnSpPr>
                                            <p:spPr>
                                              <a:xfrm rot="5400000">
                                                <a:off x="2819015" y="4057073"/>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65" name="TextBox 64">
                                            <a:extLst>
                                              <a:ext uri="{FF2B5EF4-FFF2-40B4-BE49-F238E27FC236}">
                                                <a16:creationId xmlns:a16="http://schemas.microsoft.com/office/drawing/2014/main" id="{F219F5D2-BF6C-4F6A-99E1-6873DDE8ACB1}"/>
                                              </a:ext>
                                            </a:extLst>
                                          </p:cNvPr>
                                          <p:cNvSpPr txBox="1"/>
                                          <p:nvPr/>
                                        </p:nvSpPr>
                                        <p:spPr>
                                          <a:xfrm>
                                            <a:off x="1451879" y="4074899"/>
                                            <a:ext cx="418531" cy="292388"/>
                                          </a:xfrm>
                                          <a:prstGeom prst="rect">
                                            <a:avLst/>
                                          </a:prstGeom>
                                          <a:noFill/>
                                        </p:spPr>
                                        <p:txBody>
                                          <a:bodyPr wrap="square" rtlCol="0">
                                            <a:spAutoFit/>
                                          </a:bodyPr>
                                          <a:lstStyle/>
                                          <a:p>
                                            <a:r>
                                              <a:rPr lang="en-US" sz="1300" dirty="0"/>
                                              <a:t>12</a:t>
                                            </a:r>
                                          </a:p>
                                        </p:txBody>
                                      </p:sp>
                                      <p:sp>
                                        <p:nvSpPr>
                                          <p:cNvPr id="66" name="TextBox 65">
                                            <a:extLst>
                                              <a:ext uri="{FF2B5EF4-FFF2-40B4-BE49-F238E27FC236}">
                                                <a16:creationId xmlns:a16="http://schemas.microsoft.com/office/drawing/2014/main" id="{8A8D3FB9-64A4-4206-B7AF-D9F3811FB228}"/>
                                              </a:ext>
                                            </a:extLst>
                                          </p:cNvPr>
                                          <p:cNvSpPr txBox="1"/>
                                          <p:nvPr/>
                                        </p:nvSpPr>
                                        <p:spPr>
                                          <a:xfrm>
                                            <a:off x="2706695" y="4074899"/>
                                            <a:ext cx="418531" cy="292388"/>
                                          </a:xfrm>
                                          <a:prstGeom prst="rect">
                                            <a:avLst/>
                                          </a:prstGeom>
                                          <a:noFill/>
                                        </p:spPr>
                                        <p:txBody>
                                          <a:bodyPr wrap="square" rtlCol="0">
                                            <a:spAutoFit/>
                                          </a:bodyPr>
                                          <a:lstStyle/>
                                          <a:p>
                                            <a:r>
                                              <a:rPr lang="en-US" sz="1300" dirty="0"/>
                                              <a:t>36</a:t>
                                            </a:r>
                                          </a:p>
                                        </p:txBody>
                                      </p:sp>
                                      <p:sp>
                                        <p:nvSpPr>
                                          <p:cNvPr id="67" name="TextBox 66">
                                            <a:extLst>
                                              <a:ext uri="{FF2B5EF4-FFF2-40B4-BE49-F238E27FC236}">
                                                <a16:creationId xmlns:a16="http://schemas.microsoft.com/office/drawing/2014/main" id="{230755E2-DEDC-4EF7-9A93-5C806BD2E13B}"/>
                                              </a:ext>
                                            </a:extLst>
                                          </p:cNvPr>
                                          <p:cNvSpPr txBox="1"/>
                                          <p:nvPr/>
                                        </p:nvSpPr>
                                        <p:spPr>
                                          <a:xfrm>
                                            <a:off x="3320136" y="4074899"/>
                                            <a:ext cx="418531" cy="292388"/>
                                          </a:xfrm>
                                          <a:prstGeom prst="rect">
                                            <a:avLst/>
                                          </a:prstGeom>
                                          <a:noFill/>
                                        </p:spPr>
                                        <p:txBody>
                                          <a:bodyPr wrap="square" rtlCol="0">
                                            <a:spAutoFit/>
                                          </a:bodyPr>
                                          <a:lstStyle/>
                                          <a:p>
                                            <a:r>
                                              <a:rPr lang="en-US" sz="1300" dirty="0"/>
                                              <a:t>48</a:t>
                                            </a:r>
                                          </a:p>
                                        </p:txBody>
                                      </p:sp>
                                      <p:sp>
                                        <p:nvSpPr>
                                          <p:cNvPr id="68" name="TextBox 67">
                                            <a:extLst>
                                              <a:ext uri="{FF2B5EF4-FFF2-40B4-BE49-F238E27FC236}">
                                                <a16:creationId xmlns:a16="http://schemas.microsoft.com/office/drawing/2014/main" id="{1F471F6A-C20C-4616-A4C1-5292B8BCBDAC}"/>
                                              </a:ext>
                                            </a:extLst>
                                          </p:cNvPr>
                                          <p:cNvSpPr txBox="1"/>
                                          <p:nvPr/>
                                        </p:nvSpPr>
                                        <p:spPr>
                                          <a:xfrm>
                                            <a:off x="890115" y="4074899"/>
                                            <a:ext cx="249091" cy="292388"/>
                                          </a:xfrm>
                                          <a:prstGeom prst="rect">
                                            <a:avLst/>
                                          </a:prstGeom>
                                          <a:noFill/>
                                        </p:spPr>
                                        <p:txBody>
                                          <a:bodyPr wrap="square" rtlCol="0">
                                            <a:spAutoFit/>
                                          </a:bodyPr>
                                          <a:lstStyle/>
                                          <a:p>
                                            <a:pPr algn="ctr"/>
                                            <a:r>
                                              <a:rPr lang="en-US" sz="1300" dirty="0"/>
                                              <a:t>0</a:t>
                                            </a:r>
                                          </a:p>
                                        </p:txBody>
                                      </p:sp>
                                      <p:sp>
                                        <p:nvSpPr>
                                          <p:cNvPr id="69" name="TextBox 68">
                                            <a:extLst>
                                              <a:ext uri="{FF2B5EF4-FFF2-40B4-BE49-F238E27FC236}">
                                                <a16:creationId xmlns:a16="http://schemas.microsoft.com/office/drawing/2014/main" id="{A912EE0F-887F-486C-9F4D-1A5279D802D9}"/>
                                              </a:ext>
                                            </a:extLst>
                                          </p:cNvPr>
                                          <p:cNvSpPr txBox="1"/>
                                          <p:nvPr/>
                                        </p:nvSpPr>
                                        <p:spPr>
                                          <a:xfrm>
                                            <a:off x="3934729" y="4074899"/>
                                            <a:ext cx="418531" cy="292388"/>
                                          </a:xfrm>
                                          <a:prstGeom prst="rect">
                                            <a:avLst/>
                                          </a:prstGeom>
                                          <a:noFill/>
                                        </p:spPr>
                                        <p:txBody>
                                          <a:bodyPr wrap="square" rtlCol="0">
                                            <a:spAutoFit/>
                                          </a:bodyPr>
                                          <a:lstStyle/>
                                          <a:p>
                                            <a:r>
                                              <a:rPr lang="en-US" sz="1300" dirty="0"/>
                                              <a:t>56</a:t>
                                            </a:r>
                                          </a:p>
                                        </p:txBody>
                                      </p:sp>
                                    </p:grpSp>
                                  </p:grpSp>
                                  <p:cxnSp>
                                    <p:nvCxnSpPr>
                                      <p:cNvPr id="56" name="Straight Connector 55">
                                        <a:extLst>
                                          <a:ext uri="{FF2B5EF4-FFF2-40B4-BE49-F238E27FC236}">
                                            <a16:creationId xmlns:a16="http://schemas.microsoft.com/office/drawing/2014/main" id="{0D1F1F33-C12B-461A-858C-F8363EFFA0AC}"/>
                                          </a:ext>
                                        </a:extLst>
                                      </p:cNvPr>
                                      <p:cNvCxnSpPr/>
                                      <p:nvPr/>
                                    </p:nvCxnSpPr>
                                    <p:spPr>
                                      <a:xfrm>
                                        <a:off x="1460542" y="4031800"/>
                                        <a:ext cx="760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52" name="Straight Connector 51">
                                    <a:extLst>
                                      <a:ext uri="{FF2B5EF4-FFF2-40B4-BE49-F238E27FC236}">
                                        <a16:creationId xmlns:a16="http://schemas.microsoft.com/office/drawing/2014/main" id="{A2A12A72-B4C2-4DC4-B5E1-CD90460C2B0A}"/>
                                      </a:ext>
                                    </a:extLst>
                                  </p:cNvPr>
                                  <p:cNvCxnSpPr>
                                    <a:cxnSpLocks/>
                                  </p:cNvCxnSpPr>
                                  <p:nvPr/>
                                </p:nvCxnSpPr>
                                <p:spPr>
                                  <a:xfrm rot="5400000">
                                    <a:off x="4116490" y="4463209"/>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48" name="Straight Connector 47">
                                <a:extLst>
                                  <a:ext uri="{FF2B5EF4-FFF2-40B4-BE49-F238E27FC236}">
                                    <a16:creationId xmlns:a16="http://schemas.microsoft.com/office/drawing/2014/main" id="{BE72E514-2C39-48E5-9043-F8C069EDC7DC}"/>
                                  </a:ext>
                                </a:extLst>
                              </p:cNvPr>
                              <p:cNvCxnSpPr>
                                <a:cxnSpLocks/>
                              </p:cNvCxnSpPr>
                              <p:nvPr/>
                            </p:nvCxnSpPr>
                            <p:spPr>
                              <a:xfrm rot="5400000">
                                <a:off x="2799821" y="4463209"/>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43" name="Flowchart: Connector 42">
                            <a:extLst>
                              <a:ext uri="{FF2B5EF4-FFF2-40B4-BE49-F238E27FC236}">
                                <a16:creationId xmlns:a16="http://schemas.microsoft.com/office/drawing/2014/main" id="{0BF7D1B8-2342-487B-BF82-407AD49DEF8D}"/>
                              </a:ext>
                            </a:extLst>
                          </p:cNvPr>
                          <p:cNvSpPr/>
                          <p:nvPr/>
                        </p:nvSpPr>
                        <p:spPr>
                          <a:xfrm>
                            <a:off x="3506086" y="3611794"/>
                            <a:ext cx="47877" cy="45720"/>
                          </a:xfrm>
                          <a:prstGeom prst="flowChartConnector">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lowchart: Connector 43">
                            <a:extLst>
                              <a:ext uri="{FF2B5EF4-FFF2-40B4-BE49-F238E27FC236}">
                                <a16:creationId xmlns:a16="http://schemas.microsoft.com/office/drawing/2014/main" id="{C5FE1104-F581-4939-A1C8-5A5D540BF1E0}"/>
                              </a:ext>
                            </a:extLst>
                          </p:cNvPr>
                          <p:cNvSpPr/>
                          <p:nvPr/>
                        </p:nvSpPr>
                        <p:spPr>
                          <a:xfrm>
                            <a:off x="4791126" y="3806059"/>
                            <a:ext cx="47877" cy="45720"/>
                          </a:xfrm>
                          <a:prstGeom prst="flowChartConnector">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grpSp>
          </p:grpSp>
        </p:grpSp>
      </p:grpSp>
      <p:grpSp>
        <p:nvGrpSpPr>
          <p:cNvPr id="11" name="Group 10">
            <a:extLst>
              <a:ext uri="{FF2B5EF4-FFF2-40B4-BE49-F238E27FC236}">
                <a16:creationId xmlns:a16="http://schemas.microsoft.com/office/drawing/2014/main" id="{0DD9C182-B33E-4CF6-9B82-1BAED42C62BF}"/>
              </a:ext>
            </a:extLst>
          </p:cNvPr>
          <p:cNvGrpSpPr/>
          <p:nvPr/>
        </p:nvGrpSpPr>
        <p:grpSpPr>
          <a:xfrm>
            <a:off x="6541307" y="1970894"/>
            <a:ext cx="5402109" cy="3095576"/>
            <a:chOff x="6257721" y="1881914"/>
            <a:chExt cx="5972899" cy="3095576"/>
          </a:xfrm>
        </p:grpSpPr>
        <p:grpSp>
          <p:nvGrpSpPr>
            <p:cNvPr id="5" name="Group 4">
              <a:extLst>
                <a:ext uri="{FF2B5EF4-FFF2-40B4-BE49-F238E27FC236}">
                  <a16:creationId xmlns:a16="http://schemas.microsoft.com/office/drawing/2014/main" id="{1EFB382B-538C-4AE6-8582-7F94D707269C}"/>
                </a:ext>
              </a:extLst>
            </p:cNvPr>
            <p:cNvGrpSpPr/>
            <p:nvPr/>
          </p:nvGrpSpPr>
          <p:grpSpPr>
            <a:xfrm>
              <a:off x="6257721" y="1881914"/>
              <a:ext cx="5972899" cy="3095576"/>
              <a:chOff x="6257721" y="1881914"/>
              <a:chExt cx="5972899" cy="3095576"/>
            </a:xfrm>
          </p:grpSpPr>
          <p:grpSp>
            <p:nvGrpSpPr>
              <p:cNvPr id="102" name="Group 101">
                <a:extLst>
                  <a:ext uri="{FF2B5EF4-FFF2-40B4-BE49-F238E27FC236}">
                    <a16:creationId xmlns:a16="http://schemas.microsoft.com/office/drawing/2014/main" id="{866B6755-C499-47A9-B8B9-9BE3EFBEFC15}"/>
                  </a:ext>
                </a:extLst>
              </p:cNvPr>
              <p:cNvGrpSpPr/>
              <p:nvPr/>
            </p:nvGrpSpPr>
            <p:grpSpPr>
              <a:xfrm>
                <a:off x="6257721" y="1881914"/>
                <a:ext cx="5972899" cy="3095576"/>
                <a:chOff x="6257721" y="1881914"/>
                <a:chExt cx="5972899" cy="3095576"/>
              </a:xfrm>
            </p:grpSpPr>
            <p:grpSp>
              <p:nvGrpSpPr>
                <p:cNvPr id="103" name="Group 102">
                  <a:extLst>
                    <a:ext uri="{FF2B5EF4-FFF2-40B4-BE49-F238E27FC236}">
                      <a16:creationId xmlns:a16="http://schemas.microsoft.com/office/drawing/2014/main" id="{FB7F04F2-D311-47E8-8AFF-ECABD4623A2E}"/>
                    </a:ext>
                  </a:extLst>
                </p:cNvPr>
                <p:cNvGrpSpPr/>
                <p:nvPr/>
              </p:nvGrpSpPr>
              <p:grpSpPr>
                <a:xfrm>
                  <a:off x="6257721" y="1881914"/>
                  <a:ext cx="5972899" cy="3095576"/>
                  <a:chOff x="432684" y="1881596"/>
                  <a:chExt cx="5972899" cy="3095576"/>
                </a:xfrm>
              </p:grpSpPr>
              <p:sp>
                <p:nvSpPr>
                  <p:cNvPr id="105" name="TextBox 104">
                    <a:extLst>
                      <a:ext uri="{FF2B5EF4-FFF2-40B4-BE49-F238E27FC236}">
                        <a16:creationId xmlns:a16="http://schemas.microsoft.com/office/drawing/2014/main" id="{6BE3533D-CBB9-422E-B09B-C296E85170D6}"/>
                      </a:ext>
                    </a:extLst>
                  </p:cNvPr>
                  <p:cNvSpPr txBox="1"/>
                  <p:nvPr/>
                </p:nvSpPr>
                <p:spPr>
                  <a:xfrm>
                    <a:off x="1545198" y="4669395"/>
                    <a:ext cx="3926439" cy="307777"/>
                  </a:xfrm>
                  <a:prstGeom prst="rect">
                    <a:avLst/>
                  </a:prstGeom>
                  <a:noFill/>
                </p:spPr>
                <p:txBody>
                  <a:bodyPr wrap="square" rtlCol="0">
                    <a:spAutoFit/>
                  </a:bodyPr>
                  <a:lstStyle/>
                  <a:p>
                    <a:pPr algn="ctr"/>
                    <a:r>
                      <a:rPr lang="en-US" sz="1400" dirty="0"/>
                      <a:t>Week </a:t>
                    </a:r>
                  </a:p>
                </p:txBody>
              </p:sp>
              <p:grpSp>
                <p:nvGrpSpPr>
                  <p:cNvPr id="106" name="Group 105">
                    <a:extLst>
                      <a:ext uri="{FF2B5EF4-FFF2-40B4-BE49-F238E27FC236}">
                        <a16:creationId xmlns:a16="http://schemas.microsoft.com/office/drawing/2014/main" id="{16CF52AB-D618-41A8-B4C1-15E048CD660A}"/>
                      </a:ext>
                    </a:extLst>
                  </p:cNvPr>
                  <p:cNvGrpSpPr/>
                  <p:nvPr/>
                </p:nvGrpSpPr>
                <p:grpSpPr>
                  <a:xfrm>
                    <a:off x="432684" y="1881596"/>
                    <a:ext cx="5972899" cy="2850068"/>
                    <a:chOff x="432684" y="1881596"/>
                    <a:chExt cx="5972899" cy="2850068"/>
                  </a:xfrm>
                </p:grpSpPr>
                <p:sp>
                  <p:nvSpPr>
                    <p:cNvPr id="107" name="TextBox 106">
                      <a:extLst>
                        <a:ext uri="{FF2B5EF4-FFF2-40B4-BE49-F238E27FC236}">
                          <a16:creationId xmlns:a16="http://schemas.microsoft.com/office/drawing/2014/main" id="{F37398A0-FDD8-41F3-9175-1B21467D2C3A}"/>
                        </a:ext>
                      </a:extLst>
                    </p:cNvPr>
                    <p:cNvSpPr txBox="1"/>
                    <p:nvPr/>
                  </p:nvSpPr>
                  <p:spPr>
                    <a:xfrm>
                      <a:off x="432684" y="1895917"/>
                      <a:ext cx="615553" cy="2649043"/>
                    </a:xfrm>
                    <a:prstGeom prst="rect">
                      <a:avLst/>
                    </a:prstGeom>
                    <a:noFill/>
                  </p:spPr>
                  <p:txBody>
                    <a:bodyPr vert="vert270" wrap="square" rtlCol="0">
                      <a:spAutoFit/>
                    </a:bodyPr>
                    <a:lstStyle/>
                    <a:p>
                      <a:pPr algn="ctr"/>
                      <a:r>
                        <a:rPr lang="en-US" sz="1400" dirty="0"/>
                        <a:t>Mean Change From Baseline ACQ-6 Score</a:t>
                      </a:r>
                      <a:r>
                        <a:rPr lang="en-US" sz="1400" baseline="-25000" dirty="0"/>
                        <a:t> </a:t>
                      </a:r>
                      <a:endParaRPr lang="en-US" sz="1400" dirty="0"/>
                    </a:p>
                  </p:txBody>
                </p:sp>
                <p:grpSp>
                  <p:nvGrpSpPr>
                    <p:cNvPr id="108" name="Group 107">
                      <a:extLst>
                        <a:ext uri="{FF2B5EF4-FFF2-40B4-BE49-F238E27FC236}">
                          <a16:creationId xmlns:a16="http://schemas.microsoft.com/office/drawing/2014/main" id="{DC8C4F57-C05F-4C2B-AD59-40BE3F01A310}"/>
                        </a:ext>
                      </a:extLst>
                    </p:cNvPr>
                    <p:cNvGrpSpPr/>
                    <p:nvPr/>
                  </p:nvGrpSpPr>
                  <p:grpSpPr>
                    <a:xfrm>
                      <a:off x="871083" y="1881596"/>
                      <a:ext cx="5534500" cy="2850068"/>
                      <a:chOff x="871083" y="1881596"/>
                      <a:chExt cx="5534500" cy="2850068"/>
                    </a:xfrm>
                  </p:grpSpPr>
                  <p:sp>
                    <p:nvSpPr>
                      <p:cNvPr id="109" name="TextBox 108">
                        <a:extLst>
                          <a:ext uri="{FF2B5EF4-FFF2-40B4-BE49-F238E27FC236}">
                            <a16:creationId xmlns:a16="http://schemas.microsoft.com/office/drawing/2014/main" id="{3E927979-ECEA-4D48-B326-541F6A1228B7}"/>
                          </a:ext>
                        </a:extLst>
                      </p:cNvPr>
                      <p:cNvSpPr txBox="1"/>
                      <p:nvPr/>
                    </p:nvSpPr>
                    <p:spPr>
                      <a:xfrm>
                        <a:off x="5252497" y="2846213"/>
                        <a:ext cx="958868" cy="261610"/>
                      </a:xfrm>
                      <a:prstGeom prst="rect">
                        <a:avLst/>
                      </a:prstGeom>
                      <a:noFill/>
                    </p:spPr>
                    <p:txBody>
                      <a:bodyPr wrap="square" rtlCol="0">
                        <a:spAutoFit/>
                      </a:bodyPr>
                      <a:lstStyle/>
                      <a:p>
                        <a:r>
                          <a:rPr lang="en-US" sz="1100" b="1" dirty="0">
                            <a:solidFill>
                              <a:srgbClr val="C00000"/>
                            </a:solidFill>
                          </a:rPr>
                          <a:t>Q4W/Q4W</a:t>
                        </a:r>
                      </a:p>
                    </p:txBody>
                  </p:sp>
                  <p:sp>
                    <p:nvSpPr>
                      <p:cNvPr id="110" name="TextBox 109">
                        <a:extLst>
                          <a:ext uri="{FF2B5EF4-FFF2-40B4-BE49-F238E27FC236}">
                            <a16:creationId xmlns:a16="http://schemas.microsoft.com/office/drawing/2014/main" id="{C5FE465F-CCFF-4805-A896-3D82D4AC2E18}"/>
                          </a:ext>
                        </a:extLst>
                      </p:cNvPr>
                      <p:cNvSpPr txBox="1"/>
                      <p:nvPr/>
                    </p:nvSpPr>
                    <p:spPr>
                      <a:xfrm>
                        <a:off x="5351056" y="1972792"/>
                        <a:ext cx="1054527" cy="261610"/>
                      </a:xfrm>
                      <a:prstGeom prst="rect">
                        <a:avLst/>
                      </a:prstGeom>
                      <a:noFill/>
                    </p:spPr>
                    <p:txBody>
                      <a:bodyPr wrap="square" rtlCol="0">
                        <a:spAutoFit/>
                      </a:bodyPr>
                      <a:lstStyle/>
                      <a:p>
                        <a:r>
                          <a:rPr lang="en-US" sz="1100" b="1" dirty="0">
                            <a:solidFill>
                              <a:schemeClr val="bg1">
                                <a:lumMod val="65000"/>
                              </a:schemeClr>
                            </a:solidFill>
                          </a:rPr>
                          <a:t>PBO/Q4W</a:t>
                        </a:r>
                      </a:p>
                    </p:txBody>
                  </p:sp>
                  <p:sp>
                    <p:nvSpPr>
                      <p:cNvPr id="111" name="TextBox 110">
                        <a:extLst>
                          <a:ext uri="{FF2B5EF4-FFF2-40B4-BE49-F238E27FC236}">
                            <a16:creationId xmlns:a16="http://schemas.microsoft.com/office/drawing/2014/main" id="{4B2EA872-8139-493C-8760-D7D950BACEDA}"/>
                          </a:ext>
                        </a:extLst>
                      </p:cNvPr>
                      <p:cNvSpPr txBox="1"/>
                      <p:nvPr/>
                    </p:nvSpPr>
                    <p:spPr>
                      <a:xfrm>
                        <a:off x="5302186" y="2303521"/>
                        <a:ext cx="1003662" cy="261610"/>
                      </a:xfrm>
                      <a:prstGeom prst="rect">
                        <a:avLst/>
                      </a:prstGeom>
                      <a:noFill/>
                    </p:spPr>
                    <p:txBody>
                      <a:bodyPr wrap="square" rtlCol="0">
                        <a:spAutoFit/>
                      </a:bodyPr>
                      <a:lstStyle/>
                      <a:p>
                        <a:r>
                          <a:rPr lang="en-US" sz="1100" b="1" dirty="0">
                            <a:solidFill>
                              <a:schemeClr val="accent2"/>
                            </a:solidFill>
                          </a:rPr>
                          <a:t>Q8W/Q8W</a:t>
                        </a:r>
                      </a:p>
                    </p:txBody>
                  </p:sp>
                  <p:sp>
                    <p:nvSpPr>
                      <p:cNvPr id="112" name="TextBox 111">
                        <a:extLst>
                          <a:ext uri="{FF2B5EF4-FFF2-40B4-BE49-F238E27FC236}">
                            <a16:creationId xmlns:a16="http://schemas.microsoft.com/office/drawing/2014/main" id="{7C29AACE-0CA0-4E8B-93CC-6166AD52DDED}"/>
                          </a:ext>
                        </a:extLst>
                      </p:cNvPr>
                      <p:cNvSpPr txBox="1"/>
                      <p:nvPr/>
                    </p:nvSpPr>
                    <p:spPr>
                      <a:xfrm>
                        <a:off x="5215108" y="2597136"/>
                        <a:ext cx="1090740" cy="261610"/>
                      </a:xfrm>
                      <a:prstGeom prst="rect">
                        <a:avLst/>
                      </a:prstGeom>
                      <a:noFill/>
                    </p:spPr>
                    <p:txBody>
                      <a:bodyPr wrap="square" rtlCol="0">
                        <a:spAutoFit/>
                      </a:bodyPr>
                      <a:lstStyle/>
                      <a:p>
                        <a:r>
                          <a:rPr lang="en-US" sz="1100" b="1" dirty="0">
                            <a:solidFill>
                              <a:schemeClr val="tx2">
                                <a:lumMod val="75000"/>
                              </a:schemeClr>
                            </a:solidFill>
                          </a:rPr>
                          <a:t>PBO/Q8W</a:t>
                        </a:r>
                      </a:p>
                    </p:txBody>
                  </p:sp>
                  <p:grpSp>
                    <p:nvGrpSpPr>
                      <p:cNvPr id="113" name="Group 112">
                        <a:extLst>
                          <a:ext uri="{FF2B5EF4-FFF2-40B4-BE49-F238E27FC236}">
                            <a16:creationId xmlns:a16="http://schemas.microsoft.com/office/drawing/2014/main" id="{D21E9991-81B0-4175-82A4-96A6C7C648E4}"/>
                          </a:ext>
                        </a:extLst>
                      </p:cNvPr>
                      <p:cNvGrpSpPr/>
                      <p:nvPr/>
                    </p:nvGrpSpPr>
                    <p:grpSpPr>
                      <a:xfrm>
                        <a:off x="871083" y="1881596"/>
                        <a:ext cx="4608366" cy="2850068"/>
                        <a:chOff x="871083" y="1881596"/>
                        <a:chExt cx="4608366" cy="2850068"/>
                      </a:xfrm>
                    </p:grpSpPr>
                    <p:sp>
                      <p:nvSpPr>
                        <p:cNvPr id="114" name="Flowchart: Connector 113">
                          <a:extLst>
                            <a:ext uri="{FF2B5EF4-FFF2-40B4-BE49-F238E27FC236}">
                              <a16:creationId xmlns:a16="http://schemas.microsoft.com/office/drawing/2014/main" id="{42C98320-E6C4-4FD0-A384-C46AC79C2D6E}"/>
                            </a:ext>
                          </a:extLst>
                        </p:cNvPr>
                        <p:cNvSpPr/>
                        <p:nvPr/>
                      </p:nvSpPr>
                      <p:spPr>
                        <a:xfrm>
                          <a:off x="5426689" y="2517971"/>
                          <a:ext cx="47877" cy="45720"/>
                        </a:xfrm>
                        <a:prstGeom prst="flowChartConnector">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5" name="Group 114">
                          <a:extLst>
                            <a:ext uri="{FF2B5EF4-FFF2-40B4-BE49-F238E27FC236}">
                              <a16:creationId xmlns:a16="http://schemas.microsoft.com/office/drawing/2014/main" id="{61D1DE08-E176-46AA-A8CD-F76141951F0A}"/>
                            </a:ext>
                          </a:extLst>
                        </p:cNvPr>
                        <p:cNvGrpSpPr/>
                        <p:nvPr/>
                      </p:nvGrpSpPr>
                      <p:grpSpPr>
                        <a:xfrm>
                          <a:off x="871083" y="1881596"/>
                          <a:ext cx="4608366" cy="2850068"/>
                          <a:chOff x="871083" y="1881596"/>
                          <a:chExt cx="4608366" cy="2850068"/>
                        </a:xfrm>
                      </p:grpSpPr>
                      <p:grpSp>
                        <p:nvGrpSpPr>
                          <p:cNvPr id="116" name="Group 115">
                            <a:extLst>
                              <a:ext uri="{FF2B5EF4-FFF2-40B4-BE49-F238E27FC236}">
                                <a16:creationId xmlns:a16="http://schemas.microsoft.com/office/drawing/2014/main" id="{B59DF93C-5880-4F66-9F9A-0FF2057A0456}"/>
                              </a:ext>
                            </a:extLst>
                          </p:cNvPr>
                          <p:cNvGrpSpPr/>
                          <p:nvPr/>
                        </p:nvGrpSpPr>
                        <p:grpSpPr>
                          <a:xfrm>
                            <a:off x="871083" y="1881596"/>
                            <a:ext cx="4583098" cy="2850068"/>
                            <a:chOff x="871083" y="1881596"/>
                            <a:chExt cx="4583098" cy="2850068"/>
                          </a:xfrm>
                        </p:grpSpPr>
                        <p:sp>
                          <p:nvSpPr>
                            <p:cNvPr id="119" name="TextBox 118">
                              <a:extLst>
                                <a:ext uri="{FF2B5EF4-FFF2-40B4-BE49-F238E27FC236}">
                                  <a16:creationId xmlns:a16="http://schemas.microsoft.com/office/drawing/2014/main" id="{5EA0EDA9-29F1-4274-B7AD-F9643C1F165B}"/>
                                </a:ext>
                              </a:extLst>
                            </p:cNvPr>
                            <p:cNvSpPr txBox="1"/>
                            <p:nvPr/>
                          </p:nvSpPr>
                          <p:spPr>
                            <a:xfrm>
                              <a:off x="871083" y="3891692"/>
                              <a:ext cx="705124" cy="292388"/>
                            </a:xfrm>
                            <a:prstGeom prst="rect">
                              <a:avLst/>
                            </a:prstGeom>
                            <a:noFill/>
                          </p:spPr>
                          <p:txBody>
                            <a:bodyPr wrap="square" rtlCol="0">
                              <a:spAutoFit/>
                            </a:bodyPr>
                            <a:lstStyle/>
                            <a:p>
                              <a:r>
                                <a:rPr lang="en-US" sz="1300" dirty="0"/>
                                <a:t>   -0.3</a:t>
                              </a:r>
                            </a:p>
                          </p:txBody>
                        </p:sp>
                        <p:grpSp>
                          <p:nvGrpSpPr>
                            <p:cNvPr id="120" name="Group 119">
                              <a:extLst>
                                <a:ext uri="{FF2B5EF4-FFF2-40B4-BE49-F238E27FC236}">
                                  <a16:creationId xmlns:a16="http://schemas.microsoft.com/office/drawing/2014/main" id="{DB5CEAE6-45AE-4420-B1F5-1EB00A5E946B}"/>
                                </a:ext>
                              </a:extLst>
                            </p:cNvPr>
                            <p:cNvGrpSpPr/>
                            <p:nvPr/>
                          </p:nvGrpSpPr>
                          <p:grpSpPr>
                            <a:xfrm>
                              <a:off x="883458" y="1881596"/>
                              <a:ext cx="4570723" cy="2850068"/>
                              <a:chOff x="883458" y="1881596"/>
                              <a:chExt cx="4570723" cy="2850068"/>
                            </a:xfrm>
                          </p:grpSpPr>
                          <p:grpSp>
                            <p:nvGrpSpPr>
                              <p:cNvPr id="121" name="Group 120">
                                <a:extLst>
                                  <a:ext uri="{FF2B5EF4-FFF2-40B4-BE49-F238E27FC236}">
                                    <a16:creationId xmlns:a16="http://schemas.microsoft.com/office/drawing/2014/main" id="{8C2BA81C-04A9-4F40-8468-355F0C1B732C}"/>
                                  </a:ext>
                                </a:extLst>
                              </p:cNvPr>
                              <p:cNvGrpSpPr/>
                              <p:nvPr/>
                            </p:nvGrpSpPr>
                            <p:grpSpPr>
                              <a:xfrm>
                                <a:off x="883458" y="1881596"/>
                                <a:ext cx="4570723" cy="2850068"/>
                                <a:chOff x="883458" y="1881596"/>
                                <a:chExt cx="4570723" cy="2850068"/>
                              </a:xfrm>
                            </p:grpSpPr>
                            <p:sp>
                              <p:nvSpPr>
                                <p:cNvPr id="123" name="TextBox 122">
                                  <a:extLst>
                                    <a:ext uri="{FF2B5EF4-FFF2-40B4-BE49-F238E27FC236}">
                                      <a16:creationId xmlns:a16="http://schemas.microsoft.com/office/drawing/2014/main" id="{7100CBCF-DF56-4669-8823-D952949E9187}"/>
                                    </a:ext>
                                  </a:extLst>
                                </p:cNvPr>
                                <p:cNvSpPr txBox="1"/>
                                <p:nvPr/>
                              </p:nvSpPr>
                              <p:spPr>
                                <a:xfrm>
                                  <a:off x="2656679" y="4439276"/>
                                  <a:ext cx="438279" cy="292388"/>
                                </a:xfrm>
                                <a:prstGeom prst="rect">
                                  <a:avLst/>
                                </a:prstGeom>
                                <a:noFill/>
                              </p:spPr>
                              <p:txBody>
                                <a:bodyPr wrap="square" rtlCol="0">
                                  <a:spAutoFit/>
                                </a:bodyPr>
                                <a:lstStyle/>
                                <a:p>
                                  <a:r>
                                    <a:rPr lang="en-US" sz="1300" dirty="0"/>
                                    <a:t>24</a:t>
                                  </a:r>
                                </a:p>
                              </p:txBody>
                            </p:sp>
                            <p:grpSp>
                              <p:nvGrpSpPr>
                                <p:cNvPr id="124" name="Group 123">
                                  <a:extLst>
                                    <a:ext uri="{FF2B5EF4-FFF2-40B4-BE49-F238E27FC236}">
                                      <a16:creationId xmlns:a16="http://schemas.microsoft.com/office/drawing/2014/main" id="{6797FB9A-1871-4365-B2E4-FCADFE243179}"/>
                                    </a:ext>
                                  </a:extLst>
                                </p:cNvPr>
                                <p:cNvGrpSpPr/>
                                <p:nvPr/>
                              </p:nvGrpSpPr>
                              <p:grpSpPr>
                                <a:xfrm>
                                  <a:off x="883458" y="1881596"/>
                                  <a:ext cx="4570723" cy="2850068"/>
                                  <a:chOff x="883458" y="1881596"/>
                                  <a:chExt cx="4570723" cy="2850068"/>
                                </a:xfrm>
                              </p:grpSpPr>
                              <p:grpSp>
                                <p:nvGrpSpPr>
                                  <p:cNvPr id="125" name="Group 124">
                                    <a:extLst>
                                      <a:ext uri="{FF2B5EF4-FFF2-40B4-BE49-F238E27FC236}">
                                        <a16:creationId xmlns:a16="http://schemas.microsoft.com/office/drawing/2014/main" id="{C2E06041-4E13-40DB-B043-086EB8ED18D5}"/>
                                      </a:ext>
                                    </a:extLst>
                                  </p:cNvPr>
                                  <p:cNvGrpSpPr/>
                                  <p:nvPr/>
                                </p:nvGrpSpPr>
                                <p:grpSpPr>
                                  <a:xfrm>
                                    <a:off x="883458" y="1881596"/>
                                    <a:ext cx="4570723" cy="2850068"/>
                                    <a:chOff x="883458" y="1881596"/>
                                    <a:chExt cx="4570723" cy="2850068"/>
                                  </a:xfrm>
                                </p:grpSpPr>
                                <p:grpSp>
                                  <p:nvGrpSpPr>
                                    <p:cNvPr id="127" name="Group 126">
                                      <a:extLst>
                                        <a:ext uri="{FF2B5EF4-FFF2-40B4-BE49-F238E27FC236}">
                                          <a16:creationId xmlns:a16="http://schemas.microsoft.com/office/drawing/2014/main" id="{2CD8C8BB-3C65-4847-A6E6-82D10B5A4C28}"/>
                                        </a:ext>
                                      </a:extLst>
                                    </p:cNvPr>
                                    <p:cNvGrpSpPr/>
                                    <p:nvPr/>
                                  </p:nvGrpSpPr>
                                  <p:grpSpPr>
                                    <a:xfrm>
                                      <a:off x="883458" y="1881596"/>
                                      <a:ext cx="4570723" cy="2850068"/>
                                      <a:chOff x="376841" y="1517219"/>
                                      <a:chExt cx="4364774" cy="2850068"/>
                                    </a:xfrm>
                                  </p:grpSpPr>
                                  <p:sp>
                                    <p:nvSpPr>
                                      <p:cNvPr id="129" name="TextBox 128">
                                        <a:extLst>
                                          <a:ext uri="{FF2B5EF4-FFF2-40B4-BE49-F238E27FC236}">
                                            <a16:creationId xmlns:a16="http://schemas.microsoft.com/office/drawing/2014/main" id="{A0E354C1-8514-4E40-811D-37DF1C1D9F53}"/>
                                          </a:ext>
                                        </a:extLst>
                                      </p:cNvPr>
                                      <p:cNvSpPr txBox="1"/>
                                      <p:nvPr/>
                                    </p:nvSpPr>
                                    <p:spPr>
                                      <a:xfrm>
                                        <a:off x="573008" y="1517219"/>
                                        <a:ext cx="463355" cy="292388"/>
                                      </a:xfrm>
                                      <a:prstGeom prst="rect">
                                        <a:avLst/>
                                      </a:prstGeom>
                                      <a:noFill/>
                                    </p:spPr>
                                    <p:txBody>
                                      <a:bodyPr wrap="square" rtlCol="0">
                                        <a:spAutoFit/>
                                      </a:bodyPr>
                                      <a:lstStyle/>
                                      <a:p>
                                        <a:r>
                                          <a:rPr lang="en-US" sz="1300" dirty="0"/>
                                          <a:t>0.2</a:t>
                                        </a:r>
                                      </a:p>
                                    </p:txBody>
                                  </p:sp>
                                  <p:sp>
                                    <p:nvSpPr>
                                      <p:cNvPr id="130" name="TextBox 129">
                                        <a:extLst>
                                          <a:ext uri="{FF2B5EF4-FFF2-40B4-BE49-F238E27FC236}">
                                            <a16:creationId xmlns:a16="http://schemas.microsoft.com/office/drawing/2014/main" id="{F24D597E-D5AC-4432-9717-B144EF6DD992}"/>
                                          </a:ext>
                                        </a:extLst>
                                      </p:cNvPr>
                                      <p:cNvSpPr txBox="1"/>
                                      <p:nvPr/>
                                    </p:nvSpPr>
                                    <p:spPr>
                                      <a:xfrm>
                                        <a:off x="564685" y="1934461"/>
                                        <a:ext cx="488880" cy="292388"/>
                                      </a:xfrm>
                                      <a:prstGeom prst="rect">
                                        <a:avLst/>
                                      </a:prstGeom>
                                      <a:noFill/>
                                    </p:spPr>
                                    <p:txBody>
                                      <a:bodyPr wrap="square" rtlCol="0">
                                        <a:spAutoFit/>
                                      </a:bodyPr>
                                      <a:lstStyle/>
                                      <a:p>
                                        <a:r>
                                          <a:rPr lang="en-US" sz="1300" dirty="0"/>
                                          <a:t>0.1</a:t>
                                        </a:r>
                                      </a:p>
                                    </p:txBody>
                                  </p:sp>
                                  <p:sp>
                                    <p:nvSpPr>
                                      <p:cNvPr id="131" name="TextBox 130">
                                        <a:extLst>
                                          <a:ext uri="{FF2B5EF4-FFF2-40B4-BE49-F238E27FC236}">
                                            <a16:creationId xmlns:a16="http://schemas.microsoft.com/office/drawing/2014/main" id="{E2C45E6D-EA4A-49FF-AE92-280C5AEB9E8D}"/>
                                          </a:ext>
                                        </a:extLst>
                                      </p:cNvPr>
                                      <p:cNvSpPr txBox="1"/>
                                      <p:nvPr/>
                                    </p:nvSpPr>
                                    <p:spPr>
                                      <a:xfrm>
                                        <a:off x="718657" y="2328719"/>
                                        <a:ext cx="418531" cy="292388"/>
                                      </a:xfrm>
                                      <a:prstGeom prst="rect">
                                        <a:avLst/>
                                      </a:prstGeom>
                                      <a:noFill/>
                                    </p:spPr>
                                    <p:txBody>
                                      <a:bodyPr wrap="square" rtlCol="0">
                                        <a:spAutoFit/>
                                      </a:bodyPr>
                                      <a:lstStyle/>
                                      <a:p>
                                        <a:r>
                                          <a:rPr lang="en-US" sz="1300" dirty="0"/>
                                          <a:t>0</a:t>
                                        </a:r>
                                      </a:p>
                                    </p:txBody>
                                  </p:sp>
                                  <p:sp>
                                    <p:nvSpPr>
                                      <p:cNvPr id="132" name="TextBox 131">
                                        <a:extLst>
                                          <a:ext uri="{FF2B5EF4-FFF2-40B4-BE49-F238E27FC236}">
                                            <a16:creationId xmlns:a16="http://schemas.microsoft.com/office/drawing/2014/main" id="{38FCF0CD-65AF-44A2-B2B0-DA2E6E6BEEBD}"/>
                                          </a:ext>
                                        </a:extLst>
                                      </p:cNvPr>
                                      <p:cNvSpPr txBox="1"/>
                                      <p:nvPr/>
                                    </p:nvSpPr>
                                    <p:spPr>
                                      <a:xfrm>
                                        <a:off x="523473" y="2732209"/>
                                        <a:ext cx="541120" cy="292388"/>
                                      </a:xfrm>
                                      <a:prstGeom prst="rect">
                                        <a:avLst/>
                                      </a:prstGeom>
                                      <a:noFill/>
                                    </p:spPr>
                                    <p:txBody>
                                      <a:bodyPr wrap="square" rtlCol="0">
                                        <a:spAutoFit/>
                                      </a:bodyPr>
                                      <a:lstStyle/>
                                      <a:p>
                                        <a:r>
                                          <a:rPr lang="en-US" sz="1300" dirty="0"/>
                                          <a:t>-0.1</a:t>
                                        </a:r>
                                      </a:p>
                                    </p:txBody>
                                  </p:sp>
                                  <p:sp>
                                    <p:nvSpPr>
                                      <p:cNvPr id="133" name="TextBox 132">
                                        <a:extLst>
                                          <a:ext uri="{FF2B5EF4-FFF2-40B4-BE49-F238E27FC236}">
                                            <a16:creationId xmlns:a16="http://schemas.microsoft.com/office/drawing/2014/main" id="{EF351425-450A-4E16-9380-9BEAB1FB3683}"/>
                                          </a:ext>
                                        </a:extLst>
                                      </p:cNvPr>
                                      <p:cNvSpPr txBox="1"/>
                                      <p:nvPr/>
                                    </p:nvSpPr>
                                    <p:spPr>
                                      <a:xfrm>
                                        <a:off x="376841" y="3117206"/>
                                        <a:ext cx="674686" cy="292388"/>
                                      </a:xfrm>
                                      <a:prstGeom prst="rect">
                                        <a:avLst/>
                                      </a:prstGeom>
                                      <a:noFill/>
                                    </p:spPr>
                                    <p:txBody>
                                      <a:bodyPr wrap="square" rtlCol="0">
                                        <a:spAutoFit/>
                                      </a:bodyPr>
                                      <a:lstStyle/>
                                      <a:p>
                                        <a:r>
                                          <a:rPr lang="en-US" sz="1300" dirty="0"/>
                                          <a:t>   -0.2</a:t>
                                        </a:r>
                                      </a:p>
                                    </p:txBody>
                                  </p:sp>
                                  <p:sp>
                                    <p:nvSpPr>
                                      <p:cNvPr id="134" name="TextBox 133">
                                        <a:extLst>
                                          <a:ext uri="{FF2B5EF4-FFF2-40B4-BE49-F238E27FC236}">
                                            <a16:creationId xmlns:a16="http://schemas.microsoft.com/office/drawing/2014/main" id="{2E2B138D-702C-49C2-A62A-88D505E2B83B}"/>
                                          </a:ext>
                                        </a:extLst>
                                      </p:cNvPr>
                                      <p:cNvSpPr txBox="1"/>
                                      <p:nvPr/>
                                    </p:nvSpPr>
                                    <p:spPr>
                                      <a:xfrm>
                                        <a:off x="519667" y="3916543"/>
                                        <a:ext cx="539236" cy="292388"/>
                                      </a:xfrm>
                                      <a:prstGeom prst="rect">
                                        <a:avLst/>
                                      </a:prstGeom>
                                      <a:noFill/>
                                    </p:spPr>
                                    <p:txBody>
                                      <a:bodyPr wrap="square" rtlCol="0">
                                        <a:spAutoFit/>
                                      </a:bodyPr>
                                      <a:lstStyle/>
                                      <a:p>
                                        <a:r>
                                          <a:rPr lang="en-US" sz="1300" dirty="0"/>
                                          <a:t>-0.4</a:t>
                                        </a:r>
                                      </a:p>
                                    </p:txBody>
                                  </p:sp>
                                  <p:grpSp>
                                    <p:nvGrpSpPr>
                                      <p:cNvPr id="135" name="Group 134">
                                        <a:extLst>
                                          <a:ext uri="{FF2B5EF4-FFF2-40B4-BE49-F238E27FC236}">
                                            <a16:creationId xmlns:a16="http://schemas.microsoft.com/office/drawing/2014/main" id="{AFE5A51E-A4DF-4A2F-844E-36FE2711DA69}"/>
                                          </a:ext>
                                        </a:extLst>
                                      </p:cNvPr>
                                      <p:cNvGrpSpPr/>
                                      <p:nvPr/>
                                    </p:nvGrpSpPr>
                                    <p:grpSpPr>
                                      <a:xfrm>
                                        <a:off x="890115" y="1667342"/>
                                        <a:ext cx="3851500" cy="2699945"/>
                                        <a:chOff x="890115" y="1667342"/>
                                        <a:chExt cx="3851500" cy="2699945"/>
                                      </a:xfrm>
                                    </p:grpSpPr>
                                    <p:grpSp>
                                      <p:nvGrpSpPr>
                                        <p:cNvPr id="136" name="Group 135">
                                          <a:extLst>
                                            <a:ext uri="{FF2B5EF4-FFF2-40B4-BE49-F238E27FC236}">
                                              <a16:creationId xmlns:a16="http://schemas.microsoft.com/office/drawing/2014/main" id="{B51265B4-7520-4425-B39E-FF886A611A9C}"/>
                                            </a:ext>
                                          </a:extLst>
                                        </p:cNvPr>
                                        <p:cNvGrpSpPr/>
                                        <p:nvPr/>
                                      </p:nvGrpSpPr>
                                      <p:grpSpPr>
                                        <a:xfrm>
                                          <a:off x="927810" y="1667342"/>
                                          <a:ext cx="3813805" cy="2467824"/>
                                          <a:chOff x="914287" y="1631933"/>
                                          <a:chExt cx="3813805" cy="2467824"/>
                                        </a:xfrm>
                                      </p:grpSpPr>
                                      <p:sp>
                                        <p:nvSpPr>
                                          <p:cNvPr id="142" name="Flowchart: Connector 141">
                                            <a:extLst>
                                              <a:ext uri="{FF2B5EF4-FFF2-40B4-BE49-F238E27FC236}">
                                                <a16:creationId xmlns:a16="http://schemas.microsoft.com/office/drawing/2014/main" id="{174153C7-9222-4350-826E-A9D2A0924213}"/>
                                              </a:ext>
                                            </a:extLst>
                                          </p:cNvPr>
                                          <p:cNvSpPr/>
                                          <p:nvPr/>
                                        </p:nvSpPr>
                                        <p:spPr>
                                          <a:xfrm>
                                            <a:off x="4095128" y="3047515"/>
                                            <a:ext cx="45720" cy="45720"/>
                                          </a:xfrm>
                                          <a:prstGeom prst="flowChartConnector">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Flowchart: Connector 142">
                                            <a:extLst>
                                              <a:ext uri="{FF2B5EF4-FFF2-40B4-BE49-F238E27FC236}">
                                                <a16:creationId xmlns:a16="http://schemas.microsoft.com/office/drawing/2014/main" id="{9966CEF9-C88C-4041-B73B-99C2414227AC}"/>
                                              </a:ext>
                                            </a:extLst>
                                          </p:cNvPr>
                                          <p:cNvSpPr/>
                                          <p:nvPr/>
                                        </p:nvSpPr>
                                        <p:spPr>
                                          <a:xfrm>
                                            <a:off x="4682372" y="2391190"/>
                                            <a:ext cx="45720" cy="45720"/>
                                          </a:xfrm>
                                          <a:prstGeom prst="flowChartConnector">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4" name="Flowchart: Connector 143">
                                            <a:extLst>
                                              <a:ext uri="{FF2B5EF4-FFF2-40B4-BE49-F238E27FC236}">
                                                <a16:creationId xmlns:a16="http://schemas.microsoft.com/office/drawing/2014/main" id="{CE84F1C2-E4B5-4925-97A1-A2559333352B}"/>
                                              </a:ext>
                                            </a:extLst>
                                          </p:cNvPr>
                                          <p:cNvSpPr/>
                                          <p:nvPr/>
                                        </p:nvSpPr>
                                        <p:spPr>
                                          <a:xfrm>
                                            <a:off x="3449363" y="3189717"/>
                                            <a:ext cx="45720" cy="45720"/>
                                          </a:xfrm>
                                          <a:prstGeom prst="flowChartConnector">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5" name="Flowchart: Connector 144">
                                            <a:extLst>
                                              <a:ext uri="{FF2B5EF4-FFF2-40B4-BE49-F238E27FC236}">
                                                <a16:creationId xmlns:a16="http://schemas.microsoft.com/office/drawing/2014/main" id="{FF250004-46C7-475D-A9CE-AABF3F69C80E}"/>
                                              </a:ext>
                                            </a:extLst>
                                          </p:cNvPr>
                                          <p:cNvSpPr/>
                                          <p:nvPr/>
                                        </p:nvSpPr>
                                        <p:spPr>
                                          <a:xfrm>
                                            <a:off x="2227410" y="3225285"/>
                                            <a:ext cx="45720" cy="45720"/>
                                          </a:xfrm>
                                          <a:prstGeom prst="flowChartConnector">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Flowchart: Connector 145">
                                            <a:extLst>
                                              <a:ext uri="{FF2B5EF4-FFF2-40B4-BE49-F238E27FC236}">
                                                <a16:creationId xmlns:a16="http://schemas.microsoft.com/office/drawing/2014/main" id="{7B206588-BE31-4A1E-AA28-9AA3CD18AE78}"/>
                                              </a:ext>
                                            </a:extLst>
                                          </p:cNvPr>
                                          <p:cNvSpPr/>
                                          <p:nvPr/>
                                        </p:nvSpPr>
                                        <p:spPr>
                                          <a:xfrm>
                                            <a:off x="1609359" y="2892087"/>
                                            <a:ext cx="45720" cy="45720"/>
                                          </a:xfrm>
                                          <a:prstGeom prst="flowChartConnector">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Flowchart: Connector 146">
                                            <a:extLst>
                                              <a:ext uri="{FF2B5EF4-FFF2-40B4-BE49-F238E27FC236}">
                                                <a16:creationId xmlns:a16="http://schemas.microsoft.com/office/drawing/2014/main" id="{507F9FF6-D9CE-47EA-A78D-AA1BF9F8AB2A}"/>
                                              </a:ext>
                                            </a:extLst>
                                          </p:cNvPr>
                                          <p:cNvSpPr/>
                                          <p:nvPr/>
                                        </p:nvSpPr>
                                        <p:spPr>
                                          <a:xfrm>
                                            <a:off x="3470158" y="2699350"/>
                                            <a:ext cx="45720" cy="45720"/>
                                          </a:xfrm>
                                          <a:prstGeom prst="flowChartConnector">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8" name="Flowchart: Connector 147">
                                            <a:extLst>
                                              <a:ext uri="{FF2B5EF4-FFF2-40B4-BE49-F238E27FC236}">
                                                <a16:creationId xmlns:a16="http://schemas.microsoft.com/office/drawing/2014/main" id="{DA18FBD4-8B8A-43D2-A67A-3B9DCB29D83F}"/>
                                              </a:ext>
                                            </a:extLst>
                                          </p:cNvPr>
                                          <p:cNvSpPr/>
                                          <p:nvPr/>
                                        </p:nvSpPr>
                                        <p:spPr>
                                          <a:xfrm>
                                            <a:off x="2217374" y="3103314"/>
                                            <a:ext cx="45720" cy="45720"/>
                                          </a:xfrm>
                                          <a:prstGeom prst="flowChartConnector">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9" name="Flowchart: Connector 148">
                                            <a:extLst>
                                              <a:ext uri="{FF2B5EF4-FFF2-40B4-BE49-F238E27FC236}">
                                                <a16:creationId xmlns:a16="http://schemas.microsoft.com/office/drawing/2014/main" id="{664CBB74-EDD3-4D09-B255-22669A9B817F}"/>
                                              </a:ext>
                                            </a:extLst>
                                          </p:cNvPr>
                                          <p:cNvSpPr/>
                                          <p:nvPr/>
                                        </p:nvSpPr>
                                        <p:spPr>
                                          <a:xfrm>
                                            <a:off x="2864230" y="2975196"/>
                                            <a:ext cx="45720" cy="45720"/>
                                          </a:xfrm>
                                          <a:prstGeom prst="flowChartConnector">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0" name="Flowchart: Connector 149">
                                            <a:extLst>
                                              <a:ext uri="{FF2B5EF4-FFF2-40B4-BE49-F238E27FC236}">
                                                <a16:creationId xmlns:a16="http://schemas.microsoft.com/office/drawing/2014/main" id="{B8DF8A8E-AA3C-4098-9C14-9B12F5E8313B}"/>
                                              </a:ext>
                                            </a:extLst>
                                          </p:cNvPr>
                                          <p:cNvSpPr/>
                                          <p:nvPr/>
                                        </p:nvSpPr>
                                        <p:spPr>
                                          <a:xfrm>
                                            <a:off x="2219791" y="2503384"/>
                                            <a:ext cx="45720" cy="45720"/>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1" name="Flowchart: Connector 150">
                                            <a:extLst>
                                              <a:ext uri="{FF2B5EF4-FFF2-40B4-BE49-F238E27FC236}">
                                                <a16:creationId xmlns:a16="http://schemas.microsoft.com/office/drawing/2014/main" id="{589C1B17-3563-461D-84CD-5A3D452F774C}"/>
                                              </a:ext>
                                            </a:extLst>
                                          </p:cNvPr>
                                          <p:cNvSpPr/>
                                          <p:nvPr/>
                                        </p:nvSpPr>
                                        <p:spPr>
                                          <a:xfrm>
                                            <a:off x="3493018" y="2596727"/>
                                            <a:ext cx="45720" cy="45720"/>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2" name="Flowchart: Connector 151">
                                            <a:extLst>
                                              <a:ext uri="{FF2B5EF4-FFF2-40B4-BE49-F238E27FC236}">
                                                <a16:creationId xmlns:a16="http://schemas.microsoft.com/office/drawing/2014/main" id="{21E5ED93-0F86-4024-8DAD-88C025F18B0B}"/>
                                              </a:ext>
                                            </a:extLst>
                                          </p:cNvPr>
                                          <p:cNvSpPr/>
                                          <p:nvPr/>
                                        </p:nvSpPr>
                                        <p:spPr>
                                          <a:xfrm>
                                            <a:off x="1620176" y="2818124"/>
                                            <a:ext cx="45720" cy="45720"/>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3" name="Flowchart: Connector 152">
                                            <a:extLst>
                                              <a:ext uri="{FF2B5EF4-FFF2-40B4-BE49-F238E27FC236}">
                                                <a16:creationId xmlns:a16="http://schemas.microsoft.com/office/drawing/2014/main" id="{E91CC2F1-C9D3-4444-9F17-DCDB9759C7A0}"/>
                                              </a:ext>
                                            </a:extLst>
                                          </p:cNvPr>
                                          <p:cNvSpPr/>
                                          <p:nvPr/>
                                        </p:nvSpPr>
                                        <p:spPr>
                                          <a:xfrm>
                                            <a:off x="3462511" y="3585683"/>
                                            <a:ext cx="45720" cy="45720"/>
                                          </a:xfrm>
                                          <a:prstGeom prst="flowChartConnector">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4" name="Flowchart: Connector 153">
                                            <a:extLst>
                                              <a:ext uri="{FF2B5EF4-FFF2-40B4-BE49-F238E27FC236}">
                                                <a16:creationId xmlns:a16="http://schemas.microsoft.com/office/drawing/2014/main" id="{2D154AC6-0AAB-4DF5-83AD-D659FAC622F5}"/>
                                              </a:ext>
                                            </a:extLst>
                                          </p:cNvPr>
                                          <p:cNvSpPr/>
                                          <p:nvPr/>
                                        </p:nvSpPr>
                                        <p:spPr>
                                          <a:xfrm>
                                            <a:off x="2242650" y="2906272"/>
                                            <a:ext cx="45720" cy="45720"/>
                                          </a:xfrm>
                                          <a:prstGeom prst="flowChartConnector">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Flowchart: Connector 154">
                                            <a:extLst>
                                              <a:ext uri="{FF2B5EF4-FFF2-40B4-BE49-F238E27FC236}">
                                                <a16:creationId xmlns:a16="http://schemas.microsoft.com/office/drawing/2014/main" id="{399B1865-66D1-40DB-A15F-91963EE5F18F}"/>
                                              </a:ext>
                                            </a:extLst>
                                          </p:cNvPr>
                                          <p:cNvSpPr/>
                                          <p:nvPr/>
                                        </p:nvSpPr>
                                        <p:spPr>
                                          <a:xfrm>
                                            <a:off x="1610544" y="3062275"/>
                                            <a:ext cx="45720" cy="45720"/>
                                          </a:xfrm>
                                          <a:prstGeom prst="flowChartConnector">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6" name="Group 155">
                                            <a:extLst>
                                              <a:ext uri="{FF2B5EF4-FFF2-40B4-BE49-F238E27FC236}">
                                                <a16:creationId xmlns:a16="http://schemas.microsoft.com/office/drawing/2014/main" id="{DE6EC0E6-9721-4F3C-B1E4-6357E9A9EFDE}"/>
                                              </a:ext>
                                            </a:extLst>
                                          </p:cNvPr>
                                          <p:cNvGrpSpPr/>
                                          <p:nvPr/>
                                        </p:nvGrpSpPr>
                                        <p:grpSpPr>
                                          <a:xfrm>
                                            <a:off x="914287" y="1631933"/>
                                            <a:ext cx="3813048" cy="2467824"/>
                                            <a:chOff x="914287" y="1625583"/>
                                            <a:chExt cx="3813048" cy="2467824"/>
                                          </a:xfrm>
                                        </p:grpSpPr>
                                        <p:cxnSp>
                                          <p:nvCxnSpPr>
                                            <p:cNvPr id="158" name="Straight Connector 157">
                                              <a:extLst>
                                                <a:ext uri="{FF2B5EF4-FFF2-40B4-BE49-F238E27FC236}">
                                                  <a16:creationId xmlns:a16="http://schemas.microsoft.com/office/drawing/2014/main" id="{43A4D0BC-2A6C-4EB8-A70E-836B052AC962}"/>
                                                </a:ext>
                                              </a:extLst>
                                            </p:cNvPr>
                                            <p:cNvCxnSpPr/>
                                            <p:nvPr/>
                                          </p:nvCxnSpPr>
                                          <p:spPr>
                                            <a:xfrm>
                                              <a:off x="995240" y="1625583"/>
                                              <a:ext cx="0" cy="2377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9D284B4D-F124-411E-A8E6-275869136F33}"/>
                                                </a:ext>
                                              </a:extLst>
                                            </p:cNvPr>
                                            <p:cNvCxnSpPr>
                                              <a:cxnSpLocks/>
                                            </p:cNvCxnSpPr>
                                            <p:nvPr/>
                                          </p:nvCxnSpPr>
                                          <p:spPr>
                                            <a:xfrm rot="16200000">
                                              <a:off x="2820811" y="2114216"/>
                                              <a:ext cx="0" cy="38130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400C1711-9006-4C01-8047-D3C30C2B8FED}"/>
                                                </a:ext>
                                              </a:extLst>
                                            </p:cNvPr>
                                            <p:cNvCxnSpPr/>
                                            <p:nvPr/>
                                          </p:nvCxnSpPr>
                                          <p:spPr>
                                            <a:xfrm>
                                              <a:off x="914400" y="1641070"/>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F5FD3EC6-1790-4B17-BC05-87F4BB268F24}"/>
                                                </a:ext>
                                              </a:extLst>
                                            </p:cNvPr>
                                            <p:cNvCxnSpPr/>
                                            <p:nvPr/>
                                          </p:nvCxnSpPr>
                                          <p:spPr>
                                            <a:xfrm>
                                              <a:off x="914400" y="2434500"/>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C764D73C-CDB8-4F9F-8148-CDF3D8ADF5BD}"/>
                                                </a:ext>
                                              </a:extLst>
                                            </p:cNvPr>
                                            <p:cNvCxnSpPr/>
                                            <p:nvPr/>
                                          </p:nvCxnSpPr>
                                          <p:spPr>
                                            <a:xfrm>
                                              <a:off x="914400" y="2831428"/>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0398B206-88E5-4530-A28E-D7BAADDFF29C}"/>
                                                </a:ext>
                                              </a:extLst>
                                            </p:cNvPr>
                                            <p:cNvCxnSpPr/>
                                            <p:nvPr/>
                                          </p:nvCxnSpPr>
                                          <p:spPr>
                                            <a:xfrm>
                                              <a:off x="914400" y="3223398"/>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9E656668-7374-4FE2-8A64-775B2AC1E1B5}"/>
                                                </a:ext>
                                              </a:extLst>
                                            </p:cNvPr>
                                            <p:cNvCxnSpPr>
                                              <a:cxnSpLocks/>
                                            </p:cNvCxnSpPr>
                                            <p:nvPr/>
                                          </p:nvCxnSpPr>
                                          <p:spPr>
                                            <a:xfrm rot="5400000">
                                              <a:off x="961792" y="4057073"/>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08D74696-70F9-4CC6-B2BB-52F6654F0535}"/>
                                                </a:ext>
                                              </a:extLst>
                                            </p:cNvPr>
                                            <p:cNvCxnSpPr>
                                              <a:cxnSpLocks/>
                                            </p:cNvCxnSpPr>
                                            <p:nvPr/>
                                          </p:nvCxnSpPr>
                                          <p:spPr>
                                            <a:xfrm rot="5400000">
                                              <a:off x="1573025" y="4057073"/>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1604A178-EB70-4910-80CF-4CD685695518}"/>
                                                </a:ext>
                                              </a:extLst>
                                            </p:cNvPr>
                                            <p:cNvCxnSpPr>
                                              <a:cxnSpLocks/>
                                            </p:cNvCxnSpPr>
                                            <p:nvPr/>
                                          </p:nvCxnSpPr>
                                          <p:spPr>
                                            <a:xfrm rot="5400000">
                                              <a:off x="4065012" y="4057073"/>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363E6892-1EC2-43A9-AA25-321FF1631E73}"/>
                                                </a:ext>
                                              </a:extLst>
                                            </p:cNvPr>
                                            <p:cNvCxnSpPr>
                                              <a:cxnSpLocks/>
                                            </p:cNvCxnSpPr>
                                            <p:nvPr/>
                                          </p:nvCxnSpPr>
                                          <p:spPr>
                                            <a:xfrm rot="5400000">
                                              <a:off x="4676240" y="4057073"/>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E9D77C02-EAA0-464A-987E-548F4CBF47C7}"/>
                                                </a:ext>
                                              </a:extLst>
                                            </p:cNvPr>
                                            <p:cNvCxnSpPr/>
                                            <p:nvPr/>
                                          </p:nvCxnSpPr>
                                          <p:spPr>
                                            <a:xfrm>
                                              <a:off x="914400" y="2039037"/>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8430EE33-12C0-4BBB-BF21-C4B46388B16E}"/>
                                                </a:ext>
                                              </a:extLst>
                                            </p:cNvPr>
                                            <p:cNvCxnSpPr>
                                              <a:cxnSpLocks/>
                                            </p:cNvCxnSpPr>
                                            <p:nvPr/>
                                          </p:nvCxnSpPr>
                                          <p:spPr>
                                            <a:xfrm rot="5400000">
                                              <a:off x="2819015" y="4057073"/>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7" name="Flowchart: Connector 156">
                                            <a:extLst>
                                              <a:ext uri="{FF2B5EF4-FFF2-40B4-BE49-F238E27FC236}">
                                                <a16:creationId xmlns:a16="http://schemas.microsoft.com/office/drawing/2014/main" id="{16F33E32-F5A4-4C23-8C8B-344CEC972B4D}"/>
                                              </a:ext>
                                            </a:extLst>
                                          </p:cNvPr>
                                          <p:cNvSpPr/>
                                          <p:nvPr/>
                                        </p:nvSpPr>
                                        <p:spPr>
                                          <a:xfrm>
                                            <a:off x="2856716" y="2401594"/>
                                            <a:ext cx="45720" cy="45720"/>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7" name="TextBox 136">
                                          <a:extLst>
                                            <a:ext uri="{FF2B5EF4-FFF2-40B4-BE49-F238E27FC236}">
                                              <a16:creationId xmlns:a16="http://schemas.microsoft.com/office/drawing/2014/main" id="{5BA91417-BCA6-43B1-B2C4-D1188E55A19F}"/>
                                            </a:ext>
                                          </a:extLst>
                                        </p:cNvPr>
                                        <p:cNvSpPr txBox="1"/>
                                        <p:nvPr/>
                                      </p:nvSpPr>
                                      <p:spPr>
                                        <a:xfrm>
                                          <a:off x="1451879" y="4074899"/>
                                          <a:ext cx="418531" cy="292388"/>
                                        </a:xfrm>
                                        <a:prstGeom prst="rect">
                                          <a:avLst/>
                                        </a:prstGeom>
                                        <a:noFill/>
                                      </p:spPr>
                                      <p:txBody>
                                        <a:bodyPr wrap="square" rtlCol="0">
                                          <a:spAutoFit/>
                                        </a:bodyPr>
                                        <a:lstStyle/>
                                        <a:p>
                                          <a:r>
                                            <a:rPr lang="en-US" sz="1300" dirty="0"/>
                                            <a:t>12</a:t>
                                          </a:r>
                                        </a:p>
                                      </p:txBody>
                                    </p:sp>
                                    <p:sp>
                                      <p:nvSpPr>
                                        <p:cNvPr id="138" name="TextBox 137">
                                          <a:extLst>
                                            <a:ext uri="{FF2B5EF4-FFF2-40B4-BE49-F238E27FC236}">
                                              <a16:creationId xmlns:a16="http://schemas.microsoft.com/office/drawing/2014/main" id="{40D93881-A21C-4E1A-9CBF-40B9776E7DB1}"/>
                                            </a:ext>
                                          </a:extLst>
                                        </p:cNvPr>
                                        <p:cNvSpPr txBox="1"/>
                                        <p:nvPr/>
                                      </p:nvSpPr>
                                      <p:spPr>
                                        <a:xfrm>
                                          <a:off x="2705860" y="4074899"/>
                                          <a:ext cx="418531" cy="292388"/>
                                        </a:xfrm>
                                        <a:prstGeom prst="rect">
                                          <a:avLst/>
                                        </a:prstGeom>
                                        <a:noFill/>
                                      </p:spPr>
                                      <p:txBody>
                                        <a:bodyPr wrap="square" rtlCol="0">
                                          <a:spAutoFit/>
                                        </a:bodyPr>
                                        <a:lstStyle/>
                                        <a:p>
                                          <a:r>
                                            <a:rPr lang="en-US" sz="1300" dirty="0"/>
                                            <a:t>36</a:t>
                                          </a:r>
                                        </a:p>
                                      </p:txBody>
                                    </p:sp>
                                    <p:sp>
                                      <p:nvSpPr>
                                        <p:cNvPr id="139" name="TextBox 138">
                                          <a:extLst>
                                            <a:ext uri="{FF2B5EF4-FFF2-40B4-BE49-F238E27FC236}">
                                              <a16:creationId xmlns:a16="http://schemas.microsoft.com/office/drawing/2014/main" id="{6A3ABE9F-0F00-4928-8418-6002AD061021}"/>
                                            </a:ext>
                                          </a:extLst>
                                        </p:cNvPr>
                                        <p:cNvSpPr txBox="1"/>
                                        <p:nvPr/>
                                      </p:nvSpPr>
                                      <p:spPr>
                                        <a:xfrm>
                                          <a:off x="3320136" y="4074899"/>
                                          <a:ext cx="418531" cy="292388"/>
                                        </a:xfrm>
                                        <a:prstGeom prst="rect">
                                          <a:avLst/>
                                        </a:prstGeom>
                                        <a:noFill/>
                                      </p:spPr>
                                      <p:txBody>
                                        <a:bodyPr wrap="square" rtlCol="0">
                                          <a:spAutoFit/>
                                        </a:bodyPr>
                                        <a:lstStyle/>
                                        <a:p>
                                          <a:r>
                                            <a:rPr lang="en-US" sz="1300" dirty="0"/>
                                            <a:t>48</a:t>
                                          </a:r>
                                        </a:p>
                                      </p:txBody>
                                    </p:sp>
                                    <p:sp>
                                      <p:nvSpPr>
                                        <p:cNvPr id="140" name="TextBox 139">
                                          <a:extLst>
                                            <a:ext uri="{FF2B5EF4-FFF2-40B4-BE49-F238E27FC236}">
                                              <a16:creationId xmlns:a16="http://schemas.microsoft.com/office/drawing/2014/main" id="{16E7D093-85B1-47CB-B625-E42E8CEBD874}"/>
                                            </a:ext>
                                          </a:extLst>
                                        </p:cNvPr>
                                        <p:cNvSpPr txBox="1"/>
                                        <p:nvPr/>
                                      </p:nvSpPr>
                                      <p:spPr>
                                        <a:xfrm>
                                          <a:off x="890115" y="4074899"/>
                                          <a:ext cx="249091" cy="292388"/>
                                        </a:xfrm>
                                        <a:prstGeom prst="rect">
                                          <a:avLst/>
                                        </a:prstGeom>
                                        <a:noFill/>
                                      </p:spPr>
                                      <p:txBody>
                                        <a:bodyPr wrap="square" rtlCol="0">
                                          <a:spAutoFit/>
                                        </a:bodyPr>
                                        <a:lstStyle/>
                                        <a:p>
                                          <a:pPr algn="ctr"/>
                                          <a:r>
                                            <a:rPr lang="en-US" sz="1300" dirty="0"/>
                                            <a:t>0</a:t>
                                          </a:r>
                                        </a:p>
                                      </p:txBody>
                                    </p:sp>
                                    <p:sp>
                                      <p:nvSpPr>
                                        <p:cNvPr id="141" name="TextBox 140">
                                          <a:extLst>
                                            <a:ext uri="{FF2B5EF4-FFF2-40B4-BE49-F238E27FC236}">
                                              <a16:creationId xmlns:a16="http://schemas.microsoft.com/office/drawing/2014/main" id="{24B0B43C-D172-4184-B51F-6B490B17A1F4}"/>
                                            </a:ext>
                                          </a:extLst>
                                        </p:cNvPr>
                                        <p:cNvSpPr txBox="1"/>
                                        <p:nvPr/>
                                      </p:nvSpPr>
                                      <p:spPr>
                                        <a:xfrm>
                                          <a:off x="3944882" y="4074899"/>
                                          <a:ext cx="418531" cy="292388"/>
                                        </a:xfrm>
                                        <a:prstGeom prst="rect">
                                          <a:avLst/>
                                        </a:prstGeom>
                                        <a:noFill/>
                                      </p:spPr>
                                      <p:txBody>
                                        <a:bodyPr wrap="square" rtlCol="0">
                                          <a:spAutoFit/>
                                        </a:bodyPr>
                                        <a:lstStyle/>
                                        <a:p>
                                          <a:r>
                                            <a:rPr lang="en-US" sz="1300" dirty="0"/>
                                            <a:t>56</a:t>
                                          </a:r>
                                        </a:p>
                                      </p:txBody>
                                    </p:sp>
                                  </p:grpSp>
                                </p:grpSp>
                                <p:cxnSp>
                                  <p:nvCxnSpPr>
                                    <p:cNvPr id="128" name="Straight Connector 127">
                                      <a:extLst>
                                        <a:ext uri="{FF2B5EF4-FFF2-40B4-BE49-F238E27FC236}">
                                          <a16:creationId xmlns:a16="http://schemas.microsoft.com/office/drawing/2014/main" id="{D43D529A-B3D3-4FE6-8194-2B3347861A07}"/>
                                        </a:ext>
                                      </a:extLst>
                                    </p:cNvPr>
                                    <p:cNvCxnSpPr/>
                                    <p:nvPr/>
                                  </p:nvCxnSpPr>
                                  <p:spPr>
                                    <a:xfrm>
                                      <a:off x="1460542" y="4031800"/>
                                      <a:ext cx="760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6" name="Straight Connector 125">
                                    <a:extLst>
                                      <a:ext uri="{FF2B5EF4-FFF2-40B4-BE49-F238E27FC236}">
                                        <a16:creationId xmlns:a16="http://schemas.microsoft.com/office/drawing/2014/main" id="{28933F32-F8C8-4CA7-AC13-71B787472519}"/>
                                      </a:ext>
                                    </a:extLst>
                                  </p:cNvPr>
                                  <p:cNvCxnSpPr>
                                    <a:cxnSpLocks/>
                                  </p:cNvCxnSpPr>
                                  <p:nvPr/>
                                </p:nvCxnSpPr>
                                <p:spPr>
                                  <a:xfrm rot="5400000">
                                    <a:off x="4116490" y="4463209"/>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22" name="Straight Connector 121">
                                <a:extLst>
                                  <a:ext uri="{FF2B5EF4-FFF2-40B4-BE49-F238E27FC236}">
                                    <a16:creationId xmlns:a16="http://schemas.microsoft.com/office/drawing/2014/main" id="{6FFA2BDA-F55A-4457-AD78-2C920843AEB7}"/>
                                  </a:ext>
                                </a:extLst>
                              </p:cNvPr>
                              <p:cNvCxnSpPr>
                                <a:cxnSpLocks/>
                              </p:cNvCxnSpPr>
                              <p:nvPr/>
                            </p:nvCxnSpPr>
                            <p:spPr>
                              <a:xfrm rot="5400000">
                                <a:off x="2799821" y="4463209"/>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17" name="Flowchart: Connector 116">
                            <a:extLst>
                              <a:ext uri="{FF2B5EF4-FFF2-40B4-BE49-F238E27FC236}">
                                <a16:creationId xmlns:a16="http://schemas.microsoft.com/office/drawing/2014/main" id="{449730DB-ACF4-48E1-838F-5C7303650C8F}"/>
                              </a:ext>
                            </a:extLst>
                          </p:cNvPr>
                          <p:cNvSpPr/>
                          <p:nvPr/>
                        </p:nvSpPr>
                        <p:spPr>
                          <a:xfrm>
                            <a:off x="5431572" y="2793252"/>
                            <a:ext cx="47877" cy="45720"/>
                          </a:xfrm>
                          <a:prstGeom prst="flowChartConnector">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Flowchart: Connector 117">
                            <a:extLst>
                              <a:ext uri="{FF2B5EF4-FFF2-40B4-BE49-F238E27FC236}">
                                <a16:creationId xmlns:a16="http://schemas.microsoft.com/office/drawing/2014/main" id="{7D114E08-0A24-45A0-826D-2BA21492DDC3}"/>
                              </a:ext>
                            </a:extLst>
                          </p:cNvPr>
                          <p:cNvSpPr/>
                          <p:nvPr/>
                        </p:nvSpPr>
                        <p:spPr>
                          <a:xfrm>
                            <a:off x="4772527" y="3167585"/>
                            <a:ext cx="47877" cy="45720"/>
                          </a:xfrm>
                          <a:prstGeom prst="flowChartConnector">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grpSp>
            <p:sp>
              <p:nvSpPr>
                <p:cNvPr id="104" name="TextBox 103">
                  <a:extLst>
                    <a:ext uri="{FF2B5EF4-FFF2-40B4-BE49-F238E27FC236}">
                      <a16:creationId xmlns:a16="http://schemas.microsoft.com/office/drawing/2014/main" id="{840CBE40-3133-4192-9A05-72FD885F1797}"/>
                    </a:ext>
                  </a:extLst>
                </p:cNvPr>
                <p:cNvSpPr txBox="1"/>
                <p:nvPr/>
              </p:nvSpPr>
              <p:spPr>
                <a:xfrm>
                  <a:off x="11073661" y="4439594"/>
                  <a:ext cx="438279" cy="292388"/>
                </a:xfrm>
                <a:prstGeom prst="rect">
                  <a:avLst/>
                </a:prstGeom>
                <a:noFill/>
              </p:spPr>
              <p:txBody>
                <a:bodyPr wrap="square" rtlCol="0">
                  <a:spAutoFit/>
                </a:bodyPr>
                <a:lstStyle/>
                <a:p>
                  <a:r>
                    <a:rPr lang="en-US" sz="1300" dirty="0"/>
                    <a:t>68</a:t>
                  </a:r>
                </a:p>
              </p:txBody>
            </p:sp>
          </p:grpSp>
          <p:sp>
            <p:nvSpPr>
              <p:cNvPr id="170" name="Freeform: Shape 169">
                <a:extLst>
                  <a:ext uri="{FF2B5EF4-FFF2-40B4-BE49-F238E27FC236}">
                    <a16:creationId xmlns:a16="http://schemas.microsoft.com/office/drawing/2014/main" id="{6915CA25-CFE1-48BC-B12D-03723D7B4DE6}"/>
                  </a:ext>
                </a:extLst>
              </p:cNvPr>
              <p:cNvSpPr/>
              <p:nvPr/>
            </p:nvSpPr>
            <p:spPr>
              <a:xfrm>
                <a:off x="7359382" y="2802322"/>
                <a:ext cx="3891516" cy="850605"/>
              </a:xfrm>
              <a:custGeom>
                <a:avLst/>
                <a:gdLst>
                  <a:gd name="connsiteX0" fmla="*/ 0 w 3891516"/>
                  <a:gd name="connsiteY0" fmla="*/ 37214 h 850605"/>
                  <a:gd name="connsiteX1" fmla="*/ 664535 w 3891516"/>
                  <a:gd name="connsiteY1" fmla="*/ 552893 h 850605"/>
                  <a:gd name="connsiteX2" fmla="*/ 1307804 w 3891516"/>
                  <a:gd name="connsiteY2" fmla="*/ 850605 h 850605"/>
                  <a:gd name="connsiteX3" fmla="*/ 1940441 w 3891516"/>
                  <a:gd name="connsiteY3" fmla="*/ 606056 h 850605"/>
                  <a:gd name="connsiteX4" fmla="*/ 2594344 w 3891516"/>
                  <a:gd name="connsiteY4" fmla="*/ 813391 h 850605"/>
                  <a:gd name="connsiteX5" fmla="*/ 3264195 w 3891516"/>
                  <a:gd name="connsiteY5" fmla="*/ 680484 h 850605"/>
                  <a:gd name="connsiteX6" fmla="*/ 3891516 w 3891516"/>
                  <a:gd name="connsiteY6" fmla="*/ 0 h 850605"/>
                  <a:gd name="connsiteX7" fmla="*/ 3891516 w 3891516"/>
                  <a:gd name="connsiteY7" fmla="*/ 0 h 850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91516" h="850605">
                    <a:moveTo>
                      <a:pt x="0" y="37214"/>
                    </a:moveTo>
                    <a:lnTo>
                      <a:pt x="664535" y="552893"/>
                    </a:lnTo>
                    <a:lnTo>
                      <a:pt x="1307804" y="850605"/>
                    </a:lnTo>
                    <a:lnTo>
                      <a:pt x="1940441" y="606056"/>
                    </a:lnTo>
                    <a:lnTo>
                      <a:pt x="2594344" y="813391"/>
                    </a:lnTo>
                    <a:lnTo>
                      <a:pt x="3264195" y="680484"/>
                    </a:lnTo>
                    <a:lnTo>
                      <a:pt x="3891516" y="0"/>
                    </a:lnTo>
                    <a:lnTo>
                      <a:pt x="3891516" y="0"/>
                    </a:lnTo>
                  </a:path>
                </a:pathLst>
              </a:cu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1" name="Freeform: Shape 170">
                <a:extLst>
                  <a:ext uri="{FF2B5EF4-FFF2-40B4-BE49-F238E27FC236}">
                    <a16:creationId xmlns:a16="http://schemas.microsoft.com/office/drawing/2014/main" id="{A9A26C1F-4374-419F-AC18-E47A503F9DDC}"/>
                  </a:ext>
                </a:extLst>
              </p:cNvPr>
              <p:cNvSpPr/>
              <p:nvPr/>
            </p:nvSpPr>
            <p:spPr>
              <a:xfrm>
                <a:off x="7378995" y="2211572"/>
                <a:ext cx="3896833" cy="1127051"/>
              </a:xfrm>
              <a:custGeom>
                <a:avLst/>
                <a:gdLst>
                  <a:gd name="connsiteX0" fmla="*/ 0 w 3896833"/>
                  <a:gd name="connsiteY0" fmla="*/ 622005 h 1127051"/>
                  <a:gd name="connsiteX1" fmla="*/ 653903 w 3896833"/>
                  <a:gd name="connsiteY1" fmla="*/ 1036675 h 1127051"/>
                  <a:gd name="connsiteX2" fmla="*/ 1307805 w 3896833"/>
                  <a:gd name="connsiteY2" fmla="*/ 712381 h 1127051"/>
                  <a:gd name="connsiteX3" fmla="*/ 1967024 w 3896833"/>
                  <a:gd name="connsiteY3" fmla="*/ 606056 h 1127051"/>
                  <a:gd name="connsiteX4" fmla="*/ 2615610 w 3896833"/>
                  <a:gd name="connsiteY4" fmla="*/ 808075 h 1127051"/>
                  <a:gd name="connsiteX5" fmla="*/ 3242931 w 3896833"/>
                  <a:gd name="connsiteY5" fmla="*/ 1127051 h 1127051"/>
                  <a:gd name="connsiteX6" fmla="*/ 3896833 w 3896833"/>
                  <a:gd name="connsiteY6" fmla="*/ 0 h 1127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96833" h="1127051">
                    <a:moveTo>
                      <a:pt x="0" y="622005"/>
                    </a:moveTo>
                    <a:lnTo>
                      <a:pt x="653903" y="1036675"/>
                    </a:lnTo>
                    <a:lnTo>
                      <a:pt x="1307805" y="712381"/>
                    </a:lnTo>
                    <a:lnTo>
                      <a:pt x="1967024" y="606056"/>
                    </a:lnTo>
                    <a:lnTo>
                      <a:pt x="2615610" y="808075"/>
                    </a:lnTo>
                    <a:lnTo>
                      <a:pt x="3242931" y="1127051"/>
                    </a:lnTo>
                    <a:lnTo>
                      <a:pt x="3896833" y="0"/>
                    </a:lnTo>
                  </a:path>
                </a:pathLst>
              </a:cu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Freeform: Shape 171">
                <a:extLst>
                  <a:ext uri="{FF2B5EF4-FFF2-40B4-BE49-F238E27FC236}">
                    <a16:creationId xmlns:a16="http://schemas.microsoft.com/office/drawing/2014/main" id="{8894A587-F8C5-4132-86C3-D500F9B46043}"/>
                  </a:ext>
                </a:extLst>
              </p:cNvPr>
              <p:cNvSpPr/>
              <p:nvPr/>
            </p:nvSpPr>
            <p:spPr>
              <a:xfrm>
                <a:off x="7384312" y="2801679"/>
                <a:ext cx="3902148" cy="1212112"/>
              </a:xfrm>
              <a:custGeom>
                <a:avLst/>
                <a:gdLst>
                  <a:gd name="connsiteX0" fmla="*/ 0 w 3902148"/>
                  <a:gd name="connsiteY0" fmla="*/ 47847 h 1212112"/>
                  <a:gd name="connsiteX1" fmla="*/ 648586 w 3902148"/>
                  <a:gd name="connsiteY1" fmla="*/ 685800 h 1212112"/>
                  <a:gd name="connsiteX2" fmla="*/ 1307804 w 3902148"/>
                  <a:gd name="connsiteY2" fmla="*/ 526312 h 1212112"/>
                  <a:gd name="connsiteX3" fmla="*/ 2599660 w 3902148"/>
                  <a:gd name="connsiteY3" fmla="*/ 1212112 h 1212112"/>
                  <a:gd name="connsiteX4" fmla="*/ 3237614 w 3902148"/>
                  <a:gd name="connsiteY4" fmla="*/ 382772 h 1212112"/>
                  <a:gd name="connsiteX5" fmla="*/ 3902148 w 3902148"/>
                  <a:gd name="connsiteY5" fmla="*/ 0 h 1212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02148" h="1212112">
                    <a:moveTo>
                      <a:pt x="0" y="47847"/>
                    </a:moveTo>
                    <a:lnTo>
                      <a:pt x="648586" y="685800"/>
                    </a:lnTo>
                    <a:lnTo>
                      <a:pt x="1307804" y="526312"/>
                    </a:lnTo>
                    <a:lnTo>
                      <a:pt x="2599660" y="1212112"/>
                    </a:lnTo>
                    <a:lnTo>
                      <a:pt x="3237614" y="382772"/>
                    </a:lnTo>
                    <a:lnTo>
                      <a:pt x="3902148" y="0"/>
                    </a:lnTo>
                  </a:path>
                </a:pathLst>
              </a:custGeom>
              <a:no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3" name="Freeform: Shape 172">
              <a:extLst>
                <a:ext uri="{FF2B5EF4-FFF2-40B4-BE49-F238E27FC236}">
                  <a16:creationId xmlns:a16="http://schemas.microsoft.com/office/drawing/2014/main" id="{44E9C050-16D1-4D00-BF68-81E4577A32F0}"/>
                </a:ext>
              </a:extLst>
            </p:cNvPr>
            <p:cNvSpPr/>
            <p:nvPr/>
          </p:nvSpPr>
          <p:spPr>
            <a:xfrm>
              <a:off x="7378995" y="2530549"/>
              <a:ext cx="3896833" cy="1004777"/>
            </a:xfrm>
            <a:custGeom>
              <a:avLst/>
              <a:gdLst>
                <a:gd name="connsiteX0" fmla="*/ 0 w 3896833"/>
                <a:gd name="connsiteY0" fmla="*/ 308344 h 1004777"/>
                <a:gd name="connsiteX1" fmla="*/ 659219 w 3896833"/>
                <a:gd name="connsiteY1" fmla="*/ 781493 h 1004777"/>
                <a:gd name="connsiteX2" fmla="*/ 1291856 w 3896833"/>
                <a:gd name="connsiteY2" fmla="*/ 1004777 h 1004777"/>
                <a:gd name="connsiteX3" fmla="*/ 1961707 w 3896833"/>
                <a:gd name="connsiteY3" fmla="*/ 871870 h 1004777"/>
                <a:gd name="connsiteX4" fmla="*/ 2604977 w 3896833"/>
                <a:gd name="connsiteY4" fmla="*/ 590107 h 1004777"/>
                <a:gd name="connsiteX5" fmla="*/ 3253563 w 3896833"/>
                <a:gd name="connsiteY5" fmla="*/ 717698 h 1004777"/>
                <a:gd name="connsiteX6" fmla="*/ 3896833 w 3896833"/>
                <a:gd name="connsiteY6" fmla="*/ 0 h 100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96833" h="1004777">
                  <a:moveTo>
                    <a:pt x="0" y="308344"/>
                  </a:moveTo>
                  <a:lnTo>
                    <a:pt x="659219" y="781493"/>
                  </a:lnTo>
                  <a:lnTo>
                    <a:pt x="1291856" y="1004777"/>
                  </a:lnTo>
                  <a:lnTo>
                    <a:pt x="1961707" y="871870"/>
                  </a:lnTo>
                  <a:lnTo>
                    <a:pt x="2604977" y="590107"/>
                  </a:lnTo>
                  <a:lnTo>
                    <a:pt x="3253563" y="717698"/>
                  </a:lnTo>
                  <a:lnTo>
                    <a:pt x="3896833" y="0"/>
                  </a:lnTo>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4" name="Flowchart: Connector 173">
            <a:extLst>
              <a:ext uri="{FF2B5EF4-FFF2-40B4-BE49-F238E27FC236}">
                <a16:creationId xmlns:a16="http://schemas.microsoft.com/office/drawing/2014/main" id="{7F2F80D9-3193-4533-B432-68F3932A8D61}"/>
              </a:ext>
            </a:extLst>
          </p:cNvPr>
          <p:cNvSpPr/>
          <p:nvPr/>
        </p:nvSpPr>
        <p:spPr>
          <a:xfrm>
            <a:off x="11073566" y="2258174"/>
            <a:ext cx="43302" cy="45720"/>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Flowchart: Connector 174">
            <a:extLst>
              <a:ext uri="{FF2B5EF4-FFF2-40B4-BE49-F238E27FC236}">
                <a16:creationId xmlns:a16="http://schemas.microsoft.com/office/drawing/2014/main" id="{3A3D3322-92CA-4E39-9344-E4211DC6B481}"/>
              </a:ext>
            </a:extLst>
          </p:cNvPr>
          <p:cNvSpPr/>
          <p:nvPr/>
        </p:nvSpPr>
        <p:spPr>
          <a:xfrm>
            <a:off x="4377356" y="3138214"/>
            <a:ext cx="43282" cy="45720"/>
          </a:xfrm>
          <a:prstGeom prst="flowChartConnector">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6" name="Flowchart: Connector 175">
            <a:extLst>
              <a:ext uri="{FF2B5EF4-FFF2-40B4-BE49-F238E27FC236}">
                <a16:creationId xmlns:a16="http://schemas.microsoft.com/office/drawing/2014/main" id="{9BE0BA0E-AA6F-414D-AD40-BBBDD320F88C}"/>
              </a:ext>
            </a:extLst>
          </p:cNvPr>
          <p:cNvSpPr/>
          <p:nvPr/>
        </p:nvSpPr>
        <p:spPr>
          <a:xfrm>
            <a:off x="4370740" y="3054854"/>
            <a:ext cx="43282" cy="45720"/>
          </a:xfrm>
          <a:prstGeom prst="flowChartConnector">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8" name="Flowchart: Connector 177">
            <a:extLst>
              <a:ext uri="{FF2B5EF4-FFF2-40B4-BE49-F238E27FC236}">
                <a16:creationId xmlns:a16="http://schemas.microsoft.com/office/drawing/2014/main" id="{F7EA5562-7FA6-46F3-875D-66146D68C350}"/>
              </a:ext>
            </a:extLst>
          </p:cNvPr>
          <p:cNvSpPr/>
          <p:nvPr/>
        </p:nvSpPr>
        <p:spPr>
          <a:xfrm>
            <a:off x="10469435" y="3393574"/>
            <a:ext cx="43302" cy="45720"/>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9" name="Flowchart: Connector 178">
            <a:extLst>
              <a:ext uri="{FF2B5EF4-FFF2-40B4-BE49-F238E27FC236}">
                <a16:creationId xmlns:a16="http://schemas.microsoft.com/office/drawing/2014/main" id="{FD87E473-AB2D-4973-8807-71EED5149635}"/>
              </a:ext>
            </a:extLst>
          </p:cNvPr>
          <p:cNvSpPr/>
          <p:nvPr/>
        </p:nvSpPr>
        <p:spPr>
          <a:xfrm>
            <a:off x="10475390" y="3310355"/>
            <a:ext cx="43302" cy="45720"/>
          </a:xfrm>
          <a:prstGeom prst="flowChartConnector">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0" name="Flowchart: Connector 179">
            <a:extLst>
              <a:ext uri="{FF2B5EF4-FFF2-40B4-BE49-F238E27FC236}">
                <a16:creationId xmlns:a16="http://schemas.microsoft.com/office/drawing/2014/main" id="{02B8A5B6-DACE-45C0-B98A-C725D9AAA073}"/>
              </a:ext>
            </a:extLst>
          </p:cNvPr>
          <p:cNvSpPr/>
          <p:nvPr/>
        </p:nvSpPr>
        <p:spPr>
          <a:xfrm>
            <a:off x="3787672" y="3829394"/>
            <a:ext cx="43282" cy="45720"/>
          </a:xfrm>
          <a:prstGeom prst="flowChartConnector">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1" name="Flowchart: Connector 180">
            <a:extLst>
              <a:ext uri="{FF2B5EF4-FFF2-40B4-BE49-F238E27FC236}">
                <a16:creationId xmlns:a16="http://schemas.microsoft.com/office/drawing/2014/main" id="{CE493235-EB1A-4A88-92D1-ED3F5BDC096B}"/>
              </a:ext>
            </a:extLst>
          </p:cNvPr>
          <p:cNvSpPr/>
          <p:nvPr/>
        </p:nvSpPr>
        <p:spPr>
          <a:xfrm>
            <a:off x="8125303" y="3426891"/>
            <a:ext cx="43302" cy="45720"/>
          </a:xfrm>
          <a:prstGeom prst="flowChartConnector">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290327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88DC7-9E25-4809-8F54-45AB5533AF43}"/>
              </a:ext>
            </a:extLst>
          </p:cNvPr>
          <p:cNvSpPr>
            <a:spLocks noGrp="1"/>
          </p:cNvSpPr>
          <p:nvPr>
            <p:ph type="title"/>
          </p:nvPr>
        </p:nvSpPr>
        <p:spPr/>
        <p:txBody>
          <a:bodyPr/>
          <a:lstStyle/>
          <a:p>
            <a:r>
              <a:rPr lang="en-US" dirty="0"/>
              <a:t>Improvement in AQLQ(S)+12 Score Maintained in Patients Continuously Exposed to Benralizumab</a:t>
            </a:r>
          </a:p>
        </p:txBody>
      </p:sp>
      <p:sp>
        <p:nvSpPr>
          <p:cNvPr id="3" name="Slide Number Placeholder 2">
            <a:extLst>
              <a:ext uri="{FF2B5EF4-FFF2-40B4-BE49-F238E27FC236}">
                <a16:creationId xmlns:a16="http://schemas.microsoft.com/office/drawing/2014/main" id="{31965F87-A416-464E-8301-F7C545BA5CB9}"/>
              </a:ext>
            </a:extLst>
          </p:cNvPr>
          <p:cNvSpPr>
            <a:spLocks noGrp="1"/>
          </p:cNvSpPr>
          <p:nvPr>
            <p:ph type="sldNum" sz="quarter" idx="12"/>
          </p:nvPr>
        </p:nvSpPr>
        <p:spPr/>
        <p:txBody>
          <a:bodyPr/>
          <a:lstStyle/>
          <a:p>
            <a:pPr algn="ctr"/>
            <a:fld id="{CC7432E5-F8E0-41AE-9A6B-AD730338B005}" type="slidenum">
              <a:rPr lang="en-US" smtClean="0"/>
              <a:pPr algn="ctr"/>
              <a:t>27</a:t>
            </a:fld>
            <a:endParaRPr lang="en-US" dirty="0"/>
          </a:p>
        </p:txBody>
      </p:sp>
      <p:sp>
        <p:nvSpPr>
          <p:cNvPr id="4" name="Text Placeholder 3">
            <a:extLst>
              <a:ext uri="{FF2B5EF4-FFF2-40B4-BE49-F238E27FC236}">
                <a16:creationId xmlns:a16="http://schemas.microsoft.com/office/drawing/2014/main" id="{D51DF9E2-F666-4A24-B987-CB311A5AA436}"/>
              </a:ext>
            </a:extLst>
          </p:cNvPr>
          <p:cNvSpPr>
            <a:spLocks noGrp="1"/>
          </p:cNvSpPr>
          <p:nvPr>
            <p:ph type="body" sz="quarter" idx="13"/>
          </p:nvPr>
        </p:nvSpPr>
        <p:spPr/>
        <p:txBody>
          <a:bodyPr/>
          <a:lstStyle/>
          <a:p>
            <a:r>
              <a:rPr lang="en-US" dirty="0"/>
              <a:t>Note: Adult patients only. </a:t>
            </a:r>
            <a:r>
              <a:rPr lang="en-US" baseline="30000" dirty="0"/>
              <a:t>a</a:t>
            </a:r>
            <a:r>
              <a:rPr lang="en-US" dirty="0"/>
              <a:t>68 weeks represents 16 (Q4W) and 20 weeks (Q8W) after the last dose of benralizumab. </a:t>
            </a:r>
            <a:r>
              <a:rPr lang="en-GB" dirty="0"/>
              <a:t>AQLQ(S)+12 = Standardized Asthma Quality of Life Questionnaire for patients 12 years and older; benra = benralizumab; </a:t>
            </a:r>
            <a:r>
              <a:rPr lang="en-US" dirty="0"/>
              <a:t>EOS = eosinophil; PBO = placebo; Q4W = every 4 weeks; Q8W = every 8 week </a:t>
            </a:r>
            <a:r>
              <a:rPr lang="en-GB" dirty="0">
                <a:ea typeface="Times New Roman" panose="02020603050405020304" pitchFamily="18" charset="0"/>
              </a:rPr>
              <a:t>(first 3 doses Q4W)</a:t>
            </a:r>
            <a:r>
              <a:rPr lang="en-US" dirty="0"/>
              <a:t>.</a:t>
            </a:r>
          </a:p>
          <a:p>
            <a:r>
              <a:rPr lang="en-US" dirty="0"/>
              <a:t>Busse WW et al</a:t>
            </a:r>
            <a:r>
              <a:rPr lang="en-US" i="1" dirty="0"/>
              <a:t>. </a:t>
            </a:r>
            <a:r>
              <a:rPr lang="en-US" dirty="0"/>
              <a:t>Supplementary material online ahead of print. </a:t>
            </a:r>
            <a:r>
              <a:rPr lang="en-US" i="1" dirty="0"/>
              <a:t>Lancet Respir Med. </a:t>
            </a:r>
            <a:r>
              <a:rPr lang="en-US" dirty="0"/>
              <a:t>2018.</a:t>
            </a:r>
          </a:p>
        </p:txBody>
      </p:sp>
      <p:sp>
        <p:nvSpPr>
          <p:cNvPr id="7" name="TextBox 6">
            <a:extLst>
              <a:ext uri="{FF2B5EF4-FFF2-40B4-BE49-F238E27FC236}">
                <a16:creationId xmlns:a16="http://schemas.microsoft.com/office/drawing/2014/main" id="{180E3A1D-EEA3-4E17-9318-9DEB6BBD749F}"/>
              </a:ext>
            </a:extLst>
          </p:cNvPr>
          <p:cNvSpPr txBox="1"/>
          <p:nvPr/>
        </p:nvSpPr>
        <p:spPr>
          <a:xfrm>
            <a:off x="0" y="5367461"/>
            <a:ext cx="12192000" cy="687368"/>
          </a:xfrm>
          <a:prstGeom prst="rect">
            <a:avLst/>
          </a:prstGeom>
          <a:solidFill>
            <a:schemeClr val="bg1">
              <a:lumMod val="95000"/>
            </a:schemeClr>
          </a:solidFill>
        </p:spPr>
        <p:txBody>
          <a:bodyPr wrap="square" rtlCol="0">
            <a:spAutoFit/>
          </a:bodyPr>
          <a:lstStyle/>
          <a:p>
            <a:pPr marL="731520" indent="-285750">
              <a:buClr>
                <a:schemeClr val="accent2"/>
              </a:buClr>
              <a:buFont typeface="Arial" panose="020B0604020202020204" pitchFamily="34" charset="0"/>
              <a:buChar char="•"/>
            </a:pPr>
            <a:r>
              <a:rPr lang="en-US" sz="1600" dirty="0"/>
              <a:t>AQLQ score was maintained in patients who continued on benralizumab</a:t>
            </a:r>
          </a:p>
          <a:p>
            <a:pPr marL="731520" indent="-285750">
              <a:spcBef>
                <a:spcPts val="800"/>
              </a:spcBef>
              <a:buClr>
                <a:schemeClr val="accent2"/>
              </a:buClr>
              <a:buFont typeface="Arial" panose="020B0604020202020204" pitchFamily="34" charset="0"/>
              <a:buChar char="•"/>
            </a:pPr>
            <a:r>
              <a:rPr lang="en-US" sz="1600" dirty="0"/>
              <a:t>AQLQ was decreased in the off-treatment period after Week 56 in all groups</a:t>
            </a:r>
            <a:r>
              <a:rPr lang="en-US" sz="1600" baseline="30000" dirty="0"/>
              <a:t>a</a:t>
            </a:r>
            <a:endParaRPr lang="en-US" sz="1600" dirty="0"/>
          </a:p>
        </p:txBody>
      </p:sp>
      <p:sp>
        <p:nvSpPr>
          <p:cNvPr id="8" name="TextBox 7">
            <a:extLst>
              <a:ext uri="{FF2B5EF4-FFF2-40B4-BE49-F238E27FC236}">
                <a16:creationId xmlns:a16="http://schemas.microsoft.com/office/drawing/2014/main" id="{019BD26A-EBA4-4ED4-BBDA-E9F860B405A2}"/>
              </a:ext>
            </a:extLst>
          </p:cNvPr>
          <p:cNvSpPr txBox="1"/>
          <p:nvPr/>
        </p:nvSpPr>
        <p:spPr>
          <a:xfrm>
            <a:off x="777240" y="1326772"/>
            <a:ext cx="5259766" cy="369332"/>
          </a:xfrm>
          <a:prstGeom prst="rect">
            <a:avLst/>
          </a:prstGeom>
          <a:noFill/>
        </p:spPr>
        <p:txBody>
          <a:bodyPr wrap="square" rtlCol="0">
            <a:spAutoFit/>
          </a:bodyPr>
          <a:lstStyle/>
          <a:p>
            <a:pPr algn="ctr"/>
            <a:r>
              <a:rPr lang="en-US" b="1" dirty="0"/>
              <a:t>EOS counts </a:t>
            </a:r>
            <a:r>
              <a:rPr lang="en-US" b="1" dirty="0">
                <a:cs typeface="Arial" panose="020B0604020202020204" pitchFamily="34" charset="0"/>
              </a:rPr>
              <a:t>≥300 cells/µL</a:t>
            </a:r>
            <a:endParaRPr lang="en-US" b="1" dirty="0"/>
          </a:p>
        </p:txBody>
      </p:sp>
      <p:sp>
        <p:nvSpPr>
          <p:cNvPr id="9" name="TextBox 8">
            <a:extLst>
              <a:ext uri="{FF2B5EF4-FFF2-40B4-BE49-F238E27FC236}">
                <a16:creationId xmlns:a16="http://schemas.microsoft.com/office/drawing/2014/main" id="{5139FB34-6D4F-438D-98A2-18958F9A547D}"/>
              </a:ext>
            </a:extLst>
          </p:cNvPr>
          <p:cNvSpPr txBox="1"/>
          <p:nvPr/>
        </p:nvSpPr>
        <p:spPr>
          <a:xfrm>
            <a:off x="6833418" y="1326772"/>
            <a:ext cx="5071623" cy="369332"/>
          </a:xfrm>
          <a:prstGeom prst="rect">
            <a:avLst/>
          </a:prstGeom>
          <a:noFill/>
        </p:spPr>
        <p:txBody>
          <a:bodyPr wrap="square" rtlCol="0">
            <a:spAutoFit/>
          </a:bodyPr>
          <a:lstStyle/>
          <a:p>
            <a:pPr algn="ctr"/>
            <a:r>
              <a:rPr lang="en-US" b="1" dirty="0"/>
              <a:t>EOS counts </a:t>
            </a:r>
            <a:r>
              <a:rPr lang="en-US" b="1" dirty="0">
                <a:cs typeface="Arial" panose="020B0604020202020204" pitchFamily="34" charset="0"/>
              </a:rPr>
              <a:t>&lt;300 cells/µL</a:t>
            </a:r>
            <a:endParaRPr lang="en-US" b="1" dirty="0"/>
          </a:p>
        </p:txBody>
      </p:sp>
      <p:grpSp>
        <p:nvGrpSpPr>
          <p:cNvPr id="11" name="Group 10">
            <a:extLst>
              <a:ext uri="{FF2B5EF4-FFF2-40B4-BE49-F238E27FC236}">
                <a16:creationId xmlns:a16="http://schemas.microsoft.com/office/drawing/2014/main" id="{25693CE4-2BA7-4A53-A333-466A2101FCE4}"/>
              </a:ext>
            </a:extLst>
          </p:cNvPr>
          <p:cNvGrpSpPr/>
          <p:nvPr/>
        </p:nvGrpSpPr>
        <p:grpSpPr>
          <a:xfrm>
            <a:off x="4181094" y="1844808"/>
            <a:ext cx="1372620" cy="276999"/>
            <a:chOff x="7815754" y="2018568"/>
            <a:chExt cx="1372620" cy="276999"/>
          </a:xfrm>
        </p:grpSpPr>
        <p:cxnSp>
          <p:nvCxnSpPr>
            <p:cNvPr id="12" name="Straight Arrow Connector 11">
              <a:extLst>
                <a:ext uri="{FF2B5EF4-FFF2-40B4-BE49-F238E27FC236}">
                  <a16:creationId xmlns:a16="http://schemas.microsoft.com/office/drawing/2014/main" id="{965F1543-E415-4401-8A81-E8F02ED6E9F6}"/>
                </a:ext>
              </a:extLst>
            </p:cNvPr>
            <p:cNvCxnSpPr>
              <a:cxnSpLocks/>
            </p:cNvCxnSpPr>
            <p:nvPr/>
          </p:nvCxnSpPr>
          <p:spPr>
            <a:xfrm rot="16200000">
              <a:off x="8248177" y="1998387"/>
              <a:ext cx="0" cy="594360"/>
            </a:xfrm>
            <a:prstGeom prst="straightConnector1">
              <a:avLst/>
            </a:prstGeom>
            <a:ln w="38100">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TextBox 15">
              <a:extLst>
                <a:ext uri="{FF2B5EF4-FFF2-40B4-BE49-F238E27FC236}">
                  <a16:creationId xmlns:a16="http://schemas.microsoft.com/office/drawing/2014/main" id="{22531480-DE49-4979-B093-F8DD05DA7742}"/>
                </a:ext>
              </a:extLst>
            </p:cNvPr>
            <p:cNvSpPr txBox="1"/>
            <p:nvPr/>
          </p:nvSpPr>
          <p:spPr>
            <a:xfrm>
              <a:off x="7815754" y="2018568"/>
              <a:ext cx="1372620" cy="184666"/>
            </a:xfrm>
            <a:prstGeom prst="rect">
              <a:avLst/>
            </a:prstGeom>
            <a:noFill/>
            <a:ln>
              <a:noFill/>
            </a:ln>
          </p:spPr>
          <p:txBody>
            <a:bodyPr wrap="non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200" dirty="0"/>
                <a:t>Off-treatment period</a:t>
              </a:r>
            </a:p>
          </p:txBody>
        </p:sp>
      </p:grpSp>
      <p:grpSp>
        <p:nvGrpSpPr>
          <p:cNvPr id="14" name="Group 13">
            <a:extLst>
              <a:ext uri="{FF2B5EF4-FFF2-40B4-BE49-F238E27FC236}">
                <a16:creationId xmlns:a16="http://schemas.microsoft.com/office/drawing/2014/main" id="{2F6B37ED-D127-43E6-AB9B-171634579CE1}"/>
              </a:ext>
            </a:extLst>
          </p:cNvPr>
          <p:cNvGrpSpPr/>
          <p:nvPr/>
        </p:nvGrpSpPr>
        <p:grpSpPr>
          <a:xfrm>
            <a:off x="10417554" y="1844808"/>
            <a:ext cx="1372620" cy="276999"/>
            <a:chOff x="7815754" y="2018568"/>
            <a:chExt cx="1372620" cy="276999"/>
          </a:xfrm>
        </p:grpSpPr>
        <p:cxnSp>
          <p:nvCxnSpPr>
            <p:cNvPr id="15" name="Straight Arrow Connector 14">
              <a:extLst>
                <a:ext uri="{FF2B5EF4-FFF2-40B4-BE49-F238E27FC236}">
                  <a16:creationId xmlns:a16="http://schemas.microsoft.com/office/drawing/2014/main" id="{254A1CB6-297D-4C16-AF9A-B41A2E271F76}"/>
                </a:ext>
              </a:extLst>
            </p:cNvPr>
            <p:cNvCxnSpPr>
              <a:cxnSpLocks/>
            </p:cNvCxnSpPr>
            <p:nvPr/>
          </p:nvCxnSpPr>
          <p:spPr>
            <a:xfrm rot="16200000">
              <a:off x="8248177" y="1998387"/>
              <a:ext cx="0" cy="594360"/>
            </a:xfrm>
            <a:prstGeom prst="straightConnector1">
              <a:avLst/>
            </a:prstGeom>
            <a:ln w="38100">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325AD5F-C308-4D31-9CF0-57867C7684F7}"/>
                </a:ext>
              </a:extLst>
            </p:cNvPr>
            <p:cNvSpPr txBox="1"/>
            <p:nvPr/>
          </p:nvSpPr>
          <p:spPr>
            <a:xfrm>
              <a:off x="7815754" y="2018568"/>
              <a:ext cx="1372620" cy="184666"/>
            </a:xfrm>
            <a:prstGeom prst="rect">
              <a:avLst/>
            </a:prstGeom>
            <a:noFill/>
            <a:ln>
              <a:noFill/>
            </a:ln>
          </p:spPr>
          <p:txBody>
            <a:bodyPr wrap="non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200" dirty="0"/>
                <a:t>Off-treatment period</a:t>
              </a:r>
            </a:p>
          </p:txBody>
        </p:sp>
      </p:grpSp>
      <p:sp>
        <p:nvSpPr>
          <p:cNvPr id="17" name="Right Brace 16">
            <a:extLst>
              <a:ext uri="{FF2B5EF4-FFF2-40B4-BE49-F238E27FC236}">
                <a16:creationId xmlns:a16="http://schemas.microsoft.com/office/drawing/2014/main" id="{7B619CA6-CE49-4C43-96EE-78479D195EB6}"/>
              </a:ext>
            </a:extLst>
          </p:cNvPr>
          <p:cNvSpPr/>
          <p:nvPr/>
        </p:nvSpPr>
        <p:spPr>
          <a:xfrm>
            <a:off x="5689430" y="3031790"/>
            <a:ext cx="135436" cy="548640"/>
          </a:xfrm>
          <a:prstGeom prst="rightBrac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8" name="Right Brace 17">
            <a:extLst>
              <a:ext uri="{FF2B5EF4-FFF2-40B4-BE49-F238E27FC236}">
                <a16:creationId xmlns:a16="http://schemas.microsoft.com/office/drawing/2014/main" id="{BF2C8328-932D-4CFC-87D7-9485BB39D12C}"/>
              </a:ext>
            </a:extLst>
          </p:cNvPr>
          <p:cNvSpPr/>
          <p:nvPr/>
        </p:nvSpPr>
        <p:spPr>
          <a:xfrm>
            <a:off x="5717296" y="3827843"/>
            <a:ext cx="135436" cy="274320"/>
          </a:xfrm>
          <a:prstGeom prst="rightBrac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9" name="TextBox 18">
            <a:extLst>
              <a:ext uri="{FF2B5EF4-FFF2-40B4-BE49-F238E27FC236}">
                <a16:creationId xmlns:a16="http://schemas.microsoft.com/office/drawing/2014/main" id="{8AAEBBC3-7DC4-47A4-B008-1EB86C49E0EC}"/>
              </a:ext>
            </a:extLst>
          </p:cNvPr>
          <p:cNvSpPr txBox="1"/>
          <p:nvPr/>
        </p:nvSpPr>
        <p:spPr>
          <a:xfrm>
            <a:off x="5724705" y="3117089"/>
            <a:ext cx="639919" cy="400110"/>
          </a:xfrm>
          <a:prstGeom prst="rect">
            <a:avLst/>
          </a:prstGeom>
          <a:noFill/>
        </p:spPr>
        <p:txBody>
          <a:bodyPr wrap="none" rtlCol="0">
            <a:spAutoFit/>
          </a:bodyPr>
          <a:lstStyle/>
          <a:p>
            <a:r>
              <a:rPr lang="en-US" sz="1000" b="1" dirty="0"/>
              <a:t>New to </a:t>
            </a:r>
          </a:p>
          <a:p>
            <a:r>
              <a:rPr lang="en-US" sz="1000" b="1" dirty="0"/>
              <a:t>benra </a:t>
            </a:r>
          </a:p>
        </p:txBody>
      </p:sp>
      <p:sp>
        <p:nvSpPr>
          <p:cNvPr id="20" name="TextBox 19">
            <a:extLst>
              <a:ext uri="{FF2B5EF4-FFF2-40B4-BE49-F238E27FC236}">
                <a16:creationId xmlns:a16="http://schemas.microsoft.com/office/drawing/2014/main" id="{7F477379-8D05-4812-94EA-4DC4556C5176}"/>
              </a:ext>
            </a:extLst>
          </p:cNvPr>
          <p:cNvSpPr txBox="1"/>
          <p:nvPr/>
        </p:nvSpPr>
        <p:spPr>
          <a:xfrm>
            <a:off x="5720809" y="3764948"/>
            <a:ext cx="933269" cy="400110"/>
          </a:xfrm>
          <a:prstGeom prst="rect">
            <a:avLst/>
          </a:prstGeom>
          <a:noFill/>
        </p:spPr>
        <p:txBody>
          <a:bodyPr wrap="none" rtlCol="0">
            <a:spAutoFit/>
          </a:bodyPr>
          <a:lstStyle/>
          <a:p>
            <a:r>
              <a:rPr lang="en-US" sz="1000" b="1" dirty="0"/>
              <a:t>Continuous </a:t>
            </a:r>
          </a:p>
          <a:p>
            <a:r>
              <a:rPr lang="en-US" sz="1000" b="1" dirty="0"/>
              <a:t>exposure</a:t>
            </a:r>
          </a:p>
        </p:txBody>
      </p:sp>
      <p:grpSp>
        <p:nvGrpSpPr>
          <p:cNvPr id="206" name="Group 205">
            <a:extLst>
              <a:ext uri="{FF2B5EF4-FFF2-40B4-BE49-F238E27FC236}">
                <a16:creationId xmlns:a16="http://schemas.microsoft.com/office/drawing/2014/main" id="{967352BF-3763-41E6-BDD1-0FF6DA58E2DA}"/>
              </a:ext>
            </a:extLst>
          </p:cNvPr>
          <p:cNvGrpSpPr/>
          <p:nvPr/>
        </p:nvGrpSpPr>
        <p:grpSpPr>
          <a:xfrm>
            <a:off x="6597066" y="1906867"/>
            <a:ext cx="5478075" cy="3070305"/>
            <a:chOff x="6578016" y="1906867"/>
            <a:chExt cx="5478075" cy="3070305"/>
          </a:xfrm>
        </p:grpSpPr>
        <p:sp>
          <p:nvSpPr>
            <p:cNvPr id="201" name="TextBox 200">
              <a:extLst>
                <a:ext uri="{FF2B5EF4-FFF2-40B4-BE49-F238E27FC236}">
                  <a16:creationId xmlns:a16="http://schemas.microsoft.com/office/drawing/2014/main" id="{3EACA838-53A2-4A8E-BF0B-F8E4FAC91322}"/>
                </a:ext>
              </a:extLst>
            </p:cNvPr>
            <p:cNvSpPr txBox="1"/>
            <p:nvPr/>
          </p:nvSpPr>
          <p:spPr>
            <a:xfrm>
              <a:off x="7171432" y="2836402"/>
              <a:ext cx="557621" cy="292388"/>
            </a:xfrm>
            <a:prstGeom prst="rect">
              <a:avLst/>
            </a:prstGeom>
            <a:noFill/>
          </p:spPr>
          <p:txBody>
            <a:bodyPr wrap="square" rtlCol="0">
              <a:spAutoFit/>
            </a:bodyPr>
            <a:lstStyle/>
            <a:p>
              <a:r>
                <a:rPr lang="en-US" sz="1300" dirty="0"/>
                <a:t>0.1</a:t>
              </a:r>
            </a:p>
          </p:txBody>
        </p:sp>
        <p:grpSp>
          <p:nvGrpSpPr>
            <p:cNvPr id="205" name="Group 204">
              <a:extLst>
                <a:ext uri="{FF2B5EF4-FFF2-40B4-BE49-F238E27FC236}">
                  <a16:creationId xmlns:a16="http://schemas.microsoft.com/office/drawing/2014/main" id="{EAA49FD0-1A46-4EF9-A970-F5AFCA0C162B}"/>
                </a:ext>
              </a:extLst>
            </p:cNvPr>
            <p:cNvGrpSpPr/>
            <p:nvPr/>
          </p:nvGrpSpPr>
          <p:grpSpPr>
            <a:xfrm>
              <a:off x="6578016" y="1906867"/>
              <a:ext cx="5478075" cy="3070305"/>
              <a:chOff x="6578016" y="1906867"/>
              <a:chExt cx="5478075" cy="3070305"/>
            </a:xfrm>
          </p:grpSpPr>
          <p:sp>
            <p:nvSpPr>
              <p:cNvPr id="200" name="TextBox 199">
                <a:extLst>
                  <a:ext uri="{FF2B5EF4-FFF2-40B4-BE49-F238E27FC236}">
                    <a16:creationId xmlns:a16="http://schemas.microsoft.com/office/drawing/2014/main" id="{F9402B9B-448F-4E23-87FC-2F42D66B2267}"/>
                  </a:ext>
                </a:extLst>
              </p:cNvPr>
              <p:cNvSpPr txBox="1"/>
              <p:nvPr/>
            </p:nvSpPr>
            <p:spPr>
              <a:xfrm>
                <a:off x="7075663" y="2606437"/>
                <a:ext cx="557621" cy="292388"/>
              </a:xfrm>
              <a:prstGeom prst="rect">
                <a:avLst/>
              </a:prstGeom>
              <a:noFill/>
            </p:spPr>
            <p:txBody>
              <a:bodyPr wrap="square" rtlCol="0">
                <a:spAutoFit/>
              </a:bodyPr>
              <a:lstStyle/>
              <a:p>
                <a:r>
                  <a:rPr lang="en-US" sz="1300" dirty="0"/>
                  <a:t>0.15</a:t>
                </a:r>
              </a:p>
            </p:txBody>
          </p:sp>
          <p:grpSp>
            <p:nvGrpSpPr>
              <p:cNvPr id="204" name="Group 203">
                <a:extLst>
                  <a:ext uri="{FF2B5EF4-FFF2-40B4-BE49-F238E27FC236}">
                    <a16:creationId xmlns:a16="http://schemas.microsoft.com/office/drawing/2014/main" id="{4AEBF3A9-810C-4D6B-83B0-DDCD88AEB4C6}"/>
                  </a:ext>
                </a:extLst>
              </p:cNvPr>
              <p:cNvGrpSpPr/>
              <p:nvPr/>
            </p:nvGrpSpPr>
            <p:grpSpPr>
              <a:xfrm>
                <a:off x="6578016" y="1906867"/>
                <a:ext cx="5478075" cy="3070305"/>
                <a:chOff x="6578016" y="1906867"/>
                <a:chExt cx="5478075" cy="3070305"/>
              </a:xfrm>
            </p:grpSpPr>
            <p:grpSp>
              <p:nvGrpSpPr>
                <p:cNvPr id="116" name="Group 115">
                  <a:extLst>
                    <a:ext uri="{FF2B5EF4-FFF2-40B4-BE49-F238E27FC236}">
                      <a16:creationId xmlns:a16="http://schemas.microsoft.com/office/drawing/2014/main" id="{1EE9D5A6-D8A0-4BA8-BCA5-A2FF9BFEC57E}"/>
                    </a:ext>
                  </a:extLst>
                </p:cNvPr>
                <p:cNvGrpSpPr/>
                <p:nvPr/>
              </p:nvGrpSpPr>
              <p:grpSpPr>
                <a:xfrm>
                  <a:off x="6578016" y="1906867"/>
                  <a:ext cx="5478075" cy="3070305"/>
                  <a:chOff x="6158959" y="1906867"/>
                  <a:chExt cx="6049811" cy="3070305"/>
                </a:xfrm>
              </p:grpSpPr>
              <p:grpSp>
                <p:nvGrpSpPr>
                  <p:cNvPr id="117" name="Group 116">
                    <a:extLst>
                      <a:ext uri="{FF2B5EF4-FFF2-40B4-BE49-F238E27FC236}">
                        <a16:creationId xmlns:a16="http://schemas.microsoft.com/office/drawing/2014/main" id="{240D630C-63CE-4339-A976-661D27AAAD49}"/>
                      </a:ext>
                    </a:extLst>
                  </p:cNvPr>
                  <p:cNvGrpSpPr/>
                  <p:nvPr/>
                </p:nvGrpSpPr>
                <p:grpSpPr>
                  <a:xfrm>
                    <a:off x="6158959" y="1906867"/>
                    <a:ext cx="6049811" cy="3070305"/>
                    <a:chOff x="405859" y="1906867"/>
                    <a:chExt cx="6049811" cy="3070305"/>
                  </a:xfrm>
                </p:grpSpPr>
                <p:grpSp>
                  <p:nvGrpSpPr>
                    <p:cNvPr id="122" name="Group 121">
                      <a:extLst>
                        <a:ext uri="{FF2B5EF4-FFF2-40B4-BE49-F238E27FC236}">
                          <a16:creationId xmlns:a16="http://schemas.microsoft.com/office/drawing/2014/main" id="{5CC5D062-D889-44F4-B48D-E66833EB829B}"/>
                        </a:ext>
                      </a:extLst>
                    </p:cNvPr>
                    <p:cNvGrpSpPr/>
                    <p:nvPr/>
                  </p:nvGrpSpPr>
                  <p:grpSpPr>
                    <a:xfrm>
                      <a:off x="405859" y="1906867"/>
                      <a:ext cx="6049811" cy="3070305"/>
                      <a:chOff x="405859" y="1906867"/>
                      <a:chExt cx="6049811" cy="3070305"/>
                    </a:xfrm>
                  </p:grpSpPr>
                  <p:grpSp>
                    <p:nvGrpSpPr>
                      <p:cNvPr id="124" name="Group 123">
                        <a:extLst>
                          <a:ext uri="{FF2B5EF4-FFF2-40B4-BE49-F238E27FC236}">
                            <a16:creationId xmlns:a16="http://schemas.microsoft.com/office/drawing/2014/main" id="{B07EDBF9-1D3E-4079-BEE3-A3F80E937851}"/>
                          </a:ext>
                        </a:extLst>
                      </p:cNvPr>
                      <p:cNvGrpSpPr/>
                      <p:nvPr/>
                    </p:nvGrpSpPr>
                    <p:grpSpPr>
                      <a:xfrm>
                        <a:off x="405859" y="1906867"/>
                        <a:ext cx="6049811" cy="3070305"/>
                        <a:chOff x="405859" y="1906867"/>
                        <a:chExt cx="6049811" cy="3070305"/>
                      </a:xfrm>
                    </p:grpSpPr>
                    <p:grpSp>
                      <p:nvGrpSpPr>
                        <p:cNvPr id="126" name="Group 125">
                          <a:extLst>
                            <a:ext uri="{FF2B5EF4-FFF2-40B4-BE49-F238E27FC236}">
                              <a16:creationId xmlns:a16="http://schemas.microsoft.com/office/drawing/2014/main" id="{4CD46FA7-24D2-43DE-A7C3-D2E41612862E}"/>
                            </a:ext>
                          </a:extLst>
                        </p:cNvPr>
                        <p:cNvGrpSpPr/>
                        <p:nvPr/>
                      </p:nvGrpSpPr>
                      <p:grpSpPr>
                        <a:xfrm>
                          <a:off x="405859" y="1906867"/>
                          <a:ext cx="6049811" cy="3070305"/>
                          <a:chOff x="405859" y="1906867"/>
                          <a:chExt cx="6049811" cy="3070305"/>
                        </a:xfrm>
                      </p:grpSpPr>
                      <p:grpSp>
                        <p:nvGrpSpPr>
                          <p:cNvPr id="128" name="Group 127">
                            <a:extLst>
                              <a:ext uri="{FF2B5EF4-FFF2-40B4-BE49-F238E27FC236}">
                                <a16:creationId xmlns:a16="http://schemas.microsoft.com/office/drawing/2014/main" id="{1C13E5AC-1A22-460A-9366-C460831DE33E}"/>
                              </a:ext>
                            </a:extLst>
                          </p:cNvPr>
                          <p:cNvGrpSpPr/>
                          <p:nvPr/>
                        </p:nvGrpSpPr>
                        <p:grpSpPr>
                          <a:xfrm>
                            <a:off x="405859" y="1906867"/>
                            <a:ext cx="6049811" cy="3070305"/>
                            <a:chOff x="405859" y="1906867"/>
                            <a:chExt cx="6049811" cy="3070305"/>
                          </a:xfrm>
                        </p:grpSpPr>
                        <p:sp>
                          <p:nvSpPr>
                            <p:cNvPr id="130" name="TextBox 129">
                              <a:extLst>
                                <a:ext uri="{FF2B5EF4-FFF2-40B4-BE49-F238E27FC236}">
                                  <a16:creationId xmlns:a16="http://schemas.microsoft.com/office/drawing/2014/main" id="{945E2E9B-2680-48A1-8EB5-DDA193A42EB8}"/>
                                </a:ext>
                              </a:extLst>
                            </p:cNvPr>
                            <p:cNvSpPr txBox="1"/>
                            <p:nvPr/>
                          </p:nvSpPr>
                          <p:spPr>
                            <a:xfrm>
                              <a:off x="5254469" y="4439276"/>
                              <a:ext cx="438279" cy="292388"/>
                            </a:xfrm>
                            <a:prstGeom prst="rect">
                              <a:avLst/>
                            </a:prstGeom>
                            <a:noFill/>
                          </p:spPr>
                          <p:txBody>
                            <a:bodyPr wrap="square" rtlCol="0">
                              <a:spAutoFit/>
                            </a:bodyPr>
                            <a:lstStyle/>
                            <a:p>
                              <a:r>
                                <a:rPr lang="en-US" sz="1300" dirty="0"/>
                                <a:t>68</a:t>
                              </a:r>
                            </a:p>
                          </p:txBody>
                        </p:sp>
                        <p:grpSp>
                          <p:nvGrpSpPr>
                            <p:cNvPr id="131" name="Group 130">
                              <a:extLst>
                                <a:ext uri="{FF2B5EF4-FFF2-40B4-BE49-F238E27FC236}">
                                  <a16:creationId xmlns:a16="http://schemas.microsoft.com/office/drawing/2014/main" id="{7AD300EC-2B06-4C4C-BABF-3F6FB8065784}"/>
                                </a:ext>
                              </a:extLst>
                            </p:cNvPr>
                            <p:cNvGrpSpPr/>
                            <p:nvPr/>
                          </p:nvGrpSpPr>
                          <p:grpSpPr>
                            <a:xfrm>
                              <a:off x="405859" y="1906867"/>
                              <a:ext cx="6049811" cy="3070305"/>
                              <a:chOff x="405859" y="1906867"/>
                              <a:chExt cx="6049811" cy="3070305"/>
                            </a:xfrm>
                          </p:grpSpPr>
                          <p:sp>
                            <p:nvSpPr>
                              <p:cNvPr id="132" name="Flowchart: Connector 131">
                                <a:extLst>
                                  <a:ext uri="{FF2B5EF4-FFF2-40B4-BE49-F238E27FC236}">
                                    <a16:creationId xmlns:a16="http://schemas.microsoft.com/office/drawing/2014/main" id="{E4233493-A86D-4B21-8E9E-B85F23589CC4}"/>
                                  </a:ext>
                                </a:extLst>
                              </p:cNvPr>
                              <p:cNvSpPr/>
                              <p:nvPr/>
                            </p:nvSpPr>
                            <p:spPr>
                              <a:xfrm>
                                <a:off x="3474832" y="3194341"/>
                                <a:ext cx="47877" cy="45720"/>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Flowchart: Connector 132">
                                <a:extLst>
                                  <a:ext uri="{FF2B5EF4-FFF2-40B4-BE49-F238E27FC236}">
                                    <a16:creationId xmlns:a16="http://schemas.microsoft.com/office/drawing/2014/main" id="{8A6DC830-61C3-438E-B47D-3E1724613F66}"/>
                                  </a:ext>
                                </a:extLst>
                              </p:cNvPr>
                              <p:cNvSpPr/>
                              <p:nvPr/>
                            </p:nvSpPr>
                            <p:spPr>
                              <a:xfrm>
                                <a:off x="4127040" y="3283452"/>
                                <a:ext cx="47877" cy="45720"/>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4" name="Group 133">
                                <a:extLst>
                                  <a:ext uri="{FF2B5EF4-FFF2-40B4-BE49-F238E27FC236}">
                                    <a16:creationId xmlns:a16="http://schemas.microsoft.com/office/drawing/2014/main" id="{74A5C74B-840C-4DF8-B214-F68188764DCB}"/>
                                  </a:ext>
                                </a:extLst>
                              </p:cNvPr>
                              <p:cNvGrpSpPr/>
                              <p:nvPr/>
                            </p:nvGrpSpPr>
                            <p:grpSpPr>
                              <a:xfrm>
                                <a:off x="405859" y="1906867"/>
                                <a:ext cx="6049811" cy="3070305"/>
                                <a:chOff x="405859" y="1906867"/>
                                <a:chExt cx="6049811" cy="3070305"/>
                              </a:xfrm>
                            </p:grpSpPr>
                            <p:sp>
                              <p:nvSpPr>
                                <p:cNvPr id="135" name="TextBox 134">
                                  <a:extLst>
                                    <a:ext uri="{FF2B5EF4-FFF2-40B4-BE49-F238E27FC236}">
                                      <a16:creationId xmlns:a16="http://schemas.microsoft.com/office/drawing/2014/main" id="{C919E6A8-8CC7-47F1-8591-EE8E3139B5E1}"/>
                                    </a:ext>
                                  </a:extLst>
                                </p:cNvPr>
                                <p:cNvSpPr txBox="1"/>
                                <p:nvPr/>
                              </p:nvSpPr>
                              <p:spPr>
                                <a:xfrm>
                                  <a:off x="1545198" y="4669395"/>
                                  <a:ext cx="3926439" cy="307777"/>
                                </a:xfrm>
                                <a:prstGeom prst="rect">
                                  <a:avLst/>
                                </a:prstGeom>
                                <a:noFill/>
                              </p:spPr>
                              <p:txBody>
                                <a:bodyPr wrap="square" rtlCol="0">
                                  <a:spAutoFit/>
                                </a:bodyPr>
                                <a:lstStyle/>
                                <a:p>
                                  <a:pPr algn="ctr"/>
                                  <a:r>
                                    <a:rPr lang="en-US" sz="1400" dirty="0"/>
                                    <a:t>Week </a:t>
                                  </a:r>
                                </a:p>
                              </p:txBody>
                            </p:sp>
                            <p:grpSp>
                              <p:nvGrpSpPr>
                                <p:cNvPr id="136" name="Group 135">
                                  <a:extLst>
                                    <a:ext uri="{FF2B5EF4-FFF2-40B4-BE49-F238E27FC236}">
                                      <a16:creationId xmlns:a16="http://schemas.microsoft.com/office/drawing/2014/main" id="{E14A1C7A-2A05-4120-B33D-A98165C8AC67}"/>
                                    </a:ext>
                                  </a:extLst>
                                </p:cNvPr>
                                <p:cNvGrpSpPr/>
                                <p:nvPr/>
                              </p:nvGrpSpPr>
                              <p:grpSpPr>
                                <a:xfrm>
                                  <a:off x="405859" y="1906867"/>
                                  <a:ext cx="6049811" cy="2824797"/>
                                  <a:chOff x="405859" y="1906867"/>
                                  <a:chExt cx="6049811" cy="2824797"/>
                                </a:xfrm>
                              </p:grpSpPr>
                              <p:sp>
                                <p:nvSpPr>
                                  <p:cNvPr id="137" name="TextBox 136">
                                    <a:extLst>
                                      <a:ext uri="{FF2B5EF4-FFF2-40B4-BE49-F238E27FC236}">
                                        <a16:creationId xmlns:a16="http://schemas.microsoft.com/office/drawing/2014/main" id="{B176FADC-665F-49B1-96E1-D93F11B83CBF}"/>
                                      </a:ext>
                                    </a:extLst>
                                  </p:cNvPr>
                                  <p:cNvSpPr txBox="1"/>
                                  <p:nvPr/>
                                </p:nvSpPr>
                                <p:spPr>
                                  <a:xfrm>
                                    <a:off x="405859" y="2075155"/>
                                    <a:ext cx="679797" cy="2464048"/>
                                  </a:xfrm>
                                  <a:prstGeom prst="rect">
                                    <a:avLst/>
                                  </a:prstGeom>
                                  <a:noFill/>
                                </p:spPr>
                                <p:txBody>
                                  <a:bodyPr vert="vert270" wrap="square" rtlCol="0">
                                    <a:spAutoFit/>
                                  </a:bodyPr>
                                  <a:lstStyle/>
                                  <a:p>
                                    <a:pPr algn="ctr"/>
                                    <a:r>
                                      <a:rPr lang="en-US" sz="1400" dirty="0"/>
                                      <a:t>Mean Change From Baseline AQLQ(S)+12 Score</a:t>
                                    </a:r>
                                    <a:r>
                                      <a:rPr lang="en-US" sz="1400" baseline="-25000" dirty="0"/>
                                      <a:t> </a:t>
                                    </a:r>
                                    <a:endParaRPr lang="en-US" sz="1400" dirty="0"/>
                                  </a:p>
                                </p:txBody>
                              </p:sp>
                              <p:grpSp>
                                <p:nvGrpSpPr>
                                  <p:cNvPr id="138" name="Group 137">
                                    <a:extLst>
                                      <a:ext uri="{FF2B5EF4-FFF2-40B4-BE49-F238E27FC236}">
                                        <a16:creationId xmlns:a16="http://schemas.microsoft.com/office/drawing/2014/main" id="{3006F9A4-8FA1-4563-8395-B559C4E7E400}"/>
                                      </a:ext>
                                    </a:extLst>
                                  </p:cNvPr>
                                  <p:cNvGrpSpPr/>
                                  <p:nvPr/>
                                </p:nvGrpSpPr>
                                <p:grpSpPr>
                                  <a:xfrm>
                                    <a:off x="751683" y="1906867"/>
                                    <a:ext cx="5703987" cy="2824797"/>
                                    <a:chOff x="751683" y="1906867"/>
                                    <a:chExt cx="5703987" cy="2824797"/>
                                  </a:xfrm>
                                </p:grpSpPr>
                                <p:sp>
                                  <p:nvSpPr>
                                    <p:cNvPr id="139" name="TextBox 138">
                                      <a:extLst>
                                        <a:ext uri="{FF2B5EF4-FFF2-40B4-BE49-F238E27FC236}">
                                          <a16:creationId xmlns:a16="http://schemas.microsoft.com/office/drawing/2014/main" id="{39BCA94D-7848-403B-92CB-BFFE6074954F}"/>
                                        </a:ext>
                                      </a:extLst>
                                    </p:cNvPr>
                                    <p:cNvSpPr txBox="1"/>
                                    <p:nvPr/>
                                  </p:nvSpPr>
                                  <p:spPr>
                                    <a:xfrm>
                                      <a:off x="5243526" y="3317639"/>
                                      <a:ext cx="990562" cy="261610"/>
                                    </a:xfrm>
                                    <a:prstGeom prst="rect">
                                      <a:avLst/>
                                    </a:prstGeom>
                                    <a:noFill/>
                                  </p:spPr>
                                  <p:txBody>
                                    <a:bodyPr wrap="square" rtlCol="0">
                                      <a:spAutoFit/>
                                    </a:bodyPr>
                                    <a:lstStyle/>
                                    <a:p>
                                      <a:r>
                                        <a:rPr lang="en-US" sz="1100" b="1" dirty="0">
                                          <a:solidFill>
                                            <a:srgbClr val="C00000"/>
                                          </a:solidFill>
                                        </a:rPr>
                                        <a:t>Q4W/Q4W</a:t>
                                      </a:r>
                                    </a:p>
                                  </p:txBody>
                                </p:sp>
                                <p:sp>
                                  <p:nvSpPr>
                                    <p:cNvPr id="140" name="TextBox 139">
                                      <a:extLst>
                                        <a:ext uri="{FF2B5EF4-FFF2-40B4-BE49-F238E27FC236}">
                                          <a16:creationId xmlns:a16="http://schemas.microsoft.com/office/drawing/2014/main" id="{B157C7B0-3A02-443F-9100-86D5BE474264}"/>
                                        </a:ext>
                                      </a:extLst>
                                    </p:cNvPr>
                                    <p:cNvSpPr txBox="1"/>
                                    <p:nvPr/>
                                  </p:nvSpPr>
                                  <p:spPr>
                                    <a:xfrm>
                                      <a:off x="5209795" y="4150499"/>
                                      <a:ext cx="1058022" cy="261610"/>
                                    </a:xfrm>
                                    <a:prstGeom prst="rect">
                                      <a:avLst/>
                                    </a:prstGeom>
                                    <a:noFill/>
                                  </p:spPr>
                                  <p:txBody>
                                    <a:bodyPr wrap="square" rtlCol="0">
                                      <a:spAutoFit/>
                                    </a:bodyPr>
                                    <a:lstStyle/>
                                    <a:p>
                                      <a:r>
                                        <a:rPr lang="en-US" sz="1100" b="1" dirty="0">
                                          <a:solidFill>
                                            <a:schemeClr val="bg1">
                                              <a:lumMod val="65000"/>
                                            </a:schemeClr>
                                          </a:solidFill>
                                        </a:rPr>
                                        <a:t>PBO/Q4W</a:t>
                                      </a:r>
                                    </a:p>
                                  </p:txBody>
                                </p:sp>
                                <p:sp>
                                  <p:nvSpPr>
                                    <p:cNvPr id="141" name="TextBox 140">
                                      <a:extLst>
                                        <a:ext uri="{FF2B5EF4-FFF2-40B4-BE49-F238E27FC236}">
                                          <a16:creationId xmlns:a16="http://schemas.microsoft.com/office/drawing/2014/main" id="{D877EB90-1A9B-4874-907E-77F5F4533357}"/>
                                        </a:ext>
                                      </a:extLst>
                                    </p:cNvPr>
                                    <p:cNvSpPr txBox="1"/>
                                    <p:nvPr/>
                                  </p:nvSpPr>
                                  <p:spPr>
                                    <a:xfrm>
                                      <a:off x="4797984" y="2672764"/>
                                      <a:ext cx="952225" cy="261610"/>
                                    </a:xfrm>
                                    <a:prstGeom prst="rect">
                                      <a:avLst/>
                                    </a:prstGeom>
                                    <a:noFill/>
                                  </p:spPr>
                                  <p:txBody>
                                    <a:bodyPr wrap="square" rtlCol="0">
                                      <a:spAutoFit/>
                                    </a:bodyPr>
                                    <a:lstStyle/>
                                    <a:p>
                                      <a:r>
                                        <a:rPr lang="en-US" sz="1100" b="1" dirty="0">
                                          <a:solidFill>
                                            <a:schemeClr val="accent2"/>
                                          </a:solidFill>
                                        </a:rPr>
                                        <a:t>Q8W/Q8W</a:t>
                                      </a:r>
                                    </a:p>
                                  </p:txBody>
                                </p:sp>
                                <p:sp>
                                  <p:nvSpPr>
                                    <p:cNvPr id="142" name="TextBox 141">
                                      <a:extLst>
                                        <a:ext uri="{FF2B5EF4-FFF2-40B4-BE49-F238E27FC236}">
                                          <a16:creationId xmlns:a16="http://schemas.microsoft.com/office/drawing/2014/main" id="{21F2EED9-31F5-4671-85E4-68C67A52971B}"/>
                                        </a:ext>
                                      </a:extLst>
                                    </p:cNvPr>
                                    <p:cNvSpPr txBox="1"/>
                                    <p:nvPr/>
                                  </p:nvSpPr>
                                  <p:spPr>
                                    <a:xfrm>
                                      <a:off x="5328597" y="3777810"/>
                                      <a:ext cx="1127073" cy="261610"/>
                                    </a:xfrm>
                                    <a:prstGeom prst="rect">
                                      <a:avLst/>
                                    </a:prstGeom>
                                    <a:noFill/>
                                  </p:spPr>
                                  <p:txBody>
                                    <a:bodyPr wrap="square" rtlCol="0">
                                      <a:spAutoFit/>
                                    </a:bodyPr>
                                    <a:lstStyle/>
                                    <a:p>
                                      <a:r>
                                        <a:rPr lang="en-US" sz="1100" b="1" dirty="0">
                                          <a:solidFill>
                                            <a:schemeClr val="tx2">
                                              <a:lumMod val="75000"/>
                                            </a:schemeClr>
                                          </a:solidFill>
                                        </a:rPr>
                                        <a:t>PBO/Q8W</a:t>
                                      </a:r>
                                    </a:p>
                                  </p:txBody>
                                </p:sp>
                                <p:grpSp>
                                  <p:nvGrpSpPr>
                                    <p:cNvPr id="143" name="Group 142">
                                      <a:extLst>
                                        <a:ext uri="{FF2B5EF4-FFF2-40B4-BE49-F238E27FC236}">
                                          <a16:creationId xmlns:a16="http://schemas.microsoft.com/office/drawing/2014/main" id="{537B805C-D54E-485E-BE6F-852197C7718A}"/>
                                        </a:ext>
                                      </a:extLst>
                                    </p:cNvPr>
                                    <p:cNvGrpSpPr/>
                                    <p:nvPr/>
                                  </p:nvGrpSpPr>
                                  <p:grpSpPr>
                                    <a:xfrm>
                                      <a:off x="751683" y="1906867"/>
                                      <a:ext cx="4745237" cy="2824797"/>
                                      <a:chOff x="751683" y="1906867"/>
                                      <a:chExt cx="4745237" cy="2824797"/>
                                    </a:xfrm>
                                  </p:grpSpPr>
                                  <p:sp>
                                    <p:nvSpPr>
                                      <p:cNvPr id="144" name="Flowchart: Connector 143">
                                        <a:extLst>
                                          <a:ext uri="{FF2B5EF4-FFF2-40B4-BE49-F238E27FC236}">
                                            <a16:creationId xmlns:a16="http://schemas.microsoft.com/office/drawing/2014/main" id="{AA78FAAE-12C9-4808-9770-4FBF5BCBD1AD}"/>
                                          </a:ext>
                                        </a:extLst>
                                      </p:cNvPr>
                                      <p:cNvSpPr/>
                                      <p:nvPr/>
                                    </p:nvSpPr>
                                    <p:spPr>
                                      <a:xfrm>
                                        <a:off x="5429764" y="3798280"/>
                                        <a:ext cx="47877" cy="45720"/>
                                      </a:xfrm>
                                      <a:prstGeom prst="flowChartConnector">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5" name="Group 144">
                                        <a:extLst>
                                          <a:ext uri="{FF2B5EF4-FFF2-40B4-BE49-F238E27FC236}">
                                            <a16:creationId xmlns:a16="http://schemas.microsoft.com/office/drawing/2014/main" id="{A2BD94A0-405C-45D0-9ED3-43AF7C5D3C01}"/>
                                          </a:ext>
                                        </a:extLst>
                                      </p:cNvPr>
                                      <p:cNvGrpSpPr/>
                                      <p:nvPr/>
                                    </p:nvGrpSpPr>
                                    <p:grpSpPr>
                                      <a:xfrm>
                                        <a:off x="751683" y="1906867"/>
                                        <a:ext cx="4745237" cy="2824797"/>
                                        <a:chOff x="751683" y="1906867"/>
                                        <a:chExt cx="4745237" cy="2824797"/>
                                      </a:xfrm>
                                    </p:grpSpPr>
                                    <p:grpSp>
                                      <p:nvGrpSpPr>
                                        <p:cNvPr id="146" name="Group 145">
                                          <a:extLst>
                                            <a:ext uri="{FF2B5EF4-FFF2-40B4-BE49-F238E27FC236}">
                                              <a16:creationId xmlns:a16="http://schemas.microsoft.com/office/drawing/2014/main" id="{BBD8271D-0808-4F1B-9B2C-101791956F5F}"/>
                                            </a:ext>
                                          </a:extLst>
                                        </p:cNvPr>
                                        <p:cNvGrpSpPr/>
                                        <p:nvPr/>
                                      </p:nvGrpSpPr>
                                      <p:grpSpPr>
                                        <a:xfrm>
                                          <a:off x="751683" y="1906867"/>
                                          <a:ext cx="4733978" cy="2824797"/>
                                          <a:chOff x="751683" y="1906867"/>
                                          <a:chExt cx="4733978" cy="2824797"/>
                                        </a:xfrm>
                                      </p:grpSpPr>
                                      <p:sp>
                                        <p:nvSpPr>
                                          <p:cNvPr id="149" name="TextBox 148">
                                            <a:extLst>
                                              <a:ext uri="{FF2B5EF4-FFF2-40B4-BE49-F238E27FC236}">
                                                <a16:creationId xmlns:a16="http://schemas.microsoft.com/office/drawing/2014/main" id="{78A222E2-71AF-4B88-A13E-A80ECD1C95F9}"/>
                                              </a:ext>
                                            </a:extLst>
                                          </p:cNvPr>
                                          <p:cNvSpPr txBox="1"/>
                                          <p:nvPr/>
                                        </p:nvSpPr>
                                        <p:spPr>
                                          <a:xfrm>
                                            <a:off x="751683" y="3558096"/>
                                            <a:ext cx="819174" cy="292388"/>
                                          </a:xfrm>
                                          <a:prstGeom prst="rect">
                                            <a:avLst/>
                                          </a:prstGeom>
                                          <a:noFill/>
                                        </p:spPr>
                                        <p:txBody>
                                          <a:bodyPr wrap="square" rtlCol="0">
                                            <a:spAutoFit/>
                                          </a:bodyPr>
                                          <a:lstStyle/>
                                          <a:p>
                                            <a:r>
                                              <a:rPr lang="en-US" sz="1300" dirty="0"/>
                                              <a:t>   -0.05</a:t>
                                            </a:r>
                                          </a:p>
                                        </p:txBody>
                                      </p:sp>
                                      <p:grpSp>
                                        <p:nvGrpSpPr>
                                          <p:cNvPr id="150" name="Group 149">
                                            <a:extLst>
                                              <a:ext uri="{FF2B5EF4-FFF2-40B4-BE49-F238E27FC236}">
                                                <a16:creationId xmlns:a16="http://schemas.microsoft.com/office/drawing/2014/main" id="{FAA83711-19BD-4A86-B9F7-11CEB70CC0E3}"/>
                                              </a:ext>
                                            </a:extLst>
                                          </p:cNvPr>
                                          <p:cNvGrpSpPr/>
                                          <p:nvPr/>
                                        </p:nvGrpSpPr>
                                        <p:grpSpPr>
                                          <a:xfrm>
                                            <a:off x="953231" y="1906867"/>
                                            <a:ext cx="4532430" cy="2824797"/>
                                            <a:chOff x="953231" y="1906867"/>
                                            <a:chExt cx="4532430" cy="2824797"/>
                                          </a:xfrm>
                                        </p:grpSpPr>
                                        <p:grpSp>
                                          <p:nvGrpSpPr>
                                            <p:cNvPr id="151" name="Group 150">
                                              <a:extLst>
                                                <a:ext uri="{FF2B5EF4-FFF2-40B4-BE49-F238E27FC236}">
                                                  <a16:creationId xmlns:a16="http://schemas.microsoft.com/office/drawing/2014/main" id="{1361F47A-F4A7-493D-BB20-AA3C9CE3846A}"/>
                                                </a:ext>
                                              </a:extLst>
                                            </p:cNvPr>
                                            <p:cNvGrpSpPr/>
                                            <p:nvPr/>
                                          </p:nvGrpSpPr>
                                          <p:grpSpPr>
                                            <a:xfrm>
                                              <a:off x="953231" y="1906867"/>
                                              <a:ext cx="4532430" cy="2824797"/>
                                              <a:chOff x="953231" y="1906867"/>
                                              <a:chExt cx="4532430" cy="2824797"/>
                                            </a:xfrm>
                                          </p:grpSpPr>
                                          <p:sp>
                                            <p:nvSpPr>
                                              <p:cNvPr id="153" name="TextBox 152">
                                                <a:extLst>
                                                  <a:ext uri="{FF2B5EF4-FFF2-40B4-BE49-F238E27FC236}">
                                                    <a16:creationId xmlns:a16="http://schemas.microsoft.com/office/drawing/2014/main" id="{B42FE1BD-F10C-4E40-B12C-0C1BB8F3CBA9}"/>
                                                  </a:ext>
                                                </a:extLst>
                                              </p:cNvPr>
                                              <p:cNvSpPr txBox="1"/>
                                              <p:nvPr/>
                                            </p:nvSpPr>
                                            <p:spPr>
                                              <a:xfrm>
                                                <a:off x="2656679" y="4439276"/>
                                                <a:ext cx="438279" cy="292388"/>
                                              </a:xfrm>
                                              <a:prstGeom prst="rect">
                                                <a:avLst/>
                                              </a:prstGeom>
                                              <a:noFill/>
                                            </p:spPr>
                                            <p:txBody>
                                              <a:bodyPr wrap="square" rtlCol="0">
                                                <a:spAutoFit/>
                                              </a:bodyPr>
                                              <a:lstStyle/>
                                              <a:p>
                                                <a:r>
                                                  <a:rPr lang="en-US" sz="1300" dirty="0"/>
                                                  <a:t>24</a:t>
                                                </a:r>
                                              </a:p>
                                            </p:txBody>
                                          </p:sp>
                                          <p:grpSp>
                                            <p:nvGrpSpPr>
                                              <p:cNvPr id="154" name="Group 153">
                                                <a:extLst>
                                                  <a:ext uri="{FF2B5EF4-FFF2-40B4-BE49-F238E27FC236}">
                                                    <a16:creationId xmlns:a16="http://schemas.microsoft.com/office/drawing/2014/main" id="{7AC54649-A0B5-4ADF-9B54-8F8058E8101B}"/>
                                                  </a:ext>
                                                </a:extLst>
                                              </p:cNvPr>
                                              <p:cNvGrpSpPr/>
                                              <p:nvPr/>
                                            </p:nvGrpSpPr>
                                            <p:grpSpPr>
                                              <a:xfrm>
                                                <a:off x="953231" y="1906867"/>
                                                <a:ext cx="4532430" cy="2824797"/>
                                                <a:chOff x="953231" y="1906867"/>
                                                <a:chExt cx="4532430" cy="2824797"/>
                                              </a:xfrm>
                                            </p:grpSpPr>
                                            <p:grpSp>
                                              <p:nvGrpSpPr>
                                                <p:cNvPr id="155" name="Group 154">
                                                  <a:extLst>
                                                    <a:ext uri="{FF2B5EF4-FFF2-40B4-BE49-F238E27FC236}">
                                                      <a16:creationId xmlns:a16="http://schemas.microsoft.com/office/drawing/2014/main" id="{807714A4-B219-4F44-B9D5-FBEFA8CFAA91}"/>
                                                    </a:ext>
                                                  </a:extLst>
                                                </p:cNvPr>
                                                <p:cNvGrpSpPr/>
                                                <p:nvPr/>
                                              </p:nvGrpSpPr>
                                              <p:grpSpPr>
                                                <a:xfrm>
                                                  <a:off x="953231" y="1906867"/>
                                                  <a:ext cx="4532430" cy="2824797"/>
                                                  <a:chOff x="953231" y="1906867"/>
                                                  <a:chExt cx="4532430" cy="2824797"/>
                                                </a:xfrm>
                                              </p:grpSpPr>
                                              <p:grpSp>
                                                <p:nvGrpSpPr>
                                                  <p:cNvPr id="157" name="Group 156">
                                                    <a:extLst>
                                                      <a:ext uri="{FF2B5EF4-FFF2-40B4-BE49-F238E27FC236}">
                                                        <a16:creationId xmlns:a16="http://schemas.microsoft.com/office/drawing/2014/main" id="{D39E34B2-A65F-471D-9AEE-720EA35AD7C2}"/>
                                                      </a:ext>
                                                    </a:extLst>
                                                  </p:cNvPr>
                                                  <p:cNvGrpSpPr/>
                                                  <p:nvPr/>
                                                </p:nvGrpSpPr>
                                                <p:grpSpPr>
                                                  <a:xfrm>
                                                    <a:off x="953231" y="1906867"/>
                                                    <a:ext cx="4532430" cy="2824797"/>
                                                    <a:chOff x="443471" y="1542490"/>
                                                    <a:chExt cx="4328205" cy="2824797"/>
                                                  </a:xfrm>
                                                </p:grpSpPr>
                                                <p:sp>
                                                  <p:nvSpPr>
                                                    <p:cNvPr id="159" name="TextBox 158">
                                                      <a:extLst>
                                                        <a:ext uri="{FF2B5EF4-FFF2-40B4-BE49-F238E27FC236}">
                                                          <a16:creationId xmlns:a16="http://schemas.microsoft.com/office/drawing/2014/main" id="{8D121F9B-AA51-4F8A-B639-9F0CB977CF6B}"/>
                                                        </a:ext>
                                                      </a:extLst>
                                                    </p:cNvPr>
                                                    <p:cNvSpPr txBox="1"/>
                                                    <p:nvPr/>
                                                  </p:nvSpPr>
                                                  <p:spPr>
                                                    <a:xfrm>
                                                      <a:off x="526371" y="1542490"/>
                                                      <a:ext cx="463354" cy="292388"/>
                                                    </a:xfrm>
                                                    <a:prstGeom prst="rect">
                                                      <a:avLst/>
                                                    </a:prstGeom>
                                                    <a:noFill/>
                                                  </p:spPr>
                                                  <p:txBody>
                                                    <a:bodyPr wrap="square" rtlCol="0">
                                                      <a:spAutoFit/>
                                                    </a:bodyPr>
                                                    <a:lstStyle/>
                                                    <a:p>
                                                      <a:r>
                                                        <a:rPr lang="en-US" sz="1300" dirty="0"/>
                                                        <a:t>0.3</a:t>
                                                      </a:r>
                                                    </a:p>
                                                  </p:txBody>
                                                </p:sp>
                                                <p:sp>
                                                  <p:nvSpPr>
                                                    <p:cNvPr id="160" name="TextBox 159">
                                                      <a:extLst>
                                                        <a:ext uri="{FF2B5EF4-FFF2-40B4-BE49-F238E27FC236}">
                                                          <a16:creationId xmlns:a16="http://schemas.microsoft.com/office/drawing/2014/main" id="{E435503C-F672-42EB-BD5E-A3D42FD188EF}"/>
                                                        </a:ext>
                                                      </a:extLst>
                                                    </p:cNvPr>
                                                    <p:cNvSpPr txBox="1"/>
                                                    <p:nvPr/>
                                                  </p:nvSpPr>
                                                  <p:spPr>
                                                    <a:xfrm>
                                                      <a:off x="443471" y="1746616"/>
                                                      <a:ext cx="571895" cy="292388"/>
                                                    </a:xfrm>
                                                    <a:prstGeom prst="rect">
                                                      <a:avLst/>
                                                    </a:prstGeom>
                                                    <a:noFill/>
                                                  </p:spPr>
                                                  <p:txBody>
                                                    <a:bodyPr wrap="square" rtlCol="0">
                                                      <a:spAutoFit/>
                                                    </a:bodyPr>
                                                    <a:lstStyle/>
                                                    <a:p>
                                                      <a:r>
                                                        <a:rPr lang="en-US" sz="1300" dirty="0"/>
                                                        <a:t>0.25</a:t>
                                                      </a:r>
                                                    </a:p>
                                                  </p:txBody>
                                                </p:sp>
                                                <p:sp>
                                                  <p:nvSpPr>
                                                    <p:cNvPr id="161" name="TextBox 160">
                                                      <a:extLst>
                                                        <a:ext uri="{FF2B5EF4-FFF2-40B4-BE49-F238E27FC236}">
                                                          <a16:creationId xmlns:a16="http://schemas.microsoft.com/office/drawing/2014/main" id="{007150CB-C949-4C6E-8795-F94F306A5E1D}"/>
                                                        </a:ext>
                                                      </a:extLst>
                                                    </p:cNvPr>
                                                    <p:cNvSpPr txBox="1"/>
                                                    <p:nvPr/>
                                                  </p:nvSpPr>
                                                  <p:spPr>
                                                    <a:xfrm>
                                                      <a:off x="681399" y="2935110"/>
                                                      <a:ext cx="418531" cy="292388"/>
                                                    </a:xfrm>
                                                    <a:prstGeom prst="rect">
                                                      <a:avLst/>
                                                    </a:prstGeom>
                                                    <a:noFill/>
                                                  </p:spPr>
                                                  <p:txBody>
                                                    <a:bodyPr wrap="square" rtlCol="0">
                                                      <a:spAutoFit/>
                                                    </a:bodyPr>
                                                    <a:lstStyle/>
                                                    <a:p>
                                                      <a:r>
                                                        <a:rPr lang="en-US" sz="1300" dirty="0"/>
                                                        <a:t>0</a:t>
                                                      </a:r>
                                                    </a:p>
                                                  </p:txBody>
                                                </p:sp>
                                                <p:sp>
                                                  <p:nvSpPr>
                                                    <p:cNvPr id="162" name="TextBox 161">
                                                      <a:extLst>
                                                        <a:ext uri="{FF2B5EF4-FFF2-40B4-BE49-F238E27FC236}">
                                                          <a16:creationId xmlns:a16="http://schemas.microsoft.com/office/drawing/2014/main" id="{87F32416-FFC3-4DE8-8216-EEEF33D3E645}"/>
                                                        </a:ext>
                                                      </a:extLst>
                                                    </p:cNvPr>
                                                    <p:cNvSpPr txBox="1"/>
                                                    <p:nvPr/>
                                                  </p:nvSpPr>
                                                  <p:spPr>
                                                    <a:xfrm>
                                                      <a:off x="537487" y="1988191"/>
                                                      <a:ext cx="588071" cy="292388"/>
                                                    </a:xfrm>
                                                    <a:prstGeom prst="rect">
                                                      <a:avLst/>
                                                    </a:prstGeom>
                                                    <a:noFill/>
                                                  </p:spPr>
                                                  <p:txBody>
                                                    <a:bodyPr wrap="square" rtlCol="0">
                                                      <a:spAutoFit/>
                                                    </a:bodyPr>
                                                    <a:lstStyle/>
                                                    <a:p>
                                                      <a:r>
                                                        <a:rPr lang="en-US" sz="1300" dirty="0"/>
                                                        <a:t>0.2</a:t>
                                                      </a:r>
                                                    </a:p>
                                                  </p:txBody>
                                                </p:sp>
                                                <p:sp>
                                                  <p:nvSpPr>
                                                    <p:cNvPr id="163" name="TextBox 162">
                                                      <a:extLst>
                                                        <a:ext uri="{FF2B5EF4-FFF2-40B4-BE49-F238E27FC236}">
                                                          <a16:creationId xmlns:a16="http://schemas.microsoft.com/office/drawing/2014/main" id="{0EAFEF4A-2592-4BDD-B44B-DD501D8B2CA8}"/>
                                                        </a:ext>
                                                      </a:extLst>
                                                    </p:cNvPr>
                                                    <p:cNvSpPr txBox="1"/>
                                                    <p:nvPr/>
                                                  </p:nvSpPr>
                                                  <p:spPr>
                                                    <a:xfrm>
                                                      <a:off x="453572" y="2742365"/>
                                                      <a:ext cx="619758" cy="292388"/>
                                                    </a:xfrm>
                                                    <a:prstGeom prst="rect">
                                                      <a:avLst/>
                                                    </a:prstGeom>
                                                    <a:noFill/>
                                                  </p:spPr>
                                                  <p:txBody>
                                                    <a:bodyPr wrap="square" rtlCol="0">
                                                      <a:spAutoFit/>
                                                    </a:bodyPr>
                                                    <a:lstStyle/>
                                                    <a:p>
                                                      <a:r>
                                                        <a:rPr lang="en-US" sz="1300" dirty="0"/>
                                                        <a:t>0.05</a:t>
                                                      </a:r>
                                                    </a:p>
                                                  </p:txBody>
                                                </p:sp>
                                                <p:sp>
                                                  <p:nvSpPr>
                                                    <p:cNvPr id="164" name="TextBox 163">
                                                      <a:extLst>
                                                        <a:ext uri="{FF2B5EF4-FFF2-40B4-BE49-F238E27FC236}">
                                                          <a16:creationId xmlns:a16="http://schemas.microsoft.com/office/drawing/2014/main" id="{3171ECD5-8257-4FBD-A097-DA931901383C}"/>
                                                        </a:ext>
                                                      </a:extLst>
                                                    </p:cNvPr>
                                                    <p:cNvSpPr txBox="1"/>
                                                    <p:nvPr/>
                                                  </p:nvSpPr>
                                                  <p:spPr>
                                                    <a:xfrm>
                                                      <a:off x="526371" y="3907445"/>
                                                      <a:ext cx="539236" cy="292388"/>
                                                    </a:xfrm>
                                                    <a:prstGeom prst="rect">
                                                      <a:avLst/>
                                                    </a:prstGeom>
                                                    <a:noFill/>
                                                  </p:spPr>
                                                  <p:txBody>
                                                    <a:bodyPr wrap="square" rtlCol="0">
                                                      <a:spAutoFit/>
                                                    </a:bodyPr>
                                                    <a:lstStyle/>
                                                    <a:p>
                                                      <a:r>
                                                        <a:rPr lang="en-US" sz="1300" dirty="0"/>
                                                        <a:t>-0.2</a:t>
                                                      </a:r>
                                                    </a:p>
                                                  </p:txBody>
                                                </p:sp>
                                                <p:grpSp>
                                                  <p:nvGrpSpPr>
                                                    <p:cNvPr id="165" name="Group 164">
                                                      <a:extLst>
                                                        <a:ext uri="{FF2B5EF4-FFF2-40B4-BE49-F238E27FC236}">
                                                          <a16:creationId xmlns:a16="http://schemas.microsoft.com/office/drawing/2014/main" id="{5920CD68-BE11-478A-9D48-DDFE84689D57}"/>
                                                        </a:ext>
                                                      </a:extLst>
                                                    </p:cNvPr>
                                                    <p:cNvGrpSpPr/>
                                                    <p:nvPr/>
                                                  </p:nvGrpSpPr>
                                                  <p:grpSpPr>
                                                    <a:xfrm>
                                                      <a:off x="890115" y="1667342"/>
                                                      <a:ext cx="3881561" cy="2699945"/>
                                                      <a:chOff x="890115" y="1667342"/>
                                                      <a:chExt cx="3881561" cy="2699945"/>
                                                    </a:xfrm>
                                                  </p:grpSpPr>
                                                  <p:grpSp>
                                                    <p:nvGrpSpPr>
                                                      <p:cNvPr id="166" name="Group 165">
                                                        <a:extLst>
                                                          <a:ext uri="{FF2B5EF4-FFF2-40B4-BE49-F238E27FC236}">
                                                            <a16:creationId xmlns:a16="http://schemas.microsoft.com/office/drawing/2014/main" id="{90B8771B-3C8D-494C-BAAA-7771F9F7FAB2}"/>
                                                          </a:ext>
                                                        </a:extLst>
                                                      </p:cNvPr>
                                                      <p:cNvGrpSpPr/>
                                                      <p:nvPr/>
                                                    </p:nvGrpSpPr>
                                                    <p:grpSpPr>
                                                      <a:xfrm>
                                                        <a:off x="927433" y="1667342"/>
                                                        <a:ext cx="3844243" cy="2467824"/>
                                                        <a:chOff x="913910" y="1631933"/>
                                                        <a:chExt cx="3844243" cy="2467824"/>
                                                      </a:xfrm>
                                                    </p:grpSpPr>
                                                    <p:sp>
                                                      <p:nvSpPr>
                                                        <p:cNvPr id="172" name="Flowchart: Connector 171">
                                                          <a:extLst>
                                                            <a:ext uri="{FF2B5EF4-FFF2-40B4-BE49-F238E27FC236}">
                                                              <a16:creationId xmlns:a16="http://schemas.microsoft.com/office/drawing/2014/main" id="{94A55C53-6DFB-4EDE-AFEC-8CAD09973DDE}"/>
                                                            </a:ext>
                                                          </a:extLst>
                                                        </p:cNvPr>
                                                        <p:cNvSpPr/>
                                                        <p:nvPr/>
                                                      </p:nvSpPr>
                                                      <p:spPr>
                                                        <a:xfrm>
                                                          <a:off x="3476264" y="2308661"/>
                                                          <a:ext cx="45720" cy="45720"/>
                                                        </a:xfrm>
                                                        <a:prstGeom prst="flowChartConnector">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 name="Flowchart: Connector 172">
                                                          <a:extLst>
                                                            <a:ext uri="{FF2B5EF4-FFF2-40B4-BE49-F238E27FC236}">
                                                              <a16:creationId xmlns:a16="http://schemas.microsoft.com/office/drawing/2014/main" id="{F8F48E81-5804-47F3-B346-BCD9D7E0D830}"/>
                                                            </a:ext>
                                                          </a:extLst>
                                                        </p:cNvPr>
                                                        <p:cNvSpPr/>
                                                        <p:nvPr/>
                                                      </p:nvSpPr>
                                                      <p:spPr>
                                                        <a:xfrm>
                                                          <a:off x="2232636" y="2158935"/>
                                                          <a:ext cx="45720" cy="45720"/>
                                                        </a:xfrm>
                                                        <a:prstGeom prst="flowChartConnector">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 name="Flowchart: Connector 173">
                                                          <a:extLst>
                                                            <a:ext uri="{FF2B5EF4-FFF2-40B4-BE49-F238E27FC236}">
                                                              <a16:creationId xmlns:a16="http://schemas.microsoft.com/office/drawing/2014/main" id="{1D7DE0F7-4E80-4E8E-9B5C-8057C98A1D8B}"/>
                                                            </a:ext>
                                                          </a:extLst>
                                                        </p:cNvPr>
                                                        <p:cNvSpPr/>
                                                        <p:nvPr/>
                                                      </p:nvSpPr>
                                                      <p:spPr>
                                                        <a:xfrm>
                                                          <a:off x="2862260" y="2518117"/>
                                                          <a:ext cx="45720" cy="45720"/>
                                                        </a:xfrm>
                                                        <a:prstGeom prst="flowChartConnector">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Flowchart: Connector 174">
                                                          <a:extLst>
                                                            <a:ext uri="{FF2B5EF4-FFF2-40B4-BE49-F238E27FC236}">
                                                              <a16:creationId xmlns:a16="http://schemas.microsoft.com/office/drawing/2014/main" id="{A5B3B8EE-A192-4C17-95D1-118A28919157}"/>
                                                            </a:ext>
                                                          </a:extLst>
                                                        </p:cNvPr>
                                                        <p:cNvSpPr/>
                                                        <p:nvPr/>
                                                      </p:nvSpPr>
                                                      <p:spPr>
                                                        <a:xfrm>
                                                          <a:off x="1592864" y="2536970"/>
                                                          <a:ext cx="45720" cy="45720"/>
                                                        </a:xfrm>
                                                        <a:prstGeom prst="flowChartConnector">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6" name="Flowchart: Connector 175">
                                                          <a:extLst>
                                                            <a:ext uri="{FF2B5EF4-FFF2-40B4-BE49-F238E27FC236}">
                                                              <a16:creationId xmlns:a16="http://schemas.microsoft.com/office/drawing/2014/main" id="{F1D4406A-0D88-4FD8-ABA4-E43DF895882C}"/>
                                                            </a:ext>
                                                          </a:extLst>
                                                        </p:cNvPr>
                                                        <p:cNvSpPr/>
                                                        <p:nvPr/>
                                                      </p:nvSpPr>
                                                      <p:spPr>
                                                        <a:xfrm>
                                                          <a:off x="4080491" y="2932965"/>
                                                          <a:ext cx="45720" cy="45720"/>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7" name="Flowchart: Connector 176">
                                                          <a:extLst>
                                                            <a:ext uri="{FF2B5EF4-FFF2-40B4-BE49-F238E27FC236}">
                                                              <a16:creationId xmlns:a16="http://schemas.microsoft.com/office/drawing/2014/main" id="{7113182D-B202-4146-B7AB-E9EE0EC78909}"/>
                                                            </a:ext>
                                                          </a:extLst>
                                                        </p:cNvPr>
                                                        <p:cNvSpPr/>
                                                        <p:nvPr/>
                                                      </p:nvSpPr>
                                                      <p:spPr>
                                                        <a:xfrm>
                                                          <a:off x="2223779" y="2268040"/>
                                                          <a:ext cx="45720" cy="45720"/>
                                                        </a:xfrm>
                                                        <a:prstGeom prst="flowChartConnector">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8" name="Flowchart: Connector 177">
                                                          <a:extLst>
                                                            <a:ext uri="{FF2B5EF4-FFF2-40B4-BE49-F238E27FC236}">
                                                              <a16:creationId xmlns:a16="http://schemas.microsoft.com/office/drawing/2014/main" id="{168D02D6-AD1A-42AE-90C4-1692FE65BD18}"/>
                                                            </a:ext>
                                                          </a:extLst>
                                                        </p:cNvPr>
                                                        <p:cNvSpPr/>
                                                        <p:nvPr/>
                                                      </p:nvSpPr>
                                                      <p:spPr>
                                                        <a:xfrm>
                                                          <a:off x="2874801" y="2411466"/>
                                                          <a:ext cx="45720" cy="45720"/>
                                                        </a:xfrm>
                                                        <a:prstGeom prst="flowChartConnector">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9" name="Flowchart: Connector 178">
                                                          <a:extLst>
                                                            <a:ext uri="{FF2B5EF4-FFF2-40B4-BE49-F238E27FC236}">
                                                              <a16:creationId xmlns:a16="http://schemas.microsoft.com/office/drawing/2014/main" id="{DE0BB9B5-010C-4AC1-A0E0-E528256E77DA}"/>
                                                            </a:ext>
                                                          </a:extLst>
                                                        </p:cNvPr>
                                                        <p:cNvSpPr/>
                                                        <p:nvPr/>
                                                      </p:nvSpPr>
                                                      <p:spPr>
                                                        <a:xfrm>
                                                          <a:off x="1615724" y="2601437"/>
                                                          <a:ext cx="45720" cy="45720"/>
                                                        </a:xfrm>
                                                        <a:prstGeom prst="flowChartConnector">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0" name="Flowchart: Connector 179">
                                                          <a:extLst>
                                                            <a:ext uri="{FF2B5EF4-FFF2-40B4-BE49-F238E27FC236}">
                                                              <a16:creationId xmlns:a16="http://schemas.microsoft.com/office/drawing/2014/main" id="{8926806F-8F9A-4E98-B25C-2CD9D02F3D0F}"/>
                                                            </a:ext>
                                                          </a:extLst>
                                                        </p:cNvPr>
                                                        <p:cNvSpPr/>
                                                        <p:nvPr/>
                                                      </p:nvSpPr>
                                                      <p:spPr>
                                                        <a:xfrm>
                                                          <a:off x="4089015" y="2354412"/>
                                                          <a:ext cx="45720" cy="45720"/>
                                                        </a:xfrm>
                                                        <a:prstGeom prst="flowChartConnector">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1" name="Flowchart: Connector 180">
                                                          <a:extLst>
                                                            <a:ext uri="{FF2B5EF4-FFF2-40B4-BE49-F238E27FC236}">
                                                              <a16:creationId xmlns:a16="http://schemas.microsoft.com/office/drawing/2014/main" id="{8C7BC872-E836-479E-B9EF-D452F011B02B}"/>
                                                            </a:ext>
                                                          </a:extLst>
                                                        </p:cNvPr>
                                                        <p:cNvSpPr/>
                                                        <p:nvPr/>
                                                      </p:nvSpPr>
                                                      <p:spPr>
                                                        <a:xfrm>
                                                          <a:off x="1601902" y="2947813"/>
                                                          <a:ext cx="45720" cy="45720"/>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2" name="Flowchart: Connector 181">
                                                          <a:extLst>
                                                            <a:ext uri="{FF2B5EF4-FFF2-40B4-BE49-F238E27FC236}">
                                                              <a16:creationId xmlns:a16="http://schemas.microsoft.com/office/drawing/2014/main" id="{5AA7A223-F8EC-4628-804D-7752816ED571}"/>
                                                            </a:ext>
                                                          </a:extLst>
                                                        </p:cNvPr>
                                                        <p:cNvSpPr/>
                                                        <p:nvPr/>
                                                      </p:nvSpPr>
                                                      <p:spPr>
                                                        <a:xfrm>
                                                          <a:off x="2273574" y="2917358"/>
                                                          <a:ext cx="45720" cy="45720"/>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3" name="Flowchart: Connector 182">
                                                          <a:extLst>
                                                            <a:ext uri="{FF2B5EF4-FFF2-40B4-BE49-F238E27FC236}">
                                                              <a16:creationId xmlns:a16="http://schemas.microsoft.com/office/drawing/2014/main" id="{78859314-1C2B-4160-BBF4-45B2591D5FF2}"/>
                                                            </a:ext>
                                                          </a:extLst>
                                                        </p:cNvPr>
                                                        <p:cNvSpPr/>
                                                        <p:nvPr/>
                                                      </p:nvSpPr>
                                                      <p:spPr>
                                                        <a:xfrm>
                                                          <a:off x="4712433" y="3747100"/>
                                                          <a:ext cx="45720" cy="45720"/>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4" name="Flowchart: Connector 183">
                                                          <a:extLst>
                                                            <a:ext uri="{FF2B5EF4-FFF2-40B4-BE49-F238E27FC236}">
                                                              <a16:creationId xmlns:a16="http://schemas.microsoft.com/office/drawing/2014/main" id="{59C1E831-AB7E-475C-B5FE-3AAC6A1938D6}"/>
                                                            </a:ext>
                                                          </a:extLst>
                                                        </p:cNvPr>
                                                        <p:cNvSpPr/>
                                                        <p:nvPr/>
                                                      </p:nvSpPr>
                                                      <p:spPr>
                                                        <a:xfrm>
                                                          <a:off x="2247848" y="2772964"/>
                                                          <a:ext cx="45720" cy="45720"/>
                                                        </a:xfrm>
                                                        <a:prstGeom prst="flowChartConnector">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5" name="Flowchart: Connector 184">
                                                          <a:extLst>
                                                            <a:ext uri="{FF2B5EF4-FFF2-40B4-BE49-F238E27FC236}">
                                                              <a16:creationId xmlns:a16="http://schemas.microsoft.com/office/drawing/2014/main" id="{8D8681BC-0D97-4F04-B25F-0FC43608E3C5}"/>
                                                            </a:ext>
                                                          </a:extLst>
                                                        </p:cNvPr>
                                                        <p:cNvSpPr/>
                                                        <p:nvPr/>
                                                      </p:nvSpPr>
                                                      <p:spPr>
                                                        <a:xfrm>
                                                          <a:off x="1615724" y="2834125"/>
                                                          <a:ext cx="45720" cy="45720"/>
                                                        </a:xfrm>
                                                        <a:prstGeom prst="flowChartConnector">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6" name="Flowchart: Connector 185">
                                                          <a:extLst>
                                                            <a:ext uri="{FF2B5EF4-FFF2-40B4-BE49-F238E27FC236}">
                                                              <a16:creationId xmlns:a16="http://schemas.microsoft.com/office/drawing/2014/main" id="{508A7F2E-4988-432E-9E02-F31C368ED8B9}"/>
                                                            </a:ext>
                                                          </a:extLst>
                                                        </p:cNvPr>
                                                        <p:cNvSpPr/>
                                                        <p:nvPr/>
                                                      </p:nvSpPr>
                                                      <p:spPr>
                                                        <a:xfrm>
                                                          <a:off x="2820967" y="2702499"/>
                                                          <a:ext cx="45720" cy="45720"/>
                                                        </a:xfrm>
                                                        <a:prstGeom prst="flowChartConnector">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7" name="Group 186">
                                                          <a:extLst>
                                                            <a:ext uri="{FF2B5EF4-FFF2-40B4-BE49-F238E27FC236}">
                                                              <a16:creationId xmlns:a16="http://schemas.microsoft.com/office/drawing/2014/main" id="{292AF905-FCEA-4991-82E0-284BB2FCD0A3}"/>
                                                            </a:ext>
                                                          </a:extLst>
                                                        </p:cNvPr>
                                                        <p:cNvGrpSpPr/>
                                                        <p:nvPr/>
                                                      </p:nvGrpSpPr>
                                                      <p:grpSpPr>
                                                        <a:xfrm>
                                                          <a:off x="913910" y="1631933"/>
                                                          <a:ext cx="3807146" cy="2467824"/>
                                                          <a:chOff x="913910" y="1625583"/>
                                                          <a:chExt cx="3807146" cy="2467824"/>
                                                        </a:xfrm>
                                                      </p:grpSpPr>
                                                      <p:cxnSp>
                                                        <p:nvCxnSpPr>
                                                          <p:cNvPr id="188" name="Straight Connector 187">
                                                            <a:extLst>
                                                              <a:ext uri="{FF2B5EF4-FFF2-40B4-BE49-F238E27FC236}">
                                                                <a16:creationId xmlns:a16="http://schemas.microsoft.com/office/drawing/2014/main" id="{85C46AB9-0B09-4720-B5C1-53BE5F3E1D48}"/>
                                                              </a:ext>
                                                            </a:extLst>
                                                          </p:cNvPr>
                                                          <p:cNvCxnSpPr/>
                                                          <p:nvPr/>
                                                        </p:nvCxnSpPr>
                                                        <p:spPr>
                                                          <a:xfrm>
                                                            <a:off x="995240" y="1625583"/>
                                                            <a:ext cx="0" cy="2377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313E07F5-5102-4B56-B37D-BEECC4D5652C}"/>
                                                              </a:ext>
                                                            </a:extLst>
                                                          </p:cNvPr>
                                                          <p:cNvCxnSpPr>
                                                            <a:cxnSpLocks/>
                                                          </p:cNvCxnSpPr>
                                                          <p:nvPr/>
                                                        </p:nvCxnSpPr>
                                                        <p:spPr>
                                                          <a:xfrm rot="16200000">
                                                            <a:off x="2817483" y="2117169"/>
                                                            <a:ext cx="0" cy="380714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231D52E4-6339-4942-9158-A03BC3E7E316}"/>
                                                              </a:ext>
                                                            </a:extLst>
                                                          </p:cNvPr>
                                                          <p:cNvCxnSpPr/>
                                                          <p:nvPr/>
                                                        </p:nvCxnSpPr>
                                                        <p:spPr>
                                                          <a:xfrm>
                                                            <a:off x="920917" y="1641070"/>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60D44190-D691-4EDB-B825-88A522510E27}"/>
                                                              </a:ext>
                                                            </a:extLst>
                                                          </p:cNvPr>
                                                          <p:cNvCxnSpPr/>
                                                          <p:nvPr/>
                                                        </p:nvCxnSpPr>
                                                        <p:spPr>
                                                          <a:xfrm>
                                                            <a:off x="920917" y="2338971"/>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A8D5BA3F-5FE1-4C7F-B1E2-21055A872914}"/>
                                                              </a:ext>
                                                            </a:extLst>
                                                          </p:cNvPr>
                                                          <p:cNvCxnSpPr/>
                                                          <p:nvPr/>
                                                        </p:nvCxnSpPr>
                                                        <p:spPr>
                                                          <a:xfrm>
                                                            <a:off x="920917" y="2831428"/>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2EF885D7-C0D2-4FC5-AED7-00B82E5A4B0F}"/>
                                                              </a:ext>
                                                            </a:extLst>
                                                          </p:cNvPr>
                                                          <p:cNvCxnSpPr/>
                                                          <p:nvPr/>
                                                        </p:nvCxnSpPr>
                                                        <p:spPr>
                                                          <a:xfrm>
                                                            <a:off x="920917" y="3055081"/>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E58DD14D-BFFA-4EC0-BAFE-A7EC34888BEC}"/>
                                                              </a:ext>
                                                            </a:extLst>
                                                          </p:cNvPr>
                                                          <p:cNvCxnSpPr>
                                                            <a:cxnSpLocks/>
                                                          </p:cNvCxnSpPr>
                                                          <p:nvPr/>
                                                        </p:nvCxnSpPr>
                                                        <p:spPr>
                                                          <a:xfrm rot="5400000">
                                                            <a:off x="961792" y="4057073"/>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B0993BBC-1507-4597-9482-9B0163852D18}"/>
                                                              </a:ext>
                                                            </a:extLst>
                                                          </p:cNvPr>
                                                          <p:cNvCxnSpPr>
                                                            <a:cxnSpLocks/>
                                                          </p:cNvCxnSpPr>
                                                          <p:nvPr/>
                                                        </p:nvCxnSpPr>
                                                        <p:spPr>
                                                          <a:xfrm rot="5400000">
                                                            <a:off x="1573025" y="4057073"/>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208EE230-D933-400B-869A-A6B9C2024DE6}"/>
                                                              </a:ext>
                                                            </a:extLst>
                                                          </p:cNvPr>
                                                          <p:cNvCxnSpPr>
                                                            <a:cxnSpLocks/>
                                                          </p:cNvCxnSpPr>
                                                          <p:nvPr/>
                                                        </p:nvCxnSpPr>
                                                        <p:spPr>
                                                          <a:xfrm rot="5400000">
                                                            <a:off x="4065012" y="4057073"/>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C9E85768-0AE0-489C-ADBD-BEAF82E7BCC3}"/>
                                                              </a:ext>
                                                            </a:extLst>
                                                          </p:cNvPr>
                                                          <p:cNvCxnSpPr>
                                                            <a:cxnSpLocks/>
                                                          </p:cNvCxnSpPr>
                                                          <p:nvPr/>
                                                        </p:nvCxnSpPr>
                                                        <p:spPr>
                                                          <a:xfrm rot="5400000">
                                                            <a:off x="4673703" y="4057073"/>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0A2E748F-49CE-4F20-9C43-53F7D2144B7C}"/>
                                                              </a:ext>
                                                            </a:extLst>
                                                          </p:cNvPr>
                                                          <p:cNvCxnSpPr/>
                                                          <p:nvPr/>
                                                        </p:nvCxnSpPr>
                                                        <p:spPr>
                                                          <a:xfrm>
                                                            <a:off x="920917" y="2111821"/>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EEE9102E-923C-4BA5-8C72-F0720FFBEB10}"/>
                                                              </a:ext>
                                                            </a:extLst>
                                                          </p:cNvPr>
                                                          <p:cNvCxnSpPr>
                                                            <a:cxnSpLocks/>
                                                          </p:cNvCxnSpPr>
                                                          <p:nvPr/>
                                                        </p:nvCxnSpPr>
                                                        <p:spPr>
                                                          <a:xfrm rot="5400000">
                                                            <a:off x="2819015" y="4057073"/>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67" name="TextBox 166">
                                                        <a:extLst>
                                                          <a:ext uri="{FF2B5EF4-FFF2-40B4-BE49-F238E27FC236}">
                                                            <a16:creationId xmlns:a16="http://schemas.microsoft.com/office/drawing/2014/main" id="{E32BFB4F-B4F6-4B3E-ADC1-04349E67E812}"/>
                                                          </a:ext>
                                                        </a:extLst>
                                                      </p:cNvPr>
                                                      <p:cNvSpPr txBox="1"/>
                                                      <p:nvPr/>
                                                    </p:nvSpPr>
                                                    <p:spPr>
                                                      <a:xfrm>
                                                        <a:off x="1451879" y="4074899"/>
                                                        <a:ext cx="418531" cy="292388"/>
                                                      </a:xfrm>
                                                      <a:prstGeom prst="rect">
                                                        <a:avLst/>
                                                      </a:prstGeom>
                                                      <a:noFill/>
                                                    </p:spPr>
                                                    <p:txBody>
                                                      <a:bodyPr wrap="square" rtlCol="0">
                                                        <a:spAutoFit/>
                                                      </a:bodyPr>
                                                      <a:lstStyle/>
                                                      <a:p>
                                                        <a:r>
                                                          <a:rPr lang="en-US" sz="1300" dirty="0"/>
                                                          <a:t>12</a:t>
                                                        </a:r>
                                                      </a:p>
                                                    </p:txBody>
                                                  </p:sp>
                                                  <p:sp>
                                                    <p:nvSpPr>
                                                      <p:cNvPr id="168" name="TextBox 167">
                                                        <a:extLst>
                                                          <a:ext uri="{FF2B5EF4-FFF2-40B4-BE49-F238E27FC236}">
                                                            <a16:creationId xmlns:a16="http://schemas.microsoft.com/office/drawing/2014/main" id="{2F4D3D7A-FB96-485A-9DDA-9A7ABB9BBE25}"/>
                                                          </a:ext>
                                                        </a:extLst>
                                                      </p:cNvPr>
                                                      <p:cNvSpPr txBox="1"/>
                                                      <p:nvPr/>
                                                    </p:nvSpPr>
                                                    <p:spPr>
                                                      <a:xfrm>
                                                        <a:off x="2706695" y="4074899"/>
                                                        <a:ext cx="418531" cy="292388"/>
                                                      </a:xfrm>
                                                      <a:prstGeom prst="rect">
                                                        <a:avLst/>
                                                      </a:prstGeom>
                                                      <a:noFill/>
                                                    </p:spPr>
                                                    <p:txBody>
                                                      <a:bodyPr wrap="square" rtlCol="0">
                                                        <a:spAutoFit/>
                                                      </a:bodyPr>
                                                      <a:lstStyle/>
                                                      <a:p>
                                                        <a:r>
                                                          <a:rPr lang="en-US" sz="1300" dirty="0"/>
                                                          <a:t>36</a:t>
                                                        </a:r>
                                                      </a:p>
                                                    </p:txBody>
                                                  </p:sp>
                                                  <p:sp>
                                                    <p:nvSpPr>
                                                      <p:cNvPr id="169" name="TextBox 168">
                                                        <a:extLst>
                                                          <a:ext uri="{FF2B5EF4-FFF2-40B4-BE49-F238E27FC236}">
                                                            <a16:creationId xmlns:a16="http://schemas.microsoft.com/office/drawing/2014/main" id="{BDCC8EDF-2182-4577-AACB-97B32E504126}"/>
                                                          </a:ext>
                                                        </a:extLst>
                                                      </p:cNvPr>
                                                      <p:cNvSpPr txBox="1"/>
                                                      <p:nvPr/>
                                                    </p:nvSpPr>
                                                    <p:spPr>
                                                      <a:xfrm>
                                                        <a:off x="3320136" y="4074899"/>
                                                        <a:ext cx="418531" cy="292388"/>
                                                      </a:xfrm>
                                                      <a:prstGeom prst="rect">
                                                        <a:avLst/>
                                                      </a:prstGeom>
                                                      <a:noFill/>
                                                    </p:spPr>
                                                    <p:txBody>
                                                      <a:bodyPr wrap="square" rtlCol="0">
                                                        <a:spAutoFit/>
                                                      </a:bodyPr>
                                                      <a:lstStyle/>
                                                      <a:p>
                                                        <a:r>
                                                          <a:rPr lang="en-US" sz="1300" dirty="0"/>
                                                          <a:t>48</a:t>
                                                        </a:r>
                                                      </a:p>
                                                    </p:txBody>
                                                  </p:sp>
                                                  <p:sp>
                                                    <p:nvSpPr>
                                                      <p:cNvPr id="170" name="TextBox 169">
                                                        <a:extLst>
                                                          <a:ext uri="{FF2B5EF4-FFF2-40B4-BE49-F238E27FC236}">
                                                            <a16:creationId xmlns:a16="http://schemas.microsoft.com/office/drawing/2014/main" id="{0A39CF06-642D-4FA9-B7ED-DEEF5A723BC2}"/>
                                                          </a:ext>
                                                        </a:extLst>
                                                      </p:cNvPr>
                                                      <p:cNvSpPr txBox="1"/>
                                                      <p:nvPr/>
                                                    </p:nvSpPr>
                                                    <p:spPr>
                                                      <a:xfrm>
                                                        <a:off x="890115" y="4074899"/>
                                                        <a:ext cx="249091" cy="292388"/>
                                                      </a:xfrm>
                                                      <a:prstGeom prst="rect">
                                                        <a:avLst/>
                                                      </a:prstGeom>
                                                      <a:noFill/>
                                                    </p:spPr>
                                                    <p:txBody>
                                                      <a:bodyPr wrap="square" rtlCol="0">
                                                        <a:spAutoFit/>
                                                      </a:bodyPr>
                                                      <a:lstStyle/>
                                                      <a:p>
                                                        <a:pPr algn="ctr"/>
                                                        <a:r>
                                                          <a:rPr lang="en-US" sz="1300" dirty="0"/>
                                                          <a:t>0</a:t>
                                                        </a:r>
                                                      </a:p>
                                                    </p:txBody>
                                                  </p:sp>
                                                  <p:sp>
                                                    <p:nvSpPr>
                                                      <p:cNvPr id="171" name="TextBox 170">
                                                        <a:extLst>
                                                          <a:ext uri="{FF2B5EF4-FFF2-40B4-BE49-F238E27FC236}">
                                                            <a16:creationId xmlns:a16="http://schemas.microsoft.com/office/drawing/2014/main" id="{495A846A-D44A-4379-AA1D-D7C5328A31CF}"/>
                                                          </a:ext>
                                                        </a:extLst>
                                                      </p:cNvPr>
                                                      <p:cNvSpPr txBox="1"/>
                                                      <p:nvPr/>
                                                    </p:nvSpPr>
                                                    <p:spPr>
                                                      <a:xfrm>
                                                        <a:off x="3934729" y="4074899"/>
                                                        <a:ext cx="418531" cy="292388"/>
                                                      </a:xfrm>
                                                      <a:prstGeom prst="rect">
                                                        <a:avLst/>
                                                      </a:prstGeom>
                                                      <a:noFill/>
                                                    </p:spPr>
                                                    <p:txBody>
                                                      <a:bodyPr wrap="square" rtlCol="0">
                                                        <a:spAutoFit/>
                                                      </a:bodyPr>
                                                      <a:lstStyle/>
                                                      <a:p>
                                                        <a:r>
                                                          <a:rPr lang="en-US" sz="1300" dirty="0"/>
                                                          <a:t>56</a:t>
                                                        </a:r>
                                                      </a:p>
                                                    </p:txBody>
                                                  </p:sp>
                                                </p:grpSp>
                                              </p:grpSp>
                                              <p:cxnSp>
                                                <p:nvCxnSpPr>
                                                  <p:cNvPr id="158" name="Straight Connector 157">
                                                    <a:extLst>
                                                      <a:ext uri="{FF2B5EF4-FFF2-40B4-BE49-F238E27FC236}">
                                                        <a16:creationId xmlns:a16="http://schemas.microsoft.com/office/drawing/2014/main" id="{A4223E68-68E0-4569-927F-5BF849ED0CE3}"/>
                                                      </a:ext>
                                                    </a:extLst>
                                                  </p:cNvPr>
                                                  <p:cNvCxnSpPr/>
                                                  <p:nvPr/>
                                                </p:nvCxnSpPr>
                                                <p:spPr>
                                                  <a:xfrm>
                                                    <a:off x="1467367" y="3940820"/>
                                                    <a:ext cx="760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56" name="Straight Connector 155">
                                                  <a:extLst>
                                                    <a:ext uri="{FF2B5EF4-FFF2-40B4-BE49-F238E27FC236}">
                                                      <a16:creationId xmlns:a16="http://schemas.microsoft.com/office/drawing/2014/main" id="{F79A79B7-B8E2-45DA-9734-04681A3C8D34}"/>
                                                    </a:ext>
                                                  </a:extLst>
                                                </p:cNvPr>
                                                <p:cNvCxnSpPr>
                                                  <a:cxnSpLocks/>
                                                </p:cNvCxnSpPr>
                                                <p:nvPr/>
                                              </p:nvCxnSpPr>
                                              <p:spPr>
                                                <a:xfrm rot="5400000">
                                                  <a:off x="4116490" y="4463209"/>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52" name="Straight Connector 151">
                                              <a:extLst>
                                                <a:ext uri="{FF2B5EF4-FFF2-40B4-BE49-F238E27FC236}">
                                                  <a16:creationId xmlns:a16="http://schemas.microsoft.com/office/drawing/2014/main" id="{C8E9C4E1-ABAC-455E-AF9E-5819161BC9CB}"/>
                                                </a:ext>
                                              </a:extLst>
                                            </p:cNvPr>
                                            <p:cNvCxnSpPr>
                                              <a:cxnSpLocks/>
                                            </p:cNvCxnSpPr>
                                            <p:nvPr/>
                                          </p:nvCxnSpPr>
                                          <p:spPr>
                                            <a:xfrm rot="5400000">
                                              <a:off x="2799821" y="4463209"/>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47" name="Flowchart: Connector 146">
                                          <a:extLst>
                                            <a:ext uri="{FF2B5EF4-FFF2-40B4-BE49-F238E27FC236}">
                                              <a16:creationId xmlns:a16="http://schemas.microsoft.com/office/drawing/2014/main" id="{9FF5D85D-95CD-4B73-9A09-9A87FA30BEB9}"/>
                                            </a:ext>
                                          </a:extLst>
                                        </p:cNvPr>
                                        <p:cNvSpPr/>
                                        <p:nvPr/>
                                      </p:nvSpPr>
                                      <p:spPr>
                                        <a:xfrm>
                                          <a:off x="4174917" y="3098278"/>
                                          <a:ext cx="47877" cy="45720"/>
                                        </a:xfrm>
                                        <a:prstGeom prst="flowChartConnector">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8" name="Flowchart: Connector 147">
                                          <a:extLst>
                                            <a:ext uri="{FF2B5EF4-FFF2-40B4-BE49-F238E27FC236}">
                                              <a16:creationId xmlns:a16="http://schemas.microsoft.com/office/drawing/2014/main" id="{45331AF6-89A1-4319-A5BC-EB41393EE4B3}"/>
                                            </a:ext>
                                          </a:extLst>
                                        </p:cNvPr>
                                        <p:cNvSpPr/>
                                        <p:nvPr/>
                                      </p:nvSpPr>
                                      <p:spPr>
                                        <a:xfrm>
                                          <a:off x="5449043" y="3768106"/>
                                          <a:ext cx="47877" cy="45720"/>
                                        </a:xfrm>
                                        <a:prstGeom prst="flowChartConnector">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grpSp>
                        </p:grpSp>
                      </p:grpSp>
                      <p:cxnSp>
                        <p:nvCxnSpPr>
                          <p:cNvPr id="129" name="Straight Connector 128">
                            <a:extLst>
                              <a:ext uri="{FF2B5EF4-FFF2-40B4-BE49-F238E27FC236}">
                                <a16:creationId xmlns:a16="http://schemas.microsoft.com/office/drawing/2014/main" id="{1D9D9EB0-F9FB-4EEE-B6D9-322EB4BEDFD5}"/>
                              </a:ext>
                            </a:extLst>
                          </p:cNvPr>
                          <p:cNvCxnSpPr/>
                          <p:nvPr/>
                        </p:nvCxnSpPr>
                        <p:spPr>
                          <a:xfrm>
                            <a:off x="1467367" y="2263295"/>
                            <a:ext cx="760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7" name="Straight Connector 126">
                          <a:extLst>
                            <a:ext uri="{FF2B5EF4-FFF2-40B4-BE49-F238E27FC236}">
                              <a16:creationId xmlns:a16="http://schemas.microsoft.com/office/drawing/2014/main" id="{92FB8D2E-5DE5-42AF-9D6F-07C675B66F0A}"/>
                            </a:ext>
                          </a:extLst>
                        </p:cNvPr>
                        <p:cNvCxnSpPr/>
                        <p:nvPr/>
                      </p:nvCxnSpPr>
                      <p:spPr>
                        <a:xfrm>
                          <a:off x="1467367" y="2983946"/>
                          <a:ext cx="760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5" name="Straight Connector 124">
                        <a:extLst>
                          <a:ext uri="{FF2B5EF4-FFF2-40B4-BE49-F238E27FC236}">
                            <a16:creationId xmlns:a16="http://schemas.microsoft.com/office/drawing/2014/main" id="{07BC39DA-40A3-40EF-A1F0-6CFFDD0BD4BB}"/>
                          </a:ext>
                        </a:extLst>
                      </p:cNvPr>
                      <p:cNvCxnSpPr/>
                      <p:nvPr/>
                    </p:nvCxnSpPr>
                    <p:spPr>
                      <a:xfrm>
                        <a:off x="1467367" y="3709153"/>
                        <a:ext cx="760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3" name="Straight Connector 122">
                      <a:extLst>
                        <a:ext uri="{FF2B5EF4-FFF2-40B4-BE49-F238E27FC236}">
                          <a16:creationId xmlns:a16="http://schemas.microsoft.com/office/drawing/2014/main" id="{5D10C19B-97A5-41F7-8158-1774A75D9125}"/>
                        </a:ext>
                      </a:extLst>
                    </p:cNvPr>
                    <p:cNvCxnSpPr/>
                    <p:nvPr/>
                  </p:nvCxnSpPr>
                  <p:spPr>
                    <a:xfrm>
                      <a:off x="1467367" y="4184204"/>
                      <a:ext cx="760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8" name="Freeform: Shape 117">
                    <a:extLst>
                      <a:ext uri="{FF2B5EF4-FFF2-40B4-BE49-F238E27FC236}">
                        <a16:creationId xmlns:a16="http://schemas.microsoft.com/office/drawing/2014/main" id="{F3ADB7D1-F6AD-475A-83B3-DFEE2C6EC706}"/>
                      </a:ext>
                    </a:extLst>
                  </p:cNvPr>
                  <p:cNvSpPr/>
                  <p:nvPr/>
                </p:nvSpPr>
                <p:spPr>
                  <a:xfrm>
                    <a:off x="7308850" y="3219450"/>
                    <a:ext cx="3898900" cy="952500"/>
                  </a:xfrm>
                  <a:custGeom>
                    <a:avLst/>
                    <a:gdLst>
                      <a:gd name="connsiteX0" fmla="*/ 0 w 3898900"/>
                      <a:gd name="connsiteY0" fmla="*/ 260350 h 952500"/>
                      <a:gd name="connsiteX1" fmla="*/ 647700 w 3898900"/>
                      <a:gd name="connsiteY1" fmla="*/ 146050 h 952500"/>
                      <a:gd name="connsiteX2" fmla="*/ 1308100 w 3898900"/>
                      <a:gd name="connsiteY2" fmla="*/ 133350 h 952500"/>
                      <a:gd name="connsiteX3" fmla="*/ 1943100 w 3898900"/>
                      <a:gd name="connsiteY3" fmla="*/ 0 h 952500"/>
                      <a:gd name="connsiteX4" fmla="*/ 2603500 w 3898900"/>
                      <a:gd name="connsiteY4" fmla="*/ 88900 h 952500"/>
                      <a:gd name="connsiteX5" fmla="*/ 3238500 w 3898900"/>
                      <a:gd name="connsiteY5" fmla="*/ 133350 h 952500"/>
                      <a:gd name="connsiteX6" fmla="*/ 3898900 w 3898900"/>
                      <a:gd name="connsiteY6" fmla="*/ 952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98900" h="952500">
                        <a:moveTo>
                          <a:pt x="0" y="260350"/>
                        </a:moveTo>
                        <a:lnTo>
                          <a:pt x="647700" y="146050"/>
                        </a:lnTo>
                        <a:lnTo>
                          <a:pt x="1308100" y="133350"/>
                        </a:lnTo>
                        <a:lnTo>
                          <a:pt x="1943100" y="0"/>
                        </a:lnTo>
                        <a:lnTo>
                          <a:pt x="2603500" y="88900"/>
                        </a:lnTo>
                        <a:lnTo>
                          <a:pt x="3238500" y="133350"/>
                        </a:lnTo>
                        <a:lnTo>
                          <a:pt x="3898900" y="952500"/>
                        </a:lnTo>
                      </a:path>
                    </a:pathLst>
                  </a:cu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Freeform: Shape 118">
                    <a:extLst>
                      <a:ext uri="{FF2B5EF4-FFF2-40B4-BE49-F238E27FC236}">
                        <a16:creationId xmlns:a16="http://schemas.microsoft.com/office/drawing/2014/main" id="{576899BD-3E9A-4321-8A37-E0E6F26198AF}"/>
                      </a:ext>
                    </a:extLst>
                  </p:cNvPr>
                  <p:cNvSpPr/>
                  <p:nvPr/>
                </p:nvSpPr>
                <p:spPr>
                  <a:xfrm>
                    <a:off x="7302500" y="2571750"/>
                    <a:ext cx="3911600" cy="1041400"/>
                  </a:xfrm>
                  <a:custGeom>
                    <a:avLst/>
                    <a:gdLst>
                      <a:gd name="connsiteX0" fmla="*/ 0 w 3911600"/>
                      <a:gd name="connsiteY0" fmla="*/ 908050 h 1041400"/>
                      <a:gd name="connsiteX1" fmla="*/ 654050 w 3911600"/>
                      <a:gd name="connsiteY1" fmla="*/ 381000 h 1041400"/>
                      <a:gd name="connsiteX2" fmla="*/ 1314450 w 3911600"/>
                      <a:gd name="connsiteY2" fmla="*/ 0 h 1041400"/>
                      <a:gd name="connsiteX3" fmla="*/ 1981200 w 3911600"/>
                      <a:gd name="connsiteY3" fmla="*/ 374650 h 1041400"/>
                      <a:gd name="connsiteX4" fmla="*/ 2609850 w 3911600"/>
                      <a:gd name="connsiteY4" fmla="*/ 152400 h 1041400"/>
                      <a:gd name="connsiteX5" fmla="*/ 3263900 w 3911600"/>
                      <a:gd name="connsiteY5" fmla="*/ 393700 h 1041400"/>
                      <a:gd name="connsiteX6" fmla="*/ 3911600 w 3911600"/>
                      <a:gd name="connsiteY6" fmla="*/ 1041400 h 104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1600" h="1041400">
                        <a:moveTo>
                          <a:pt x="0" y="908050"/>
                        </a:moveTo>
                        <a:lnTo>
                          <a:pt x="654050" y="381000"/>
                        </a:lnTo>
                        <a:lnTo>
                          <a:pt x="1314450" y="0"/>
                        </a:lnTo>
                        <a:lnTo>
                          <a:pt x="1981200" y="374650"/>
                        </a:lnTo>
                        <a:lnTo>
                          <a:pt x="2609850" y="152400"/>
                        </a:lnTo>
                        <a:lnTo>
                          <a:pt x="3263900" y="393700"/>
                        </a:lnTo>
                        <a:lnTo>
                          <a:pt x="3911600" y="1041400"/>
                        </a:lnTo>
                      </a:path>
                    </a:pathLst>
                  </a:cu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Freeform: Shape 119">
                    <a:extLst>
                      <a:ext uri="{FF2B5EF4-FFF2-40B4-BE49-F238E27FC236}">
                        <a16:creationId xmlns:a16="http://schemas.microsoft.com/office/drawing/2014/main" id="{171C72F6-BABF-48CE-82B1-69F2A88D53A5}"/>
                      </a:ext>
                    </a:extLst>
                  </p:cNvPr>
                  <p:cNvSpPr/>
                  <p:nvPr/>
                </p:nvSpPr>
                <p:spPr>
                  <a:xfrm>
                    <a:off x="7308850" y="2686050"/>
                    <a:ext cx="3886200" cy="1111250"/>
                  </a:xfrm>
                  <a:custGeom>
                    <a:avLst/>
                    <a:gdLst>
                      <a:gd name="connsiteX0" fmla="*/ 0 w 3886200"/>
                      <a:gd name="connsiteY0" fmla="*/ 774700 h 1111250"/>
                      <a:gd name="connsiteX1" fmla="*/ 666750 w 3886200"/>
                      <a:gd name="connsiteY1" fmla="*/ 323850 h 1111250"/>
                      <a:gd name="connsiteX2" fmla="*/ 1295400 w 3886200"/>
                      <a:gd name="connsiteY2" fmla="*/ 0 h 1111250"/>
                      <a:gd name="connsiteX3" fmla="*/ 1955800 w 3886200"/>
                      <a:gd name="connsiteY3" fmla="*/ 152400 h 1111250"/>
                      <a:gd name="connsiteX4" fmla="*/ 2590800 w 3886200"/>
                      <a:gd name="connsiteY4" fmla="*/ 146050 h 1111250"/>
                      <a:gd name="connsiteX5" fmla="*/ 3251200 w 3886200"/>
                      <a:gd name="connsiteY5" fmla="*/ 88900 h 1111250"/>
                      <a:gd name="connsiteX6" fmla="*/ 3886200 w 3886200"/>
                      <a:gd name="connsiteY6" fmla="*/ 1111250 h 1111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86200" h="1111250">
                        <a:moveTo>
                          <a:pt x="0" y="774700"/>
                        </a:moveTo>
                        <a:lnTo>
                          <a:pt x="666750" y="323850"/>
                        </a:lnTo>
                        <a:lnTo>
                          <a:pt x="1295400" y="0"/>
                        </a:lnTo>
                        <a:lnTo>
                          <a:pt x="1955800" y="152400"/>
                        </a:lnTo>
                        <a:lnTo>
                          <a:pt x="2590800" y="146050"/>
                        </a:lnTo>
                        <a:lnTo>
                          <a:pt x="3251200" y="88900"/>
                        </a:lnTo>
                        <a:lnTo>
                          <a:pt x="3886200" y="1111250"/>
                        </a:lnTo>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Freeform: Shape 120">
                    <a:extLst>
                      <a:ext uri="{FF2B5EF4-FFF2-40B4-BE49-F238E27FC236}">
                        <a16:creationId xmlns:a16="http://schemas.microsoft.com/office/drawing/2014/main" id="{8E5E370B-A019-4327-822D-3DCBFF0B7692}"/>
                      </a:ext>
                    </a:extLst>
                  </p:cNvPr>
                  <p:cNvSpPr/>
                  <p:nvPr/>
                </p:nvSpPr>
                <p:spPr>
                  <a:xfrm>
                    <a:off x="7327900" y="3117850"/>
                    <a:ext cx="3898900" cy="679450"/>
                  </a:xfrm>
                  <a:custGeom>
                    <a:avLst/>
                    <a:gdLst>
                      <a:gd name="connsiteX0" fmla="*/ 0 w 3898900"/>
                      <a:gd name="connsiteY0" fmla="*/ 349250 h 679450"/>
                      <a:gd name="connsiteX1" fmla="*/ 628650 w 3898900"/>
                      <a:gd name="connsiteY1" fmla="*/ 133350 h 679450"/>
                      <a:gd name="connsiteX2" fmla="*/ 1295400 w 3898900"/>
                      <a:gd name="connsiteY2" fmla="*/ 82550 h 679450"/>
                      <a:gd name="connsiteX3" fmla="*/ 1924050 w 3898900"/>
                      <a:gd name="connsiteY3" fmla="*/ 6350 h 679450"/>
                      <a:gd name="connsiteX4" fmla="*/ 2603500 w 3898900"/>
                      <a:gd name="connsiteY4" fmla="*/ 0 h 679450"/>
                      <a:gd name="connsiteX5" fmla="*/ 3232150 w 3898900"/>
                      <a:gd name="connsiteY5" fmla="*/ 285750 h 679450"/>
                      <a:gd name="connsiteX6" fmla="*/ 3898900 w 3898900"/>
                      <a:gd name="connsiteY6" fmla="*/ 679450 h 679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98900" h="679450">
                        <a:moveTo>
                          <a:pt x="0" y="349250"/>
                        </a:moveTo>
                        <a:lnTo>
                          <a:pt x="628650" y="133350"/>
                        </a:lnTo>
                        <a:lnTo>
                          <a:pt x="1295400" y="82550"/>
                        </a:lnTo>
                        <a:lnTo>
                          <a:pt x="1924050" y="6350"/>
                        </a:lnTo>
                        <a:lnTo>
                          <a:pt x="2603500" y="0"/>
                        </a:lnTo>
                        <a:lnTo>
                          <a:pt x="3232150" y="285750"/>
                        </a:lnTo>
                        <a:lnTo>
                          <a:pt x="3898900" y="679450"/>
                        </a:lnTo>
                      </a:path>
                    </a:pathLst>
                  </a:custGeom>
                  <a:no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2" name="TextBox 201">
                  <a:extLst>
                    <a:ext uri="{FF2B5EF4-FFF2-40B4-BE49-F238E27FC236}">
                      <a16:creationId xmlns:a16="http://schemas.microsoft.com/office/drawing/2014/main" id="{261396B9-B4FA-4255-9050-3D24E3358C60}"/>
                    </a:ext>
                  </a:extLst>
                </p:cNvPr>
                <p:cNvSpPr txBox="1"/>
                <p:nvPr/>
              </p:nvSpPr>
              <p:spPr>
                <a:xfrm>
                  <a:off x="7119010" y="3793656"/>
                  <a:ext cx="557621" cy="292388"/>
                </a:xfrm>
                <a:prstGeom prst="rect">
                  <a:avLst/>
                </a:prstGeom>
                <a:noFill/>
              </p:spPr>
              <p:txBody>
                <a:bodyPr wrap="square" rtlCol="0">
                  <a:spAutoFit/>
                </a:bodyPr>
                <a:lstStyle/>
                <a:p>
                  <a:r>
                    <a:rPr lang="en-US" sz="1300" dirty="0"/>
                    <a:t>-0.1</a:t>
                  </a:r>
                </a:p>
              </p:txBody>
            </p:sp>
            <p:sp>
              <p:nvSpPr>
                <p:cNvPr id="203" name="TextBox 202">
                  <a:extLst>
                    <a:ext uri="{FF2B5EF4-FFF2-40B4-BE49-F238E27FC236}">
                      <a16:creationId xmlns:a16="http://schemas.microsoft.com/office/drawing/2014/main" id="{FBA1968E-B08B-4494-A1FD-28B5212ED4E3}"/>
                    </a:ext>
                  </a:extLst>
                </p:cNvPr>
                <p:cNvSpPr txBox="1"/>
                <p:nvPr/>
              </p:nvSpPr>
              <p:spPr>
                <a:xfrm>
                  <a:off x="7035961" y="4031118"/>
                  <a:ext cx="596955" cy="292388"/>
                </a:xfrm>
                <a:prstGeom prst="rect">
                  <a:avLst/>
                </a:prstGeom>
                <a:noFill/>
              </p:spPr>
              <p:txBody>
                <a:bodyPr wrap="square" rtlCol="0">
                  <a:spAutoFit/>
                </a:bodyPr>
                <a:lstStyle/>
                <a:p>
                  <a:r>
                    <a:rPr lang="en-US" sz="1300" dirty="0"/>
                    <a:t>-0.15</a:t>
                  </a:r>
                </a:p>
              </p:txBody>
            </p:sp>
          </p:grpSp>
        </p:grpSp>
      </p:grpSp>
      <p:sp>
        <p:nvSpPr>
          <p:cNvPr id="207" name="Flowchart: Connector 206">
            <a:extLst>
              <a:ext uri="{FF2B5EF4-FFF2-40B4-BE49-F238E27FC236}">
                <a16:creationId xmlns:a16="http://schemas.microsoft.com/office/drawing/2014/main" id="{2DF2BB41-4783-4DCB-96EE-6B82A0FC0605}"/>
              </a:ext>
            </a:extLst>
          </p:cNvPr>
          <p:cNvSpPr/>
          <p:nvPr/>
        </p:nvSpPr>
        <p:spPr>
          <a:xfrm>
            <a:off x="11148368" y="3586394"/>
            <a:ext cx="43353" cy="45720"/>
          </a:xfrm>
          <a:prstGeom prst="flowChartConnector">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9" name="Group 208">
            <a:extLst>
              <a:ext uri="{FF2B5EF4-FFF2-40B4-BE49-F238E27FC236}">
                <a16:creationId xmlns:a16="http://schemas.microsoft.com/office/drawing/2014/main" id="{ABFEFCDE-DD18-4987-858A-96B7A1CF8CA9}"/>
              </a:ext>
            </a:extLst>
          </p:cNvPr>
          <p:cNvGrpSpPr/>
          <p:nvPr/>
        </p:nvGrpSpPr>
        <p:grpSpPr>
          <a:xfrm>
            <a:off x="370401" y="1906867"/>
            <a:ext cx="5553093" cy="3070305"/>
            <a:chOff x="370401" y="1906867"/>
            <a:chExt cx="5553093" cy="3070305"/>
          </a:xfrm>
        </p:grpSpPr>
        <p:grpSp>
          <p:nvGrpSpPr>
            <p:cNvPr id="113" name="Group 112">
              <a:extLst>
                <a:ext uri="{FF2B5EF4-FFF2-40B4-BE49-F238E27FC236}">
                  <a16:creationId xmlns:a16="http://schemas.microsoft.com/office/drawing/2014/main" id="{9BC3A49D-205F-4290-9BE1-7219CF118376}"/>
                </a:ext>
              </a:extLst>
            </p:cNvPr>
            <p:cNvGrpSpPr/>
            <p:nvPr/>
          </p:nvGrpSpPr>
          <p:grpSpPr>
            <a:xfrm>
              <a:off x="370401" y="1906867"/>
              <a:ext cx="5553093" cy="3070305"/>
              <a:chOff x="356777" y="1906867"/>
              <a:chExt cx="6147640" cy="3070305"/>
            </a:xfrm>
          </p:grpSpPr>
          <p:grpSp>
            <p:nvGrpSpPr>
              <p:cNvPr id="5" name="Group 4">
                <a:extLst>
                  <a:ext uri="{FF2B5EF4-FFF2-40B4-BE49-F238E27FC236}">
                    <a16:creationId xmlns:a16="http://schemas.microsoft.com/office/drawing/2014/main" id="{9BA2670B-4813-4D8B-A609-83260D3F88C6}"/>
                  </a:ext>
                </a:extLst>
              </p:cNvPr>
              <p:cNvGrpSpPr/>
              <p:nvPr/>
            </p:nvGrpSpPr>
            <p:grpSpPr>
              <a:xfrm>
                <a:off x="356777" y="1906867"/>
                <a:ext cx="6147640" cy="3070305"/>
                <a:chOff x="356777" y="1906867"/>
                <a:chExt cx="6147640" cy="3070305"/>
              </a:xfrm>
            </p:grpSpPr>
            <p:grpSp>
              <p:nvGrpSpPr>
                <p:cNvPr id="21" name="Group 20">
                  <a:extLst>
                    <a:ext uri="{FF2B5EF4-FFF2-40B4-BE49-F238E27FC236}">
                      <a16:creationId xmlns:a16="http://schemas.microsoft.com/office/drawing/2014/main" id="{8610E3B3-F858-4875-A898-08A84BE39E65}"/>
                    </a:ext>
                  </a:extLst>
                </p:cNvPr>
                <p:cNvGrpSpPr/>
                <p:nvPr/>
              </p:nvGrpSpPr>
              <p:grpSpPr>
                <a:xfrm>
                  <a:off x="356777" y="1906867"/>
                  <a:ext cx="6147640" cy="3070305"/>
                  <a:chOff x="356777" y="1906867"/>
                  <a:chExt cx="6147640" cy="3070305"/>
                </a:xfrm>
              </p:grpSpPr>
              <p:sp>
                <p:nvSpPr>
                  <p:cNvPr id="22" name="TextBox 21">
                    <a:extLst>
                      <a:ext uri="{FF2B5EF4-FFF2-40B4-BE49-F238E27FC236}">
                        <a16:creationId xmlns:a16="http://schemas.microsoft.com/office/drawing/2014/main" id="{9A261A34-605A-4BFE-BDB4-E6FB5BC459F7}"/>
                      </a:ext>
                    </a:extLst>
                  </p:cNvPr>
                  <p:cNvSpPr txBox="1"/>
                  <p:nvPr/>
                </p:nvSpPr>
                <p:spPr>
                  <a:xfrm>
                    <a:off x="1049324" y="2365459"/>
                    <a:ext cx="511948" cy="292388"/>
                  </a:xfrm>
                  <a:prstGeom prst="rect">
                    <a:avLst/>
                  </a:prstGeom>
                  <a:noFill/>
                </p:spPr>
                <p:txBody>
                  <a:bodyPr wrap="square" rtlCol="0">
                    <a:spAutoFit/>
                  </a:bodyPr>
                  <a:lstStyle/>
                  <a:p>
                    <a:r>
                      <a:rPr lang="en-US" sz="1300" dirty="0"/>
                      <a:t>0.2</a:t>
                    </a:r>
                  </a:p>
                </p:txBody>
              </p:sp>
              <p:grpSp>
                <p:nvGrpSpPr>
                  <p:cNvPr id="23" name="Group 22">
                    <a:extLst>
                      <a:ext uri="{FF2B5EF4-FFF2-40B4-BE49-F238E27FC236}">
                        <a16:creationId xmlns:a16="http://schemas.microsoft.com/office/drawing/2014/main" id="{5DEF1F10-56CC-42A3-AA97-5918C5225357}"/>
                      </a:ext>
                    </a:extLst>
                  </p:cNvPr>
                  <p:cNvGrpSpPr/>
                  <p:nvPr/>
                </p:nvGrpSpPr>
                <p:grpSpPr>
                  <a:xfrm>
                    <a:off x="356777" y="1906867"/>
                    <a:ext cx="6147640" cy="3070305"/>
                    <a:chOff x="356777" y="1906867"/>
                    <a:chExt cx="6147640" cy="3070305"/>
                  </a:xfrm>
                </p:grpSpPr>
                <p:grpSp>
                  <p:nvGrpSpPr>
                    <p:cNvPr id="24" name="Group 23">
                      <a:extLst>
                        <a:ext uri="{FF2B5EF4-FFF2-40B4-BE49-F238E27FC236}">
                          <a16:creationId xmlns:a16="http://schemas.microsoft.com/office/drawing/2014/main" id="{F65B6590-2672-4D54-804B-5EEED5D2E6C4}"/>
                        </a:ext>
                      </a:extLst>
                    </p:cNvPr>
                    <p:cNvGrpSpPr/>
                    <p:nvPr/>
                  </p:nvGrpSpPr>
                  <p:grpSpPr>
                    <a:xfrm>
                      <a:off x="356777" y="1906867"/>
                      <a:ext cx="6147640" cy="3070305"/>
                      <a:chOff x="356777" y="1906867"/>
                      <a:chExt cx="6147640" cy="3070305"/>
                    </a:xfrm>
                  </p:grpSpPr>
                  <p:grpSp>
                    <p:nvGrpSpPr>
                      <p:cNvPr id="28" name="Group 27">
                        <a:extLst>
                          <a:ext uri="{FF2B5EF4-FFF2-40B4-BE49-F238E27FC236}">
                            <a16:creationId xmlns:a16="http://schemas.microsoft.com/office/drawing/2014/main" id="{5433EFAE-A632-4ACA-867E-72D294170BBD}"/>
                          </a:ext>
                        </a:extLst>
                      </p:cNvPr>
                      <p:cNvGrpSpPr/>
                      <p:nvPr/>
                    </p:nvGrpSpPr>
                    <p:grpSpPr>
                      <a:xfrm>
                        <a:off x="356777" y="1906867"/>
                        <a:ext cx="6147640" cy="3070305"/>
                        <a:chOff x="356777" y="1906867"/>
                        <a:chExt cx="6147640" cy="3070305"/>
                      </a:xfrm>
                    </p:grpSpPr>
                    <p:grpSp>
                      <p:nvGrpSpPr>
                        <p:cNvPr id="30" name="Group 29">
                          <a:extLst>
                            <a:ext uri="{FF2B5EF4-FFF2-40B4-BE49-F238E27FC236}">
                              <a16:creationId xmlns:a16="http://schemas.microsoft.com/office/drawing/2014/main" id="{2C25EC31-5314-4C4F-BAAD-0FE8FB7A5931}"/>
                            </a:ext>
                          </a:extLst>
                        </p:cNvPr>
                        <p:cNvGrpSpPr/>
                        <p:nvPr/>
                      </p:nvGrpSpPr>
                      <p:grpSpPr>
                        <a:xfrm>
                          <a:off x="356777" y="1906867"/>
                          <a:ext cx="6147640" cy="3070305"/>
                          <a:chOff x="356777" y="1906867"/>
                          <a:chExt cx="6147640" cy="3070305"/>
                        </a:xfrm>
                      </p:grpSpPr>
                      <p:grpSp>
                        <p:nvGrpSpPr>
                          <p:cNvPr id="32" name="Group 31">
                            <a:extLst>
                              <a:ext uri="{FF2B5EF4-FFF2-40B4-BE49-F238E27FC236}">
                                <a16:creationId xmlns:a16="http://schemas.microsoft.com/office/drawing/2014/main" id="{194BE66A-D183-4F62-8B42-44DB6FFCB6C1}"/>
                              </a:ext>
                            </a:extLst>
                          </p:cNvPr>
                          <p:cNvGrpSpPr/>
                          <p:nvPr/>
                        </p:nvGrpSpPr>
                        <p:grpSpPr>
                          <a:xfrm>
                            <a:off x="356777" y="1906867"/>
                            <a:ext cx="6147640" cy="3070305"/>
                            <a:chOff x="356777" y="1906867"/>
                            <a:chExt cx="6147640" cy="3070305"/>
                          </a:xfrm>
                        </p:grpSpPr>
                        <p:grpSp>
                          <p:nvGrpSpPr>
                            <p:cNvPr id="34" name="Group 33">
                              <a:extLst>
                                <a:ext uri="{FF2B5EF4-FFF2-40B4-BE49-F238E27FC236}">
                                  <a16:creationId xmlns:a16="http://schemas.microsoft.com/office/drawing/2014/main" id="{B1F2BEDA-859B-43EA-98AC-750EF17E5D08}"/>
                                </a:ext>
                              </a:extLst>
                            </p:cNvPr>
                            <p:cNvGrpSpPr/>
                            <p:nvPr/>
                          </p:nvGrpSpPr>
                          <p:grpSpPr>
                            <a:xfrm>
                              <a:off x="356777" y="1906867"/>
                              <a:ext cx="6147640" cy="3070305"/>
                              <a:chOff x="356777" y="1906867"/>
                              <a:chExt cx="6147640" cy="3070305"/>
                            </a:xfrm>
                          </p:grpSpPr>
                          <p:sp>
                            <p:nvSpPr>
                              <p:cNvPr id="36" name="TextBox 35">
                                <a:extLst>
                                  <a:ext uri="{FF2B5EF4-FFF2-40B4-BE49-F238E27FC236}">
                                    <a16:creationId xmlns:a16="http://schemas.microsoft.com/office/drawing/2014/main" id="{238764CB-08E0-4417-95CA-F36D92C3D3E1}"/>
                                  </a:ext>
                                </a:extLst>
                              </p:cNvPr>
                              <p:cNvSpPr txBox="1"/>
                              <p:nvPr/>
                            </p:nvSpPr>
                            <p:spPr>
                              <a:xfrm>
                                <a:off x="5254469" y="4439276"/>
                                <a:ext cx="438279" cy="292388"/>
                              </a:xfrm>
                              <a:prstGeom prst="rect">
                                <a:avLst/>
                              </a:prstGeom>
                              <a:noFill/>
                            </p:spPr>
                            <p:txBody>
                              <a:bodyPr wrap="square" rtlCol="0">
                                <a:spAutoFit/>
                              </a:bodyPr>
                              <a:lstStyle/>
                              <a:p>
                                <a:r>
                                  <a:rPr lang="en-US" sz="1300" dirty="0"/>
                                  <a:t>68</a:t>
                                </a:r>
                              </a:p>
                            </p:txBody>
                          </p:sp>
                          <p:grpSp>
                            <p:nvGrpSpPr>
                              <p:cNvPr id="37" name="Group 36">
                                <a:extLst>
                                  <a:ext uri="{FF2B5EF4-FFF2-40B4-BE49-F238E27FC236}">
                                    <a16:creationId xmlns:a16="http://schemas.microsoft.com/office/drawing/2014/main" id="{C3E2DBB8-DFBD-48F1-9C31-47DDA3C8A956}"/>
                                  </a:ext>
                                </a:extLst>
                              </p:cNvPr>
                              <p:cNvGrpSpPr/>
                              <p:nvPr/>
                            </p:nvGrpSpPr>
                            <p:grpSpPr>
                              <a:xfrm>
                                <a:off x="356777" y="1906867"/>
                                <a:ext cx="6147640" cy="3070305"/>
                                <a:chOff x="356777" y="1906867"/>
                                <a:chExt cx="6147640" cy="3070305"/>
                              </a:xfrm>
                            </p:grpSpPr>
                            <p:sp>
                              <p:nvSpPr>
                                <p:cNvPr id="38" name="Flowchart: Connector 37">
                                  <a:extLst>
                                    <a:ext uri="{FF2B5EF4-FFF2-40B4-BE49-F238E27FC236}">
                                      <a16:creationId xmlns:a16="http://schemas.microsoft.com/office/drawing/2014/main" id="{BED5ADD9-1111-42E1-84A6-AAE2DE48DE0D}"/>
                                    </a:ext>
                                  </a:extLst>
                                </p:cNvPr>
                                <p:cNvSpPr/>
                                <p:nvPr/>
                              </p:nvSpPr>
                              <p:spPr>
                                <a:xfrm>
                                  <a:off x="3469926" y="2392379"/>
                                  <a:ext cx="47877" cy="45720"/>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Flowchart: Connector 38">
                                  <a:extLst>
                                    <a:ext uri="{FF2B5EF4-FFF2-40B4-BE49-F238E27FC236}">
                                      <a16:creationId xmlns:a16="http://schemas.microsoft.com/office/drawing/2014/main" id="{D88C70FE-8EDF-4943-B088-A746E1CFC050}"/>
                                    </a:ext>
                                  </a:extLst>
                                </p:cNvPr>
                                <p:cNvSpPr/>
                                <p:nvPr/>
                              </p:nvSpPr>
                              <p:spPr>
                                <a:xfrm>
                                  <a:off x="5421829" y="3493510"/>
                                  <a:ext cx="47877" cy="45720"/>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41D86237-AC1D-4F15-8055-5E73393A2229}"/>
                                    </a:ext>
                                  </a:extLst>
                                </p:cNvPr>
                                <p:cNvGrpSpPr/>
                                <p:nvPr/>
                              </p:nvGrpSpPr>
                              <p:grpSpPr>
                                <a:xfrm>
                                  <a:off x="356777" y="1906867"/>
                                  <a:ext cx="6147640" cy="3070305"/>
                                  <a:chOff x="356777" y="1906867"/>
                                  <a:chExt cx="6147640" cy="3070305"/>
                                </a:xfrm>
                              </p:grpSpPr>
                              <p:sp>
                                <p:nvSpPr>
                                  <p:cNvPr id="41" name="TextBox 40">
                                    <a:extLst>
                                      <a:ext uri="{FF2B5EF4-FFF2-40B4-BE49-F238E27FC236}">
                                        <a16:creationId xmlns:a16="http://schemas.microsoft.com/office/drawing/2014/main" id="{90AF5C1D-0449-4805-B55A-2E2906F3692E}"/>
                                      </a:ext>
                                    </a:extLst>
                                  </p:cNvPr>
                                  <p:cNvSpPr txBox="1"/>
                                  <p:nvPr/>
                                </p:nvSpPr>
                                <p:spPr>
                                  <a:xfrm>
                                    <a:off x="1545198" y="4669395"/>
                                    <a:ext cx="3926439" cy="307777"/>
                                  </a:xfrm>
                                  <a:prstGeom prst="rect">
                                    <a:avLst/>
                                  </a:prstGeom>
                                  <a:noFill/>
                                </p:spPr>
                                <p:txBody>
                                  <a:bodyPr wrap="square" rtlCol="0">
                                    <a:spAutoFit/>
                                  </a:bodyPr>
                                  <a:lstStyle/>
                                  <a:p>
                                    <a:pPr algn="ctr"/>
                                    <a:r>
                                      <a:rPr lang="en-US" sz="1400" dirty="0"/>
                                      <a:t>Week </a:t>
                                    </a:r>
                                  </a:p>
                                </p:txBody>
                              </p:sp>
                              <p:grpSp>
                                <p:nvGrpSpPr>
                                  <p:cNvPr id="42" name="Group 41">
                                    <a:extLst>
                                      <a:ext uri="{FF2B5EF4-FFF2-40B4-BE49-F238E27FC236}">
                                        <a16:creationId xmlns:a16="http://schemas.microsoft.com/office/drawing/2014/main" id="{DAFE860C-BB2A-4808-82EA-FFB3BA922B74}"/>
                                      </a:ext>
                                    </a:extLst>
                                  </p:cNvPr>
                                  <p:cNvGrpSpPr/>
                                  <p:nvPr/>
                                </p:nvGrpSpPr>
                                <p:grpSpPr>
                                  <a:xfrm>
                                    <a:off x="356777" y="1906867"/>
                                    <a:ext cx="6147640" cy="2824797"/>
                                    <a:chOff x="356777" y="1906867"/>
                                    <a:chExt cx="6147640" cy="2824797"/>
                                  </a:xfrm>
                                </p:grpSpPr>
                                <p:sp>
                                  <p:nvSpPr>
                                    <p:cNvPr id="43" name="TextBox 42">
                                      <a:extLst>
                                        <a:ext uri="{FF2B5EF4-FFF2-40B4-BE49-F238E27FC236}">
                                          <a16:creationId xmlns:a16="http://schemas.microsoft.com/office/drawing/2014/main" id="{0C6180AB-1D05-44AB-A2C8-22A049A5406F}"/>
                                        </a:ext>
                                      </a:extLst>
                                    </p:cNvPr>
                                    <p:cNvSpPr txBox="1"/>
                                    <p:nvPr/>
                                  </p:nvSpPr>
                                  <p:spPr>
                                    <a:xfrm>
                                      <a:off x="356777" y="2029474"/>
                                      <a:ext cx="681458" cy="2470069"/>
                                    </a:xfrm>
                                    <a:prstGeom prst="rect">
                                      <a:avLst/>
                                    </a:prstGeom>
                                    <a:noFill/>
                                  </p:spPr>
                                  <p:txBody>
                                    <a:bodyPr vert="vert270" wrap="square" rtlCol="0">
                                      <a:spAutoFit/>
                                    </a:bodyPr>
                                    <a:lstStyle/>
                                    <a:p>
                                      <a:pPr algn="ctr"/>
                                      <a:r>
                                        <a:rPr lang="en-US" sz="1400" dirty="0"/>
                                        <a:t>Mean Change From Baseline AQLQ(S)+12 Score</a:t>
                                      </a:r>
                                      <a:r>
                                        <a:rPr lang="en-US" sz="1400" baseline="-25000" dirty="0"/>
                                        <a:t> </a:t>
                                      </a:r>
                                      <a:endParaRPr lang="en-US" sz="1400" dirty="0"/>
                                    </a:p>
                                  </p:txBody>
                                </p:sp>
                                <p:grpSp>
                                  <p:nvGrpSpPr>
                                    <p:cNvPr id="44" name="Group 43">
                                      <a:extLst>
                                        <a:ext uri="{FF2B5EF4-FFF2-40B4-BE49-F238E27FC236}">
                                          <a16:creationId xmlns:a16="http://schemas.microsoft.com/office/drawing/2014/main" id="{F2608291-4BE6-4ADE-A4F8-14A47FAEEAD8}"/>
                                        </a:ext>
                                      </a:extLst>
                                    </p:cNvPr>
                                    <p:cNvGrpSpPr/>
                                    <p:nvPr/>
                                  </p:nvGrpSpPr>
                                  <p:grpSpPr>
                                    <a:xfrm>
                                      <a:off x="733760" y="1906867"/>
                                      <a:ext cx="5770657" cy="2824797"/>
                                      <a:chOff x="733760" y="1906867"/>
                                      <a:chExt cx="5770657" cy="2824797"/>
                                    </a:xfrm>
                                  </p:grpSpPr>
                                  <p:sp>
                                    <p:nvSpPr>
                                      <p:cNvPr id="45" name="TextBox 44">
                                        <a:extLst>
                                          <a:ext uri="{FF2B5EF4-FFF2-40B4-BE49-F238E27FC236}">
                                            <a16:creationId xmlns:a16="http://schemas.microsoft.com/office/drawing/2014/main" id="{43CA70B0-1B1C-4896-8A0F-FC4174FC219A}"/>
                                          </a:ext>
                                        </a:extLst>
                                      </p:cNvPr>
                                      <p:cNvSpPr txBox="1"/>
                                      <p:nvPr/>
                                    </p:nvSpPr>
                                    <p:spPr>
                                      <a:xfrm>
                                        <a:off x="5390619" y="3880648"/>
                                        <a:ext cx="1024081" cy="261610"/>
                                      </a:xfrm>
                                      <a:prstGeom prst="rect">
                                        <a:avLst/>
                                      </a:prstGeom>
                                      <a:noFill/>
                                    </p:spPr>
                                    <p:txBody>
                                      <a:bodyPr wrap="square" rtlCol="0">
                                        <a:spAutoFit/>
                                      </a:bodyPr>
                                      <a:lstStyle/>
                                      <a:p>
                                        <a:r>
                                          <a:rPr lang="en-US" sz="1100" b="1" dirty="0">
                                            <a:solidFill>
                                              <a:srgbClr val="C00000"/>
                                            </a:solidFill>
                                          </a:rPr>
                                          <a:t>Q4W/Q4W</a:t>
                                        </a:r>
                                      </a:p>
                                    </p:txBody>
                                  </p:sp>
                                  <p:sp>
                                    <p:nvSpPr>
                                      <p:cNvPr id="46" name="TextBox 45">
                                        <a:extLst>
                                          <a:ext uri="{FF2B5EF4-FFF2-40B4-BE49-F238E27FC236}">
                                            <a16:creationId xmlns:a16="http://schemas.microsoft.com/office/drawing/2014/main" id="{7C29460F-7DCD-4FCF-8083-956FC361832F}"/>
                                          </a:ext>
                                        </a:extLst>
                                      </p:cNvPr>
                                      <p:cNvSpPr txBox="1"/>
                                      <p:nvPr/>
                                    </p:nvSpPr>
                                    <p:spPr>
                                      <a:xfrm>
                                        <a:off x="5390619" y="3382988"/>
                                        <a:ext cx="1058022" cy="261610"/>
                                      </a:xfrm>
                                      <a:prstGeom prst="rect">
                                        <a:avLst/>
                                      </a:prstGeom>
                                      <a:noFill/>
                                    </p:spPr>
                                    <p:txBody>
                                      <a:bodyPr wrap="square" rtlCol="0">
                                        <a:spAutoFit/>
                                      </a:bodyPr>
                                      <a:lstStyle/>
                                      <a:p>
                                        <a:r>
                                          <a:rPr lang="en-US" sz="1100" b="1" dirty="0">
                                            <a:solidFill>
                                              <a:schemeClr val="bg1">
                                                <a:lumMod val="65000"/>
                                              </a:schemeClr>
                                            </a:solidFill>
                                          </a:rPr>
                                          <a:t>PBO/Q4W</a:t>
                                        </a:r>
                                      </a:p>
                                    </p:txBody>
                                  </p:sp>
                                  <p:sp>
                                    <p:nvSpPr>
                                      <p:cNvPr id="47" name="TextBox 46">
                                        <a:extLst>
                                          <a:ext uri="{FF2B5EF4-FFF2-40B4-BE49-F238E27FC236}">
                                            <a16:creationId xmlns:a16="http://schemas.microsoft.com/office/drawing/2014/main" id="{21FCB30A-54F6-4D0F-8CDB-8FBDBA51A689}"/>
                                          </a:ext>
                                        </a:extLst>
                                      </p:cNvPr>
                                      <p:cNvSpPr txBox="1"/>
                                      <p:nvPr/>
                                    </p:nvSpPr>
                                    <p:spPr>
                                      <a:xfrm>
                                        <a:off x="5404266" y="3738853"/>
                                        <a:ext cx="953068" cy="261610"/>
                                      </a:xfrm>
                                      <a:prstGeom prst="rect">
                                        <a:avLst/>
                                      </a:prstGeom>
                                      <a:noFill/>
                                    </p:spPr>
                                    <p:txBody>
                                      <a:bodyPr wrap="square" rtlCol="0">
                                        <a:spAutoFit/>
                                      </a:bodyPr>
                                      <a:lstStyle/>
                                      <a:p>
                                        <a:r>
                                          <a:rPr lang="en-US" sz="1100" b="1" dirty="0">
                                            <a:solidFill>
                                              <a:schemeClr val="accent2"/>
                                            </a:solidFill>
                                          </a:rPr>
                                          <a:t>Q8W/Q8W</a:t>
                                        </a:r>
                                      </a:p>
                                    </p:txBody>
                                  </p:sp>
                                  <p:sp>
                                    <p:nvSpPr>
                                      <p:cNvPr id="48" name="TextBox 47">
                                        <a:extLst>
                                          <a:ext uri="{FF2B5EF4-FFF2-40B4-BE49-F238E27FC236}">
                                            <a16:creationId xmlns:a16="http://schemas.microsoft.com/office/drawing/2014/main" id="{AAA2EC6A-9021-481A-9579-3BCD9A1C0901}"/>
                                          </a:ext>
                                        </a:extLst>
                                      </p:cNvPr>
                                      <p:cNvSpPr txBox="1"/>
                                      <p:nvPr/>
                                    </p:nvSpPr>
                                    <p:spPr>
                                      <a:xfrm>
                                        <a:off x="5377344" y="2930207"/>
                                        <a:ext cx="1127073" cy="261610"/>
                                      </a:xfrm>
                                      <a:prstGeom prst="rect">
                                        <a:avLst/>
                                      </a:prstGeom>
                                      <a:noFill/>
                                    </p:spPr>
                                    <p:txBody>
                                      <a:bodyPr wrap="square" rtlCol="0">
                                        <a:spAutoFit/>
                                      </a:bodyPr>
                                      <a:lstStyle/>
                                      <a:p>
                                        <a:r>
                                          <a:rPr lang="en-US" sz="1100" b="1" dirty="0">
                                            <a:solidFill>
                                              <a:schemeClr val="tx2">
                                                <a:lumMod val="75000"/>
                                              </a:schemeClr>
                                            </a:solidFill>
                                          </a:rPr>
                                          <a:t>PBO/Q8W</a:t>
                                        </a:r>
                                      </a:p>
                                    </p:txBody>
                                  </p:sp>
                                  <p:grpSp>
                                    <p:nvGrpSpPr>
                                      <p:cNvPr id="49" name="Group 48">
                                        <a:extLst>
                                          <a:ext uri="{FF2B5EF4-FFF2-40B4-BE49-F238E27FC236}">
                                            <a16:creationId xmlns:a16="http://schemas.microsoft.com/office/drawing/2014/main" id="{0A6225FC-265E-473F-A14E-EB933E4AFD57}"/>
                                          </a:ext>
                                        </a:extLst>
                                      </p:cNvPr>
                                      <p:cNvGrpSpPr/>
                                      <p:nvPr/>
                                    </p:nvGrpSpPr>
                                    <p:grpSpPr>
                                      <a:xfrm>
                                        <a:off x="733760" y="1906867"/>
                                        <a:ext cx="4743322" cy="2824797"/>
                                        <a:chOff x="733760" y="1906867"/>
                                        <a:chExt cx="4743322" cy="2824797"/>
                                      </a:xfrm>
                                    </p:grpSpPr>
                                    <p:sp>
                                      <p:nvSpPr>
                                        <p:cNvPr id="50" name="Flowchart: Connector 49">
                                          <a:extLst>
                                            <a:ext uri="{FF2B5EF4-FFF2-40B4-BE49-F238E27FC236}">
                                              <a16:creationId xmlns:a16="http://schemas.microsoft.com/office/drawing/2014/main" id="{02DA66AB-E61C-4D4B-A340-4E77A51DC6E3}"/>
                                            </a:ext>
                                          </a:extLst>
                                        </p:cNvPr>
                                        <p:cNvSpPr/>
                                        <p:nvPr/>
                                      </p:nvSpPr>
                                      <p:spPr>
                                        <a:xfrm>
                                          <a:off x="5429205" y="3854275"/>
                                          <a:ext cx="47877" cy="45720"/>
                                        </a:xfrm>
                                        <a:prstGeom prst="flowChartConnector">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1" name="Group 50">
                                          <a:extLst>
                                            <a:ext uri="{FF2B5EF4-FFF2-40B4-BE49-F238E27FC236}">
                                              <a16:creationId xmlns:a16="http://schemas.microsoft.com/office/drawing/2014/main" id="{2A29654C-8346-487A-B233-05AAFF734AAC}"/>
                                            </a:ext>
                                          </a:extLst>
                                        </p:cNvPr>
                                        <p:cNvGrpSpPr/>
                                        <p:nvPr/>
                                      </p:nvGrpSpPr>
                                      <p:grpSpPr>
                                        <a:xfrm>
                                          <a:off x="733760" y="1906867"/>
                                          <a:ext cx="4733361" cy="2824797"/>
                                          <a:chOff x="733760" y="1906867"/>
                                          <a:chExt cx="4733361" cy="2824797"/>
                                        </a:xfrm>
                                      </p:grpSpPr>
                                      <p:grpSp>
                                        <p:nvGrpSpPr>
                                          <p:cNvPr id="52" name="Group 51">
                                            <a:extLst>
                                              <a:ext uri="{FF2B5EF4-FFF2-40B4-BE49-F238E27FC236}">
                                                <a16:creationId xmlns:a16="http://schemas.microsoft.com/office/drawing/2014/main" id="{57E124DE-1A32-4F7C-B2AC-B220ADB47F1B}"/>
                                              </a:ext>
                                            </a:extLst>
                                          </p:cNvPr>
                                          <p:cNvGrpSpPr/>
                                          <p:nvPr/>
                                        </p:nvGrpSpPr>
                                        <p:grpSpPr>
                                          <a:xfrm>
                                            <a:off x="733760" y="1906867"/>
                                            <a:ext cx="4733361" cy="2824797"/>
                                            <a:chOff x="733760" y="1906867"/>
                                            <a:chExt cx="4733361" cy="2824797"/>
                                          </a:xfrm>
                                        </p:grpSpPr>
                                        <p:sp>
                                          <p:nvSpPr>
                                            <p:cNvPr id="55" name="TextBox 54">
                                              <a:extLst>
                                                <a:ext uri="{FF2B5EF4-FFF2-40B4-BE49-F238E27FC236}">
                                                  <a16:creationId xmlns:a16="http://schemas.microsoft.com/office/drawing/2014/main" id="{4BCCBAA9-845C-44ED-8D92-415CAEC0E1A7}"/>
                                                </a:ext>
                                              </a:extLst>
                                            </p:cNvPr>
                                            <p:cNvSpPr txBox="1"/>
                                            <p:nvPr/>
                                          </p:nvSpPr>
                                          <p:spPr>
                                            <a:xfrm>
                                              <a:off x="733760" y="3561504"/>
                                              <a:ext cx="796831" cy="292388"/>
                                            </a:xfrm>
                                            <a:prstGeom prst="rect">
                                              <a:avLst/>
                                            </a:prstGeom>
                                            <a:noFill/>
                                          </p:spPr>
                                          <p:txBody>
                                            <a:bodyPr wrap="square" rtlCol="0">
                                              <a:spAutoFit/>
                                            </a:bodyPr>
                                            <a:lstStyle/>
                                            <a:p>
                                              <a:r>
                                                <a:rPr lang="en-US" sz="1300" dirty="0"/>
                                                <a:t>   -0.05</a:t>
                                              </a:r>
                                            </a:p>
                                          </p:txBody>
                                        </p:sp>
                                        <p:grpSp>
                                          <p:nvGrpSpPr>
                                            <p:cNvPr id="56" name="Group 55">
                                              <a:extLst>
                                                <a:ext uri="{FF2B5EF4-FFF2-40B4-BE49-F238E27FC236}">
                                                  <a16:creationId xmlns:a16="http://schemas.microsoft.com/office/drawing/2014/main" id="{C84FB92B-0554-4B46-875C-11C797F5BB78}"/>
                                                </a:ext>
                                              </a:extLst>
                                            </p:cNvPr>
                                            <p:cNvGrpSpPr/>
                                            <p:nvPr/>
                                          </p:nvGrpSpPr>
                                          <p:grpSpPr>
                                            <a:xfrm>
                                              <a:off x="937376" y="1906867"/>
                                              <a:ext cx="4529745" cy="2824797"/>
                                              <a:chOff x="937376" y="1906867"/>
                                              <a:chExt cx="4529745" cy="2824797"/>
                                            </a:xfrm>
                                          </p:grpSpPr>
                                          <p:grpSp>
                                            <p:nvGrpSpPr>
                                              <p:cNvPr id="57" name="Group 56">
                                                <a:extLst>
                                                  <a:ext uri="{FF2B5EF4-FFF2-40B4-BE49-F238E27FC236}">
                                                    <a16:creationId xmlns:a16="http://schemas.microsoft.com/office/drawing/2014/main" id="{4FDB25A2-5FDB-4BC3-8625-683DADC07A9A}"/>
                                                  </a:ext>
                                                </a:extLst>
                                              </p:cNvPr>
                                              <p:cNvGrpSpPr/>
                                              <p:nvPr/>
                                            </p:nvGrpSpPr>
                                            <p:grpSpPr>
                                              <a:xfrm>
                                                <a:off x="937376" y="1906867"/>
                                                <a:ext cx="4529745" cy="2824797"/>
                                                <a:chOff x="937376" y="1906867"/>
                                                <a:chExt cx="4529745" cy="2824797"/>
                                              </a:xfrm>
                                            </p:grpSpPr>
                                            <p:sp>
                                              <p:nvSpPr>
                                                <p:cNvPr id="59" name="TextBox 58">
                                                  <a:extLst>
                                                    <a:ext uri="{FF2B5EF4-FFF2-40B4-BE49-F238E27FC236}">
                                                      <a16:creationId xmlns:a16="http://schemas.microsoft.com/office/drawing/2014/main" id="{A8A03236-B4DE-4302-8B19-27DFCACE4890}"/>
                                                    </a:ext>
                                                  </a:extLst>
                                                </p:cNvPr>
                                                <p:cNvSpPr txBox="1"/>
                                                <p:nvPr/>
                                              </p:nvSpPr>
                                              <p:spPr>
                                                <a:xfrm>
                                                  <a:off x="2656679" y="4439276"/>
                                                  <a:ext cx="438279" cy="292388"/>
                                                </a:xfrm>
                                                <a:prstGeom prst="rect">
                                                  <a:avLst/>
                                                </a:prstGeom>
                                                <a:noFill/>
                                              </p:spPr>
                                              <p:txBody>
                                                <a:bodyPr wrap="square" rtlCol="0">
                                                  <a:spAutoFit/>
                                                </a:bodyPr>
                                                <a:lstStyle/>
                                                <a:p>
                                                  <a:r>
                                                    <a:rPr lang="en-US" sz="1300" dirty="0"/>
                                                    <a:t>24</a:t>
                                                  </a:r>
                                                </a:p>
                                              </p:txBody>
                                            </p:sp>
                                            <p:grpSp>
                                              <p:nvGrpSpPr>
                                                <p:cNvPr id="60" name="Group 59">
                                                  <a:extLst>
                                                    <a:ext uri="{FF2B5EF4-FFF2-40B4-BE49-F238E27FC236}">
                                                      <a16:creationId xmlns:a16="http://schemas.microsoft.com/office/drawing/2014/main" id="{4A225EF4-C400-4240-B7EE-401CF075FE6B}"/>
                                                    </a:ext>
                                                  </a:extLst>
                                                </p:cNvPr>
                                                <p:cNvGrpSpPr/>
                                                <p:nvPr/>
                                              </p:nvGrpSpPr>
                                              <p:grpSpPr>
                                                <a:xfrm>
                                                  <a:off x="937376" y="1906867"/>
                                                  <a:ext cx="4529745" cy="2824797"/>
                                                  <a:chOff x="937376" y="1906867"/>
                                                  <a:chExt cx="4529745" cy="2824797"/>
                                                </a:xfrm>
                                              </p:grpSpPr>
                                              <p:grpSp>
                                                <p:nvGrpSpPr>
                                                  <p:cNvPr id="61" name="Group 60">
                                                    <a:extLst>
                                                      <a:ext uri="{FF2B5EF4-FFF2-40B4-BE49-F238E27FC236}">
                                                        <a16:creationId xmlns:a16="http://schemas.microsoft.com/office/drawing/2014/main" id="{6F5274F7-C615-4D76-B53E-1A0B11AC3676}"/>
                                                      </a:ext>
                                                    </a:extLst>
                                                  </p:cNvPr>
                                                  <p:cNvGrpSpPr/>
                                                  <p:nvPr/>
                                                </p:nvGrpSpPr>
                                                <p:grpSpPr>
                                                  <a:xfrm>
                                                    <a:off x="937376" y="1906867"/>
                                                    <a:ext cx="4529745" cy="2824797"/>
                                                    <a:chOff x="937376" y="1906867"/>
                                                    <a:chExt cx="4529745" cy="2824797"/>
                                                  </a:xfrm>
                                                </p:grpSpPr>
                                                <p:grpSp>
                                                  <p:nvGrpSpPr>
                                                    <p:cNvPr id="63" name="Group 62">
                                                      <a:extLst>
                                                        <a:ext uri="{FF2B5EF4-FFF2-40B4-BE49-F238E27FC236}">
                                                          <a16:creationId xmlns:a16="http://schemas.microsoft.com/office/drawing/2014/main" id="{D838962A-B274-4ED5-AC42-92D839A0B0E2}"/>
                                                        </a:ext>
                                                      </a:extLst>
                                                    </p:cNvPr>
                                                    <p:cNvGrpSpPr/>
                                                    <p:nvPr/>
                                                  </p:nvGrpSpPr>
                                                  <p:grpSpPr>
                                                    <a:xfrm>
                                                      <a:off x="937376" y="1906867"/>
                                                      <a:ext cx="4529745" cy="2824797"/>
                                                      <a:chOff x="428330" y="1542490"/>
                                                      <a:chExt cx="4325642" cy="2824797"/>
                                                    </a:xfrm>
                                                  </p:grpSpPr>
                                                  <p:sp>
                                                    <p:nvSpPr>
                                                      <p:cNvPr id="65" name="TextBox 64">
                                                        <a:extLst>
                                                          <a:ext uri="{FF2B5EF4-FFF2-40B4-BE49-F238E27FC236}">
                                                            <a16:creationId xmlns:a16="http://schemas.microsoft.com/office/drawing/2014/main" id="{D26B5341-035E-4A70-80E9-A33C10242BC3}"/>
                                                          </a:ext>
                                                        </a:extLst>
                                                      </p:cNvPr>
                                                      <p:cNvSpPr txBox="1"/>
                                                      <p:nvPr/>
                                                    </p:nvSpPr>
                                                    <p:spPr>
                                                      <a:xfrm>
                                                        <a:off x="520593" y="1542490"/>
                                                        <a:ext cx="469133" cy="292388"/>
                                                      </a:xfrm>
                                                      <a:prstGeom prst="rect">
                                                        <a:avLst/>
                                                      </a:prstGeom>
                                                      <a:noFill/>
                                                    </p:spPr>
                                                    <p:txBody>
                                                      <a:bodyPr wrap="square" rtlCol="0">
                                                        <a:spAutoFit/>
                                                      </a:bodyPr>
                                                      <a:lstStyle/>
                                                      <a:p>
                                                        <a:r>
                                                          <a:rPr lang="en-US" sz="1300" dirty="0"/>
                                                          <a:t>0.3</a:t>
                                                        </a:r>
                                                      </a:p>
                                                    </p:txBody>
                                                  </p:sp>
                                                  <p:sp>
                                                    <p:nvSpPr>
                                                      <p:cNvPr id="66" name="TextBox 65">
                                                        <a:extLst>
                                                          <a:ext uri="{FF2B5EF4-FFF2-40B4-BE49-F238E27FC236}">
                                                            <a16:creationId xmlns:a16="http://schemas.microsoft.com/office/drawing/2014/main" id="{014BD5B4-DAB2-4BD9-ADA5-A0A344A9EC01}"/>
                                                          </a:ext>
                                                        </a:extLst>
                                                      </p:cNvPr>
                                                      <p:cNvSpPr txBox="1"/>
                                                      <p:nvPr/>
                                                    </p:nvSpPr>
                                                    <p:spPr>
                                                      <a:xfrm>
                                                        <a:off x="431273" y="1764870"/>
                                                        <a:ext cx="550862" cy="292388"/>
                                                      </a:xfrm>
                                                      <a:prstGeom prst="rect">
                                                        <a:avLst/>
                                                      </a:prstGeom>
                                                      <a:noFill/>
                                                    </p:spPr>
                                                    <p:txBody>
                                                      <a:bodyPr wrap="square" rtlCol="0">
                                                        <a:spAutoFit/>
                                                      </a:bodyPr>
                                                      <a:lstStyle/>
                                                      <a:p>
                                                        <a:r>
                                                          <a:rPr lang="en-US" sz="1300" dirty="0"/>
                                                          <a:t>0.25</a:t>
                                                        </a:r>
                                                      </a:p>
                                                    </p:txBody>
                                                  </p:sp>
                                                  <p:sp>
                                                    <p:nvSpPr>
                                                      <p:cNvPr id="67" name="TextBox 66">
                                                        <a:extLst>
                                                          <a:ext uri="{FF2B5EF4-FFF2-40B4-BE49-F238E27FC236}">
                                                            <a16:creationId xmlns:a16="http://schemas.microsoft.com/office/drawing/2014/main" id="{13B6FDC6-4FBC-48FB-A8F0-D1D86A3ECF9A}"/>
                                                          </a:ext>
                                                        </a:extLst>
                                                      </p:cNvPr>
                                                      <p:cNvSpPr txBox="1"/>
                                                      <p:nvPr/>
                                                    </p:nvSpPr>
                                                    <p:spPr>
                                                      <a:xfrm>
                                                        <a:off x="680849" y="2939154"/>
                                                        <a:ext cx="418531" cy="292388"/>
                                                      </a:xfrm>
                                                      <a:prstGeom prst="rect">
                                                        <a:avLst/>
                                                      </a:prstGeom>
                                                      <a:noFill/>
                                                    </p:spPr>
                                                    <p:txBody>
                                                      <a:bodyPr wrap="square" rtlCol="0">
                                                        <a:spAutoFit/>
                                                      </a:bodyPr>
                                                      <a:lstStyle/>
                                                      <a:p>
                                                        <a:r>
                                                          <a:rPr lang="en-US" sz="1300" dirty="0"/>
                                                          <a:t>0</a:t>
                                                        </a:r>
                                                      </a:p>
                                                    </p:txBody>
                                                  </p:sp>
                                                  <p:sp>
                                                    <p:nvSpPr>
                                                      <p:cNvPr id="68" name="TextBox 67">
                                                        <a:extLst>
                                                          <a:ext uri="{FF2B5EF4-FFF2-40B4-BE49-F238E27FC236}">
                                                            <a16:creationId xmlns:a16="http://schemas.microsoft.com/office/drawing/2014/main" id="{2373D2B5-A688-4D0A-ACCD-C8AFDD6E8BC2}"/>
                                                          </a:ext>
                                                        </a:extLst>
                                                      </p:cNvPr>
                                                      <p:cNvSpPr txBox="1"/>
                                                      <p:nvPr/>
                                                    </p:nvSpPr>
                                                    <p:spPr>
                                                      <a:xfrm>
                                                        <a:off x="428330" y="2230403"/>
                                                        <a:ext cx="570914" cy="292388"/>
                                                      </a:xfrm>
                                                      <a:prstGeom prst="rect">
                                                        <a:avLst/>
                                                      </a:prstGeom>
                                                      <a:noFill/>
                                                    </p:spPr>
                                                    <p:txBody>
                                                      <a:bodyPr wrap="square" rtlCol="0">
                                                        <a:spAutoFit/>
                                                      </a:bodyPr>
                                                      <a:lstStyle/>
                                                      <a:p>
                                                        <a:r>
                                                          <a:rPr lang="en-US" sz="1300" dirty="0"/>
                                                          <a:t>0.15</a:t>
                                                        </a:r>
                                                      </a:p>
                                                    </p:txBody>
                                                  </p:sp>
                                                  <p:sp>
                                                    <p:nvSpPr>
                                                      <p:cNvPr id="69" name="TextBox 68">
                                                        <a:extLst>
                                                          <a:ext uri="{FF2B5EF4-FFF2-40B4-BE49-F238E27FC236}">
                                                            <a16:creationId xmlns:a16="http://schemas.microsoft.com/office/drawing/2014/main" id="{C3852C15-562B-4F78-B138-DE7B47413E47}"/>
                                                          </a:ext>
                                                        </a:extLst>
                                                      </p:cNvPr>
                                                      <p:cNvSpPr txBox="1"/>
                                                      <p:nvPr/>
                                                    </p:nvSpPr>
                                                    <p:spPr>
                                                      <a:xfrm>
                                                        <a:off x="431868" y="2720839"/>
                                                        <a:ext cx="579895" cy="292388"/>
                                                      </a:xfrm>
                                                      <a:prstGeom prst="rect">
                                                        <a:avLst/>
                                                      </a:prstGeom>
                                                      <a:noFill/>
                                                    </p:spPr>
                                                    <p:txBody>
                                                      <a:bodyPr wrap="square" rtlCol="0">
                                                        <a:spAutoFit/>
                                                      </a:bodyPr>
                                                      <a:lstStyle/>
                                                      <a:p>
                                                        <a:r>
                                                          <a:rPr lang="en-US" sz="1300" dirty="0"/>
                                                          <a:t>0.05</a:t>
                                                        </a:r>
                                                      </a:p>
                                                    </p:txBody>
                                                  </p:sp>
                                                  <p:sp>
                                                    <p:nvSpPr>
                                                      <p:cNvPr id="70" name="TextBox 69">
                                                        <a:extLst>
                                                          <a:ext uri="{FF2B5EF4-FFF2-40B4-BE49-F238E27FC236}">
                                                            <a16:creationId xmlns:a16="http://schemas.microsoft.com/office/drawing/2014/main" id="{833BA570-C408-4989-BE8E-FA83F002AC17}"/>
                                                          </a:ext>
                                                        </a:extLst>
                                                      </p:cNvPr>
                                                      <p:cNvSpPr txBox="1"/>
                                                      <p:nvPr/>
                                                    </p:nvSpPr>
                                                    <p:spPr>
                                                      <a:xfrm>
                                                        <a:off x="488071" y="3899056"/>
                                                        <a:ext cx="539236" cy="292388"/>
                                                      </a:xfrm>
                                                      <a:prstGeom prst="rect">
                                                        <a:avLst/>
                                                      </a:prstGeom>
                                                      <a:noFill/>
                                                    </p:spPr>
                                                    <p:txBody>
                                                      <a:bodyPr wrap="square" rtlCol="0">
                                                        <a:spAutoFit/>
                                                      </a:bodyPr>
                                                      <a:lstStyle/>
                                                      <a:p>
                                                        <a:r>
                                                          <a:rPr lang="en-US" sz="1300" dirty="0"/>
                                                          <a:t>-0.2</a:t>
                                                        </a:r>
                                                      </a:p>
                                                    </p:txBody>
                                                  </p:sp>
                                                  <p:grpSp>
                                                    <p:nvGrpSpPr>
                                                      <p:cNvPr id="71" name="Group 70">
                                                        <a:extLst>
                                                          <a:ext uri="{FF2B5EF4-FFF2-40B4-BE49-F238E27FC236}">
                                                            <a16:creationId xmlns:a16="http://schemas.microsoft.com/office/drawing/2014/main" id="{7706A65A-955F-4D34-BA72-10C415F88051}"/>
                                                          </a:ext>
                                                        </a:extLst>
                                                      </p:cNvPr>
                                                      <p:cNvGrpSpPr/>
                                                      <p:nvPr/>
                                                    </p:nvGrpSpPr>
                                                    <p:grpSpPr>
                                                      <a:xfrm>
                                                        <a:off x="890115" y="1667342"/>
                                                        <a:ext cx="3863857" cy="2699945"/>
                                                        <a:chOff x="890115" y="1667342"/>
                                                        <a:chExt cx="3863857" cy="2699945"/>
                                                      </a:xfrm>
                                                    </p:grpSpPr>
                                                    <p:grpSp>
                                                      <p:nvGrpSpPr>
                                                        <p:cNvPr id="72" name="Group 71">
                                                          <a:extLst>
                                                            <a:ext uri="{FF2B5EF4-FFF2-40B4-BE49-F238E27FC236}">
                                                              <a16:creationId xmlns:a16="http://schemas.microsoft.com/office/drawing/2014/main" id="{FF671AF9-8999-4492-899E-5C4A281189F8}"/>
                                                            </a:ext>
                                                          </a:extLst>
                                                        </p:cNvPr>
                                                        <p:cNvGrpSpPr/>
                                                        <p:nvPr/>
                                                      </p:nvGrpSpPr>
                                                      <p:grpSpPr>
                                                        <a:xfrm>
                                                          <a:off x="927433" y="1667342"/>
                                                          <a:ext cx="3826539" cy="2467824"/>
                                                          <a:chOff x="913910" y="1631933"/>
                                                          <a:chExt cx="3826539" cy="2467824"/>
                                                        </a:xfrm>
                                                      </p:grpSpPr>
                                                      <p:sp>
                                                        <p:nvSpPr>
                                                          <p:cNvPr id="78" name="Flowchart: Connector 77">
                                                            <a:extLst>
                                                              <a:ext uri="{FF2B5EF4-FFF2-40B4-BE49-F238E27FC236}">
                                                                <a16:creationId xmlns:a16="http://schemas.microsoft.com/office/drawing/2014/main" id="{6729B30B-B5A8-4191-8833-0C8D775C10B5}"/>
                                                              </a:ext>
                                                            </a:extLst>
                                                          </p:cNvPr>
                                                          <p:cNvSpPr/>
                                                          <p:nvPr/>
                                                        </p:nvSpPr>
                                                        <p:spPr>
                                                          <a:xfrm>
                                                            <a:off x="3469424" y="3056876"/>
                                                            <a:ext cx="45720" cy="45720"/>
                                                          </a:xfrm>
                                                          <a:prstGeom prst="flowChartConnector">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Flowchart: Connector 78">
                                                            <a:extLst>
                                                              <a:ext uri="{FF2B5EF4-FFF2-40B4-BE49-F238E27FC236}">
                                                                <a16:creationId xmlns:a16="http://schemas.microsoft.com/office/drawing/2014/main" id="{5EC42A5E-350E-4187-9BA1-AB9B549146BE}"/>
                                                              </a:ext>
                                                            </a:extLst>
                                                          </p:cNvPr>
                                                          <p:cNvSpPr/>
                                                          <p:nvPr/>
                                                        </p:nvSpPr>
                                                        <p:spPr>
                                                          <a:xfrm>
                                                            <a:off x="2232636" y="2895506"/>
                                                            <a:ext cx="45720" cy="45720"/>
                                                          </a:xfrm>
                                                          <a:prstGeom prst="flowChartConnector">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Flowchart: Connector 79">
                                                            <a:extLst>
                                                              <a:ext uri="{FF2B5EF4-FFF2-40B4-BE49-F238E27FC236}">
                                                                <a16:creationId xmlns:a16="http://schemas.microsoft.com/office/drawing/2014/main" id="{5BE5D4FF-3BC5-47B8-8EE3-932D70E222FB}"/>
                                                              </a:ext>
                                                            </a:extLst>
                                                          </p:cNvPr>
                                                          <p:cNvSpPr/>
                                                          <p:nvPr/>
                                                        </p:nvSpPr>
                                                        <p:spPr>
                                                          <a:xfrm>
                                                            <a:off x="2833856" y="2804335"/>
                                                            <a:ext cx="45720" cy="45720"/>
                                                          </a:xfrm>
                                                          <a:prstGeom prst="flowChartConnector">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Flowchart: Connector 80">
                                                            <a:extLst>
                                                              <a:ext uri="{FF2B5EF4-FFF2-40B4-BE49-F238E27FC236}">
                                                                <a16:creationId xmlns:a16="http://schemas.microsoft.com/office/drawing/2014/main" id="{577AC9E6-232C-44D1-87FD-9BAB3E9D284C}"/>
                                                              </a:ext>
                                                            </a:extLst>
                                                          </p:cNvPr>
                                                          <p:cNvSpPr/>
                                                          <p:nvPr/>
                                                        </p:nvSpPr>
                                                        <p:spPr>
                                                          <a:xfrm>
                                                            <a:off x="1608039" y="3097605"/>
                                                            <a:ext cx="45720" cy="45720"/>
                                                          </a:xfrm>
                                                          <a:prstGeom prst="flowChartConnector">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Flowchart: Connector 81">
                                                            <a:extLst>
                                                              <a:ext uri="{FF2B5EF4-FFF2-40B4-BE49-F238E27FC236}">
                                                                <a16:creationId xmlns:a16="http://schemas.microsoft.com/office/drawing/2014/main" id="{4B70459F-B24E-4294-A535-F9BAD6BA929B}"/>
                                                              </a:ext>
                                                            </a:extLst>
                                                          </p:cNvPr>
                                                          <p:cNvSpPr/>
                                                          <p:nvPr/>
                                                        </p:nvSpPr>
                                                        <p:spPr>
                                                          <a:xfrm>
                                                            <a:off x="2222298" y="2814896"/>
                                                            <a:ext cx="45720" cy="45720"/>
                                                          </a:xfrm>
                                                          <a:prstGeom prst="flowChartConnector">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Flowchart: Connector 82">
                                                            <a:extLst>
                                                              <a:ext uri="{FF2B5EF4-FFF2-40B4-BE49-F238E27FC236}">
                                                                <a16:creationId xmlns:a16="http://schemas.microsoft.com/office/drawing/2014/main" id="{64EFCACA-E4BB-4E95-8B8F-64C17BEF09A0}"/>
                                                              </a:ext>
                                                            </a:extLst>
                                                          </p:cNvPr>
                                                          <p:cNvSpPr/>
                                                          <p:nvPr/>
                                                        </p:nvSpPr>
                                                        <p:spPr>
                                                          <a:xfrm>
                                                            <a:off x="3439653" y="2935669"/>
                                                            <a:ext cx="45720" cy="45720"/>
                                                          </a:xfrm>
                                                          <a:prstGeom prst="flowChartConnector">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84" name="Flowchart: Connector 83">
                                                            <a:extLst>
                                                              <a:ext uri="{FF2B5EF4-FFF2-40B4-BE49-F238E27FC236}">
                                                                <a16:creationId xmlns:a16="http://schemas.microsoft.com/office/drawing/2014/main" id="{85DE07DC-0DC6-46DA-9679-2A068BBA8DB6}"/>
                                                              </a:ext>
                                                            </a:extLst>
                                                          </p:cNvPr>
                                                          <p:cNvSpPr/>
                                                          <p:nvPr/>
                                                        </p:nvSpPr>
                                                        <p:spPr>
                                                          <a:xfrm>
                                                            <a:off x="1615724" y="2601437"/>
                                                            <a:ext cx="45720" cy="45720"/>
                                                          </a:xfrm>
                                                          <a:prstGeom prst="flowChartConnector">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Flowchart: Connector 84">
                                                            <a:extLst>
                                                              <a:ext uri="{FF2B5EF4-FFF2-40B4-BE49-F238E27FC236}">
                                                                <a16:creationId xmlns:a16="http://schemas.microsoft.com/office/drawing/2014/main" id="{A736B1D0-D9CC-465A-881F-7141F858FB72}"/>
                                                              </a:ext>
                                                            </a:extLst>
                                                          </p:cNvPr>
                                                          <p:cNvSpPr/>
                                                          <p:nvPr/>
                                                        </p:nvSpPr>
                                                        <p:spPr>
                                                          <a:xfrm>
                                                            <a:off x="2829082" y="2687699"/>
                                                            <a:ext cx="45720" cy="45720"/>
                                                          </a:xfrm>
                                                          <a:prstGeom prst="flowChartConnector">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Flowchart: Connector 85">
                                                            <a:extLst>
                                                              <a:ext uri="{FF2B5EF4-FFF2-40B4-BE49-F238E27FC236}">
                                                                <a16:creationId xmlns:a16="http://schemas.microsoft.com/office/drawing/2014/main" id="{695E6C56-1620-4561-A2F4-51D9DF65F01A}"/>
                                                              </a:ext>
                                                            </a:extLst>
                                                          </p:cNvPr>
                                                          <p:cNvSpPr/>
                                                          <p:nvPr/>
                                                        </p:nvSpPr>
                                                        <p:spPr>
                                                          <a:xfrm>
                                                            <a:off x="1590012" y="2277148"/>
                                                            <a:ext cx="45720" cy="45720"/>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Flowchart: Connector 86">
                                                            <a:extLst>
                                                              <a:ext uri="{FF2B5EF4-FFF2-40B4-BE49-F238E27FC236}">
                                                                <a16:creationId xmlns:a16="http://schemas.microsoft.com/office/drawing/2014/main" id="{9E5C4F05-A5EF-40E3-87C2-2D577F6C7180}"/>
                                                              </a:ext>
                                                            </a:extLst>
                                                          </p:cNvPr>
                                                          <p:cNvSpPr/>
                                                          <p:nvPr/>
                                                        </p:nvSpPr>
                                                        <p:spPr>
                                                          <a:xfrm>
                                                            <a:off x="2201721" y="2325968"/>
                                                            <a:ext cx="45720" cy="45720"/>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Flowchart: Connector 87">
                                                            <a:extLst>
                                                              <a:ext uri="{FF2B5EF4-FFF2-40B4-BE49-F238E27FC236}">
                                                                <a16:creationId xmlns:a16="http://schemas.microsoft.com/office/drawing/2014/main" id="{B0938976-83B3-40F0-A9C5-A5CD247060E0}"/>
                                                              </a:ext>
                                                            </a:extLst>
                                                          </p:cNvPr>
                                                          <p:cNvSpPr/>
                                                          <p:nvPr/>
                                                        </p:nvSpPr>
                                                        <p:spPr>
                                                          <a:xfrm>
                                                            <a:off x="4057253" y="2048977"/>
                                                            <a:ext cx="45720" cy="45720"/>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Flowchart: Connector 88">
                                                            <a:extLst>
                                                              <a:ext uri="{FF2B5EF4-FFF2-40B4-BE49-F238E27FC236}">
                                                                <a16:creationId xmlns:a16="http://schemas.microsoft.com/office/drawing/2014/main" id="{DECA6177-0F80-496E-B618-FECF6833921B}"/>
                                                              </a:ext>
                                                            </a:extLst>
                                                          </p:cNvPr>
                                                          <p:cNvSpPr/>
                                                          <p:nvPr/>
                                                        </p:nvSpPr>
                                                        <p:spPr>
                                                          <a:xfrm>
                                                            <a:off x="3468273" y="2151948"/>
                                                            <a:ext cx="45720" cy="45720"/>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Flowchart: Connector 89">
                                                            <a:extLst>
                                                              <a:ext uri="{FF2B5EF4-FFF2-40B4-BE49-F238E27FC236}">
                                                                <a16:creationId xmlns:a16="http://schemas.microsoft.com/office/drawing/2014/main" id="{A446ECD8-476A-47F2-B64F-2F394E0BA56D}"/>
                                                              </a:ext>
                                                            </a:extLst>
                                                          </p:cNvPr>
                                                          <p:cNvSpPr/>
                                                          <p:nvPr/>
                                                        </p:nvSpPr>
                                                        <p:spPr>
                                                          <a:xfrm>
                                                            <a:off x="2814825" y="2344079"/>
                                                            <a:ext cx="45720" cy="45720"/>
                                                          </a:xfrm>
                                                          <a:prstGeom prst="flowChartConnector">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Flowchart: Connector 90">
                                                            <a:extLst>
                                                              <a:ext uri="{FF2B5EF4-FFF2-40B4-BE49-F238E27FC236}">
                                                                <a16:creationId xmlns:a16="http://schemas.microsoft.com/office/drawing/2014/main" id="{9DE5B2DA-F555-4F28-BA62-8E0F4433CA0B}"/>
                                                              </a:ext>
                                                            </a:extLst>
                                                          </p:cNvPr>
                                                          <p:cNvSpPr/>
                                                          <p:nvPr/>
                                                        </p:nvSpPr>
                                                        <p:spPr>
                                                          <a:xfrm>
                                                            <a:off x="2216981" y="1809888"/>
                                                            <a:ext cx="45720" cy="45720"/>
                                                          </a:xfrm>
                                                          <a:prstGeom prst="flowChartConnector">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Flowchart: Connector 91">
                                                            <a:extLst>
                                                              <a:ext uri="{FF2B5EF4-FFF2-40B4-BE49-F238E27FC236}">
                                                                <a16:creationId xmlns:a16="http://schemas.microsoft.com/office/drawing/2014/main" id="{6459C25C-10E1-46AF-8044-D821D6BFD8A1}"/>
                                                              </a:ext>
                                                            </a:extLst>
                                                          </p:cNvPr>
                                                          <p:cNvSpPr/>
                                                          <p:nvPr/>
                                                        </p:nvSpPr>
                                                        <p:spPr>
                                                          <a:xfrm>
                                                            <a:off x="4694729" y="2642231"/>
                                                            <a:ext cx="45720" cy="45720"/>
                                                          </a:xfrm>
                                                          <a:prstGeom prst="flowChartConnector">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3" name="Group 92">
                                                            <a:extLst>
                                                              <a:ext uri="{FF2B5EF4-FFF2-40B4-BE49-F238E27FC236}">
                                                                <a16:creationId xmlns:a16="http://schemas.microsoft.com/office/drawing/2014/main" id="{257ED452-D9EE-4EEA-9112-800A46FEAA79}"/>
                                                              </a:ext>
                                                            </a:extLst>
                                                          </p:cNvPr>
                                                          <p:cNvGrpSpPr/>
                                                          <p:nvPr/>
                                                        </p:nvGrpSpPr>
                                                        <p:grpSpPr>
                                                          <a:xfrm>
                                                            <a:off x="913910" y="1631933"/>
                                                            <a:ext cx="3807146" cy="2467824"/>
                                                            <a:chOff x="913910" y="1625583"/>
                                                            <a:chExt cx="3807146" cy="2467824"/>
                                                          </a:xfrm>
                                                        </p:grpSpPr>
                                                        <p:cxnSp>
                                                          <p:nvCxnSpPr>
                                                            <p:cNvPr id="94" name="Straight Connector 93">
                                                              <a:extLst>
                                                                <a:ext uri="{FF2B5EF4-FFF2-40B4-BE49-F238E27FC236}">
                                                                  <a16:creationId xmlns:a16="http://schemas.microsoft.com/office/drawing/2014/main" id="{41CD4BE1-4981-4C82-8704-8BC41D88E2CA}"/>
                                                                </a:ext>
                                                              </a:extLst>
                                                            </p:cNvPr>
                                                            <p:cNvCxnSpPr/>
                                                            <p:nvPr/>
                                                          </p:nvCxnSpPr>
                                                          <p:spPr>
                                                            <a:xfrm>
                                                              <a:off x="995240" y="1625583"/>
                                                              <a:ext cx="0" cy="2377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97490333-393C-4A1E-862B-C49300B7DC8A}"/>
                                                                </a:ext>
                                                              </a:extLst>
                                                            </p:cNvPr>
                                                            <p:cNvCxnSpPr>
                                                              <a:cxnSpLocks/>
                                                            </p:cNvCxnSpPr>
                                                            <p:nvPr/>
                                                          </p:nvCxnSpPr>
                                                          <p:spPr>
                                                            <a:xfrm rot="16200000">
                                                              <a:off x="2817483" y="2117169"/>
                                                              <a:ext cx="0" cy="380714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939CC268-A4D1-49E4-8E3E-D7A8E0A7404F}"/>
                                                                </a:ext>
                                                              </a:extLst>
                                                            </p:cNvPr>
                                                            <p:cNvCxnSpPr/>
                                                            <p:nvPr/>
                                                          </p:nvCxnSpPr>
                                                          <p:spPr>
                                                            <a:xfrm>
                                                              <a:off x="920917" y="1641070"/>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C37F614B-29F0-4529-935F-FB1D452BD625}"/>
                                                                </a:ext>
                                                              </a:extLst>
                                                            </p:cNvPr>
                                                            <p:cNvCxnSpPr/>
                                                            <p:nvPr/>
                                                          </p:nvCxnSpPr>
                                                          <p:spPr>
                                                            <a:xfrm>
                                                              <a:off x="920917" y="2338971"/>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E7839B91-4BC6-43B4-BD23-12AE95B0B498}"/>
                                                                </a:ext>
                                                              </a:extLst>
                                                            </p:cNvPr>
                                                            <p:cNvCxnSpPr/>
                                                            <p:nvPr/>
                                                          </p:nvCxnSpPr>
                                                          <p:spPr>
                                                            <a:xfrm>
                                                              <a:off x="920917" y="2831428"/>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2A6CD7B4-5102-4E31-B28A-3DA9AC49D028}"/>
                                                                </a:ext>
                                                              </a:extLst>
                                                            </p:cNvPr>
                                                            <p:cNvCxnSpPr/>
                                                            <p:nvPr/>
                                                          </p:nvCxnSpPr>
                                                          <p:spPr>
                                                            <a:xfrm>
                                                              <a:off x="920917" y="3055081"/>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DF646B7A-2DC3-450B-B1AF-D54F57B0E5A2}"/>
                                                                </a:ext>
                                                              </a:extLst>
                                                            </p:cNvPr>
                                                            <p:cNvCxnSpPr>
                                                              <a:cxnSpLocks/>
                                                            </p:cNvCxnSpPr>
                                                            <p:nvPr/>
                                                          </p:nvCxnSpPr>
                                                          <p:spPr>
                                                            <a:xfrm rot="5400000">
                                                              <a:off x="961792" y="4057073"/>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4D78FF2-D291-4BAC-AB7C-8DD8A04317EA}"/>
                                                                </a:ext>
                                                              </a:extLst>
                                                            </p:cNvPr>
                                                            <p:cNvCxnSpPr>
                                                              <a:cxnSpLocks/>
                                                            </p:cNvCxnSpPr>
                                                            <p:nvPr/>
                                                          </p:nvCxnSpPr>
                                                          <p:spPr>
                                                            <a:xfrm rot="5400000">
                                                              <a:off x="1573025" y="4057073"/>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D62B44D6-1901-43F0-8FFC-6B87C829D0F8}"/>
                                                                </a:ext>
                                                              </a:extLst>
                                                            </p:cNvPr>
                                                            <p:cNvCxnSpPr>
                                                              <a:cxnSpLocks/>
                                                            </p:cNvCxnSpPr>
                                                            <p:nvPr/>
                                                          </p:nvCxnSpPr>
                                                          <p:spPr>
                                                            <a:xfrm rot="5400000">
                                                              <a:off x="4065012" y="4057073"/>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5EF012E2-E978-4AFC-B19F-EBFC651E5FA6}"/>
                                                                </a:ext>
                                                              </a:extLst>
                                                            </p:cNvPr>
                                                            <p:cNvCxnSpPr>
                                                              <a:cxnSpLocks/>
                                                            </p:cNvCxnSpPr>
                                                            <p:nvPr/>
                                                          </p:nvCxnSpPr>
                                                          <p:spPr>
                                                            <a:xfrm rot="5400000">
                                                              <a:off x="4673703" y="4057073"/>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DE8E5DC3-8EA5-439D-88BD-F706A585C7D2}"/>
                                                                </a:ext>
                                                              </a:extLst>
                                                            </p:cNvPr>
                                                            <p:cNvCxnSpPr/>
                                                            <p:nvPr/>
                                                          </p:nvCxnSpPr>
                                                          <p:spPr>
                                                            <a:xfrm>
                                                              <a:off x="920917" y="2111821"/>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D779464-56C9-42E8-8D5A-B880EC5A414F}"/>
                                                                </a:ext>
                                                              </a:extLst>
                                                            </p:cNvPr>
                                                            <p:cNvCxnSpPr>
                                                              <a:cxnSpLocks/>
                                                            </p:cNvCxnSpPr>
                                                            <p:nvPr/>
                                                          </p:nvCxnSpPr>
                                                          <p:spPr>
                                                            <a:xfrm rot="5400000">
                                                              <a:off x="2819015" y="4057073"/>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73" name="TextBox 72">
                                                          <a:extLst>
                                                            <a:ext uri="{FF2B5EF4-FFF2-40B4-BE49-F238E27FC236}">
                                                              <a16:creationId xmlns:a16="http://schemas.microsoft.com/office/drawing/2014/main" id="{A312DC6D-3658-4F9E-9C5C-FE05FBCC0B6C}"/>
                                                            </a:ext>
                                                          </a:extLst>
                                                        </p:cNvPr>
                                                        <p:cNvSpPr txBox="1"/>
                                                        <p:nvPr/>
                                                      </p:nvSpPr>
                                                      <p:spPr>
                                                        <a:xfrm>
                                                          <a:off x="1451879" y="4074899"/>
                                                          <a:ext cx="418531" cy="292388"/>
                                                        </a:xfrm>
                                                        <a:prstGeom prst="rect">
                                                          <a:avLst/>
                                                        </a:prstGeom>
                                                        <a:noFill/>
                                                      </p:spPr>
                                                      <p:txBody>
                                                        <a:bodyPr wrap="square" rtlCol="0">
                                                          <a:spAutoFit/>
                                                        </a:bodyPr>
                                                        <a:lstStyle/>
                                                        <a:p>
                                                          <a:r>
                                                            <a:rPr lang="en-US" sz="1300" dirty="0"/>
                                                            <a:t>12</a:t>
                                                          </a:r>
                                                        </a:p>
                                                      </p:txBody>
                                                    </p:sp>
                                                    <p:sp>
                                                      <p:nvSpPr>
                                                        <p:cNvPr id="74" name="TextBox 73">
                                                          <a:extLst>
                                                            <a:ext uri="{FF2B5EF4-FFF2-40B4-BE49-F238E27FC236}">
                                                              <a16:creationId xmlns:a16="http://schemas.microsoft.com/office/drawing/2014/main" id="{E7E2BD60-850A-44A9-BB4C-C46B9CA42E96}"/>
                                                            </a:ext>
                                                          </a:extLst>
                                                        </p:cNvPr>
                                                        <p:cNvSpPr txBox="1"/>
                                                        <p:nvPr/>
                                                      </p:nvSpPr>
                                                      <p:spPr>
                                                        <a:xfrm>
                                                          <a:off x="2706695" y="4074899"/>
                                                          <a:ext cx="418531" cy="292388"/>
                                                        </a:xfrm>
                                                        <a:prstGeom prst="rect">
                                                          <a:avLst/>
                                                        </a:prstGeom>
                                                        <a:noFill/>
                                                      </p:spPr>
                                                      <p:txBody>
                                                        <a:bodyPr wrap="square" rtlCol="0">
                                                          <a:spAutoFit/>
                                                        </a:bodyPr>
                                                        <a:lstStyle/>
                                                        <a:p>
                                                          <a:r>
                                                            <a:rPr lang="en-US" sz="1300" dirty="0"/>
                                                            <a:t>36</a:t>
                                                          </a:r>
                                                        </a:p>
                                                      </p:txBody>
                                                    </p:sp>
                                                    <p:sp>
                                                      <p:nvSpPr>
                                                        <p:cNvPr id="75" name="TextBox 74">
                                                          <a:extLst>
                                                            <a:ext uri="{FF2B5EF4-FFF2-40B4-BE49-F238E27FC236}">
                                                              <a16:creationId xmlns:a16="http://schemas.microsoft.com/office/drawing/2014/main" id="{AAC403B0-9115-4D8D-BB86-5A03E637B9EA}"/>
                                                            </a:ext>
                                                          </a:extLst>
                                                        </p:cNvPr>
                                                        <p:cNvSpPr txBox="1"/>
                                                        <p:nvPr/>
                                                      </p:nvSpPr>
                                                      <p:spPr>
                                                        <a:xfrm>
                                                          <a:off x="3320136" y="4074899"/>
                                                          <a:ext cx="418531" cy="292388"/>
                                                        </a:xfrm>
                                                        <a:prstGeom prst="rect">
                                                          <a:avLst/>
                                                        </a:prstGeom>
                                                        <a:noFill/>
                                                      </p:spPr>
                                                      <p:txBody>
                                                        <a:bodyPr wrap="square" rtlCol="0">
                                                          <a:spAutoFit/>
                                                        </a:bodyPr>
                                                        <a:lstStyle/>
                                                        <a:p>
                                                          <a:r>
                                                            <a:rPr lang="en-US" sz="1300" dirty="0"/>
                                                            <a:t>48</a:t>
                                                          </a:r>
                                                        </a:p>
                                                      </p:txBody>
                                                    </p:sp>
                                                    <p:sp>
                                                      <p:nvSpPr>
                                                        <p:cNvPr id="76" name="TextBox 75">
                                                          <a:extLst>
                                                            <a:ext uri="{FF2B5EF4-FFF2-40B4-BE49-F238E27FC236}">
                                                              <a16:creationId xmlns:a16="http://schemas.microsoft.com/office/drawing/2014/main" id="{83B93A8B-080E-43D9-B5CB-B87511BFBA42}"/>
                                                            </a:ext>
                                                          </a:extLst>
                                                        </p:cNvPr>
                                                        <p:cNvSpPr txBox="1"/>
                                                        <p:nvPr/>
                                                      </p:nvSpPr>
                                                      <p:spPr>
                                                        <a:xfrm>
                                                          <a:off x="890115" y="4074899"/>
                                                          <a:ext cx="249091" cy="292388"/>
                                                        </a:xfrm>
                                                        <a:prstGeom prst="rect">
                                                          <a:avLst/>
                                                        </a:prstGeom>
                                                        <a:noFill/>
                                                      </p:spPr>
                                                      <p:txBody>
                                                        <a:bodyPr wrap="square" rtlCol="0">
                                                          <a:spAutoFit/>
                                                        </a:bodyPr>
                                                        <a:lstStyle/>
                                                        <a:p>
                                                          <a:pPr algn="ctr"/>
                                                          <a:r>
                                                            <a:rPr lang="en-US" sz="1300" dirty="0"/>
                                                            <a:t>0</a:t>
                                                          </a:r>
                                                        </a:p>
                                                      </p:txBody>
                                                    </p:sp>
                                                    <p:sp>
                                                      <p:nvSpPr>
                                                        <p:cNvPr id="77" name="TextBox 76">
                                                          <a:extLst>
                                                            <a:ext uri="{FF2B5EF4-FFF2-40B4-BE49-F238E27FC236}">
                                                              <a16:creationId xmlns:a16="http://schemas.microsoft.com/office/drawing/2014/main" id="{730913DF-6888-4A8F-9F69-41AA4433A42F}"/>
                                                            </a:ext>
                                                          </a:extLst>
                                                        </p:cNvPr>
                                                        <p:cNvSpPr txBox="1"/>
                                                        <p:nvPr/>
                                                      </p:nvSpPr>
                                                      <p:spPr>
                                                        <a:xfrm>
                                                          <a:off x="3934729" y="4074899"/>
                                                          <a:ext cx="418531" cy="292388"/>
                                                        </a:xfrm>
                                                        <a:prstGeom prst="rect">
                                                          <a:avLst/>
                                                        </a:prstGeom>
                                                        <a:noFill/>
                                                      </p:spPr>
                                                      <p:txBody>
                                                        <a:bodyPr wrap="square" rtlCol="0">
                                                          <a:spAutoFit/>
                                                        </a:bodyPr>
                                                        <a:lstStyle/>
                                                        <a:p>
                                                          <a:r>
                                                            <a:rPr lang="en-US" sz="1300" dirty="0"/>
                                                            <a:t>56</a:t>
                                                          </a:r>
                                                        </a:p>
                                                      </p:txBody>
                                                    </p:sp>
                                                  </p:grpSp>
                                                </p:grpSp>
                                                <p:cxnSp>
                                                  <p:nvCxnSpPr>
                                                    <p:cNvPr id="64" name="Straight Connector 63">
                                                      <a:extLst>
                                                        <a:ext uri="{FF2B5EF4-FFF2-40B4-BE49-F238E27FC236}">
                                                          <a16:creationId xmlns:a16="http://schemas.microsoft.com/office/drawing/2014/main" id="{84D42C90-CF95-4E1D-8C0F-C037BB262DF3}"/>
                                                        </a:ext>
                                                      </a:extLst>
                                                    </p:cNvPr>
                                                    <p:cNvCxnSpPr/>
                                                    <p:nvPr/>
                                                  </p:nvCxnSpPr>
                                                  <p:spPr>
                                                    <a:xfrm>
                                                      <a:off x="1467367" y="3940820"/>
                                                      <a:ext cx="760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2" name="Straight Connector 61">
                                                    <a:extLst>
                                                      <a:ext uri="{FF2B5EF4-FFF2-40B4-BE49-F238E27FC236}">
                                                        <a16:creationId xmlns:a16="http://schemas.microsoft.com/office/drawing/2014/main" id="{527371F7-70C6-414C-88E1-9F8D46AFEBB5}"/>
                                                      </a:ext>
                                                    </a:extLst>
                                                  </p:cNvPr>
                                                  <p:cNvCxnSpPr>
                                                    <a:cxnSpLocks/>
                                                  </p:cNvCxnSpPr>
                                                  <p:nvPr/>
                                                </p:nvCxnSpPr>
                                                <p:spPr>
                                                  <a:xfrm rot="5400000">
                                                    <a:off x="4116490" y="4463209"/>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58" name="Straight Connector 57">
                                                <a:extLst>
                                                  <a:ext uri="{FF2B5EF4-FFF2-40B4-BE49-F238E27FC236}">
                                                    <a16:creationId xmlns:a16="http://schemas.microsoft.com/office/drawing/2014/main" id="{489907AE-A646-433B-805A-F013F6328B02}"/>
                                                  </a:ext>
                                                </a:extLst>
                                              </p:cNvPr>
                                              <p:cNvCxnSpPr>
                                                <a:cxnSpLocks/>
                                              </p:cNvCxnSpPr>
                                              <p:nvPr/>
                                            </p:nvCxnSpPr>
                                            <p:spPr>
                                              <a:xfrm rot="5400000">
                                                <a:off x="2799821" y="4463209"/>
                                                <a:ext cx="726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53" name="Flowchart: Connector 52">
                                            <a:extLst>
                                              <a:ext uri="{FF2B5EF4-FFF2-40B4-BE49-F238E27FC236}">
                                                <a16:creationId xmlns:a16="http://schemas.microsoft.com/office/drawing/2014/main" id="{0926E62E-B35A-45CC-9D55-6D82D466F0F4}"/>
                                              </a:ext>
                                            </a:extLst>
                                          </p:cNvPr>
                                          <p:cNvSpPr/>
                                          <p:nvPr/>
                                        </p:nvSpPr>
                                        <p:spPr>
                                          <a:xfrm>
                                            <a:off x="4106612" y="2212690"/>
                                            <a:ext cx="47877" cy="45720"/>
                                          </a:xfrm>
                                          <a:prstGeom prst="flowChartConnector">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Flowchart: Connector 53">
                                            <a:extLst>
                                              <a:ext uri="{FF2B5EF4-FFF2-40B4-BE49-F238E27FC236}">
                                                <a16:creationId xmlns:a16="http://schemas.microsoft.com/office/drawing/2014/main" id="{008C8128-AEFD-4777-B6BD-095B41EB8299}"/>
                                              </a:ext>
                                            </a:extLst>
                                          </p:cNvPr>
                                          <p:cNvSpPr/>
                                          <p:nvPr/>
                                        </p:nvSpPr>
                                        <p:spPr>
                                          <a:xfrm>
                                            <a:off x="4768545" y="2210584"/>
                                            <a:ext cx="47877" cy="45720"/>
                                          </a:xfrm>
                                          <a:prstGeom prst="flowChartConnector">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grpSp>
                          </p:grpSp>
                        </p:grpSp>
                        <p:cxnSp>
                          <p:nvCxnSpPr>
                            <p:cNvPr id="35" name="Straight Connector 34">
                              <a:extLst>
                                <a:ext uri="{FF2B5EF4-FFF2-40B4-BE49-F238E27FC236}">
                                  <a16:creationId xmlns:a16="http://schemas.microsoft.com/office/drawing/2014/main" id="{DEE3953C-D406-41B9-85DF-8F269D9C6C44}"/>
                                </a:ext>
                              </a:extLst>
                            </p:cNvPr>
                            <p:cNvCxnSpPr/>
                            <p:nvPr/>
                          </p:nvCxnSpPr>
                          <p:spPr>
                            <a:xfrm>
                              <a:off x="1467367" y="2263295"/>
                              <a:ext cx="760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a:extLst>
                              <a:ext uri="{FF2B5EF4-FFF2-40B4-BE49-F238E27FC236}">
                                <a16:creationId xmlns:a16="http://schemas.microsoft.com/office/drawing/2014/main" id="{4B8B5562-EFD7-4067-A98C-2A358CAB8200}"/>
                              </a:ext>
                            </a:extLst>
                          </p:cNvPr>
                          <p:cNvCxnSpPr/>
                          <p:nvPr/>
                        </p:nvCxnSpPr>
                        <p:spPr>
                          <a:xfrm>
                            <a:off x="1467367" y="2983946"/>
                            <a:ext cx="760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a:extLst>
                            <a:ext uri="{FF2B5EF4-FFF2-40B4-BE49-F238E27FC236}">
                              <a16:creationId xmlns:a16="http://schemas.microsoft.com/office/drawing/2014/main" id="{96B29386-162F-4548-8181-7ECE1A32CE47}"/>
                            </a:ext>
                          </a:extLst>
                        </p:cNvPr>
                        <p:cNvCxnSpPr/>
                        <p:nvPr/>
                      </p:nvCxnSpPr>
                      <p:spPr>
                        <a:xfrm>
                          <a:off x="1467367" y="3709153"/>
                          <a:ext cx="760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9" name="Straight Connector 28">
                        <a:extLst>
                          <a:ext uri="{FF2B5EF4-FFF2-40B4-BE49-F238E27FC236}">
                            <a16:creationId xmlns:a16="http://schemas.microsoft.com/office/drawing/2014/main" id="{DA038365-06EF-4B77-B4F1-47C55D7842A7}"/>
                          </a:ext>
                        </a:extLst>
                      </p:cNvPr>
                      <p:cNvCxnSpPr/>
                      <p:nvPr/>
                    </p:nvCxnSpPr>
                    <p:spPr>
                      <a:xfrm>
                        <a:off x="1467367" y="4184204"/>
                        <a:ext cx="760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 name="Freeform: Shape 24">
                      <a:extLst>
                        <a:ext uri="{FF2B5EF4-FFF2-40B4-BE49-F238E27FC236}">
                          <a16:creationId xmlns:a16="http://schemas.microsoft.com/office/drawing/2014/main" id="{04EAF082-0258-4429-80F1-44B73372BABC}"/>
                        </a:ext>
                      </a:extLst>
                    </p:cNvPr>
                    <p:cNvSpPr/>
                    <p:nvPr/>
                  </p:nvSpPr>
                  <p:spPr>
                    <a:xfrm>
                      <a:off x="1558174" y="2119649"/>
                      <a:ext cx="3875964" cy="1310185"/>
                    </a:xfrm>
                    <a:custGeom>
                      <a:avLst/>
                      <a:gdLst>
                        <a:gd name="connsiteX0" fmla="*/ 0 w 3875964"/>
                        <a:gd name="connsiteY0" fmla="*/ 1310185 h 1310185"/>
                        <a:gd name="connsiteX1" fmla="*/ 605051 w 3875964"/>
                        <a:gd name="connsiteY1" fmla="*/ 0 h 1310185"/>
                        <a:gd name="connsiteX2" fmla="*/ 1273791 w 3875964"/>
                        <a:gd name="connsiteY2" fmla="*/ 109182 h 1310185"/>
                        <a:gd name="connsiteX3" fmla="*/ 1915236 w 3875964"/>
                        <a:gd name="connsiteY3" fmla="*/ 655093 h 1310185"/>
                        <a:gd name="connsiteX4" fmla="*/ 2556680 w 3875964"/>
                        <a:gd name="connsiteY4" fmla="*/ 109182 h 1310185"/>
                        <a:gd name="connsiteX5" fmla="*/ 3225421 w 3875964"/>
                        <a:gd name="connsiteY5" fmla="*/ 109182 h 1310185"/>
                        <a:gd name="connsiteX6" fmla="*/ 3866865 w 3875964"/>
                        <a:gd name="connsiteY6" fmla="*/ 928048 h 1310185"/>
                        <a:gd name="connsiteX7" fmla="*/ 3875964 w 3875964"/>
                        <a:gd name="connsiteY7" fmla="*/ 932597 h 1310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75964" h="1310185">
                          <a:moveTo>
                            <a:pt x="0" y="1310185"/>
                          </a:moveTo>
                          <a:lnTo>
                            <a:pt x="605051" y="0"/>
                          </a:lnTo>
                          <a:lnTo>
                            <a:pt x="1273791" y="109182"/>
                          </a:lnTo>
                          <a:lnTo>
                            <a:pt x="1915236" y="655093"/>
                          </a:lnTo>
                          <a:lnTo>
                            <a:pt x="2556680" y="109182"/>
                          </a:lnTo>
                          <a:lnTo>
                            <a:pt x="3225421" y="109182"/>
                          </a:lnTo>
                          <a:lnTo>
                            <a:pt x="3866865" y="928048"/>
                          </a:lnTo>
                          <a:lnTo>
                            <a:pt x="3875964" y="932597"/>
                          </a:lnTo>
                        </a:path>
                      </a:pathLst>
                    </a:custGeom>
                    <a:no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438999B1-C633-4915-8C0B-B8E447034016}"/>
                        </a:ext>
                      </a:extLst>
                    </p:cNvPr>
                    <p:cNvSpPr/>
                    <p:nvPr/>
                  </p:nvSpPr>
                  <p:spPr>
                    <a:xfrm>
                      <a:off x="1560394" y="3025254"/>
                      <a:ext cx="3894161" cy="850710"/>
                    </a:xfrm>
                    <a:custGeom>
                      <a:avLst/>
                      <a:gdLst>
                        <a:gd name="connsiteX0" fmla="*/ 0 w 3894161"/>
                        <a:gd name="connsiteY0" fmla="*/ 409433 h 850710"/>
                        <a:gd name="connsiteX1" fmla="*/ 645994 w 3894161"/>
                        <a:gd name="connsiteY1" fmla="*/ 0 h 850710"/>
                        <a:gd name="connsiteX2" fmla="*/ 1282890 w 3894161"/>
                        <a:gd name="connsiteY2" fmla="*/ 213815 h 850710"/>
                        <a:gd name="connsiteX3" fmla="*/ 1933433 w 3894161"/>
                        <a:gd name="connsiteY3" fmla="*/ 90985 h 850710"/>
                        <a:gd name="connsiteX4" fmla="*/ 2570328 w 3894161"/>
                        <a:gd name="connsiteY4" fmla="*/ 341194 h 850710"/>
                        <a:gd name="connsiteX5" fmla="*/ 3225421 w 3894161"/>
                        <a:gd name="connsiteY5" fmla="*/ 54591 h 850710"/>
                        <a:gd name="connsiteX6" fmla="*/ 3894161 w 3894161"/>
                        <a:gd name="connsiteY6" fmla="*/ 850710 h 850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94161" h="850710">
                          <a:moveTo>
                            <a:pt x="0" y="409433"/>
                          </a:moveTo>
                          <a:lnTo>
                            <a:pt x="645994" y="0"/>
                          </a:lnTo>
                          <a:lnTo>
                            <a:pt x="1282890" y="213815"/>
                          </a:lnTo>
                          <a:lnTo>
                            <a:pt x="1933433" y="90985"/>
                          </a:lnTo>
                          <a:lnTo>
                            <a:pt x="2570328" y="341194"/>
                          </a:lnTo>
                          <a:lnTo>
                            <a:pt x="3225421" y="54591"/>
                          </a:lnTo>
                          <a:lnTo>
                            <a:pt x="3894161" y="850710"/>
                          </a:lnTo>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C8117F78-FA37-43F1-A208-39F19E647583}"/>
                        </a:ext>
                      </a:extLst>
                    </p:cNvPr>
                    <p:cNvSpPr/>
                    <p:nvPr/>
                  </p:nvSpPr>
                  <p:spPr>
                    <a:xfrm>
                      <a:off x="1560394" y="2406555"/>
                      <a:ext cx="3880513" cy="1119117"/>
                    </a:xfrm>
                    <a:custGeom>
                      <a:avLst/>
                      <a:gdLst>
                        <a:gd name="connsiteX0" fmla="*/ 0 w 3880513"/>
                        <a:gd name="connsiteY0" fmla="*/ 1023582 h 1119117"/>
                        <a:gd name="connsiteX1" fmla="*/ 627797 w 3880513"/>
                        <a:gd name="connsiteY1" fmla="*/ 291152 h 1119117"/>
                        <a:gd name="connsiteX2" fmla="*/ 1291988 w 3880513"/>
                        <a:gd name="connsiteY2" fmla="*/ 345744 h 1119117"/>
                        <a:gd name="connsiteX3" fmla="*/ 1928884 w 3880513"/>
                        <a:gd name="connsiteY3" fmla="*/ 0 h 1119117"/>
                        <a:gd name="connsiteX4" fmla="*/ 2570328 w 3880513"/>
                        <a:gd name="connsiteY4" fmla="*/ 168323 h 1119117"/>
                        <a:gd name="connsiteX5" fmla="*/ 3225421 w 3880513"/>
                        <a:gd name="connsiteY5" fmla="*/ 59141 h 1119117"/>
                        <a:gd name="connsiteX6" fmla="*/ 3880513 w 3880513"/>
                        <a:gd name="connsiteY6" fmla="*/ 1119117 h 1119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80513" h="1119117">
                          <a:moveTo>
                            <a:pt x="0" y="1023582"/>
                          </a:moveTo>
                          <a:lnTo>
                            <a:pt x="627797" y="291152"/>
                          </a:lnTo>
                          <a:lnTo>
                            <a:pt x="1291988" y="345744"/>
                          </a:lnTo>
                          <a:lnTo>
                            <a:pt x="1928884" y="0"/>
                          </a:lnTo>
                          <a:lnTo>
                            <a:pt x="2570328" y="168323"/>
                          </a:lnTo>
                          <a:lnTo>
                            <a:pt x="3225421" y="59141"/>
                          </a:lnTo>
                          <a:lnTo>
                            <a:pt x="3880513" y="1119117"/>
                          </a:lnTo>
                        </a:path>
                      </a:pathLst>
                    </a:cu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106" name="TextBox 105">
                  <a:extLst>
                    <a:ext uri="{FF2B5EF4-FFF2-40B4-BE49-F238E27FC236}">
                      <a16:creationId xmlns:a16="http://schemas.microsoft.com/office/drawing/2014/main" id="{CF94F162-DEFA-4771-96DB-688A0BB75AE7}"/>
                    </a:ext>
                  </a:extLst>
                </p:cNvPr>
                <p:cNvSpPr txBox="1"/>
                <p:nvPr/>
              </p:nvSpPr>
              <p:spPr>
                <a:xfrm>
                  <a:off x="1036975" y="2833254"/>
                  <a:ext cx="511948" cy="292388"/>
                </a:xfrm>
                <a:prstGeom prst="rect">
                  <a:avLst/>
                </a:prstGeom>
                <a:noFill/>
              </p:spPr>
              <p:txBody>
                <a:bodyPr wrap="square" rtlCol="0">
                  <a:spAutoFit/>
                </a:bodyPr>
                <a:lstStyle/>
                <a:p>
                  <a:r>
                    <a:rPr lang="en-US" sz="1300" dirty="0"/>
                    <a:t>0.1</a:t>
                  </a:r>
                </a:p>
              </p:txBody>
            </p:sp>
            <p:sp>
              <p:nvSpPr>
                <p:cNvPr id="107" name="TextBox 106">
                  <a:extLst>
                    <a:ext uri="{FF2B5EF4-FFF2-40B4-BE49-F238E27FC236}">
                      <a16:creationId xmlns:a16="http://schemas.microsoft.com/office/drawing/2014/main" id="{E4DDDE46-CD80-46BE-B4CE-02AE3E08BDB8}"/>
                    </a:ext>
                  </a:extLst>
                </p:cNvPr>
                <p:cNvSpPr txBox="1"/>
                <p:nvPr/>
              </p:nvSpPr>
              <p:spPr>
                <a:xfrm>
                  <a:off x="825421" y="3794689"/>
                  <a:ext cx="716795" cy="292388"/>
                </a:xfrm>
                <a:prstGeom prst="rect">
                  <a:avLst/>
                </a:prstGeom>
                <a:noFill/>
              </p:spPr>
              <p:txBody>
                <a:bodyPr wrap="square" rtlCol="0">
                  <a:spAutoFit/>
                </a:bodyPr>
                <a:lstStyle/>
                <a:p>
                  <a:r>
                    <a:rPr lang="en-US" sz="1300" dirty="0"/>
                    <a:t>   -0.1</a:t>
                  </a:r>
                </a:p>
              </p:txBody>
            </p:sp>
            <p:sp>
              <p:nvSpPr>
                <p:cNvPr id="108" name="TextBox 107">
                  <a:extLst>
                    <a:ext uri="{FF2B5EF4-FFF2-40B4-BE49-F238E27FC236}">
                      <a16:creationId xmlns:a16="http://schemas.microsoft.com/office/drawing/2014/main" id="{2A57AB14-3712-4EDE-8018-18AE3774A8DE}"/>
                    </a:ext>
                  </a:extLst>
                </p:cNvPr>
                <p:cNvSpPr txBox="1"/>
                <p:nvPr/>
              </p:nvSpPr>
              <p:spPr>
                <a:xfrm>
                  <a:off x="745355" y="4037714"/>
                  <a:ext cx="773640" cy="292388"/>
                </a:xfrm>
                <a:prstGeom prst="rect">
                  <a:avLst/>
                </a:prstGeom>
                <a:noFill/>
              </p:spPr>
              <p:txBody>
                <a:bodyPr wrap="square" rtlCol="0">
                  <a:spAutoFit/>
                </a:bodyPr>
                <a:lstStyle/>
                <a:p>
                  <a:r>
                    <a:rPr lang="en-US" sz="1300" dirty="0"/>
                    <a:t>   -0.15</a:t>
                  </a:r>
                </a:p>
              </p:txBody>
            </p:sp>
            <p:sp>
              <p:nvSpPr>
                <p:cNvPr id="109" name="Freeform: Shape 108">
                  <a:extLst>
                    <a:ext uri="{FF2B5EF4-FFF2-40B4-BE49-F238E27FC236}">
                      <a16:creationId xmlns:a16="http://schemas.microsoft.com/office/drawing/2014/main" id="{3E08BF69-E90A-41E1-9712-876BE983023A}"/>
                    </a:ext>
                  </a:extLst>
                </p:cNvPr>
                <p:cNvSpPr/>
                <p:nvPr/>
              </p:nvSpPr>
              <p:spPr>
                <a:xfrm>
                  <a:off x="1537648" y="3216322"/>
                  <a:ext cx="3898710" cy="736979"/>
                </a:xfrm>
                <a:custGeom>
                  <a:avLst/>
                  <a:gdLst>
                    <a:gd name="connsiteX0" fmla="*/ 0 w 3898710"/>
                    <a:gd name="connsiteY0" fmla="*/ 245660 h 736979"/>
                    <a:gd name="connsiteX1" fmla="*/ 655092 w 3898710"/>
                    <a:gd name="connsiteY1" fmla="*/ 309350 h 736979"/>
                    <a:gd name="connsiteX2" fmla="*/ 1310185 w 3898710"/>
                    <a:gd name="connsiteY2" fmla="*/ 104633 h 736979"/>
                    <a:gd name="connsiteX3" fmla="*/ 1951630 w 3898710"/>
                    <a:gd name="connsiteY3" fmla="*/ 0 h 736979"/>
                    <a:gd name="connsiteX4" fmla="*/ 2606722 w 3898710"/>
                    <a:gd name="connsiteY4" fmla="*/ 268406 h 736979"/>
                    <a:gd name="connsiteX5" fmla="*/ 3248167 w 3898710"/>
                    <a:gd name="connsiteY5" fmla="*/ 145577 h 736979"/>
                    <a:gd name="connsiteX6" fmla="*/ 3898710 w 3898710"/>
                    <a:gd name="connsiteY6" fmla="*/ 736979 h 736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98710" h="736979">
                      <a:moveTo>
                        <a:pt x="0" y="245660"/>
                      </a:moveTo>
                      <a:lnTo>
                        <a:pt x="655092" y="309350"/>
                      </a:lnTo>
                      <a:lnTo>
                        <a:pt x="1310185" y="104633"/>
                      </a:lnTo>
                      <a:lnTo>
                        <a:pt x="1951630" y="0"/>
                      </a:lnTo>
                      <a:lnTo>
                        <a:pt x="2606722" y="268406"/>
                      </a:lnTo>
                      <a:lnTo>
                        <a:pt x="3248167" y="145577"/>
                      </a:lnTo>
                      <a:lnTo>
                        <a:pt x="3898710" y="736979"/>
                      </a:lnTo>
                    </a:path>
                  </a:pathLst>
                </a:cu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0" name="Flowchart: Connector 109">
                <a:extLst>
                  <a:ext uri="{FF2B5EF4-FFF2-40B4-BE49-F238E27FC236}">
                    <a16:creationId xmlns:a16="http://schemas.microsoft.com/office/drawing/2014/main" id="{B2597271-C45F-46FA-8B42-50CA43714BAA}"/>
                  </a:ext>
                </a:extLst>
              </p:cNvPr>
              <p:cNvSpPr/>
              <p:nvPr/>
            </p:nvSpPr>
            <p:spPr>
              <a:xfrm>
                <a:off x="2137893" y="2108294"/>
                <a:ext cx="47877" cy="45720"/>
              </a:xfrm>
              <a:prstGeom prst="flowChartConnector">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Flowchart: Connector 110">
                <a:extLst>
                  <a:ext uri="{FF2B5EF4-FFF2-40B4-BE49-F238E27FC236}">
                    <a16:creationId xmlns:a16="http://schemas.microsoft.com/office/drawing/2014/main" id="{1F0674A9-3C02-4610-A2CD-D5819B1770CA}"/>
                  </a:ext>
                </a:extLst>
              </p:cNvPr>
              <p:cNvSpPr/>
              <p:nvPr/>
            </p:nvSpPr>
            <p:spPr>
              <a:xfrm>
                <a:off x="4758536" y="3066582"/>
                <a:ext cx="47877" cy="45720"/>
              </a:xfrm>
              <a:prstGeom prst="flowChartConnector">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Flowchart: Connector 111">
                <a:extLst>
                  <a:ext uri="{FF2B5EF4-FFF2-40B4-BE49-F238E27FC236}">
                    <a16:creationId xmlns:a16="http://schemas.microsoft.com/office/drawing/2014/main" id="{084B072B-5AA1-48B2-A533-543EE4B8549F}"/>
                  </a:ext>
                </a:extLst>
              </p:cNvPr>
              <p:cNvSpPr/>
              <p:nvPr/>
            </p:nvSpPr>
            <p:spPr>
              <a:xfrm>
                <a:off x="5406678" y="3931750"/>
                <a:ext cx="47877" cy="45720"/>
              </a:xfrm>
              <a:prstGeom prst="flowChartConnector">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8" name="Flowchart: Connector 207">
              <a:extLst>
                <a:ext uri="{FF2B5EF4-FFF2-40B4-BE49-F238E27FC236}">
                  <a16:creationId xmlns:a16="http://schemas.microsoft.com/office/drawing/2014/main" id="{7B096992-278C-4722-8C86-7CDDA488D50C}"/>
                </a:ext>
              </a:extLst>
            </p:cNvPr>
            <p:cNvSpPr/>
            <p:nvPr/>
          </p:nvSpPr>
          <p:spPr>
            <a:xfrm>
              <a:off x="4342182" y="3335347"/>
              <a:ext cx="43247" cy="45720"/>
            </a:xfrm>
            <a:prstGeom prst="flowChartConnector">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10" name="Flowchart: Connector 209">
            <a:extLst>
              <a:ext uri="{FF2B5EF4-FFF2-40B4-BE49-F238E27FC236}">
                <a16:creationId xmlns:a16="http://schemas.microsoft.com/office/drawing/2014/main" id="{2FD805D1-5211-4426-99AF-39DB21E3E5F4}"/>
              </a:ext>
            </a:extLst>
          </p:cNvPr>
          <p:cNvSpPr/>
          <p:nvPr/>
        </p:nvSpPr>
        <p:spPr>
          <a:xfrm>
            <a:off x="10574004" y="2950652"/>
            <a:ext cx="43353" cy="45720"/>
          </a:xfrm>
          <a:prstGeom prst="flowChartConnector">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1" name="Flowchart: Connector 210">
            <a:extLst>
              <a:ext uri="{FF2B5EF4-FFF2-40B4-BE49-F238E27FC236}">
                <a16:creationId xmlns:a16="http://schemas.microsoft.com/office/drawing/2014/main" id="{8A205E8B-74F2-4DF3-AA60-DFA78BE950C9}"/>
              </a:ext>
            </a:extLst>
          </p:cNvPr>
          <p:cNvSpPr/>
          <p:nvPr/>
        </p:nvSpPr>
        <p:spPr>
          <a:xfrm>
            <a:off x="10538302" y="3368009"/>
            <a:ext cx="43353" cy="45720"/>
          </a:xfrm>
          <a:prstGeom prst="flowChartConnector">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2" name="Flowchart: Connector 211">
            <a:extLst>
              <a:ext uri="{FF2B5EF4-FFF2-40B4-BE49-F238E27FC236}">
                <a16:creationId xmlns:a16="http://schemas.microsoft.com/office/drawing/2014/main" id="{111E521D-8A5B-484C-BF2A-A7889ECE3CD7}"/>
              </a:ext>
            </a:extLst>
          </p:cNvPr>
          <p:cNvSpPr/>
          <p:nvPr/>
        </p:nvSpPr>
        <p:spPr>
          <a:xfrm>
            <a:off x="9984574" y="2813403"/>
            <a:ext cx="43353" cy="45720"/>
          </a:xfrm>
          <a:prstGeom prst="flowChartConnector">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880831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5423B-820B-45DF-A552-9060348FCD34}"/>
              </a:ext>
            </a:extLst>
          </p:cNvPr>
          <p:cNvSpPr>
            <a:spLocks noGrp="1"/>
          </p:cNvSpPr>
          <p:nvPr>
            <p:ph type="title"/>
          </p:nvPr>
        </p:nvSpPr>
        <p:spPr>
          <a:xfrm>
            <a:off x="457199" y="227807"/>
            <a:ext cx="11277600" cy="800099"/>
          </a:xfrm>
        </p:spPr>
        <p:txBody>
          <a:bodyPr/>
          <a:lstStyle/>
          <a:p>
            <a:r>
              <a:rPr lang="en-US" dirty="0"/>
              <a:t>Reduction of Mean Blood EOS Counts Maintained in Patients Continuously Exposed to Benralizumab</a:t>
            </a:r>
          </a:p>
        </p:txBody>
      </p:sp>
      <p:sp>
        <p:nvSpPr>
          <p:cNvPr id="3" name="Slide Number Placeholder 2">
            <a:extLst>
              <a:ext uri="{FF2B5EF4-FFF2-40B4-BE49-F238E27FC236}">
                <a16:creationId xmlns:a16="http://schemas.microsoft.com/office/drawing/2014/main" id="{B981BAC8-D21D-40D6-8FED-13D5FFAF0A95}"/>
              </a:ext>
            </a:extLst>
          </p:cNvPr>
          <p:cNvSpPr>
            <a:spLocks noGrp="1"/>
          </p:cNvSpPr>
          <p:nvPr>
            <p:ph type="sldNum" sz="quarter" idx="12"/>
          </p:nvPr>
        </p:nvSpPr>
        <p:spPr/>
        <p:txBody>
          <a:bodyPr/>
          <a:lstStyle/>
          <a:p>
            <a:pPr algn="ctr"/>
            <a:fld id="{CC7432E5-F8E0-41AE-9A6B-AD730338B005}" type="slidenum">
              <a:rPr lang="en-US" smtClean="0"/>
              <a:pPr algn="ctr"/>
              <a:t>28</a:t>
            </a:fld>
            <a:endParaRPr lang="en-US" dirty="0"/>
          </a:p>
        </p:txBody>
      </p:sp>
      <p:sp>
        <p:nvSpPr>
          <p:cNvPr id="4" name="Text Placeholder 3">
            <a:extLst>
              <a:ext uri="{FF2B5EF4-FFF2-40B4-BE49-F238E27FC236}">
                <a16:creationId xmlns:a16="http://schemas.microsoft.com/office/drawing/2014/main" id="{03B47ABC-BB22-454E-849A-B7D1A4E84AAC}"/>
              </a:ext>
            </a:extLst>
          </p:cNvPr>
          <p:cNvSpPr>
            <a:spLocks noGrp="1"/>
          </p:cNvSpPr>
          <p:nvPr>
            <p:ph type="body" sz="quarter" idx="13"/>
          </p:nvPr>
        </p:nvSpPr>
        <p:spPr/>
        <p:txBody>
          <a:bodyPr/>
          <a:lstStyle/>
          <a:p>
            <a:r>
              <a:rPr lang="en-US" dirty="0"/>
              <a:t>EOS = eosinophil; PBO = placebo; Q4W = every 4 weeks; Q8W = every 8 week </a:t>
            </a:r>
            <a:r>
              <a:rPr lang="en-GB" dirty="0">
                <a:ea typeface="Times New Roman" panose="02020603050405020304" pitchFamily="18" charset="0"/>
              </a:rPr>
              <a:t>(first 3 doses Q4W)</a:t>
            </a:r>
            <a:r>
              <a:rPr lang="en-US" dirty="0"/>
              <a:t>.</a:t>
            </a:r>
          </a:p>
          <a:p>
            <a:r>
              <a:rPr lang="en-US" dirty="0"/>
              <a:t>Busse WW et al</a:t>
            </a:r>
            <a:r>
              <a:rPr lang="en-US" i="1" dirty="0"/>
              <a:t>. </a:t>
            </a:r>
            <a:r>
              <a:rPr lang="en-US" dirty="0"/>
              <a:t>Supplementary material online ahead of print. </a:t>
            </a:r>
            <a:r>
              <a:rPr lang="en-US" i="1" dirty="0"/>
              <a:t>Lancet Respir Med. </a:t>
            </a:r>
            <a:r>
              <a:rPr lang="en-US" dirty="0"/>
              <a:t>2018.</a:t>
            </a:r>
          </a:p>
        </p:txBody>
      </p:sp>
      <p:sp>
        <p:nvSpPr>
          <p:cNvPr id="87" name="TextBox 86">
            <a:extLst>
              <a:ext uri="{FF2B5EF4-FFF2-40B4-BE49-F238E27FC236}">
                <a16:creationId xmlns:a16="http://schemas.microsoft.com/office/drawing/2014/main" id="{5C5F3164-0132-489B-A08B-859B7E49DBB4}"/>
              </a:ext>
            </a:extLst>
          </p:cNvPr>
          <p:cNvSpPr txBox="1"/>
          <p:nvPr/>
        </p:nvSpPr>
        <p:spPr>
          <a:xfrm>
            <a:off x="1" y="5371160"/>
            <a:ext cx="12191999" cy="933589"/>
          </a:xfrm>
          <a:prstGeom prst="rect">
            <a:avLst/>
          </a:prstGeom>
          <a:solidFill>
            <a:schemeClr val="bg1">
              <a:lumMod val="95000"/>
            </a:schemeClr>
          </a:solidFill>
        </p:spPr>
        <p:txBody>
          <a:bodyPr wrap="square" rtlCol="0">
            <a:spAutoFit/>
          </a:bodyPr>
          <a:lstStyle/>
          <a:p>
            <a:pPr marL="925830" indent="-285750">
              <a:buClr>
                <a:schemeClr val="accent2"/>
              </a:buClr>
              <a:buFont typeface="Arial" panose="020B0604020202020204" pitchFamily="34" charset="0"/>
              <a:buChar char="•"/>
            </a:pPr>
            <a:r>
              <a:rPr lang="en-US" sz="1600" dirty="0"/>
              <a:t>There was sustained depletion with blood EOS counts throughout the treatment period in both groups</a:t>
            </a:r>
          </a:p>
          <a:p>
            <a:pPr marL="925830" indent="-285750">
              <a:spcBef>
                <a:spcPts val="800"/>
              </a:spcBef>
              <a:buClr>
                <a:schemeClr val="accent2"/>
              </a:buClr>
              <a:buFont typeface="Arial" panose="020B0604020202020204" pitchFamily="34" charset="0"/>
              <a:buChar char="•"/>
            </a:pPr>
            <a:r>
              <a:rPr lang="en-US" sz="1600" dirty="0"/>
              <a:t>EOS counts increased after the treatment period in the both the new to benralizumab and continuous exposure  benralizumab groups (68 weeks represents 16 weeks [Q4W] and 20 weeks [Q8W] after the last dose of benralizumab)</a:t>
            </a:r>
          </a:p>
        </p:txBody>
      </p:sp>
      <p:sp>
        <p:nvSpPr>
          <p:cNvPr id="88" name="TextBox 87">
            <a:extLst>
              <a:ext uri="{FF2B5EF4-FFF2-40B4-BE49-F238E27FC236}">
                <a16:creationId xmlns:a16="http://schemas.microsoft.com/office/drawing/2014/main" id="{0B810BDE-A061-4E9F-8AB8-50256125A3BF}"/>
              </a:ext>
            </a:extLst>
          </p:cNvPr>
          <p:cNvSpPr txBox="1"/>
          <p:nvPr/>
        </p:nvSpPr>
        <p:spPr>
          <a:xfrm>
            <a:off x="760904" y="1385764"/>
            <a:ext cx="5221767" cy="369332"/>
          </a:xfrm>
          <a:prstGeom prst="rect">
            <a:avLst/>
          </a:prstGeom>
          <a:noFill/>
        </p:spPr>
        <p:txBody>
          <a:bodyPr wrap="square" rtlCol="0">
            <a:spAutoFit/>
          </a:bodyPr>
          <a:lstStyle/>
          <a:p>
            <a:pPr algn="ctr"/>
            <a:r>
              <a:rPr lang="en-US" b="1" dirty="0"/>
              <a:t>EOS counts </a:t>
            </a:r>
            <a:r>
              <a:rPr lang="en-US" b="1" dirty="0">
                <a:cs typeface="Arial" panose="020B0604020202020204" pitchFamily="34" charset="0"/>
              </a:rPr>
              <a:t>≥300 cells/µL</a:t>
            </a:r>
            <a:endParaRPr lang="en-US" b="1" dirty="0"/>
          </a:p>
        </p:txBody>
      </p:sp>
      <p:sp>
        <p:nvSpPr>
          <p:cNvPr id="89" name="TextBox 88">
            <a:extLst>
              <a:ext uri="{FF2B5EF4-FFF2-40B4-BE49-F238E27FC236}">
                <a16:creationId xmlns:a16="http://schemas.microsoft.com/office/drawing/2014/main" id="{41D33AF8-D27E-4288-9F4A-9FEEBBE0F41C}"/>
              </a:ext>
            </a:extLst>
          </p:cNvPr>
          <p:cNvSpPr txBox="1"/>
          <p:nvPr/>
        </p:nvSpPr>
        <p:spPr>
          <a:xfrm>
            <a:off x="6720015" y="1385764"/>
            <a:ext cx="4819726" cy="369332"/>
          </a:xfrm>
          <a:prstGeom prst="rect">
            <a:avLst/>
          </a:prstGeom>
          <a:noFill/>
        </p:spPr>
        <p:txBody>
          <a:bodyPr wrap="square" rtlCol="0">
            <a:spAutoFit/>
          </a:bodyPr>
          <a:lstStyle/>
          <a:p>
            <a:pPr algn="ctr"/>
            <a:r>
              <a:rPr lang="en-US" b="1" dirty="0"/>
              <a:t>EOS counts </a:t>
            </a:r>
            <a:r>
              <a:rPr lang="en-US" b="1" dirty="0">
                <a:cs typeface="Arial" panose="020B0604020202020204" pitchFamily="34" charset="0"/>
              </a:rPr>
              <a:t>&lt;300 cells/µL</a:t>
            </a:r>
            <a:endParaRPr lang="en-US" b="1" dirty="0"/>
          </a:p>
        </p:txBody>
      </p:sp>
      <p:grpSp>
        <p:nvGrpSpPr>
          <p:cNvPr id="32" name="Group 31">
            <a:extLst>
              <a:ext uri="{FF2B5EF4-FFF2-40B4-BE49-F238E27FC236}">
                <a16:creationId xmlns:a16="http://schemas.microsoft.com/office/drawing/2014/main" id="{2EA8CA3E-B6AA-43AA-8620-0E73DF4FE221}"/>
              </a:ext>
            </a:extLst>
          </p:cNvPr>
          <p:cNvGrpSpPr/>
          <p:nvPr/>
        </p:nvGrpSpPr>
        <p:grpSpPr>
          <a:xfrm>
            <a:off x="578442" y="1805971"/>
            <a:ext cx="5427791" cy="3197998"/>
            <a:chOff x="483906" y="1575612"/>
            <a:chExt cx="5427791" cy="3197998"/>
          </a:xfrm>
        </p:grpSpPr>
        <p:sp>
          <p:nvSpPr>
            <p:cNvPr id="217" name="Flowchart: Connector 216">
              <a:extLst>
                <a:ext uri="{FF2B5EF4-FFF2-40B4-BE49-F238E27FC236}">
                  <a16:creationId xmlns:a16="http://schemas.microsoft.com/office/drawing/2014/main" id="{19C9A693-CA34-4DB2-8567-41771A37C2AB}"/>
                </a:ext>
              </a:extLst>
            </p:cNvPr>
            <p:cNvSpPr/>
            <p:nvPr/>
          </p:nvSpPr>
          <p:spPr>
            <a:xfrm>
              <a:off x="4238917" y="2960900"/>
              <a:ext cx="47877" cy="45720"/>
            </a:xfrm>
            <a:prstGeom prst="flowChartConnector">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8" name="Flowchart: Connector 217">
              <a:extLst>
                <a:ext uri="{FF2B5EF4-FFF2-40B4-BE49-F238E27FC236}">
                  <a16:creationId xmlns:a16="http://schemas.microsoft.com/office/drawing/2014/main" id="{470E5224-4B31-4A25-B403-3502E70CFEB7}"/>
                </a:ext>
              </a:extLst>
            </p:cNvPr>
            <p:cNvSpPr/>
            <p:nvPr/>
          </p:nvSpPr>
          <p:spPr>
            <a:xfrm>
              <a:off x="3535382" y="2990244"/>
              <a:ext cx="47877" cy="45720"/>
            </a:xfrm>
            <a:prstGeom prst="flowChartConnector">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9" name="Flowchart: Connector 218">
              <a:extLst>
                <a:ext uri="{FF2B5EF4-FFF2-40B4-BE49-F238E27FC236}">
                  <a16:creationId xmlns:a16="http://schemas.microsoft.com/office/drawing/2014/main" id="{94321DBD-CFBD-4BA7-AB23-998E7F1E711E}"/>
                </a:ext>
              </a:extLst>
            </p:cNvPr>
            <p:cNvSpPr/>
            <p:nvPr/>
          </p:nvSpPr>
          <p:spPr>
            <a:xfrm>
              <a:off x="2870233" y="2967384"/>
              <a:ext cx="47877" cy="45720"/>
            </a:xfrm>
            <a:prstGeom prst="flowChartConnector">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0" name="Flowchart: Connector 219">
              <a:extLst>
                <a:ext uri="{FF2B5EF4-FFF2-40B4-BE49-F238E27FC236}">
                  <a16:creationId xmlns:a16="http://schemas.microsoft.com/office/drawing/2014/main" id="{4493B6FA-B0D6-4750-A2A9-392C7CCB2F9E}"/>
                </a:ext>
              </a:extLst>
            </p:cNvPr>
            <p:cNvSpPr/>
            <p:nvPr/>
          </p:nvSpPr>
          <p:spPr>
            <a:xfrm>
              <a:off x="2174841" y="2967962"/>
              <a:ext cx="47877" cy="45720"/>
            </a:xfrm>
            <a:prstGeom prst="flowChartConnector">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1" name="Flowchart: Connector 220">
              <a:extLst>
                <a:ext uri="{FF2B5EF4-FFF2-40B4-BE49-F238E27FC236}">
                  <a16:creationId xmlns:a16="http://schemas.microsoft.com/office/drawing/2014/main" id="{DB61DA7A-C420-4F0B-B4ED-5EE46B96F771}"/>
                </a:ext>
              </a:extLst>
            </p:cNvPr>
            <p:cNvSpPr/>
            <p:nvPr/>
          </p:nvSpPr>
          <p:spPr>
            <a:xfrm>
              <a:off x="4899167" y="2186736"/>
              <a:ext cx="47877" cy="45720"/>
            </a:xfrm>
            <a:prstGeom prst="flowChartConnector">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2" name="Flowchart: Connector 221">
              <a:extLst>
                <a:ext uri="{FF2B5EF4-FFF2-40B4-BE49-F238E27FC236}">
                  <a16:creationId xmlns:a16="http://schemas.microsoft.com/office/drawing/2014/main" id="{2651B4BC-0A39-447D-B819-37D1686F489A}"/>
                </a:ext>
              </a:extLst>
            </p:cNvPr>
            <p:cNvSpPr/>
            <p:nvPr/>
          </p:nvSpPr>
          <p:spPr>
            <a:xfrm>
              <a:off x="4904483" y="3426315"/>
              <a:ext cx="47877" cy="45720"/>
            </a:xfrm>
            <a:prstGeom prst="flowChartConnector">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3" name="Flowchart: Connector 222">
              <a:extLst>
                <a:ext uri="{FF2B5EF4-FFF2-40B4-BE49-F238E27FC236}">
                  <a16:creationId xmlns:a16="http://schemas.microsoft.com/office/drawing/2014/main" id="{D34272D8-3FEA-42C2-98E5-924B3D5E0FE4}"/>
                </a:ext>
              </a:extLst>
            </p:cNvPr>
            <p:cNvSpPr/>
            <p:nvPr/>
          </p:nvSpPr>
          <p:spPr>
            <a:xfrm>
              <a:off x="2182650" y="4242614"/>
              <a:ext cx="47877" cy="45720"/>
            </a:xfrm>
            <a:prstGeom prst="flowChartConnector">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4" name="Flowchart: Connector 223">
              <a:extLst>
                <a:ext uri="{FF2B5EF4-FFF2-40B4-BE49-F238E27FC236}">
                  <a16:creationId xmlns:a16="http://schemas.microsoft.com/office/drawing/2014/main" id="{1EBA7444-CE84-4F52-8962-7F7214CA01E6}"/>
                </a:ext>
              </a:extLst>
            </p:cNvPr>
            <p:cNvSpPr/>
            <p:nvPr/>
          </p:nvSpPr>
          <p:spPr>
            <a:xfrm>
              <a:off x="2849197" y="4207023"/>
              <a:ext cx="47877" cy="45720"/>
            </a:xfrm>
            <a:prstGeom prst="flowChartConnector">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5" name="Flowchart: Connector 224">
              <a:extLst>
                <a:ext uri="{FF2B5EF4-FFF2-40B4-BE49-F238E27FC236}">
                  <a16:creationId xmlns:a16="http://schemas.microsoft.com/office/drawing/2014/main" id="{E8DA7144-8F90-407E-A9E6-133D4F399C08}"/>
                </a:ext>
              </a:extLst>
            </p:cNvPr>
            <p:cNvSpPr/>
            <p:nvPr/>
          </p:nvSpPr>
          <p:spPr>
            <a:xfrm>
              <a:off x="3546304" y="4149661"/>
              <a:ext cx="47877" cy="45720"/>
            </a:xfrm>
            <a:prstGeom prst="flowChartConnector">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6" name="Flowchart: Connector 225">
              <a:extLst>
                <a:ext uri="{FF2B5EF4-FFF2-40B4-BE49-F238E27FC236}">
                  <a16:creationId xmlns:a16="http://schemas.microsoft.com/office/drawing/2014/main" id="{F86E6B99-4211-4AC5-A777-6CE76AEDD876}"/>
                </a:ext>
              </a:extLst>
            </p:cNvPr>
            <p:cNvSpPr/>
            <p:nvPr/>
          </p:nvSpPr>
          <p:spPr>
            <a:xfrm>
              <a:off x="4227192" y="4124038"/>
              <a:ext cx="47877" cy="45720"/>
            </a:xfrm>
            <a:prstGeom prst="flowChartConnector">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7" name="Flowchart: Connector 226">
              <a:extLst>
                <a:ext uri="{FF2B5EF4-FFF2-40B4-BE49-F238E27FC236}">
                  <a16:creationId xmlns:a16="http://schemas.microsoft.com/office/drawing/2014/main" id="{4CB7A641-42B1-4525-BADF-1C6EB8B8B08A}"/>
                </a:ext>
              </a:extLst>
            </p:cNvPr>
            <p:cNvSpPr/>
            <p:nvPr/>
          </p:nvSpPr>
          <p:spPr>
            <a:xfrm>
              <a:off x="4908371" y="2508933"/>
              <a:ext cx="47877" cy="45720"/>
            </a:xfrm>
            <a:prstGeom prst="flowChartConnector">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9" name="Flowchart: Connector 228">
              <a:extLst>
                <a:ext uri="{FF2B5EF4-FFF2-40B4-BE49-F238E27FC236}">
                  <a16:creationId xmlns:a16="http://schemas.microsoft.com/office/drawing/2014/main" id="{3616B94C-E2D5-4941-BBE4-6D37C35A4BF8}"/>
                </a:ext>
              </a:extLst>
            </p:cNvPr>
            <p:cNvSpPr/>
            <p:nvPr/>
          </p:nvSpPr>
          <p:spPr>
            <a:xfrm>
              <a:off x="2179348" y="2952657"/>
              <a:ext cx="47877" cy="45720"/>
            </a:xfrm>
            <a:prstGeom prst="flowChartConnector">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0" name="Flowchart: Connector 229">
              <a:extLst>
                <a:ext uri="{FF2B5EF4-FFF2-40B4-BE49-F238E27FC236}">
                  <a16:creationId xmlns:a16="http://schemas.microsoft.com/office/drawing/2014/main" id="{EAAA3149-FCD8-4C9B-BA43-CACA64A59C90}"/>
                </a:ext>
              </a:extLst>
            </p:cNvPr>
            <p:cNvSpPr/>
            <p:nvPr/>
          </p:nvSpPr>
          <p:spPr>
            <a:xfrm>
              <a:off x="2859382" y="2904196"/>
              <a:ext cx="47877" cy="45720"/>
            </a:xfrm>
            <a:prstGeom prst="flowChartConnector">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1" name="Flowchart: Connector 230">
              <a:extLst>
                <a:ext uri="{FF2B5EF4-FFF2-40B4-BE49-F238E27FC236}">
                  <a16:creationId xmlns:a16="http://schemas.microsoft.com/office/drawing/2014/main" id="{49391AA7-E96A-40D6-BAA0-72038FD0E998}"/>
                </a:ext>
              </a:extLst>
            </p:cNvPr>
            <p:cNvSpPr/>
            <p:nvPr/>
          </p:nvSpPr>
          <p:spPr>
            <a:xfrm>
              <a:off x="3533982" y="2921705"/>
              <a:ext cx="47877" cy="45720"/>
            </a:xfrm>
            <a:prstGeom prst="flowChartConnector">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2" name="Flowchart: Connector 231">
              <a:extLst>
                <a:ext uri="{FF2B5EF4-FFF2-40B4-BE49-F238E27FC236}">
                  <a16:creationId xmlns:a16="http://schemas.microsoft.com/office/drawing/2014/main" id="{3CE2B6D7-C87B-4A58-80EA-3A22309DC150}"/>
                </a:ext>
              </a:extLst>
            </p:cNvPr>
            <p:cNvSpPr/>
            <p:nvPr/>
          </p:nvSpPr>
          <p:spPr>
            <a:xfrm>
              <a:off x="4213880" y="2900548"/>
              <a:ext cx="47877" cy="45720"/>
            </a:xfrm>
            <a:prstGeom prst="flowChartConnector">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6" name="Flowchart: Connector 155">
              <a:extLst>
                <a:ext uri="{FF2B5EF4-FFF2-40B4-BE49-F238E27FC236}">
                  <a16:creationId xmlns:a16="http://schemas.microsoft.com/office/drawing/2014/main" id="{7F38774E-88F2-498C-9F79-FF616C418B49}"/>
                </a:ext>
              </a:extLst>
            </p:cNvPr>
            <p:cNvSpPr/>
            <p:nvPr/>
          </p:nvSpPr>
          <p:spPr>
            <a:xfrm>
              <a:off x="4899374" y="3974171"/>
              <a:ext cx="47877" cy="45720"/>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7" name="Flowchart: Connector 156">
              <a:extLst>
                <a:ext uri="{FF2B5EF4-FFF2-40B4-BE49-F238E27FC236}">
                  <a16:creationId xmlns:a16="http://schemas.microsoft.com/office/drawing/2014/main" id="{58233161-72D0-4C46-8950-AB489CE3B3B0}"/>
                </a:ext>
              </a:extLst>
            </p:cNvPr>
            <p:cNvSpPr/>
            <p:nvPr/>
          </p:nvSpPr>
          <p:spPr>
            <a:xfrm>
              <a:off x="4221877" y="4198714"/>
              <a:ext cx="47877" cy="45720"/>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8" name="Flowchart: Connector 157">
              <a:extLst>
                <a:ext uri="{FF2B5EF4-FFF2-40B4-BE49-F238E27FC236}">
                  <a16:creationId xmlns:a16="http://schemas.microsoft.com/office/drawing/2014/main" id="{9221D889-0B9D-4E7A-8A32-DDEC7348BB85}"/>
                </a:ext>
              </a:extLst>
            </p:cNvPr>
            <p:cNvSpPr/>
            <p:nvPr/>
          </p:nvSpPr>
          <p:spPr>
            <a:xfrm>
              <a:off x="2174840" y="4280690"/>
              <a:ext cx="47877" cy="45720"/>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80715DEB-11CE-4CC6-BD8D-72D26678FB63}"/>
                </a:ext>
              </a:extLst>
            </p:cNvPr>
            <p:cNvGrpSpPr/>
            <p:nvPr/>
          </p:nvGrpSpPr>
          <p:grpSpPr>
            <a:xfrm>
              <a:off x="483906" y="1575612"/>
              <a:ext cx="5427791" cy="3197998"/>
              <a:chOff x="483906" y="1575612"/>
              <a:chExt cx="5427791" cy="3197998"/>
            </a:xfrm>
          </p:grpSpPr>
          <p:grpSp>
            <p:nvGrpSpPr>
              <p:cNvPr id="10" name="Group 9">
                <a:extLst>
                  <a:ext uri="{FF2B5EF4-FFF2-40B4-BE49-F238E27FC236}">
                    <a16:creationId xmlns:a16="http://schemas.microsoft.com/office/drawing/2014/main" id="{AE247A8E-56BD-41DE-B12A-1B6203A7D481}"/>
                  </a:ext>
                </a:extLst>
              </p:cNvPr>
              <p:cNvGrpSpPr/>
              <p:nvPr/>
            </p:nvGrpSpPr>
            <p:grpSpPr>
              <a:xfrm>
                <a:off x="483906" y="1980109"/>
                <a:ext cx="4722902" cy="2793501"/>
                <a:chOff x="171656" y="2739224"/>
                <a:chExt cx="3665930" cy="2176795"/>
              </a:xfrm>
            </p:grpSpPr>
            <p:grpSp>
              <p:nvGrpSpPr>
                <p:cNvPr id="11" name="Group 10">
                  <a:extLst>
                    <a:ext uri="{FF2B5EF4-FFF2-40B4-BE49-F238E27FC236}">
                      <a16:creationId xmlns:a16="http://schemas.microsoft.com/office/drawing/2014/main" id="{7A2EBDC4-98B8-424E-A5FA-237E0F129180}"/>
                    </a:ext>
                  </a:extLst>
                </p:cNvPr>
                <p:cNvGrpSpPr/>
                <p:nvPr/>
              </p:nvGrpSpPr>
              <p:grpSpPr>
                <a:xfrm>
                  <a:off x="572512" y="2739224"/>
                  <a:ext cx="3265074" cy="2176795"/>
                  <a:chOff x="275381" y="2025482"/>
                  <a:chExt cx="3265074" cy="2176795"/>
                </a:xfrm>
              </p:grpSpPr>
              <p:sp>
                <p:nvSpPr>
                  <p:cNvPr id="13" name="TextBox 12">
                    <a:extLst>
                      <a:ext uri="{FF2B5EF4-FFF2-40B4-BE49-F238E27FC236}">
                        <a16:creationId xmlns:a16="http://schemas.microsoft.com/office/drawing/2014/main" id="{ED94D92C-E4B7-414C-9B96-5F32320E558F}"/>
                      </a:ext>
                    </a:extLst>
                  </p:cNvPr>
                  <p:cNvSpPr txBox="1"/>
                  <p:nvPr/>
                </p:nvSpPr>
                <p:spPr>
                  <a:xfrm>
                    <a:off x="325431" y="2439971"/>
                    <a:ext cx="354880" cy="142507"/>
                  </a:xfrm>
                  <a:prstGeom prst="rect">
                    <a:avLst/>
                  </a:prstGeom>
                  <a:noFill/>
                </p:spPr>
                <p:txBody>
                  <a:bodyPr wrap="square" rtlCol="0">
                    <a:spAutoFit/>
                  </a:bodyPr>
                  <a:lstStyle/>
                  <a:p>
                    <a:r>
                      <a:rPr lang="en-US" sz="1200" dirty="0"/>
                      <a:t>100</a:t>
                    </a:r>
                  </a:p>
                </p:txBody>
              </p:sp>
              <p:sp>
                <p:nvSpPr>
                  <p:cNvPr id="14" name="TextBox 13">
                    <a:extLst>
                      <a:ext uri="{FF2B5EF4-FFF2-40B4-BE49-F238E27FC236}">
                        <a16:creationId xmlns:a16="http://schemas.microsoft.com/office/drawing/2014/main" id="{E8A11EB6-36D1-40D7-9E22-5CA2D177F87B}"/>
                      </a:ext>
                    </a:extLst>
                  </p:cNvPr>
                  <p:cNvSpPr txBox="1"/>
                  <p:nvPr/>
                </p:nvSpPr>
                <p:spPr>
                  <a:xfrm>
                    <a:off x="457603" y="2687921"/>
                    <a:ext cx="141952" cy="142507"/>
                  </a:xfrm>
                  <a:prstGeom prst="rect">
                    <a:avLst/>
                  </a:prstGeom>
                  <a:noFill/>
                </p:spPr>
                <p:txBody>
                  <a:bodyPr wrap="square" rtlCol="0">
                    <a:spAutoFit/>
                  </a:bodyPr>
                  <a:lstStyle/>
                  <a:p>
                    <a:r>
                      <a:rPr lang="en-US" sz="1200" dirty="0"/>
                      <a:t>0</a:t>
                    </a:r>
                  </a:p>
                </p:txBody>
              </p:sp>
              <p:sp>
                <p:nvSpPr>
                  <p:cNvPr id="15" name="TextBox 14">
                    <a:extLst>
                      <a:ext uri="{FF2B5EF4-FFF2-40B4-BE49-F238E27FC236}">
                        <a16:creationId xmlns:a16="http://schemas.microsoft.com/office/drawing/2014/main" id="{2F5DC0D0-CFA5-4351-9876-4C8D3D835BAA}"/>
                      </a:ext>
                    </a:extLst>
                  </p:cNvPr>
                  <p:cNvSpPr txBox="1"/>
                  <p:nvPr/>
                </p:nvSpPr>
                <p:spPr>
                  <a:xfrm>
                    <a:off x="287984" y="2913690"/>
                    <a:ext cx="390368" cy="142507"/>
                  </a:xfrm>
                  <a:prstGeom prst="rect">
                    <a:avLst/>
                  </a:prstGeom>
                  <a:noFill/>
                </p:spPr>
                <p:txBody>
                  <a:bodyPr wrap="square" rtlCol="0">
                    <a:spAutoFit/>
                  </a:bodyPr>
                  <a:lstStyle/>
                  <a:p>
                    <a:r>
                      <a:rPr lang="en-US" sz="1200" dirty="0"/>
                      <a:t>-100</a:t>
                    </a:r>
                  </a:p>
                </p:txBody>
              </p:sp>
              <p:sp>
                <p:nvSpPr>
                  <p:cNvPr id="16" name="TextBox 15">
                    <a:extLst>
                      <a:ext uri="{FF2B5EF4-FFF2-40B4-BE49-F238E27FC236}">
                        <a16:creationId xmlns:a16="http://schemas.microsoft.com/office/drawing/2014/main" id="{8833988C-1884-42B6-8F0B-70E05F35D5C5}"/>
                      </a:ext>
                    </a:extLst>
                  </p:cNvPr>
                  <p:cNvSpPr txBox="1"/>
                  <p:nvPr/>
                </p:nvSpPr>
                <p:spPr>
                  <a:xfrm>
                    <a:off x="287984" y="3140068"/>
                    <a:ext cx="390368" cy="142507"/>
                  </a:xfrm>
                  <a:prstGeom prst="rect">
                    <a:avLst/>
                  </a:prstGeom>
                  <a:noFill/>
                </p:spPr>
                <p:txBody>
                  <a:bodyPr wrap="square" rtlCol="0">
                    <a:spAutoFit/>
                  </a:bodyPr>
                  <a:lstStyle/>
                  <a:p>
                    <a:r>
                      <a:rPr lang="en-US" sz="1200" dirty="0"/>
                      <a:t>-200</a:t>
                    </a:r>
                  </a:p>
                </p:txBody>
              </p:sp>
              <p:sp>
                <p:nvSpPr>
                  <p:cNvPr id="17" name="TextBox 16">
                    <a:extLst>
                      <a:ext uri="{FF2B5EF4-FFF2-40B4-BE49-F238E27FC236}">
                        <a16:creationId xmlns:a16="http://schemas.microsoft.com/office/drawing/2014/main" id="{E26E4994-C87B-4D2E-9F2E-59C730CA8402}"/>
                      </a:ext>
                    </a:extLst>
                  </p:cNvPr>
                  <p:cNvSpPr txBox="1"/>
                  <p:nvPr/>
                </p:nvSpPr>
                <p:spPr>
                  <a:xfrm>
                    <a:off x="289550" y="3354306"/>
                    <a:ext cx="390368" cy="142507"/>
                  </a:xfrm>
                  <a:prstGeom prst="rect">
                    <a:avLst/>
                  </a:prstGeom>
                  <a:noFill/>
                </p:spPr>
                <p:txBody>
                  <a:bodyPr wrap="square" rtlCol="0">
                    <a:spAutoFit/>
                  </a:bodyPr>
                  <a:lstStyle/>
                  <a:p>
                    <a:r>
                      <a:rPr lang="en-US" sz="1200" dirty="0"/>
                      <a:t>-300</a:t>
                    </a:r>
                  </a:p>
                </p:txBody>
              </p:sp>
              <p:sp>
                <p:nvSpPr>
                  <p:cNvPr id="18" name="TextBox 17">
                    <a:extLst>
                      <a:ext uri="{FF2B5EF4-FFF2-40B4-BE49-F238E27FC236}">
                        <a16:creationId xmlns:a16="http://schemas.microsoft.com/office/drawing/2014/main" id="{ACD2B24B-ABC9-4451-9842-E5BFF878343B}"/>
                      </a:ext>
                    </a:extLst>
                  </p:cNvPr>
                  <p:cNvSpPr txBox="1"/>
                  <p:nvPr/>
                </p:nvSpPr>
                <p:spPr>
                  <a:xfrm>
                    <a:off x="275381" y="3584420"/>
                    <a:ext cx="390368" cy="142507"/>
                  </a:xfrm>
                  <a:prstGeom prst="rect">
                    <a:avLst/>
                  </a:prstGeom>
                  <a:noFill/>
                </p:spPr>
                <p:txBody>
                  <a:bodyPr wrap="square" rtlCol="0">
                    <a:spAutoFit/>
                  </a:bodyPr>
                  <a:lstStyle/>
                  <a:p>
                    <a:r>
                      <a:rPr lang="en-US" sz="1200" dirty="0"/>
                      <a:t>-400</a:t>
                    </a:r>
                  </a:p>
                </p:txBody>
              </p:sp>
              <p:sp>
                <p:nvSpPr>
                  <p:cNvPr id="19" name="TextBox 18">
                    <a:extLst>
                      <a:ext uri="{FF2B5EF4-FFF2-40B4-BE49-F238E27FC236}">
                        <a16:creationId xmlns:a16="http://schemas.microsoft.com/office/drawing/2014/main" id="{E3FB2F66-5231-4B21-A3FD-A5E2AF0F51DF}"/>
                      </a:ext>
                    </a:extLst>
                  </p:cNvPr>
                  <p:cNvSpPr txBox="1"/>
                  <p:nvPr/>
                </p:nvSpPr>
                <p:spPr>
                  <a:xfrm>
                    <a:off x="287105" y="3795990"/>
                    <a:ext cx="390368" cy="142507"/>
                  </a:xfrm>
                  <a:prstGeom prst="rect">
                    <a:avLst/>
                  </a:prstGeom>
                  <a:noFill/>
                </p:spPr>
                <p:txBody>
                  <a:bodyPr wrap="square" rtlCol="0">
                    <a:spAutoFit/>
                  </a:bodyPr>
                  <a:lstStyle/>
                  <a:p>
                    <a:r>
                      <a:rPr lang="en-US" sz="1200" dirty="0"/>
                      <a:t>-500</a:t>
                    </a:r>
                  </a:p>
                </p:txBody>
              </p:sp>
              <p:grpSp>
                <p:nvGrpSpPr>
                  <p:cNvPr id="20" name="Group 19">
                    <a:extLst>
                      <a:ext uri="{FF2B5EF4-FFF2-40B4-BE49-F238E27FC236}">
                        <a16:creationId xmlns:a16="http://schemas.microsoft.com/office/drawing/2014/main" id="{E50BD213-5DD9-4CD7-9191-9B4E9390B971}"/>
                      </a:ext>
                    </a:extLst>
                  </p:cNvPr>
                  <p:cNvGrpSpPr/>
                  <p:nvPr/>
                </p:nvGrpSpPr>
                <p:grpSpPr>
                  <a:xfrm>
                    <a:off x="323071" y="2025482"/>
                    <a:ext cx="3217384" cy="2176795"/>
                    <a:chOff x="323071" y="2025482"/>
                    <a:chExt cx="3217384" cy="2176795"/>
                  </a:xfrm>
                </p:grpSpPr>
                <p:grpSp>
                  <p:nvGrpSpPr>
                    <p:cNvPr id="21" name="Group 20">
                      <a:extLst>
                        <a:ext uri="{FF2B5EF4-FFF2-40B4-BE49-F238E27FC236}">
                          <a16:creationId xmlns:a16="http://schemas.microsoft.com/office/drawing/2014/main" id="{BBA12825-A458-4948-A640-448F15E36E30}"/>
                        </a:ext>
                      </a:extLst>
                    </p:cNvPr>
                    <p:cNvGrpSpPr/>
                    <p:nvPr/>
                  </p:nvGrpSpPr>
                  <p:grpSpPr>
                    <a:xfrm>
                      <a:off x="606660" y="2125044"/>
                      <a:ext cx="2743200" cy="1846587"/>
                      <a:chOff x="606660" y="2125044"/>
                      <a:chExt cx="2743200" cy="1846587"/>
                    </a:xfrm>
                  </p:grpSpPr>
                  <p:grpSp>
                    <p:nvGrpSpPr>
                      <p:cNvPr id="33" name="Group 32">
                        <a:extLst>
                          <a:ext uri="{FF2B5EF4-FFF2-40B4-BE49-F238E27FC236}">
                            <a16:creationId xmlns:a16="http://schemas.microsoft.com/office/drawing/2014/main" id="{B0288958-3939-4887-9387-07D6FCD1E7FE}"/>
                          </a:ext>
                        </a:extLst>
                      </p:cNvPr>
                      <p:cNvGrpSpPr/>
                      <p:nvPr/>
                    </p:nvGrpSpPr>
                    <p:grpSpPr>
                      <a:xfrm>
                        <a:off x="606660" y="2125044"/>
                        <a:ext cx="2743200" cy="1845506"/>
                        <a:chOff x="606660" y="2125044"/>
                        <a:chExt cx="2743200" cy="1845506"/>
                      </a:xfrm>
                    </p:grpSpPr>
                    <p:grpSp>
                      <p:nvGrpSpPr>
                        <p:cNvPr id="41" name="Group 40">
                          <a:extLst>
                            <a:ext uri="{FF2B5EF4-FFF2-40B4-BE49-F238E27FC236}">
                              <a16:creationId xmlns:a16="http://schemas.microsoft.com/office/drawing/2014/main" id="{46C0F1F8-B300-4C32-980D-CBC3EB8A9331}"/>
                            </a:ext>
                          </a:extLst>
                        </p:cNvPr>
                        <p:cNvGrpSpPr/>
                        <p:nvPr/>
                      </p:nvGrpSpPr>
                      <p:grpSpPr>
                        <a:xfrm>
                          <a:off x="606660" y="2125044"/>
                          <a:ext cx="2743200" cy="1845506"/>
                          <a:chOff x="606660" y="2125044"/>
                          <a:chExt cx="2743200" cy="1845506"/>
                        </a:xfrm>
                      </p:grpSpPr>
                      <p:cxnSp>
                        <p:nvCxnSpPr>
                          <p:cNvPr id="50" name="Straight Connector 49">
                            <a:extLst>
                              <a:ext uri="{FF2B5EF4-FFF2-40B4-BE49-F238E27FC236}">
                                <a16:creationId xmlns:a16="http://schemas.microsoft.com/office/drawing/2014/main" id="{DA6A4B83-B9D6-4B0E-809F-674939D865F7}"/>
                              </a:ext>
                            </a:extLst>
                          </p:cNvPr>
                          <p:cNvCxnSpPr/>
                          <p:nvPr/>
                        </p:nvCxnSpPr>
                        <p:spPr>
                          <a:xfrm>
                            <a:off x="684578" y="2131970"/>
                            <a:ext cx="0" cy="18385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4BA099D-EBD8-4E58-B320-1F7452CAE7B0}"/>
                              </a:ext>
                            </a:extLst>
                          </p:cNvPr>
                          <p:cNvCxnSpPr/>
                          <p:nvPr/>
                        </p:nvCxnSpPr>
                        <p:spPr>
                          <a:xfrm>
                            <a:off x="684726" y="2125044"/>
                            <a:ext cx="0" cy="18385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B8B3288-7C70-4141-B017-4743B45F4D9F}"/>
                              </a:ext>
                            </a:extLst>
                          </p:cNvPr>
                          <p:cNvCxnSpPr>
                            <a:cxnSpLocks/>
                          </p:cNvCxnSpPr>
                          <p:nvPr/>
                        </p:nvCxnSpPr>
                        <p:spPr>
                          <a:xfrm rot="5400000">
                            <a:off x="1978260" y="2535355"/>
                            <a:ext cx="0" cy="2743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2" name="Straight Connector 41">
                          <a:extLst>
                            <a:ext uri="{FF2B5EF4-FFF2-40B4-BE49-F238E27FC236}">
                              <a16:creationId xmlns:a16="http://schemas.microsoft.com/office/drawing/2014/main" id="{996C3339-0317-49A0-AA28-6031CC5305E8}"/>
                            </a:ext>
                          </a:extLst>
                        </p:cNvPr>
                        <p:cNvCxnSpPr/>
                        <p:nvPr/>
                      </p:nvCxnSpPr>
                      <p:spPr>
                        <a:xfrm>
                          <a:off x="606808" y="2132569"/>
                          <a:ext cx="8517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0EB80F7-36E2-4D78-A685-170A409EA5B0}"/>
                            </a:ext>
                          </a:extLst>
                        </p:cNvPr>
                        <p:cNvCxnSpPr/>
                        <p:nvPr/>
                      </p:nvCxnSpPr>
                      <p:spPr>
                        <a:xfrm>
                          <a:off x="606808" y="2333452"/>
                          <a:ext cx="8517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13D8485-988B-4FB5-B99D-79CC0ED5F714}"/>
                            </a:ext>
                          </a:extLst>
                        </p:cNvPr>
                        <p:cNvCxnSpPr>
                          <a:cxnSpLocks/>
                        </p:cNvCxnSpPr>
                        <p:nvPr/>
                      </p:nvCxnSpPr>
                      <p:spPr>
                        <a:xfrm>
                          <a:off x="606808" y="2556587"/>
                          <a:ext cx="8517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9ADCFFB-4D6E-416C-9C2E-AE9FD40B8892}"/>
                            </a:ext>
                          </a:extLst>
                        </p:cNvPr>
                        <p:cNvCxnSpPr>
                          <a:cxnSpLocks/>
                        </p:cNvCxnSpPr>
                        <p:nvPr/>
                      </p:nvCxnSpPr>
                      <p:spPr>
                        <a:xfrm>
                          <a:off x="606808" y="2798412"/>
                          <a:ext cx="8517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2102BA9-178D-4CD1-99AF-6D2BC7B9D5C1}"/>
                            </a:ext>
                          </a:extLst>
                        </p:cNvPr>
                        <p:cNvCxnSpPr>
                          <a:cxnSpLocks/>
                        </p:cNvCxnSpPr>
                        <p:nvPr/>
                      </p:nvCxnSpPr>
                      <p:spPr>
                        <a:xfrm>
                          <a:off x="606808" y="3019791"/>
                          <a:ext cx="8517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A7D0029-973E-4DB1-8E73-07522360A537}"/>
                            </a:ext>
                          </a:extLst>
                        </p:cNvPr>
                        <p:cNvCxnSpPr>
                          <a:cxnSpLocks/>
                        </p:cNvCxnSpPr>
                        <p:nvPr/>
                      </p:nvCxnSpPr>
                      <p:spPr>
                        <a:xfrm>
                          <a:off x="606808" y="3247852"/>
                          <a:ext cx="8517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424FBB4-312E-4013-96BF-B9DA5C855CEB}"/>
                            </a:ext>
                          </a:extLst>
                        </p:cNvPr>
                        <p:cNvCxnSpPr>
                          <a:cxnSpLocks/>
                        </p:cNvCxnSpPr>
                        <p:nvPr/>
                      </p:nvCxnSpPr>
                      <p:spPr>
                        <a:xfrm>
                          <a:off x="606808" y="3463922"/>
                          <a:ext cx="8517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C836AF3-DCFE-49A4-8BB6-ADAA71F4EC39}"/>
                            </a:ext>
                          </a:extLst>
                        </p:cNvPr>
                        <p:cNvCxnSpPr>
                          <a:cxnSpLocks/>
                        </p:cNvCxnSpPr>
                        <p:nvPr/>
                      </p:nvCxnSpPr>
                      <p:spPr>
                        <a:xfrm>
                          <a:off x="606808" y="3689812"/>
                          <a:ext cx="8517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a:extLst>
                          <a:ext uri="{FF2B5EF4-FFF2-40B4-BE49-F238E27FC236}">
                            <a16:creationId xmlns:a16="http://schemas.microsoft.com/office/drawing/2014/main" id="{8C92F4FF-795B-4806-8E2A-5CB922003A2F}"/>
                          </a:ext>
                        </a:extLst>
                      </p:cNvPr>
                      <p:cNvCxnSpPr>
                        <a:cxnSpLocks/>
                      </p:cNvCxnSpPr>
                      <p:nvPr/>
                    </p:nvCxnSpPr>
                    <p:spPr>
                      <a:xfrm rot="5400000">
                        <a:off x="1161091" y="3939627"/>
                        <a:ext cx="64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6D6251A-FDA0-4B19-A60C-C570C82F7780}"/>
                          </a:ext>
                        </a:extLst>
                      </p:cNvPr>
                      <p:cNvCxnSpPr>
                        <a:cxnSpLocks/>
                      </p:cNvCxnSpPr>
                      <p:nvPr/>
                    </p:nvCxnSpPr>
                    <p:spPr>
                      <a:xfrm rot="5400000">
                        <a:off x="1694795" y="3939627"/>
                        <a:ext cx="64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8BD66E3-53F8-488F-8764-5B5D96DFFFD1}"/>
                          </a:ext>
                        </a:extLst>
                      </p:cNvPr>
                      <p:cNvCxnSpPr>
                        <a:cxnSpLocks/>
                      </p:cNvCxnSpPr>
                      <p:nvPr/>
                    </p:nvCxnSpPr>
                    <p:spPr>
                      <a:xfrm rot="5400000">
                        <a:off x="2206717" y="3939627"/>
                        <a:ext cx="64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00F61E8-6609-4987-916A-8DDEBBF333B8}"/>
                          </a:ext>
                        </a:extLst>
                      </p:cNvPr>
                      <p:cNvCxnSpPr>
                        <a:cxnSpLocks/>
                      </p:cNvCxnSpPr>
                      <p:nvPr/>
                    </p:nvCxnSpPr>
                    <p:spPr>
                      <a:xfrm rot="5400000">
                        <a:off x="2743945" y="3939627"/>
                        <a:ext cx="64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4409F19-E33F-4ABD-BC4B-E5121205317F}"/>
                          </a:ext>
                        </a:extLst>
                      </p:cNvPr>
                      <p:cNvCxnSpPr>
                        <a:cxnSpLocks/>
                      </p:cNvCxnSpPr>
                      <p:nvPr/>
                    </p:nvCxnSpPr>
                    <p:spPr>
                      <a:xfrm rot="5400000">
                        <a:off x="3288241" y="3939627"/>
                        <a:ext cx="64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D57266F-A002-4857-BC0B-434A4E6E8E79}"/>
                          </a:ext>
                        </a:extLst>
                      </p:cNvPr>
                      <p:cNvCxnSpPr>
                        <a:cxnSpLocks/>
                      </p:cNvCxnSpPr>
                      <p:nvPr/>
                    </p:nvCxnSpPr>
                    <p:spPr>
                      <a:xfrm rot="5400000">
                        <a:off x="1161239" y="3932701"/>
                        <a:ext cx="64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658C54D-ADAC-4C55-87DC-88D9D5331237}"/>
                          </a:ext>
                        </a:extLst>
                      </p:cNvPr>
                      <p:cNvCxnSpPr>
                        <a:cxnSpLocks/>
                      </p:cNvCxnSpPr>
                      <p:nvPr/>
                    </p:nvCxnSpPr>
                    <p:spPr>
                      <a:xfrm rot="5400000">
                        <a:off x="1694943" y="3932701"/>
                        <a:ext cx="64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 name="TextBox 21">
                      <a:extLst>
                        <a:ext uri="{FF2B5EF4-FFF2-40B4-BE49-F238E27FC236}">
                          <a16:creationId xmlns:a16="http://schemas.microsoft.com/office/drawing/2014/main" id="{D554BD41-17B4-48F7-8105-16BDA7E842F9}"/>
                        </a:ext>
                      </a:extLst>
                    </p:cNvPr>
                    <p:cNvSpPr txBox="1"/>
                    <p:nvPr/>
                  </p:nvSpPr>
                  <p:spPr>
                    <a:xfrm>
                      <a:off x="325534" y="2025482"/>
                      <a:ext cx="354880" cy="142507"/>
                    </a:xfrm>
                    <a:prstGeom prst="rect">
                      <a:avLst/>
                    </a:prstGeom>
                    <a:noFill/>
                  </p:spPr>
                  <p:txBody>
                    <a:bodyPr wrap="square" rtlCol="0">
                      <a:spAutoFit/>
                    </a:bodyPr>
                    <a:lstStyle/>
                    <a:p>
                      <a:r>
                        <a:rPr lang="en-US" sz="1200" dirty="0"/>
                        <a:t>300</a:t>
                      </a:r>
                    </a:p>
                  </p:txBody>
                </p:sp>
                <p:sp>
                  <p:nvSpPr>
                    <p:cNvPr id="23" name="TextBox 22">
                      <a:extLst>
                        <a:ext uri="{FF2B5EF4-FFF2-40B4-BE49-F238E27FC236}">
                          <a16:creationId xmlns:a16="http://schemas.microsoft.com/office/drawing/2014/main" id="{5AADE3C0-07D1-4CAD-97A8-EBDB19FDCE08}"/>
                        </a:ext>
                      </a:extLst>
                    </p:cNvPr>
                    <p:cNvSpPr txBox="1"/>
                    <p:nvPr/>
                  </p:nvSpPr>
                  <p:spPr>
                    <a:xfrm>
                      <a:off x="323071" y="2219616"/>
                      <a:ext cx="354880" cy="142507"/>
                    </a:xfrm>
                    <a:prstGeom prst="rect">
                      <a:avLst/>
                    </a:prstGeom>
                    <a:noFill/>
                  </p:spPr>
                  <p:txBody>
                    <a:bodyPr wrap="square" rtlCol="0">
                      <a:spAutoFit/>
                    </a:bodyPr>
                    <a:lstStyle/>
                    <a:p>
                      <a:r>
                        <a:rPr lang="en-US" sz="1200" dirty="0"/>
                        <a:t>200</a:t>
                      </a:r>
                    </a:p>
                  </p:txBody>
                </p:sp>
                <p:sp>
                  <p:nvSpPr>
                    <p:cNvPr id="24" name="TextBox 23">
                      <a:extLst>
                        <a:ext uri="{FF2B5EF4-FFF2-40B4-BE49-F238E27FC236}">
                          <a16:creationId xmlns:a16="http://schemas.microsoft.com/office/drawing/2014/main" id="{6A81802E-A953-4586-841F-70023F43369C}"/>
                        </a:ext>
                      </a:extLst>
                    </p:cNvPr>
                    <p:cNvSpPr txBox="1"/>
                    <p:nvPr/>
                  </p:nvSpPr>
                  <p:spPr>
                    <a:xfrm>
                      <a:off x="580884" y="3925278"/>
                      <a:ext cx="272841" cy="276999"/>
                    </a:xfrm>
                    <a:prstGeom prst="rect">
                      <a:avLst/>
                    </a:prstGeom>
                    <a:noFill/>
                  </p:spPr>
                  <p:txBody>
                    <a:bodyPr wrap="square" rtlCol="0">
                      <a:spAutoFit/>
                    </a:bodyPr>
                    <a:lstStyle/>
                    <a:p>
                      <a:r>
                        <a:rPr lang="en-US" sz="1200" dirty="0"/>
                        <a:t>0</a:t>
                      </a:r>
                    </a:p>
                  </p:txBody>
                </p:sp>
                <p:sp>
                  <p:nvSpPr>
                    <p:cNvPr id="25" name="TextBox 24">
                      <a:extLst>
                        <a:ext uri="{FF2B5EF4-FFF2-40B4-BE49-F238E27FC236}">
                          <a16:creationId xmlns:a16="http://schemas.microsoft.com/office/drawing/2014/main" id="{58BCF8C6-43A3-4C14-BD13-84C7D34B7EF6}"/>
                        </a:ext>
                      </a:extLst>
                    </p:cNvPr>
                    <p:cNvSpPr txBox="1"/>
                    <p:nvPr/>
                  </p:nvSpPr>
                  <p:spPr>
                    <a:xfrm>
                      <a:off x="1063454" y="3925278"/>
                      <a:ext cx="392794" cy="276999"/>
                    </a:xfrm>
                    <a:prstGeom prst="rect">
                      <a:avLst/>
                    </a:prstGeom>
                    <a:noFill/>
                  </p:spPr>
                  <p:txBody>
                    <a:bodyPr wrap="square" rtlCol="0">
                      <a:spAutoFit/>
                    </a:bodyPr>
                    <a:lstStyle/>
                    <a:p>
                      <a:r>
                        <a:rPr lang="en-US" sz="1200" dirty="0"/>
                        <a:t>12</a:t>
                      </a:r>
                    </a:p>
                  </p:txBody>
                </p:sp>
                <p:sp>
                  <p:nvSpPr>
                    <p:cNvPr id="26" name="TextBox 25">
                      <a:extLst>
                        <a:ext uri="{FF2B5EF4-FFF2-40B4-BE49-F238E27FC236}">
                          <a16:creationId xmlns:a16="http://schemas.microsoft.com/office/drawing/2014/main" id="{F1358F16-D238-4474-9252-BD09D5522730}"/>
                        </a:ext>
                      </a:extLst>
                    </p:cNvPr>
                    <p:cNvSpPr txBox="1"/>
                    <p:nvPr/>
                  </p:nvSpPr>
                  <p:spPr>
                    <a:xfrm>
                      <a:off x="1592867" y="3925278"/>
                      <a:ext cx="357195" cy="276999"/>
                    </a:xfrm>
                    <a:prstGeom prst="rect">
                      <a:avLst/>
                    </a:prstGeom>
                    <a:noFill/>
                  </p:spPr>
                  <p:txBody>
                    <a:bodyPr wrap="square" rtlCol="0">
                      <a:spAutoFit/>
                    </a:bodyPr>
                    <a:lstStyle/>
                    <a:p>
                      <a:r>
                        <a:rPr lang="en-US" sz="1200" dirty="0"/>
                        <a:t>28</a:t>
                      </a:r>
                    </a:p>
                  </p:txBody>
                </p:sp>
                <p:sp>
                  <p:nvSpPr>
                    <p:cNvPr id="27" name="TextBox 26">
                      <a:extLst>
                        <a:ext uri="{FF2B5EF4-FFF2-40B4-BE49-F238E27FC236}">
                          <a16:creationId xmlns:a16="http://schemas.microsoft.com/office/drawing/2014/main" id="{45F9BD97-3075-4DFA-B683-771F094BCBFB}"/>
                        </a:ext>
                      </a:extLst>
                    </p:cNvPr>
                    <p:cNvSpPr txBox="1"/>
                    <p:nvPr/>
                  </p:nvSpPr>
                  <p:spPr>
                    <a:xfrm>
                      <a:off x="2102066" y="3925278"/>
                      <a:ext cx="354595" cy="276999"/>
                    </a:xfrm>
                    <a:prstGeom prst="rect">
                      <a:avLst/>
                    </a:prstGeom>
                    <a:noFill/>
                  </p:spPr>
                  <p:txBody>
                    <a:bodyPr wrap="square" rtlCol="0">
                      <a:spAutoFit/>
                    </a:bodyPr>
                    <a:lstStyle/>
                    <a:p>
                      <a:r>
                        <a:rPr lang="en-US" sz="1200" dirty="0"/>
                        <a:t>44</a:t>
                      </a:r>
                    </a:p>
                  </p:txBody>
                </p:sp>
                <p:sp>
                  <p:nvSpPr>
                    <p:cNvPr id="28" name="TextBox 27">
                      <a:extLst>
                        <a:ext uri="{FF2B5EF4-FFF2-40B4-BE49-F238E27FC236}">
                          <a16:creationId xmlns:a16="http://schemas.microsoft.com/office/drawing/2014/main" id="{5C0C41F9-3333-4CCA-B7E6-A4A4CD47D001}"/>
                        </a:ext>
                      </a:extLst>
                    </p:cNvPr>
                    <p:cNvSpPr txBox="1"/>
                    <p:nvPr/>
                  </p:nvSpPr>
                  <p:spPr>
                    <a:xfrm>
                      <a:off x="2649832" y="3925278"/>
                      <a:ext cx="370968" cy="276999"/>
                    </a:xfrm>
                    <a:prstGeom prst="rect">
                      <a:avLst/>
                    </a:prstGeom>
                    <a:noFill/>
                  </p:spPr>
                  <p:txBody>
                    <a:bodyPr wrap="square" rtlCol="0">
                      <a:spAutoFit/>
                    </a:bodyPr>
                    <a:lstStyle/>
                    <a:p>
                      <a:r>
                        <a:rPr lang="en-US" sz="1200" dirty="0"/>
                        <a:t>56</a:t>
                      </a:r>
                    </a:p>
                  </p:txBody>
                </p:sp>
                <p:sp>
                  <p:nvSpPr>
                    <p:cNvPr id="29" name="TextBox 28">
                      <a:extLst>
                        <a:ext uri="{FF2B5EF4-FFF2-40B4-BE49-F238E27FC236}">
                          <a16:creationId xmlns:a16="http://schemas.microsoft.com/office/drawing/2014/main" id="{E9136134-C1EA-4DAA-84A5-61684DE172C4}"/>
                        </a:ext>
                      </a:extLst>
                    </p:cNvPr>
                    <p:cNvSpPr txBox="1"/>
                    <p:nvPr/>
                  </p:nvSpPr>
                  <p:spPr>
                    <a:xfrm>
                      <a:off x="3188215" y="3925278"/>
                      <a:ext cx="352240" cy="276999"/>
                    </a:xfrm>
                    <a:prstGeom prst="rect">
                      <a:avLst/>
                    </a:prstGeom>
                    <a:noFill/>
                  </p:spPr>
                  <p:txBody>
                    <a:bodyPr wrap="square" rtlCol="0">
                      <a:spAutoFit/>
                    </a:bodyPr>
                    <a:lstStyle/>
                    <a:p>
                      <a:r>
                        <a:rPr lang="en-US" sz="1200" dirty="0"/>
                        <a:t>68</a:t>
                      </a:r>
                    </a:p>
                  </p:txBody>
                </p:sp>
              </p:grpSp>
            </p:grpSp>
            <p:sp>
              <p:nvSpPr>
                <p:cNvPr id="12" name="TextBox 11">
                  <a:extLst>
                    <a:ext uri="{FF2B5EF4-FFF2-40B4-BE49-F238E27FC236}">
                      <a16:creationId xmlns:a16="http://schemas.microsoft.com/office/drawing/2014/main" id="{40755572-99D0-4DCF-AC7E-BD4F730F631F}"/>
                    </a:ext>
                  </a:extLst>
                </p:cNvPr>
                <p:cNvSpPr txBox="1"/>
                <p:nvPr/>
              </p:nvSpPr>
              <p:spPr>
                <a:xfrm>
                  <a:off x="171656" y="2838786"/>
                  <a:ext cx="430015" cy="1838581"/>
                </a:xfrm>
                <a:prstGeom prst="rect">
                  <a:avLst/>
                </a:prstGeom>
                <a:noFill/>
              </p:spPr>
              <p:txBody>
                <a:bodyPr vert="vert270" wrap="square" rtlCol="0">
                  <a:spAutoFit/>
                </a:bodyPr>
                <a:lstStyle/>
                <a:p>
                  <a:pPr algn="ctr"/>
                  <a:r>
                    <a:rPr lang="en-US" sz="1200" b="1" dirty="0"/>
                    <a:t>Mean Change From Baseline</a:t>
                  </a:r>
                </a:p>
                <a:p>
                  <a:pPr algn="ctr"/>
                  <a:r>
                    <a:rPr lang="en-US" sz="1200" b="1" dirty="0"/>
                    <a:t> Blood EOS Counts (cells/µL)</a:t>
                  </a:r>
                </a:p>
              </p:txBody>
            </p:sp>
          </p:grpSp>
          <p:sp>
            <p:nvSpPr>
              <p:cNvPr id="5" name="TextBox 4">
                <a:extLst>
                  <a:ext uri="{FF2B5EF4-FFF2-40B4-BE49-F238E27FC236}">
                    <a16:creationId xmlns:a16="http://schemas.microsoft.com/office/drawing/2014/main" id="{280A23EC-1AFC-4C06-903B-A35DF76E1B46}"/>
                  </a:ext>
                </a:extLst>
              </p:cNvPr>
              <p:cNvSpPr txBox="1"/>
              <p:nvPr/>
            </p:nvSpPr>
            <p:spPr>
              <a:xfrm>
                <a:off x="4867912" y="2070890"/>
                <a:ext cx="1020223" cy="276999"/>
              </a:xfrm>
              <a:prstGeom prst="rect">
                <a:avLst/>
              </a:prstGeom>
              <a:noFill/>
            </p:spPr>
            <p:txBody>
              <a:bodyPr wrap="square" rtlCol="0">
                <a:spAutoFit/>
              </a:bodyPr>
              <a:lstStyle/>
              <a:p>
                <a:r>
                  <a:rPr lang="en-US" sz="1200" b="1" dirty="0">
                    <a:solidFill>
                      <a:schemeClr val="accent2"/>
                    </a:solidFill>
                  </a:rPr>
                  <a:t>Q8W/Q8W</a:t>
                </a:r>
              </a:p>
            </p:txBody>
          </p:sp>
          <p:sp>
            <p:nvSpPr>
              <p:cNvPr id="54" name="TextBox 53">
                <a:extLst>
                  <a:ext uri="{FF2B5EF4-FFF2-40B4-BE49-F238E27FC236}">
                    <a16:creationId xmlns:a16="http://schemas.microsoft.com/office/drawing/2014/main" id="{4BA08C0D-ADAA-4CF5-B98B-08721D9C4C27}"/>
                  </a:ext>
                </a:extLst>
              </p:cNvPr>
              <p:cNvSpPr txBox="1"/>
              <p:nvPr/>
            </p:nvSpPr>
            <p:spPr>
              <a:xfrm>
                <a:off x="4891474" y="3305590"/>
                <a:ext cx="1020223" cy="276999"/>
              </a:xfrm>
              <a:prstGeom prst="rect">
                <a:avLst/>
              </a:prstGeom>
              <a:noFill/>
            </p:spPr>
            <p:txBody>
              <a:bodyPr wrap="square" rtlCol="0">
                <a:spAutoFit/>
              </a:bodyPr>
              <a:lstStyle/>
              <a:p>
                <a:r>
                  <a:rPr lang="en-US" sz="1200" b="1" dirty="0">
                    <a:solidFill>
                      <a:schemeClr val="tx2">
                        <a:lumMod val="75000"/>
                      </a:schemeClr>
                    </a:solidFill>
                  </a:rPr>
                  <a:t>PBO/Q8W</a:t>
                </a:r>
              </a:p>
            </p:txBody>
          </p:sp>
          <p:sp>
            <p:nvSpPr>
              <p:cNvPr id="57" name="Freeform: Shape 56">
                <a:extLst>
                  <a:ext uri="{FF2B5EF4-FFF2-40B4-BE49-F238E27FC236}">
                    <a16:creationId xmlns:a16="http://schemas.microsoft.com/office/drawing/2014/main" id="{81D90A64-D50F-4D81-8A3E-3DE8091115ED}"/>
                  </a:ext>
                </a:extLst>
              </p:cNvPr>
              <p:cNvSpPr/>
              <p:nvPr/>
            </p:nvSpPr>
            <p:spPr>
              <a:xfrm>
                <a:off x="1529046" y="2198193"/>
                <a:ext cx="3403264" cy="808427"/>
              </a:xfrm>
              <a:custGeom>
                <a:avLst/>
                <a:gdLst>
                  <a:gd name="connsiteX0" fmla="*/ 0 w 3403264"/>
                  <a:gd name="connsiteY0" fmla="*/ 772093 h 808427"/>
                  <a:gd name="connsiteX1" fmla="*/ 678231 w 3403264"/>
                  <a:gd name="connsiteY1" fmla="*/ 784204 h 808427"/>
                  <a:gd name="connsiteX2" fmla="*/ 1359489 w 3403264"/>
                  <a:gd name="connsiteY2" fmla="*/ 790260 h 808427"/>
                  <a:gd name="connsiteX3" fmla="*/ 2046803 w 3403264"/>
                  <a:gd name="connsiteY3" fmla="*/ 808427 h 808427"/>
                  <a:gd name="connsiteX4" fmla="*/ 2731089 w 3403264"/>
                  <a:gd name="connsiteY4" fmla="*/ 790260 h 808427"/>
                  <a:gd name="connsiteX5" fmla="*/ 3403264 w 3403264"/>
                  <a:gd name="connsiteY5" fmla="*/ 0 h 808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03264" h="808427">
                    <a:moveTo>
                      <a:pt x="0" y="772093"/>
                    </a:moveTo>
                    <a:lnTo>
                      <a:pt x="678231" y="784204"/>
                    </a:lnTo>
                    <a:lnTo>
                      <a:pt x="1359489" y="790260"/>
                    </a:lnTo>
                    <a:lnTo>
                      <a:pt x="2046803" y="808427"/>
                    </a:lnTo>
                    <a:lnTo>
                      <a:pt x="2731089" y="790260"/>
                    </a:lnTo>
                    <a:lnTo>
                      <a:pt x="3403264" y="0"/>
                    </a:lnTo>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Freeform: Shape 57">
                <a:extLst>
                  <a:ext uri="{FF2B5EF4-FFF2-40B4-BE49-F238E27FC236}">
                    <a16:creationId xmlns:a16="http://schemas.microsoft.com/office/drawing/2014/main" id="{F50FDFB0-14DE-4A8B-B56E-22A1718F087D}"/>
                  </a:ext>
                </a:extLst>
              </p:cNvPr>
              <p:cNvSpPr/>
              <p:nvPr/>
            </p:nvSpPr>
            <p:spPr>
              <a:xfrm>
                <a:off x="1526019" y="2955147"/>
                <a:ext cx="3412347" cy="1323155"/>
              </a:xfrm>
              <a:custGeom>
                <a:avLst/>
                <a:gdLst>
                  <a:gd name="connsiteX0" fmla="*/ 0 w 3412347"/>
                  <a:gd name="connsiteY0" fmla="*/ 0 h 1323155"/>
                  <a:gd name="connsiteX1" fmla="*/ 681258 w 3412347"/>
                  <a:gd name="connsiteY1" fmla="*/ 1323155 h 1323155"/>
                  <a:gd name="connsiteX2" fmla="*/ 1371600 w 3412347"/>
                  <a:gd name="connsiteY2" fmla="*/ 1277738 h 1323155"/>
                  <a:gd name="connsiteX3" fmla="*/ 2043774 w 3412347"/>
                  <a:gd name="connsiteY3" fmla="*/ 1223237 h 1323155"/>
                  <a:gd name="connsiteX4" fmla="*/ 2740172 w 3412347"/>
                  <a:gd name="connsiteY4" fmla="*/ 1192959 h 1323155"/>
                  <a:gd name="connsiteX5" fmla="*/ 3412347 w 3412347"/>
                  <a:gd name="connsiteY5" fmla="*/ 484450 h 1323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12347" h="1323155">
                    <a:moveTo>
                      <a:pt x="0" y="0"/>
                    </a:moveTo>
                    <a:lnTo>
                      <a:pt x="681258" y="1323155"/>
                    </a:lnTo>
                    <a:lnTo>
                      <a:pt x="1371600" y="1277738"/>
                    </a:lnTo>
                    <a:lnTo>
                      <a:pt x="2043774" y="1223237"/>
                    </a:lnTo>
                    <a:lnTo>
                      <a:pt x="2740172" y="1192959"/>
                    </a:lnTo>
                    <a:lnTo>
                      <a:pt x="3412347" y="484450"/>
                    </a:lnTo>
                  </a:path>
                </a:pathLst>
              </a:custGeom>
              <a:no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Freeform: Shape 58">
                <a:extLst>
                  <a:ext uri="{FF2B5EF4-FFF2-40B4-BE49-F238E27FC236}">
                    <a16:creationId xmlns:a16="http://schemas.microsoft.com/office/drawing/2014/main" id="{75B36C50-3958-4887-9F17-49A8C7639794}"/>
                  </a:ext>
                </a:extLst>
              </p:cNvPr>
              <p:cNvSpPr/>
              <p:nvPr/>
            </p:nvSpPr>
            <p:spPr>
              <a:xfrm>
                <a:off x="1529046" y="2525197"/>
                <a:ext cx="3418403" cy="445089"/>
              </a:xfrm>
              <a:custGeom>
                <a:avLst/>
                <a:gdLst>
                  <a:gd name="connsiteX0" fmla="*/ 0 w 3418403"/>
                  <a:gd name="connsiteY0" fmla="*/ 429950 h 445089"/>
                  <a:gd name="connsiteX1" fmla="*/ 687314 w 3418403"/>
                  <a:gd name="connsiteY1" fmla="*/ 445089 h 445089"/>
                  <a:gd name="connsiteX2" fmla="*/ 1374628 w 3418403"/>
                  <a:gd name="connsiteY2" fmla="*/ 402700 h 445089"/>
                  <a:gd name="connsiteX3" fmla="*/ 2046803 w 3418403"/>
                  <a:gd name="connsiteY3" fmla="*/ 426922 h 445089"/>
                  <a:gd name="connsiteX4" fmla="*/ 2728061 w 3418403"/>
                  <a:gd name="connsiteY4" fmla="*/ 393616 h 445089"/>
                  <a:gd name="connsiteX5" fmla="*/ 3418403 w 3418403"/>
                  <a:gd name="connsiteY5" fmla="*/ 0 h 445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18403" h="445089">
                    <a:moveTo>
                      <a:pt x="0" y="429950"/>
                    </a:moveTo>
                    <a:lnTo>
                      <a:pt x="687314" y="445089"/>
                    </a:lnTo>
                    <a:lnTo>
                      <a:pt x="1374628" y="402700"/>
                    </a:lnTo>
                    <a:lnTo>
                      <a:pt x="2046803" y="426922"/>
                    </a:lnTo>
                    <a:lnTo>
                      <a:pt x="2728061" y="393616"/>
                    </a:lnTo>
                    <a:lnTo>
                      <a:pt x="3418403" y="0"/>
                    </a:lnTo>
                  </a:path>
                </a:pathLst>
              </a:cu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4" name="Freeform: Shape 233">
                <a:extLst>
                  <a:ext uri="{FF2B5EF4-FFF2-40B4-BE49-F238E27FC236}">
                    <a16:creationId xmlns:a16="http://schemas.microsoft.com/office/drawing/2014/main" id="{FF79EED1-1410-4318-9DB1-136BD02038FD}"/>
                  </a:ext>
                </a:extLst>
              </p:cNvPr>
              <p:cNvSpPr/>
              <p:nvPr/>
            </p:nvSpPr>
            <p:spPr>
              <a:xfrm>
                <a:off x="1500573" y="2944180"/>
                <a:ext cx="3415375" cy="1329211"/>
              </a:xfrm>
              <a:custGeom>
                <a:avLst/>
                <a:gdLst>
                  <a:gd name="connsiteX0" fmla="*/ 0 w 3415375"/>
                  <a:gd name="connsiteY0" fmla="*/ 0 h 1329211"/>
                  <a:gd name="connsiteX1" fmla="*/ 684286 w 3415375"/>
                  <a:gd name="connsiteY1" fmla="*/ 1329211 h 1329211"/>
                  <a:gd name="connsiteX2" fmla="*/ 1371600 w 3415375"/>
                  <a:gd name="connsiteY2" fmla="*/ 1311044 h 1329211"/>
                  <a:gd name="connsiteX3" fmla="*/ 2052858 w 3415375"/>
                  <a:gd name="connsiteY3" fmla="*/ 1286821 h 1329211"/>
                  <a:gd name="connsiteX4" fmla="*/ 2734117 w 3415375"/>
                  <a:gd name="connsiteY4" fmla="*/ 1283793 h 1329211"/>
                  <a:gd name="connsiteX5" fmla="*/ 3415375 w 3415375"/>
                  <a:gd name="connsiteY5" fmla="*/ 1059735 h 1329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15375" h="1329211">
                    <a:moveTo>
                      <a:pt x="0" y="0"/>
                    </a:moveTo>
                    <a:lnTo>
                      <a:pt x="684286" y="1329211"/>
                    </a:lnTo>
                    <a:lnTo>
                      <a:pt x="1371600" y="1311044"/>
                    </a:lnTo>
                    <a:lnTo>
                      <a:pt x="2052858" y="1286821"/>
                    </a:lnTo>
                    <a:lnTo>
                      <a:pt x="2734117" y="1283793"/>
                    </a:lnTo>
                    <a:lnTo>
                      <a:pt x="3415375" y="1059735"/>
                    </a:lnTo>
                  </a:path>
                </a:pathLst>
              </a:cu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TextBox 113">
                <a:extLst>
                  <a:ext uri="{FF2B5EF4-FFF2-40B4-BE49-F238E27FC236}">
                    <a16:creationId xmlns:a16="http://schemas.microsoft.com/office/drawing/2014/main" id="{3D2F97C3-182F-4654-BB82-0A4BDFAB1C6E}"/>
                  </a:ext>
                </a:extLst>
              </p:cNvPr>
              <p:cNvSpPr txBox="1"/>
              <p:nvPr/>
            </p:nvSpPr>
            <p:spPr>
              <a:xfrm>
                <a:off x="4882285" y="2378137"/>
                <a:ext cx="1020223" cy="276999"/>
              </a:xfrm>
              <a:prstGeom prst="rect">
                <a:avLst/>
              </a:prstGeom>
              <a:noFill/>
            </p:spPr>
            <p:txBody>
              <a:bodyPr wrap="square" rtlCol="0">
                <a:spAutoFit/>
              </a:bodyPr>
              <a:lstStyle/>
              <a:p>
                <a:r>
                  <a:rPr lang="en-US" sz="1200" b="1" dirty="0">
                    <a:solidFill>
                      <a:srgbClr val="C00000"/>
                    </a:solidFill>
                  </a:rPr>
                  <a:t>Q4W/Q4W</a:t>
                </a:r>
              </a:p>
            </p:txBody>
          </p:sp>
          <p:sp>
            <p:nvSpPr>
              <p:cNvPr id="115" name="TextBox 114">
                <a:extLst>
                  <a:ext uri="{FF2B5EF4-FFF2-40B4-BE49-F238E27FC236}">
                    <a16:creationId xmlns:a16="http://schemas.microsoft.com/office/drawing/2014/main" id="{1E8A4E8B-12A4-493E-97A1-8475B2D99C7A}"/>
                  </a:ext>
                </a:extLst>
              </p:cNvPr>
              <p:cNvSpPr txBox="1"/>
              <p:nvPr/>
            </p:nvSpPr>
            <p:spPr>
              <a:xfrm>
                <a:off x="4885043" y="3861443"/>
                <a:ext cx="1020223" cy="276999"/>
              </a:xfrm>
              <a:prstGeom prst="rect">
                <a:avLst/>
              </a:prstGeom>
              <a:noFill/>
            </p:spPr>
            <p:txBody>
              <a:bodyPr wrap="square" rtlCol="0">
                <a:spAutoFit/>
              </a:bodyPr>
              <a:lstStyle/>
              <a:p>
                <a:r>
                  <a:rPr lang="en-US" sz="1200" b="1" dirty="0">
                    <a:solidFill>
                      <a:schemeClr val="bg1">
                        <a:lumMod val="65000"/>
                      </a:schemeClr>
                    </a:solidFill>
                  </a:rPr>
                  <a:t>PBO/Q4W</a:t>
                </a:r>
              </a:p>
            </p:txBody>
          </p:sp>
          <p:grpSp>
            <p:nvGrpSpPr>
              <p:cNvPr id="159" name="Group 158">
                <a:extLst>
                  <a:ext uri="{FF2B5EF4-FFF2-40B4-BE49-F238E27FC236}">
                    <a16:creationId xmlns:a16="http://schemas.microsoft.com/office/drawing/2014/main" id="{4DC4BED1-3042-4DC7-9B93-A33694F51221}"/>
                  </a:ext>
                </a:extLst>
              </p:cNvPr>
              <p:cNvGrpSpPr/>
              <p:nvPr/>
            </p:nvGrpSpPr>
            <p:grpSpPr>
              <a:xfrm>
                <a:off x="4148323" y="1575612"/>
                <a:ext cx="1543884" cy="284144"/>
                <a:chOff x="8571694" y="1935957"/>
                <a:chExt cx="2089113" cy="284144"/>
              </a:xfrm>
            </p:grpSpPr>
            <p:cxnSp>
              <p:nvCxnSpPr>
                <p:cNvPr id="160" name="Straight Arrow Connector 159">
                  <a:extLst>
                    <a:ext uri="{FF2B5EF4-FFF2-40B4-BE49-F238E27FC236}">
                      <a16:creationId xmlns:a16="http://schemas.microsoft.com/office/drawing/2014/main" id="{02326BB8-DCAE-4B8C-882F-E92F37D4AE38}"/>
                    </a:ext>
                  </a:extLst>
                </p:cNvPr>
                <p:cNvCxnSpPr>
                  <a:cxnSpLocks/>
                </p:cNvCxnSpPr>
                <p:nvPr/>
              </p:nvCxnSpPr>
              <p:spPr>
                <a:xfrm rot="16200000">
                  <a:off x="9143946" y="1725170"/>
                  <a:ext cx="0" cy="989861"/>
                </a:xfrm>
                <a:prstGeom prst="straightConnector1">
                  <a:avLst/>
                </a:prstGeom>
                <a:ln w="38100">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1" name="TextBox 15">
                  <a:extLst>
                    <a:ext uri="{FF2B5EF4-FFF2-40B4-BE49-F238E27FC236}">
                      <a16:creationId xmlns:a16="http://schemas.microsoft.com/office/drawing/2014/main" id="{EE2A89A4-593F-4B71-9DB0-2A2661159BA0}"/>
                    </a:ext>
                  </a:extLst>
                </p:cNvPr>
                <p:cNvSpPr txBox="1"/>
                <p:nvPr/>
              </p:nvSpPr>
              <p:spPr>
                <a:xfrm>
                  <a:off x="8571694" y="1935957"/>
                  <a:ext cx="2089113" cy="215444"/>
                </a:xfrm>
                <a:prstGeom prst="rect">
                  <a:avLst/>
                </a:prstGeom>
                <a:noFill/>
                <a:ln>
                  <a:noFill/>
                </a:ln>
              </p:spPr>
              <p:txBody>
                <a:bodyPr wrap="non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400" dirty="0"/>
                    <a:t> </a:t>
                  </a:r>
                  <a:r>
                    <a:rPr lang="en-US" sz="1300" dirty="0"/>
                    <a:t>Off-treatment period</a:t>
                  </a:r>
                </a:p>
              </p:txBody>
            </p:sp>
          </p:grpSp>
        </p:grpSp>
      </p:grpSp>
      <p:grpSp>
        <p:nvGrpSpPr>
          <p:cNvPr id="31" name="Group 30">
            <a:extLst>
              <a:ext uri="{FF2B5EF4-FFF2-40B4-BE49-F238E27FC236}">
                <a16:creationId xmlns:a16="http://schemas.microsoft.com/office/drawing/2014/main" id="{D003E856-048A-4528-9F99-108DFB494305}"/>
              </a:ext>
            </a:extLst>
          </p:cNvPr>
          <p:cNvGrpSpPr/>
          <p:nvPr/>
        </p:nvGrpSpPr>
        <p:grpSpPr>
          <a:xfrm>
            <a:off x="6637841" y="1832603"/>
            <a:ext cx="5418345" cy="3171366"/>
            <a:chOff x="6562805" y="1608411"/>
            <a:chExt cx="5418345" cy="3171366"/>
          </a:xfrm>
        </p:grpSpPr>
        <p:sp>
          <p:nvSpPr>
            <p:cNvPr id="164" name="Flowchart: Connector 163">
              <a:extLst>
                <a:ext uri="{FF2B5EF4-FFF2-40B4-BE49-F238E27FC236}">
                  <a16:creationId xmlns:a16="http://schemas.microsoft.com/office/drawing/2014/main" id="{A5C4722E-9874-4746-82F7-FC3B636BF470}"/>
                </a:ext>
              </a:extLst>
            </p:cNvPr>
            <p:cNvSpPr/>
            <p:nvPr/>
          </p:nvSpPr>
          <p:spPr>
            <a:xfrm>
              <a:off x="8239890" y="3006327"/>
              <a:ext cx="47877" cy="45720"/>
            </a:xfrm>
            <a:prstGeom prst="flowChartConnector">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5" name="Flowchart: Connector 164">
              <a:extLst>
                <a:ext uri="{FF2B5EF4-FFF2-40B4-BE49-F238E27FC236}">
                  <a16:creationId xmlns:a16="http://schemas.microsoft.com/office/drawing/2014/main" id="{1F31980D-8865-4817-9E71-3234678D157C}"/>
                </a:ext>
              </a:extLst>
            </p:cNvPr>
            <p:cNvSpPr/>
            <p:nvPr/>
          </p:nvSpPr>
          <p:spPr>
            <a:xfrm>
              <a:off x="8925225" y="3031993"/>
              <a:ext cx="47877" cy="45720"/>
            </a:xfrm>
            <a:prstGeom prst="flowChartConnector">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6" name="Flowchart: Connector 165">
              <a:extLst>
                <a:ext uri="{FF2B5EF4-FFF2-40B4-BE49-F238E27FC236}">
                  <a16:creationId xmlns:a16="http://schemas.microsoft.com/office/drawing/2014/main" id="{788C9E28-7B1F-4D2C-B297-B3D48AF6C1B6}"/>
                </a:ext>
              </a:extLst>
            </p:cNvPr>
            <p:cNvSpPr/>
            <p:nvPr/>
          </p:nvSpPr>
          <p:spPr>
            <a:xfrm>
              <a:off x="9590980" y="2990426"/>
              <a:ext cx="47877" cy="45720"/>
            </a:xfrm>
            <a:prstGeom prst="flowChartConnector">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7" name="Flowchart: Connector 166">
              <a:extLst>
                <a:ext uri="{FF2B5EF4-FFF2-40B4-BE49-F238E27FC236}">
                  <a16:creationId xmlns:a16="http://schemas.microsoft.com/office/drawing/2014/main" id="{C3C819C4-93DF-4632-9FF5-DC2CA69D604A}"/>
                </a:ext>
              </a:extLst>
            </p:cNvPr>
            <p:cNvSpPr/>
            <p:nvPr/>
          </p:nvSpPr>
          <p:spPr>
            <a:xfrm>
              <a:off x="10296419" y="2979013"/>
              <a:ext cx="47877" cy="45720"/>
            </a:xfrm>
            <a:prstGeom prst="flowChartConnector">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8" name="Flowchart: Connector 167">
              <a:extLst>
                <a:ext uri="{FF2B5EF4-FFF2-40B4-BE49-F238E27FC236}">
                  <a16:creationId xmlns:a16="http://schemas.microsoft.com/office/drawing/2014/main" id="{6B5111E2-F829-4A87-9DAB-23730FC2B068}"/>
                </a:ext>
              </a:extLst>
            </p:cNvPr>
            <p:cNvSpPr/>
            <p:nvPr/>
          </p:nvSpPr>
          <p:spPr>
            <a:xfrm>
              <a:off x="10966160" y="2202335"/>
              <a:ext cx="47877" cy="45720"/>
            </a:xfrm>
            <a:prstGeom prst="flowChartConnector">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9" name="Flowchart: Connector 168">
              <a:extLst>
                <a:ext uri="{FF2B5EF4-FFF2-40B4-BE49-F238E27FC236}">
                  <a16:creationId xmlns:a16="http://schemas.microsoft.com/office/drawing/2014/main" id="{9F2BBADF-60E2-4AE8-B712-E9891CB70668}"/>
                </a:ext>
              </a:extLst>
            </p:cNvPr>
            <p:cNvSpPr/>
            <p:nvPr/>
          </p:nvSpPr>
          <p:spPr>
            <a:xfrm>
              <a:off x="10978098" y="2739672"/>
              <a:ext cx="47877" cy="45720"/>
            </a:xfrm>
            <a:prstGeom prst="flowChartConnector">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6" name="Flowchart: Connector 175">
              <a:extLst>
                <a:ext uri="{FF2B5EF4-FFF2-40B4-BE49-F238E27FC236}">
                  <a16:creationId xmlns:a16="http://schemas.microsoft.com/office/drawing/2014/main" id="{148CB206-7BD0-476D-B491-62BBD67159BF}"/>
                </a:ext>
              </a:extLst>
            </p:cNvPr>
            <p:cNvSpPr/>
            <p:nvPr/>
          </p:nvSpPr>
          <p:spPr>
            <a:xfrm>
              <a:off x="8269932" y="4231951"/>
              <a:ext cx="47877" cy="45720"/>
            </a:xfrm>
            <a:prstGeom prst="flowChartConnector">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7" name="Flowchart: Connector 176">
              <a:extLst>
                <a:ext uri="{FF2B5EF4-FFF2-40B4-BE49-F238E27FC236}">
                  <a16:creationId xmlns:a16="http://schemas.microsoft.com/office/drawing/2014/main" id="{E4346ABB-D6B7-49C8-ADA0-2603D44ED929}"/>
                </a:ext>
              </a:extLst>
            </p:cNvPr>
            <p:cNvSpPr/>
            <p:nvPr/>
          </p:nvSpPr>
          <p:spPr>
            <a:xfrm>
              <a:off x="8932679" y="4115240"/>
              <a:ext cx="47877" cy="45720"/>
            </a:xfrm>
            <a:prstGeom prst="flowChartConnector">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8" name="Flowchart: Connector 177">
              <a:extLst>
                <a:ext uri="{FF2B5EF4-FFF2-40B4-BE49-F238E27FC236}">
                  <a16:creationId xmlns:a16="http://schemas.microsoft.com/office/drawing/2014/main" id="{805C9DED-718F-40A6-9F54-114430A14A10}"/>
                </a:ext>
              </a:extLst>
            </p:cNvPr>
            <p:cNvSpPr/>
            <p:nvPr/>
          </p:nvSpPr>
          <p:spPr>
            <a:xfrm>
              <a:off x="9596807" y="4207839"/>
              <a:ext cx="47877" cy="45720"/>
            </a:xfrm>
            <a:prstGeom prst="flowChartConnector">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0" name="Flowchart: Connector 179">
              <a:extLst>
                <a:ext uri="{FF2B5EF4-FFF2-40B4-BE49-F238E27FC236}">
                  <a16:creationId xmlns:a16="http://schemas.microsoft.com/office/drawing/2014/main" id="{4FA7B4B4-8746-4828-9643-76DD2B63D83D}"/>
                </a:ext>
              </a:extLst>
            </p:cNvPr>
            <p:cNvSpPr/>
            <p:nvPr/>
          </p:nvSpPr>
          <p:spPr>
            <a:xfrm>
              <a:off x="10981819" y="3342809"/>
              <a:ext cx="47877" cy="45720"/>
            </a:xfrm>
            <a:prstGeom prst="flowChartConnector">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2" name="Flowchart: Connector 181">
              <a:extLst>
                <a:ext uri="{FF2B5EF4-FFF2-40B4-BE49-F238E27FC236}">
                  <a16:creationId xmlns:a16="http://schemas.microsoft.com/office/drawing/2014/main" id="{50BE3FC0-A660-4F18-9470-81B126DF11B5}"/>
                </a:ext>
              </a:extLst>
            </p:cNvPr>
            <p:cNvSpPr/>
            <p:nvPr/>
          </p:nvSpPr>
          <p:spPr>
            <a:xfrm>
              <a:off x="10992127" y="4011282"/>
              <a:ext cx="47877" cy="45720"/>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3" name="Flowchart: Connector 182">
              <a:extLst>
                <a:ext uri="{FF2B5EF4-FFF2-40B4-BE49-F238E27FC236}">
                  <a16:creationId xmlns:a16="http://schemas.microsoft.com/office/drawing/2014/main" id="{40CACDED-37BF-4714-997C-6268A6F9AE8E}"/>
                </a:ext>
              </a:extLst>
            </p:cNvPr>
            <p:cNvSpPr/>
            <p:nvPr/>
          </p:nvSpPr>
          <p:spPr>
            <a:xfrm>
              <a:off x="10289721" y="4239246"/>
              <a:ext cx="47877" cy="45720"/>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6" name="Flowchart: Connector 185">
              <a:extLst>
                <a:ext uri="{FF2B5EF4-FFF2-40B4-BE49-F238E27FC236}">
                  <a16:creationId xmlns:a16="http://schemas.microsoft.com/office/drawing/2014/main" id="{B35756C7-AADA-4421-9ED0-0C0258963794}"/>
                </a:ext>
              </a:extLst>
            </p:cNvPr>
            <p:cNvSpPr/>
            <p:nvPr/>
          </p:nvSpPr>
          <p:spPr>
            <a:xfrm>
              <a:off x="8277482" y="4265167"/>
              <a:ext cx="47877" cy="45720"/>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a:extLst>
                <a:ext uri="{FF2B5EF4-FFF2-40B4-BE49-F238E27FC236}">
                  <a16:creationId xmlns:a16="http://schemas.microsoft.com/office/drawing/2014/main" id="{320157C4-E5BB-4B2C-BFC6-68CAFC389488}"/>
                </a:ext>
              </a:extLst>
            </p:cNvPr>
            <p:cNvGrpSpPr/>
            <p:nvPr/>
          </p:nvGrpSpPr>
          <p:grpSpPr>
            <a:xfrm>
              <a:off x="6562805" y="1608411"/>
              <a:ext cx="5418345" cy="3171366"/>
              <a:chOff x="6562805" y="1608411"/>
              <a:chExt cx="5418345" cy="3171366"/>
            </a:xfrm>
          </p:grpSpPr>
          <p:sp>
            <p:nvSpPr>
              <p:cNvPr id="170" name="Flowchart: Connector 169">
                <a:extLst>
                  <a:ext uri="{FF2B5EF4-FFF2-40B4-BE49-F238E27FC236}">
                    <a16:creationId xmlns:a16="http://schemas.microsoft.com/office/drawing/2014/main" id="{238AC52D-06B7-4AF3-9228-8CE5DE9EB255}"/>
                  </a:ext>
                </a:extLst>
              </p:cNvPr>
              <p:cNvSpPr/>
              <p:nvPr/>
            </p:nvSpPr>
            <p:spPr>
              <a:xfrm>
                <a:off x="10296419" y="2838234"/>
                <a:ext cx="47877" cy="45720"/>
              </a:xfrm>
              <a:prstGeom prst="flowChartConnector">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1" name="Flowchart: Connector 170">
                <a:extLst>
                  <a:ext uri="{FF2B5EF4-FFF2-40B4-BE49-F238E27FC236}">
                    <a16:creationId xmlns:a16="http://schemas.microsoft.com/office/drawing/2014/main" id="{E9106CA5-EAFB-4B08-B540-D0660AED5262}"/>
                  </a:ext>
                </a:extLst>
              </p:cNvPr>
              <p:cNvSpPr/>
              <p:nvPr/>
            </p:nvSpPr>
            <p:spPr>
              <a:xfrm>
                <a:off x="9588306" y="2895321"/>
                <a:ext cx="47877" cy="45720"/>
              </a:xfrm>
              <a:prstGeom prst="flowChartConnector">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 name="Flowchart: Connector 172">
                <a:extLst>
                  <a:ext uri="{FF2B5EF4-FFF2-40B4-BE49-F238E27FC236}">
                    <a16:creationId xmlns:a16="http://schemas.microsoft.com/office/drawing/2014/main" id="{47D1C4E2-F72F-49C6-AEE5-854D30BED549}"/>
                  </a:ext>
                </a:extLst>
              </p:cNvPr>
              <p:cNvSpPr/>
              <p:nvPr/>
            </p:nvSpPr>
            <p:spPr>
              <a:xfrm>
                <a:off x="8237642" y="2906937"/>
                <a:ext cx="47877" cy="45720"/>
              </a:xfrm>
              <a:prstGeom prst="flowChartConnector">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 name="Flowchart: Connector 173">
                <a:extLst>
                  <a:ext uri="{FF2B5EF4-FFF2-40B4-BE49-F238E27FC236}">
                    <a16:creationId xmlns:a16="http://schemas.microsoft.com/office/drawing/2014/main" id="{2D66CD16-9221-493F-8DD8-7F066DD9AC0D}"/>
                  </a:ext>
                </a:extLst>
              </p:cNvPr>
              <p:cNvSpPr/>
              <p:nvPr/>
            </p:nvSpPr>
            <p:spPr>
              <a:xfrm>
                <a:off x="8921440" y="2918275"/>
                <a:ext cx="47877" cy="45720"/>
              </a:xfrm>
              <a:prstGeom prst="flowChartConnector">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9" name="Flowchart: Connector 178">
                <a:extLst>
                  <a:ext uri="{FF2B5EF4-FFF2-40B4-BE49-F238E27FC236}">
                    <a16:creationId xmlns:a16="http://schemas.microsoft.com/office/drawing/2014/main" id="{6F9E07EB-85F0-4DFD-ABBF-DA47669F478B}"/>
                  </a:ext>
                </a:extLst>
              </p:cNvPr>
              <p:cNvSpPr/>
              <p:nvPr/>
            </p:nvSpPr>
            <p:spPr>
              <a:xfrm>
                <a:off x="10288461" y="4209486"/>
                <a:ext cx="47877" cy="45720"/>
              </a:xfrm>
              <a:prstGeom prst="flowChartConnector">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4" name="Flowchart: Connector 183">
                <a:extLst>
                  <a:ext uri="{FF2B5EF4-FFF2-40B4-BE49-F238E27FC236}">
                    <a16:creationId xmlns:a16="http://schemas.microsoft.com/office/drawing/2014/main" id="{A78C71E5-B39B-4F4A-AE4D-28817CEBADC0}"/>
                  </a:ext>
                </a:extLst>
              </p:cNvPr>
              <p:cNvSpPr/>
              <p:nvPr/>
            </p:nvSpPr>
            <p:spPr>
              <a:xfrm>
                <a:off x="9590979" y="4261836"/>
                <a:ext cx="47877" cy="45720"/>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a:extLst>
                  <a:ext uri="{FF2B5EF4-FFF2-40B4-BE49-F238E27FC236}">
                    <a16:creationId xmlns:a16="http://schemas.microsoft.com/office/drawing/2014/main" id="{E1FD3566-92DE-43E0-B000-3553353DD84C}"/>
                  </a:ext>
                </a:extLst>
              </p:cNvPr>
              <p:cNvGrpSpPr/>
              <p:nvPr/>
            </p:nvGrpSpPr>
            <p:grpSpPr>
              <a:xfrm>
                <a:off x="6562805" y="1608411"/>
                <a:ext cx="5418345" cy="3171366"/>
                <a:chOff x="6562805" y="1608411"/>
                <a:chExt cx="5418345" cy="3171366"/>
              </a:xfrm>
            </p:grpSpPr>
            <p:grpSp>
              <p:nvGrpSpPr>
                <p:cNvPr id="70" name="Group 69">
                  <a:extLst>
                    <a:ext uri="{FF2B5EF4-FFF2-40B4-BE49-F238E27FC236}">
                      <a16:creationId xmlns:a16="http://schemas.microsoft.com/office/drawing/2014/main" id="{22A35FD8-17F3-4832-A61F-9C1A27673760}"/>
                    </a:ext>
                  </a:extLst>
                </p:cNvPr>
                <p:cNvGrpSpPr/>
                <p:nvPr/>
              </p:nvGrpSpPr>
              <p:grpSpPr>
                <a:xfrm>
                  <a:off x="6562805" y="1986276"/>
                  <a:ext cx="4722934" cy="2793501"/>
                  <a:chOff x="171631" y="2739224"/>
                  <a:chExt cx="3665955" cy="2176795"/>
                </a:xfrm>
              </p:grpSpPr>
              <p:grpSp>
                <p:nvGrpSpPr>
                  <p:cNvPr id="71" name="Group 70">
                    <a:extLst>
                      <a:ext uri="{FF2B5EF4-FFF2-40B4-BE49-F238E27FC236}">
                        <a16:creationId xmlns:a16="http://schemas.microsoft.com/office/drawing/2014/main" id="{5D8A6736-680C-4945-A8A1-2786599FB76A}"/>
                      </a:ext>
                    </a:extLst>
                  </p:cNvPr>
                  <p:cNvGrpSpPr/>
                  <p:nvPr/>
                </p:nvGrpSpPr>
                <p:grpSpPr>
                  <a:xfrm>
                    <a:off x="584236" y="2739224"/>
                    <a:ext cx="3253350" cy="2176795"/>
                    <a:chOff x="287105" y="2025482"/>
                    <a:chExt cx="3253350" cy="2176795"/>
                  </a:xfrm>
                </p:grpSpPr>
                <p:sp>
                  <p:nvSpPr>
                    <p:cNvPr id="73" name="TextBox 72">
                      <a:extLst>
                        <a:ext uri="{FF2B5EF4-FFF2-40B4-BE49-F238E27FC236}">
                          <a16:creationId xmlns:a16="http://schemas.microsoft.com/office/drawing/2014/main" id="{DD34E2BA-BFA3-4DBD-91F5-155E8185E859}"/>
                        </a:ext>
                      </a:extLst>
                    </p:cNvPr>
                    <p:cNvSpPr txBox="1"/>
                    <p:nvPr/>
                  </p:nvSpPr>
                  <p:spPr>
                    <a:xfrm>
                      <a:off x="325431" y="2439971"/>
                      <a:ext cx="354880" cy="215847"/>
                    </a:xfrm>
                    <a:prstGeom prst="rect">
                      <a:avLst/>
                    </a:prstGeom>
                    <a:noFill/>
                  </p:spPr>
                  <p:txBody>
                    <a:bodyPr wrap="square" rtlCol="0">
                      <a:spAutoFit/>
                    </a:bodyPr>
                    <a:lstStyle/>
                    <a:p>
                      <a:r>
                        <a:rPr lang="en-US" sz="1200" dirty="0"/>
                        <a:t>  50</a:t>
                      </a:r>
                    </a:p>
                  </p:txBody>
                </p:sp>
                <p:sp>
                  <p:nvSpPr>
                    <p:cNvPr id="74" name="TextBox 73">
                      <a:extLst>
                        <a:ext uri="{FF2B5EF4-FFF2-40B4-BE49-F238E27FC236}">
                          <a16:creationId xmlns:a16="http://schemas.microsoft.com/office/drawing/2014/main" id="{0FA3E1D6-7D90-41A5-A900-61393FC9FB2B}"/>
                        </a:ext>
                      </a:extLst>
                    </p:cNvPr>
                    <p:cNvSpPr txBox="1"/>
                    <p:nvPr/>
                  </p:nvSpPr>
                  <p:spPr>
                    <a:xfrm>
                      <a:off x="457603" y="2687921"/>
                      <a:ext cx="141952" cy="142507"/>
                    </a:xfrm>
                    <a:prstGeom prst="rect">
                      <a:avLst/>
                    </a:prstGeom>
                    <a:noFill/>
                  </p:spPr>
                  <p:txBody>
                    <a:bodyPr wrap="square" rtlCol="0">
                      <a:spAutoFit/>
                    </a:bodyPr>
                    <a:lstStyle/>
                    <a:p>
                      <a:r>
                        <a:rPr lang="en-US" sz="1200" dirty="0"/>
                        <a:t>0</a:t>
                      </a:r>
                    </a:p>
                  </p:txBody>
                </p:sp>
                <p:sp>
                  <p:nvSpPr>
                    <p:cNvPr id="75" name="TextBox 74">
                      <a:extLst>
                        <a:ext uri="{FF2B5EF4-FFF2-40B4-BE49-F238E27FC236}">
                          <a16:creationId xmlns:a16="http://schemas.microsoft.com/office/drawing/2014/main" id="{09FA5341-2F1E-4BD2-A9DE-45F371A53554}"/>
                        </a:ext>
                      </a:extLst>
                    </p:cNvPr>
                    <p:cNvSpPr txBox="1"/>
                    <p:nvPr/>
                  </p:nvSpPr>
                  <p:spPr>
                    <a:xfrm>
                      <a:off x="287984" y="2913690"/>
                      <a:ext cx="390368" cy="215847"/>
                    </a:xfrm>
                    <a:prstGeom prst="rect">
                      <a:avLst/>
                    </a:prstGeom>
                    <a:noFill/>
                  </p:spPr>
                  <p:txBody>
                    <a:bodyPr wrap="square" rtlCol="0">
                      <a:spAutoFit/>
                    </a:bodyPr>
                    <a:lstStyle/>
                    <a:p>
                      <a:r>
                        <a:rPr lang="en-US" sz="1200" dirty="0"/>
                        <a:t>  -50</a:t>
                      </a:r>
                    </a:p>
                  </p:txBody>
                </p:sp>
                <p:sp>
                  <p:nvSpPr>
                    <p:cNvPr id="76" name="TextBox 75">
                      <a:extLst>
                        <a:ext uri="{FF2B5EF4-FFF2-40B4-BE49-F238E27FC236}">
                          <a16:creationId xmlns:a16="http://schemas.microsoft.com/office/drawing/2014/main" id="{E6813985-7647-46E0-A419-DCEA8500C7B8}"/>
                        </a:ext>
                      </a:extLst>
                    </p:cNvPr>
                    <p:cNvSpPr txBox="1"/>
                    <p:nvPr/>
                  </p:nvSpPr>
                  <p:spPr>
                    <a:xfrm>
                      <a:off x="287984" y="3140068"/>
                      <a:ext cx="390368" cy="215847"/>
                    </a:xfrm>
                    <a:prstGeom prst="rect">
                      <a:avLst/>
                    </a:prstGeom>
                    <a:noFill/>
                  </p:spPr>
                  <p:txBody>
                    <a:bodyPr wrap="square" rtlCol="0">
                      <a:spAutoFit/>
                    </a:bodyPr>
                    <a:lstStyle/>
                    <a:p>
                      <a:r>
                        <a:rPr lang="en-US" sz="1200" dirty="0"/>
                        <a:t>-100</a:t>
                      </a:r>
                    </a:p>
                  </p:txBody>
                </p:sp>
                <p:sp>
                  <p:nvSpPr>
                    <p:cNvPr id="77" name="TextBox 76">
                      <a:extLst>
                        <a:ext uri="{FF2B5EF4-FFF2-40B4-BE49-F238E27FC236}">
                          <a16:creationId xmlns:a16="http://schemas.microsoft.com/office/drawing/2014/main" id="{1139F969-D539-47A2-8CE1-DEB3E63CB381}"/>
                        </a:ext>
                      </a:extLst>
                    </p:cNvPr>
                    <p:cNvSpPr txBox="1"/>
                    <p:nvPr/>
                  </p:nvSpPr>
                  <p:spPr>
                    <a:xfrm>
                      <a:off x="289550" y="3354306"/>
                      <a:ext cx="390368" cy="215847"/>
                    </a:xfrm>
                    <a:prstGeom prst="rect">
                      <a:avLst/>
                    </a:prstGeom>
                    <a:noFill/>
                  </p:spPr>
                  <p:txBody>
                    <a:bodyPr wrap="square" rtlCol="0">
                      <a:spAutoFit/>
                    </a:bodyPr>
                    <a:lstStyle/>
                    <a:p>
                      <a:r>
                        <a:rPr lang="en-US" sz="1200" dirty="0"/>
                        <a:t>-150</a:t>
                      </a:r>
                    </a:p>
                  </p:txBody>
                </p:sp>
                <p:sp>
                  <p:nvSpPr>
                    <p:cNvPr id="78" name="TextBox 77">
                      <a:extLst>
                        <a:ext uri="{FF2B5EF4-FFF2-40B4-BE49-F238E27FC236}">
                          <a16:creationId xmlns:a16="http://schemas.microsoft.com/office/drawing/2014/main" id="{256BDD84-F5BF-4DCC-80C9-A50452EFEFBF}"/>
                        </a:ext>
                      </a:extLst>
                    </p:cNvPr>
                    <p:cNvSpPr txBox="1"/>
                    <p:nvPr/>
                  </p:nvSpPr>
                  <p:spPr>
                    <a:xfrm>
                      <a:off x="293419" y="3577666"/>
                      <a:ext cx="390368" cy="215847"/>
                    </a:xfrm>
                    <a:prstGeom prst="rect">
                      <a:avLst/>
                    </a:prstGeom>
                    <a:noFill/>
                  </p:spPr>
                  <p:txBody>
                    <a:bodyPr wrap="square" rtlCol="0">
                      <a:spAutoFit/>
                    </a:bodyPr>
                    <a:lstStyle/>
                    <a:p>
                      <a:r>
                        <a:rPr lang="en-US" sz="1200" dirty="0"/>
                        <a:t>-200</a:t>
                      </a:r>
                    </a:p>
                  </p:txBody>
                </p:sp>
                <p:sp>
                  <p:nvSpPr>
                    <p:cNvPr id="79" name="TextBox 78">
                      <a:extLst>
                        <a:ext uri="{FF2B5EF4-FFF2-40B4-BE49-F238E27FC236}">
                          <a16:creationId xmlns:a16="http://schemas.microsoft.com/office/drawing/2014/main" id="{63377B4D-8807-4DB0-AC9D-DE23DE0590FE}"/>
                        </a:ext>
                      </a:extLst>
                    </p:cNvPr>
                    <p:cNvSpPr txBox="1"/>
                    <p:nvPr/>
                  </p:nvSpPr>
                  <p:spPr>
                    <a:xfrm>
                      <a:off x="287105" y="3795990"/>
                      <a:ext cx="390368" cy="215847"/>
                    </a:xfrm>
                    <a:prstGeom prst="rect">
                      <a:avLst/>
                    </a:prstGeom>
                    <a:noFill/>
                  </p:spPr>
                  <p:txBody>
                    <a:bodyPr wrap="square" rtlCol="0">
                      <a:spAutoFit/>
                    </a:bodyPr>
                    <a:lstStyle/>
                    <a:p>
                      <a:r>
                        <a:rPr lang="en-US" sz="1200" dirty="0"/>
                        <a:t>-250</a:t>
                      </a:r>
                    </a:p>
                  </p:txBody>
                </p:sp>
                <p:grpSp>
                  <p:nvGrpSpPr>
                    <p:cNvPr id="80" name="Group 79">
                      <a:extLst>
                        <a:ext uri="{FF2B5EF4-FFF2-40B4-BE49-F238E27FC236}">
                          <a16:creationId xmlns:a16="http://schemas.microsoft.com/office/drawing/2014/main" id="{3ED1CC5F-5213-4352-AD87-A7F66F290FC6}"/>
                        </a:ext>
                      </a:extLst>
                    </p:cNvPr>
                    <p:cNvGrpSpPr/>
                    <p:nvPr/>
                  </p:nvGrpSpPr>
                  <p:grpSpPr>
                    <a:xfrm>
                      <a:off x="323071" y="2025482"/>
                      <a:ext cx="3217384" cy="2176795"/>
                      <a:chOff x="323071" y="2025482"/>
                      <a:chExt cx="3217384" cy="2176795"/>
                    </a:xfrm>
                  </p:grpSpPr>
                  <p:grpSp>
                    <p:nvGrpSpPr>
                      <p:cNvPr id="81" name="Group 80">
                        <a:extLst>
                          <a:ext uri="{FF2B5EF4-FFF2-40B4-BE49-F238E27FC236}">
                            <a16:creationId xmlns:a16="http://schemas.microsoft.com/office/drawing/2014/main" id="{4620A7B1-1605-447F-9909-169B93659893}"/>
                          </a:ext>
                        </a:extLst>
                      </p:cNvPr>
                      <p:cNvGrpSpPr/>
                      <p:nvPr/>
                    </p:nvGrpSpPr>
                    <p:grpSpPr>
                      <a:xfrm>
                        <a:off x="606660" y="2125044"/>
                        <a:ext cx="2743200" cy="1846587"/>
                        <a:chOff x="606660" y="2125044"/>
                        <a:chExt cx="2743200" cy="1846587"/>
                      </a:xfrm>
                    </p:grpSpPr>
                    <p:grpSp>
                      <p:nvGrpSpPr>
                        <p:cNvPr id="94" name="Group 93">
                          <a:extLst>
                            <a:ext uri="{FF2B5EF4-FFF2-40B4-BE49-F238E27FC236}">
                              <a16:creationId xmlns:a16="http://schemas.microsoft.com/office/drawing/2014/main" id="{E78A2A17-B56B-47AA-A17C-6E983A9245B2}"/>
                            </a:ext>
                          </a:extLst>
                        </p:cNvPr>
                        <p:cNvGrpSpPr/>
                        <p:nvPr/>
                      </p:nvGrpSpPr>
                      <p:grpSpPr>
                        <a:xfrm>
                          <a:off x="606660" y="2125044"/>
                          <a:ext cx="2743200" cy="1845506"/>
                          <a:chOff x="606660" y="2125044"/>
                          <a:chExt cx="2743200" cy="1845506"/>
                        </a:xfrm>
                      </p:grpSpPr>
                      <p:grpSp>
                        <p:nvGrpSpPr>
                          <p:cNvPr id="102" name="Group 101">
                            <a:extLst>
                              <a:ext uri="{FF2B5EF4-FFF2-40B4-BE49-F238E27FC236}">
                                <a16:creationId xmlns:a16="http://schemas.microsoft.com/office/drawing/2014/main" id="{510E939C-757C-47AB-A105-70125E570500}"/>
                              </a:ext>
                            </a:extLst>
                          </p:cNvPr>
                          <p:cNvGrpSpPr/>
                          <p:nvPr/>
                        </p:nvGrpSpPr>
                        <p:grpSpPr>
                          <a:xfrm>
                            <a:off x="606660" y="2125044"/>
                            <a:ext cx="2743200" cy="1845506"/>
                            <a:chOff x="606660" y="2125044"/>
                            <a:chExt cx="2743200" cy="1845506"/>
                          </a:xfrm>
                        </p:grpSpPr>
                        <p:cxnSp>
                          <p:nvCxnSpPr>
                            <p:cNvPr id="111" name="Straight Connector 110">
                              <a:extLst>
                                <a:ext uri="{FF2B5EF4-FFF2-40B4-BE49-F238E27FC236}">
                                  <a16:creationId xmlns:a16="http://schemas.microsoft.com/office/drawing/2014/main" id="{BFAA1AD1-AB01-40F5-8ABA-62047CB13990}"/>
                                </a:ext>
                              </a:extLst>
                            </p:cNvPr>
                            <p:cNvCxnSpPr/>
                            <p:nvPr/>
                          </p:nvCxnSpPr>
                          <p:spPr>
                            <a:xfrm>
                              <a:off x="684578" y="2131970"/>
                              <a:ext cx="0" cy="18385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49817CD3-3D0E-47B1-8264-D3F2BF6F00C4}"/>
                                </a:ext>
                              </a:extLst>
                            </p:cNvPr>
                            <p:cNvCxnSpPr/>
                            <p:nvPr/>
                          </p:nvCxnSpPr>
                          <p:spPr>
                            <a:xfrm>
                              <a:off x="684726" y="2125044"/>
                              <a:ext cx="0" cy="18385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0BAA569C-DEF5-49F4-B7F6-094F26F5A919}"/>
                                </a:ext>
                              </a:extLst>
                            </p:cNvPr>
                            <p:cNvCxnSpPr>
                              <a:cxnSpLocks/>
                            </p:cNvCxnSpPr>
                            <p:nvPr/>
                          </p:nvCxnSpPr>
                          <p:spPr>
                            <a:xfrm rot="5400000">
                              <a:off x="1978260" y="2535355"/>
                              <a:ext cx="0" cy="2743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3" name="Straight Connector 102">
                            <a:extLst>
                              <a:ext uri="{FF2B5EF4-FFF2-40B4-BE49-F238E27FC236}">
                                <a16:creationId xmlns:a16="http://schemas.microsoft.com/office/drawing/2014/main" id="{37B82C43-413C-4EFC-B725-318EF9CC13EA}"/>
                              </a:ext>
                            </a:extLst>
                          </p:cNvPr>
                          <p:cNvCxnSpPr/>
                          <p:nvPr/>
                        </p:nvCxnSpPr>
                        <p:spPr>
                          <a:xfrm>
                            <a:off x="606808" y="2132569"/>
                            <a:ext cx="8517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56B01BEE-BC73-450F-BEE7-6F138524E742}"/>
                              </a:ext>
                            </a:extLst>
                          </p:cNvPr>
                          <p:cNvCxnSpPr/>
                          <p:nvPr/>
                        </p:nvCxnSpPr>
                        <p:spPr>
                          <a:xfrm>
                            <a:off x="606808" y="2333452"/>
                            <a:ext cx="8517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0AEB45F1-CF40-4BCC-AE41-D25D0DB4D194}"/>
                              </a:ext>
                            </a:extLst>
                          </p:cNvPr>
                          <p:cNvCxnSpPr>
                            <a:cxnSpLocks/>
                          </p:cNvCxnSpPr>
                          <p:nvPr/>
                        </p:nvCxnSpPr>
                        <p:spPr>
                          <a:xfrm>
                            <a:off x="606808" y="2556587"/>
                            <a:ext cx="8517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E26E5BCA-3D0C-4335-B691-5FC59EAB3B1D}"/>
                              </a:ext>
                            </a:extLst>
                          </p:cNvPr>
                          <p:cNvCxnSpPr>
                            <a:cxnSpLocks/>
                          </p:cNvCxnSpPr>
                          <p:nvPr/>
                        </p:nvCxnSpPr>
                        <p:spPr>
                          <a:xfrm>
                            <a:off x="606808" y="2798412"/>
                            <a:ext cx="8517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6E48FD42-A684-4954-95B7-675BA0DE5DCD}"/>
                              </a:ext>
                            </a:extLst>
                          </p:cNvPr>
                          <p:cNvCxnSpPr>
                            <a:cxnSpLocks/>
                          </p:cNvCxnSpPr>
                          <p:nvPr/>
                        </p:nvCxnSpPr>
                        <p:spPr>
                          <a:xfrm>
                            <a:off x="606808" y="3019791"/>
                            <a:ext cx="8517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F1961D5-60E3-46E4-AECA-7D387365DFE8}"/>
                              </a:ext>
                            </a:extLst>
                          </p:cNvPr>
                          <p:cNvCxnSpPr>
                            <a:cxnSpLocks/>
                          </p:cNvCxnSpPr>
                          <p:nvPr/>
                        </p:nvCxnSpPr>
                        <p:spPr>
                          <a:xfrm>
                            <a:off x="606808" y="3247852"/>
                            <a:ext cx="8517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7845FF74-F405-4D08-901E-C6F373A7B78D}"/>
                              </a:ext>
                            </a:extLst>
                          </p:cNvPr>
                          <p:cNvCxnSpPr>
                            <a:cxnSpLocks/>
                          </p:cNvCxnSpPr>
                          <p:nvPr/>
                        </p:nvCxnSpPr>
                        <p:spPr>
                          <a:xfrm>
                            <a:off x="606808" y="3463922"/>
                            <a:ext cx="8517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F53C27C8-2FDF-4983-A45D-848986F98150}"/>
                              </a:ext>
                            </a:extLst>
                          </p:cNvPr>
                          <p:cNvCxnSpPr>
                            <a:cxnSpLocks/>
                          </p:cNvCxnSpPr>
                          <p:nvPr/>
                        </p:nvCxnSpPr>
                        <p:spPr>
                          <a:xfrm>
                            <a:off x="606808" y="3683616"/>
                            <a:ext cx="8517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95" name="Straight Connector 94">
                          <a:extLst>
                            <a:ext uri="{FF2B5EF4-FFF2-40B4-BE49-F238E27FC236}">
                              <a16:creationId xmlns:a16="http://schemas.microsoft.com/office/drawing/2014/main" id="{F9030EB4-6859-4132-B076-DB9494CAB2C7}"/>
                            </a:ext>
                          </a:extLst>
                        </p:cNvPr>
                        <p:cNvCxnSpPr>
                          <a:cxnSpLocks/>
                        </p:cNvCxnSpPr>
                        <p:nvPr/>
                      </p:nvCxnSpPr>
                      <p:spPr>
                        <a:xfrm rot="5400000">
                          <a:off x="1161091" y="3939627"/>
                          <a:ext cx="64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4EC1B185-95DC-4FA2-9E48-AA7FDFCD0D79}"/>
                            </a:ext>
                          </a:extLst>
                        </p:cNvPr>
                        <p:cNvCxnSpPr>
                          <a:cxnSpLocks/>
                        </p:cNvCxnSpPr>
                        <p:nvPr/>
                      </p:nvCxnSpPr>
                      <p:spPr>
                        <a:xfrm rot="5400000">
                          <a:off x="1694795" y="3939627"/>
                          <a:ext cx="64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064311EA-A04D-4273-A3EE-AA1F513AF32E}"/>
                            </a:ext>
                          </a:extLst>
                        </p:cNvPr>
                        <p:cNvCxnSpPr>
                          <a:cxnSpLocks/>
                        </p:cNvCxnSpPr>
                        <p:nvPr/>
                      </p:nvCxnSpPr>
                      <p:spPr>
                        <a:xfrm rot="5400000">
                          <a:off x="2206717" y="3939627"/>
                          <a:ext cx="64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CF821EB-FD72-4025-8D9F-AF2857FB59B5}"/>
                            </a:ext>
                          </a:extLst>
                        </p:cNvPr>
                        <p:cNvCxnSpPr>
                          <a:cxnSpLocks/>
                        </p:cNvCxnSpPr>
                        <p:nvPr/>
                      </p:nvCxnSpPr>
                      <p:spPr>
                        <a:xfrm rot="5400000">
                          <a:off x="2743945" y="3939627"/>
                          <a:ext cx="64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ABF59550-4509-47F1-8453-434CA035B0AA}"/>
                            </a:ext>
                          </a:extLst>
                        </p:cNvPr>
                        <p:cNvCxnSpPr>
                          <a:cxnSpLocks/>
                        </p:cNvCxnSpPr>
                        <p:nvPr/>
                      </p:nvCxnSpPr>
                      <p:spPr>
                        <a:xfrm rot="5400000">
                          <a:off x="3288241" y="3939627"/>
                          <a:ext cx="64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7B176AB1-F7EB-49DD-ADC4-052E3D850F55}"/>
                            </a:ext>
                          </a:extLst>
                        </p:cNvPr>
                        <p:cNvCxnSpPr>
                          <a:cxnSpLocks/>
                        </p:cNvCxnSpPr>
                        <p:nvPr/>
                      </p:nvCxnSpPr>
                      <p:spPr>
                        <a:xfrm rot="5400000">
                          <a:off x="1161239" y="3932701"/>
                          <a:ext cx="64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79287936-8250-4F8B-A97C-0715B47B7181}"/>
                            </a:ext>
                          </a:extLst>
                        </p:cNvPr>
                        <p:cNvCxnSpPr>
                          <a:cxnSpLocks/>
                        </p:cNvCxnSpPr>
                        <p:nvPr/>
                      </p:nvCxnSpPr>
                      <p:spPr>
                        <a:xfrm rot="5400000">
                          <a:off x="1694943" y="3932701"/>
                          <a:ext cx="64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2" name="TextBox 81">
                        <a:extLst>
                          <a:ext uri="{FF2B5EF4-FFF2-40B4-BE49-F238E27FC236}">
                            <a16:creationId xmlns:a16="http://schemas.microsoft.com/office/drawing/2014/main" id="{03186D20-2D55-4313-8F01-0B1DA3C621B1}"/>
                          </a:ext>
                        </a:extLst>
                      </p:cNvPr>
                      <p:cNvSpPr txBox="1"/>
                      <p:nvPr/>
                    </p:nvSpPr>
                    <p:spPr>
                      <a:xfrm>
                        <a:off x="325534" y="2025482"/>
                        <a:ext cx="354880" cy="215847"/>
                      </a:xfrm>
                      <a:prstGeom prst="rect">
                        <a:avLst/>
                      </a:prstGeom>
                      <a:noFill/>
                    </p:spPr>
                    <p:txBody>
                      <a:bodyPr wrap="square" rtlCol="0">
                        <a:spAutoFit/>
                      </a:bodyPr>
                      <a:lstStyle/>
                      <a:p>
                        <a:r>
                          <a:rPr lang="en-US" sz="1200" dirty="0"/>
                          <a:t>150</a:t>
                        </a:r>
                      </a:p>
                    </p:txBody>
                  </p:sp>
                  <p:sp>
                    <p:nvSpPr>
                      <p:cNvPr id="83" name="TextBox 82">
                        <a:extLst>
                          <a:ext uri="{FF2B5EF4-FFF2-40B4-BE49-F238E27FC236}">
                            <a16:creationId xmlns:a16="http://schemas.microsoft.com/office/drawing/2014/main" id="{80175B94-9E23-4C07-822D-C46897E48FF0}"/>
                          </a:ext>
                        </a:extLst>
                      </p:cNvPr>
                      <p:cNvSpPr txBox="1"/>
                      <p:nvPr/>
                    </p:nvSpPr>
                    <p:spPr>
                      <a:xfrm>
                        <a:off x="323071" y="2219616"/>
                        <a:ext cx="354880" cy="215847"/>
                      </a:xfrm>
                      <a:prstGeom prst="rect">
                        <a:avLst/>
                      </a:prstGeom>
                      <a:noFill/>
                    </p:spPr>
                    <p:txBody>
                      <a:bodyPr wrap="square" rtlCol="0">
                        <a:spAutoFit/>
                      </a:bodyPr>
                      <a:lstStyle/>
                      <a:p>
                        <a:r>
                          <a:rPr lang="en-US" sz="1200" dirty="0"/>
                          <a:t>100</a:t>
                        </a:r>
                      </a:p>
                    </p:txBody>
                  </p:sp>
                  <p:sp>
                    <p:nvSpPr>
                      <p:cNvPr id="84" name="TextBox 83">
                        <a:extLst>
                          <a:ext uri="{FF2B5EF4-FFF2-40B4-BE49-F238E27FC236}">
                            <a16:creationId xmlns:a16="http://schemas.microsoft.com/office/drawing/2014/main" id="{4515222A-1F00-482A-8C04-F05409A27181}"/>
                          </a:ext>
                        </a:extLst>
                      </p:cNvPr>
                      <p:cNvSpPr txBox="1"/>
                      <p:nvPr/>
                    </p:nvSpPr>
                    <p:spPr>
                      <a:xfrm>
                        <a:off x="580884" y="3925278"/>
                        <a:ext cx="272841" cy="276999"/>
                      </a:xfrm>
                      <a:prstGeom prst="rect">
                        <a:avLst/>
                      </a:prstGeom>
                      <a:noFill/>
                    </p:spPr>
                    <p:txBody>
                      <a:bodyPr wrap="square" rtlCol="0">
                        <a:spAutoFit/>
                      </a:bodyPr>
                      <a:lstStyle/>
                      <a:p>
                        <a:r>
                          <a:rPr lang="en-US" sz="1200" dirty="0"/>
                          <a:t>0</a:t>
                        </a:r>
                      </a:p>
                    </p:txBody>
                  </p:sp>
                  <p:sp>
                    <p:nvSpPr>
                      <p:cNvPr id="85" name="TextBox 84">
                        <a:extLst>
                          <a:ext uri="{FF2B5EF4-FFF2-40B4-BE49-F238E27FC236}">
                            <a16:creationId xmlns:a16="http://schemas.microsoft.com/office/drawing/2014/main" id="{46EADC17-58C4-472F-9FA0-6295FD0D4D59}"/>
                          </a:ext>
                        </a:extLst>
                      </p:cNvPr>
                      <p:cNvSpPr txBox="1"/>
                      <p:nvPr/>
                    </p:nvSpPr>
                    <p:spPr>
                      <a:xfrm>
                        <a:off x="1063454" y="3925278"/>
                        <a:ext cx="392794" cy="276999"/>
                      </a:xfrm>
                      <a:prstGeom prst="rect">
                        <a:avLst/>
                      </a:prstGeom>
                      <a:noFill/>
                    </p:spPr>
                    <p:txBody>
                      <a:bodyPr wrap="square" rtlCol="0">
                        <a:spAutoFit/>
                      </a:bodyPr>
                      <a:lstStyle/>
                      <a:p>
                        <a:r>
                          <a:rPr lang="en-US" sz="1200" dirty="0"/>
                          <a:t>12</a:t>
                        </a:r>
                      </a:p>
                    </p:txBody>
                  </p:sp>
                  <p:sp>
                    <p:nvSpPr>
                      <p:cNvPr id="90" name="TextBox 89">
                        <a:extLst>
                          <a:ext uri="{FF2B5EF4-FFF2-40B4-BE49-F238E27FC236}">
                            <a16:creationId xmlns:a16="http://schemas.microsoft.com/office/drawing/2014/main" id="{0BD053CC-7435-44A6-AE9F-6CC48C5B2C9E}"/>
                          </a:ext>
                        </a:extLst>
                      </p:cNvPr>
                      <p:cNvSpPr txBox="1"/>
                      <p:nvPr/>
                    </p:nvSpPr>
                    <p:spPr>
                      <a:xfrm>
                        <a:off x="1592867" y="3925278"/>
                        <a:ext cx="357195" cy="276999"/>
                      </a:xfrm>
                      <a:prstGeom prst="rect">
                        <a:avLst/>
                      </a:prstGeom>
                      <a:noFill/>
                    </p:spPr>
                    <p:txBody>
                      <a:bodyPr wrap="square" rtlCol="0">
                        <a:spAutoFit/>
                      </a:bodyPr>
                      <a:lstStyle/>
                      <a:p>
                        <a:r>
                          <a:rPr lang="en-US" sz="1200" dirty="0"/>
                          <a:t>28</a:t>
                        </a:r>
                      </a:p>
                    </p:txBody>
                  </p:sp>
                  <p:sp>
                    <p:nvSpPr>
                      <p:cNvPr id="91" name="TextBox 90">
                        <a:extLst>
                          <a:ext uri="{FF2B5EF4-FFF2-40B4-BE49-F238E27FC236}">
                            <a16:creationId xmlns:a16="http://schemas.microsoft.com/office/drawing/2014/main" id="{A99FBEC2-7EC7-49FB-AEED-778CB78CE269}"/>
                          </a:ext>
                        </a:extLst>
                      </p:cNvPr>
                      <p:cNvSpPr txBox="1"/>
                      <p:nvPr/>
                    </p:nvSpPr>
                    <p:spPr>
                      <a:xfrm>
                        <a:off x="2102066" y="3925278"/>
                        <a:ext cx="354595" cy="276999"/>
                      </a:xfrm>
                      <a:prstGeom prst="rect">
                        <a:avLst/>
                      </a:prstGeom>
                      <a:noFill/>
                    </p:spPr>
                    <p:txBody>
                      <a:bodyPr wrap="square" rtlCol="0">
                        <a:spAutoFit/>
                      </a:bodyPr>
                      <a:lstStyle/>
                      <a:p>
                        <a:r>
                          <a:rPr lang="en-US" sz="1200" dirty="0"/>
                          <a:t>44</a:t>
                        </a:r>
                      </a:p>
                    </p:txBody>
                  </p:sp>
                  <p:sp>
                    <p:nvSpPr>
                      <p:cNvPr id="92" name="TextBox 91">
                        <a:extLst>
                          <a:ext uri="{FF2B5EF4-FFF2-40B4-BE49-F238E27FC236}">
                            <a16:creationId xmlns:a16="http://schemas.microsoft.com/office/drawing/2014/main" id="{82774CBB-A750-4708-8787-EE6928AE569D}"/>
                          </a:ext>
                        </a:extLst>
                      </p:cNvPr>
                      <p:cNvSpPr txBox="1"/>
                      <p:nvPr/>
                    </p:nvSpPr>
                    <p:spPr>
                      <a:xfrm>
                        <a:off x="2649832" y="3925278"/>
                        <a:ext cx="370968" cy="276999"/>
                      </a:xfrm>
                      <a:prstGeom prst="rect">
                        <a:avLst/>
                      </a:prstGeom>
                      <a:noFill/>
                    </p:spPr>
                    <p:txBody>
                      <a:bodyPr wrap="square" rtlCol="0">
                        <a:spAutoFit/>
                      </a:bodyPr>
                      <a:lstStyle/>
                      <a:p>
                        <a:r>
                          <a:rPr lang="en-US" sz="1200" dirty="0"/>
                          <a:t>56</a:t>
                        </a:r>
                      </a:p>
                    </p:txBody>
                  </p:sp>
                  <p:sp>
                    <p:nvSpPr>
                      <p:cNvPr id="93" name="TextBox 92">
                        <a:extLst>
                          <a:ext uri="{FF2B5EF4-FFF2-40B4-BE49-F238E27FC236}">
                            <a16:creationId xmlns:a16="http://schemas.microsoft.com/office/drawing/2014/main" id="{776A6105-19E4-451A-A336-E1302FED4382}"/>
                          </a:ext>
                        </a:extLst>
                      </p:cNvPr>
                      <p:cNvSpPr txBox="1"/>
                      <p:nvPr/>
                    </p:nvSpPr>
                    <p:spPr>
                      <a:xfrm>
                        <a:off x="3188215" y="3925278"/>
                        <a:ext cx="352240" cy="276999"/>
                      </a:xfrm>
                      <a:prstGeom prst="rect">
                        <a:avLst/>
                      </a:prstGeom>
                      <a:noFill/>
                    </p:spPr>
                    <p:txBody>
                      <a:bodyPr wrap="square" rtlCol="0">
                        <a:spAutoFit/>
                      </a:bodyPr>
                      <a:lstStyle/>
                      <a:p>
                        <a:r>
                          <a:rPr lang="en-US" sz="1200" dirty="0"/>
                          <a:t>68</a:t>
                        </a:r>
                      </a:p>
                    </p:txBody>
                  </p:sp>
                </p:grpSp>
              </p:grpSp>
              <p:sp>
                <p:nvSpPr>
                  <p:cNvPr id="72" name="TextBox 71">
                    <a:extLst>
                      <a:ext uri="{FF2B5EF4-FFF2-40B4-BE49-F238E27FC236}">
                        <a16:creationId xmlns:a16="http://schemas.microsoft.com/office/drawing/2014/main" id="{014DA9B7-C30E-4E87-B457-F344CCF8EC35}"/>
                      </a:ext>
                    </a:extLst>
                  </p:cNvPr>
                  <p:cNvSpPr txBox="1"/>
                  <p:nvPr/>
                </p:nvSpPr>
                <p:spPr>
                  <a:xfrm>
                    <a:off x="171631" y="2860951"/>
                    <a:ext cx="430015" cy="1816417"/>
                  </a:xfrm>
                  <a:prstGeom prst="rect">
                    <a:avLst/>
                  </a:prstGeom>
                  <a:noFill/>
                </p:spPr>
                <p:txBody>
                  <a:bodyPr vert="vert270" wrap="square" rtlCol="0">
                    <a:spAutoFit/>
                  </a:bodyPr>
                  <a:lstStyle/>
                  <a:p>
                    <a:pPr algn="ctr"/>
                    <a:r>
                      <a:rPr lang="en-US" sz="1200" b="1" dirty="0"/>
                      <a:t>Mean Change From Baseline</a:t>
                    </a:r>
                  </a:p>
                  <a:p>
                    <a:pPr algn="ctr"/>
                    <a:r>
                      <a:rPr lang="en-US" sz="1200" b="1" dirty="0"/>
                      <a:t> Blood EOS Counts (cells/µL)</a:t>
                    </a:r>
                  </a:p>
                </p:txBody>
              </p:sp>
            </p:grpSp>
            <p:sp>
              <p:nvSpPr>
                <p:cNvPr id="162" name="Freeform: Shape 161">
                  <a:extLst>
                    <a:ext uri="{FF2B5EF4-FFF2-40B4-BE49-F238E27FC236}">
                      <a16:creationId xmlns:a16="http://schemas.microsoft.com/office/drawing/2014/main" id="{4665E8D1-6D14-4659-BA09-415F4705C9DB}"/>
                    </a:ext>
                  </a:extLst>
                </p:cNvPr>
                <p:cNvSpPr/>
                <p:nvPr/>
              </p:nvSpPr>
              <p:spPr>
                <a:xfrm>
                  <a:off x="7617083" y="2764176"/>
                  <a:ext cx="3383280" cy="202557"/>
                </a:xfrm>
                <a:custGeom>
                  <a:avLst/>
                  <a:gdLst>
                    <a:gd name="connsiteX0" fmla="*/ 0 w 3912243"/>
                    <a:gd name="connsiteY0" fmla="*/ 202557 h 202557"/>
                    <a:gd name="connsiteX1" fmla="*/ 798653 w 3912243"/>
                    <a:gd name="connsiteY1" fmla="*/ 167833 h 202557"/>
                    <a:gd name="connsiteX2" fmla="*/ 1568370 w 3912243"/>
                    <a:gd name="connsiteY2" fmla="*/ 179408 h 202557"/>
                    <a:gd name="connsiteX3" fmla="*/ 2361235 w 3912243"/>
                    <a:gd name="connsiteY3" fmla="*/ 156259 h 202557"/>
                    <a:gd name="connsiteX4" fmla="*/ 3148314 w 3912243"/>
                    <a:gd name="connsiteY4" fmla="*/ 92598 h 202557"/>
                    <a:gd name="connsiteX5" fmla="*/ 3912243 w 3912243"/>
                    <a:gd name="connsiteY5" fmla="*/ 0 h 202557"/>
                    <a:gd name="connsiteX6" fmla="*/ 3912243 w 3912243"/>
                    <a:gd name="connsiteY6" fmla="*/ 0 h 202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2243" h="202557">
                      <a:moveTo>
                        <a:pt x="0" y="202557"/>
                      </a:moveTo>
                      <a:lnTo>
                        <a:pt x="798653" y="167833"/>
                      </a:lnTo>
                      <a:lnTo>
                        <a:pt x="1568370" y="179408"/>
                      </a:lnTo>
                      <a:lnTo>
                        <a:pt x="2361235" y="156259"/>
                      </a:lnTo>
                      <a:lnTo>
                        <a:pt x="3148314" y="92598"/>
                      </a:lnTo>
                      <a:lnTo>
                        <a:pt x="3912243" y="0"/>
                      </a:lnTo>
                      <a:lnTo>
                        <a:pt x="3912243" y="0"/>
                      </a:lnTo>
                    </a:path>
                  </a:pathLst>
                </a:cu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3" name="Freeform: Shape 162">
                  <a:extLst>
                    <a:ext uri="{FF2B5EF4-FFF2-40B4-BE49-F238E27FC236}">
                      <a16:creationId xmlns:a16="http://schemas.microsoft.com/office/drawing/2014/main" id="{0749FDDA-FE32-410C-B5BA-9162860C17F7}"/>
                    </a:ext>
                  </a:extLst>
                </p:cNvPr>
                <p:cNvSpPr/>
                <p:nvPr/>
              </p:nvSpPr>
              <p:spPr>
                <a:xfrm>
                  <a:off x="7597293" y="2205614"/>
                  <a:ext cx="3404744" cy="850739"/>
                </a:xfrm>
                <a:custGeom>
                  <a:avLst/>
                  <a:gdLst>
                    <a:gd name="connsiteX0" fmla="*/ 0 w 3889094"/>
                    <a:gd name="connsiteY0" fmla="*/ 769717 h 850739"/>
                    <a:gd name="connsiteX1" fmla="*/ 787078 w 3889094"/>
                    <a:gd name="connsiteY1" fmla="*/ 821803 h 850739"/>
                    <a:gd name="connsiteX2" fmla="*/ 1568370 w 3889094"/>
                    <a:gd name="connsiteY2" fmla="*/ 850739 h 850739"/>
                    <a:gd name="connsiteX3" fmla="*/ 2343873 w 3889094"/>
                    <a:gd name="connsiteY3" fmla="*/ 804441 h 850739"/>
                    <a:gd name="connsiteX4" fmla="*/ 3125165 w 3889094"/>
                    <a:gd name="connsiteY4" fmla="*/ 798653 h 850739"/>
                    <a:gd name="connsiteX5" fmla="*/ 3889094 w 3889094"/>
                    <a:gd name="connsiteY5" fmla="*/ 0 h 850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89094" h="850739">
                      <a:moveTo>
                        <a:pt x="0" y="769717"/>
                      </a:moveTo>
                      <a:lnTo>
                        <a:pt x="787078" y="821803"/>
                      </a:lnTo>
                      <a:lnTo>
                        <a:pt x="1568370" y="850739"/>
                      </a:lnTo>
                      <a:lnTo>
                        <a:pt x="2343873" y="804441"/>
                      </a:lnTo>
                      <a:lnTo>
                        <a:pt x="3125165" y="798653"/>
                      </a:lnTo>
                      <a:lnTo>
                        <a:pt x="3889094" y="0"/>
                      </a:lnTo>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Freeform: Shape 174">
                  <a:extLst>
                    <a:ext uri="{FF2B5EF4-FFF2-40B4-BE49-F238E27FC236}">
                      <a16:creationId xmlns:a16="http://schemas.microsoft.com/office/drawing/2014/main" id="{E43E4490-6A84-4785-AD83-392C731C966D}"/>
                    </a:ext>
                  </a:extLst>
                </p:cNvPr>
                <p:cNvSpPr/>
                <p:nvPr/>
              </p:nvSpPr>
              <p:spPr>
                <a:xfrm>
                  <a:off x="7604206" y="2962930"/>
                  <a:ext cx="3404947" cy="1301133"/>
                </a:xfrm>
                <a:custGeom>
                  <a:avLst/>
                  <a:gdLst>
                    <a:gd name="connsiteX0" fmla="*/ 0 w 3918031"/>
                    <a:gd name="connsiteY0" fmla="*/ 0 h 1319514"/>
                    <a:gd name="connsiteX1" fmla="*/ 792866 w 3918031"/>
                    <a:gd name="connsiteY1" fmla="*/ 1319514 h 1319514"/>
                    <a:gd name="connsiteX2" fmla="*/ 1579945 w 3918031"/>
                    <a:gd name="connsiteY2" fmla="*/ 1192192 h 1319514"/>
                    <a:gd name="connsiteX3" fmla="*/ 2372810 w 3918031"/>
                    <a:gd name="connsiteY3" fmla="*/ 1296364 h 1319514"/>
                    <a:gd name="connsiteX4" fmla="*/ 3136740 w 3918031"/>
                    <a:gd name="connsiteY4" fmla="*/ 1296364 h 1319514"/>
                    <a:gd name="connsiteX5" fmla="*/ 3918031 w 3918031"/>
                    <a:gd name="connsiteY5" fmla="*/ 405114 h 1319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18031" h="1319514">
                      <a:moveTo>
                        <a:pt x="0" y="0"/>
                      </a:moveTo>
                      <a:lnTo>
                        <a:pt x="792866" y="1319514"/>
                      </a:lnTo>
                      <a:lnTo>
                        <a:pt x="1579945" y="1192192"/>
                      </a:lnTo>
                      <a:lnTo>
                        <a:pt x="2372810" y="1296364"/>
                      </a:lnTo>
                      <a:lnTo>
                        <a:pt x="3136740" y="1296364"/>
                      </a:lnTo>
                      <a:lnTo>
                        <a:pt x="3918031" y="405114"/>
                      </a:lnTo>
                    </a:path>
                  </a:pathLst>
                </a:custGeom>
                <a:no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reeform: Shape 6">
                  <a:extLst>
                    <a:ext uri="{FF2B5EF4-FFF2-40B4-BE49-F238E27FC236}">
                      <a16:creationId xmlns:a16="http://schemas.microsoft.com/office/drawing/2014/main" id="{EE064558-E708-4214-9A7F-44B74EF7EC8F}"/>
                    </a:ext>
                  </a:extLst>
                </p:cNvPr>
                <p:cNvSpPr/>
                <p:nvPr/>
              </p:nvSpPr>
              <p:spPr>
                <a:xfrm>
                  <a:off x="7603067" y="2967567"/>
                  <a:ext cx="3416300" cy="1333500"/>
                </a:xfrm>
                <a:custGeom>
                  <a:avLst/>
                  <a:gdLst>
                    <a:gd name="connsiteX0" fmla="*/ 0 w 3416300"/>
                    <a:gd name="connsiteY0" fmla="*/ 0 h 1333500"/>
                    <a:gd name="connsiteX1" fmla="*/ 690033 w 3416300"/>
                    <a:gd name="connsiteY1" fmla="*/ 1333500 h 1333500"/>
                    <a:gd name="connsiteX2" fmla="*/ 1358900 w 3416300"/>
                    <a:gd name="connsiteY2" fmla="*/ 1270000 h 1333500"/>
                    <a:gd name="connsiteX3" fmla="*/ 2048933 w 3416300"/>
                    <a:gd name="connsiteY3" fmla="*/ 1320800 h 1333500"/>
                    <a:gd name="connsiteX4" fmla="*/ 2734733 w 3416300"/>
                    <a:gd name="connsiteY4" fmla="*/ 1295400 h 1333500"/>
                    <a:gd name="connsiteX5" fmla="*/ 3416300 w 3416300"/>
                    <a:gd name="connsiteY5" fmla="*/ 1066800 h 1333500"/>
                    <a:gd name="connsiteX6" fmla="*/ 3416300 w 3416300"/>
                    <a:gd name="connsiteY6" fmla="*/ 1066800 h 133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16300" h="1333500">
                      <a:moveTo>
                        <a:pt x="0" y="0"/>
                      </a:moveTo>
                      <a:lnTo>
                        <a:pt x="690033" y="1333500"/>
                      </a:lnTo>
                      <a:lnTo>
                        <a:pt x="1358900" y="1270000"/>
                      </a:lnTo>
                      <a:lnTo>
                        <a:pt x="2048933" y="1320800"/>
                      </a:lnTo>
                      <a:lnTo>
                        <a:pt x="2734733" y="1295400"/>
                      </a:lnTo>
                      <a:lnTo>
                        <a:pt x="3416300" y="1066800"/>
                      </a:lnTo>
                      <a:lnTo>
                        <a:pt x="3416300" y="1066800"/>
                      </a:lnTo>
                    </a:path>
                  </a:pathLst>
                </a:cu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7" name="Group 186">
                  <a:extLst>
                    <a:ext uri="{FF2B5EF4-FFF2-40B4-BE49-F238E27FC236}">
                      <a16:creationId xmlns:a16="http://schemas.microsoft.com/office/drawing/2014/main" id="{A7DFF050-6B96-49B5-B2DB-6E5B7D494C07}"/>
                    </a:ext>
                  </a:extLst>
                </p:cNvPr>
                <p:cNvGrpSpPr/>
                <p:nvPr/>
              </p:nvGrpSpPr>
              <p:grpSpPr>
                <a:xfrm>
                  <a:off x="10247523" y="1608411"/>
                  <a:ext cx="1543884" cy="284144"/>
                  <a:chOff x="8571694" y="1896211"/>
                  <a:chExt cx="2089113" cy="284144"/>
                </a:xfrm>
              </p:grpSpPr>
              <p:cxnSp>
                <p:nvCxnSpPr>
                  <p:cNvPr id="188" name="Straight Arrow Connector 187">
                    <a:extLst>
                      <a:ext uri="{FF2B5EF4-FFF2-40B4-BE49-F238E27FC236}">
                        <a16:creationId xmlns:a16="http://schemas.microsoft.com/office/drawing/2014/main" id="{DA50C092-DF68-46A8-AC39-D96DA4299614}"/>
                      </a:ext>
                    </a:extLst>
                  </p:cNvPr>
                  <p:cNvCxnSpPr>
                    <a:cxnSpLocks/>
                  </p:cNvCxnSpPr>
                  <p:nvPr/>
                </p:nvCxnSpPr>
                <p:spPr>
                  <a:xfrm rot="16200000">
                    <a:off x="9143946" y="1685424"/>
                    <a:ext cx="0" cy="989861"/>
                  </a:xfrm>
                  <a:prstGeom prst="straightConnector1">
                    <a:avLst/>
                  </a:prstGeom>
                  <a:ln w="38100">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9" name="TextBox 15">
                    <a:extLst>
                      <a:ext uri="{FF2B5EF4-FFF2-40B4-BE49-F238E27FC236}">
                        <a16:creationId xmlns:a16="http://schemas.microsoft.com/office/drawing/2014/main" id="{96997214-17C2-4F18-A724-82BC5C516A68}"/>
                      </a:ext>
                    </a:extLst>
                  </p:cNvPr>
                  <p:cNvSpPr txBox="1"/>
                  <p:nvPr/>
                </p:nvSpPr>
                <p:spPr>
                  <a:xfrm>
                    <a:off x="8571694" y="1896211"/>
                    <a:ext cx="2089113" cy="215444"/>
                  </a:xfrm>
                  <a:prstGeom prst="rect">
                    <a:avLst/>
                  </a:prstGeom>
                  <a:noFill/>
                  <a:ln>
                    <a:noFill/>
                  </a:ln>
                </p:spPr>
                <p:txBody>
                  <a:bodyPr wrap="non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400" dirty="0"/>
                      <a:t> </a:t>
                    </a:r>
                    <a:r>
                      <a:rPr lang="en-US" sz="1300" dirty="0"/>
                      <a:t>Off-treatment period</a:t>
                    </a:r>
                  </a:p>
                </p:txBody>
              </p:sp>
            </p:grpSp>
            <p:sp>
              <p:nvSpPr>
                <p:cNvPr id="190" name="TextBox 189">
                  <a:extLst>
                    <a:ext uri="{FF2B5EF4-FFF2-40B4-BE49-F238E27FC236}">
                      <a16:creationId xmlns:a16="http://schemas.microsoft.com/office/drawing/2014/main" id="{0155B024-EAC2-4D12-9EBD-BAE13D1F6DE8}"/>
                    </a:ext>
                  </a:extLst>
                </p:cNvPr>
                <p:cNvSpPr txBox="1"/>
                <p:nvPr/>
              </p:nvSpPr>
              <p:spPr>
                <a:xfrm>
                  <a:off x="10939033" y="2074892"/>
                  <a:ext cx="1020223" cy="276999"/>
                </a:xfrm>
                <a:prstGeom prst="rect">
                  <a:avLst/>
                </a:prstGeom>
                <a:noFill/>
              </p:spPr>
              <p:txBody>
                <a:bodyPr wrap="square" rtlCol="0">
                  <a:spAutoFit/>
                </a:bodyPr>
                <a:lstStyle/>
                <a:p>
                  <a:r>
                    <a:rPr lang="en-US" sz="1200" b="1" dirty="0">
                      <a:solidFill>
                        <a:schemeClr val="accent2"/>
                      </a:solidFill>
                    </a:rPr>
                    <a:t>Q8W/Q8W</a:t>
                  </a:r>
                </a:p>
              </p:txBody>
            </p:sp>
            <p:sp>
              <p:nvSpPr>
                <p:cNvPr id="191" name="TextBox 190">
                  <a:extLst>
                    <a:ext uri="{FF2B5EF4-FFF2-40B4-BE49-F238E27FC236}">
                      <a16:creationId xmlns:a16="http://schemas.microsoft.com/office/drawing/2014/main" id="{A7C481E0-9130-4E0B-8CD9-C32247542466}"/>
                    </a:ext>
                  </a:extLst>
                </p:cNvPr>
                <p:cNvSpPr txBox="1"/>
                <p:nvPr/>
              </p:nvSpPr>
              <p:spPr>
                <a:xfrm>
                  <a:off x="10945469" y="2622676"/>
                  <a:ext cx="1020223" cy="276999"/>
                </a:xfrm>
                <a:prstGeom prst="rect">
                  <a:avLst/>
                </a:prstGeom>
                <a:noFill/>
              </p:spPr>
              <p:txBody>
                <a:bodyPr wrap="square" rtlCol="0">
                  <a:spAutoFit/>
                </a:bodyPr>
                <a:lstStyle/>
                <a:p>
                  <a:r>
                    <a:rPr lang="en-US" sz="1200" b="1" dirty="0">
                      <a:solidFill>
                        <a:srgbClr val="C00000"/>
                      </a:solidFill>
                    </a:rPr>
                    <a:t>Q4W/Q4W</a:t>
                  </a:r>
                </a:p>
              </p:txBody>
            </p:sp>
            <p:sp>
              <p:nvSpPr>
                <p:cNvPr id="192" name="TextBox 191">
                  <a:extLst>
                    <a:ext uri="{FF2B5EF4-FFF2-40B4-BE49-F238E27FC236}">
                      <a16:creationId xmlns:a16="http://schemas.microsoft.com/office/drawing/2014/main" id="{B6F72211-DE19-4448-93ED-BAA796096AED}"/>
                    </a:ext>
                  </a:extLst>
                </p:cNvPr>
                <p:cNvSpPr txBox="1"/>
                <p:nvPr/>
              </p:nvSpPr>
              <p:spPr>
                <a:xfrm>
                  <a:off x="10960927" y="3220010"/>
                  <a:ext cx="1020223" cy="276999"/>
                </a:xfrm>
                <a:prstGeom prst="rect">
                  <a:avLst/>
                </a:prstGeom>
                <a:noFill/>
              </p:spPr>
              <p:txBody>
                <a:bodyPr wrap="square" rtlCol="0">
                  <a:spAutoFit/>
                </a:bodyPr>
                <a:lstStyle/>
                <a:p>
                  <a:r>
                    <a:rPr lang="en-US" sz="1200" b="1" dirty="0">
                      <a:solidFill>
                        <a:schemeClr val="tx2">
                          <a:lumMod val="75000"/>
                        </a:schemeClr>
                      </a:solidFill>
                    </a:rPr>
                    <a:t>PBO/Q8W</a:t>
                  </a:r>
                </a:p>
              </p:txBody>
            </p:sp>
            <p:sp>
              <p:nvSpPr>
                <p:cNvPr id="193" name="TextBox 192">
                  <a:extLst>
                    <a:ext uri="{FF2B5EF4-FFF2-40B4-BE49-F238E27FC236}">
                      <a16:creationId xmlns:a16="http://schemas.microsoft.com/office/drawing/2014/main" id="{5C4AEEDC-8BC4-4DE1-AF70-EBA7BD3CE83B}"/>
                    </a:ext>
                  </a:extLst>
                </p:cNvPr>
                <p:cNvSpPr txBox="1"/>
                <p:nvPr/>
              </p:nvSpPr>
              <p:spPr>
                <a:xfrm>
                  <a:off x="10959175" y="3895107"/>
                  <a:ext cx="1020223" cy="276999"/>
                </a:xfrm>
                <a:prstGeom prst="rect">
                  <a:avLst/>
                </a:prstGeom>
                <a:noFill/>
              </p:spPr>
              <p:txBody>
                <a:bodyPr wrap="square" rtlCol="0">
                  <a:spAutoFit/>
                </a:bodyPr>
                <a:lstStyle/>
                <a:p>
                  <a:r>
                    <a:rPr lang="en-US" sz="1200" b="1" dirty="0">
                      <a:solidFill>
                        <a:schemeClr val="bg1">
                          <a:lumMod val="65000"/>
                        </a:schemeClr>
                      </a:solidFill>
                    </a:rPr>
                    <a:t>PBO/Q4W</a:t>
                  </a:r>
                </a:p>
              </p:txBody>
            </p:sp>
          </p:grpSp>
        </p:grpSp>
      </p:grpSp>
      <p:sp>
        <p:nvSpPr>
          <p:cNvPr id="6" name="TextBox 5">
            <a:extLst>
              <a:ext uri="{FF2B5EF4-FFF2-40B4-BE49-F238E27FC236}">
                <a16:creationId xmlns:a16="http://schemas.microsoft.com/office/drawing/2014/main" id="{77AE393D-5C58-4B62-9E5B-9110E558C44C}"/>
              </a:ext>
            </a:extLst>
          </p:cNvPr>
          <p:cNvSpPr txBox="1"/>
          <p:nvPr/>
        </p:nvSpPr>
        <p:spPr>
          <a:xfrm>
            <a:off x="1624604" y="4959567"/>
            <a:ext cx="3437885" cy="276999"/>
          </a:xfrm>
          <a:prstGeom prst="rect">
            <a:avLst/>
          </a:prstGeom>
          <a:noFill/>
        </p:spPr>
        <p:txBody>
          <a:bodyPr wrap="square" rtlCol="0">
            <a:spAutoFit/>
          </a:bodyPr>
          <a:lstStyle/>
          <a:p>
            <a:pPr algn="ctr"/>
            <a:r>
              <a:rPr lang="en-US" sz="1200" b="1" dirty="0"/>
              <a:t>Week</a:t>
            </a:r>
          </a:p>
        </p:txBody>
      </p:sp>
      <p:sp>
        <p:nvSpPr>
          <p:cNvPr id="154" name="TextBox 153">
            <a:extLst>
              <a:ext uri="{FF2B5EF4-FFF2-40B4-BE49-F238E27FC236}">
                <a16:creationId xmlns:a16="http://schemas.microsoft.com/office/drawing/2014/main" id="{5C0D3D88-C9EC-4440-844C-39CD2358BB1C}"/>
              </a:ext>
            </a:extLst>
          </p:cNvPr>
          <p:cNvSpPr txBox="1"/>
          <p:nvPr/>
        </p:nvSpPr>
        <p:spPr>
          <a:xfrm>
            <a:off x="7462724" y="4973695"/>
            <a:ext cx="3437885" cy="276999"/>
          </a:xfrm>
          <a:prstGeom prst="rect">
            <a:avLst/>
          </a:prstGeom>
          <a:noFill/>
        </p:spPr>
        <p:txBody>
          <a:bodyPr wrap="square" rtlCol="0">
            <a:spAutoFit/>
          </a:bodyPr>
          <a:lstStyle/>
          <a:p>
            <a:pPr algn="ctr"/>
            <a:r>
              <a:rPr lang="en-US" sz="1200" b="1" dirty="0"/>
              <a:t>Week</a:t>
            </a:r>
          </a:p>
        </p:txBody>
      </p:sp>
      <p:sp>
        <p:nvSpPr>
          <p:cNvPr id="181" name="Flowchart: Connector 180">
            <a:extLst>
              <a:ext uri="{FF2B5EF4-FFF2-40B4-BE49-F238E27FC236}">
                <a16:creationId xmlns:a16="http://schemas.microsoft.com/office/drawing/2014/main" id="{F0926F62-0EFB-46AA-AE79-E26C0F4C7DDF}"/>
              </a:ext>
            </a:extLst>
          </p:cNvPr>
          <p:cNvSpPr/>
          <p:nvPr/>
        </p:nvSpPr>
        <p:spPr>
          <a:xfrm>
            <a:off x="8727199" y="4440174"/>
            <a:ext cx="47877" cy="45720"/>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4" name="Flowchart: Connector 193">
            <a:extLst>
              <a:ext uri="{FF2B5EF4-FFF2-40B4-BE49-F238E27FC236}">
                <a16:creationId xmlns:a16="http://schemas.microsoft.com/office/drawing/2014/main" id="{E1871C3E-2B42-4824-9FC7-878045A4A9CF}"/>
              </a:ext>
            </a:extLst>
          </p:cNvPr>
          <p:cNvSpPr/>
          <p:nvPr/>
        </p:nvSpPr>
        <p:spPr>
          <a:xfrm>
            <a:off x="2942223" y="4469223"/>
            <a:ext cx="47877" cy="45720"/>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5" name="Flowchart: Connector 194">
            <a:extLst>
              <a:ext uri="{FF2B5EF4-FFF2-40B4-BE49-F238E27FC236}">
                <a16:creationId xmlns:a16="http://schemas.microsoft.com/office/drawing/2014/main" id="{A60E3045-1FC8-4A29-A0DE-44463E1780F9}"/>
              </a:ext>
            </a:extLst>
          </p:cNvPr>
          <p:cNvSpPr/>
          <p:nvPr/>
        </p:nvSpPr>
        <p:spPr>
          <a:xfrm>
            <a:off x="3637341" y="4437132"/>
            <a:ext cx="47877" cy="45720"/>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5" name="TextBox 184">
            <a:extLst>
              <a:ext uri="{FF2B5EF4-FFF2-40B4-BE49-F238E27FC236}">
                <a16:creationId xmlns:a16="http://schemas.microsoft.com/office/drawing/2014/main" id="{662236F8-7408-4EA4-B5D1-166C0C4212CC}"/>
              </a:ext>
            </a:extLst>
          </p:cNvPr>
          <p:cNvSpPr txBox="1"/>
          <p:nvPr/>
        </p:nvSpPr>
        <p:spPr>
          <a:xfrm>
            <a:off x="5875489" y="3763177"/>
            <a:ext cx="639919" cy="400110"/>
          </a:xfrm>
          <a:prstGeom prst="rect">
            <a:avLst/>
          </a:prstGeom>
          <a:noFill/>
        </p:spPr>
        <p:txBody>
          <a:bodyPr wrap="none" rtlCol="0">
            <a:spAutoFit/>
          </a:bodyPr>
          <a:lstStyle/>
          <a:p>
            <a:r>
              <a:rPr lang="en-US" sz="1000" b="1" dirty="0"/>
              <a:t>New to </a:t>
            </a:r>
          </a:p>
          <a:p>
            <a:r>
              <a:rPr lang="en-US" sz="1000" b="1" dirty="0"/>
              <a:t>benra </a:t>
            </a:r>
          </a:p>
        </p:txBody>
      </p:sp>
      <p:sp>
        <p:nvSpPr>
          <p:cNvPr id="196" name="TextBox 195">
            <a:extLst>
              <a:ext uri="{FF2B5EF4-FFF2-40B4-BE49-F238E27FC236}">
                <a16:creationId xmlns:a16="http://schemas.microsoft.com/office/drawing/2014/main" id="{77BDD50A-5F24-40C3-86BD-8573FD984DBC}"/>
              </a:ext>
            </a:extLst>
          </p:cNvPr>
          <p:cNvSpPr txBox="1"/>
          <p:nvPr/>
        </p:nvSpPr>
        <p:spPr>
          <a:xfrm>
            <a:off x="5870744" y="2405550"/>
            <a:ext cx="933269" cy="400110"/>
          </a:xfrm>
          <a:prstGeom prst="rect">
            <a:avLst/>
          </a:prstGeom>
          <a:noFill/>
        </p:spPr>
        <p:txBody>
          <a:bodyPr wrap="none" rtlCol="0">
            <a:spAutoFit/>
          </a:bodyPr>
          <a:lstStyle/>
          <a:p>
            <a:r>
              <a:rPr lang="en-US" sz="1000" b="1" dirty="0"/>
              <a:t>Continuous </a:t>
            </a:r>
          </a:p>
          <a:p>
            <a:r>
              <a:rPr lang="en-US" sz="1000" b="1" dirty="0"/>
              <a:t>exposure</a:t>
            </a:r>
          </a:p>
        </p:txBody>
      </p:sp>
      <p:sp>
        <p:nvSpPr>
          <p:cNvPr id="197" name="Right Brace 196">
            <a:extLst>
              <a:ext uri="{FF2B5EF4-FFF2-40B4-BE49-F238E27FC236}">
                <a16:creationId xmlns:a16="http://schemas.microsoft.com/office/drawing/2014/main" id="{02447E05-E8C0-4792-BCA3-1FC714567800}"/>
              </a:ext>
            </a:extLst>
          </p:cNvPr>
          <p:cNvSpPr/>
          <p:nvPr/>
        </p:nvSpPr>
        <p:spPr>
          <a:xfrm>
            <a:off x="5836398" y="2436650"/>
            <a:ext cx="135436" cy="365760"/>
          </a:xfrm>
          <a:prstGeom prst="rightBrac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98" name="Right Brace 197">
            <a:extLst>
              <a:ext uri="{FF2B5EF4-FFF2-40B4-BE49-F238E27FC236}">
                <a16:creationId xmlns:a16="http://schemas.microsoft.com/office/drawing/2014/main" id="{836C10ED-28A7-458F-901C-B6513378707D}"/>
              </a:ext>
            </a:extLst>
          </p:cNvPr>
          <p:cNvSpPr/>
          <p:nvPr/>
        </p:nvSpPr>
        <p:spPr>
          <a:xfrm>
            <a:off x="5819490" y="3643192"/>
            <a:ext cx="135436" cy="640080"/>
          </a:xfrm>
          <a:prstGeom prst="rightBrac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194109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5423B-820B-45DF-A552-9060348FCD34}"/>
              </a:ext>
            </a:extLst>
          </p:cNvPr>
          <p:cNvSpPr>
            <a:spLocks noGrp="1"/>
          </p:cNvSpPr>
          <p:nvPr>
            <p:ph type="title"/>
          </p:nvPr>
        </p:nvSpPr>
        <p:spPr/>
        <p:txBody>
          <a:bodyPr/>
          <a:lstStyle/>
          <a:p>
            <a:r>
              <a:rPr lang="en-US" dirty="0"/>
              <a:t>Overview of the BORA Study</a:t>
            </a:r>
          </a:p>
        </p:txBody>
      </p:sp>
      <p:sp>
        <p:nvSpPr>
          <p:cNvPr id="3" name="Slide Number Placeholder 2">
            <a:extLst>
              <a:ext uri="{FF2B5EF4-FFF2-40B4-BE49-F238E27FC236}">
                <a16:creationId xmlns:a16="http://schemas.microsoft.com/office/drawing/2014/main" id="{B981BAC8-D21D-40D6-8FED-13D5FFAF0A95}"/>
              </a:ext>
            </a:extLst>
          </p:cNvPr>
          <p:cNvSpPr>
            <a:spLocks noGrp="1"/>
          </p:cNvSpPr>
          <p:nvPr>
            <p:ph type="sldNum" sz="quarter" idx="12"/>
          </p:nvPr>
        </p:nvSpPr>
        <p:spPr/>
        <p:txBody>
          <a:bodyPr/>
          <a:lstStyle/>
          <a:p>
            <a:pPr algn="ctr"/>
            <a:fld id="{CC7432E5-F8E0-41AE-9A6B-AD730338B005}" type="slidenum">
              <a:rPr lang="en-US" smtClean="0"/>
              <a:pPr algn="ctr"/>
              <a:t>2</a:t>
            </a:fld>
            <a:endParaRPr lang="en-US" dirty="0"/>
          </a:p>
        </p:txBody>
      </p:sp>
      <p:sp>
        <p:nvSpPr>
          <p:cNvPr id="4" name="Text Placeholder 3">
            <a:extLst>
              <a:ext uri="{FF2B5EF4-FFF2-40B4-BE49-F238E27FC236}">
                <a16:creationId xmlns:a16="http://schemas.microsoft.com/office/drawing/2014/main" id="{03B47ABC-BB22-454E-849A-B7D1A4E84AAC}"/>
              </a:ext>
            </a:extLst>
          </p:cNvPr>
          <p:cNvSpPr>
            <a:spLocks noGrp="1"/>
          </p:cNvSpPr>
          <p:nvPr>
            <p:ph type="body" sz="quarter" idx="13"/>
          </p:nvPr>
        </p:nvSpPr>
        <p:spPr/>
        <p:txBody>
          <a:bodyPr/>
          <a:lstStyle/>
          <a:p>
            <a:r>
              <a:rPr lang="en-US" baseline="30000" dirty="0"/>
              <a:t>a</a:t>
            </a:r>
            <a:r>
              <a:rPr lang="en-US" dirty="0"/>
              <a:t>Comparisons versus baseline reflect baseline at entry to BORA (not baseline at entry to SIROCCO and CALIMA). Second year results for adolescents to be reported at a later date; </a:t>
            </a:r>
            <a:r>
              <a:rPr lang="en-US" baseline="30000" dirty="0"/>
              <a:t>b</a:t>
            </a:r>
            <a:r>
              <a:rPr lang="en-US" dirty="0"/>
              <a:t>The EOT for adolescents was at Week 108 (up to ≈3 years of safety data). </a:t>
            </a:r>
          </a:p>
          <a:p>
            <a:r>
              <a:rPr lang="en-US" dirty="0"/>
              <a:t>EOT = end of treatment; ICS = inhaled corticosteroid; LABA = long-acting </a:t>
            </a:r>
            <a:r>
              <a:rPr lang="el-GR" dirty="0"/>
              <a:t>β</a:t>
            </a:r>
            <a:r>
              <a:rPr lang="en-US" dirty="0"/>
              <a:t>-agonist.</a:t>
            </a:r>
          </a:p>
          <a:p>
            <a:r>
              <a:rPr lang="en-US" dirty="0"/>
              <a:t>Busse WW et al. Article online ahead of print. </a:t>
            </a:r>
            <a:r>
              <a:rPr lang="en-US" i="1" dirty="0"/>
              <a:t>Lancet Respir Med. </a:t>
            </a:r>
            <a:r>
              <a:rPr lang="en-US" dirty="0"/>
              <a:t>2018.</a:t>
            </a:r>
          </a:p>
        </p:txBody>
      </p:sp>
      <p:sp>
        <p:nvSpPr>
          <p:cNvPr id="5" name="Content Placeholder 4">
            <a:extLst>
              <a:ext uri="{FF2B5EF4-FFF2-40B4-BE49-F238E27FC236}">
                <a16:creationId xmlns:a16="http://schemas.microsoft.com/office/drawing/2014/main" id="{CCC2C3F0-8B2F-4138-A8CF-38B461D330CD}"/>
              </a:ext>
            </a:extLst>
          </p:cNvPr>
          <p:cNvSpPr>
            <a:spLocks noGrp="1"/>
          </p:cNvSpPr>
          <p:nvPr>
            <p:ph idx="1"/>
          </p:nvPr>
        </p:nvSpPr>
        <p:spPr/>
        <p:txBody>
          <a:bodyPr/>
          <a:lstStyle/>
          <a:p>
            <a:pPr>
              <a:lnSpc>
                <a:spcPct val="100000"/>
              </a:lnSpc>
              <a:buClr>
                <a:schemeClr val="accent2"/>
              </a:buClr>
            </a:pPr>
            <a:r>
              <a:rPr lang="en-US" dirty="0"/>
              <a:t>BORA (NCT02258542): </a:t>
            </a:r>
            <a:r>
              <a:rPr lang="en-GB" dirty="0"/>
              <a:t>Two-year results from BORA, a Phase III extension trial to evaluate the long-term safety and efficacy of benralizumab in severe, uncontrolled asthma</a:t>
            </a:r>
            <a:endParaRPr lang="en-US" dirty="0"/>
          </a:p>
          <a:p>
            <a:pPr>
              <a:lnSpc>
                <a:spcPct val="100000"/>
              </a:lnSpc>
              <a:buClr>
                <a:schemeClr val="accent2"/>
              </a:buClr>
            </a:pPr>
            <a:r>
              <a:rPr lang="en-US" dirty="0"/>
              <a:t>Patient population: </a:t>
            </a:r>
          </a:p>
          <a:p>
            <a:pPr lvl="1">
              <a:lnSpc>
                <a:spcPct val="100000"/>
              </a:lnSpc>
            </a:pPr>
            <a:r>
              <a:rPr lang="en-US" dirty="0"/>
              <a:t>Adults and adolescents who completed one of predecessor studies: SIROCCO or CALIMA</a:t>
            </a:r>
          </a:p>
          <a:p>
            <a:pPr lvl="1">
              <a:lnSpc>
                <a:spcPct val="100000"/>
              </a:lnSpc>
            </a:pPr>
            <a:r>
              <a:rPr lang="en-US" dirty="0"/>
              <a:t>Predecessor studies conducted in patients with uncontrolled asthma who were receiving ICS/LABA</a:t>
            </a:r>
          </a:p>
          <a:p>
            <a:pPr>
              <a:lnSpc>
                <a:spcPct val="100000"/>
              </a:lnSpc>
              <a:buClr>
                <a:schemeClr val="accent2"/>
              </a:buClr>
            </a:pPr>
            <a:r>
              <a:rPr lang="en-US" dirty="0"/>
              <a:t>Interim Analysis</a:t>
            </a:r>
            <a:r>
              <a:rPr lang="en-US" baseline="30000" dirty="0"/>
              <a:t>a</a:t>
            </a:r>
          </a:p>
          <a:p>
            <a:pPr lvl="1">
              <a:lnSpc>
                <a:spcPct val="100000"/>
              </a:lnSpc>
            </a:pPr>
            <a:r>
              <a:rPr lang="en-US" dirty="0"/>
              <a:t>First year safety and efficacy for adult and adolescent patients who completed SIROCCO and CALIMA</a:t>
            </a:r>
          </a:p>
          <a:p>
            <a:pPr lvl="1">
              <a:lnSpc>
                <a:spcPct val="100000"/>
              </a:lnSpc>
            </a:pPr>
            <a:r>
              <a:rPr lang="en-US" dirty="0"/>
              <a:t>Data from the beginning of the BORA study up to Week 68 (follow up) for adult patients and Week 56 (cut off) for adolescent patients</a:t>
            </a:r>
            <a:r>
              <a:rPr lang="en-US" baseline="30000" dirty="0"/>
              <a:t>b</a:t>
            </a:r>
            <a:r>
              <a:rPr lang="en-US" dirty="0"/>
              <a:t>  </a:t>
            </a:r>
          </a:p>
          <a:p>
            <a:pPr lvl="1">
              <a:lnSpc>
                <a:spcPct val="100000"/>
              </a:lnSpc>
            </a:pPr>
            <a:r>
              <a:rPr lang="en-US" dirty="0"/>
              <a:t>1576 patients included in the analysis </a:t>
            </a:r>
          </a:p>
          <a:p>
            <a:pPr marL="228600" lvl="1" indent="0">
              <a:lnSpc>
                <a:spcPct val="100000"/>
              </a:lnSpc>
              <a:buNone/>
            </a:pPr>
            <a:endParaRPr lang="en-US" dirty="0"/>
          </a:p>
        </p:txBody>
      </p:sp>
    </p:spTree>
    <p:extLst>
      <p:ext uri="{BB962C8B-B14F-4D97-AF65-F5344CB8AC3E}">
        <p14:creationId xmlns:p14="http://schemas.microsoft.com/office/powerpoint/2010/main" val="1951491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Flowchart: Connector 242">
            <a:extLst>
              <a:ext uri="{FF2B5EF4-FFF2-40B4-BE49-F238E27FC236}">
                <a16:creationId xmlns:a16="http://schemas.microsoft.com/office/drawing/2014/main" id="{085AAF86-79D8-4022-A22C-962FD1EC5AA1}"/>
              </a:ext>
            </a:extLst>
          </p:cNvPr>
          <p:cNvSpPr/>
          <p:nvPr/>
        </p:nvSpPr>
        <p:spPr>
          <a:xfrm>
            <a:off x="6909681" y="4555024"/>
            <a:ext cx="47877" cy="45720"/>
          </a:xfrm>
          <a:prstGeom prst="flowChartConnector">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1" name="Flowchart: Connector 240">
            <a:extLst>
              <a:ext uri="{FF2B5EF4-FFF2-40B4-BE49-F238E27FC236}">
                <a16:creationId xmlns:a16="http://schemas.microsoft.com/office/drawing/2014/main" id="{ED384BA1-6021-4AFE-BBCD-4DEE7A4E40A4}"/>
              </a:ext>
            </a:extLst>
          </p:cNvPr>
          <p:cNvSpPr/>
          <p:nvPr/>
        </p:nvSpPr>
        <p:spPr>
          <a:xfrm>
            <a:off x="6913484" y="3756358"/>
            <a:ext cx="47877" cy="45720"/>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9" name="Flowchart: Connector 238">
            <a:extLst>
              <a:ext uri="{FF2B5EF4-FFF2-40B4-BE49-F238E27FC236}">
                <a16:creationId xmlns:a16="http://schemas.microsoft.com/office/drawing/2014/main" id="{95F822B4-954B-4D72-B450-FE0FCCBBB94F}"/>
              </a:ext>
            </a:extLst>
          </p:cNvPr>
          <p:cNvSpPr/>
          <p:nvPr/>
        </p:nvSpPr>
        <p:spPr>
          <a:xfrm>
            <a:off x="1154805" y="4532164"/>
            <a:ext cx="47877" cy="45720"/>
          </a:xfrm>
          <a:prstGeom prst="flowChartConnector">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045423B-820B-45DF-A552-9060348FCD34}"/>
              </a:ext>
            </a:extLst>
          </p:cNvPr>
          <p:cNvSpPr>
            <a:spLocks noGrp="1"/>
          </p:cNvSpPr>
          <p:nvPr>
            <p:ph type="title"/>
          </p:nvPr>
        </p:nvSpPr>
        <p:spPr>
          <a:xfrm>
            <a:off x="457199" y="227807"/>
            <a:ext cx="11277600" cy="800099"/>
          </a:xfrm>
        </p:spPr>
        <p:txBody>
          <a:bodyPr/>
          <a:lstStyle/>
          <a:p>
            <a:r>
              <a:rPr lang="en-US" dirty="0"/>
              <a:t>Reduction of Median Blood EOS Counts Maintained in Patients Continuously Exposed to Benralizumab</a:t>
            </a:r>
          </a:p>
        </p:txBody>
      </p:sp>
      <p:sp>
        <p:nvSpPr>
          <p:cNvPr id="3" name="Slide Number Placeholder 2">
            <a:extLst>
              <a:ext uri="{FF2B5EF4-FFF2-40B4-BE49-F238E27FC236}">
                <a16:creationId xmlns:a16="http://schemas.microsoft.com/office/drawing/2014/main" id="{B981BAC8-D21D-40D6-8FED-13D5FFAF0A95}"/>
              </a:ext>
            </a:extLst>
          </p:cNvPr>
          <p:cNvSpPr>
            <a:spLocks noGrp="1"/>
          </p:cNvSpPr>
          <p:nvPr>
            <p:ph type="sldNum" sz="quarter" idx="12"/>
          </p:nvPr>
        </p:nvSpPr>
        <p:spPr/>
        <p:txBody>
          <a:bodyPr/>
          <a:lstStyle/>
          <a:p>
            <a:pPr algn="ctr"/>
            <a:fld id="{CC7432E5-F8E0-41AE-9A6B-AD730338B005}" type="slidenum">
              <a:rPr lang="en-US" smtClean="0"/>
              <a:pPr algn="ctr"/>
              <a:t>29</a:t>
            </a:fld>
            <a:endParaRPr lang="en-US" dirty="0"/>
          </a:p>
        </p:txBody>
      </p:sp>
      <p:sp>
        <p:nvSpPr>
          <p:cNvPr id="4" name="Text Placeholder 3">
            <a:extLst>
              <a:ext uri="{FF2B5EF4-FFF2-40B4-BE49-F238E27FC236}">
                <a16:creationId xmlns:a16="http://schemas.microsoft.com/office/drawing/2014/main" id="{03B47ABC-BB22-454E-849A-B7D1A4E84AAC}"/>
              </a:ext>
            </a:extLst>
          </p:cNvPr>
          <p:cNvSpPr>
            <a:spLocks noGrp="1"/>
          </p:cNvSpPr>
          <p:nvPr>
            <p:ph type="body" sz="quarter" idx="13"/>
          </p:nvPr>
        </p:nvSpPr>
        <p:spPr/>
        <p:txBody>
          <a:bodyPr/>
          <a:lstStyle/>
          <a:p>
            <a:r>
              <a:rPr lang="en-US" dirty="0"/>
              <a:t>EOS = eosinophil; Q4W = every 4 weeks; Q8W = every 8 week </a:t>
            </a:r>
            <a:r>
              <a:rPr lang="en-GB" dirty="0">
                <a:ea typeface="Times New Roman" panose="02020603050405020304" pitchFamily="18" charset="0"/>
              </a:rPr>
              <a:t>(first 3 doses Q4W)</a:t>
            </a:r>
            <a:r>
              <a:rPr lang="en-US" dirty="0"/>
              <a:t>.</a:t>
            </a:r>
          </a:p>
          <a:p>
            <a:r>
              <a:rPr lang="en-US" dirty="0"/>
              <a:t>Busse WW et al</a:t>
            </a:r>
            <a:r>
              <a:rPr lang="en-US" i="1" dirty="0"/>
              <a:t>. </a:t>
            </a:r>
            <a:r>
              <a:rPr lang="en-US" dirty="0"/>
              <a:t>Supplementary material online ahead of print. </a:t>
            </a:r>
            <a:r>
              <a:rPr lang="en-US" i="1" dirty="0"/>
              <a:t>Lancet Respir Med. </a:t>
            </a:r>
            <a:r>
              <a:rPr lang="en-US" dirty="0"/>
              <a:t>2018.</a:t>
            </a:r>
          </a:p>
        </p:txBody>
      </p:sp>
      <p:sp>
        <p:nvSpPr>
          <p:cNvPr id="87" name="TextBox 86">
            <a:extLst>
              <a:ext uri="{FF2B5EF4-FFF2-40B4-BE49-F238E27FC236}">
                <a16:creationId xmlns:a16="http://schemas.microsoft.com/office/drawing/2014/main" id="{5C5F3164-0132-489B-A08B-859B7E49DBB4}"/>
              </a:ext>
            </a:extLst>
          </p:cNvPr>
          <p:cNvSpPr txBox="1"/>
          <p:nvPr/>
        </p:nvSpPr>
        <p:spPr>
          <a:xfrm>
            <a:off x="3354" y="5324328"/>
            <a:ext cx="12191999" cy="933589"/>
          </a:xfrm>
          <a:prstGeom prst="rect">
            <a:avLst/>
          </a:prstGeom>
          <a:solidFill>
            <a:schemeClr val="bg1">
              <a:lumMod val="95000"/>
            </a:schemeClr>
          </a:solidFill>
        </p:spPr>
        <p:txBody>
          <a:bodyPr wrap="square" rtlCol="0">
            <a:spAutoFit/>
          </a:bodyPr>
          <a:lstStyle/>
          <a:p>
            <a:pPr marL="731520" indent="-285750">
              <a:buClr>
                <a:schemeClr val="accent2"/>
              </a:buClr>
              <a:buFont typeface="Arial" panose="020B0604020202020204" pitchFamily="34" charset="0"/>
              <a:buChar char="•"/>
            </a:pPr>
            <a:r>
              <a:rPr lang="en-US" sz="1600" dirty="0"/>
              <a:t>There was sustained depletion of blood EOS counts throughout the treatment period in both groups </a:t>
            </a:r>
          </a:p>
          <a:p>
            <a:pPr marL="731520" indent="-285750">
              <a:spcBef>
                <a:spcPts val="800"/>
              </a:spcBef>
              <a:buClr>
                <a:schemeClr val="accent2"/>
              </a:buClr>
              <a:buFont typeface="Arial" panose="020B0604020202020204" pitchFamily="34" charset="0"/>
              <a:buChar char="•"/>
            </a:pPr>
            <a:r>
              <a:rPr lang="en-US" sz="1600" dirty="0"/>
              <a:t>EOS counts increased after the treatment period in both the new to benralizumab and continuous exposure to     benralizumab groups (68 weeks represents 16 [Q4W] and 20 weeks [Q8W] after the last dose of benralizumab)</a:t>
            </a:r>
          </a:p>
        </p:txBody>
      </p:sp>
      <p:sp>
        <p:nvSpPr>
          <p:cNvPr id="88" name="TextBox 87">
            <a:extLst>
              <a:ext uri="{FF2B5EF4-FFF2-40B4-BE49-F238E27FC236}">
                <a16:creationId xmlns:a16="http://schemas.microsoft.com/office/drawing/2014/main" id="{0B810BDE-A061-4E9F-8AB8-50256125A3BF}"/>
              </a:ext>
            </a:extLst>
          </p:cNvPr>
          <p:cNvSpPr txBox="1"/>
          <p:nvPr/>
        </p:nvSpPr>
        <p:spPr>
          <a:xfrm>
            <a:off x="760904" y="1385764"/>
            <a:ext cx="4879815" cy="369332"/>
          </a:xfrm>
          <a:prstGeom prst="rect">
            <a:avLst/>
          </a:prstGeom>
          <a:noFill/>
        </p:spPr>
        <p:txBody>
          <a:bodyPr wrap="square" rtlCol="0">
            <a:spAutoFit/>
          </a:bodyPr>
          <a:lstStyle/>
          <a:p>
            <a:pPr algn="ctr"/>
            <a:r>
              <a:rPr lang="en-US" b="1" dirty="0"/>
              <a:t>EOS counts </a:t>
            </a:r>
            <a:r>
              <a:rPr lang="en-US" b="1" dirty="0">
                <a:cs typeface="Arial" panose="020B0604020202020204" pitchFamily="34" charset="0"/>
              </a:rPr>
              <a:t>≥300 cells/µL</a:t>
            </a:r>
            <a:endParaRPr lang="en-US" b="1" dirty="0"/>
          </a:p>
        </p:txBody>
      </p:sp>
      <p:sp>
        <p:nvSpPr>
          <p:cNvPr id="89" name="TextBox 88">
            <a:extLst>
              <a:ext uri="{FF2B5EF4-FFF2-40B4-BE49-F238E27FC236}">
                <a16:creationId xmlns:a16="http://schemas.microsoft.com/office/drawing/2014/main" id="{41D33AF8-D27E-4288-9F4A-9FEEBBE0F41C}"/>
              </a:ext>
            </a:extLst>
          </p:cNvPr>
          <p:cNvSpPr txBox="1"/>
          <p:nvPr/>
        </p:nvSpPr>
        <p:spPr>
          <a:xfrm>
            <a:off x="6720015" y="1385764"/>
            <a:ext cx="4819726" cy="369332"/>
          </a:xfrm>
          <a:prstGeom prst="rect">
            <a:avLst/>
          </a:prstGeom>
          <a:noFill/>
        </p:spPr>
        <p:txBody>
          <a:bodyPr wrap="square" rtlCol="0">
            <a:spAutoFit/>
          </a:bodyPr>
          <a:lstStyle/>
          <a:p>
            <a:pPr algn="ctr"/>
            <a:r>
              <a:rPr lang="en-US" b="1" dirty="0"/>
              <a:t>EOS counts </a:t>
            </a:r>
            <a:r>
              <a:rPr lang="en-US" b="1" dirty="0">
                <a:cs typeface="Arial" panose="020B0604020202020204" pitchFamily="34" charset="0"/>
              </a:rPr>
              <a:t>&lt;300 cells/µL</a:t>
            </a:r>
            <a:endParaRPr lang="en-US" b="1" dirty="0"/>
          </a:p>
        </p:txBody>
      </p:sp>
      <p:sp>
        <p:nvSpPr>
          <p:cNvPr id="194" name="Flowchart: Connector 193">
            <a:extLst>
              <a:ext uri="{FF2B5EF4-FFF2-40B4-BE49-F238E27FC236}">
                <a16:creationId xmlns:a16="http://schemas.microsoft.com/office/drawing/2014/main" id="{A2A2D4C5-F635-4301-B241-B10D9AABD589}"/>
              </a:ext>
            </a:extLst>
          </p:cNvPr>
          <p:cNvSpPr/>
          <p:nvPr/>
        </p:nvSpPr>
        <p:spPr>
          <a:xfrm>
            <a:off x="9722103" y="4548458"/>
            <a:ext cx="47877" cy="45720"/>
          </a:xfrm>
          <a:prstGeom prst="flowChartConnector">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2" name="Group 61">
            <a:extLst>
              <a:ext uri="{FF2B5EF4-FFF2-40B4-BE49-F238E27FC236}">
                <a16:creationId xmlns:a16="http://schemas.microsoft.com/office/drawing/2014/main" id="{35FE1C36-EE9B-467C-902B-60B99F387164}"/>
              </a:ext>
            </a:extLst>
          </p:cNvPr>
          <p:cNvGrpSpPr/>
          <p:nvPr/>
        </p:nvGrpSpPr>
        <p:grpSpPr>
          <a:xfrm>
            <a:off x="6110233" y="1648170"/>
            <a:ext cx="5357697" cy="3847135"/>
            <a:chOff x="6110233" y="1648170"/>
            <a:chExt cx="5357697" cy="3847135"/>
          </a:xfrm>
        </p:grpSpPr>
        <p:grpSp>
          <p:nvGrpSpPr>
            <p:cNvPr id="31" name="Group 30">
              <a:extLst>
                <a:ext uri="{FF2B5EF4-FFF2-40B4-BE49-F238E27FC236}">
                  <a16:creationId xmlns:a16="http://schemas.microsoft.com/office/drawing/2014/main" id="{D003E856-048A-4528-9F99-108DFB494305}"/>
                </a:ext>
              </a:extLst>
            </p:cNvPr>
            <p:cNvGrpSpPr/>
            <p:nvPr/>
          </p:nvGrpSpPr>
          <p:grpSpPr>
            <a:xfrm>
              <a:off x="6110233" y="1849473"/>
              <a:ext cx="5357697" cy="2890049"/>
              <a:chOff x="6735764" y="1656112"/>
              <a:chExt cx="5357697" cy="2890049"/>
            </a:xfrm>
          </p:grpSpPr>
          <p:sp>
            <p:nvSpPr>
              <p:cNvPr id="168" name="Flowchart: Connector 167">
                <a:extLst>
                  <a:ext uri="{FF2B5EF4-FFF2-40B4-BE49-F238E27FC236}">
                    <a16:creationId xmlns:a16="http://schemas.microsoft.com/office/drawing/2014/main" id="{6B5111E2-F829-4A87-9DAB-23730FC2B068}"/>
                  </a:ext>
                </a:extLst>
              </p:cNvPr>
              <p:cNvSpPr/>
              <p:nvPr/>
            </p:nvSpPr>
            <p:spPr>
              <a:xfrm>
                <a:off x="11040664" y="4159693"/>
                <a:ext cx="47877" cy="45720"/>
              </a:xfrm>
              <a:prstGeom prst="flowChartConnector">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0" name="Flowchart: Connector 179">
                <a:extLst>
                  <a:ext uri="{FF2B5EF4-FFF2-40B4-BE49-F238E27FC236}">
                    <a16:creationId xmlns:a16="http://schemas.microsoft.com/office/drawing/2014/main" id="{4FA7B4B4-8746-4828-9643-76DD2B63D83D}"/>
                  </a:ext>
                </a:extLst>
              </p:cNvPr>
              <p:cNvSpPr/>
              <p:nvPr/>
            </p:nvSpPr>
            <p:spPr>
              <a:xfrm>
                <a:off x="11057220" y="3900172"/>
                <a:ext cx="47877" cy="45720"/>
              </a:xfrm>
              <a:prstGeom prst="flowChartConnector">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a:extLst>
                  <a:ext uri="{FF2B5EF4-FFF2-40B4-BE49-F238E27FC236}">
                    <a16:creationId xmlns:a16="http://schemas.microsoft.com/office/drawing/2014/main" id="{E1FD3566-92DE-43E0-B000-3553353DD84C}"/>
                  </a:ext>
                </a:extLst>
              </p:cNvPr>
              <p:cNvGrpSpPr/>
              <p:nvPr/>
            </p:nvGrpSpPr>
            <p:grpSpPr>
              <a:xfrm>
                <a:off x="6735764" y="1656112"/>
                <a:ext cx="5357697" cy="2890049"/>
                <a:chOff x="6735764" y="1656112"/>
                <a:chExt cx="5357697" cy="2890049"/>
              </a:xfrm>
            </p:grpSpPr>
            <p:sp>
              <p:nvSpPr>
                <p:cNvPr id="72" name="TextBox 71">
                  <a:extLst>
                    <a:ext uri="{FF2B5EF4-FFF2-40B4-BE49-F238E27FC236}">
                      <a16:creationId xmlns:a16="http://schemas.microsoft.com/office/drawing/2014/main" id="{014DA9B7-C30E-4E87-B457-F344CCF8EC35}"/>
                    </a:ext>
                  </a:extLst>
                </p:cNvPr>
                <p:cNvSpPr txBox="1"/>
                <p:nvPr/>
              </p:nvSpPr>
              <p:spPr>
                <a:xfrm>
                  <a:off x="6735764" y="1684779"/>
                  <a:ext cx="369332" cy="2761850"/>
                </a:xfrm>
                <a:prstGeom prst="rect">
                  <a:avLst/>
                </a:prstGeom>
                <a:noFill/>
              </p:spPr>
              <p:txBody>
                <a:bodyPr vert="vert270" wrap="square" rtlCol="0">
                  <a:spAutoFit/>
                </a:bodyPr>
                <a:lstStyle/>
                <a:p>
                  <a:pPr algn="ctr"/>
                  <a:r>
                    <a:rPr lang="en-US" sz="1200" b="1" dirty="0"/>
                    <a:t>Median Blood EOS Counts (cells/µL)</a:t>
                  </a:r>
                </a:p>
              </p:txBody>
            </p:sp>
            <p:grpSp>
              <p:nvGrpSpPr>
                <p:cNvPr id="187" name="Group 186">
                  <a:extLst>
                    <a:ext uri="{FF2B5EF4-FFF2-40B4-BE49-F238E27FC236}">
                      <a16:creationId xmlns:a16="http://schemas.microsoft.com/office/drawing/2014/main" id="{A7DFF050-6B96-49B5-B2DB-6E5B7D494C07}"/>
                    </a:ext>
                  </a:extLst>
                </p:cNvPr>
                <p:cNvGrpSpPr/>
                <p:nvPr/>
              </p:nvGrpSpPr>
              <p:grpSpPr>
                <a:xfrm>
                  <a:off x="10271376" y="1656112"/>
                  <a:ext cx="1543884" cy="284144"/>
                  <a:chOff x="8603971" y="1943912"/>
                  <a:chExt cx="2089113" cy="284144"/>
                </a:xfrm>
              </p:grpSpPr>
              <p:cxnSp>
                <p:nvCxnSpPr>
                  <p:cNvPr id="188" name="Straight Arrow Connector 187">
                    <a:extLst>
                      <a:ext uri="{FF2B5EF4-FFF2-40B4-BE49-F238E27FC236}">
                        <a16:creationId xmlns:a16="http://schemas.microsoft.com/office/drawing/2014/main" id="{DA50C092-DF68-46A8-AC39-D96DA4299614}"/>
                      </a:ext>
                    </a:extLst>
                  </p:cNvPr>
                  <p:cNvCxnSpPr>
                    <a:cxnSpLocks/>
                  </p:cNvCxnSpPr>
                  <p:nvPr/>
                </p:nvCxnSpPr>
                <p:spPr>
                  <a:xfrm rot="16200000">
                    <a:off x="9176223" y="1733125"/>
                    <a:ext cx="0" cy="989861"/>
                  </a:xfrm>
                  <a:prstGeom prst="straightConnector1">
                    <a:avLst/>
                  </a:prstGeom>
                  <a:ln w="38100">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9" name="TextBox 15">
                    <a:extLst>
                      <a:ext uri="{FF2B5EF4-FFF2-40B4-BE49-F238E27FC236}">
                        <a16:creationId xmlns:a16="http://schemas.microsoft.com/office/drawing/2014/main" id="{96997214-17C2-4F18-A724-82BC5C516A68}"/>
                      </a:ext>
                    </a:extLst>
                  </p:cNvPr>
                  <p:cNvSpPr txBox="1"/>
                  <p:nvPr/>
                </p:nvSpPr>
                <p:spPr>
                  <a:xfrm>
                    <a:off x="8603971" y="1943912"/>
                    <a:ext cx="2089113" cy="215444"/>
                  </a:xfrm>
                  <a:prstGeom prst="rect">
                    <a:avLst/>
                  </a:prstGeom>
                  <a:noFill/>
                  <a:ln>
                    <a:noFill/>
                  </a:ln>
                </p:spPr>
                <p:txBody>
                  <a:bodyPr wrap="non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400" dirty="0"/>
                      <a:t> </a:t>
                    </a:r>
                    <a:r>
                      <a:rPr lang="en-US" sz="1300" dirty="0"/>
                      <a:t>Off-treatment period</a:t>
                    </a:r>
                  </a:p>
                </p:txBody>
              </p:sp>
            </p:grpSp>
            <p:sp>
              <p:nvSpPr>
                <p:cNvPr id="190" name="TextBox 189">
                  <a:extLst>
                    <a:ext uri="{FF2B5EF4-FFF2-40B4-BE49-F238E27FC236}">
                      <a16:creationId xmlns:a16="http://schemas.microsoft.com/office/drawing/2014/main" id="{0155B024-EAC2-4D12-9EBD-BAE13D1F6DE8}"/>
                    </a:ext>
                  </a:extLst>
                </p:cNvPr>
                <p:cNvSpPr txBox="1"/>
                <p:nvPr/>
              </p:nvSpPr>
              <p:spPr>
                <a:xfrm>
                  <a:off x="11035236" y="3793909"/>
                  <a:ext cx="1020223" cy="276999"/>
                </a:xfrm>
                <a:prstGeom prst="rect">
                  <a:avLst/>
                </a:prstGeom>
                <a:noFill/>
              </p:spPr>
              <p:txBody>
                <a:bodyPr wrap="square" rtlCol="0">
                  <a:spAutoFit/>
                </a:bodyPr>
                <a:lstStyle/>
                <a:p>
                  <a:r>
                    <a:rPr lang="en-US" sz="1200" b="1" dirty="0">
                      <a:solidFill>
                        <a:schemeClr val="accent2"/>
                      </a:solidFill>
                    </a:rPr>
                    <a:t>Q8W/Q8W</a:t>
                  </a:r>
                </a:p>
              </p:txBody>
            </p:sp>
            <p:sp>
              <p:nvSpPr>
                <p:cNvPr id="191" name="TextBox 190">
                  <a:extLst>
                    <a:ext uri="{FF2B5EF4-FFF2-40B4-BE49-F238E27FC236}">
                      <a16:creationId xmlns:a16="http://schemas.microsoft.com/office/drawing/2014/main" id="{A7C481E0-9130-4E0B-8CD9-C32247542466}"/>
                    </a:ext>
                  </a:extLst>
                </p:cNvPr>
                <p:cNvSpPr txBox="1"/>
                <p:nvPr/>
              </p:nvSpPr>
              <p:spPr>
                <a:xfrm>
                  <a:off x="11035236" y="4269162"/>
                  <a:ext cx="1020223" cy="276999"/>
                </a:xfrm>
                <a:prstGeom prst="rect">
                  <a:avLst/>
                </a:prstGeom>
                <a:noFill/>
              </p:spPr>
              <p:txBody>
                <a:bodyPr wrap="square" rtlCol="0">
                  <a:spAutoFit/>
                </a:bodyPr>
                <a:lstStyle/>
                <a:p>
                  <a:r>
                    <a:rPr lang="en-US" sz="1200" b="1" dirty="0">
                      <a:solidFill>
                        <a:srgbClr val="C00000"/>
                      </a:solidFill>
                    </a:rPr>
                    <a:t>Q4W/Q4W</a:t>
                  </a:r>
                </a:p>
              </p:txBody>
            </p:sp>
            <p:sp>
              <p:nvSpPr>
                <p:cNvPr id="192" name="TextBox 191">
                  <a:extLst>
                    <a:ext uri="{FF2B5EF4-FFF2-40B4-BE49-F238E27FC236}">
                      <a16:creationId xmlns:a16="http://schemas.microsoft.com/office/drawing/2014/main" id="{B6F72211-DE19-4448-93ED-BAA796096AED}"/>
                    </a:ext>
                  </a:extLst>
                </p:cNvPr>
                <p:cNvSpPr txBox="1"/>
                <p:nvPr/>
              </p:nvSpPr>
              <p:spPr>
                <a:xfrm>
                  <a:off x="11064043" y="4007014"/>
                  <a:ext cx="1020223" cy="276999"/>
                </a:xfrm>
                <a:prstGeom prst="rect">
                  <a:avLst/>
                </a:prstGeom>
                <a:noFill/>
              </p:spPr>
              <p:txBody>
                <a:bodyPr wrap="square" rtlCol="0">
                  <a:spAutoFit/>
                </a:bodyPr>
                <a:lstStyle/>
                <a:p>
                  <a:r>
                    <a:rPr lang="en-US" sz="1200" b="1" dirty="0">
                      <a:solidFill>
                        <a:schemeClr val="tx2">
                          <a:lumMod val="75000"/>
                        </a:schemeClr>
                      </a:solidFill>
                    </a:rPr>
                    <a:t>PBO/Q8W</a:t>
                  </a:r>
                </a:p>
              </p:txBody>
            </p:sp>
            <p:sp>
              <p:nvSpPr>
                <p:cNvPr id="193" name="TextBox 192">
                  <a:extLst>
                    <a:ext uri="{FF2B5EF4-FFF2-40B4-BE49-F238E27FC236}">
                      <a16:creationId xmlns:a16="http://schemas.microsoft.com/office/drawing/2014/main" id="{5C4AEEDC-8BC4-4DE1-AF70-EBA7BD3CE83B}"/>
                    </a:ext>
                  </a:extLst>
                </p:cNvPr>
                <p:cNvSpPr txBox="1"/>
                <p:nvPr/>
              </p:nvSpPr>
              <p:spPr>
                <a:xfrm>
                  <a:off x="11073238" y="4132032"/>
                  <a:ext cx="1020223" cy="276999"/>
                </a:xfrm>
                <a:prstGeom prst="rect">
                  <a:avLst/>
                </a:prstGeom>
                <a:noFill/>
              </p:spPr>
              <p:txBody>
                <a:bodyPr wrap="square" rtlCol="0">
                  <a:spAutoFit/>
                </a:bodyPr>
                <a:lstStyle/>
                <a:p>
                  <a:r>
                    <a:rPr lang="en-US" sz="1200" b="1" dirty="0">
                      <a:solidFill>
                        <a:schemeClr val="bg1">
                          <a:lumMod val="65000"/>
                        </a:schemeClr>
                      </a:solidFill>
                    </a:rPr>
                    <a:t>PBO/Q4W</a:t>
                  </a:r>
                </a:p>
              </p:txBody>
            </p:sp>
          </p:grpSp>
          <p:sp>
            <p:nvSpPr>
              <p:cNvPr id="182" name="Flowchart: Connector 181">
                <a:extLst>
                  <a:ext uri="{FF2B5EF4-FFF2-40B4-BE49-F238E27FC236}">
                    <a16:creationId xmlns:a16="http://schemas.microsoft.com/office/drawing/2014/main" id="{50BE3FC0-A660-4F18-9470-81B126DF11B5}"/>
                  </a:ext>
                </a:extLst>
              </p:cNvPr>
              <p:cNvSpPr/>
              <p:nvPr/>
            </p:nvSpPr>
            <p:spPr>
              <a:xfrm>
                <a:off x="11064043" y="4313461"/>
                <a:ext cx="47877" cy="45720"/>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9" name="Flowchart: Connector 168">
                <a:extLst>
                  <a:ext uri="{FF2B5EF4-FFF2-40B4-BE49-F238E27FC236}">
                    <a16:creationId xmlns:a16="http://schemas.microsoft.com/office/drawing/2014/main" id="{9F2BBADF-60E2-4AE8-B712-E9891CB70668}"/>
                  </a:ext>
                </a:extLst>
              </p:cNvPr>
              <p:cNvSpPr/>
              <p:nvPr/>
            </p:nvSpPr>
            <p:spPr>
              <a:xfrm>
                <a:off x="11055966" y="4363311"/>
                <a:ext cx="47877" cy="45720"/>
              </a:xfrm>
              <a:prstGeom prst="flowChartConnector">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4" name="TextBox 153">
              <a:extLst>
                <a:ext uri="{FF2B5EF4-FFF2-40B4-BE49-F238E27FC236}">
                  <a16:creationId xmlns:a16="http://schemas.microsoft.com/office/drawing/2014/main" id="{423F4627-B4A0-4EFF-8986-830B984CC9D4}"/>
                </a:ext>
              </a:extLst>
            </p:cNvPr>
            <p:cNvSpPr txBox="1"/>
            <p:nvPr/>
          </p:nvSpPr>
          <p:spPr>
            <a:xfrm>
              <a:off x="6925592" y="4897378"/>
              <a:ext cx="3510256" cy="276999"/>
            </a:xfrm>
            <a:prstGeom prst="rect">
              <a:avLst/>
            </a:prstGeom>
            <a:noFill/>
          </p:spPr>
          <p:txBody>
            <a:bodyPr wrap="square" rtlCol="0">
              <a:spAutoFit/>
            </a:bodyPr>
            <a:lstStyle/>
            <a:p>
              <a:pPr algn="ctr"/>
              <a:r>
                <a:rPr lang="en-US" sz="1200" b="1" dirty="0"/>
                <a:t>Week</a:t>
              </a:r>
            </a:p>
          </p:txBody>
        </p:sp>
        <p:grpSp>
          <p:nvGrpSpPr>
            <p:cNvPr id="61" name="Group 60">
              <a:extLst>
                <a:ext uri="{FF2B5EF4-FFF2-40B4-BE49-F238E27FC236}">
                  <a16:creationId xmlns:a16="http://schemas.microsoft.com/office/drawing/2014/main" id="{A2746FA5-E65C-43E8-B21C-98EEEA182C18}"/>
                </a:ext>
              </a:extLst>
            </p:cNvPr>
            <p:cNvGrpSpPr/>
            <p:nvPr/>
          </p:nvGrpSpPr>
          <p:grpSpPr>
            <a:xfrm>
              <a:off x="6522674" y="1648170"/>
              <a:ext cx="4087227" cy="3847135"/>
              <a:chOff x="6522674" y="1648170"/>
              <a:chExt cx="4087227" cy="3847135"/>
            </a:xfrm>
          </p:grpSpPr>
          <p:graphicFrame>
            <p:nvGraphicFramePr>
              <p:cNvPr id="172" name="Chart 171">
                <a:extLst>
                  <a:ext uri="{FF2B5EF4-FFF2-40B4-BE49-F238E27FC236}">
                    <a16:creationId xmlns:a16="http://schemas.microsoft.com/office/drawing/2014/main" id="{8263C869-A43E-4CB9-AFCB-F293F161CCFE}"/>
                  </a:ext>
                </a:extLst>
              </p:cNvPr>
              <p:cNvGraphicFramePr>
                <a:graphicFrameLocks noChangeAspect="1"/>
              </p:cNvGraphicFramePr>
              <p:nvPr>
                <p:extLst>
                  <p:ext uri="{D42A27DB-BD31-4B8C-83A1-F6EECF244321}">
                    <p14:modId xmlns:p14="http://schemas.microsoft.com/office/powerpoint/2010/main" val="3069922036"/>
                  </p:ext>
                </p:extLst>
              </p:nvPr>
            </p:nvGraphicFramePr>
            <p:xfrm>
              <a:off x="6522674" y="1648170"/>
              <a:ext cx="4087227" cy="3847135"/>
            </p:xfrm>
            <a:graphic>
              <a:graphicData uri="http://schemas.openxmlformats.org/drawingml/2006/chart">
                <c:chart xmlns:c="http://schemas.openxmlformats.org/drawingml/2006/chart" xmlns:r="http://schemas.openxmlformats.org/officeDocument/2006/relationships" r:id="rId3"/>
              </a:graphicData>
            </a:graphic>
          </p:graphicFrame>
          <p:cxnSp>
            <p:nvCxnSpPr>
              <p:cNvPr id="60" name="Straight Connector 59">
                <a:extLst>
                  <a:ext uri="{FF2B5EF4-FFF2-40B4-BE49-F238E27FC236}">
                    <a16:creationId xmlns:a16="http://schemas.microsoft.com/office/drawing/2014/main" id="{90C30395-BC83-41A0-B8A5-B08A9B25054E}"/>
                  </a:ext>
                </a:extLst>
              </p:cNvPr>
              <p:cNvCxnSpPr/>
              <p:nvPr/>
            </p:nvCxnSpPr>
            <p:spPr>
              <a:xfrm>
                <a:off x="9746041" y="4587613"/>
                <a:ext cx="0" cy="731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B1590DEC-208F-4DBE-8506-D2EC76E7B5B8}"/>
                  </a:ext>
                </a:extLst>
              </p:cNvPr>
              <p:cNvCxnSpPr/>
              <p:nvPr/>
            </p:nvCxnSpPr>
            <p:spPr>
              <a:xfrm>
                <a:off x="10435847" y="4587613"/>
                <a:ext cx="0" cy="731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CC308BB3-2C8C-4ECE-A3C2-D7A88BFE7CD9}"/>
                  </a:ext>
                </a:extLst>
              </p:cNvPr>
              <p:cNvCxnSpPr/>
              <p:nvPr/>
            </p:nvCxnSpPr>
            <p:spPr>
              <a:xfrm>
                <a:off x="7621966" y="4587613"/>
                <a:ext cx="0" cy="731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89AC2B95-01E0-4930-A804-C90F6C10B6B7}"/>
                  </a:ext>
                </a:extLst>
              </p:cNvPr>
              <p:cNvCxnSpPr/>
              <p:nvPr/>
            </p:nvCxnSpPr>
            <p:spPr>
              <a:xfrm>
                <a:off x="6925591" y="4587613"/>
                <a:ext cx="0" cy="731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63" name="Group 62">
            <a:extLst>
              <a:ext uri="{FF2B5EF4-FFF2-40B4-BE49-F238E27FC236}">
                <a16:creationId xmlns:a16="http://schemas.microsoft.com/office/drawing/2014/main" id="{5DD71955-7700-4232-8AAA-B479FB153AAA}"/>
              </a:ext>
            </a:extLst>
          </p:cNvPr>
          <p:cNvGrpSpPr/>
          <p:nvPr/>
        </p:nvGrpSpPr>
        <p:grpSpPr>
          <a:xfrm>
            <a:off x="372901" y="1648170"/>
            <a:ext cx="5291744" cy="3847135"/>
            <a:chOff x="372901" y="1648170"/>
            <a:chExt cx="5291744" cy="3847135"/>
          </a:xfrm>
        </p:grpSpPr>
        <p:grpSp>
          <p:nvGrpSpPr>
            <p:cNvPr id="198" name="Group 197">
              <a:extLst>
                <a:ext uri="{FF2B5EF4-FFF2-40B4-BE49-F238E27FC236}">
                  <a16:creationId xmlns:a16="http://schemas.microsoft.com/office/drawing/2014/main" id="{84C352A6-86A2-4B09-94BE-3D49C40E0D8A}"/>
                </a:ext>
              </a:extLst>
            </p:cNvPr>
            <p:cNvGrpSpPr/>
            <p:nvPr/>
          </p:nvGrpSpPr>
          <p:grpSpPr>
            <a:xfrm>
              <a:off x="372901" y="1648170"/>
              <a:ext cx="5291744" cy="3847135"/>
              <a:chOff x="6148606" y="1648170"/>
              <a:chExt cx="5291744" cy="3847135"/>
            </a:xfrm>
          </p:grpSpPr>
          <p:grpSp>
            <p:nvGrpSpPr>
              <p:cNvPr id="199" name="Group 198">
                <a:extLst>
                  <a:ext uri="{FF2B5EF4-FFF2-40B4-BE49-F238E27FC236}">
                    <a16:creationId xmlns:a16="http://schemas.microsoft.com/office/drawing/2014/main" id="{8F29D7C4-573A-4A28-A999-C77FFD2AD151}"/>
                  </a:ext>
                </a:extLst>
              </p:cNvPr>
              <p:cNvGrpSpPr/>
              <p:nvPr/>
            </p:nvGrpSpPr>
            <p:grpSpPr>
              <a:xfrm>
                <a:off x="6148606" y="1859146"/>
                <a:ext cx="5291744" cy="2866967"/>
                <a:chOff x="6774137" y="1665785"/>
                <a:chExt cx="5291744" cy="2866967"/>
              </a:xfrm>
            </p:grpSpPr>
            <p:sp>
              <p:nvSpPr>
                <p:cNvPr id="207" name="Flowchart: Connector 206">
                  <a:extLst>
                    <a:ext uri="{FF2B5EF4-FFF2-40B4-BE49-F238E27FC236}">
                      <a16:creationId xmlns:a16="http://schemas.microsoft.com/office/drawing/2014/main" id="{0F99CE40-84AB-4DDE-BC2A-0C39D9912168}"/>
                    </a:ext>
                  </a:extLst>
                </p:cNvPr>
                <p:cNvSpPr/>
                <p:nvPr/>
              </p:nvSpPr>
              <p:spPr>
                <a:xfrm>
                  <a:off x="11053315" y="3345020"/>
                  <a:ext cx="47877" cy="45720"/>
                </a:xfrm>
                <a:prstGeom prst="flowChartConnector">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8" name="Flowchart: Connector 207">
                  <a:extLst>
                    <a:ext uri="{FF2B5EF4-FFF2-40B4-BE49-F238E27FC236}">
                      <a16:creationId xmlns:a16="http://schemas.microsoft.com/office/drawing/2014/main" id="{A6A73642-18A5-4EFC-BC1B-890B20623E4E}"/>
                    </a:ext>
                  </a:extLst>
                </p:cNvPr>
                <p:cNvSpPr/>
                <p:nvPr/>
              </p:nvSpPr>
              <p:spPr>
                <a:xfrm>
                  <a:off x="11053315" y="3545342"/>
                  <a:ext cx="47877" cy="45720"/>
                </a:xfrm>
                <a:prstGeom prst="flowChartConnector">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9" name="Group 208">
                  <a:extLst>
                    <a:ext uri="{FF2B5EF4-FFF2-40B4-BE49-F238E27FC236}">
                      <a16:creationId xmlns:a16="http://schemas.microsoft.com/office/drawing/2014/main" id="{11499263-A2AC-4914-9227-623DD0D29AAD}"/>
                    </a:ext>
                  </a:extLst>
                </p:cNvPr>
                <p:cNvGrpSpPr/>
                <p:nvPr/>
              </p:nvGrpSpPr>
              <p:grpSpPr>
                <a:xfrm>
                  <a:off x="6774137" y="1665785"/>
                  <a:ext cx="5291744" cy="2866967"/>
                  <a:chOff x="6774137" y="1665785"/>
                  <a:chExt cx="5291744" cy="2866967"/>
                </a:xfrm>
              </p:grpSpPr>
              <p:sp>
                <p:nvSpPr>
                  <p:cNvPr id="212" name="TextBox 211">
                    <a:extLst>
                      <a:ext uri="{FF2B5EF4-FFF2-40B4-BE49-F238E27FC236}">
                        <a16:creationId xmlns:a16="http://schemas.microsoft.com/office/drawing/2014/main" id="{325A89EF-D23D-49B0-A64A-AC7294A894EF}"/>
                      </a:ext>
                    </a:extLst>
                  </p:cNvPr>
                  <p:cNvSpPr txBox="1"/>
                  <p:nvPr/>
                </p:nvSpPr>
                <p:spPr>
                  <a:xfrm>
                    <a:off x="6774137" y="1748853"/>
                    <a:ext cx="369332" cy="2761850"/>
                  </a:xfrm>
                  <a:prstGeom prst="rect">
                    <a:avLst/>
                  </a:prstGeom>
                  <a:noFill/>
                </p:spPr>
                <p:txBody>
                  <a:bodyPr vert="vert270" wrap="square" rtlCol="0">
                    <a:spAutoFit/>
                  </a:bodyPr>
                  <a:lstStyle/>
                  <a:p>
                    <a:pPr algn="ctr"/>
                    <a:r>
                      <a:rPr lang="en-US" sz="1200" b="1" dirty="0"/>
                      <a:t>Median Blood EOS Counts (cells/µL)</a:t>
                    </a:r>
                  </a:p>
                </p:txBody>
              </p:sp>
              <p:grpSp>
                <p:nvGrpSpPr>
                  <p:cNvPr id="213" name="Group 212">
                    <a:extLst>
                      <a:ext uri="{FF2B5EF4-FFF2-40B4-BE49-F238E27FC236}">
                        <a16:creationId xmlns:a16="http://schemas.microsoft.com/office/drawing/2014/main" id="{2CC04301-9968-47B9-A45A-7556B75897D6}"/>
                      </a:ext>
                    </a:extLst>
                  </p:cNvPr>
                  <p:cNvGrpSpPr/>
                  <p:nvPr/>
                </p:nvGrpSpPr>
                <p:grpSpPr>
                  <a:xfrm>
                    <a:off x="10297139" y="1665785"/>
                    <a:ext cx="1543884" cy="284144"/>
                    <a:chOff x="8638831" y="1953585"/>
                    <a:chExt cx="2089113" cy="284144"/>
                  </a:xfrm>
                </p:grpSpPr>
                <p:cxnSp>
                  <p:nvCxnSpPr>
                    <p:cNvPr id="233" name="Straight Arrow Connector 232">
                      <a:extLst>
                        <a:ext uri="{FF2B5EF4-FFF2-40B4-BE49-F238E27FC236}">
                          <a16:creationId xmlns:a16="http://schemas.microsoft.com/office/drawing/2014/main" id="{EB7AE920-E8B4-4BA1-8D70-FF4B625A142C}"/>
                        </a:ext>
                      </a:extLst>
                    </p:cNvPr>
                    <p:cNvCxnSpPr>
                      <a:cxnSpLocks/>
                    </p:cNvCxnSpPr>
                    <p:nvPr/>
                  </p:nvCxnSpPr>
                  <p:spPr>
                    <a:xfrm rot="16200000">
                      <a:off x="9211083" y="1742798"/>
                      <a:ext cx="0" cy="989861"/>
                    </a:xfrm>
                    <a:prstGeom prst="straightConnector1">
                      <a:avLst/>
                    </a:prstGeom>
                    <a:ln w="38100">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5" name="TextBox 15">
                      <a:extLst>
                        <a:ext uri="{FF2B5EF4-FFF2-40B4-BE49-F238E27FC236}">
                          <a16:creationId xmlns:a16="http://schemas.microsoft.com/office/drawing/2014/main" id="{D71F67BE-A20A-4A67-8544-F1A256F4C195}"/>
                        </a:ext>
                      </a:extLst>
                    </p:cNvPr>
                    <p:cNvSpPr txBox="1"/>
                    <p:nvPr/>
                  </p:nvSpPr>
                  <p:spPr>
                    <a:xfrm>
                      <a:off x="8638831" y="1953585"/>
                      <a:ext cx="2089113" cy="215444"/>
                    </a:xfrm>
                    <a:prstGeom prst="rect">
                      <a:avLst/>
                    </a:prstGeom>
                    <a:noFill/>
                    <a:ln>
                      <a:noFill/>
                    </a:ln>
                  </p:spPr>
                  <p:txBody>
                    <a:bodyPr wrap="non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400" dirty="0"/>
                        <a:t> </a:t>
                      </a:r>
                      <a:r>
                        <a:rPr lang="en-US" sz="1300" dirty="0"/>
                        <a:t>Off-treatment period</a:t>
                      </a:r>
                    </a:p>
                  </p:txBody>
                </p:sp>
              </p:grpSp>
              <p:sp>
                <p:nvSpPr>
                  <p:cNvPr id="214" name="TextBox 213">
                    <a:extLst>
                      <a:ext uri="{FF2B5EF4-FFF2-40B4-BE49-F238E27FC236}">
                        <a16:creationId xmlns:a16="http://schemas.microsoft.com/office/drawing/2014/main" id="{E50FA9B9-58D4-480E-A6B9-3DEDA406AB55}"/>
                      </a:ext>
                    </a:extLst>
                  </p:cNvPr>
                  <p:cNvSpPr txBox="1"/>
                  <p:nvPr/>
                </p:nvSpPr>
                <p:spPr>
                  <a:xfrm>
                    <a:off x="11035237" y="3408727"/>
                    <a:ext cx="1020223" cy="276999"/>
                  </a:xfrm>
                  <a:prstGeom prst="rect">
                    <a:avLst/>
                  </a:prstGeom>
                  <a:noFill/>
                </p:spPr>
                <p:txBody>
                  <a:bodyPr wrap="square" rtlCol="0">
                    <a:spAutoFit/>
                  </a:bodyPr>
                  <a:lstStyle/>
                  <a:p>
                    <a:r>
                      <a:rPr lang="en-US" sz="1200" b="1" dirty="0">
                        <a:solidFill>
                          <a:schemeClr val="accent2"/>
                        </a:solidFill>
                      </a:rPr>
                      <a:t>Q8W/Q8W</a:t>
                    </a:r>
                  </a:p>
                </p:txBody>
              </p:sp>
              <p:sp>
                <p:nvSpPr>
                  <p:cNvPr id="215" name="TextBox 214">
                    <a:extLst>
                      <a:ext uri="{FF2B5EF4-FFF2-40B4-BE49-F238E27FC236}">
                        <a16:creationId xmlns:a16="http://schemas.microsoft.com/office/drawing/2014/main" id="{EBE4C3AB-E487-4E4E-B680-6D0C06E1E70F}"/>
                      </a:ext>
                    </a:extLst>
                  </p:cNvPr>
                  <p:cNvSpPr txBox="1"/>
                  <p:nvPr/>
                </p:nvSpPr>
                <p:spPr>
                  <a:xfrm>
                    <a:off x="11036186" y="4125622"/>
                    <a:ext cx="1020223" cy="276999"/>
                  </a:xfrm>
                  <a:prstGeom prst="rect">
                    <a:avLst/>
                  </a:prstGeom>
                  <a:noFill/>
                </p:spPr>
                <p:txBody>
                  <a:bodyPr wrap="square" rtlCol="0">
                    <a:spAutoFit/>
                  </a:bodyPr>
                  <a:lstStyle/>
                  <a:p>
                    <a:r>
                      <a:rPr lang="en-US" sz="1200" b="1" dirty="0">
                        <a:solidFill>
                          <a:srgbClr val="C00000"/>
                        </a:solidFill>
                      </a:rPr>
                      <a:t>Q4W/Q4W</a:t>
                    </a:r>
                  </a:p>
                </p:txBody>
              </p:sp>
              <p:sp>
                <p:nvSpPr>
                  <p:cNvPr id="216" name="TextBox 215">
                    <a:extLst>
                      <a:ext uri="{FF2B5EF4-FFF2-40B4-BE49-F238E27FC236}">
                        <a16:creationId xmlns:a16="http://schemas.microsoft.com/office/drawing/2014/main" id="{452DC8FC-F353-4BF3-9FF3-39F9B7EB8E75}"/>
                      </a:ext>
                    </a:extLst>
                  </p:cNvPr>
                  <p:cNvSpPr txBox="1"/>
                  <p:nvPr/>
                </p:nvSpPr>
                <p:spPr>
                  <a:xfrm>
                    <a:off x="11036186" y="3196693"/>
                    <a:ext cx="1020223" cy="276999"/>
                  </a:xfrm>
                  <a:prstGeom prst="rect">
                    <a:avLst/>
                  </a:prstGeom>
                  <a:noFill/>
                </p:spPr>
                <p:txBody>
                  <a:bodyPr wrap="square" rtlCol="0">
                    <a:spAutoFit/>
                  </a:bodyPr>
                  <a:lstStyle/>
                  <a:p>
                    <a:r>
                      <a:rPr lang="en-US" sz="1200" b="1" dirty="0">
                        <a:solidFill>
                          <a:schemeClr val="tx2">
                            <a:lumMod val="75000"/>
                          </a:schemeClr>
                        </a:solidFill>
                      </a:rPr>
                      <a:t>PBO/Q8W</a:t>
                    </a:r>
                  </a:p>
                </p:txBody>
              </p:sp>
              <p:sp>
                <p:nvSpPr>
                  <p:cNvPr id="228" name="TextBox 227">
                    <a:extLst>
                      <a:ext uri="{FF2B5EF4-FFF2-40B4-BE49-F238E27FC236}">
                        <a16:creationId xmlns:a16="http://schemas.microsoft.com/office/drawing/2014/main" id="{9B74C6B3-3386-497C-9F22-79B37BCDC621}"/>
                      </a:ext>
                    </a:extLst>
                  </p:cNvPr>
                  <p:cNvSpPr txBox="1"/>
                  <p:nvPr/>
                </p:nvSpPr>
                <p:spPr>
                  <a:xfrm>
                    <a:off x="11045658" y="4255753"/>
                    <a:ext cx="1020223" cy="276999"/>
                  </a:xfrm>
                  <a:prstGeom prst="rect">
                    <a:avLst/>
                  </a:prstGeom>
                  <a:noFill/>
                </p:spPr>
                <p:txBody>
                  <a:bodyPr wrap="square" rtlCol="0">
                    <a:spAutoFit/>
                  </a:bodyPr>
                  <a:lstStyle/>
                  <a:p>
                    <a:r>
                      <a:rPr lang="en-US" sz="1200" b="1" dirty="0">
                        <a:solidFill>
                          <a:schemeClr val="bg1">
                            <a:lumMod val="65000"/>
                          </a:schemeClr>
                        </a:solidFill>
                      </a:rPr>
                      <a:t>PBO/Q4W</a:t>
                    </a:r>
                  </a:p>
                </p:txBody>
              </p:sp>
            </p:grpSp>
            <p:sp>
              <p:nvSpPr>
                <p:cNvPr id="210" name="Flowchart: Connector 209">
                  <a:extLst>
                    <a:ext uri="{FF2B5EF4-FFF2-40B4-BE49-F238E27FC236}">
                      <a16:creationId xmlns:a16="http://schemas.microsoft.com/office/drawing/2014/main" id="{DD4E8CC7-6C9F-4966-8D8E-454D4B0645D6}"/>
                    </a:ext>
                  </a:extLst>
                </p:cNvPr>
                <p:cNvSpPr/>
                <p:nvPr/>
              </p:nvSpPr>
              <p:spPr>
                <a:xfrm>
                  <a:off x="11064043" y="4313461"/>
                  <a:ext cx="47877" cy="45720"/>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1" name="Flowchart: Connector 210">
                  <a:extLst>
                    <a:ext uri="{FF2B5EF4-FFF2-40B4-BE49-F238E27FC236}">
                      <a16:creationId xmlns:a16="http://schemas.microsoft.com/office/drawing/2014/main" id="{CA81134F-59B5-4B36-8AA9-E54A8BA80810}"/>
                    </a:ext>
                  </a:extLst>
                </p:cNvPr>
                <p:cNvSpPr/>
                <p:nvPr/>
              </p:nvSpPr>
              <p:spPr>
                <a:xfrm>
                  <a:off x="11063604" y="4285251"/>
                  <a:ext cx="47877" cy="45720"/>
                </a:xfrm>
                <a:prstGeom prst="flowChartConnector">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0" name="TextBox 199">
                <a:extLst>
                  <a:ext uri="{FF2B5EF4-FFF2-40B4-BE49-F238E27FC236}">
                    <a16:creationId xmlns:a16="http://schemas.microsoft.com/office/drawing/2014/main" id="{3E770404-A55C-4D25-8301-7E28C9204548}"/>
                  </a:ext>
                </a:extLst>
              </p:cNvPr>
              <p:cNvSpPr txBox="1"/>
              <p:nvPr/>
            </p:nvSpPr>
            <p:spPr>
              <a:xfrm>
                <a:off x="6925592" y="4897378"/>
                <a:ext cx="3510256" cy="276999"/>
              </a:xfrm>
              <a:prstGeom prst="rect">
                <a:avLst/>
              </a:prstGeom>
              <a:noFill/>
            </p:spPr>
            <p:txBody>
              <a:bodyPr wrap="square" rtlCol="0">
                <a:spAutoFit/>
              </a:bodyPr>
              <a:lstStyle/>
              <a:p>
                <a:pPr algn="ctr"/>
                <a:r>
                  <a:rPr lang="en-US" sz="1200" b="1" dirty="0"/>
                  <a:t>Week</a:t>
                </a:r>
              </a:p>
            </p:txBody>
          </p:sp>
          <p:grpSp>
            <p:nvGrpSpPr>
              <p:cNvPr id="201" name="Group 200">
                <a:extLst>
                  <a:ext uri="{FF2B5EF4-FFF2-40B4-BE49-F238E27FC236}">
                    <a16:creationId xmlns:a16="http://schemas.microsoft.com/office/drawing/2014/main" id="{F6DE0D29-EFBD-4B08-9CE0-F4392D31C095}"/>
                  </a:ext>
                </a:extLst>
              </p:cNvPr>
              <p:cNvGrpSpPr/>
              <p:nvPr/>
            </p:nvGrpSpPr>
            <p:grpSpPr>
              <a:xfrm>
                <a:off x="6522674" y="1648170"/>
                <a:ext cx="4087227" cy="3847135"/>
                <a:chOff x="6522674" y="1648170"/>
                <a:chExt cx="4087227" cy="3847135"/>
              </a:xfrm>
            </p:grpSpPr>
            <p:graphicFrame>
              <p:nvGraphicFramePr>
                <p:cNvPr id="202" name="Chart 201">
                  <a:extLst>
                    <a:ext uri="{FF2B5EF4-FFF2-40B4-BE49-F238E27FC236}">
                      <a16:creationId xmlns:a16="http://schemas.microsoft.com/office/drawing/2014/main" id="{3211226D-F46C-4CBD-8A1E-47BAF01BBB9B}"/>
                    </a:ext>
                  </a:extLst>
                </p:cNvPr>
                <p:cNvGraphicFramePr>
                  <a:graphicFrameLocks noChangeAspect="1"/>
                </p:cNvGraphicFramePr>
                <p:nvPr>
                  <p:extLst>
                    <p:ext uri="{D42A27DB-BD31-4B8C-83A1-F6EECF244321}">
                      <p14:modId xmlns:p14="http://schemas.microsoft.com/office/powerpoint/2010/main" val="2127885356"/>
                    </p:ext>
                  </p:extLst>
                </p:nvPr>
              </p:nvGraphicFramePr>
              <p:xfrm>
                <a:off x="6522674" y="1648170"/>
                <a:ext cx="4087227" cy="3847135"/>
              </p:xfrm>
              <a:graphic>
                <a:graphicData uri="http://schemas.openxmlformats.org/drawingml/2006/chart">
                  <c:chart xmlns:c="http://schemas.openxmlformats.org/drawingml/2006/chart" xmlns:r="http://schemas.openxmlformats.org/officeDocument/2006/relationships" r:id="rId4"/>
                </a:graphicData>
              </a:graphic>
            </p:graphicFrame>
            <p:cxnSp>
              <p:nvCxnSpPr>
                <p:cNvPr id="203" name="Straight Connector 202">
                  <a:extLst>
                    <a:ext uri="{FF2B5EF4-FFF2-40B4-BE49-F238E27FC236}">
                      <a16:creationId xmlns:a16="http://schemas.microsoft.com/office/drawing/2014/main" id="{15BCDB69-95C5-4857-ACB9-8C998F570EF3}"/>
                    </a:ext>
                  </a:extLst>
                </p:cNvPr>
                <p:cNvCxnSpPr/>
                <p:nvPr/>
              </p:nvCxnSpPr>
              <p:spPr>
                <a:xfrm>
                  <a:off x="9746041" y="4587613"/>
                  <a:ext cx="0" cy="731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3A6FEBEA-6D6E-46D6-A5C2-21E46AC7E9B3}"/>
                    </a:ext>
                  </a:extLst>
                </p:cNvPr>
                <p:cNvCxnSpPr/>
                <p:nvPr/>
              </p:nvCxnSpPr>
              <p:spPr>
                <a:xfrm>
                  <a:off x="10435847" y="4587613"/>
                  <a:ext cx="0" cy="731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59E1F956-A447-4D0F-8F90-9C987BC2F988}"/>
                    </a:ext>
                  </a:extLst>
                </p:cNvPr>
                <p:cNvCxnSpPr/>
                <p:nvPr/>
              </p:nvCxnSpPr>
              <p:spPr>
                <a:xfrm>
                  <a:off x="7621966" y="4587613"/>
                  <a:ext cx="0" cy="731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F48CEE73-B239-4C1B-9A72-80D94226BF7B}"/>
                    </a:ext>
                  </a:extLst>
                </p:cNvPr>
                <p:cNvCxnSpPr/>
                <p:nvPr/>
              </p:nvCxnSpPr>
              <p:spPr>
                <a:xfrm>
                  <a:off x="6925591" y="4587613"/>
                  <a:ext cx="0" cy="731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36" name="Flowchart: Connector 235">
              <a:extLst>
                <a:ext uri="{FF2B5EF4-FFF2-40B4-BE49-F238E27FC236}">
                  <a16:creationId xmlns:a16="http://schemas.microsoft.com/office/drawing/2014/main" id="{AE6A34B8-CFC9-4CA1-B534-95B0A8B73486}"/>
                </a:ext>
              </a:extLst>
            </p:cNvPr>
            <p:cNvSpPr/>
            <p:nvPr/>
          </p:nvSpPr>
          <p:spPr>
            <a:xfrm>
              <a:off x="1133251" y="4530439"/>
              <a:ext cx="47877" cy="45720"/>
            </a:xfrm>
            <a:prstGeom prst="flowChartConnector">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7" name="Flowchart: Connector 236">
              <a:extLst>
                <a:ext uri="{FF2B5EF4-FFF2-40B4-BE49-F238E27FC236}">
                  <a16:creationId xmlns:a16="http://schemas.microsoft.com/office/drawing/2014/main" id="{BE6A134C-B3DD-4400-B7AA-B39D0A796650}"/>
                </a:ext>
              </a:extLst>
            </p:cNvPr>
            <p:cNvSpPr/>
            <p:nvPr/>
          </p:nvSpPr>
          <p:spPr>
            <a:xfrm>
              <a:off x="1135494" y="2381781"/>
              <a:ext cx="47877" cy="45720"/>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8" name="Flowchart: Connector 237">
              <a:extLst>
                <a:ext uri="{FF2B5EF4-FFF2-40B4-BE49-F238E27FC236}">
                  <a16:creationId xmlns:a16="http://schemas.microsoft.com/office/drawing/2014/main" id="{13182D5D-711C-43A9-88DF-381FA3D061B1}"/>
                </a:ext>
              </a:extLst>
            </p:cNvPr>
            <p:cNvSpPr/>
            <p:nvPr/>
          </p:nvSpPr>
          <p:spPr>
            <a:xfrm>
              <a:off x="1133250" y="2503995"/>
              <a:ext cx="47877" cy="45720"/>
            </a:xfrm>
            <a:prstGeom prst="flowChartConnector">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40" name="Flowchart: Connector 239">
            <a:extLst>
              <a:ext uri="{FF2B5EF4-FFF2-40B4-BE49-F238E27FC236}">
                <a16:creationId xmlns:a16="http://schemas.microsoft.com/office/drawing/2014/main" id="{6C4C9C97-5AD9-4B89-AA78-183A1495E389}"/>
              </a:ext>
            </a:extLst>
          </p:cNvPr>
          <p:cNvSpPr/>
          <p:nvPr/>
        </p:nvSpPr>
        <p:spPr>
          <a:xfrm>
            <a:off x="6912539" y="3726436"/>
            <a:ext cx="47877" cy="45720"/>
          </a:xfrm>
          <a:prstGeom prst="flowChartConnector">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2" name="Flowchart: Connector 241">
            <a:extLst>
              <a:ext uri="{FF2B5EF4-FFF2-40B4-BE49-F238E27FC236}">
                <a16:creationId xmlns:a16="http://schemas.microsoft.com/office/drawing/2014/main" id="{42A8DA23-2041-492F-A439-64DEED15166A}"/>
              </a:ext>
            </a:extLst>
          </p:cNvPr>
          <p:cNvSpPr/>
          <p:nvPr/>
        </p:nvSpPr>
        <p:spPr>
          <a:xfrm>
            <a:off x="6910731" y="4525102"/>
            <a:ext cx="47877" cy="45720"/>
          </a:xfrm>
          <a:prstGeom prst="flowChartConnector">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698872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4EFBC-0F41-4D08-8C2C-9DEEB9683697}"/>
              </a:ext>
            </a:extLst>
          </p:cNvPr>
          <p:cNvSpPr>
            <a:spLocks noGrp="1"/>
          </p:cNvSpPr>
          <p:nvPr>
            <p:ph type="title"/>
          </p:nvPr>
        </p:nvSpPr>
        <p:spPr/>
        <p:txBody>
          <a:bodyPr/>
          <a:lstStyle/>
          <a:p>
            <a:r>
              <a:rPr lang="en-US" dirty="0"/>
              <a:t>BORA Efficacy Summary</a:t>
            </a:r>
          </a:p>
        </p:txBody>
      </p:sp>
      <p:sp>
        <p:nvSpPr>
          <p:cNvPr id="3" name="Slide Number Placeholder 2">
            <a:extLst>
              <a:ext uri="{FF2B5EF4-FFF2-40B4-BE49-F238E27FC236}">
                <a16:creationId xmlns:a16="http://schemas.microsoft.com/office/drawing/2014/main" id="{635BC31E-39D1-4C3C-93D9-9C4C2F0308B3}"/>
              </a:ext>
            </a:extLst>
          </p:cNvPr>
          <p:cNvSpPr>
            <a:spLocks noGrp="1"/>
          </p:cNvSpPr>
          <p:nvPr>
            <p:ph type="sldNum" sz="quarter" idx="12"/>
          </p:nvPr>
        </p:nvSpPr>
        <p:spPr/>
        <p:txBody>
          <a:bodyPr/>
          <a:lstStyle/>
          <a:p>
            <a:pPr algn="ctr"/>
            <a:fld id="{CC7432E5-F8E0-41AE-9A6B-AD730338B005}" type="slidenum">
              <a:rPr lang="en-US" smtClean="0"/>
              <a:pPr algn="ctr"/>
              <a:t>30</a:t>
            </a:fld>
            <a:endParaRPr lang="en-US" dirty="0"/>
          </a:p>
        </p:txBody>
      </p:sp>
      <p:sp>
        <p:nvSpPr>
          <p:cNvPr id="4" name="Text Placeholder 3">
            <a:extLst>
              <a:ext uri="{FF2B5EF4-FFF2-40B4-BE49-F238E27FC236}">
                <a16:creationId xmlns:a16="http://schemas.microsoft.com/office/drawing/2014/main" id="{E13C63C3-2BBA-4FD0-B54F-284534815DBD}"/>
              </a:ext>
            </a:extLst>
          </p:cNvPr>
          <p:cNvSpPr>
            <a:spLocks noGrp="1"/>
          </p:cNvSpPr>
          <p:nvPr>
            <p:ph type="body" sz="quarter" idx="13"/>
          </p:nvPr>
        </p:nvSpPr>
        <p:spPr/>
        <p:txBody>
          <a:bodyPr/>
          <a:lstStyle/>
          <a:p>
            <a:r>
              <a:rPr lang="en-GB" dirty="0">
                <a:ea typeface="Times New Roman" panose="02020603050405020304" pitchFamily="18" charset="0"/>
              </a:rPr>
              <a:t>AER = asthma exacerbation rate; EOS = eosinophil; Q8W = every 8 weeks (first 3 doses Q4W).</a:t>
            </a:r>
          </a:p>
          <a:p>
            <a:r>
              <a:rPr lang="en-US" dirty="0"/>
              <a:t>Busse WW et al</a:t>
            </a:r>
            <a:r>
              <a:rPr lang="en-US" i="1" dirty="0"/>
              <a:t>. </a:t>
            </a:r>
            <a:r>
              <a:rPr lang="en-US" dirty="0"/>
              <a:t>Article online ahead of print. </a:t>
            </a:r>
            <a:r>
              <a:rPr lang="en-US" i="1" dirty="0"/>
              <a:t>Lancet Respir Med. </a:t>
            </a:r>
            <a:r>
              <a:rPr lang="en-US" dirty="0"/>
              <a:t>2018.</a:t>
            </a:r>
          </a:p>
        </p:txBody>
      </p:sp>
      <p:graphicFrame>
        <p:nvGraphicFramePr>
          <p:cNvPr id="6" name="Content Placeholder 5">
            <a:extLst>
              <a:ext uri="{FF2B5EF4-FFF2-40B4-BE49-F238E27FC236}">
                <a16:creationId xmlns:a16="http://schemas.microsoft.com/office/drawing/2014/main" id="{980A6381-2752-48C2-8315-D7C59444BB20}"/>
              </a:ext>
            </a:extLst>
          </p:cNvPr>
          <p:cNvGraphicFramePr>
            <a:graphicFrameLocks noGrp="1"/>
          </p:cNvGraphicFramePr>
          <p:nvPr>
            <p:ph idx="1"/>
            <p:extLst>
              <p:ext uri="{D42A27DB-BD31-4B8C-83A1-F6EECF244321}">
                <p14:modId xmlns:p14="http://schemas.microsoft.com/office/powerpoint/2010/main" val="4087113203"/>
              </p:ext>
            </p:extLst>
          </p:nvPr>
        </p:nvGraphicFramePr>
        <p:xfrm>
          <a:off x="457200" y="1262064"/>
          <a:ext cx="11507972" cy="3916680"/>
        </p:xfrm>
        <a:graphic>
          <a:graphicData uri="http://schemas.openxmlformats.org/drawingml/2006/table">
            <a:tbl>
              <a:tblPr firstRow="1" bandRow="1">
                <a:tableStyleId>{21E4AEA4-8DFA-4A89-87EB-49C32662AFE0}</a:tableStyleId>
              </a:tblPr>
              <a:tblGrid>
                <a:gridCol w="2314353">
                  <a:extLst>
                    <a:ext uri="{9D8B030D-6E8A-4147-A177-3AD203B41FA5}">
                      <a16:colId xmlns:a16="http://schemas.microsoft.com/office/drawing/2014/main" val="4292023120"/>
                    </a:ext>
                  </a:extLst>
                </a:gridCol>
                <a:gridCol w="9193619">
                  <a:extLst>
                    <a:ext uri="{9D8B030D-6E8A-4147-A177-3AD203B41FA5}">
                      <a16:colId xmlns:a16="http://schemas.microsoft.com/office/drawing/2014/main" val="1833738088"/>
                    </a:ext>
                  </a:extLst>
                </a:gridCol>
              </a:tblGrid>
              <a:tr h="327052">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chemeClr val="accent2"/>
                          </a:solidFill>
                        </a:rPr>
                        <a:t>Improvements in asthma exacerbation rates, lung function, asthma symptoms, and quality of life were maintained in patients who continued benralizumab for a second year</a:t>
                      </a:r>
                    </a:p>
                  </a:txBody>
                  <a:tcPr anchor="ctr">
                    <a:lnB w="19050" cap="flat" cmpd="sng" algn="ctr">
                      <a:solidFill>
                        <a:schemeClr val="bg1">
                          <a:lumMod val="50000"/>
                        </a:schemeClr>
                      </a:solidFill>
                      <a:prstDash val="solid"/>
                      <a:round/>
                      <a:headEnd type="none" w="med" len="med"/>
                      <a:tailEnd type="none" w="med" len="med"/>
                    </a:lnB>
                    <a:no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solidFill>
                          <a:schemeClr val="accent2"/>
                        </a:solidFill>
                      </a:endParaRPr>
                    </a:p>
                  </a:txBody>
                  <a:tcPr>
                    <a:lnB w="1905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548609858"/>
                  </a:ext>
                </a:extLst>
              </a:tr>
              <a:tr h="3780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solidFill>
                            <a:schemeClr val="accent2"/>
                          </a:solidFill>
                        </a:rPr>
                        <a:t>AER</a:t>
                      </a:r>
                    </a:p>
                  </a:txBody>
                  <a:tcPr anchor="ct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noFill/>
                  </a:tcPr>
                </a:tc>
                <a:tc>
                  <a:txBody>
                    <a:bodyPr/>
                    <a:lstStyle/>
                    <a:p>
                      <a:pPr marL="285750" marR="0" lvl="0" indent="-285750" algn="l" defTabSz="914400" rtl="0" eaLnBrk="1" fontAlgn="auto" latinLnBrk="0" hangingPunct="1">
                        <a:lnSpc>
                          <a:spcPct val="100000"/>
                        </a:lnSpc>
                        <a:spcBef>
                          <a:spcPts val="1000"/>
                        </a:spcBef>
                        <a:spcAft>
                          <a:spcPts val="0"/>
                        </a:spcAft>
                        <a:buClr>
                          <a:schemeClr val="accent2"/>
                        </a:buClr>
                        <a:buSzTx/>
                        <a:buFont typeface="Arial" panose="020B0604020202020204" pitchFamily="34" charset="0"/>
                        <a:buChar char="•"/>
                        <a:tabLst/>
                        <a:defRPr/>
                      </a:pPr>
                      <a:r>
                        <a:rPr lang="en-GB" sz="2400" dirty="0">
                          <a:solidFill>
                            <a:schemeClr val="accent2"/>
                          </a:solidFill>
                        </a:rPr>
                        <a:t>74% of patients who continued receiving benralizumab Q8W were exacerbation free in the second year of treatment</a:t>
                      </a:r>
                      <a:endParaRPr lang="en-GB" sz="2400" strike="sngStrike" dirty="0">
                        <a:solidFill>
                          <a:schemeClr val="accent2"/>
                        </a:solidFill>
                      </a:endParaRPr>
                    </a:p>
                  </a:txBody>
                  <a:tcP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583384549"/>
                  </a:ext>
                </a:extLst>
              </a:tr>
              <a:tr h="3780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solidFill>
                            <a:schemeClr val="accent2"/>
                          </a:solidFill>
                        </a:rPr>
                        <a:t>EOS</a:t>
                      </a:r>
                    </a:p>
                  </a:txBody>
                  <a:tcPr anchor="ct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noFill/>
                  </a:tcPr>
                </a:tc>
                <a:tc>
                  <a:txBody>
                    <a:bodyPr/>
                    <a:lstStyle/>
                    <a:p>
                      <a:pPr marL="283464" marR="0" lvl="1" indent="-285750" algn="l" defTabSz="914400" rtl="0" eaLnBrk="1" fontAlgn="auto" latinLnBrk="0" hangingPunct="1">
                        <a:lnSpc>
                          <a:spcPct val="100000"/>
                        </a:lnSpc>
                        <a:spcBef>
                          <a:spcPts val="0"/>
                        </a:spcBef>
                        <a:spcAft>
                          <a:spcPts val="0"/>
                        </a:spcAft>
                        <a:buClr>
                          <a:schemeClr val="accent2"/>
                        </a:buClr>
                        <a:buSzTx/>
                        <a:buFont typeface="Arial" panose="020B0604020202020204" pitchFamily="34" charset="0"/>
                        <a:buChar char="•"/>
                        <a:tabLst/>
                        <a:defRPr/>
                      </a:pPr>
                      <a:r>
                        <a:rPr lang="en-GB" sz="2400" dirty="0">
                          <a:solidFill>
                            <a:schemeClr val="accent2"/>
                          </a:solidFill>
                        </a:rPr>
                        <a:t>Near complete depletion of blood EOS was seen during the treatment period for all groups in BORA</a:t>
                      </a:r>
                    </a:p>
                    <a:p>
                      <a:pPr marL="697230" marR="0" lvl="1" indent="-342900" algn="l" defTabSz="914400" rtl="0" eaLnBrk="1" fontAlgn="auto" latinLnBrk="0" hangingPunct="1">
                        <a:lnSpc>
                          <a:spcPct val="100000"/>
                        </a:lnSpc>
                        <a:spcBef>
                          <a:spcPts val="600"/>
                        </a:spcBef>
                        <a:spcAft>
                          <a:spcPts val="0"/>
                        </a:spcAft>
                        <a:buClr>
                          <a:schemeClr val="accent2"/>
                        </a:buClr>
                        <a:buSzTx/>
                        <a:buFont typeface="Arial" panose="020B0604020202020204" pitchFamily="34" charset="0"/>
                        <a:buChar char="̶"/>
                        <a:tabLst/>
                        <a:defRPr/>
                      </a:pPr>
                      <a:r>
                        <a:rPr lang="en-GB" sz="2200" dirty="0">
                          <a:solidFill>
                            <a:schemeClr val="accent2"/>
                          </a:solidFill>
                        </a:rPr>
                        <a:t>Blood EOS counts were observed to return toward baseline after cessation of benralizumab at the follow-up visit (16-20 weeks after the last dose, depending on regimen) </a:t>
                      </a:r>
                      <a:endParaRPr lang="en-US" sz="2200" dirty="0">
                        <a:solidFill>
                          <a:schemeClr val="accent2"/>
                        </a:solidFill>
                      </a:endParaRPr>
                    </a:p>
                  </a:txBody>
                  <a:tcPr anchor="ct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24533950"/>
                  </a:ext>
                </a:extLst>
              </a:tr>
            </a:tbl>
          </a:graphicData>
        </a:graphic>
      </p:graphicFrame>
    </p:spTree>
    <p:extLst>
      <p:ext uri="{BB962C8B-B14F-4D97-AF65-F5344CB8AC3E}">
        <p14:creationId xmlns:p14="http://schemas.microsoft.com/office/powerpoint/2010/main" val="34961571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Conclusions</a:t>
            </a:r>
          </a:p>
        </p:txBody>
      </p:sp>
      <p:sp>
        <p:nvSpPr>
          <p:cNvPr id="5" name="Text Placeholder 4">
            <a:extLst>
              <a:ext uri="{FF2B5EF4-FFF2-40B4-BE49-F238E27FC236}">
                <a16:creationId xmlns:a16="http://schemas.microsoft.com/office/drawing/2014/main" id="{41E5111D-4345-4035-9A25-7E1EBDF52C3D}"/>
              </a:ext>
            </a:extLst>
          </p:cNvPr>
          <p:cNvSpPr>
            <a:spLocks noGrp="1"/>
          </p:cNvSpPr>
          <p:nvPr>
            <p:ph type="body" sz="quarter" idx="13"/>
          </p:nvPr>
        </p:nvSpPr>
        <p:spPr/>
        <p:txBody>
          <a:bodyPr/>
          <a:lstStyle/>
          <a:p>
            <a:r>
              <a:rPr lang="en-GB" dirty="0"/>
              <a:t>Q8W = every 8 weeks (first 3 doses Q4W).</a:t>
            </a:r>
          </a:p>
          <a:p>
            <a:r>
              <a:rPr lang="en-US" dirty="0"/>
              <a:t>Busse WW et al</a:t>
            </a:r>
            <a:r>
              <a:rPr lang="en-US" i="1" dirty="0"/>
              <a:t>. </a:t>
            </a:r>
            <a:r>
              <a:rPr lang="en-US" dirty="0"/>
              <a:t>Article online ahead of print</a:t>
            </a:r>
            <a:r>
              <a:rPr lang="en-US" i="1" dirty="0"/>
              <a:t>. Lancet Respir Med. </a:t>
            </a:r>
            <a:r>
              <a:rPr lang="en-US" dirty="0"/>
              <a:t>2018.</a:t>
            </a:r>
          </a:p>
        </p:txBody>
      </p:sp>
      <p:sp>
        <p:nvSpPr>
          <p:cNvPr id="3" name="Content Placeholder 2"/>
          <p:cNvSpPr>
            <a:spLocks noGrp="1"/>
          </p:cNvSpPr>
          <p:nvPr>
            <p:ph idx="1"/>
          </p:nvPr>
        </p:nvSpPr>
        <p:spPr/>
        <p:txBody>
          <a:bodyPr/>
          <a:lstStyle/>
          <a:p>
            <a:pPr>
              <a:buClr>
                <a:schemeClr val="accent2"/>
              </a:buClr>
            </a:pPr>
            <a:r>
              <a:rPr lang="en-US" sz="2400" dirty="0"/>
              <a:t>Patients receiving benralizumab for a second year had safety and tolerability outcomes similar to those receiving 1 year of treatment</a:t>
            </a:r>
            <a:r>
              <a:rPr lang="en-US" sz="2400" noProof="0" dirty="0"/>
              <a:t> </a:t>
            </a:r>
          </a:p>
          <a:p>
            <a:pPr>
              <a:spcBef>
                <a:spcPts val="1800"/>
              </a:spcBef>
              <a:buClr>
                <a:schemeClr val="accent2"/>
              </a:buClr>
            </a:pPr>
            <a:r>
              <a:rPr lang="en-US" sz="2400" dirty="0"/>
              <a:t>No new safety signals that might be associated with long-term depletion of eosinophils were observed</a:t>
            </a:r>
            <a:endParaRPr lang="en-US" sz="2400" noProof="0" dirty="0"/>
          </a:p>
          <a:p>
            <a:pPr lvl="0">
              <a:spcBef>
                <a:spcPts val="1800"/>
              </a:spcBef>
              <a:buClr>
                <a:schemeClr val="accent2"/>
              </a:buClr>
            </a:pPr>
            <a:r>
              <a:rPr lang="en-US" sz="2400" dirty="0"/>
              <a:t>Improvements in exacerbation frequency, lung function, and asthma symptoms were maintained from SIROCCO/CALIMA through a second year of treatment in BORA </a:t>
            </a:r>
          </a:p>
          <a:p>
            <a:pPr lvl="0">
              <a:spcBef>
                <a:spcPts val="1800"/>
              </a:spcBef>
              <a:buClr>
                <a:schemeClr val="accent2"/>
              </a:buClr>
            </a:pPr>
            <a:r>
              <a:rPr lang="en-US" sz="2400" dirty="0"/>
              <a:t>74% of patients were exacerbation free in the Q8W dosing group</a:t>
            </a:r>
          </a:p>
          <a:p>
            <a:pPr>
              <a:spcBef>
                <a:spcPts val="1800"/>
              </a:spcBef>
              <a:buClr>
                <a:schemeClr val="accent2"/>
              </a:buClr>
            </a:pPr>
            <a:r>
              <a:rPr lang="en-US" sz="2400" noProof="0" dirty="0"/>
              <a:t>BORA </a:t>
            </a:r>
            <a:r>
              <a:rPr lang="en-US" sz="2400" dirty="0"/>
              <a:t>supports long-term safety and efficacy of benralizumab as add-on maintenance treatment for patients with severe eosinophilic asthma</a:t>
            </a:r>
            <a:endParaRPr lang="en-US" sz="2400" noProof="0" dirty="0"/>
          </a:p>
          <a:p>
            <a:pPr lvl="1">
              <a:buClr>
                <a:schemeClr val="accent2"/>
              </a:buClr>
              <a:buFont typeface="Arial" panose="020B0604020202020204" pitchFamily="34" charset="0"/>
              <a:buChar char="•"/>
            </a:pPr>
            <a:endParaRPr lang="en-US" noProof="0" dirty="0"/>
          </a:p>
          <a:p>
            <a:pPr lvl="1"/>
            <a:endParaRPr lang="en-US" noProof="0" dirty="0"/>
          </a:p>
        </p:txBody>
      </p:sp>
      <p:sp>
        <p:nvSpPr>
          <p:cNvPr id="9" name="Slide Number Placeholder 8">
            <a:extLst>
              <a:ext uri="{FF2B5EF4-FFF2-40B4-BE49-F238E27FC236}">
                <a16:creationId xmlns:a16="http://schemas.microsoft.com/office/drawing/2014/main" id="{9FA6D4D1-963B-4380-8D96-6197C85A1765}"/>
              </a:ext>
            </a:extLst>
          </p:cNvPr>
          <p:cNvSpPr>
            <a:spLocks noGrp="1"/>
          </p:cNvSpPr>
          <p:nvPr>
            <p:ph type="sldNum" sz="quarter" idx="12"/>
          </p:nvPr>
        </p:nvSpPr>
        <p:spPr/>
        <p:txBody>
          <a:bodyPr/>
          <a:lstStyle/>
          <a:p>
            <a:pPr algn="ctr"/>
            <a:fld id="{CC7432E5-F8E0-41AE-9A6B-AD730338B005}" type="slidenum">
              <a:rPr lang="en-US" smtClean="0"/>
              <a:pPr algn="ctr"/>
              <a:t>31</a:t>
            </a:fld>
            <a:endParaRPr lang="en-US" dirty="0"/>
          </a:p>
        </p:txBody>
      </p:sp>
    </p:spTree>
    <p:extLst>
      <p:ext uri="{BB962C8B-B14F-4D97-AF65-F5344CB8AC3E}">
        <p14:creationId xmlns:p14="http://schemas.microsoft.com/office/powerpoint/2010/main" val="33493078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CE4FBD9-8B78-458E-A201-F1B2DE1A2B95}"/>
              </a:ext>
            </a:extLst>
          </p:cNvPr>
          <p:cNvSpPr>
            <a:spLocks noGrp="1"/>
          </p:cNvSpPr>
          <p:nvPr>
            <p:ph type="sldNum" sz="quarter" idx="12"/>
          </p:nvPr>
        </p:nvSpPr>
        <p:spPr/>
        <p:txBody>
          <a:bodyPr/>
          <a:lstStyle/>
          <a:p>
            <a:pPr>
              <a:defRPr/>
            </a:pPr>
            <a:fld id="{CB4247FF-47A1-41F8-B6B4-5D3557BFE8E0}" type="slidenum">
              <a:rPr lang="en-US" smtClean="0"/>
              <a:pPr>
                <a:defRPr/>
              </a:pPr>
              <a:t>32</a:t>
            </a:fld>
            <a:endParaRPr lang="en-US" dirty="0"/>
          </a:p>
        </p:txBody>
      </p:sp>
      <p:sp>
        <p:nvSpPr>
          <p:cNvPr id="8" name="Title 7">
            <a:extLst>
              <a:ext uri="{FF2B5EF4-FFF2-40B4-BE49-F238E27FC236}">
                <a16:creationId xmlns:a16="http://schemas.microsoft.com/office/drawing/2014/main" id="{F38E9ADE-ECCE-42BD-9F54-177E059900C3}"/>
              </a:ext>
            </a:extLst>
          </p:cNvPr>
          <p:cNvSpPr>
            <a:spLocks noGrp="1"/>
          </p:cNvSpPr>
          <p:nvPr>
            <p:ph type="title" idx="4294967295"/>
          </p:nvPr>
        </p:nvSpPr>
        <p:spPr>
          <a:xfrm>
            <a:off x="460375" y="3160713"/>
            <a:ext cx="11271250" cy="536575"/>
          </a:xfrm>
        </p:spPr>
        <p:txBody>
          <a:bodyPr/>
          <a:lstStyle/>
          <a:p>
            <a:pPr algn="ctr"/>
            <a:r>
              <a:rPr lang="en-US" sz="4200" dirty="0">
                <a:solidFill>
                  <a:schemeClr val="accent2"/>
                </a:solidFill>
              </a:rPr>
              <a:t>Background</a:t>
            </a:r>
          </a:p>
        </p:txBody>
      </p:sp>
    </p:spTree>
    <p:extLst>
      <p:ext uri="{BB962C8B-B14F-4D97-AF65-F5344CB8AC3E}">
        <p14:creationId xmlns:p14="http://schemas.microsoft.com/office/powerpoint/2010/main" val="23006528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698F4-A1FC-445D-8AC3-DA1A6F439088}"/>
              </a:ext>
            </a:extLst>
          </p:cNvPr>
          <p:cNvSpPr>
            <a:spLocks noGrp="1"/>
          </p:cNvSpPr>
          <p:nvPr>
            <p:ph type="title"/>
          </p:nvPr>
        </p:nvSpPr>
        <p:spPr/>
        <p:txBody>
          <a:bodyPr/>
          <a:lstStyle/>
          <a:p>
            <a:r>
              <a:rPr lang="en-US" dirty="0"/>
              <a:t>BORA: Asthma Exacerbation Rates (Full Analysis Set)</a:t>
            </a:r>
          </a:p>
        </p:txBody>
      </p:sp>
      <p:sp>
        <p:nvSpPr>
          <p:cNvPr id="3" name="Slide Number Placeholder 2">
            <a:extLst>
              <a:ext uri="{FF2B5EF4-FFF2-40B4-BE49-F238E27FC236}">
                <a16:creationId xmlns:a16="http://schemas.microsoft.com/office/drawing/2014/main" id="{5BC695CD-3A01-476F-BCBD-6D348DD4343A}"/>
              </a:ext>
            </a:extLst>
          </p:cNvPr>
          <p:cNvSpPr>
            <a:spLocks noGrp="1"/>
          </p:cNvSpPr>
          <p:nvPr>
            <p:ph type="sldNum" sz="quarter" idx="12"/>
          </p:nvPr>
        </p:nvSpPr>
        <p:spPr/>
        <p:txBody>
          <a:bodyPr/>
          <a:lstStyle/>
          <a:p>
            <a:pPr algn="ctr"/>
            <a:fld id="{CC7432E5-F8E0-41AE-9A6B-AD730338B005}" type="slidenum">
              <a:rPr lang="en-US" smtClean="0"/>
              <a:pPr algn="ctr"/>
              <a:t>33</a:t>
            </a:fld>
            <a:endParaRPr lang="en-US" dirty="0"/>
          </a:p>
        </p:txBody>
      </p:sp>
      <p:sp>
        <p:nvSpPr>
          <p:cNvPr id="4" name="Text Placeholder 3">
            <a:extLst>
              <a:ext uri="{FF2B5EF4-FFF2-40B4-BE49-F238E27FC236}">
                <a16:creationId xmlns:a16="http://schemas.microsoft.com/office/drawing/2014/main" id="{FBE61E59-A752-42D0-A002-22D8E688C1CA}"/>
              </a:ext>
            </a:extLst>
          </p:cNvPr>
          <p:cNvSpPr>
            <a:spLocks noGrp="1"/>
          </p:cNvSpPr>
          <p:nvPr>
            <p:ph type="body" sz="quarter" idx="13"/>
          </p:nvPr>
        </p:nvSpPr>
        <p:spPr/>
        <p:txBody>
          <a:bodyPr/>
          <a:lstStyle/>
          <a:p>
            <a:r>
              <a:rPr lang="en-GB" baseline="30000" dirty="0"/>
              <a:t>a</a:t>
            </a:r>
            <a:r>
              <a:rPr lang="en-GB" dirty="0"/>
              <a:t>EOS counts at baseline of the preceding primary studies; </a:t>
            </a:r>
            <a:r>
              <a:rPr lang="en-GB" baseline="30000" dirty="0"/>
              <a:t>b</a:t>
            </a:r>
            <a:r>
              <a:rPr lang="en-GB" dirty="0"/>
              <a:t>Calculated from percentage of patients who experienced </a:t>
            </a:r>
            <a:r>
              <a:rPr lang="en-GB" dirty="0">
                <a:cs typeface="Arial" pitchFamily="34" charset="0"/>
              </a:rPr>
              <a:t>≥1 exacerbation during BORA.</a:t>
            </a:r>
            <a:r>
              <a:rPr lang="en-GB" dirty="0"/>
              <a:t>                                                                                 EOS = eosinophil; PBO = placebo; Q4W = very 4 weeks. Q8W = every 8 weeks </a:t>
            </a:r>
            <a:r>
              <a:rPr lang="en-GB" dirty="0">
                <a:ea typeface="Times New Roman" panose="02020603050405020304" pitchFamily="18" charset="0"/>
              </a:rPr>
              <a:t>(first 3 doses Q4W)</a:t>
            </a:r>
            <a:r>
              <a:rPr lang="en-GB" dirty="0"/>
              <a:t>; SD = standard deviation.</a:t>
            </a:r>
          </a:p>
          <a:p>
            <a:r>
              <a:rPr lang="en-US" dirty="0"/>
              <a:t>Busse WW et al. Article online ahead of print. </a:t>
            </a:r>
            <a:r>
              <a:rPr lang="en-US" i="1" dirty="0"/>
              <a:t>Lancet Respir Med. </a:t>
            </a:r>
            <a:r>
              <a:rPr lang="en-US" dirty="0"/>
              <a:t>2018.</a:t>
            </a:r>
          </a:p>
        </p:txBody>
      </p:sp>
      <p:sp>
        <p:nvSpPr>
          <p:cNvPr id="7" name="TextBox 6">
            <a:extLst>
              <a:ext uri="{FF2B5EF4-FFF2-40B4-BE49-F238E27FC236}">
                <a16:creationId xmlns:a16="http://schemas.microsoft.com/office/drawing/2014/main" id="{346B94E7-A0B8-43A9-A01E-94A32AC735FE}"/>
              </a:ext>
            </a:extLst>
          </p:cNvPr>
          <p:cNvSpPr txBox="1"/>
          <p:nvPr/>
        </p:nvSpPr>
        <p:spPr>
          <a:xfrm>
            <a:off x="332799" y="4896978"/>
            <a:ext cx="11110946" cy="584775"/>
          </a:xfrm>
          <a:prstGeom prst="rect">
            <a:avLst/>
          </a:prstGeom>
          <a:noFill/>
        </p:spPr>
        <p:txBody>
          <a:bodyPr wrap="square" rtlCol="0">
            <a:spAutoFit/>
          </a:bodyPr>
          <a:lstStyle/>
          <a:p>
            <a:pPr marL="285750" indent="-285750">
              <a:spcBef>
                <a:spcPts val="1000"/>
              </a:spcBef>
              <a:buClr>
                <a:schemeClr val="accent2"/>
              </a:buClr>
              <a:buFont typeface="Arial" panose="020B0604020202020204" pitchFamily="34" charset="0"/>
              <a:buChar char="•"/>
            </a:pPr>
            <a:r>
              <a:rPr lang="en-GB" sz="1600" dirty="0"/>
              <a:t>Patients treated with benralizumab for up to 2 years were 74% exacerbation free compared to 68% exacerbation free with 1 year of treatment (Q8W dosing groups)</a:t>
            </a:r>
          </a:p>
        </p:txBody>
      </p:sp>
      <p:graphicFrame>
        <p:nvGraphicFramePr>
          <p:cNvPr id="9" name="Table 8">
            <a:extLst>
              <a:ext uri="{FF2B5EF4-FFF2-40B4-BE49-F238E27FC236}">
                <a16:creationId xmlns:a16="http://schemas.microsoft.com/office/drawing/2014/main" id="{8046ADF6-F624-489D-AA0D-7A5C9E056987}"/>
              </a:ext>
            </a:extLst>
          </p:cNvPr>
          <p:cNvGraphicFramePr>
            <a:graphicFrameLocks noGrp="1"/>
          </p:cNvGraphicFramePr>
          <p:nvPr>
            <p:extLst>
              <p:ext uri="{D42A27DB-BD31-4B8C-83A1-F6EECF244321}">
                <p14:modId xmlns:p14="http://schemas.microsoft.com/office/powerpoint/2010/main" val="2631580918"/>
              </p:ext>
            </p:extLst>
          </p:nvPr>
        </p:nvGraphicFramePr>
        <p:xfrm>
          <a:off x="332799" y="1916657"/>
          <a:ext cx="11526402" cy="2758676"/>
        </p:xfrm>
        <a:graphic>
          <a:graphicData uri="http://schemas.openxmlformats.org/drawingml/2006/table">
            <a:tbl>
              <a:tblPr firstRow="1" bandRow="1">
                <a:tableStyleId>{5940675A-B579-460E-94D1-54222C63F5DA}</a:tableStyleId>
              </a:tblPr>
              <a:tblGrid>
                <a:gridCol w="3430645">
                  <a:extLst>
                    <a:ext uri="{9D8B030D-6E8A-4147-A177-3AD203B41FA5}">
                      <a16:colId xmlns:a16="http://schemas.microsoft.com/office/drawing/2014/main" val="20000"/>
                    </a:ext>
                  </a:extLst>
                </a:gridCol>
                <a:gridCol w="1407169">
                  <a:extLst>
                    <a:ext uri="{9D8B030D-6E8A-4147-A177-3AD203B41FA5}">
                      <a16:colId xmlns:a16="http://schemas.microsoft.com/office/drawing/2014/main" val="20001"/>
                    </a:ext>
                  </a:extLst>
                </a:gridCol>
                <a:gridCol w="1339702">
                  <a:extLst>
                    <a:ext uri="{9D8B030D-6E8A-4147-A177-3AD203B41FA5}">
                      <a16:colId xmlns:a16="http://schemas.microsoft.com/office/drawing/2014/main" val="2651284334"/>
                    </a:ext>
                  </a:extLst>
                </a:gridCol>
                <a:gridCol w="1360968">
                  <a:extLst>
                    <a:ext uri="{9D8B030D-6E8A-4147-A177-3AD203B41FA5}">
                      <a16:colId xmlns:a16="http://schemas.microsoft.com/office/drawing/2014/main" val="4277908246"/>
                    </a:ext>
                  </a:extLst>
                </a:gridCol>
                <a:gridCol w="1371600">
                  <a:extLst>
                    <a:ext uri="{9D8B030D-6E8A-4147-A177-3AD203B41FA5}">
                      <a16:colId xmlns:a16="http://schemas.microsoft.com/office/drawing/2014/main" val="4243274984"/>
                    </a:ext>
                  </a:extLst>
                </a:gridCol>
                <a:gridCol w="1350335">
                  <a:extLst>
                    <a:ext uri="{9D8B030D-6E8A-4147-A177-3AD203B41FA5}">
                      <a16:colId xmlns:a16="http://schemas.microsoft.com/office/drawing/2014/main" val="20004"/>
                    </a:ext>
                  </a:extLst>
                </a:gridCol>
                <a:gridCol w="1265983">
                  <a:extLst>
                    <a:ext uri="{9D8B030D-6E8A-4147-A177-3AD203B41FA5}">
                      <a16:colId xmlns:a16="http://schemas.microsoft.com/office/drawing/2014/main" val="2561693921"/>
                    </a:ext>
                  </a:extLst>
                </a:gridCol>
              </a:tblGrid>
              <a:tr h="218115">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u="none" strike="noStrike" kern="1200" cap="none" normalizeH="0" baseline="0" dirty="0">
                          <a:ln>
                            <a:noFill/>
                          </a:ln>
                          <a:solidFill>
                            <a:schemeClr val="bg1"/>
                          </a:solidFill>
                          <a:effectLst/>
                          <a:latin typeface="+mn-lt"/>
                          <a:ea typeface="+mn-ea"/>
                          <a:cs typeface="Arial" pitchFamily="34" charset="0"/>
                        </a:rPr>
                        <a:t>Patients with EOS counts               </a:t>
                      </a:r>
                      <a:r>
                        <a:rPr lang="en-US" sz="1600" b="1" dirty="0">
                          <a:solidFill>
                            <a:schemeClr val="bg1"/>
                          </a:solidFill>
                        </a:rPr>
                        <a:t>≥300 cells/µL</a:t>
                      </a:r>
                      <a:r>
                        <a:rPr lang="en-US" sz="1600" b="1" baseline="30000" dirty="0">
                          <a:solidFill>
                            <a:schemeClr val="bg1"/>
                          </a:solidFill>
                        </a:rPr>
                        <a:t>a</a:t>
                      </a:r>
                      <a:endParaRPr kumimoji="0" lang="en-US" sz="1600" b="1" u="none" strike="noStrike" kern="1200" cap="none" normalizeH="0" baseline="0" dirty="0">
                        <a:ln>
                          <a:noFill/>
                        </a:ln>
                        <a:solidFill>
                          <a:schemeClr val="bg1"/>
                        </a:solidFill>
                        <a:effectLst/>
                        <a:latin typeface="+mn-lt"/>
                        <a:ea typeface="+mn-ea"/>
                        <a:cs typeface="Arial" pitchFamily="34" charset="0"/>
                      </a:endParaRPr>
                    </a:p>
                  </a:txBody>
                  <a:tcPr marL="89788" marR="89788" marT="44893" marB="44893" anchor="b">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gridSpan="3">
                  <a:txBody>
                    <a:bodyPr/>
                    <a:lstStyle/>
                    <a:p>
                      <a:pPr algn="ctr"/>
                      <a:r>
                        <a:rPr lang="en-US" sz="1600" b="1" dirty="0">
                          <a:solidFill>
                            <a:schemeClr val="bg1"/>
                          </a:solidFill>
                          <a:latin typeface="+mn-lt"/>
                        </a:rPr>
                        <a:t>Benralizumab Q4W</a:t>
                      </a:r>
                    </a:p>
                  </a:txBody>
                  <a:tcPr marL="89788" marR="89788" marT="44893" marB="44893" anchor="b">
                    <a:lnL w="12700" cap="flat" cmpd="sng" algn="ctr">
                      <a:solidFill>
                        <a:schemeClr val="bg1">
                          <a:lumMod val="7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endParaRPr lang="en-US"/>
                    </a:p>
                  </a:txBody>
                  <a:tcPr>
                    <a:lnL w="12700" cap="flat" cmpd="sng" algn="ctr">
                      <a:solidFill>
                        <a:schemeClr val="bg1">
                          <a:lumMod val="75000"/>
                        </a:schemeClr>
                      </a:solidFill>
                      <a:prstDash val="solid"/>
                      <a:round/>
                      <a:headEnd type="none" w="med" len="med"/>
                      <a:tailEnd type="none" w="med" len="med"/>
                    </a:lnL>
                  </a:tcPr>
                </a:tc>
                <a:tc hMerge="1">
                  <a:txBody>
                    <a:bodyPr/>
                    <a:lstStyle/>
                    <a:p>
                      <a:pPr algn="ctr"/>
                      <a:endParaRPr lang="en-US" sz="1050" b="1" dirty="0">
                        <a:solidFill>
                          <a:schemeClr val="bg1"/>
                        </a:solidFill>
                        <a:latin typeface="+mn-lt"/>
                      </a:endParaRPr>
                    </a:p>
                  </a:txBody>
                  <a:tcPr marL="89788" marR="89788" marT="44893" marB="44893"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bg1"/>
                          </a:solidFill>
                          <a:latin typeface="+mn-lt"/>
                        </a:rPr>
                        <a:t>Benralizumab Q8W</a:t>
                      </a:r>
                    </a:p>
                  </a:txBody>
                  <a:tcPr marL="89788" marR="89788" marT="44893" marB="44893" anchor="b">
                    <a:lnL w="19050" cap="flat" cmpd="sng" algn="ctr">
                      <a:solidFill>
                        <a:schemeClr val="bg1">
                          <a:lumMod val="6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50" b="1" dirty="0">
                        <a:solidFill>
                          <a:schemeClr val="bg1"/>
                        </a:solidFill>
                        <a:latin typeface="+mn-lt"/>
                      </a:endParaRPr>
                    </a:p>
                  </a:txBody>
                  <a:tcPr marL="89788" marR="89788" marT="44893" marB="44893" anchor="b">
                    <a:lnL w="12700" cap="flat" cmpd="sng" algn="ctr">
                      <a:solidFill>
                        <a:schemeClr val="bg1">
                          <a:lumMod val="85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endParaRPr lang="en-US"/>
                    </a:p>
                  </a:txBody>
                  <a:tcPr>
                    <a:lnL w="12700" cap="flat" cmpd="sng" algn="ctr">
                      <a:solidFill>
                        <a:schemeClr val="bg1">
                          <a:lumMod val="85000"/>
                        </a:schemeClr>
                      </a:solidFill>
                      <a:prstDash val="solid"/>
                      <a:round/>
                      <a:headEnd type="none" w="med" len="med"/>
                      <a:tailEnd type="none" w="med" len="med"/>
                    </a:lnL>
                  </a:tcPr>
                </a:tc>
                <a:extLst>
                  <a:ext uri="{0D108BD9-81ED-4DB2-BD59-A6C34878D82A}">
                    <a16:rowId xmlns:a16="http://schemas.microsoft.com/office/drawing/2014/main" val="10000"/>
                  </a:ext>
                </a:extLst>
              </a:tr>
              <a:tr h="305837">
                <a:tc vMerge="1">
                  <a:txBody>
                    <a:bodyPr/>
                    <a:lstStyle/>
                    <a:p>
                      <a:endParaRPr lang="en-US"/>
                    </a:p>
                  </a:txBody>
                  <a:tcPr/>
                </a:tc>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b="1" u="none" strike="noStrike" cap="none" normalizeH="0" baseline="0" dirty="0">
                          <a:ln>
                            <a:noFill/>
                          </a:ln>
                          <a:solidFill>
                            <a:schemeClr val="bg1"/>
                          </a:solidFill>
                          <a:effectLst/>
                          <a:latin typeface="+mn-lt"/>
                        </a:rPr>
                        <a:t>Q4W/Q4W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b="1" u="none" strike="noStrike" cap="none" normalizeH="0" baseline="0" dirty="0">
                          <a:ln>
                            <a:noFill/>
                          </a:ln>
                          <a:solidFill>
                            <a:schemeClr val="bg1"/>
                          </a:solidFill>
                          <a:effectLst/>
                          <a:latin typeface="+mn-lt"/>
                        </a:rPr>
                        <a:t>n=347</a:t>
                      </a:r>
                    </a:p>
                  </a:txBody>
                  <a:tcPr marL="89788" marR="89788" marT="44893" marB="44893" anchor="b"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b="1" u="none" strike="noStrike" cap="none" normalizeH="0" baseline="0" dirty="0">
                          <a:ln>
                            <a:noFill/>
                          </a:ln>
                          <a:solidFill>
                            <a:schemeClr val="bg1"/>
                          </a:solidFill>
                          <a:effectLst/>
                          <a:latin typeface="+mn-lt"/>
                        </a:rPr>
                        <a:t>PBO/Q4W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b="1" i="0" u="none" strike="noStrike" cap="none" normalizeH="0" baseline="0" dirty="0">
                          <a:ln>
                            <a:noFill/>
                          </a:ln>
                          <a:solidFill>
                            <a:schemeClr val="bg1"/>
                          </a:solidFill>
                          <a:effectLst/>
                          <a:latin typeface="+mn-lt"/>
                          <a:cs typeface="Arial" pitchFamily="34" charset="0"/>
                        </a:rPr>
                        <a:t>n=172</a:t>
                      </a:r>
                    </a:p>
                  </a:txBody>
                  <a:tcPr marL="89788" marR="89788" marT="44893" marB="44893" anchor="b"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b="1" u="none" strike="noStrike" cap="none" normalizeH="0" baseline="0" dirty="0">
                          <a:ln>
                            <a:noFill/>
                          </a:ln>
                          <a:solidFill>
                            <a:schemeClr val="bg1"/>
                          </a:solidFill>
                          <a:effectLst/>
                          <a:latin typeface="+mn-lt"/>
                        </a:rPr>
                        <a:t>Total</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b="1" i="0" u="none" strike="noStrike" cap="none" normalizeH="0" baseline="0" dirty="0">
                          <a:ln>
                            <a:noFill/>
                          </a:ln>
                          <a:solidFill>
                            <a:schemeClr val="bg1"/>
                          </a:solidFill>
                          <a:effectLst/>
                          <a:latin typeface="+mn-lt"/>
                          <a:cs typeface="Arial" pitchFamily="34" charset="0"/>
                        </a:rPr>
                        <a:t>N=519</a:t>
                      </a:r>
                    </a:p>
                  </a:txBody>
                  <a:tcPr marL="89788" marR="89788" marT="44893" marB="44893" anchor="b" horzOverflow="overflow">
                    <a:lnL w="12700" cap="flat" cmpd="sng" algn="ctr">
                      <a:solidFill>
                        <a:schemeClr val="bg1">
                          <a:lumMod val="8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b="1" u="none" strike="noStrike" cap="none" normalizeH="0" baseline="0" dirty="0">
                          <a:ln>
                            <a:noFill/>
                          </a:ln>
                          <a:solidFill>
                            <a:schemeClr val="bg1"/>
                          </a:solidFill>
                          <a:effectLst/>
                          <a:latin typeface="+mn-lt"/>
                        </a:rPr>
                        <a:t>Q8W/Q8W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b="1" u="none" strike="noStrike" cap="none" normalizeH="0" baseline="0" dirty="0">
                          <a:ln>
                            <a:noFill/>
                          </a:ln>
                          <a:solidFill>
                            <a:schemeClr val="bg1"/>
                          </a:solidFill>
                          <a:effectLst/>
                          <a:latin typeface="+mn-lt"/>
                        </a:rPr>
                        <a:t>n=339</a:t>
                      </a:r>
                      <a:endParaRPr kumimoji="0" lang="en-US" altLang="en-US" sz="1600" b="1" i="0" u="none" strike="noStrike" cap="none" normalizeH="0" baseline="0" dirty="0">
                        <a:ln>
                          <a:noFill/>
                        </a:ln>
                        <a:solidFill>
                          <a:schemeClr val="bg1"/>
                        </a:solidFill>
                        <a:effectLst/>
                        <a:latin typeface="+mn-lt"/>
                        <a:cs typeface="Arial" pitchFamily="34" charset="0"/>
                      </a:endParaRPr>
                    </a:p>
                  </a:txBody>
                  <a:tcPr marL="89788" marR="89788" marT="44893" marB="44893" anchor="b" horzOverflow="overflow">
                    <a:lnL w="19050"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b="1" u="none" strike="noStrike" cap="none" normalizeH="0" baseline="0" dirty="0">
                          <a:ln>
                            <a:noFill/>
                          </a:ln>
                          <a:solidFill>
                            <a:schemeClr val="bg1"/>
                          </a:solidFill>
                          <a:effectLst/>
                          <a:latin typeface="+mn-lt"/>
                        </a:rPr>
                        <a:t>PBO/Q8W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b="1" u="none" strike="noStrike" cap="none" normalizeH="0" baseline="0" dirty="0">
                          <a:ln>
                            <a:noFill/>
                          </a:ln>
                          <a:solidFill>
                            <a:schemeClr val="bg1"/>
                          </a:solidFill>
                          <a:effectLst/>
                          <a:latin typeface="+mn-lt"/>
                        </a:rPr>
                        <a:t>n=188</a:t>
                      </a:r>
                      <a:endParaRPr kumimoji="0" lang="en-US" altLang="en-US" sz="1600" b="1" i="0" u="none" strike="noStrike" cap="none" normalizeH="0" baseline="0" dirty="0">
                        <a:ln>
                          <a:noFill/>
                        </a:ln>
                        <a:solidFill>
                          <a:schemeClr val="bg1"/>
                        </a:solidFill>
                        <a:effectLst/>
                        <a:latin typeface="+mn-lt"/>
                        <a:cs typeface="Arial" pitchFamily="34" charset="0"/>
                      </a:endParaRPr>
                    </a:p>
                  </a:txBody>
                  <a:tcPr marL="89788" marR="89788" marT="44893" marB="44893" anchor="b"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b="1" u="none" strike="noStrike" cap="none" normalizeH="0" baseline="0" dirty="0">
                          <a:ln>
                            <a:noFill/>
                          </a:ln>
                          <a:solidFill>
                            <a:schemeClr val="bg1"/>
                          </a:solidFill>
                          <a:effectLst/>
                          <a:latin typeface="+mn-lt"/>
                        </a:rPr>
                        <a:t>Total</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b="1" i="0" u="none" strike="noStrike" cap="none" normalizeH="0" baseline="0" dirty="0">
                          <a:ln>
                            <a:noFill/>
                          </a:ln>
                          <a:solidFill>
                            <a:schemeClr val="bg1"/>
                          </a:solidFill>
                          <a:effectLst/>
                          <a:latin typeface="+mn-lt"/>
                          <a:cs typeface="Arial" pitchFamily="34" charset="0"/>
                        </a:rPr>
                        <a:t>N=527</a:t>
                      </a:r>
                    </a:p>
                  </a:txBody>
                  <a:tcPr marL="89788" marR="89788" marT="44893" marB="44893" anchor="b"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1"/>
                  </a:ext>
                </a:extLst>
              </a:tr>
              <a:tr h="196185">
                <a:tc>
                  <a:txBody>
                    <a:bodyPr/>
                    <a:lstStyle/>
                    <a:p>
                      <a:pPr marL="0" marR="0" lvl="0" indent="0" algn="l" defTabSz="914400" rtl="0" eaLnBrk="0" fontAlgn="base" latinLnBrk="0" hangingPunct="0">
                        <a:lnSpc>
                          <a:spcPts val="1200"/>
                        </a:lnSpc>
                        <a:spcBef>
                          <a:spcPts val="0"/>
                        </a:spcBef>
                        <a:spcAft>
                          <a:spcPct val="0"/>
                        </a:spcAft>
                        <a:buClrTx/>
                        <a:buSzTx/>
                        <a:buFont typeface="Wingdings" pitchFamily="2" charset="2"/>
                        <a:buNone/>
                        <a:tabLst/>
                        <a:defRPr/>
                      </a:pPr>
                      <a:r>
                        <a:rPr lang="en-US" sz="1600" kern="1200" dirty="0">
                          <a:solidFill>
                            <a:schemeClr val="tx1"/>
                          </a:solidFill>
                          <a:effectLst/>
                          <a:latin typeface="+mn-lt"/>
                          <a:ea typeface="+mn-ea"/>
                          <a:cs typeface="Arial" pitchFamily="34" charset="0"/>
                        </a:rPr>
                        <a:t>Asthma exacerbations</a:t>
                      </a: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endParaRPr lang="en-US" sz="1600" dirty="0">
                        <a:solidFill>
                          <a:schemeClr val="tx1"/>
                        </a:solidFill>
                        <a:latin typeface="+mn-lt"/>
                      </a:endParaRPr>
                    </a:p>
                  </a:txBody>
                  <a:tcPr marL="89788" marR="89788" marT="44893" marB="44893" anchor="ctr">
                    <a:lnL w="12700" cap="flat" cmpd="sng" algn="ctr">
                      <a:solidFill>
                        <a:schemeClr val="bg1">
                          <a:lumMod val="7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endParaRPr lang="en-US" sz="1600" dirty="0">
                        <a:solidFill>
                          <a:schemeClr val="tx1"/>
                        </a:solidFill>
                        <a:latin typeface="+mn-lt"/>
                      </a:endParaRPr>
                    </a:p>
                  </a:txBody>
                  <a:tcPr marL="89788" marR="89788" marT="44893" marB="44893"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endParaRPr lang="en-US" sz="1600" dirty="0">
                        <a:solidFill>
                          <a:schemeClr val="tx1"/>
                        </a:solidFill>
                        <a:latin typeface="+mn-lt"/>
                      </a:endParaRPr>
                    </a:p>
                  </a:txBody>
                  <a:tcPr marL="89788" marR="89788" marT="44893" marB="44893"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endParaRPr lang="en-US" sz="1600" dirty="0">
                        <a:solidFill>
                          <a:schemeClr val="tx1"/>
                        </a:solidFill>
                        <a:latin typeface="+mn-lt"/>
                      </a:endParaRPr>
                    </a:p>
                  </a:txBody>
                  <a:tcPr marL="89788" marR="89788" marT="44893" marB="44893" anchor="ctr">
                    <a:lnL w="19050" cap="flat" cmpd="sng" algn="ctr">
                      <a:solidFill>
                        <a:schemeClr val="bg1">
                          <a:lumMod val="6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endParaRPr lang="en-US" sz="1600" dirty="0">
                        <a:solidFill>
                          <a:schemeClr val="tx1"/>
                        </a:solidFill>
                        <a:latin typeface="+mn-lt"/>
                      </a:endParaRPr>
                    </a:p>
                  </a:txBody>
                  <a:tcPr marL="89788" marR="89788" marT="44893" marB="44893"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endParaRPr lang="en-US" sz="1600" dirty="0">
                        <a:solidFill>
                          <a:schemeClr val="tx1"/>
                        </a:solidFill>
                        <a:latin typeface="+mn-lt"/>
                      </a:endParaRPr>
                    </a:p>
                  </a:txBody>
                  <a:tcPr marL="89788" marR="89788" marT="44893" marB="44893" anchor="ctr">
                    <a:lnL w="19050" cap="flat" cmpd="sng" algn="ctr">
                      <a:solidFill>
                        <a:schemeClr val="bg1">
                          <a:lumMod val="95000"/>
                        </a:schemeClr>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63382007"/>
                  </a:ext>
                </a:extLst>
              </a:tr>
              <a:tr h="196185">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914400" rtl="0" eaLnBrk="0" fontAlgn="base" latinLnBrk="0" hangingPunct="0">
                        <a:lnSpc>
                          <a:spcPts val="1200"/>
                        </a:lnSpc>
                        <a:spcBef>
                          <a:spcPts val="0"/>
                        </a:spcBef>
                        <a:spcAft>
                          <a:spcPct val="0"/>
                        </a:spcAft>
                        <a:buClrTx/>
                        <a:buSzTx/>
                        <a:buFont typeface="Wingdings" pitchFamily="2" charset="2"/>
                        <a:buNone/>
                        <a:tabLst/>
                        <a:defRPr/>
                      </a:pPr>
                      <a:r>
                        <a:rPr lang="en-GB" sz="1600" kern="1200" dirty="0">
                          <a:solidFill>
                            <a:schemeClr val="tx1"/>
                          </a:solidFill>
                          <a:effectLst/>
                          <a:latin typeface="+mn-lt"/>
                          <a:ea typeface="+mn-ea"/>
                          <a:cs typeface="Arial" pitchFamily="34" charset="0"/>
                        </a:rPr>
                        <a:t>     ≥1 exacerbation, n (%)</a:t>
                      </a:r>
                      <a:endParaRPr lang="en-US" sz="1600" kern="1200" dirty="0">
                        <a:solidFill>
                          <a:schemeClr val="tx1"/>
                        </a:solidFill>
                        <a:effectLst/>
                        <a:latin typeface="+mn-lt"/>
                        <a:ea typeface="+mn-ea"/>
                        <a:cs typeface="Arial" pitchFamily="34" charset="0"/>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a:spcBef>
                          <a:spcPts val="600"/>
                        </a:spcBef>
                      </a:pPr>
                      <a:r>
                        <a:rPr lang="en-US" sz="1600" b="0" baseline="0" dirty="0">
                          <a:solidFill>
                            <a:schemeClr val="tx1"/>
                          </a:solidFill>
                          <a:latin typeface="+mn-lt"/>
                        </a:rPr>
                        <a:t>89 </a:t>
                      </a:r>
                      <a:r>
                        <a:rPr lang="en-US" sz="1600" b="0" dirty="0">
                          <a:solidFill>
                            <a:schemeClr val="tx1"/>
                          </a:solidFill>
                          <a:latin typeface="+mn-lt"/>
                        </a:rPr>
                        <a:t>(26)</a:t>
                      </a:r>
                    </a:p>
                  </a:txBody>
                  <a:tcPr marL="89788" marR="89788" marT="44893" marB="44893" anchor="ctr">
                    <a:lnL w="12700" cap="flat" cmpd="sng" algn="ctr">
                      <a:solidFill>
                        <a:schemeClr val="bg1">
                          <a:lumMod val="7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a:spcBef>
                          <a:spcPts val="600"/>
                        </a:spcBef>
                      </a:pPr>
                      <a:r>
                        <a:rPr lang="en-US" sz="1600" baseline="0" dirty="0">
                          <a:solidFill>
                            <a:schemeClr val="tx1"/>
                          </a:solidFill>
                          <a:latin typeface="+mn-lt"/>
                        </a:rPr>
                        <a:t>56 </a:t>
                      </a:r>
                      <a:r>
                        <a:rPr lang="en-US" sz="1600" dirty="0">
                          <a:solidFill>
                            <a:schemeClr val="tx1"/>
                          </a:solidFill>
                          <a:latin typeface="+mn-lt"/>
                        </a:rPr>
                        <a:t>(33)</a:t>
                      </a:r>
                    </a:p>
                  </a:txBody>
                  <a:tcPr marL="89788" marR="89788" marT="44893" marB="44893"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a:spcBef>
                          <a:spcPts val="600"/>
                        </a:spcBef>
                      </a:pPr>
                      <a:r>
                        <a:rPr lang="en-US" sz="1600" baseline="0" dirty="0">
                          <a:solidFill>
                            <a:schemeClr val="tx1"/>
                          </a:solidFill>
                          <a:latin typeface="+mn-lt"/>
                        </a:rPr>
                        <a:t>145 (28</a:t>
                      </a:r>
                      <a:r>
                        <a:rPr lang="en-US" sz="1600" dirty="0">
                          <a:solidFill>
                            <a:schemeClr val="tx1"/>
                          </a:solidFill>
                          <a:latin typeface="+mn-lt"/>
                        </a:rPr>
                        <a:t>)</a:t>
                      </a:r>
                    </a:p>
                  </a:txBody>
                  <a:tcPr marL="89788" marR="89788" marT="44893" marB="44893"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a:spcBef>
                          <a:spcPts val="600"/>
                        </a:spcBef>
                      </a:pPr>
                      <a:r>
                        <a:rPr lang="en-US" sz="1600" b="1" dirty="0">
                          <a:solidFill>
                            <a:schemeClr val="tx1"/>
                          </a:solidFill>
                          <a:latin typeface="+mn-lt"/>
                        </a:rPr>
                        <a:t>88 (</a:t>
                      </a:r>
                      <a:r>
                        <a:rPr lang="en-US" sz="1600" b="1" strike="noStrike" dirty="0">
                          <a:solidFill>
                            <a:schemeClr val="tx1"/>
                          </a:solidFill>
                          <a:latin typeface="+mn-lt"/>
                        </a:rPr>
                        <a:t>26</a:t>
                      </a:r>
                      <a:r>
                        <a:rPr lang="en-US" sz="1600" b="1" dirty="0">
                          <a:solidFill>
                            <a:schemeClr val="tx1"/>
                          </a:solidFill>
                          <a:latin typeface="+mn-lt"/>
                        </a:rPr>
                        <a:t>)</a:t>
                      </a:r>
                      <a:r>
                        <a:rPr lang="en-US" sz="1600" b="1" baseline="30000" dirty="0">
                          <a:solidFill>
                            <a:schemeClr val="tx1"/>
                          </a:solidFill>
                          <a:latin typeface="+mn-lt"/>
                        </a:rPr>
                        <a:t>b</a:t>
                      </a:r>
                      <a:endParaRPr lang="en-US" sz="1600" b="1" dirty="0">
                        <a:solidFill>
                          <a:schemeClr val="tx1"/>
                        </a:solidFill>
                        <a:latin typeface="+mn-lt"/>
                      </a:endParaRPr>
                    </a:p>
                  </a:txBody>
                  <a:tcPr marL="89788" marR="89788" marT="44893" marB="44893" anchor="ctr">
                    <a:lnL w="19050" cap="flat" cmpd="sng" algn="ctr">
                      <a:solidFill>
                        <a:schemeClr val="bg1">
                          <a:lumMod val="6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a:spcBef>
                          <a:spcPts val="600"/>
                        </a:spcBef>
                      </a:pPr>
                      <a:r>
                        <a:rPr lang="en-US" sz="1600" b="1" dirty="0">
                          <a:solidFill>
                            <a:schemeClr val="tx1"/>
                          </a:solidFill>
                          <a:latin typeface="+mn-lt"/>
                        </a:rPr>
                        <a:t>60 (32)</a:t>
                      </a:r>
                    </a:p>
                  </a:txBody>
                  <a:tcPr marL="89788" marR="89788" marT="44893" marB="44893"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a:spcBef>
                          <a:spcPts val="600"/>
                        </a:spcBef>
                      </a:pPr>
                      <a:r>
                        <a:rPr lang="en-US" sz="1600" dirty="0">
                          <a:solidFill>
                            <a:schemeClr val="tx1"/>
                          </a:solidFill>
                          <a:latin typeface="+mn-lt"/>
                        </a:rPr>
                        <a:t>148 (28)</a:t>
                      </a:r>
                    </a:p>
                  </a:txBody>
                  <a:tcPr marL="89788" marR="89788" marT="44893" marB="44893" anchor="ctr">
                    <a:lnL w="19050" cap="flat" cmpd="sng" algn="ctr">
                      <a:solidFill>
                        <a:schemeClr val="bg1">
                          <a:lumMod val="95000"/>
                        </a:schemeClr>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2"/>
                  </a:ext>
                </a:extLst>
              </a:tr>
              <a:tr h="438303">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914400" rtl="0" eaLnBrk="0" fontAlgn="base" latinLnBrk="0" hangingPunct="0">
                        <a:lnSpc>
                          <a:spcPts val="1200"/>
                        </a:lnSpc>
                        <a:spcBef>
                          <a:spcPts val="0"/>
                        </a:spcBef>
                        <a:spcAft>
                          <a:spcPct val="0"/>
                        </a:spcAft>
                        <a:buClrTx/>
                        <a:buSzTx/>
                        <a:buFont typeface="Wingdings" pitchFamily="2" charset="2"/>
                        <a:buNone/>
                        <a:tabLst/>
                        <a:defRPr/>
                      </a:pPr>
                      <a:r>
                        <a:rPr lang="en-GB" sz="1600" kern="1200" dirty="0">
                          <a:solidFill>
                            <a:schemeClr val="tx1"/>
                          </a:solidFill>
                          <a:effectLst/>
                          <a:latin typeface="+mn-lt"/>
                          <a:ea typeface="+mn-ea"/>
                          <a:cs typeface="Arial" pitchFamily="34" charset="0"/>
                        </a:rPr>
                        <a:t>     Crude annual rate (95% CI)</a:t>
                      </a:r>
                      <a:endParaRPr lang="en-US" sz="1600" kern="1200" dirty="0">
                        <a:solidFill>
                          <a:schemeClr val="tx1"/>
                        </a:solidFill>
                        <a:effectLst/>
                        <a:latin typeface="+mn-lt"/>
                        <a:ea typeface="+mn-ea"/>
                        <a:cs typeface="Arial" pitchFamily="34" charset="0"/>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50"/>
                        </a:spcBef>
                        <a:spcAft>
                          <a:spcPts val="50"/>
                        </a:spcAft>
                        <a:buClrTx/>
                        <a:buSzTx/>
                        <a:buFontTx/>
                        <a:buNone/>
                        <a:tabLst>
                          <a:tab pos="571500" algn="dec"/>
                        </a:tabLst>
                        <a:defRPr/>
                      </a:pPr>
                      <a:r>
                        <a:rPr lang="en-US" sz="1600" dirty="0">
                          <a:solidFill>
                            <a:schemeClr val="tx1"/>
                          </a:solidFill>
                          <a:effectLst/>
                          <a:latin typeface="+mn-lt"/>
                          <a:ea typeface="Times New Roman" panose="02020603050405020304" pitchFamily="18" charset="0"/>
                        </a:rPr>
                        <a:t>0.48      (0.42-0.56)</a:t>
                      </a:r>
                    </a:p>
                  </a:txBody>
                  <a:tcPr marL="89788" marR="89788" marT="44893" marB="44893" anchor="ctr">
                    <a:lnL w="12700" cap="flat" cmpd="sng" algn="ctr">
                      <a:solidFill>
                        <a:schemeClr val="bg1">
                          <a:lumMod val="7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50"/>
                        </a:spcBef>
                        <a:spcAft>
                          <a:spcPts val="50"/>
                        </a:spcAft>
                        <a:buClrTx/>
                        <a:buSzTx/>
                        <a:buFontTx/>
                        <a:buNone/>
                        <a:tabLst>
                          <a:tab pos="571500" algn="dec"/>
                        </a:tabLst>
                        <a:defRPr/>
                      </a:pPr>
                      <a:r>
                        <a:rPr lang="en-US" sz="1600" dirty="0">
                          <a:solidFill>
                            <a:schemeClr val="tx1"/>
                          </a:solidFill>
                          <a:effectLst/>
                          <a:latin typeface="+mn-lt"/>
                          <a:ea typeface="Times New Roman" panose="02020603050405020304" pitchFamily="18" charset="0"/>
                        </a:rPr>
                        <a:t>0. 53    (0.43-0.65)</a:t>
                      </a:r>
                    </a:p>
                  </a:txBody>
                  <a:tcPr marL="89788" marR="89788" marT="44893" marB="44893"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50"/>
                        </a:spcBef>
                        <a:spcAft>
                          <a:spcPts val="50"/>
                        </a:spcAft>
                        <a:buClrTx/>
                        <a:buSzTx/>
                        <a:buFontTx/>
                        <a:buNone/>
                        <a:tabLst>
                          <a:tab pos="571500" algn="dec"/>
                        </a:tabLst>
                        <a:defRPr/>
                      </a:pPr>
                      <a:r>
                        <a:rPr lang="en-US" sz="1600" dirty="0">
                          <a:solidFill>
                            <a:schemeClr val="tx1"/>
                          </a:solidFill>
                          <a:effectLst/>
                          <a:latin typeface="+mn-lt"/>
                          <a:ea typeface="Times New Roman" panose="02020603050405020304" pitchFamily="18" charset="0"/>
                        </a:rPr>
                        <a:t>0.50     (0.44-0.56)</a:t>
                      </a:r>
                    </a:p>
                  </a:txBody>
                  <a:tcPr marL="89788" marR="89788" marT="44893" marB="44893"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50"/>
                        </a:spcBef>
                        <a:spcAft>
                          <a:spcPts val="50"/>
                        </a:spcAft>
                        <a:buClrTx/>
                        <a:buSzTx/>
                        <a:buFontTx/>
                        <a:buNone/>
                        <a:tabLst>
                          <a:tab pos="571500" algn="dec"/>
                        </a:tabLst>
                        <a:defRPr/>
                      </a:pPr>
                      <a:r>
                        <a:rPr lang="en-US" sz="1600" dirty="0">
                          <a:solidFill>
                            <a:schemeClr val="tx1"/>
                          </a:solidFill>
                          <a:effectLst/>
                          <a:latin typeface="+mn-lt"/>
                          <a:ea typeface="Times New Roman" panose="02020603050405020304" pitchFamily="18" charset="0"/>
                        </a:rPr>
                        <a:t>0.46     (0.39-0.53)</a:t>
                      </a:r>
                    </a:p>
                  </a:txBody>
                  <a:tcPr marL="89788" marR="89788" marT="44893" marB="44893" anchor="ctr">
                    <a:lnL w="19050" cap="flat" cmpd="sng" algn="ctr">
                      <a:solidFill>
                        <a:schemeClr val="bg1">
                          <a:lumMod val="6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50"/>
                        </a:spcBef>
                        <a:spcAft>
                          <a:spcPts val="50"/>
                        </a:spcAft>
                        <a:buClrTx/>
                        <a:buSzTx/>
                        <a:buFontTx/>
                        <a:buNone/>
                        <a:tabLst>
                          <a:tab pos="793750" algn="dec"/>
                        </a:tabLst>
                        <a:defRPr/>
                      </a:pPr>
                      <a:r>
                        <a:rPr lang="en-US" sz="1600" dirty="0">
                          <a:solidFill>
                            <a:schemeClr val="tx1"/>
                          </a:solidFill>
                          <a:effectLst/>
                          <a:latin typeface="+mn-lt"/>
                          <a:ea typeface="Times New Roman" panose="02020603050405020304" pitchFamily="18" charset="0"/>
                        </a:rPr>
                        <a:t>0.57      (0.47-0.68)</a:t>
                      </a:r>
                    </a:p>
                  </a:txBody>
                  <a:tcPr marL="89788" marR="89788" marT="44893" marB="44893"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50"/>
                        </a:spcBef>
                        <a:spcAft>
                          <a:spcPts val="50"/>
                        </a:spcAft>
                        <a:buClrTx/>
                        <a:buSzTx/>
                        <a:buFontTx/>
                        <a:buNone/>
                        <a:tabLst>
                          <a:tab pos="571500" algn="dec"/>
                        </a:tabLst>
                        <a:defRPr/>
                      </a:pPr>
                      <a:r>
                        <a:rPr lang="en-US" sz="1600" baseline="0" dirty="0">
                          <a:solidFill>
                            <a:schemeClr val="tx1"/>
                          </a:solidFill>
                          <a:effectLst/>
                          <a:latin typeface="+mn-lt"/>
                          <a:ea typeface="Times New Roman" panose="02020603050405020304" pitchFamily="18" charset="0"/>
                        </a:rPr>
                        <a:t>0.49     (0.44-0.56)</a:t>
                      </a:r>
                      <a:endParaRPr lang="en-US" sz="1600" dirty="0">
                        <a:solidFill>
                          <a:schemeClr val="tx1"/>
                        </a:solidFill>
                        <a:effectLst/>
                        <a:latin typeface="+mn-lt"/>
                        <a:ea typeface="Times New Roman" panose="02020603050405020304" pitchFamily="18" charset="0"/>
                      </a:endParaRPr>
                    </a:p>
                  </a:txBody>
                  <a:tcPr marL="89788" marR="89788" marT="44893" marB="44893" anchor="ctr">
                    <a:lnL w="19050" cap="flat" cmpd="sng" algn="ctr">
                      <a:solidFill>
                        <a:schemeClr val="bg1">
                          <a:lumMod val="95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96185">
                <a:tc>
                  <a:txBody>
                    <a:bodyPr/>
                    <a:lstStyle/>
                    <a:p>
                      <a:pPr marL="0" marR="0" lvl="0" indent="0" algn="l" defTabSz="914400" rtl="0" eaLnBrk="0" fontAlgn="base" latinLnBrk="0" hangingPunct="0">
                        <a:lnSpc>
                          <a:spcPct val="100000"/>
                        </a:lnSpc>
                        <a:spcBef>
                          <a:spcPts val="200"/>
                        </a:spcBef>
                        <a:spcAft>
                          <a:spcPct val="0"/>
                        </a:spcAft>
                        <a:buClrTx/>
                        <a:buSzTx/>
                        <a:buFont typeface="Wingdings" pitchFamily="2" charset="2"/>
                        <a:buNone/>
                        <a:tabLst/>
                        <a:defRPr/>
                      </a:pPr>
                      <a:r>
                        <a:rPr lang="en-GB" sz="1600" kern="1200" dirty="0">
                          <a:solidFill>
                            <a:schemeClr val="tx1"/>
                          </a:solidFill>
                          <a:effectLst/>
                          <a:latin typeface="+mn-lt"/>
                          <a:ea typeface="+mn-ea"/>
                          <a:cs typeface="+mn-cs"/>
                        </a:rPr>
                        <a:t>     Exacerbations per patient, </a:t>
                      </a:r>
                    </a:p>
                    <a:p>
                      <a:pPr marL="0" marR="0" lvl="0" indent="0" algn="l" defTabSz="914400" rtl="0" eaLnBrk="0" fontAlgn="base" latinLnBrk="0" hangingPunct="0">
                        <a:lnSpc>
                          <a:spcPct val="100000"/>
                        </a:lnSpc>
                        <a:spcBef>
                          <a:spcPts val="200"/>
                        </a:spcBef>
                        <a:spcAft>
                          <a:spcPct val="0"/>
                        </a:spcAft>
                        <a:buClrTx/>
                        <a:buSzTx/>
                        <a:buFont typeface="Wingdings" pitchFamily="2" charset="2"/>
                        <a:buNone/>
                        <a:tabLst/>
                        <a:defRPr/>
                      </a:pPr>
                      <a:r>
                        <a:rPr lang="en-GB" sz="1600" kern="1200" dirty="0">
                          <a:solidFill>
                            <a:schemeClr val="tx1"/>
                          </a:solidFill>
                          <a:effectLst/>
                          <a:latin typeface="+mn-lt"/>
                          <a:ea typeface="+mn-ea"/>
                          <a:cs typeface="+mn-cs"/>
                        </a:rPr>
                        <a:t>     mean (SD)</a:t>
                      </a:r>
                      <a:endParaRPr kumimoji="0" lang="en-US" altLang="en-US" sz="1600" b="1" i="0" u="none" strike="noStrike" cap="none" normalizeH="0" baseline="0" dirty="0">
                        <a:ln>
                          <a:noFill/>
                        </a:ln>
                        <a:solidFill>
                          <a:schemeClr val="tx1"/>
                        </a:solidFill>
                        <a:effectLst/>
                        <a:latin typeface="+mn-lt"/>
                        <a:cs typeface="Arial" pitchFamily="34" charset="0"/>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dirty="0">
                          <a:solidFill>
                            <a:schemeClr val="tx1"/>
                          </a:solidFill>
                          <a:effectLst/>
                          <a:latin typeface="+mn-lt"/>
                          <a:ea typeface="+mn-ea"/>
                          <a:cs typeface="+mn-cs"/>
                        </a:rPr>
                        <a:t>0.5 (1.12)</a:t>
                      </a:r>
                    </a:p>
                  </a:txBody>
                  <a:tcPr marL="89788" marR="89788" marT="44893" marB="44893" anchor="ctr">
                    <a:lnL w="12700" cap="flat" cmpd="sng" algn="ctr">
                      <a:solidFill>
                        <a:schemeClr val="bg1">
                          <a:lumMod val="7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dirty="0">
                          <a:solidFill>
                            <a:schemeClr val="tx1"/>
                          </a:solidFill>
                          <a:effectLst/>
                          <a:latin typeface="+mn-lt"/>
                          <a:ea typeface="+mn-ea"/>
                          <a:cs typeface="+mn-cs"/>
                        </a:rPr>
                        <a:t>0.5 (0.98)</a:t>
                      </a:r>
                    </a:p>
                  </a:txBody>
                  <a:tcPr marL="89788" marR="89788" marT="44893" marB="44893"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dirty="0">
                          <a:solidFill>
                            <a:schemeClr val="tx1"/>
                          </a:solidFill>
                          <a:effectLst/>
                          <a:latin typeface="+mn-lt"/>
                          <a:ea typeface="+mn-ea"/>
                          <a:cs typeface="+mn-cs"/>
                        </a:rPr>
                        <a:t>0.5 (1.08)</a:t>
                      </a:r>
                    </a:p>
                  </a:txBody>
                  <a:tcPr marL="89788" marR="89788" marT="44893" marB="44893"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dirty="0">
                          <a:solidFill>
                            <a:schemeClr val="tx1"/>
                          </a:solidFill>
                          <a:effectLst/>
                          <a:latin typeface="+mn-lt"/>
                          <a:ea typeface="+mn-ea"/>
                          <a:cs typeface="+mn-cs"/>
                        </a:rPr>
                        <a:t>0.5 (1.03)</a:t>
                      </a:r>
                    </a:p>
                  </a:txBody>
                  <a:tcPr marL="89788" marR="89788" marT="44893" marB="44893" anchor="ctr">
                    <a:lnL w="19050" cap="flat" cmpd="sng" algn="ctr">
                      <a:solidFill>
                        <a:schemeClr val="bg1">
                          <a:lumMod val="6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ts val="1200"/>
                        </a:lnSpc>
                        <a:spcBef>
                          <a:spcPts val="200"/>
                        </a:spcBef>
                        <a:spcAft>
                          <a:spcPts val="50"/>
                        </a:spcAft>
                        <a:tabLst>
                          <a:tab pos="635000" algn="dec"/>
                        </a:tabLst>
                      </a:pPr>
                      <a:r>
                        <a:rPr lang="en-US" sz="1600" dirty="0">
                          <a:solidFill>
                            <a:schemeClr val="tx1"/>
                          </a:solidFill>
                          <a:effectLst/>
                          <a:latin typeface="+mn-lt"/>
                          <a:ea typeface="Times New Roman" panose="02020603050405020304" pitchFamily="18" charset="0"/>
                        </a:rPr>
                        <a:t>0.6 (1.18)</a:t>
                      </a:r>
                    </a:p>
                  </a:txBody>
                  <a:tcPr marL="89788" marR="89788" marT="44893" marB="44893"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ts val="1200"/>
                        </a:lnSpc>
                        <a:spcBef>
                          <a:spcPts val="200"/>
                        </a:spcBef>
                        <a:spcAft>
                          <a:spcPts val="50"/>
                        </a:spcAft>
                        <a:tabLst>
                          <a:tab pos="635000" algn="dec"/>
                        </a:tabLst>
                      </a:pPr>
                      <a:r>
                        <a:rPr lang="en-US" sz="1600" dirty="0">
                          <a:solidFill>
                            <a:schemeClr val="tx1"/>
                          </a:solidFill>
                          <a:effectLst/>
                          <a:latin typeface="+mn-lt"/>
                          <a:ea typeface="Times New Roman" panose="02020603050405020304" pitchFamily="18" charset="0"/>
                        </a:rPr>
                        <a:t>0.5 (1.09)</a:t>
                      </a:r>
                    </a:p>
                  </a:txBody>
                  <a:tcPr marL="89788" marR="89788" marT="44893" marB="44893" anchor="ctr">
                    <a:lnL w="19050" cap="flat" cmpd="sng" algn="ctr">
                      <a:solidFill>
                        <a:schemeClr val="bg1">
                          <a:lumMod val="95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99112427"/>
                  </a:ext>
                </a:extLst>
              </a:tr>
            </a:tbl>
          </a:graphicData>
        </a:graphic>
      </p:graphicFrame>
    </p:spTree>
    <p:extLst>
      <p:ext uri="{BB962C8B-B14F-4D97-AF65-F5344CB8AC3E}">
        <p14:creationId xmlns:p14="http://schemas.microsoft.com/office/powerpoint/2010/main" val="30721901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E5CE02D2-5828-46C9-BE62-4AB95F8E7141}"/>
              </a:ext>
            </a:extLst>
          </p:cNvPr>
          <p:cNvSpPr txBox="1"/>
          <p:nvPr/>
        </p:nvSpPr>
        <p:spPr>
          <a:xfrm>
            <a:off x="1292062" y="2003379"/>
            <a:ext cx="3795016" cy="2005677"/>
          </a:xfrm>
          <a:prstGeom prst="rect">
            <a:avLst/>
          </a:prstGeom>
          <a:solidFill>
            <a:schemeClr val="bg1">
              <a:lumMod val="95000"/>
            </a:schemeClr>
          </a:solidFill>
          <a:ln w="12700">
            <a:solidFill>
              <a:schemeClr val="accent1"/>
            </a:solidFill>
          </a:ln>
        </p:spPr>
        <p:txBody>
          <a:bodyPr wrap="square" tIns="365760" rtlCol="0">
            <a:spAutoFit/>
          </a:bodyPr>
          <a:lstStyle/>
          <a:p>
            <a:pPr algn="ctr" defTabSz="914377">
              <a:spcBef>
                <a:spcPts val="400"/>
              </a:spcBef>
              <a:buClr>
                <a:schemeClr val="accent1"/>
              </a:buClr>
              <a:defRPr/>
            </a:pPr>
            <a:r>
              <a:rPr lang="en-GB" sz="1400" dirty="0"/>
              <a:t>≥12 years with </a:t>
            </a:r>
            <a:r>
              <a:rPr lang="en-US" sz="1400" dirty="0"/>
              <a:t>≥2 historical exacerbations, ACQ-6 ≥1.5, FEV</a:t>
            </a:r>
            <a:r>
              <a:rPr lang="en-US" sz="1400" baseline="-25000" dirty="0"/>
              <a:t>1</a:t>
            </a:r>
            <a:r>
              <a:rPr lang="en-US" sz="1400" dirty="0"/>
              <a:t> &lt;80% predicted, </a:t>
            </a:r>
            <a:r>
              <a:rPr lang="en-GB" sz="1400" dirty="0"/>
              <a:t>post-BD reversibility of ≥12% (N=2510)</a:t>
            </a:r>
            <a:r>
              <a:rPr lang="en-GB" sz="1400" baseline="30000" dirty="0"/>
              <a:t>a</a:t>
            </a:r>
          </a:p>
          <a:p>
            <a:pPr algn="ctr" defTabSz="914377">
              <a:spcBef>
                <a:spcPts val="400"/>
              </a:spcBef>
              <a:buClr>
                <a:schemeClr val="accent1"/>
              </a:buClr>
              <a:defRPr/>
            </a:pPr>
            <a:endParaRPr lang="en-GB" sz="1400" baseline="30000" dirty="0"/>
          </a:p>
          <a:p>
            <a:pPr algn="ctr" defTabSz="914377">
              <a:spcBef>
                <a:spcPts val="400"/>
              </a:spcBef>
              <a:buClr>
                <a:schemeClr val="accent1"/>
              </a:buClr>
              <a:defRPr/>
            </a:pPr>
            <a:r>
              <a:rPr lang="en-GB" sz="1400" b="1" cap="all" dirty="0">
                <a:solidFill>
                  <a:schemeClr val="accent1"/>
                </a:solidFill>
              </a:rPr>
              <a:t>PRIMARY ANALYSIS POPULATION</a:t>
            </a:r>
          </a:p>
          <a:p>
            <a:pPr algn="ctr" defTabSz="914377">
              <a:spcBef>
                <a:spcPts val="400"/>
              </a:spcBef>
              <a:buClr>
                <a:schemeClr val="accent1"/>
              </a:buClr>
              <a:defRPr/>
            </a:pPr>
            <a:r>
              <a:rPr lang="en-GB" sz="1400" dirty="0"/>
              <a:t>Blood eosinophils </a:t>
            </a:r>
            <a:r>
              <a:rPr lang="el-GR" sz="1400" dirty="0"/>
              <a:t>≥300</a:t>
            </a:r>
            <a:r>
              <a:rPr lang="en-US" sz="1400" dirty="0"/>
              <a:t> cells</a:t>
            </a:r>
            <a:r>
              <a:rPr lang="el-GR" sz="1400" dirty="0"/>
              <a:t>/μ</a:t>
            </a:r>
            <a:r>
              <a:rPr lang="en-GB" sz="1400" dirty="0"/>
              <a:t>L on high-dose ICS/LABA (N=537)</a:t>
            </a:r>
          </a:p>
        </p:txBody>
      </p:sp>
      <p:sp>
        <p:nvSpPr>
          <p:cNvPr id="43" name="Rectangle 42">
            <a:extLst>
              <a:ext uri="{FF2B5EF4-FFF2-40B4-BE49-F238E27FC236}">
                <a16:creationId xmlns:a16="http://schemas.microsoft.com/office/drawing/2014/main" id="{87A846DD-EA6C-4FFB-9729-6624B472D9F7}"/>
              </a:ext>
            </a:extLst>
          </p:cNvPr>
          <p:cNvSpPr/>
          <p:nvPr/>
        </p:nvSpPr>
        <p:spPr>
          <a:xfrm>
            <a:off x="1292063" y="4619352"/>
            <a:ext cx="3795016" cy="1164421"/>
          </a:xfrm>
          <a:prstGeom prst="rect">
            <a:avLst/>
          </a:prstGeom>
          <a:solidFill>
            <a:schemeClr val="bg1">
              <a:lumMod val="95000"/>
            </a:schemeClr>
          </a:solidFill>
          <a:ln w="12700">
            <a:solidFill>
              <a:schemeClr val="accent1"/>
            </a:solidFill>
          </a:ln>
        </p:spPr>
        <p:txBody>
          <a:bodyPr wrap="square">
            <a:noAutofit/>
          </a:bodyPr>
          <a:lstStyle/>
          <a:p>
            <a:pPr algn="ctr" defTabSz="914377">
              <a:spcBef>
                <a:spcPts val="600"/>
              </a:spcBef>
            </a:pPr>
            <a:r>
              <a:rPr lang="en-US" sz="1400" b="1" cap="all" dirty="0">
                <a:solidFill>
                  <a:schemeClr val="accent1"/>
                </a:solidFill>
              </a:rPr>
              <a:t>Primary Endpoint</a:t>
            </a:r>
          </a:p>
        </p:txBody>
      </p:sp>
      <p:sp>
        <p:nvSpPr>
          <p:cNvPr id="45" name="Rectangle 44">
            <a:extLst>
              <a:ext uri="{FF2B5EF4-FFF2-40B4-BE49-F238E27FC236}">
                <a16:creationId xmlns:a16="http://schemas.microsoft.com/office/drawing/2014/main" id="{09E93B5B-FD4A-4FE0-8EF0-3B2C2A9E66B3}"/>
              </a:ext>
            </a:extLst>
          </p:cNvPr>
          <p:cNvSpPr/>
          <p:nvPr/>
        </p:nvSpPr>
        <p:spPr>
          <a:xfrm>
            <a:off x="7104924" y="4619352"/>
            <a:ext cx="3795016" cy="1164421"/>
          </a:xfrm>
          <a:prstGeom prst="rect">
            <a:avLst/>
          </a:prstGeom>
          <a:solidFill>
            <a:schemeClr val="bg1">
              <a:lumMod val="95000"/>
            </a:schemeClr>
          </a:solidFill>
          <a:ln w="12700">
            <a:solidFill>
              <a:schemeClr val="accent1"/>
            </a:solidFill>
          </a:ln>
        </p:spPr>
        <p:txBody>
          <a:bodyPr wrap="square">
            <a:noAutofit/>
          </a:bodyPr>
          <a:lstStyle/>
          <a:p>
            <a:pPr algn="ctr" defTabSz="914377"/>
            <a:r>
              <a:rPr lang="en-US" sz="1400" b="1" cap="all" dirty="0">
                <a:solidFill>
                  <a:schemeClr val="accent1"/>
                </a:solidFill>
              </a:rPr>
              <a:t>Secondary Endpoints</a:t>
            </a:r>
            <a:r>
              <a:rPr lang="en-US" sz="1400" b="1" cap="all" baseline="30000" dirty="0">
                <a:solidFill>
                  <a:schemeClr val="accent1"/>
                </a:solidFill>
              </a:rPr>
              <a:t>c</a:t>
            </a:r>
            <a:endParaRPr lang="en-US" sz="1400" baseline="30000" dirty="0">
              <a:solidFill>
                <a:schemeClr val="accent1"/>
              </a:solidFill>
            </a:endParaRPr>
          </a:p>
        </p:txBody>
      </p:sp>
      <p:sp>
        <p:nvSpPr>
          <p:cNvPr id="44" name="TextBox 43">
            <a:extLst>
              <a:ext uri="{FF2B5EF4-FFF2-40B4-BE49-F238E27FC236}">
                <a16:creationId xmlns:a16="http://schemas.microsoft.com/office/drawing/2014/main" id="{9136A851-0332-42BD-BD23-053945167ECA}"/>
              </a:ext>
            </a:extLst>
          </p:cNvPr>
          <p:cNvSpPr txBox="1"/>
          <p:nvPr/>
        </p:nvSpPr>
        <p:spPr>
          <a:xfrm>
            <a:off x="7104922" y="4522229"/>
            <a:ext cx="3795018" cy="1277273"/>
          </a:xfrm>
          <a:prstGeom prst="rect">
            <a:avLst/>
          </a:prstGeom>
          <a:noFill/>
          <a:ln>
            <a:noFill/>
          </a:ln>
        </p:spPr>
        <p:txBody>
          <a:bodyPr wrap="square" tIns="365760" rtlCol="0">
            <a:spAutoFit/>
          </a:bodyPr>
          <a:lstStyle/>
          <a:p>
            <a:pPr algn="ctr" defTabSz="914377">
              <a:spcBef>
                <a:spcPts val="400"/>
              </a:spcBef>
              <a:buClr>
                <a:schemeClr val="accent1"/>
              </a:buClr>
              <a:defRPr/>
            </a:pPr>
            <a:r>
              <a:rPr lang="en-US" sz="1400" dirty="0"/>
              <a:t>Pre-BD FEV</a:t>
            </a:r>
            <a:r>
              <a:rPr lang="en-US" sz="1400" baseline="-25000" dirty="0"/>
              <a:t>1</a:t>
            </a:r>
            <a:r>
              <a:rPr lang="en-US" sz="1400" dirty="0"/>
              <a:t> (L)</a:t>
            </a:r>
          </a:p>
          <a:p>
            <a:pPr algn="ctr" defTabSz="914377">
              <a:buClr>
                <a:schemeClr val="accent1"/>
              </a:buClr>
              <a:defRPr/>
            </a:pPr>
            <a:r>
              <a:rPr lang="en-US" sz="1400" dirty="0"/>
              <a:t>Asthma symptom score</a:t>
            </a:r>
          </a:p>
          <a:p>
            <a:pPr algn="ctr" defTabSz="914377">
              <a:buClr>
                <a:schemeClr val="accent1"/>
              </a:buClr>
              <a:defRPr/>
            </a:pPr>
            <a:r>
              <a:rPr lang="en-US" sz="1400" dirty="0"/>
              <a:t>ACQ-6 score</a:t>
            </a:r>
          </a:p>
          <a:p>
            <a:pPr algn="ctr" defTabSz="914377">
              <a:buClr>
                <a:schemeClr val="accent1"/>
              </a:buClr>
              <a:defRPr/>
            </a:pPr>
            <a:r>
              <a:rPr lang="en-US" sz="1400" dirty="0"/>
              <a:t>AQLQ(S)+12 score</a:t>
            </a:r>
          </a:p>
        </p:txBody>
      </p:sp>
      <p:sp>
        <p:nvSpPr>
          <p:cNvPr id="2" name="Title 1">
            <a:extLst>
              <a:ext uri="{FF2B5EF4-FFF2-40B4-BE49-F238E27FC236}">
                <a16:creationId xmlns:a16="http://schemas.microsoft.com/office/drawing/2014/main" id="{871E53DB-7C80-42A6-8987-B0778CB0B1CB}"/>
              </a:ext>
            </a:extLst>
          </p:cNvPr>
          <p:cNvSpPr>
            <a:spLocks noGrp="1"/>
          </p:cNvSpPr>
          <p:nvPr>
            <p:ph type="title"/>
          </p:nvPr>
        </p:nvSpPr>
        <p:spPr/>
        <p:txBody>
          <a:bodyPr/>
          <a:lstStyle/>
          <a:p>
            <a:r>
              <a:rPr lang="en-US" dirty="0"/>
              <a:t>Exacerbation Studies (SIROCCO and CALIMA): Overview </a:t>
            </a:r>
          </a:p>
        </p:txBody>
      </p:sp>
      <p:sp>
        <p:nvSpPr>
          <p:cNvPr id="9" name="Round Diagonal Corner Rectangle 48">
            <a:extLst>
              <a:ext uri="{FF2B5EF4-FFF2-40B4-BE49-F238E27FC236}">
                <a16:creationId xmlns:a16="http://schemas.microsoft.com/office/drawing/2014/main" id="{8CA96A90-91CB-4C2B-A142-3F397C89916B}"/>
              </a:ext>
            </a:extLst>
          </p:cNvPr>
          <p:cNvSpPr/>
          <p:nvPr/>
        </p:nvSpPr>
        <p:spPr>
          <a:xfrm>
            <a:off x="8869767" y="1889732"/>
            <a:ext cx="2349612" cy="543300"/>
          </a:xfrm>
          <a:prstGeom prst="rect">
            <a:avLst/>
          </a:prstGeom>
          <a:solidFill>
            <a:srgbClr val="165E9A"/>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r>
              <a:rPr lang="en-GB" sz="1400" dirty="0">
                <a:solidFill>
                  <a:schemeClr val="bg1"/>
                </a:solidFill>
              </a:rPr>
              <a:t>Benralizumab </a:t>
            </a:r>
            <a:br>
              <a:rPr lang="en-GB" sz="1400" dirty="0">
                <a:solidFill>
                  <a:schemeClr val="bg1"/>
                </a:solidFill>
              </a:rPr>
            </a:br>
            <a:r>
              <a:rPr lang="en-GB" sz="1400" dirty="0">
                <a:solidFill>
                  <a:schemeClr val="bg1"/>
                </a:solidFill>
              </a:rPr>
              <a:t>30 mg Q4W</a:t>
            </a:r>
            <a:r>
              <a:rPr lang="en-GB" sz="1400" dirty="0">
                <a:solidFill>
                  <a:schemeClr val="accent2"/>
                </a:solidFill>
              </a:rPr>
              <a:t> </a:t>
            </a:r>
          </a:p>
        </p:txBody>
      </p:sp>
      <p:sp>
        <p:nvSpPr>
          <p:cNvPr id="10" name="Round Diagonal Corner Rectangle 49">
            <a:extLst>
              <a:ext uri="{FF2B5EF4-FFF2-40B4-BE49-F238E27FC236}">
                <a16:creationId xmlns:a16="http://schemas.microsoft.com/office/drawing/2014/main" id="{29E7A725-A181-4D23-83FB-2AFF6085867B}"/>
              </a:ext>
            </a:extLst>
          </p:cNvPr>
          <p:cNvSpPr/>
          <p:nvPr/>
        </p:nvSpPr>
        <p:spPr>
          <a:xfrm>
            <a:off x="8869766" y="2496940"/>
            <a:ext cx="2349613" cy="673048"/>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r>
              <a:rPr lang="en-GB" sz="1400" dirty="0">
                <a:solidFill>
                  <a:schemeClr val="bg1"/>
                </a:solidFill>
              </a:rPr>
              <a:t>Benralizumab</a:t>
            </a:r>
            <a:br>
              <a:rPr lang="en-GB" sz="1400" dirty="0">
                <a:solidFill>
                  <a:schemeClr val="bg1"/>
                </a:solidFill>
              </a:rPr>
            </a:br>
            <a:r>
              <a:rPr lang="en-GB" sz="1400" dirty="0">
                <a:solidFill>
                  <a:schemeClr val="bg1"/>
                </a:solidFill>
              </a:rPr>
              <a:t>30 mg Q8W </a:t>
            </a:r>
          </a:p>
          <a:p>
            <a:pPr lvl="0" algn="ctr"/>
            <a:r>
              <a:rPr lang="en-GB" sz="1400" dirty="0">
                <a:solidFill>
                  <a:schemeClr val="bg1"/>
                </a:solidFill>
              </a:rPr>
              <a:t>(30 mg Q4W first 3 doses)</a:t>
            </a:r>
            <a:r>
              <a:rPr lang="en-GB" sz="1400" baseline="30000" dirty="0">
                <a:solidFill>
                  <a:schemeClr val="bg1"/>
                </a:solidFill>
              </a:rPr>
              <a:t>b</a:t>
            </a:r>
            <a:endParaRPr lang="en-GB" sz="1400" dirty="0">
              <a:solidFill>
                <a:schemeClr val="bg1"/>
              </a:solidFill>
            </a:endParaRPr>
          </a:p>
        </p:txBody>
      </p:sp>
      <p:sp>
        <p:nvSpPr>
          <p:cNvPr id="12" name="Round Diagonal Corner Rectangle 51">
            <a:extLst>
              <a:ext uri="{FF2B5EF4-FFF2-40B4-BE49-F238E27FC236}">
                <a16:creationId xmlns:a16="http://schemas.microsoft.com/office/drawing/2014/main" id="{86F4F21A-6097-4967-88A8-6BA7C43E3770}"/>
              </a:ext>
            </a:extLst>
          </p:cNvPr>
          <p:cNvSpPr/>
          <p:nvPr/>
        </p:nvSpPr>
        <p:spPr>
          <a:xfrm>
            <a:off x="8869767" y="3233896"/>
            <a:ext cx="2349612" cy="543460"/>
          </a:xfrm>
          <a:prstGeom prst="rect">
            <a:avLst/>
          </a:prstGeom>
          <a:solidFill>
            <a:schemeClr val="bg1">
              <a:lumMod val="6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r>
              <a:rPr lang="en-GB" sz="1400" dirty="0">
                <a:solidFill>
                  <a:schemeClr val="bg1"/>
                </a:solidFill>
              </a:rPr>
              <a:t>Placebo</a:t>
            </a:r>
          </a:p>
        </p:txBody>
      </p:sp>
      <p:sp>
        <p:nvSpPr>
          <p:cNvPr id="35" name="Arrow: Up 34">
            <a:extLst>
              <a:ext uri="{FF2B5EF4-FFF2-40B4-BE49-F238E27FC236}">
                <a16:creationId xmlns:a16="http://schemas.microsoft.com/office/drawing/2014/main" id="{7A4BF5E3-47B3-4564-929D-D8DB0F1E2DCE}"/>
              </a:ext>
            </a:extLst>
          </p:cNvPr>
          <p:cNvSpPr/>
          <p:nvPr/>
        </p:nvSpPr>
        <p:spPr>
          <a:xfrm rot="5400000">
            <a:off x="8983910" y="1896850"/>
            <a:ext cx="470706" cy="4497675"/>
          </a:xfrm>
          <a:prstGeom prst="upArrow">
            <a:avLst>
              <a:gd name="adj1" fmla="val 100000"/>
              <a:gd name="adj2" fmla="val 50000"/>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none" tIns="91440" bIns="0" rtlCol="0" anchor="ctr"/>
          <a:lstStyle/>
          <a:p>
            <a:pPr algn="r"/>
            <a:r>
              <a:rPr lang="en-US" sz="1400" dirty="0"/>
              <a:t>SIROCCO 48-week study | CALIMA 56-week study</a:t>
            </a:r>
          </a:p>
        </p:txBody>
      </p:sp>
      <p:sp>
        <p:nvSpPr>
          <p:cNvPr id="36" name="Slide Number Placeholder 4">
            <a:extLst>
              <a:ext uri="{FF2B5EF4-FFF2-40B4-BE49-F238E27FC236}">
                <a16:creationId xmlns:a16="http://schemas.microsoft.com/office/drawing/2014/main" id="{DF2E8DC6-5C52-45CE-9DC4-5D2B376D3E15}"/>
              </a:ext>
            </a:extLst>
          </p:cNvPr>
          <p:cNvSpPr>
            <a:spLocks noGrp="1"/>
          </p:cNvSpPr>
          <p:nvPr>
            <p:ph type="sldNum" sz="quarter" idx="12"/>
          </p:nvPr>
        </p:nvSpPr>
        <p:spPr>
          <a:xfrm>
            <a:off x="0" y="6591300"/>
            <a:ext cx="487680" cy="266700"/>
          </a:xfrm>
        </p:spPr>
        <p:txBody>
          <a:bodyPr/>
          <a:lstStyle>
            <a:lvl1pPr algn="ctr">
              <a:defRPr/>
            </a:lvl1pPr>
          </a:lstStyle>
          <a:p>
            <a:fld id="{CC7432E5-F8E0-41AE-9A6B-AD730338B005}" type="slidenum">
              <a:rPr lang="en-US" smtClean="0"/>
              <a:pPr/>
              <a:t>34</a:t>
            </a:fld>
            <a:endParaRPr lang="en-US" dirty="0"/>
          </a:p>
        </p:txBody>
      </p:sp>
      <p:sp>
        <p:nvSpPr>
          <p:cNvPr id="38" name="Text Placeholder 23">
            <a:extLst>
              <a:ext uri="{FF2B5EF4-FFF2-40B4-BE49-F238E27FC236}">
                <a16:creationId xmlns:a16="http://schemas.microsoft.com/office/drawing/2014/main" id="{98BA2DF9-EF21-424A-9809-8C94F1BE0A67}"/>
              </a:ext>
            </a:extLst>
          </p:cNvPr>
          <p:cNvSpPr txBox="1">
            <a:spLocks/>
          </p:cNvSpPr>
          <p:nvPr/>
        </p:nvSpPr>
        <p:spPr>
          <a:xfrm>
            <a:off x="457199" y="6173946"/>
            <a:ext cx="10031507" cy="600234"/>
          </a:xfrm>
          <a:prstGeom prst="rect">
            <a:avLst/>
          </a:prstGeom>
        </p:spPr>
        <p:txBody>
          <a:bodyPr vert="horz" lIns="0" tIns="0" rIns="0" bIns="0" rtlCol="0" anchor="b">
            <a:noAutofit/>
          </a:bodyPr>
          <a:lstStyle>
            <a:lvl1pPr marL="0" indent="0" algn="l" defTabSz="914400" rtl="0" eaLnBrk="1" latinLnBrk="0" hangingPunct="1">
              <a:lnSpc>
                <a:spcPct val="90000"/>
              </a:lnSpc>
              <a:spcBef>
                <a:spcPts val="300"/>
              </a:spcBef>
              <a:buClr>
                <a:schemeClr val="accent1"/>
              </a:buClr>
              <a:buFont typeface="Arial" panose="020B0604020202020204" pitchFamily="34" charset="0"/>
              <a:buNone/>
              <a:defRPr sz="1000" kern="1200">
                <a:solidFill>
                  <a:schemeClr val="tx1"/>
                </a:solidFill>
                <a:latin typeface="+mn-lt"/>
                <a:ea typeface="+mn-ea"/>
                <a:cs typeface="+mn-cs"/>
              </a:defRPr>
            </a:lvl1pPr>
            <a:lvl2pPr marL="228600" indent="0" algn="l" defTabSz="914400" rtl="0" eaLnBrk="1" latinLnBrk="0" hangingPunct="1">
              <a:lnSpc>
                <a:spcPct val="90000"/>
              </a:lnSpc>
              <a:spcBef>
                <a:spcPts val="800"/>
              </a:spcBef>
              <a:buFont typeface="Arial" panose="020B0604020202020204" pitchFamily="34" charset="0"/>
              <a:buNone/>
              <a:defRPr sz="1000" kern="1200">
                <a:solidFill>
                  <a:schemeClr val="tx1"/>
                </a:solidFill>
                <a:latin typeface="+mn-lt"/>
                <a:ea typeface="+mn-ea"/>
                <a:cs typeface="+mn-cs"/>
              </a:defRPr>
            </a:lvl2pPr>
            <a:lvl3pPr marL="457200" indent="0" algn="l" defTabSz="914400" rtl="0" eaLnBrk="1" latinLnBrk="0" hangingPunct="1">
              <a:lnSpc>
                <a:spcPct val="90000"/>
              </a:lnSpc>
              <a:spcBef>
                <a:spcPts val="800"/>
              </a:spcBef>
              <a:buClr>
                <a:schemeClr val="accent1"/>
              </a:buClr>
              <a:buFont typeface="Arial" panose="020B0604020202020204" pitchFamily="34" charset="0"/>
              <a:buNone/>
              <a:defRPr sz="1000" kern="1200">
                <a:solidFill>
                  <a:schemeClr val="tx1"/>
                </a:solidFill>
                <a:latin typeface="+mn-lt"/>
                <a:ea typeface="+mn-ea"/>
                <a:cs typeface="+mn-cs"/>
              </a:defRPr>
            </a:lvl3pPr>
            <a:lvl4pPr marL="685800" indent="0" algn="l" defTabSz="914400" rtl="0" eaLnBrk="1" latinLnBrk="0" hangingPunct="1">
              <a:lnSpc>
                <a:spcPct val="90000"/>
              </a:lnSpc>
              <a:spcBef>
                <a:spcPts val="600"/>
              </a:spcBef>
              <a:buFont typeface="Arial" panose="020B0604020202020204" pitchFamily="34" charset="0"/>
              <a:buNone/>
              <a:defRPr sz="1000" kern="1200">
                <a:solidFill>
                  <a:schemeClr val="tx1"/>
                </a:solidFill>
                <a:latin typeface="+mn-lt"/>
                <a:ea typeface="+mn-ea"/>
                <a:cs typeface="+mn-cs"/>
              </a:defRPr>
            </a:lvl4pPr>
            <a:lvl5pPr marL="914400" indent="0" algn="l" defTabSz="914400" rtl="0" eaLnBrk="1" latinLnBrk="0" hangingPunct="1">
              <a:lnSpc>
                <a:spcPct val="90000"/>
              </a:lnSpc>
              <a:spcBef>
                <a:spcPts val="600"/>
              </a:spcBef>
              <a:buClr>
                <a:schemeClr val="accent1"/>
              </a:buClr>
              <a:buFont typeface="Arial" panose="020B0604020202020204" pitchFamily="34" charset="0"/>
              <a:buNone/>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09585">
              <a:spcBef>
                <a:spcPts val="200"/>
              </a:spcBef>
              <a:defRPr/>
            </a:pPr>
            <a:endParaRPr lang="en-US" sz="900" dirty="0"/>
          </a:p>
        </p:txBody>
      </p:sp>
      <p:sp>
        <p:nvSpPr>
          <p:cNvPr id="39" name="Rectangle 38">
            <a:extLst>
              <a:ext uri="{FF2B5EF4-FFF2-40B4-BE49-F238E27FC236}">
                <a16:creationId xmlns:a16="http://schemas.microsoft.com/office/drawing/2014/main" id="{43A657F5-BB55-41EC-B719-D3AF23FB39AA}"/>
              </a:ext>
            </a:extLst>
          </p:cNvPr>
          <p:cNvSpPr/>
          <p:nvPr/>
        </p:nvSpPr>
        <p:spPr>
          <a:xfrm>
            <a:off x="723900" y="1259392"/>
            <a:ext cx="10744200" cy="584775"/>
          </a:xfrm>
          <a:prstGeom prst="rect">
            <a:avLst/>
          </a:prstGeom>
          <a:noFill/>
        </p:spPr>
        <p:txBody>
          <a:bodyPr wrap="square" rtlCol="0">
            <a:spAutoFit/>
          </a:bodyPr>
          <a:lstStyle/>
          <a:p>
            <a:pPr algn="ctr"/>
            <a:r>
              <a:rPr lang="en-US" sz="1600" b="1" dirty="0">
                <a:solidFill>
                  <a:srgbClr val="0D3759"/>
                </a:solidFill>
              </a:rPr>
              <a:t>Randomized, double-blind, placebo-controlled studies evaluating the efficacy and safety of benralizumab in adults and adolescents with asthma inadequately controlled on medium- to high-dosage ICS/LABA</a:t>
            </a:r>
            <a:r>
              <a:rPr lang="en-US" sz="1600" b="1" baseline="30000" dirty="0">
                <a:solidFill>
                  <a:srgbClr val="0D3759"/>
                </a:solidFill>
              </a:rPr>
              <a:t>1,2</a:t>
            </a:r>
          </a:p>
        </p:txBody>
      </p:sp>
      <p:sp>
        <p:nvSpPr>
          <p:cNvPr id="40" name="Rectangle 39">
            <a:extLst>
              <a:ext uri="{FF2B5EF4-FFF2-40B4-BE49-F238E27FC236}">
                <a16:creationId xmlns:a16="http://schemas.microsoft.com/office/drawing/2014/main" id="{E2D3C8F7-BD39-4774-9FD1-8CE8E2A93501}"/>
              </a:ext>
            </a:extLst>
          </p:cNvPr>
          <p:cNvSpPr/>
          <p:nvPr/>
        </p:nvSpPr>
        <p:spPr>
          <a:xfrm>
            <a:off x="1292062" y="2085978"/>
            <a:ext cx="3795016" cy="307777"/>
          </a:xfrm>
          <a:prstGeom prst="rect">
            <a:avLst/>
          </a:prstGeom>
          <a:noFill/>
          <a:ln>
            <a:noFill/>
          </a:ln>
        </p:spPr>
        <p:txBody>
          <a:bodyPr wrap="square">
            <a:spAutoFit/>
          </a:bodyPr>
          <a:lstStyle/>
          <a:p>
            <a:pPr algn="ctr" defTabSz="914377">
              <a:defRPr/>
            </a:pPr>
            <a:r>
              <a:rPr lang="en-US" sz="1400" b="1" cap="all" dirty="0">
                <a:solidFill>
                  <a:schemeClr val="accent1"/>
                </a:solidFill>
              </a:rPr>
              <a:t>Patient Population</a:t>
            </a:r>
          </a:p>
        </p:txBody>
      </p:sp>
      <p:sp>
        <p:nvSpPr>
          <p:cNvPr id="42" name="TextBox 41">
            <a:extLst>
              <a:ext uri="{FF2B5EF4-FFF2-40B4-BE49-F238E27FC236}">
                <a16:creationId xmlns:a16="http://schemas.microsoft.com/office/drawing/2014/main" id="{D13A2F48-97A5-4FD7-AB21-DFAC35A893E1}"/>
              </a:ext>
            </a:extLst>
          </p:cNvPr>
          <p:cNvSpPr txBox="1"/>
          <p:nvPr/>
        </p:nvSpPr>
        <p:spPr>
          <a:xfrm>
            <a:off x="1292062" y="4722036"/>
            <a:ext cx="3795016" cy="630942"/>
          </a:xfrm>
          <a:prstGeom prst="rect">
            <a:avLst/>
          </a:prstGeom>
          <a:noFill/>
          <a:ln>
            <a:noFill/>
          </a:ln>
        </p:spPr>
        <p:txBody>
          <a:bodyPr wrap="square" tIns="365760" rtlCol="0">
            <a:spAutoFit/>
          </a:bodyPr>
          <a:lstStyle/>
          <a:p>
            <a:pPr algn="ctr" defTabSz="914377">
              <a:spcBef>
                <a:spcPts val="400"/>
              </a:spcBef>
              <a:buClr>
                <a:schemeClr val="accent1"/>
              </a:buClr>
              <a:defRPr/>
            </a:pPr>
            <a:r>
              <a:rPr lang="en-GB" sz="1400" dirty="0"/>
              <a:t>Annual asthma exacerbation rate</a:t>
            </a:r>
          </a:p>
        </p:txBody>
      </p:sp>
      <p:cxnSp>
        <p:nvCxnSpPr>
          <p:cNvPr id="46" name="Connector: Elbow 45">
            <a:extLst>
              <a:ext uri="{FF2B5EF4-FFF2-40B4-BE49-F238E27FC236}">
                <a16:creationId xmlns:a16="http://schemas.microsoft.com/office/drawing/2014/main" id="{F809A902-5031-4F9C-8404-BA55381C2A2F}"/>
              </a:ext>
            </a:extLst>
          </p:cNvPr>
          <p:cNvCxnSpPr>
            <a:cxnSpLocks/>
          </p:cNvCxnSpPr>
          <p:nvPr/>
        </p:nvCxnSpPr>
        <p:spPr>
          <a:xfrm>
            <a:off x="6970425" y="2161388"/>
            <a:ext cx="1899342"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945512D8-6609-4844-A694-3E5BA5BDD6B1}"/>
              </a:ext>
            </a:extLst>
          </p:cNvPr>
          <p:cNvCxnSpPr>
            <a:cxnSpLocks/>
          </p:cNvCxnSpPr>
          <p:nvPr/>
        </p:nvCxnSpPr>
        <p:spPr>
          <a:xfrm>
            <a:off x="6970425" y="3505626"/>
            <a:ext cx="1899342"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1B296C77-0A9F-4EEF-B377-813C890E17A6}"/>
              </a:ext>
            </a:extLst>
          </p:cNvPr>
          <p:cNvCxnSpPr>
            <a:cxnSpLocks/>
          </p:cNvCxnSpPr>
          <p:nvPr/>
        </p:nvCxnSpPr>
        <p:spPr>
          <a:xfrm flipV="1">
            <a:off x="5087078" y="2841126"/>
            <a:ext cx="3785603" cy="1"/>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FD096C54-0A16-47F1-8492-157C639396F0}"/>
              </a:ext>
            </a:extLst>
          </p:cNvPr>
          <p:cNvCxnSpPr/>
          <p:nvPr/>
        </p:nvCxnSpPr>
        <p:spPr>
          <a:xfrm>
            <a:off x="6970425" y="2161388"/>
            <a:ext cx="0" cy="134423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BB42FF9B-A27D-4EAD-91C0-BF5DCBEE1E31}"/>
              </a:ext>
            </a:extLst>
          </p:cNvPr>
          <p:cNvSpPr/>
          <p:nvPr/>
        </p:nvSpPr>
        <p:spPr>
          <a:xfrm>
            <a:off x="6226005" y="2641071"/>
            <a:ext cx="1504834" cy="40011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91440" rIns="91440" bIns="91440" rtlCol="0" anchor="ctr">
            <a:spAutoFit/>
          </a:bodyPr>
          <a:lstStyle/>
          <a:p>
            <a:pPr algn="ctr"/>
            <a:r>
              <a:rPr lang="en-GB" sz="1400" dirty="0">
                <a:solidFill>
                  <a:schemeClr val="bg1"/>
                </a:solidFill>
                <a:latin typeface="Arial"/>
              </a:rPr>
              <a:t>Randomization</a:t>
            </a:r>
          </a:p>
        </p:txBody>
      </p:sp>
      <p:sp>
        <p:nvSpPr>
          <p:cNvPr id="22" name="Text Placeholder 3"/>
          <p:cNvSpPr>
            <a:spLocks noGrp="1"/>
          </p:cNvSpPr>
          <p:nvPr>
            <p:ph type="body" sz="quarter" idx="13"/>
          </p:nvPr>
        </p:nvSpPr>
        <p:spPr>
          <a:xfrm>
            <a:off x="457200" y="5851602"/>
            <a:ext cx="9855200" cy="1005840"/>
          </a:xfrm>
        </p:spPr>
        <p:txBody>
          <a:bodyPr/>
          <a:lstStyle/>
          <a:p>
            <a:pPr defTabSz="609585">
              <a:spcBef>
                <a:spcPts val="200"/>
              </a:spcBef>
              <a:defRPr/>
            </a:pPr>
            <a:r>
              <a:rPr lang="en-US" baseline="30000" dirty="0"/>
              <a:t>a</a:t>
            </a:r>
            <a:r>
              <a:rPr lang="en-US" dirty="0"/>
              <a:t>Total population from SIROCCO and CALIMA studies; </a:t>
            </a:r>
            <a:r>
              <a:rPr lang="en-US" baseline="30000" dirty="0"/>
              <a:t>b</a:t>
            </a:r>
            <a:r>
              <a:rPr lang="en-US" dirty="0"/>
              <a:t>Licensed dosing regimen;</a:t>
            </a:r>
            <a:r>
              <a:rPr lang="en-US" baseline="30000" dirty="0"/>
              <a:t>3</a:t>
            </a:r>
            <a:r>
              <a:rPr lang="en-US" dirty="0"/>
              <a:t> </a:t>
            </a:r>
            <a:r>
              <a:rPr lang="en-US" baseline="30000" dirty="0"/>
              <a:t>c</a:t>
            </a:r>
            <a:r>
              <a:rPr lang="en-US" dirty="0"/>
              <a:t>Select secondary endpoints listed.</a:t>
            </a:r>
          </a:p>
          <a:p>
            <a:pPr defTabSz="609585">
              <a:spcBef>
                <a:spcPts val="200"/>
              </a:spcBef>
              <a:defRPr/>
            </a:pPr>
            <a:r>
              <a:rPr lang="en-US" dirty="0"/>
              <a:t>ACQ-6 = Asthma Control Questionnaire-6; AQLQ(S)+12 = Standardized Asthma Quality of Life Questionnaire for patients 12 years or older; </a:t>
            </a:r>
            <a:r>
              <a:rPr lang="en-GB" dirty="0"/>
              <a:t>BD = bronchodilator; </a:t>
            </a:r>
            <a:r>
              <a:rPr lang="en-US" dirty="0"/>
              <a:t>FEV</a:t>
            </a:r>
            <a:r>
              <a:rPr lang="en-US" baseline="-25000" dirty="0"/>
              <a:t>1</a:t>
            </a:r>
            <a:r>
              <a:rPr lang="en-US" dirty="0"/>
              <a:t> = forced expiratory volume in 1 second; ICS = inhaled corticosteroid; LABA = long-acting β-agonist; Q4W = every 4 weeks; Q8W = every 8 weeks (first 3 doses Q4W).</a:t>
            </a:r>
          </a:p>
          <a:p>
            <a:pPr defTabSz="609585">
              <a:defRPr/>
            </a:pPr>
            <a:r>
              <a:rPr lang="en-US" dirty="0"/>
              <a:t>1. Bleecker ER et al. </a:t>
            </a:r>
            <a:r>
              <a:rPr lang="en-US" i="1" dirty="0"/>
              <a:t>Lancet</a:t>
            </a:r>
            <a:r>
              <a:rPr lang="en-US" dirty="0"/>
              <a:t>. 2016;388:2115-2127; 2. FitzGerald JM et al. </a:t>
            </a:r>
            <a:r>
              <a:rPr lang="en-US" i="1" dirty="0"/>
              <a:t>Lancet</a:t>
            </a:r>
            <a:r>
              <a:rPr lang="en-US" dirty="0"/>
              <a:t>. 2016;388:2128-2141;</a:t>
            </a:r>
            <a:r>
              <a:rPr lang="en-US" b="1" dirty="0"/>
              <a:t> </a:t>
            </a:r>
            <a:r>
              <a:rPr lang="en-US" dirty="0"/>
              <a:t>3. FASENRA Summary of Product Characteristics.</a:t>
            </a:r>
          </a:p>
        </p:txBody>
      </p:sp>
    </p:spTree>
    <p:extLst>
      <p:ext uri="{BB962C8B-B14F-4D97-AF65-F5344CB8AC3E}">
        <p14:creationId xmlns:p14="http://schemas.microsoft.com/office/powerpoint/2010/main" val="2090683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left)">
                                      <p:cBhvr>
                                        <p:cTn id="7" dur="750"/>
                                        <p:tgtEl>
                                          <p:spTgt spid="46"/>
                                        </p:tgtEl>
                                      </p:cBhvr>
                                    </p:animEffect>
                                  </p:childTnLst>
                                </p:cTn>
                              </p:par>
                              <p:par>
                                <p:cTn id="8" presetID="22" presetClass="entr" presetSubtype="8" fill="hold" nodeType="withEffect">
                                  <p:stCondLst>
                                    <p:cond delay="0"/>
                                  </p:stCondLst>
                                  <p:childTnLst>
                                    <p:set>
                                      <p:cBhvr>
                                        <p:cTn id="9" dur="1" fill="hold">
                                          <p:stCondLst>
                                            <p:cond delay="0"/>
                                          </p:stCondLst>
                                        </p:cTn>
                                        <p:tgtEl>
                                          <p:spTgt spid="50"/>
                                        </p:tgtEl>
                                        <p:attrNameLst>
                                          <p:attrName>style.visibility</p:attrName>
                                        </p:attrNameLst>
                                      </p:cBhvr>
                                      <p:to>
                                        <p:strVal val="visible"/>
                                      </p:to>
                                    </p:set>
                                    <p:animEffect transition="in" filter="wipe(left)">
                                      <p:cBhvr>
                                        <p:cTn id="10" dur="750"/>
                                        <p:tgtEl>
                                          <p:spTgt spid="50"/>
                                        </p:tgtEl>
                                      </p:cBhvr>
                                    </p:animEffect>
                                  </p:childTnLst>
                                </p:cTn>
                              </p:par>
                              <p:par>
                                <p:cTn id="11" presetID="22" presetClass="entr" presetSubtype="8" fill="hold" nodeType="with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wipe(left)">
                                      <p:cBhvr>
                                        <p:cTn id="13" dur="750"/>
                                        <p:tgtEl>
                                          <p:spTgt spid="4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fade">
                                      <p:cBhvr>
                                        <p:cTn id="16" dur="750"/>
                                        <p:tgtEl>
                                          <p:spTgt spid="32"/>
                                        </p:tgtEl>
                                      </p:cBhvr>
                                    </p:animEffect>
                                  </p:childTnLst>
                                </p:cTn>
                              </p:par>
                              <p:par>
                                <p:cTn id="17" presetID="22" presetClass="entr" presetSubtype="8" fill="hold" grpId="0" nodeType="withEffect">
                                  <p:stCondLst>
                                    <p:cond delay="250"/>
                                  </p:stCondLst>
                                  <p:childTnLst>
                                    <p:set>
                                      <p:cBhvr>
                                        <p:cTn id="18" dur="1" fill="hold">
                                          <p:stCondLst>
                                            <p:cond delay="0"/>
                                          </p:stCondLst>
                                        </p:cTn>
                                        <p:tgtEl>
                                          <p:spTgt spid="35"/>
                                        </p:tgtEl>
                                        <p:attrNameLst>
                                          <p:attrName>style.visibility</p:attrName>
                                        </p:attrNameLst>
                                      </p:cBhvr>
                                      <p:to>
                                        <p:strVal val="visible"/>
                                      </p:to>
                                    </p:set>
                                    <p:animEffect transition="in" filter="wipe(left)">
                                      <p:cBhvr>
                                        <p:cTn id="19" dur="1150"/>
                                        <p:tgtEl>
                                          <p:spTgt spid="35"/>
                                        </p:tgtEl>
                                      </p:cBhvr>
                                    </p:animEffect>
                                  </p:childTnLst>
                                </p:cTn>
                              </p:par>
                              <p:par>
                                <p:cTn id="20" presetID="10" presetClass="entr" presetSubtype="0" fill="hold" nodeType="withEffect">
                                  <p:stCondLst>
                                    <p:cond delay="25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10" presetClass="entr" presetSubtype="0" fill="hold" grpId="0" nodeType="withEffect">
                                  <p:stCondLst>
                                    <p:cond delay="65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750"/>
                                        <p:tgtEl>
                                          <p:spTgt spid="9"/>
                                        </p:tgtEl>
                                      </p:cBhvr>
                                    </p:animEffect>
                                  </p:childTnLst>
                                </p:cTn>
                              </p:par>
                              <p:par>
                                <p:cTn id="26" presetID="10" presetClass="entr" presetSubtype="0" fill="hold" grpId="0" nodeType="withEffect">
                                  <p:stCondLst>
                                    <p:cond delay="65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750"/>
                                        <p:tgtEl>
                                          <p:spTgt spid="10"/>
                                        </p:tgtEl>
                                      </p:cBhvr>
                                    </p:animEffect>
                                  </p:childTnLst>
                                </p:cTn>
                              </p:par>
                              <p:par>
                                <p:cTn id="29" presetID="10" presetClass="entr" presetSubtype="0" fill="hold" grpId="0" nodeType="withEffect">
                                  <p:stCondLst>
                                    <p:cond delay="65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75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3"/>
                                        </p:tgtEl>
                                        <p:attrNameLst>
                                          <p:attrName>style.visibility</p:attrName>
                                        </p:attrNameLst>
                                      </p:cBhvr>
                                      <p:to>
                                        <p:strVal val="visible"/>
                                      </p:to>
                                    </p:set>
                                    <p:animEffect transition="in" filter="fade">
                                      <p:cBhvr>
                                        <p:cTn id="36" dur="750"/>
                                        <p:tgtEl>
                                          <p:spTgt spid="43"/>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2"/>
                                        </p:tgtEl>
                                        <p:attrNameLst>
                                          <p:attrName>style.visibility</p:attrName>
                                        </p:attrNameLst>
                                      </p:cBhvr>
                                      <p:to>
                                        <p:strVal val="visible"/>
                                      </p:to>
                                    </p:set>
                                    <p:animEffect transition="in" filter="fade">
                                      <p:cBhvr>
                                        <p:cTn id="39" dur="750"/>
                                        <p:tgtEl>
                                          <p:spTgt spid="42"/>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45"/>
                                        </p:tgtEl>
                                        <p:attrNameLst>
                                          <p:attrName>style.visibility</p:attrName>
                                        </p:attrNameLst>
                                      </p:cBhvr>
                                      <p:to>
                                        <p:strVal val="visible"/>
                                      </p:to>
                                    </p:set>
                                    <p:animEffect transition="in" filter="fade">
                                      <p:cBhvr>
                                        <p:cTn id="42" dur="750"/>
                                        <p:tgtEl>
                                          <p:spTgt spid="45"/>
                                        </p:tgtEl>
                                      </p:cBhvr>
                                    </p:animEffect>
                                  </p:childTnLst>
                                </p:cTn>
                              </p:par>
                              <p:par>
                                <p:cTn id="43" presetID="10" presetClass="entr" presetSubtype="0" fill="hold" grpId="0" nodeType="withEffect">
                                  <p:stCondLst>
                                    <p:cond delay="500"/>
                                  </p:stCondLst>
                                  <p:childTnLst>
                                    <p:set>
                                      <p:cBhvr>
                                        <p:cTn id="44" dur="1" fill="hold">
                                          <p:stCondLst>
                                            <p:cond delay="0"/>
                                          </p:stCondLst>
                                        </p:cTn>
                                        <p:tgtEl>
                                          <p:spTgt spid="44"/>
                                        </p:tgtEl>
                                        <p:attrNameLst>
                                          <p:attrName>style.visibility</p:attrName>
                                        </p:attrNameLst>
                                      </p:cBhvr>
                                      <p:to>
                                        <p:strVal val="visible"/>
                                      </p:to>
                                    </p:set>
                                    <p:animEffect transition="in" filter="fade">
                                      <p:cBhvr>
                                        <p:cTn id="45" dur="75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5" grpId="0" animBg="1"/>
      <p:bldP spid="44" grpId="0"/>
      <p:bldP spid="9" grpId="0" animBg="1"/>
      <p:bldP spid="10" grpId="0" animBg="1"/>
      <p:bldP spid="12" grpId="0" animBg="1"/>
      <p:bldP spid="35" grpId="0" animBg="1"/>
      <p:bldP spid="42" grpId="0"/>
      <p:bldP spid="3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89972C62-94EE-4845-A9CE-F79F6D9D4045}"/>
              </a:ext>
            </a:extLst>
          </p:cNvPr>
          <p:cNvSpPr/>
          <p:nvPr/>
        </p:nvSpPr>
        <p:spPr>
          <a:xfrm>
            <a:off x="1292063" y="4611658"/>
            <a:ext cx="3795016" cy="1164421"/>
          </a:xfrm>
          <a:prstGeom prst="rect">
            <a:avLst/>
          </a:prstGeom>
          <a:solidFill>
            <a:schemeClr val="bg1">
              <a:lumMod val="95000"/>
            </a:schemeClr>
          </a:solidFill>
          <a:ln w="12700">
            <a:solidFill>
              <a:schemeClr val="accent1"/>
            </a:solidFill>
          </a:ln>
        </p:spPr>
        <p:txBody>
          <a:bodyPr wrap="square">
            <a:noAutofit/>
          </a:bodyPr>
          <a:lstStyle/>
          <a:p>
            <a:pPr algn="ctr" defTabSz="914377"/>
            <a:r>
              <a:rPr lang="en-US" sz="1400" b="1" cap="all" dirty="0">
                <a:solidFill>
                  <a:schemeClr val="accent1"/>
                </a:solidFill>
              </a:rPr>
              <a:t>Primary Endpoint</a:t>
            </a:r>
          </a:p>
        </p:txBody>
      </p:sp>
      <p:sp>
        <p:nvSpPr>
          <p:cNvPr id="47" name="Rectangle 46">
            <a:extLst>
              <a:ext uri="{FF2B5EF4-FFF2-40B4-BE49-F238E27FC236}">
                <a16:creationId xmlns:a16="http://schemas.microsoft.com/office/drawing/2014/main" id="{6EBFB06E-B364-4E46-9E03-B601C0FE99B5}"/>
              </a:ext>
            </a:extLst>
          </p:cNvPr>
          <p:cNvSpPr/>
          <p:nvPr/>
        </p:nvSpPr>
        <p:spPr>
          <a:xfrm>
            <a:off x="7104924" y="4619352"/>
            <a:ext cx="3795016" cy="1428963"/>
          </a:xfrm>
          <a:prstGeom prst="rect">
            <a:avLst/>
          </a:prstGeom>
          <a:solidFill>
            <a:schemeClr val="bg1">
              <a:lumMod val="95000"/>
            </a:schemeClr>
          </a:solidFill>
          <a:ln w="12700">
            <a:solidFill>
              <a:schemeClr val="accent1"/>
            </a:solidFill>
          </a:ln>
        </p:spPr>
        <p:txBody>
          <a:bodyPr wrap="square">
            <a:noAutofit/>
          </a:bodyPr>
          <a:lstStyle/>
          <a:p>
            <a:pPr algn="ctr" defTabSz="914377"/>
            <a:r>
              <a:rPr lang="en-US" sz="1400" b="1" cap="all" dirty="0">
                <a:solidFill>
                  <a:schemeClr val="accent1"/>
                </a:solidFill>
              </a:rPr>
              <a:t>Secondary Endpoints</a:t>
            </a:r>
            <a:r>
              <a:rPr lang="en-US" sz="1400" b="1" baseline="30000" dirty="0">
                <a:solidFill>
                  <a:schemeClr val="accent1"/>
                </a:solidFill>
              </a:rPr>
              <a:t>c</a:t>
            </a:r>
            <a:endParaRPr lang="en-US" sz="1400" baseline="30000" dirty="0">
              <a:solidFill>
                <a:schemeClr val="accent1"/>
              </a:solidFill>
            </a:endParaRPr>
          </a:p>
        </p:txBody>
      </p:sp>
      <p:sp>
        <p:nvSpPr>
          <p:cNvPr id="2" name="Title 1">
            <a:extLst>
              <a:ext uri="{FF2B5EF4-FFF2-40B4-BE49-F238E27FC236}">
                <a16:creationId xmlns:a16="http://schemas.microsoft.com/office/drawing/2014/main" id="{871E53DB-7C80-42A6-8987-B0778CB0B1CB}"/>
              </a:ext>
            </a:extLst>
          </p:cNvPr>
          <p:cNvSpPr>
            <a:spLocks noGrp="1"/>
          </p:cNvSpPr>
          <p:nvPr>
            <p:ph type="title"/>
          </p:nvPr>
        </p:nvSpPr>
        <p:spPr/>
        <p:txBody>
          <a:bodyPr/>
          <a:lstStyle/>
          <a:p>
            <a:r>
              <a:rPr lang="en-US" dirty="0"/>
              <a:t>Oral Corticosteroid Reduction Trial (ZONDA): Overview</a:t>
            </a:r>
          </a:p>
        </p:txBody>
      </p:sp>
      <p:sp>
        <p:nvSpPr>
          <p:cNvPr id="3" name="Slide Number Placeholder 2">
            <a:extLst>
              <a:ext uri="{FF2B5EF4-FFF2-40B4-BE49-F238E27FC236}">
                <a16:creationId xmlns:a16="http://schemas.microsoft.com/office/drawing/2014/main" id="{8E9212DC-4550-45A8-BD77-662CF29152AE}"/>
              </a:ext>
            </a:extLst>
          </p:cNvPr>
          <p:cNvSpPr>
            <a:spLocks noGrp="1"/>
          </p:cNvSpPr>
          <p:nvPr>
            <p:ph type="sldNum" sz="quarter" idx="12"/>
          </p:nvPr>
        </p:nvSpPr>
        <p:spPr/>
        <p:txBody>
          <a:bodyPr/>
          <a:lstStyle/>
          <a:p>
            <a:fld id="{CC7432E5-F8E0-41AE-9A6B-AD730338B005}" type="slidenum">
              <a:rPr lang="en-US" smtClean="0"/>
              <a:t>35</a:t>
            </a:fld>
            <a:endParaRPr lang="en-US" dirty="0"/>
          </a:p>
        </p:txBody>
      </p:sp>
      <p:sp>
        <p:nvSpPr>
          <p:cNvPr id="35" name="Text Placeholder 23">
            <a:extLst>
              <a:ext uri="{FF2B5EF4-FFF2-40B4-BE49-F238E27FC236}">
                <a16:creationId xmlns:a16="http://schemas.microsoft.com/office/drawing/2014/main" id="{82E0D13A-536A-449E-A129-230B64FA8708}"/>
              </a:ext>
            </a:extLst>
          </p:cNvPr>
          <p:cNvSpPr txBox="1">
            <a:spLocks/>
          </p:cNvSpPr>
          <p:nvPr/>
        </p:nvSpPr>
        <p:spPr>
          <a:xfrm>
            <a:off x="457199" y="6173946"/>
            <a:ext cx="10005995" cy="600234"/>
          </a:xfrm>
          <a:prstGeom prst="rect">
            <a:avLst/>
          </a:prstGeom>
        </p:spPr>
        <p:txBody>
          <a:bodyPr vert="horz" lIns="0" tIns="0" rIns="0" bIns="0" rtlCol="0" anchor="b">
            <a:noAutofit/>
          </a:bodyPr>
          <a:lstStyle>
            <a:lvl1pPr marL="0" indent="0" algn="l" defTabSz="914400" rtl="0" eaLnBrk="1" latinLnBrk="0" hangingPunct="1">
              <a:lnSpc>
                <a:spcPct val="90000"/>
              </a:lnSpc>
              <a:spcBef>
                <a:spcPts val="300"/>
              </a:spcBef>
              <a:buClr>
                <a:schemeClr val="accent1"/>
              </a:buClr>
              <a:buFont typeface="Arial" panose="020B0604020202020204" pitchFamily="34" charset="0"/>
              <a:buNone/>
              <a:defRPr sz="1000" kern="1200">
                <a:solidFill>
                  <a:schemeClr val="tx1"/>
                </a:solidFill>
                <a:latin typeface="+mn-lt"/>
                <a:ea typeface="+mn-ea"/>
                <a:cs typeface="+mn-cs"/>
              </a:defRPr>
            </a:lvl1pPr>
            <a:lvl2pPr marL="228600" indent="0" algn="l" defTabSz="914400" rtl="0" eaLnBrk="1" latinLnBrk="0" hangingPunct="1">
              <a:lnSpc>
                <a:spcPct val="90000"/>
              </a:lnSpc>
              <a:spcBef>
                <a:spcPts val="800"/>
              </a:spcBef>
              <a:buFont typeface="Arial" panose="020B0604020202020204" pitchFamily="34" charset="0"/>
              <a:buNone/>
              <a:defRPr sz="1000" kern="1200">
                <a:solidFill>
                  <a:schemeClr val="tx1"/>
                </a:solidFill>
                <a:latin typeface="+mn-lt"/>
                <a:ea typeface="+mn-ea"/>
                <a:cs typeface="+mn-cs"/>
              </a:defRPr>
            </a:lvl2pPr>
            <a:lvl3pPr marL="457200" indent="0" algn="l" defTabSz="914400" rtl="0" eaLnBrk="1" latinLnBrk="0" hangingPunct="1">
              <a:lnSpc>
                <a:spcPct val="90000"/>
              </a:lnSpc>
              <a:spcBef>
                <a:spcPts val="800"/>
              </a:spcBef>
              <a:buClr>
                <a:schemeClr val="accent1"/>
              </a:buClr>
              <a:buFont typeface="Arial" panose="020B0604020202020204" pitchFamily="34" charset="0"/>
              <a:buNone/>
              <a:defRPr sz="1000" kern="1200">
                <a:solidFill>
                  <a:schemeClr val="tx1"/>
                </a:solidFill>
                <a:latin typeface="+mn-lt"/>
                <a:ea typeface="+mn-ea"/>
                <a:cs typeface="+mn-cs"/>
              </a:defRPr>
            </a:lvl3pPr>
            <a:lvl4pPr marL="685800" indent="0" algn="l" defTabSz="914400" rtl="0" eaLnBrk="1" latinLnBrk="0" hangingPunct="1">
              <a:lnSpc>
                <a:spcPct val="90000"/>
              </a:lnSpc>
              <a:spcBef>
                <a:spcPts val="600"/>
              </a:spcBef>
              <a:buFont typeface="Arial" panose="020B0604020202020204" pitchFamily="34" charset="0"/>
              <a:buNone/>
              <a:defRPr sz="1000" kern="1200">
                <a:solidFill>
                  <a:schemeClr val="tx1"/>
                </a:solidFill>
                <a:latin typeface="+mn-lt"/>
                <a:ea typeface="+mn-ea"/>
                <a:cs typeface="+mn-cs"/>
              </a:defRPr>
            </a:lvl4pPr>
            <a:lvl5pPr marL="914400" indent="0" algn="l" defTabSz="914400" rtl="0" eaLnBrk="1" latinLnBrk="0" hangingPunct="1">
              <a:lnSpc>
                <a:spcPct val="90000"/>
              </a:lnSpc>
              <a:spcBef>
                <a:spcPts val="600"/>
              </a:spcBef>
              <a:buClr>
                <a:schemeClr val="accent1"/>
              </a:buClr>
              <a:buFont typeface="Arial" panose="020B0604020202020204" pitchFamily="34" charset="0"/>
              <a:buNone/>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09585">
              <a:spcBef>
                <a:spcPts val="200"/>
              </a:spcBef>
              <a:defRPr/>
            </a:pPr>
            <a:endParaRPr lang="en-US" sz="900" dirty="0"/>
          </a:p>
        </p:txBody>
      </p:sp>
      <p:sp>
        <p:nvSpPr>
          <p:cNvPr id="36" name="Round Diagonal Corner Rectangle 48">
            <a:extLst>
              <a:ext uri="{FF2B5EF4-FFF2-40B4-BE49-F238E27FC236}">
                <a16:creationId xmlns:a16="http://schemas.microsoft.com/office/drawing/2014/main" id="{15845CFD-599C-4849-8FA6-FB31D0CE9D55}"/>
              </a:ext>
            </a:extLst>
          </p:cNvPr>
          <p:cNvSpPr/>
          <p:nvPr/>
        </p:nvSpPr>
        <p:spPr>
          <a:xfrm>
            <a:off x="8087584" y="1914784"/>
            <a:ext cx="2224816" cy="543300"/>
          </a:xfrm>
          <a:prstGeom prst="rect">
            <a:avLst/>
          </a:prstGeom>
          <a:solidFill>
            <a:srgbClr val="165E9A"/>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r>
              <a:rPr lang="en-GB" sz="1400" dirty="0">
                <a:solidFill>
                  <a:schemeClr val="bg1"/>
                </a:solidFill>
              </a:rPr>
              <a:t>Benralizumab </a:t>
            </a:r>
            <a:br>
              <a:rPr lang="en-GB" sz="1400" dirty="0">
                <a:solidFill>
                  <a:schemeClr val="bg1"/>
                </a:solidFill>
              </a:rPr>
            </a:br>
            <a:r>
              <a:rPr lang="en-GB" sz="1400" dirty="0">
                <a:solidFill>
                  <a:schemeClr val="bg1"/>
                </a:solidFill>
              </a:rPr>
              <a:t>30 mg Q4W</a:t>
            </a:r>
            <a:r>
              <a:rPr lang="en-GB" sz="1400" dirty="0">
                <a:solidFill>
                  <a:schemeClr val="accent2"/>
                </a:solidFill>
              </a:rPr>
              <a:t> </a:t>
            </a:r>
          </a:p>
        </p:txBody>
      </p:sp>
      <p:sp>
        <p:nvSpPr>
          <p:cNvPr id="37" name="Round Diagonal Corner Rectangle 49">
            <a:extLst>
              <a:ext uri="{FF2B5EF4-FFF2-40B4-BE49-F238E27FC236}">
                <a16:creationId xmlns:a16="http://schemas.microsoft.com/office/drawing/2014/main" id="{5859CC67-9CE1-4473-B9B2-94078F6134EA}"/>
              </a:ext>
            </a:extLst>
          </p:cNvPr>
          <p:cNvSpPr/>
          <p:nvPr/>
        </p:nvSpPr>
        <p:spPr>
          <a:xfrm>
            <a:off x="8087584" y="2511930"/>
            <a:ext cx="2224816" cy="673048"/>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r>
              <a:rPr lang="en-GB" sz="1400" dirty="0">
                <a:solidFill>
                  <a:schemeClr val="bg1"/>
                </a:solidFill>
              </a:rPr>
              <a:t>Benralizumab</a:t>
            </a:r>
            <a:br>
              <a:rPr lang="en-GB" sz="1400" dirty="0">
                <a:solidFill>
                  <a:schemeClr val="bg1"/>
                </a:solidFill>
              </a:rPr>
            </a:br>
            <a:r>
              <a:rPr lang="en-GB" sz="1400" dirty="0">
                <a:solidFill>
                  <a:schemeClr val="bg1"/>
                </a:solidFill>
              </a:rPr>
              <a:t>30 mg Q8W </a:t>
            </a:r>
          </a:p>
          <a:p>
            <a:pPr lvl="0" algn="ctr"/>
            <a:r>
              <a:rPr lang="en-GB" sz="1400" dirty="0">
                <a:solidFill>
                  <a:schemeClr val="bg1"/>
                </a:solidFill>
              </a:rPr>
              <a:t>(30 mg Q4W first 3 doses)</a:t>
            </a:r>
            <a:r>
              <a:rPr lang="en-GB" sz="1400" baseline="30000" dirty="0">
                <a:solidFill>
                  <a:schemeClr val="bg1"/>
                </a:solidFill>
              </a:rPr>
              <a:t>b</a:t>
            </a:r>
            <a:endParaRPr lang="en-GB" sz="1400" dirty="0">
              <a:solidFill>
                <a:schemeClr val="bg1"/>
              </a:solidFill>
            </a:endParaRPr>
          </a:p>
        </p:txBody>
      </p:sp>
      <p:sp>
        <p:nvSpPr>
          <p:cNvPr id="38" name="Round Diagonal Corner Rectangle 51">
            <a:extLst>
              <a:ext uri="{FF2B5EF4-FFF2-40B4-BE49-F238E27FC236}">
                <a16:creationId xmlns:a16="http://schemas.microsoft.com/office/drawing/2014/main" id="{05F6F7D7-B338-4A89-91BD-0B2DE38C8B51}"/>
              </a:ext>
            </a:extLst>
          </p:cNvPr>
          <p:cNvSpPr/>
          <p:nvPr/>
        </p:nvSpPr>
        <p:spPr>
          <a:xfrm>
            <a:off x="8087584" y="3233896"/>
            <a:ext cx="2224816" cy="543460"/>
          </a:xfrm>
          <a:prstGeom prst="rect">
            <a:avLst/>
          </a:prstGeom>
          <a:solidFill>
            <a:schemeClr val="bg1">
              <a:lumMod val="6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r>
              <a:rPr lang="en-GB" sz="1400" dirty="0">
                <a:solidFill>
                  <a:schemeClr val="bg1"/>
                </a:solidFill>
              </a:rPr>
              <a:t>Placebo</a:t>
            </a:r>
          </a:p>
        </p:txBody>
      </p:sp>
      <p:sp>
        <p:nvSpPr>
          <p:cNvPr id="40" name="Rectangle 39">
            <a:extLst>
              <a:ext uri="{FF2B5EF4-FFF2-40B4-BE49-F238E27FC236}">
                <a16:creationId xmlns:a16="http://schemas.microsoft.com/office/drawing/2014/main" id="{7F908AF8-D81C-4D53-BCD5-18EE8A53123C}"/>
              </a:ext>
            </a:extLst>
          </p:cNvPr>
          <p:cNvSpPr/>
          <p:nvPr/>
        </p:nvSpPr>
        <p:spPr>
          <a:xfrm>
            <a:off x="723900" y="1259392"/>
            <a:ext cx="10744200" cy="584775"/>
          </a:xfrm>
          <a:prstGeom prst="rect">
            <a:avLst/>
          </a:prstGeom>
          <a:noFill/>
        </p:spPr>
        <p:txBody>
          <a:bodyPr wrap="square" rtlCol="0">
            <a:spAutoFit/>
          </a:bodyPr>
          <a:lstStyle/>
          <a:p>
            <a:pPr algn="ctr"/>
            <a:r>
              <a:rPr lang="en-US" sz="1600" b="1" dirty="0">
                <a:solidFill>
                  <a:srgbClr val="0D3759"/>
                </a:solidFill>
              </a:rPr>
              <a:t>Randomized, double-blind, placebo-controlled study assessing the ability of benralizumab to reduce OCS dosage in patients with severe uncontrolled asthma and elevated eosinophils who are OCS dependent</a:t>
            </a:r>
            <a:r>
              <a:rPr lang="en-US" sz="1600" b="1" baseline="30000" dirty="0">
                <a:solidFill>
                  <a:srgbClr val="0D3759"/>
                </a:solidFill>
              </a:rPr>
              <a:t>1</a:t>
            </a:r>
            <a:endParaRPr lang="en-US" sz="1600" b="1" dirty="0">
              <a:solidFill>
                <a:srgbClr val="0D3759"/>
              </a:solidFill>
            </a:endParaRPr>
          </a:p>
        </p:txBody>
      </p:sp>
      <p:grpSp>
        <p:nvGrpSpPr>
          <p:cNvPr id="41" name="Group 40">
            <a:extLst>
              <a:ext uri="{FF2B5EF4-FFF2-40B4-BE49-F238E27FC236}">
                <a16:creationId xmlns:a16="http://schemas.microsoft.com/office/drawing/2014/main" id="{B8681743-1972-4564-8BED-F9DBABC28F13}"/>
              </a:ext>
            </a:extLst>
          </p:cNvPr>
          <p:cNvGrpSpPr/>
          <p:nvPr/>
        </p:nvGrpSpPr>
        <p:grpSpPr>
          <a:xfrm>
            <a:off x="1292062" y="2202176"/>
            <a:ext cx="3795016" cy="1708160"/>
            <a:chOff x="1292062" y="2476252"/>
            <a:chExt cx="3795016" cy="1708160"/>
          </a:xfrm>
        </p:grpSpPr>
        <p:sp>
          <p:nvSpPr>
            <p:cNvPr id="42" name="TextBox 41">
              <a:extLst>
                <a:ext uri="{FF2B5EF4-FFF2-40B4-BE49-F238E27FC236}">
                  <a16:creationId xmlns:a16="http://schemas.microsoft.com/office/drawing/2014/main" id="{8EA28FDB-E2BF-449E-89F2-C3C4743306E1}"/>
                </a:ext>
              </a:extLst>
            </p:cNvPr>
            <p:cNvSpPr txBox="1"/>
            <p:nvPr/>
          </p:nvSpPr>
          <p:spPr>
            <a:xfrm>
              <a:off x="1292062" y="2476252"/>
              <a:ext cx="3795016" cy="1708160"/>
            </a:xfrm>
            <a:prstGeom prst="rect">
              <a:avLst/>
            </a:prstGeom>
            <a:solidFill>
              <a:schemeClr val="bg1">
                <a:lumMod val="95000"/>
              </a:schemeClr>
            </a:solidFill>
            <a:ln w="12700">
              <a:solidFill>
                <a:schemeClr val="accent1"/>
              </a:solidFill>
            </a:ln>
          </p:spPr>
          <p:txBody>
            <a:bodyPr wrap="square" tIns="365760" rtlCol="0">
              <a:spAutoFit/>
            </a:bodyPr>
            <a:lstStyle/>
            <a:p>
              <a:pPr algn="ctr" defTabSz="914377">
                <a:spcBef>
                  <a:spcPts val="400"/>
                </a:spcBef>
                <a:buClr>
                  <a:schemeClr val="accent1"/>
                </a:buClr>
                <a:defRPr/>
              </a:pPr>
              <a:r>
                <a:rPr lang="en-US" sz="1400" b="1" dirty="0"/>
                <a:t>≥18 years </a:t>
              </a:r>
              <a:r>
                <a:rPr lang="en-US" sz="1400" dirty="0"/>
                <a:t>with ≥1 historical exacerbation, OCS therapy (7.5-40 mg/day of prednisolone/prednisone equivalents) for          ≥6 continuous months directly preceding enrollment, FEV</a:t>
              </a:r>
              <a:r>
                <a:rPr lang="en-US" sz="1400" baseline="-25000" dirty="0"/>
                <a:t>1</a:t>
              </a:r>
              <a:r>
                <a:rPr lang="en-US" sz="1400" dirty="0"/>
                <a:t> &lt;80% predicted, blood eosinophils ≥150 cells/</a:t>
              </a:r>
              <a:r>
                <a:rPr lang="el-GR" sz="1400" dirty="0"/>
                <a:t>μ</a:t>
              </a:r>
              <a:r>
                <a:rPr lang="en-US" sz="1400" dirty="0"/>
                <a:t>L (n=220)</a:t>
              </a:r>
              <a:r>
                <a:rPr lang="en-US" sz="1400" baseline="30000" dirty="0"/>
                <a:t>a</a:t>
              </a:r>
            </a:p>
          </p:txBody>
        </p:sp>
        <p:sp>
          <p:nvSpPr>
            <p:cNvPr id="43" name="Rectangle 42">
              <a:extLst>
                <a:ext uri="{FF2B5EF4-FFF2-40B4-BE49-F238E27FC236}">
                  <a16:creationId xmlns:a16="http://schemas.microsoft.com/office/drawing/2014/main" id="{082C82B4-48DC-4733-9070-2875B1465297}"/>
                </a:ext>
              </a:extLst>
            </p:cNvPr>
            <p:cNvSpPr/>
            <p:nvPr/>
          </p:nvSpPr>
          <p:spPr>
            <a:xfrm>
              <a:off x="1292062" y="2476252"/>
              <a:ext cx="3795016" cy="307777"/>
            </a:xfrm>
            <a:prstGeom prst="rect">
              <a:avLst/>
            </a:prstGeom>
            <a:noFill/>
            <a:ln>
              <a:noFill/>
            </a:ln>
          </p:spPr>
          <p:txBody>
            <a:bodyPr wrap="square">
              <a:spAutoFit/>
            </a:bodyPr>
            <a:lstStyle/>
            <a:p>
              <a:pPr algn="ctr" defTabSz="914377">
                <a:defRPr/>
              </a:pPr>
              <a:r>
                <a:rPr lang="en-US" sz="1400" b="1" cap="all" dirty="0">
                  <a:solidFill>
                    <a:schemeClr val="accent1"/>
                  </a:solidFill>
                </a:rPr>
                <a:t>Patient Population</a:t>
              </a:r>
            </a:p>
          </p:txBody>
        </p:sp>
      </p:grpSp>
      <p:sp>
        <p:nvSpPr>
          <p:cNvPr id="44" name="TextBox 43">
            <a:extLst>
              <a:ext uri="{FF2B5EF4-FFF2-40B4-BE49-F238E27FC236}">
                <a16:creationId xmlns:a16="http://schemas.microsoft.com/office/drawing/2014/main" id="{E0754E93-A5CE-45EC-9EA4-E1D01EE41531}"/>
              </a:ext>
            </a:extLst>
          </p:cNvPr>
          <p:cNvSpPr txBox="1"/>
          <p:nvPr/>
        </p:nvSpPr>
        <p:spPr>
          <a:xfrm>
            <a:off x="1292062" y="4611658"/>
            <a:ext cx="3795016" cy="1061829"/>
          </a:xfrm>
          <a:prstGeom prst="rect">
            <a:avLst/>
          </a:prstGeom>
          <a:noFill/>
          <a:ln>
            <a:noFill/>
          </a:ln>
        </p:spPr>
        <p:txBody>
          <a:bodyPr wrap="square" tIns="365760" rtlCol="0">
            <a:spAutoFit/>
          </a:bodyPr>
          <a:lstStyle/>
          <a:p>
            <a:pPr algn="ctr" defTabSz="914377">
              <a:spcBef>
                <a:spcPts val="400"/>
              </a:spcBef>
              <a:buClr>
                <a:schemeClr val="accent1"/>
              </a:buClr>
              <a:defRPr/>
            </a:pPr>
            <a:r>
              <a:rPr lang="en-US" sz="1400" dirty="0"/>
              <a:t>Median percentage change in final OCS dose compared with baseline, while maintaining asthma control</a:t>
            </a:r>
          </a:p>
        </p:txBody>
      </p:sp>
      <p:sp>
        <p:nvSpPr>
          <p:cNvPr id="46" name="TextBox 45">
            <a:extLst>
              <a:ext uri="{FF2B5EF4-FFF2-40B4-BE49-F238E27FC236}">
                <a16:creationId xmlns:a16="http://schemas.microsoft.com/office/drawing/2014/main" id="{99342690-CAB3-401D-ACB1-D85D11427541}"/>
              </a:ext>
            </a:extLst>
          </p:cNvPr>
          <p:cNvSpPr txBox="1"/>
          <p:nvPr/>
        </p:nvSpPr>
        <p:spPr>
          <a:xfrm>
            <a:off x="7104923" y="4619352"/>
            <a:ext cx="3795016" cy="1277273"/>
          </a:xfrm>
          <a:prstGeom prst="rect">
            <a:avLst/>
          </a:prstGeom>
          <a:noFill/>
          <a:ln>
            <a:noFill/>
          </a:ln>
        </p:spPr>
        <p:txBody>
          <a:bodyPr wrap="square" tIns="365760" rtlCol="0">
            <a:spAutoFit/>
          </a:bodyPr>
          <a:lstStyle/>
          <a:p>
            <a:pPr algn="ctr" defTabSz="914377">
              <a:buClr>
                <a:schemeClr val="accent1"/>
              </a:buClr>
              <a:defRPr/>
            </a:pPr>
            <a:r>
              <a:rPr lang="en-US" sz="1400" dirty="0"/>
              <a:t>Annual asthma exacerbation rate</a:t>
            </a:r>
          </a:p>
          <a:p>
            <a:pPr algn="ctr" defTabSz="914377">
              <a:buClr>
                <a:schemeClr val="accent1"/>
              </a:buClr>
              <a:defRPr/>
            </a:pPr>
            <a:r>
              <a:rPr lang="en-US" sz="1400" dirty="0"/>
              <a:t>Change in pre-BD FEV</a:t>
            </a:r>
            <a:r>
              <a:rPr lang="en-US" sz="1400" baseline="-25000" dirty="0"/>
              <a:t>1</a:t>
            </a:r>
            <a:r>
              <a:rPr lang="en-US" sz="1400" dirty="0"/>
              <a:t> (L)</a:t>
            </a:r>
          </a:p>
          <a:p>
            <a:pPr algn="ctr" defTabSz="914377">
              <a:buClr>
                <a:schemeClr val="accent1"/>
              </a:buClr>
              <a:defRPr/>
            </a:pPr>
            <a:r>
              <a:rPr lang="en-US" sz="1400" dirty="0"/>
              <a:t>ACQ-6 score</a:t>
            </a:r>
          </a:p>
          <a:p>
            <a:pPr algn="ctr" defTabSz="914377">
              <a:buClr>
                <a:schemeClr val="accent1"/>
              </a:buClr>
              <a:defRPr/>
            </a:pPr>
            <a:r>
              <a:rPr lang="en-US" sz="1400" dirty="0"/>
              <a:t>AQLQ(S)+12 score</a:t>
            </a:r>
          </a:p>
        </p:txBody>
      </p:sp>
      <p:cxnSp>
        <p:nvCxnSpPr>
          <p:cNvPr id="50" name="Straight Arrow Connector 49">
            <a:extLst>
              <a:ext uri="{FF2B5EF4-FFF2-40B4-BE49-F238E27FC236}">
                <a16:creationId xmlns:a16="http://schemas.microsoft.com/office/drawing/2014/main" id="{71BC084E-0C18-4047-8D31-B896B54469E4}"/>
              </a:ext>
            </a:extLst>
          </p:cNvPr>
          <p:cNvCxnSpPr>
            <a:cxnSpLocks/>
            <a:endCxn id="37" idx="1"/>
          </p:cNvCxnSpPr>
          <p:nvPr/>
        </p:nvCxnSpPr>
        <p:spPr>
          <a:xfrm flipV="1">
            <a:off x="5087078" y="2848454"/>
            <a:ext cx="3000506" cy="4766"/>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Round Diagonal Corner Rectangle 49">
            <a:extLst>
              <a:ext uri="{FF2B5EF4-FFF2-40B4-BE49-F238E27FC236}">
                <a16:creationId xmlns:a16="http://schemas.microsoft.com/office/drawing/2014/main" id="{A86EBE2A-40F7-45B9-9F5C-AA4A2689AF02}"/>
              </a:ext>
            </a:extLst>
          </p:cNvPr>
          <p:cNvSpPr/>
          <p:nvPr/>
        </p:nvSpPr>
        <p:spPr>
          <a:xfrm>
            <a:off x="10386855" y="1914784"/>
            <a:ext cx="1257707" cy="18625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r>
              <a:rPr lang="en-US" sz="1400" dirty="0">
                <a:solidFill>
                  <a:schemeClr val="bg1"/>
                </a:solidFill>
              </a:rPr>
              <a:t>OCS</a:t>
            </a:r>
            <a:br>
              <a:rPr lang="en-US" sz="1400" dirty="0">
                <a:solidFill>
                  <a:schemeClr val="bg1"/>
                </a:solidFill>
              </a:rPr>
            </a:br>
            <a:r>
              <a:rPr lang="en-US" sz="1400" dirty="0">
                <a:solidFill>
                  <a:schemeClr val="bg1"/>
                </a:solidFill>
              </a:rPr>
              <a:t>reduction Q4W per protocol</a:t>
            </a:r>
          </a:p>
        </p:txBody>
      </p:sp>
      <p:sp>
        <p:nvSpPr>
          <p:cNvPr id="39" name="Arrow: Up 38">
            <a:extLst>
              <a:ext uri="{FF2B5EF4-FFF2-40B4-BE49-F238E27FC236}">
                <a16:creationId xmlns:a16="http://schemas.microsoft.com/office/drawing/2014/main" id="{DCB3CCE9-23ED-4DE0-8320-CBA85D4C3684}"/>
              </a:ext>
            </a:extLst>
          </p:cNvPr>
          <p:cNvSpPr/>
          <p:nvPr/>
        </p:nvSpPr>
        <p:spPr>
          <a:xfrm rot="5400000">
            <a:off x="9072141" y="1808620"/>
            <a:ext cx="470704" cy="4674136"/>
          </a:xfrm>
          <a:prstGeom prst="upArrow">
            <a:avLst>
              <a:gd name="adj1" fmla="val 100000"/>
              <a:gd name="adj2" fmla="val 50000"/>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none" tIns="91440" bIns="0" rtlCol="0" anchor="ctr"/>
          <a:lstStyle/>
          <a:p>
            <a:pPr algn="ctr"/>
            <a:r>
              <a:rPr lang="en-US" sz="1400" dirty="0"/>
              <a:t>     ZONDA 28-week study</a:t>
            </a:r>
          </a:p>
        </p:txBody>
      </p:sp>
      <p:cxnSp>
        <p:nvCxnSpPr>
          <p:cNvPr id="11" name="Straight Connector 10">
            <a:extLst>
              <a:ext uri="{FF2B5EF4-FFF2-40B4-BE49-F238E27FC236}">
                <a16:creationId xmlns:a16="http://schemas.microsoft.com/office/drawing/2014/main" id="{A25C047F-368E-4C51-90AB-22F8CD0E4DA6}"/>
              </a:ext>
            </a:extLst>
          </p:cNvPr>
          <p:cNvCxnSpPr>
            <a:cxnSpLocks/>
          </p:cNvCxnSpPr>
          <p:nvPr/>
        </p:nvCxnSpPr>
        <p:spPr>
          <a:xfrm flipV="1">
            <a:off x="6587331" y="2190345"/>
            <a:ext cx="0" cy="130874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5A37487-3EF9-49AC-A9A1-B05B428012E4}"/>
              </a:ext>
            </a:extLst>
          </p:cNvPr>
          <p:cNvCxnSpPr/>
          <p:nvPr/>
        </p:nvCxnSpPr>
        <p:spPr>
          <a:xfrm>
            <a:off x="6587331" y="2186434"/>
            <a:ext cx="1500253"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97F7B89-69E5-46EE-A3F4-ACE1ED4052EF}"/>
              </a:ext>
            </a:extLst>
          </p:cNvPr>
          <p:cNvCxnSpPr/>
          <p:nvPr/>
        </p:nvCxnSpPr>
        <p:spPr>
          <a:xfrm>
            <a:off x="6587331" y="3505626"/>
            <a:ext cx="1500253"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B0EC5016-1B85-40FD-8D5D-68C3EA2BD40A}"/>
              </a:ext>
            </a:extLst>
          </p:cNvPr>
          <p:cNvSpPr/>
          <p:nvPr/>
        </p:nvSpPr>
        <p:spPr>
          <a:xfrm>
            <a:off x="5834914" y="2638172"/>
            <a:ext cx="1504834" cy="40011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91440" rIns="91440" bIns="91440" rtlCol="0" anchor="ctr">
            <a:spAutoFit/>
          </a:bodyPr>
          <a:lstStyle/>
          <a:p>
            <a:pPr algn="ctr"/>
            <a:r>
              <a:rPr lang="en-GB" sz="1400" dirty="0">
                <a:solidFill>
                  <a:schemeClr val="bg1"/>
                </a:solidFill>
                <a:latin typeface="Arial"/>
              </a:rPr>
              <a:t>Randomization</a:t>
            </a:r>
          </a:p>
        </p:txBody>
      </p:sp>
      <p:sp>
        <p:nvSpPr>
          <p:cNvPr id="25" name="Text Placeholder 3"/>
          <p:cNvSpPr>
            <a:spLocks noGrp="1"/>
          </p:cNvSpPr>
          <p:nvPr>
            <p:ph type="body" sz="quarter" idx="13"/>
          </p:nvPr>
        </p:nvSpPr>
        <p:spPr>
          <a:xfrm>
            <a:off x="457200" y="5851602"/>
            <a:ext cx="9855200" cy="1005840"/>
          </a:xfrm>
        </p:spPr>
        <p:txBody>
          <a:bodyPr/>
          <a:lstStyle/>
          <a:p>
            <a:pPr defTabSz="609585">
              <a:spcBef>
                <a:spcPts val="200"/>
              </a:spcBef>
              <a:defRPr/>
            </a:pPr>
            <a:r>
              <a:rPr lang="en-US" baseline="30000" dirty="0"/>
              <a:t>a</a:t>
            </a:r>
            <a:r>
              <a:rPr lang="en-US" dirty="0"/>
              <a:t>Total population from the ZONDA study; </a:t>
            </a:r>
            <a:r>
              <a:rPr lang="en-US" baseline="30000" dirty="0"/>
              <a:t>b</a:t>
            </a:r>
            <a:r>
              <a:rPr lang="en-US" dirty="0"/>
              <a:t>Licensed dosing regimen;</a:t>
            </a:r>
            <a:r>
              <a:rPr lang="en-US" baseline="30000" dirty="0"/>
              <a:t>2</a:t>
            </a:r>
            <a:r>
              <a:rPr lang="en-US" dirty="0"/>
              <a:t> </a:t>
            </a:r>
            <a:r>
              <a:rPr lang="en-US" baseline="30000" dirty="0"/>
              <a:t>c</a:t>
            </a:r>
            <a:r>
              <a:rPr lang="en-US" dirty="0"/>
              <a:t>Select secondary endpoints listed.</a:t>
            </a:r>
          </a:p>
          <a:p>
            <a:pPr defTabSz="609585">
              <a:spcBef>
                <a:spcPts val="200"/>
              </a:spcBef>
              <a:defRPr/>
            </a:pPr>
            <a:r>
              <a:rPr lang="en-US" dirty="0"/>
              <a:t>ACQ-6 = Asthma Control Questionnaire-6; AQLQ(S)+12 = Standardized Asthma Quality of Life Questionnaire for patients 12 years or older; </a:t>
            </a:r>
            <a:r>
              <a:rPr lang="en-GB" dirty="0"/>
              <a:t>BD = bronchodilator; </a:t>
            </a:r>
            <a:r>
              <a:rPr lang="en-US" dirty="0"/>
              <a:t>FEV</a:t>
            </a:r>
            <a:r>
              <a:rPr lang="en-US" baseline="-25000" dirty="0"/>
              <a:t>1</a:t>
            </a:r>
            <a:r>
              <a:rPr lang="en-US" dirty="0"/>
              <a:t> = forced expiratory volume in 1 second; OCS = oral corticosteroid; Q4W = every 4 weeks; Q8W = every 8 weeks.</a:t>
            </a:r>
          </a:p>
          <a:p>
            <a:pPr defTabSz="609585">
              <a:defRPr/>
            </a:pPr>
            <a:r>
              <a:rPr lang="en-US" dirty="0"/>
              <a:t>1. Nair P et al. </a:t>
            </a:r>
            <a:r>
              <a:rPr lang="en-US" i="1" dirty="0"/>
              <a:t>N Engl J Med</a:t>
            </a:r>
            <a:r>
              <a:rPr lang="en-US" dirty="0"/>
              <a:t>. 2017;376:2448-2458; 2. FASENRA Summary of Product Characteristics.</a:t>
            </a:r>
          </a:p>
        </p:txBody>
      </p:sp>
    </p:spTree>
    <p:extLst>
      <p:ext uri="{BB962C8B-B14F-4D97-AF65-F5344CB8AC3E}">
        <p14:creationId xmlns:p14="http://schemas.microsoft.com/office/powerpoint/2010/main" val="3459563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par>
                                <p:cTn id="8" presetID="22" presetClass="entr" presetSubtype="8" fill="hold" nodeType="withEffect">
                                  <p:stCondLst>
                                    <p:cond delay="0"/>
                                  </p:stCondLst>
                                  <p:childTnLst>
                                    <p:set>
                                      <p:cBhvr>
                                        <p:cTn id="9" dur="1" fill="hold">
                                          <p:stCondLst>
                                            <p:cond delay="0"/>
                                          </p:stCondLst>
                                        </p:cTn>
                                        <p:tgtEl>
                                          <p:spTgt spid="50"/>
                                        </p:tgtEl>
                                        <p:attrNameLst>
                                          <p:attrName>style.visibility</p:attrName>
                                        </p:attrNameLst>
                                      </p:cBhvr>
                                      <p:to>
                                        <p:strVal val="visible"/>
                                      </p:to>
                                    </p:set>
                                    <p:animEffect transition="in" filter="wipe(left)">
                                      <p:cBhvr>
                                        <p:cTn id="10" dur="750"/>
                                        <p:tgtEl>
                                          <p:spTgt spid="5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1"/>
                                        </p:tgtEl>
                                        <p:attrNameLst>
                                          <p:attrName>style.visibility</p:attrName>
                                        </p:attrNameLst>
                                      </p:cBhvr>
                                      <p:to>
                                        <p:strVal val="visible"/>
                                      </p:to>
                                    </p:set>
                                    <p:animEffect transition="in" filter="fade">
                                      <p:cBhvr>
                                        <p:cTn id="13" dur="750"/>
                                        <p:tgtEl>
                                          <p:spTgt spid="51"/>
                                        </p:tgtEl>
                                      </p:cBhvr>
                                    </p:animEffect>
                                  </p:childTnLst>
                                </p:cTn>
                              </p:par>
                              <p:par>
                                <p:cTn id="14" presetID="22" presetClass="entr" presetSubtype="8" fill="hold" grpId="0" nodeType="withEffect">
                                  <p:stCondLst>
                                    <p:cond delay="250"/>
                                  </p:stCondLst>
                                  <p:childTnLst>
                                    <p:set>
                                      <p:cBhvr>
                                        <p:cTn id="15" dur="1" fill="hold">
                                          <p:stCondLst>
                                            <p:cond delay="0"/>
                                          </p:stCondLst>
                                        </p:cTn>
                                        <p:tgtEl>
                                          <p:spTgt spid="39"/>
                                        </p:tgtEl>
                                        <p:attrNameLst>
                                          <p:attrName>style.visibility</p:attrName>
                                        </p:attrNameLst>
                                      </p:cBhvr>
                                      <p:to>
                                        <p:strVal val="visible"/>
                                      </p:to>
                                    </p:set>
                                    <p:animEffect transition="in" filter="wipe(left)">
                                      <p:cBhvr>
                                        <p:cTn id="16" dur="1000"/>
                                        <p:tgtEl>
                                          <p:spTgt spid="39"/>
                                        </p:tgtEl>
                                      </p:cBhvr>
                                    </p:animEffect>
                                  </p:childTnLst>
                                </p:cTn>
                              </p:par>
                              <p:par>
                                <p:cTn id="17" presetID="10" presetClass="entr" presetSubtype="0" fill="hold" nodeType="withEffect">
                                  <p:stCondLst>
                                    <p:cond delay="25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par>
                                <p:cTn id="26" presetID="10" presetClass="entr" presetSubtype="0" fill="hold" grpId="0" nodeType="withEffect">
                                  <p:stCondLst>
                                    <p:cond delay="650"/>
                                  </p:stCondLst>
                                  <p:childTnLst>
                                    <p:set>
                                      <p:cBhvr>
                                        <p:cTn id="27" dur="1" fill="hold">
                                          <p:stCondLst>
                                            <p:cond delay="0"/>
                                          </p:stCondLst>
                                        </p:cTn>
                                        <p:tgtEl>
                                          <p:spTgt spid="36"/>
                                        </p:tgtEl>
                                        <p:attrNameLst>
                                          <p:attrName>style.visibility</p:attrName>
                                        </p:attrNameLst>
                                      </p:cBhvr>
                                      <p:to>
                                        <p:strVal val="visible"/>
                                      </p:to>
                                    </p:set>
                                    <p:animEffect transition="in" filter="fade">
                                      <p:cBhvr>
                                        <p:cTn id="28" dur="750"/>
                                        <p:tgtEl>
                                          <p:spTgt spid="36"/>
                                        </p:tgtEl>
                                      </p:cBhvr>
                                    </p:animEffect>
                                  </p:childTnLst>
                                </p:cTn>
                              </p:par>
                              <p:par>
                                <p:cTn id="29" presetID="10" presetClass="entr" presetSubtype="0" fill="hold" grpId="0" nodeType="withEffect">
                                  <p:stCondLst>
                                    <p:cond delay="650"/>
                                  </p:stCondLst>
                                  <p:childTnLst>
                                    <p:set>
                                      <p:cBhvr>
                                        <p:cTn id="30" dur="1" fill="hold">
                                          <p:stCondLst>
                                            <p:cond delay="0"/>
                                          </p:stCondLst>
                                        </p:cTn>
                                        <p:tgtEl>
                                          <p:spTgt spid="37"/>
                                        </p:tgtEl>
                                        <p:attrNameLst>
                                          <p:attrName>style.visibility</p:attrName>
                                        </p:attrNameLst>
                                      </p:cBhvr>
                                      <p:to>
                                        <p:strVal val="visible"/>
                                      </p:to>
                                    </p:set>
                                    <p:animEffect transition="in" filter="fade">
                                      <p:cBhvr>
                                        <p:cTn id="31" dur="750"/>
                                        <p:tgtEl>
                                          <p:spTgt spid="37"/>
                                        </p:tgtEl>
                                      </p:cBhvr>
                                    </p:animEffect>
                                  </p:childTnLst>
                                </p:cTn>
                              </p:par>
                              <p:par>
                                <p:cTn id="32" presetID="10" presetClass="entr" presetSubtype="0" fill="hold" grpId="0" nodeType="withEffect">
                                  <p:stCondLst>
                                    <p:cond delay="650"/>
                                  </p:stCondLst>
                                  <p:childTnLst>
                                    <p:set>
                                      <p:cBhvr>
                                        <p:cTn id="33" dur="1" fill="hold">
                                          <p:stCondLst>
                                            <p:cond delay="0"/>
                                          </p:stCondLst>
                                        </p:cTn>
                                        <p:tgtEl>
                                          <p:spTgt spid="38"/>
                                        </p:tgtEl>
                                        <p:attrNameLst>
                                          <p:attrName>style.visibility</p:attrName>
                                        </p:attrNameLst>
                                      </p:cBhvr>
                                      <p:to>
                                        <p:strVal val="visible"/>
                                      </p:to>
                                    </p:set>
                                    <p:animEffect transition="in" filter="fade">
                                      <p:cBhvr>
                                        <p:cTn id="34" dur="750"/>
                                        <p:tgtEl>
                                          <p:spTgt spid="38"/>
                                        </p:tgtEl>
                                      </p:cBhvr>
                                    </p:animEffect>
                                  </p:childTnLst>
                                </p:cTn>
                              </p:par>
                              <p:par>
                                <p:cTn id="35" presetID="10" presetClass="entr" presetSubtype="0" fill="hold" grpId="0" nodeType="withEffect">
                                  <p:stCondLst>
                                    <p:cond delay="1000"/>
                                  </p:stCondLst>
                                  <p:childTnLst>
                                    <p:set>
                                      <p:cBhvr>
                                        <p:cTn id="36" dur="1" fill="hold">
                                          <p:stCondLst>
                                            <p:cond delay="0"/>
                                          </p:stCondLst>
                                        </p:cTn>
                                        <p:tgtEl>
                                          <p:spTgt spid="52"/>
                                        </p:tgtEl>
                                        <p:attrNameLst>
                                          <p:attrName>style.visibility</p:attrName>
                                        </p:attrNameLst>
                                      </p:cBhvr>
                                      <p:to>
                                        <p:strVal val="visible"/>
                                      </p:to>
                                    </p:set>
                                    <p:animEffect transition="in" filter="fade">
                                      <p:cBhvr>
                                        <p:cTn id="37" dur="750"/>
                                        <p:tgtEl>
                                          <p:spTgt spid="5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fade">
                                      <p:cBhvr>
                                        <p:cTn id="42" dur="750"/>
                                        <p:tgtEl>
                                          <p:spTgt spid="4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4"/>
                                        </p:tgtEl>
                                        <p:attrNameLst>
                                          <p:attrName>style.visibility</p:attrName>
                                        </p:attrNameLst>
                                      </p:cBhvr>
                                      <p:to>
                                        <p:strVal val="visible"/>
                                      </p:to>
                                    </p:set>
                                    <p:animEffect transition="in" filter="fade">
                                      <p:cBhvr>
                                        <p:cTn id="45" dur="750"/>
                                        <p:tgtEl>
                                          <p:spTgt spid="44"/>
                                        </p:tgtEl>
                                      </p:cBhvr>
                                    </p:animEffect>
                                  </p:childTnLst>
                                </p:cTn>
                              </p:par>
                              <p:par>
                                <p:cTn id="46" presetID="10" presetClass="entr" presetSubtype="0" fill="hold" grpId="0" nodeType="withEffect">
                                  <p:stCondLst>
                                    <p:cond delay="500"/>
                                  </p:stCondLst>
                                  <p:childTnLst>
                                    <p:set>
                                      <p:cBhvr>
                                        <p:cTn id="47" dur="1" fill="hold">
                                          <p:stCondLst>
                                            <p:cond delay="0"/>
                                          </p:stCondLst>
                                        </p:cTn>
                                        <p:tgtEl>
                                          <p:spTgt spid="47"/>
                                        </p:tgtEl>
                                        <p:attrNameLst>
                                          <p:attrName>style.visibility</p:attrName>
                                        </p:attrNameLst>
                                      </p:cBhvr>
                                      <p:to>
                                        <p:strVal val="visible"/>
                                      </p:to>
                                    </p:set>
                                    <p:animEffect transition="in" filter="fade">
                                      <p:cBhvr>
                                        <p:cTn id="48" dur="750"/>
                                        <p:tgtEl>
                                          <p:spTgt spid="47"/>
                                        </p:tgtEl>
                                      </p:cBhvr>
                                    </p:animEffect>
                                  </p:childTnLst>
                                </p:cTn>
                              </p:par>
                              <p:par>
                                <p:cTn id="49" presetID="10" presetClass="entr" presetSubtype="0" fill="hold" grpId="0" nodeType="withEffect">
                                  <p:stCondLst>
                                    <p:cond delay="500"/>
                                  </p:stCondLst>
                                  <p:childTnLst>
                                    <p:set>
                                      <p:cBhvr>
                                        <p:cTn id="50" dur="1" fill="hold">
                                          <p:stCondLst>
                                            <p:cond delay="0"/>
                                          </p:stCondLst>
                                        </p:cTn>
                                        <p:tgtEl>
                                          <p:spTgt spid="46"/>
                                        </p:tgtEl>
                                        <p:attrNameLst>
                                          <p:attrName>style.visibility</p:attrName>
                                        </p:attrNameLst>
                                      </p:cBhvr>
                                      <p:to>
                                        <p:strVal val="visible"/>
                                      </p:to>
                                    </p:set>
                                    <p:animEffect transition="in" filter="fade">
                                      <p:cBhvr>
                                        <p:cTn id="51" dur="75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7" grpId="0" animBg="1"/>
      <p:bldP spid="36" grpId="0" animBg="1"/>
      <p:bldP spid="37" grpId="0" animBg="1"/>
      <p:bldP spid="38" grpId="0" animBg="1"/>
      <p:bldP spid="44" grpId="0"/>
      <p:bldP spid="46" grpId="0"/>
      <p:bldP spid="52" grpId="0" animBg="1"/>
      <p:bldP spid="39" grpId="0" animBg="1"/>
      <p:bldP spid="5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2"/>
            <a:ext cx="11277600" cy="800099"/>
          </a:xfrm>
        </p:spPr>
        <p:txBody>
          <a:bodyPr/>
          <a:lstStyle/>
          <a:p>
            <a:r>
              <a:rPr lang="en-US" dirty="0"/>
              <a:t>BORA: Select </a:t>
            </a:r>
            <a:r>
              <a:rPr lang="en-GB" dirty="0"/>
              <a:t>Baseline </a:t>
            </a:r>
            <a:r>
              <a:rPr lang="en-US" dirty="0"/>
              <a:t>Disease State Characteristics </a:t>
            </a:r>
            <a:br>
              <a:rPr lang="en-US" dirty="0"/>
            </a:br>
            <a:r>
              <a:rPr lang="en-US" dirty="0"/>
              <a:t>(Full Analysis Set)</a:t>
            </a:r>
          </a:p>
        </p:txBody>
      </p:sp>
      <p:sp>
        <p:nvSpPr>
          <p:cNvPr id="4" name="Slide Number Placeholder 3"/>
          <p:cNvSpPr>
            <a:spLocks noGrp="1"/>
          </p:cNvSpPr>
          <p:nvPr>
            <p:ph type="sldNum" sz="quarter" idx="12"/>
          </p:nvPr>
        </p:nvSpPr>
        <p:spPr>
          <a:xfrm>
            <a:off x="0" y="6591300"/>
            <a:ext cx="487680" cy="2667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1F2B7F-198A-42B2-B878-1A7737CDC9EB}" type="slidenum">
              <a:rPr kumimoji="0" lang="en-US" sz="1000" b="0" i="0" u="none" strike="noStrike" kern="1200" cap="none" spc="0" normalizeH="0" baseline="0" noProof="0" smtClean="0">
                <a:ln>
                  <a:noFill/>
                </a:ln>
                <a:solidFill>
                  <a:srgbClr val="000000"/>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0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 name="Text Placeholder 2"/>
          <p:cNvSpPr>
            <a:spLocks noGrp="1"/>
          </p:cNvSpPr>
          <p:nvPr>
            <p:ph type="body" sz="quarter" idx="13"/>
          </p:nvPr>
        </p:nvSpPr>
        <p:spPr>
          <a:xfrm>
            <a:off x="457199" y="6354344"/>
            <a:ext cx="11012907" cy="515289"/>
          </a:xfrm>
        </p:spPr>
        <p:txBody>
          <a:bodyPr>
            <a:normAutofit/>
          </a:bodyPr>
          <a:lstStyle/>
          <a:p>
            <a:pPr>
              <a:spcBef>
                <a:spcPts val="0"/>
              </a:spcBef>
            </a:pPr>
            <a:r>
              <a:rPr lang="en-US" sz="900" dirty="0"/>
              <a:t>Busse WW et al. Article online ahead of print. </a:t>
            </a:r>
            <a:r>
              <a:rPr lang="en-US" sz="900" i="1" dirty="0"/>
              <a:t>Lancet Respir Med. </a:t>
            </a:r>
            <a:r>
              <a:rPr lang="en-US" sz="900" dirty="0"/>
              <a:t>2018. </a:t>
            </a:r>
          </a:p>
        </p:txBody>
      </p:sp>
      <p:graphicFrame>
        <p:nvGraphicFramePr>
          <p:cNvPr id="8" name="Table 7"/>
          <p:cNvGraphicFramePr>
            <a:graphicFrameLocks noGrp="1"/>
          </p:cNvGraphicFramePr>
          <p:nvPr>
            <p:extLst>
              <p:ext uri="{D42A27DB-BD31-4B8C-83A1-F6EECF244321}">
                <p14:modId xmlns:p14="http://schemas.microsoft.com/office/powerpoint/2010/main" val="1421075939"/>
              </p:ext>
            </p:extLst>
          </p:nvPr>
        </p:nvGraphicFramePr>
        <p:xfrm>
          <a:off x="457200" y="1208483"/>
          <a:ext cx="11633907" cy="5359990"/>
        </p:xfrm>
        <a:graphic>
          <a:graphicData uri="http://schemas.openxmlformats.org/drawingml/2006/table">
            <a:tbl>
              <a:tblPr firstRow="1" bandRow="1">
                <a:tableStyleId>{5940675A-B579-460E-94D1-54222C63F5DA}</a:tableStyleId>
              </a:tblPr>
              <a:tblGrid>
                <a:gridCol w="3263121">
                  <a:extLst>
                    <a:ext uri="{9D8B030D-6E8A-4147-A177-3AD203B41FA5}">
                      <a16:colId xmlns:a16="http://schemas.microsoft.com/office/drawing/2014/main" val="20000"/>
                    </a:ext>
                  </a:extLst>
                </a:gridCol>
                <a:gridCol w="1468467">
                  <a:extLst>
                    <a:ext uri="{9D8B030D-6E8A-4147-A177-3AD203B41FA5}">
                      <a16:colId xmlns:a16="http://schemas.microsoft.com/office/drawing/2014/main" val="20001"/>
                    </a:ext>
                  </a:extLst>
                </a:gridCol>
                <a:gridCol w="1170223">
                  <a:extLst>
                    <a:ext uri="{9D8B030D-6E8A-4147-A177-3AD203B41FA5}">
                      <a16:colId xmlns:a16="http://schemas.microsoft.com/office/drawing/2014/main" val="2651284334"/>
                    </a:ext>
                  </a:extLst>
                </a:gridCol>
                <a:gridCol w="1597982">
                  <a:extLst>
                    <a:ext uri="{9D8B030D-6E8A-4147-A177-3AD203B41FA5}">
                      <a16:colId xmlns:a16="http://schemas.microsoft.com/office/drawing/2014/main" val="4277908246"/>
                    </a:ext>
                  </a:extLst>
                </a:gridCol>
                <a:gridCol w="1429253">
                  <a:extLst>
                    <a:ext uri="{9D8B030D-6E8A-4147-A177-3AD203B41FA5}">
                      <a16:colId xmlns:a16="http://schemas.microsoft.com/office/drawing/2014/main" val="4243274984"/>
                    </a:ext>
                  </a:extLst>
                </a:gridCol>
                <a:gridCol w="1429618">
                  <a:extLst>
                    <a:ext uri="{9D8B030D-6E8A-4147-A177-3AD203B41FA5}">
                      <a16:colId xmlns:a16="http://schemas.microsoft.com/office/drawing/2014/main" val="20004"/>
                    </a:ext>
                  </a:extLst>
                </a:gridCol>
                <a:gridCol w="1275243">
                  <a:extLst>
                    <a:ext uri="{9D8B030D-6E8A-4147-A177-3AD203B41FA5}">
                      <a16:colId xmlns:a16="http://schemas.microsoft.com/office/drawing/2014/main" val="2561693921"/>
                    </a:ext>
                  </a:extLst>
                </a:gridCol>
              </a:tblGrid>
              <a:tr h="168586">
                <a:tc rowSpan="2">
                  <a:txBody>
                    <a:bodyPr/>
                    <a:lstStyle/>
                    <a:p>
                      <a:endParaRPr lang="en-US" sz="1200" b="1" dirty="0">
                        <a:solidFill>
                          <a:schemeClr val="bg1"/>
                        </a:solidFill>
                        <a:latin typeface="+mn-lt"/>
                      </a:endParaRPr>
                    </a:p>
                  </a:txBody>
                  <a:tcPr marL="89788" marR="89788" marT="44893" marB="44893">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gridSpan="3">
                  <a:txBody>
                    <a:bodyPr/>
                    <a:lstStyle/>
                    <a:p>
                      <a:pPr algn="ctr"/>
                      <a:r>
                        <a:rPr lang="en-US" sz="1200" b="1" dirty="0">
                          <a:solidFill>
                            <a:schemeClr val="bg1"/>
                          </a:solidFill>
                          <a:latin typeface="+mn-lt"/>
                        </a:rPr>
                        <a:t>Benralizumab Q4W</a:t>
                      </a:r>
                    </a:p>
                  </a:txBody>
                  <a:tcPr marL="89788" marR="89788" marT="44893" marB="44893" anchor="b">
                    <a:lnL w="12700" cap="flat" cmpd="sng" algn="ctr">
                      <a:solidFill>
                        <a:schemeClr val="bg1">
                          <a:lumMod val="7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endParaRPr lang="en-US"/>
                    </a:p>
                  </a:txBody>
                  <a:tcPr>
                    <a:lnL w="19050" cap="flat" cmpd="sng" algn="ctr">
                      <a:solidFill>
                        <a:schemeClr val="bg1">
                          <a:lumMod val="65000"/>
                        </a:schemeClr>
                      </a:solidFill>
                      <a:prstDash val="solid"/>
                      <a:round/>
                      <a:headEnd type="none" w="med" len="med"/>
                      <a:tailEnd type="none" w="med" len="med"/>
                    </a:lnL>
                  </a:tcPr>
                </a:tc>
                <a:tc hMerge="1">
                  <a:txBody>
                    <a:bodyPr/>
                    <a:lstStyle/>
                    <a:p>
                      <a:pPr algn="ctr"/>
                      <a:endParaRPr lang="en-US" sz="1050" b="1" dirty="0">
                        <a:solidFill>
                          <a:schemeClr val="bg1"/>
                        </a:solidFill>
                        <a:latin typeface="+mn-lt"/>
                      </a:endParaRPr>
                    </a:p>
                  </a:txBody>
                  <a:tcPr marL="89788" marR="89788" marT="44893" marB="44893"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schemeClr val="bg1"/>
                          </a:solidFill>
                          <a:latin typeface="+mn-lt"/>
                        </a:rPr>
                        <a:t>Benralizumab Q8W</a:t>
                      </a:r>
                    </a:p>
                  </a:txBody>
                  <a:tcPr marL="89788" marR="89788" marT="44893" marB="44893" anchor="b">
                    <a:lnL w="19050" cap="flat" cmpd="sng" algn="ctr">
                      <a:solidFill>
                        <a:schemeClr val="bg1">
                          <a:lumMod val="6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50" b="1" dirty="0">
                        <a:solidFill>
                          <a:schemeClr val="bg1"/>
                        </a:solidFill>
                        <a:latin typeface="+mn-lt"/>
                      </a:endParaRPr>
                    </a:p>
                  </a:txBody>
                  <a:tcPr marL="89788" marR="89788" marT="44893" marB="44893" anchor="b">
                    <a:lnL w="12700" cap="flat" cmpd="sng" algn="ctr">
                      <a:solidFill>
                        <a:schemeClr val="bg1">
                          <a:lumMod val="85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endParaRPr lang="en-US"/>
                    </a:p>
                  </a:txBody>
                  <a:tcPr>
                    <a:lnL w="12700" cap="flat" cmpd="sng" algn="ctr">
                      <a:solidFill>
                        <a:schemeClr val="bg1">
                          <a:lumMod val="85000"/>
                        </a:schemeClr>
                      </a:solidFill>
                      <a:prstDash val="solid"/>
                      <a:round/>
                      <a:headEnd type="none" w="med" len="med"/>
                      <a:tailEnd type="none" w="med" len="med"/>
                    </a:lnL>
                  </a:tcPr>
                </a:tc>
                <a:extLst>
                  <a:ext uri="{0D108BD9-81ED-4DB2-BD59-A6C34878D82A}">
                    <a16:rowId xmlns:a16="http://schemas.microsoft.com/office/drawing/2014/main" val="10000"/>
                  </a:ext>
                </a:extLst>
              </a:tr>
              <a:tr h="262813">
                <a:tc vMerge="1">
                  <a:txBody>
                    <a:bodyPr/>
                    <a:lstStyle/>
                    <a:p>
                      <a:endParaRPr lang="en-US"/>
                    </a:p>
                  </a:txBody>
                  <a:tcPr/>
                </a:tc>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100" b="1" u="none" strike="noStrike" cap="none" normalizeH="0" baseline="0" dirty="0">
                          <a:ln>
                            <a:noFill/>
                          </a:ln>
                          <a:solidFill>
                            <a:schemeClr val="bg1"/>
                          </a:solidFill>
                          <a:effectLst/>
                          <a:latin typeface="+mn-lt"/>
                        </a:rPr>
                        <a:t>Q4W/Q4W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100" b="1" u="none" strike="noStrike" cap="none" normalizeH="0" baseline="0" dirty="0">
                          <a:ln>
                            <a:noFill/>
                          </a:ln>
                          <a:solidFill>
                            <a:schemeClr val="bg1"/>
                          </a:solidFill>
                          <a:effectLst/>
                          <a:latin typeface="+mn-lt"/>
                        </a:rPr>
                        <a:t>n=518</a:t>
                      </a:r>
                    </a:p>
                  </a:txBody>
                  <a:tcPr marL="89788" marR="89788" marT="44893" marB="44893" anchor="b"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100" b="1" u="none" strike="noStrike" cap="none" normalizeH="0" baseline="0" dirty="0">
                          <a:ln>
                            <a:noFill/>
                          </a:ln>
                          <a:solidFill>
                            <a:schemeClr val="bg1"/>
                          </a:solidFill>
                          <a:effectLst/>
                          <a:latin typeface="+mn-lt"/>
                        </a:rPr>
                        <a:t>PBO/Q4W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100" b="1" i="0" u="none" strike="noStrike" cap="none" normalizeH="0" baseline="0" dirty="0">
                          <a:ln>
                            <a:noFill/>
                          </a:ln>
                          <a:solidFill>
                            <a:schemeClr val="bg1"/>
                          </a:solidFill>
                          <a:effectLst/>
                          <a:latin typeface="+mn-lt"/>
                          <a:cs typeface="Arial" pitchFamily="34" charset="0"/>
                        </a:rPr>
                        <a:t>n=265</a:t>
                      </a:r>
                    </a:p>
                  </a:txBody>
                  <a:tcPr marL="89788" marR="89788" marT="44893" marB="44893" anchor="b"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100" b="1" u="none" strike="noStrike" cap="none" normalizeH="0" baseline="0" dirty="0">
                          <a:ln>
                            <a:noFill/>
                          </a:ln>
                          <a:solidFill>
                            <a:schemeClr val="bg1"/>
                          </a:solidFill>
                          <a:effectLst/>
                          <a:latin typeface="+mn-lt"/>
                        </a:rPr>
                        <a:t>Total</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100" b="1" i="0" u="none" strike="noStrike" cap="none" normalizeH="0" baseline="0" dirty="0">
                          <a:ln>
                            <a:noFill/>
                          </a:ln>
                          <a:solidFill>
                            <a:schemeClr val="bg1"/>
                          </a:solidFill>
                          <a:effectLst/>
                          <a:latin typeface="+mn-lt"/>
                          <a:cs typeface="Arial" pitchFamily="34" charset="0"/>
                        </a:rPr>
                        <a:t>N=783</a:t>
                      </a:r>
                    </a:p>
                  </a:txBody>
                  <a:tcPr marL="89788" marR="89788" marT="44893" marB="44893" anchor="b" horzOverflow="overflow">
                    <a:lnL w="12700" cap="flat" cmpd="sng" algn="ctr">
                      <a:solidFill>
                        <a:schemeClr val="bg1">
                          <a:lumMod val="8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100" b="1" u="none" strike="noStrike" cap="none" normalizeH="0" baseline="0" dirty="0">
                          <a:ln>
                            <a:noFill/>
                          </a:ln>
                          <a:solidFill>
                            <a:schemeClr val="bg1"/>
                          </a:solidFill>
                          <a:effectLst/>
                          <a:latin typeface="+mn-lt"/>
                        </a:rPr>
                        <a:t>Q8W/Q8W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100" b="1" u="none" strike="noStrike" cap="none" normalizeH="0" baseline="0" dirty="0">
                          <a:ln>
                            <a:noFill/>
                          </a:ln>
                          <a:solidFill>
                            <a:schemeClr val="bg1"/>
                          </a:solidFill>
                          <a:effectLst/>
                          <a:latin typeface="+mn-lt"/>
                        </a:rPr>
                        <a:t>n=512</a:t>
                      </a:r>
                      <a:endParaRPr kumimoji="0" lang="en-US" altLang="en-US" sz="1100" b="1" i="0" u="none" strike="noStrike" cap="none" normalizeH="0" baseline="0" dirty="0">
                        <a:ln>
                          <a:noFill/>
                        </a:ln>
                        <a:solidFill>
                          <a:schemeClr val="bg1"/>
                        </a:solidFill>
                        <a:effectLst/>
                        <a:latin typeface="+mn-lt"/>
                        <a:cs typeface="Arial" pitchFamily="34" charset="0"/>
                      </a:endParaRPr>
                    </a:p>
                  </a:txBody>
                  <a:tcPr marL="89788" marR="89788" marT="44893" marB="44893" anchor="b" horzOverflow="overflow">
                    <a:lnL w="19050"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100" b="1" u="none" strike="noStrike" cap="none" normalizeH="0" baseline="0" dirty="0">
                          <a:ln>
                            <a:noFill/>
                          </a:ln>
                          <a:solidFill>
                            <a:schemeClr val="bg1"/>
                          </a:solidFill>
                          <a:effectLst/>
                          <a:latin typeface="+mn-lt"/>
                        </a:rPr>
                        <a:t>PBO/Q8W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100" b="1" u="none" strike="noStrike" cap="none" normalizeH="0" baseline="0" dirty="0">
                          <a:ln>
                            <a:noFill/>
                          </a:ln>
                          <a:solidFill>
                            <a:schemeClr val="bg1"/>
                          </a:solidFill>
                          <a:effectLst/>
                          <a:latin typeface="+mn-lt"/>
                        </a:rPr>
                        <a:t>n=281</a:t>
                      </a:r>
                      <a:endParaRPr kumimoji="0" lang="en-US" altLang="en-US" sz="1100" b="1" i="0" u="none" strike="noStrike" cap="none" normalizeH="0" baseline="0" dirty="0">
                        <a:ln>
                          <a:noFill/>
                        </a:ln>
                        <a:solidFill>
                          <a:schemeClr val="bg1"/>
                        </a:solidFill>
                        <a:effectLst/>
                        <a:latin typeface="+mn-lt"/>
                        <a:cs typeface="Arial" pitchFamily="34" charset="0"/>
                      </a:endParaRPr>
                    </a:p>
                  </a:txBody>
                  <a:tcPr marL="89788" marR="89788" marT="44893" marB="44893" anchor="b"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100" b="1" u="none" strike="noStrike" cap="none" normalizeH="0" baseline="0" dirty="0">
                          <a:ln>
                            <a:noFill/>
                          </a:ln>
                          <a:solidFill>
                            <a:schemeClr val="bg1"/>
                          </a:solidFill>
                          <a:effectLst/>
                          <a:latin typeface="+mn-lt"/>
                        </a:rPr>
                        <a:t>Total</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100" b="1" i="0" u="none" strike="noStrike" cap="none" normalizeH="0" baseline="0" dirty="0">
                          <a:ln>
                            <a:noFill/>
                          </a:ln>
                          <a:solidFill>
                            <a:schemeClr val="bg1"/>
                          </a:solidFill>
                          <a:effectLst/>
                          <a:latin typeface="+mn-lt"/>
                          <a:cs typeface="Arial" pitchFamily="34" charset="0"/>
                        </a:rPr>
                        <a:t>N=793</a:t>
                      </a:r>
                    </a:p>
                  </a:txBody>
                  <a:tcPr marL="89788" marR="89788" marT="44893" marB="44893" anchor="b"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1"/>
                  </a:ext>
                </a:extLst>
              </a:tr>
              <a:tr h="159163">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914400" rtl="0" eaLnBrk="0" fontAlgn="base" latinLnBrk="0" hangingPunct="0">
                        <a:lnSpc>
                          <a:spcPts val="1200"/>
                        </a:lnSpc>
                        <a:spcBef>
                          <a:spcPts val="0"/>
                        </a:spcBef>
                        <a:spcAft>
                          <a:spcPct val="0"/>
                        </a:spcAft>
                        <a:buClrTx/>
                        <a:buSzTx/>
                        <a:buFont typeface="Wingdings" pitchFamily="2" charset="2"/>
                        <a:buNone/>
                        <a:tabLst/>
                        <a:defRPr/>
                      </a:pPr>
                      <a:r>
                        <a:rPr kumimoji="0" lang="en-US" altLang="en-US" sz="1100" b="1" u="none" strike="noStrike" kern="1200" cap="none" normalizeH="0" baseline="0" dirty="0">
                          <a:ln>
                            <a:noFill/>
                          </a:ln>
                          <a:solidFill>
                            <a:schemeClr val="tx1"/>
                          </a:solidFill>
                          <a:effectLst/>
                          <a:latin typeface="+mn-lt"/>
                          <a:ea typeface="+mn-ea"/>
                          <a:cs typeface="Arial" pitchFamily="34" charset="0"/>
                        </a:rPr>
                        <a:t>Pre-BD FEV</a:t>
                      </a:r>
                      <a:r>
                        <a:rPr kumimoji="0" lang="en-US" altLang="en-US" sz="1100" b="1" u="none" strike="noStrike" kern="1200" cap="none" normalizeH="0" baseline="-25000" dirty="0">
                          <a:ln>
                            <a:noFill/>
                          </a:ln>
                          <a:solidFill>
                            <a:schemeClr val="tx1"/>
                          </a:solidFill>
                          <a:effectLst/>
                          <a:latin typeface="+mn-lt"/>
                          <a:ea typeface="+mn-ea"/>
                          <a:cs typeface="Arial" pitchFamily="34" charset="0"/>
                        </a:rPr>
                        <a:t>1</a:t>
                      </a:r>
                      <a:r>
                        <a:rPr kumimoji="0" lang="en-US" altLang="en-US" sz="1100" b="1" u="none" strike="noStrike" kern="1200" cap="none" normalizeH="0" baseline="0" dirty="0">
                          <a:ln>
                            <a:noFill/>
                          </a:ln>
                          <a:solidFill>
                            <a:schemeClr val="tx1"/>
                          </a:solidFill>
                          <a:effectLst/>
                          <a:latin typeface="+mn-lt"/>
                          <a:ea typeface="+mn-ea"/>
                          <a:cs typeface="Arial" pitchFamily="34" charset="0"/>
                        </a:rPr>
                        <a:t>, </a:t>
                      </a:r>
                      <a:r>
                        <a:rPr kumimoji="0" lang="en-GB" altLang="en-US" sz="1100" b="1" u="none" strike="noStrike" kern="1200" cap="none" normalizeH="0" baseline="0" dirty="0">
                          <a:ln>
                            <a:noFill/>
                          </a:ln>
                          <a:solidFill>
                            <a:schemeClr val="tx1"/>
                          </a:solidFill>
                          <a:effectLst/>
                          <a:latin typeface="+mn-lt"/>
                          <a:ea typeface="+mn-ea"/>
                          <a:cs typeface="Arial" pitchFamily="34" charset="0"/>
                        </a:rPr>
                        <a:t>mean (SD), L</a:t>
                      </a:r>
                      <a:endParaRPr kumimoji="0" lang="en-US" altLang="en-US" sz="1100" b="1" i="0" u="none" strike="noStrike" kern="1200" cap="none" normalizeH="0" baseline="0" dirty="0">
                        <a:ln>
                          <a:noFill/>
                        </a:ln>
                        <a:solidFill>
                          <a:schemeClr val="tx1"/>
                        </a:solidFill>
                        <a:effectLst/>
                        <a:latin typeface="+mn-lt"/>
                        <a:ea typeface="+mn-ea"/>
                        <a:cs typeface="Arial" pitchFamily="34" charset="0"/>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GB" sz="1200" kern="1200" dirty="0">
                          <a:solidFill>
                            <a:schemeClr val="tx1"/>
                          </a:solidFill>
                          <a:effectLst/>
                          <a:latin typeface="+mn-lt"/>
                          <a:ea typeface="+mn-ea"/>
                          <a:cs typeface="+mn-cs"/>
                        </a:rPr>
                        <a:t>1.954 (0.698)</a:t>
                      </a:r>
                      <a:endParaRPr lang="en-US" sz="1200" dirty="0">
                        <a:solidFill>
                          <a:schemeClr val="tx1"/>
                        </a:solidFill>
                        <a:latin typeface="+mn-lt"/>
                      </a:endParaRP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600"/>
                        </a:spcBef>
                        <a:spcAft>
                          <a:spcPts val="0"/>
                        </a:spcAft>
                        <a:buClrTx/>
                        <a:buSzTx/>
                        <a:buFontTx/>
                        <a:buNone/>
                        <a:tabLst/>
                        <a:defRPr/>
                      </a:pPr>
                      <a:r>
                        <a:rPr lang="en-GB" sz="1100" kern="1200" dirty="0">
                          <a:solidFill>
                            <a:schemeClr val="tx1"/>
                          </a:solidFill>
                          <a:effectLst/>
                          <a:latin typeface="+mn-lt"/>
                          <a:ea typeface="+mn-ea"/>
                          <a:cs typeface="+mn-cs"/>
                        </a:rPr>
                        <a:t>1.891 (0.794)</a:t>
                      </a:r>
                      <a:endParaRPr lang="en-US" sz="1100" dirty="0">
                        <a:solidFill>
                          <a:schemeClr val="tx1"/>
                        </a:solidFill>
                        <a:latin typeface="+mn-lt"/>
                      </a:endParaRPr>
                    </a:p>
                  </a:txBody>
                  <a:tcPr marL="89788" marR="89788" marT="44893" marB="44893"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600"/>
                        </a:spcBef>
                        <a:spcAft>
                          <a:spcPts val="0"/>
                        </a:spcAft>
                        <a:buClrTx/>
                        <a:buSzTx/>
                        <a:buFontTx/>
                        <a:buNone/>
                        <a:tabLst/>
                        <a:defRPr/>
                      </a:pPr>
                      <a:r>
                        <a:rPr lang="en-GB" sz="1100" kern="1200" dirty="0">
                          <a:solidFill>
                            <a:schemeClr val="tx1"/>
                          </a:solidFill>
                          <a:effectLst/>
                          <a:latin typeface="+mn-lt"/>
                          <a:ea typeface="+mn-ea"/>
                          <a:cs typeface="+mn-cs"/>
                        </a:rPr>
                        <a:t>1.932 (0.732)</a:t>
                      </a:r>
                      <a:endParaRPr lang="en-US" sz="1100" dirty="0">
                        <a:solidFill>
                          <a:schemeClr val="tx1"/>
                        </a:solidFill>
                        <a:latin typeface="+mn-lt"/>
                      </a:endParaRPr>
                    </a:p>
                  </a:txBody>
                  <a:tcPr marL="89788" marR="89788" marT="44893" marB="44893" anchor="ctr">
                    <a:lnL w="12700" cap="flat" cmpd="sng" algn="ctr">
                      <a:solidFill>
                        <a:schemeClr val="bg1">
                          <a:lumMod val="8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100" dirty="0">
                          <a:solidFill>
                            <a:schemeClr val="tx1"/>
                          </a:solidFill>
                          <a:latin typeface="+mn-lt"/>
                        </a:rPr>
                        <a:t>2.015 (0.753)</a:t>
                      </a:r>
                    </a:p>
                  </a:txBody>
                  <a:tcPr marL="89788" marR="89788" marT="44893" marB="44893" anchor="ctr">
                    <a:lnL w="19050"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600"/>
                        </a:spcBef>
                        <a:spcAft>
                          <a:spcPts val="0"/>
                        </a:spcAft>
                        <a:buClrTx/>
                        <a:buSzTx/>
                        <a:buFontTx/>
                        <a:buNone/>
                        <a:tabLst/>
                        <a:defRPr/>
                      </a:pPr>
                      <a:r>
                        <a:rPr lang="en-GB" sz="1100" kern="1200" dirty="0">
                          <a:solidFill>
                            <a:schemeClr val="tx1"/>
                          </a:solidFill>
                          <a:effectLst/>
                          <a:latin typeface="+mn-lt"/>
                          <a:ea typeface="+mn-ea"/>
                          <a:cs typeface="+mn-cs"/>
                        </a:rPr>
                        <a:t>2.003 (0.816)</a:t>
                      </a:r>
                      <a:endParaRPr lang="en-US" sz="1100" dirty="0">
                        <a:solidFill>
                          <a:schemeClr val="tx1"/>
                        </a:solidFill>
                        <a:latin typeface="+mn-lt"/>
                      </a:endParaRP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100" dirty="0">
                          <a:solidFill>
                            <a:schemeClr val="tx1"/>
                          </a:solidFill>
                          <a:latin typeface="+mn-lt"/>
                        </a:rPr>
                        <a:t>2.011 (0.775)</a:t>
                      </a:r>
                    </a:p>
                  </a:txBody>
                  <a:tcPr marL="89788" marR="89788" marT="44893" marB="44893" anchor="ctr">
                    <a:lnL w="12700" cap="flat" cmpd="sng" algn="ctr">
                      <a:solidFill>
                        <a:schemeClr val="bg1">
                          <a:lumMod val="85000"/>
                        </a:schemeClr>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49740">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914400" rtl="0" eaLnBrk="0" fontAlgn="base" latinLnBrk="0" hangingPunct="0">
                        <a:lnSpc>
                          <a:spcPts val="1200"/>
                        </a:lnSpc>
                        <a:spcBef>
                          <a:spcPts val="0"/>
                        </a:spcBef>
                        <a:spcAft>
                          <a:spcPct val="0"/>
                        </a:spcAft>
                        <a:buClrTx/>
                        <a:buSzTx/>
                        <a:buFont typeface="Wingdings" pitchFamily="2" charset="2"/>
                        <a:buNone/>
                        <a:tabLst/>
                        <a:defRPr/>
                      </a:pPr>
                      <a:r>
                        <a:rPr kumimoji="0" lang="en-US" altLang="en-US" sz="1100" b="1" u="none" strike="noStrike" kern="1200" cap="none" normalizeH="0" baseline="0" dirty="0">
                          <a:ln>
                            <a:noFill/>
                          </a:ln>
                          <a:solidFill>
                            <a:schemeClr val="tx1"/>
                          </a:solidFill>
                          <a:effectLst/>
                          <a:latin typeface="+mn-lt"/>
                          <a:ea typeface="+mn-ea"/>
                          <a:cs typeface="Arial" pitchFamily="34" charset="0"/>
                        </a:rPr>
                        <a:t>Pre-BD FEV</a:t>
                      </a:r>
                      <a:r>
                        <a:rPr kumimoji="0" lang="en-US" altLang="en-US" sz="1100" b="1" u="none" strike="noStrike" kern="1200" cap="none" normalizeH="0" baseline="-25000" dirty="0">
                          <a:ln>
                            <a:noFill/>
                          </a:ln>
                          <a:solidFill>
                            <a:schemeClr val="tx1"/>
                          </a:solidFill>
                          <a:effectLst/>
                          <a:latin typeface="+mn-lt"/>
                          <a:ea typeface="+mn-ea"/>
                          <a:cs typeface="Arial" pitchFamily="34" charset="0"/>
                        </a:rPr>
                        <a:t>1</a:t>
                      </a:r>
                      <a:r>
                        <a:rPr kumimoji="0" lang="en-US" altLang="en-US" sz="1100" b="1" u="none" strike="noStrike" kern="1200" cap="none" normalizeH="0" baseline="0" dirty="0">
                          <a:ln>
                            <a:noFill/>
                          </a:ln>
                          <a:solidFill>
                            <a:schemeClr val="tx1"/>
                          </a:solidFill>
                          <a:effectLst/>
                          <a:latin typeface="+mn-lt"/>
                          <a:ea typeface="+mn-ea"/>
                          <a:cs typeface="Arial" pitchFamily="34" charset="0"/>
                        </a:rPr>
                        <a:t>, </a:t>
                      </a:r>
                      <a:r>
                        <a:rPr kumimoji="0" lang="en-GB" altLang="en-US" sz="1100" b="1" u="none" strike="noStrike" kern="1200" cap="none" normalizeH="0" baseline="0" dirty="0">
                          <a:ln>
                            <a:noFill/>
                          </a:ln>
                          <a:solidFill>
                            <a:schemeClr val="tx1"/>
                          </a:solidFill>
                          <a:effectLst/>
                          <a:latin typeface="+mn-lt"/>
                          <a:ea typeface="+mn-ea"/>
                          <a:cs typeface="Arial" pitchFamily="34" charset="0"/>
                        </a:rPr>
                        <a:t>mean (SD), %PN</a:t>
                      </a:r>
                      <a:endParaRPr kumimoji="0" lang="en-US" altLang="en-US" sz="1100" b="1" i="0" u="none" strike="noStrike" kern="1200" cap="none" normalizeH="0" baseline="0" dirty="0">
                        <a:ln>
                          <a:noFill/>
                        </a:ln>
                        <a:solidFill>
                          <a:schemeClr val="tx1"/>
                        </a:solidFill>
                        <a:effectLst/>
                        <a:latin typeface="+mn-lt"/>
                        <a:ea typeface="+mn-ea"/>
                        <a:cs typeface="Arial" pitchFamily="34" charset="0"/>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dirty="0">
                          <a:solidFill>
                            <a:schemeClr val="tx1"/>
                          </a:solidFill>
                          <a:effectLst/>
                          <a:latin typeface="+mn-lt"/>
                          <a:ea typeface="Times New Roman" panose="02020603050405020304" pitchFamily="18" charset="0"/>
                        </a:rPr>
                        <a:t>67.1 (17.9)</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dirty="0">
                          <a:solidFill>
                            <a:schemeClr val="tx1"/>
                          </a:solidFill>
                          <a:effectLst/>
                          <a:latin typeface="+mn-lt"/>
                          <a:ea typeface="Times New Roman" panose="02020603050405020304" pitchFamily="18" charset="0"/>
                        </a:rPr>
                        <a:t>62.8 (19.7)</a:t>
                      </a:r>
                    </a:p>
                  </a:txBody>
                  <a:tcPr marL="89788" marR="89788" marT="44893" marB="44893"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dirty="0">
                          <a:solidFill>
                            <a:schemeClr val="tx1"/>
                          </a:solidFill>
                          <a:effectLst/>
                          <a:latin typeface="+mn-lt"/>
                          <a:ea typeface="Times New Roman" panose="02020603050405020304" pitchFamily="18" charset="0"/>
                        </a:rPr>
                        <a:t>65.7 (18.6)</a:t>
                      </a:r>
                    </a:p>
                  </a:txBody>
                  <a:tcPr marL="89788" marR="89788" marT="44893" marB="44893" anchor="ctr">
                    <a:lnL w="12700" cap="flat" cmpd="sng" algn="ctr">
                      <a:solidFill>
                        <a:schemeClr val="bg1">
                          <a:lumMod val="7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dirty="0">
                          <a:solidFill>
                            <a:schemeClr val="tx1"/>
                          </a:solidFill>
                          <a:effectLst/>
                          <a:latin typeface="+mn-lt"/>
                          <a:ea typeface="Times New Roman" panose="02020603050405020304" pitchFamily="18" charset="0"/>
                        </a:rPr>
                        <a:t>66.9 (19)</a:t>
                      </a:r>
                    </a:p>
                  </a:txBody>
                  <a:tcPr marL="89788" marR="89788" marT="44893" marB="44893" anchor="ctr">
                    <a:lnL w="19050"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793750" algn="dec"/>
                        </a:tabLst>
                        <a:defRPr/>
                      </a:pPr>
                      <a:r>
                        <a:rPr lang="en-US" sz="1100" dirty="0">
                          <a:solidFill>
                            <a:schemeClr val="tx1"/>
                          </a:solidFill>
                          <a:effectLst/>
                          <a:latin typeface="+mn-lt"/>
                          <a:ea typeface="Times New Roman" panose="02020603050405020304" pitchFamily="18" charset="0"/>
                        </a:rPr>
                        <a:t>66.2 (20)</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baseline="0" dirty="0">
                          <a:solidFill>
                            <a:schemeClr val="tx1"/>
                          </a:solidFill>
                          <a:effectLst/>
                          <a:latin typeface="+mn-lt"/>
                          <a:ea typeface="Times New Roman" panose="02020603050405020304" pitchFamily="18" charset="0"/>
                        </a:rPr>
                        <a:t>66.7 (19.3)</a:t>
                      </a:r>
                      <a:endParaRPr lang="en-US" sz="1100" dirty="0">
                        <a:solidFill>
                          <a:schemeClr val="tx1"/>
                        </a:solidFill>
                        <a:effectLst/>
                        <a:latin typeface="+mn-lt"/>
                        <a:ea typeface="Times New Roman" panose="02020603050405020304" pitchFamily="18" charset="0"/>
                      </a:endParaRPr>
                    </a:p>
                  </a:txBody>
                  <a:tcPr marL="89788" marR="89788" marT="44893" marB="44893" anchor="ctr">
                    <a:lnL w="12700" cap="flat" cmpd="sng" algn="ctr">
                      <a:solidFill>
                        <a:schemeClr val="bg1">
                          <a:lumMod val="85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3"/>
                  </a:ext>
                </a:extLst>
              </a:tr>
              <a:tr h="149740">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914400" rtl="0" eaLnBrk="0" fontAlgn="base" latinLnBrk="0" hangingPunct="0">
                        <a:lnSpc>
                          <a:spcPts val="1200"/>
                        </a:lnSpc>
                        <a:spcBef>
                          <a:spcPts val="0"/>
                        </a:spcBef>
                        <a:spcAft>
                          <a:spcPct val="0"/>
                        </a:spcAft>
                        <a:buClrTx/>
                        <a:buSzTx/>
                        <a:buFont typeface="Wingdings" pitchFamily="2" charset="2"/>
                        <a:buNone/>
                        <a:tabLst/>
                        <a:defRPr/>
                      </a:pPr>
                      <a:r>
                        <a:rPr lang="en-US" sz="1100" b="1" i="0" u="none" strike="noStrike" kern="1200" baseline="0" dirty="0">
                          <a:solidFill>
                            <a:schemeClr val="tx1"/>
                          </a:solidFill>
                          <a:latin typeface="+mn-lt"/>
                          <a:ea typeface="+mn-ea"/>
                          <a:cs typeface="Arial" pitchFamily="34" charset="0"/>
                        </a:rPr>
                        <a:t>Pre-BD FEV</a:t>
                      </a:r>
                      <a:r>
                        <a:rPr lang="en-US" sz="1100" b="1" i="0" u="none" strike="noStrike" kern="1200" baseline="-25000" dirty="0">
                          <a:solidFill>
                            <a:schemeClr val="tx1"/>
                          </a:solidFill>
                          <a:latin typeface="+mn-lt"/>
                          <a:ea typeface="+mn-ea"/>
                          <a:cs typeface="Arial" pitchFamily="34" charset="0"/>
                        </a:rPr>
                        <a:t>1</a:t>
                      </a:r>
                      <a:r>
                        <a:rPr lang="en-US" sz="1100" b="1" i="0" u="none" strike="noStrike" kern="1200" baseline="0" dirty="0">
                          <a:solidFill>
                            <a:schemeClr val="tx1"/>
                          </a:solidFill>
                          <a:latin typeface="+mn-lt"/>
                          <a:ea typeface="+mn-ea"/>
                          <a:cs typeface="Arial" pitchFamily="34" charset="0"/>
                        </a:rPr>
                        <a:t>/FVC, mean (SD), ratio</a:t>
                      </a:r>
                      <a:endParaRPr lang="en-US" sz="1100" b="1" kern="1200" dirty="0">
                        <a:solidFill>
                          <a:schemeClr val="tx1"/>
                        </a:solidFill>
                        <a:effectLst/>
                        <a:latin typeface="+mn-lt"/>
                        <a:ea typeface="+mn-ea"/>
                        <a:cs typeface="Arial" pitchFamily="34" charset="0"/>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kern="1200" dirty="0">
                          <a:solidFill>
                            <a:schemeClr val="tx1"/>
                          </a:solidFill>
                          <a:effectLst/>
                          <a:latin typeface="+mn-lt"/>
                          <a:ea typeface="+mn-ea"/>
                          <a:cs typeface="+mn-cs"/>
                        </a:rPr>
                        <a:t>63.5 (12)</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kern="1200" dirty="0">
                          <a:solidFill>
                            <a:schemeClr val="tx1"/>
                          </a:solidFill>
                          <a:effectLst/>
                          <a:latin typeface="+mn-lt"/>
                          <a:ea typeface="+mn-ea"/>
                          <a:cs typeface="+mn-cs"/>
                        </a:rPr>
                        <a:t>62 (14)</a:t>
                      </a:r>
                    </a:p>
                  </a:txBody>
                  <a:tcPr marL="89788" marR="89788" marT="44893" marB="44893"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kern="1200" dirty="0">
                          <a:solidFill>
                            <a:schemeClr val="tx1"/>
                          </a:solidFill>
                          <a:effectLst/>
                          <a:latin typeface="+mn-lt"/>
                          <a:ea typeface="+mn-ea"/>
                          <a:cs typeface="+mn-cs"/>
                        </a:rPr>
                        <a:t>63 (12)</a:t>
                      </a:r>
                    </a:p>
                  </a:txBody>
                  <a:tcPr marL="89788" marR="89788" marT="44893" marB="44893" anchor="ctr">
                    <a:lnL w="12700" cap="flat" cmpd="sng" algn="ctr">
                      <a:solidFill>
                        <a:schemeClr val="bg1">
                          <a:lumMod val="8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kern="1200" dirty="0">
                          <a:solidFill>
                            <a:schemeClr val="tx1"/>
                          </a:solidFill>
                          <a:effectLst/>
                          <a:latin typeface="+mn-lt"/>
                          <a:ea typeface="+mn-ea"/>
                          <a:cs typeface="+mn-cs"/>
                        </a:rPr>
                        <a:t>63 (13)</a:t>
                      </a:r>
                    </a:p>
                  </a:txBody>
                  <a:tcPr marL="89788" marR="89788" marT="44893" marB="44893" anchor="ctr">
                    <a:lnL w="19050"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gn="ctr">
                        <a:lnSpc>
                          <a:spcPts val="1200"/>
                        </a:lnSpc>
                        <a:spcBef>
                          <a:spcPts val="200"/>
                        </a:spcBef>
                        <a:spcAft>
                          <a:spcPts val="50"/>
                        </a:spcAft>
                        <a:tabLst>
                          <a:tab pos="635000" algn="dec"/>
                        </a:tabLst>
                      </a:pPr>
                      <a:r>
                        <a:rPr lang="en-US" sz="1100" dirty="0">
                          <a:solidFill>
                            <a:schemeClr val="tx1"/>
                          </a:solidFill>
                          <a:effectLst/>
                          <a:latin typeface="+mn-lt"/>
                          <a:ea typeface="Times New Roman" panose="02020603050405020304" pitchFamily="18" charset="0"/>
                        </a:rPr>
                        <a:t>64 (13)</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gn="ctr">
                        <a:lnSpc>
                          <a:spcPts val="1200"/>
                        </a:lnSpc>
                        <a:spcBef>
                          <a:spcPts val="200"/>
                        </a:spcBef>
                        <a:spcAft>
                          <a:spcPts val="50"/>
                        </a:spcAft>
                        <a:tabLst>
                          <a:tab pos="635000" algn="dec"/>
                        </a:tabLst>
                      </a:pPr>
                      <a:r>
                        <a:rPr lang="en-US" sz="1100" dirty="0">
                          <a:solidFill>
                            <a:schemeClr val="tx1"/>
                          </a:solidFill>
                          <a:effectLst/>
                          <a:latin typeface="+mn-lt"/>
                          <a:ea typeface="Times New Roman" panose="02020603050405020304" pitchFamily="18" charset="0"/>
                        </a:rPr>
                        <a:t>63 (13)</a:t>
                      </a:r>
                    </a:p>
                  </a:txBody>
                  <a:tcPr marL="89788" marR="89788" marT="44893" marB="44893" anchor="ctr">
                    <a:lnL w="12700" cap="flat" cmpd="sng" algn="ctr">
                      <a:solidFill>
                        <a:schemeClr val="bg1">
                          <a:lumMod val="85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752590640"/>
                  </a:ext>
                </a:extLst>
              </a:tr>
              <a:tr h="262813">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914400" rtl="0" eaLnBrk="0" fontAlgn="base" latinLnBrk="0" hangingPunct="0">
                        <a:lnSpc>
                          <a:spcPct val="100000"/>
                        </a:lnSpc>
                        <a:spcBef>
                          <a:spcPts val="0"/>
                        </a:spcBef>
                        <a:spcAft>
                          <a:spcPct val="0"/>
                        </a:spcAft>
                        <a:buClrTx/>
                        <a:buSzTx/>
                        <a:buFont typeface="Wingdings" pitchFamily="2" charset="2"/>
                        <a:buNone/>
                        <a:tabLst/>
                        <a:defRPr/>
                      </a:pPr>
                      <a:r>
                        <a:rPr kumimoji="0" lang="en-US" altLang="en-US" sz="1100" b="1" u="none" strike="noStrike" kern="1200" cap="none" normalizeH="0" baseline="0" dirty="0">
                          <a:ln>
                            <a:noFill/>
                          </a:ln>
                          <a:solidFill>
                            <a:schemeClr val="tx1"/>
                          </a:solidFill>
                          <a:effectLst/>
                          <a:latin typeface="+mn-lt"/>
                          <a:ea typeface="+mn-ea"/>
                          <a:cs typeface="Arial" pitchFamily="34" charset="0"/>
                        </a:rPr>
                        <a:t>ACQ-6 score, </a:t>
                      </a:r>
                      <a:r>
                        <a:rPr kumimoji="0" lang="en-GB" altLang="en-US" sz="1100" b="1" u="none" strike="noStrike" kern="1200" cap="none" normalizeH="0" baseline="0" dirty="0">
                          <a:ln>
                            <a:noFill/>
                          </a:ln>
                          <a:solidFill>
                            <a:schemeClr val="tx1"/>
                          </a:solidFill>
                          <a:effectLst/>
                          <a:latin typeface="+mn-lt"/>
                          <a:ea typeface="+mn-ea"/>
                          <a:cs typeface="Arial" pitchFamily="34" charset="0"/>
                        </a:rPr>
                        <a:t>mean (SD)</a:t>
                      </a:r>
                      <a:endParaRPr kumimoji="0" lang="en-US" altLang="en-US" sz="1100" b="1" i="0" u="none" strike="noStrike" kern="1200" cap="none" normalizeH="0" baseline="0" dirty="0">
                        <a:ln>
                          <a:noFill/>
                        </a:ln>
                        <a:solidFill>
                          <a:schemeClr val="tx1"/>
                        </a:solidFill>
                        <a:effectLst/>
                        <a:latin typeface="+mn-lt"/>
                        <a:ea typeface="+mn-ea"/>
                        <a:cs typeface="Arial" pitchFamily="34" charset="0"/>
                      </a:endParaRPr>
                    </a:p>
                    <a:p>
                      <a:pPr marL="0" marR="0" lvl="0" indent="0" algn="l" defTabSz="914400" rtl="0" eaLnBrk="0" fontAlgn="base" latinLnBrk="0" hangingPunct="0">
                        <a:lnSpc>
                          <a:spcPct val="100000"/>
                        </a:lnSpc>
                        <a:spcBef>
                          <a:spcPts val="0"/>
                        </a:spcBef>
                        <a:spcAft>
                          <a:spcPct val="0"/>
                        </a:spcAft>
                        <a:buClrTx/>
                        <a:buSzTx/>
                        <a:buFont typeface="Wingdings" pitchFamily="2" charset="2"/>
                        <a:buNone/>
                        <a:tabLst/>
                        <a:defRPr/>
                      </a:pPr>
                      <a:r>
                        <a:rPr kumimoji="0" lang="en-US" altLang="en-US" sz="1100" b="1" i="0" u="none" strike="noStrike" kern="1200" cap="none" normalizeH="0" baseline="0" dirty="0">
                          <a:ln>
                            <a:noFill/>
                          </a:ln>
                          <a:solidFill>
                            <a:schemeClr val="tx1"/>
                          </a:solidFill>
                          <a:effectLst/>
                          <a:latin typeface="+mn-lt"/>
                          <a:ea typeface="+mn-ea"/>
                          <a:cs typeface="Arial" pitchFamily="34" charset="0"/>
                        </a:rPr>
                        <a:t>     Missing data, n</a:t>
                      </a: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a:r>
                        <a:rPr lang="en-US" sz="1100" dirty="0">
                          <a:latin typeface="+mn-lt"/>
                        </a:rPr>
                        <a:t>1.5 (1.2)</a:t>
                      </a:r>
                    </a:p>
                    <a:p>
                      <a:pPr algn="ctr"/>
                      <a:r>
                        <a:rPr lang="en-US" sz="1100" dirty="0">
                          <a:latin typeface="+mn-lt"/>
                        </a:rPr>
                        <a:t>1</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a:r>
                        <a:rPr lang="en-US" sz="1100" dirty="0">
                          <a:latin typeface="+mn-lt"/>
                        </a:rPr>
                        <a:t>1.6 (1.2)</a:t>
                      </a:r>
                    </a:p>
                    <a:p>
                      <a:pPr algn="ctr"/>
                      <a:r>
                        <a:rPr lang="en-US" sz="1100" dirty="0">
                          <a:latin typeface="+mn-lt"/>
                        </a:rPr>
                        <a:t>1</a:t>
                      </a:r>
                    </a:p>
                  </a:txBody>
                  <a:tcPr marL="89788" marR="89788" marT="44893" marB="44893"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a:r>
                        <a:rPr lang="en-US" sz="1100" dirty="0">
                          <a:latin typeface="+mn-lt"/>
                        </a:rPr>
                        <a:t>1.5 (1.2)</a:t>
                      </a:r>
                    </a:p>
                    <a:p>
                      <a:pPr algn="ctr"/>
                      <a:r>
                        <a:rPr lang="en-US" sz="1100" dirty="0">
                          <a:latin typeface="+mn-lt"/>
                        </a:rPr>
                        <a:t>2</a:t>
                      </a:r>
                    </a:p>
                  </a:txBody>
                  <a:tcPr marL="89788" marR="89788" marT="44893" marB="44893" anchor="ctr">
                    <a:lnL w="12700" cap="flat" cmpd="sng" algn="ctr">
                      <a:solidFill>
                        <a:schemeClr val="bg1">
                          <a:lumMod val="9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a:r>
                        <a:rPr lang="en-US" sz="1100" dirty="0">
                          <a:latin typeface="+mn-lt"/>
                        </a:rPr>
                        <a:t>1.4 (1.1)</a:t>
                      </a:r>
                    </a:p>
                    <a:p>
                      <a:pPr algn="ctr"/>
                      <a:r>
                        <a:rPr lang="en-US" sz="1100" dirty="0">
                          <a:latin typeface="+mn-lt"/>
                        </a:rPr>
                        <a:t>3</a:t>
                      </a:r>
                    </a:p>
                  </a:txBody>
                  <a:tcPr marL="89788" marR="89788" marT="44893" marB="44893" anchor="ctr">
                    <a:lnL w="19050" cap="flat" cmpd="sng" algn="ctr">
                      <a:solidFill>
                        <a:schemeClr val="bg1">
                          <a:lumMod val="6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a:r>
                        <a:rPr lang="en-US" sz="1100" dirty="0">
                          <a:latin typeface="+mn-lt"/>
                        </a:rPr>
                        <a:t>1.6 (1.2)</a:t>
                      </a:r>
                    </a:p>
                    <a:p>
                      <a:pPr algn="ctr"/>
                      <a:r>
                        <a:rPr lang="en-US" sz="1100" dirty="0">
                          <a:latin typeface="+mn-lt"/>
                        </a:rPr>
                        <a:t>1</a:t>
                      </a:r>
                    </a:p>
                  </a:txBody>
                  <a:tcPr marL="89788" marR="89788" marT="44893" marB="44893"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a:r>
                        <a:rPr lang="en-US" sz="1100" dirty="0">
                          <a:latin typeface="+mn-lt"/>
                        </a:rPr>
                        <a:t>1.5 (1.1)</a:t>
                      </a:r>
                    </a:p>
                    <a:p>
                      <a:pPr algn="ctr"/>
                      <a:r>
                        <a:rPr lang="en-US" sz="1100" dirty="0">
                          <a:latin typeface="+mn-lt"/>
                        </a:rPr>
                        <a:t>4</a:t>
                      </a:r>
                    </a:p>
                  </a:txBody>
                  <a:tcPr marL="89788" marR="89788" marT="44893" marB="44893"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3494656555"/>
                  </a:ext>
                </a:extLst>
              </a:tr>
              <a:tr h="225122">
                <a:tc>
                  <a:txBody>
                    <a:bodyPr/>
                    <a:lstStyle/>
                    <a:p>
                      <a:pPr marL="0" marR="0" lvl="0" indent="0" algn="l" defTabSz="914400" rtl="0" eaLnBrk="0" fontAlgn="base" latinLnBrk="0" hangingPunct="0">
                        <a:lnSpc>
                          <a:spcPct val="100000"/>
                        </a:lnSpc>
                        <a:spcBef>
                          <a:spcPts val="0"/>
                        </a:spcBef>
                        <a:spcAft>
                          <a:spcPct val="0"/>
                        </a:spcAft>
                        <a:buClrTx/>
                        <a:buSzTx/>
                        <a:buFont typeface="Wingdings" pitchFamily="2" charset="2"/>
                        <a:buNone/>
                        <a:tabLst/>
                        <a:defRPr/>
                      </a:pPr>
                      <a:r>
                        <a:rPr kumimoji="0" lang="en-US" altLang="en-US" sz="1100" b="1" i="0" u="none" strike="noStrike" kern="1200" cap="none" normalizeH="0" baseline="0" dirty="0">
                          <a:ln>
                            <a:noFill/>
                          </a:ln>
                          <a:solidFill>
                            <a:schemeClr val="tx1"/>
                          </a:solidFill>
                          <a:effectLst/>
                          <a:latin typeface="+mn-lt"/>
                          <a:ea typeface="+mn-ea"/>
                          <a:cs typeface="Arial" pitchFamily="34" charset="0"/>
                        </a:rPr>
                        <a:t>AQLQ(S)+12 score, mean (SD)</a:t>
                      </a: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a:latin typeface="+mn-lt"/>
                        </a:rPr>
                        <a:t>5.39 (1.19)</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a:t>5.28 (1.32)</a:t>
                      </a:r>
                    </a:p>
                  </a:txBody>
                  <a:tcPr marL="89788" marR="89788" marT="44893" marB="44893"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a:t>5.36 (1.23)</a:t>
                      </a:r>
                    </a:p>
                  </a:txBody>
                  <a:tcPr marL="89788" marR="89788" marT="44893" marB="44893" anchor="ctr">
                    <a:lnL w="12700" cap="flat" cmpd="sng" algn="ctr">
                      <a:solidFill>
                        <a:schemeClr val="bg1">
                          <a:lumMod val="9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a:t>5.48 (1.14)</a:t>
                      </a:r>
                    </a:p>
                  </a:txBody>
                  <a:tcPr marL="89788" marR="89788" marT="44893" marB="44893" anchor="ctr">
                    <a:lnL w="19050" cap="flat" cmpd="sng" algn="ctr">
                      <a:solidFill>
                        <a:schemeClr val="bg1">
                          <a:lumMod val="6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mpd="sng">
                      <a:noFill/>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a:t>5.27 (1.21)</a:t>
                      </a:r>
                    </a:p>
                  </a:txBody>
                  <a:tcPr marL="89788" marR="89788" marT="44893" marB="44893"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a:t>5.4 (1.17)</a:t>
                      </a:r>
                    </a:p>
                  </a:txBody>
                  <a:tcPr marL="89788" marR="89788" marT="44893" marB="44893"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34604356"/>
                  </a:ext>
                </a:extLst>
              </a:tr>
              <a:tr h="159163">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100" b="1" u="none" strike="noStrike" kern="1200" cap="none" normalizeH="0" baseline="0" dirty="0">
                          <a:ln>
                            <a:noFill/>
                          </a:ln>
                          <a:solidFill>
                            <a:schemeClr val="tx1"/>
                          </a:solidFill>
                          <a:effectLst/>
                          <a:latin typeface="+mn-lt"/>
                          <a:ea typeface="+mn-ea"/>
                          <a:cs typeface="Arial" pitchFamily="34" charset="0"/>
                        </a:rPr>
                        <a:t>Time since diagnosis, median (range), years</a:t>
                      </a: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dirty="0">
                          <a:solidFill>
                            <a:schemeClr val="tx1"/>
                          </a:solidFill>
                          <a:effectLst/>
                          <a:latin typeface="+mn-lt"/>
                          <a:ea typeface="Times New Roman" panose="02020603050405020304" pitchFamily="18" charset="0"/>
                        </a:rPr>
                        <a:t>16.4 (2.2-70.3)</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dirty="0">
                          <a:solidFill>
                            <a:schemeClr val="tx1"/>
                          </a:solidFill>
                          <a:effectLst/>
                          <a:latin typeface="+mn-lt"/>
                          <a:ea typeface="Times New Roman" panose="02020603050405020304" pitchFamily="18" charset="0"/>
                        </a:rPr>
                        <a:t>19.1 (2.1-73.3)</a:t>
                      </a:r>
                    </a:p>
                  </a:txBody>
                  <a:tcPr marL="89788" marR="89788" marT="44893" marB="44893"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905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dirty="0">
                          <a:solidFill>
                            <a:schemeClr val="tx1"/>
                          </a:solidFill>
                          <a:effectLst/>
                          <a:latin typeface="+mn-lt"/>
                          <a:ea typeface="Times New Roman" panose="02020603050405020304" pitchFamily="18" charset="0"/>
                        </a:rPr>
                        <a:t>17 (2.1-73.3)</a:t>
                      </a:r>
                    </a:p>
                  </a:txBody>
                  <a:tcPr marL="89788" marR="89788" marT="44893" marB="44893" anchor="ctr">
                    <a:lnL w="12700" cap="flat" cmpd="sng" algn="ctr">
                      <a:solidFill>
                        <a:schemeClr val="bg1">
                          <a:lumMod val="8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dirty="0">
                          <a:solidFill>
                            <a:schemeClr val="tx1"/>
                          </a:solidFill>
                          <a:effectLst/>
                          <a:latin typeface="+mn-lt"/>
                          <a:ea typeface="Times New Roman" panose="02020603050405020304" pitchFamily="18" charset="0"/>
                        </a:rPr>
                        <a:t>16.3 (6)</a:t>
                      </a:r>
                    </a:p>
                  </a:txBody>
                  <a:tcPr marL="89788" marR="89788" marT="44893" marB="44893" anchor="ctr">
                    <a:lnL w="19050"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90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793750" algn="dec"/>
                        </a:tabLst>
                        <a:defRPr/>
                      </a:pPr>
                      <a:r>
                        <a:rPr lang="en-US" sz="1100" dirty="0">
                          <a:solidFill>
                            <a:schemeClr val="tx1"/>
                          </a:solidFill>
                          <a:effectLst/>
                          <a:latin typeface="+mn-lt"/>
                          <a:ea typeface="Times New Roman" panose="02020603050405020304" pitchFamily="18" charset="0"/>
                        </a:rPr>
                        <a:t>14.4 (2.1-71)</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90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baseline="0" dirty="0">
                          <a:solidFill>
                            <a:schemeClr val="tx1"/>
                          </a:solidFill>
                          <a:effectLst/>
                          <a:latin typeface="+mn-lt"/>
                          <a:ea typeface="Times New Roman" panose="02020603050405020304" pitchFamily="18" charset="0"/>
                        </a:rPr>
                        <a:t>15.7 (2.1-71)</a:t>
                      </a:r>
                      <a:endParaRPr lang="en-US" sz="1100" dirty="0">
                        <a:solidFill>
                          <a:schemeClr val="tx1"/>
                        </a:solidFill>
                        <a:effectLst/>
                        <a:latin typeface="+mn-lt"/>
                        <a:ea typeface="Times New Roman" panose="02020603050405020304" pitchFamily="18" charset="0"/>
                      </a:endParaRPr>
                    </a:p>
                  </a:txBody>
                  <a:tcPr marL="89788" marR="89788" marT="44893" marB="44893" anchor="ctr">
                    <a:lnL w="12700" cap="flat" cmpd="sng" algn="ctr">
                      <a:solidFill>
                        <a:schemeClr val="bg1">
                          <a:lumMod val="85000"/>
                        </a:schemeClr>
                      </a:solidFill>
                      <a:prstDash val="solid"/>
                      <a:round/>
                      <a:headEnd type="none" w="med" len="med"/>
                      <a:tailEnd type="none" w="med" len="med"/>
                    </a:lnL>
                    <a:lnR w="28575" cap="flat" cmpd="sng" algn="ctr">
                      <a:noFill/>
                      <a:prstDash val="solid"/>
                      <a:round/>
                      <a:headEnd type="none" w="med" len="med"/>
                      <a:tailEnd type="none" w="med" len="med"/>
                    </a:lnR>
                    <a:lnT w="190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3911577307"/>
                  </a:ext>
                </a:extLst>
              </a:tr>
              <a:tr h="15916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100" b="1" u="none" strike="noStrike" kern="1200" cap="none" normalizeH="0" baseline="0" dirty="0">
                          <a:ln>
                            <a:noFill/>
                          </a:ln>
                          <a:solidFill>
                            <a:schemeClr val="tx1"/>
                          </a:solidFill>
                          <a:effectLst/>
                          <a:latin typeface="+mn-lt"/>
                          <a:ea typeface="+mn-ea"/>
                          <a:cs typeface="+mn-cs"/>
                        </a:rPr>
                        <a:t>Prior year exacerbations, mean (SD)</a:t>
                      </a: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kern="1200" dirty="0">
                          <a:solidFill>
                            <a:schemeClr val="tx1"/>
                          </a:solidFill>
                          <a:effectLst/>
                          <a:latin typeface="+mn-lt"/>
                          <a:ea typeface="+mn-ea"/>
                          <a:cs typeface="+mn-cs"/>
                        </a:rPr>
                        <a:t>0.9 (1.6)</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kern="1200" dirty="0">
                          <a:solidFill>
                            <a:schemeClr val="tx1"/>
                          </a:solidFill>
                          <a:effectLst/>
                          <a:latin typeface="+mn-lt"/>
                          <a:ea typeface="+mn-ea"/>
                          <a:cs typeface="+mn-cs"/>
                        </a:rPr>
                        <a:t>1.4 (2.2)</a:t>
                      </a:r>
                    </a:p>
                  </a:txBody>
                  <a:tcPr marL="89788" marR="89788" marT="44893" marB="44893"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kern="1200" dirty="0">
                          <a:solidFill>
                            <a:schemeClr val="tx1"/>
                          </a:solidFill>
                          <a:effectLst/>
                          <a:latin typeface="+mn-lt"/>
                          <a:ea typeface="+mn-ea"/>
                          <a:cs typeface="+mn-cs"/>
                        </a:rPr>
                        <a:t>1.1 (1.8)</a:t>
                      </a:r>
                    </a:p>
                  </a:txBody>
                  <a:tcPr marL="89788" marR="89788" marT="44893" marB="44893" anchor="ctr">
                    <a:lnL w="12700" cap="flat" cmpd="sng" algn="ctr">
                      <a:solidFill>
                        <a:schemeClr val="bg1">
                          <a:lumMod val="8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kern="1200" dirty="0">
                          <a:solidFill>
                            <a:schemeClr val="tx1"/>
                          </a:solidFill>
                          <a:effectLst/>
                          <a:latin typeface="+mn-lt"/>
                          <a:ea typeface="+mn-ea"/>
                          <a:cs typeface="+mn-cs"/>
                        </a:rPr>
                        <a:t>0.8 (1.2)</a:t>
                      </a:r>
                    </a:p>
                  </a:txBody>
                  <a:tcPr marL="89788" marR="89788" marT="44893" marB="44893" anchor="ctr">
                    <a:lnL w="19050"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kern="1200" dirty="0">
                          <a:solidFill>
                            <a:schemeClr val="tx1"/>
                          </a:solidFill>
                          <a:effectLst/>
                          <a:latin typeface="+mn-lt"/>
                          <a:ea typeface="+mn-ea"/>
                          <a:cs typeface="+mn-cs"/>
                        </a:rPr>
                        <a:t>1.2 (1.8)</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kern="1200" dirty="0">
                          <a:solidFill>
                            <a:schemeClr val="tx1"/>
                          </a:solidFill>
                          <a:effectLst/>
                          <a:latin typeface="+mn-lt"/>
                          <a:ea typeface="+mn-ea"/>
                          <a:cs typeface="+mn-cs"/>
                        </a:rPr>
                        <a:t>1 (1.4)</a:t>
                      </a:r>
                    </a:p>
                  </a:txBody>
                  <a:tcPr marL="89788" marR="89788" marT="44893" marB="44893" anchor="ctr">
                    <a:lnL w="12700" cap="flat" cmpd="sng" algn="ctr">
                      <a:solidFill>
                        <a:schemeClr val="bg1">
                          <a:lumMod val="85000"/>
                        </a:schemeClr>
                      </a:solidFill>
                      <a:prstDash val="solid"/>
                      <a:round/>
                      <a:headEnd type="none" w="med" len="med"/>
                      <a:tailEnd type="none" w="med" len="med"/>
                    </a:lnL>
                    <a:lnR w="28575" cap="flat" cmpd="sng" algn="ctr">
                      <a:no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37647505"/>
                  </a:ext>
                </a:extLst>
              </a:tr>
              <a:tr h="26281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100" b="1" u="none" strike="noStrike" kern="1200" cap="none" normalizeH="0" baseline="0" dirty="0">
                          <a:ln>
                            <a:noFill/>
                          </a:ln>
                          <a:solidFill>
                            <a:schemeClr val="tx1"/>
                          </a:solidFill>
                          <a:effectLst/>
                          <a:latin typeface="+mn-lt"/>
                          <a:ea typeface="+mn-ea"/>
                          <a:cs typeface="+mn-cs"/>
                        </a:rPr>
                        <a:t>Prior year exacerbations resulting in ED visit, mean (SD)</a:t>
                      </a: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dirty="0">
                          <a:solidFill>
                            <a:schemeClr val="tx1"/>
                          </a:solidFill>
                          <a:effectLst/>
                          <a:latin typeface="+mn-lt"/>
                          <a:ea typeface="Times New Roman" panose="02020603050405020304" pitchFamily="18" charset="0"/>
                        </a:rPr>
                        <a:t>0.1 (70)</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dirty="0">
                          <a:solidFill>
                            <a:schemeClr val="tx1"/>
                          </a:solidFill>
                          <a:effectLst/>
                          <a:latin typeface="+mn-lt"/>
                          <a:ea typeface="Times New Roman" panose="02020603050405020304" pitchFamily="18" charset="0"/>
                        </a:rPr>
                        <a:t>146 (64)</a:t>
                      </a:r>
                    </a:p>
                  </a:txBody>
                  <a:tcPr marL="89788" marR="89788" marT="44893" marB="44893"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dirty="0">
                          <a:solidFill>
                            <a:schemeClr val="tx1"/>
                          </a:solidFill>
                          <a:effectLst/>
                          <a:latin typeface="+mn-lt"/>
                          <a:ea typeface="Times New Roman" panose="02020603050405020304" pitchFamily="18" charset="0"/>
                        </a:rPr>
                        <a:t>295 (71)</a:t>
                      </a:r>
                    </a:p>
                  </a:txBody>
                  <a:tcPr marL="89788" marR="89788" marT="44893" marB="44893" anchor="ctr">
                    <a:lnL w="12700" cap="flat" cmpd="sng" algn="ctr">
                      <a:solidFill>
                        <a:schemeClr val="bg1">
                          <a:lumMod val="8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dirty="0">
                          <a:solidFill>
                            <a:schemeClr val="tx1"/>
                          </a:solidFill>
                          <a:effectLst/>
                          <a:latin typeface="+mn-lt"/>
                          <a:ea typeface="Times New Roman" panose="02020603050405020304" pitchFamily="18" charset="0"/>
                        </a:rPr>
                        <a:t>279 (67)</a:t>
                      </a:r>
                    </a:p>
                  </a:txBody>
                  <a:tcPr marL="89788" marR="89788" marT="44893" marB="44893" anchor="ctr">
                    <a:lnL w="19050"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kern="1200" dirty="0">
                          <a:solidFill>
                            <a:schemeClr val="tx1"/>
                          </a:solidFill>
                          <a:effectLst/>
                          <a:latin typeface="+mn-lt"/>
                          <a:ea typeface="+mn-ea"/>
                          <a:cs typeface="+mn-cs"/>
                        </a:rPr>
                        <a:t>163 (73)</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kern="1200" dirty="0">
                          <a:solidFill>
                            <a:schemeClr val="tx1"/>
                          </a:solidFill>
                          <a:effectLst/>
                          <a:latin typeface="+mn-lt"/>
                          <a:ea typeface="+mn-ea"/>
                          <a:cs typeface="+mn-cs"/>
                        </a:rPr>
                        <a:t>148 (66)</a:t>
                      </a:r>
                    </a:p>
                  </a:txBody>
                  <a:tcPr marL="89788" marR="89788" marT="44893" marB="44893" anchor="ctr">
                    <a:lnL w="12700" cap="flat" cmpd="sng" algn="ctr">
                      <a:solidFill>
                        <a:schemeClr val="bg1">
                          <a:lumMod val="85000"/>
                        </a:schemeClr>
                      </a:solidFill>
                      <a:prstDash val="solid"/>
                      <a:round/>
                      <a:headEnd type="none" w="med" len="med"/>
                      <a:tailEnd type="none" w="med" len="med"/>
                    </a:lnL>
                    <a:lnR w="28575" cap="flat" cmpd="sng" algn="ctr">
                      <a:no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232234945"/>
                  </a:ext>
                </a:extLst>
              </a:tr>
              <a:tr h="353899">
                <a:tc>
                  <a:txBody>
                    <a:bodyPr/>
                    <a:lstStyle/>
                    <a:p>
                      <a:pPr marL="0" marR="0" lvl="0" indent="0" algn="l" defTabSz="914400" rtl="0" eaLnBrk="0" fontAlgn="base" latinLnBrk="0" hangingPunct="0">
                        <a:lnSpc>
                          <a:spcPts val="1200"/>
                        </a:lnSpc>
                        <a:spcBef>
                          <a:spcPts val="200"/>
                        </a:spcBef>
                        <a:spcAft>
                          <a:spcPct val="0"/>
                        </a:spcAft>
                        <a:buClrTx/>
                        <a:buSzTx/>
                        <a:buFont typeface="Wingdings" pitchFamily="2" charset="2"/>
                        <a:buNone/>
                        <a:tabLst/>
                        <a:defRPr/>
                      </a:pPr>
                      <a:r>
                        <a:rPr kumimoji="0" lang="en-US" altLang="en-US" sz="1100" b="1" u="none" strike="noStrike" kern="1200" cap="none" normalizeH="0" baseline="0" dirty="0">
                          <a:ln>
                            <a:noFill/>
                          </a:ln>
                          <a:solidFill>
                            <a:schemeClr val="tx1"/>
                          </a:solidFill>
                          <a:effectLst/>
                          <a:latin typeface="+mn-lt"/>
                          <a:ea typeface="+mn-ea"/>
                          <a:cs typeface="+mn-cs"/>
                        </a:rPr>
                        <a:t>Patients with ≥1 exacerbations in the prior year resulting in ED visit, mean (SD)</a:t>
                      </a:r>
                    </a:p>
                    <a:p>
                      <a:pPr marL="0" marR="0" lvl="0" indent="0" algn="l" defTabSz="914400" rtl="0" eaLnBrk="0" fontAlgn="base" latinLnBrk="0" hangingPunct="0">
                        <a:lnSpc>
                          <a:spcPts val="1200"/>
                        </a:lnSpc>
                        <a:spcBef>
                          <a:spcPts val="200"/>
                        </a:spcBef>
                        <a:spcAft>
                          <a:spcPct val="0"/>
                        </a:spcAft>
                        <a:buClrTx/>
                        <a:buSzTx/>
                        <a:buFont typeface="Wingdings" pitchFamily="2" charset="2"/>
                        <a:buNone/>
                        <a:tabLst/>
                        <a:defRPr/>
                      </a:pPr>
                      <a:r>
                        <a:rPr kumimoji="0" lang="en-US" altLang="en-US" sz="1100" b="1" u="none" strike="noStrike" kern="1200" cap="none" normalizeH="0" baseline="0" dirty="0">
                          <a:ln>
                            <a:noFill/>
                          </a:ln>
                          <a:solidFill>
                            <a:schemeClr val="tx1"/>
                          </a:solidFill>
                          <a:effectLst/>
                          <a:latin typeface="+mn-lt"/>
                          <a:ea typeface="+mn-ea"/>
                          <a:cs typeface="+mn-cs"/>
                        </a:rPr>
                        <a:t>     Missing data</a:t>
                      </a: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kern="1200" baseline="0" dirty="0">
                          <a:solidFill>
                            <a:schemeClr val="tx1"/>
                          </a:solidFill>
                          <a:effectLst/>
                          <a:latin typeface="+mn-lt"/>
                          <a:ea typeface="+mn-ea"/>
                          <a:cs typeface="+mn-cs"/>
                        </a:rPr>
                        <a:t>19 </a:t>
                      </a:r>
                      <a:r>
                        <a:rPr lang="en-US" sz="1100" kern="1200" dirty="0">
                          <a:solidFill>
                            <a:schemeClr val="tx1"/>
                          </a:solidFill>
                          <a:effectLst/>
                          <a:latin typeface="+mn-lt"/>
                          <a:ea typeface="+mn-ea"/>
                          <a:cs typeface="+mn-cs"/>
                        </a:rPr>
                        <a:t>(24)</a:t>
                      </a:r>
                    </a:p>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kern="1200" dirty="0">
                          <a:solidFill>
                            <a:schemeClr val="tx1"/>
                          </a:solidFill>
                          <a:effectLst/>
                          <a:latin typeface="+mn-lt"/>
                          <a:ea typeface="+mn-ea"/>
                          <a:cs typeface="+mn-cs"/>
                        </a:rPr>
                        <a:t>0</a:t>
                      </a:r>
                    </a:p>
                  </a:txBody>
                  <a:tcPr marL="89788" marR="89788" marT="44893" marB="44893"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kern="1200" dirty="0">
                          <a:solidFill>
                            <a:schemeClr val="tx1"/>
                          </a:solidFill>
                          <a:effectLst/>
                          <a:latin typeface="+mn-lt"/>
                          <a:ea typeface="+mn-ea"/>
                          <a:cs typeface="+mn-cs"/>
                        </a:rPr>
                        <a:t>16 (6)</a:t>
                      </a:r>
                    </a:p>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kern="1200" dirty="0">
                          <a:solidFill>
                            <a:schemeClr val="tx1"/>
                          </a:solidFill>
                          <a:effectLst/>
                          <a:latin typeface="+mn-lt"/>
                          <a:ea typeface="+mn-ea"/>
                          <a:cs typeface="+mn-cs"/>
                        </a:rPr>
                        <a:t>1</a:t>
                      </a:r>
                    </a:p>
                  </a:txBody>
                  <a:tcPr marL="89788" marR="89788" marT="44893" marB="44893" anchor="b">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kern="1200" dirty="0">
                          <a:solidFill>
                            <a:schemeClr val="tx1"/>
                          </a:solidFill>
                          <a:effectLst/>
                          <a:latin typeface="+mn-lt"/>
                          <a:ea typeface="+mn-ea"/>
                          <a:cs typeface="+mn-cs"/>
                        </a:rPr>
                        <a:t>35 (4)</a:t>
                      </a:r>
                    </a:p>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kern="1200" dirty="0">
                          <a:solidFill>
                            <a:schemeClr val="tx1"/>
                          </a:solidFill>
                          <a:effectLst/>
                          <a:latin typeface="+mn-lt"/>
                          <a:ea typeface="+mn-ea"/>
                          <a:cs typeface="+mn-cs"/>
                        </a:rPr>
                        <a:t>1</a:t>
                      </a:r>
                    </a:p>
                  </a:txBody>
                  <a:tcPr marL="89788" marR="89788" marT="44893" marB="44893" anchor="b">
                    <a:lnL w="12700" cap="flat" cmpd="sng" algn="ctr">
                      <a:solidFill>
                        <a:schemeClr val="bg1">
                          <a:lumMod val="8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kern="1200" dirty="0">
                          <a:solidFill>
                            <a:schemeClr val="tx1"/>
                          </a:solidFill>
                          <a:effectLst/>
                          <a:latin typeface="+mn-lt"/>
                          <a:ea typeface="+mn-ea"/>
                          <a:cs typeface="+mn-cs"/>
                        </a:rPr>
                        <a:t>21 (4)</a:t>
                      </a:r>
                    </a:p>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kern="1200" dirty="0">
                          <a:solidFill>
                            <a:schemeClr val="tx1"/>
                          </a:solidFill>
                          <a:effectLst/>
                          <a:latin typeface="+mn-lt"/>
                          <a:ea typeface="+mn-ea"/>
                          <a:cs typeface="+mn-cs"/>
                        </a:rPr>
                        <a:t>1</a:t>
                      </a:r>
                    </a:p>
                  </a:txBody>
                  <a:tcPr marL="89788" marR="89788" marT="44893" marB="44893" anchor="b">
                    <a:lnL w="19050"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ts val="1200"/>
                        </a:lnSpc>
                        <a:spcBef>
                          <a:spcPts val="200"/>
                        </a:spcBef>
                        <a:spcAft>
                          <a:spcPts val="50"/>
                        </a:spcAft>
                        <a:tabLst>
                          <a:tab pos="635000" algn="dec"/>
                        </a:tabLst>
                      </a:pPr>
                      <a:r>
                        <a:rPr lang="en-US" sz="1100" dirty="0">
                          <a:solidFill>
                            <a:schemeClr val="tx1"/>
                          </a:solidFill>
                          <a:effectLst/>
                          <a:latin typeface="+mn-lt"/>
                          <a:ea typeface="Times New Roman" panose="02020603050405020304" pitchFamily="18" charset="0"/>
                        </a:rPr>
                        <a:t>23 (8)</a:t>
                      </a:r>
                    </a:p>
                    <a:p>
                      <a:pPr marL="0" marR="0" algn="ctr">
                        <a:lnSpc>
                          <a:spcPts val="1200"/>
                        </a:lnSpc>
                        <a:spcBef>
                          <a:spcPts val="200"/>
                        </a:spcBef>
                        <a:spcAft>
                          <a:spcPts val="50"/>
                        </a:spcAft>
                        <a:tabLst>
                          <a:tab pos="635000" algn="dec"/>
                        </a:tabLst>
                      </a:pPr>
                      <a:r>
                        <a:rPr lang="en-US" sz="1100" dirty="0">
                          <a:solidFill>
                            <a:schemeClr val="tx1"/>
                          </a:solidFill>
                          <a:effectLst/>
                          <a:latin typeface="+mn-lt"/>
                          <a:ea typeface="Times New Roman" panose="02020603050405020304" pitchFamily="18" charset="0"/>
                        </a:rPr>
                        <a:t>0</a:t>
                      </a:r>
                    </a:p>
                  </a:txBody>
                  <a:tcPr marL="89788" marR="89788" marT="44893" marB="44893"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ts val="1200"/>
                        </a:lnSpc>
                        <a:spcBef>
                          <a:spcPts val="200"/>
                        </a:spcBef>
                        <a:spcAft>
                          <a:spcPts val="50"/>
                        </a:spcAft>
                        <a:tabLst>
                          <a:tab pos="635000" algn="dec"/>
                        </a:tabLst>
                      </a:pPr>
                      <a:r>
                        <a:rPr lang="en-US" sz="1100" dirty="0">
                          <a:solidFill>
                            <a:schemeClr val="tx1"/>
                          </a:solidFill>
                          <a:effectLst/>
                          <a:latin typeface="+mn-lt"/>
                          <a:ea typeface="Times New Roman" panose="02020603050405020304" pitchFamily="18" charset="0"/>
                        </a:rPr>
                        <a:t>44 (6)</a:t>
                      </a:r>
                    </a:p>
                    <a:p>
                      <a:pPr marL="0" marR="0" algn="ctr">
                        <a:lnSpc>
                          <a:spcPts val="1200"/>
                        </a:lnSpc>
                        <a:spcBef>
                          <a:spcPts val="200"/>
                        </a:spcBef>
                        <a:spcAft>
                          <a:spcPts val="50"/>
                        </a:spcAft>
                        <a:tabLst>
                          <a:tab pos="635000" algn="dec"/>
                        </a:tabLst>
                      </a:pPr>
                      <a:r>
                        <a:rPr lang="en-US" sz="1100" dirty="0">
                          <a:solidFill>
                            <a:schemeClr val="tx1"/>
                          </a:solidFill>
                          <a:effectLst/>
                          <a:latin typeface="+mn-lt"/>
                          <a:ea typeface="Times New Roman" panose="02020603050405020304" pitchFamily="18" charset="0"/>
                        </a:rPr>
                        <a:t>1</a:t>
                      </a:r>
                    </a:p>
                  </a:txBody>
                  <a:tcPr marL="89788" marR="89788" marT="44893" marB="44893" anchor="b">
                    <a:lnL w="12700" cap="flat" cmpd="sng" algn="ctr">
                      <a:solidFill>
                        <a:schemeClr val="bg1">
                          <a:lumMod val="85000"/>
                        </a:schemeClr>
                      </a:solidFill>
                      <a:prstDash val="solid"/>
                      <a:round/>
                      <a:headEnd type="none" w="med" len="med"/>
                      <a:tailEnd type="none" w="med" len="med"/>
                    </a:lnL>
                    <a:lnR w="28575" cap="flat" cmpd="sng" algn="ctr">
                      <a:no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28765200"/>
                  </a:ext>
                </a:extLst>
              </a:tr>
              <a:tr h="353899">
                <a:tc>
                  <a:txBody>
                    <a:bodyPr/>
                    <a:lstStyle/>
                    <a:p>
                      <a:pPr marL="0" marR="0" lvl="0" indent="0" algn="l" defTabSz="914400" rtl="0" eaLnBrk="0" fontAlgn="base" latinLnBrk="0" hangingPunct="0">
                        <a:lnSpc>
                          <a:spcPts val="1200"/>
                        </a:lnSpc>
                        <a:spcBef>
                          <a:spcPts val="200"/>
                        </a:spcBef>
                        <a:spcAft>
                          <a:spcPct val="0"/>
                        </a:spcAft>
                        <a:buClrTx/>
                        <a:buSzTx/>
                        <a:buFont typeface="Wingdings" pitchFamily="2" charset="2"/>
                        <a:buNone/>
                        <a:tabLst/>
                        <a:defRPr/>
                      </a:pPr>
                      <a:r>
                        <a:rPr kumimoji="0" lang="en-US" altLang="en-US" sz="1100" b="1" u="none" strike="noStrike" kern="1200" cap="none" normalizeH="0" baseline="0" dirty="0">
                          <a:ln>
                            <a:noFill/>
                          </a:ln>
                          <a:solidFill>
                            <a:schemeClr val="tx1"/>
                          </a:solidFill>
                          <a:effectLst/>
                          <a:latin typeface="+mn-lt"/>
                          <a:ea typeface="+mn-ea"/>
                          <a:cs typeface="+mn-cs"/>
                        </a:rPr>
                        <a:t>Prior year exacerbations resulting in hospitalization, mean (SD)</a:t>
                      </a:r>
                    </a:p>
                    <a:p>
                      <a:pPr marL="0" marR="0" lvl="0" indent="0" algn="l" defTabSz="914400" rtl="0" eaLnBrk="0" fontAlgn="base" latinLnBrk="0" hangingPunct="0">
                        <a:lnSpc>
                          <a:spcPts val="1200"/>
                        </a:lnSpc>
                        <a:spcBef>
                          <a:spcPts val="200"/>
                        </a:spcBef>
                        <a:spcAft>
                          <a:spcPct val="0"/>
                        </a:spcAft>
                        <a:buClrTx/>
                        <a:buSzTx/>
                        <a:buFont typeface="Wingdings" pitchFamily="2" charset="2"/>
                        <a:buNone/>
                        <a:tabLst/>
                        <a:defRPr/>
                      </a:pPr>
                      <a:r>
                        <a:rPr kumimoji="0" lang="en-US" altLang="en-US" sz="1100" b="1" u="none" strike="noStrike" kern="1200" cap="none" normalizeH="0" baseline="0" dirty="0">
                          <a:ln>
                            <a:noFill/>
                          </a:ln>
                          <a:solidFill>
                            <a:schemeClr val="tx1"/>
                          </a:solidFill>
                          <a:effectLst/>
                          <a:latin typeface="+mn-lt"/>
                          <a:ea typeface="+mn-ea"/>
                          <a:cs typeface="+mn-cs"/>
                        </a:rPr>
                        <a:t>     Missing data, n</a:t>
                      </a: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kern="1200" dirty="0">
                          <a:solidFill>
                            <a:schemeClr val="tx1"/>
                          </a:solidFill>
                          <a:effectLst/>
                          <a:latin typeface="+mn-lt"/>
                          <a:ea typeface="+mn-ea"/>
                          <a:cs typeface="+mn-cs"/>
                        </a:rPr>
                        <a:t>0.1 (0.3)</a:t>
                      </a:r>
                    </a:p>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kern="1200" dirty="0">
                          <a:solidFill>
                            <a:schemeClr val="tx1"/>
                          </a:solidFill>
                          <a:effectLst/>
                          <a:latin typeface="+mn-lt"/>
                          <a:ea typeface="+mn-ea"/>
                          <a:cs typeface="+mn-cs"/>
                        </a:rPr>
                        <a:t>0</a:t>
                      </a:r>
                    </a:p>
                  </a:txBody>
                  <a:tcPr marL="89788" marR="89788" marT="44893" marB="44893"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kern="1200" dirty="0">
                          <a:solidFill>
                            <a:schemeClr val="tx1"/>
                          </a:solidFill>
                          <a:effectLst/>
                          <a:latin typeface="+mn-lt"/>
                          <a:ea typeface="+mn-ea"/>
                          <a:cs typeface="+mn-cs"/>
                        </a:rPr>
                        <a:t>0.1 (0.4)</a:t>
                      </a:r>
                    </a:p>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kern="1200" dirty="0">
                          <a:solidFill>
                            <a:schemeClr val="tx1"/>
                          </a:solidFill>
                          <a:effectLst/>
                          <a:latin typeface="+mn-lt"/>
                          <a:ea typeface="+mn-ea"/>
                          <a:cs typeface="+mn-cs"/>
                        </a:rPr>
                        <a:t>1</a:t>
                      </a:r>
                    </a:p>
                  </a:txBody>
                  <a:tcPr marL="89788" marR="89788" marT="44893" marB="44893" anchor="b">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kern="1200" dirty="0">
                          <a:solidFill>
                            <a:schemeClr val="tx1"/>
                          </a:solidFill>
                          <a:effectLst/>
                          <a:latin typeface="+mn-lt"/>
                          <a:ea typeface="+mn-ea"/>
                          <a:cs typeface="+mn-cs"/>
                        </a:rPr>
                        <a:t>0.1 (0.3)</a:t>
                      </a:r>
                    </a:p>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kern="1200" dirty="0">
                          <a:solidFill>
                            <a:schemeClr val="tx1"/>
                          </a:solidFill>
                          <a:effectLst/>
                          <a:latin typeface="+mn-lt"/>
                          <a:ea typeface="+mn-ea"/>
                          <a:cs typeface="+mn-cs"/>
                        </a:rPr>
                        <a:t>1</a:t>
                      </a:r>
                    </a:p>
                  </a:txBody>
                  <a:tcPr marL="89788" marR="89788" marT="44893" marB="44893" anchor="b">
                    <a:lnL w="12700" cap="flat" cmpd="sng" algn="ctr">
                      <a:solidFill>
                        <a:schemeClr val="bg1">
                          <a:lumMod val="8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kern="1200" dirty="0">
                          <a:solidFill>
                            <a:schemeClr val="tx1"/>
                          </a:solidFill>
                          <a:effectLst/>
                          <a:latin typeface="+mn-lt"/>
                          <a:ea typeface="+mn-ea"/>
                          <a:cs typeface="+mn-cs"/>
                        </a:rPr>
                        <a:t>0.1 (0.3)</a:t>
                      </a:r>
                    </a:p>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kern="1200" dirty="0">
                          <a:solidFill>
                            <a:schemeClr val="tx1"/>
                          </a:solidFill>
                          <a:effectLst/>
                          <a:latin typeface="+mn-lt"/>
                          <a:ea typeface="+mn-ea"/>
                          <a:cs typeface="+mn-cs"/>
                        </a:rPr>
                        <a:t>0</a:t>
                      </a:r>
                    </a:p>
                  </a:txBody>
                  <a:tcPr marL="89788" marR="89788" marT="44893" marB="44893" anchor="b">
                    <a:lnL w="19050"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kern="1200" dirty="0">
                          <a:solidFill>
                            <a:schemeClr val="tx1"/>
                          </a:solidFill>
                          <a:effectLst/>
                          <a:latin typeface="+mn-lt"/>
                          <a:ea typeface="+mn-ea"/>
                          <a:cs typeface="+mn-cs"/>
                        </a:rPr>
                        <a:t>0.1 (0.3)</a:t>
                      </a:r>
                    </a:p>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kern="1200" dirty="0">
                          <a:solidFill>
                            <a:schemeClr val="tx1"/>
                          </a:solidFill>
                          <a:effectLst/>
                          <a:latin typeface="+mn-lt"/>
                          <a:ea typeface="+mn-ea"/>
                          <a:cs typeface="+mn-cs"/>
                        </a:rPr>
                        <a:t>0</a:t>
                      </a:r>
                    </a:p>
                  </a:txBody>
                  <a:tcPr marL="89788" marR="89788" marT="44893" marB="44893"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kern="1200" dirty="0">
                          <a:solidFill>
                            <a:schemeClr val="tx1"/>
                          </a:solidFill>
                          <a:effectLst/>
                          <a:latin typeface="+mn-lt"/>
                          <a:ea typeface="+mn-ea"/>
                          <a:cs typeface="+mn-cs"/>
                        </a:rPr>
                        <a:t>0.1 (0.3)</a:t>
                      </a:r>
                    </a:p>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kern="1200" dirty="0">
                          <a:solidFill>
                            <a:schemeClr val="tx1"/>
                          </a:solidFill>
                          <a:effectLst/>
                          <a:latin typeface="+mn-lt"/>
                          <a:ea typeface="+mn-ea"/>
                          <a:cs typeface="+mn-cs"/>
                        </a:rPr>
                        <a:t>0</a:t>
                      </a:r>
                    </a:p>
                  </a:txBody>
                  <a:tcPr marL="89788" marR="89788" marT="44893" marB="44893" anchor="b">
                    <a:lnL w="12700" cap="flat" cmpd="sng" algn="ctr">
                      <a:solidFill>
                        <a:schemeClr val="bg1">
                          <a:lumMod val="85000"/>
                        </a:schemeClr>
                      </a:solidFill>
                      <a:prstDash val="solid"/>
                      <a:round/>
                      <a:headEnd type="none" w="med" len="med"/>
                      <a:tailEnd type="none" w="med" len="med"/>
                    </a:lnL>
                    <a:lnR w="28575" cap="flat" cmpd="sng" algn="ctr">
                      <a:no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3448437044"/>
                  </a:ext>
                </a:extLst>
              </a:tr>
              <a:tr h="448126">
                <a:tc>
                  <a:txBody>
                    <a:bodyPr/>
                    <a:lstStyle/>
                    <a:p>
                      <a:pPr marL="0" marR="0" lvl="0" indent="0" algn="l" defTabSz="914400" rtl="0" eaLnBrk="0" fontAlgn="base" latinLnBrk="0" hangingPunct="0">
                        <a:lnSpc>
                          <a:spcPts val="1200"/>
                        </a:lnSpc>
                        <a:spcBef>
                          <a:spcPts val="200"/>
                        </a:spcBef>
                        <a:spcAft>
                          <a:spcPct val="0"/>
                        </a:spcAft>
                        <a:buClrTx/>
                        <a:buSzTx/>
                        <a:buFont typeface="Wingdings" pitchFamily="2" charset="2"/>
                        <a:buNone/>
                        <a:tabLst/>
                        <a:defRPr/>
                      </a:pPr>
                      <a:r>
                        <a:rPr kumimoji="0" lang="en-US" altLang="en-US" sz="1100" b="1" u="none" strike="noStrike" kern="1200" cap="none" normalizeH="0" baseline="0" dirty="0">
                          <a:ln>
                            <a:noFill/>
                          </a:ln>
                          <a:solidFill>
                            <a:schemeClr val="tx1"/>
                          </a:solidFill>
                          <a:effectLst/>
                          <a:latin typeface="+mn-lt"/>
                          <a:ea typeface="+mn-ea"/>
                          <a:cs typeface="+mn-cs"/>
                        </a:rPr>
                        <a:t>Patients with ≥1 exacerbations in the prior year resulting in hospitalization, mean (SD)</a:t>
                      </a:r>
                    </a:p>
                    <a:p>
                      <a:pPr marL="0" marR="0" lvl="0" indent="0" algn="l" defTabSz="914400" rtl="0" eaLnBrk="0" fontAlgn="base" latinLnBrk="0" hangingPunct="0">
                        <a:lnSpc>
                          <a:spcPts val="1200"/>
                        </a:lnSpc>
                        <a:spcBef>
                          <a:spcPts val="200"/>
                        </a:spcBef>
                        <a:spcAft>
                          <a:spcPct val="0"/>
                        </a:spcAft>
                        <a:buClrTx/>
                        <a:buSzTx/>
                        <a:buFont typeface="Wingdings" pitchFamily="2" charset="2"/>
                        <a:buNone/>
                        <a:tabLst/>
                        <a:defRPr/>
                      </a:pPr>
                      <a:r>
                        <a:rPr kumimoji="0" lang="en-US" altLang="en-US" sz="1100" b="1" u="none" strike="noStrike" kern="1200" cap="none" normalizeH="0" baseline="0" dirty="0">
                          <a:ln>
                            <a:noFill/>
                          </a:ln>
                          <a:solidFill>
                            <a:schemeClr val="tx1"/>
                          </a:solidFill>
                          <a:effectLst/>
                          <a:latin typeface="+mn-lt"/>
                          <a:ea typeface="+mn-ea"/>
                          <a:cs typeface="+mn-cs"/>
                        </a:rPr>
                        <a:t>     Missing data, n</a:t>
                      </a: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kern="1200" dirty="0">
                          <a:solidFill>
                            <a:schemeClr val="tx1"/>
                          </a:solidFill>
                          <a:effectLst/>
                          <a:latin typeface="+mn-lt"/>
                          <a:ea typeface="+mn-ea"/>
                          <a:cs typeface="+mn-cs"/>
                        </a:rPr>
                        <a:t>33 (6)</a:t>
                      </a:r>
                    </a:p>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kern="1200" dirty="0">
                          <a:solidFill>
                            <a:schemeClr val="tx1"/>
                          </a:solidFill>
                          <a:effectLst/>
                          <a:latin typeface="+mn-lt"/>
                          <a:ea typeface="+mn-ea"/>
                          <a:cs typeface="+mn-cs"/>
                        </a:rPr>
                        <a:t>0</a:t>
                      </a:r>
                    </a:p>
                  </a:txBody>
                  <a:tcPr marL="89788" marR="89788" marT="44893" marB="44893"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endParaRPr lang="en-US" sz="1100" kern="1200" dirty="0">
                        <a:solidFill>
                          <a:schemeClr val="tx1"/>
                        </a:solidFill>
                        <a:effectLst/>
                        <a:latin typeface="+mn-lt"/>
                        <a:ea typeface="+mn-ea"/>
                        <a:cs typeface="+mn-cs"/>
                      </a:endParaRPr>
                    </a:p>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kern="1200" dirty="0">
                          <a:solidFill>
                            <a:schemeClr val="tx1"/>
                          </a:solidFill>
                          <a:effectLst/>
                          <a:latin typeface="+mn-lt"/>
                          <a:ea typeface="+mn-ea"/>
                          <a:cs typeface="+mn-cs"/>
                        </a:rPr>
                        <a:t>19 (7)</a:t>
                      </a:r>
                    </a:p>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kern="1200" dirty="0">
                          <a:solidFill>
                            <a:schemeClr val="tx1"/>
                          </a:solidFill>
                          <a:effectLst/>
                          <a:latin typeface="+mn-lt"/>
                          <a:ea typeface="+mn-ea"/>
                          <a:cs typeface="+mn-cs"/>
                        </a:rPr>
                        <a:t>1</a:t>
                      </a:r>
                    </a:p>
                  </a:txBody>
                  <a:tcPr marL="89788" marR="89788" marT="44893" marB="44893" anchor="b">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endParaRPr lang="en-US" sz="1100" kern="1200" dirty="0">
                        <a:solidFill>
                          <a:schemeClr val="tx1"/>
                        </a:solidFill>
                        <a:effectLst/>
                        <a:latin typeface="+mn-lt"/>
                        <a:ea typeface="+mn-ea"/>
                        <a:cs typeface="+mn-cs"/>
                      </a:endParaRPr>
                    </a:p>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kern="1200" dirty="0">
                          <a:solidFill>
                            <a:schemeClr val="tx1"/>
                          </a:solidFill>
                          <a:effectLst/>
                          <a:latin typeface="+mn-lt"/>
                          <a:ea typeface="+mn-ea"/>
                          <a:cs typeface="+mn-cs"/>
                        </a:rPr>
                        <a:t>52 (7)</a:t>
                      </a:r>
                    </a:p>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kern="1200" dirty="0">
                          <a:solidFill>
                            <a:schemeClr val="tx1"/>
                          </a:solidFill>
                          <a:effectLst/>
                          <a:latin typeface="+mn-lt"/>
                          <a:ea typeface="+mn-ea"/>
                          <a:cs typeface="+mn-cs"/>
                        </a:rPr>
                        <a:t>1</a:t>
                      </a:r>
                    </a:p>
                  </a:txBody>
                  <a:tcPr marL="89788" marR="89788" marT="44893" marB="44893" anchor="b">
                    <a:lnL w="12700" cap="flat" cmpd="sng" algn="ctr">
                      <a:solidFill>
                        <a:schemeClr val="bg1">
                          <a:lumMod val="8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endParaRPr lang="en-US" sz="1100" kern="1200" dirty="0">
                        <a:solidFill>
                          <a:schemeClr val="tx1"/>
                        </a:solidFill>
                        <a:effectLst/>
                        <a:latin typeface="+mn-lt"/>
                        <a:ea typeface="+mn-ea"/>
                        <a:cs typeface="+mn-cs"/>
                      </a:endParaRPr>
                    </a:p>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kern="1200" dirty="0">
                          <a:solidFill>
                            <a:schemeClr val="tx1"/>
                          </a:solidFill>
                          <a:effectLst/>
                          <a:latin typeface="+mn-lt"/>
                          <a:ea typeface="+mn-ea"/>
                          <a:cs typeface="+mn-cs"/>
                        </a:rPr>
                        <a:t>25 (5)</a:t>
                      </a:r>
                    </a:p>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kern="1200" dirty="0">
                          <a:solidFill>
                            <a:schemeClr val="tx1"/>
                          </a:solidFill>
                          <a:effectLst/>
                          <a:latin typeface="+mn-lt"/>
                          <a:ea typeface="+mn-ea"/>
                          <a:cs typeface="+mn-cs"/>
                        </a:rPr>
                        <a:t>1</a:t>
                      </a:r>
                    </a:p>
                  </a:txBody>
                  <a:tcPr marL="89788" marR="89788" marT="44893" marB="44893" anchor="b">
                    <a:lnL w="19050"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ts val="1200"/>
                        </a:lnSpc>
                        <a:spcBef>
                          <a:spcPts val="200"/>
                        </a:spcBef>
                        <a:spcAft>
                          <a:spcPts val="50"/>
                        </a:spcAft>
                        <a:tabLst>
                          <a:tab pos="635000" algn="dec"/>
                        </a:tabLst>
                      </a:pPr>
                      <a:endParaRPr lang="en-US" sz="1100" dirty="0">
                        <a:solidFill>
                          <a:schemeClr val="tx1"/>
                        </a:solidFill>
                        <a:effectLst/>
                        <a:latin typeface="+mn-lt"/>
                        <a:ea typeface="Times New Roman" panose="02020603050405020304" pitchFamily="18" charset="0"/>
                      </a:endParaRPr>
                    </a:p>
                    <a:p>
                      <a:pPr marL="0" marR="0" algn="ctr">
                        <a:lnSpc>
                          <a:spcPts val="1200"/>
                        </a:lnSpc>
                        <a:spcBef>
                          <a:spcPts val="200"/>
                        </a:spcBef>
                        <a:spcAft>
                          <a:spcPts val="50"/>
                        </a:spcAft>
                        <a:tabLst>
                          <a:tab pos="635000" algn="dec"/>
                        </a:tabLst>
                      </a:pPr>
                      <a:r>
                        <a:rPr lang="en-US" sz="1100" dirty="0">
                          <a:solidFill>
                            <a:schemeClr val="tx1"/>
                          </a:solidFill>
                          <a:effectLst/>
                          <a:latin typeface="+mn-lt"/>
                          <a:ea typeface="Times New Roman" panose="02020603050405020304" pitchFamily="18" charset="0"/>
                        </a:rPr>
                        <a:t>13 (5)</a:t>
                      </a:r>
                    </a:p>
                    <a:p>
                      <a:pPr marL="0" marR="0" algn="ctr">
                        <a:lnSpc>
                          <a:spcPts val="1200"/>
                        </a:lnSpc>
                        <a:spcBef>
                          <a:spcPts val="200"/>
                        </a:spcBef>
                        <a:spcAft>
                          <a:spcPts val="50"/>
                        </a:spcAft>
                        <a:tabLst>
                          <a:tab pos="635000" algn="dec"/>
                        </a:tabLst>
                      </a:pPr>
                      <a:r>
                        <a:rPr lang="en-US" sz="1100" dirty="0">
                          <a:solidFill>
                            <a:schemeClr val="tx1"/>
                          </a:solidFill>
                          <a:effectLst/>
                          <a:latin typeface="+mn-lt"/>
                          <a:ea typeface="Times New Roman" panose="02020603050405020304" pitchFamily="18" charset="0"/>
                        </a:rPr>
                        <a:t>0</a:t>
                      </a:r>
                    </a:p>
                  </a:txBody>
                  <a:tcPr marL="89788" marR="89788" marT="44893" marB="44893"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ts val="1200"/>
                        </a:lnSpc>
                        <a:spcBef>
                          <a:spcPts val="200"/>
                        </a:spcBef>
                        <a:spcAft>
                          <a:spcPts val="50"/>
                        </a:spcAft>
                        <a:tabLst>
                          <a:tab pos="635000" algn="dec"/>
                        </a:tabLst>
                      </a:pPr>
                      <a:endParaRPr lang="en-US" sz="1100" dirty="0">
                        <a:solidFill>
                          <a:schemeClr val="tx1"/>
                        </a:solidFill>
                        <a:effectLst/>
                        <a:latin typeface="+mn-lt"/>
                        <a:ea typeface="Times New Roman" panose="02020603050405020304" pitchFamily="18" charset="0"/>
                      </a:endParaRPr>
                    </a:p>
                    <a:p>
                      <a:pPr marL="0" marR="0" algn="ctr">
                        <a:lnSpc>
                          <a:spcPts val="1200"/>
                        </a:lnSpc>
                        <a:spcBef>
                          <a:spcPts val="200"/>
                        </a:spcBef>
                        <a:spcAft>
                          <a:spcPts val="50"/>
                        </a:spcAft>
                        <a:tabLst>
                          <a:tab pos="635000" algn="dec"/>
                        </a:tabLst>
                      </a:pPr>
                      <a:r>
                        <a:rPr lang="en-US" sz="1100" dirty="0">
                          <a:solidFill>
                            <a:schemeClr val="tx1"/>
                          </a:solidFill>
                          <a:effectLst/>
                          <a:latin typeface="+mn-lt"/>
                          <a:ea typeface="Times New Roman" panose="02020603050405020304" pitchFamily="18" charset="0"/>
                        </a:rPr>
                        <a:t>38 (5)</a:t>
                      </a:r>
                    </a:p>
                    <a:p>
                      <a:pPr marL="0" marR="0" algn="ctr">
                        <a:lnSpc>
                          <a:spcPts val="1200"/>
                        </a:lnSpc>
                        <a:spcBef>
                          <a:spcPts val="200"/>
                        </a:spcBef>
                        <a:spcAft>
                          <a:spcPts val="50"/>
                        </a:spcAft>
                        <a:tabLst>
                          <a:tab pos="635000" algn="dec"/>
                        </a:tabLst>
                      </a:pPr>
                      <a:r>
                        <a:rPr lang="en-US" sz="1100" dirty="0">
                          <a:solidFill>
                            <a:schemeClr val="tx1"/>
                          </a:solidFill>
                          <a:effectLst/>
                          <a:latin typeface="+mn-lt"/>
                          <a:ea typeface="Times New Roman" panose="02020603050405020304" pitchFamily="18" charset="0"/>
                        </a:rPr>
                        <a:t>1</a:t>
                      </a:r>
                    </a:p>
                  </a:txBody>
                  <a:tcPr marL="89788" marR="89788" marT="44893" marB="44893" anchor="b">
                    <a:lnL w="12700" cap="flat" cmpd="sng" algn="ctr">
                      <a:solidFill>
                        <a:schemeClr val="bg1">
                          <a:lumMod val="85000"/>
                        </a:schemeClr>
                      </a:solidFill>
                      <a:prstDash val="solid"/>
                      <a:round/>
                      <a:headEnd type="none" w="med" len="med"/>
                      <a:tailEnd type="none" w="med" len="med"/>
                    </a:lnL>
                    <a:lnR w="28575" cap="flat" cmpd="sng" algn="ctr">
                      <a:no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54762963"/>
                  </a:ext>
                </a:extLst>
              </a:tr>
              <a:tr h="1591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100" b="1" i="0" u="none" strike="noStrike" cap="none" normalizeH="0" baseline="0" dirty="0">
                          <a:ln>
                            <a:noFill/>
                          </a:ln>
                          <a:solidFill>
                            <a:schemeClr val="tx1"/>
                          </a:solidFill>
                          <a:effectLst/>
                          <a:latin typeface="+mn-lt"/>
                          <a:cs typeface="Arial" pitchFamily="34" charset="0"/>
                        </a:rPr>
                        <a:t>Allergic rhinitis, </a:t>
                      </a:r>
                      <a:r>
                        <a:rPr kumimoji="0" lang="en-US" altLang="en-US" sz="1100" b="1" u="none" strike="noStrike" kern="1200" cap="none" normalizeH="0" baseline="0" dirty="0">
                          <a:ln>
                            <a:noFill/>
                          </a:ln>
                          <a:solidFill>
                            <a:schemeClr val="tx1"/>
                          </a:solidFill>
                          <a:effectLst/>
                          <a:latin typeface="+mn-lt"/>
                          <a:ea typeface="+mn-ea"/>
                          <a:cs typeface="+mn-cs"/>
                        </a:rPr>
                        <a:t>n (%)</a:t>
                      </a:r>
                      <a:endParaRPr kumimoji="0" lang="en-US" altLang="en-US" sz="1100" b="1" i="0" u="none" strike="noStrike" cap="none" normalizeH="0" baseline="0" dirty="0">
                        <a:ln>
                          <a:noFill/>
                        </a:ln>
                        <a:solidFill>
                          <a:schemeClr val="tx1"/>
                        </a:solidFill>
                        <a:effectLst/>
                        <a:latin typeface="+mn-lt"/>
                        <a:cs typeface="Arial" pitchFamily="34" charset="0"/>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lvl="0" indent="0" algn="ctr" defTabSz="914400" rtl="0" eaLnBrk="1" fontAlgn="auto" latinLnBrk="0" hangingPunct="1">
                        <a:lnSpc>
                          <a:spcPts val="1200"/>
                        </a:lnSpc>
                        <a:spcBef>
                          <a:spcPts val="200"/>
                        </a:spcBef>
                        <a:spcAft>
                          <a:spcPts val="50"/>
                        </a:spcAft>
                        <a:buClrTx/>
                        <a:buSzTx/>
                        <a:buFontTx/>
                        <a:buNone/>
                        <a:tabLst>
                          <a:tab pos="635000" algn="dec"/>
                        </a:tabLst>
                        <a:defRPr/>
                      </a:pPr>
                      <a:r>
                        <a:rPr lang="en-US" sz="1100" dirty="0">
                          <a:solidFill>
                            <a:schemeClr val="tx1"/>
                          </a:solidFill>
                          <a:effectLst/>
                          <a:latin typeface="+mn-lt"/>
                          <a:ea typeface="Times New Roman" panose="02020603050405020304" pitchFamily="18" charset="0"/>
                        </a:rPr>
                        <a:t>294 (57)</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lvl="0" indent="0" algn="ctr" defTabSz="914400" rtl="0" eaLnBrk="1" fontAlgn="auto" latinLnBrk="0" hangingPunct="1">
                        <a:lnSpc>
                          <a:spcPts val="1200"/>
                        </a:lnSpc>
                        <a:spcBef>
                          <a:spcPts val="200"/>
                        </a:spcBef>
                        <a:spcAft>
                          <a:spcPts val="50"/>
                        </a:spcAft>
                        <a:buClrTx/>
                        <a:buSzTx/>
                        <a:buFontTx/>
                        <a:buNone/>
                        <a:tabLst>
                          <a:tab pos="635000" algn="dec"/>
                        </a:tabLst>
                        <a:defRPr/>
                      </a:pPr>
                      <a:r>
                        <a:rPr lang="en-US" sz="1100" dirty="0">
                          <a:solidFill>
                            <a:schemeClr val="tx1"/>
                          </a:solidFill>
                          <a:effectLst/>
                          <a:latin typeface="+mn-lt"/>
                          <a:ea typeface="Times New Roman" panose="02020603050405020304" pitchFamily="18" charset="0"/>
                        </a:rPr>
                        <a:t>161 (61)</a:t>
                      </a:r>
                    </a:p>
                  </a:txBody>
                  <a:tcPr marL="89788" marR="89788" marT="44893" marB="44893"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lvl="0" indent="0" algn="ctr" defTabSz="914400" rtl="0" eaLnBrk="1" fontAlgn="auto" latinLnBrk="0" hangingPunct="1">
                        <a:lnSpc>
                          <a:spcPts val="1200"/>
                        </a:lnSpc>
                        <a:spcBef>
                          <a:spcPts val="200"/>
                        </a:spcBef>
                        <a:spcAft>
                          <a:spcPts val="50"/>
                        </a:spcAft>
                        <a:buClrTx/>
                        <a:buSzTx/>
                        <a:buFontTx/>
                        <a:buNone/>
                        <a:tabLst>
                          <a:tab pos="635000" algn="dec"/>
                        </a:tabLst>
                        <a:defRPr/>
                      </a:pPr>
                      <a:r>
                        <a:rPr lang="en-US" sz="1100" dirty="0">
                          <a:solidFill>
                            <a:schemeClr val="tx1"/>
                          </a:solidFill>
                          <a:effectLst/>
                          <a:latin typeface="+mn-lt"/>
                          <a:ea typeface="Times New Roman" panose="02020603050405020304" pitchFamily="18" charset="0"/>
                        </a:rPr>
                        <a:t>455 (58)</a:t>
                      </a:r>
                    </a:p>
                  </a:txBody>
                  <a:tcPr marL="89788" marR="89788" marT="44893" marB="44893" anchor="ctr">
                    <a:lnL w="12700" cap="flat" cmpd="sng" algn="ctr">
                      <a:solidFill>
                        <a:schemeClr val="bg1">
                          <a:lumMod val="8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algn="ctr">
                        <a:lnSpc>
                          <a:spcPts val="1200"/>
                        </a:lnSpc>
                        <a:spcBef>
                          <a:spcPts val="200"/>
                        </a:spcBef>
                        <a:spcAft>
                          <a:spcPts val="50"/>
                        </a:spcAft>
                        <a:tabLst>
                          <a:tab pos="635000" algn="dec"/>
                        </a:tabLst>
                      </a:pPr>
                      <a:r>
                        <a:rPr lang="en-US" sz="1100" dirty="0">
                          <a:solidFill>
                            <a:schemeClr val="tx1"/>
                          </a:solidFill>
                          <a:effectLst/>
                          <a:latin typeface="+mn-lt"/>
                          <a:ea typeface="Times New Roman" panose="02020603050405020304" pitchFamily="18" charset="0"/>
                        </a:rPr>
                        <a:t>296 (58)</a:t>
                      </a:r>
                    </a:p>
                  </a:txBody>
                  <a:tcPr marL="89788" marR="89788" marT="44893" marB="44893" anchor="ctr">
                    <a:lnL w="19050"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kern="1200" dirty="0">
                          <a:solidFill>
                            <a:schemeClr val="tx1"/>
                          </a:solidFill>
                          <a:effectLst/>
                          <a:latin typeface="+mn-lt"/>
                          <a:ea typeface="+mn-ea"/>
                          <a:cs typeface="+mn-cs"/>
                        </a:rPr>
                        <a:t>160 (57)</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kern="1200" dirty="0">
                          <a:solidFill>
                            <a:schemeClr val="tx1"/>
                          </a:solidFill>
                          <a:effectLst/>
                          <a:latin typeface="+mn-lt"/>
                          <a:ea typeface="+mn-ea"/>
                          <a:cs typeface="+mn-cs"/>
                        </a:rPr>
                        <a:t>456 (58)</a:t>
                      </a:r>
                    </a:p>
                  </a:txBody>
                  <a:tcPr marL="89788" marR="89788" marT="44893" marB="44893" anchor="ctr">
                    <a:lnL w="12700" cap="flat" cmpd="sng" algn="ctr">
                      <a:solidFill>
                        <a:schemeClr val="bg1">
                          <a:lumMod val="85000"/>
                        </a:schemeClr>
                      </a:solidFill>
                      <a:prstDash val="solid"/>
                      <a:round/>
                      <a:headEnd type="none" w="med" len="med"/>
                      <a:tailEnd type="none" w="med" len="med"/>
                    </a:lnL>
                    <a:lnR w="28575" cap="flat" cmpd="sng" algn="ctr">
                      <a:no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2747301109"/>
                  </a:ext>
                </a:extLst>
              </a:tr>
              <a:tr h="1591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100" b="1" i="0" u="none" strike="noStrike" kern="1200" cap="none" normalizeH="0" baseline="0" dirty="0">
                          <a:ln>
                            <a:noFill/>
                          </a:ln>
                          <a:solidFill>
                            <a:schemeClr val="tx1"/>
                          </a:solidFill>
                          <a:effectLst/>
                          <a:latin typeface="+mn-lt"/>
                          <a:ea typeface="+mn-ea"/>
                          <a:cs typeface="Arial" pitchFamily="34" charset="0"/>
                        </a:rPr>
                        <a:t>Nasal polyps, </a:t>
                      </a:r>
                      <a:r>
                        <a:rPr kumimoji="0" lang="en-US" altLang="en-US" sz="1100" b="1" u="none" strike="noStrike" kern="1200" cap="none" normalizeH="0" baseline="0" dirty="0">
                          <a:ln>
                            <a:noFill/>
                          </a:ln>
                          <a:solidFill>
                            <a:schemeClr val="tx1"/>
                          </a:solidFill>
                          <a:effectLst/>
                          <a:latin typeface="+mn-lt"/>
                          <a:ea typeface="+mn-ea"/>
                          <a:cs typeface="+mn-cs"/>
                        </a:rPr>
                        <a:t>n (%)</a:t>
                      </a:r>
                      <a:endParaRPr kumimoji="0" lang="en-US" altLang="en-US" sz="1100" b="1" i="0" u="none" strike="noStrike" kern="1200" cap="none" normalizeH="0" baseline="0" dirty="0">
                        <a:ln>
                          <a:noFill/>
                        </a:ln>
                        <a:solidFill>
                          <a:schemeClr val="tx1"/>
                        </a:solidFill>
                        <a:effectLst/>
                        <a:latin typeface="+mn-lt"/>
                        <a:ea typeface="+mn-ea"/>
                        <a:cs typeface="Arial" pitchFamily="34" charset="0"/>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38100" cap="flat" cmpd="sng" algn="ctr">
                      <a:solidFill>
                        <a:srgbClr val="0D375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ts val="1200"/>
                        </a:lnSpc>
                        <a:spcBef>
                          <a:spcPts val="200"/>
                        </a:spcBef>
                        <a:spcAft>
                          <a:spcPts val="50"/>
                        </a:spcAft>
                        <a:tabLst>
                          <a:tab pos="635000" algn="dec"/>
                        </a:tabLst>
                      </a:pPr>
                      <a:r>
                        <a:rPr lang="en-US" sz="1100" dirty="0">
                          <a:solidFill>
                            <a:schemeClr val="tx1"/>
                          </a:solidFill>
                          <a:effectLst/>
                          <a:latin typeface="+mn-lt"/>
                          <a:ea typeface="Times New Roman" panose="02020603050405020304" pitchFamily="18" charset="0"/>
                        </a:rPr>
                        <a:t>92 (18)</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38100" cap="flat" cmpd="sng" algn="ctr">
                      <a:solidFill>
                        <a:srgbClr val="0D375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ts val="1200"/>
                        </a:lnSpc>
                        <a:spcBef>
                          <a:spcPts val="200"/>
                        </a:spcBef>
                        <a:spcAft>
                          <a:spcPts val="50"/>
                        </a:spcAft>
                        <a:tabLst>
                          <a:tab pos="635000" algn="dec"/>
                        </a:tabLst>
                      </a:pPr>
                      <a:r>
                        <a:rPr lang="en-US" sz="1100" dirty="0">
                          <a:solidFill>
                            <a:schemeClr val="tx1"/>
                          </a:solidFill>
                          <a:effectLst/>
                          <a:latin typeface="+mn-lt"/>
                          <a:ea typeface="Times New Roman" panose="02020603050405020304" pitchFamily="18" charset="0"/>
                        </a:rPr>
                        <a:t>49 (18)</a:t>
                      </a:r>
                    </a:p>
                  </a:txBody>
                  <a:tcPr marL="89788" marR="89788" marT="44893" marB="44893"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38100" cap="flat" cmpd="sng" algn="ctr">
                      <a:solidFill>
                        <a:srgbClr val="0D375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ts val="1200"/>
                        </a:lnSpc>
                        <a:spcBef>
                          <a:spcPts val="200"/>
                        </a:spcBef>
                        <a:spcAft>
                          <a:spcPts val="50"/>
                        </a:spcAft>
                        <a:tabLst>
                          <a:tab pos="635000" algn="dec"/>
                        </a:tabLst>
                      </a:pPr>
                      <a:r>
                        <a:rPr lang="en-US" sz="1100" dirty="0">
                          <a:solidFill>
                            <a:schemeClr val="tx1"/>
                          </a:solidFill>
                          <a:effectLst/>
                          <a:latin typeface="+mn-lt"/>
                          <a:ea typeface="Times New Roman" panose="02020603050405020304" pitchFamily="18" charset="0"/>
                        </a:rPr>
                        <a:t>141 (18)</a:t>
                      </a:r>
                    </a:p>
                  </a:txBody>
                  <a:tcPr marL="89788" marR="89788" marT="44893" marB="44893" anchor="ctr">
                    <a:lnL w="12700" cap="flat" cmpd="sng" algn="ctr">
                      <a:solidFill>
                        <a:schemeClr val="bg1">
                          <a:lumMod val="8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38100" cap="flat" cmpd="sng" algn="ctr">
                      <a:solidFill>
                        <a:srgbClr val="0D375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ts val="1200"/>
                        </a:lnSpc>
                        <a:spcBef>
                          <a:spcPts val="200"/>
                        </a:spcBef>
                        <a:spcAft>
                          <a:spcPts val="50"/>
                        </a:spcAft>
                        <a:tabLst>
                          <a:tab pos="635000" algn="dec"/>
                        </a:tabLst>
                      </a:pPr>
                      <a:r>
                        <a:rPr lang="en-US" sz="1100" dirty="0">
                          <a:solidFill>
                            <a:schemeClr val="tx1"/>
                          </a:solidFill>
                          <a:effectLst/>
                          <a:latin typeface="+mn-lt"/>
                          <a:ea typeface="Times New Roman" panose="02020603050405020304" pitchFamily="18" charset="0"/>
                        </a:rPr>
                        <a:t>82 (16)</a:t>
                      </a:r>
                    </a:p>
                  </a:txBody>
                  <a:tcPr marL="89788" marR="89788" marT="44893" marB="44893" anchor="ctr">
                    <a:lnL w="19050"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38100" cap="flat" cmpd="sng" algn="ctr">
                      <a:solidFill>
                        <a:srgbClr val="0D375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kern="1200" dirty="0">
                          <a:solidFill>
                            <a:schemeClr val="tx1"/>
                          </a:solidFill>
                          <a:effectLst/>
                          <a:latin typeface="+mn-lt"/>
                          <a:ea typeface="+mn-ea"/>
                          <a:cs typeface="+mn-cs"/>
                        </a:rPr>
                        <a:t>39 (14)</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38100" cap="flat" cmpd="sng" algn="ctr">
                      <a:solidFill>
                        <a:srgbClr val="0D375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100" kern="1200" dirty="0">
                          <a:solidFill>
                            <a:schemeClr val="tx1"/>
                          </a:solidFill>
                          <a:effectLst/>
                          <a:latin typeface="+mn-lt"/>
                          <a:ea typeface="+mn-ea"/>
                          <a:cs typeface="+mn-cs"/>
                        </a:rPr>
                        <a:t>121 (15)</a:t>
                      </a:r>
                    </a:p>
                  </a:txBody>
                  <a:tcPr marL="89788" marR="89788" marT="44893" marB="44893" anchor="ctr">
                    <a:lnL w="12700" cap="flat" cmpd="sng" algn="ctr">
                      <a:solidFill>
                        <a:schemeClr val="bg1">
                          <a:lumMod val="85000"/>
                        </a:schemeClr>
                      </a:solidFill>
                      <a:prstDash val="solid"/>
                      <a:round/>
                      <a:headEnd type="none" w="med" len="med"/>
                      <a:tailEnd type="none" w="med" len="med"/>
                    </a:lnL>
                    <a:lnR w="28575" cap="flat" cmpd="sng" algn="ctr">
                      <a:noFill/>
                      <a:prstDash val="solid"/>
                      <a:round/>
                      <a:headEnd type="none" w="med" len="med"/>
                      <a:tailEnd type="none" w="med" len="med"/>
                    </a:lnR>
                    <a:lnT w="6350" cap="flat" cmpd="sng" algn="ctr">
                      <a:noFill/>
                      <a:prstDash val="solid"/>
                      <a:round/>
                      <a:headEnd type="none" w="med" len="med"/>
                      <a:tailEnd type="none" w="med" len="med"/>
                    </a:lnT>
                    <a:lnB w="38100" cap="flat" cmpd="sng" algn="ctr">
                      <a:solidFill>
                        <a:srgbClr val="0D3759"/>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83198214"/>
                  </a:ext>
                </a:extLst>
              </a:tr>
            </a:tbl>
          </a:graphicData>
        </a:graphic>
      </p:graphicFrame>
    </p:spTree>
    <p:extLst>
      <p:ext uri="{BB962C8B-B14F-4D97-AF65-F5344CB8AC3E}">
        <p14:creationId xmlns:p14="http://schemas.microsoft.com/office/powerpoint/2010/main" val="1800930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p:cNvSpPr>
            <a:spLocks noGrp="1"/>
          </p:cNvSpPr>
          <p:nvPr>
            <p:ph type="title"/>
          </p:nvPr>
        </p:nvSpPr>
        <p:spPr/>
        <p:txBody>
          <a:bodyPr/>
          <a:lstStyle/>
          <a:p>
            <a:pPr algn="l"/>
            <a:r>
              <a:rPr lang="en-US" altLang="en-US" dirty="0"/>
              <a:t>Antidrug Antibody Response (Full Analysis Set)</a:t>
            </a:r>
          </a:p>
        </p:txBody>
      </p:sp>
      <p:sp>
        <p:nvSpPr>
          <p:cNvPr id="4" name="Text Placeholder 3">
            <a:extLst>
              <a:ext uri="{FF2B5EF4-FFF2-40B4-BE49-F238E27FC236}">
                <a16:creationId xmlns:a16="http://schemas.microsoft.com/office/drawing/2014/main" id="{62C6EC04-1748-4187-8015-6709444EF8A3}"/>
              </a:ext>
            </a:extLst>
          </p:cNvPr>
          <p:cNvSpPr>
            <a:spLocks noGrp="1"/>
          </p:cNvSpPr>
          <p:nvPr>
            <p:ph type="body" sz="quarter" idx="13"/>
          </p:nvPr>
        </p:nvSpPr>
        <p:spPr/>
        <p:txBody>
          <a:bodyPr>
            <a:normAutofit fontScale="92500"/>
          </a:bodyPr>
          <a:lstStyle/>
          <a:p>
            <a:pPr>
              <a:spcBef>
                <a:spcPts val="0"/>
              </a:spcBef>
            </a:pPr>
            <a:r>
              <a:rPr lang="en-GB" baseline="30000" dirty="0">
                <a:ea typeface="Times New Roman" panose="02020603050405020304" pitchFamily="18" charset="0"/>
              </a:rPr>
              <a:t>a</a:t>
            </a:r>
            <a:r>
              <a:rPr lang="en-GB" dirty="0">
                <a:ea typeface="Times New Roman" panose="02020603050405020304" pitchFamily="18" charset="0"/>
              </a:rPr>
              <a:t>Number of patients with ADA results available; </a:t>
            </a:r>
            <a:r>
              <a:rPr lang="en-GB" baseline="30000" dirty="0">
                <a:ea typeface="Times New Roman" panose="02020603050405020304" pitchFamily="18" charset="0"/>
              </a:rPr>
              <a:t>b</a:t>
            </a:r>
            <a:r>
              <a:rPr lang="en-GB" dirty="0">
                <a:ea typeface="Times New Roman" panose="02020603050405020304" pitchFamily="18" charset="0"/>
              </a:rPr>
              <a:t>Denominator based on </a:t>
            </a:r>
            <a:r>
              <a:rPr lang="en-GB" dirty="0">
                <a:ea typeface="Times New Roman" panose="02020603050405020304" pitchFamily="18" charset="0"/>
                <a:cs typeface="Arial" panose="020B0604020202020204" pitchFamily="34" charset="0"/>
              </a:rPr>
              <a:t>≥1 postbaseline result available; </a:t>
            </a:r>
            <a:r>
              <a:rPr lang="en-GB" baseline="30000" dirty="0">
                <a:ea typeface="Times New Roman" panose="02020603050405020304" pitchFamily="18" charset="0"/>
                <a:cs typeface="Arial" panose="020B0604020202020204" pitchFamily="34" charset="0"/>
              </a:rPr>
              <a:t>c</a:t>
            </a:r>
            <a:r>
              <a:rPr lang="en-GB" dirty="0">
                <a:ea typeface="Times New Roman" panose="02020603050405020304" pitchFamily="18" charset="0"/>
              </a:rPr>
              <a:t>Denominator based on baseline and </a:t>
            </a:r>
            <a:r>
              <a:rPr lang="en-GB" dirty="0">
                <a:ea typeface="Times New Roman" panose="02020603050405020304" pitchFamily="18" charset="0"/>
                <a:cs typeface="Arial" panose="020B0604020202020204" pitchFamily="34" charset="0"/>
              </a:rPr>
              <a:t>≥1 postbaseline result available;</a:t>
            </a:r>
            <a:r>
              <a:rPr lang="en-GB" dirty="0">
                <a:ea typeface="Times New Roman" panose="02020603050405020304" pitchFamily="18" charset="0"/>
              </a:rPr>
              <a:t> </a:t>
            </a:r>
            <a:r>
              <a:rPr lang="en-GB" baseline="30000" dirty="0">
                <a:ea typeface="Times New Roman" panose="02020603050405020304" pitchFamily="18" charset="0"/>
              </a:rPr>
              <a:t>d</a:t>
            </a:r>
            <a:r>
              <a:rPr lang="en-GB" dirty="0"/>
              <a:t>Newly ADA persistent positive defined as baseline negative and positive at ≥2 postbaseline assessments (with ≥16 weeks between first and last positive) or positive at last postbaseline assessment; </a:t>
            </a:r>
            <a:r>
              <a:rPr lang="en-GB" baseline="30000" dirty="0"/>
              <a:t>e</a:t>
            </a:r>
            <a:r>
              <a:rPr lang="en-GB" dirty="0"/>
              <a:t>Stable ADA persistent positive defined as positive at baseline and ≥2 postbaseline assessments (with ≥16 weeks between first and last positive); </a:t>
            </a:r>
            <a:r>
              <a:rPr lang="en-GB" baseline="30000" dirty="0"/>
              <a:t>f</a:t>
            </a:r>
            <a:r>
              <a:rPr lang="en-GB" dirty="0"/>
              <a:t>ADA transient positive defined as having </a:t>
            </a:r>
            <a:r>
              <a:rPr lang="en-GB" dirty="0">
                <a:latin typeface="Arial" panose="020B0604020202020204" pitchFamily="34" charset="0"/>
                <a:cs typeface="Arial" panose="020B0604020202020204" pitchFamily="34" charset="0"/>
              </a:rPr>
              <a:t>≥1 </a:t>
            </a:r>
            <a:r>
              <a:rPr lang="en-GB" dirty="0"/>
              <a:t>postbaseline ADA positive assessment and not fulfilling the conditions of either newly persistent positive or stable persistent positive.</a:t>
            </a:r>
            <a:endParaRPr lang="en-US" dirty="0">
              <a:ea typeface="Times New Roman" panose="02020603050405020304" pitchFamily="18" charset="0"/>
            </a:endParaRPr>
          </a:p>
          <a:p>
            <a:r>
              <a:rPr lang="en-GB" dirty="0">
                <a:ea typeface="Times New Roman" panose="02020603050405020304" pitchFamily="18" charset="0"/>
              </a:rPr>
              <a:t>ADA = antidrug antibody; nAb = neutralizing antibodies; PBO = placebo; Q4W = every 4 weeks; Q8W = every 8 weeks (first 3 doses Q4W).</a:t>
            </a:r>
          </a:p>
          <a:p>
            <a:r>
              <a:rPr lang="en-US" dirty="0"/>
              <a:t>Busse WW et al. Supplementary material. </a:t>
            </a:r>
            <a:r>
              <a:rPr lang="en-US" i="1" dirty="0"/>
              <a:t>Lancet Respir Med. </a:t>
            </a:r>
            <a:r>
              <a:rPr lang="en-US" dirty="0"/>
              <a:t>2018.</a:t>
            </a:r>
          </a:p>
        </p:txBody>
      </p:sp>
      <p:sp>
        <p:nvSpPr>
          <p:cNvPr id="7" name="Slide Number Placeholder 6">
            <a:extLst>
              <a:ext uri="{FF2B5EF4-FFF2-40B4-BE49-F238E27FC236}">
                <a16:creationId xmlns:a16="http://schemas.microsoft.com/office/drawing/2014/main" id="{ECE08193-0884-49B5-9ED8-8589ED4D9CB2}"/>
              </a:ext>
            </a:extLst>
          </p:cNvPr>
          <p:cNvSpPr>
            <a:spLocks noGrp="1"/>
          </p:cNvSpPr>
          <p:nvPr>
            <p:ph type="sldNum" sz="quarter" idx="12"/>
          </p:nvPr>
        </p:nvSpPr>
        <p:spPr/>
        <p:txBody>
          <a:bodyPr/>
          <a:lstStyle/>
          <a:p>
            <a:pPr algn="ctr"/>
            <a:fld id="{CC7432E5-F8E0-41AE-9A6B-AD730338B005}" type="slidenum">
              <a:rPr lang="en-US" smtClean="0"/>
              <a:pPr algn="ctr"/>
              <a:t>37</a:t>
            </a:fld>
            <a:endParaRPr lang="en-US" dirty="0"/>
          </a:p>
        </p:txBody>
      </p:sp>
      <p:graphicFrame>
        <p:nvGraphicFramePr>
          <p:cNvPr id="16" name="Table 15">
            <a:extLst>
              <a:ext uri="{FF2B5EF4-FFF2-40B4-BE49-F238E27FC236}">
                <a16:creationId xmlns:a16="http://schemas.microsoft.com/office/drawing/2014/main" id="{DB2DF4DA-D344-4C42-8807-9D3B35E8A6A3}"/>
              </a:ext>
            </a:extLst>
          </p:cNvPr>
          <p:cNvGraphicFramePr>
            <a:graphicFrameLocks noGrp="1"/>
          </p:cNvGraphicFramePr>
          <p:nvPr>
            <p:extLst>
              <p:ext uri="{D42A27DB-BD31-4B8C-83A1-F6EECF244321}">
                <p14:modId xmlns:p14="http://schemas.microsoft.com/office/powerpoint/2010/main" val="693394699"/>
              </p:ext>
            </p:extLst>
          </p:nvPr>
        </p:nvGraphicFramePr>
        <p:xfrm>
          <a:off x="487680" y="1956076"/>
          <a:ext cx="10769138" cy="3727433"/>
        </p:xfrm>
        <a:graphic>
          <a:graphicData uri="http://schemas.openxmlformats.org/drawingml/2006/table">
            <a:tbl>
              <a:tblPr firstRow="1" bandRow="1">
                <a:tableStyleId>{5940675A-B579-460E-94D1-54222C63F5DA}</a:tableStyleId>
              </a:tblPr>
              <a:tblGrid>
                <a:gridCol w="4093044">
                  <a:extLst>
                    <a:ext uri="{9D8B030D-6E8A-4147-A177-3AD203B41FA5}">
                      <a16:colId xmlns:a16="http://schemas.microsoft.com/office/drawing/2014/main" val="20000"/>
                    </a:ext>
                  </a:extLst>
                </a:gridCol>
                <a:gridCol w="1764621">
                  <a:extLst>
                    <a:ext uri="{9D8B030D-6E8A-4147-A177-3AD203B41FA5}">
                      <a16:colId xmlns:a16="http://schemas.microsoft.com/office/drawing/2014/main" val="20001"/>
                    </a:ext>
                  </a:extLst>
                </a:gridCol>
                <a:gridCol w="1467851">
                  <a:extLst>
                    <a:ext uri="{9D8B030D-6E8A-4147-A177-3AD203B41FA5}">
                      <a16:colId xmlns:a16="http://schemas.microsoft.com/office/drawing/2014/main" val="2651284334"/>
                    </a:ext>
                  </a:extLst>
                </a:gridCol>
                <a:gridCol w="1697006">
                  <a:extLst>
                    <a:ext uri="{9D8B030D-6E8A-4147-A177-3AD203B41FA5}">
                      <a16:colId xmlns:a16="http://schemas.microsoft.com/office/drawing/2014/main" val="4243274984"/>
                    </a:ext>
                  </a:extLst>
                </a:gridCol>
                <a:gridCol w="1746616">
                  <a:extLst>
                    <a:ext uri="{9D8B030D-6E8A-4147-A177-3AD203B41FA5}">
                      <a16:colId xmlns:a16="http://schemas.microsoft.com/office/drawing/2014/main" val="20004"/>
                    </a:ext>
                  </a:extLst>
                </a:gridCol>
              </a:tblGrid>
              <a:tr h="306484">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1" dirty="0">
                          <a:solidFill>
                            <a:schemeClr val="bg1"/>
                          </a:solidFill>
                          <a:effectLst/>
                        </a:rPr>
                        <a:t>Parameter, n (%) </a:t>
                      </a:r>
                      <a:endParaRPr kumimoji="0" lang="en-US" sz="1600" b="1" u="none" strike="noStrike" kern="1200" cap="none" normalizeH="0" baseline="0" dirty="0">
                        <a:ln>
                          <a:noFill/>
                        </a:ln>
                        <a:solidFill>
                          <a:schemeClr val="bg1"/>
                        </a:solidFill>
                        <a:effectLst/>
                        <a:latin typeface="+mn-lt"/>
                        <a:ea typeface="+mn-ea"/>
                        <a:cs typeface="Arial" pitchFamily="34" charset="0"/>
                      </a:endParaRPr>
                    </a:p>
                  </a:txBody>
                  <a:tcPr marL="89788" marR="89788" marT="44893" marB="44893" anchor="b">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gridSpan="2">
                  <a:txBody>
                    <a:bodyPr/>
                    <a:lstStyle/>
                    <a:p>
                      <a:pPr algn="ctr"/>
                      <a:r>
                        <a:rPr lang="en-US" sz="1600" b="1" dirty="0">
                          <a:solidFill>
                            <a:schemeClr val="bg1"/>
                          </a:solidFill>
                          <a:latin typeface="+mn-lt"/>
                        </a:rPr>
                        <a:t>Benralizumab Q4W</a:t>
                      </a:r>
                    </a:p>
                  </a:txBody>
                  <a:tcPr marL="89788" marR="89788" marT="44893" marB="44893" anchor="b">
                    <a:lnL w="12700" cap="flat" cmpd="sng" algn="ctr">
                      <a:solidFill>
                        <a:schemeClr val="bg1">
                          <a:lumMod val="7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endParaRPr lang="en-US"/>
                    </a:p>
                  </a:txBody>
                  <a:tcPr>
                    <a:lnL w="12700" cap="flat" cmpd="sng" algn="ctr">
                      <a:solidFill>
                        <a:schemeClr val="bg1">
                          <a:lumMod val="75000"/>
                        </a:schemeClr>
                      </a:solidFill>
                      <a:prstDash val="solid"/>
                      <a:round/>
                      <a:headEnd type="none" w="med" len="med"/>
                      <a:tailEnd type="none" w="med" len="med"/>
                    </a:ln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bg1"/>
                          </a:solidFill>
                          <a:latin typeface="+mn-lt"/>
                        </a:rPr>
                        <a:t>Benralizumab Q8W</a:t>
                      </a:r>
                    </a:p>
                  </a:txBody>
                  <a:tcPr marL="89788" marR="89788" marT="44893" marB="44893" anchor="b">
                    <a:lnL w="19050" cap="flat" cmpd="sng" algn="ctr">
                      <a:solidFill>
                        <a:schemeClr val="bg1">
                          <a:lumMod val="6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50" b="1" dirty="0">
                        <a:solidFill>
                          <a:schemeClr val="bg1"/>
                        </a:solidFill>
                        <a:latin typeface="+mn-lt"/>
                      </a:endParaRPr>
                    </a:p>
                  </a:txBody>
                  <a:tcPr marL="89788" marR="89788" marT="44893" marB="44893" anchor="b">
                    <a:lnL w="12700" cap="flat" cmpd="sng" algn="ctr">
                      <a:solidFill>
                        <a:schemeClr val="bg1">
                          <a:lumMod val="85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0"/>
                  </a:ext>
                </a:extLst>
              </a:tr>
              <a:tr h="530487">
                <a:tc vMerge="1">
                  <a:txBody>
                    <a:bodyPr/>
                    <a:lstStyle/>
                    <a:p>
                      <a:endParaRPr lang="en-US"/>
                    </a:p>
                  </a:txBody>
                  <a:tcPr/>
                </a:tc>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b="1" u="none" strike="noStrike" cap="none" normalizeH="0" baseline="0" dirty="0">
                          <a:ln>
                            <a:noFill/>
                          </a:ln>
                          <a:solidFill>
                            <a:schemeClr val="bg1"/>
                          </a:solidFill>
                          <a:effectLst/>
                          <a:latin typeface="+mn-lt"/>
                        </a:rPr>
                        <a:t>Q4W/Q4W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b="1" u="none" strike="noStrike" cap="none" normalizeH="0" baseline="0" dirty="0">
                          <a:ln>
                            <a:noFill/>
                          </a:ln>
                          <a:solidFill>
                            <a:schemeClr val="bg1"/>
                          </a:solidFill>
                          <a:effectLst/>
                          <a:latin typeface="+mn-lt"/>
                        </a:rPr>
                        <a:t>n=518</a:t>
                      </a:r>
                    </a:p>
                  </a:txBody>
                  <a:tcPr marL="89788" marR="89788" marT="44893" marB="44893" anchor="b"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b="1" u="none" strike="noStrike" cap="none" normalizeH="0" baseline="0" dirty="0">
                          <a:ln>
                            <a:noFill/>
                          </a:ln>
                          <a:solidFill>
                            <a:schemeClr val="bg1"/>
                          </a:solidFill>
                          <a:effectLst/>
                          <a:latin typeface="+mn-lt"/>
                        </a:rPr>
                        <a:t>PBO/Q4W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b="1" i="0" u="none" strike="noStrike" cap="none" normalizeH="0" baseline="0" dirty="0">
                          <a:ln>
                            <a:noFill/>
                          </a:ln>
                          <a:solidFill>
                            <a:schemeClr val="bg1"/>
                          </a:solidFill>
                          <a:effectLst/>
                          <a:latin typeface="+mn-lt"/>
                          <a:cs typeface="Arial" pitchFamily="34" charset="0"/>
                        </a:rPr>
                        <a:t>n=265</a:t>
                      </a:r>
                    </a:p>
                  </a:txBody>
                  <a:tcPr marL="89788" marR="89788" marT="44893" marB="44893" anchor="b"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b="1" u="none" strike="noStrike" cap="none" normalizeH="0" baseline="0" dirty="0">
                          <a:ln>
                            <a:noFill/>
                          </a:ln>
                          <a:solidFill>
                            <a:schemeClr val="bg1"/>
                          </a:solidFill>
                          <a:effectLst/>
                          <a:latin typeface="+mn-lt"/>
                        </a:rPr>
                        <a:t>Q8W/Q8W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b="1" u="none" strike="noStrike" cap="none" normalizeH="0" baseline="0" dirty="0">
                          <a:ln>
                            <a:noFill/>
                          </a:ln>
                          <a:solidFill>
                            <a:schemeClr val="bg1"/>
                          </a:solidFill>
                          <a:effectLst/>
                          <a:latin typeface="+mn-lt"/>
                        </a:rPr>
                        <a:t>n=512</a:t>
                      </a:r>
                      <a:endParaRPr kumimoji="0" lang="en-US" altLang="en-US" sz="1600" b="1" i="0" u="none" strike="noStrike" cap="none" normalizeH="0" baseline="0" dirty="0">
                        <a:ln>
                          <a:noFill/>
                        </a:ln>
                        <a:solidFill>
                          <a:schemeClr val="bg1"/>
                        </a:solidFill>
                        <a:effectLst/>
                        <a:latin typeface="+mn-lt"/>
                        <a:cs typeface="Arial" pitchFamily="34" charset="0"/>
                      </a:endParaRPr>
                    </a:p>
                  </a:txBody>
                  <a:tcPr marL="89788" marR="89788" marT="44893" marB="44893" anchor="b"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b="1" u="none" strike="noStrike" cap="none" normalizeH="0" baseline="0" dirty="0">
                          <a:ln>
                            <a:noFill/>
                          </a:ln>
                          <a:solidFill>
                            <a:schemeClr val="bg1"/>
                          </a:solidFill>
                          <a:effectLst/>
                          <a:latin typeface="+mn-lt"/>
                        </a:rPr>
                        <a:t>PBO/Q8W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600" b="1" u="none" strike="noStrike" cap="none" normalizeH="0" baseline="0" dirty="0">
                          <a:ln>
                            <a:noFill/>
                          </a:ln>
                          <a:solidFill>
                            <a:schemeClr val="bg1"/>
                          </a:solidFill>
                          <a:effectLst/>
                          <a:latin typeface="+mn-lt"/>
                        </a:rPr>
                        <a:t>n=281</a:t>
                      </a:r>
                      <a:endParaRPr kumimoji="0" lang="en-US" altLang="en-US" sz="1600" b="1" i="0" u="none" strike="noStrike" cap="none" normalizeH="0" baseline="0" dirty="0">
                        <a:ln>
                          <a:noFill/>
                        </a:ln>
                        <a:solidFill>
                          <a:schemeClr val="bg1"/>
                        </a:solidFill>
                        <a:effectLst/>
                        <a:latin typeface="+mn-lt"/>
                        <a:cs typeface="Arial" pitchFamily="34" charset="0"/>
                      </a:endParaRPr>
                    </a:p>
                  </a:txBody>
                  <a:tcPr marL="89788" marR="89788" marT="44893" marB="44893" anchor="b"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1"/>
                  </a:ext>
                </a:extLst>
              </a:tr>
              <a:tr h="306484">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914400" rtl="0" eaLnBrk="0" fontAlgn="base" latinLnBrk="0" hangingPunct="0">
                        <a:lnSpc>
                          <a:spcPts val="1200"/>
                        </a:lnSpc>
                        <a:spcBef>
                          <a:spcPts val="0"/>
                        </a:spcBef>
                        <a:spcAft>
                          <a:spcPct val="0"/>
                        </a:spcAft>
                        <a:buClrTx/>
                        <a:buSzTx/>
                        <a:buFont typeface="Wingdings" pitchFamily="2" charset="2"/>
                        <a:buNone/>
                        <a:tabLst/>
                        <a:defRPr/>
                      </a:pPr>
                      <a:r>
                        <a:rPr lang="en-GB" sz="1600" b="1" dirty="0">
                          <a:solidFill>
                            <a:schemeClr val="tx1"/>
                          </a:solidFill>
                          <a:latin typeface="+mn-lt"/>
                        </a:rPr>
                        <a:t>ADA results positive response</a:t>
                      </a:r>
                      <a:r>
                        <a:rPr lang="en-GB" sz="1600" b="1" baseline="30000" dirty="0">
                          <a:solidFill>
                            <a:schemeClr val="tx1"/>
                          </a:solidFill>
                          <a:latin typeface="+mn-lt"/>
                        </a:rPr>
                        <a:t>a</a:t>
                      </a:r>
                      <a:endParaRPr lang="en-US" sz="1600" b="1" dirty="0">
                        <a:solidFill>
                          <a:schemeClr val="tx1"/>
                        </a:solidFill>
                        <a:latin typeface="+mn-lt"/>
                        <a:ea typeface="Times New Roman" panose="02020603050405020304" pitchFamily="18" charset="0"/>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600" baseline="0" dirty="0">
                          <a:solidFill>
                            <a:schemeClr val="tx1"/>
                          </a:solidFill>
                          <a:latin typeface="+mn-lt"/>
                        </a:rPr>
                        <a:t>39 </a:t>
                      </a:r>
                      <a:r>
                        <a:rPr lang="en-US" sz="1600" dirty="0">
                          <a:solidFill>
                            <a:schemeClr val="tx1"/>
                          </a:solidFill>
                          <a:latin typeface="+mn-lt"/>
                        </a:rPr>
                        <a:t>(8)</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600" baseline="0" dirty="0">
                          <a:solidFill>
                            <a:schemeClr val="tx1"/>
                          </a:solidFill>
                          <a:latin typeface="+mn-lt"/>
                        </a:rPr>
                        <a:t>41 </a:t>
                      </a:r>
                      <a:r>
                        <a:rPr lang="en-US" sz="1600" dirty="0">
                          <a:solidFill>
                            <a:schemeClr val="tx1"/>
                          </a:solidFill>
                          <a:latin typeface="+mn-lt"/>
                        </a:rPr>
                        <a:t>(15)</a:t>
                      </a:r>
                    </a:p>
                  </a:txBody>
                  <a:tcPr marL="89788" marR="89788" marT="44893" marB="44893"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600" dirty="0">
                          <a:solidFill>
                            <a:schemeClr val="tx1"/>
                          </a:solidFill>
                          <a:latin typeface="+mn-lt"/>
                        </a:rPr>
                        <a:t>57 (</a:t>
                      </a:r>
                      <a:r>
                        <a:rPr lang="en-US" sz="1600" strike="noStrike" dirty="0">
                          <a:solidFill>
                            <a:schemeClr val="tx1"/>
                          </a:solidFill>
                          <a:latin typeface="+mn-lt"/>
                        </a:rPr>
                        <a:t>11</a:t>
                      </a:r>
                      <a:r>
                        <a:rPr lang="en-US" sz="1600" dirty="0">
                          <a:solidFill>
                            <a:schemeClr val="tx1"/>
                          </a:solidFill>
                          <a:latin typeface="+mn-lt"/>
                        </a:rPr>
                        <a:t>)</a:t>
                      </a:r>
                    </a:p>
                  </a:txBody>
                  <a:tcPr marL="89788" marR="89788" marT="44893" marB="44893"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600" dirty="0">
                          <a:solidFill>
                            <a:schemeClr val="tx1"/>
                          </a:solidFill>
                          <a:latin typeface="+mn-lt"/>
                        </a:rPr>
                        <a:t>36 (13)</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754489">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914400" rtl="0" eaLnBrk="0" fontAlgn="base" latinLnBrk="0" hangingPunct="0">
                        <a:lnSpc>
                          <a:spcPct val="100000"/>
                        </a:lnSpc>
                        <a:spcBef>
                          <a:spcPts val="0"/>
                        </a:spcBef>
                        <a:spcAft>
                          <a:spcPct val="0"/>
                        </a:spcAft>
                        <a:buClrTx/>
                        <a:buSzTx/>
                        <a:buFont typeface="Wingdings" pitchFamily="2" charset="2"/>
                        <a:buNone/>
                        <a:tabLst/>
                        <a:defRPr/>
                      </a:pPr>
                      <a:r>
                        <a:rPr lang="en-GB" sz="1600" b="1" dirty="0">
                          <a:solidFill>
                            <a:schemeClr val="tx1"/>
                          </a:solidFill>
                          <a:latin typeface="+mn-lt"/>
                        </a:rPr>
                        <a:t>Any ADA results positive postbaseline, not positive/missing at baseline</a:t>
                      </a:r>
                      <a:r>
                        <a:rPr lang="en-GB" sz="1600" b="1" baseline="30000" dirty="0">
                          <a:solidFill>
                            <a:schemeClr val="tx1"/>
                          </a:solidFill>
                          <a:latin typeface="+mn-lt"/>
                        </a:rPr>
                        <a:t>b</a:t>
                      </a:r>
                      <a:endParaRPr lang="en-US" sz="1600" b="1" dirty="0">
                        <a:solidFill>
                          <a:schemeClr val="tx1"/>
                        </a:solidFill>
                        <a:latin typeface="+mn-lt"/>
                        <a:ea typeface="Times New Roman" panose="02020603050405020304" pitchFamily="18" charset="0"/>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dirty="0">
                          <a:solidFill>
                            <a:schemeClr val="tx1"/>
                          </a:solidFill>
                          <a:effectLst/>
                          <a:latin typeface="+mn-lt"/>
                          <a:ea typeface="Times New Roman" panose="02020603050405020304" pitchFamily="18" charset="0"/>
                        </a:rPr>
                        <a:t>12 (2)</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dirty="0">
                          <a:solidFill>
                            <a:schemeClr val="tx1"/>
                          </a:solidFill>
                          <a:effectLst/>
                          <a:latin typeface="+mn-lt"/>
                          <a:ea typeface="Times New Roman" panose="02020603050405020304" pitchFamily="18" charset="0"/>
                        </a:rPr>
                        <a:t>36 (14)</a:t>
                      </a:r>
                    </a:p>
                  </a:txBody>
                  <a:tcPr marL="89788" marR="89788" marT="44893" marB="44893"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dirty="0">
                          <a:solidFill>
                            <a:schemeClr val="tx1"/>
                          </a:solidFill>
                          <a:effectLst/>
                          <a:latin typeface="+mn-lt"/>
                          <a:ea typeface="Times New Roman" panose="02020603050405020304" pitchFamily="18" charset="0"/>
                        </a:rPr>
                        <a:t>19 (4)</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793750" algn="dec"/>
                        </a:tabLst>
                        <a:defRPr/>
                      </a:pPr>
                      <a:r>
                        <a:rPr lang="en-US" sz="1600" dirty="0">
                          <a:solidFill>
                            <a:schemeClr val="tx1"/>
                          </a:solidFill>
                          <a:effectLst/>
                          <a:latin typeface="+mn-lt"/>
                          <a:ea typeface="Times New Roman" panose="02020603050405020304" pitchFamily="18" charset="0"/>
                        </a:rPr>
                        <a:t>29 (10)</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3"/>
                  </a:ext>
                </a:extLst>
              </a:tr>
              <a:tr h="530487">
                <a:tc>
                  <a:txBody>
                    <a:bodyPr/>
                    <a:lstStyle/>
                    <a:p>
                      <a:pPr marL="0" marR="0" lvl="0" indent="0" algn="l" defTabSz="914400" rtl="0" eaLnBrk="0" fontAlgn="base" latinLnBrk="0" hangingPunct="0">
                        <a:lnSpc>
                          <a:spcPct val="100000"/>
                        </a:lnSpc>
                        <a:spcBef>
                          <a:spcPts val="200"/>
                        </a:spcBef>
                        <a:spcAft>
                          <a:spcPct val="0"/>
                        </a:spcAft>
                        <a:buClrTx/>
                        <a:buSzTx/>
                        <a:buFont typeface="Wingdings" pitchFamily="2" charset="2"/>
                        <a:buNone/>
                        <a:tabLst/>
                        <a:defRPr/>
                      </a:pPr>
                      <a:r>
                        <a:rPr lang="en-GB" sz="1600" b="1" dirty="0">
                          <a:solidFill>
                            <a:schemeClr val="tx1"/>
                          </a:solidFill>
                          <a:latin typeface="+mn-lt"/>
                        </a:rPr>
                        <a:t>Newly ADA persistently </a:t>
                      </a:r>
                      <a:r>
                        <a:rPr lang="en-GB" sz="1600" b="1" dirty="0" err="1">
                          <a:solidFill>
                            <a:schemeClr val="tx1"/>
                          </a:solidFill>
                          <a:latin typeface="+mn-lt"/>
                        </a:rPr>
                        <a:t>positive</a:t>
                      </a:r>
                      <a:r>
                        <a:rPr lang="en-GB" sz="1600" b="1" baseline="30000" dirty="0" err="1">
                          <a:solidFill>
                            <a:schemeClr val="tx1"/>
                          </a:solidFill>
                          <a:latin typeface="+mn-lt"/>
                        </a:rPr>
                        <a:t>c,d</a:t>
                      </a:r>
                      <a:endParaRPr lang="en-US" sz="1600" b="1" dirty="0">
                        <a:solidFill>
                          <a:schemeClr val="tx1"/>
                        </a:solidFill>
                        <a:latin typeface="+mn-lt"/>
                        <a:ea typeface="Times New Roman" panose="02020603050405020304" pitchFamily="18" charset="0"/>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dirty="0">
                          <a:solidFill>
                            <a:schemeClr val="tx1"/>
                          </a:solidFill>
                          <a:effectLst/>
                          <a:latin typeface="+mn-lt"/>
                          <a:ea typeface="+mn-ea"/>
                          <a:cs typeface="+mn-cs"/>
                        </a:rPr>
                        <a:t>6 (1)</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dirty="0">
                          <a:solidFill>
                            <a:schemeClr val="tx1"/>
                          </a:solidFill>
                          <a:effectLst/>
                          <a:latin typeface="+mn-lt"/>
                          <a:ea typeface="+mn-ea"/>
                          <a:cs typeface="+mn-cs"/>
                        </a:rPr>
                        <a:t>22 (8)</a:t>
                      </a:r>
                    </a:p>
                  </a:txBody>
                  <a:tcPr marL="89788" marR="89788" marT="44893" marB="44893"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dirty="0">
                          <a:solidFill>
                            <a:schemeClr val="tx1"/>
                          </a:solidFill>
                          <a:effectLst/>
                          <a:latin typeface="+mn-lt"/>
                          <a:ea typeface="+mn-ea"/>
                          <a:cs typeface="+mn-cs"/>
                        </a:rPr>
                        <a:t>13 (3)</a:t>
                      </a:r>
                    </a:p>
                  </a:txBody>
                  <a:tcPr marL="89788" marR="89788" marT="44893" marB="44893"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gn="ctr">
                        <a:lnSpc>
                          <a:spcPts val="1200"/>
                        </a:lnSpc>
                        <a:spcBef>
                          <a:spcPts val="200"/>
                        </a:spcBef>
                        <a:spcAft>
                          <a:spcPts val="50"/>
                        </a:spcAft>
                        <a:tabLst>
                          <a:tab pos="635000" algn="dec"/>
                        </a:tabLst>
                      </a:pPr>
                      <a:r>
                        <a:rPr lang="en-US" sz="1600" dirty="0">
                          <a:solidFill>
                            <a:schemeClr val="tx1"/>
                          </a:solidFill>
                          <a:effectLst/>
                          <a:latin typeface="+mn-lt"/>
                          <a:ea typeface="Times New Roman" panose="02020603050405020304" pitchFamily="18" charset="0"/>
                        </a:rPr>
                        <a:t>21 (8)</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499112427"/>
                  </a:ext>
                </a:extLst>
              </a:tr>
              <a:tr h="530487">
                <a:tc>
                  <a:txBody>
                    <a:bodyPr/>
                    <a:lstStyle/>
                    <a:p>
                      <a:pPr marL="0" marR="0" lvl="0" indent="0" algn="l" defTabSz="914400" rtl="0" eaLnBrk="0" fontAlgn="base" latinLnBrk="0" hangingPunct="0">
                        <a:lnSpc>
                          <a:spcPct val="100000"/>
                        </a:lnSpc>
                        <a:spcBef>
                          <a:spcPts val="200"/>
                        </a:spcBef>
                        <a:spcAft>
                          <a:spcPct val="0"/>
                        </a:spcAft>
                        <a:buClrTx/>
                        <a:buSzTx/>
                        <a:buFont typeface="Wingdings" pitchFamily="2" charset="2"/>
                        <a:buNone/>
                        <a:tabLst/>
                        <a:defRPr/>
                      </a:pPr>
                      <a:r>
                        <a:rPr lang="en-GB" sz="1600" b="1" dirty="0">
                          <a:solidFill>
                            <a:schemeClr val="tx1"/>
                          </a:solidFill>
                          <a:latin typeface="+mn-lt"/>
                        </a:rPr>
                        <a:t>Stable ADA persistently positive</a:t>
                      </a:r>
                      <a:r>
                        <a:rPr lang="en-GB" sz="1600" b="1" baseline="30000" dirty="0">
                          <a:solidFill>
                            <a:schemeClr val="tx1"/>
                          </a:solidFill>
                          <a:latin typeface="+mn-lt"/>
                        </a:rPr>
                        <a:t>c,e</a:t>
                      </a:r>
                      <a:r>
                        <a:rPr lang="en-GB" sz="1600" b="1" dirty="0">
                          <a:solidFill>
                            <a:schemeClr val="tx1"/>
                          </a:solidFill>
                          <a:latin typeface="+mn-lt"/>
                        </a:rPr>
                        <a:t> </a:t>
                      </a:r>
                      <a:endParaRPr lang="en-US" sz="1600" b="1" dirty="0">
                        <a:solidFill>
                          <a:schemeClr val="tx1"/>
                        </a:solidFill>
                        <a:latin typeface="+mn-lt"/>
                        <a:ea typeface="Times New Roman" panose="02020603050405020304" pitchFamily="18" charset="0"/>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dirty="0">
                          <a:solidFill>
                            <a:schemeClr val="tx1"/>
                          </a:solidFill>
                          <a:effectLst/>
                          <a:latin typeface="+mn-lt"/>
                          <a:ea typeface="+mn-ea"/>
                          <a:cs typeface="+mn-cs"/>
                        </a:rPr>
                        <a:t>20 (4)</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dirty="0">
                          <a:solidFill>
                            <a:schemeClr val="tx1"/>
                          </a:solidFill>
                          <a:effectLst/>
                          <a:latin typeface="+mn-lt"/>
                          <a:ea typeface="+mn-ea"/>
                          <a:cs typeface="+mn-cs"/>
                        </a:rPr>
                        <a:t>1 (&lt;1)</a:t>
                      </a:r>
                    </a:p>
                  </a:txBody>
                  <a:tcPr marL="89788" marR="89788" marT="44893" marB="44893"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kern="1200" dirty="0">
                          <a:solidFill>
                            <a:schemeClr val="tx1"/>
                          </a:solidFill>
                          <a:effectLst/>
                          <a:latin typeface="+mn-lt"/>
                          <a:ea typeface="+mn-ea"/>
                          <a:cs typeface="+mn-cs"/>
                        </a:rPr>
                        <a:t>26 (5)</a:t>
                      </a:r>
                    </a:p>
                  </a:txBody>
                  <a:tcPr marL="89788" marR="89788" marT="44893" marB="44893"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algn="ctr">
                        <a:lnSpc>
                          <a:spcPts val="1200"/>
                        </a:lnSpc>
                        <a:spcBef>
                          <a:spcPts val="200"/>
                        </a:spcBef>
                        <a:spcAft>
                          <a:spcPts val="50"/>
                        </a:spcAft>
                        <a:tabLst>
                          <a:tab pos="635000" algn="dec"/>
                        </a:tabLst>
                      </a:pPr>
                      <a:r>
                        <a:rPr lang="en-US" sz="1600" dirty="0">
                          <a:solidFill>
                            <a:schemeClr val="tx1"/>
                          </a:solidFill>
                          <a:effectLst/>
                          <a:latin typeface="+mn-lt"/>
                          <a:ea typeface="Times New Roman" panose="02020603050405020304" pitchFamily="18" charset="0"/>
                        </a:rPr>
                        <a:t>3 (1)</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752590640"/>
                  </a:ext>
                </a:extLst>
              </a:tr>
              <a:tr h="306484">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914400" rtl="0" eaLnBrk="0" fontAlgn="base" latinLnBrk="0" hangingPunct="0">
                        <a:lnSpc>
                          <a:spcPts val="1200"/>
                        </a:lnSpc>
                        <a:spcBef>
                          <a:spcPts val="0"/>
                        </a:spcBef>
                        <a:spcAft>
                          <a:spcPct val="0"/>
                        </a:spcAft>
                        <a:buClrTx/>
                        <a:buSzTx/>
                        <a:buFont typeface="Wingdings" pitchFamily="2" charset="2"/>
                        <a:buNone/>
                        <a:tabLst/>
                        <a:defRPr/>
                      </a:pPr>
                      <a:r>
                        <a:rPr lang="en-GB" sz="1600" b="1" dirty="0">
                          <a:solidFill>
                            <a:schemeClr val="tx1"/>
                          </a:solidFill>
                          <a:latin typeface="+mn-lt"/>
                        </a:rPr>
                        <a:t>ADA transient </a:t>
                      </a:r>
                      <a:r>
                        <a:rPr lang="en-GB" sz="1600" b="1" dirty="0" err="1">
                          <a:solidFill>
                            <a:schemeClr val="tx1"/>
                          </a:solidFill>
                          <a:latin typeface="+mn-lt"/>
                        </a:rPr>
                        <a:t>positive</a:t>
                      </a:r>
                      <a:r>
                        <a:rPr lang="en-GB" sz="1600" b="1" baseline="30000" dirty="0" err="1">
                          <a:solidFill>
                            <a:schemeClr val="tx1"/>
                          </a:solidFill>
                          <a:latin typeface="+mn-lt"/>
                        </a:rPr>
                        <a:t>b,f</a:t>
                      </a:r>
                      <a:endParaRPr lang="en-US" sz="1600" b="1" dirty="0">
                        <a:solidFill>
                          <a:schemeClr val="tx1"/>
                        </a:solidFill>
                        <a:latin typeface="+mn-lt"/>
                        <a:ea typeface="Times New Roman" panose="02020603050405020304" pitchFamily="18" charset="0"/>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atin typeface="+mn-lt"/>
                        </a:rPr>
                        <a:t>8 (2)</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t>14 (5)</a:t>
                      </a:r>
                    </a:p>
                  </a:txBody>
                  <a:tcPr marL="89788" marR="89788" marT="44893" marB="44893"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t>16 (3)</a:t>
                      </a:r>
                    </a:p>
                  </a:txBody>
                  <a:tcPr marL="89788" marR="89788" marT="44893" marB="44893"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t>10 (4)</a:t>
                      </a:r>
                    </a:p>
                  </a:txBody>
                  <a:tcPr marL="89788" marR="89788" marT="44893" marB="44893"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94656555"/>
                  </a:ext>
                </a:extLst>
              </a:tr>
              <a:tr h="3064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1" dirty="0">
                          <a:solidFill>
                            <a:schemeClr val="tx1"/>
                          </a:solidFill>
                          <a:latin typeface="+mn-lt"/>
                        </a:rPr>
                        <a:t>ADA positive, nAb positive</a:t>
                      </a:r>
                      <a:r>
                        <a:rPr lang="en-GB" sz="1600" b="1" baseline="30000" dirty="0">
                          <a:solidFill>
                            <a:schemeClr val="tx1"/>
                          </a:solidFill>
                          <a:latin typeface="+mn-lt"/>
                        </a:rPr>
                        <a:t>a</a:t>
                      </a:r>
                      <a:endParaRPr lang="en-US" sz="1600" b="1" dirty="0">
                        <a:solidFill>
                          <a:schemeClr val="tx1"/>
                        </a:solidFill>
                        <a:latin typeface="+mn-lt"/>
                        <a:ea typeface="Times New Roman" panose="02020603050405020304" pitchFamily="18" charset="0"/>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38100" cap="flat" cmpd="sng" algn="ctr">
                      <a:solidFill>
                        <a:srgbClr val="0D3759"/>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algn="ctr">
                        <a:lnSpc>
                          <a:spcPts val="1200"/>
                        </a:lnSpc>
                        <a:spcBef>
                          <a:spcPts val="200"/>
                        </a:spcBef>
                        <a:spcAft>
                          <a:spcPts val="50"/>
                        </a:spcAft>
                        <a:tabLst>
                          <a:tab pos="635000" algn="dec"/>
                        </a:tabLst>
                      </a:pPr>
                      <a:r>
                        <a:rPr lang="en-US" sz="1600" dirty="0">
                          <a:solidFill>
                            <a:schemeClr val="tx1"/>
                          </a:solidFill>
                          <a:effectLst/>
                          <a:latin typeface="+mn-lt"/>
                          <a:ea typeface="Times New Roman" panose="02020603050405020304" pitchFamily="18" charset="0"/>
                        </a:rPr>
                        <a:t>25 (5)</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38100" cap="flat" cmpd="sng" algn="ctr">
                      <a:solidFill>
                        <a:srgbClr val="0D3759"/>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algn="ctr">
                        <a:lnSpc>
                          <a:spcPts val="1200"/>
                        </a:lnSpc>
                        <a:spcBef>
                          <a:spcPts val="200"/>
                        </a:spcBef>
                        <a:spcAft>
                          <a:spcPts val="50"/>
                        </a:spcAft>
                        <a:tabLst>
                          <a:tab pos="635000" algn="dec"/>
                        </a:tabLst>
                      </a:pPr>
                      <a:r>
                        <a:rPr lang="en-US" sz="1600" dirty="0">
                          <a:solidFill>
                            <a:schemeClr val="tx1"/>
                          </a:solidFill>
                          <a:effectLst/>
                          <a:latin typeface="+mn-lt"/>
                          <a:ea typeface="Times New Roman" panose="02020603050405020304" pitchFamily="18" charset="0"/>
                        </a:rPr>
                        <a:t>32 (12)</a:t>
                      </a:r>
                    </a:p>
                  </a:txBody>
                  <a:tcPr marL="89788" marR="89788" marT="44893" marB="44893"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38100" cap="flat" cmpd="sng" algn="ctr">
                      <a:solidFill>
                        <a:srgbClr val="0D3759"/>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lvl="0" indent="0" algn="ctr" defTabSz="914400" rtl="0" eaLnBrk="1" fontAlgn="auto" latinLnBrk="0" hangingPunct="1">
                        <a:lnSpc>
                          <a:spcPts val="1200"/>
                        </a:lnSpc>
                        <a:spcBef>
                          <a:spcPts val="200"/>
                        </a:spcBef>
                        <a:spcAft>
                          <a:spcPts val="50"/>
                        </a:spcAft>
                        <a:buClrTx/>
                        <a:buSzTx/>
                        <a:buFontTx/>
                        <a:buNone/>
                        <a:tabLst>
                          <a:tab pos="635000" algn="dec"/>
                        </a:tabLst>
                        <a:defRPr/>
                      </a:pPr>
                      <a:r>
                        <a:rPr lang="en-US" sz="1600" dirty="0">
                          <a:solidFill>
                            <a:schemeClr val="tx1"/>
                          </a:solidFill>
                          <a:effectLst/>
                          <a:latin typeface="+mn-lt"/>
                          <a:ea typeface="Times New Roman" panose="02020603050405020304" pitchFamily="18" charset="0"/>
                        </a:rPr>
                        <a:t>45 (9)</a:t>
                      </a:r>
                    </a:p>
                  </a:txBody>
                  <a:tcPr marL="89788" marR="89788" marT="44893" marB="44893"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38100" cap="flat" cmpd="sng" algn="ctr">
                      <a:solidFill>
                        <a:srgbClr val="0D3759"/>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lvl="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600" dirty="0">
                          <a:solidFill>
                            <a:schemeClr val="tx1"/>
                          </a:solidFill>
                          <a:effectLst/>
                          <a:latin typeface="+mn-lt"/>
                          <a:ea typeface="Times New Roman" panose="02020603050405020304" pitchFamily="18" charset="0"/>
                        </a:rPr>
                        <a:t>30 (11)</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38100" cap="flat" cmpd="sng" algn="ctr">
                      <a:solidFill>
                        <a:srgbClr val="0D3759"/>
                      </a:solid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2483198214"/>
                  </a:ext>
                </a:extLst>
              </a:tr>
            </a:tbl>
          </a:graphicData>
        </a:graphic>
      </p:graphicFrame>
      <p:sp>
        <p:nvSpPr>
          <p:cNvPr id="2" name="Rectangle 1">
            <a:extLst>
              <a:ext uri="{FF2B5EF4-FFF2-40B4-BE49-F238E27FC236}">
                <a16:creationId xmlns:a16="http://schemas.microsoft.com/office/drawing/2014/main" id="{8D3C055A-4A92-42E9-9F7A-0C7A8B869080}"/>
              </a:ext>
            </a:extLst>
          </p:cNvPr>
          <p:cNvSpPr/>
          <p:nvPr/>
        </p:nvSpPr>
        <p:spPr>
          <a:xfrm>
            <a:off x="457200" y="1274016"/>
            <a:ext cx="11277599" cy="646331"/>
          </a:xfrm>
          <a:prstGeom prst="rect">
            <a:avLst/>
          </a:prstGeom>
        </p:spPr>
        <p:txBody>
          <a:bodyPr wrap="square">
            <a:spAutoFit/>
          </a:bodyPr>
          <a:lstStyle/>
          <a:p>
            <a:pPr marL="285750" indent="-285750">
              <a:buClr>
                <a:schemeClr val="accent2"/>
              </a:buClr>
              <a:buFont typeface="Arial" panose="020B0604020202020204" pitchFamily="34" charset="0"/>
              <a:buChar char="•"/>
            </a:pPr>
            <a:r>
              <a:rPr lang="en-US" b="1" dirty="0">
                <a:ea typeface="Calibri" panose="020F0502020204030204" pitchFamily="34" charset="0"/>
              </a:rPr>
              <a:t>There was no indication that positive ADA response was associated with hypersensitivity or affected efficacy outcomes</a:t>
            </a:r>
            <a:endParaRPr lang="en-GB" b="1" dirty="0">
              <a:ea typeface="Calibri" panose="020F0502020204030204" pitchFamily="34" charset="0"/>
            </a:endParaRPr>
          </a:p>
        </p:txBody>
      </p:sp>
    </p:spTree>
    <p:extLst>
      <p:ext uri="{BB962C8B-B14F-4D97-AF65-F5344CB8AC3E}">
        <p14:creationId xmlns:p14="http://schemas.microsoft.com/office/powerpoint/2010/main" val="3397253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Patient Flow From SIROCCO/CALIMA/ZONDA Into BORA</a:t>
            </a:r>
          </a:p>
        </p:txBody>
      </p:sp>
      <p:sp>
        <p:nvSpPr>
          <p:cNvPr id="3" name="Slide Number Placeholder 2"/>
          <p:cNvSpPr>
            <a:spLocks noGrp="1"/>
          </p:cNvSpPr>
          <p:nvPr>
            <p:ph type="sldNum" sz="quarter" idx="12"/>
          </p:nvPr>
        </p:nvSpPr>
        <p:spPr/>
        <p:txBody>
          <a:bodyPr/>
          <a:lstStyle/>
          <a:p>
            <a:pPr algn="ctr"/>
            <a:fld id="{CC7432E5-F8E0-41AE-9A6B-AD730338B005}" type="slidenum">
              <a:rPr lang="en-US" smtClean="0"/>
              <a:pPr algn="ctr"/>
              <a:t>3</a:t>
            </a:fld>
            <a:endParaRPr lang="en-US" dirty="0"/>
          </a:p>
        </p:txBody>
      </p:sp>
      <p:sp>
        <p:nvSpPr>
          <p:cNvPr id="4" name="Text Placeholder 3"/>
          <p:cNvSpPr>
            <a:spLocks noGrp="1"/>
          </p:cNvSpPr>
          <p:nvPr>
            <p:ph type="body" sz="quarter" idx="13"/>
          </p:nvPr>
        </p:nvSpPr>
        <p:spPr/>
        <p:txBody>
          <a:bodyPr>
            <a:normAutofit/>
          </a:bodyPr>
          <a:lstStyle/>
          <a:p>
            <a:pPr defTabSz="609585">
              <a:spcBef>
                <a:spcPts val="200"/>
              </a:spcBef>
              <a:defRPr/>
            </a:pPr>
            <a:r>
              <a:rPr lang="en-US" baseline="30000" dirty="0"/>
              <a:t>a</a:t>
            </a:r>
            <a:r>
              <a:rPr lang="en-US" dirty="0"/>
              <a:t>Eligible patients transitioned from the predecessor study into BORA at the EOT visit of the predecessor study; </a:t>
            </a:r>
            <a:r>
              <a:rPr lang="en-US" baseline="30000" dirty="0"/>
              <a:t>b</a:t>
            </a:r>
            <a:r>
              <a:rPr lang="en-GB" dirty="0"/>
              <a:t>Adolescents on active treatment in the European Union will continue on the Q8W regimen. </a:t>
            </a:r>
          </a:p>
          <a:p>
            <a:pPr defTabSz="609585">
              <a:spcBef>
                <a:spcPts val="200"/>
              </a:spcBef>
              <a:defRPr/>
            </a:pPr>
            <a:r>
              <a:rPr lang="en-US" dirty="0"/>
              <a:t>EOT = end of treatment; PBO = placebo; Q4W = every 4 weeks; Q8W = every 8 weeks (first 3 doses Q4W).</a:t>
            </a:r>
          </a:p>
          <a:p>
            <a:pPr defTabSz="609585">
              <a:spcBef>
                <a:spcPts val="200"/>
              </a:spcBef>
              <a:defRPr/>
            </a:pPr>
            <a:r>
              <a:rPr lang="en-US" dirty="0"/>
              <a:t>Busse WW et al. Article online ahead of print. </a:t>
            </a:r>
            <a:r>
              <a:rPr lang="en-US" i="1" dirty="0"/>
              <a:t>Lancet Respir Med. </a:t>
            </a:r>
            <a:r>
              <a:rPr lang="en-US" dirty="0"/>
              <a:t>2018.</a:t>
            </a:r>
          </a:p>
        </p:txBody>
      </p:sp>
      <p:sp>
        <p:nvSpPr>
          <p:cNvPr id="20" name="Text Placeholder 23">
            <a:extLst>
              <a:ext uri="{FF2B5EF4-FFF2-40B4-BE49-F238E27FC236}">
                <a16:creationId xmlns:a16="http://schemas.microsoft.com/office/drawing/2014/main" id="{82E0D13A-536A-449E-A129-230B64FA8708}"/>
              </a:ext>
            </a:extLst>
          </p:cNvPr>
          <p:cNvSpPr txBox="1">
            <a:spLocks/>
          </p:cNvSpPr>
          <p:nvPr/>
        </p:nvSpPr>
        <p:spPr>
          <a:xfrm>
            <a:off x="457199" y="6009056"/>
            <a:ext cx="10005995" cy="600234"/>
          </a:xfrm>
          <a:prstGeom prst="rect">
            <a:avLst/>
          </a:prstGeom>
        </p:spPr>
        <p:txBody>
          <a:bodyPr vert="horz" lIns="0" tIns="0" rIns="0" bIns="0" rtlCol="0" anchor="b">
            <a:noAutofit/>
          </a:bodyPr>
          <a:lstStyle>
            <a:lvl1pPr marL="0" indent="0" algn="l" defTabSz="914400" rtl="0" eaLnBrk="1" latinLnBrk="0" hangingPunct="1">
              <a:lnSpc>
                <a:spcPct val="90000"/>
              </a:lnSpc>
              <a:spcBef>
                <a:spcPts val="300"/>
              </a:spcBef>
              <a:buClr>
                <a:schemeClr val="accent1"/>
              </a:buClr>
              <a:buFont typeface="Arial" panose="020B0604020202020204" pitchFamily="34" charset="0"/>
              <a:buNone/>
              <a:defRPr sz="1000" kern="1200">
                <a:solidFill>
                  <a:schemeClr val="tx1"/>
                </a:solidFill>
                <a:latin typeface="+mn-lt"/>
                <a:ea typeface="+mn-ea"/>
                <a:cs typeface="+mn-cs"/>
              </a:defRPr>
            </a:lvl1pPr>
            <a:lvl2pPr marL="228600" indent="0" algn="l" defTabSz="914400" rtl="0" eaLnBrk="1" latinLnBrk="0" hangingPunct="1">
              <a:lnSpc>
                <a:spcPct val="90000"/>
              </a:lnSpc>
              <a:spcBef>
                <a:spcPts val="800"/>
              </a:spcBef>
              <a:buFont typeface="Arial" panose="020B0604020202020204" pitchFamily="34" charset="0"/>
              <a:buNone/>
              <a:defRPr sz="1000" kern="1200">
                <a:solidFill>
                  <a:schemeClr val="tx1"/>
                </a:solidFill>
                <a:latin typeface="+mn-lt"/>
                <a:ea typeface="+mn-ea"/>
                <a:cs typeface="+mn-cs"/>
              </a:defRPr>
            </a:lvl2pPr>
            <a:lvl3pPr marL="457200" indent="0" algn="l" defTabSz="914400" rtl="0" eaLnBrk="1" latinLnBrk="0" hangingPunct="1">
              <a:lnSpc>
                <a:spcPct val="90000"/>
              </a:lnSpc>
              <a:spcBef>
                <a:spcPts val="800"/>
              </a:spcBef>
              <a:buClr>
                <a:schemeClr val="accent1"/>
              </a:buClr>
              <a:buFont typeface="Arial" panose="020B0604020202020204" pitchFamily="34" charset="0"/>
              <a:buNone/>
              <a:defRPr sz="1000" kern="1200">
                <a:solidFill>
                  <a:schemeClr val="tx1"/>
                </a:solidFill>
                <a:latin typeface="+mn-lt"/>
                <a:ea typeface="+mn-ea"/>
                <a:cs typeface="+mn-cs"/>
              </a:defRPr>
            </a:lvl3pPr>
            <a:lvl4pPr marL="685800" indent="0" algn="l" defTabSz="914400" rtl="0" eaLnBrk="1" latinLnBrk="0" hangingPunct="1">
              <a:lnSpc>
                <a:spcPct val="90000"/>
              </a:lnSpc>
              <a:spcBef>
                <a:spcPts val="600"/>
              </a:spcBef>
              <a:buFont typeface="Arial" panose="020B0604020202020204" pitchFamily="34" charset="0"/>
              <a:buNone/>
              <a:defRPr sz="1000" kern="1200">
                <a:solidFill>
                  <a:schemeClr val="tx1"/>
                </a:solidFill>
                <a:latin typeface="+mn-lt"/>
                <a:ea typeface="+mn-ea"/>
                <a:cs typeface="+mn-cs"/>
              </a:defRPr>
            </a:lvl4pPr>
            <a:lvl5pPr marL="914400" indent="0" algn="l" defTabSz="914400" rtl="0" eaLnBrk="1" latinLnBrk="0" hangingPunct="1">
              <a:lnSpc>
                <a:spcPct val="90000"/>
              </a:lnSpc>
              <a:spcBef>
                <a:spcPts val="600"/>
              </a:spcBef>
              <a:buClr>
                <a:schemeClr val="accent1"/>
              </a:buClr>
              <a:buFont typeface="Arial" panose="020B0604020202020204" pitchFamily="34" charset="0"/>
              <a:buNone/>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09585">
              <a:spcBef>
                <a:spcPts val="200"/>
              </a:spcBef>
              <a:defRPr/>
            </a:pPr>
            <a:endParaRPr lang="en-US" sz="900" dirty="0"/>
          </a:p>
        </p:txBody>
      </p:sp>
      <p:sp>
        <p:nvSpPr>
          <p:cNvPr id="11" name="Arrow: Up 34">
            <a:extLst>
              <a:ext uri="{FF2B5EF4-FFF2-40B4-BE49-F238E27FC236}">
                <a16:creationId xmlns:a16="http://schemas.microsoft.com/office/drawing/2014/main" id="{7A4BF5E3-47B3-4564-929D-D8DB0F1E2DCE}"/>
              </a:ext>
            </a:extLst>
          </p:cNvPr>
          <p:cNvSpPr/>
          <p:nvPr/>
        </p:nvSpPr>
        <p:spPr>
          <a:xfrm rot="5400000">
            <a:off x="2113540" y="705360"/>
            <a:ext cx="603504" cy="3200403"/>
          </a:xfrm>
          <a:prstGeom prst="upArrow">
            <a:avLst>
              <a:gd name="adj1" fmla="val 100000"/>
              <a:gd name="adj2" fmla="val 27827"/>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none" tIns="91440" bIns="0" rtlCol="0" anchor="ctr"/>
          <a:lstStyle/>
          <a:p>
            <a:pPr algn="ctr"/>
            <a:r>
              <a:rPr lang="en-US" sz="1600" dirty="0"/>
              <a:t>ZONDA 28-week study</a:t>
            </a:r>
          </a:p>
        </p:txBody>
      </p:sp>
      <p:sp>
        <p:nvSpPr>
          <p:cNvPr id="16" name="Arrow: Up 34">
            <a:extLst>
              <a:ext uri="{FF2B5EF4-FFF2-40B4-BE49-F238E27FC236}">
                <a16:creationId xmlns:a16="http://schemas.microsoft.com/office/drawing/2014/main" id="{7A4BF5E3-47B3-4564-929D-D8DB0F1E2DCE}"/>
              </a:ext>
            </a:extLst>
          </p:cNvPr>
          <p:cNvSpPr/>
          <p:nvPr/>
        </p:nvSpPr>
        <p:spPr>
          <a:xfrm rot="5400000">
            <a:off x="2111948" y="32420"/>
            <a:ext cx="606688" cy="3200403"/>
          </a:xfrm>
          <a:prstGeom prst="upArrow">
            <a:avLst>
              <a:gd name="adj1" fmla="val 100000"/>
              <a:gd name="adj2" fmla="val 30149"/>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none" tIns="91440" bIns="0" rtlCol="0" anchor="ctr"/>
          <a:lstStyle/>
          <a:p>
            <a:pPr algn="ctr"/>
            <a:r>
              <a:rPr lang="en-US" sz="1600" dirty="0"/>
              <a:t>SIROCCO 48-week study</a:t>
            </a:r>
          </a:p>
          <a:p>
            <a:pPr algn="ctr"/>
            <a:r>
              <a:rPr lang="en-US" sz="1600" dirty="0"/>
              <a:t>CALIMA 56-week study</a:t>
            </a:r>
          </a:p>
        </p:txBody>
      </p:sp>
      <p:sp>
        <p:nvSpPr>
          <p:cNvPr id="24" name="Arrow: Up 34">
            <a:extLst>
              <a:ext uri="{FF2B5EF4-FFF2-40B4-BE49-F238E27FC236}">
                <a16:creationId xmlns:a16="http://schemas.microsoft.com/office/drawing/2014/main" id="{7A4BF5E3-47B3-4564-929D-D8DB0F1E2DCE}"/>
              </a:ext>
            </a:extLst>
          </p:cNvPr>
          <p:cNvSpPr/>
          <p:nvPr/>
        </p:nvSpPr>
        <p:spPr>
          <a:xfrm rot="5400000">
            <a:off x="7663585" y="328726"/>
            <a:ext cx="1025846" cy="3200400"/>
          </a:xfrm>
          <a:prstGeom prst="upArrow">
            <a:avLst>
              <a:gd name="adj1" fmla="val 100000"/>
              <a:gd name="adj2" fmla="val 30884"/>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square" tIns="91440" bIns="0" rtlCol="0" anchor="ctr"/>
          <a:lstStyle/>
          <a:p>
            <a:pPr algn="ctr"/>
            <a:r>
              <a:rPr lang="en-US" sz="1600" dirty="0"/>
              <a:t>BORA 56-week (adults) or </a:t>
            </a:r>
          </a:p>
          <a:p>
            <a:pPr algn="ctr"/>
            <a:r>
              <a:rPr lang="en-US" sz="1600" dirty="0"/>
              <a:t>108-week (adolescents) study</a:t>
            </a:r>
          </a:p>
        </p:txBody>
      </p:sp>
      <p:cxnSp>
        <p:nvCxnSpPr>
          <p:cNvPr id="19" name="Straight Connector 18">
            <a:extLst>
              <a:ext uri="{FF2B5EF4-FFF2-40B4-BE49-F238E27FC236}">
                <a16:creationId xmlns:a16="http://schemas.microsoft.com/office/drawing/2014/main" id="{A25C047F-368E-4C51-90AB-22F8CD0E4DA6}"/>
              </a:ext>
            </a:extLst>
          </p:cNvPr>
          <p:cNvCxnSpPr>
            <a:cxnSpLocks/>
          </p:cNvCxnSpPr>
          <p:nvPr/>
        </p:nvCxnSpPr>
        <p:spPr>
          <a:xfrm flipV="1">
            <a:off x="5290558" y="4950241"/>
            <a:ext cx="0" cy="8514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ound Diagonal Corner Rectangle 48">
            <a:extLst>
              <a:ext uri="{FF2B5EF4-FFF2-40B4-BE49-F238E27FC236}">
                <a16:creationId xmlns:a16="http://schemas.microsoft.com/office/drawing/2014/main" id="{8CA96A90-91CB-4C2B-A142-3F397C89916B}"/>
              </a:ext>
            </a:extLst>
          </p:cNvPr>
          <p:cNvSpPr/>
          <p:nvPr/>
        </p:nvSpPr>
        <p:spPr>
          <a:xfrm>
            <a:off x="815090" y="2941975"/>
            <a:ext cx="3200400" cy="740364"/>
          </a:xfrm>
          <a:prstGeom prst="rect">
            <a:avLst/>
          </a:prstGeom>
          <a:solidFill>
            <a:srgbClr val="165E9A"/>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r>
              <a:rPr lang="en-GB" sz="1600" dirty="0">
                <a:solidFill>
                  <a:schemeClr val="bg1"/>
                </a:solidFill>
              </a:rPr>
              <a:t>Benralizumab </a:t>
            </a:r>
            <a:br>
              <a:rPr lang="en-GB" sz="1600" dirty="0">
                <a:solidFill>
                  <a:schemeClr val="bg1"/>
                </a:solidFill>
              </a:rPr>
            </a:br>
            <a:r>
              <a:rPr lang="en-GB" sz="1600" dirty="0">
                <a:solidFill>
                  <a:schemeClr val="bg1"/>
                </a:solidFill>
              </a:rPr>
              <a:t>30 mg Q4W</a:t>
            </a:r>
            <a:r>
              <a:rPr lang="en-GB" sz="1600" dirty="0">
                <a:solidFill>
                  <a:schemeClr val="accent2"/>
                </a:solidFill>
              </a:rPr>
              <a:t> </a:t>
            </a:r>
          </a:p>
        </p:txBody>
      </p:sp>
      <p:sp>
        <p:nvSpPr>
          <p:cNvPr id="7" name="Round Diagonal Corner Rectangle 49">
            <a:extLst>
              <a:ext uri="{FF2B5EF4-FFF2-40B4-BE49-F238E27FC236}">
                <a16:creationId xmlns:a16="http://schemas.microsoft.com/office/drawing/2014/main" id="{29E7A725-A181-4D23-83FB-2AFF6085867B}"/>
              </a:ext>
            </a:extLst>
          </p:cNvPr>
          <p:cNvSpPr/>
          <p:nvPr/>
        </p:nvSpPr>
        <p:spPr>
          <a:xfrm>
            <a:off x="815090" y="3762676"/>
            <a:ext cx="3200400" cy="740364"/>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r>
              <a:rPr lang="en-GB" sz="1600" dirty="0">
                <a:solidFill>
                  <a:schemeClr val="bg1"/>
                </a:solidFill>
              </a:rPr>
              <a:t>Benralizumab</a:t>
            </a:r>
            <a:br>
              <a:rPr lang="en-GB" sz="1600" dirty="0">
                <a:solidFill>
                  <a:schemeClr val="bg1"/>
                </a:solidFill>
              </a:rPr>
            </a:br>
            <a:r>
              <a:rPr lang="en-GB" sz="1600" dirty="0">
                <a:solidFill>
                  <a:schemeClr val="bg1"/>
                </a:solidFill>
              </a:rPr>
              <a:t>30 mg Q8W</a:t>
            </a:r>
          </a:p>
        </p:txBody>
      </p:sp>
      <p:sp>
        <p:nvSpPr>
          <p:cNvPr id="8" name="Round Diagonal Corner Rectangle 51">
            <a:extLst>
              <a:ext uri="{FF2B5EF4-FFF2-40B4-BE49-F238E27FC236}">
                <a16:creationId xmlns:a16="http://schemas.microsoft.com/office/drawing/2014/main" id="{86F4F21A-6097-4967-88A8-6BA7C43E3770}"/>
              </a:ext>
            </a:extLst>
          </p:cNvPr>
          <p:cNvSpPr/>
          <p:nvPr/>
        </p:nvSpPr>
        <p:spPr>
          <a:xfrm>
            <a:off x="815090" y="4590386"/>
            <a:ext cx="3200400" cy="740364"/>
          </a:xfrm>
          <a:prstGeom prst="rect">
            <a:avLst/>
          </a:prstGeom>
          <a:solidFill>
            <a:schemeClr val="bg1">
              <a:lumMod val="6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r>
              <a:rPr lang="en-GB" sz="1600" dirty="0">
                <a:solidFill>
                  <a:schemeClr val="bg1"/>
                </a:solidFill>
              </a:rPr>
              <a:t>Placebo</a:t>
            </a:r>
          </a:p>
        </p:txBody>
      </p:sp>
      <p:sp>
        <p:nvSpPr>
          <p:cNvPr id="12" name="Round Diagonal Corner Rectangle 48">
            <a:extLst>
              <a:ext uri="{FF2B5EF4-FFF2-40B4-BE49-F238E27FC236}">
                <a16:creationId xmlns:a16="http://schemas.microsoft.com/office/drawing/2014/main" id="{8CA96A90-91CB-4C2B-A142-3F397C89916B}"/>
              </a:ext>
            </a:extLst>
          </p:cNvPr>
          <p:cNvSpPr/>
          <p:nvPr/>
        </p:nvSpPr>
        <p:spPr>
          <a:xfrm>
            <a:off x="6580613" y="2941975"/>
            <a:ext cx="3200400" cy="740364"/>
          </a:xfrm>
          <a:prstGeom prst="rect">
            <a:avLst/>
          </a:pr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r>
              <a:rPr lang="en-GB" sz="1600" b="1" i="1" dirty="0">
                <a:solidFill>
                  <a:schemeClr val="bg1"/>
                </a:solidFill>
              </a:rPr>
              <a:t>Continue</a:t>
            </a:r>
            <a:r>
              <a:rPr lang="en-GB" sz="1600" dirty="0">
                <a:solidFill>
                  <a:schemeClr val="bg1"/>
                </a:solidFill>
              </a:rPr>
              <a:t> benralizumab </a:t>
            </a:r>
            <a:br>
              <a:rPr lang="en-GB" sz="1600" dirty="0">
                <a:solidFill>
                  <a:schemeClr val="bg1"/>
                </a:solidFill>
              </a:rPr>
            </a:br>
            <a:r>
              <a:rPr lang="en-GB" sz="1600" dirty="0">
                <a:solidFill>
                  <a:schemeClr val="bg1"/>
                </a:solidFill>
              </a:rPr>
              <a:t>30 mg Q4W/Q4W</a:t>
            </a:r>
            <a:r>
              <a:rPr lang="en-GB" sz="1600" dirty="0">
                <a:solidFill>
                  <a:schemeClr val="accent2"/>
                </a:solidFill>
              </a:rPr>
              <a:t> </a:t>
            </a:r>
          </a:p>
        </p:txBody>
      </p:sp>
      <p:sp>
        <p:nvSpPr>
          <p:cNvPr id="13" name="Round Diagonal Corner Rectangle 49">
            <a:extLst>
              <a:ext uri="{FF2B5EF4-FFF2-40B4-BE49-F238E27FC236}">
                <a16:creationId xmlns:a16="http://schemas.microsoft.com/office/drawing/2014/main" id="{29E7A725-A181-4D23-83FB-2AFF6085867B}"/>
              </a:ext>
            </a:extLst>
          </p:cNvPr>
          <p:cNvSpPr/>
          <p:nvPr/>
        </p:nvSpPr>
        <p:spPr>
          <a:xfrm>
            <a:off x="6580613" y="3762676"/>
            <a:ext cx="3200400" cy="740364"/>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r>
              <a:rPr lang="en-GB" sz="1600" b="1" i="1" dirty="0">
                <a:solidFill>
                  <a:schemeClr val="bg1"/>
                </a:solidFill>
              </a:rPr>
              <a:t>Continue</a:t>
            </a:r>
            <a:r>
              <a:rPr lang="en-GB" sz="1600" dirty="0">
                <a:solidFill>
                  <a:schemeClr val="bg1"/>
                </a:solidFill>
              </a:rPr>
              <a:t> benralizumab</a:t>
            </a:r>
            <a:br>
              <a:rPr lang="en-GB" sz="1600" dirty="0">
                <a:solidFill>
                  <a:schemeClr val="bg1"/>
                </a:solidFill>
              </a:rPr>
            </a:br>
            <a:r>
              <a:rPr lang="en-GB" sz="1600" dirty="0">
                <a:solidFill>
                  <a:schemeClr val="bg1"/>
                </a:solidFill>
              </a:rPr>
              <a:t>30 mg Q8W/Q8W</a:t>
            </a:r>
          </a:p>
        </p:txBody>
      </p:sp>
      <p:sp>
        <p:nvSpPr>
          <p:cNvPr id="14" name="Round Diagonal Corner Rectangle 48">
            <a:extLst>
              <a:ext uri="{FF2B5EF4-FFF2-40B4-BE49-F238E27FC236}">
                <a16:creationId xmlns:a16="http://schemas.microsoft.com/office/drawing/2014/main" id="{8CA96A90-91CB-4C2B-A142-3F397C89916B}"/>
              </a:ext>
            </a:extLst>
          </p:cNvPr>
          <p:cNvSpPr/>
          <p:nvPr/>
        </p:nvSpPr>
        <p:spPr>
          <a:xfrm>
            <a:off x="6580613" y="4590386"/>
            <a:ext cx="3200400" cy="740364"/>
          </a:xfrm>
          <a:prstGeom prst="rect">
            <a:avLst/>
          </a:prstGeom>
          <a:solidFill>
            <a:schemeClr val="bg1">
              <a:lumMod val="6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r>
              <a:rPr lang="en-GB" sz="1600" b="1" i="1" dirty="0">
                <a:solidFill>
                  <a:schemeClr val="bg1"/>
                </a:solidFill>
              </a:rPr>
              <a:t>Start</a:t>
            </a:r>
            <a:r>
              <a:rPr lang="en-GB" sz="1600" dirty="0">
                <a:solidFill>
                  <a:schemeClr val="bg1"/>
                </a:solidFill>
              </a:rPr>
              <a:t> benralizumab </a:t>
            </a:r>
            <a:br>
              <a:rPr lang="en-GB" sz="1600" dirty="0">
                <a:solidFill>
                  <a:schemeClr val="bg1"/>
                </a:solidFill>
              </a:rPr>
            </a:br>
            <a:r>
              <a:rPr lang="en-GB" sz="1600" dirty="0">
                <a:solidFill>
                  <a:schemeClr val="bg1"/>
                </a:solidFill>
              </a:rPr>
              <a:t>30 mg PBO/Q4W</a:t>
            </a:r>
            <a:r>
              <a:rPr lang="en-GB" sz="1600" dirty="0">
                <a:solidFill>
                  <a:schemeClr val="accent2"/>
                </a:solidFill>
              </a:rPr>
              <a:t> </a:t>
            </a:r>
          </a:p>
        </p:txBody>
      </p:sp>
      <p:sp>
        <p:nvSpPr>
          <p:cNvPr id="15" name="Round Diagonal Corner Rectangle 49">
            <a:extLst>
              <a:ext uri="{FF2B5EF4-FFF2-40B4-BE49-F238E27FC236}">
                <a16:creationId xmlns:a16="http://schemas.microsoft.com/office/drawing/2014/main" id="{29E7A725-A181-4D23-83FB-2AFF6085867B}"/>
              </a:ext>
            </a:extLst>
          </p:cNvPr>
          <p:cNvSpPr/>
          <p:nvPr/>
        </p:nvSpPr>
        <p:spPr>
          <a:xfrm>
            <a:off x="6580613" y="5431521"/>
            <a:ext cx="3200400" cy="740364"/>
          </a:xfrm>
          <a:prstGeom prst="rect">
            <a:avLst/>
          </a:prstGeom>
          <a:solidFill>
            <a:schemeClr val="tx2">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r>
              <a:rPr lang="en-GB" sz="1600" b="1" i="1" dirty="0">
                <a:solidFill>
                  <a:schemeClr val="bg1"/>
                </a:solidFill>
              </a:rPr>
              <a:t>Start </a:t>
            </a:r>
            <a:r>
              <a:rPr lang="en-GB" sz="1600" dirty="0">
                <a:solidFill>
                  <a:schemeClr val="bg1"/>
                </a:solidFill>
              </a:rPr>
              <a:t>benralizumab</a:t>
            </a:r>
          </a:p>
          <a:p>
            <a:pPr lvl="0" algn="ctr"/>
            <a:r>
              <a:rPr lang="en-GB" sz="1600" dirty="0">
                <a:solidFill>
                  <a:schemeClr val="bg1"/>
                </a:solidFill>
              </a:rPr>
              <a:t>30 mg PBO/Q8W</a:t>
            </a:r>
          </a:p>
          <a:p>
            <a:pPr lvl="0" algn="ctr"/>
            <a:r>
              <a:rPr lang="en-GB" sz="1600" dirty="0">
                <a:solidFill>
                  <a:schemeClr val="bg1"/>
                </a:solidFill>
              </a:rPr>
              <a:t>(30 mg Q4W first 3 doses)</a:t>
            </a:r>
          </a:p>
        </p:txBody>
      </p:sp>
      <p:cxnSp>
        <p:nvCxnSpPr>
          <p:cNvPr id="21" name="Connector: Elbow 47">
            <a:extLst>
              <a:ext uri="{FF2B5EF4-FFF2-40B4-BE49-F238E27FC236}">
                <a16:creationId xmlns:a16="http://schemas.microsoft.com/office/drawing/2014/main" id="{945512D8-6609-4844-A694-3E5BA5BDD6B1}"/>
              </a:ext>
            </a:extLst>
          </p:cNvPr>
          <p:cNvCxnSpPr>
            <a:cxnSpLocks/>
          </p:cNvCxnSpPr>
          <p:nvPr/>
        </p:nvCxnSpPr>
        <p:spPr>
          <a:xfrm>
            <a:off x="5290558" y="5801703"/>
            <a:ext cx="1290054"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1BC084E-0C18-4047-8D31-B896B54469E4}"/>
              </a:ext>
            </a:extLst>
          </p:cNvPr>
          <p:cNvCxnSpPr>
            <a:cxnSpLocks/>
          </p:cNvCxnSpPr>
          <p:nvPr/>
        </p:nvCxnSpPr>
        <p:spPr>
          <a:xfrm>
            <a:off x="4000504" y="3312157"/>
            <a:ext cx="258010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1BC084E-0C18-4047-8D31-B896B54469E4}"/>
              </a:ext>
            </a:extLst>
          </p:cNvPr>
          <p:cNvCxnSpPr>
            <a:cxnSpLocks/>
          </p:cNvCxnSpPr>
          <p:nvPr/>
        </p:nvCxnSpPr>
        <p:spPr>
          <a:xfrm>
            <a:off x="4000504" y="4130661"/>
            <a:ext cx="2580109" cy="43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1BC084E-0C18-4047-8D31-B896B54469E4}"/>
              </a:ext>
            </a:extLst>
          </p:cNvPr>
          <p:cNvCxnSpPr>
            <a:cxnSpLocks/>
          </p:cNvCxnSpPr>
          <p:nvPr/>
        </p:nvCxnSpPr>
        <p:spPr>
          <a:xfrm>
            <a:off x="4015494" y="4960568"/>
            <a:ext cx="258010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B0EC5016-1B85-40FD-8D5D-68C3EA2BD40A}"/>
              </a:ext>
            </a:extLst>
          </p:cNvPr>
          <p:cNvSpPr/>
          <p:nvPr/>
        </p:nvSpPr>
        <p:spPr>
          <a:xfrm>
            <a:off x="4495731" y="4744596"/>
            <a:ext cx="1587132" cy="43194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91440" rIns="91440" bIns="91440" rtlCol="0" anchor="ctr">
            <a:spAutoFit/>
          </a:bodyPr>
          <a:lstStyle/>
          <a:p>
            <a:pPr algn="ctr"/>
            <a:r>
              <a:rPr lang="en-GB" sz="1400" dirty="0">
                <a:solidFill>
                  <a:schemeClr val="bg1"/>
                </a:solidFill>
                <a:latin typeface="Arial"/>
              </a:rPr>
              <a:t>Randomization</a:t>
            </a:r>
            <a:r>
              <a:rPr lang="en-GB" sz="1400" baseline="30000" dirty="0">
                <a:solidFill>
                  <a:schemeClr val="bg1"/>
                </a:solidFill>
                <a:latin typeface="Arial"/>
              </a:rPr>
              <a:t>a,b</a:t>
            </a:r>
            <a:endParaRPr lang="en-GB" sz="1400" dirty="0">
              <a:solidFill>
                <a:schemeClr val="bg1"/>
              </a:solidFill>
              <a:latin typeface="Arial"/>
            </a:endParaRPr>
          </a:p>
        </p:txBody>
      </p:sp>
      <p:cxnSp>
        <p:nvCxnSpPr>
          <p:cNvPr id="28" name="Straight Connector 27">
            <a:extLst>
              <a:ext uri="{FF2B5EF4-FFF2-40B4-BE49-F238E27FC236}">
                <a16:creationId xmlns:a16="http://schemas.microsoft.com/office/drawing/2014/main" id="{5E63E531-4132-4EC8-B99E-0159D3628DE4}"/>
              </a:ext>
            </a:extLst>
          </p:cNvPr>
          <p:cNvCxnSpPr>
            <a:cxnSpLocks/>
          </p:cNvCxnSpPr>
          <p:nvPr/>
        </p:nvCxnSpPr>
        <p:spPr>
          <a:xfrm flipV="1">
            <a:off x="840221" y="2754217"/>
            <a:ext cx="9418320" cy="11017"/>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8566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BORA Study Flow Chart </a:t>
            </a:r>
          </a:p>
        </p:txBody>
      </p:sp>
      <p:sp>
        <p:nvSpPr>
          <p:cNvPr id="3" name="Slide Number Placeholder 2"/>
          <p:cNvSpPr>
            <a:spLocks noGrp="1"/>
          </p:cNvSpPr>
          <p:nvPr>
            <p:ph type="sldNum" sz="quarter" idx="12"/>
          </p:nvPr>
        </p:nvSpPr>
        <p:spPr/>
        <p:txBody>
          <a:bodyPr/>
          <a:lstStyle/>
          <a:p>
            <a:fld id="{CC7432E5-F8E0-41AE-9A6B-AD730338B005}" type="slidenum">
              <a:rPr lang="en-US" smtClean="0"/>
              <a:pPr/>
              <a:t>4</a:t>
            </a:fld>
            <a:endParaRPr lang="en-US" dirty="0"/>
          </a:p>
        </p:txBody>
      </p:sp>
      <p:sp>
        <p:nvSpPr>
          <p:cNvPr id="12" name="Text Placeholder 11">
            <a:extLst>
              <a:ext uri="{FF2B5EF4-FFF2-40B4-BE49-F238E27FC236}">
                <a16:creationId xmlns:a16="http://schemas.microsoft.com/office/drawing/2014/main" id="{2C46DEE6-F4A8-4CC2-AF79-4A9C248AB382}"/>
              </a:ext>
            </a:extLst>
          </p:cNvPr>
          <p:cNvSpPr>
            <a:spLocks noGrp="1"/>
          </p:cNvSpPr>
          <p:nvPr>
            <p:ph type="body" sz="quarter" idx="13"/>
          </p:nvPr>
        </p:nvSpPr>
        <p:spPr>
          <a:xfrm>
            <a:off x="457199" y="5851602"/>
            <a:ext cx="9941277" cy="1005840"/>
          </a:xfrm>
        </p:spPr>
        <p:txBody>
          <a:bodyPr/>
          <a:lstStyle/>
          <a:p>
            <a:r>
              <a:rPr lang="en-US" dirty="0"/>
              <a:t>EOT = end of treatment; FU = follow-up; wk = week. </a:t>
            </a:r>
          </a:p>
          <a:p>
            <a:r>
              <a:rPr lang="en-US" dirty="0"/>
              <a:t>1. Busse WW et al. Article online ahead of print. </a:t>
            </a:r>
            <a:r>
              <a:rPr lang="en-US" i="1" dirty="0"/>
              <a:t>Lancet Respir Med. </a:t>
            </a:r>
            <a:r>
              <a:rPr lang="en-US" dirty="0"/>
              <a:t>2018; 2. Study </a:t>
            </a:r>
            <a:r>
              <a:rPr lang="pt-BR" dirty="0"/>
              <a:t>NCT02258542. ClinicalTrials.gov website</a:t>
            </a:r>
            <a:r>
              <a:rPr lang="en-US" dirty="0"/>
              <a:t>; 3. Nair P et al. </a:t>
            </a:r>
            <a:r>
              <a:rPr lang="en-US" i="1" dirty="0"/>
              <a:t>N Engl J Med</a:t>
            </a:r>
            <a:r>
              <a:rPr lang="en-US" dirty="0"/>
              <a:t>. 2017;376:2448-2458. </a:t>
            </a:r>
          </a:p>
        </p:txBody>
      </p:sp>
      <p:cxnSp>
        <p:nvCxnSpPr>
          <p:cNvPr id="15" name="Straight Connector 14"/>
          <p:cNvCxnSpPr/>
          <p:nvPr/>
        </p:nvCxnSpPr>
        <p:spPr>
          <a:xfrm>
            <a:off x="2923082" y="1873771"/>
            <a:ext cx="8649325" cy="0"/>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923082" y="1688892"/>
            <a:ext cx="0" cy="359764"/>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210992" y="1688892"/>
            <a:ext cx="0" cy="359764"/>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498902" y="1688892"/>
            <a:ext cx="0" cy="359764"/>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786812" y="1688892"/>
            <a:ext cx="0" cy="359764"/>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074722" y="1688892"/>
            <a:ext cx="0" cy="359764"/>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362632" y="1688892"/>
            <a:ext cx="0" cy="359764"/>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650542" y="1688892"/>
            <a:ext cx="0" cy="359764"/>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938452" y="1688892"/>
            <a:ext cx="0" cy="359764"/>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226362" y="1688892"/>
            <a:ext cx="0" cy="359764"/>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514272" y="1688892"/>
            <a:ext cx="0" cy="359764"/>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802182" y="1688892"/>
            <a:ext cx="0" cy="359764"/>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6090092" y="1688892"/>
            <a:ext cx="0" cy="359764"/>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378002" y="1688892"/>
            <a:ext cx="0" cy="359764"/>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665912" y="1688892"/>
            <a:ext cx="0" cy="359764"/>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953822" y="1688892"/>
            <a:ext cx="0" cy="359764"/>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241732" y="1688892"/>
            <a:ext cx="0" cy="359764"/>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7529642" y="1688892"/>
            <a:ext cx="0" cy="359764"/>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817552" y="1688892"/>
            <a:ext cx="0" cy="359764"/>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105462" y="1688892"/>
            <a:ext cx="0" cy="359764"/>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8393372" y="1688892"/>
            <a:ext cx="0" cy="359764"/>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681282" y="1688892"/>
            <a:ext cx="0" cy="359764"/>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8969192" y="1688892"/>
            <a:ext cx="0" cy="359764"/>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9257102" y="1688892"/>
            <a:ext cx="0" cy="359764"/>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9545012" y="1688892"/>
            <a:ext cx="0" cy="359764"/>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9832922" y="1688892"/>
            <a:ext cx="0" cy="359764"/>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10120832" y="1688892"/>
            <a:ext cx="0" cy="359764"/>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10408742" y="1688892"/>
            <a:ext cx="0" cy="359764"/>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10696657" y="1688892"/>
            <a:ext cx="0" cy="359764"/>
          </a:xfrm>
          <a:prstGeom prst="line">
            <a:avLst/>
          </a:prstGeom>
          <a:ln w="127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238166" y="2097751"/>
            <a:ext cx="549183" cy="261610"/>
          </a:xfrm>
          <a:prstGeom prst="rect">
            <a:avLst/>
          </a:prstGeom>
          <a:noFill/>
        </p:spPr>
        <p:txBody>
          <a:bodyPr wrap="square" rtlCol="0">
            <a:spAutoFit/>
          </a:bodyPr>
          <a:lstStyle/>
          <a:p>
            <a:pPr algn="ctr"/>
            <a:r>
              <a:rPr lang="en-US" sz="1100" dirty="0"/>
              <a:t>Wk</a:t>
            </a:r>
          </a:p>
        </p:txBody>
      </p:sp>
      <p:sp>
        <p:nvSpPr>
          <p:cNvPr id="51" name="TextBox 50"/>
          <p:cNvSpPr txBox="1"/>
          <p:nvPr/>
        </p:nvSpPr>
        <p:spPr>
          <a:xfrm>
            <a:off x="2661809" y="2101295"/>
            <a:ext cx="549183" cy="261610"/>
          </a:xfrm>
          <a:prstGeom prst="rect">
            <a:avLst/>
          </a:prstGeom>
          <a:noFill/>
        </p:spPr>
        <p:txBody>
          <a:bodyPr wrap="square" rtlCol="0">
            <a:spAutoFit/>
          </a:bodyPr>
          <a:lstStyle/>
          <a:p>
            <a:pPr algn="ctr"/>
            <a:r>
              <a:rPr lang="en-US" sz="1100" dirty="0"/>
              <a:t>0</a:t>
            </a:r>
          </a:p>
        </p:txBody>
      </p:sp>
      <p:sp>
        <p:nvSpPr>
          <p:cNvPr id="54" name="TextBox 53"/>
          <p:cNvSpPr txBox="1"/>
          <p:nvPr/>
        </p:nvSpPr>
        <p:spPr>
          <a:xfrm>
            <a:off x="2934729" y="2098625"/>
            <a:ext cx="549183" cy="261610"/>
          </a:xfrm>
          <a:prstGeom prst="rect">
            <a:avLst/>
          </a:prstGeom>
          <a:noFill/>
        </p:spPr>
        <p:txBody>
          <a:bodyPr wrap="square" rtlCol="0">
            <a:spAutoFit/>
          </a:bodyPr>
          <a:lstStyle/>
          <a:p>
            <a:pPr algn="ctr"/>
            <a:r>
              <a:rPr lang="en-US" sz="1100" dirty="0"/>
              <a:t>4</a:t>
            </a:r>
          </a:p>
        </p:txBody>
      </p:sp>
      <p:sp>
        <p:nvSpPr>
          <p:cNvPr id="55" name="TextBox 54"/>
          <p:cNvSpPr txBox="1"/>
          <p:nvPr/>
        </p:nvSpPr>
        <p:spPr>
          <a:xfrm>
            <a:off x="3222639" y="2101295"/>
            <a:ext cx="549183" cy="261610"/>
          </a:xfrm>
          <a:prstGeom prst="rect">
            <a:avLst/>
          </a:prstGeom>
          <a:noFill/>
        </p:spPr>
        <p:txBody>
          <a:bodyPr wrap="square" rtlCol="0">
            <a:spAutoFit/>
          </a:bodyPr>
          <a:lstStyle/>
          <a:p>
            <a:pPr algn="ctr"/>
            <a:r>
              <a:rPr lang="en-US" sz="1100" dirty="0"/>
              <a:t>8</a:t>
            </a:r>
          </a:p>
        </p:txBody>
      </p:sp>
      <p:sp>
        <p:nvSpPr>
          <p:cNvPr id="56" name="TextBox 55"/>
          <p:cNvSpPr txBox="1"/>
          <p:nvPr/>
        </p:nvSpPr>
        <p:spPr>
          <a:xfrm>
            <a:off x="3516964" y="2101295"/>
            <a:ext cx="549183" cy="261610"/>
          </a:xfrm>
          <a:prstGeom prst="rect">
            <a:avLst/>
          </a:prstGeom>
          <a:noFill/>
        </p:spPr>
        <p:txBody>
          <a:bodyPr wrap="square" rtlCol="0">
            <a:spAutoFit/>
          </a:bodyPr>
          <a:lstStyle/>
          <a:p>
            <a:pPr algn="ctr"/>
            <a:r>
              <a:rPr lang="en-US" sz="1100" dirty="0"/>
              <a:t>12</a:t>
            </a:r>
          </a:p>
        </p:txBody>
      </p:sp>
      <p:sp>
        <p:nvSpPr>
          <p:cNvPr id="57" name="TextBox 56"/>
          <p:cNvSpPr txBox="1"/>
          <p:nvPr/>
        </p:nvSpPr>
        <p:spPr>
          <a:xfrm>
            <a:off x="6098875" y="2101295"/>
            <a:ext cx="549183" cy="261610"/>
          </a:xfrm>
          <a:prstGeom prst="rect">
            <a:avLst/>
          </a:prstGeom>
          <a:noFill/>
        </p:spPr>
        <p:txBody>
          <a:bodyPr wrap="square" rtlCol="0">
            <a:spAutoFit/>
          </a:bodyPr>
          <a:lstStyle/>
          <a:p>
            <a:pPr algn="ctr"/>
            <a:r>
              <a:rPr lang="en-US" sz="1100" dirty="0"/>
              <a:t>52</a:t>
            </a:r>
          </a:p>
        </p:txBody>
      </p:sp>
      <p:sp>
        <p:nvSpPr>
          <p:cNvPr id="58" name="TextBox 57"/>
          <p:cNvSpPr txBox="1"/>
          <p:nvPr/>
        </p:nvSpPr>
        <p:spPr>
          <a:xfrm>
            <a:off x="6406518" y="2101295"/>
            <a:ext cx="549183" cy="261610"/>
          </a:xfrm>
          <a:prstGeom prst="rect">
            <a:avLst/>
          </a:prstGeom>
          <a:noFill/>
        </p:spPr>
        <p:txBody>
          <a:bodyPr wrap="square" rtlCol="0">
            <a:spAutoFit/>
          </a:bodyPr>
          <a:lstStyle/>
          <a:p>
            <a:pPr algn="ctr"/>
            <a:r>
              <a:rPr lang="en-US" sz="1100" dirty="0"/>
              <a:t>56</a:t>
            </a:r>
          </a:p>
        </p:txBody>
      </p:sp>
      <p:sp>
        <p:nvSpPr>
          <p:cNvPr id="59" name="TextBox 58"/>
          <p:cNvSpPr txBox="1"/>
          <p:nvPr/>
        </p:nvSpPr>
        <p:spPr>
          <a:xfrm>
            <a:off x="7263344" y="2101295"/>
            <a:ext cx="549183" cy="261610"/>
          </a:xfrm>
          <a:prstGeom prst="rect">
            <a:avLst/>
          </a:prstGeom>
          <a:noFill/>
        </p:spPr>
        <p:txBody>
          <a:bodyPr wrap="square" rtlCol="0">
            <a:spAutoFit/>
          </a:bodyPr>
          <a:lstStyle/>
          <a:p>
            <a:pPr algn="ctr"/>
            <a:r>
              <a:rPr lang="en-US" sz="1100" dirty="0"/>
              <a:t>68</a:t>
            </a:r>
          </a:p>
        </p:txBody>
      </p:sp>
      <p:sp>
        <p:nvSpPr>
          <p:cNvPr id="60" name="TextBox 59"/>
          <p:cNvSpPr txBox="1"/>
          <p:nvPr/>
        </p:nvSpPr>
        <p:spPr>
          <a:xfrm>
            <a:off x="10141989" y="2101295"/>
            <a:ext cx="549183" cy="261610"/>
          </a:xfrm>
          <a:prstGeom prst="rect">
            <a:avLst/>
          </a:prstGeom>
          <a:noFill/>
        </p:spPr>
        <p:txBody>
          <a:bodyPr wrap="square" rtlCol="0">
            <a:spAutoFit/>
          </a:bodyPr>
          <a:lstStyle/>
          <a:p>
            <a:pPr algn="ctr"/>
            <a:r>
              <a:rPr lang="en-US" sz="1100" dirty="0"/>
              <a:t>104</a:t>
            </a:r>
          </a:p>
        </p:txBody>
      </p:sp>
      <p:sp>
        <p:nvSpPr>
          <p:cNvPr id="61" name="TextBox 60"/>
          <p:cNvSpPr txBox="1"/>
          <p:nvPr/>
        </p:nvSpPr>
        <p:spPr>
          <a:xfrm>
            <a:off x="10431570" y="2101295"/>
            <a:ext cx="549183" cy="261610"/>
          </a:xfrm>
          <a:prstGeom prst="rect">
            <a:avLst/>
          </a:prstGeom>
          <a:noFill/>
        </p:spPr>
        <p:txBody>
          <a:bodyPr wrap="square" rtlCol="0">
            <a:spAutoFit/>
          </a:bodyPr>
          <a:lstStyle/>
          <a:p>
            <a:pPr algn="ctr"/>
            <a:r>
              <a:rPr lang="en-US" sz="1100" dirty="0"/>
              <a:t>108</a:t>
            </a:r>
          </a:p>
        </p:txBody>
      </p:sp>
      <p:sp>
        <p:nvSpPr>
          <p:cNvPr id="84" name="TextBox 83"/>
          <p:cNvSpPr txBox="1"/>
          <p:nvPr/>
        </p:nvSpPr>
        <p:spPr>
          <a:xfrm>
            <a:off x="11304484" y="2098625"/>
            <a:ext cx="549183" cy="261610"/>
          </a:xfrm>
          <a:prstGeom prst="rect">
            <a:avLst/>
          </a:prstGeom>
          <a:noFill/>
        </p:spPr>
        <p:txBody>
          <a:bodyPr wrap="square" rtlCol="0">
            <a:spAutoFit/>
          </a:bodyPr>
          <a:lstStyle/>
          <a:p>
            <a:pPr algn="ctr"/>
            <a:r>
              <a:rPr lang="en-US" sz="1100" dirty="0"/>
              <a:t>120</a:t>
            </a:r>
          </a:p>
        </p:txBody>
      </p:sp>
      <p:sp>
        <p:nvSpPr>
          <p:cNvPr id="106" name="TextBox 105"/>
          <p:cNvSpPr txBox="1"/>
          <p:nvPr/>
        </p:nvSpPr>
        <p:spPr>
          <a:xfrm>
            <a:off x="409478" y="1231693"/>
            <a:ext cx="2012205" cy="584775"/>
          </a:xfrm>
          <a:prstGeom prst="rect">
            <a:avLst/>
          </a:prstGeom>
          <a:noFill/>
        </p:spPr>
        <p:txBody>
          <a:bodyPr wrap="square" rtlCol="0">
            <a:spAutoFit/>
          </a:bodyPr>
          <a:lstStyle/>
          <a:p>
            <a:pPr algn="ctr"/>
            <a:r>
              <a:rPr lang="en-US" sz="1600" b="1" dirty="0"/>
              <a:t>Predecessor Study</a:t>
            </a:r>
          </a:p>
        </p:txBody>
      </p:sp>
      <p:sp>
        <p:nvSpPr>
          <p:cNvPr id="108" name="TextBox 107"/>
          <p:cNvSpPr txBox="1"/>
          <p:nvPr/>
        </p:nvSpPr>
        <p:spPr>
          <a:xfrm>
            <a:off x="6068941" y="1231693"/>
            <a:ext cx="2012205" cy="400110"/>
          </a:xfrm>
          <a:prstGeom prst="rect">
            <a:avLst/>
          </a:prstGeom>
          <a:noFill/>
        </p:spPr>
        <p:txBody>
          <a:bodyPr wrap="square" rtlCol="0">
            <a:spAutoFit/>
          </a:bodyPr>
          <a:lstStyle/>
          <a:p>
            <a:pPr algn="ctr"/>
            <a:r>
              <a:rPr lang="en-US" sz="2000" b="1" dirty="0"/>
              <a:t>BORA</a:t>
            </a:r>
            <a:r>
              <a:rPr lang="en-US" sz="2000" b="1" baseline="30000" dirty="0"/>
              <a:t>1,2</a:t>
            </a:r>
            <a:endParaRPr lang="en-US" sz="2000" b="1" dirty="0"/>
          </a:p>
        </p:txBody>
      </p:sp>
      <p:cxnSp>
        <p:nvCxnSpPr>
          <p:cNvPr id="85" name="Straight Connector 84"/>
          <p:cNvCxnSpPr/>
          <p:nvPr/>
        </p:nvCxnSpPr>
        <p:spPr>
          <a:xfrm>
            <a:off x="2251706" y="1274164"/>
            <a:ext cx="0" cy="37033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2" name="Arrow: Up 34">
            <a:extLst>
              <a:ext uri="{FF2B5EF4-FFF2-40B4-BE49-F238E27FC236}">
                <a16:creationId xmlns:a16="http://schemas.microsoft.com/office/drawing/2014/main" id="{7A4BF5E3-47B3-4564-929D-D8DB0F1E2DCE}"/>
              </a:ext>
            </a:extLst>
          </p:cNvPr>
          <p:cNvSpPr/>
          <p:nvPr/>
        </p:nvSpPr>
        <p:spPr>
          <a:xfrm rot="5400000">
            <a:off x="5347959" y="-444384"/>
            <a:ext cx="676656" cy="10089228"/>
          </a:xfrm>
          <a:prstGeom prst="upArrow">
            <a:avLst>
              <a:gd name="adj1" fmla="val 100000"/>
              <a:gd name="adj2" fmla="val 35243"/>
            </a:avLst>
          </a:pr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none" tIns="91440" bIns="0" rtlCol="0" anchor="ctr"/>
          <a:lstStyle/>
          <a:p>
            <a:pPr algn="ctr"/>
            <a:endParaRPr lang="en-US" sz="1400" dirty="0"/>
          </a:p>
        </p:txBody>
      </p:sp>
      <p:sp>
        <p:nvSpPr>
          <p:cNvPr id="114" name="TextBox 113"/>
          <p:cNvSpPr txBox="1"/>
          <p:nvPr/>
        </p:nvSpPr>
        <p:spPr>
          <a:xfrm>
            <a:off x="641672" y="4250479"/>
            <a:ext cx="1647266" cy="738664"/>
          </a:xfrm>
          <a:prstGeom prst="rect">
            <a:avLst/>
          </a:prstGeom>
          <a:noFill/>
        </p:spPr>
        <p:txBody>
          <a:bodyPr wrap="square" rtlCol="0" anchor="ctr">
            <a:spAutoFit/>
          </a:bodyPr>
          <a:lstStyle/>
          <a:p>
            <a:pPr algn="ctr"/>
            <a:r>
              <a:rPr lang="en-US" sz="1400" b="1" dirty="0"/>
              <a:t>SIROCCO </a:t>
            </a:r>
            <a:r>
              <a:rPr lang="en-US" sz="1400" dirty="0"/>
              <a:t>48 wk</a:t>
            </a:r>
          </a:p>
          <a:p>
            <a:pPr algn="ctr"/>
            <a:r>
              <a:rPr lang="en-US" sz="1400" b="1" dirty="0"/>
              <a:t>CALIMA </a:t>
            </a:r>
            <a:r>
              <a:rPr lang="en-US" sz="1400" dirty="0"/>
              <a:t>56 wk</a:t>
            </a:r>
          </a:p>
          <a:p>
            <a:pPr algn="ctr"/>
            <a:r>
              <a:rPr lang="en-US" sz="1400" b="1" dirty="0"/>
              <a:t>ZONDA</a:t>
            </a:r>
            <a:r>
              <a:rPr lang="en-US" sz="1400" b="1" baseline="30000" dirty="0"/>
              <a:t>3</a:t>
            </a:r>
            <a:r>
              <a:rPr lang="en-US" sz="1400" dirty="0"/>
              <a:t> 28 wk</a:t>
            </a:r>
          </a:p>
        </p:txBody>
      </p:sp>
      <p:sp>
        <p:nvSpPr>
          <p:cNvPr id="116" name="TextBox 115"/>
          <p:cNvSpPr txBox="1"/>
          <p:nvPr/>
        </p:nvSpPr>
        <p:spPr>
          <a:xfrm>
            <a:off x="4959121" y="4313441"/>
            <a:ext cx="3030121" cy="584775"/>
          </a:xfrm>
          <a:prstGeom prst="rect">
            <a:avLst/>
          </a:prstGeom>
          <a:noFill/>
        </p:spPr>
        <p:txBody>
          <a:bodyPr wrap="square" rtlCol="0" anchor="ctr">
            <a:spAutoFit/>
          </a:bodyPr>
          <a:lstStyle/>
          <a:p>
            <a:pPr algn="ctr"/>
            <a:r>
              <a:rPr lang="en-US" sz="1600" b="1" dirty="0"/>
              <a:t>108 wk</a:t>
            </a:r>
          </a:p>
          <a:p>
            <a:pPr algn="ctr"/>
            <a:r>
              <a:rPr lang="en-US" sz="1600" dirty="0"/>
              <a:t>(up to </a:t>
            </a:r>
            <a:r>
              <a:rPr lang="en-US" sz="1600" b="1" dirty="0"/>
              <a:t>≈3 years </a:t>
            </a:r>
            <a:r>
              <a:rPr lang="en-US" sz="1600" dirty="0"/>
              <a:t>of safety data)</a:t>
            </a:r>
          </a:p>
        </p:txBody>
      </p:sp>
      <p:sp>
        <p:nvSpPr>
          <p:cNvPr id="105" name="TextBox 104">
            <a:extLst>
              <a:ext uri="{FF2B5EF4-FFF2-40B4-BE49-F238E27FC236}">
                <a16:creationId xmlns:a16="http://schemas.microsoft.com/office/drawing/2014/main" id="{6CE08C8A-72A6-46B6-AA25-77B30A64A0E1}"/>
              </a:ext>
            </a:extLst>
          </p:cNvPr>
          <p:cNvSpPr txBox="1"/>
          <p:nvPr/>
        </p:nvSpPr>
        <p:spPr>
          <a:xfrm>
            <a:off x="7345749" y="3077884"/>
            <a:ext cx="554183" cy="338554"/>
          </a:xfrm>
          <a:prstGeom prst="rect">
            <a:avLst/>
          </a:prstGeom>
          <a:noFill/>
        </p:spPr>
        <p:txBody>
          <a:bodyPr wrap="square" rtlCol="0">
            <a:spAutoFit/>
          </a:bodyPr>
          <a:lstStyle/>
          <a:p>
            <a:pPr algn="ctr"/>
            <a:r>
              <a:rPr lang="en-US" sz="1600" b="1" dirty="0"/>
              <a:t>FU</a:t>
            </a:r>
          </a:p>
        </p:txBody>
      </p:sp>
      <p:grpSp>
        <p:nvGrpSpPr>
          <p:cNvPr id="6" name="Group 5">
            <a:extLst>
              <a:ext uri="{FF2B5EF4-FFF2-40B4-BE49-F238E27FC236}">
                <a16:creationId xmlns:a16="http://schemas.microsoft.com/office/drawing/2014/main" id="{19AA50FA-2B7C-49B4-9127-B8481B2B160C}"/>
              </a:ext>
            </a:extLst>
          </p:cNvPr>
          <p:cNvGrpSpPr/>
          <p:nvPr/>
        </p:nvGrpSpPr>
        <p:grpSpPr>
          <a:xfrm>
            <a:off x="217352" y="3739579"/>
            <a:ext cx="11777472" cy="1245862"/>
            <a:chOff x="202925" y="4495010"/>
            <a:chExt cx="11835335" cy="1933350"/>
          </a:xfrm>
        </p:grpSpPr>
        <p:sp>
          <p:nvSpPr>
            <p:cNvPr id="69" name="TextBox 68"/>
            <p:cNvSpPr txBox="1"/>
            <p:nvPr/>
          </p:nvSpPr>
          <p:spPr>
            <a:xfrm>
              <a:off x="10144489" y="4536245"/>
              <a:ext cx="549183" cy="261610"/>
            </a:xfrm>
            <a:prstGeom prst="rect">
              <a:avLst/>
            </a:prstGeom>
            <a:noFill/>
          </p:spPr>
          <p:txBody>
            <a:bodyPr wrap="square" rtlCol="0">
              <a:spAutoFit/>
            </a:bodyPr>
            <a:lstStyle/>
            <a:p>
              <a:pPr algn="ctr"/>
              <a:r>
                <a:rPr lang="en-US" sz="1100" dirty="0"/>
                <a:t>104</a:t>
              </a:r>
            </a:p>
          </p:txBody>
        </p:sp>
        <p:grpSp>
          <p:nvGrpSpPr>
            <p:cNvPr id="5" name="Group 4">
              <a:extLst>
                <a:ext uri="{FF2B5EF4-FFF2-40B4-BE49-F238E27FC236}">
                  <a16:creationId xmlns:a16="http://schemas.microsoft.com/office/drawing/2014/main" id="{7051D674-90FB-4594-8AE6-2E42EF977A59}"/>
                </a:ext>
              </a:extLst>
            </p:cNvPr>
            <p:cNvGrpSpPr/>
            <p:nvPr/>
          </p:nvGrpSpPr>
          <p:grpSpPr>
            <a:xfrm>
              <a:off x="202925" y="4495010"/>
              <a:ext cx="11835335" cy="1933350"/>
              <a:chOff x="202925" y="4495010"/>
              <a:chExt cx="11835335" cy="1933350"/>
            </a:xfrm>
          </p:grpSpPr>
          <p:sp>
            <p:nvSpPr>
              <p:cNvPr id="63" name="TextBox 62"/>
              <p:cNvSpPr txBox="1"/>
              <p:nvPr/>
            </p:nvSpPr>
            <p:spPr>
              <a:xfrm>
                <a:off x="2937229" y="4536245"/>
                <a:ext cx="365760" cy="261610"/>
              </a:xfrm>
              <a:prstGeom prst="rect">
                <a:avLst/>
              </a:prstGeom>
              <a:noFill/>
            </p:spPr>
            <p:txBody>
              <a:bodyPr wrap="square" rtlCol="0">
                <a:spAutoFit/>
              </a:bodyPr>
              <a:lstStyle/>
              <a:p>
                <a:pPr algn="ctr"/>
                <a:r>
                  <a:rPr lang="en-US" sz="1100" dirty="0"/>
                  <a:t>4</a:t>
                </a:r>
              </a:p>
            </p:txBody>
          </p:sp>
          <p:grpSp>
            <p:nvGrpSpPr>
              <p:cNvPr id="4" name="Group 3">
                <a:extLst>
                  <a:ext uri="{FF2B5EF4-FFF2-40B4-BE49-F238E27FC236}">
                    <a16:creationId xmlns:a16="http://schemas.microsoft.com/office/drawing/2014/main" id="{35891312-1489-4443-89A1-B183EEA1EA20}"/>
                  </a:ext>
                </a:extLst>
              </p:cNvPr>
              <p:cNvGrpSpPr/>
              <p:nvPr/>
            </p:nvGrpSpPr>
            <p:grpSpPr>
              <a:xfrm>
                <a:off x="202925" y="4495010"/>
                <a:ext cx="11835335" cy="1933350"/>
                <a:chOff x="202925" y="4495010"/>
                <a:chExt cx="11835335" cy="1933350"/>
              </a:xfrm>
            </p:grpSpPr>
            <p:sp>
              <p:nvSpPr>
                <p:cNvPr id="65" name="TextBox 64"/>
                <p:cNvSpPr txBox="1"/>
                <p:nvPr/>
              </p:nvSpPr>
              <p:spPr>
                <a:xfrm>
                  <a:off x="3519464" y="4536245"/>
                  <a:ext cx="549183" cy="261610"/>
                </a:xfrm>
                <a:prstGeom prst="rect">
                  <a:avLst/>
                </a:prstGeom>
                <a:noFill/>
              </p:spPr>
              <p:txBody>
                <a:bodyPr wrap="square" rtlCol="0">
                  <a:spAutoFit/>
                </a:bodyPr>
                <a:lstStyle/>
                <a:p>
                  <a:pPr algn="ctr"/>
                  <a:r>
                    <a:rPr lang="en-US" sz="1100" dirty="0"/>
                    <a:t>12</a:t>
                  </a:r>
                </a:p>
              </p:txBody>
            </p:sp>
            <p:grpSp>
              <p:nvGrpSpPr>
                <p:cNvPr id="46" name="Group 45">
                  <a:extLst>
                    <a:ext uri="{FF2B5EF4-FFF2-40B4-BE49-F238E27FC236}">
                      <a16:creationId xmlns:a16="http://schemas.microsoft.com/office/drawing/2014/main" id="{81038C11-95E5-41C5-94B5-4163DF797288}"/>
                    </a:ext>
                  </a:extLst>
                </p:cNvPr>
                <p:cNvGrpSpPr/>
                <p:nvPr/>
              </p:nvGrpSpPr>
              <p:grpSpPr>
                <a:xfrm>
                  <a:off x="202925" y="4495010"/>
                  <a:ext cx="11835335" cy="1933350"/>
                  <a:chOff x="202925" y="4548175"/>
                  <a:chExt cx="11835335" cy="1933350"/>
                </a:xfrm>
              </p:grpSpPr>
              <p:sp>
                <p:nvSpPr>
                  <p:cNvPr id="50" name="TextBox 49"/>
                  <p:cNvSpPr txBox="1"/>
                  <p:nvPr/>
                </p:nvSpPr>
                <p:spPr>
                  <a:xfrm>
                    <a:off x="2249209" y="4589410"/>
                    <a:ext cx="549183" cy="261610"/>
                  </a:xfrm>
                  <a:prstGeom prst="rect">
                    <a:avLst/>
                  </a:prstGeom>
                  <a:noFill/>
                </p:spPr>
                <p:txBody>
                  <a:bodyPr wrap="square" rtlCol="0">
                    <a:spAutoFit/>
                  </a:bodyPr>
                  <a:lstStyle/>
                  <a:p>
                    <a:pPr algn="ctr"/>
                    <a:r>
                      <a:rPr lang="en-US" sz="1100" dirty="0"/>
                      <a:t>Wk</a:t>
                    </a:r>
                  </a:p>
                </p:txBody>
              </p:sp>
              <p:sp>
                <p:nvSpPr>
                  <p:cNvPr id="52" name="TextBox 51"/>
                  <p:cNvSpPr txBox="1"/>
                  <p:nvPr/>
                </p:nvSpPr>
                <p:spPr>
                  <a:xfrm>
                    <a:off x="2661809" y="4589410"/>
                    <a:ext cx="365760" cy="261610"/>
                  </a:xfrm>
                  <a:prstGeom prst="rect">
                    <a:avLst/>
                  </a:prstGeom>
                  <a:noFill/>
                </p:spPr>
                <p:txBody>
                  <a:bodyPr wrap="square" rtlCol="0">
                    <a:spAutoFit/>
                  </a:bodyPr>
                  <a:lstStyle/>
                  <a:p>
                    <a:pPr algn="ctr"/>
                    <a:r>
                      <a:rPr lang="en-US" sz="1100" dirty="0"/>
                      <a:t>0</a:t>
                    </a:r>
                  </a:p>
                </p:txBody>
              </p:sp>
              <p:sp>
                <p:nvSpPr>
                  <p:cNvPr id="64" name="TextBox 63"/>
                  <p:cNvSpPr txBox="1"/>
                  <p:nvPr/>
                </p:nvSpPr>
                <p:spPr>
                  <a:xfrm>
                    <a:off x="3225139" y="4589410"/>
                    <a:ext cx="549183" cy="261610"/>
                  </a:xfrm>
                  <a:prstGeom prst="rect">
                    <a:avLst/>
                  </a:prstGeom>
                  <a:noFill/>
                </p:spPr>
                <p:txBody>
                  <a:bodyPr wrap="square" rtlCol="0">
                    <a:spAutoFit/>
                  </a:bodyPr>
                  <a:lstStyle/>
                  <a:p>
                    <a:pPr algn="ctr"/>
                    <a:r>
                      <a:rPr lang="en-US" sz="1100" dirty="0"/>
                      <a:t>8</a:t>
                    </a:r>
                  </a:p>
                </p:txBody>
              </p:sp>
              <p:sp>
                <p:nvSpPr>
                  <p:cNvPr id="70" name="TextBox 69"/>
                  <p:cNvSpPr txBox="1"/>
                  <p:nvPr/>
                </p:nvSpPr>
                <p:spPr>
                  <a:xfrm>
                    <a:off x="10434070" y="4589410"/>
                    <a:ext cx="549183" cy="261610"/>
                  </a:xfrm>
                  <a:prstGeom prst="rect">
                    <a:avLst/>
                  </a:prstGeom>
                  <a:noFill/>
                </p:spPr>
                <p:txBody>
                  <a:bodyPr wrap="square" rtlCol="0">
                    <a:spAutoFit/>
                  </a:bodyPr>
                  <a:lstStyle/>
                  <a:p>
                    <a:pPr algn="ctr"/>
                    <a:r>
                      <a:rPr lang="en-US" sz="1100" dirty="0"/>
                      <a:t>108</a:t>
                    </a:r>
                  </a:p>
                </p:txBody>
              </p:sp>
              <p:sp>
                <p:nvSpPr>
                  <p:cNvPr id="87" name="TextBox 86"/>
                  <p:cNvSpPr txBox="1"/>
                  <p:nvPr/>
                </p:nvSpPr>
                <p:spPr>
                  <a:xfrm>
                    <a:off x="11365708" y="4589410"/>
                    <a:ext cx="549183" cy="261610"/>
                  </a:xfrm>
                  <a:prstGeom prst="rect">
                    <a:avLst/>
                  </a:prstGeom>
                  <a:noFill/>
                </p:spPr>
                <p:txBody>
                  <a:bodyPr wrap="square" rtlCol="0">
                    <a:spAutoFit/>
                  </a:bodyPr>
                  <a:lstStyle/>
                  <a:p>
                    <a:pPr algn="ctr"/>
                    <a:r>
                      <a:rPr lang="en-US" sz="1100" dirty="0"/>
                      <a:t>120</a:t>
                    </a:r>
                  </a:p>
                </p:txBody>
              </p:sp>
              <p:sp>
                <p:nvSpPr>
                  <p:cNvPr id="90" name="TextBox 89"/>
                  <p:cNvSpPr txBox="1"/>
                  <p:nvPr/>
                </p:nvSpPr>
                <p:spPr>
                  <a:xfrm>
                    <a:off x="9942409" y="4833995"/>
                    <a:ext cx="865415" cy="430887"/>
                  </a:xfrm>
                  <a:prstGeom prst="rect">
                    <a:avLst/>
                  </a:prstGeom>
                  <a:noFill/>
                </p:spPr>
                <p:txBody>
                  <a:bodyPr wrap="square" rtlCol="0">
                    <a:spAutoFit/>
                  </a:bodyPr>
                  <a:lstStyle/>
                  <a:p>
                    <a:pPr algn="ctr"/>
                    <a:r>
                      <a:rPr lang="en-US" sz="1100" b="1" dirty="0"/>
                      <a:t>Last </a:t>
                    </a:r>
                  </a:p>
                  <a:p>
                    <a:pPr algn="ctr"/>
                    <a:r>
                      <a:rPr lang="en-US" sz="1100" b="1" dirty="0"/>
                      <a:t>dose</a:t>
                    </a:r>
                  </a:p>
                </p:txBody>
              </p:sp>
              <p:sp>
                <p:nvSpPr>
                  <p:cNvPr id="91" name="TextBox 90"/>
                  <p:cNvSpPr txBox="1"/>
                  <p:nvPr/>
                </p:nvSpPr>
                <p:spPr>
                  <a:xfrm>
                    <a:off x="10305182" y="4835263"/>
                    <a:ext cx="865415" cy="261610"/>
                  </a:xfrm>
                  <a:prstGeom prst="rect">
                    <a:avLst/>
                  </a:prstGeom>
                  <a:noFill/>
                </p:spPr>
                <p:txBody>
                  <a:bodyPr wrap="square" rtlCol="0">
                    <a:spAutoFit/>
                  </a:bodyPr>
                  <a:lstStyle/>
                  <a:p>
                    <a:pPr algn="ctr"/>
                    <a:r>
                      <a:rPr lang="en-US" sz="1100" b="1" dirty="0"/>
                      <a:t>EOT</a:t>
                    </a:r>
                  </a:p>
                </p:txBody>
              </p:sp>
              <p:sp>
                <p:nvSpPr>
                  <p:cNvPr id="92" name="TextBox 91"/>
                  <p:cNvSpPr txBox="1"/>
                  <p:nvPr/>
                </p:nvSpPr>
                <p:spPr>
                  <a:xfrm>
                    <a:off x="11384473" y="4837670"/>
                    <a:ext cx="551335" cy="261610"/>
                  </a:xfrm>
                  <a:prstGeom prst="rect">
                    <a:avLst/>
                  </a:prstGeom>
                  <a:noFill/>
                </p:spPr>
                <p:txBody>
                  <a:bodyPr wrap="square" rtlCol="0">
                    <a:spAutoFit/>
                  </a:bodyPr>
                  <a:lstStyle/>
                  <a:p>
                    <a:pPr algn="ctr"/>
                    <a:r>
                      <a:rPr lang="en-US" sz="1100" b="1" dirty="0"/>
                      <a:t>FU</a:t>
                    </a:r>
                  </a:p>
                </p:txBody>
              </p:sp>
              <p:cxnSp>
                <p:nvCxnSpPr>
                  <p:cNvPr id="97" name="Straight Connector 96"/>
                  <p:cNvCxnSpPr/>
                  <p:nvPr/>
                </p:nvCxnSpPr>
                <p:spPr>
                  <a:xfrm>
                    <a:off x="3960629" y="4827226"/>
                    <a:ext cx="6228830" cy="2498"/>
                  </a:xfrm>
                  <a:prstGeom prst="line">
                    <a:avLst/>
                  </a:prstGeom>
                  <a:ln w="12700">
                    <a:solidFill>
                      <a:schemeClr val="accent2"/>
                    </a:solidFill>
                    <a:prstDash val="sysDot"/>
                  </a:ln>
                </p:spPr>
                <p:style>
                  <a:lnRef idx="1">
                    <a:schemeClr val="accent1"/>
                  </a:lnRef>
                  <a:fillRef idx="0">
                    <a:schemeClr val="accent1"/>
                  </a:fillRef>
                  <a:effectRef idx="0">
                    <a:schemeClr val="accent1"/>
                  </a:effectRef>
                  <a:fontRef idx="minor">
                    <a:schemeClr val="tx1"/>
                  </a:fontRef>
                </p:style>
              </p:cxnSp>
              <p:grpSp>
                <p:nvGrpSpPr>
                  <p:cNvPr id="45" name="Group 44">
                    <a:extLst>
                      <a:ext uri="{FF2B5EF4-FFF2-40B4-BE49-F238E27FC236}">
                        <a16:creationId xmlns:a16="http://schemas.microsoft.com/office/drawing/2014/main" id="{DE59CA9A-D81B-4ED9-B68F-FDE180C282E8}"/>
                      </a:ext>
                    </a:extLst>
                  </p:cNvPr>
                  <p:cNvGrpSpPr/>
                  <p:nvPr/>
                </p:nvGrpSpPr>
                <p:grpSpPr>
                  <a:xfrm>
                    <a:off x="202925" y="4548175"/>
                    <a:ext cx="11835335" cy="1933350"/>
                    <a:chOff x="202925" y="4548175"/>
                    <a:chExt cx="11835335" cy="1933350"/>
                  </a:xfrm>
                </p:grpSpPr>
                <p:sp>
                  <p:nvSpPr>
                    <p:cNvPr id="104" name="Rectangle 103"/>
                    <p:cNvSpPr/>
                    <p:nvPr/>
                  </p:nvSpPr>
                  <p:spPr>
                    <a:xfrm>
                      <a:off x="202925" y="4548175"/>
                      <a:ext cx="11835335" cy="1929815"/>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FF00"/>
                        </a:highlight>
                      </a:endParaRPr>
                    </a:p>
                  </p:txBody>
                </p:sp>
                <p:sp>
                  <p:nvSpPr>
                    <p:cNvPr id="110" name="TextBox 109"/>
                    <p:cNvSpPr txBox="1"/>
                    <p:nvPr/>
                  </p:nvSpPr>
                  <p:spPr>
                    <a:xfrm>
                      <a:off x="202926" y="4551710"/>
                      <a:ext cx="270627" cy="1929815"/>
                    </a:xfrm>
                    <a:prstGeom prst="rect">
                      <a:avLst/>
                    </a:prstGeom>
                    <a:solidFill>
                      <a:schemeClr val="accent2"/>
                    </a:solidFill>
                  </p:spPr>
                  <p:txBody>
                    <a:bodyPr vert="vert270" wrap="square" lIns="45720" rIns="45720" rtlCol="0">
                      <a:spAutoFit/>
                    </a:bodyPr>
                    <a:lstStyle/>
                    <a:p>
                      <a:pPr algn="ctr"/>
                      <a:r>
                        <a:rPr lang="en-US" sz="1150" b="1" dirty="0">
                          <a:solidFill>
                            <a:schemeClr val="bg1"/>
                          </a:solidFill>
                        </a:rPr>
                        <a:t>ADOLESCENTS</a:t>
                      </a:r>
                    </a:p>
                  </p:txBody>
                </p:sp>
                <p:sp>
                  <p:nvSpPr>
                    <p:cNvPr id="107" name="Arrow: Up 34">
                      <a:extLst>
                        <a:ext uri="{FF2B5EF4-FFF2-40B4-BE49-F238E27FC236}">
                          <a16:creationId xmlns:a16="http://schemas.microsoft.com/office/drawing/2014/main" id="{89A9491E-9237-44A0-B12C-CBF61EB850B0}"/>
                        </a:ext>
                      </a:extLst>
                    </p:cNvPr>
                    <p:cNvSpPr/>
                    <p:nvPr/>
                  </p:nvSpPr>
                  <p:spPr>
                    <a:xfrm rot="5400000">
                      <a:off x="5768032" y="220019"/>
                      <a:ext cx="1050046" cy="11327453"/>
                    </a:xfrm>
                    <a:prstGeom prst="upArrow">
                      <a:avLst>
                        <a:gd name="adj1" fmla="val 100000"/>
                        <a:gd name="adj2" fmla="val 35243"/>
                      </a:avLst>
                    </a:pr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none" tIns="91440" bIns="0" rtlCol="0" anchor="ctr"/>
                    <a:lstStyle/>
                    <a:p>
                      <a:pPr algn="ctr"/>
                      <a:endParaRPr lang="en-US" sz="1400" dirty="0">
                        <a:highlight>
                          <a:srgbClr val="FFFF00"/>
                        </a:highlight>
                      </a:endParaRPr>
                    </a:p>
                  </p:txBody>
                </p:sp>
                <p:sp>
                  <p:nvSpPr>
                    <p:cNvPr id="117" name="TextBox 116">
                      <a:extLst>
                        <a:ext uri="{FF2B5EF4-FFF2-40B4-BE49-F238E27FC236}">
                          <a16:creationId xmlns:a16="http://schemas.microsoft.com/office/drawing/2014/main" id="{607B97BB-384E-493E-A9E7-AED41D07A047}"/>
                        </a:ext>
                      </a:extLst>
                    </p:cNvPr>
                    <p:cNvSpPr txBox="1"/>
                    <p:nvPr/>
                  </p:nvSpPr>
                  <p:spPr>
                    <a:xfrm>
                      <a:off x="11473761" y="5637068"/>
                      <a:ext cx="554183" cy="338554"/>
                    </a:xfrm>
                    <a:prstGeom prst="rect">
                      <a:avLst/>
                    </a:prstGeom>
                    <a:noFill/>
                  </p:spPr>
                  <p:txBody>
                    <a:bodyPr wrap="square" rtlCol="0">
                      <a:spAutoFit/>
                    </a:bodyPr>
                    <a:lstStyle/>
                    <a:p>
                      <a:r>
                        <a:rPr lang="en-US" sz="1600" b="1" dirty="0"/>
                        <a:t>FU</a:t>
                      </a:r>
                    </a:p>
                  </p:txBody>
                </p:sp>
              </p:grpSp>
            </p:grpSp>
          </p:grpSp>
        </p:grpSp>
      </p:grpSp>
      <p:grpSp>
        <p:nvGrpSpPr>
          <p:cNvPr id="48" name="Group 47">
            <a:extLst>
              <a:ext uri="{FF2B5EF4-FFF2-40B4-BE49-F238E27FC236}">
                <a16:creationId xmlns:a16="http://schemas.microsoft.com/office/drawing/2014/main" id="{5EA870D6-0A7B-46D8-B17C-AE751DBFA44C}"/>
              </a:ext>
            </a:extLst>
          </p:cNvPr>
          <p:cNvGrpSpPr/>
          <p:nvPr/>
        </p:nvGrpSpPr>
        <p:grpSpPr>
          <a:xfrm>
            <a:off x="211709" y="2416624"/>
            <a:ext cx="11774332" cy="1240146"/>
            <a:chOff x="211709" y="2554330"/>
            <a:chExt cx="11774332" cy="1106421"/>
          </a:xfrm>
        </p:grpSpPr>
        <p:sp>
          <p:nvSpPr>
            <p:cNvPr id="74" name="TextBox 73"/>
            <p:cNvSpPr txBox="1"/>
            <p:nvPr/>
          </p:nvSpPr>
          <p:spPr>
            <a:xfrm>
              <a:off x="3218856" y="2558520"/>
              <a:ext cx="549183" cy="261610"/>
            </a:xfrm>
            <a:prstGeom prst="rect">
              <a:avLst/>
            </a:prstGeom>
            <a:noFill/>
          </p:spPr>
          <p:txBody>
            <a:bodyPr wrap="square" rtlCol="0">
              <a:spAutoFit/>
            </a:bodyPr>
            <a:lstStyle/>
            <a:p>
              <a:pPr algn="ctr"/>
              <a:r>
                <a:rPr lang="en-US" sz="1100" dirty="0"/>
                <a:t>8</a:t>
              </a:r>
            </a:p>
          </p:txBody>
        </p:sp>
        <p:grpSp>
          <p:nvGrpSpPr>
            <p:cNvPr id="11" name="Group 10">
              <a:extLst>
                <a:ext uri="{FF2B5EF4-FFF2-40B4-BE49-F238E27FC236}">
                  <a16:creationId xmlns:a16="http://schemas.microsoft.com/office/drawing/2014/main" id="{B46B4D1C-AD8A-4254-8CB1-A1A69ACFCF2B}"/>
                </a:ext>
              </a:extLst>
            </p:cNvPr>
            <p:cNvGrpSpPr/>
            <p:nvPr/>
          </p:nvGrpSpPr>
          <p:grpSpPr>
            <a:xfrm>
              <a:off x="211709" y="2554330"/>
              <a:ext cx="11774332" cy="1106421"/>
              <a:chOff x="211709" y="2490722"/>
              <a:chExt cx="11774332" cy="1106421"/>
            </a:xfrm>
          </p:grpSpPr>
          <p:sp>
            <p:nvSpPr>
              <p:cNvPr id="111" name="Arrow: Up 34">
                <a:extLst>
                  <a:ext uri="{FF2B5EF4-FFF2-40B4-BE49-F238E27FC236}">
                    <a16:creationId xmlns:a16="http://schemas.microsoft.com/office/drawing/2014/main" id="{7A4BF5E3-47B3-4564-929D-D8DB0F1E2DCE}"/>
                  </a:ext>
                </a:extLst>
              </p:cNvPr>
              <p:cNvSpPr/>
              <p:nvPr/>
            </p:nvSpPr>
            <p:spPr>
              <a:xfrm rot="5400000">
                <a:off x="3928775" y="-372124"/>
                <a:ext cx="603133" cy="7256984"/>
              </a:xfrm>
              <a:prstGeom prst="upArrow">
                <a:avLst>
                  <a:gd name="adj1" fmla="val 100000"/>
                  <a:gd name="adj2" fmla="val 35984"/>
                </a:avLst>
              </a:prstGeom>
              <a:solidFill>
                <a:srgbClr val="C000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none" tIns="91440" bIns="0" rtlCol="0" anchor="ctr"/>
              <a:lstStyle/>
              <a:p>
                <a:pPr algn="ctr"/>
                <a:endParaRPr lang="en-US" sz="1400" dirty="0"/>
              </a:p>
            </p:txBody>
          </p:sp>
          <p:grpSp>
            <p:nvGrpSpPr>
              <p:cNvPr id="10" name="Group 9">
                <a:extLst>
                  <a:ext uri="{FF2B5EF4-FFF2-40B4-BE49-F238E27FC236}">
                    <a16:creationId xmlns:a16="http://schemas.microsoft.com/office/drawing/2014/main" id="{7EB1DE3C-2B2B-49FF-9603-84896E08E9BC}"/>
                  </a:ext>
                </a:extLst>
              </p:cNvPr>
              <p:cNvGrpSpPr/>
              <p:nvPr/>
            </p:nvGrpSpPr>
            <p:grpSpPr>
              <a:xfrm>
                <a:off x="211709" y="2490722"/>
                <a:ext cx="11774332" cy="1106421"/>
                <a:chOff x="211709" y="2490722"/>
                <a:chExt cx="11774332" cy="1106421"/>
              </a:xfrm>
            </p:grpSpPr>
            <p:grpSp>
              <p:nvGrpSpPr>
                <p:cNvPr id="7" name="Group 6">
                  <a:extLst>
                    <a:ext uri="{FF2B5EF4-FFF2-40B4-BE49-F238E27FC236}">
                      <a16:creationId xmlns:a16="http://schemas.microsoft.com/office/drawing/2014/main" id="{90C55EC4-A9A0-45E8-A0A4-503EC3EAE46C}"/>
                    </a:ext>
                  </a:extLst>
                </p:cNvPr>
                <p:cNvGrpSpPr/>
                <p:nvPr/>
              </p:nvGrpSpPr>
              <p:grpSpPr>
                <a:xfrm>
                  <a:off x="211709" y="2490722"/>
                  <a:ext cx="11774332" cy="1106421"/>
                  <a:chOff x="211709" y="2490738"/>
                  <a:chExt cx="11774332" cy="1333606"/>
                </a:xfrm>
              </p:grpSpPr>
              <p:sp>
                <p:nvSpPr>
                  <p:cNvPr id="77" name="TextBox 76"/>
                  <p:cNvSpPr txBox="1"/>
                  <p:nvPr/>
                </p:nvSpPr>
                <p:spPr>
                  <a:xfrm>
                    <a:off x="6401360" y="2495781"/>
                    <a:ext cx="549183" cy="261610"/>
                  </a:xfrm>
                  <a:prstGeom prst="rect">
                    <a:avLst/>
                  </a:prstGeom>
                  <a:noFill/>
                </p:spPr>
                <p:txBody>
                  <a:bodyPr wrap="square" rtlCol="0">
                    <a:spAutoFit/>
                  </a:bodyPr>
                  <a:lstStyle/>
                  <a:p>
                    <a:pPr algn="ctr"/>
                    <a:r>
                      <a:rPr lang="en-US" sz="1100" dirty="0"/>
                      <a:t>56</a:t>
                    </a:r>
                  </a:p>
                </p:txBody>
              </p:sp>
              <p:grpSp>
                <p:nvGrpSpPr>
                  <p:cNvPr id="47" name="Group 46">
                    <a:extLst>
                      <a:ext uri="{FF2B5EF4-FFF2-40B4-BE49-F238E27FC236}">
                        <a16:creationId xmlns:a16="http://schemas.microsoft.com/office/drawing/2014/main" id="{9CBED797-D267-4F6B-A1B0-6302AC61EB68}"/>
                      </a:ext>
                    </a:extLst>
                  </p:cNvPr>
                  <p:cNvGrpSpPr/>
                  <p:nvPr/>
                </p:nvGrpSpPr>
                <p:grpSpPr>
                  <a:xfrm>
                    <a:off x="211709" y="2490738"/>
                    <a:ext cx="11774332" cy="1333606"/>
                    <a:chOff x="202926" y="2927785"/>
                    <a:chExt cx="11774332" cy="1712493"/>
                  </a:xfrm>
                </p:grpSpPr>
                <p:sp>
                  <p:nvSpPr>
                    <p:cNvPr id="109" name="TextBox 108"/>
                    <p:cNvSpPr txBox="1"/>
                    <p:nvPr/>
                  </p:nvSpPr>
                  <p:spPr>
                    <a:xfrm>
                      <a:off x="202926" y="2927785"/>
                      <a:ext cx="269304" cy="1712493"/>
                    </a:xfrm>
                    <a:prstGeom prst="rect">
                      <a:avLst/>
                    </a:prstGeom>
                    <a:solidFill>
                      <a:srgbClr val="C00000"/>
                    </a:solidFill>
                  </p:spPr>
                  <p:txBody>
                    <a:bodyPr vert="vert270" wrap="square" lIns="45720" rIns="45720" rtlCol="0">
                      <a:spAutoFit/>
                    </a:bodyPr>
                    <a:lstStyle/>
                    <a:p>
                      <a:pPr algn="ctr"/>
                      <a:r>
                        <a:rPr lang="en-US" sz="1150" b="1" dirty="0">
                          <a:solidFill>
                            <a:schemeClr val="bg1"/>
                          </a:solidFill>
                        </a:rPr>
                        <a:t>ADULTS</a:t>
                      </a:r>
                    </a:p>
                  </p:txBody>
                </p:sp>
                <p:grpSp>
                  <p:nvGrpSpPr>
                    <p:cNvPr id="16" name="Group 15">
                      <a:extLst>
                        <a:ext uri="{FF2B5EF4-FFF2-40B4-BE49-F238E27FC236}">
                          <a16:creationId xmlns:a16="http://schemas.microsoft.com/office/drawing/2014/main" id="{46E0C606-E4D7-413F-8760-ADFCA74455A7}"/>
                        </a:ext>
                      </a:extLst>
                    </p:cNvPr>
                    <p:cNvGrpSpPr/>
                    <p:nvPr/>
                  </p:nvGrpSpPr>
                  <p:grpSpPr>
                    <a:xfrm>
                      <a:off x="202926" y="2927785"/>
                      <a:ext cx="11774332" cy="1712493"/>
                      <a:chOff x="202926" y="2927785"/>
                      <a:chExt cx="11774332" cy="1712493"/>
                    </a:xfrm>
                  </p:grpSpPr>
                  <p:sp>
                    <p:nvSpPr>
                      <p:cNvPr id="9" name="TextBox 8"/>
                      <p:cNvSpPr txBox="1"/>
                      <p:nvPr/>
                    </p:nvSpPr>
                    <p:spPr>
                      <a:xfrm>
                        <a:off x="5899008" y="3193164"/>
                        <a:ext cx="865415" cy="430887"/>
                      </a:xfrm>
                      <a:prstGeom prst="rect">
                        <a:avLst/>
                      </a:prstGeom>
                      <a:noFill/>
                    </p:spPr>
                    <p:txBody>
                      <a:bodyPr wrap="square" rtlCol="0">
                        <a:spAutoFit/>
                      </a:bodyPr>
                      <a:lstStyle/>
                      <a:p>
                        <a:pPr algn="ctr"/>
                        <a:r>
                          <a:rPr lang="en-US" sz="1100" b="1" dirty="0"/>
                          <a:t>Last </a:t>
                        </a:r>
                      </a:p>
                      <a:p>
                        <a:pPr algn="ctr"/>
                        <a:r>
                          <a:rPr lang="en-US" sz="1100" b="1" dirty="0"/>
                          <a:t>dose</a:t>
                        </a:r>
                      </a:p>
                    </p:txBody>
                  </p:sp>
                  <p:sp>
                    <p:nvSpPr>
                      <p:cNvPr id="72" name="TextBox 71"/>
                      <p:cNvSpPr txBox="1"/>
                      <p:nvPr/>
                    </p:nvSpPr>
                    <p:spPr>
                      <a:xfrm>
                        <a:off x="2664309" y="2934272"/>
                        <a:ext cx="549183" cy="261611"/>
                      </a:xfrm>
                      <a:prstGeom prst="rect">
                        <a:avLst/>
                      </a:prstGeom>
                      <a:noFill/>
                    </p:spPr>
                    <p:txBody>
                      <a:bodyPr wrap="square" rtlCol="0">
                        <a:spAutoFit/>
                      </a:bodyPr>
                      <a:lstStyle/>
                      <a:p>
                        <a:pPr algn="ctr"/>
                        <a:r>
                          <a:rPr lang="en-US" sz="1100" dirty="0"/>
                          <a:t>0</a:t>
                        </a:r>
                      </a:p>
                    </p:txBody>
                  </p:sp>
                  <p:sp>
                    <p:nvSpPr>
                      <p:cNvPr id="88" name="TextBox 87"/>
                      <p:cNvSpPr txBox="1"/>
                      <p:nvPr/>
                    </p:nvSpPr>
                    <p:spPr>
                      <a:xfrm>
                        <a:off x="6275161" y="3193164"/>
                        <a:ext cx="865415" cy="261610"/>
                      </a:xfrm>
                      <a:prstGeom prst="rect">
                        <a:avLst/>
                      </a:prstGeom>
                      <a:noFill/>
                    </p:spPr>
                    <p:txBody>
                      <a:bodyPr wrap="square" rtlCol="0">
                        <a:spAutoFit/>
                      </a:bodyPr>
                      <a:lstStyle/>
                      <a:p>
                        <a:pPr algn="ctr"/>
                        <a:r>
                          <a:rPr lang="en-US" sz="1100" b="1" dirty="0"/>
                          <a:t>EOT</a:t>
                        </a:r>
                      </a:p>
                    </p:txBody>
                  </p:sp>
                  <p:sp>
                    <p:nvSpPr>
                      <p:cNvPr id="89" name="TextBox 88"/>
                      <p:cNvSpPr txBox="1"/>
                      <p:nvPr/>
                    </p:nvSpPr>
                    <p:spPr>
                      <a:xfrm>
                        <a:off x="7123694" y="3193164"/>
                        <a:ext cx="865415" cy="261610"/>
                      </a:xfrm>
                      <a:prstGeom prst="rect">
                        <a:avLst/>
                      </a:prstGeom>
                      <a:noFill/>
                    </p:spPr>
                    <p:txBody>
                      <a:bodyPr wrap="square" rtlCol="0">
                        <a:spAutoFit/>
                      </a:bodyPr>
                      <a:lstStyle/>
                      <a:p>
                        <a:pPr algn="ctr"/>
                        <a:r>
                          <a:rPr lang="en-US" sz="1100" b="1" dirty="0"/>
                          <a:t>FU</a:t>
                        </a:r>
                      </a:p>
                    </p:txBody>
                  </p:sp>
                  <p:grpSp>
                    <p:nvGrpSpPr>
                      <p:cNvPr id="14" name="Group 13">
                        <a:extLst>
                          <a:ext uri="{FF2B5EF4-FFF2-40B4-BE49-F238E27FC236}">
                            <a16:creationId xmlns:a16="http://schemas.microsoft.com/office/drawing/2014/main" id="{A0A79340-97AA-4E6A-B519-E82FC7EA96F1}"/>
                          </a:ext>
                        </a:extLst>
                      </p:cNvPr>
                      <p:cNvGrpSpPr/>
                      <p:nvPr/>
                    </p:nvGrpSpPr>
                    <p:grpSpPr>
                      <a:xfrm>
                        <a:off x="202926" y="2927785"/>
                        <a:ext cx="11774332" cy="1712493"/>
                        <a:chOff x="202926" y="2927785"/>
                        <a:chExt cx="11774332" cy="1712493"/>
                      </a:xfrm>
                    </p:grpSpPr>
                    <p:sp>
                      <p:nvSpPr>
                        <p:cNvPr id="71" name="TextBox 70"/>
                        <p:cNvSpPr txBox="1"/>
                        <p:nvPr/>
                      </p:nvSpPr>
                      <p:spPr>
                        <a:xfrm>
                          <a:off x="2251709" y="2934272"/>
                          <a:ext cx="549183" cy="261611"/>
                        </a:xfrm>
                        <a:prstGeom prst="rect">
                          <a:avLst/>
                        </a:prstGeom>
                        <a:noFill/>
                      </p:spPr>
                      <p:txBody>
                        <a:bodyPr wrap="square" rtlCol="0">
                          <a:spAutoFit/>
                        </a:bodyPr>
                        <a:lstStyle/>
                        <a:p>
                          <a:pPr algn="ctr"/>
                          <a:r>
                            <a:rPr lang="en-US" sz="1100" dirty="0"/>
                            <a:t>Wk</a:t>
                          </a:r>
                        </a:p>
                      </p:txBody>
                    </p:sp>
                    <p:sp>
                      <p:nvSpPr>
                        <p:cNvPr id="73" name="TextBox 72"/>
                        <p:cNvSpPr txBox="1"/>
                        <p:nvPr/>
                      </p:nvSpPr>
                      <p:spPr>
                        <a:xfrm>
                          <a:off x="2995386" y="2934272"/>
                          <a:ext cx="365760" cy="261611"/>
                        </a:xfrm>
                        <a:prstGeom prst="rect">
                          <a:avLst/>
                        </a:prstGeom>
                        <a:noFill/>
                      </p:spPr>
                      <p:txBody>
                        <a:bodyPr wrap="square" rtlCol="0">
                          <a:spAutoFit/>
                        </a:bodyPr>
                        <a:lstStyle/>
                        <a:p>
                          <a:pPr algn="ctr"/>
                          <a:r>
                            <a:rPr lang="en-US" sz="1100" dirty="0"/>
                            <a:t>4</a:t>
                          </a:r>
                        </a:p>
                      </p:txBody>
                    </p:sp>
                    <p:sp>
                      <p:nvSpPr>
                        <p:cNvPr id="75" name="TextBox 74"/>
                        <p:cNvSpPr txBox="1"/>
                        <p:nvPr/>
                      </p:nvSpPr>
                      <p:spPr>
                        <a:xfrm>
                          <a:off x="3521964" y="2934272"/>
                          <a:ext cx="549183" cy="261611"/>
                        </a:xfrm>
                        <a:prstGeom prst="rect">
                          <a:avLst/>
                        </a:prstGeom>
                        <a:noFill/>
                      </p:spPr>
                      <p:txBody>
                        <a:bodyPr wrap="square" rtlCol="0">
                          <a:spAutoFit/>
                        </a:bodyPr>
                        <a:lstStyle/>
                        <a:p>
                          <a:pPr algn="ctr"/>
                          <a:r>
                            <a:rPr lang="en-US" sz="1100" dirty="0"/>
                            <a:t>12</a:t>
                          </a:r>
                        </a:p>
                      </p:txBody>
                    </p:sp>
                    <p:sp>
                      <p:nvSpPr>
                        <p:cNvPr id="76" name="TextBox 75"/>
                        <p:cNvSpPr txBox="1"/>
                        <p:nvPr/>
                      </p:nvSpPr>
                      <p:spPr>
                        <a:xfrm>
                          <a:off x="6080958" y="2934272"/>
                          <a:ext cx="595079" cy="335937"/>
                        </a:xfrm>
                        <a:prstGeom prst="rect">
                          <a:avLst/>
                        </a:prstGeom>
                        <a:noFill/>
                      </p:spPr>
                      <p:txBody>
                        <a:bodyPr wrap="square" rtlCol="0">
                          <a:spAutoFit/>
                        </a:bodyPr>
                        <a:lstStyle/>
                        <a:p>
                          <a:pPr algn="ctr"/>
                          <a:r>
                            <a:rPr lang="en-US" sz="1100" dirty="0"/>
                            <a:t>52</a:t>
                          </a:r>
                        </a:p>
                      </p:txBody>
                    </p:sp>
                    <p:sp>
                      <p:nvSpPr>
                        <p:cNvPr id="78" name="TextBox 77"/>
                        <p:cNvSpPr txBox="1"/>
                        <p:nvPr/>
                      </p:nvSpPr>
                      <p:spPr>
                        <a:xfrm>
                          <a:off x="7254291" y="2934261"/>
                          <a:ext cx="549183" cy="261610"/>
                        </a:xfrm>
                        <a:prstGeom prst="rect">
                          <a:avLst/>
                        </a:prstGeom>
                        <a:noFill/>
                      </p:spPr>
                      <p:txBody>
                        <a:bodyPr wrap="square" rtlCol="0">
                          <a:spAutoFit/>
                        </a:bodyPr>
                        <a:lstStyle/>
                        <a:p>
                          <a:pPr algn="ctr"/>
                          <a:r>
                            <a:rPr lang="en-US" sz="1100" b="1" dirty="0"/>
                            <a:t>68</a:t>
                          </a:r>
                        </a:p>
                      </p:txBody>
                    </p:sp>
                    <p:cxnSp>
                      <p:nvCxnSpPr>
                        <p:cNvPr id="95" name="Straight Connector 94"/>
                        <p:cNvCxnSpPr/>
                        <p:nvPr/>
                      </p:nvCxnSpPr>
                      <p:spPr>
                        <a:xfrm>
                          <a:off x="3975619" y="3157429"/>
                          <a:ext cx="2188216" cy="4276"/>
                        </a:xfrm>
                        <a:prstGeom prst="line">
                          <a:avLst/>
                        </a:prstGeom>
                        <a:ln w="12700">
                          <a:solidFill>
                            <a:srgbClr val="C00000"/>
                          </a:solidFill>
                          <a:prstDash val="sysDot"/>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9A9FA7A9-F90D-44F8-A00D-4F078EC9533D}"/>
                            </a:ext>
                          </a:extLst>
                        </p:cNvPr>
                        <p:cNvGrpSpPr/>
                        <p:nvPr/>
                      </p:nvGrpSpPr>
                      <p:grpSpPr>
                        <a:xfrm>
                          <a:off x="202926" y="2927785"/>
                          <a:ext cx="11774332" cy="1712493"/>
                          <a:chOff x="202926" y="2927785"/>
                          <a:chExt cx="11774332" cy="1712493"/>
                        </a:xfrm>
                      </p:grpSpPr>
                      <p:sp>
                        <p:nvSpPr>
                          <p:cNvPr id="103" name="Rectangle 102"/>
                          <p:cNvSpPr/>
                          <p:nvPr/>
                        </p:nvSpPr>
                        <p:spPr>
                          <a:xfrm>
                            <a:off x="202926" y="2927785"/>
                            <a:ext cx="11774332" cy="1712493"/>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9" name="Group 98">
                            <a:extLst>
                              <a:ext uri="{FF2B5EF4-FFF2-40B4-BE49-F238E27FC236}">
                                <a16:creationId xmlns:a16="http://schemas.microsoft.com/office/drawing/2014/main" id="{A0828502-851A-40C7-894B-55F365BCD0F1}"/>
                              </a:ext>
                            </a:extLst>
                          </p:cNvPr>
                          <p:cNvGrpSpPr/>
                          <p:nvPr/>
                        </p:nvGrpSpPr>
                        <p:grpSpPr>
                          <a:xfrm>
                            <a:off x="593995" y="3646137"/>
                            <a:ext cx="6072260" cy="934381"/>
                            <a:chOff x="447244" y="3641479"/>
                            <a:chExt cx="6072260" cy="934381"/>
                          </a:xfrm>
                        </p:grpSpPr>
                        <p:sp>
                          <p:nvSpPr>
                            <p:cNvPr id="100" name="Arrow: Up 34">
                              <a:extLst>
                                <a:ext uri="{FF2B5EF4-FFF2-40B4-BE49-F238E27FC236}">
                                  <a16:creationId xmlns:a16="http://schemas.microsoft.com/office/drawing/2014/main" id="{E353CE4F-E72E-40B6-9359-9306FEC791FB}"/>
                                </a:ext>
                              </a:extLst>
                            </p:cNvPr>
                            <p:cNvSpPr/>
                            <p:nvPr/>
                          </p:nvSpPr>
                          <p:spPr>
                            <a:xfrm rot="5400000">
                              <a:off x="3016183" y="1072540"/>
                              <a:ext cx="934381" cy="6072260"/>
                            </a:xfrm>
                            <a:prstGeom prst="upArrow">
                              <a:avLst>
                                <a:gd name="adj1" fmla="val 100000"/>
                                <a:gd name="adj2" fmla="val 35984"/>
                              </a:avLst>
                            </a:prstGeom>
                            <a:solidFill>
                              <a:srgbClr val="C0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none" tIns="91440" bIns="0" rtlCol="0" anchor="ctr"/>
                            <a:lstStyle/>
                            <a:p>
                              <a:pPr algn="ctr"/>
                              <a:endParaRPr lang="en-US" sz="1400" dirty="0"/>
                            </a:p>
                          </p:txBody>
                        </p:sp>
                        <p:sp>
                          <p:nvSpPr>
                            <p:cNvPr id="102" name="TextBox 101">
                              <a:extLst>
                                <a:ext uri="{FF2B5EF4-FFF2-40B4-BE49-F238E27FC236}">
                                  <a16:creationId xmlns:a16="http://schemas.microsoft.com/office/drawing/2014/main" id="{FAD3F52B-11CA-429A-9C5D-E35B705D1547}"/>
                                </a:ext>
                              </a:extLst>
                            </p:cNvPr>
                            <p:cNvSpPr txBox="1"/>
                            <p:nvPr/>
                          </p:nvSpPr>
                          <p:spPr>
                            <a:xfrm>
                              <a:off x="3145376" y="3868052"/>
                              <a:ext cx="3010913" cy="584775"/>
                            </a:xfrm>
                            <a:prstGeom prst="rect">
                              <a:avLst/>
                            </a:prstGeom>
                            <a:noFill/>
                          </p:spPr>
                          <p:txBody>
                            <a:bodyPr wrap="square" rtlCol="0" anchor="ctr">
                              <a:spAutoFit/>
                            </a:bodyPr>
                            <a:lstStyle/>
                            <a:p>
                              <a:pPr algn="ctr"/>
                              <a:r>
                                <a:rPr lang="en-US" sz="1600" b="1" dirty="0"/>
                                <a:t>56 wk</a:t>
                              </a:r>
                            </a:p>
                            <a:p>
                              <a:pPr algn="ctr"/>
                              <a:r>
                                <a:rPr lang="en-US" sz="1600" dirty="0"/>
                                <a:t>(up to </a:t>
                              </a:r>
                              <a:r>
                                <a:rPr lang="en-US" sz="1600" b="1" dirty="0"/>
                                <a:t>≈2 years </a:t>
                              </a:r>
                              <a:r>
                                <a:rPr lang="en-US" sz="1600" dirty="0"/>
                                <a:t>of safety data)</a:t>
                              </a:r>
                            </a:p>
                          </p:txBody>
                        </p:sp>
                      </p:grpSp>
                    </p:grpSp>
                  </p:grpSp>
                </p:grpSp>
              </p:grpSp>
            </p:grpSp>
            <p:sp>
              <p:nvSpPr>
                <p:cNvPr id="119" name="TextBox 118">
                  <a:extLst>
                    <a:ext uri="{FF2B5EF4-FFF2-40B4-BE49-F238E27FC236}">
                      <a16:creationId xmlns:a16="http://schemas.microsoft.com/office/drawing/2014/main" id="{78739E92-D393-4E78-8915-3709C3D4A746}"/>
                    </a:ext>
                  </a:extLst>
                </p:cNvPr>
                <p:cNvSpPr txBox="1"/>
                <p:nvPr/>
              </p:nvSpPr>
              <p:spPr>
                <a:xfrm>
                  <a:off x="585901" y="2931251"/>
                  <a:ext cx="1647266" cy="659014"/>
                </a:xfrm>
                <a:prstGeom prst="rect">
                  <a:avLst/>
                </a:prstGeom>
                <a:noFill/>
              </p:spPr>
              <p:txBody>
                <a:bodyPr wrap="square" rtlCol="0" anchor="ctr">
                  <a:spAutoFit/>
                </a:bodyPr>
                <a:lstStyle/>
                <a:p>
                  <a:pPr algn="ctr"/>
                  <a:r>
                    <a:rPr lang="en-US" sz="1400" b="1" dirty="0"/>
                    <a:t>SIROCCO </a:t>
                  </a:r>
                  <a:r>
                    <a:rPr lang="en-US" sz="1400" dirty="0"/>
                    <a:t>48 wk</a:t>
                  </a:r>
                </a:p>
                <a:p>
                  <a:pPr algn="ctr"/>
                  <a:r>
                    <a:rPr lang="en-US" sz="1400" b="1" dirty="0"/>
                    <a:t>CALIMA </a:t>
                  </a:r>
                  <a:r>
                    <a:rPr lang="en-US" sz="1400" dirty="0"/>
                    <a:t>56 wk</a:t>
                  </a:r>
                </a:p>
                <a:p>
                  <a:pPr algn="ctr"/>
                  <a:r>
                    <a:rPr lang="en-US" sz="1400" b="1" dirty="0"/>
                    <a:t>ZONDA</a:t>
                  </a:r>
                  <a:r>
                    <a:rPr lang="en-US" sz="1400" b="1" baseline="30000" dirty="0"/>
                    <a:t>3</a:t>
                  </a:r>
                  <a:r>
                    <a:rPr lang="en-US" sz="1400" dirty="0"/>
                    <a:t> 28 wk</a:t>
                  </a:r>
                </a:p>
              </p:txBody>
            </p:sp>
          </p:grpSp>
        </p:grpSp>
      </p:grpSp>
      <p:sp>
        <p:nvSpPr>
          <p:cNvPr id="120" name="Rectangle 119">
            <a:extLst>
              <a:ext uri="{FF2B5EF4-FFF2-40B4-BE49-F238E27FC236}">
                <a16:creationId xmlns:a16="http://schemas.microsoft.com/office/drawing/2014/main" id="{90717458-3570-4B1F-B845-8293A1BC77EE}"/>
              </a:ext>
            </a:extLst>
          </p:cNvPr>
          <p:cNvSpPr/>
          <p:nvPr/>
        </p:nvSpPr>
        <p:spPr>
          <a:xfrm>
            <a:off x="1065476" y="5160437"/>
            <a:ext cx="11126524" cy="954107"/>
          </a:xfrm>
          <a:prstGeom prst="rect">
            <a:avLst/>
          </a:prstGeom>
          <a:solidFill>
            <a:schemeClr val="bg1">
              <a:lumMod val="95000"/>
            </a:schemeClr>
          </a:solidFill>
        </p:spPr>
        <p:txBody>
          <a:bodyPr wrap="square">
            <a:spAutoFit/>
          </a:bodyPr>
          <a:lstStyle/>
          <a:p>
            <a:pPr>
              <a:buClr>
                <a:schemeClr val="accent2"/>
              </a:buClr>
              <a:tabLst>
                <a:tab pos="1601788" algn="l"/>
              </a:tabLst>
            </a:pPr>
            <a:r>
              <a:rPr lang="en-US" sz="1400" b="1" dirty="0">
                <a:solidFill>
                  <a:schemeClr val="accent2"/>
                </a:solidFill>
              </a:rPr>
              <a:t>Interim Results</a:t>
            </a:r>
          </a:p>
          <a:p>
            <a:pPr marL="285750" indent="-285750">
              <a:buClr>
                <a:schemeClr val="accent2"/>
              </a:buClr>
              <a:buFont typeface="Arial" panose="020B0604020202020204" pitchFamily="34" charset="0"/>
              <a:buChar char="•"/>
              <a:tabLst>
                <a:tab pos="1601788" algn="l"/>
              </a:tabLst>
            </a:pPr>
            <a:r>
              <a:rPr lang="en-US" sz="1400" dirty="0">
                <a:solidFill>
                  <a:schemeClr val="accent2"/>
                </a:solidFill>
              </a:rPr>
              <a:t>First year safety and efficacy for </a:t>
            </a:r>
            <a:r>
              <a:rPr lang="en-US" sz="1400" dirty="0">
                <a:solidFill>
                  <a:schemeClr val="accent2"/>
                </a:solidFill>
                <a:ea typeface="Times New Roman" panose="02020603050405020304" pitchFamily="18" charset="0"/>
              </a:rPr>
              <a:t>adult and adolescent </a:t>
            </a:r>
            <a:r>
              <a:rPr lang="en-US" sz="1400" dirty="0">
                <a:solidFill>
                  <a:schemeClr val="accent2"/>
                </a:solidFill>
              </a:rPr>
              <a:t>patients who completed SIROCCO and CALIMA</a:t>
            </a:r>
          </a:p>
          <a:p>
            <a:pPr marL="285750" indent="-285750">
              <a:buClr>
                <a:schemeClr val="accent2"/>
              </a:buClr>
              <a:buFont typeface="Arial" panose="020B0604020202020204" pitchFamily="34" charset="0"/>
              <a:buChar char="•"/>
              <a:tabLst>
                <a:tab pos="1601788" algn="l"/>
              </a:tabLst>
            </a:pPr>
            <a:r>
              <a:rPr lang="en-US" sz="1400" dirty="0">
                <a:solidFill>
                  <a:schemeClr val="accent2"/>
                </a:solidFill>
                <a:ea typeface="Times New Roman" panose="02020603050405020304" pitchFamily="18" charset="0"/>
              </a:rPr>
              <a:t>Data from the beginning of the BORA study up to Week 68 (follow-up) for adult patients, and Week 56 (cut-off) for   adolescent patients</a:t>
            </a:r>
          </a:p>
          <a:p>
            <a:pPr marL="285750" indent="-285750">
              <a:buClr>
                <a:schemeClr val="accent2"/>
              </a:buClr>
              <a:buFont typeface="Arial" panose="020B0604020202020204" pitchFamily="34" charset="0"/>
              <a:buChar char="•"/>
              <a:tabLst>
                <a:tab pos="1601788" algn="l"/>
              </a:tabLst>
            </a:pPr>
            <a:r>
              <a:rPr lang="en-US" sz="1400" dirty="0">
                <a:solidFill>
                  <a:schemeClr val="accent2"/>
                </a:solidFill>
                <a:ea typeface="Times New Roman" panose="02020603050405020304" pitchFamily="18" charset="0"/>
              </a:rPr>
              <a:t>1576 patients were included in the analysis</a:t>
            </a:r>
          </a:p>
        </p:txBody>
      </p:sp>
      <p:cxnSp>
        <p:nvCxnSpPr>
          <p:cNvPr id="121" name="Straight Arrow Connector 120">
            <a:extLst>
              <a:ext uri="{FF2B5EF4-FFF2-40B4-BE49-F238E27FC236}">
                <a16:creationId xmlns:a16="http://schemas.microsoft.com/office/drawing/2014/main" id="{182F8E64-895E-46B0-A798-07C41E3F8288}"/>
              </a:ext>
            </a:extLst>
          </p:cNvPr>
          <p:cNvCxnSpPr/>
          <p:nvPr/>
        </p:nvCxnSpPr>
        <p:spPr>
          <a:xfrm flipV="1">
            <a:off x="6533692" y="4999351"/>
            <a:ext cx="0" cy="18288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ACC6BC4E-87BD-423E-8F6F-D483F340B0CC}"/>
              </a:ext>
            </a:extLst>
          </p:cNvPr>
          <p:cNvCxnSpPr/>
          <p:nvPr/>
        </p:nvCxnSpPr>
        <p:spPr>
          <a:xfrm flipV="1">
            <a:off x="7523593" y="4977484"/>
            <a:ext cx="0" cy="18288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6006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112"/>
                                        </p:tgtEl>
                                        <p:attrNameLst>
                                          <p:attrName>style.visibility</p:attrName>
                                        </p:attrNameLst>
                                      </p:cBhvr>
                                      <p:to>
                                        <p:strVal val="visible"/>
                                      </p:to>
                                    </p:set>
                                    <p:animEffect transition="in" filter="wipe(left)">
                                      <p:cBhvr>
                                        <p:cTn id="7" dur="115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BORA Primary Endpoints</a:t>
            </a:r>
          </a:p>
        </p:txBody>
      </p:sp>
      <p:sp>
        <p:nvSpPr>
          <p:cNvPr id="3" name="Slide Number Placeholder 2"/>
          <p:cNvSpPr>
            <a:spLocks noGrp="1"/>
          </p:cNvSpPr>
          <p:nvPr>
            <p:ph type="sldNum" sz="quarter" idx="12"/>
          </p:nvPr>
        </p:nvSpPr>
        <p:spPr/>
        <p:txBody>
          <a:bodyPr/>
          <a:lstStyle/>
          <a:p>
            <a:pPr algn="ctr"/>
            <a:fld id="{CC7432E5-F8E0-41AE-9A6B-AD730338B005}" type="slidenum">
              <a:rPr lang="en-US" smtClean="0"/>
              <a:pPr algn="ctr"/>
              <a:t>5</a:t>
            </a:fld>
            <a:endParaRPr lang="en-US" dirty="0"/>
          </a:p>
        </p:txBody>
      </p:sp>
      <p:sp>
        <p:nvSpPr>
          <p:cNvPr id="4" name="Text Placeholder 3"/>
          <p:cNvSpPr>
            <a:spLocks noGrp="1"/>
          </p:cNvSpPr>
          <p:nvPr>
            <p:ph type="body" sz="quarter" idx="13"/>
          </p:nvPr>
        </p:nvSpPr>
        <p:spPr/>
        <p:txBody>
          <a:bodyPr/>
          <a:lstStyle/>
          <a:p>
            <a:r>
              <a:rPr lang="en-US" dirty="0"/>
              <a:t>AE = adverse event; ECG = electrocardiogram; SAE = serious adverse event.</a:t>
            </a:r>
          </a:p>
          <a:p>
            <a:r>
              <a:rPr lang="en-US" dirty="0"/>
              <a:t>Busse WW et al. Article online ahead of print. </a:t>
            </a:r>
            <a:r>
              <a:rPr lang="en-US" i="1" dirty="0"/>
              <a:t>Lancet Respir Med. </a:t>
            </a:r>
            <a:r>
              <a:rPr lang="en-US" dirty="0"/>
              <a:t>2018.</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006269355"/>
              </p:ext>
            </p:extLst>
          </p:nvPr>
        </p:nvGraphicFramePr>
        <p:xfrm>
          <a:off x="457200" y="1589920"/>
          <a:ext cx="11277600" cy="2442391"/>
        </p:xfrm>
        <a:graphic>
          <a:graphicData uri="http://schemas.openxmlformats.org/drawingml/2006/table">
            <a:tbl>
              <a:tblPr firstRow="1" firstCol="1" bandRow="1" bandCol="1">
                <a:tableStyleId>{72833802-FEF1-4C79-8D5D-14CF1EAF98D9}</a:tableStyleId>
              </a:tblPr>
              <a:tblGrid>
                <a:gridCol w="5649208">
                  <a:extLst>
                    <a:ext uri="{9D8B030D-6E8A-4147-A177-3AD203B41FA5}">
                      <a16:colId xmlns:a16="http://schemas.microsoft.com/office/drawing/2014/main" val="20000"/>
                    </a:ext>
                  </a:extLst>
                </a:gridCol>
                <a:gridCol w="5628392">
                  <a:extLst>
                    <a:ext uri="{9D8B030D-6E8A-4147-A177-3AD203B41FA5}">
                      <a16:colId xmlns:a16="http://schemas.microsoft.com/office/drawing/2014/main" val="20001"/>
                    </a:ext>
                  </a:extLst>
                </a:gridCol>
              </a:tblGrid>
              <a:tr h="476499">
                <a:tc>
                  <a:txBody>
                    <a:bodyPr/>
                    <a:lstStyle/>
                    <a:p>
                      <a:pPr marL="0" marR="0">
                        <a:spcBef>
                          <a:spcPts val="0"/>
                        </a:spcBef>
                        <a:spcAft>
                          <a:spcPts val="0"/>
                        </a:spcAft>
                      </a:pPr>
                      <a:r>
                        <a:rPr lang="en-US" sz="2000" dirty="0">
                          <a:effectLst/>
                        </a:rPr>
                        <a:t>Primary</a:t>
                      </a:r>
                      <a:r>
                        <a:rPr lang="en-US" sz="2000" baseline="0" dirty="0">
                          <a:effectLst/>
                        </a:rPr>
                        <a:t> Objective</a:t>
                      </a:r>
                      <a:endParaRPr lang="en-US" sz="2000" dirty="0">
                        <a:effectLst/>
                        <a:latin typeface="Calibri" charset="0"/>
                        <a:ea typeface="Calibri" charset="0"/>
                        <a:cs typeface="Times New Roman" charset="0"/>
                      </a:endParaRPr>
                    </a:p>
                  </a:txBody>
                  <a:tcPr marL="137160" marR="137160" marT="137160" marB="13716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a:spcBef>
                          <a:spcPts val="0"/>
                        </a:spcBef>
                        <a:spcAft>
                          <a:spcPts val="0"/>
                        </a:spcAft>
                      </a:pPr>
                      <a:r>
                        <a:rPr lang="en-US" sz="2000" dirty="0">
                          <a:effectLst/>
                          <a:latin typeface="+mn-lt"/>
                          <a:ea typeface="Calibri" charset="0"/>
                          <a:cs typeface="Times New Roman" charset="0"/>
                        </a:rPr>
                        <a:t>Assessments</a:t>
                      </a:r>
                    </a:p>
                  </a:txBody>
                  <a:tcPr marL="137160" marR="137160" marT="137160" marB="13716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10000"/>
                  </a:ext>
                </a:extLst>
              </a:tr>
              <a:tr h="1863271">
                <a:tc>
                  <a:txBody>
                    <a:bodyPr/>
                    <a:lstStyle/>
                    <a:p>
                      <a:pPr marL="0" marR="0">
                        <a:spcBef>
                          <a:spcPts val="0"/>
                        </a:spcBef>
                        <a:spcAft>
                          <a:spcPts val="0"/>
                        </a:spcAft>
                      </a:pPr>
                      <a:r>
                        <a:rPr lang="en-US" sz="2000" dirty="0">
                          <a:effectLst/>
                        </a:rPr>
                        <a:t>To assess the safety and tolerability of 2 dosing regimens of benralizumab for adult and adolescent patients during the 56-week (adults) and 108-week (adolescents) treatment periods</a:t>
                      </a:r>
                      <a:endParaRPr lang="en-US" sz="2000" b="1" dirty="0">
                        <a:effectLst/>
                        <a:latin typeface="Calibri" charset="0"/>
                        <a:ea typeface="Calibri" charset="0"/>
                        <a:cs typeface="Times New Roman" charset="0"/>
                      </a:endParaRPr>
                    </a:p>
                  </a:txBody>
                  <a:tcPr marL="137160" marR="137160" marT="137160" marB="13716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342900" marR="0" indent="-342900">
                        <a:spcBef>
                          <a:spcPts val="0"/>
                        </a:spcBef>
                        <a:spcAft>
                          <a:spcPts val="0"/>
                        </a:spcAft>
                        <a:buClr>
                          <a:schemeClr val="accent2"/>
                        </a:buClr>
                        <a:buFont typeface="Arial" panose="020B0604020202020204" pitchFamily="34" charset="0"/>
                        <a:buChar char="•"/>
                      </a:pPr>
                      <a:r>
                        <a:rPr lang="en-US" sz="2000" dirty="0">
                          <a:effectLst/>
                        </a:rPr>
                        <a:t>Number of AEs/SAEs</a:t>
                      </a:r>
                    </a:p>
                    <a:p>
                      <a:pPr marL="342900" marR="0" indent="-342900" algn="l" defTabSz="914400" rtl="0" eaLnBrk="1" fontAlgn="auto" latinLnBrk="0" hangingPunct="1">
                        <a:lnSpc>
                          <a:spcPct val="100000"/>
                        </a:lnSpc>
                        <a:spcBef>
                          <a:spcPts val="0"/>
                        </a:spcBef>
                        <a:spcAft>
                          <a:spcPts val="0"/>
                        </a:spcAft>
                        <a:buClr>
                          <a:schemeClr val="accent2"/>
                        </a:buClr>
                        <a:buSzTx/>
                        <a:buFont typeface="Arial" panose="020B0604020202020204" pitchFamily="34" charset="0"/>
                        <a:buChar char="•"/>
                        <a:tabLst/>
                        <a:defRPr/>
                      </a:pPr>
                      <a:r>
                        <a:rPr lang="en-US" sz="2000" dirty="0">
                          <a:effectLst/>
                        </a:rPr>
                        <a:t>ECG</a:t>
                      </a:r>
                    </a:p>
                    <a:p>
                      <a:pPr marL="342900" marR="0" indent="-342900">
                        <a:spcBef>
                          <a:spcPts val="0"/>
                        </a:spcBef>
                        <a:spcAft>
                          <a:spcPts val="0"/>
                        </a:spcAft>
                        <a:buClr>
                          <a:schemeClr val="accent2"/>
                        </a:buClr>
                        <a:buFont typeface="Arial" panose="020B0604020202020204" pitchFamily="34" charset="0"/>
                        <a:buChar char="•"/>
                      </a:pPr>
                      <a:r>
                        <a:rPr lang="en-US" sz="2000" dirty="0">
                          <a:effectLst/>
                        </a:rPr>
                        <a:t>Laboratory values</a:t>
                      </a:r>
                    </a:p>
                    <a:p>
                      <a:pPr marL="342900" marR="0" indent="-342900">
                        <a:spcBef>
                          <a:spcPts val="0"/>
                        </a:spcBef>
                        <a:spcAft>
                          <a:spcPts val="0"/>
                        </a:spcAft>
                        <a:buClr>
                          <a:schemeClr val="accent2"/>
                        </a:buClr>
                        <a:buFont typeface="Arial" panose="020B0604020202020204" pitchFamily="34" charset="0"/>
                        <a:buChar char="•"/>
                      </a:pPr>
                      <a:r>
                        <a:rPr lang="en-US" sz="2000" dirty="0">
                          <a:effectLst/>
                        </a:rPr>
                        <a:t>Physical examination</a:t>
                      </a:r>
                    </a:p>
                    <a:p>
                      <a:pPr marL="342900" marR="0" indent="-342900">
                        <a:spcBef>
                          <a:spcPts val="0"/>
                        </a:spcBef>
                        <a:spcAft>
                          <a:spcPts val="0"/>
                        </a:spcAft>
                        <a:buClr>
                          <a:schemeClr val="accent2"/>
                        </a:buClr>
                        <a:buFont typeface="Arial" panose="020B0604020202020204" pitchFamily="34" charset="0"/>
                        <a:buChar char="•"/>
                      </a:pPr>
                      <a:r>
                        <a:rPr lang="en-US" sz="2000" dirty="0">
                          <a:effectLst/>
                        </a:rPr>
                        <a:t>Vital signs</a:t>
                      </a:r>
                      <a:endParaRPr lang="en-US" sz="2000" dirty="0">
                        <a:effectLst/>
                        <a:latin typeface="Calibri" charset="0"/>
                        <a:ea typeface="Calibri" charset="0"/>
                        <a:cs typeface="Times New Roman" charset="0"/>
                      </a:endParaRPr>
                    </a:p>
                  </a:txBody>
                  <a:tcPr marL="137160" marR="137160" marT="137160" marB="13716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95809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BORA Secondary Endpoints</a:t>
            </a:r>
          </a:p>
        </p:txBody>
      </p:sp>
      <p:sp>
        <p:nvSpPr>
          <p:cNvPr id="3" name="Slide Number Placeholder 2"/>
          <p:cNvSpPr>
            <a:spLocks noGrp="1"/>
          </p:cNvSpPr>
          <p:nvPr>
            <p:ph type="sldNum" sz="quarter" idx="12"/>
          </p:nvPr>
        </p:nvSpPr>
        <p:spPr/>
        <p:txBody>
          <a:bodyPr/>
          <a:lstStyle/>
          <a:p>
            <a:pPr algn="ctr"/>
            <a:fld id="{CC7432E5-F8E0-41AE-9A6B-AD730338B005}" type="slidenum">
              <a:rPr lang="en-US" smtClean="0"/>
              <a:pPr algn="ctr"/>
              <a:t>6</a:t>
            </a:fld>
            <a:endParaRPr lang="en-US" dirty="0"/>
          </a:p>
        </p:txBody>
      </p:sp>
      <p:sp>
        <p:nvSpPr>
          <p:cNvPr id="4" name="Text Placeholder 3"/>
          <p:cNvSpPr>
            <a:spLocks noGrp="1"/>
          </p:cNvSpPr>
          <p:nvPr>
            <p:ph type="body" sz="quarter" idx="13"/>
          </p:nvPr>
        </p:nvSpPr>
        <p:spPr>
          <a:xfrm>
            <a:off x="457200" y="5884492"/>
            <a:ext cx="9855200" cy="1005840"/>
          </a:xfrm>
        </p:spPr>
        <p:txBody>
          <a:bodyPr>
            <a:normAutofit/>
          </a:bodyPr>
          <a:lstStyle/>
          <a:p>
            <a:r>
              <a:rPr lang="en-US" baseline="30000" dirty="0"/>
              <a:t>a</a:t>
            </a:r>
            <a:r>
              <a:rPr lang="en-US" i="1" dirty="0"/>
              <a:t>Asthma exacerbation </a:t>
            </a:r>
            <a:r>
              <a:rPr lang="en-US" dirty="0"/>
              <a:t>defined as a worsening of asthma requiring the use of systemic corticosteroids for at least 3 days, and/or an inpatient hospitalization, and/or an ED or urgent care visit. </a:t>
            </a:r>
          </a:p>
          <a:p>
            <a:r>
              <a:rPr lang="en-US" dirty="0"/>
              <a:t>ACQ-6 = Asthma Control Questionnaire-6; AQLQ(S)+12 = Standardized Asthma Quality of Life Questionnaire for patients 12 years or older; </a:t>
            </a:r>
            <a:r>
              <a:rPr lang="en-GB" dirty="0"/>
              <a:t>ED = emergency department; </a:t>
            </a:r>
            <a:r>
              <a:rPr lang="en-US" dirty="0"/>
              <a:t>FEV</a:t>
            </a:r>
            <a:r>
              <a:rPr lang="en-US" baseline="-25000" dirty="0"/>
              <a:t>1</a:t>
            </a:r>
            <a:r>
              <a:rPr lang="en-US" dirty="0"/>
              <a:t> = forced expiratory volume in 1 second; QoL = quality of life.</a:t>
            </a:r>
          </a:p>
          <a:p>
            <a:r>
              <a:rPr lang="en-US" dirty="0"/>
              <a:t>Busse WW et al. Article online ahead of print. </a:t>
            </a:r>
            <a:r>
              <a:rPr lang="en-US" i="1" dirty="0"/>
              <a:t>Lancet Respir Med. </a:t>
            </a:r>
            <a:r>
              <a:rPr lang="en-US" dirty="0"/>
              <a:t>2018.</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667543798"/>
              </p:ext>
            </p:extLst>
          </p:nvPr>
        </p:nvGraphicFramePr>
        <p:xfrm>
          <a:off x="489284" y="1450361"/>
          <a:ext cx="11277600" cy="3782996"/>
        </p:xfrm>
        <a:graphic>
          <a:graphicData uri="http://schemas.openxmlformats.org/drawingml/2006/table">
            <a:tbl>
              <a:tblPr firstRow="1" firstCol="1" bandRow="1">
                <a:tableStyleId>{9DCAF9ED-07DC-4A11-8D7F-57B35C25682E}</a:tableStyleId>
              </a:tblPr>
              <a:tblGrid>
                <a:gridCol w="5638800">
                  <a:extLst>
                    <a:ext uri="{9D8B030D-6E8A-4147-A177-3AD203B41FA5}">
                      <a16:colId xmlns:a16="http://schemas.microsoft.com/office/drawing/2014/main" val="20000"/>
                    </a:ext>
                  </a:extLst>
                </a:gridCol>
                <a:gridCol w="5638800">
                  <a:extLst>
                    <a:ext uri="{9D8B030D-6E8A-4147-A177-3AD203B41FA5}">
                      <a16:colId xmlns:a16="http://schemas.microsoft.com/office/drawing/2014/main" val="20001"/>
                    </a:ext>
                  </a:extLst>
                </a:gridCol>
              </a:tblGrid>
              <a:tr h="354204">
                <a:tc>
                  <a:txBody>
                    <a:bodyPr/>
                    <a:lstStyle/>
                    <a:p>
                      <a:pPr marL="0" marR="0" algn="l">
                        <a:spcBef>
                          <a:spcPts val="0"/>
                        </a:spcBef>
                        <a:spcAft>
                          <a:spcPts val="0"/>
                        </a:spcAft>
                      </a:pPr>
                      <a:r>
                        <a:rPr lang="en-US" sz="2000" baseline="0" dirty="0">
                          <a:effectLst/>
                        </a:rPr>
                        <a:t>Secondary Objectives</a:t>
                      </a:r>
                      <a:endParaRPr lang="en-US" sz="2000" dirty="0">
                        <a:effectLst/>
                        <a:latin typeface="+mn-lt"/>
                        <a:ea typeface="Calibri" charset="0"/>
                        <a:cs typeface="Times New Roman"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algn="l">
                        <a:spcBef>
                          <a:spcPts val="0"/>
                        </a:spcBef>
                        <a:spcAft>
                          <a:spcPts val="0"/>
                        </a:spcAft>
                      </a:pPr>
                      <a:r>
                        <a:rPr lang="en-US" sz="2000" dirty="0">
                          <a:effectLst/>
                          <a:latin typeface="+mn-lt"/>
                          <a:ea typeface="Calibri" charset="0"/>
                          <a:cs typeface="Times New Roman" charset="0"/>
                        </a:rPr>
                        <a:t>Assessments</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10000"/>
                  </a:ext>
                </a:extLst>
              </a:tr>
              <a:tr h="572176">
                <a:tc>
                  <a:txBody>
                    <a:bodyPr/>
                    <a:lstStyle/>
                    <a:p>
                      <a:pPr marL="0" marR="0" algn="l">
                        <a:spcBef>
                          <a:spcPts val="0"/>
                        </a:spcBef>
                        <a:spcAft>
                          <a:spcPts val="0"/>
                        </a:spcAft>
                      </a:pPr>
                      <a:r>
                        <a:rPr lang="en-US" sz="1800" b="0" dirty="0">
                          <a:effectLst/>
                        </a:rPr>
                        <a:t>Asthma exacerbations</a:t>
                      </a:r>
                      <a:endParaRPr lang="en-US" sz="1800" b="0" dirty="0">
                        <a:effectLst/>
                        <a:latin typeface="+mn-lt"/>
                        <a:ea typeface="Calibri" charset="0"/>
                        <a:cs typeface="Times New Roman"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algn="l">
                        <a:spcBef>
                          <a:spcPts val="0"/>
                        </a:spcBef>
                        <a:spcAft>
                          <a:spcPts val="0"/>
                        </a:spcAft>
                      </a:pPr>
                      <a:r>
                        <a:rPr lang="en-US" sz="1800" dirty="0">
                          <a:effectLst/>
                        </a:rPr>
                        <a:t>Annualized exacerbation rate</a:t>
                      </a:r>
                      <a:r>
                        <a:rPr lang="en-US" sz="1800" baseline="30000" dirty="0">
                          <a:effectLst/>
                        </a:rPr>
                        <a:t>a</a:t>
                      </a:r>
                      <a:endParaRPr lang="en-US" sz="1800" dirty="0">
                        <a:effectLst/>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10001"/>
                  </a:ext>
                </a:extLst>
              </a:tr>
              <a:tr h="5040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effectLst/>
                        </a:rPr>
                        <a:t>Lung function</a:t>
                      </a:r>
                      <a:endParaRPr lang="en-US" sz="1800" b="0" dirty="0">
                        <a:effectLst/>
                        <a:latin typeface="+mn-lt"/>
                        <a:ea typeface="Calibri" charset="0"/>
                        <a:cs typeface="Times New Roman"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rPr>
                        <a:t>Pre- and postbronchodilator FEV</a:t>
                      </a:r>
                      <a:r>
                        <a:rPr lang="en-US" sz="1800" baseline="-25000" dirty="0">
                          <a:effectLst/>
                        </a:rPr>
                        <a:t>1</a:t>
                      </a:r>
                      <a:endParaRPr lang="en-US" sz="1800" dirty="0">
                        <a:effectLst/>
                        <a:latin typeface="+mn-lt"/>
                        <a:ea typeface="Calibri" charset="0"/>
                        <a:cs typeface="Times New Roman"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10002"/>
                  </a:ext>
                </a:extLst>
              </a:tr>
              <a:tr h="572176">
                <a:tc>
                  <a:txBody>
                    <a:bodyPr/>
                    <a:lstStyle/>
                    <a:p>
                      <a:pPr marL="0" marR="0" algn="l">
                        <a:spcBef>
                          <a:spcPts val="0"/>
                        </a:spcBef>
                        <a:spcAft>
                          <a:spcPts val="0"/>
                        </a:spcAft>
                      </a:pPr>
                      <a:r>
                        <a:rPr lang="en-US" sz="1800" b="0" dirty="0">
                          <a:effectLst/>
                        </a:rPr>
                        <a:t>General health-related QoL</a:t>
                      </a:r>
                      <a:endParaRPr lang="en-US" sz="1800" b="0" dirty="0">
                        <a:effectLst/>
                        <a:latin typeface="+mn-lt"/>
                        <a:ea typeface="Calibri" charset="0"/>
                        <a:cs typeface="Times New Roman"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algn="l">
                        <a:spcBef>
                          <a:spcPts val="0"/>
                        </a:spcBef>
                        <a:spcAft>
                          <a:spcPts val="0"/>
                        </a:spcAft>
                      </a:pPr>
                      <a:r>
                        <a:rPr lang="en-US" sz="1800" dirty="0">
                          <a:effectLst/>
                        </a:rPr>
                        <a:t>AQLQ(S)+12</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10003"/>
                  </a:ext>
                </a:extLst>
              </a:tr>
              <a:tr h="512265">
                <a:tc>
                  <a:txBody>
                    <a:bodyPr/>
                    <a:lstStyle/>
                    <a:p>
                      <a:pPr marL="0" marR="0" algn="l">
                        <a:spcBef>
                          <a:spcPts val="0"/>
                        </a:spcBef>
                        <a:spcAft>
                          <a:spcPts val="0"/>
                        </a:spcAft>
                      </a:pPr>
                      <a:r>
                        <a:rPr lang="en-US" sz="1800" b="0" dirty="0">
                          <a:effectLst/>
                        </a:rPr>
                        <a:t>Asthma control</a:t>
                      </a:r>
                      <a:endParaRPr lang="en-US" sz="1800" b="0" dirty="0">
                        <a:effectLst/>
                        <a:latin typeface="+mn-lt"/>
                        <a:ea typeface="Calibri" charset="0"/>
                        <a:cs typeface="Times New Roman"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algn="l">
                        <a:spcBef>
                          <a:spcPts val="0"/>
                        </a:spcBef>
                        <a:spcAft>
                          <a:spcPts val="0"/>
                        </a:spcAft>
                      </a:pPr>
                      <a:r>
                        <a:rPr lang="en-US" sz="1800" dirty="0">
                          <a:effectLst/>
                        </a:rPr>
                        <a:t>ACQ-6</a:t>
                      </a:r>
                      <a:endParaRPr lang="en-US" sz="1800" dirty="0">
                        <a:effectLst/>
                        <a:latin typeface="+mn-lt"/>
                        <a:ea typeface="Calibri" charset="0"/>
                        <a:cs typeface="Times New Roman"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10004"/>
                  </a:ext>
                </a:extLst>
              </a:tr>
              <a:tr h="572176">
                <a:tc>
                  <a:txBody>
                    <a:bodyPr/>
                    <a:lstStyle/>
                    <a:p>
                      <a:pPr marL="0" marR="0" algn="l">
                        <a:spcBef>
                          <a:spcPts val="0"/>
                        </a:spcBef>
                        <a:spcAft>
                          <a:spcPts val="0"/>
                        </a:spcAft>
                      </a:pPr>
                      <a:r>
                        <a:rPr lang="en-US" sz="1800" b="0" dirty="0">
                          <a:effectLst/>
                        </a:rPr>
                        <a:t>Immunogenicity</a:t>
                      </a:r>
                      <a:endParaRPr lang="en-US" sz="1800" b="0" dirty="0">
                        <a:effectLst/>
                        <a:latin typeface="+mn-lt"/>
                        <a:ea typeface="Calibri" charset="0"/>
                        <a:cs typeface="Times New Roman"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algn="l">
                        <a:spcBef>
                          <a:spcPts val="0"/>
                        </a:spcBef>
                        <a:spcAft>
                          <a:spcPts val="0"/>
                        </a:spcAft>
                      </a:pPr>
                      <a:r>
                        <a:rPr lang="en-US" sz="1800" dirty="0">
                          <a:effectLst/>
                        </a:rPr>
                        <a:t>Antidrug antibodies</a:t>
                      </a:r>
                      <a:endParaRPr lang="en-US" sz="1800" dirty="0">
                        <a:effectLst/>
                        <a:latin typeface="+mn-lt"/>
                        <a:ea typeface="Calibri" charset="0"/>
                        <a:cs typeface="Times New Roman"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10005"/>
                  </a:ext>
                </a:extLst>
              </a:tr>
              <a:tr h="6539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effectLst/>
                        </a:rPr>
                        <a:t>Eosinophil concentrations</a:t>
                      </a:r>
                      <a:endParaRPr lang="en-US" sz="1800" b="0" dirty="0">
                        <a:effectLst/>
                        <a:latin typeface="+mn-lt"/>
                        <a:ea typeface="Calibri" charset="0"/>
                        <a:cs typeface="Times New Roman"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noFill/>
                  </a:tcPr>
                </a:tc>
                <a:tc>
                  <a:txBody>
                    <a:bodyPr/>
                    <a:lstStyle/>
                    <a:p>
                      <a:pPr marL="0" marR="0" algn="l">
                        <a:spcBef>
                          <a:spcPts val="0"/>
                        </a:spcBef>
                        <a:spcAft>
                          <a:spcPts val="0"/>
                        </a:spcAft>
                      </a:pPr>
                      <a:r>
                        <a:rPr lang="en-US" sz="1800" dirty="0">
                          <a:effectLst/>
                        </a:rPr>
                        <a:t>Blood eosinophils</a:t>
                      </a:r>
                      <a:endParaRPr lang="en-US" sz="1800" dirty="0">
                        <a:effectLst/>
                        <a:latin typeface="+mn-lt"/>
                        <a:ea typeface="Calibri" charset="0"/>
                        <a:cs typeface="Times New Roman"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527648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BORA: Important Inclusion and Exclusion Criteria</a:t>
            </a:r>
          </a:p>
        </p:txBody>
      </p:sp>
      <p:sp>
        <p:nvSpPr>
          <p:cNvPr id="4" name="Slide Number Placeholder 3"/>
          <p:cNvSpPr>
            <a:spLocks noGrp="1"/>
          </p:cNvSpPr>
          <p:nvPr>
            <p:ph type="sldNum" sz="quarter" idx="12"/>
          </p:nvPr>
        </p:nvSpPr>
        <p:spPr/>
        <p:txBody>
          <a:bodyPr/>
          <a:lstStyle/>
          <a:p>
            <a:pPr algn="r"/>
            <a:fld id="{481F2B7F-198A-42B2-B878-1A7737CDC9EB}" type="slidenum">
              <a:rPr lang="en-GB" smtClean="0"/>
              <a:pPr algn="r"/>
              <a:t>7</a:t>
            </a:fld>
            <a:endParaRPr lang="en-GB" dirty="0"/>
          </a:p>
        </p:txBody>
      </p:sp>
      <p:sp>
        <p:nvSpPr>
          <p:cNvPr id="5" name="Text Placeholder 4">
            <a:extLst>
              <a:ext uri="{FF2B5EF4-FFF2-40B4-BE49-F238E27FC236}">
                <a16:creationId xmlns:a16="http://schemas.microsoft.com/office/drawing/2014/main" id="{3D628DBE-9723-4BD5-A381-34C56F89A617}"/>
              </a:ext>
            </a:extLst>
          </p:cNvPr>
          <p:cNvSpPr>
            <a:spLocks noGrp="1"/>
          </p:cNvSpPr>
          <p:nvPr>
            <p:ph type="body" sz="quarter" idx="13"/>
          </p:nvPr>
        </p:nvSpPr>
        <p:spPr/>
        <p:txBody>
          <a:bodyPr/>
          <a:lstStyle/>
          <a:p>
            <a:pPr>
              <a:buClr>
                <a:schemeClr val="accent2"/>
              </a:buClr>
            </a:pPr>
            <a:r>
              <a:rPr lang="en-US" dirty="0"/>
              <a:t>Note: </a:t>
            </a:r>
          </a:p>
          <a:p>
            <a:pPr marL="171450" indent="-171450">
              <a:buClr>
                <a:schemeClr val="accent2"/>
              </a:buClr>
              <a:buFont typeface="Arial" panose="020B0604020202020204" pitchFamily="34" charset="0"/>
              <a:buChar char="•"/>
            </a:pPr>
            <a:r>
              <a:rPr lang="en-US" dirty="0"/>
              <a:t>Overall inclusion/exclusion criteria are the same as that for SIROCCO/CALIMA and ZONDA, because BORA is composed only of patients who were previously enrolled in 1 of these 3 predecessor studies </a:t>
            </a:r>
          </a:p>
          <a:p>
            <a:pPr marL="171450" indent="-171450">
              <a:buClr>
                <a:schemeClr val="accent2"/>
              </a:buClr>
              <a:buFont typeface="Arial" panose="020B0604020202020204" pitchFamily="34" charset="0"/>
              <a:buChar char="•"/>
            </a:pPr>
            <a:r>
              <a:rPr lang="en-US" dirty="0"/>
              <a:t>Patients remain on the same stable doses of background asthma medication as in the predecessor study</a:t>
            </a:r>
          </a:p>
          <a:p>
            <a:r>
              <a:rPr lang="en-US" dirty="0"/>
              <a:t>Busse WW et al. Supplementary material online ahead of print. </a:t>
            </a:r>
            <a:r>
              <a:rPr lang="en-US" i="1" dirty="0"/>
              <a:t>Lancet Respir Med. </a:t>
            </a:r>
            <a:r>
              <a:rPr lang="en-US" dirty="0"/>
              <a:t>2018.</a:t>
            </a:r>
          </a:p>
        </p:txBody>
      </p:sp>
      <p:sp>
        <p:nvSpPr>
          <p:cNvPr id="3" name="Content Placeholder 2"/>
          <p:cNvSpPr>
            <a:spLocks noGrp="1"/>
          </p:cNvSpPr>
          <p:nvPr>
            <p:ph sz="half" idx="1"/>
          </p:nvPr>
        </p:nvSpPr>
        <p:spPr/>
        <p:txBody>
          <a:bodyPr/>
          <a:lstStyle/>
          <a:p>
            <a:pPr>
              <a:spcBef>
                <a:spcPts val="0"/>
              </a:spcBef>
              <a:spcAft>
                <a:spcPts val="800"/>
              </a:spcAft>
              <a:buClr>
                <a:schemeClr val="accent2"/>
              </a:buClr>
            </a:pPr>
            <a:r>
              <a:rPr lang="en-US" sz="2133" b="1" dirty="0">
                <a:solidFill>
                  <a:srgbClr val="0D3759"/>
                </a:solidFill>
              </a:rPr>
              <a:t>Inclusion criteria </a:t>
            </a:r>
          </a:p>
          <a:p>
            <a:pPr lvl="1">
              <a:spcBef>
                <a:spcPts val="0"/>
              </a:spcBef>
              <a:spcAft>
                <a:spcPts val="800"/>
              </a:spcAft>
            </a:pPr>
            <a:r>
              <a:rPr lang="en-GB" sz="1870" dirty="0"/>
              <a:t>Informed consent for study participation must have been obtained prior to any study-related procedures being performed and according to international guidelines and/or applicable European Union guidelines</a:t>
            </a:r>
            <a:endParaRPr lang="en-US" sz="1870" dirty="0"/>
          </a:p>
          <a:p>
            <a:pPr lvl="1">
              <a:spcBef>
                <a:spcPts val="0"/>
              </a:spcBef>
              <a:spcAft>
                <a:spcPts val="800"/>
              </a:spcAft>
            </a:pPr>
            <a:r>
              <a:rPr lang="en-US" sz="1870" dirty="0"/>
              <a:t>Completion of double-blind treatment in predecessor study </a:t>
            </a:r>
            <a:endParaRPr lang="en-US" sz="1870" b="1" dirty="0"/>
          </a:p>
          <a:p>
            <a:pPr lvl="2">
              <a:spcBef>
                <a:spcPts val="0"/>
              </a:spcBef>
              <a:spcAft>
                <a:spcPts val="800"/>
              </a:spcAft>
            </a:pPr>
            <a:endParaRPr lang="en-US" sz="1600" b="1" dirty="0"/>
          </a:p>
        </p:txBody>
      </p:sp>
      <p:sp>
        <p:nvSpPr>
          <p:cNvPr id="10" name="Content Placeholder 9">
            <a:extLst>
              <a:ext uri="{FF2B5EF4-FFF2-40B4-BE49-F238E27FC236}">
                <a16:creationId xmlns:a16="http://schemas.microsoft.com/office/drawing/2014/main" id="{C5364AF5-58CD-4F60-A0FD-D98EA9FA5172}"/>
              </a:ext>
            </a:extLst>
          </p:cNvPr>
          <p:cNvSpPr>
            <a:spLocks noGrp="1"/>
          </p:cNvSpPr>
          <p:nvPr>
            <p:ph sz="half" idx="2"/>
          </p:nvPr>
        </p:nvSpPr>
        <p:spPr/>
        <p:txBody>
          <a:bodyPr/>
          <a:lstStyle/>
          <a:p>
            <a:pPr>
              <a:spcAft>
                <a:spcPts val="800"/>
              </a:spcAft>
              <a:buClr>
                <a:schemeClr val="accent2"/>
              </a:buClr>
            </a:pPr>
            <a:r>
              <a:rPr lang="en-US" b="1" dirty="0">
                <a:solidFill>
                  <a:srgbClr val="0D3759"/>
                </a:solidFill>
              </a:rPr>
              <a:t>Exclusion criteria </a:t>
            </a:r>
          </a:p>
          <a:p>
            <a:pPr lvl="1">
              <a:spcBef>
                <a:spcPts val="0"/>
              </a:spcBef>
              <a:spcAft>
                <a:spcPts val="800"/>
              </a:spcAft>
            </a:pPr>
            <a:r>
              <a:rPr lang="en-US" sz="1867" dirty="0"/>
              <a:t>Disorders or impairments or clinically significant changes in safety assessments in predecessor studies that could </a:t>
            </a:r>
          </a:p>
          <a:p>
            <a:pPr marL="822960" lvl="2">
              <a:spcBef>
                <a:spcPts val="0"/>
              </a:spcBef>
              <a:spcAft>
                <a:spcPts val="800"/>
              </a:spcAft>
              <a:buClrTx/>
              <a:buFont typeface="Wingdings" panose="05000000000000000000" pitchFamily="2" charset="2"/>
              <a:buChar char="§"/>
            </a:pPr>
            <a:r>
              <a:rPr lang="en-US" dirty="0"/>
              <a:t>Affect the safety of the patient throughout study</a:t>
            </a:r>
          </a:p>
          <a:p>
            <a:pPr marL="822960" lvl="2">
              <a:spcBef>
                <a:spcPts val="0"/>
              </a:spcBef>
              <a:spcAft>
                <a:spcPts val="800"/>
              </a:spcAft>
              <a:buClrTx/>
              <a:buFont typeface="Wingdings" panose="05000000000000000000" pitchFamily="2" charset="2"/>
              <a:buChar char="§"/>
            </a:pPr>
            <a:r>
              <a:rPr lang="en-US" dirty="0"/>
              <a:t>Influence the findings of study interpretations </a:t>
            </a:r>
          </a:p>
          <a:p>
            <a:pPr marL="822960" lvl="2">
              <a:spcBef>
                <a:spcPts val="0"/>
              </a:spcBef>
              <a:spcAft>
                <a:spcPts val="800"/>
              </a:spcAft>
              <a:buClrTx/>
              <a:buFont typeface="Wingdings" panose="05000000000000000000" pitchFamily="2" charset="2"/>
              <a:buChar char="§"/>
            </a:pPr>
            <a:r>
              <a:rPr lang="en-US" dirty="0"/>
              <a:t>Impede patients ability to complete the duration of the study</a:t>
            </a:r>
          </a:p>
          <a:p>
            <a:pPr lvl="1">
              <a:spcBef>
                <a:spcPts val="0"/>
              </a:spcBef>
              <a:spcAft>
                <a:spcPts val="800"/>
              </a:spcAft>
            </a:pPr>
            <a:r>
              <a:rPr lang="en-US" sz="1867" dirty="0"/>
              <a:t>Current malignancy or malignancy that developed during a predecessor study</a:t>
            </a:r>
          </a:p>
          <a:p>
            <a:pPr lvl="1">
              <a:spcBef>
                <a:spcPts val="0"/>
              </a:spcBef>
              <a:spcAft>
                <a:spcPts val="800"/>
              </a:spcAft>
            </a:pPr>
            <a:r>
              <a:rPr lang="en-US" sz="1867" dirty="0"/>
              <a:t>Planned surgical procedures during the conduct of the study</a:t>
            </a:r>
          </a:p>
          <a:p>
            <a:pPr lvl="1">
              <a:spcBef>
                <a:spcPts val="0"/>
              </a:spcBef>
              <a:spcAft>
                <a:spcPts val="800"/>
              </a:spcAft>
            </a:pPr>
            <a:r>
              <a:rPr lang="en-US" sz="1867" dirty="0"/>
              <a:t>Major protocol deviations in predecessor studies</a:t>
            </a:r>
          </a:p>
          <a:p>
            <a:pPr>
              <a:buClr>
                <a:schemeClr val="accent2"/>
              </a:buClr>
            </a:pPr>
            <a:endParaRPr lang="en-US" b="1" dirty="0"/>
          </a:p>
          <a:p>
            <a:endParaRPr lang="en-US" dirty="0"/>
          </a:p>
        </p:txBody>
      </p:sp>
      <p:pic>
        <p:nvPicPr>
          <p:cNvPr id="12" name="Graphic 11" descr="Close">
            <a:extLst>
              <a:ext uri="{FF2B5EF4-FFF2-40B4-BE49-F238E27FC236}">
                <a16:creationId xmlns:a16="http://schemas.microsoft.com/office/drawing/2014/main" id="{505BB5B4-7C1F-4EF8-882F-4780608A8DF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90919" y="1216991"/>
            <a:ext cx="513812" cy="457200"/>
          </a:xfrm>
          <a:prstGeom prst="rect">
            <a:avLst/>
          </a:prstGeom>
        </p:spPr>
      </p:pic>
      <p:pic>
        <p:nvPicPr>
          <p:cNvPr id="17" name="Graphic 16" descr="Add">
            <a:extLst>
              <a:ext uri="{FF2B5EF4-FFF2-40B4-BE49-F238E27FC236}">
                <a16:creationId xmlns:a16="http://schemas.microsoft.com/office/drawing/2014/main" id="{D655B793-D00A-4459-9B8B-4B0A9DBC64C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08731" y="1216991"/>
            <a:ext cx="457200" cy="457200"/>
          </a:xfrm>
          <a:prstGeom prst="rect">
            <a:avLst/>
          </a:prstGeom>
        </p:spPr>
      </p:pic>
    </p:spTree>
    <p:extLst>
      <p:ext uri="{BB962C8B-B14F-4D97-AF65-F5344CB8AC3E}">
        <p14:creationId xmlns:p14="http://schemas.microsoft.com/office/powerpoint/2010/main" val="412118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Total Safety Data: Pivotal Studies + BORA + MELTEMI</a:t>
            </a:r>
          </a:p>
        </p:txBody>
      </p:sp>
      <p:sp>
        <p:nvSpPr>
          <p:cNvPr id="3" name="Slide Number Placeholder 2"/>
          <p:cNvSpPr>
            <a:spLocks noGrp="1"/>
          </p:cNvSpPr>
          <p:nvPr>
            <p:ph type="sldNum" sz="quarter" idx="12"/>
          </p:nvPr>
        </p:nvSpPr>
        <p:spPr/>
        <p:txBody>
          <a:bodyPr/>
          <a:lstStyle/>
          <a:p>
            <a:pPr algn="ctr"/>
            <a:fld id="{CC7432E5-F8E0-41AE-9A6B-AD730338B005}" type="slidenum">
              <a:rPr lang="en-US" smtClean="0"/>
              <a:pPr algn="ctr"/>
              <a:t>8</a:t>
            </a:fld>
            <a:endParaRPr lang="en-US" dirty="0"/>
          </a:p>
        </p:txBody>
      </p:sp>
      <p:sp>
        <p:nvSpPr>
          <p:cNvPr id="4" name="Text Placeholder 3"/>
          <p:cNvSpPr>
            <a:spLocks noGrp="1"/>
          </p:cNvSpPr>
          <p:nvPr>
            <p:ph type="body" sz="quarter" idx="13"/>
          </p:nvPr>
        </p:nvSpPr>
        <p:spPr>
          <a:xfrm>
            <a:off x="457200" y="5851602"/>
            <a:ext cx="10052050" cy="1005840"/>
          </a:xfrm>
        </p:spPr>
        <p:txBody>
          <a:bodyPr>
            <a:normAutofit/>
          </a:bodyPr>
          <a:lstStyle/>
          <a:p>
            <a:pPr defTabSz="609585">
              <a:spcBef>
                <a:spcPts val="200"/>
              </a:spcBef>
              <a:defRPr/>
            </a:pPr>
            <a:r>
              <a:rPr lang="en-US" dirty="0"/>
              <a:t>1. Bleecker ER et al. </a:t>
            </a:r>
            <a:r>
              <a:rPr lang="en-US" i="1" dirty="0"/>
              <a:t>Lancet. </a:t>
            </a:r>
            <a:r>
              <a:rPr lang="en-US" dirty="0"/>
              <a:t>2016;388;215-2127; 2. FitzGerald JM et al. </a:t>
            </a:r>
            <a:r>
              <a:rPr lang="en-US" i="1" dirty="0"/>
              <a:t>Lancet. </a:t>
            </a:r>
            <a:r>
              <a:rPr lang="en-US" dirty="0"/>
              <a:t>2016;388;2128-2141; 3. Nair P et al. </a:t>
            </a:r>
            <a:r>
              <a:rPr lang="en-US" i="1" dirty="0"/>
              <a:t>N Engl J Med</a:t>
            </a:r>
            <a:r>
              <a:rPr lang="en-US" dirty="0"/>
              <a:t>. 2017;376:2448-2458; 4. Busse WW et al. Article online ahead of print. </a:t>
            </a:r>
            <a:r>
              <a:rPr lang="en-US" i="1" dirty="0"/>
              <a:t>Lancet Respir Med. </a:t>
            </a:r>
            <a:r>
              <a:rPr lang="en-US" dirty="0"/>
              <a:t>2018; 5. Study </a:t>
            </a:r>
            <a:r>
              <a:rPr lang="pt-BR" dirty="0"/>
              <a:t>NCT02808819. ClinicalTrials.gov website.</a:t>
            </a:r>
            <a:endParaRPr lang="en-US" dirty="0"/>
          </a:p>
        </p:txBody>
      </p:sp>
      <p:sp>
        <p:nvSpPr>
          <p:cNvPr id="20" name="Text Placeholder 23">
            <a:extLst>
              <a:ext uri="{FF2B5EF4-FFF2-40B4-BE49-F238E27FC236}">
                <a16:creationId xmlns:a16="http://schemas.microsoft.com/office/drawing/2014/main" id="{82E0D13A-536A-449E-A129-230B64FA8708}"/>
              </a:ext>
            </a:extLst>
          </p:cNvPr>
          <p:cNvSpPr txBox="1">
            <a:spLocks/>
          </p:cNvSpPr>
          <p:nvPr/>
        </p:nvSpPr>
        <p:spPr>
          <a:xfrm>
            <a:off x="457199" y="6009056"/>
            <a:ext cx="10005995" cy="600234"/>
          </a:xfrm>
          <a:prstGeom prst="rect">
            <a:avLst/>
          </a:prstGeom>
        </p:spPr>
        <p:txBody>
          <a:bodyPr vert="horz" lIns="0" tIns="0" rIns="0" bIns="0" rtlCol="0" anchor="b">
            <a:noAutofit/>
          </a:bodyPr>
          <a:lstStyle>
            <a:lvl1pPr marL="0" indent="0" algn="l" defTabSz="914400" rtl="0" eaLnBrk="1" latinLnBrk="0" hangingPunct="1">
              <a:lnSpc>
                <a:spcPct val="90000"/>
              </a:lnSpc>
              <a:spcBef>
                <a:spcPts val="300"/>
              </a:spcBef>
              <a:buClr>
                <a:schemeClr val="accent1"/>
              </a:buClr>
              <a:buFont typeface="Arial" panose="020B0604020202020204" pitchFamily="34" charset="0"/>
              <a:buNone/>
              <a:defRPr sz="1000" kern="1200">
                <a:solidFill>
                  <a:schemeClr val="tx1"/>
                </a:solidFill>
                <a:latin typeface="+mn-lt"/>
                <a:ea typeface="+mn-ea"/>
                <a:cs typeface="+mn-cs"/>
              </a:defRPr>
            </a:lvl1pPr>
            <a:lvl2pPr marL="228600" indent="0" algn="l" defTabSz="914400" rtl="0" eaLnBrk="1" latinLnBrk="0" hangingPunct="1">
              <a:lnSpc>
                <a:spcPct val="90000"/>
              </a:lnSpc>
              <a:spcBef>
                <a:spcPts val="800"/>
              </a:spcBef>
              <a:buFont typeface="Arial" panose="020B0604020202020204" pitchFamily="34" charset="0"/>
              <a:buNone/>
              <a:defRPr sz="1000" kern="1200">
                <a:solidFill>
                  <a:schemeClr val="tx1"/>
                </a:solidFill>
                <a:latin typeface="+mn-lt"/>
                <a:ea typeface="+mn-ea"/>
                <a:cs typeface="+mn-cs"/>
              </a:defRPr>
            </a:lvl2pPr>
            <a:lvl3pPr marL="457200" indent="0" algn="l" defTabSz="914400" rtl="0" eaLnBrk="1" latinLnBrk="0" hangingPunct="1">
              <a:lnSpc>
                <a:spcPct val="90000"/>
              </a:lnSpc>
              <a:spcBef>
                <a:spcPts val="800"/>
              </a:spcBef>
              <a:buClr>
                <a:schemeClr val="accent1"/>
              </a:buClr>
              <a:buFont typeface="Arial" panose="020B0604020202020204" pitchFamily="34" charset="0"/>
              <a:buNone/>
              <a:defRPr sz="1000" kern="1200">
                <a:solidFill>
                  <a:schemeClr val="tx1"/>
                </a:solidFill>
                <a:latin typeface="+mn-lt"/>
                <a:ea typeface="+mn-ea"/>
                <a:cs typeface="+mn-cs"/>
              </a:defRPr>
            </a:lvl3pPr>
            <a:lvl4pPr marL="685800" indent="0" algn="l" defTabSz="914400" rtl="0" eaLnBrk="1" latinLnBrk="0" hangingPunct="1">
              <a:lnSpc>
                <a:spcPct val="90000"/>
              </a:lnSpc>
              <a:spcBef>
                <a:spcPts val="600"/>
              </a:spcBef>
              <a:buFont typeface="Arial" panose="020B0604020202020204" pitchFamily="34" charset="0"/>
              <a:buNone/>
              <a:defRPr sz="1000" kern="1200">
                <a:solidFill>
                  <a:schemeClr val="tx1"/>
                </a:solidFill>
                <a:latin typeface="+mn-lt"/>
                <a:ea typeface="+mn-ea"/>
                <a:cs typeface="+mn-cs"/>
              </a:defRPr>
            </a:lvl4pPr>
            <a:lvl5pPr marL="914400" indent="0" algn="l" defTabSz="914400" rtl="0" eaLnBrk="1" latinLnBrk="0" hangingPunct="1">
              <a:lnSpc>
                <a:spcPct val="90000"/>
              </a:lnSpc>
              <a:spcBef>
                <a:spcPts val="600"/>
              </a:spcBef>
              <a:buClr>
                <a:schemeClr val="accent1"/>
              </a:buClr>
              <a:buFont typeface="Arial" panose="020B0604020202020204" pitchFamily="34" charset="0"/>
              <a:buNone/>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09585">
              <a:spcBef>
                <a:spcPts val="200"/>
              </a:spcBef>
              <a:defRPr/>
            </a:pPr>
            <a:endParaRPr lang="en-US" sz="900" dirty="0"/>
          </a:p>
        </p:txBody>
      </p:sp>
      <p:grpSp>
        <p:nvGrpSpPr>
          <p:cNvPr id="10" name="Group 9"/>
          <p:cNvGrpSpPr/>
          <p:nvPr/>
        </p:nvGrpSpPr>
        <p:grpSpPr>
          <a:xfrm>
            <a:off x="487680" y="1413964"/>
            <a:ext cx="11277100" cy="1154242"/>
            <a:chOff x="487680" y="2698230"/>
            <a:chExt cx="11277100" cy="1154242"/>
          </a:xfrm>
        </p:grpSpPr>
        <p:sp>
          <p:nvSpPr>
            <p:cNvPr id="27" name="Pentagon 26"/>
            <p:cNvSpPr/>
            <p:nvPr/>
          </p:nvSpPr>
          <p:spPr>
            <a:xfrm>
              <a:off x="7631896" y="2698230"/>
              <a:ext cx="4132884" cy="1154242"/>
            </a:xfrm>
            <a:prstGeom prst="homePlate">
              <a:avLst>
                <a:gd name="adj" fmla="val 2449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MELTEMI</a:t>
              </a:r>
              <a:r>
                <a:rPr lang="en-US" b="1" baseline="30000" dirty="0"/>
                <a:t>5</a:t>
              </a:r>
              <a:endParaRPr lang="en-US" b="1" dirty="0"/>
            </a:p>
            <a:p>
              <a:pPr algn="ctr"/>
              <a:r>
                <a:rPr lang="en-US" dirty="0"/>
                <a:t>130 weeks</a:t>
              </a:r>
            </a:p>
            <a:p>
              <a:pPr algn="ctr"/>
              <a:r>
                <a:rPr lang="en-US" dirty="0"/>
                <a:t> </a:t>
              </a:r>
            </a:p>
          </p:txBody>
        </p:sp>
        <p:sp>
          <p:nvSpPr>
            <p:cNvPr id="26" name="Pentagon 25"/>
            <p:cNvSpPr/>
            <p:nvPr/>
          </p:nvSpPr>
          <p:spPr>
            <a:xfrm>
              <a:off x="3410512" y="2698230"/>
              <a:ext cx="4564255" cy="1154242"/>
            </a:xfrm>
            <a:prstGeom prst="homePlate">
              <a:avLst>
                <a:gd name="adj" fmla="val 26041"/>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BORA</a:t>
              </a:r>
              <a:r>
                <a:rPr lang="en-US" b="1" baseline="30000" dirty="0"/>
                <a:t>4</a:t>
              </a:r>
              <a:endParaRPr lang="en-US" b="1" dirty="0"/>
            </a:p>
            <a:p>
              <a:pPr algn="ctr"/>
              <a:r>
                <a:rPr lang="en-US" dirty="0"/>
                <a:t>56 weeks (adults)</a:t>
              </a:r>
            </a:p>
            <a:p>
              <a:pPr algn="ctr"/>
              <a:r>
                <a:rPr lang="en-US" dirty="0"/>
                <a:t>108 weeks (adolescents)</a:t>
              </a:r>
            </a:p>
          </p:txBody>
        </p:sp>
        <p:sp>
          <p:nvSpPr>
            <p:cNvPr id="9" name="Pentagon 8"/>
            <p:cNvSpPr/>
            <p:nvPr/>
          </p:nvSpPr>
          <p:spPr>
            <a:xfrm>
              <a:off x="487680" y="2698230"/>
              <a:ext cx="3574654" cy="1154242"/>
            </a:xfrm>
            <a:prstGeom prst="homePlate">
              <a:avLst>
                <a:gd name="adj" fmla="val 26041"/>
              </a:avLst>
            </a:prstGeom>
            <a:solidFill>
              <a:schemeClr val="tx2">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t>SIROCCO</a:t>
              </a:r>
              <a:r>
                <a:rPr lang="en-US" b="1" baseline="30000" dirty="0"/>
                <a:t>1</a:t>
              </a:r>
              <a:r>
                <a:rPr lang="en-US" dirty="0"/>
                <a:t> 48 weeks</a:t>
              </a:r>
            </a:p>
            <a:p>
              <a:pPr algn="ctr"/>
              <a:r>
                <a:rPr lang="en-US" b="1" dirty="0"/>
                <a:t>CALIMA</a:t>
              </a:r>
              <a:r>
                <a:rPr lang="en-US" b="1" baseline="30000" dirty="0"/>
                <a:t>2</a:t>
              </a:r>
              <a:r>
                <a:rPr lang="en-US" dirty="0"/>
                <a:t> 56 weeks</a:t>
              </a:r>
            </a:p>
            <a:p>
              <a:pPr algn="ctr"/>
              <a:r>
                <a:rPr lang="en-US" b="1" dirty="0"/>
                <a:t>ZONDA</a:t>
              </a:r>
              <a:r>
                <a:rPr lang="en-US" b="1" baseline="30000" dirty="0"/>
                <a:t>3</a:t>
              </a:r>
              <a:r>
                <a:rPr lang="en-US" dirty="0"/>
                <a:t> 28 weeks</a:t>
              </a:r>
            </a:p>
          </p:txBody>
        </p:sp>
      </p:grpSp>
      <p:cxnSp>
        <p:nvCxnSpPr>
          <p:cNvPr id="33" name="Straight Arrow Connector 32"/>
          <p:cNvCxnSpPr/>
          <p:nvPr/>
        </p:nvCxnSpPr>
        <p:spPr>
          <a:xfrm flipV="1">
            <a:off x="6458712" y="2568206"/>
            <a:ext cx="0" cy="2011680"/>
          </a:xfrm>
          <a:prstGeom prst="straightConnector1">
            <a:avLst/>
          </a:prstGeom>
          <a:ln w="3810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3465575" y="2731965"/>
            <a:ext cx="2764593" cy="707886"/>
          </a:xfrm>
          <a:prstGeom prst="rect">
            <a:avLst/>
          </a:prstGeom>
          <a:solidFill>
            <a:schemeClr val="bg1">
              <a:lumMod val="95000"/>
            </a:schemeClr>
          </a:solidFill>
        </p:spPr>
        <p:txBody>
          <a:bodyPr wrap="square" rtlCol="0">
            <a:spAutoFit/>
          </a:bodyPr>
          <a:lstStyle/>
          <a:p>
            <a:pPr algn="ctr"/>
            <a:r>
              <a:rPr lang="en-US" sz="2000" b="1" i="1" dirty="0"/>
              <a:t>Current analysis: BORA only: Year 2</a:t>
            </a:r>
          </a:p>
        </p:txBody>
      </p:sp>
      <p:sp>
        <p:nvSpPr>
          <p:cNvPr id="6" name="Rectangle 5">
            <a:extLst>
              <a:ext uri="{FF2B5EF4-FFF2-40B4-BE49-F238E27FC236}">
                <a16:creationId xmlns:a16="http://schemas.microsoft.com/office/drawing/2014/main" id="{9AD742AA-7A16-4F96-8908-FAAA2054E55C}"/>
              </a:ext>
            </a:extLst>
          </p:cNvPr>
          <p:cNvSpPr/>
          <p:nvPr/>
        </p:nvSpPr>
        <p:spPr>
          <a:xfrm>
            <a:off x="7904137" y="2670409"/>
            <a:ext cx="3370880" cy="584775"/>
          </a:xfrm>
          <a:prstGeom prst="rect">
            <a:avLst/>
          </a:prstGeom>
          <a:solidFill>
            <a:schemeClr val="bg1">
              <a:lumMod val="95000"/>
            </a:schemeClr>
          </a:solidFill>
        </p:spPr>
        <p:txBody>
          <a:bodyPr wrap="square">
            <a:spAutoFit/>
          </a:bodyPr>
          <a:lstStyle/>
          <a:p>
            <a:pPr algn="ctr">
              <a:spcBef>
                <a:spcPts val="600"/>
              </a:spcBef>
              <a:buClr>
                <a:schemeClr val="accent2"/>
              </a:buClr>
            </a:pPr>
            <a:r>
              <a:rPr lang="en-US" sz="1600" b="1" dirty="0">
                <a:solidFill>
                  <a:schemeClr val="accent2"/>
                </a:solidFill>
              </a:rPr>
              <a:t> </a:t>
            </a:r>
            <a:r>
              <a:rPr lang="en-US" sz="1600" b="1" i="1" dirty="0">
                <a:solidFill>
                  <a:schemeClr val="accent2"/>
                </a:solidFill>
              </a:rPr>
              <a:t>(BORA extension) Up to ≈5 years of safety data </a:t>
            </a:r>
          </a:p>
        </p:txBody>
      </p:sp>
      <p:cxnSp>
        <p:nvCxnSpPr>
          <p:cNvPr id="17" name="Straight Arrow Connector 16">
            <a:extLst>
              <a:ext uri="{FF2B5EF4-FFF2-40B4-BE49-F238E27FC236}">
                <a16:creationId xmlns:a16="http://schemas.microsoft.com/office/drawing/2014/main" id="{3173340A-1EC3-4583-869D-79CAC020C31E}"/>
              </a:ext>
            </a:extLst>
          </p:cNvPr>
          <p:cNvCxnSpPr/>
          <p:nvPr/>
        </p:nvCxnSpPr>
        <p:spPr>
          <a:xfrm flipV="1">
            <a:off x="11426330" y="2678446"/>
            <a:ext cx="0" cy="822960"/>
          </a:xfrm>
          <a:prstGeom prst="straightConnector1">
            <a:avLst/>
          </a:prstGeom>
          <a:ln w="3810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A5EB4B2-0208-4F22-A015-780BE7F56860}"/>
              </a:ext>
            </a:extLst>
          </p:cNvPr>
          <p:cNvSpPr txBox="1"/>
          <p:nvPr/>
        </p:nvSpPr>
        <p:spPr>
          <a:xfrm>
            <a:off x="457199" y="3583809"/>
            <a:ext cx="5788154" cy="400110"/>
          </a:xfrm>
          <a:prstGeom prst="rect">
            <a:avLst/>
          </a:prstGeom>
          <a:solidFill>
            <a:schemeClr val="bg1">
              <a:lumMod val="95000"/>
            </a:schemeClr>
          </a:solidFill>
        </p:spPr>
        <p:txBody>
          <a:bodyPr wrap="square" rtlCol="0">
            <a:spAutoFit/>
          </a:bodyPr>
          <a:lstStyle/>
          <a:p>
            <a:pPr algn="ctr"/>
            <a:r>
              <a:rPr lang="en-US" sz="2000" b="1" i="1" dirty="0"/>
              <a:t>Over 2 years: Integrated SIROCCO+CALIMA </a:t>
            </a:r>
          </a:p>
        </p:txBody>
      </p:sp>
      <p:sp>
        <p:nvSpPr>
          <p:cNvPr id="19" name="TextBox 18">
            <a:extLst>
              <a:ext uri="{FF2B5EF4-FFF2-40B4-BE49-F238E27FC236}">
                <a16:creationId xmlns:a16="http://schemas.microsoft.com/office/drawing/2014/main" id="{685FF8CB-D44F-44CC-A9FD-BD1F8E53B774}"/>
              </a:ext>
            </a:extLst>
          </p:cNvPr>
          <p:cNvSpPr txBox="1"/>
          <p:nvPr/>
        </p:nvSpPr>
        <p:spPr>
          <a:xfrm>
            <a:off x="457199" y="4175380"/>
            <a:ext cx="5788154" cy="400110"/>
          </a:xfrm>
          <a:prstGeom prst="rect">
            <a:avLst/>
          </a:prstGeom>
          <a:solidFill>
            <a:schemeClr val="bg1">
              <a:lumMod val="95000"/>
            </a:schemeClr>
          </a:solidFill>
        </p:spPr>
        <p:txBody>
          <a:bodyPr wrap="square" rtlCol="0">
            <a:spAutoFit/>
          </a:bodyPr>
          <a:lstStyle/>
          <a:p>
            <a:pPr algn="ctr"/>
            <a:r>
              <a:rPr lang="en-US" sz="2000" b="1" i="1" dirty="0"/>
              <a:t>Over 2 years: Results in ZONDA patients</a:t>
            </a:r>
          </a:p>
        </p:txBody>
      </p:sp>
      <p:sp>
        <p:nvSpPr>
          <p:cNvPr id="21" name="TextBox 20">
            <a:extLst>
              <a:ext uri="{FF2B5EF4-FFF2-40B4-BE49-F238E27FC236}">
                <a16:creationId xmlns:a16="http://schemas.microsoft.com/office/drawing/2014/main" id="{A61970EA-7363-474A-8EF6-A5163622DC34}"/>
              </a:ext>
            </a:extLst>
          </p:cNvPr>
          <p:cNvSpPr txBox="1"/>
          <p:nvPr/>
        </p:nvSpPr>
        <p:spPr>
          <a:xfrm>
            <a:off x="457199" y="4775477"/>
            <a:ext cx="7287769" cy="400110"/>
          </a:xfrm>
          <a:prstGeom prst="rect">
            <a:avLst/>
          </a:prstGeom>
          <a:solidFill>
            <a:schemeClr val="bg1">
              <a:lumMod val="95000"/>
            </a:schemeClr>
          </a:solidFill>
        </p:spPr>
        <p:txBody>
          <a:bodyPr wrap="square" rtlCol="0">
            <a:spAutoFit/>
          </a:bodyPr>
          <a:lstStyle/>
          <a:p>
            <a:pPr algn="ctr"/>
            <a:r>
              <a:rPr lang="en-US" sz="2000" b="1" i="1" dirty="0"/>
              <a:t>Results in adolescent patients: 108 Weeks</a:t>
            </a:r>
          </a:p>
        </p:txBody>
      </p:sp>
      <p:cxnSp>
        <p:nvCxnSpPr>
          <p:cNvPr id="22" name="Straight Arrow Connector 21">
            <a:extLst>
              <a:ext uri="{FF2B5EF4-FFF2-40B4-BE49-F238E27FC236}">
                <a16:creationId xmlns:a16="http://schemas.microsoft.com/office/drawing/2014/main" id="{B7A6D9A9-FA9C-415C-B1CD-1217B5552C7A}"/>
              </a:ext>
            </a:extLst>
          </p:cNvPr>
          <p:cNvCxnSpPr>
            <a:cxnSpLocks/>
          </p:cNvCxnSpPr>
          <p:nvPr/>
        </p:nvCxnSpPr>
        <p:spPr>
          <a:xfrm flipV="1">
            <a:off x="7788323" y="2639320"/>
            <a:ext cx="0" cy="2472176"/>
          </a:xfrm>
          <a:prstGeom prst="straightConnector1">
            <a:avLst/>
          </a:prstGeom>
          <a:ln w="38100">
            <a:solidFill>
              <a:schemeClr val="bg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929473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daf6428a215fd8b75d74dd12f2b88c15812c8e"/>
</p:tagLst>
</file>

<file path=ppt/theme/theme1.xml><?xml version="1.0" encoding="utf-8"?>
<a:theme xmlns:a="http://schemas.openxmlformats.org/drawingml/2006/main" name="Slide Template">
  <a:themeElements>
    <a:clrScheme name="AZ MA Color Set">
      <a:dk1>
        <a:srgbClr val="000000"/>
      </a:dk1>
      <a:lt1>
        <a:srgbClr val="FFFFFF"/>
      </a:lt1>
      <a:dk2>
        <a:srgbClr val="3F4444"/>
      </a:dk2>
      <a:lt2>
        <a:srgbClr val="9DB0AC"/>
      </a:lt2>
      <a:accent1>
        <a:srgbClr val="7F134C"/>
      </a:accent1>
      <a:accent2>
        <a:srgbClr val="0D3759"/>
      </a:accent2>
      <a:accent3>
        <a:srgbClr val="65D2DF"/>
      </a:accent3>
      <a:accent4>
        <a:srgbClr val="3C1053"/>
      </a:accent4>
      <a:accent5>
        <a:srgbClr val="B5D820"/>
      </a:accent5>
      <a:accent6>
        <a:srgbClr val="F0AB00"/>
      </a:accent6>
      <a:hlink>
        <a:srgbClr val="7F134C"/>
      </a:hlink>
      <a:folHlink>
        <a:srgbClr val="9DB0AC"/>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AZ MA Color Set">
      <a:dk1>
        <a:srgbClr val="000000"/>
      </a:dk1>
      <a:lt1>
        <a:srgbClr val="FFFFFF"/>
      </a:lt1>
      <a:dk2>
        <a:srgbClr val="3F4444"/>
      </a:dk2>
      <a:lt2>
        <a:srgbClr val="9DB0AC"/>
      </a:lt2>
      <a:accent1>
        <a:srgbClr val="7F134C"/>
      </a:accent1>
      <a:accent2>
        <a:srgbClr val="0D3759"/>
      </a:accent2>
      <a:accent3>
        <a:srgbClr val="65D2DF"/>
      </a:accent3>
      <a:accent4>
        <a:srgbClr val="3C1053"/>
      </a:accent4>
      <a:accent5>
        <a:srgbClr val="B5D820"/>
      </a:accent5>
      <a:accent6>
        <a:srgbClr val="F0AB00"/>
      </a:accent6>
      <a:hlink>
        <a:srgbClr val="7F134C"/>
      </a:hlink>
      <a:folHlink>
        <a:srgbClr val="9DB0AC"/>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Z MA Color Set">
      <a:dk1>
        <a:srgbClr val="000000"/>
      </a:dk1>
      <a:lt1>
        <a:srgbClr val="FFFFFF"/>
      </a:lt1>
      <a:dk2>
        <a:srgbClr val="3F4444"/>
      </a:dk2>
      <a:lt2>
        <a:srgbClr val="9DB0AC"/>
      </a:lt2>
      <a:accent1>
        <a:srgbClr val="7F134C"/>
      </a:accent1>
      <a:accent2>
        <a:srgbClr val="0D3759"/>
      </a:accent2>
      <a:accent3>
        <a:srgbClr val="65D2DF"/>
      </a:accent3>
      <a:accent4>
        <a:srgbClr val="3C1053"/>
      </a:accent4>
      <a:accent5>
        <a:srgbClr val="B5D820"/>
      </a:accent5>
      <a:accent6>
        <a:srgbClr val="F0AB00"/>
      </a:accent6>
      <a:hlink>
        <a:srgbClr val="7F134C"/>
      </a:hlink>
      <a:folHlink>
        <a:srgbClr val="9DB0AC"/>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93903</TotalTime>
  <Words>10952</Words>
  <Application>Microsoft Office PowerPoint</Application>
  <PresentationFormat>Widescreen</PresentationFormat>
  <Paragraphs>1664</Paragraphs>
  <Slides>38</Slides>
  <Notes>38</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ＭＳ Ｐゴシック</vt:lpstr>
      <vt:lpstr>Arial</vt:lpstr>
      <vt:lpstr>Arial Unicode MS</vt:lpstr>
      <vt:lpstr>Calibri</vt:lpstr>
      <vt:lpstr>Times New Roman</vt:lpstr>
      <vt:lpstr>Wingdings</vt:lpstr>
      <vt:lpstr>Slide Template</vt:lpstr>
      <vt:lpstr>PowerPoint Presentation</vt:lpstr>
      <vt:lpstr>Long-Term Safety of Benralizumab: BORA Clinical Study Overview</vt:lpstr>
      <vt:lpstr>Overview of the BORA Study</vt:lpstr>
      <vt:lpstr>Patient Flow From SIROCCO/CALIMA/ZONDA Into BORA</vt:lpstr>
      <vt:lpstr>BORA Study Flow Chart </vt:lpstr>
      <vt:lpstr>BORA Primary Endpoints</vt:lpstr>
      <vt:lpstr>BORA Secondary Endpoints</vt:lpstr>
      <vt:lpstr>BORA: Important Inclusion and Exclusion Criteria</vt:lpstr>
      <vt:lpstr>Total Safety Data: Pivotal Studies + BORA + MELTEMI</vt:lpstr>
      <vt:lpstr>Patient Disposition (Previously Enrolled in SIROCCO or CALIMA)</vt:lpstr>
      <vt:lpstr>Scope of the Interim BORA Results</vt:lpstr>
      <vt:lpstr>BORA: Demographic Characteristics (Full Analysis Set) </vt:lpstr>
      <vt:lpstr>BORA: Select Baseline Disease State Characteristics  (Full Analysis Set)</vt:lpstr>
      <vt:lpstr>Safety Results</vt:lpstr>
      <vt:lpstr>Summary of Adverse Events During the On-Treatment Period                    (Full Analysis Set) </vt:lpstr>
      <vt:lpstr>Summary of Common Adverse Events (Full Analysis Set) </vt:lpstr>
      <vt:lpstr>AEs of Potential Interest: Infections</vt:lpstr>
      <vt:lpstr>AEs of Potential Interest: Injection-Site Reactions and Hypersensitivity</vt:lpstr>
      <vt:lpstr>AEs of Potential Interest: Malignancies</vt:lpstr>
      <vt:lpstr>AEs of Potential Interest: Deaths</vt:lpstr>
      <vt:lpstr>BORA Safety Summary</vt:lpstr>
      <vt:lpstr>BORA Efficacy Results</vt:lpstr>
      <vt:lpstr>Annual Asthma Exacerbation Rates (EOS ≥300 cells/µL)</vt:lpstr>
      <vt:lpstr>BORA: Asthma Exacerbation Rates (EOS &lt;300 cells/µL)</vt:lpstr>
      <vt:lpstr>BORA: Cumulative Number of New Asthma Exacerbations                         (Full Analysis Set)</vt:lpstr>
      <vt:lpstr>Improvement in Pre-BD FEV1 Maintained in Patients Continuously Exposed to Benralizumab</vt:lpstr>
      <vt:lpstr>Improvement in ACQ-6 Score Maintained in Patients Continuously Exposed to Benralizumab</vt:lpstr>
      <vt:lpstr>Improvement in AQLQ(S)+12 Score Maintained in Patients Continuously Exposed to Benralizumab</vt:lpstr>
      <vt:lpstr>Reduction of Mean Blood EOS Counts Maintained in Patients Continuously Exposed to Benralizumab</vt:lpstr>
      <vt:lpstr>Reduction of Median Blood EOS Counts Maintained in Patients Continuously Exposed to Benralizumab</vt:lpstr>
      <vt:lpstr>BORA Efficacy Summary</vt:lpstr>
      <vt:lpstr>Conclusions</vt:lpstr>
      <vt:lpstr>Background</vt:lpstr>
      <vt:lpstr>BORA: Asthma Exacerbation Rates (Full Analysis Set)</vt:lpstr>
      <vt:lpstr>Exacerbation Studies (SIROCCO and CALIMA): Overview </vt:lpstr>
      <vt:lpstr>Oral Corticosteroid Reduction Trial (ZONDA): Overview</vt:lpstr>
      <vt:lpstr>BORA: Select Baseline Disease State Characteristics  (Full Analysis Set)</vt:lpstr>
      <vt:lpstr>Antidrug Antibody Response (Full Analysis Set)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Kwiatek, Justin</dc:creator>
  <cp:lastModifiedBy>Chambers, Alice</cp:lastModifiedBy>
  <cp:revision>1051</cp:revision>
  <cp:lastPrinted>2017-11-14T16:14:39Z</cp:lastPrinted>
  <dcterms:created xsi:type="dcterms:W3CDTF">2015-10-23T18:57:23Z</dcterms:created>
  <dcterms:modified xsi:type="dcterms:W3CDTF">2019-03-12T16:56:39Z</dcterms:modified>
</cp:coreProperties>
</file>