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1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drawings/drawing2.xml" ContentType="application/vnd.openxmlformats-officedocument.drawingml.chartshapes+xml"/>
  <Override PartName="/ppt/notesSlides/notesSlide17.xml" ContentType="application/vnd.openxmlformats-officedocument.presentationml.notesSlide+xml"/>
  <Override PartName="/ppt/charts/chart6.xml" ContentType="application/vnd.openxmlformats-officedocument.drawingml.chart+xml"/>
  <Override PartName="/ppt/notesSlides/notesSlide18.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32"/>
  </p:notesMasterIdLst>
  <p:handoutMasterIdLst>
    <p:handoutMasterId r:id="rId33"/>
  </p:handoutMasterIdLst>
  <p:sldIdLst>
    <p:sldId id="279" r:id="rId2"/>
    <p:sldId id="265"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Lst>
  <p:sldSz cx="12192000" cy="6858000"/>
  <p:notesSz cx="6858000" cy="92964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68"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85" autoAdjust="0"/>
    <p:restoredTop sz="72369" autoAdjust="0"/>
  </p:normalViewPr>
  <p:slideViewPr>
    <p:cSldViewPr snapToGrid="0">
      <p:cViewPr varScale="1">
        <p:scale>
          <a:sx n="83" d="100"/>
          <a:sy n="83" d="100"/>
        </p:scale>
        <p:origin x="1872" y="78"/>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80" d="100"/>
          <a:sy n="80" d="100"/>
        </p:scale>
        <p:origin x="316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84045920511818"/>
          <c:y val="6.2809041657058723E-2"/>
          <c:w val="0.81939135601490976"/>
          <c:h val="0.8827608085587153"/>
        </c:manualLayout>
      </c:layout>
      <c:barChart>
        <c:barDir val="col"/>
        <c:grouping val="clustered"/>
        <c:varyColors val="0"/>
        <c:ser>
          <c:idx val="0"/>
          <c:order val="0"/>
          <c:tx>
            <c:strRef>
              <c:f>Overview!$B$3</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CALIMA</c:v>
                </c:pt>
              </c:strCache>
            </c:strRef>
          </c:cat>
          <c:val>
            <c:numRef>
              <c:f>Overview!$C$3:$D$3</c:f>
              <c:numCache>
                <c:formatCode>General</c:formatCode>
                <c:ptCount val="1"/>
                <c:pt idx="0">
                  <c:v>0.93</c:v>
                </c:pt>
              </c:numCache>
            </c:numRef>
          </c:val>
          <c:extLst>
            <c:ext xmlns:c16="http://schemas.microsoft.com/office/drawing/2014/chart" uri="{C3380CC4-5D6E-409C-BE32-E72D297353CC}">
              <c16:uniqueId val="{00000000-5020-48BA-881F-AA390FF0C083}"/>
            </c:ext>
          </c:extLst>
        </c:ser>
        <c:ser>
          <c:idx val="1"/>
          <c:order val="1"/>
          <c:tx>
            <c:strRef>
              <c:f>Overview!$B$4</c:f>
              <c:strCache>
                <c:ptCount val="1"/>
                <c:pt idx="0">
                  <c:v>Benra Q4</c:v>
                </c:pt>
              </c:strCache>
            </c:strRef>
          </c:tx>
          <c:spPr>
            <a:solidFill>
              <a:schemeClr val="accent1"/>
            </a:solidFill>
            <a:ln>
              <a:solidFill>
                <a:schemeClr val="tx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CALIMA</c:v>
                </c:pt>
              </c:strCache>
            </c:strRef>
          </c:cat>
          <c:val>
            <c:numRef>
              <c:f>Overview!$C$4:$D$4</c:f>
              <c:numCache>
                <c:formatCode>General</c:formatCode>
                <c:ptCount val="1"/>
                <c:pt idx="0">
                  <c:v>0.6</c:v>
                </c:pt>
              </c:numCache>
            </c:numRef>
          </c:val>
          <c:extLst>
            <c:ext xmlns:c16="http://schemas.microsoft.com/office/drawing/2014/chart" uri="{C3380CC4-5D6E-409C-BE32-E72D297353CC}">
              <c16:uniqueId val="{00000001-5020-48BA-881F-AA390FF0C083}"/>
            </c:ext>
          </c:extLst>
        </c:ser>
        <c:ser>
          <c:idx val="2"/>
          <c:order val="2"/>
          <c:tx>
            <c:strRef>
              <c:f>Overview!$B$5</c:f>
              <c:strCache>
                <c:ptCount val="1"/>
                <c:pt idx="0">
                  <c:v>Benra Q8</c:v>
                </c:pt>
              </c:strCache>
            </c:strRef>
          </c:tx>
          <c:spPr>
            <a:solidFill>
              <a:srgbClr val="F0AB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CALIMA</c:v>
                </c:pt>
              </c:strCache>
            </c:strRef>
          </c:cat>
          <c:val>
            <c:numRef>
              <c:f>Overview!$C$5:$D$5</c:f>
              <c:numCache>
                <c:formatCode>General</c:formatCode>
                <c:ptCount val="1"/>
                <c:pt idx="0">
                  <c:v>0.66</c:v>
                </c:pt>
              </c:numCache>
            </c:numRef>
          </c:val>
          <c:extLst>
            <c:ext xmlns:c16="http://schemas.microsoft.com/office/drawing/2014/chart" uri="{C3380CC4-5D6E-409C-BE32-E72D297353CC}">
              <c16:uniqueId val="{00000002-5020-48BA-881F-AA390FF0C083}"/>
            </c:ext>
          </c:extLst>
        </c:ser>
        <c:dLbls>
          <c:dLblPos val="inEnd"/>
          <c:showLegendKey val="0"/>
          <c:showVal val="1"/>
          <c:showCatName val="0"/>
          <c:showSerName val="0"/>
          <c:showPercent val="0"/>
          <c:showBubbleSize val="0"/>
        </c:dLbls>
        <c:gapWidth val="99"/>
        <c:overlap val="-9"/>
        <c:axId val="585232120"/>
        <c:axId val="585237608"/>
      </c:barChart>
      <c:catAx>
        <c:axId val="585232120"/>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585237608"/>
        <c:crosses val="autoZero"/>
        <c:auto val="1"/>
        <c:lblAlgn val="ctr"/>
        <c:lblOffset val="100"/>
        <c:noMultiLvlLbl val="0"/>
      </c:catAx>
      <c:valAx>
        <c:axId val="585237608"/>
        <c:scaling>
          <c:orientation val="minMax"/>
          <c:max val="1.6"/>
        </c:scaling>
        <c:delete val="0"/>
        <c:axPos val="l"/>
        <c:majorGridlines>
          <c:spPr>
            <a:ln w="9525" cap="flat" cmpd="sng" algn="ctr">
              <a:noFill/>
              <a:round/>
            </a:ln>
            <a:effectLst/>
          </c:spPr>
        </c:majorGridlines>
        <c:numFmt formatCode="General" sourceLinked="1"/>
        <c:majorTickMark val="out"/>
        <c:minorTickMark val="none"/>
        <c:tickLblPos val="nextTo"/>
        <c:spPr>
          <a:noFill/>
          <a:ln w="28575" cap="sq">
            <a:solidFill>
              <a:schemeClr val="tx1"/>
            </a:solidFill>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585232120"/>
        <c:crosses val="autoZero"/>
        <c:crossBetween val="between"/>
        <c:majorUnit val="0.2"/>
      </c:valAx>
      <c:spPr>
        <a:noFill/>
        <a:ln>
          <a:noFill/>
        </a:ln>
        <a:effectLst/>
      </c:spPr>
    </c:plotArea>
    <c:plotVisOnly val="1"/>
    <c:dispBlanksAs val="gap"/>
    <c:showDLblsOverMax val="0"/>
  </c:chart>
  <c:spPr>
    <a:noFill/>
    <a:ln>
      <a:solidFill>
        <a:schemeClr val="bg1"/>
      </a:solidFill>
    </a:ln>
    <a:effectLst/>
  </c:spPr>
  <c:txPr>
    <a:bodyPr anchor="t" anchorCtr="0"/>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151725155329811E-2"/>
          <c:y val="0"/>
          <c:w val="0.90369654968934032"/>
          <c:h val="0.88418388813009208"/>
        </c:manualLayout>
      </c:layout>
      <c:barChart>
        <c:barDir val="col"/>
        <c:grouping val="clustered"/>
        <c:varyColors val="0"/>
        <c:ser>
          <c:idx val="0"/>
          <c:order val="0"/>
          <c:tx>
            <c:strRef>
              <c:f>Overview!$B$15</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6677-4D2C-BF6E-7835EF9D344F}"/>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Overview!$D$14</c:f>
              <c:strCache>
                <c:ptCount val="1"/>
                <c:pt idx="0">
                  <c:v>SIROCCO</c:v>
                </c:pt>
              </c:strCache>
            </c:strRef>
          </c:cat>
          <c:val>
            <c:numRef>
              <c:f>Overview!$D$15</c:f>
              <c:numCache>
                <c:formatCode>General</c:formatCode>
                <c:ptCount val="1"/>
                <c:pt idx="0">
                  <c:v>-1.04</c:v>
                </c:pt>
              </c:numCache>
            </c:numRef>
          </c:val>
          <c:extLst>
            <c:ext xmlns:c16="http://schemas.microsoft.com/office/drawing/2014/chart" uri="{C3380CC4-5D6E-409C-BE32-E72D297353CC}">
              <c16:uniqueId val="{00000001-6677-4D2C-BF6E-7835EF9D344F}"/>
            </c:ext>
          </c:extLst>
        </c:ser>
        <c:ser>
          <c:idx val="1"/>
          <c:order val="1"/>
          <c:tx>
            <c:strRef>
              <c:f>Overview!$B$16</c:f>
              <c:strCache>
                <c:ptCount val="1"/>
                <c:pt idx="0">
                  <c:v>Benra Q4</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Overview!$D$14</c:f>
              <c:strCache>
                <c:ptCount val="1"/>
                <c:pt idx="0">
                  <c:v>SIROCCO</c:v>
                </c:pt>
              </c:strCache>
            </c:strRef>
          </c:cat>
          <c:val>
            <c:numRef>
              <c:f>Overview!$D$16</c:f>
              <c:numCache>
                <c:formatCode>General</c:formatCode>
                <c:ptCount val="1"/>
                <c:pt idx="0">
                  <c:v>-1.1200000000000001</c:v>
                </c:pt>
              </c:numCache>
            </c:numRef>
          </c:val>
          <c:extLst>
            <c:ext xmlns:c16="http://schemas.microsoft.com/office/drawing/2014/chart" uri="{C3380CC4-5D6E-409C-BE32-E72D297353CC}">
              <c16:uniqueId val="{00000002-6677-4D2C-BF6E-7835EF9D344F}"/>
            </c:ext>
          </c:extLst>
        </c:ser>
        <c:ser>
          <c:idx val="2"/>
          <c:order val="2"/>
          <c:tx>
            <c:strRef>
              <c:f>Overview!$B$17</c:f>
              <c:strCache>
                <c:ptCount val="1"/>
                <c:pt idx="0">
                  <c:v>Benra Q8</c:v>
                </c:pt>
              </c:strCache>
            </c:strRef>
          </c:tx>
          <c:spPr>
            <a:solidFill>
              <a:srgbClr val="F0AB00"/>
            </a:solidFill>
            <a:ln>
              <a:solidFill>
                <a:srgbClr val="F0AB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Overview!$D$14</c:f>
              <c:strCache>
                <c:ptCount val="1"/>
                <c:pt idx="0">
                  <c:v>SIROCCO</c:v>
                </c:pt>
              </c:strCache>
            </c:strRef>
          </c:cat>
          <c:val>
            <c:numRef>
              <c:f>Overview!$D$17</c:f>
              <c:numCache>
                <c:formatCode>General</c:formatCode>
                <c:ptCount val="1"/>
                <c:pt idx="0">
                  <c:v>-1.3</c:v>
                </c:pt>
              </c:numCache>
            </c:numRef>
          </c:val>
          <c:extLst>
            <c:ext xmlns:c16="http://schemas.microsoft.com/office/drawing/2014/chart" uri="{C3380CC4-5D6E-409C-BE32-E72D297353CC}">
              <c16:uniqueId val="{00000003-6677-4D2C-BF6E-7835EF9D344F}"/>
            </c:ext>
          </c:extLst>
        </c:ser>
        <c:dLbls>
          <c:dLblPos val="inEnd"/>
          <c:showLegendKey val="0"/>
          <c:showVal val="1"/>
          <c:showCatName val="0"/>
          <c:showSerName val="0"/>
          <c:showPercent val="0"/>
          <c:showBubbleSize val="0"/>
        </c:dLbls>
        <c:gapWidth val="99"/>
        <c:overlap val="-9"/>
        <c:axId val="864343784"/>
        <c:axId val="864343000"/>
      </c:barChart>
      <c:catAx>
        <c:axId val="864343784"/>
        <c:scaling>
          <c:orientation val="minMax"/>
        </c:scaling>
        <c:delete val="0"/>
        <c:axPos val="t"/>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3000"/>
        <c:crosses val="max"/>
        <c:auto val="1"/>
        <c:lblAlgn val="ctr"/>
        <c:lblOffset val="100"/>
        <c:tickLblSkip val="1"/>
        <c:noMultiLvlLbl val="0"/>
      </c:catAx>
      <c:valAx>
        <c:axId val="864343000"/>
        <c:scaling>
          <c:orientation val="minMax"/>
          <c:max val="0"/>
          <c:min val="-1.6"/>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378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74207271263625"/>
          <c:y val="5.8619595720642369E-2"/>
          <c:w val="0.82737229476811758"/>
          <c:h val="0.8827608085587153"/>
        </c:manualLayout>
      </c:layout>
      <c:barChart>
        <c:barDir val="col"/>
        <c:grouping val="clustered"/>
        <c:varyColors val="0"/>
        <c:ser>
          <c:idx val="0"/>
          <c:order val="0"/>
          <c:tx>
            <c:strRef>
              <c:f>Overview!$B$3</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SIROCCO</c:v>
                </c:pt>
              </c:strCache>
            </c:strRef>
          </c:cat>
          <c:val>
            <c:numRef>
              <c:f>Overview!$C$3:$D$3</c:f>
              <c:numCache>
                <c:formatCode>General</c:formatCode>
                <c:ptCount val="1"/>
                <c:pt idx="0">
                  <c:v>1.33</c:v>
                </c:pt>
              </c:numCache>
            </c:numRef>
          </c:val>
          <c:extLst>
            <c:ext xmlns:c16="http://schemas.microsoft.com/office/drawing/2014/chart" uri="{C3380CC4-5D6E-409C-BE32-E72D297353CC}">
              <c16:uniqueId val="{00000000-5DF9-44AD-BB50-F2761D702120}"/>
            </c:ext>
          </c:extLst>
        </c:ser>
        <c:ser>
          <c:idx val="1"/>
          <c:order val="1"/>
          <c:tx>
            <c:strRef>
              <c:f>Overview!$B$4</c:f>
              <c:strCache>
                <c:ptCount val="1"/>
                <c:pt idx="0">
                  <c:v>Benra Q4</c:v>
                </c:pt>
              </c:strCache>
            </c:strRef>
          </c:tx>
          <c:spPr>
            <a:solidFill>
              <a:schemeClr val="tx2"/>
            </a:solidFill>
            <a:ln>
              <a:solidFill>
                <a:schemeClr val="tx2"/>
              </a:solidFill>
            </a:ln>
            <a:effectLst/>
          </c:spPr>
          <c:invertIfNegative val="0"/>
          <c:dPt>
            <c:idx val="0"/>
            <c:invertIfNegative val="0"/>
            <c:bubble3D val="0"/>
            <c:spPr>
              <a:solidFill>
                <a:schemeClr val="accent1"/>
              </a:solidFill>
              <a:ln>
                <a:solidFill>
                  <a:schemeClr val="tx2"/>
                </a:solidFill>
              </a:ln>
              <a:effectLst/>
            </c:spPr>
            <c:extLst>
              <c:ext xmlns:c16="http://schemas.microsoft.com/office/drawing/2014/chart" uri="{C3380CC4-5D6E-409C-BE32-E72D297353CC}">
                <c16:uniqueId val="{00000002-5DF9-44AD-BB50-F2761D702120}"/>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SIROCCO</c:v>
                </c:pt>
              </c:strCache>
            </c:strRef>
          </c:cat>
          <c:val>
            <c:numRef>
              <c:f>Overview!$C$4:$D$4</c:f>
              <c:numCache>
                <c:formatCode>General</c:formatCode>
                <c:ptCount val="1"/>
                <c:pt idx="0">
                  <c:v>0.73</c:v>
                </c:pt>
              </c:numCache>
            </c:numRef>
          </c:val>
          <c:extLst>
            <c:ext xmlns:c16="http://schemas.microsoft.com/office/drawing/2014/chart" uri="{C3380CC4-5D6E-409C-BE32-E72D297353CC}">
              <c16:uniqueId val="{00000003-5DF9-44AD-BB50-F2761D702120}"/>
            </c:ext>
          </c:extLst>
        </c:ser>
        <c:ser>
          <c:idx val="2"/>
          <c:order val="2"/>
          <c:tx>
            <c:strRef>
              <c:f>Overview!$B$5</c:f>
              <c:strCache>
                <c:ptCount val="1"/>
                <c:pt idx="0">
                  <c:v>Benra Q8</c:v>
                </c:pt>
              </c:strCache>
            </c:strRef>
          </c:tx>
          <c:spPr>
            <a:solidFill>
              <a:srgbClr val="F0AB00"/>
            </a:solidFill>
            <a:ln>
              <a:noFill/>
            </a:ln>
            <a:effectLst/>
          </c:spPr>
          <c:invertIfNegative val="0"/>
          <c:dLbls>
            <c:dLbl>
              <c:idx val="0"/>
              <c:tx>
                <c:rich>
                  <a:bodyPr/>
                  <a:lstStyle/>
                  <a:p>
                    <a:fld id="{708AEE84-AF0E-4A4F-99ED-2D6B853140CA}" type="VALUE">
                      <a:rPr lang="en-US" baseline="0">
                        <a:solidFill>
                          <a:schemeClr val="tx1"/>
                        </a:solidFill>
                      </a:rPr>
                      <a:pPr/>
                      <a:t>[VALUE]</a:t>
                    </a:fld>
                    <a:endParaRPr lang="en-GB"/>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D5F-4996-B1E0-D3E1C862825B}"/>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SIROCCO</c:v>
                </c:pt>
              </c:strCache>
            </c:strRef>
          </c:cat>
          <c:val>
            <c:numRef>
              <c:f>Overview!$C$5:$D$5</c:f>
              <c:numCache>
                <c:formatCode>General</c:formatCode>
                <c:ptCount val="1"/>
                <c:pt idx="0">
                  <c:v>0.65</c:v>
                </c:pt>
              </c:numCache>
            </c:numRef>
          </c:val>
          <c:extLst>
            <c:ext xmlns:c16="http://schemas.microsoft.com/office/drawing/2014/chart" uri="{C3380CC4-5D6E-409C-BE32-E72D297353CC}">
              <c16:uniqueId val="{00000004-5DF9-44AD-BB50-F2761D702120}"/>
            </c:ext>
          </c:extLst>
        </c:ser>
        <c:dLbls>
          <c:dLblPos val="inEnd"/>
          <c:showLegendKey val="0"/>
          <c:showVal val="1"/>
          <c:showCatName val="0"/>
          <c:showSerName val="0"/>
          <c:showPercent val="0"/>
          <c:showBubbleSize val="0"/>
        </c:dLbls>
        <c:gapWidth val="99"/>
        <c:overlap val="-9"/>
        <c:axId val="864342608"/>
        <c:axId val="864344960"/>
      </c:barChart>
      <c:catAx>
        <c:axId val="864342608"/>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4960"/>
        <c:crosses val="autoZero"/>
        <c:auto val="1"/>
        <c:lblAlgn val="ctr"/>
        <c:lblOffset val="100"/>
        <c:noMultiLvlLbl val="0"/>
      </c:catAx>
      <c:valAx>
        <c:axId val="864344960"/>
        <c:scaling>
          <c:orientation val="minMax"/>
          <c:max val="1.6"/>
        </c:scaling>
        <c:delete val="0"/>
        <c:axPos val="l"/>
        <c:majorGridlines>
          <c:spPr>
            <a:ln w="9525" cap="flat" cmpd="sng" algn="ctr">
              <a:noFill/>
              <a:round/>
            </a:ln>
            <a:effectLst/>
          </c:spPr>
        </c:majorGridlines>
        <c:numFmt formatCode="General" sourceLinked="1"/>
        <c:majorTickMark val="out"/>
        <c:minorTickMark val="none"/>
        <c:tickLblPos val="nextTo"/>
        <c:spPr>
          <a:noFill/>
          <a:ln w="28575" cap="sq">
            <a:solidFill>
              <a:schemeClr val="tx1"/>
            </a:solidFill>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64342608"/>
        <c:crosses val="autoZero"/>
        <c:crossBetween val="between"/>
        <c:majorUnit val="0.2"/>
      </c:valAx>
      <c:spPr>
        <a:noFill/>
        <a:ln>
          <a:noFill/>
        </a:ln>
        <a:effectLst/>
      </c:spPr>
    </c:plotArea>
    <c:plotVisOnly val="1"/>
    <c:dispBlanksAs val="gap"/>
    <c:showDLblsOverMax val="0"/>
  </c:chart>
  <c:spPr>
    <a:noFill/>
    <a:ln>
      <a:solidFill>
        <a:schemeClr val="bg1"/>
      </a:solidFill>
    </a:ln>
    <a:effectLst/>
  </c:spPr>
  <c:txPr>
    <a:bodyPr anchor="t" anchorCtr="0"/>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spPr>
              <a:noFill/>
              <a:ln>
                <a:noFill/>
              </a:ln>
              <a:effectLst/>
            </c:spPr>
            <c:txPr>
              <a:bodyPr wrap="square" lIns="38100" tIns="19050" rIns="38100" bIns="19050" anchor="ctr">
                <a:spAutoFit/>
              </a:bodyPr>
              <a:lstStyle/>
              <a:p>
                <a:pPr>
                  <a:defRPr sz="14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Sheet1!$B$2</c:f>
              <c:numCache>
                <c:formatCode>General</c:formatCode>
                <c:ptCount val="1"/>
                <c:pt idx="0">
                  <c:v>1.71</c:v>
                </c:pt>
              </c:numCache>
            </c:numRef>
          </c:val>
          <c:extLst>
            <c:ext xmlns:c16="http://schemas.microsoft.com/office/drawing/2014/chart" uri="{C3380CC4-5D6E-409C-BE32-E72D297353CC}">
              <c16:uniqueId val="{00000000-C930-4F1A-86B1-BA984416EA10}"/>
            </c:ext>
          </c:extLst>
        </c:ser>
        <c:ser>
          <c:idx val="1"/>
          <c:order val="1"/>
          <c:tx>
            <c:strRef>
              <c:f>Sheet1!$C$1</c:f>
              <c:strCache>
                <c:ptCount val="1"/>
                <c:pt idx="0">
                  <c:v>Benra Q4</c:v>
                </c:pt>
              </c:strCache>
            </c:strRef>
          </c:tx>
          <c:spPr>
            <a:solidFill>
              <a:srgbClr val="830051"/>
            </a:solidFill>
          </c:spPr>
          <c:invertIfNegative val="0"/>
          <c:dLbls>
            <c:dLbl>
              <c:idx val="0"/>
              <c:numFmt formatCode="#,##0.00" sourceLinked="0"/>
              <c:spPr/>
              <c:txPr>
                <a:bodyPr/>
                <a:lstStyle/>
                <a:p>
                  <a:pPr>
                    <a:defRPr sz="1400">
                      <a:solidFill>
                        <a:schemeClr val="bg1"/>
                      </a:solidFill>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C930-4F1A-86B1-BA984416EA10}"/>
                </c:ext>
              </c:extLst>
            </c:dLbl>
            <c:spPr>
              <a:noFill/>
              <a:ln>
                <a:noFill/>
              </a:ln>
              <a:effectLst/>
            </c:spPr>
            <c:txPr>
              <a:bodyPr/>
              <a:lstStyle/>
              <a:p>
                <a:pPr>
                  <a:defRPr sz="14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Sheet1!$C$2</c:f>
              <c:numCache>
                <c:formatCode>General</c:formatCode>
                <c:ptCount val="1"/>
                <c:pt idx="0">
                  <c:v>0.9</c:v>
                </c:pt>
              </c:numCache>
            </c:numRef>
          </c:val>
          <c:extLst>
            <c:ext xmlns:c16="http://schemas.microsoft.com/office/drawing/2014/chart" uri="{C3380CC4-5D6E-409C-BE32-E72D297353CC}">
              <c16:uniqueId val="{00000002-C930-4F1A-86B1-BA984416EA10}"/>
            </c:ext>
          </c:extLst>
        </c:ser>
        <c:ser>
          <c:idx val="2"/>
          <c:order val="2"/>
          <c:tx>
            <c:strRef>
              <c:f>Sheet1!$D$1</c:f>
              <c:strCache>
                <c:ptCount val="1"/>
                <c:pt idx="0">
                  <c:v>Benra Q8</c:v>
                </c:pt>
              </c:strCache>
            </c:strRef>
          </c:tx>
          <c:spPr>
            <a:solidFill>
              <a:srgbClr val="F0AB00"/>
            </a:solidFill>
          </c:spPr>
          <c:invertIfNegative val="0"/>
          <c:dLbls>
            <c:spPr>
              <a:noFill/>
              <a:ln>
                <a:noFill/>
              </a:ln>
              <a:effectLst/>
            </c:spPr>
            <c:txPr>
              <a:bodyPr wrap="square" lIns="38100" tIns="19050" rIns="38100" bIns="19050" anchor="ctr">
                <a:spAutoFit/>
              </a:bodyPr>
              <a:lstStyle/>
              <a:p>
                <a:pPr>
                  <a:defRPr sz="14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Sheet1!$D$2</c:f>
              <c:numCache>
                <c:formatCode>General</c:formatCode>
                <c:ptCount val="1"/>
                <c:pt idx="0">
                  <c:v>0.75</c:v>
                </c:pt>
              </c:numCache>
            </c:numRef>
          </c:val>
          <c:extLst>
            <c:ext xmlns:c16="http://schemas.microsoft.com/office/drawing/2014/chart" uri="{C3380CC4-5D6E-409C-BE32-E72D297353CC}">
              <c16:uniqueId val="{00000003-C930-4F1A-86B1-BA984416EA10}"/>
            </c:ext>
          </c:extLst>
        </c:ser>
        <c:dLbls>
          <c:dLblPos val="inEnd"/>
          <c:showLegendKey val="0"/>
          <c:showVal val="1"/>
          <c:showCatName val="0"/>
          <c:showSerName val="0"/>
          <c:showPercent val="0"/>
          <c:showBubbleSize val="0"/>
        </c:dLbls>
        <c:gapWidth val="31"/>
        <c:axId val="864339472"/>
        <c:axId val="864351624"/>
      </c:barChart>
      <c:catAx>
        <c:axId val="864339472"/>
        <c:scaling>
          <c:orientation val="minMax"/>
        </c:scaling>
        <c:delete val="0"/>
        <c:axPos val="b"/>
        <c:numFmt formatCode="General" sourceLinked="0"/>
        <c:majorTickMark val="none"/>
        <c:minorTickMark val="none"/>
        <c:tickLblPos val="none"/>
        <c:spPr>
          <a:ln w="28575">
            <a:solidFill>
              <a:schemeClr val="tx1"/>
            </a:solidFill>
          </a:ln>
        </c:spPr>
        <c:crossAx val="864351624"/>
        <c:crosses val="autoZero"/>
        <c:auto val="1"/>
        <c:lblAlgn val="ctr"/>
        <c:lblOffset val="100"/>
        <c:noMultiLvlLbl val="0"/>
      </c:catAx>
      <c:valAx>
        <c:axId val="864351624"/>
        <c:scaling>
          <c:orientation val="minMax"/>
          <c:max val="2.5"/>
        </c:scaling>
        <c:delete val="0"/>
        <c:axPos val="l"/>
        <c:title>
          <c:tx>
            <c:rich>
              <a:bodyPr rot="-5400000" vert="horz"/>
              <a:lstStyle/>
              <a:p>
                <a:pPr>
                  <a:defRPr sz="1600" b="0"/>
                </a:pPr>
                <a:r>
                  <a:rPr lang="en-US" sz="1400" b="1" i="0" baseline="0" dirty="0">
                    <a:effectLst/>
                  </a:rPr>
                  <a:t>Crude Exacerbation Rate</a:t>
                </a:r>
                <a:endParaRPr lang="en-US" sz="1400" b="1" dirty="0">
                  <a:effectLst/>
                </a:endParaRPr>
              </a:p>
            </c:rich>
          </c:tx>
          <c:layout>
            <c:manualLayout>
              <c:xMode val="edge"/>
              <c:yMode val="edge"/>
              <c:x val="0.11703354442587627"/>
              <c:y val="0.13876408673042259"/>
            </c:manualLayout>
          </c:layout>
          <c:overlay val="0"/>
        </c:title>
        <c:numFmt formatCode="General" sourceLinked="1"/>
        <c:majorTickMark val="out"/>
        <c:minorTickMark val="none"/>
        <c:tickLblPos val="nextTo"/>
        <c:spPr>
          <a:ln w="28575">
            <a:solidFill>
              <a:schemeClr val="tx1"/>
            </a:solidFill>
          </a:ln>
        </c:spPr>
        <c:txPr>
          <a:bodyPr/>
          <a:lstStyle/>
          <a:p>
            <a:pPr>
              <a:defRPr sz="1400"/>
            </a:pPr>
            <a:endParaRPr lang="en-US"/>
          </a:p>
        </c:txPr>
        <c:crossAx val="864339472"/>
        <c:crosses val="autoZero"/>
        <c:crossBetween val="between"/>
      </c:valAx>
    </c:plotArea>
    <c:plotVisOnly val="1"/>
    <c:dispBlanksAs val="gap"/>
    <c:showDLblsOverMax val="0"/>
  </c:chart>
  <c:txPr>
    <a:bodyPr/>
    <a:lstStyle/>
    <a:p>
      <a:pPr>
        <a:defRPr sz="1800" b="1"/>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Sheet1!$B$2</c:f>
              <c:numCache>
                <c:formatCode>General</c:formatCode>
                <c:ptCount val="1"/>
                <c:pt idx="0">
                  <c:v>1.71</c:v>
                </c:pt>
              </c:numCache>
            </c:numRef>
          </c:val>
          <c:extLst>
            <c:ext xmlns:c16="http://schemas.microsoft.com/office/drawing/2014/chart" uri="{C3380CC4-5D6E-409C-BE32-E72D297353CC}">
              <c16:uniqueId val="{00000000-7F2A-4947-9C51-FF6FD39A1EAA}"/>
            </c:ext>
          </c:extLst>
        </c:ser>
        <c:ser>
          <c:idx val="1"/>
          <c:order val="1"/>
          <c:tx>
            <c:strRef>
              <c:f>Sheet1!$C$1</c:f>
              <c:strCache>
                <c:ptCount val="1"/>
                <c:pt idx="0">
                  <c:v>Benra Q4</c:v>
                </c:pt>
              </c:strCache>
            </c:strRef>
          </c:tx>
          <c:spPr>
            <a:solidFill>
              <a:srgbClr val="830051"/>
            </a:solidFill>
          </c:spPr>
          <c:invertIfNegative val="0"/>
          <c:dLbls>
            <c:dLbl>
              <c:idx val="0"/>
              <c:numFmt formatCode="#,##0.00" sourceLinked="0"/>
              <c:spPr/>
              <c:txPr>
                <a:bodyPr/>
                <a:lstStyle/>
                <a:p>
                  <a:pPr>
                    <a:defRPr sz="1600">
                      <a:solidFill>
                        <a:schemeClr val="bg1"/>
                      </a:solidFill>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7F2A-4947-9C51-FF6FD39A1EAA}"/>
                </c:ext>
              </c:extLst>
            </c:dLbl>
            <c:spPr>
              <a:noFill/>
              <a:ln>
                <a:noFill/>
              </a:ln>
              <a:effectLst/>
            </c:spPr>
            <c:txPr>
              <a:bodyPr/>
              <a:lstStyle/>
              <a:p>
                <a:pPr>
                  <a:defRPr sz="16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Sheet1!$C$2</c:f>
              <c:numCache>
                <c:formatCode>General</c:formatCode>
                <c:ptCount val="1"/>
                <c:pt idx="0">
                  <c:v>0.9</c:v>
                </c:pt>
              </c:numCache>
            </c:numRef>
          </c:val>
          <c:extLst>
            <c:ext xmlns:c16="http://schemas.microsoft.com/office/drawing/2014/chart" uri="{C3380CC4-5D6E-409C-BE32-E72D297353CC}">
              <c16:uniqueId val="{00000002-7F2A-4947-9C51-FF6FD39A1EAA}"/>
            </c:ext>
          </c:extLst>
        </c:ser>
        <c:ser>
          <c:idx val="2"/>
          <c:order val="2"/>
          <c:tx>
            <c:strRef>
              <c:f>Sheet1!$D$1</c:f>
              <c:strCache>
                <c:ptCount val="1"/>
                <c:pt idx="0">
                  <c:v>Benra Q8</c:v>
                </c:pt>
              </c:strCache>
            </c:strRef>
          </c:tx>
          <c:spPr>
            <a:solidFill>
              <a:srgbClr val="F0AB00"/>
            </a:solidFill>
          </c:spPr>
          <c:invertIfNegative val="0"/>
          <c:dLbls>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Sheet1!$D$2</c:f>
              <c:numCache>
                <c:formatCode>General</c:formatCode>
                <c:ptCount val="1"/>
                <c:pt idx="0">
                  <c:v>0.75</c:v>
                </c:pt>
              </c:numCache>
            </c:numRef>
          </c:val>
          <c:extLst>
            <c:ext xmlns:c16="http://schemas.microsoft.com/office/drawing/2014/chart" uri="{C3380CC4-5D6E-409C-BE32-E72D297353CC}">
              <c16:uniqueId val="{00000003-7F2A-4947-9C51-FF6FD39A1EAA}"/>
            </c:ext>
          </c:extLst>
        </c:ser>
        <c:dLbls>
          <c:dLblPos val="inEnd"/>
          <c:showLegendKey val="0"/>
          <c:showVal val="1"/>
          <c:showCatName val="0"/>
          <c:showSerName val="0"/>
          <c:showPercent val="0"/>
          <c:showBubbleSize val="0"/>
        </c:dLbls>
        <c:gapWidth val="31"/>
        <c:overlap val="-10"/>
        <c:axId val="864345744"/>
        <c:axId val="864357896"/>
      </c:barChart>
      <c:catAx>
        <c:axId val="864345744"/>
        <c:scaling>
          <c:orientation val="minMax"/>
        </c:scaling>
        <c:delete val="0"/>
        <c:axPos val="b"/>
        <c:numFmt formatCode="General" sourceLinked="0"/>
        <c:majorTickMark val="none"/>
        <c:minorTickMark val="none"/>
        <c:tickLblPos val="none"/>
        <c:spPr>
          <a:ln w="28575">
            <a:solidFill>
              <a:schemeClr val="tx1"/>
            </a:solidFill>
          </a:ln>
        </c:spPr>
        <c:crossAx val="864357896"/>
        <c:crosses val="autoZero"/>
        <c:auto val="1"/>
        <c:lblAlgn val="ctr"/>
        <c:lblOffset val="100"/>
        <c:noMultiLvlLbl val="0"/>
      </c:catAx>
      <c:valAx>
        <c:axId val="864357896"/>
        <c:scaling>
          <c:orientation val="minMax"/>
          <c:max val="2.5"/>
        </c:scaling>
        <c:delete val="0"/>
        <c:axPos val="l"/>
        <c:title>
          <c:tx>
            <c:rich>
              <a:bodyPr rot="-5400000" vert="horz"/>
              <a:lstStyle/>
              <a:p>
                <a:pPr>
                  <a:defRPr sz="1600" b="0"/>
                </a:pPr>
                <a:r>
                  <a:rPr lang="en-US" sz="1600" b="1" i="0" baseline="0" dirty="0">
                    <a:effectLst/>
                  </a:rPr>
                  <a:t>Crude Annual Exacerbation Rate</a:t>
                </a:r>
                <a:endParaRPr lang="en-US" sz="1600" b="1" dirty="0">
                  <a:effectLst/>
                </a:endParaRPr>
              </a:p>
            </c:rich>
          </c:tx>
          <c:layout>
            <c:manualLayout>
              <c:xMode val="edge"/>
              <c:yMode val="edge"/>
              <c:x val="5.5891522982626986E-2"/>
              <c:y val="0.18989372651947919"/>
            </c:manualLayout>
          </c:layout>
          <c:overlay val="0"/>
        </c:title>
        <c:numFmt formatCode="General" sourceLinked="1"/>
        <c:majorTickMark val="out"/>
        <c:minorTickMark val="none"/>
        <c:tickLblPos val="nextTo"/>
        <c:spPr>
          <a:ln w="28575">
            <a:solidFill>
              <a:schemeClr val="tx1"/>
            </a:solidFill>
          </a:ln>
        </c:spPr>
        <c:txPr>
          <a:bodyPr/>
          <a:lstStyle/>
          <a:p>
            <a:pPr>
              <a:defRPr sz="1600"/>
            </a:pPr>
            <a:endParaRPr lang="en-US"/>
          </a:p>
        </c:txPr>
        <c:crossAx val="864345744"/>
        <c:crosses val="autoZero"/>
        <c:crossBetween val="between"/>
      </c:valAx>
    </c:plotArea>
    <c:plotVisOnly val="1"/>
    <c:dispBlanksAs val="gap"/>
    <c:showDLblsOverMax val="0"/>
  </c:chart>
  <c:txPr>
    <a:bodyPr/>
    <a:lstStyle/>
    <a:p>
      <a:pPr>
        <a:defRPr sz="1800" b="1"/>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dLbl>
              <c:idx val="0"/>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401F-451B-A652-42EFAE0CDA93}"/>
                </c:ext>
              </c:extLst>
            </c:dLbl>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Sheet1!$B$2</c:f>
              <c:numCache>
                <c:formatCode>General</c:formatCode>
                <c:ptCount val="1"/>
                <c:pt idx="0">
                  <c:v>2.15</c:v>
                </c:pt>
              </c:numCache>
            </c:numRef>
          </c:val>
          <c:extLst>
            <c:ext xmlns:c16="http://schemas.microsoft.com/office/drawing/2014/chart" uri="{C3380CC4-5D6E-409C-BE32-E72D297353CC}">
              <c16:uniqueId val="{00000001-401F-451B-A652-42EFAE0CDA93}"/>
            </c:ext>
          </c:extLst>
        </c:ser>
        <c:ser>
          <c:idx val="1"/>
          <c:order val="1"/>
          <c:tx>
            <c:strRef>
              <c:f>Sheet1!$C$1</c:f>
              <c:strCache>
                <c:ptCount val="1"/>
                <c:pt idx="0">
                  <c:v>Benra Q4</c:v>
                </c:pt>
              </c:strCache>
            </c:strRef>
          </c:tx>
          <c:spPr>
            <a:solidFill>
              <a:srgbClr val="830051"/>
            </a:solidFill>
          </c:spPr>
          <c:invertIfNegative val="0"/>
          <c:dLbls>
            <c:spPr>
              <a:noFill/>
              <a:ln>
                <a:noFill/>
              </a:ln>
              <a:effectLst/>
            </c:spPr>
            <c:txPr>
              <a:bodyPr/>
              <a:lstStyle/>
              <a:p>
                <a:pPr>
                  <a:defRPr sz="16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Sheet1!$C$2</c:f>
              <c:numCache>
                <c:formatCode>General</c:formatCode>
                <c:ptCount val="1"/>
                <c:pt idx="0">
                  <c:v>1.29</c:v>
                </c:pt>
              </c:numCache>
            </c:numRef>
          </c:val>
          <c:extLst>
            <c:ext xmlns:c16="http://schemas.microsoft.com/office/drawing/2014/chart" uri="{C3380CC4-5D6E-409C-BE32-E72D297353CC}">
              <c16:uniqueId val="{00000002-401F-451B-A652-42EFAE0CDA93}"/>
            </c:ext>
          </c:extLst>
        </c:ser>
        <c:ser>
          <c:idx val="2"/>
          <c:order val="2"/>
          <c:tx>
            <c:strRef>
              <c:f>Sheet1!$D$1</c:f>
              <c:strCache>
                <c:ptCount val="1"/>
                <c:pt idx="0">
                  <c:v>Benra Q8</c:v>
                </c:pt>
              </c:strCache>
            </c:strRef>
          </c:tx>
          <c:spPr>
            <a:solidFill>
              <a:srgbClr val="F0AB00"/>
            </a:solidFill>
          </c:spPr>
          <c:invertIfNegative val="0"/>
          <c:dLbls>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Sheet1!$D$2</c:f>
              <c:numCache>
                <c:formatCode>General</c:formatCode>
                <c:ptCount val="1"/>
                <c:pt idx="0">
                  <c:v>0.84</c:v>
                </c:pt>
              </c:numCache>
            </c:numRef>
          </c:val>
          <c:extLst>
            <c:ext xmlns:c16="http://schemas.microsoft.com/office/drawing/2014/chart" uri="{C3380CC4-5D6E-409C-BE32-E72D297353CC}">
              <c16:uniqueId val="{00000003-401F-451B-A652-42EFAE0CDA93}"/>
            </c:ext>
          </c:extLst>
        </c:ser>
        <c:dLbls>
          <c:dLblPos val="inEnd"/>
          <c:showLegendKey val="0"/>
          <c:showVal val="1"/>
          <c:showCatName val="0"/>
          <c:showSerName val="0"/>
          <c:showPercent val="0"/>
          <c:showBubbleSize val="0"/>
        </c:dLbls>
        <c:gapWidth val="31"/>
        <c:overlap val="-10"/>
        <c:axId val="864355152"/>
        <c:axId val="864330064"/>
      </c:barChart>
      <c:catAx>
        <c:axId val="864355152"/>
        <c:scaling>
          <c:orientation val="minMax"/>
        </c:scaling>
        <c:delete val="0"/>
        <c:axPos val="b"/>
        <c:numFmt formatCode="General" sourceLinked="0"/>
        <c:majorTickMark val="none"/>
        <c:minorTickMark val="none"/>
        <c:tickLblPos val="none"/>
        <c:spPr>
          <a:ln w="28575">
            <a:solidFill>
              <a:schemeClr val="tx1"/>
            </a:solidFill>
          </a:ln>
        </c:spPr>
        <c:crossAx val="864330064"/>
        <c:crosses val="autoZero"/>
        <c:auto val="1"/>
        <c:lblAlgn val="ctr"/>
        <c:lblOffset val="100"/>
        <c:noMultiLvlLbl val="0"/>
      </c:catAx>
      <c:valAx>
        <c:axId val="864330064"/>
        <c:scaling>
          <c:orientation val="minMax"/>
          <c:max val="2.5"/>
        </c:scaling>
        <c:delete val="0"/>
        <c:axPos val="l"/>
        <c:title>
          <c:tx>
            <c:rich>
              <a:bodyPr rot="-5400000" vert="horz"/>
              <a:lstStyle/>
              <a:p>
                <a:pPr>
                  <a:defRPr sz="1600" b="0"/>
                </a:pPr>
                <a:r>
                  <a:rPr lang="en-US" sz="1600" b="1" dirty="0"/>
                  <a:t>Crude</a:t>
                </a:r>
                <a:r>
                  <a:rPr lang="en-US" sz="1600" b="1" baseline="0" dirty="0"/>
                  <a:t> Annual E</a:t>
                </a:r>
                <a:r>
                  <a:rPr lang="en-US" sz="1600" b="1" dirty="0"/>
                  <a:t>xacerbation Rate</a:t>
                </a:r>
              </a:p>
            </c:rich>
          </c:tx>
          <c:layout>
            <c:manualLayout>
              <c:xMode val="edge"/>
              <c:yMode val="edge"/>
              <c:x val="6.0330243359608203E-2"/>
              <c:y val="0.1835308465229725"/>
            </c:manualLayout>
          </c:layout>
          <c:overlay val="0"/>
        </c:title>
        <c:numFmt formatCode="General" sourceLinked="1"/>
        <c:majorTickMark val="out"/>
        <c:minorTickMark val="none"/>
        <c:tickLblPos val="nextTo"/>
        <c:spPr>
          <a:ln w="28575">
            <a:solidFill>
              <a:schemeClr val="tx1"/>
            </a:solidFill>
          </a:ln>
        </c:spPr>
        <c:txPr>
          <a:bodyPr/>
          <a:lstStyle/>
          <a:p>
            <a:pPr>
              <a:defRPr sz="1600"/>
            </a:pPr>
            <a:endParaRPr lang="en-US"/>
          </a:p>
        </c:txPr>
        <c:crossAx val="864355152"/>
        <c:crosses val="autoZero"/>
        <c:crossBetween val="between"/>
      </c:valAx>
    </c:plotArea>
    <c:plotVisOnly val="1"/>
    <c:dispBlanksAs val="gap"/>
    <c:showDLblsOverMax val="0"/>
  </c:chart>
  <c:txPr>
    <a:bodyPr/>
    <a:lstStyle/>
    <a:p>
      <a:pPr>
        <a:defRPr sz="1800" b="1"/>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90499967655066E-2"/>
          <c:y val="3.9538086447201866E-2"/>
          <c:w val="0.9331438132400095"/>
          <c:h val="0.82222807774296136"/>
        </c:manualLayout>
      </c:layout>
      <c:barChart>
        <c:barDir val="col"/>
        <c:grouping val="clustered"/>
        <c:varyColors val="0"/>
        <c:ser>
          <c:idx val="0"/>
          <c:order val="0"/>
          <c:tx>
            <c:strRef>
              <c:f>Sheet1!$B$1</c:f>
              <c:strCache>
                <c:ptCount val="1"/>
                <c:pt idx="0">
                  <c:v>Placebo</c:v>
                </c:pt>
              </c:strCache>
            </c:strRef>
          </c:tx>
          <c:spPr>
            <a:solidFill>
              <a:srgbClr val="B0B6B6"/>
            </a:solidFill>
            <a:ln>
              <a:solidFill>
                <a:srgbClr val="B0B6B6"/>
              </a:solidFill>
            </a:ln>
            <a:effectLst/>
          </c:spPr>
          <c:invertIfNegative val="0"/>
          <c:cat>
            <c:numRef>
              <c:f>Sheet1!$A$2:$A$3</c:f>
              <c:numCache>
                <c:formatCode>General</c:formatCode>
                <c:ptCount val="2"/>
              </c:numCache>
            </c:numRef>
          </c:cat>
          <c:val>
            <c:numRef>
              <c:f>Sheet1!$B$2:$B$3</c:f>
              <c:numCache>
                <c:formatCode>General</c:formatCode>
                <c:ptCount val="2"/>
                <c:pt idx="0">
                  <c:v>0.18</c:v>
                </c:pt>
                <c:pt idx="1">
                  <c:v>0.04</c:v>
                </c:pt>
              </c:numCache>
            </c:numRef>
          </c:val>
          <c:extLst>
            <c:ext xmlns:c16="http://schemas.microsoft.com/office/drawing/2014/chart" uri="{C3380CC4-5D6E-409C-BE32-E72D297353CC}">
              <c16:uniqueId val="{00000000-20AD-4894-81A6-2525AEC01D23}"/>
            </c:ext>
          </c:extLst>
        </c:ser>
        <c:ser>
          <c:idx val="1"/>
          <c:order val="1"/>
          <c:tx>
            <c:strRef>
              <c:f>Sheet1!$C$1</c:f>
              <c:strCache>
                <c:ptCount val="1"/>
                <c:pt idx="0">
                  <c:v>Benra 30 mg Q4</c:v>
                </c:pt>
              </c:strCache>
            </c:strRef>
          </c:tx>
          <c:spPr>
            <a:solidFill>
              <a:schemeClr val="accent1"/>
            </a:solidFill>
            <a:ln>
              <a:solidFill>
                <a:schemeClr val="accent1"/>
              </a:solidFill>
            </a:ln>
            <a:effectLst/>
          </c:spPr>
          <c:invertIfNegative val="0"/>
          <c:cat>
            <c:numRef>
              <c:f>Sheet1!$A$2:$A$3</c:f>
              <c:numCache>
                <c:formatCode>General</c:formatCode>
                <c:ptCount val="2"/>
              </c:numCache>
            </c:numRef>
          </c:cat>
          <c:val>
            <c:numRef>
              <c:f>Sheet1!$C$2:$C$3</c:f>
              <c:numCache>
                <c:formatCode>General</c:formatCode>
                <c:ptCount val="2"/>
                <c:pt idx="0">
                  <c:v>0.11</c:v>
                </c:pt>
                <c:pt idx="1">
                  <c:v>0.04</c:v>
                </c:pt>
              </c:numCache>
            </c:numRef>
          </c:val>
          <c:extLst>
            <c:ext xmlns:c16="http://schemas.microsoft.com/office/drawing/2014/chart" uri="{C3380CC4-5D6E-409C-BE32-E72D297353CC}">
              <c16:uniqueId val="{00000001-20AD-4894-81A6-2525AEC01D23}"/>
            </c:ext>
          </c:extLst>
        </c:ser>
        <c:ser>
          <c:idx val="2"/>
          <c:order val="2"/>
          <c:tx>
            <c:strRef>
              <c:f>Sheet1!$D$1</c:f>
              <c:strCache>
                <c:ptCount val="1"/>
                <c:pt idx="0">
                  <c:v>Benra 30 mg Q8</c:v>
                </c:pt>
              </c:strCache>
            </c:strRef>
          </c:tx>
          <c:spPr>
            <a:solidFill>
              <a:srgbClr val="F0AB00"/>
            </a:solidFill>
            <a:ln>
              <a:solidFill>
                <a:srgbClr val="F0AB00"/>
              </a:solidFill>
            </a:ln>
            <a:effectLst/>
          </c:spPr>
          <c:invertIfNegative val="0"/>
          <c:cat>
            <c:numRef>
              <c:f>Sheet1!$A$2:$A$3</c:f>
              <c:numCache>
                <c:formatCode>General</c:formatCode>
                <c:ptCount val="2"/>
              </c:numCache>
            </c:numRef>
          </c:cat>
          <c:val>
            <c:numRef>
              <c:f>Sheet1!$D$2:$D$3</c:f>
              <c:numCache>
                <c:formatCode>General</c:formatCode>
                <c:ptCount val="2"/>
                <c:pt idx="0">
                  <c:v>0.06</c:v>
                </c:pt>
                <c:pt idx="1">
                  <c:v>0.05</c:v>
                </c:pt>
              </c:numCache>
            </c:numRef>
          </c:val>
          <c:extLst>
            <c:ext xmlns:c16="http://schemas.microsoft.com/office/drawing/2014/chart" uri="{C3380CC4-5D6E-409C-BE32-E72D297353CC}">
              <c16:uniqueId val="{00000002-20AD-4894-81A6-2525AEC01D23}"/>
            </c:ext>
          </c:extLst>
        </c:ser>
        <c:dLbls>
          <c:showLegendKey val="0"/>
          <c:showVal val="0"/>
          <c:showCatName val="0"/>
          <c:showSerName val="0"/>
          <c:showPercent val="0"/>
          <c:showBubbleSize val="0"/>
        </c:dLbls>
        <c:gapWidth val="219"/>
        <c:overlap val="-27"/>
        <c:axId val="864349664"/>
        <c:axId val="864353584"/>
      </c:barChart>
      <c:catAx>
        <c:axId val="86434966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64353584"/>
        <c:crosses val="autoZero"/>
        <c:auto val="1"/>
        <c:lblAlgn val="ctr"/>
        <c:lblOffset val="100"/>
        <c:noMultiLvlLbl val="0"/>
      </c:catAx>
      <c:valAx>
        <c:axId val="864353584"/>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864349664"/>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911301734848787E-2"/>
          <c:y val="6.6435519523795047E-2"/>
          <c:w val="0.9294711421106"/>
          <c:h val="0.91352203934468645"/>
        </c:manualLayout>
      </c:layout>
      <c:barChart>
        <c:barDir val="col"/>
        <c:grouping val="clustered"/>
        <c:varyColors val="0"/>
        <c:ser>
          <c:idx val="0"/>
          <c:order val="0"/>
          <c:tx>
            <c:strRef>
              <c:f>Overview!$B$9</c:f>
              <c:strCache>
                <c:ptCount val="1"/>
                <c:pt idx="0">
                  <c:v>Placebo</c:v>
                </c:pt>
              </c:strCache>
            </c:strRef>
          </c:tx>
          <c:spPr>
            <a:solidFill>
              <a:srgbClr val="B0B6B6"/>
            </a:solidFill>
            <a:ln>
              <a:solidFill>
                <a:srgbClr val="B0B6B6"/>
              </a:solidFill>
            </a:ln>
            <a:effectLst/>
          </c:spPr>
          <c:invertIfNegative val="0"/>
          <c:dLbls>
            <c:dLbl>
              <c:idx val="0"/>
              <c:tx>
                <c:rich>
                  <a:bodyPr/>
                  <a:lstStyle/>
                  <a:p>
                    <a:r>
                      <a:rPr lang="en-US" dirty="0">
                        <a:solidFill>
                          <a:schemeClr val="tx1"/>
                        </a:solidFill>
                      </a:rPr>
                      <a:t>215</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18-4BFD-BAA3-CDD26D622EB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CALIMA</c:v>
                </c:pt>
              </c:strCache>
            </c:strRef>
          </c:cat>
          <c:val>
            <c:numRef>
              <c:f>Overview!$C$9:$D$9</c:f>
              <c:numCache>
                <c:formatCode>General</c:formatCode>
                <c:ptCount val="1"/>
                <c:pt idx="0">
                  <c:v>0.22</c:v>
                </c:pt>
              </c:numCache>
            </c:numRef>
          </c:val>
          <c:extLst>
            <c:ext xmlns:c16="http://schemas.microsoft.com/office/drawing/2014/chart" uri="{C3380CC4-5D6E-409C-BE32-E72D297353CC}">
              <c16:uniqueId val="{00000001-A818-4BFD-BAA3-CDD26D622EB3}"/>
            </c:ext>
          </c:extLst>
        </c:ser>
        <c:ser>
          <c:idx val="1"/>
          <c:order val="1"/>
          <c:tx>
            <c:strRef>
              <c:f>Overview!$B$10</c:f>
              <c:strCache>
                <c:ptCount val="1"/>
                <c:pt idx="0">
                  <c:v>Benra Q4</c:v>
                </c:pt>
              </c:strCache>
            </c:strRef>
          </c:tx>
          <c:spPr>
            <a:solidFill>
              <a:schemeClr val="accent1"/>
            </a:solidFill>
            <a:ln>
              <a:solidFill>
                <a:schemeClr val="accent1"/>
              </a:solidFill>
            </a:ln>
            <a:effectLst/>
          </c:spPr>
          <c:invertIfNegative val="0"/>
          <c:dLbls>
            <c:dLbl>
              <c:idx val="0"/>
              <c:tx>
                <c:rich>
                  <a:bodyPr/>
                  <a:lstStyle/>
                  <a:p>
                    <a:r>
                      <a:rPr lang="en-US" dirty="0">
                        <a:solidFill>
                          <a:schemeClr val="bg1"/>
                        </a:solidFill>
                      </a:rPr>
                      <a:t>340</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818-4BFD-BAA3-CDD26D622EB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CALIMA</c:v>
                </c:pt>
              </c:strCache>
            </c:strRef>
          </c:cat>
          <c:val>
            <c:numRef>
              <c:f>Overview!$C$10:$D$10</c:f>
              <c:numCache>
                <c:formatCode>General</c:formatCode>
                <c:ptCount val="1"/>
                <c:pt idx="0">
                  <c:v>0.34</c:v>
                </c:pt>
              </c:numCache>
            </c:numRef>
          </c:val>
          <c:extLst>
            <c:ext xmlns:c16="http://schemas.microsoft.com/office/drawing/2014/chart" uri="{C3380CC4-5D6E-409C-BE32-E72D297353CC}">
              <c16:uniqueId val="{00000003-A818-4BFD-BAA3-CDD26D622EB3}"/>
            </c:ext>
          </c:extLst>
        </c:ser>
        <c:ser>
          <c:idx val="2"/>
          <c:order val="2"/>
          <c:tx>
            <c:strRef>
              <c:f>Overview!$B$11</c:f>
              <c:strCache>
                <c:ptCount val="1"/>
                <c:pt idx="0">
                  <c:v>Benra Q8</c:v>
                </c:pt>
              </c:strCache>
            </c:strRef>
          </c:tx>
          <c:spPr>
            <a:solidFill>
              <a:srgbClr val="F0AB00"/>
            </a:solidFill>
            <a:ln>
              <a:solidFill>
                <a:srgbClr val="F0AB00"/>
              </a:solidFill>
            </a:ln>
            <a:effectLst/>
          </c:spPr>
          <c:invertIfNegative val="0"/>
          <c:dLbls>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r>
                      <a:rPr lang="en-US" sz="1400" dirty="0">
                        <a:solidFill>
                          <a:schemeClr val="tx1"/>
                        </a:solidFill>
                      </a:rPr>
                      <a:t>330</a:t>
                    </a:r>
                    <a:endParaRPr lang="en-US" sz="1400" dirty="0">
                      <a:solidFill>
                        <a:srgbClr val="FF0000"/>
                      </a:solidFill>
                    </a:endParaRPr>
                  </a:p>
                </c:rich>
              </c:tx>
              <c:spPr>
                <a:noFill/>
                <a:ln>
                  <a:noFill/>
                </a:ln>
                <a:effectLst/>
              </c:spPr>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818-4BFD-BAA3-CDD26D622EB3}"/>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CALIMA</c:v>
                </c:pt>
              </c:strCache>
            </c:strRef>
          </c:cat>
          <c:val>
            <c:numRef>
              <c:f>Overview!$C$11:$D$11</c:f>
              <c:numCache>
                <c:formatCode>General</c:formatCode>
                <c:ptCount val="1"/>
                <c:pt idx="0">
                  <c:v>0.33</c:v>
                </c:pt>
              </c:numCache>
            </c:numRef>
          </c:val>
          <c:extLst>
            <c:ext xmlns:c16="http://schemas.microsoft.com/office/drawing/2014/chart" uri="{C3380CC4-5D6E-409C-BE32-E72D297353CC}">
              <c16:uniqueId val="{00000005-A818-4BFD-BAA3-CDD26D622EB3}"/>
            </c:ext>
          </c:extLst>
        </c:ser>
        <c:dLbls>
          <c:dLblPos val="inEnd"/>
          <c:showLegendKey val="0"/>
          <c:showVal val="1"/>
          <c:showCatName val="0"/>
          <c:showSerName val="0"/>
          <c:showPercent val="0"/>
          <c:showBubbleSize val="0"/>
        </c:dLbls>
        <c:gapWidth val="99"/>
        <c:overlap val="-9"/>
        <c:axId val="864346920"/>
        <c:axId val="864343392"/>
      </c:barChart>
      <c:catAx>
        <c:axId val="864346920"/>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3392"/>
        <c:crosses val="autoZero"/>
        <c:auto val="1"/>
        <c:lblAlgn val="ctr"/>
        <c:lblOffset val="100"/>
        <c:noMultiLvlLbl val="0"/>
      </c:catAx>
      <c:valAx>
        <c:axId val="864343392"/>
        <c:scaling>
          <c:orientation val="minMax"/>
          <c:max val="0.5"/>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6920"/>
        <c:crosses val="autoZero"/>
        <c:crossBetween val="between"/>
        <c:majorUnit val="0.1"/>
      </c:valAx>
      <c:spPr>
        <a:noFill/>
        <a:ln>
          <a:noFill/>
        </a:ln>
        <a:effectLst/>
      </c:spPr>
    </c:plotArea>
    <c:plotVisOnly val="1"/>
    <c:dispBlanksAs val="gap"/>
    <c:showDLblsOverMax val="0"/>
  </c:chart>
  <c:spPr>
    <a:noFill/>
    <a:ln>
      <a:noFill/>
    </a:ln>
    <a:effectLst/>
  </c:spPr>
  <c:txPr>
    <a:bodyPr anchor="t" anchorCtr="0"/>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Overview!$B$9</c:f>
              <c:strCache>
                <c:ptCount val="1"/>
                <c:pt idx="0">
                  <c:v>Placebo</c:v>
                </c:pt>
              </c:strCache>
            </c:strRef>
          </c:tx>
          <c:spPr>
            <a:solidFill>
              <a:srgbClr val="B0B6B6"/>
            </a:solidFill>
            <a:ln>
              <a:solidFill>
                <a:srgbClr val="B0B6B6"/>
              </a:solidFill>
            </a:ln>
            <a:effectLst/>
          </c:spPr>
          <c:invertIfNegative val="0"/>
          <c:dLbls>
            <c:dLbl>
              <c:idx val="0"/>
              <c:tx>
                <c:rich>
                  <a:bodyPr/>
                  <a:lstStyle/>
                  <a:p>
                    <a:r>
                      <a:rPr lang="en-US" dirty="0">
                        <a:solidFill>
                          <a:schemeClr val="tx1"/>
                        </a:solidFill>
                      </a:rPr>
                      <a:t>239</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5AD-4DFA-B704-A3E421F80E1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SIROCCO</c:v>
                </c:pt>
              </c:strCache>
            </c:strRef>
          </c:cat>
          <c:val>
            <c:numRef>
              <c:f>Overview!$C$9:$D$9</c:f>
              <c:numCache>
                <c:formatCode>General</c:formatCode>
                <c:ptCount val="1"/>
                <c:pt idx="0">
                  <c:v>0.24</c:v>
                </c:pt>
              </c:numCache>
            </c:numRef>
          </c:val>
          <c:extLst>
            <c:ext xmlns:c16="http://schemas.microsoft.com/office/drawing/2014/chart" uri="{C3380CC4-5D6E-409C-BE32-E72D297353CC}">
              <c16:uniqueId val="{00000001-15AD-4DFA-B704-A3E421F80E14}"/>
            </c:ext>
          </c:extLst>
        </c:ser>
        <c:ser>
          <c:idx val="1"/>
          <c:order val="1"/>
          <c:tx>
            <c:strRef>
              <c:f>Overview!$B$10</c:f>
              <c:strCache>
                <c:ptCount val="1"/>
                <c:pt idx="0">
                  <c:v>Benra Q4</c:v>
                </c:pt>
              </c:strCache>
            </c:strRef>
          </c:tx>
          <c:spPr>
            <a:solidFill>
              <a:schemeClr val="accent1"/>
            </a:solidFill>
            <a:ln>
              <a:solidFill>
                <a:schemeClr val="accent1"/>
              </a:solidFill>
            </a:ln>
            <a:effectLst/>
          </c:spPr>
          <c:invertIfNegative val="0"/>
          <c:dLbls>
            <c:dLbl>
              <c:idx val="0"/>
              <c:tx>
                <c:rich>
                  <a:bodyPr/>
                  <a:lstStyle/>
                  <a:p>
                    <a:r>
                      <a:rPr lang="en-US" dirty="0">
                        <a:solidFill>
                          <a:schemeClr val="bg1"/>
                        </a:solidFill>
                      </a:rPr>
                      <a:t>345</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5AD-4DFA-B704-A3E421F80E1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SIROCCO</c:v>
                </c:pt>
              </c:strCache>
            </c:strRef>
          </c:cat>
          <c:val>
            <c:numRef>
              <c:f>Overview!$C$10:$D$10</c:f>
              <c:numCache>
                <c:formatCode>General</c:formatCode>
                <c:ptCount val="1"/>
                <c:pt idx="0">
                  <c:v>0.35</c:v>
                </c:pt>
              </c:numCache>
            </c:numRef>
          </c:val>
          <c:extLst>
            <c:ext xmlns:c16="http://schemas.microsoft.com/office/drawing/2014/chart" uri="{C3380CC4-5D6E-409C-BE32-E72D297353CC}">
              <c16:uniqueId val="{00000003-15AD-4DFA-B704-A3E421F80E14}"/>
            </c:ext>
          </c:extLst>
        </c:ser>
        <c:ser>
          <c:idx val="2"/>
          <c:order val="2"/>
          <c:tx>
            <c:strRef>
              <c:f>Overview!$B$11</c:f>
              <c:strCache>
                <c:ptCount val="1"/>
                <c:pt idx="0">
                  <c:v>Benra Q8</c:v>
                </c:pt>
              </c:strCache>
            </c:strRef>
          </c:tx>
          <c:spPr>
            <a:solidFill>
              <a:schemeClr val="bg2"/>
            </a:solidFill>
            <a:ln>
              <a:solidFill>
                <a:schemeClr val="bg2"/>
              </a:solidFill>
            </a:ln>
            <a:effectLst/>
          </c:spPr>
          <c:invertIfNegative val="0"/>
          <c:dPt>
            <c:idx val="0"/>
            <c:invertIfNegative val="0"/>
            <c:bubble3D val="0"/>
            <c:spPr>
              <a:solidFill>
                <a:srgbClr val="F0AB00"/>
              </a:solidFill>
              <a:ln>
                <a:solidFill>
                  <a:srgbClr val="F0AB00"/>
                </a:solidFill>
              </a:ln>
              <a:effectLst/>
            </c:spPr>
            <c:extLst>
              <c:ext xmlns:c16="http://schemas.microsoft.com/office/drawing/2014/chart" uri="{C3380CC4-5D6E-409C-BE32-E72D297353CC}">
                <c16:uniqueId val="{00000005-15AD-4DFA-B704-A3E421F80E14}"/>
              </c:ext>
            </c:extLst>
          </c:dPt>
          <c:dLbls>
            <c:dLbl>
              <c:idx val="0"/>
              <c:tx>
                <c:rich>
                  <a:bodyPr/>
                  <a:lstStyle/>
                  <a:p>
                    <a:r>
                      <a:rPr lang="en-US" dirty="0">
                        <a:solidFill>
                          <a:schemeClr val="tx1"/>
                        </a:solidFill>
                      </a:rPr>
                      <a:t>398</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5AD-4DFA-B704-A3E421F80E1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SIROCCO</c:v>
                </c:pt>
              </c:strCache>
            </c:strRef>
          </c:cat>
          <c:val>
            <c:numRef>
              <c:f>Overview!$C$11:$D$11</c:f>
              <c:numCache>
                <c:formatCode>0.00</c:formatCode>
                <c:ptCount val="1"/>
                <c:pt idx="0">
                  <c:v>0.4</c:v>
                </c:pt>
              </c:numCache>
            </c:numRef>
          </c:val>
          <c:extLst>
            <c:ext xmlns:c16="http://schemas.microsoft.com/office/drawing/2014/chart" uri="{C3380CC4-5D6E-409C-BE32-E72D297353CC}">
              <c16:uniqueId val="{00000006-15AD-4DFA-B704-A3E421F80E14}"/>
            </c:ext>
          </c:extLst>
        </c:ser>
        <c:dLbls>
          <c:dLblPos val="inEnd"/>
          <c:showLegendKey val="0"/>
          <c:showVal val="1"/>
          <c:showCatName val="0"/>
          <c:showSerName val="0"/>
          <c:showPercent val="0"/>
          <c:showBubbleSize val="0"/>
        </c:dLbls>
        <c:gapWidth val="99"/>
        <c:overlap val="-9"/>
        <c:axId val="864331240"/>
        <c:axId val="864353192"/>
      </c:barChart>
      <c:catAx>
        <c:axId val="864331240"/>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53192"/>
        <c:crosses val="autoZero"/>
        <c:auto val="1"/>
        <c:lblAlgn val="ctr"/>
        <c:lblOffset val="100"/>
        <c:noMultiLvlLbl val="0"/>
      </c:catAx>
      <c:valAx>
        <c:axId val="864353192"/>
        <c:scaling>
          <c:orientation val="minMax"/>
          <c:max val="0.5"/>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31240"/>
        <c:crosses val="autoZero"/>
        <c:crossBetween val="between"/>
        <c:majorUnit val="0.1"/>
      </c:valAx>
      <c:spPr>
        <a:noFill/>
        <a:ln>
          <a:noFill/>
        </a:ln>
        <a:effectLst/>
      </c:spPr>
    </c:plotArea>
    <c:plotVisOnly val="1"/>
    <c:dispBlanksAs val="gap"/>
    <c:showDLblsOverMax val="0"/>
  </c:chart>
  <c:spPr>
    <a:noFill/>
    <a:ln>
      <a:noFill/>
    </a:ln>
    <a:effectLst/>
  </c:spPr>
  <c:txPr>
    <a:bodyPr anchor="t" anchorCtr="0"/>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Overview!$B$15</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41EB-4496-AD99-53B667F5DC9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Overview!$C$14:$D$14</c:f>
              <c:strCache>
                <c:ptCount val="1"/>
                <c:pt idx="0">
                  <c:v>CALIMA</c:v>
                </c:pt>
              </c:strCache>
            </c:strRef>
          </c:cat>
          <c:val>
            <c:numRef>
              <c:f>Overview!$C$15:$D$15</c:f>
              <c:numCache>
                <c:formatCode>General</c:formatCode>
                <c:ptCount val="1"/>
                <c:pt idx="0">
                  <c:v>-1.1599999999999999</c:v>
                </c:pt>
              </c:numCache>
            </c:numRef>
          </c:val>
          <c:extLst>
            <c:ext xmlns:c16="http://schemas.microsoft.com/office/drawing/2014/chart" uri="{C3380CC4-5D6E-409C-BE32-E72D297353CC}">
              <c16:uniqueId val="{00000001-41EB-4496-AD99-53B667F5DC9A}"/>
            </c:ext>
          </c:extLst>
        </c:ser>
        <c:ser>
          <c:idx val="1"/>
          <c:order val="1"/>
          <c:tx>
            <c:strRef>
              <c:f>Overview!$B$16</c:f>
              <c:strCache>
                <c:ptCount val="1"/>
                <c:pt idx="0">
                  <c:v>Benra Q4</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Overview!$C$14:$D$14</c:f>
              <c:strCache>
                <c:ptCount val="1"/>
                <c:pt idx="0">
                  <c:v>CALIMA</c:v>
                </c:pt>
              </c:strCache>
            </c:strRef>
          </c:cat>
          <c:val>
            <c:numRef>
              <c:f>Overview!$C$16:$D$16</c:f>
              <c:numCache>
                <c:formatCode>General</c:formatCode>
                <c:ptCount val="1"/>
                <c:pt idx="0">
                  <c:v>-1.28</c:v>
                </c:pt>
              </c:numCache>
            </c:numRef>
          </c:val>
          <c:extLst>
            <c:ext xmlns:c16="http://schemas.microsoft.com/office/drawing/2014/chart" uri="{C3380CC4-5D6E-409C-BE32-E72D297353CC}">
              <c16:uniqueId val="{00000002-41EB-4496-AD99-53B667F5DC9A}"/>
            </c:ext>
          </c:extLst>
        </c:ser>
        <c:ser>
          <c:idx val="2"/>
          <c:order val="2"/>
          <c:tx>
            <c:strRef>
              <c:f>Overview!$B$17</c:f>
              <c:strCache>
                <c:ptCount val="1"/>
                <c:pt idx="0">
                  <c:v>Benra Q8</c:v>
                </c:pt>
              </c:strCache>
            </c:strRef>
          </c:tx>
          <c:spPr>
            <a:solidFill>
              <a:srgbClr val="F0AB00"/>
            </a:solidFill>
            <a:ln>
              <a:solidFill>
                <a:srgbClr val="F0AB00"/>
              </a:solidFill>
            </a:ln>
            <a:effectLst/>
          </c:spPr>
          <c:invertIfNegative val="0"/>
          <c:dLbls>
            <c:dLbl>
              <c:idx val="0"/>
              <c:tx>
                <c:rich>
                  <a:bodyPr/>
                  <a:lstStyle/>
                  <a:p>
                    <a:r>
                      <a:rPr lang="en-US" dirty="0">
                        <a:solidFill>
                          <a:schemeClr val="tx1"/>
                        </a:solidFill>
                      </a:rPr>
                      <a:t>-1.40</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1EB-4496-AD99-53B667F5DC9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Overview!$C$14:$D$14</c:f>
              <c:strCache>
                <c:ptCount val="1"/>
                <c:pt idx="0">
                  <c:v>CALIMA</c:v>
                </c:pt>
              </c:strCache>
            </c:strRef>
          </c:cat>
          <c:val>
            <c:numRef>
              <c:f>Overview!$C$17:$D$17</c:f>
              <c:numCache>
                <c:formatCode>General</c:formatCode>
                <c:ptCount val="1"/>
                <c:pt idx="0">
                  <c:v>-1.4</c:v>
                </c:pt>
              </c:numCache>
            </c:numRef>
          </c:val>
          <c:extLst>
            <c:ext xmlns:c16="http://schemas.microsoft.com/office/drawing/2014/chart" uri="{C3380CC4-5D6E-409C-BE32-E72D297353CC}">
              <c16:uniqueId val="{00000004-41EB-4496-AD99-53B667F5DC9A}"/>
            </c:ext>
          </c:extLst>
        </c:ser>
        <c:dLbls>
          <c:dLblPos val="inEnd"/>
          <c:showLegendKey val="0"/>
          <c:showVal val="1"/>
          <c:showCatName val="0"/>
          <c:showSerName val="0"/>
          <c:showPercent val="0"/>
          <c:showBubbleSize val="0"/>
        </c:dLbls>
        <c:gapWidth val="99"/>
        <c:overlap val="-9"/>
        <c:axId val="864346136"/>
        <c:axId val="864341824"/>
      </c:barChart>
      <c:catAx>
        <c:axId val="864346136"/>
        <c:scaling>
          <c:orientation val="minMax"/>
        </c:scaling>
        <c:delete val="0"/>
        <c:axPos val="b"/>
        <c:numFmt formatCode="General" sourceLinked="1"/>
        <c:majorTickMark val="in"/>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1824"/>
        <c:crosses val="autoZero"/>
        <c:auto val="1"/>
        <c:lblAlgn val="ctr"/>
        <c:lblOffset val="100"/>
        <c:noMultiLvlLbl val="0"/>
      </c:catAx>
      <c:valAx>
        <c:axId val="864341824"/>
        <c:scaling>
          <c:orientation val="minMax"/>
          <c:min val="-1.6"/>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613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C4310-98C8-4714-A402-E46D3FEDA969}" type="doc">
      <dgm:prSet loTypeId="urn:microsoft.com/office/officeart/2005/8/layout/hierarchy3" loCatId="list" qsTypeId="urn:microsoft.com/office/officeart/2005/8/quickstyle/simple2" qsCatId="simple" csTypeId="urn:microsoft.com/office/officeart/2005/8/colors/accent1_2" csCatId="accent1" phldr="1"/>
      <dgm:spPr/>
    </dgm:pt>
    <dgm:pt modelId="{691D4BE0-B3D2-4BA6-9E68-565A4F49F736}">
      <dgm:prSet phldrT="[Text]" custT="1"/>
      <dgm:spPr/>
      <dgm:t>
        <a:bodyPr/>
        <a:lstStyle/>
        <a:p>
          <a:r>
            <a:rPr lang="en-US" sz="2200" dirty="0"/>
            <a:t>An asthma exacerbation was defined as a worsening of asthma</a:t>
          </a:r>
          <a:r>
            <a:rPr lang="en-US" sz="2200" baseline="30000" dirty="0"/>
            <a:t>a</a:t>
          </a:r>
          <a:r>
            <a:rPr lang="en-US" sz="2200" dirty="0"/>
            <a:t> that led to one of the following:</a:t>
          </a:r>
          <a:r>
            <a:rPr lang="en-US" sz="2200" baseline="30000" dirty="0"/>
            <a:t>1,2</a:t>
          </a:r>
          <a:endParaRPr lang="en-US" sz="2200" dirty="0"/>
        </a:p>
      </dgm:t>
    </dgm:pt>
    <dgm:pt modelId="{F3C7941E-3F94-4D58-942E-96CA2AE9DC2B}" type="parTrans" cxnId="{476A7FA3-0C49-46E4-B094-C61F29C6F69F}">
      <dgm:prSet/>
      <dgm:spPr/>
      <dgm:t>
        <a:bodyPr/>
        <a:lstStyle/>
        <a:p>
          <a:endParaRPr lang="en-US"/>
        </a:p>
      </dgm:t>
    </dgm:pt>
    <dgm:pt modelId="{3D7E4AE8-6CA0-4B7E-8858-FBB4847E3C2A}" type="sibTrans" cxnId="{476A7FA3-0C49-46E4-B094-C61F29C6F69F}">
      <dgm:prSet/>
      <dgm:spPr/>
      <dgm:t>
        <a:bodyPr/>
        <a:lstStyle/>
        <a:p>
          <a:endParaRPr lang="en-US"/>
        </a:p>
      </dgm:t>
    </dgm:pt>
    <dgm:pt modelId="{2E64F062-3183-4C64-8340-FE5A8BDE9049}">
      <dgm:prSet custT="1"/>
      <dgm:spPr/>
      <dgm:t>
        <a:bodyPr/>
        <a:lstStyle/>
        <a:p>
          <a:r>
            <a:rPr lang="en-US" sz="2000" dirty="0"/>
            <a:t>Inpatient hospitalization (≥24 hours) due to asthma</a:t>
          </a:r>
        </a:p>
      </dgm:t>
    </dgm:pt>
    <dgm:pt modelId="{7FC58988-FFE6-47C7-826D-738C8AA23E46}" type="parTrans" cxnId="{395AEDDF-5F87-48E8-8970-26D88DF7D682}">
      <dgm:prSet/>
      <dgm:spPr/>
      <dgm:t>
        <a:bodyPr/>
        <a:lstStyle/>
        <a:p>
          <a:endParaRPr lang="en-US"/>
        </a:p>
      </dgm:t>
    </dgm:pt>
    <dgm:pt modelId="{972A1902-92D0-414B-A819-638CC391574A}" type="sibTrans" cxnId="{395AEDDF-5F87-48E8-8970-26D88DF7D682}">
      <dgm:prSet/>
      <dgm:spPr/>
      <dgm:t>
        <a:bodyPr/>
        <a:lstStyle/>
        <a:p>
          <a:endParaRPr lang="en-US"/>
        </a:p>
      </dgm:t>
    </dgm:pt>
    <dgm:pt modelId="{C37D974C-9CFF-443C-84AA-94C6D7D78070}">
      <dgm:prSet custT="1"/>
      <dgm:spPr/>
      <dgm:t>
        <a:bodyPr/>
        <a:lstStyle/>
        <a:p>
          <a:pPr algn="ctr"/>
          <a:r>
            <a:rPr lang="en-US" sz="2000" dirty="0"/>
            <a:t>Emergency department/urgent care visit (&lt;24 hours) due to asthma that required systemic corticosteroids</a:t>
          </a:r>
        </a:p>
      </dgm:t>
    </dgm:pt>
    <dgm:pt modelId="{7D549215-8569-4F6B-9528-A641132DF7F2}" type="parTrans" cxnId="{54DC8034-326D-4DBF-B44B-50EE6EC166CC}">
      <dgm:prSet/>
      <dgm:spPr/>
      <dgm:t>
        <a:bodyPr/>
        <a:lstStyle/>
        <a:p>
          <a:endParaRPr lang="en-US"/>
        </a:p>
      </dgm:t>
    </dgm:pt>
    <dgm:pt modelId="{9D98262B-EDEB-480F-B66B-E00968E5980E}" type="sibTrans" cxnId="{54DC8034-326D-4DBF-B44B-50EE6EC166CC}">
      <dgm:prSet/>
      <dgm:spPr/>
      <dgm:t>
        <a:bodyPr/>
        <a:lstStyle/>
        <a:p>
          <a:endParaRPr lang="en-US"/>
        </a:p>
      </dgm:t>
    </dgm:pt>
    <dgm:pt modelId="{5954B109-59F6-4570-89AD-BABBE083ED45}">
      <dgm:prSet custT="1"/>
      <dgm:spPr/>
      <dgm:t>
        <a:bodyPr/>
        <a:lstStyle/>
        <a:p>
          <a:r>
            <a:rPr lang="en-US" sz="2000" dirty="0"/>
            <a:t>Use of systemic corticosteroids (or temporary increase in a stable oral corticosteroid background dosage) for </a:t>
          </a:r>
          <a:r>
            <a:rPr lang="en-US" sz="2000" dirty="0">
              <a:solidFill>
                <a:schemeClr val="tx1"/>
              </a:solidFill>
            </a:rPr>
            <a:t>≥3 days </a:t>
          </a:r>
        </a:p>
      </dgm:t>
    </dgm:pt>
    <dgm:pt modelId="{F600B213-6D1B-4803-8BF3-EC387D74ADD6}" type="parTrans" cxnId="{203DE68B-05BC-4217-80E4-C3E3E3AEF014}">
      <dgm:prSet/>
      <dgm:spPr/>
      <dgm:t>
        <a:bodyPr/>
        <a:lstStyle/>
        <a:p>
          <a:endParaRPr lang="en-US"/>
        </a:p>
      </dgm:t>
    </dgm:pt>
    <dgm:pt modelId="{E87E4C9A-5E72-4210-95DA-DABD609D9EEB}" type="sibTrans" cxnId="{203DE68B-05BC-4217-80E4-C3E3E3AEF014}">
      <dgm:prSet/>
      <dgm:spPr/>
      <dgm:t>
        <a:bodyPr/>
        <a:lstStyle/>
        <a:p>
          <a:endParaRPr lang="en-US"/>
        </a:p>
      </dgm:t>
    </dgm:pt>
    <dgm:pt modelId="{23120E6F-9A0C-4A61-BE78-3B7F390C9F1E}" type="pres">
      <dgm:prSet presAssocID="{BB9C4310-98C8-4714-A402-E46D3FEDA969}" presName="diagram" presStyleCnt="0">
        <dgm:presLayoutVars>
          <dgm:chPref val="1"/>
          <dgm:dir/>
          <dgm:animOne val="branch"/>
          <dgm:animLvl val="lvl"/>
          <dgm:resizeHandles/>
        </dgm:presLayoutVars>
      </dgm:prSet>
      <dgm:spPr/>
    </dgm:pt>
    <dgm:pt modelId="{D60E153D-8A6F-4C74-AB4E-281E487035EE}" type="pres">
      <dgm:prSet presAssocID="{691D4BE0-B3D2-4BA6-9E68-565A4F49F736}" presName="root" presStyleCnt="0"/>
      <dgm:spPr/>
    </dgm:pt>
    <dgm:pt modelId="{B237D9E9-0706-41D9-BA82-F58AA916CB2A}" type="pres">
      <dgm:prSet presAssocID="{691D4BE0-B3D2-4BA6-9E68-565A4F49F736}" presName="rootComposite" presStyleCnt="0"/>
      <dgm:spPr/>
    </dgm:pt>
    <dgm:pt modelId="{8D72B52B-6823-4E80-A54B-1D6A3AFAFD1A}" type="pres">
      <dgm:prSet presAssocID="{691D4BE0-B3D2-4BA6-9E68-565A4F49F736}" presName="rootText" presStyleLbl="node1" presStyleIdx="0" presStyleCnt="1" custScaleX="449940"/>
      <dgm:spPr/>
    </dgm:pt>
    <dgm:pt modelId="{702C5EC8-0101-498D-A682-5E93AB1CF97F}" type="pres">
      <dgm:prSet presAssocID="{691D4BE0-B3D2-4BA6-9E68-565A4F49F736}" presName="rootConnector" presStyleLbl="node1" presStyleIdx="0" presStyleCnt="1"/>
      <dgm:spPr/>
    </dgm:pt>
    <dgm:pt modelId="{FA552900-88B3-4A7F-9DD3-380B44311B5B}" type="pres">
      <dgm:prSet presAssocID="{691D4BE0-B3D2-4BA6-9E68-565A4F49F736}" presName="childShape" presStyleCnt="0"/>
      <dgm:spPr/>
    </dgm:pt>
    <dgm:pt modelId="{C0243B98-6C83-4EAA-8B35-FA0CAD3D7883}" type="pres">
      <dgm:prSet presAssocID="{F600B213-6D1B-4803-8BF3-EC387D74ADD6}" presName="Name13" presStyleLbl="parChTrans1D2" presStyleIdx="0" presStyleCnt="3"/>
      <dgm:spPr/>
    </dgm:pt>
    <dgm:pt modelId="{48DEB6B6-D6F3-4C24-B645-D263E6E383F7}" type="pres">
      <dgm:prSet presAssocID="{5954B109-59F6-4570-89AD-BABBE083ED45}" presName="childText" presStyleLbl="bgAcc1" presStyleIdx="0" presStyleCnt="3" custScaleX="485576">
        <dgm:presLayoutVars>
          <dgm:bulletEnabled val="1"/>
        </dgm:presLayoutVars>
      </dgm:prSet>
      <dgm:spPr/>
    </dgm:pt>
    <dgm:pt modelId="{48146566-CB37-4F60-B356-BC8E24AA4445}" type="pres">
      <dgm:prSet presAssocID="{7D549215-8569-4F6B-9528-A641132DF7F2}" presName="Name13" presStyleLbl="parChTrans1D2" presStyleIdx="1" presStyleCnt="3"/>
      <dgm:spPr/>
    </dgm:pt>
    <dgm:pt modelId="{5B6FC01C-8B3E-43A4-A726-3CE8887D9D0B}" type="pres">
      <dgm:prSet presAssocID="{C37D974C-9CFF-443C-84AA-94C6D7D78070}" presName="childText" presStyleLbl="bgAcc1" presStyleIdx="1" presStyleCnt="3" custScaleX="489940">
        <dgm:presLayoutVars>
          <dgm:bulletEnabled val="1"/>
        </dgm:presLayoutVars>
      </dgm:prSet>
      <dgm:spPr/>
    </dgm:pt>
    <dgm:pt modelId="{23797BCE-1C73-49B2-970B-487F8C398A6C}" type="pres">
      <dgm:prSet presAssocID="{7FC58988-FFE6-47C7-826D-738C8AA23E46}" presName="Name13" presStyleLbl="parChTrans1D2" presStyleIdx="2" presStyleCnt="3"/>
      <dgm:spPr/>
    </dgm:pt>
    <dgm:pt modelId="{1DA047EC-7250-479C-AD34-7537BD1CAED7}" type="pres">
      <dgm:prSet presAssocID="{2E64F062-3183-4C64-8340-FE5A8BDE9049}" presName="childText" presStyleLbl="bgAcc1" presStyleIdx="2" presStyleCnt="3" custScaleX="492131" custScaleY="84026">
        <dgm:presLayoutVars>
          <dgm:bulletEnabled val="1"/>
        </dgm:presLayoutVars>
      </dgm:prSet>
      <dgm:spPr/>
    </dgm:pt>
  </dgm:ptLst>
  <dgm:cxnLst>
    <dgm:cxn modelId="{54DC8034-326D-4DBF-B44B-50EE6EC166CC}" srcId="{691D4BE0-B3D2-4BA6-9E68-565A4F49F736}" destId="{C37D974C-9CFF-443C-84AA-94C6D7D78070}" srcOrd="1" destOrd="0" parTransId="{7D549215-8569-4F6B-9528-A641132DF7F2}" sibTransId="{9D98262B-EDEB-480F-B66B-E00968E5980E}"/>
    <dgm:cxn modelId="{9B01B44E-F3A7-40EE-A95B-5B81DEA574FF}" type="presOf" srcId="{5954B109-59F6-4570-89AD-BABBE083ED45}" destId="{48DEB6B6-D6F3-4C24-B645-D263E6E383F7}" srcOrd="0" destOrd="0" presId="urn:microsoft.com/office/officeart/2005/8/layout/hierarchy3"/>
    <dgm:cxn modelId="{B36C137B-C4FD-4A32-BAB8-43286631091A}" type="presOf" srcId="{7D549215-8569-4F6B-9528-A641132DF7F2}" destId="{48146566-CB37-4F60-B356-BC8E24AA4445}" srcOrd="0" destOrd="0" presId="urn:microsoft.com/office/officeart/2005/8/layout/hierarchy3"/>
    <dgm:cxn modelId="{B113517B-4633-4717-B34E-AE44319CB0AA}" type="presOf" srcId="{691D4BE0-B3D2-4BA6-9E68-565A4F49F736}" destId="{8D72B52B-6823-4E80-A54B-1D6A3AFAFD1A}" srcOrd="0" destOrd="0" presId="urn:microsoft.com/office/officeart/2005/8/layout/hierarchy3"/>
    <dgm:cxn modelId="{6B266987-0ECB-4B87-A57C-AEC0376B61DD}" type="presOf" srcId="{2E64F062-3183-4C64-8340-FE5A8BDE9049}" destId="{1DA047EC-7250-479C-AD34-7537BD1CAED7}" srcOrd="0" destOrd="0" presId="urn:microsoft.com/office/officeart/2005/8/layout/hierarchy3"/>
    <dgm:cxn modelId="{203DE68B-05BC-4217-80E4-C3E3E3AEF014}" srcId="{691D4BE0-B3D2-4BA6-9E68-565A4F49F736}" destId="{5954B109-59F6-4570-89AD-BABBE083ED45}" srcOrd="0" destOrd="0" parTransId="{F600B213-6D1B-4803-8BF3-EC387D74ADD6}" sibTransId="{E87E4C9A-5E72-4210-95DA-DABD609D9EEB}"/>
    <dgm:cxn modelId="{476A7FA3-0C49-46E4-B094-C61F29C6F69F}" srcId="{BB9C4310-98C8-4714-A402-E46D3FEDA969}" destId="{691D4BE0-B3D2-4BA6-9E68-565A4F49F736}" srcOrd="0" destOrd="0" parTransId="{F3C7941E-3F94-4D58-942E-96CA2AE9DC2B}" sibTransId="{3D7E4AE8-6CA0-4B7E-8858-FBB4847E3C2A}"/>
    <dgm:cxn modelId="{932ADDAA-BD69-47BB-8CA0-AD49463C712A}" type="presOf" srcId="{691D4BE0-B3D2-4BA6-9E68-565A4F49F736}" destId="{702C5EC8-0101-498D-A682-5E93AB1CF97F}" srcOrd="1" destOrd="0" presId="urn:microsoft.com/office/officeart/2005/8/layout/hierarchy3"/>
    <dgm:cxn modelId="{F3E137B0-C7B3-4F26-8CB1-0359178EF4FF}" type="presOf" srcId="{BB9C4310-98C8-4714-A402-E46D3FEDA969}" destId="{23120E6F-9A0C-4A61-BE78-3B7F390C9F1E}" srcOrd="0" destOrd="0" presId="urn:microsoft.com/office/officeart/2005/8/layout/hierarchy3"/>
    <dgm:cxn modelId="{8BDAFDC7-5654-4052-A756-0A7045C235E0}" type="presOf" srcId="{7FC58988-FFE6-47C7-826D-738C8AA23E46}" destId="{23797BCE-1C73-49B2-970B-487F8C398A6C}" srcOrd="0" destOrd="0" presId="urn:microsoft.com/office/officeart/2005/8/layout/hierarchy3"/>
    <dgm:cxn modelId="{64C8E4D5-F3FD-433E-A89A-D4CA44B03035}" type="presOf" srcId="{C37D974C-9CFF-443C-84AA-94C6D7D78070}" destId="{5B6FC01C-8B3E-43A4-A726-3CE8887D9D0B}" srcOrd="0" destOrd="0" presId="urn:microsoft.com/office/officeart/2005/8/layout/hierarchy3"/>
    <dgm:cxn modelId="{395AEDDF-5F87-48E8-8970-26D88DF7D682}" srcId="{691D4BE0-B3D2-4BA6-9E68-565A4F49F736}" destId="{2E64F062-3183-4C64-8340-FE5A8BDE9049}" srcOrd="2" destOrd="0" parTransId="{7FC58988-FFE6-47C7-826D-738C8AA23E46}" sibTransId="{972A1902-92D0-414B-A819-638CC391574A}"/>
    <dgm:cxn modelId="{BB08DBFB-41BF-4342-8FE1-75C4321979D9}" type="presOf" srcId="{F600B213-6D1B-4803-8BF3-EC387D74ADD6}" destId="{C0243B98-6C83-4EAA-8B35-FA0CAD3D7883}" srcOrd="0" destOrd="0" presId="urn:microsoft.com/office/officeart/2005/8/layout/hierarchy3"/>
    <dgm:cxn modelId="{0C59C625-1F80-4A2F-AE8B-83C2C3A7E0F8}" type="presParOf" srcId="{23120E6F-9A0C-4A61-BE78-3B7F390C9F1E}" destId="{D60E153D-8A6F-4C74-AB4E-281E487035EE}" srcOrd="0" destOrd="0" presId="urn:microsoft.com/office/officeart/2005/8/layout/hierarchy3"/>
    <dgm:cxn modelId="{12ED211F-2012-4263-BF73-3C1E8A85BE1E}" type="presParOf" srcId="{D60E153D-8A6F-4C74-AB4E-281E487035EE}" destId="{B237D9E9-0706-41D9-BA82-F58AA916CB2A}" srcOrd="0" destOrd="0" presId="urn:microsoft.com/office/officeart/2005/8/layout/hierarchy3"/>
    <dgm:cxn modelId="{89C3B664-622C-4496-AC4B-5E18F692F4EE}" type="presParOf" srcId="{B237D9E9-0706-41D9-BA82-F58AA916CB2A}" destId="{8D72B52B-6823-4E80-A54B-1D6A3AFAFD1A}" srcOrd="0" destOrd="0" presId="urn:microsoft.com/office/officeart/2005/8/layout/hierarchy3"/>
    <dgm:cxn modelId="{84D74BEC-98B7-4915-A365-3F8D5E5EB2BA}" type="presParOf" srcId="{B237D9E9-0706-41D9-BA82-F58AA916CB2A}" destId="{702C5EC8-0101-498D-A682-5E93AB1CF97F}" srcOrd="1" destOrd="0" presId="urn:microsoft.com/office/officeart/2005/8/layout/hierarchy3"/>
    <dgm:cxn modelId="{10DDE20C-1F77-44B4-9B44-FBAE9B5DE74F}" type="presParOf" srcId="{D60E153D-8A6F-4C74-AB4E-281E487035EE}" destId="{FA552900-88B3-4A7F-9DD3-380B44311B5B}" srcOrd="1" destOrd="0" presId="urn:microsoft.com/office/officeart/2005/8/layout/hierarchy3"/>
    <dgm:cxn modelId="{C79F9A95-99DC-498F-B479-247DBA68A70C}" type="presParOf" srcId="{FA552900-88B3-4A7F-9DD3-380B44311B5B}" destId="{C0243B98-6C83-4EAA-8B35-FA0CAD3D7883}" srcOrd="0" destOrd="0" presId="urn:microsoft.com/office/officeart/2005/8/layout/hierarchy3"/>
    <dgm:cxn modelId="{13437D9D-C25A-4F95-A0D4-5E50ECA35DA1}" type="presParOf" srcId="{FA552900-88B3-4A7F-9DD3-380B44311B5B}" destId="{48DEB6B6-D6F3-4C24-B645-D263E6E383F7}" srcOrd="1" destOrd="0" presId="urn:microsoft.com/office/officeart/2005/8/layout/hierarchy3"/>
    <dgm:cxn modelId="{85FD55D9-674B-40EF-8047-B9E4AE320309}" type="presParOf" srcId="{FA552900-88B3-4A7F-9DD3-380B44311B5B}" destId="{48146566-CB37-4F60-B356-BC8E24AA4445}" srcOrd="2" destOrd="0" presId="urn:microsoft.com/office/officeart/2005/8/layout/hierarchy3"/>
    <dgm:cxn modelId="{BC87F49A-AA47-4D23-8673-975616EB0408}" type="presParOf" srcId="{FA552900-88B3-4A7F-9DD3-380B44311B5B}" destId="{5B6FC01C-8B3E-43A4-A726-3CE8887D9D0B}" srcOrd="3" destOrd="0" presId="urn:microsoft.com/office/officeart/2005/8/layout/hierarchy3"/>
    <dgm:cxn modelId="{D5610DEF-F6F1-4BD1-BDEB-2CDE050252BF}" type="presParOf" srcId="{FA552900-88B3-4A7F-9DD3-380B44311B5B}" destId="{23797BCE-1C73-49B2-970B-487F8C398A6C}" srcOrd="4" destOrd="0" presId="urn:microsoft.com/office/officeart/2005/8/layout/hierarchy3"/>
    <dgm:cxn modelId="{1B30E963-C92E-4204-A026-8C61AA1DCF44}" type="presParOf" srcId="{FA552900-88B3-4A7F-9DD3-380B44311B5B}" destId="{1DA047EC-7250-479C-AD34-7537BD1CAED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2B52B-6823-4E80-A54B-1D6A3AFAFD1A}">
      <dsp:nvSpPr>
        <dsp:cNvPr id="0" name=""/>
        <dsp:cNvSpPr/>
      </dsp:nvSpPr>
      <dsp:spPr>
        <a:xfrm>
          <a:off x="79831" y="2513"/>
          <a:ext cx="8953147" cy="9949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 asthma exacerbation was defined as a worsening of asthma</a:t>
          </a:r>
          <a:r>
            <a:rPr lang="en-US" sz="2200" kern="1200" baseline="30000" dirty="0"/>
            <a:t>a</a:t>
          </a:r>
          <a:r>
            <a:rPr lang="en-US" sz="2200" kern="1200" dirty="0"/>
            <a:t> that led to one of the following:</a:t>
          </a:r>
          <a:r>
            <a:rPr lang="en-US" sz="2200" kern="1200" baseline="30000" dirty="0"/>
            <a:t>1,2</a:t>
          </a:r>
          <a:endParaRPr lang="en-US" sz="2200" kern="1200" dirty="0"/>
        </a:p>
      </dsp:txBody>
      <dsp:txXfrm>
        <a:off x="108971" y="31653"/>
        <a:ext cx="8894867" cy="936646"/>
      </dsp:txXfrm>
    </dsp:sp>
    <dsp:sp modelId="{C0243B98-6C83-4EAA-8B35-FA0CAD3D7883}">
      <dsp:nvSpPr>
        <dsp:cNvPr id="0" name=""/>
        <dsp:cNvSpPr/>
      </dsp:nvSpPr>
      <dsp:spPr>
        <a:xfrm>
          <a:off x="975146" y="997440"/>
          <a:ext cx="895314" cy="746195"/>
        </a:xfrm>
        <a:custGeom>
          <a:avLst/>
          <a:gdLst/>
          <a:ahLst/>
          <a:cxnLst/>
          <a:rect l="0" t="0" r="0" b="0"/>
          <a:pathLst>
            <a:path>
              <a:moveTo>
                <a:pt x="0" y="0"/>
              </a:moveTo>
              <a:lnTo>
                <a:pt x="0" y="746195"/>
              </a:lnTo>
              <a:lnTo>
                <a:pt x="895314" y="7461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DEB6B6-D6F3-4C24-B645-D263E6E383F7}">
      <dsp:nvSpPr>
        <dsp:cNvPr id="0" name=""/>
        <dsp:cNvSpPr/>
      </dsp:nvSpPr>
      <dsp:spPr>
        <a:xfrm>
          <a:off x="1870461" y="1246172"/>
          <a:ext cx="7729801" cy="9949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Use of systemic corticosteroids (or temporary increase in a stable oral corticosteroid background dosage) for </a:t>
          </a:r>
          <a:r>
            <a:rPr lang="en-US" sz="2000" kern="1200" dirty="0">
              <a:solidFill>
                <a:schemeClr val="tx1"/>
              </a:solidFill>
            </a:rPr>
            <a:t>≥3 days </a:t>
          </a:r>
        </a:p>
      </dsp:txBody>
      <dsp:txXfrm>
        <a:off x="1899601" y="1275312"/>
        <a:ext cx="7671521" cy="936646"/>
      </dsp:txXfrm>
    </dsp:sp>
    <dsp:sp modelId="{48146566-CB37-4F60-B356-BC8E24AA4445}">
      <dsp:nvSpPr>
        <dsp:cNvPr id="0" name=""/>
        <dsp:cNvSpPr/>
      </dsp:nvSpPr>
      <dsp:spPr>
        <a:xfrm>
          <a:off x="975146" y="997440"/>
          <a:ext cx="895314" cy="1989853"/>
        </a:xfrm>
        <a:custGeom>
          <a:avLst/>
          <a:gdLst/>
          <a:ahLst/>
          <a:cxnLst/>
          <a:rect l="0" t="0" r="0" b="0"/>
          <a:pathLst>
            <a:path>
              <a:moveTo>
                <a:pt x="0" y="0"/>
              </a:moveTo>
              <a:lnTo>
                <a:pt x="0" y="1989853"/>
              </a:lnTo>
              <a:lnTo>
                <a:pt x="895314" y="19898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6FC01C-8B3E-43A4-A726-3CE8887D9D0B}">
      <dsp:nvSpPr>
        <dsp:cNvPr id="0" name=""/>
        <dsp:cNvSpPr/>
      </dsp:nvSpPr>
      <dsp:spPr>
        <a:xfrm>
          <a:off x="1870461" y="2489830"/>
          <a:ext cx="7799270" cy="9949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Emergency department/urgent care visit (&lt;24 hours) due to asthma that required systemic corticosteroids</a:t>
          </a:r>
        </a:p>
      </dsp:txBody>
      <dsp:txXfrm>
        <a:off x="1899601" y="2518970"/>
        <a:ext cx="7740990" cy="936646"/>
      </dsp:txXfrm>
    </dsp:sp>
    <dsp:sp modelId="{23797BCE-1C73-49B2-970B-487F8C398A6C}">
      <dsp:nvSpPr>
        <dsp:cNvPr id="0" name=""/>
        <dsp:cNvSpPr/>
      </dsp:nvSpPr>
      <dsp:spPr>
        <a:xfrm>
          <a:off x="975146" y="997440"/>
          <a:ext cx="895314" cy="3154047"/>
        </a:xfrm>
        <a:custGeom>
          <a:avLst/>
          <a:gdLst/>
          <a:ahLst/>
          <a:cxnLst/>
          <a:rect l="0" t="0" r="0" b="0"/>
          <a:pathLst>
            <a:path>
              <a:moveTo>
                <a:pt x="0" y="0"/>
              </a:moveTo>
              <a:lnTo>
                <a:pt x="0" y="3154047"/>
              </a:lnTo>
              <a:lnTo>
                <a:pt x="895314" y="31540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A047EC-7250-479C-AD34-7537BD1CAED7}">
      <dsp:nvSpPr>
        <dsp:cNvPr id="0" name=""/>
        <dsp:cNvSpPr/>
      </dsp:nvSpPr>
      <dsp:spPr>
        <a:xfrm>
          <a:off x="1870461" y="3733489"/>
          <a:ext cx="7834148" cy="835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Inpatient hospitalization (≥24 hours) due to asthma</a:t>
          </a:r>
        </a:p>
      </dsp:txBody>
      <dsp:txXfrm>
        <a:off x="1894947" y="3757975"/>
        <a:ext cx="7785176" cy="7870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0.33457</cdr:x>
      <cdr:y>0.05756</cdr:y>
    </cdr:from>
    <cdr:to>
      <cdr:x>0.823</cdr:x>
      <cdr:y>0.6115</cdr:y>
    </cdr:to>
    <cdr:grpSp>
      <cdr:nvGrpSpPr>
        <cdr:cNvPr id="8" name="Group 7">
          <a:extLst xmlns:a="http://schemas.openxmlformats.org/drawingml/2006/main">
            <a:ext uri="{FF2B5EF4-FFF2-40B4-BE49-F238E27FC236}">
              <a16:creationId xmlns:a16="http://schemas.microsoft.com/office/drawing/2014/main" id="{FC7F7D6D-CCC9-4AB4-B98C-9A443D46C723}"/>
            </a:ext>
          </a:extLst>
        </cdr:cNvPr>
        <cdr:cNvGrpSpPr/>
      </cdr:nvGrpSpPr>
      <cdr:grpSpPr>
        <a:xfrm xmlns:a="http://schemas.openxmlformats.org/drawingml/2006/main">
          <a:off x="2105757" y="218229"/>
          <a:ext cx="3074141" cy="2100172"/>
          <a:chOff x="8179408" y="1510914"/>
          <a:chExt cx="3074159" cy="2100146"/>
        </a:xfrm>
      </cdr:grpSpPr>
      <cdr:grpSp>
        <cdr:nvGrpSpPr>
          <cdr:cNvPr id="9" name="Group 8">
            <a:extLst xmlns:a="http://schemas.openxmlformats.org/drawingml/2006/main">
              <a:ext uri="{FF2B5EF4-FFF2-40B4-BE49-F238E27FC236}">
                <a16:creationId xmlns:a16="http://schemas.microsoft.com/office/drawing/2014/main" id="{6FB45AFA-81C1-4586-A9DA-2259EE0D0DA2}"/>
              </a:ext>
            </a:extLst>
          </cdr:cNvPr>
          <cdr:cNvGrpSpPr/>
        </cdr:nvGrpSpPr>
        <cdr:grpSpPr>
          <a:xfrm xmlns:a="http://schemas.openxmlformats.org/drawingml/2006/main">
            <a:off x="8572928" y="2277279"/>
            <a:ext cx="1167810" cy="1196588"/>
            <a:chOff x="7974147" y="1997381"/>
            <a:chExt cx="1029081" cy="1196588"/>
          </a:xfrm>
        </cdr:grpSpPr>
        <cdr:cxnSp macro="">
          <cdr:nvCxnSpPr>
            <cdr:cNvPr id="16" name="Straight Connector 15">
              <a:extLst xmlns:a="http://schemas.openxmlformats.org/drawingml/2006/main">
                <a:ext uri="{FF2B5EF4-FFF2-40B4-BE49-F238E27FC236}">
                  <a16:creationId xmlns:a16="http://schemas.microsoft.com/office/drawing/2014/main" id="{AF38E226-2C53-46AF-97B3-CDC34AF80023}"/>
                </a:ext>
              </a:extLst>
            </cdr:cNvPr>
            <cdr:cNvCxnSpPr/>
          </cdr:nvCxnSpPr>
          <cdr:spPr>
            <a:xfrm xmlns:a="http://schemas.openxmlformats.org/drawingml/2006/main">
              <a:off x="7979018" y="2004805"/>
              <a:ext cx="1024210" cy="4844"/>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17" name="Straight Connector 16">
              <a:extLst xmlns:a="http://schemas.openxmlformats.org/drawingml/2006/main">
                <a:ext uri="{FF2B5EF4-FFF2-40B4-BE49-F238E27FC236}">
                  <a16:creationId xmlns:a16="http://schemas.microsoft.com/office/drawing/2014/main" id="{DC1E57C6-B62F-4F28-A632-138F422E5B29}"/>
                </a:ext>
              </a:extLst>
            </cdr:cNvPr>
            <cdr:cNvCxnSpPr/>
          </cdr:nvCxnSpPr>
          <cdr:spPr>
            <a:xfrm xmlns:a="http://schemas.openxmlformats.org/drawingml/2006/main">
              <a:off x="9003228" y="2005249"/>
              <a:ext cx="0" cy="118872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18" name="Straight Connector 17">
              <a:extLst xmlns:a="http://schemas.openxmlformats.org/drawingml/2006/main">
                <a:ext uri="{FF2B5EF4-FFF2-40B4-BE49-F238E27FC236}">
                  <a16:creationId xmlns:a16="http://schemas.microsoft.com/office/drawing/2014/main" id="{829D3EC7-9B9B-45A4-B3E8-38ED682A9768}"/>
                </a:ext>
              </a:extLst>
            </cdr:cNvPr>
            <cdr:cNvCxnSpPr/>
          </cdr:nvCxnSpPr>
          <cdr:spPr>
            <a:xfrm xmlns:a="http://schemas.openxmlformats.org/drawingml/2006/main" flipH="1">
              <a:off x="7974147" y="1997381"/>
              <a:ext cx="4613" cy="18288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grpSp>
      <cdr:grpSp>
        <cdr:nvGrpSpPr>
          <cdr:cNvPr id="10" name="Group 9">
            <a:extLst xmlns:a="http://schemas.openxmlformats.org/drawingml/2006/main">
              <a:ext uri="{FF2B5EF4-FFF2-40B4-BE49-F238E27FC236}">
                <a16:creationId xmlns:a16="http://schemas.microsoft.com/office/drawing/2014/main" id="{C74E1EAF-BBB5-433E-A747-C7E4B7FED36B}"/>
              </a:ext>
            </a:extLst>
          </cdr:cNvPr>
          <cdr:cNvGrpSpPr/>
        </cdr:nvGrpSpPr>
        <cdr:grpSpPr>
          <a:xfrm xmlns:a="http://schemas.openxmlformats.org/drawingml/2006/main">
            <a:off x="8179408" y="1510914"/>
            <a:ext cx="3074159" cy="2100146"/>
            <a:chOff x="8535008" y="1125105"/>
            <a:chExt cx="3074159" cy="2100146"/>
          </a:xfrm>
        </cdr:grpSpPr>
        <cdr:grpSp>
          <cdr:nvGrpSpPr>
            <cdr:cNvPr id="11" name="Group 10">
              <a:extLst xmlns:a="http://schemas.openxmlformats.org/drawingml/2006/main">
                <a:ext uri="{FF2B5EF4-FFF2-40B4-BE49-F238E27FC236}">
                  <a16:creationId xmlns:a16="http://schemas.microsoft.com/office/drawing/2014/main" id="{3BB8915B-1E61-4FC5-ABF8-0BB2C5762316}"/>
                </a:ext>
              </a:extLst>
            </cdr:cNvPr>
            <cdr:cNvGrpSpPr/>
          </cdr:nvGrpSpPr>
          <cdr:grpSpPr>
            <a:xfrm xmlns:a="http://schemas.openxmlformats.org/drawingml/2006/main">
              <a:off x="8535008" y="1386273"/>
              <a:ext cx="3074159" cy="548640"/>
              <a:chOff x="8050073" y="1772082"/>
              <a:chExt cx="3333143" cy="548640"/>
            </a:xfrm>
          </cdr:grpSpPr>
          <cdr:cxnSp macro="">
            <cdr:nvCxnSpPr>
              <cdr:cNvPr id="14" name="Straight Connector 13">
                <a:extLst xmlns:a="http://schemas.openxmlformats.org/drawingml/2006/main">
                  <a:ext uri="{FF2B5EF4-FFF2-40B4-BE49-F238E27FC236}">
                    <a16:creationId xmlns:a16="http://schemas.microsoft.com/office/drawing/2014/main" id="{A6DFDC20-3C84-425B-B39D-3300717B6DD1}"/>
                  </a:ext>
                </a:extLst>
              </cdr:cNvPr>
              <cdr:cNvCxnSpPr/>
            </cdr:nvCxnSpPr>
            <cdr:spPr>
              <a:xfrm xmlns:a="http://schemas.openxmlformats.org/drawingml/2006/main" flipV="1">
                <a:off x="8050073" y="1789910"/>
                <a:ext cx="3333143" cy="1"/>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15" name="Straight Connector 14">
                <a:extLst xmlns:a="http://schemas.openxmlformats.org/drawingml/2006/main">
                  <a:ext uri="{FF2B5EF4-FFF2-40B4-BE49-F238E27FC236}">
                    <a16:creationId xmlns:a16="http://schemas.microsoft.com/office/drawing/2014/main" id="{10801A62-FB07-43B7-9EF4-6D357CEE6812}"/>
                  </a:ext>
                </a:extLst>
              </cdr:cNvPr>
              <cdr:cNvCxnSpPr/>
            </cdr:nvCxnSpPr>
            <cdr:spPr>
              <a:xfrm xmlns:a="http://schemas.openxmlformats.org/drawingml/2006/main">
                <a:off x="8067359" y="1772082"/>
                <a:ext cx="0" cy="54864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grpSp>
        <cdr:cxnSp macro="">
          <cdr:nvCxnSpPr>
            <cdr:cNvPr id="12" name="Straight Connector 11">
              <a:extLst xmlns:a="http://schemas.openxmlformats.org/drawingml/2006/main">
                <a:ext uri="{FF2B5EF4-FFF2-40B4-BE49-F238E27FC236}">
                  <a16:creationId xmlns:a16="http://schemas.microsoft.com/office/drawing/2014/main" id="{FC222EC3-632A-4C79-9641-A44AC25DCC2F}"/>
                </a:ext>
              </a:extLst>
            </cdr:cNvPr>
            <cdr:cNvCxnSpPr/>
          </cdr:nvCxnSpPr>
          <cdr:spPr>
            <a:xfrm xmlns:a="http://schemas.openxmlformats.org/drawingml/2006/main">
              <a:off x="11604751" y="1409684"/>
              <a:ext cx="0" cy="1815567"/>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sp macro="" textlink="">
          <cdr:nvSpPr>
            <cdr:cNvPr id="13" name="TextBox 197"/>
            <cdr:cNvSpPr txBox="1"/>
          </cdr:nvSpPr>
          <cdr:spPr>
            <a:xfrm xmlns:a="http://schemas.openxmlformats.org/drawingml/2006/main">
              <a:off x="9835504" y="1125105"/>
              <a:ext cx="732035" cy="215441"/>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defTabSz="445451"/>
              <a:r>
                <a:rPr lang="en-GB" sz="1400" b="1" dirty="0">
                  <a:solidFill>
                    <a:srgbClr val="000000"/>
                  </a:solidFill>
                </a:rPr>
                <a:t>-51%</a:t>
              </a:r>
              <a:r>
                <a:rPr lang="en-GB" sz="1400" b="1" baseline="30000" dirty="0">
                  <a:solidFill>
                    <a:srgbClr val="000000"/>
                  </a:solidFill>
                </a:rPr>
                <a:t>c</a:t>
              </a:r>
              <a:endParaRPr lang="en-US" sz="1400" b="1" dirty="0">
                <a:solidFill>
                  <a:srgbClr val="000000"/>
                </a:solidFill>
              </a:endParaRPr>
            </a:p>
          </cdr:txBody>
        </cdr:sp>
      </cdr:grpSp>
    </cdr:grpSp>
  </cdr:relSizeAnchor>
</c:userShapes>
</file>

<file path=ppt/drawings/drawing2.xml><?xml version="1.0" encoding="utf-8"?>
<c:userShapes xmlns:c="http://schemas.openxmlformats.org/drawingml/2006/chart">
  <cdr:relSizeAnchor xmlns:cdr="http://schemas.openxmlformats.org/drawingml/2006/chartDrawing">
    <cdr:from>
      <cdr:x>0.37549</cdr:x>
      <cdr:y>0</cdr:y>
    </cdr:from>
    <cdr:to>
      <cdr:x>0.4918</cdr:x>
      <cdr:y>0.0816</cdr:y>
    </cdr:to>
    <cdr:sp macro="" textlink="">
      <cdr:nvSpPr>
        <cdr:cNvPr id="2" name="TextBox 203"/>
        <cdr:cNvSpPr txBox="1"/>
      </cdr:nvSpPr>
      <cdr:spPr>
        <a:xfrm xmlns:a="http://schemas.openxmlformats.org/drawingml/2006/main">
          <a:off x="2329597" y="0"/>
          <a:ext cx="721605" cy="246221"/>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defTabSz="445451"/>
          <a:r>
            <a:rPr lang="en-GB" sz="1600" b="1" dirty="0">
              <a:solidFill>
                <a:srgbClr val="000000"/>
              </a:solidFill>
            </a:rPr>
            <a:t>-46%</a:t>
          </a:r>
          <a:r>
            <a:rPr lang="en-GB" sz="1600" b="1" baseline="30000" dirty="0">
              <a:solidFill>
                <a:srgbClr val="000000"/>
              </a:solidFill>
            </a:rPr>
            <a:t>c</a:t>
          </a:r>
          <a:endParaRPr lang="en-US" sz="1600" b="1" baseline="30000" dirty="0">
            <a:solidFill>
              <a:srgbClr val="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7/9/2019</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7/9/2019</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linicaltrials.gov/show/NCT0225854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1000" b="0" i="0" dirty="0">
              <a:solidFill>
                <a:srgbClr val="FF0000"/>
              </a:solidFill>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Baseline disease state characteristics were similar across the EOS ≥300 and &lt;300 cells/µL subgroups, except for more frequent nasal polyposis (16-24% vs. 6-15%)</a:t>
            </a:r>
            <a:r>
              <a:rPr lang="en-US" baseline="30000" dirty="0"/>
              <a:t>1,2</a:t>
            </a:r>
          </a:p>
          <a:p>
            <a:pPr marL="0" indent="0">
              <a:buNone/>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indent="-228600">
              <a:buFont typeface="Arial" panose="020B0604020202020204" pitchFamily="34" charset="0"/>
              <a:buAutoNum type="arabicPeriod"/>
              <a:defRPr/>
            </a:pPr>
            <a:endParaRPr lang="en-GB" dirty="0"/>
          </a:p>
          <a:p>
            <a:endParaRPr lang="en-US" dirty="0">
              <a:solidFill>
                <a:srgbClr val="FF0000"/>
              </a:solidFill>
            </a:endParaRPr>
          </a:p>
          <a:p>
            <a:pPr marL="0" indent="0">
              <a:buNone/>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300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1087438"/>
            <a:ext cx="5492750" cy="3089275"/>
          </a:xfrm>
        </p:spPr>
      </p:sp>
      <p:sp>
        <p:nvSpPr>
          <p:cNvPr id="3" name="Notes Placeholder 2"/>
          <p:cNvSpPr>
            <a:spLocks noGrp="1"/>
          </p:cNvSpPr>
          <p:nvPr>
            <p:ph type="body" idx="1"/>
          </p:nvPr>
        </p:nvSpPr>
        <p:spPr>
          <a:xfrm>
            <a:off x="685800" y="4473892"/>
            <a:ext cx="5486400" cy="3984308"/>
          </a:xfrm>
        </p:spPr>
        <p:txBody>
          <a:bodyPr/>
          <a:lstStyle/>
          <a:p>
            <a:pPr marL="0" indent="0">
              <a:buNone/>
            </a:pPr>
            <a:r>
              <a:rPr lang="en-US" b="1" dirty="0"/>
              <a:t>Note:</a:t>
            </a:r>
          </a:p>
          <a:p>
            <a:pPr marL="0" indent="0">
              <a:buNone/>
            </a:pPr>
            <a:r>
              <a:rPr lang="en-US" dirty="0"/>
              <a:t>No clinically meaningful differences in medication use were observed across treatment arms in either trials.</a:t>
            </a:r>
            <a:r>
              <a:rPr lang="en-US" baseline="30000" dirty="0"/>
              <a:t>1,2</a:t>
            </a:r>
          </a:p>
          <a:p>
            <a:pPr marL="0" indent="0">
              <a:buNone/>
            </a:pPr>
            <a:endParaRPr lang="en-US" dirty="0"/>
          </a:p>
          <a:p>
            <a:pPr marL="0" indent="0">
              <a:buNone/>
            </a:pPr>
            <a:r>
              <a:rPr lang="en-US" b="1" baseline="0"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dirty="0"/>
              <a:t>Bleecker ER, FitzGerald JM, </a:t>
            </a:r>
            <a:r>
              <a:rPr lang="en-US" sz="1000" dirty="0" err="1"/>
              <a:t>Chanez</a:t>
            </a:r>
            <a:r>
              <a:rPr lang="en-US" sz="1000" dirty="0"/>
              <a:t> P, et al.  Efficacy and safety of benralizumab for patients with severe asthma uncontrolled with high-dosage inhaled corticosteroids and long-acting </a:t>
            </a:r>
            <a:r>
              <a:rPr lang="el-GR" sz="1000" dirty="0"/>
              <a:t>β</a:t>
            </a:r>
            <a:r>
              <a:rPr lang="en-US" sz="1000" baseline="-25000" dirty="0"/>
              <a:t>2</a:t>
            </a:r>
            <a:r>
              <a:rPr lang="en-US" sz="1000" dirty="0"/>
              <a:t>-agonists (SIROCCO): a </a:t>
            </a:r>
            <a:r>
              <a:rPr lang="en-US" sz="1000" dirty="0" err="1"/>
              <a:t>randomised</a:t>
            </a:r>
            <a:r>
              <a:rPr lang="en-US" sz="1000" dirty="0"/>
              <a:t>, multicenter, placebo-controlled phase 3 trial [supplementary appendix].  </a:t>
            </a:r>
            <a:r>
              <a:rPr lang="en-US" sz="1000" i="1" dirty="0"/>
              <a:t>Lancet</a:t>
            </a:r>
            <a:r>
              <a:rPr lang="en-US" sz="1000" dirty="0"/>
              <a:t>. 2016;388:2115-2127. </a:t>
            </a:r>
            <a:r>
              <a:rPr lang="en-US" sz="1000" b="0" i="0" u="none" strike="noStrike" kern="1200" baseline="0" dirty="0"/>
              <a:t>http://dx.doi.org/10.1016/S0140-6736(16)31324-1. Accessed </a:t>
            </a:r>
            <a:r>
              <a:rPr lang="en-US" sz="1000" dirty="0"/>
              <a:t>June 25, 2018. </a:t>
            </a:r>
            <a:endParaRPr lang="en-US" sz="10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dirty="0"/>
              <a:t>FitzGerald JM, Bleecker ER, Nair P, et al. </a:t>
            </a:r>
            <a:r>
              <a:rPr lang="en-GB" sz="1000" dirty="0"/>
              <a:t>Benralizumab, an anti–interleukin-5 receptor α monoclonal antibody, as add-on treatment for patients with severe, uncontrolled, eosinophilic asthma (CALIMA): a randomised, double-blind, placebo-controlled phase 3 trial </a:t>
            </a:r>
            <a:r>
              <a:rPr lang="en-US" sz="1000" dirty="0"/>
              <a:t>[supplementary appendix]</a:t>
            </a:r>
            <a:r>
              <a:rPr lang="en-GB" sz="1000" dirty="0"/>
              <a:t>. </a:t>
            </a:r>
            <a:r>
              <a:rPr lang="en-GB" sz="1000" i="1" dirty="0"/>
              <a:t>Lancet</a:t>
            </a:r>
            <a:r>
              <a:rPr lang="en-GB" sz="1000" dirty="0"/>
              <a:t>. 2016;388:2128-2141. </a:t>
            </a:r>
            <a:r>
              <a:rPr lang="en-US" sz="1000" b="0" i="0" u="none" strike="noStrike" kern="1200" baseline="0" dirty="0"/>
              <a:t>http://dx.doi.org/10.1016/S0140-6736(16)31322-8. Accessed </a:t>
            </a:r>
            <a:r>
              <a:rPr lang="en-US" sz="1000" dirty="0"/>
              <a:t>June 25, 2018. </a:t>
            </a:r>
            <a:endParaRPr lang="en-US" b="1" dirty="0"/>
          </a:p>
          <a:p>
            <a:pPr marL="0" indent="0">
              <a:buNone/>
            </a:pPr>
            <a:endParaRPr lang="en-US" dirty="0"/>
          </a:p>
          <a:p>
            <a:pPr marL="0" indent="0">
              <a:buNone/>
            </a:pPr>
            <a:endParaRPr lang="en-US" baseline="0"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76228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11</a:t>
            </a:fld>
            <a:endParaRPr lang="en-US" dirty="0"/>
          </a:p>
        </p:txBody>
      </p:sp>
    </p:spTree>
    <p:extLst>
      <p:ext uri="{BB962C8B-B14F-4D97-AF65-F5344CB8AC3E}">
        <p14:creationId xmlns:p14="http://schemas.microsoft.com/office/powerpoint/2010/main" val="165796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4363" y="890588"/>
            <a:ext cx="5578475" cy="3138487"/>
          </a:xfrm>
        </p:spPr>
      </p:sp>
      <p:sp>
        <p:nvSpPr>
          <p:cNvPr id="3" name="Notes Placeholder 2"/>
          <p:cNvSpPr>
            <a:spLocks noGrp="1"/>
          </p:cNvSpPr>
          <p:nvPr>
            <p:ph type="body" idx="1"/>
          </p:nvPr>
        </p:nvSpPr>
        <p:spPr>
          <a:xfrm>
            <a:off x="562809" y="4376487"/>
            <a:ext cx="5930066" cy="4162267"/>
          </a:xfrm>
        </p:spPr>
        <p:txBody>
          <a:bodyPr>
            <a:normAutofit/>
          </a:bodyPr>
          <a:lstStyle/>
          <a:p>
            <a:pPr marL="0" indent="0">
              <a:buNone/>
            </a:pPr>
            <a:r>
              <a:rPr lang="en-US" b="1" dirty="0"/>
              <a:t>Notes:</a:t>
            </a:r>
            <a:r>
              <a:rPr lang="en-US" b="1" baseline="30000" dirty="0"/>
              <a:t>1,2</a:t>
            </a:r>
            <a:endParaRPr lang="en-US" b="1" dirty="0"/>
          </a:p>
          <a:p>
            <a:r>
              <a:rPr lang="en-US" b="1" dirty="0"/>
              <a:t>Primary endpoint: </a:t>
            </a:r>
            <a:r>
              <a:rPr lang="en-US" dirty="0"/>
              <a:t>Benralizumab reduced the annual rate of asthma exacerbations in patients with uncontrolled asthma with eosinophilic inflammation who were inadequately controlled on existing standard-of-care therapy.</a:t>
            </a:r>
            <a:endParaRPr lang="en-US" baseline="30000" dirty="0"/>
          </a:p>
          <a:p>
            <a:r>
              <a:rPr lang="en-US" dirty="0"/>
              <a:t>In patients with a baseline blood eosinophil count ≥300 cells/µL who were taking high‑dose ICS with LABA, fewer patients treated with benralizumab 30 mg Q4W and Q8W experienced at least 1 asthma exacerbation during the 48-week (SIROCCO) or 56-week (CALIMA) treatment period compared with patients receiving placebo.</a:t>
            </a:r>
            <a:r>
              <a:rPr lang="en-US" baseline="30000" dirty="0"/>
              <a:t> </a:t>
            </a:r>
            <a:endParaRPr lang="en-US" baseline="0" dirty="0"/>
          </a:p>
          <a:p>
            <a:r>
              <a:rPr lang="en-US" b="1" dirty="0"/>
              <a:t>Key secondary endpoints </a:t>
            </a:r>
            <a:r>
              <a:rPr lang="en-US" dirty="0"/>
              <a:t>were also met</a:t>
            </a:r>
            <a:r>
              <a:rPr lang="en-US" strike="noStrike" dirty="0"/>
              <a:t>;</a:t>
            </a:r>
            <a:r>
              <a:rPr lang="en-US" dirty="0"/>
              <a:t> FEV</a:t>
            </a:r>
            <a:r>
              <a:rPr lang="en-US" baseline="-25000" dirty="0"/>
              <a:t>1</a:t>
            </a:r>
            <a:r>
              <a:rPr lang="en-US" dirty="0"/>
              <a:t> was significantly improved with both dosing schedules compared with placebo, and asthma symptoms were improved with the Q8W dosing schedule only.</a:t>
            </a:r>
            <a:endParaRPr lang="en-US" baseline="30000" dirty="0"/>
          </a:p>
          <a:p>
            <a:pPr marL="0" indent="0">
              <a:buNone/>
            </a:pPr>
            <a:endParaRPr lang="en-US" b="1" dirty="0"/>
          </a:p>
          <a:p>
            <a:pPr marL="0" marR="0" lvl="1"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 to</a:t>
            </a:r>
            <a:r>
              <a:rPr lang="en-US" b="1" baseline="0" dirty="0"/>
              <a:t> presenter:</a:t>
            </a:r>
          </a:p>
          <a:p>
            <a:pPr marL="0" marR="0" lvl="1"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Click on the title of each</a:t>
            </a:r>
            <a:r>
              <a:rPr lang="en-US" b="1" baseline="0" dirty="0"/>
              <a:t> variable for more detailed information for that respective endpoint</a:t>
            </a:r>
            <a:endParaRPr lang="en-US" b="0" dirty="0"/>
          </a:p>
          <a:p>
            <a:pPr marL="0" indent="0">
              <a:buNone/>
            </a:pPr>
            <a:endParaRPr lang="en-US" b="1" dirty="0"/>
          </a:p>
          <a:p>
            <a:pPr marL="0" indent="0">
              <a:buNone/>
            </a:pPr>
            <a:r>
              <a:rPr lang="en-US" b="1" dirty="0"/>
              <a:t>References:</a:t>
            </a:r>
          </a:p>
          <a:p>
            <a:pPr marL="228600" lvl="0" indent="-228600">
              <a:buFont typeface="+mj-lt"/>
              <a:buAutoNum type="arabicPeriod"/>
            </a:pPr>
            <a:r>
              <a:rPr lang="en-US" sz="9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solidFill>
                  <a:schemeClr val="tx1"/>
                </a:solidFill>
                <a:effectLst/>
                <a:latin typeface="+mn-lt"/>
                <a:ea typeface="+mn-ea"/>
                <a:cs typeface="+mn-cs"/>
              </a:rPr>
              <a:t>β</a:t>
            </a:r>
            <a:r>
              <a:rPr lang="en-US" sz="900" b="0" kern="1200" baseline="-25000" dirty="0">
                <a:solidFill>
                  <a:schemeClr val="tx1"/>
                </a:solidFill>
                <a:effectLst/>
                <a:latin typeface="+mn-lt"/>
                <a:ea typeface="+mn-ea"/>
                <a:cs typeface="+mn-cs"/>
              </a:rPr>
              <a:t>2</a:t>
            </a:r>
            <a:r>
              <a:rPr lang="en-US" sz="900" b="0" kern="1200" dirty="0">
                <a:solidFill>
                  <a:schemeClr val="tx1"/>
                </a:solidFill>
                <a:effectLst/>
                <a:latin typeface="+mn-lt"/>
                <a:ea typeface="+mn-ea"/>
                <a:cs typeface="+mn-cs"/>
              </a:rPr>
              <a:t>-agonists (SIROCCO): a randomised, multicentre,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2016;388:2115-2127.</a:t>
            </a:r>
          </a:p>
          <a:p>
            <a:pPr marL="228600" lvl="0" indent="-228600">
              <a:buFont typeface="+mj-lt"/>
              <a:buAutoNum type="arabicPeriod"/>
            </a:pPr>
            <a:r>
              <a:rPr lang="en-US" sz="9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2016;388:2128-2141.</a:t>
            </a:r>
          </a:p>
          <a:p>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12</a:t>
            </a:fld>
            <a:endParaRPr lang="en-US" dirty="0">
              <a:solidFill>
                <a:prstClr val="black"/>
              </a:solidFill>
            </a:endParaRPr>
          </a:p>
        </p:txBody>
      </p:sp>
      <p:sp>
        <p:nvSpPr>
          <p:cNvPr id="8" name="TextBox 7"/>
          <p:cNvSpPr txBox="1"/>
          <p:nvPr/>
        </p:nvSpPr>
        <p:spPr>
          <a:xfrm>
            <a:off x="1847850" y="4572000"/>
            <a:ext cx="264795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909502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833438"/>
            <a:ext cx="5953125" cy="3349625"/>
          </a:xfrm>
        </p:spPr>
      </p:sp>
      <p:sp>
        <p:nvSpPr>
          <p:cNvPr id="3" name="Notes Placeholder 2"/>
          <p:cNvSpPr>
            <a:spLocks noGrp="1"/>
          </p:cNvSpPr>
          <p:nvPr>
            <p:ph type="body" idx="1"/>
          </p:nvPr>
        </p:nvSpPr>
        <p:spPr>
          <a:xfrm>
            <a:off x="452439" y="4400550"/>
            <a:ext cx="5924298" cy="4144934"/>
          </a:xfrm>
        </p:spPr>
        <p:txBody>
          <a:bodyPr>
            <a:normAutofit/>
          </a:bodyPr>
          <a:lstStyle/>
          <a:p>
            <a:pPr marL="0" indent="0">
              <a:buNone/>
            </a:pPr>
            <a:r>
              <a:rPr lang="en-US" b="1" dirty="0"/>
              <a:t>Note:</a:t>
            </a:r>
            <a:r>
              <a:rPr lang="en-US" b="1" baseline="30000" dirty="0"/>
              <a:t>1,2</a:t>
            </a:r>
            <a:endParaRPr lang="en-US" b="1" dirty="0"/>
          </a:p>
          <a:p>
            <a:r>
              <a:rPr lang="en-US" b="0" kern="1200" dirty="0">
                <a:solidFill>
                  <a:schemeClr val="tx1"/>
                </a:solidFill>
                <a:effectLst/>
              </a:rPr>
              <a:t>Patients </a:t>
            </a:r>
            <a:r>
              <a:rPr lang="en-US" b="0" kern="1200" dirty="0">
                <a:effectLst/>
              </a:rPr>
              <a:t>with a baseline blood eosinophil count ≥300 cells/</a:t>
            </a:r>
            <a:r>
              <a:rPr lang="en-US" b="0" kern="1200" dirty="0" err="1">
                <a:effectLst/>
              </a:rPr>
              <a:t>μL</a:t>
            </a:r>
            <a:r>
              <a:rPr lang="en-US" b="0" kern="1200" dirty="0">
                <a:effectLst/>
              </a:rPr>
              <a:t> who were being treated with </a:t>
            </a:r>
            <a:r>
              <a:rPr lang="en-US" dirty="0"/>
              <a:t>high-dose ICS/LABA and who received </a:t>
            </a:r>
            <a:r>
              <a:rPr lang="en-US" b="0" kern="1200" dirty="0">
                <a:effectLst/>
              </a:rPr>
              <a:t>either dose of benralizumab (Q4W or Q8W) experienced significant annual exacerbation rate reductions relative to placebo in both the SIROCCO and CALIMA studies.</a:t>
            </a:r>
            <a:endParaRPr lang="en-US" b="0" baseline="30000" dirty="0"/>
          </a:p>
          <a:p>
            <a:pPr>
              <a:defRPr/>
            </a:pPr>
            <a:r>
              <a:rPr lang="en-US" b="0" i="0" kern="1200" dirty="0">
                <a:effectLst/>
              </a:rPr>
              <a:t>The results of a prespecified subgroup analysis of CALIMA suggest that there were regional differences in baseline asthma severity based on historical exacerbation rates, as well as heterogeneity in the background asthma exacerbation rates between the CALIMA and SIROCCO studies.</a:t>
            </a: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Courier New" panose="02070309020205020404" pitchFamily="49" charset="0"/>
              <a:buChar char="o"/>
              <a:tabLst/>
              <a:defRPr/>
            </a:pPr>
            <a:r>
              <a:rPr lang="en-US" b="0" dirty="0"/>
              <a:t>The background exacerbation rate of 0.93 in the CALIMA study was lower than expected.</a:t>
            </a:r>
            <a:r>
              <a:rPr lang="en-US" b="0" baseline="0" dirty="0"/>
              <a:t> The SIROCCO placebo exacerbation rate was 1.33. </a:t>
            </a:r>
            <a:endParaRPr lang="en-US" b="0" dirty="0"/>
          </a:p>
          <a:p>
            <a:pPr marL="0" lvl="0" indent="0">
              <a:buNone/>
            </a:pPr>
            <a:endParaRPr lang="en-US" sz="1100" b="0" kern="1200" dirty="0">
              <a:solidFill>
                <a:schemeClr val="tx1"/>
              </a:solidFill>
              <a:effectLst/>
            </a:endParaRPr>
          </a:p>
          <a:p>
            <a:pPr marL="0" lvl="0" indent="0">
              <a:buNone/>
            </a:pPr>
            <a:endParaRPr lang="en-US" sz="1100" baseline="30000" dirty="0"/>
          </a:p>
          <a:p>
            <a:pPr marL="0" indent="0">
              <a:buNone/>
            </a:pPr>
            <a:r>
              <a:rPr lang="en-US" b="1" dirty="0"/>
              <a:t>References:</a:t>
            </a:r>
          </a:p>
          <a:p>
            <a:pPr marL="228600" lvl="0" indent="-228600">
              <a:buFont typeface="+mj-lt"/>
              <a:buAutoNum type="arabicPeriod"/>
            </a:pPr>
            <a:r>
              <a:rPr lang="en-US" b="0" kern="1200" dirty="0">
                <a:solidFill>
                  <a:schemeClr val="tx1"/>
                </a:solidFill>
                <a:effectLst/>
              </a:rPr>
              <a:t>Bleecker ER, FitzGerald JM, Chanez P, et al. Efficacy and safety of benralizumab for patients with severe asthma uncontrolled with high-dosage inhaled corticosteroids and long-acting </a:t>
            </a:r>
            <a:r>
              <a:rPr lang="el-GR" b="0" kern="1200" dirty="0">
                <a:solidFill>
                  <a:schemeClr val="tx1"/>
                </a:solidFill>
                <a:effectLst/>
              </a:rPr>
              <a:t>β</a:t>
            </a:r>
            <a:r>
              <a:rPr lang="en-US" b="0" kern="1200" baseline="-25000" dirty="0">
                <a:solidFill>
                  <a:schemeClr val="tx1"/>
                </a:solidFill>
                <a:effectLst/>
              </a:rPr>
              <a:t>2</a:t>
            </a:r>
            <a:r>
              <a:rPr lang="en-US" b="0" kern="1200" dirty="0">
                <a:solidFill>
                  <a:schemeClr val="tx1"/>
                </a:solidFill>
                <a:effectLst/>
              </a:rPr>
              <a:t>-agonists (SIROCCO): a randomised, multicentre, placebo‑controlled phase 3 trial. </a:t>
            </a:r>
            <a:r>
              <a:rPr lang="en-US" b="0" i="1" kern="1200" dirty="0">
                <a:solidFill>
                  <a:schemeClr val="tx1"/>
                </a:solidFill>
                <a:effectLst/>
              </a:rPr>
              <a:t>Lancet</a:t>
            </a:r>
            <a:r>
              <a:rPr lang="en-US" b="0" kern="1200" dirty="0">
                <a:solidFill>
                  <a:schemeClr val="tx1"/>
                </a:solidFill>
                <a:effectLst/>
              </a:rPr>
              <a:t>. 2016;388:2115-2127.</a:t>
            </a:r>
          </a:p>
          <a:p>
            <a:pPr marL="228600" lvl="0" indent="-228600">
              <a:buFont typeface="+mj-lt"/>
              <a:buAutoNum type="arabicPeriod"/>
            </a:pPr>
            <a:r>
              <a:rPr lang="en-US"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b="0" i="1" kern="1200" dirty="0">
                <a:solidFill>
                  <a:schemeClr val="tx1"/>
                </a:solidFill>
                <a:effectLst/>
              </a:rPr>
              <a:t>Lancet</a:t>
            </a:r>
            <a:r>
              <a:rPr lang="en-US" b="0" kern="1200" dirty="0">
                <a:solidFill>
                  <a:schemeClr val="tx1"/>
                </a:solidFill>
                <a:effectLst/>
              </a:rPr>
              <a:t>. 2016;388:2128-2141.</a:t>
            </a:r>
          </a:p>
          <a:p>
            <a:pPr marL="0" indent="0">
              <a:buNone/>
            </a:pPr>
            <a:endParaRPr lang="en-US" b="1"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0264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4525" y="1162050"/>
            <a:ext cx="5575300" cy="3136900"/>
          </a:xfrm>
        </p:spPr>
      </p:sp>
      <p:sp>
        <p:nvSpPr>
          <p:cNvPr id="3" name="Notes Placeholder 2"/>
          <p:cNvSpPr>
            <a:spLocks noGrp="1"/>
          </p:cNvSpPr>
          <p:nvPr>
            <p:ph type="body" idx="1"/>
          </p:nvPr>
        </p:nvSpPr>
        <p:spPr>
          <a:xfrm>
            <a:off x="685799" y="4400550"/>
            <a:ext cx="5690937" cy="4114800"/>
          </a:xfrm>
        </p:spPr>
        <p:txBody>
          <a:bodyPr/>
          <a:lstStyle/>
          <a:p>
            <a:pPr marL="0" indent="0">
              <a:buNone/>
            </a:pPr>
            <a:r>
              <a:rPr lang="en-US" sz="900" b="1" dirty="0"/>
              <a:t>Notes:</a:t>
            </a:r>
          </a:p>
          <a:p>
            <a:pPr lvl="0"/>
            <a:r>
              <a:rPr lang="en-US" sz="900" b="0" kern="1200" dirty="0">
                <a:solidFill>
                  <a:schemeClr val="tx1"/>
                </a:solidFill>
                <a:effectLst/>
                <a:latin typeface="+mn-lt"/>
                <a:ea typeface="+mn-ea"/>
                <a:cs typeface="+mn-cs"/>
              </a:rPr>
              <a:t>The results of a prespecified subgroup analysis of CALIMA suggest that there were regional differences in baseline asthma severity based on historical exacerbation rates, as well as heterogeneity in the background asthma exacerbation rates between the CALIMA and SIROCCO studies.</a:t>
            </a:r>
            <a:r>
              <a:rPr lang="en-US" sz="900" b="0" kern="1200" baseline="30000" dirty="0">
                <a:solidFill>
                  <a:schemeClr val="tx1"/>
                </a:solidFill>
                <a:effectLst/>
                <a:latin typeface="+mn-lt"/>
                <a:ea typeface="+mn-ea"/>
                <a:cs typeface="+mn-cs"/>
              </a:rPr>
              <a:t>1-3</a:t>
            </a:r>
          </a:p>
          <a:p>
            <a:r>
              <a:rPr lang="en-US" sz="900" b="0" kern="1200" dirty="0">
                <a:effectLst/>
                <a:latin typeface="+mn-lt"/>
                <a:ea typeface="+mn-ea"/>
                <a:cs typeface="+mn-cs"/>
              </a:rPr>
              <a:t>To</a:t>
            </a:r>
            <a:r>
              <a:rPr lang="en-US" sz="900" b="0" kern="1200" dirty="0">
                <a:solidFill>
                  <a:schemeClr val="accent1">
                    <a:lumMod val="60000"/>
                    <a:lumOff val="40000"/>
                  </a:schemeClr>
                </a:solidFill>
                <a:effectLst/>
                <a:latin typeface="+mn-lt"/>
                <a:ea typeface="+mn-ea"/>
                <a:cs typeface="+mn-cs"/>
              </a:rPr>
              <a:t> </a:t>
            </a:r>
            <a:r>
              <a:rPr lang="en-US" sz="900" b="0" kern="1200" dirty="0">
                <a:solidFill>
                  <a:schemeClr val="tx1"/>
                </a:solidFill>
                <a:effectLst/>
                <a:latin typeface="+mn-lt"/>
                <a:ea typeface="+mn-ea"/>
                <a:cs typeface="+mn-cs"/>
              </a:rPr>
              <a:t>more fully understand the effect of benralizumab on asthma exacerbation rates in CALIMA patients who had more severe asthma, a post hoc analysis was performed on a subgroup of patients who had experienced 3 or more exacerbations in the prior year.</a:t>
            </a:r>
            <a:r>
              <a:rPr lang="en-US" sz="900" b="0" kern="1200" baseline="30000" dirty="0">
                <a:solidFill>
                  <a:schemeClr val="tx1"/>
                </a:solidFill>
                <a:effectLst/>
                <a:latin typeface="+mn-lt"/>
                <a:ea typeface="+mn-ea"/>
                <a:cs typeface="+mn-cs"/>
              </a:rPr>
              <a:t>2</a:t>
            </a:r>
            <a:r>
              <a:rPr lang="en-US" sz="900" b="0" kern="1200" dirty="0">
                <a:solidFill>
                  <a:schemeClr val="tx1"/>
                </a:solidFill>
                <a:effectLst/>
                <a:latin typeface="+mn-lt"/>
                <a:ea typeface="+mn-ea"/>
                <a:cs typeface="+mn-cs"/>
              </a:rPr>
              <a:t> In this subgroup of patients, the reduction in annual exacerbation rate versus placebo was 45% in the benralizumab Q4W group (n=92; p=0.0028) and 51% in the benralizumab Q8W group (n=95; p=0.0008).</a:t>
            </a:r>
            <a:endParaRPr lang="en-US" sz="900" dirty="0"/>
          </a:p>
          <a:p>
            <a:pPr marL="0" indent="0">
              <a:buNone/>
              <a:defRPr/>
            </a:pPr>
            <a:endParaRPr lang="en-US" sz="800" b="1" dirty="0"/>
          </a:p>
          <a:p>
            <a:pPr marL="0" indent="0">
              <a:buNone/>
              <a:defRPr/>
            </a:pPr>
            <a:r>
              <a:rPr lang="en-US" sz="800" b="1" dirty="0"/>
              <a:t>Abbreviations:</a:t>
            </a:r>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800" dirty="0"/>
              <a:t>AER = annual exacerbation rate; </a:t>
            </a:r>
            <a:r>
              <a:rPr lang="en-GB" sz="800" dirty="0">
                <a:solidFill>
                  <a:srgbClr val="000000"/>
                </a:solidFill>
                <a:ea typeface="Calibri"/>
                <a:cs typeface="Times New Roman"/>
              </a:rPr>
              <a:t>Benra = benralizumab; EOS</a:t>
            </a:r>
            <a:r>
              <a:rPr lang="en-US" sz="800" dirty="0">
                <a:solidFill>
                  <a:srgbClr val="000000"/>
                </a:solidFill>
              </a:rPr>
              <a:t> = baseline blood eosinophil count</a:t>
            </a:r>
            <a:r>
              <a:rPr lang="en-GB" sz="800" dirty="0">
                <a:solidFill>
                  <a:srgbClr val="000000"/>
                </a:solidFill>
              </a:rPr>
              <a:t>;</a:t>
            </a:r>
            <a:r>
              <a:rPr lang="en-GB" sz="800" dirty="0">
                <a:solidFill>
                  <a:srgbClr val="000000"/>
                </a:solidFill>
                <a:ea typeface="Calibri"/>
                <a:cs typeface="Times New Roman"/>
              </a:rPr>
              <a:t> </a:t>
            </a:r>
            <a:r>
              <a:rPr lang="en-US" sz="800" dirty="0"/>
              <a:t>ICS = inhaled corticosteroid; Q4W = every 4 weeks; Q8W = every 8 weeks</a:t>
            </a:r>
            <a:r>
              <a:rPr lang="en-GB" sz="800" dirty="0"/>
              <a:t>. </a:t>
            </a:r>
            <a:endParaRPr lang="en-US" sz="800" dirty="0"/>
          </a:p>
          <a:p>
            <a:pPr marL="0" indent="0">
              <a:buNone/>
              <a:defRPr/>
            </a:pPr>
            <a:endParaRPr lang="en-US" sz="800" b="1" dirty="0"/>
          </a:p>
          <a:p>
            <a:pPr marL="0" indent="0">
              <a:buNone/>
              <a:defRPr/>
            </a:pPr>
            <a:r>
              <a:rPr lang="en-US" sz="8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solidFill>
                  <a:schemeClr val="tx1"/>
                </a:solidFill>
                <a:effectLst/>
                <a:latin typeface="+mn-lt"/>
                <a:ea typeface="+mn-ea"/>
                <a:cs typeface="+mn-cs"/>
              </a:rPr>
              <a:t>FitzGerald JM, Bleecker ER, Nair P, et al. </a:t>
            </a:r>
            <a:r>
              <a:rPr lang="en-GB" sz="900" b="0" kern="1200" dirty="0">
                <a:solidFill>
                  <a:schemeClr val="tx1"/>
                </a:solidFill>
                <a:effectLst/>
                <a:latin typeface="+mn-lt"/>
                <a:ea typeface="+mn-ea"/>
                <a:cs typeface="+mn-cs"/>
              </a:rPr>
              <a:t>Benralizumab, an anti–interleukin-5 receptor α monoclonal antibody</a:t>
            </a:r>
            <a:r>
              <a:rPr lang="en-GB" sz="900" b="0" kern="1200" dirty="0">
                <a:effectLst/>
                <a:latin typeface="+mn-lt"/>
                <a:ea typeface="+mn-ea"/>
                <a:cs typeface="+mn-cs"/>
              </a:rPr>
              <a:t>, as add-on treatment for patients with severe, uncontrolled, eosinophilic asthma (CALIMA): a randomised, double-blind, placebo-controlled phase 3 trial </a:t>
            </a:r>
            <a:r>
              <a:rPr lang="en-US" sz="900" b="0" kern="1200" dirty="0">
                <a:effectLst/>
                <a:latin typeface="+mn-lt"/>
                <a:ea typeface="+mn-ea"/>
                <a:cs typeface="+mn-cs"/>
              </a:rPr>
              <a:t>[supplementary appendix]</a:t>
            </a:r>
            <a:r>
              <a:rPr lang="en-GB" sz="900" b="0" kern="1200" dirty="0">
                <a:effectLst/>
                <a:latin typeface="+mn-lt"/>
                <a:ea typeface="+mn-ea"/>
                <a:cs typeface="+mn-cs"/>
              </a:rPr>
              <a:t>. </a:t>
            </a:r>
            <a:r>
              <a:rPr lang="en-GB" sz="900" b="0" i="1" kern="1200" dirty="0">
                <a:effectLst/>
                <a:latin typeface="+mn-lt"/>
                <a:ea typeface="+mn-ea"/>
                <a:cs typeface="+mn-cs"/>
              </a:rPr>
              <a:t>Lancet</a:t>
            </a:r>
            <a:r>
              <a:rPr lang="en-GB" sz="900" b="0" kern="1200" dirty="0">
                <a:effectLst/>
                <a:latin typeface="+mn-lt"/>
                <a:ea typeface="+mn-ea"/>
                <a:cs typeface="+mn-cs"/>
              </a:rPr>
              <a:t>. 2016;</a:t>
            </a:r>
            <a:r>
              <a:rPr lang="en-US" sz="900" b="0" kern="1200" dirty="0">
                <a:effectLst/>
                <a:latin typeface="+mn-lt"/>
                <a:ea typeface="+mn-ea"/>
                <a:cs typeface="+mn-cs"/>
              </a:rPr>
              <a:t>388:2128-2141. http://dx.doi.org/10.1016/S0140-6736(16)31322-8. Accessed </a:t>
            </a:r>
            <a:r>
              <a:rPr lang="en-US" sz="900" dirty="0"/>
              <a:t>June 25, 2018. </a:t>
            </a:r>
            <a:endParaRPr lang="en-US" sz="9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effectLst/>
                <a:latin typeface="+mn-lt"/>
                <a:ea typeface="+mn-ea"/>
                <a:cs typeface="+mn-cs"/>
              </a:rPr>
              <a:t>β</a:t>
            </a:r>
            <a:r>
              <a:rPr lang="en-US" sz="900" b="0" kern="1200" baseline="-25000" dirty="0">
                <a:effectLst/>
                <a:latin typeface="+mn-lt"/>
                <a:ea typeface="+mn-ea"/>
                <a:cs typeface="+mn-cs"/>
              </a:rPr>
              <a:t>2</a:t>
            </a:r>
            <a:r>
              <a:rPr lang="en-US" sz="900" b="0" kern="1200" dirty="0">
                <a:effectLst/>
                <a:latin typeface="+mn-lt"/>
                <a:ea typeface="+mn-ea"/>
                <a:cs typeface="+mn-cs"/>
              </a:rPr>
              <a:t>-agonists (SIROCCO): a randomised, multicenter, placebo-controlled phase 3 trial [supplementary appendix].  </a:t>
            </a:r>
            <a:r>
              <a:rPr lang="en-US" sz="900" b="0" i="1" kern="1200" dirty="0">
                <a:effectLst/>
                <a:latin typeface="+mn-lt"/>
                <a:ea typeface="+mn-ea"/>
                <a:cs typeface="+mn-cs"/>
              </a:rPr>
              <a:t>Lancet</a:t>
            </a:r>
            <a:r>
              <a:rPr lang="en-US" sz="900" b="0" kern="1200" dirty="0">
                <a:effectLst/>
                <a:latin typeface="+mn-lt"/>
                <a:ea typeface="+mn-ea"/>
                <a:cs typeface="+mn-cs"/>
              </a:rPr>
              <a:t>. 2016;388:2115-2127. http://dx.doi.org/10.1016/S0140-6736(16)31324-1</a:t>
            </a:r>
            <a:r>
              <a:rPr lang="en-US" sz="900" b="0" kern="1200" dirty="0">
                <a:solidFill>
                  <a:schemeClr val="tx1"/>
                </a:solidFill>
                <a:effectLst/>
                <a:latin typeface="+mn-lt"/>
                <a:ea typeface="+mn-ea"/>
                <a:cs typeface="+mn-cs"/>
              </a:rPr>
              <a:t>. Accessed</a:t>
            </a:r>
            <a:r>
              <a:rPr lang="en-US" sz="900" dirty="0"/>
              <a:t> June 25, 2018. </a:t>
            </a:r>
            <a:endParaRPr lang="en-US" sz="9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9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14</a:t>
            </a:fld>
            <a:endParaRPr lang="en-US" dirty="0"/>
          </a:p>
        </p:txBody>
      </p:sp>
    </p:spTree>
    <p:extLst>
      <p:ext uri="{BB962C8B-B14F-4D97-AF65-F5344CB8AC3E}">
        <p14:creationId xmlns:p14="http://schemas.microsoft.com/office/powerpoint/2010/main" val="893163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38225"/>
            <a:ext cx="5486400" cy="3086100"/>
          </a:xfrm>
        </p:spPr>
      </p:sp>
      <p:sp>
        <p:nvSpPr>
          <p:cNvPr id="3" name="Notes Placeholder 2"/>
          <p:cNvSpPr>
            <a:spLocks noGrp="1"/>
          </p:cNvSpPr>
          <p:nvPr>
            <p:ph type="body" idx="1"/>
          </p:nvPr>
        </p:nvSpPr>
        <p:spPr>
          <a:xfrm>
            <a:off x="685799" y="4235079"/>
            <a:ext cx="5897881" cy="4717332"/>
          </a:xfrm>
        </p:spPr>
        <p:txBody>
          <a:bodyPr/>
          <a:lstStyle/>
          <a:p>
            <a:pPr marL="0" indent="0">
              <a:buNone/>
            </a:pPr>
            <a:r>
              <a:rPr lang="en-US" b="1" dirty="0"/>
              <a:t>Notes:</a:t>
            </a:r>
          </a:p>
          <a:p>
            <a:pPr marL="171450" indent="-171450"/>
            <a:r>
              <a:rPr lang="en-US" sz="1000" b="0" kern="1200" dirty="0">
                <a:solidFill>
                  <a:schemeClr val="tx1"/>
                </a:solidFill>
                <a:effectLst/>
                <a:latin typeface="+mn-lt"/>
                <a:ea typeface="+mn-ea"/>
                <a:cs typeface="+mn-cs"/>
              </a:rPr>
              <a:t>The</a:t>
            </a:r>
            <a:r>
              <a:rPr lang="en-US" sz="1000" b="0" kern="1200" baseline="0" dirty="0">
                <a:solidFill>
                  <a:schemeClr val="tx1"/>
                </a:solidFill>
                <a:effectLst/>
                <a:latin typeface="+mn-lt"/>
                <a:ea typeface="+mn-ea"/>
                <a:cs typeface="+mn-cs"/>
              </a:rPr>
              <a:t> SIROCCO and CALIMA</a:t>
            </a:r>
            <a:r>
              <a:rPr lang="en-US" sz="1000" b="0" kern="1200" dirty="0">
                <a:solidFill>
                  <a:schemeClr val="tx1"/>
                </a:solidFill>
                <a:effectLst/>
                <a:latin typeface="+mn-lt"/>
                <a:ea typeface="+mn-ea"/>
                <a:cs typeface="+mn-cs"/>
              </a:rPr>
              <a:t> post hoc analyses</a:t>
            </a:r>
            <a:r>
              <a:rPr lang="en-US" sz="1000" b="0" kern="1200" dirty="0">
                <a:effectLst/>
                <a:latin typeface="+mn-lt"/>
                <a:ea typeface="+mn-ea"/>
                <a:cs typeface="+mn-cs"/>
              </a:rPr>
              <a:t> in the subgroups of </a:t>
            </a:r>
            <a:r>
              <a:rPr lang="en-US" sz="1000" b="0" kern="1200" dirty="0">
                <a:solidFill>
                  <a:schemeClr val="tx1"/>
                </a:solidFill>
                <a:effectLst/>
                <a:latin typeface="+mn-lt"/>
                <a:ea typeface="+mn-ea"/>
                <a:cs typeface="+mn-cs"/>
              </a:rPr>
              <a:t>patients who had experienced 3 or more exacerbations in the prior year showed similar exacerbation</a:t>
            </a:r>
            <a:r>
              <a:rPr lang="en-US" sz="1000" b="0" kern="1200" baseline="0" dirty="0">
                <a:solidFill>
                  <a:schemeClr val="tx1"/>
                </a:solidFill>
                <a:effectLst/>
                <a:latin typeface="+mn-lt"/>
                <a:ea typeface="+mn-ea"/>
                <a:cs typeface="+mn-cs"/>
              </a:rPr>
              <a:t> reductions from placebo in both studies.</a:t>
            </a:r>
            <a:r>
              <a:rPr lang="en-US" sz="1000" b="0" kern="1200" baseline="30000" dirty="0">
                <a:solidFill>
                  <a:schemeClr val="tx1"/>
                </a:solidFill>
                <a:effectLst/>
                <a:latin typeface="+mn-lt"/>
                <a:ea typeface="+mn-ea"/>
                <a:cs typeface="+mn-cs"/>
              </a:rPr>
              <a:t>1,2</a:t>
            </a:r>
          </a:p>
          <a:p>
            <a:pPr marL="171450" marR="0" indent="-171450" algn="l" defTabSz="914400" rtl="0" eaLnBrk="1" fontAlgn="auto" latinLnBrk="0" hangingPunct="1">
              <a:lnSpc>
                <a:spcPct val="100000"/>
              </a:lnSpc>
              <a:spcBef>
                <a:spcPts val="300"/>
              </a:spcBef>
              <a:spcAft>
                <a:spcPts val="0"/>
              </a:spcAft>
              <a:buClr>
                <a:schemeClr val="accent1"/>
              </a:buClr>
              <a:buSzPct val="100000"/>
              <a:tabLst/>
              <a:defRPr/>
            </a:pPr>
            <a:r>
              <a:rPr lang="en-US" dirty="0"/>
              <a:t>In the CALIMA study,</a:t>
            </a:r>
            <a:r>
              <a:rPr lang="en-US" baseline="30000" dirty="0"/>
              <a:t>2</a:t>
            </a:r>
            <a:r>
              <a:rPr lang="en-US" strike="noStrike" dirty="0"/>
              <a:t> </a:t>
            </a:r>
            <a:r>
              <a:rPr lang="en-US" dirty="0"/>
              <a:t>the reduction in annual exacerbation rate versus placebo in the subgroup of patients with more severe asthma was 45% in the benralizumab Q4W group (n=92; p=0.0028) and 51% in the benralizumab Q8W group (n=95; p=0.0008).</a:t>
            </a:r>
          </a:p>
          <a:p>
            <a:pPr marL="171450" marR="0" indent="-171450" algn="l" defTabSz="914400" rtl="0" eaLnBrk="1" fontAlgn="auto" latinLnBrk="0" hangingPunct="1">
              <a:lnSpc>
                <a:spcPct val="100000"/>
              </a:lnSpc>
              <a:spcBef>
                <a:spcPts val="300"/>
              </a:spcBef>
              <a:spcAft>
                <a:spcPts val="0"/>
              </a:spcAft>
              <a:buClr>
                <a:schemeClr val="accent1"/>
              </a:buClr>
              <a:buSzPct val="100000"/>
              <a:tabLst/>
              <a:defRPr/>
            </a:pPr>
            <a:endParaRPr lang="en-US" dirty="0"/>
          </a:p>
          <a:p>
            <a:pPr marL="0" marR="0" indent="0" algn="l" defTabSz="914400" rtl="0" eaLnBrk="1" fontAlgn="auto" latinLnBrk="0" hangingPunct="1">
              <a:lnSpc>
                <a:spcPct val="100000"/>
              </a:lnSpc>
              <a:spcBef>
                <a:spcPts val="1200"/>
              </a:spcBef>
              <a:spcAft>
                <a:spcPts val="0"/>
              </a:spcAft>
              <a:buClr>
                <a:schemeClr val="accent1"/>
              </a:buClr>
              <a:buSzPct val="100000"/>
              <a:buFont typeface="Arial" panose="020B0604020202020204" pitchFamily="34" charset="0"/>
              <a:buNone/>
              <a:tabLst/>
              <a:defRPr/>
            </a:pPr>
            <a:r>
              <a:rPr lang="en-US" b="1" dirty="0"/>
              <a:t>References:</a:t>
            </a:r>
          </a:p>
          <a:p>
            <a:pPr marL="241653" indent="-241653" defTabSz="966612">
              <a:spcBef>
                <a:spcPts val="317"/>
              </a:spcBef>
              <a:buFont typeface="Arial" panose="020B0604020202020204" pitchFamily="34" charset="0"/>
              <a:buAutoNum type="arabicPeriod"/>
              <a:defRPr/>
            </a:pPr>
            <a:r>
              <a:rPr lang="en-US" sz="900" dirty="0"/>
              <a:t>Bleecker ER, FitzGerald JM, </a:t>
            </a:r>
            <a:r>
              <a:rPr lang="en-US" sz="900" dirty="0" err="1"/>
              <a:t>Chanez</a:t>
            </a:r>
            <a:r>
              <a:rPr lang="en-US" sz="900" dirty="0"/>
              <a:t> P, et al.  Efficacy and safety of benralizumab for patients with severe asthma uncontrolled with high-dosage inhaled corticosteroids and long-acting </a:t>
            </a:r>
            <a:r>
              <a:rPr lang="el-GR" sz="900" dirty="0"/>
              <a:t>β</a:t>
            </a:r>
            <a:r>
              <a:rPr lang="en-US" sz="900" baseline="-25000" dirty="0"/>
              <a:t>2</a:t>
            </a:r>
            <a:r>
              <a:rPr lang="en-US" sz="900" dirty="0"/>
              <a:t>-agonists (SIROCCO): a </a:t>
            </a:r>
            <a:r>
              <a:rPr lang="en-US" sz="900" dirty="0" err="1"/>
              <a:t>randomised</a:t>
            </a:r>
            <a:r>
              <a:rPr lang="en-US" sz="900" dirty="0"/>
              <a:t>, multicenter, placebo-controlled phase 3 trial [</a:t>
            </a:r>
            <a:r>
              <a:rPr lang="en-GB" sz="900" dirty="0"/>
              <a:t>supplementary </a:t>
            </a:r>
            <a:r>
              <a:rPr lang="en-US" sz="900" dirty="0"/>
              <a:t>appendix].  </a:t>
            </a:r>
            <a:r>
              <a:rPr lang="en-US" sz="900" i="1" dirty="0"/>
              <a:t>Lancet</a:t>
            </a:r>
            <a:r>
              <a:rPr lang="en-US" sz="900" dirty="0"/>
              <a:t>. 2016. http://dx.doi.org/10.1016/S0140-6736(16)31324-1. Accessed June 25, 2018.</a:t>
            </a:r>
          </a:p>
          <a:p>
            <a:pPr marL="241653" indent="-241653" defTabSz="966612">
              <a:spcBef>
                <a:spcPts val="317"/>
              </a:spcBef>
              <a:buFont typeface="Arial" panose="020B0604020202020204" pitchFamily="34" charset="0"/>
              <a:buAutoNum type="arabicPeriod"/>
              <a:defRPr/>
            </a:pPr>
            <a:r>
              <a:rPr lang="en-US" sz="900" dirty="0"/>
              <a:t>FitzGerald JM, Bleecker ER, Nair P, et al. </a:t>
            </a:r>
            <a:r>
              <a:rPr lang="en-GB" sz="900" dirty="0"/>
              <a:t>Benralizumab, an anti–interleukin-5 receptor α monoclonal antibody, as add-on treatment for patients with severe, uncontrolled, eosinophilic asthma (CALIMA): a randomised, double-blind, placebo-controlled phase 3 trial [supplementary appendix] . </a:t>
            </a:r>
            <a:r>
              <a:rPr lang="en-GB" sz="900" i="1" dirty="0"/>
              <a:t>Lancet</a:t>
            </a:r>
            <a:r>
              <a:rPr lang="en-GB" sz="900" dirty="0"/>
              <a:t>. 2016. </a:t>
            </a:r>
            <a:r>
              <a:rPr lang="en-US" sz="900" dirty="0"/>
              <a:t>http://dx.doi.org/10.1016/S0140-6736(16)31322-8. </a:t>
            </a:r>
            <a:r>
              <a:rPr lang="en-GB" sz="900" dirty="0"/>
              <a:t>Accessed June 25, 2018.</a:t>
            </a:r>
          </a:p>
          <a:p>
            <a:pPr marL="241653" indent="-241653" defTabSz="966612">
              <a:spcBef>
                <a:spcPts val="317"/>
              </a:spcBef>
              <a:buFont typeface="Arial" panose="020B0604020202020204" pitchFamily="34" charset="0"/>
              <a:buAutoNum type="arabicPeriod"/>
              <a:defRPr/>
            </a:pPr>
            <a:r>
              <a:rPr lang="en-US" sz="900" dirty="0"/>
              <a:t>Bleecker ER, FitzGerald JM, </a:t>
            </a:r>
            <a:r>
              <a:rPr lang="en-US" sz="900" dirty="0" err="1"/>
              <a:t>Chanez</a:t>
            </a:r>
            <a:r>
              <a:rPr lang="en-US" sz="900" dirty="0"/>
              <a:t> P, et al.  Efficacy and safety of benralizumab for patients with severe asthma uncontrolled with high-dosage inhaled corticosteroids and long-acting </a:t>
            </a:r>
            <a:r>
              <a:rPr lang="el-GR" sz="900" dirty="0"/>
              <a:t>β</a:t>
            </a:r>
            <a:r>
              <a:rPr lang="en-US" sz="900" baseline="-25000" dirty="0"/>
              <a:t>2</a:t>
            </a:r>
            <a:r>
              <a:rPr lang="en-US" sz="900" dirty="0"/>
              <a:t>-agonists (SIROCCO): a </a:t>
            </a:r>
            <a:r>
              <a:rPr lang="en-US" sz="900" dirty="0" err="1"/>
              <a:t>randomised</a:t>
            </a:r>
            <a:r>
              <a:rPr lang="en-US" sz="900" dirty="0"/>
              <a:t>, multicenter, placebo-controlled phase 3 trial. </a:t>
            </a:r>
            <a:r>
              <a:rPr lang="en-US" sz="900" i="1" dirty="0"/>
              <a:t>Lancet</a:t>
            </a:r>
            <a:r>
              <a:rPr lang="en-US" sz="900" dirty="0"/>
              <a:t>. 2016;388:2115-2127. </a:t>
            </a:r>
          </a:p>
          <a:p>
            <a:pPr marL="241653" indent="-241653" defTabSz="966612">
              <a:spcBef>
                <a:spcPts val="317"/>
              </a:spcBef>
              <a:buFont typeface="Arial" panose="020B0604020202020204" pitchFamily="34" charset="0"/>
              <a:buAutoNum type="arabicPeriod"/>
              <a:defRPr/>
            </a:pPr>
            <a:r>
              <a:rPr lang="en-US" sz="900" dirty="0"/>
              <a:t>FitzGerald JM, Bleecker ER, Nair P, et al. </a:t>
            </a:r>
            <a:r>
              <a:rPr lang="en-GB" sz="900" dirty="0"/>
              <a:t>Benralizumab, an anti–interleukin-5 receptor α monoclonal antibody, as add-on treatment for patients with severe, uncontrolled, eosinophilic asthma (CALIMA): a randomised, double-blind, placebo-controlled phase 3 trial. </a:t>
            </a:r>
            <a:r>
              <a:rPr lang="en-GB" sz="900" i="1" dirty="0"/>
              <a:t>Lancet</a:t>
            </a:r>
            <a:r>
              <a:rPr lang="en-GB" sz="900" dirty="0"/>
              <a:t>. 2016;</a:t>
            </a:r>
            <a:r>
              <a:rPr lang="en-US" sz="900" dirty="0"/>
              <a:t>388:2128-2141.</a:t>
            </a:r>
          </a:p>
          <a:p>
            <a:pPr marL="241653" indent="-241653" defTabSz="966612">
              <a:spcBef>
                <a:spcPts val="317"/>
              </a:spcBef>
              <a:buFont typeface="Arial" panose="020B0604020202020204" pitchFamily="34" charset="0"/>
              <a:buAutoNum type="arabicPeriod"/>
              <a:defRPr/>
            </a:pPr>
            <a:endParaRPr lang="en-US" sz="1000"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15</a:t>
            </a:fld>
            <a:endParaRPr lang="en-US" dirty="0"/>
          </a:p>
        </p:txBody>
      </p:sp>
    </p:spTree>
    <p:extLst>
      <p:ext uri="{BB962C8B-B14F-4D97-AF65-F5344CB8AC3E}">
        <p14:creationId xmlns:p14="http://schemas.microsoft.com/office/powerpoint/2010/main" val="391928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multicenter, placebo-controlled phase </a:t>
            </a:r>
            <a:r>
              <a:rPr lang="en-US" sz="1000" b="0" kern="1200" dirty="0">
                <a:effectLst/>
                <a:latin typeface="+mn-lt"/>
                <a:ea typeface="+mn-ea"/>
                <a:cs typeface="+mn-cs"/>
              </a:rPr>
              <a:t>3 trial [supplementary appendix].  </a:t>
            </a:r>
            <a:r>
              <a:rPr lang="en-US" sz="1000" b="0" i="1" kern="1200" dirty="0">
                <a:effectLst/>
                <a:latin typeface="+mn-lt"/>
                <a:ea typeface="+mn-ea"/>
                <a:cs typeface="+mn-cs"/>
              </a:rPr>
              <a:t>Lancet</a:t>
            </a:r>
            <a:r>
              <a:rPr lang="en-US" sz="1000" b="0" kern="1200" dirty="0">
                <a:effectLst/>
                <a:latin typeface="+mn-lt"/>
                <a:ea typeface="+mn-ea"/>
                <a:cs typeface="+mn-cs"/>
              </a:rPr>
              <a:t>. 2016;388:2115-2127. http://dx.doi.org/10.1016/S0140-6736(16)31324-1. Accessed </a:t>
            </a:r>
            <a:r>
              <a:rPr lang="en-US" sz="1000" dirty="0"/>
              <a:t>June 25, 2018. </a:t>
            </a:r>
            <a:endParaRPr lang="en-US" sz="1000" b="0" kern="1200" dirty="0">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b="0" kern="1200" dirty="0">
                <a:effectLst/>
                <a:latin typeface="+mn-lt"/>
                <a:ea typeface="+mn-ea"/>
                <a:cs typeface="+mn-cs"/>
              </a:rPr>
              <a:t>FitzGerald JM, Bleecker ER, Nair P, et al. </a:t>
            </a:r>
            <a:r>
              <a:rPr lang="en-GB" sz="1000" b="0" kern="1200" dirty="0">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US" sz="1000" b="0" kern="1200" dirty="0">
                <a:effectLst/>
                <a:latin typeface="+mn-lt"/>
                <a:ea typeface="+mn-ea"/>
                <a:cs typeface="+mn-cs"/>
              </a:rPr>
              <a:t>[supplementary appendix]</a:t>
            </a:r>
            <a:r>
              <a:rPr lang="en-GB" sz="1000" b="0" kern="1200" dirty="0">
                <a:effectLst/>
                <a:latin typeface="+mn-lt"/>
                <a:ea typeface="+mn-ea"/>
                <a:cs typeface="+mn-cs"/>
              </a:rPr>
              <a:t>. </a:t>
            </a:r>
            <a:r>
              <a:rPr lang="en-GB" sz="1000" b="0" i="1" kern="1200" dirty="0">
                <a:effectLst/>
                <a:latin typeface="+mn-lt"/>
                <a:ea typeface="+mn-ea"/>
                <a:cs typeface="+mn-cs"/>
              </a:rPr>
              <a:t>Lancet</a:t>
            </a:r>
            <a:r>
              <a:rPr lang="en-GB" sz="1000" b="0" kern="1200" dirty="0">
                <a:effectLst/>
                <a:latin typeface="+mn-lt"/>
                <a:ea typeface="+mn-ea"/>
                <a:cs typeface="+mn-cs"/>
              </a:rPr>
              <a:t>. 2016;</a:t>
            </a:r>
            <a:r>
              <a:rPr lang="en-US" sz="1000" b="0" kern="1200" dirty="0">
                <a:effectLst/>
                <a:latin typeface="+mn-lt"/>
                <a:ea typeface="+mn-ea"/>
                <a:cs typeface="+mn-cs"/>
              </a:rPr>
              <a:t>388:2128-2141. http://dx.doi.org/10.1016/S0140-6736(16)31322-8. Accessed </a:t>
            </a:r>
            <a:r>
              <a:rPr lang="en-US" sz="1000" dirty="0"/>
              <a:t>June 25, 2018. </a:t>
            </a:r>
            <a:endParaRPr lang="en-US" sz="10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00224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1158875"/>
            <a:ext cx="5954712" cy="3349625"/>
          </a:xfrm>
        </p:spPr>
      </p:sp>
      <p:sp>
        <p:nvSpPr>
          <p:cNvPr id="3" name="Notes Placeholder 2"/>
          <p:cNvSpPr>
            <a:spLocks noGrp="1"/>
          </p:cNvSpPr>
          <p:nvPr>
            <p:ph type="body" idx="1"/>
          </p:nvPr>
        </p:nvSpPr>
        <p:spPr>
          <a:xfrm>
            <a:off x="685800" y="4645109"/>
            <a:ext cx="5486400" cy="3600450"/>
          </a:xfrm>
        </p:spPr>
        <p:txBody>
          <a:bodyPr>
            <a:normAutofit/>
          </a:bodyPr>
          <a:lstStyle/>
          <a:p>
            <a:pPr marL="0" indent="0">
              <a:buNone/>
            </a:pPr>
            <a:r>
              <a:rPr lang="en-US" b="1" dirty="0"/>
              <a:t>Note:</a:t>
            </a:r>
          </a:p>
          <a:p>
            <a:pPr marL="0" lvl="0" indent="0">
              <a:buNone/>
            </a:pPr>
            <a:r>
              <a:rPr lang="en-US" sz="1000" b="0" kern="1200" dirty="0">
                <a:solidFill>
                  <a:schemeClr val="tx1"/>
                </a:solidFill>
                <a:effectLst/>
                <a:latin typeface="+mn-lt"/>
                <a:ea typeface="+mn-ea"/>
                <a:cs typeface="+mn-cs"/>
              </a:rPr>
              <a:t>In the primary analysis population, significant improvements in mean change from baseline in pre-bronchodilator FEV</a:t>
            </a:r>
            <a:r>
              <a:rPr lang="en-US" sz="1000" b="0" kern="1200" baseline="-25000" dirty="0">
                <a:solidFill>
                  <a:schemeClr val="tx1"/>
                </a:solidFill>
                <a:effectLst/>
                <a:latin typeface="+mn-lt"/>
                <a:ea typeface="+mn-ea"/>
                <a:cs typeface="+mn-cs"/>
              </a:rPr>
              <a:t>1</a:t>
            </a:r>
            <a:r>
              <a:rPr lang="en-US" sz="1000" b="0" kern="1200" dirty="0">
                <a:solidFill>
                  <a:schemeClr val="tx1"/>
                </a:solidFill>
                <a:effectLst/>
                <a:latin typeface="+mn-lt"/>
                <a:ea typeface="+mn-ea"/>
                <a:cs typeface="+mn-cs"/>
              </a:rPr>
              <a:t> were seen in the benralizumab groups versus placebo in both studies.</a:t>
            </a:r>
            <a:r>
              <a:rPr lang="en-US" sz="1000" b="0" kern="1200" baseline="30000" dirty="0">
                <a:solidFill>
                  <a:schemeClr val="tx1"/>
                </a:solidFill>
                <a:effectLst/>
                <a:latin typeface="+mn-lt"/>
                <a:ea typeface="+mn-ea"/>
                <a:cs typeface="+mn-cs"/>
              </a:rPr>
              <a:t>1,2</a:t>
            </a:r>
          </a:p>
          <a:p>
            <a:pPr marL="0" indent="0">
              <a:buNone/>
            </a:pPr>
            <a:endParaRPr lang="en-US"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17139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9925" y="1123950"/>
            <a:ext cx="5518150" cy="3105150"/>
          </a:xfrm>
        </p:spPr>
      </p:sp>
      <p:sp>
        <p:nvSpPr>
          <p:cNvPr id="3" name="Notes Placeholder 2"/>
          <p:cNvSpPr>
            <a:spLocks noGrp="1"/>
          </p:cNvSpPr>
          <p:nvPr>
            <p:ph type="body" idx="1"/>
          </p:nvPr>
        </p:nvSpPr>
        <p:spPr/>
        <p:txBody>
          <a:bodyPr/>
          <a:lstStyle/>
          <a:p>
            <a:pPr marL="0" indent="0">
              <a:buNone/>
            </a:pPr>
            <a:r>
              <a:rPr lang="en-US" b="1" dirty="0"/>
              <a:t>Note:</a:t>
            </a:r>
            <a:endParaRPr lang="en-US" dirty="0">
              <a:solidFill>
                <a:schemeClr val="accent1">
                  <a:lumMod val="60000"/>
                  <a:lumOff val="40000"/>
                </a:schemeClr>
              </a:solidFill>
            </a:endParaRPr>
          </a:p>
          <a:p>
            <a:pPr marL="0" indent="0">
              <a:buNone/>
            </a:pPr>
            <a:r>
              <a:rPr lang="en-US" dirty="0"/>
              <a:t>Improvement in lung function versus placebo by Week 4, the first time</a:t>
            </a:r>
            <a:r>
              <a:rPr lang="en-US" baseline="0" dirty="0"/>
              <a:t> </a:t>
            </a:r>
            <a:r>
              <a:rPr lang="en-US" dirty="0"/>
              <a:t>point at which FEV</a:t>
            </a:r>
            <a:r>
              <a:rPr lang="en-US" baseline="-25000" dirty="0"/>
              <a:t>1</a:t>
            </a:r>
            <a:r>
              <a:rPr lang="en-US" dirty="0"/>
              <a:t> was assessed, was maintained throughout the treatment </a:t>
            </a:r>
            <a:r>
              <a:rPr lang="en-US" dirty="0">
                <a:solidFill>
                  <a:schemeClr val="tx1"/>
                </a:solidFill>
              </a:rPr>
              <a:t>period</a:t>
            </a:r>
            <a:r>
              <a:rPr lang="en-US" dirty="0"/>
              <a:t>.</a:t>
            </a:r>
          </a:p>
          <a:p>
            <a:pPr marL="0" indent="0">
              <a:buNone/>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0" indent="0">
              <a:buNone/>
            </a:pPr>
            <a:endParaRPr lang="en-US" b="1"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373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54113"/>
            <a:ext cx="5761037" cy="3241675"/>
          </a:xfrm>
        </p:spPr>
      </p:sp>
      <p:sp>
        <p:nvSpPr>
          <p:cNvPr id="3" name="Notes Placeholder 2"/>
          <p:cNvSpPr>
            <a:spLocks noGrp="1"/>
          </p:cNvSpPr>
          <p:nvPr>
            <p:ph type="body" idx="1"/>
          </p:nvPr>
        </p:nvSpPr>
        <p:spPr>
          <a:xfrm>
            <a:off x="685800" y="4857757"/>
            <a:ext cx="5486400" cy="3600450"/>
          </a:xfrm>
        </p:spPr>
        <p:txBody>
          <a:bodyPr>
            <a:normAutofit/>
          </a:bodyPr>
          <a:lstStyle/>
          <a:p>
            <a:pPr marL="0" indent="0">
              <a:buNone/>
            </a:pPr>
            <a:r>
              <a:rPr lang="en-US" b="1" dirty="0"/>
              <a:t>Note:</a:t>
            </a:r>
          </a:p>
          <a:p>
            <a:pPr marL="0" indent="0">
              <a:buNone/>
            </a:pPr>
            <a:r>
              <a:rPr lang="en-US" sz="1000" b="0" kern="1200" dirty="0">
                <a:solidFill>
                  <a:schemeClr val="tx1"/>
                </a:solidFill>
                <a:effectLst/>
                <a:latin typeface="+mn-lt"/>
                <a:ea typeface="+mn-ea"/>
                <a:cs typeface="+mn-cs"/>
              </a:rPr>
              <a:t>In the primary analysis population, the benralizumab Q8W regimen resulted in significant improvements in total asthma symptom score relative to baseline versus placebo in both studies.</a:t>
            </a:r>
            <a:r>
              <a:rPr lang="en-US" sz="1000" b="0" kern="1200" baseline="30000" dirty="0">
                <a:solidFill>
                  <a:schemeClr val="tx1"/>
                </a:solidFill>
                <a:effectLst/>
                <a:latin typeface="+mn-lt"/>
                <a:ea typeface="+mn-ea"/>
                <a:cs typeface="+mn-cs"/>
              </a:rPr>
              <a:t>1,2</a:t>
            </a:r>
          </a:p>
          <a:p>
            <a:pPr marL="0" indent="0">
              <a:buNone/>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1000" b="0" kern="1200" dirty="0">
                <a:effectLst/>
                <a:latin typeface="+mn-lt"/>
                <a:ea typeface="+mn-ea"/>
                <a:cs typeface="+mn-cs"/>
              </a:rPr>
              <a:t>FitzGerald JM, Bleecker ER, Nair P, et al. </a:t>
            </a:r>
            <a:r>
              <a:rPr lang="en-GB" sz="1000" b="0" kern="1200" dirty="0">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US" sz="1000" b="0" kern="1200" dirty="0">
                <a:effectLst/>
                <a:latin typeface="+mn-lt"/>
                <a:ea typeface="+mn-ea"/>
                <a:cs typeface="+mn-cs"/>
              </a:rPr>
              <a:t>[supplementary appendix]</a:t>
            </a:r>
            <a:r>
              <a:rPr lang="en-GB" sz="1000" b="0" kern="1200" dirty="0">
                <a:effectLst/>
                <a:latin typeface="+mn-lt"/>
                <a:ea typeface="+mn-ea"/>
                <a:cs typeface="+mn-cs"/>
              </a:rPr>
              <a:t>. </a:t>
            </a:r>
            <a:r>
              <a:rPr lang="en-GB" sz="1000" b="0" i="1" kern="1200" dirty="0">
                <a:effectLst/>
                <a:latin typeface="+mn-lt"/>
                <a:ea typeface="+mn-ea"/>
                <a:cs typeface="+mn-cs"/>
              </a:rPr>
              <a:t>Lancet</a:t>
            </a:r>
            <a:r>
              <a:rPr lang="en-GB" sz="1000" b="0" kern="1200" dirty="0">
                <a:effectLst/>
                <a:latin typeface="+mn-lt"/>
                <a:ea typeface="+mn-ea"/>
                <a:cs typeface="+mn-cs"/>
              </a:rPr>
              <a:t>. 2016;</a:t>
            </a:r>
            <a:r>
              <a:rPr lang="en-US" sz="1000" b="0" kern="1200" dirty="0">
                <a:effectLst/>
                <a:latin typeface="+mn-lt"/>
                <a:ea typeface="+mn-ea"/>
                <a:cs typeface="+mn-cs"/>
              </a:rPr>
              <a:t>388:2128-2141. http://dx.doi.org/10.1016/S0140-6736(16)31322-8. Accessed </a:t>
            </a:r>
            <a:r>
              <a:rPr lang="en-US" sz="1000" dirty="0"/>
              <a:t>June 25, 2018. </a:t>
            </a:r>
            <a:endParaRPr lang="en-US" sz="1000" b="1" dirty="0"/>
          </a:p>
          <a:p>
            <a:pPr marL="228600" lvl="0" indent="-228600">
              <a:buFont typeface="+mj-lt"/>
              <a:buAutoNum type="arabicPeriod"/>
            </a:pPr>
            <a:endParaRPr lang="en-US" sz="1000" b="0" kern="1200" dirty="0">
              <a:solidFill>
                <a:schemeClr val="tx1"/>
              </a:solidFill>
              <a:effectLst/>
              <a:latin typeface="+mn-lt"/>
              <a:ea typeface="+mn-ea"/>
              <a:cs typeface="+mn-cs"/>
            </a:endParaRPr>
          </a:p>
          <a:p>
            <a:pPr marL="0" indent="0">
              <a:buNone/>
            </a:pPr>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226892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162050"/>
            <a:ext cx="5761038" cy="3241675"/>
          </a:xfrm>
        </p:spPr>
      </p:sp>
      <p:sp>
        <p:nvSpPr>
          <p:cNvPr id="3" name="Notes Placeholder 2"/>
          <p:cNvSpPr>
            <a:spLocks noGrp="1"/>
          </p:cNvSpPr>
          <p:nvPr>
            <p:ph type="body" idx="1"/>
          </p:nvPr>
        </p:nvSpPr>
        <p:spPr>
          <a:xfrm>
            <a:off x="685800" y="4400549"/>
            <a:ext cx="5836920" cy="4754694"/>
          </a:xfrm>
        </p:spPr>
        <p:txBody>
          <a:bodyPr/>
          <a:lstStyle/>
          <a:p>
            <a:pPr marL="0" indent="0">
              <a:buNone/>
            </a:pPr>
            <a:r>
              <a:rPr lang="en-US" sz="800" b="1" dirty="0"/>
              <a:t>Note:</a:t>
            </a:r>
            <a:endParaRPr lang="en-US" sz="800" dirty="0"/>
          </a:p>
          <a:p>
            <a:pPr marL="0" indent="0">
              <a:buNone/>
            </a:pPr>
            <a:r>
              <a:rPr lang="en-US" sz="800" dirty="0"/>
              <a:t>Present slide.</a:t>
            </a:r>
          </a:p>
          <a:p>
            <a:pPr marL="0" indent="0">
              <a:spcBef>
                <a:spcPts val="1200"/>
              </a:spcBef>
              <a:buNone/>
            </a:pPr>
            <a:r>
              <a:rPr lang="en-US" sz="800" b="1" dirty="0"/>
              <a:t>Additional information:</a:t>
            </a:r>
            <a:r>
              <a:rPr lang="en-US" sz="800" b="1" baseline="30000" dirty="0"/>
              <a:t>1-6</a:t>
            </a:r>
          </a:p>
          <a:p>
            <a:r>
              <a:rPr lang="en-US" sz="800" dirty="0"/>
              <a:t>ACQ-6</a:t>
            </a:r>
          </a:p>
          <a:p>
            <a:pPr lvl="2">
              <a:buClrTx/>
              <a:buFont typeface="Arial" panose="020B0604020202020204" pitchFamily="34" charset="0"/>
              <a:buChar char="─"/>
            </a:pPr>
            <a:r>
              <a:rPr lang="en-US" sz="800" dirty="0"/>
              <a:t>A shortened version of the ACQ was used to assess asthma symptoms (nighttime waking, symptoms on waking, activity limitation, shortness of breath, wheezing) and SABA use</a:t>
            </a:r>
          </a:p>
          <a:p>
            <a:pPr lvl="2">
              <a:buClrTx/>
              <a:buFont typeface="Arial" panose="020B0604020202020204" pitchFamily="34" charset="0"/>
              <a:buChar char="─"/>
            </a:pPr>
            <a:r>
              <a:rPr lang="en-US" sz="800" dirty="0"/>
              <a:t>Patients were asked to recall their experiences during the previous week and to score each of the symptoms on a 7-point scale ranging from 0 (totally controlled) to 6 (severely uncontrolled)</a:t>
            </a:r>
          </a:p>
          <a:p>
            <a:pPr lvl="2">
              <a:buClrTx/>
              <a:buFont typeface="Arial" panose="020B0604020202020204" pitchFamily="34" charset="0"/>
              <a:buChar char="─"/>
            </a:pPr>
            <a:r>
              <a:rPr lang="en-US" sz="800" dirty="0"/>
              <a:t>Individual ACQ-6 total score changes of ≥0.5 were considered to be clinically meaningful</a:t>
            </a:r>
          </a:p>
          <a:p>
            <a:pPr lvl="1"/>
            <a:r>
              <a:rPr lang="en-US" sz="800" dirty="0"/>
              <a:t>AQLQ(S)+12</a:t>
            </a:r>
            <a:r>
              <a:rPr lang="en-US" sz="800" baseline="0" dirty="0"/>
              <a:t> </a:t>
            </a:r>
            <a:r>
              <a:rPr lang="en-US" sz="800" dirty="0"/>
              <a:t>questionnaire that measures health-related quality of life in patients ≥12 years with asthma</a:t>
            </a:r>
          </a:p>
          <a:p>
            <a:pPr lvl="2">
              <a:buClrTx/>
              <a:buFont typeface="Arial" panose="020B0604020202020204" pitchFamily="34" charset="0"/>
              <a:buChar char="─"/>
            </a:pPr>
            <a:r>
              <a:rPr lang="en-US" sz="800" dirty="0"/>
              <a:t>Comprised of four domains: symptoms, activity limitations, emotional function, and environmental stimuli </a:t>
            </a:r>
          </a:p>
          <a:p>
            <a:pPr lvl="2">
              <a:buClrTx/>
              <a:buFont typeface="Arial" panose="020B0604020202020204" pitchFamily="34" charset="0"/>
              <a:buChar char="─"/>
            </a:pPr>
            <a:r>
              <a:rPr lang="en-US" sz="800" dirty="0"/>
              <a:t>Patients were asked to recall their experiences during the previous 2 weeks and to score each of the domains on a 7-point scale ranging from 7 (no impairment) to 1 (severe impairment)</a:t>
            </a:r>
          </a:p>
          <a:p>
            <a:pPr lvl="2">
              <a:buClrTx/>
              <a:buFont typeface="Arial" panose="020B0604020202020204" pitchFamily="34" charset="0"/>
              <a:buChar char="─"/>
            </a:pPr>
            <a:r>
              <a:rPr lang="en-US" sz="800" dirty="0"/>
              <a:t>Individual AQLQ(S)+12 total or domain score changes of ≥0.5 were considered to be clinically meaningful</a:t>
            </a:r>
          </a:p>
          <a:p>
            <a:pPr lvl="2">
              <a:buClrTx/>
              <a:buFont typeface="Arial" panose="020B0604020202020204" pitchFamily="34" charset="0"/>
              <a:buChar char="─"/>
            </a:pPr>
            <a:r>
              <a:rPr lang="en-US" sz="800" dirty="0"/>
              <a:t>Following randomization, patients were asked to complete the AQLQ(S)+12 once every 4 weeks (±1 day) throughout the treatment period</a:t>
            </a:r>
          </a:p>
          <a:p>
            <a:pPr marL="0" indent="0">
              <a:buNone/>
            </a:pPr>
            <a:r>
              <a:rPr lang="en-US" sz="8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a:t>
            </a:r>
            <a:r>
              <a:rPr lang="en-US" sz="800" dirty="0" err="1"/>
              <a:t>Chanez</a:t>
            </a:r>
            <a:r>
              <a:rPr lang="en-US" sz="800" dirty="0"/>
              <a:t>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a:t>
            </a:r>
            <a:r>
              <a:rPr lang="en-US" sz="800" dirty="0" err="1"/>
              <a:t>randomised</a:t>
            </a:r>
            <a:r>
              <a:rPr lang="en-US" sz="800" dirty="0"/>
              <a:t>, </a:t>
            </a:r>
            <a:r>
              <a:rPr lang="en-US" sz="800" dirty="0" err="1"/>
              <a:t>multicentre</a:t>
            </a:r>
            <a:r>
              <a:rPr lang="en-US" sz="800" dirty="0"/>
              <a:t>, placebo‑controlled phase 3 trial. </a:t>
            </a:r>
            <a:r>
              <a:rPr lang="en-US" sz="800" i="1" dirty="0"/>
              <a:t>Lancet</a:t>
            </a:r>
            <a:r>
              <a:rPr lang="en-US" sz="800" dirty="0"/>
              <a:t>. 2016;388:2115-2127.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Benralizumab, an anti–interleukin-5 receptor α monoclonal antibody, as add-on treatment for patients with severe, uncontrolled, eosinophilic asthma (CALIMA): a </a:t>
            </a:r>
            <a:r>
              <a:rPr lang="en-US" sz="800" dirty="0" err="1"/>
              <a:t>randomised</a:t>
            </a:r>
            <a:r>
              <a:rPr lang="en-US" sz="800" dirty="0"/>
              <a:t>, double-blind, placebo-controlled phase 3 trial. </a:t>
            </a:r>
            <a:r>
              <a:rPr lang="en-US" sz="800" i="1" dirty="0"/>
              <a:t>Lancet</a:t>
            </a:r>
            <a:r>
              <a:rPr lang="en-US" sz="800" dirty="0"/>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In House Data.</a:t>
            </a:r>
            <a:r>
              <a:rPr lang="en-US" sz="800" baseline="0" dirty="0"/>
              <a:t> </a:t>
            </a:r>
            <a:r>
              <a:rPr lang="en-US" sz="800" dirty="0"/>
              <a:t>AstraZeneca Pharmaceuticals LP. Clinical</a:t>
            </a:r>
            <a:r>
              <a:rPr lang="en-US" sz="800" baseline="0" dirty="0"/>
              <a:t> study report </a:t>
            </a:r>
            <a:r>
              <a:rPr lang="en-US" sz="800" dirty="0"/>
              <a:t>D3250C00017.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In House Data.</a:t>
            </a:r>
            <a:r>
              <a:rPr lang="en-US" sz="800" baseline="0" dirty="0"/>
              <a:t> </a:t>
            </a:r>
            <a:r>
              <a:rPr lang="en-US" sz="800" dirty="0"/>
              <a:t>AstraZeneca</a:t>
            </a:r>
            <a:r>
              <a:rPr lang="en-US" sz="800" baseline="0" dirty="0"/>
              <a:t> Pharmaceuticals LP. </a:t>
            </a:r>
            <a:r>
              <a:rPr lang="en-US" sz="800" dirty="0"/>
              <a:t>Clinical study</a:t>
            </a:r>
            <a:r>
              <a:rPr lang="en-US" sz="800" baseline="0" dirty="0"/>
              <a:t> report </a:t>
            </a:r>
            <a:r>
              <a:rPr lang="en-US" sz="800" dirty="0"/>
              <a:t>D3250C00018.</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a:t>
            </a:r>
            <a:r>
              <a:rPr lang="en-US" sz="800" dirty="0" err="1"/>
              <a:t>Chanez</a:t>
            </a:r>
            <a:r>
              <a:rPr lang="en-US" sz="800" dirty="0"/>
              <a:t>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a:t>
            </a:r>
            <a:r>
              <a:rPr lang="en-US" sz="800" dirty="0" err="1"/>
              <a:t>randomised</a:t>
            </a:r>
            <a:r>
              <a:rPr lang="en-US" sz="800" dirty="0"/>
              <a:t>, multicenter, placebo-controlled phase 3 trial [supplementary appendix].  </a:t>
            </a:r>
            <a:r>
              <a:rPr lang="en-US" sz="800" i="1" dirty="0"/>
              <a:t>Lancet</a:t>
            </a:r>
            <a:r>
              <a:rPr lang="en-US" sz="800" dirty="0"/>
              <a:t>. 2016. http://dx.doi.org/10.1016/S0140-6736(16)31324-1. Accessed June 25, 2018.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US" sz="800" dirty="0"/>
              <a:t>[supplementary appendix]</a:t>
            </a:r>
            <a:r>
              <a:rPr lang="en-GB" sz="800" dirty="0"/>
              <a:t>. </a:t>
            </a:r>
            <a:r>
              <a:rPr lang="en-GB" sz="800" i="1" dirty="0"/>
              <a:t>Lancet</a:t>
            </a:r>
            <a:r>
              <a:rPr lang="en-GB" sz="800" dirty="0"/>
              <a:t>. 2016. </a:t>
            </a:r>
            <a:r>
              <a:rPr lang="en-US" sz="800" dirty="0"/>
              <a:t>http://dx.doi.org/10.1016/S0140-6736(16)31322-8. Accessed June 25, 2018. </a:t>
            </a:r>
            <a:endParaRPr lang="en-US" sz="8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8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800" dirty="0"/>
          </a:p>
          <a:p>
            <a:pPr marL="241653" indent="-241653" defTabSz="966612">
              <a:spcBef>
                <a:spcPts val="317"/>
              </a:spcBef>
              <a:buFont typeface="Arial" panose="020B0604020202020204" pitchFamily="34" charset="0"/>
              <a:buAutoNum type="arabicPeriod"/>
              <a:defRPr/>
            </a:pPr>
            <a:endParaRPr lang="en-US" sz="800" dirty="0"/>
          </a:p>
          <a:p>
            <a:pPr marL="0" indent="0">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75449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Clr>
                <a:schemeClr val="accent1"/>
              </a:buClr>
              <a:buFont typeface="Arial" panose="020B0604020202020204" pitchFamily="34" charset="0"/>
              <a:buNone/>
            </a:pPr>
            <a:r>
              <a:rPr lang="en-US" sz="1000" b="0" dirty="0"/>
              <a:t>Improvements were observed in morning PEF by Week 4 for both dosing regimens</a:t>
            </a:r>
            <a:r>
              <a:rPr lang="en-US" sz="1000" b="0" baseline="0" dirty="0"/>
              <a:t> </a:t>
            </a:r>
            <a:r>
              <a:rPr lang="en-US" sz="1000" b="0" dirty="0"/>
              <a:t>in both the SIROCCO and CALIMA studies.</a:t>
            </a:r>
            <a:r>
              <a:rPr lang="en-US" sz="1000" b="0" baseline="30000" dirty="0"/>
              <a:t>1-4</a:t>
            </a:r>
          </a:p>
          <a:p>
            <a:pPr marL="0" indent="0">
              <a:buNone/>
            </a:pPr>
            <a:endParaRPr lang="en-US" b="1" baseline="0" dirty="0"/>
          </a:p>
          <a:p>
            <a:pPr marL="0" indent="0">
              <a:buNone/>
            </a:pPr>
            <a:r>
              <a:rPr lang="en-US" b="1" dirty="0"/>
              <a:t>References:</a:t>
            </a:r>
          </a:p>
          <a:p>
            <a:pPr marL="228600" indent="-228600">
              <a:buFont typeface="+mj-lt"/>
              <a:buAutoNum type="arabicPeriod"/>
            </a:pPr>
            <a:r>
              <a:rPr lang="en-US" dirty="0"/>
              <a:t>In House Data, AstraZeneca Pharmaceuticals LP. Clinical study report D3250C00017.</a:t>
            </a:r>
            <a:r>
              <a:rPr lang="en-US" baseline="0" dirty="0"/>
              <a:t> </a:t>
            </a:r>
            <a:r>
              <a:rPr lang="en-US" dirty="0"/>
              <a:t>Section. 12.2 Efficacy and other non-safety data. June 2016.</a:t>
            </a:r>
          </a:p>
          <a:p>
            <a:pPr marL="228600" indent="-228600">
              <a:buFont typeface="+mj-lt"/>
              <a:buAutoNum type="arabicPeriod"/>
            </a:pPr>
            <a:r>
              <a:rPr lang="en-US" dirty="0"/>
              <a:t>In House Data, AstraZeneca Pharmaceuticals LP. Clinical study report D3250C00017. Section. 12.6 Figures. June 2016. </a:t>
            </a:r>
          </a:p>
          <a:p>
            <a:pPr marL="228600" indent="-228600">
              <a:buFont typeface="+mj-lt"/>
              <a:buAutoNum type="arabicPeriod"/>
            </a:pPr>
            <a:r>
              <a:rPr lang="en-US" dirty="0"/>
              <a:t>In House Data, AstraZeneca Pharmaceuticals LP. Clinical study report D3250C00018. Section. 12.2 Efficacy and other non-safety data. June 2016.</a:t>
            </a:r>
          </a:p>
          <a:p>
            <a:pPr marL="228600" indent="-228600">
              <a:buFont typeface="+mj-lt"/>
              <a:buAutoNum type="arabicPeriod"/>
            </a:pPr>
            <a:r>
              <a:rPr lang="en-US" dirty="0"/>
              <a:t>In House Data, AstraZeneca Pharmaceuticals LP. Clinical study report D3250C00018. Section. 12.6 Figures. June 2016. </a:t>
            </a:r>
          </a:p>
          <a:p>
            <a:pPr marL="0" indent="0">
              <a:buNone/>
            </a:pPr>
            <a:endParaRPr lang="en-US" dirty="0"/>
          </a:p>
          <a:p>
            <a:pPr marL="0" indent="0">
              <a:buNone/>
            </a:pPr>
            <a:endParaRPr lang="en-US" b="1" baseline="0" dirty="0"/>
          </a:p>
        </p:txBody>
      </p:sp>
      <p:sp>
        <p:nvSpPr>
          <p:cNvPr id="4" name="Slide Number Placeholder 3"/>
          <p:cNvSpPr>
            <a:spLocks noGrp="1"/>
          </p:cNvSpPr>
          <p:nvPr>
            <p:ph type="sldNum" sz="quarter" idx="10"/>
          </p:nvPr>
        </p:nvSpPr>
        <p:spPr/>
        <p:txBody>
          <a:bodyPr/>
          <a:lstStyle/>
          <a:p>
            <a:fld id="{9DC6D1C1-EE92-49F0-9360-996A2F545626}" type="slidenum">
              <a:rPr lang="en-US" smtClean="0"/>
              <a:pPr/>
              <a:t>21</a:t>
            </a:fld>
            <a:endParaRPr lang="en-US" dirty="0"/>
          </a:p>
        </p:txBody>
      </p:sp>
    </p:spTree>
    <p:extLst>
      <p:ext uri="{BB962C8B-B14F-4D97-AF65-F5344CB8AC3E}">
        <p14:creationId xmlns:p14="http://schemas.microsoft.com/office/powerpoint/2010/main" val="1931777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50"/>
            <a:ext cx="5972175" cy="4533900"/>
          </a:xfrm>
        </p:spPr>
        <p:txBody>
          <a:bodyPr/>
          <a:lstStyle/>
          <a:p>
            <a:pPr marL="0" indent="0">
              <a:buNone/>
            </a:pPr>
            <a:r>
              <a:rPr lang="en-US" b="1" dirty="0"/>
              <a:t>Note:</a:t>
            </a:r>
          </a:p>
          <a:p>
            <a:pPr marL="0" indent="0">
              <a:buNone/>
            </a:pPr>
            <a:r>
              <a:rPr lang="en-US" sz="1000" b="0" i="0" kern="1200" dirty="0">
                <a:solidFill>
                  <a:schemeClr val="tx1"/>
                </a:solidFill>
                <a:effectLst/>
                <a:latin typeface="+mn-lt"/>
                <a:ea typeface="+mn-ea"/>
                <a:cs typeface="+mn-cs"/>
              </a:rPr>
              <a:t>In a post hoc analysis of patients who </a:t>
            </a:r>
            <a:r>
              <a:rPr lang="en-US" sz="1000" b="0" i="0" kern="1200" dirty="0">
                <a:effectLst/>
                <a:latin typeface="+mn-lt"/>
                <a:ea typeface="+mn-ea"/>
                <a:cs typeface="+mn-cs"/>
              </a:rPr>
              <a:t>had at least 3 exacerbations in the previous year, patients in the benralizumab Q8W cohort who had </a:t>
            </a:r>
            <a:r>
              <a:rPr lang="en-US" sz="1000" b="0" i="0" u="none" strike="noStrike" kern="1200" baseline="0" dirty="0">
                <a:latin typeface="+mn-lt"/>
                <a:ea typeface="+mn-ea"/>
                <a:cs typeface="+mn-cs"/>
              </a:rPr>
              <a:t>baseline blood eosinophil counts</a:t>
            </a:r>
            <a:r>
              <a:rPr lang="en-US" sz="1000" b="0" i="0" kern="1200" dirty="0">
                <a:effectLst/>
                <a:latin typeface="+mn-lt"/>
                <a:ea typeface="+mn-ea"/>
                <a:cs typeface="+mn-cs"/>
              </a:rPr>
              <a:t> ≥300 cells/</a:t>
            </a:r>
            <a:r>
              <a:rPr lang="en-US" sz="1000" b="0" i="0" kern="1200" dirty="0" err="1">
                <a:effectLst/>
                <a:latin typeface="+mn-lt"/>
                <a:ea typeface="+mn-ea"/>
                <a:cs typeface="+mn-cs"/>
              </a:rPr>
              <a:t>μL</a:t>
            </a:r>
            <a:r>
              <a:rPr lang="en-US" sz="1000" b="0" i="0" kern="1200" dirty="0">
                <a:effectLst/>
                <a:latin typeface="+mn-lt"/>
                <a:ea typeface="+mn-ea"/>
                <a:cs typeface="+mn-cs"/>
              </a:rPr>
              <a:t> had greater improvements relative to placebo in the primary and secondary efficacy endpoints</a:t>
            </a:r>
            <a:r>
              <a:rPr lang="en-US" dirty="0"/>
              <a:t>.</a:t>
            </a:r>
            <a:r>
              <a:rPr lang="en-US" baseline="30000" dirty="0"/>
              <a:t>1-4</a:t>
            </a:r>
          </a:p>
          <a:p>
            <a:pPr marL="0" indent="0">
              <a:buNone/>
            </a:pPr>
            <a:endParaRPr lang="en-US" baseline="30000"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1" dirty="0"/>
              <a:t>Primary efficacy analysis:</a:t>
            </a:r>
            <a:endParaRPr lang="en-US" sz="1000" b="1" baseline="30000" dirty="0"/>
          </a:p>
          <a:p>
            <a:r>
              <a:rPr lang="en-US" sz="1000" b="0" i="0" u="none" kern="1200" baseline="0" dirty="0">
                <a:latin typeface="+mn-lt"/>
                <a:ea typeface="+mn-ea"/>
                <a:cs typeface="+mn-cs"/>
              </a:rPr>
              <a:t>The primary efficacy analysis was in adult </a:t>
            </a:r>
            <a:r>
              <a:rPr lang="en-US" sz="1000" b="0" i="0" u="none" strike="noStrike" kern="1200" baseline="0" dirty="0">
                <a:latin typeface="+mn-lt"/>
                <a:ea typeface="+mn-ea"/>
                <a:cs typeface="+mn-cs"/>
              </a:rPr>
              <a:t>and adolescent patients with baseline blood eosinophil counts </a:t>
            </a:r>
            <a:r>
              <a:rPr lang="en-US" sz="1000" dirty="0"/>
              <a:t>≥300 cells/</a:t>
            </a:r>
            <a:r>
              <a:rPr lang="el-GR" sz="1000" dirty="0"/>
              <a:t>µ</a:t>
            </a:r>
            <a:r>
              <a:rPr lang="en-US" sz="1000" dirty="0"/>
              <a:t>L </a:t>
            </a:r>
            <a:r>
              <a:rPr lang="en-US" sz="1000" b="0" i="0" u="none" strike="noStrike" kern="1200" baseline="0" dirty="0">
                <a:latin typeface="+mn-lt"/>
                <a:ea typeface="+mn-ea"/>
                <a:cs typeface="+mn-cs"/>
              </a:rPr>
              <a:t>receiving high-dosage ICS plus LABA</a:t>
            </a:r>
            <a:r>
              <a:rPr lang="en-US" sz="1000" b="0" i="0" u="none" strike="noStrike" kern="1200" baseline="30000" dirty="0"/>
              <a:t>1,3</a:t>
            </a:r>
            <a:endParaRPr lang="en-US" baseline="30000"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b="1"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effectLst/>
                <a:latin typeface="+mn-lt"/>
                <a:ea typeface="+mn-ea"/>
                <a:cs typeface="+mn-cs"/>
              </a:rPr>
              <a:t>β</a:t>
            </a:r>
            <a:r>
              <a:rPr lang="en-US" sz="900" b="0" kern="1200" baseline="-25000" dirty="0">
                <a:effectLst/>
                <a:latin typeface="+mn-lt"/>
                <a:ea typeface="+mn-ea"/>
                <a:cs typeface="+mn-cs"/>
              </a:rPr>
              <a:t>2</a:t>
            </a:r>
            <a:r>
              <a:rPr lang="en-US" sz="900" b="0" kern="1200" dirty="0">
                <a:effectLst/>
                <a:latin typeface="+mn-lt"/>
                <a:ea typeface="+mn-ea"/>
                <a:cs typeface="+mn-cs"/>
              </a:rPr>
              <a:t>-agonists (SIROCCO): a randomised, multicentre, placebo‑controlled phase 3 trial. </a:t>
            </a:r>
            <a:r>
              <a:rPr lang="en-US" sz="900" b="0" i="1" kern="1200" dirty="0">
                <a:effectLst/>
                <a:latin typeface="+mn-lt"/>
                <a:ea typeface="+mn-ea"/>
                <a:cs typeface="+mn-cs"/>
              </a:rPr>
              <a:t>Lancet</a:t>
            </a:r>
            <a:r>
              <a:rPr lang="en-US" sz="900" b="0" kern="1200" dirty="0">
                <a:effectLst/>
                <a:latin typeface="+mn-lt"/>
                <a:ea typeface="+mn-ea"/>
                <a:cs typeface="+mn-cs"/>
              </a:rPr>
              <a:t>. 2016;388:2115-2127.</a:t>
            </a:r>
            <a:endParaRPr lang="en-US" sz="900" b="0" i="0" u="none" strike="noStrike" kern="1200" baseline="0" dirty="0">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effectLst/>
                <a:latin typeface="+mn-lt"/>
                <a:ea typeface="+mn-ea"/>
                <a:cs typeface="+mn-cs"/>
              </a:rPr>
              <a:t>β</a:t>
            </a:r>
            <a:r>
              <a:rPr lang="en-US" sz="900" b="0" kern="1200" baseline="-25000" dirty="0">
                <a:effectLst/>
                <a:latin typeface="+mn-lt"/>
                <a:ea typeface="+mn-ea"/>
                <a:cs typeface="+mn-cs"/>
              </a:rPr>
              <a:t>2</a:t>
            </a:r>
            <a:r>
              <a:rPr lang="en-US" sz="900" b="0" kern="1200" dirty="0">
                <a:effectLst/>
                <a:latin typeface="+mn-lt"/>
                <a:ea typeface="+mn-ea"/>
                <a:cs typeface="+mn-cs"/>
              </a:rPr>
              <a:t>-agonists (SIROCCO): a randomised, multicenter, placebo-controlled phase 3 trial [supplementary appendix].  </a:t>
            </a:r>
            <a:r>
              <a:rPr lang="en-US" sz="900" b="0" i="1" kern="1200" dirty="0">
                <a:effectLst/>
                <a:latin typeface="+mn-lt"/>
                <a:ea typeface="+mn-ea"/>
                <a:cs typeface="+mn-cs"/>
              </a:rPr>
              <a:t>Lancet</a:t>
            </a:r>
            <a:r>
              <a:rPr lang="en-US" sz="900" b="0" kern="1200" dirty="0">
                <a:effectLst/>
                <a:latin typeface="+mn-lt"/>
                <a:ea typeface="+mn-ea"/>
                <a:cs typeface="+mn-cs"/>
              </a:rPr>
              <a:t>. 2016;388:2115-2127. http://dx.doi.org/10.1016/S0140-6736(16)31324-1. Accessed </a:t>
            </a:r>
            <a:r>
              <a:rPr lang="en-US" sz="900" dirty="0"/>
              <a:t>June 25, 2018. </a:t>
            </a:r>
            <a:endParaRPr lang="en-US" sz="9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effectLst/>
                <a:latin typeface="+mn-lt"/>
                <a:ea typeface="+mn-ea"/>
                <a:cs typeface="+mn-cs"/>
              </a:rPr>
              <a:t>Lancet</a:t>
            </a:r>
            <a:r>
              <a:rPr lang="en-US" sz="900" b="0" kern="1200" dirty="0">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FitzGerald JM, Bleecker ER, Nair P, et al. </a:t>
            </a:r>
            <a:r>
              <a:rPr lang="en-GB" sz="900" b="0" kern="1200" dirty="0">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US" sz="900" b="0" kern="1200" dirty="0">
                <a:effectLst/>
                <a:latin typeface="+mn-lt"/>
                <a:ea typeface="+mn-ea"/>
                <a:cs typeface="+mn-cs"/>
              </a:rPr>
              <a:t>[supplementary appendix]</a:t>
            </a:r>
            <a:r>
              <a:rPr lang="en-GB" sz="900" b="0" kern="1200" dirty="0">
                <a:effectLst/>
                <a:latin typeface="+mn-lt"/>
                <a:ea typeface="+mn-ea"/>
                <a:cs typeface="+mn-cs"/>
              </a:rPr>
              <a:t>. </a:t>
            </a:r>
            <a:r>
              <a:rPr lang="en-GB" sz="900" b="0" i="1" kern="1200" dirty="0">
                <a:effectLst/>
                <a:latin typeface="+mn-lt"/>
                <a:ea typeface="+mn-ea"/>
                <a:cs typeface="+mn-cs"/>
              </a:rPr>
              <a:t>Lancet</a:t>
            </a:r>
            <a:r>
              <a:rPr lang="en-GB" sz="900" b="0" kern="1200" dirty="0">
                <a:effectLst/>
                <a:latin typeface="+mn-lt"/>
                <a:ea typeface="+mn-ea"/>
                <a:cs typeface="+mn-cs"/>
              </a:rPr>
              <a:t>. 2016;</a:t>
            </a:r>
            <a:r>
              <a:rPr lang="en-US" sz="900" b="0" kern="1200" dirty="0">
                <a:effectLst/>
                <a:latin typeface="+mn-lt"/>
                <a:ea typeface="+mn-ea"/>
                <a:cs typeface="+mn-cs"/>
              </a:rPr>
              <a:t>388:2128-2141. http://dx.doi.org/10.1016/S0140-6736(16)31322-8. Accessed </a:t>
            </a:r>
            <a:r>
              <a:rPr lang="en-US" sz="1000" dirty="0"/>
              <a:t>June 25, 2018. </a:t>
            </a:r>
            <a:endParaRPr lang="en-US" sz="10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78326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81499"/>
            <a:ext cx="5905500" cy="4507477"/>
          </a:xfrm>
        </p:spPr>
        <p:txBody>
          <a:bodyPr/>
          <a:lstStyle/>
          <a:p>
            <a:pPr marL="0" indent="0">
              <a:buNone/>
            </a:pPr>
            <a:r>
              <a:rPr lang="en-US" b="1" dirty="0"/>
              <a:t>Note:</a:t>
            </a:r>
          </a:p>
          <a:p>
            <a:pPr marL="0" indent="0">
              <a:buNone/>
            </a:pPr>
            <a:r>
              <a:rPr lang="en-US" b="0" dirty="0"/>
              <a:t>Present</a:t>
            </a:r>
            <a:r>
              <a:rPr lang="en-US" b="0" baseline="0" dirty="0"/>
              <a:t> slide.</a:t>
            </a:r>
            <a:endParaRPr lang="en-US" b="1" baseline="0" dirty="0"/>
          </a:p>
          <a:p>
            <a:pPr marL="0" indent="0">
              <a:buNone/>
            </a:pPr>
            <a:endParaRPr lang="en-US" b="1" baseline="0" dirty="0"/>
          </a:p>
          <a:p>
            <a:pPr marL="0" indent="0">
              <a:buNone/>
            </a:pPr>
            <a:r>
              <a:rPr lang="en-US" b="1" dirty="0"/>
              <a:t>References:</a:t>
            </a:r>
          </a:p>
          <a:p>
            <a:pPr marL="228600" indent="-228600">
              <a:buAutoNum type="arabicPeriod"/>
            </a:pPr>
            <a:r>
              <a:rPr lang="en-US" sz="900" b="0" kern="1200" dirty="0">
                <a:solidFill>
                  <a:schemeClr val="tx1"/>
                </a:solidFill>
                <a:effectLst/>
              </a:rPr>
              <a:t>Ortega </a:t>
            </a:r>
            <a:r>
              <a:rPr lang="en-US" sz="900" b="0" kern="1200" dirty="0">
                <a:effectLst/>
              </a:rPr>
              <a:t>HG, Liu MC, Pavord ID, et al.  Mepolizumab treatment in patients with severe eosinophilic asthma. </a:t>
            </a:r>
            <a:r>
              <a:rPr lang="en-US" sz="900" b="0" i="1" kern="1200" dirty="0">
                <a:effectLst/>
              </a:rPr>
              <a:t>N Engl J Med</a:t>
            </a:r>
            <a:r>
              <a:rPr lang="en-US" sz="900" b="0" kern="1200" dirty="0">
                <a:effectLst/>
              </a:rPr>
              <a:t>. 2014;371:1198-1207.</a:t>
            </a:r>
          </a:p>
          <a:p>
            <a:pPr marL="228600" indent="-228600">
              <a:buAutoNum type="arabicPeriod"/>
            </a:pPr>
            <a:r>
              <a:rPr lang="en-US" sz="900" dirty="0"/>
              <a:t>Ortega HG, Liu MC, Pavord ID, et al.  Mepolizumab treatment in patients with severe eosinophilic asthma [supplementary appendix]. </a:t>
            </a:r>
            <a:r>
              <a:rPr lang="en-US" sz="900" i="1" dirty="0"/>
              <a:t>N Engl J Med</a:t>
            </a:r>
            <a:r>
              <a:rPr lang="en-US" sz="900" dirty="0"/>
              <a:t>. 2014;371:1198-1207. http://dx.doi.org/10.1056/NEJMoa1403290. Accessed June 25, 2018. </a:t>
            </a:r>
            <a:endParaRPr lang="en-US" sz="900" b="1" dirty="0"/>
          </a:p>
          <a:p>
            <a:pPr marL="228600" indent="-228600">
              <a:buAutoNum type="arabicPeriod"/>
            </a:pPr>
            <a:r>
              <a:rPr lang="en-US" sz="900" b="0" kern="1200" dirty="0">
                <a:effectLst/>
              </a:rPr>
              <a:t>Castro M, Zangrilli J, Wechsler ME, et al.  Reslizumab for inadequately controlled asthma with elevated blood eosinophil counts: results from two multicentre, parallel, double-blind, randomised, placebo-controlled, phase 3 trials. </a:t>
            </a:r>
            <a:r>
              <a:rPr lang="en-US" sz="900" b="0" i="1" kern="1200" dirty="0">
                <a:effectLst/>
              </a:rPr>
              <a:t>Lancet Respir Med</a:t>
            </a:r>
            <a:r>
              <a:rPr lang="en-US" sz="900" b="0" kern="1200" dirty="0">
                <a:effectLst/>
              </a:rPr>
              <a:t>. 2015;3;355-356.</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rPr>
              <a:t>Bleecker ER, FitzGerald JM, Chanez P, et al. Efficacy and safety of benralizumab for patients with severe asthma uncontrolled with high-dosage inhaled corticosteroids and long-acting </a:t>
            </a:r>
            <a:r>
              <a:rPr lang="el-GR" sz="900" b="0" kern="1200" dirty="0">
                <a:effectLst/>
              </a:rPr>
              <a:t>β</a:t>
            </a:r>
            <a:r>
              <a:rPr lang="en-US" sz="900" b="0" kern="1200" baseline="-25000" dirty="0">
                <a:effectLst/>
              </a:rPr>
              <a:t>2</a:t>
            </a:r>
            <a:r>
              <a:rPr lang="en-US" sz="900" b="0" kern="1200" dirty="0">
                <a:effectLst/>
              </a:rPr>
              <a:t>-agonists (SIROCCO): a randomised, multicentre, placebo‑controlled phase 3 trial. </a:t>
            </a:r>
            <a:r>
              <a:rPr lang="en-US" sz="900" b="0" i="1" kern="1200" dirty="0">
                <a:effectLst/>
              </a:rPr>
              <a:t>Lancet</a:t>
            </a:r>
            <a:r>
              <a:rPr lang="en-US" sz="900" b="0" kern="1200" dirty="0">
                <a:effectLst/>
              </a:rPr>
              <a:t>. 2016;388:2115-2127.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rPr>
              <a:t>Bleecker ER, FitzGerald JM, Chanez P, et al.  Efficacy and safety of benralizumab for patients with severe asthma uncontrolled with high-dosage inhaled corticosteroids and long-acting </a:t>
            </a:r>
            <a:r>
              <a:rPr lang="el-GR" sz="900" b="0" kern="1200" dirty="0">
                <a:effectLst/>
              </a:rPr>
              <a:t>β</a:t>
            </a:r>
            <a:r>
              <a:rPr lang="en-US" sz="900" b="0" kern="1200" baseline="-25000" dirty="0">
                <a:effectLst/>
              </a:rPr>
              <a:t>2</a:t>
            </a:r>
            <a:r>
              <a:rPr lang="en-US" sz="900" b="0" kern="1200" dirty="0">
                <a:effectLst/>
              </a:rPr>
              <a:t>-agonists (SIROCCO): a randomised, multicenter, placebo-controlled phase 3 trial [supplementary </a:t>
            </a:r>
            <a:r>
              <a:rPr lang="en-US" sz="900" b="0" kern="1200" dirty="0">
                <a:solidFill>
                  <a:schemeClr val="tx1"/>
                </a:solidFill>
                <a:effectLst/>
              </a:rPr>
              <a:t>appendix].  </a:t>
            </a:r>
            <a:r>
              <a:rPr lang="en-US" sz="900" b="0" i="1" kern="1200" dirty="0">
                <a:solidFill>
                  <a:schemeClr val="tx1"/>
                </a:solidFill>
                <a:effectLst/>
              </a:rPr>
              <a:t>Lancet</a:t>
            </a:r>
            <a:r>
              <a:rPr lang="en-US" sz="900" b="0" kern="1200" dirty="0">
                <a:solidFill>
                  <a:schemeClr val="tx1"/>
                </a:solidFill>
                <a:effectLst/>
              </a:rPr>
              <a:t>. 2016;388:2115-2127. http://dx.doi.org/10.1016/S0140-6736(16)31324-1. Accessed </a:t>
            </a:r>
            <a:r>
              <a:rPr lang="en-US" sz="900" dirty="0"/>
              <a:t>June 25, 2018. </a:t>
            </a:r>
            <a:endParaRPr lang="en-US" sz="900" b="1" dirty="0"/>
          </a:p>
          <a:p>
            <a:pPr marL="0" indent="0">
              <a:buNone/>
            </a:pPr>
            <a:endParaRPr lang="en-US" sz="900"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428466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0" y="4271907"/>
            <a:ext cx="6362700" cy="4710168"/>
          </a:xfrm>
        </p:spPr>
        <p:txBody>
          <a:bodyPr/>
          <a:lstStyle/>
          <a:p>
            <a:pPr marL="0" indent="0">
              <a:buNone/>
            </a:pPr>
            <a:r>
              <a:rPr lang="en-US" sz="900" b="1" dirty="0"/>
              <a:t>Notes:</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900" dirty="0"/>
              <a:t>In both studies,</a:t>
            </a:r>
            <a:r>
              <a:rPr lang="en-US" sz="900" b="0" kern="1200" dirty="0">
                <a:solidFill>
                  <a:schemeClr val="tx1"/>
                </a:solidFill>
                <a:effectLst/>
              </a:rPr>
              <a:t> the number of patients who experienced an AE was similar in the benralizumab groups (CALIMA:</a:t>
            </a:r>
            <a:r>
              <a:rPr lang="en-US" sz="900" b="0" kern="1200" baseline="0" dirty="0">
                <a:solidFill>
                  <a:schemeClr val="tx1"/>
                </a:solidFill>
                <a:effectLst/>
              </a:rPr>
              <a:t> </a:t>
            </a:r>
            <a:r>
              <a:rPr lang="en-US" sz="900" b="0" kern="1200" dirty="0">
                <a:solidFill>
                  <a:schemeClr val="tx1"/>
                </a:solidFill>
                <a:effectLst/>
              </a:rPr>
              <a:t>n=642, 74%; SIROCCO: n=574, 72%) and the placebo groups (CALIMA: n=342, 78%; SIROCCO: n=311, 76%).</a:t>
            </a:r>
            <a:r>
              <a:rPr lang="en-US" sz="900" baseline="30000" dirty="0"/>
              <a:t>1,2</a:t>
            </a:r>
            <a:r>
              <a:rPr lang="en-US" sz="900" b="0" kern="1200" dirty="0">
                <a:solidFill>
                  <a:schemeClr val="tx1"/>
                </a:solidFill>
                <a:effectLst/>
              </a:rPr>
              <a:t> The overall frequency of serious AEs was similar between the benralizumab </a:t>
            </a:r>
            <a:r>
              <a:rPr lang="en-US" sz="900" b="0" kern="1200" dirty="0">
                <a:effectLst/>
              </a:rPr>
              <a:t>and placebo patients. </a:t>
            </a:r>
            <a:endParaRPr lang="en-US" sz="900" b="1" kern="1200" dirty="0">
              <a:effectLst/>
            </a:endParaRPr>
          </a:p>
          <a:p>
            <a:pPr marL="0" indent="0">
              <a:spcBef>
                <a:spcPts val="600"/>
              </a:spcBef>
              <a:buNone/>
            </a:pPr>
            <a:r>
              <a:rPr lang="en-US" sz="900" b="1" dirty="0"/>
              <a:t>Additional Information:</a:t>
            </a:r>
          </a:p>
          <a:p>
            <a:pPr lvl="0">
              <a:defRPr/>
            </a:pPr>
            <a:r>
              <a:rPr lang="en-US" sz="900" b="0" dirty="0"/>
              <a:t>The frequency of </a:t>
            </a:r>
            <a:r>
              <a:rPr lang="en-US" sz="900" b="0" strike="noStrike" dirty="0"/>
              <a:t>drug-related</a:t>
            </a:r>
            <a:r>
              <a:rPr lang="en-US" sz="900" b="0" strike="noStrike" baseline="0" dirty="0"/>
              <a:t> AEs leading to discontinuation </a:t>
            </a:r>
            <a:r>
              <a:rPr lang="en-US" sz="900" b="0" dirty="0"/>
              <a:t>was higher for benralizumab-treated patients </a:t>
            </a:r>
            <a:r>
              <a:rPr lang="en-US" sz="900" dirty="0"/>
              <a:t>than for</a:t>
            </a:r>
            <a:r>
              <a:rPr lang="en-US" sz="900" b="0" dirty="0"/>
              <a:t> those receiving placebo in CALIMA </a:t>
            </a:r>
            <a:r>
              <a:rPr lang="en-US" sz="900" dirty="0"/>
              <a:t>(placebo, n=36 [8%];</a:t>
            </a:r>
            <a:r>
              <a:rPr lang="en-US" sz="900" b="0" dirty="0"/>
              <a:t> Q4W, n=51 [12</a:t>
            </a:r>
            <a:r>
              <a:rPr lang="en-US" sz="900" dirty="0"/>
              <a:t>%]; Q8W,  n=54 [13%]; </a:t>
            </a:r>
            <a:r>
              <a:rPr lang="en-US" sz="900" b="0" dirty="0"/>
              <a:t>however, these </a:t>
            </a:r>
            <a:r>
              <a:rPr lang="en-US" sz="900" b="0" strike="noStrike" dirty="0"/>
              <a:t>drug-related</a:t>
            </a:r>
            <a:r>
              <a:rPr lang="en-US" sz="900" b="0" strike="noStrike" baseline="0" dirty="0"/>
              <a:t> AEs [leading to discontinuation] </a:t>
            </a:r>
            <a:r>
              <a:rPr lang="en-US" sz="900" b="0" dirty="0"/>
              <a:t>were mostly single events and there was no trend in any event</a:t>
            </a:r>
            <a:endParaRPr lang="en-US" sz="900" b="1" baseline="30000" dirty="0"/>
          </a:p>
          <a:p>
            <a:r>
              <a:rPr lang="en-US" sz="900" dirty="0"/>
              <a:t>In SIROCCO, SAEs after treatment included the following:</a:t>
            </a:r>
            <a:r>
              <a:rPr lang="en-US" sz="900" baseline="30000" dirty="0"/>
              <a:t>4</a:t>
            </a:r>
          </a:p>
          <a:p>
            <a:pPr lvl="2">
              <a:buClrTx/>
              <a:buFont typeface="Arial" panose="020B0604020202020204" pitchFamily="34" charset="0"/>
              <a:buChar char="─"/>
            </a:pPr>
            <a:r>
              <a:rPr lang="en-US" sz="900" dirty="0"/>
              <a:t>Benra Q4W: 4</a:t>
            </a:r>
            <a:r>
              <a:rPr lang="en-US" sz="900" baseline="0" dirty="0"/>
              <a:t> patients </a:t>
            </a:r>
            <a:r>
              <a:rPr lang="en-US" sz="900" dirty="0"/>
              <a:t>(ovarian epithelial cancer, optic nerve disorder, asthma [n=1], pulmonary embolism, cholecystitis acute, femoral neck fracture) </a:t>
            </a:r>
          </a:p>
          <a:p>
            <a:pPr lvl="2">
              <a:buClrTx/>
              <a:buFont typeface="Arial" panose="020B0604020202020204" pitchFamily="34" charset="0"/>
              <a:buChar char="─"/>
            </a:pPr>
            <a:r>
              <a:rPr lang="en-US" sz="900" b="1" dirty="0"/>
              <a:t> </a:t>
            </a:r>
            <a:r>
              <a:rPr lang="en-US" sz="900" dirty="0"/>
              <a:t>Benra Q8W: 6 patients (parotitis, sinusitis, asthma [n=2], spontaneous abortion, sudden death, lower limb fracture) </a:t>
            </a:r>
            <a:endParaRPr lang="en-US" sz="900" b="1" dirty="0"/>
          </a:p>
          <a:p>
            <a:pPr lvl="2">
              <a:buClrTx/>
              <a:buFont typeface="Arial" panose="020B0604020202020204" pitchFamily="34" charset="0"/>
              <a:buChar char="─"/>
            </a:pPr>
            <a:r>
              <a:rPr lang="en-US" sz="900" dirty="0"/>
              <a:t>Placebo: 5 patients (pneumonia, enterococcal urinary tract infection, asthma [n=3], acute cholecystitis, abortion spontaneous, fall) </a:t>
            </a:r>
            <a:endParaRPr lang="en-US" sz="900" b="1" dirty="0"/>
          </a:p>
          <a:p>
            <a:r>
              <a:rPr lang="en-US" sz="900" dirty="0"/>
              <a:t>In CALIMA,</a:t>
            </a:r>
            <a:r>
              <a:rPr lang="en-US" sz="900" baseline="0" dirty="0"/>
              <a:t> SAEs after treatment included the following:</a:t>
            </a:r>
            <a:r>
              <a:rPr lang="en-US" sz="900" baseline="30000" dirty="0"/>
              <a:t>3</a:t>
            </a:r>
            <a:r>
              <a:rPr lang="en-US" sz="900" baseline="0" dirty="0"/>
              <a:t> </a:t>
            </a:r>
          </a:p>
          <a:p>
            <a:pPr lvl="2">
              <a:buClrTx/>
              <a:buFont typeface="Arial" panose="020B0604020202020204" pitchFamily="34" charset="0"/>
              <a:buChar char="─"/>
            </a:pPr>
            <a:r>
              <a:rPr lang="en-US" sz="900" baseline="0" dirty="0"/>
              <a:t>Benra Q4W: 3 patients (uterine leiomyoma, acute MI, congestive cardiac failure) </a:t>
            </a:r>
          </a:p>
          <a:p>
            <a:pPr lvl="2">
              <a:buClrTx/>
              <a:buFont typeface="Arial" panose="020B0604020202020204" pitchFamily="34" charset="0"/>
              <a:buChar char="─"/>
            </a:pPr>
            <a:r>
              <a:rPr lang="en-US" sz="900" baseline="0" dirty="0"/>
              <a:t>Benra Q8W: 4 patients (gastroenteritis, asthma [n=2], anastomic ulcer)  </a:t>
            </a:r>
            <a:endParaRPr lang="en-US" sz="900" b="1" baseline="0" dirty="0"/>
          </a:p>
          <a:p>
            <a:pPr lvl="2">
              <a:buClrTx/>
              <a:buFont typeface="Arial" panose="020B0604020202020204" pitchFamily="34" charset="0"/>
              <a:buChar char="─"/>
            </a:pPr>
            <a:r>
              <a:rPr lang="en-US" sz="900" baseline="0" dirty="0"/>
              <a:t>Placebo: 6 patients (pneumonia, anemia, transient ischemic attack, cardiac arrest, myocardial infarction, supraventricular tachycardia, asthma [n=2]) </a:t>
            </a:r>
            <a:endParaRPr lang="en-US" sz="900" b="1" dirty="0"/>
          </a:p>
          <a:p>
            <a:pPr marL="0" indent="0">
              <a:spcBef>
                <a:spcPts val="600"/>
              </a:spcBef>
              <a:buNone/>
            </a:pPr>
            <a:r>
              <a:rPr lang="en-US" sz="900" b="1" dirty="0"/>
              <a:t>References:</a:t>
            </a:r>
          </a:p>
          <a:p>
            <a:pPr marL="228600" lvl="0" indent="-228600">
              <a:buFont typeface="+mj-lt"/>
              <a:buAutoNum type="arabicPeriod"/>
            </a:pPr>
            <a:r>
              <a:rPr lang="en-US" sz="900" b="0" kern="1200" dirty="0">
                <a:solidFill>
                  <a:schemeClr val="tx1"/>
                </a:solidFill>
                <a:effectLst/>
              </a:rPr>
              <a:t>Bleecker ER, FitzGerald JM, Chanez P, et al. Efficacy and safety of benralizumab for patients with severe asthma uncontrolled with high-dosage inhaled corticosteroids and long-acting </a:t>
            </a:r>
            <a:r>
              <a:rPr lang="el-GR" sz="900" b="0" kern="1200" dirty="0">
                <a:solidFill>
                  <a:schemeClr val="tx1"/>
                </a:solidFill>
                <a:effectLst/>
              </a:rPr>
              <a:t>β</a:t>
            </a:r>
            <a:r>
              <a:rPr lang="en-US" sz="900" b="0" kern="1200" baseline="-25000" dirty="0">
                <a:solidFill>
                  <a:schemeClr val="tx1"/>
                </a:solidFill>
                <a:effectLst/>
              </a:rPr>
              <a:t>2</a:t>
            </a:r>
            <a:r>
              <a:rPr lang="en-US" sz="900" b="0" kern="1200" dirty="0">
                <a:solidFill>
                  <a:schemeClr val="tx1"/>
                </a:solidFill>
                <a:effectLst/>
              </a:rPr>
              <a:t>-agonists (SIROCCO): a randomised, multicentre, placebo‑controlled phase 3 trial. </a:t>
            </a:r>
            <a:r>
              <a:rPr lang="en-US" sz="900" b="0" i="1" kern="1200" dirty="0">
                <a:solidFill>
                  <a:schemeClr val="tx1"/>
                </a:solidFill>
                <a:effectLst/>
              </a:rPr>
              <a:t>Lancet</a:t>
            </a:r>
            <a:r>
              <a:rPr lang="en-US" sz="900" b="0" kern="1200" dirty="0">
                <a:solidFill>
                  <a:schemeClr val="tx1"/>
                </a:solidFill>
                <a:effectLst/>
              </a:rPr>
              <a:t>. 2016;388:2115-2127.</a:t>
            </a:r>
          </a:p>
          <a:p>
            <a:pPr marL="228600" lvl="0" indent="-228600">
              <a:buFont typeface="+mj-lt"/>
              <a:buAutoNum type="arabicPeriod"/>
            </a:pPr>
            <a:r>
              <a:rPr lang="en-US" sz="900"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solidFill>
                  <a:schemeClr val="tx1"/>
                </a:solidFill>
                <a:effectLst/>
              </a:rPr>
              <a:t>Lancet</a:t>
            </a:r>
            <a:r>
              <a:rPr lang="en-US" sz="900" b="0" kern="1200" dirty="0">
                <a:solidFill>
                  <a:schemeClr val="tx1"/>
                </a:solidFill>
                <a:effectLst/>
              </a:rPr>
              <a:t>. 2016;388:2128-2141.</a:t>
            </a:r>
          </a:p>
          <a:p>
            <a:pPr marL="228600" lvl="0" indent="-228600">
              <a:buFont typeface="+mj-lt"/>
              <a:buAutoNum type="arabicPeriod"/>
            </a:pPr>
            <a:r>
              <a:rPr lang="en-US" sz="900" dirty="0">
                <a:solidFill>
                  <a:schemeClr val="tx1"/>
                </a:solidFill>
              </a:rPr>
              <a:t>In House Data</a:t>
            </a:r>
            <a:r>
              <a:rPr lang="en-US" sz="900" dirty="0"/>
              <a:t>, AstraZeneca Pharmaceuticals LP. Clinical study report D3250C00018, Section 12.3.</a:t>
            </a:r>
            <a:r>
              <a:rPr lang="en-US" sz="900" b="1" dirty="0"/>
              <a:t> </a:t>
            </a:r>
          </a:p>
          <a:p>
            <a:pPr marL="228600" lvl="0" indent="-228600">
              <a:buFont typeface="+mj-lt"/>
              <a:buAutoNum type="arabicPeriod"/>
            </a:pPr>
            <a:r>
              <a:rPr lang="en-US" sz="900" dirty="0">
                <a:solidFill>
                  <a:schemeClr val="tx1"/>
                </a:solidFill>
              </a:rPr>
              <a:t>In House Data</a:t>
            </a:r>
            <a:r>
              <a:rPr lang="en-US" sz="900" dirty="0"/>
              <a:t>, AstraZeneca Pharmaceuticals LP. Clinical study report D3250C00017, Section 12.3.</a:t>
            </a:r>
            <a:endParaRPr lang="en-US" sz="900" b="1" dirty="0"/>
          </a:p>
          <a:p>
            <a:pPr marL="228600" lvl="0" indent="-228600">
              <a:buFont typeface="+mj-lt"/>
              <a:buAutoNum type="arabicPeriod"/>
            </a:pPr>
            <a:endParaRPr lang="en-US" sz="900" dirty="0"/>
          </a:p>
          <a:p>
            <a:endParaRPr lang="en-US" sz="900"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944401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4073">
              <a:buNone/>
              <a:defRPr/>
            </a:pPr>
            <a:r>
              <a:rPr lang="en-US" b="1" dirty="0"/>
              <a:t>Note:</a:t>
            </a:r>
          </a:p>
          <a:p>
            <a:pPr marL="0" marR="0" indent="0" algn="l" defTabSz="934073" rtl="0" eaLnBrk="1" fontAlgn="auto" latinLnBrk="0" hangingPunct="1">
              <a:lnSpc>
                <a:spcPct val="100000"/>
              </a:lnSpc>
              <a:spcBef>
                <a:spcPts val="0"/>
              </a:spcBef>
              <a:spcAft>
                <a:spcPts val="0"/>
              </a:spcAft>
              <a:buClrTx/>
              <a:buSzTx/>
              <a:buFontTx/>
              <a:buNone/>
              <a:tabLst/>
              <a:defRPr/>
            </a:pPr>
            <a:r>
              <a:rPr lang="en-US" dirty="0"/>
              <a:t>There was a higher incidence of nasopharyngitis and bronchitis in all patients in CALIMA compared to SIROCCO; other AEs were generally balanced between the trials.</a:t>
            </a:r>
            <a:r>
              <a:rPr lang="en-US" baseline="30000" dirty="0"/>
              <a:t>1,2</a:t>
            </a:r>
            <a:endParaRPr lang="en-GB" baseline="30000"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Safety analysis set:</a:t>
            </a: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r>
              <a:rPr lang="en-US" b="0" i="0" u="none" strike="noStrike" kern="1200" baseline="0" dirty="0">
                <a:solidFill>
                  <a:schemeClr val="tx1"/>
                </a:solidFill>
              </a:rPr>
              <a:t>The safety analysis set considered patients based on the actual treatment regimen they received and included all patients who received at least one dose of study treatment.</a:t>
            </a:r>
            <a:r>
              <a:rPr lang="en-US" b="1" baseline="30000" dirty="0"/>
              <a:t> </a:t>
            </a:r>
            <a:r>
              <a:rPr lang="en-US" b="0" baseline="30000" dirty="0"/>
              <a:t>1,2</a:t>
            </a:r>
            <a:endParaRPr lang="en-US" b="0" i="0" u="none" strike="noStrike" kern="1200" baseline="0" dirty="0">
              <a:solidFill>
                <a:schemeClr val="tx1"/>
              </a:solidFill>
            </a:endParaRPr>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b="1" dirty="0"/>
          </a:p>
          <a:p>
            <a:pPr defTabSz="934073">
              <a:defRPr/>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167793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3763"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a:t>
            </a:r>
          </a:p>
          <a:p>
            <a:pPr marL="0" indent="0">
              <a:buNone/>
            </a:pPr>
            <a:r>
              <a:rPr lang="en-US" dirty="0"/>
              <a:t>Present</a:t>
            </a:r>
            <a:r>
              <a:rPr lang="en-US" baseline="0" dirty="0"/>
              <a:t> slide.</a:t>
            </a:r>
          </a:p>
          <a:p>
            <a:pPr marL="0" indent="0">
              <a:buNone/>
            </a:pPr>
            <a:endParaRPr lang="en-US" dirty="0"/>
          </a:p>
          <a:p>
            <a:pPr marL="0" indent="0">
              <a:buNone/>
            </a:pPr>
            <a:r>
              <a:rPr lang="en-US" b="1" dirty="0"/>
              <a:t>References:</a:t>
            </a:r>
          </a:p>
          <a:p>
            <a:pPr marL="228600" indent="-228600">
              <a:buFont typeface="+mj-lt"/>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41653" indent="-241653" defTabSz="966612">
              <a:spcBef>
                <a:spcPts val="317"/>
              </a:spcBef>
              <a:buFont typeface="Arial" panose="020B0604020202020204" pitchFamily="34" charset="0"/>
              <a:buAutoNum type="arabicPeriod"/>
              <a:defRPr/>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26</a:t>
            </a:fld>
            <a:endParaRPr lang="en-US" dirty="0"/>
          </a:p>
        </p:txBody>
      </p:sp>
    </p:spTree>
    <p:extLst>
      <p:ext uri="{BB962C8B-B14F-4D97-AF65-F5344CB8AC3E}">
        <p14:creationId xmlns:p14="http://schemas.microsoft.com/office/powerpoint/2010/main" val="2404931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b="1"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185622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28</a:t>
            </a:fld>
            <a:endParaRPr lang="en-US" dirty="0"/>
          </a:p>
        </p:txBody>
      </p:sp>
    </p:spTree>
    <p:extLst>
      <p:ext uri="{BB962C8B-B14F-4D97-AF65-F5344CB8AC3E}">
        <p14:creationId xmlns:p14="http://schemas.microsoft.com/office/powerpoint/2010/main" val="352293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25652168-59A5-F94C-A4E0-4765B69AFF96}" type="slidenum">
              <a:rPr lang="it-IT" smtClean="0">
                <a:solidFill>
                  <a:prstClr val="black"/>
                </a:solidFill>
              </a:rPr>
              <a:pPr/>
              <a:t>2</a:t>
            </a:fld>
            <a:endParaRPr lang="it-IT" dirty="0">
              <a:solidFill>
                <a:prstClr val="black"/>
              </a:solidFill>
            </a:endParaRPr>
          </a:p>
        </p:txBody>
      </p:sp>
      <p:sp>
        <p:nvSpPr>
          <p:cNvPr id="7" name="Slide Image Placeholder 6"/>
          <p:cNvSpPr>
            <a:spLocks noGrp="1" noRot="1" noChangeAspect="1"/>
          </p:cNvSpPr>
          <p:nvPr>
            <p:ph type="sldImg"/>
          </p:nvPr>
        </p:nvSpPr>
        <p:spPr>
          <a:xfrm>
            <a:off x="1087438" y="1044575"/>
            <a:ext cx="4668837" cy="2625725"/>
          </a:xfrm>
        </p:spPr>
      </p:sp>
      <p:sp>
        <p:nvSpPr>
          <p:cNvPr id="8" name="Notes Placeholder 7"/>
          <p:cNvSpPr>
            <a:spLocks noGrp="1"/>
          </p:cNvSpPr>
          <p:nvPr>
            <p:ph type="body" idx="1"/>
          </p:nvPr>
        </p:nvSpPr>
        <p:spPr>
          <a:xfrm>
            <a:off x="685799" y="3767490"/>
            <a:ext cx="5690937" cy="5112738"/>
          </a:xfrm>
        </p:spPr>
        <p:txBody>
          <a:bodyPr/>
          <a:lstStyle/>
          <a:p>
            <a:pPr marL="0" lvl="0" indent="0">
              <a:buNone/>
            </a:pPr>
            <a:r>
              <a:rPr lang="en-GB" b="1" dirty="0"/>
              <a:t>Notes:</a:t>
            </a:r>
          </a:p>
          <a:p>
            <a:pPr lvl="0"/>
            <a:r>
              <a:rPr lang="en-GB" dirty="0"/>
              <a:t>The WINDWARD clinical development program consists of 6 Phase III clinical trials evaluating the efficacy and safety of benralizumab in asthma.</a:t>
            </a:r>
            <a:r>
              <a:rPr lang="en-GB" baseline="30000" dirty="0"/>
              <a:t>1,2</a:t>
            </a:r>
            <a:r>
              <a:rPr lang="en-GB" dirty="0"/>
              <a:t> The program includes the following studies:</a:t>
            </a:r>
            <a:endParaRPr lang="en-US" dirty="0"/>
          </a:p>
          <a:p>
            <a:pPr lvl="2">
              <a:buClrTx/>
              <a:buFont typeface="Arial" panose="020B0604020202020204" pitchFamily="34" charset="0"/>
              <a:buChar char="─"/>
            </a:pPr>
            <a:r>
              <a:rPr lang="en-US" dirty="0"/>
              <a:t>Two pivotal studies (CALIMA and SIROCCO) in severe asthma inadequately controlled with an ICS plus a LABA with or without oral corticosteroid (OCS) therapy</a:t>
            </a:r>
            <a:r>
              <a:rPr lang="en-US" baseline="30000" dirty="0"/>
              <a:t>3,4</a:t>
            </a:r>
            <a:endParaRPr lang="en-US" dirty="0"/>
          </a:p>
          <a:p>
            <a:pPr lvl="2">
              <a:buClrTx/>
              <a:buFont typeface="Arial" panose="020B0604020202020204" pitchFamily="34" charset="0"/>
              <a:buChar char="─"/>
            </a:pPr>
            <a:r>
              <a:rPr lang="en-GB" dirty="0"/>
              <a:t>A steroid-sparing study (ZONDA) in patients inadequately controlled with a high-dose ICS plus a LABA and chronic OCS therapy</a:t>
            </a:r>
            <a:r>
              <a:rPr lang="en-GB" baseline="30000" dirty="0"/>
              <a:t>5</a:t>
            </a:r>
            <a:endParaRPr lang="en-US" dirty="0"/>
          </a:p>
          <a:p>
            <a:pPr lvl="2">
              <a:buClrTx/>
              <a:buFont typeface="Arial" panose="020B0604020202020204" pitchFamily="34" charset="0"/>
              <a:buChar char="─"/>
            </a:pPr>
            <a:r>
              <a:rPr lang="en-GB" dirty="0"/>
              <a:t>A safety extension study (BORA) of CALIMA, SIROCCO, and ZONDA in severe asthma</a:t>
            </a:r>
            <a:r>
              <a:rPr lang="en-GB" baseline="30000" dirty="0"/>
              <a:t>6</a:t>
            </a:r>
            <a:r>
              <a:rPr lang="en-GB" dirty="0"/>
              <a:t> </a:t>
            </a:r>
            <a:endParaRPr lang="en-US" dirty="0"/>
          </a:p>
          <a:p>
            <a:pPr lvl="2">
              <a:buClrTx/>
              <a:buFont typeface="Arial" panose="020B0604020202020204" pitchFamily="34" charset="0"/>
              <a:buChar char="─"/>
            </a:pPr>
            <a:r>
              <a:rPr lang="en-GB" dirty="0"/>
              <a:t>A study in mild to moderate persistent asthma (BISE)</a:t>
            </a:r>
            <a:r>
              <a:rPr lang="en-GB" baseline="30000" dirty="0"/>
              <a:t>7</a:t>
            </a:r>
            <a:endParaRPr lang="en-US" dirty="0"/>
          </a:p>
          <a:p>
            <a:pPr lvl="2">
              <a:buClrTx/>
              <a:buFont typeface="Arial" panose="020B0604020202020204" pitchFamily="34" charset="0"/>
              <a:buChar char="─"/>
            </a:pPr>
            <a:r>
              <a:rPr lang="en-GB" dirty="0"/>
              <a:t>An accessorized pre-filled syringe administration study (GREGALE) in severe asthma</a:t>
            </a:r>
            <a:r>
              <a:rPr lang="en-GB" baseline="30000" dirty="0"/>
              <a:t>8</a:t>
            </a:r>
            <a:endParaRPr lang="en-US" dirty="0"/>
          </a:p>
          <a:p>
            <a:endParaRPr lang="en-US" sz="900" dirty="0"/>
          </a:p>
          <a:p>
            <a:pPr marL="0" indent="0">
              <a:buNone/>
            </a:pPr>
            <a:r>
              <a:rPr lang="en-US" sz="900" b="1" dirty="0"/>
              <a:t>References:</a:t>
            </a:r>
          </a:p>
          <a:p>
            <a:pPr marL="228600" indent="-173736">
              <a:spcBef>
                <a:spcPts val="0"/>
              </a:spcBef>
              <a:buFont typeface="+mj-lt"/>
              <a:buAutoNum type="arabicPeriod"/>
            </a:pPr>
            <a:r>
              <a:rPr lang="en-US" sz="800" dirty="0">
                <a:cs typeface="Arial" panose="020B0604020202020204" pitchFamily="34" charset="0"/>
              </a:rPr>
              <a:t>AstraZeneca Pharmaceuticals LP. </a:t>
            </a:r>
            <a:r>
              <a:rPr lang="en-US" sz="800" dirty="0"/>
              <a:t>AstraZeneca announces positive results from benralizumab phase III programme in severe asthma [press release]. </a:t>
            </a:r>
            <a:r>
              <a:rPr lang="en-US" sz="800" dirty="0">
                <a:cs typeface="Arial" panose="020B0604020202020204" pitchFamily="34" charset="0"/>
              </a:rPr>
              <a:t>https://www.astrazeneca.com/media-centre/press-releases/2016/astrazeneca-announces-positive-results-from-benralizumab-phase-iii-programme-in-severe-asthma-17052016.html. Published May 17, 2016. Accessed November 16, 2016.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dirty="0">
                <a:cs typeface="Arial" panose="020B0604020202020204" pitchFamily="34" charset="0"/>
              </a:rPr>
              <a:t>AstraZeneca Pharmaceuticals LP. </a:t>
            </a:r>
            <a:r>
              <a:rPr lang="en-US" sz="1000" b="0" i="0" kern="1200" dirty="0">
                <a:solidFill>
                  <a:schemeClr val="tx1"/>
                </a:solidFill>
                <a:effectLst/>
                <a:latin typeface="+mn-lt"/>
                <a:ea typeface="+mn-ea"/>
                <a:cs typeface="+mn-cs"/>
              </a:rPr>
              <a:t>AstraZeneca receives EU approval of </a:t>
            </a:r>
            <a:r>
              <a:rPr lang="en-US" sz="1000" b="0" i="0" kern="1200" dirty="0" err="1">
                <a:solidFill>
                  <a:schemeClr val="tx1"/>
                </a:solidFill>
                <a:effectLst/>
                <a:latin typeface="+mn-lt"/>
                <a:ea typeface="+mn-ea"/>
                <a:cs typeface="+mn-cs"/>
              </a:rPr>
              <a:t>Fasenra</a:t>
            </a:r>
            <a:r>
              <a:rPr lang="en-US" sz="1000" b="0" i="0" kern="1200" dirty="0">
                <a:solidFill>
                  <a:schemeClr val="tx1"/>
                </a:solidFill>
                <a:effectLst/>
                <a:latin typeface="+mn-lt"/>
                <a:ea typeface="+mn-ea"/>
                <a:cs typeface="+mn-cs"/>
              </a:rPr>
              <a:t> for severe eosinophilic asthma</a:t>
            </a:r>
            <a:r>
              <a:rPr lang="en-US" sz="800" dirty="0">
                <a:cs typeface="Arial" panose="020B0604020202020204" pitchFamily="34" charset="0"/>
              </a:rPr>
              <a:t>. Published January 10, 2018. https://www.astrazeneca.com/media-centre/press-releases/2018/astrazeneca-receives-eu-approval-of-fasenra-for-severe-eosinophilic-asthma-10012018.html. Accessed June 25, 2018.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sz="800" b="0" i="1" kern="1200" dirty="0">
                <a:solidFill>
                  <a:schemeClr val="tx1"/>
                </a:solidFill>
                <a:effectLst/>
              </a:rPr>
              <a:t>Lancet</a:t>
            </a:r>
            <a:r>
              <a:rPr lang="en-US" sz="800" b="0" kern="1200" dirty="0">
                <a:solidFill>
                  <a:schemeClr val="tx1"/>
                </a:solidFill>
                <a:effectLst/>
              </a:rPr>
              <a:t>. 2016;388:2128-2141.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Nair P, Wenzel S, Rabe KF, et al.  Oral glucocorticoid-sparing effect of benralizumab in severe asthma. </a:t>
            </a:r>
            <a:r>
              <a:rPr lang="en-US" sz="800" b="0" i="1" kern="1200" dirty="0">
                <a:solidFill>
                  <a:schemeClr val="tx1"/>
                </a:solidFill>
                <a:effectLst/>
              </a:rPr>
              <a:t>N </a:t>
            </a:r>
            <a:r>
              <a:rPr lang="en-US" sz="800" b="0" i="1" kern="1200" dirty="0" err="1">
                <a:solidFill>
                  <a:schemeClr val="tx1"/>
                </a:solidFill>
                <a:effectLst/>
              </a:rPr>
              <a:t>Engl</a:t>
            </a:r>
            <a:r>
              <a:rPr lang="en-US" sz="800" b="0" i="1" kern="1200" dirty="0">
                <a:solidFill>
                  <a:schemeClr val="tx1"/>
                </a:solidFill>
                <a:effectLst/>
              </a:rPr>
              <a:t> J Med</a:t>
            </a:r>
            <a:r>
              <a:rPr lang="en-US" sz="800" b="0" kern="1200" dirty="0">
                <a:solidFill>
                  <a:schemeClr val="tx1"/>
                </a:solidFill>
                <a:effectLst/>
              </a:rPr>
              <a:t>. 2017;376:2448-2458.</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Bleecker ER, FitzGerald JM, Chanez P, et al. Efficacy and safety of benralizumab for patients with severe asthma uncontrolled with high-dosage inhaled corticosteroids and long-acting </a:t>
            </a:r>
            <a:r>
              <a:rPr lang="el-GR" sz="800" b="0" kern="1200" dirty="0">
                <a:solidFill>
                  <a:schemeClr val="tx1"/>
                </a:solidFill>
                <a:effectLst/>
              </a:rPr>
              <a:t>β</a:t>
            </a:r>
            <a:r>
              <a:rPr lang="en-US" sz="800" b="0" kern="1200" baseline="-25000" dirty="0">
                <a:solidFill>
                  <a:schemeClr val="tx1"/>
                </a:solidFill>
                <a:effectLst/>
              </a:rPr>
              <a:t>2</a:t>
            </a:r>
            <a:r>
              <a:rPr lang="en-US" sz="800" b="0" kern="1200" dirty="0">
                <a:solidFill>
                  <a:schemeClr val="tx1"/>
                </a:solidFill>
                <a:effectLst/>
              </a:rPr>
              <a:t>-agonists (SIROCCO): a randomised, multicentre, placebo‑controlled phase 3 trial. </a:t>
            </a:r>
            <a:r>
              <a:rPr lang="en-US" sz="800" b="0" i="1" kern="1200" dirty="0">
                <a:solidFill>
                  <a:schemeClr val="tx1"/>
                </a:solidFill>
                <a:effectLst/>
              </a:rPr>
              <a:t>Lancet</a:t>
            </a:r>
            <a:r>
              <a:rPr lang="en-US" sz="800" b="0" kern="1200" dirty="0">
                <a:solidFill>
                  <a:schemeClr val="tx1"/>
                </a:solidFill>
                <a:effectLst/>
              </a:rPr>
              <a:t>. 2016;388:2115-2127.</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Ferguson GT, FitzGerald JM, Bleecker ER, et al.  Benralizumab for patients with mild to moderate, persistent asthma (BISE): a </a:t>
            </a:r>
            <a:r>
              <a:rPr lang="en-US" sz="800" b="0" kern="1200" dirty="0" err="1">
                <a:solidFill>
                  <a:schemeClr val="tx1"/>
                </a:solidFill>
                <a:effectLst/>
              </a:rPr>
              <a:t>randomised</a:t>
            </a:r>
            <a:r>
              <a:rPr lang="en-US" sz="800" b="0" kern="1200" dirty="0">
                <a:solidFill>
                  <a:schemeClr val="tx1"/>
                </a:solidFill>
                <a:effectLst/>
              </a:rPr>
              <a:t>, double-blind, placebo-controlled, phase 3 trial. </a:t>
            </a:r>
            <a:r>
              <a:rPr lang="en-US" sz="800" b="0" i="1" kern="1200" dirty="0">
                <a:solidFill>
                  <a:schemeClr val="tx1"/>
                </a:solidFill>
                <a:effectLst/>
              </a:rPr>
              <a:t>Lancet </a:t>
            </a:r>
            <a:r>
              <a:rPr lang="en-US" sz="800" b="0" i="1" kern="1200" dirty="0" err="1">
                <a:solidFill>
                  <a:schemeClr val="tx1"/>
                </a:solidFill>
                <a:effectLst/>
              </a:rPr>
              <a:t>Respir</a:t>
            </a:r>
            <a:r>
              <a:rPr lang="en-US" sz="800" b="0" i="1" kern="1200" dirty="0">
                <a:solidFill>
                  <a:schemeClr val="tx1"/>
                </a:solidFill>
                <a:effectLst/>
              </a:rPr>
              <a:t> Med</a:t>
            </a:r>
            <a:r>
              <a:rPr lang="en-US" sz="800" b="0" kern="1200" dirty="0">
                <a:solidFill>
                  <a:schemeClr val="tx1"/>
                </a:solidFill>
                <a:effectLst/>
              </a:rPr>
              <a:t>. 2017;5:568-576.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dirty="0"/>
              <a:t>Ferguson GT, Mansur AH, Jacobs JS, et al. </a:t>
            </a:r>
            <a:r>
              <a:rPr lang="en-US" sz="1000" b="0" i="0" u="none" strike="noStrike" kern="1200" baseline="0" dirty="0">
                <a:solidFill>
                  <a:schemeClr val="tx1"/>
                </a:solidFill>
                <a:latin typeface="+mn-lt"/>
                <a:ea typeface="+mn-ea"/>
                <a:cs typeface="+mn-cs"/>
              </a:rPr>
              <a:t>Assessment of an accessorized pre-filled syringe for home-administered benralizumab in severe asthma. </a:t>
            </a:r>
            <a:r>
              <a:rPr lang="en-US" sz="1000" b="0" i="1" u="none" strike="noStrike" kern="1200" baseline="0" dirty="0">
                <a:solidFill>
                  <a:schemeClr val="tx1"/>
                </a:solidFill>
                <a:latin typeface="+mn-lt"/>
                <a:ea typeface="+mn-ea"/>
                <a:cs typeface="+mn-cs"/>
              </a:rPr>
              <a:t>J Asthma Allergy</a:t>
            </a:r>
            <a:r>
              <a:rPr lang="en-US" sz="1000" b="0" i="0" u="none" strike="noStrike" kern="1200" baseline="0" dirty="0">
                <a:solidFill>
                  <a:schemeClr val="tx1"/>
                </a:solidFill>
                <a:latin typeface="+mn-lt"/>
                <a:ea typeface="+mn-ea"/>
                <a:cs typeface="+mn-cs"/>
              </a:rPr>
              <a:t>. 2018;11:63-72.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dirty="0">
                <a:cs typeface="Arial" panose="020B0604020202020204" pitchFamily="34" charset="0"/>
              </a:rPr>
              <a:t>AstraZeneca. A safety extension study to evaluate the safety and tolerability of benralizumab (MEDI-563) in asthmatic adults and adolescents on inhaled corticosteroids plus LABA. ClinicalTrials.gov website. </a:t>
            </a:r>
            <a:r>
              <a:rPr lang="en-US" sz="800" u="sng" dirty="0">
                <a:hlinkClick r:id="rId3"/>
              </a:rPr>
              <a:t>http://www.clinicaltrials.gov/show/NCT02258542</a:t>
            </a:r>
            <a:r>
              <a:rPr lang="en-US" sz="800" dirty="0">
                <a:cs typeface="Arial" panose="020B0604020202020204" pitchFamily="34" charset="0"/>
              </a:rPr>
              <a:t>. Accessed June 25, 2018.</a:t>
            </a:r>
            <a:endParaRPr lang="en-US" sz="800" dirty="0"/>
          </a:p>
        </p:txBody>
      </p:sp>
    </p:spTree>
    <p:extLst>
      <p:ext uri="{BB962C8B-B14F-4D97-AF65-F5344CB8AC3E}">
        <p14:creationId xmlns:p14="http://schemas.microsoft.com/office/powerpoint/2010/main" val="3104204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583962"/>
          </a:xfrm>
        </p:spPr>
        <p:txBody>
          <a:bodyPr/>
          <a:lstStyle/>
          <a:p>
            <a:pPr marL="0" indent="0">
              <a:buNone/>
            </a:pPr>
            <a:r>
              <a:rPr lang="en-US" sz="1000" b="1" kern="1200" dirty="0">
                <a:solidFill>
                  <a:schemeClr val="tx1"/>
                </a:solidFill>
                <a:effectLst/>
                <a:latin typeface="+mn-lt"/>
                <a:ea typeface="+mn-ea"/>
                <a:cs typeface="+mn-cs"/>
              </a:rPr>
              <a:t>Note:</a:t>
            </a:r>
          </a:p>
          <a:p>
            <a:pPr marL="0" indent="0">
              <a:buNone/>
            </a:pPr>
            <a:r>
              <a:rPr lang="en-US" sz="1000" b="0" kern="1200" dirty="0">
                <a:solidFill>
                  <a:schemeClr val="tx1"/>
                </a:solidFill>
                <a:effectLst/>
                <a:latin typeface="+mn-lt"/>
                <a:ea typeface="+mn-ea"/>
                <a:cs typeface="+mn-cs"/>
              </a:rPr>
              <a:t>Present</a:t>
            </a:r>
            <a:r>
              <a:rPr lang="en-US" sz="1000" b="0" kern="1200" baseline="0" dirty="0">
                <a:solidFill>
                  <a:schemeClr val="tx1"/>
                </a:solidFill>
                <a:effectLst/>
                <a:latin typeface="+mn-lt"/>
                <a:ea typeface="+mn-ea"/>
                <a:cs typeface="+mn-cs"/>
              </a:rPr>
              <a:t> slide.</a:t>
            </a:r>
            <a:endParaRPr lang="en-US" sz="1000" b="0" kern="1200" dirty="0">
              <a:solidFill>
                <a:schemeClr val="tx1"/>
              </a:solidFill>
              <a:effectLst/>
              <a:latin typeface="+mn-lt"/>
              <a:ea typeface="+mn-ea"/>
              <a:cs typeface="+mn-cs"/>
            </a:endParaRPr>
          </a:p>
          <a:p>
            <a:pPr marL="0" indent="0">
              <a:buNone/>
            </a:pPr>
            <a:endParaRPr lang="en-US" sz="1000" b="1" kern="1200" dirty="0">
              <a:solidFill>
                <a:schemeClr val="tx1"/>
              </a:solidFill>
              <a:effectLst/>
              <a:latin typeface="+mn-lt"/>
              <a:ea typeface="+mn-ea"/>
              <a:cs typeface="+mn-cs"/>
            </a:endParaRPr>
          </a:p>
          <a:p>
            <a:pPr marL="0" indent="0">
              <a:buNone/>
            </a:pPr>
            <a:r>
              <a:rPr lang="en-US" sz="1000" b="1" kern="1200" dirty="0">
                <a:solidFill>
                  <a:schemeClr val="tx1"/>
                </a:solidFill>
                <a:effectLst/>
                <a:latin typeface="+mn-lt"/>
                <a:ea typeface="+mn-ea"/>
                <a:cs typeface="+mn-cs"/>
              </a:rPr>
              <a:t>Additional Information:</a:t>
            </a:r>
          </a:p>
          <a:p>
            <a:pPr marL="0" indent="0">
              <a:buNone/>
            </a:pPr>
            <a:r>
              <a:rPr lang="en-US" sz="1000" b="0" kern="1200" dirty="0">
                <a:solidFill>
                  <a:schemeClr val="tx1"/>
                </a:solidFill>
                <a:effectLst/>
                <a:latin typeface="+mn-lt"/>
                <a:ea typeface="+mn-ea"/>
                <a:cs typeface="+mn-cs"/>
              </a:rPr>
              <a:t>Asthma Daily Diary</a:t>
            </a:r>
            <a:r>
              <a:rPr lang="en-US" sz="1000" b="0" kern="1200" baseline="30000" dirty="0">
                <a:solidFill>
                  <a:schemeClr val="tx1"/>
                </a:solidFill>
                <a:effectLst/>
                <a:latin typeface="+mn-lt"/>
                <a:ea typeface="+mn-ea"/>
                <a:cs typeface="+mn-cs"/>
              </a:rPr>
              <a:t>1,2</a:t>
            </a:r>
            <a:r>
              <a:rPr lang="en-US" sz="1000" b="0" kern="1200" dirty="0">
                <a:solidFill>
                  <a:schemeClr val="tx1"/>
                </a:solidFill>
                <a:effectLst/>
                <a:latin typeface="+mn-lt"/>
                <a:ea typeface="+mn-ea"/>
                <a:cs typeface="+mn-cs"/>
              </a:rPr>
              <a:t> </a:t>
            </a:r>
          </a:p>
          <a:p>
            <a:r>
              <a:rPr lang="en-US" sz="1000" b="0" kern="1200" dirty="0">
                <a:solidFill>
                  <a:schemeClr val="tx1"/>
                </a:solidFill>
                <a:effectLst/>
                <a:latin typeface="+mn-lt"/>
                <a:ea typeface="+mn-ea"/>
                <a:cs typeface="+mn-cs"/>
              </a:rPr>
              <a:t>Patients completed the Asthma Daily Diary using an electronic patient-reported outcomes (ePRO) </a:t>
            </a:r>
            <a:r>
              <a:rPr lang="en-US" sz="1000" b="0" kern="1200" dirty="0">
                <a:effectLst/>
                <a:latin typeface="+mn-lt"/>
                <a:ea typeface="+mn-ea"/>
                <a:cs typeface="+mn-cs"/>
              </a:rPr>
              <a:t>device to capture the following symptom assessments: </a:t>
            </a:r>
          </a:p>
          <a:p>
            <a:pPr marL="341313" lvl="2">
              <a:buFont typeface="Arial" panose="020B0604020202020204" pitchFamily="34" charset="0"/>
              <a:buChar char="–"/>
            </a:pPr>
            <a:r>
              <a:rPr lang="en-US" sz="1000" b="0" kern="1200" dirty="0">
                <a:effectLst/>
                <a:latin typeface="+mn-lt"/>
                <a:ea typeface="+mn-ea"/>
                <a:cs typeface="+mn-cs"/>
              </a:rPr>
              <a:t>Morning and evening home lung function data (obtained from the home peak flow meter)</a:t>
            </a:r>
          </a:p>
          <a:p>
            <a:pPr marL="341313" lvl="2">
              <a:buFont typeface="Arial" panose="020B0604020202020204" pitchFamily="34" charset="0"/>
              <a:buChar char="–"/>
            </a:pPr>
            <a:r>
              <a:rPr lang="en-US" sz="1000" b="0" kern="1200" dirty="0">
                <a:effectLst/>
                <a:latin typeface="+mn-lt"/>
                <a:ea typeface="+mn-ea"/>
                <a:cs typeface="+mn-cs"/>
              </a:rPr>
              <a:t>Asthma symptoms</a:t>
            </a:r>
          </a:p>
          <a:p>
            <a:pPr marL="341313" lvl="2">
              <a:buFont typeface="Arial" panose="020B0604020202020204" pitchFamily="34" charset="0"/>
              <a:buChar char="–"/>
            </a:pPr>
            <a:r>
              <a:rPr lang="en-US" sz="1000" b="0" kern="1200" dirty="0">
                <a:effectLst/>
                <a:latin typeface="+mn-lt"/>
                <a:ea typeface="+mn-ea"/>
                <a:cs typeface="+mn-cs"/>
              </a:rPr>
              <a:t>Rescue medication use</a:t>
            </a:r>
          </a:p>
          <a:p>
            <a:pPr marL="341313" lvl="2">
              <a:buFont typeface="Arial" panose="020B0604020202020204" pitchFamily="34" charset="0"/>
              <a:buChar char="–"/>
            </a:pPr>
            <a:r>
              <a:rPr lang="en-US" sz="1000" b="0" kern="1200" dirty="0">
                <a:solidFill>
                  <a:schemeClr val="tx1"/>
                </a:solidFill>
                <a:effectLst/>
                <a:latin typeface="+mn-lt"/>
                <a:ea typeface="+mn-ea"/>
                <a:cs typeface="+mn-cs"/>
              </a:rPr>
              <a:t>Awakenings at night due to asthma symptoms</a:t>
            </a:r>
          </a:p>
          <a:p>
            <a:pPr marL="341313" lvl="2">
              <a:buFont typeface="Arial" panose="020B0604020202020204" pitchFamily="34" charset="0"/>
              <a:buChar char="–"/>
            </a:pPr>
            <a:r>
              <a:rPr lang="en-US" sz="1000" b="0" kern="1200" dirty="0">
                <a:solidFill>
                  <a:schemeClr val="tx1"/>
                </a:solidFill>
                <a:effectLst/>
                <a:latin typeface="+mn-lt"/>
                <a:ea typeface="+mn-ea"/>
                <a:cs typeface="+mn-cs"/>
              </a:rPr>
              <a:t>Compliance with background medication </a:t>
            </a:r>
          </a:p>
          <a:p>
            <a:pPr marL="228600" lvl="2" indent="0">
              <a:buNone/>
            </a:pPr>
            <a:endParaRPr lang="en-US" sz="1000" b="0" kern="1200" dirty="0">
              <a:solidFill>
                <a:schemeClr val="tx1"/>
              </a:solidFill>
              <a:effectLst/>
              <a:latin typeface="+mn-lt"/>
              <a:ea typeface="+mn-ea"/>
              <a:cs typeface="+mn-cs"/>
            </a:endParaRPr>
          </a:p>
          <a:p>
            <a:pPr marL="0" indent="0">
              <a:buNone/>
            </a:pPr>
            <a:endParaRPr lang="en-US" sz="1000" b="1" kern="1200" dirty="0">
              <a:solidFill>
                <a:schemeClr val="tx1"/>
              </a:solidFill>
              <a:effectLst/>
              <a:latin typeface="+mn-lt"/>
              <a:ea typeface="+mn-ea"/>
              <a:cs typeface="+mn-cs"/>
            </a:endParaRPr>
          </a:p>
          <a:p>
            <a:pPr marL="0" lvl="1" indent="0">
              <a:buNone/>
            </a:pPr>
            <a:r>
              <a:rPr lang="en-US" sz="950" b="1" kern="1200" dirty="0">
                <a:solidFill>
                  <a:schemeClr val="tx1"/>
                </a:solidFill>
                <a:effectLst/>
              </a:rPr>
              <a:t>References:</a:t>
            </a:r>
          </a:p>
          <a:p>
            <a:pPr marL="228600" lvl="1" indent="-228600">
              <a:buAutoNum type="arabicPeriod"/>
            </a:pPr>
            <a:r>
              <a:rPr lang="en-US" sz="950" dirty="0"/>
              <a:t>In House Data, AstraZeneca Pharmaceuticals LP. Clinical study report D3250C00017.</a:t>
            </a:r>
          </a:p>
          <a:p>
            <a:pPr marL="228600" lvl="1" indent="-228600">
              <a:buAutoNum type="arabicPeriod"/>
            </a:pPr>
            <a:r>
              <a:rPr lang="en-US" sz="950" dirty="0"/>
              <a:t>In House Data, AstraZeneca Pharmaceuticals LP. Clinical study report D3250C00018.</a:t>
            </a: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29</a:t>
            </a:fld>
            <a:endParaRPr lang="en-US" dirty="0"/>
          </a:p>
        </p:txBody>
      </p:sp>
    </p:spTree>
    <p:extLst>
      <p:ext uri="{BB962C8B-B14F-4D97-AF65-F5344CB8AC3E}">
        <p14:creationId xmlns:p14="http://schemas.microsoft.com/office/powerpoint/2010/main" val="320257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396165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Patients were randomized</a:t>
            </a:r>
            <a:r>
              <a:rPr lang="en-US" baseline="0" dirty="0"/>
              <a:t> 1:1:1 to one of the following treatment groups:</a:t>
            </a:r>
            <a:r>
              <a:rPr lang="en-US" baseline="30000" dirty="0"/>
              <a:t>1,2</a:t>
            </a:r>
            <a:endParaRPr lang="en-US" baseline="0" dirty="0"/>
          </a:p>
          <a:p>
            <a:pPr>
              <a:buClrTx/>
            </a:pPr>
            <a:r>
              <a:rPr lang="en-US" baseline="0" dirty="0"/>
              <a:t>Benralizumab 30 mg every 4 weeks (Q4W)</a:t>
            </a:r>
          </a:p>
          <a:p>
            <a:pPr>
              <a:buClrTx/>
            </a:pPr>
            <a:r>
              <a:rPr lang="en-US" baseline="0" dirty="0"/>
              <a:t>Benralizumab 30 mg every 4 weeks for 3 doses, followed by </a:t>
            </a:r>
            <a:r>
              <a:rPr lang="en-US" dirty="0"/>
              <a:t>benralizumab 30 mg every </a:t>
            </a:r>
            <a:r>
              <a:rPr lang="en-US" baseline="0" dirty="0"/>
              <a:t>8 weeks with an interim 4-week placebo dose (Q8W)</a:t>
            </a:r>
          </a:p>
          <a:p>
            <a:pPr>
              <a:buClrTx/>
            </a:pPr>
            <a:r>
              <a:rPr lang="en-US" baseline="0" dirty="0"/>
              <a:t>Placebo every 4 weeks </a:t>
            </a:r>
            <a:endParaRPr lang="en-US" dirty="0"/>
          </a:p>
          <a:p>
            <a:pPr marL="0" indent="0">
              <a:buNone/>
            </a:pPr>
            <a:endParaRPr lang="en-US" dirty="0"/>
          </a:p>
          <a:p>
            <a:pPr marL="0" indent="0">
              <a:buNone/>
            </a:pPr>
            <a:r>
              <a:rPr lang="en-US" b="1" dirty="0"/>
              <a:t>Reference:</a:t>
            </a:r>
          </a:p>
          <a:p>
            <a:pPr marL="228600" indent="-228600">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28600" indent="-228600">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1" dirty="0"/>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4</a:t>
            </a:fld>
            <a:endParaRPr lang="en-US" dirty="0"/>
          </a:p>
        </p:txBody>
      </p:sp>
    </p:spTree>
    <p:extLst>
      <p:ext uri="{BB962C8B-B14F-4D97-AF65-F5344CB8AC3E}">
        <p14:creationId xmlns:p14="http://schemas.microsoft.com/office/powerpoint/2010/main" val="161914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1001713"/>
            <a:ext cx="5740400" cy="3230562"/>
          </a:xfrm>
        </p:spPr>
      </p:sp>
      <p:sp>
        <p:nvSpPr>
          <p:cNvPr id="3" name="Notes Placeholder 2"/>
          <p:cNvSpPr>
            <a:spLocks noGrp="1"/>
          </p:cNvSpPr>
          <p:nvPr>
            <p:ph type="body" idx="1"/>
          </p:nvPr>
        </p:nvSpPr>
        <p:spPr>
          <a:xfrm>
            <a:off x="685799" y="4336751"/>
            <a:ext cx="5690937" cy="5004099"/>
          </a:xfrm>
        </p:spPr>
        <p:txBody>
          <a:bodyPr/>
          <a:lstStyle/>
          <a:p>
            <a:pPr marL="0" indent="0">
              <a:buNone/>
            </a:pPr>
            <a:r>
              <a:rPr lang="en-GB" sz="900" b="1" dirty="0"/>
              <a:t>Notes:</a:t>
            </a:r>
            <a:r>
              <a:rPr lang="en-GB" sz="900" b="1" baseline="30000" dirty="0"/>
              <a:t>1-4</a:t>
            </a:r>
            <a:endParaRPr lang="en-GB" sz="900" b="1" dirty="0"/>
          </a:p>
          <a:p>
            <a:pPr marL="171450" indent="-171450"/>
            <a:r>
              <a:rPr lang="en-US" sz="800" dirty="0"/>
              <a:t>In both studies, the population included patients aged 12 to 75 years with a history of physician-diagnosed asthma uncontrolled by medium- to high-dosage ICS (&gt;250 μg fluticasone propionate DPI or equivalent daily dosage) plus ICS/LABA with or without an additional asthma controller, and a history of two or more exacerbations that required use of a systemic corticosteroid or temporary increase in the patient’s usual maintenance dosage of OCS in the previous year.</a:t>
            </a:r>
          </a:p>
          <a:p>
            <a:pPr marL="171450" indent="-171450"/>
            <a:r>
              <a:rPr lang="en-US" sz="800" dirty="0"/>
              <a:t>Patients could continue stable dosages of their background asthma controller medication. SABAs could be used as rescue medication. </a:t>
            </a:r>
          </a:p>
          <a:p>
            <a:pPr marL="171450" indent="-171450"/>
            <a:r>
              <a:rPr lang="en-US" sz="800" dirty="0"/>
              <a:t>ICS/LABA requirement during the 3 months prior to study enrollment was as</a:t>
            </a:r>
            <a:r>
              <a:rPr lang="en-US" sz="800" baseline="0" dirty="0"/>
              <a:t> follows</a:t>
            </a:r>
            <a:r>
              <a:rPr lang="en-US" sz="800" dirty="0"/>
              <a:t>:</a:t>
            </a:r>
          </a:p>
          <a:p>
            <a:pPr lvl="2">
              <a:buClrTx/>
              <a:buFont typeface="Courier New" panose="02070309020205020404" pitchFamily="49" charset="0"/>
              <a:buChar char="-"/>
            </a:pPr>
            <a:r>
              <a:rPr lang="en-US" sz="800" dirty="0"/>
              <a:t>During the 3 months prior to study enrollment, patients aged 18 years and older in the SIROCCO study had to have been on a high-dose ICS (&gt;500 µg fluticasone propionate DPI or equivalent) plus LABA preparation. </a:t>
            </a:r>
          </a:p>
          <a:p>
            <a:pPr lvl="2">
              <a:buClrTx/>
              <a:buFont typeface="Courier New" panose="02070309020205020404" pitchFamily="49" charset="0"/>
              <a:buChar char="-"/>
            </a:pPr>
            <a:r>
              <a:rPr lang="en-US" sz="800" dirty="0"/>
              <a:t>The CALIMA study accommodated a small medium-dose ICS cohort; accordingly, the CALIMA patients were required to have been on at least a medium-dose ICS (≥500 µg fluticasone propionate DPI or equivalent) plus LABA preparation.</a:t>
            </a:r>
            <a:endParaRPr lang="en-GB" sz="800" dirty="0"/>
          </a:p>
          <a:p>
            <a:pPr marL="0" indent="0">
              <a:spcBef>
                <a:spcPts val="600"/>
              </a:spcBef>
              <a:buNone/>
            </a:pPr>
            <a:r>
              <a:rPr lang="en-GB" sz="900" b="1" dirty="0"/>
              <a:t>Additional Information:</a:t>
            </a:r>
          </a:p>
          <a:p>
            <a:pPr marL="0" indent="0">
              <a:buNone/>
            </a:pPr>
            <a:r>
              <a:rPr lang="en-GB" sz="800" dirty="0"/>
              <a:t>“Symptomatic”</a:t>
            </a:r>
            <a:r>
              <a:rPr lang="en-GB" sz="800" baseline="0" dirty="0"/>
              <a:t> was defined as </a:t>
            </a:r>
            <a:r>
              <a:rPr lang="en-US" sz="800" b="0" i="0" kern="1200" dirty="0">
                <a:solidFill>
                  <a:schemeClr val="tx1"/>
                </a:solidFill>
                <a:effectLst/>
              </a:rPr>
              <a:t>fulfillment of at least one of the following conditions over the 7 days prior to randomization:</a:t>
            </a:r>
            <a:endParaRPr lang="en-US" sz="800" b="0" i="0" kern="1200" baseline="30000" dirty="0">
              <a:solidFill>
                <a:schemeClr val="tx1"/>
              </a:solidFill>
              <a:effectLst/>
            </a:endParaRPr>
          </a:p>
          <a:p>
            <a:pPr fontAlgn="base" latinLnBrk="0"/>
            <a:r>
              <a:rPr lang="en-US" sz="800" b="0" i="0" kern="1200" dirty="0">
                <a:solidFill>
                  <a:schemeClr val="tx1"/>
                </a:solidFill>
                <a:effectLst/>
              </a:rPr>
              <a:t>&gt;2 days with a daytime or nighttime symptoms score ≥1</a:t>
            </a:r>
          </a:p>
          <a:p>
            <a:pPr fontAlgn="base" latinLnBrk="0"/>
            <a:r>
              <a:rPr lang="en-US" sz="800" b="0" i="0" kern="1200" dirty="0">
                <a:solidFill>
                  <a:schemeClr val="tx1"/>
                </a:solidFill>
                <a:effectLst/>
              </a:rPr>
              <a:t>Rescue SABA use on &gt;2 days</a:t>
            </a:r>
          </a:p>
          <a:p>
            <a:pPr fontAlgn="base" latinLnBrk="0"/>
            <a:r>
              <a:rPr lang="en-US" sz="800" b="0" i="0" kern="1200" dirty="0">
                <a:solidFill>
                  <a:schemeClr val="tx1"/>
                </a:solidFill>
                <a:effectLst/>
              </a:rPr>
              <a:t>≥1 nocturnal awakening due to asthma</a:t>
            </a:r>
            <a:endParaRPr lang="en-GB" sz="900" b="1" dirty="0"/>
          </a:p>
          <a:p>
            <a:pPr marL="0" indent="0">
              <a:spcBef>
                <a:spcPts val="600"/>
              </a:spcBef>
              <a:buNone/>
            </a:pPr>
            <a:r>
              <a:rPr lang="en-GB" sz="9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GB" sz="800" i="1" dirty="0"/>
              <a:t>Lancet</a:t>
            </a:r>
            <a:r>
              <a:rPr lang="en-GB" sz="800" dirty="0"/>
              <a:t>. 2016;</a:t>
            </a:r>
            <a:r>
              <a:rPr lang="en-US" sz="800" b="0" kern="1200" dirty="0">
                <a:solidFill>
                  <a:schemeClr val="tx1"/>
                </a:solidFill>
                <a:effectLst/>
              </a:rPr>
              <a:t>388:2128-2141.</a:t>
            </a:r>
            <a:r>
              <a:rPr lang="en-GB" sz="800" dirty="0"/>
              <a:t>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US" sz="800" dirty="0"/>
              <a:t>[</a:t>
            </a:r>
            <a:r>
              <a:rPr lang="en-US" sz="800" b="0" kern="1200" dirty="0">
                <a:effectLst/>
              </a:rPr>
              <a:t>supplementary </a:t>
            </a:r>
            <a:r>
              <a:rPr lang="en-US" sz="800" dirty="0"/>
              <a:t>appendix]</a:t>
            </a:r>
            <a:r>
              <a:rPr lang="en-GB" sz="800" dirty="0"/>
              <a:t>. </a:t>
            </a:r>
            <a:r>
              <a:rPr lang="en-GB" sz="800" i="1" dirty="0"/>
              <a:t>Lancet</a:t>
            </a:r>
            <a:r>
              <a:rPr lang="en-GB" sz="800" dirty="0"/>
              <a:t>. 2016;</a:t>
            </a:r>
            <a:r>
              <a:rPr lang="en-US" sz="800" b="0" kern="1200" dirty="0">
                <a:solidFill>
                  <a:schemeClr val="tx1"/>
                </a:solidFill>
                <a:effectLst/>
              </a:rPr>
              <a:t>388:2128-2141.</a:t>
            </a:r>
            <a:r>
              <a:rPr lang="en-GB" sz="800" dirty="0"/>
              <a:t> </a:t>
            </a:r>
            <a:r>
              <a:rPr lang="en-US" sz="800" b="0" i="0" u="none" strike="noStrike" kern="1200" baseline="0" dirty="0">
                <a:solidFill>
                  <a:schemeClr val="tx1"/>
                </a:solidFill>
              </a:rPr>
              <a:t>http://dx.doi.org/10.1016/S0140-6736(16)31322-8. Accessed </a:t>
            </a:r>
            <a:r>
              <a:rPr lang="en-US" sz="900" dirty="0"/>
              <a:t>June 25, 2018. </a:t>
            </a:r>
            <a:endParaRPr lang="en-US" sz="9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b="0" kern="1200" dirty="0">
                <a:solidFill>
                  <a:schemeClr val="tx1"/>
                </a:solidFill>
                <a:effectLst/>
              </a:rPr>
              <a:t>Bleecker ER, FitzGerald JM, Chanez P, et al.  Efficacy and safety of benralizumab for patients with severe asthma uncontrolled with </a:t>
            </a:r>
            <a:r>
              <a:rPr lang="en-US" sz="800" b="0" kern="1200" dirty="0">
                <a:effectLst/>
              </a:rPr>
              <a:t>high-dosage inhaled corticosteroids and long-acting </a:t>
            </a:r>
            <a:r>
              <a:rPr lang="el-GR" sz="800" b="0" kern="1200" dirty="0">
                <a:effectLst/>
              </a:rPr>
              <a:t>β</a:t>
            </a:r>
            <a:r>
              <a:rPr lang="en-US" sz="800" b="0" kern="1200" baseline="-25000" dirty="0">
                <a:effectLst/>
              </a:rPr>
              <a:t>2</a:t>
            </a:r>
            <a:r>
              <a:rPr lang="en-US" sz="800" b="0" kern="1200" dirty="0">
                <a:effectLst/>
              </a:rPr>
              <a:t>-agonists (SIROCCO): a randomised, multicenter, placebo-controlled phase 3 trial. </a:t>
            </a:r>
            <a:r>
              <a:rPr lang="en-US" sz="800" b="0" i="1" kern="1200" dirty="0">
                <a:effectLst/>
              </a:rPr>
              <a:t>Lancet</a:t>
            </a:r>
            <a:r>
              <a:rPr lang="en-US" sz="800" b="0" kern="1200" dirty="0">
                <a:effectLst/>
              </a:rPr>
              <a:t>. 2016;388:2115-2127.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b="0" kern="1200" dirty="0">
                <a:solidFill>
                  <a:schemeClr val="tx1"/>
                </a:solidFill>
                <a:effectLst/>
              </a:rPr>
              <a:t>Bleecker ER, FitzGerald JM, </a:t>
            </a:r>
            <a:r>
              <a:rPr lang="en-US" sz="800" b="0" kern="1200" dirty="0" err="1">
                <a:solidFill>
                  <a:schemeClr val="tx1"/>
                </a:solidFill>
                <a:effectLst/>
              </a:rPr>
              <a:t>Chanez</a:t>
            </a:r>
            <a:r>
              <a:rPr lang="en-US" sz="800" b="0" kern="1200" dirty="0">
                <a:solidFill>
                  <a:schemeClr val="tx1"/>
                </a:solidFill>
                <a:effectLst/>
              </a:rPr>
              <a:t> P, et al.  Efficacy and safety of benralizumab for patients with severe asthma uncontrolled with </a:t>
            </a:r>
            <a:r>
              <a:rPr lang="en-US" sz="800" b="0" kern="1200" dirty="0">
                <a:effectLst/>
              </a:rPr>
              <a:t>high-dosage inhaled corticosteroids and long-acting </a:t>
            </a:r>
            <a:r>
              <a:rPr lang="el-GR" sz="800" b="0" kern="1200" dirty="0">
                <a:effectLst/>
              </a:rPr>
              <a:t>β</a:t>
            </a:r>
            <a:r>
              <a:rPr lang="en-US" sz="800" b="0" kern="1200" baseline="-25000" dirty="0">
                <a:effectLst/>
              </a:rPr>
              <a:t>2</a:t>
            </a:r>
            <a:r>
              <a:rPr lang="en-US" sz="800" b="0" kern="1200" dirty="0">
                <a:effectLst/>
              </a:rPr>
              <a:t>-agonists (SIROCCO): a </a:t>
            </a:r>
            <a:r>
              <a:rPr lang="en-US" sz="800" b="0" kern="1200" dirty="0" err="1">
                <a:effectLst/>
              </a:rPr>
              <a:t>randomised</a:t>
            </a:r>
            <a:r>
              <a:rPr lang="en-US" sz="800" b="0" kern="1200" dirty="0">
                <a:effectLst/>
              </a:rPr>
              <a:t>, multicenter, placebo-controlled phase 3 trial [supplementary appendix].</a:t>
            </a:r>
            <a:r>
              <a:rPr lang="en-US" sz="800" b="0" kern="1200" baseline="0" dirty="0">
                <a:effectLst/>
              </a:rPr>
              <a:t> </a:t>
            </a:r>
            <a:r>
              <a:rPr lang="en-US" sz="800" b="0" i="1" kern="1200" dirty="0">
                <a:effectLst/>
              </a:rPr>
              <a:t>Lancet</a:t>
            </a:r>
            <a:r>
              <a:rPr lang="en-US" sz="800" b="0" kern="1200" dirty="0">
                <a:effectLst/>
              </a:rPr>
              <a:t>. 2016;388:2115-2127. http://dx.doi.org/10.1016/S0140-6736(16)31324-1. Accessed </a:t>
            </a:r>
            <a:r>
              <a:rPr lang="en-US" sz="800" dirty="0"/>
              <a:t>June 25, 2018.</a:t>
            </a:r>
            <a:endParaRPr lang="en-US" sz="800" b="1" dirty="0"/>
          </a:p>
          <a:p>
            <a:pPr marL="228600" indent="-228600">
              <a:buFont typeface="+mj-lt"/>
              <a:buAutoNum type="arabicPeriod"/>
            </a:pPr>
            <a:endParaRPr lang="en-GB" sz="900" b="1" dirty="0"/>
          </a:p>
        </p:txBody>
      </p:sp>
      <p:sp>
        <p:nvSpPr>
          <p:cNvPr id="4" name="Slide Number Placeholder 3"/>
          <p:cNvSpPr>
            <a:spLocks noGrp="1"/>
          </p:cNvSpPr>
          <p:nvPr>
            <p:ph type="sldNum" sz="quarter" idx="10"/>
          </p:nvPr>
        </p:nvSpPr>
        <p:spPr/>
        <p:txBody>
          <a:bodyPr/>
          <a:lstStyle/>
          <a:p>
            <a:fld id="{0F61579E-034E-4A7D-B104-DDB3DCA37C5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7845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4363" y="1062038"/>
            <a:ext cx="5629275" cy="3167062"/>
          </a:xfrm>
        </p:spPr>
      </p:sp>
      <p:sp>
        <p:nvSpPr>
          <p:cNvPr id="3" name="Notes Placeholder 2"/>
          <p:cNvSpPr>
            <a:spLocks noGrp="1"/>
          </p:cNvSpPr>
          <p:nvPr>
            <p:ph type="body" idx="1"/>
          </p:nvPr>
        </p:nvSpPr>
        <p:spPr>
          <a:xfrm>
            <a:off x="685799" y="4309066"/>
            <a:ext cx="5823284" cy="4895850"/>
          </a:xfrm>
        </p:spPr>
        <p:txBody>
          <a:bodyPr/>
          <a:lstStyle/>
          <a:p>
            <a:pPr marL="0" indent="0">
              <a:buNone/>
            </a:pPr>
            <a:r>
              <a:rPr lang="en-GB" sz="900" b="1" dirty="0"/>
              <a:t>Note:</a:t>
            </a:r>
          </a:p>
          <a:p>
            <a:pPr marL="0" indent="0">
              <a:buNone/>
            </a:pPr>
            <a:r>
              <a:rPr lang="en-GB" sz="900" dirty="0"/>
              <a:t>Present slide.</a:t>
            </a:r>
          </a:p>
          <a:p>
            <a:pPr marL="0" indent="0">
              <a:spcBef>
                <a:spcPts val="1200"/>
              </a:spcBef>
              <a:buFont typeface="Arial" panose="020B0604020202020204" pitchFamily="34" charset="0"/>
              <a:buNone/>
            </a:pPr>
            <a:r>
              <a:rPr lang="en-US" sz="900" b="1" dirty="0"/>
              <a:t>Additional Information:</a:t>
            </a:r>
            <a:r>
              <a:rPr lang="en-US" sz="900" b="1" baseline="30000" dirty="0"/>
              <a:t>1-4</a:t>
            </a:r>
            <a:endParaRPr lang="en-US" sz="900" b="1" dirty="0"/>
          </a:p>
          <a:p>
            <a:pPr>
              <a:spcAft>
                <a:spcPts val="300"/>
              </a:spcAft>
            </a:pPr>
            <a:r>
              <a:rPr lang="en-US" sz="900" b="0" dirty="0"/>
              <a:t>Primary</a:t>
            </a:r>
            <a:r>
              <a:rPr lang="en-US" sz="900" b="0" baseline="0" dirty="0"/>
              <a:t> endpoint a</a:t>
            </a:r>
            <a:r>
              <a:rPr lang="en-US" sz="900" b="0" dirty="0"/>
              <a:t>nalysis via negative binomial model</a:t>
            </a:r>
          </a:p>
          <a:p>
            <a:pPr>
              <a:spcAft>
                <a:spcPts val="300"/>
              </a:spcAft>
            </a:pPr>
            <a:r>
              <a:rPr lang="en-US" sz="900" b="0" dirty="0"/>
              <a:t>Secondary</a:t>
            </a:r>
            <a:r>
              <a:rPr lang="en-US" sz="900" b="0" baseline="0" dirty="0"/>
              <a:t> a</a:t>
            </a:r>
            <a:r>
              <a:rPr lang="en-US" sz="900" b="0" dirty="0"/>
              <a:t>nalysis via mixed-effect model repeat measurement </a:t>
            </a:r>
            <a:endParaRPr lang="en-US" sz="900" b="0" strike="sngStrike" dirty="0">
              <a:solidFill>
                <a:schemeClr val="accent1">
                  <a:lumMod val="60000"/>
                  <a:lumOff val="40000"/>
                </a:schemeClr>
              </a:solidFill>
            </a:endParaRPr>
          </a:p>
          <a:p>
            <a:pPr>
              <a:spcBef>
                <a:spcPts val="0"/>
              </a:spcBef>
              <a:spcAft>
                <a:spcPts val="300"/>
              </a:spcAft>
            </a:pPr>
            <a:r>
              <a:rPr lang="en-US" sz="900" b="0" dirty="0"/>
              <a:t>Asthma symptom scores derived from patient recording of nighttime </a:t>
            </a:r>
            <a:r>
              <a:rPr lang="en-US" sz="900" dirty="0"/>
              <a:t>symptoms each morning and </a:t>
            </a:r>
            <a:r>
              <a:rPr lang="en-US" sz="900" b="0" dirty="0"/>
              <a:t>daytime symptoms each evening: </a:t>
            </a:r>
          </a:p>
          <a:p>
            <a:pPr marL="400050" lvl="2" indent="-171450">
              <a:spcBef>
                <a:spcPts val="0"/>
              </a:spcBef>
              <a:spcAft>
                <a:spcPts val="300"/>
              </a:spcAft>
              <a:buFont typeface="Arial" panose="020B0604020202020204" pitchFamily="34" charset="0"/>
              <a:buChar char="–"/>
            </a:pPr>
            <a:r>
              <a:rPr lang="en-US" sz="900" b="0" dirty="0"/>
              <a:t>Symptoms reported on a 4-point response scale (0-3), with 0 indicating no symptoms; symptom severity </a:t>
            </a:r>
            <a:r>
              <a:rPr lang="en-US" sz="900" b="0" strike="sngStrike" dirty="0"/>
              <a:t> </a:t>
            </a:r>
            <a:r>
              <a:rPr lang="en-US" sz="900" b="0" dirty="0"/>
              <a:t>rated from 1 (low) to 3 (high)</a:t>
            </a:r>
          </a:p>
          <a:p>
            <a:pPr marL="0" marR="0" indent="0" algn="l" defTabSz="914400" rtl="0" eaLnBrk="1" fontAlgn="auto" latinLnBrk="0" hangingPunct="1">
              <a:lnSpc>
                <a:spcPct val="100000"/>
              </a:lnSpc>
              <a:spcBef>
                <a:spcPts val="600"/>
              </a:spcBef>
              <a:spcAft>
                <a:spcPts val="0"/>
              </a:spcAft>
              <a:buClr>
                <a:schemeClr val="accent1"/>
              </a:buClr>
              <a:buSzPct val="100000"/>
              <a:buFont typeface="Arial" panose="020B0604020202020204" pitchFamily="34" charset="0"/>
              <a:buNone/>
              <a:tabLst/>
              <a:defRPr/>
            </a:pPr>
            <a:r>
              <a:rPr lang="en-US" sz="900" b="1" dirty="0"/>
              <a:t>Primary and multiplicity protected endpoints:</a:t>
            </a:r>
            <a:r>
              <a:rPr lang="en-US" sz="900" b="1" baseline="30000" dirty="0"/>
              <a:t>1-4 </a:t>
            </a:r>
            <a:endParaRPr lang="en-US" sz="900" b="1" baseline="0" dirty="0"/>
          </a:p>
          <a:p>
            <a:pPr marL="171450" indent="-171450">
              <a:buFont typeface="Arial" panose="020B0604020202020204" pitchFamily="34" charset="0"/>
              <a:buChar char="•"/>
            </a:pPr>
            <a:r>
              <a:rPr lang="en-US" sz="900" dirty="0"/>
              <a:t>Primary and multiplicity-protected endpoints in EOS </a:t>
            </a:r>
            <a:r>
              <a:rPr lang="en-US" altLang="en-US" sz="900" dirty="0"/>
              <a:t>≥300 cells</a:t>
            </a:r>
            <a:r>
              <a:rPr lang="en-US" sz="900" dirty="0"/>
              <a:t>/μL, high-dose inhaled corticosteroid</a:t>
            </a:r>
          </a:p>
          <a:p>
            <a:pPr marL="171450" indent="-171450">
              <a:spcBef>
                <a:spcPts val="0"/>
              </a:spcBef>
              <a:buFont typeface="Arial" panose="020B0604020202020204" pitchFamily="34" charset="0"/>
              <a:buChar char="•"/>
            </a:pPr>
            <a:r>
              <a:rPr lang="en-US" sz="900" dirty="0"/>
              <a:t>Annual asthma exacerbation rate</a:t>
            </a:r>
          </a:p>
          <a:p>
            <a:pPr marL="400050" lvl="2" indent="-171450">
              <a:spcBef>
                <a:spcPts val="0"/>
              </a:spcBef>
              <a:buFont typeface="Arial" panose="020B0604020202020204" pitchFamily="34" charset="0"/>
              <a:buChar char="–"/>
            </a:pPr>
            <a:r>
              <a:rPr lang="en-US" sz="900" dirty="0"/>
              <a:t>Analysis via negative binomial model</a:t>
            </a:r>
          </a:p>
          <a:p>
            <a:pPr marL="171450" indent="-171450">
              <a:spcBef>
                <a:spcPts val="0"/>
              </a:spcBef>
              <a:buFont typeface="Arial" panose="020B0604020202020204" pitchFamily="34" charset="0"/>
              <a:buChar char="•"/>
            </a:pPr>
            <a:r>
              <a:rPr lang="en-US" sz="900" dirty="0"/>
              <a:t>Secondary endpoints</a:t>
            </a:r>
          </a:p>
          <a:p>
            <a:pPr marL="400050" lvl="2" indent="-171450">
              <a:spcBef>
                <a:spcPts val="0"/>
              </a:spcBef>
              <a:buFont typeface="Arial" panose="020B0604020202020204" pitchFamily="34" charset="0"/>
              <a:buChar char="–"/>
            </a:pPr>
            <a:r>
              <a:rPr lang="en-US" sz="900" dirty="0"/>
              <a:t>Analysis via </a:t>
            </a:r>
            <a:r>
              <a:rPr lang="en-US" sz="900" strike="noStrike" dirty="0"/>
              <a:t>mixed-effect model for repeated measures </a:t>
            </a:r>
            <a:endParaRPr lang="en-US" sz="900" strike="sngStrike" dirty="0"/>
          </a:p>
          <a:p>
            <a:pPr marL="400050" lvl="2" indent="-171450">
              <a:spcBef>
                <a:spcPts val="0"/>
              </a:spcBef>
              <a:buFont typeface="Arial" panose="020B0604020202020204" pitchFamily="34" charset="0"/>
              <a:buChar char="–"/>
            </a:pPr>
            <a:r>
              <a:rPr lang="en-US" sz="900" dirty="0"/>
              <a:t>Change from baseline in prebronchodilator FEV</a:t>
            </a:r>
            <a:r>
              <a:rPr lang="en-US" sz="900" baseline="-25000" dirty="0"/>
              <a:t>1</a:t>
            </a:r>
            <a:r>
              <a:rPr lang="en-US" sz="900" dirty="0"/>
              <a:t> (L)</a:t>
            </a:r>
          </a:p>
          <a:p>
            <a:pPr marL="400050" lvl="2" indent="-171450">
              <a:spcBef>
                <a:spcPts val="0"/>
              </a:spcBef>
              <a:buFont typeface="Arial" panose="020B0604020202020204" pitchFamily="34" charset="0"/>
              <a:buChar char="–"/>
            </a:pPr>
            <a:r>
              <a:rPr lang="en-US" sz="900" dirty="0"/>
              <a:t>Change from baseline in Total Asthma Symptom score (0-6)</a:t>
            </a:r>
          </a:p>
          <a:p>
            <a:pPr marL="0" indent="0">
              <a:buNone/>
            </a:pPr>
            <a:r>
              <a:rPr lang="en-GB" sz="8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GB" sz="800" i="1" dirty="0"/>
              <a:t>Lancet</a:t>
            </a:r>
            <a:r>
              <a:rPr lang="en-GB" sz="800" dirty="0"/>
              <a:t>. 2016;388:2128-2141.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US" sz="800" dirty="0"/>
              <a:t>[supplementary appendix]</a:t>
            </a:r>
            <a:r>
              <a:rPr lang="en-GB" sz="800" dirty="0"/>
              <a:t>. </a:t>
            </a:r>
            <a:r>
              <a:rPr lang="en-GB" sz="800" i="1" dirty="0"/>
              <a:t>Lancet</a:t>
            </a:r>
            <a:r>
              <a:rPr lang="en-GB" sz="800" dirty="0"/>
              <a:t>. 2016;388:2128-2141. </a:t>
            </a:r>
            <a:r>
              <a:rPr lang="en-US" sz="800" b="0" i="0" u="none" strike="noStrike" kern="1200" baseline="0" dirty="0"/>
              <a:t>http://dx.doi.org/10.1016/S0140-6736(16)31322-8. Accessed </a:t>
            </a:r>
            <a:r>
              <a:rPr lang="en-US" sz="800" dirty="0"/>
              <a:t>June 25, 2018. </a:t>
            </a:r>
            <a:endParaRPr lang="en-US" sz="8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a:t>
            </a:r>
            <a:r>
              <a:rPr lang="en-US" sz="800" dirty="0" err="1"/>
              <a:t>Chanez</a:t>
            </a:r>
            <a:r>
              <a:rPr lang="en-US" sz="800" dirty="0"/>
              <a:t>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a:t>
            </a:r>
            <a:r>
              <a:rPr lang="en-US" sz="800" dirty="0" err="1"/>
              <a:t>randomised</a:t>
            </a:r>
            <a:r>
              <a:rPr lang="en-US" sz="800" dirty="0"/>
              <a:t>, multicenter, placebo-controlled phase 3 trial. </a:t>
            </a:r>
            <a:r>
              <a:rPr lang="en-US" sz="800" i="1" dirty="0"/>
              <a:t>Lancet</a:t>
            </a:r>
            <a:r>
              <a:rPr lang="en-US" sz="800" dirty="0"/>
              <a:t>. 2016;388:2115-2127.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Chanez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randomised, multicenter, placebo-controlled phase 3 trial [supplementary appendix].  </a:t>
            </a:r>
            <a:r>
              <a:rPr lang="en-US" sz="800" i="1" dirty="0"/>
              <a:t>Lancet</a:t>
            </a:r>
            <a:r>
              <a:rPr lang="en-US" sz="800" dirty="0"/>
              <a:t>. 2016;388:2115-2127. </a:t>
            </a:r>
            <a:r>
              <a:rPr lang="en-US" sz="800" b="0" i="0" u="none" strike="noStrike" kern="1200" baseline="0" dirty="0"/>
              <a:t>http://dx.doi.org/10.1016/S0140-6736(16)31324-1. </a:t>
            </a:r>
            <a:r>
              <a:rPr lang="en-US" sz="800" dirty="0"/>
              <a:t>June 25, 2018. </a:t>
            </a:r>
            <a:endParaRPr lang="en-US" sz="8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b="1" dirty="0"/>
          </a:p>
          <a:p>
            <a:endParaRPr lang="en-GB" dirty="0"/>
          </a:p>
        </p:txBody>
      </p:sp>
      <p:sp>
        <p:nvSpPr>
          <p:cNvPr id="4" name="Slide Number Placeholder 3"/>
          <p:cNvSpPr>
            <a:spLocks noGrp="1"/>
          </p:cNvSpPr>
          <p:nvPr>
            <p:ph type="sldNum" sz="quarter" idx="10"/>
          </p:nvPr>
        </p:nvSpPr>
        <p:spPr/>
        <p:txBody>
          <a:bodyPr/>
          <a:lstStyle/>
          <a:p>
            <a:fld id="{0F61579E-034E-4A7D-B104-DDB3DCA37C58}"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72358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8175" y="1089025"/>
            <a:ext cx="5581650" cy="3140075"/>
          </a:xfrm>
        </p:spPr>
      </p:sp>
      <p:sp>
        <p:nvSpPr>
          <p:cNvPr id="3" name="Notes Placeholder 2"/>
          <p:cNvSpPr>
            <a:spLocks noGrp="1"/>
          </p:cNvSpPr>
          <p:nvPr>
            <p:ph type="body" idx="1"/>
          </p:nvPr>
        </p:nvSpPr>
        <p:spPr/>
        <p:txBody>
          <a:bodyPr/>
          <a:lstStyle/>
          <a:p>
            <a:pPr marL="0" indent="0">
              <a:buNone/>
            </a:pPr>
            <a:r>
              <a:rPr lang="en-US" b="1" dirty="0"/>
              <a:t>Note:</a:t>
            </a:r>
          </a:p>
          <a:p>
            <a:pPr marL="0" indent="0">
              <a:spcBef>
                <a:spcPts val="0"/>
              </a:spcBef>
              <a:buNone/>
            </a:pPr>
            <a:r>
              <a:rPr lang="en-US" dirty="0"/>
              <a:t>Present slide.</a:t>
            </a:r>
          </a:p>
          <a:p>
            <a:pPr marL="0" indent="0">
              <a:spcBef>
                <a:spcPts val="0"/>
              </a:spcBef>
              <a:buNone/>
            </a:pPr>
            <a:endParaRPr lang="en-US" dirty="0"/>
          </a:p>
          <a:p>
            <a:pPr marL="0" indent="0">
              <a:spcBef>
                <a:spcPts val="0"/>
              </a:spcBef>
              <a:buNone/>
            </a:pPr>
            <a:r>
              <a:rPr lang="en-US" dirty="0"/>
              <a:t>This definitions for asthma exacerbation is consistent with the ERS/ATS</a:t>
            </a:r>
            <a:r>
              <a:rPr lang="en-US" baseline="0" dirty="0"/>
              <a:t> definition for serious/severe exacerbations.</a:t>
            </a:r>
            <a:r>
              <a:rPr lang="en-US" baseline="30000" dirty="0"/>
              <a:t>3</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multicenter,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 http://dx.doi.org/10.1016/S0140-6736(16)31324-1. Accessed </a:t>
            </a:r>
            <a:r>
              <a:rPr lang="en-US" sz="1000" dirty="0"/>
              <a:t>June 25, 2018. </a:t>
            </a:r>
            <a:endParaRPr lang="en-US" sz="1000" b="1" dirty="0"/>
          </a:p>
          <a:p>
            <a:pPr marL="228600" marR="0" indent="-22860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US" sz="1000" b="0" kern="1200" dirty="0">
                <a:solidFill>
                  <a:schemeClr val="tx1"/>
                </a:solidFill>
                <a:effectLst/>
                <a:latin typeface="+mn-lt"/>
                <a:ea typeface="+mn-ea"/>
                <a:cs typeface="+mn-cs"/>
              </a:rPr>
              <a:t>FitzGerald JM, Bleecker ER, Nair P, et al. </a:t>
            </a:r>
            <a:r>
              <a:rPr lang="en-GB" sz="1000" b="0" kern="1200" dirty="0">
                <a:solidFill>
                  <a:schemeClr val="tx1"/>
                </a:solidFill>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GB" sz="1000" b="0" i="1" kern="1200" dirty="0">
                <a:solidFill>
                  <a:schemeClr val="tx1"/>
                </a:solidFill>
                <a:effectLst/>
                <a:latin typeface="+mn-lt"/>
                <a:ea typeface="+mn-ea"/>
                <a:cs typeface="+mn-cs"/>
              </a:rPr>
              <a:t>Lancet</a:t>
            </a:r>
            <a:r>
              <a:rPr lang="en-GB" sz="1000" b="0" kern="1200" dirty="0">
                <a:solidFill>
                  <a:schemeClr val="tx1"/>
                </a:solidFill>
                <a:effectLst/>
                <a:latin typeface="+mn-lt"/>
                <a:ea typeface="+mn-ea"/>
                <a:cs typeface="+mn-cs"/>
              </a:rPr>
              <a:t>. 2016;</a:t>
            </a:r>
            <a:r>
              <a:rPr lang="en-US" sz="1000" b="0" kern="1200" dirty="0">
                <a:solidFill>
                  <a:schemeClr val="tx1"/>
                </a:solidFill>
                <a:effectLst/>
                <a:latin typeface="+mn-lt"/>
                <a:ea typeface="+mn-ea"/>
                <a:cs typeface="+mn-cs"/>
              </a:rPr>
              <a:t>388:2128-2141. http://dx.doi.org/10.1016/S0140-6736(16)31322-8. Accessed </a:t>
            </a:r>
            <a:r>
              <a:rPr lang="en-US" sz="1000" dirty="0"/>
              <a:t>June 25, 2018. </a:t>
            </a:r>
            <a:endParaRPr lang="en-US" sz="1000" b="1" dirty="0"/>
          </a:p>
          <a:p>
            <a:pPr marL="228600" marR="0" indent="-22860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GB" dirty="0"/>
              <a:t>Chung KF, Wenzel SE, Brozek JL, et al. International ERS/ATS guidelines on definition, evaluation and treatment of severe asthma. </a:t>
            </a:r>
            <a:r>
              <a:rPr lang="en-GB" i="1" dirty="0"/>
              <a:t>Eur Respir J</a:t>
            </a:r>
            <a:r>
              <a:rPr lang="en-GB" dirty="0"/>
              <a:t>. 2014;43:343-373.</a:t>
            </a:r>
          </a:p>
          <a:p>
            <a:pPr marL="228600" indent="-228600">
              <a:spcBef>
                <a:spcPts val="0"/>
              </a:spcBef>
              <a:buFont typeface="Arial" panose="020B0604020202020204" pitchFamily="34" charset="0"/>
              <a:buAutoNum type="arabicPeriod"/>
              <a:defRPr/>
            </a:pPr>
            <a:endParaRPr lang="en-GB" dirty="0"/>
          </a:p>
          <a:p>
            <a:pPr marL="228600" indent="-228600">
              <a:spcBef>
                <a:spcPts val="0"/>
              </a:spcBef>
              <a:buFont typeface="Arial" panose="020B0604020202020204" pitchFamily="34" charset="0"/>
              <a:buAutoNum type="arabicPeriod"/>
              <a:defRPr/>
            </a:pPr>
            <a:endParaRPr lang="en-GB"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7</a:t>
            </a:fld>
            <a:endParaRPr lang="en-US" dirty="0"/>
          </a:p>
        </p:txBody>
      </p:sp>
    </p:spTree>
    <p:extLst>
      <p:ext uri="{BB962C8B-B14F-4D97-AF65-F5344CB8AC3E}">
        <p14:creationId xmlns:p14="http://schemas.microsoft.com/office/powerpoint/2010/main" val="359626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Notes:</a:t>
            </a:r>
            <a:r>
              <a:rPr lang="en-US" sz="1000" b="1" baseline="30000" dirty="0"/>
              <a:t>1,2</a:t>
            </a:r>
            <a:endParaRPr lang="en-US" sz="1000" b="1" dirty="0"/>
          </a:p>
          <a:p>
            <a:pPr>
              <a:spcBef>
                <a:spcPts val="600"/>
              </a:spcBef>
            </a:pPr>
            <a:r>
              <a:rPr lang="en-US" sz="1000" dirty="0"/>
              <a:t>Baseline demographics and disease state characteristics for both trials were consistent with the intended inadequately controlled asthma population</a:t>
            </a:r>
          </a:p>
          <a:p>
            <a:pPr>
              <a:spcBef>
                <a:spcPts val="600"/>
              </a:spcBef>
            </a:pPr>
            <a:r>
              <a:rPr lang="en-US" sz="1000" dirty="0"/>
              <a:t>No clinically meaningful imbalances in baseline demographics, disease state characteristics, or background medication use were observed between treatment arms in these</a:t>
            </a:r>
            <a:r>
              <a:rPr lang="en-US" sz="1000" baseline="0" dirty="0"/>
              <a:t> </a:t>
            </a:r>
            <a:r>
              <a:rPr lang="en-US" sz="1000" dirty="0"/>
              <a:t>trials</a:t>
            </a:r>
          </a:p>
          <a:p>
            <a:pPr marL="0" indent="0">
              <a:buNone/>
            </a:pPr>
            <a:endParaRPr lang="en-US" sz="1000" b="0"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631491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7/9/2019</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5.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9181101"/>
              </p:ext>
            </p:extLst>
          </p:nvPr>
        </p:nvGraphicFramePr>
        <p:xfrm>
          <a:off x="398961" y="571246"/>
          <a:ext cx="11394078" cy="4260320"/>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r>
                        <a:rPr lang="en-US" sz="1400" b="1" dirty="0">
                          <a:solidFill>
                            <a:schemeClr val="tx1"/>
                          </a:solidFill>
                        </a:rPr>
                        <a:t>Benralizumab: </a:t>
                      </a:r>
                      <a:r>
                        <a:rPr lang="en-US" sz="1400" b="1" dirty="0">
                          <a:solidFill>
                            <a:schemeClr val="tx1"/>
                          </a:solidFill>
                          <a:latin typeface="+mn-lt"/>
                          <a:cs typeface="Arial" charset="0"/>
                        </a:rPr>
                        <a:t>SIROCCO and CALIMA Medical Reactive Deck</a:t>
                      </a:r>
                      <a:endParaRPr lang="en-US" sz="1400" b="1" dirty="0">
                        <a:solidFill>
                          <a:schemeClr val="tx1"/>
                        </a:solidFill>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0" dirty="0"/>
                        <a:t>Reactive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400" b="0" dirty="0"/>
                        <a:t>Bhavini Parikh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b="0" dirty="0"/>
                        <a:t>Updated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b="0" dirty="0"/>
                        <a:t>ML-3034-ALL-0033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06/18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06/19</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460336">
                <a:tc gridSpan="8">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000" i="1" kern="1200" dirty="0">
                        <a:solidFill>
                          <a:schemeClr val="bg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t>
            </a:r>
            <a:r>
              <a:rPr lang="en-GB" dirty="0"/>
              <a:t>Baseline </a:t>
            </a:r>
            <a:r>
              <a:rPr lang="en-US" dirty="0"/>
              <a:t>Disease State Characteristics </a:t>
            </a:r>
            <a:br>
              <a:rPr lang="en-US" dirty="0"/>
            </a:br>
            <a:r>
              <a:rPr lang="en-US" dirty="0"/>
              <a:t>(Full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9</a:t>
            </a:fld>
            <a:endParaRPr lang="en-US" dirty="0">
              <a:solidFill>
                <a:srgbClr val="000000"/>
              </a:solidFill>
            </a:endParaRPr>
          </a:p>
        </p:txBody>
      </p:sp>
      <p:sp>
        <p:nvSpPr>
          <p:cNvPr id="3" name="Text Placeholder 2"/>
          <p:cNvSpPr>
            <a:spLocks noGrp="1"/>
          </p:cNvSpPr>
          <p:nvPr>
            <p:ph type="body" sz="quarter" idx="13"/>
          </p:nvPr>
        </p:nvSpPr>
        <p:spPr>
          <a:xfrm>
            <a:off x="457199" y="5851602"/>
            <a:ext cx="9713743" cy="1005840"/>
          </a:xfrm>
        </p:spPr>
        <p:txBody>
          <a:bodyPr/>
          <a:lstStyle/>
          <a:p>
            <a:pPr marL="0" lvl="1">
              <a:spcBef>
                <a:spcPts val="0"/>
              </a:spcBef>
            </a:pPr>
            <a:r>
              <a:rPr lang="en-GB" sz="1000" baseline="30000" dirty="0"/>
              <a:t> a</a:t>
            </a:r>
            <a:r>
              <a:rPr lang="en-GB" sz="1000" dirty="0"/>
              <a:t>High- and medium-dose inhaled corticosteroid combined.</a:t>
            </a:r>
          </a:p>
          <a:p>
            <a:r>
              <a:rPr lang="en-GB" dirty="0"/>
              <a:t> ACQ-6 = Asthma Control Questionnaire-6; BD = bronchodilator; Benra = benralizumab; FEV</a:t>
            </a:r>
            <a:r>
              <a:rPr lang="en-GB" baseline="-25000" dirty="0"/>
              <a:t>1 </a:t>
            </a:r>
            <a:r>
              <a:rPr lang="en-GB" dirty="0"/>
              <a:t>= forced expiratory volume in 1 second;</a:t>
            </a:r>
            <a:r>
              <a:rPr lang="en-US" dirty="0"/>
              <a:t> PN = predicted normal value; Q4W = every 4 weeks; Q8W = every 8 weeks; </a:t>
            </a:r>
            <a:r>
              <a:rPr lang="en-GB" dirty="0"/>
              <a:t>SD = standard deviation. </a:t>
            </a:r>
          </a:p>
          <a:p>
            <a:r>
              <a:rPr lang="en-US" dirty="0"/>
              <a:t>1. Bleecker ER et al. </a:t>
            </a:r>
            <a:r>
              <a:rPr lang="en-US" i="1" dirty="0"/>
              <a:t>Lancet</a:t>
            </a:r>
            <a:r>
              <a:rPr lang="en-US" dirty="0"/>
              <a:t>. 2016; 388:2115-2127</a:t>
            </a:r>
            <a:r>
              <a:rPr lang="en-US" dirty="0">
                <a:solidFill>
                  <a:prstClr val="black"/>
                </a:solidFill>
                <a:latin typeface="Arial" panose="020B0604020202020204" pitchFamily="34" charset="0"/>
                <a:cs typeface="Arial" panose="020B0604020202020204" pitchFamily="34" charset="0"/>
              </a:rPr>
              <a:t>;</a:t>
            </a:r>
            <a:r>
              <a:rPr lang="en-US" dirty="0"/>
              <a:t> 2.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endParaRPr lang="en-US" dirty="0"/>
          </a:p>
        </p:txBody>
      </p:sp>
      <p:graphicFrame>
        <p:nvGraphicFramePr>
          <p:cNvPr id="7" name="Table 6"/>
          <p:cNvGraphicFramePr>
            <a:graphicFrameLocks noGrp="1"/>
          </p:cNvGraphicFramePr>
          <p:nvPr>
            <p:extLst/>
          </p:nvPr>
        </p:nvGraphicFramePr>
        <p:xfrm>
          <a:off x="487680" y="1245679"/>
          <a:ext cx="11247120" cy="4631699"/>
        </p:xfrm>
        <a:graphic>
          <a:graphicData uri="http://schemas.openxmlformats.org/drawingml/2006/table">
            <a:tbl>
              <a:tblPr firstRow="1" bandRow="1">
                <a:tableStyleId>{5940675A-B579-460E-94D1-54222C63F5DA}</a:tableStyleId>
              </a:tblPr>
              <a:tblGrid>
                <a:gridCol w="3118896">
                  <a:extLst>
                    <a:ext uri="{9D8B030D-6E8A-4147-A177-3AD203B41FA5}">
                      <a16:colId xmlns:a16="http://schemas.microsoft.com/office/drawing/2014/main" val="20000"/>
                    </a:ext>
                  </a:extLst>
                </a:gridCol>
                <a:gridCol w="1465992">
                  <a:extLst>
                    <a:ext uri="{9D8B030D-6E8A-4147-A177-3AD203B41FA5}">
                      <a16:colId xmlns:a16="http://schemas.microsoft.com/office/drawing/2014/main" val="20001"/>
                    </a:ext>
                  </a:extLst>
                </a:gridCol>
                <a:gridCol w="1425702">
                  <a:extLst>
                    <a:ext uri="{9D8B030D-6E8A-4147-A177-3AD203B41FA5}">
                      <a16:colId xmlns:a16="http://schemas.microsoft.com/office/drawing/2014/main" val="20002"/>
                    </a:ext>
                  </a:extLst>
                </a:gridCol>
                <a:gridCol w="1405476">
                  <a:extLst>
                    <a:ext uri="{9D8B030D-6E8A-4147-A177-3AD203B41FA5}">
                      <a16:colId xmlns:a16="http://schemas.microsoft.com/office/drawing/2014/main" val="20003"/>
                    </a:ext>
                  </a:extLst>
                </a:gridCol>
                <a:gridCol w="1166162">
                  <a:extLst>
                    <a:ext uri="{9D8B030D-6E8A-4147-A177-3AD203B41FA5}">
                      <a16:colId xmlns:a16="http://schemas.microsoft.com/office/drawing/2014/main" val="20004"/>
                    </a:ext>
                  </a:extLst>
                </a:gridCol>
                <a:gridCol w="1332446">
                  <a:extLst>
                    <a:ext uri="{9D8B030D-6E8A-4147-A177-3AD203B41FA5}">
                      <a16:colId xmlns:a16="http://schemas.microsoft.com/office/drawing/2014/main" val="20005"/>
                    </a:ext>
                  </a:extLst>
                </a:gridCol>
                <a:gridCol w="1332446">
                  <a:extLst>
                    <a:ext uri="{9D8B030D-6E8A-4147-A177-3AD203B41FA5}">
                      <a16:colId xmlns:a16="http://schemas.microsoft.com/office/drawing/2014/main" val="20006"/>
                    </a:ext>
                  </a:extLst>
                </a:gridCol>
              </a:tblGrid>
              <a:tr h="287162">
                <a:tc rowSpan="2">
                  <a:txBody>
                    <a:bodyPr/>
                    <a:lstStyle/>
                    <a:p>
                      <a:endParaRPr lang="en-US" sz="1400" dirty="0">
                        <a:solidFill>
                          <a:schemeClr val="tx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400" b="1" dirty="0">
                          <a:solidFill>
                            <a:schemeClr val="bg1"/>
                          </a:solidFill>
                          <a:latin typeface="+mn-lt"/>
                        </a:rPr>
                        <a:t>SIROCCO</a:t>
                      </a:r>
                      <a:r>
                        <a:rPr lang="en-GB" sz="1400" b="1" baseline="30000" dirty="0">
                          <a:solidFill>
                            <a:schemeClr val="bg1"/>
                          </a:solidFill>
                          <a:latin typeface="+mn-lt"/>
                        </a:rPr>
                        <a:t>1</a:t>
                      </a:r>
                      <a:endParaRPr lang="en-US" sz="14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400" b="1" dirty="0">
                          <a:solidFill>
                            <a:schemeClr val="bg1"/>
                          </a:solidFill>
                          <a:latin typeface="+mn-lt"/>
                        </a:rPr>
                        <a:t>CALIMA</a:t>
                      </a:r>
                      <a:r>
                        <a:rPr lang="en-GB" sz="1400" b="1" baseline="30000" dirty="0">
                          <a:solidFill>
                            <a:schemeClr val="bg1"/>
                          </a:solidFill>
                          <a:latin typeface="+mn-lt"/>
                        </a:rPr>
                        <a:t>2,a</a:t>
                      </a:r>
                      <a:endParaRPr lang="en-US" sz="1400" b="1" baseline="30000"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89272">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N=399</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N=398</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N=407</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N=425</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 </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N=441</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N=440</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5355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Pre-BD 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(L),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 (0.6)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 (0.6)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 (0.6)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i="0" u="none" strike="noStrike" kern="1200" baseline="0" dirty="0">
                          <a:solidFill>
                            <a:schemeClr val="tx1"/>
                          </a:solidFill>
                          <a:latin typeface="+mn-lt"/>
                          <a:ea typeface="+mn-ea"/>
                          <a:cs typeface="+mn-cs"/>
                        </a:rPr>
                        <a:t>1.8 (0.6)</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i="0" u="none" strike="noStrike" kern="1200" baseline="0" dirty="0">
                          <a:solidFill>
                            <a:schemeClr val="tx1"/>
                          </a:solidFill>
                          <a:latin typeface="+mn-lt"/>
                          <a:ea typeface="+mn-ea"/>
                          <a:cs typeface="+mn-cs"/>
                        </a:rPr>
                        <a:t>1.8 (0.6)</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i="0" u="none" strike="noStrike" kern="1200" baseline="0" dirty="0">
                          <a:solidFill>
                            <a:schemeClr val="tx1"/>
                          </a:solidFill>
                          <a:latin typeface="+mn-lt"/>
                          <a:ea typeface="+mn-ea"/>
                          <a:cs typeface="+mn-cs"/>
                        </a:rPr>
                        <a:t>1.8 (0.6)</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937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Arial" pitchFamily="34" charset="0"/>
                          <a:ea typeface="+mn-ea"/>
                          <a:cs typeface="Arial" pitchFamily="34" charset="0"/>
                        </a:rPr>
                        <a:t>Pre-BD </a:t>
                      </a:r>
                      <a:r>
                        <a:rPr kumimoji="0" lang="en-US" altLang="en-US" sz="1400" b="1" u="none" strike="noStrike" kern="1200" cap="none" normalizeH="0" baseline="0" dirty="0">
                          <a:ln>
                            <a:noFill/>
                          </a:ln>
                          <a:solidFill>
                            <a:schemeClr val="tx1"/>
                          </a:solidFill>
                          <a:effectLst/>
                          <a:latin typeface="+mn-lt"/>
                        </a:rPr>
                        <a:t>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 PN),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57.4 (14.1)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56.1 (14.6)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56.6 (15.0)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58.9 (14.8)</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57.9 (14.9)</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58.0 (14.9)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Reversibility (%), </a:t>
                      </a:r>
                      <a:r>
                        <a:rPr kumimoji="0" lang="en-GB" altLang="en-US" sz="1400" b="1" u="none" strike="noStrike" kern="1200" cap="none" normalizeH="0" baseline="0" dirty="0">
                          <a:ln>
                            <a:noFill/>
                          </a:ln>
                          <a:solidFill>
                            <a:schemeClr val="tx1"/>
                          </a:solidFill>
                          <a:effectLst/>
                          <a:latin typeface="+mn-lt"/>
                        </a:rPr>
                        <a:t>median (range)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baseline="0" dirty="0">
                          <a:solidFill>
                            <a:schemeClr val="tx1"/>
                          </a:solidFill>
                          <a:effectLst/>
                          <a:latin typeface="+mn-lt"/>
                          <a:ea typeface="+mn-ea"/>
                          <a:cs typeface="+mn-cs"/>
                        </a:rPr>
                        <a:t>18                     (-7 to 136)</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22                   (-12</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157)</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20                   (-26</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154)</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20</a:t>
                      </a:r>
                      <a:r>
                        <a:rPr lang="en-US" sz="1400" kern="1200" baseline="0" dirty="0">
                          <a:solidFill>
                            <a:schemeClr val="tx1"/>
                          </a:solidFill>
                          <a:effectLst/>
                          <a:latin typeface="+mn-lt"/>
                          <a:ea typeface="+mn-ea"/>
                          <a:cs typeface="+mn-cs"/>
                        </a:rPr>
                        <a:t>               (-24 to 809)</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20</a:t>
                      </a:r>
                      <a:r>
                        <a:rPr lang="en-US" sz="1400" kern="1200" baseline="0" dirty="0">
                          <a:solidFill>
                            <a:schemeClr val="tx1"/>
                          </a:solidFill>
                          <a:effectLst/>
                          <a:latin typeface="+mn-lt"/>
                          <a:ea typeface="+mn-ea"/>
                          <a:cs typeface="+mn-cs"/>
                        </a:rPr>
                        <a:t>                      (-13 to 171)</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20</a:t>
                      </a:r>
                      <a:r>
                        <a:rPr lang="en-US" sz="1400" kern="1200" baseline="0" dirty="0">
                          <a:solidFill>
                            <a:schemeClr val="tx1"/>
                          </a:solidFill>
                          <a:effectLst/>
                          <a:latin typeface="+mn-lt"/>
                          <a:ea typeface="+mn-ea"/>
                          <a:cs typeface="+mn-cs"/>
                        </a:rPr>
                        <a:t>                      (-18 to 814)</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ACQ-6 score,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(0.9)</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2.9 (0.9)</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2.7</a:t>
                      </a:r>
                      <a:r>
                        <a:rPr lang="en-US" sz="1400" kern="1200" baseline="0" dirty="0">
                          <a:solidFill>
                            <a:schemeClr val="tx1"/>
                          </a:solidFill>
                          <a:effectLst/>
                          <a:latin typeface="+mn-lt"/>
                          <a:ea typeface="+mn-ea"/>
                          <a:cs typeface="+mn-cs"/>
                        </a:rPr>
                        <a:t> (0.9)</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(0.9)</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(0.9)</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Total Asthma </a:t>
                      </a:r>
                      <a:r>
                        <a:rPr lang="en-US" sz="1400" b="1" dirty="0">
                          <a:solidFill>
                            <a:schemeClr val="tx1"/>
                          </a:solidFill>
                        </a:rPr>
                        <a:t>Symptom </a:t>
                      </a:r>
                      <a:r>
                        <a:rPr kumimoji="0" lang="en-US" altLang="en-US" sz="1400" b="1" i="0" u="none" strike="noStrike" kern="1200" cap="none" normalizeH="0" baseline="0" dirty="0">
                          <a:ln>
                            <a:noFill/>
                          </a:ln>
                          <a:solidFill>
                            <a:schemeClr val="tx1"/>
                          </a:solidFill>
                          <a:effectLst/>
                          <a:latin typeface="+mn-lt"/>
                          <a:ea typeface="+mn-ea"/>
                          <a:cs typeface="Arial" pitchFamily="34" charset="0"/>
                        </a:rPr>
                        <a:t>score,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(1.1)</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(1.1)</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2.7 (1.0)</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(1.1)</a:t>
                      </a:r>
                    </a:p>
                  </a:txBody>
                  <a:tcPr marL="89788" marR="89788" marT="44893" marB="4489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892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Time (years) since diagnosis, median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15.3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14.4</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14.2</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15.8</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16.8</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16.2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7"/>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Prior year exacerbations,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2.9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2.8 (1.5)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3.0 (1.8)</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2.7 (1.9)</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2.7 (1.4)</a:t>
                      </a:r>
                    </a:p>
                  </a:txBody>
                  <a:tcPr marL="89788" marR="89788" marT="44893" marB="4489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2.7 (1.6)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5769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Nasal polyps,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84 (21)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74 (19)</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79 (19)</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59 (14)</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65 (15)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73 (17)</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Atopic (Phadiatop test),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231 (58)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244 (61)</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230 (57)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264 (62)</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278 (63)</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286 (65)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9533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Concomitant Maintenance Asthma Medications at Baseline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10</a:t>
            </a:fld>
            <a:endParaRPr lang="en-US" dirty="0">
              <a:solidFill>
                <a:srgbClr val="000000"/>
              </a:solidFill>
            </a:endParaRPr>
          </a:p>
        </p:txBody>
      </p:sp>
      <p:sp>
        <p:nvSpPr>
          <p:cNvPr id="3" name="Text Placeholder 2"/>
          <p:cNvSpPr>
            <a:spLocks noGrp="1"/>
          </p:cNvSpPr>
          <p:nvPr>
            <p:ph type="body" sz="quarter" idx="13"/>
          </p:nvPr>
        </p:nvSpPr>
        <p:spPr/>
        <p:txBody>
          <a:bodyPr/>
          <a:lstStyle/>
          <a:p>
            <a:pPr marL="0" lvl="1">
              <a:spcBef>
                <a:spcPts val="0"/>
              </a:spcBef>
            </a:pPr>
            <a:r>
              <a:rPr lang="en-GB" sz="1000" baseline="30000" dirty="0"/>
              <a:t>a</a:t>
            </a:r>
            <a:r>
              <a:rPr lang="en-GB" sz="1000" dirty="0"/>
              <a:t>High- and medium-dose inhaled corticosteroid combined.</a:t>
            </a:r>
          </a:p>
          <a:p>
            <a:r>
              <a:rPr lang="en-GB" dirty="0"/>
              <a:t>Benra = benralizumab; Q4W = every 4 weeks; Q8W = every 8 weeks.</a:t>
            </a:r>
          </a:p>
          <a:p>
            <a:pPr marL="0" lvl="1">
              <a:spcBef>
                <a:spcPts val="600"/>
              </a:spcBef>
            </a:pPr>
            <a:r>
              <a:rPr lang="en-US" sz="1000" dirty="0"/>
              <a:t>1. Bleecker ER et al. Supplementary appendix. </a:t>
            </a:r>
            <a:r>
              <a:rPr lang="en-US" sz="1000" i="1" dirty="0"/>
              <a:t>Lancet</a:t>
            </a:r>
            <a:r>
              <a:rPr lang="en-US" sz="1000" dirty="0"/>
              <a:t>. 2016;388:2115-2127</a:t>
            </a:r>
            <a:r>
              <a:rPr lang="en-US" sz="1000" dirty="0">
                <a:solidFill>
                  <a:prstClr val="black"/>
                </a:solidFill>
                <a:cs typeface="Arial" panose="020B0604020202020204" pitchFamily="34" charset="0"/>
              </a:rPr>
              <a:t>; </a:t>
            </a:r>
            <a:r>
              <a:rPr lang="en-US" sz="1000" dirty="0"/>
              <a:t>2. FitzGerald JM et al. Supplementary appendix. </a:t>
            </a:r>
            <a:r>
              <a:rPr lang="en-US" sz="1000" i="1" dirty="0"/>
              <a:t>Lancet</a:t>
            </a:r>
            <a:r>
              <a:rPr lang="en-US" sz="1000" dirty="0"/>
              <a:t>. 2016;388:2128-2141</a:t>
            </a:r>
            <a:r>
              <a:rPr lang="en-US" sz="1000" dirty="0">
                <a:solidFill>
                  <a:prstClr val="black"/>
                </a:solidFill>
                <a:cs typeface="Arial" panose="020B0604020202020204" pitchFamily="34" charset="0"/>
              </a:rPr>
              <a:t>.</a:t>
            </a:r>
            <a:endParaRPr lang="en-US" sz="1000" dirty="0"/>
          </a:p>
        </p:txBody>
      </p:sp>
      <p:graphicFrame>
        <p:nvGraphicFramePr>
          <p:cNvPr id="7" name="Table 6"/>
          <p:cNvGraphicFramePr>
            <a:graphicFrameLocks noGrp="1"/>
          </p:cNvGraphicFramePr>
          <p:nvPr>
            <p:extLst/>
          </p:nvPr>
        </p:nvGraphicFramePr>
        <p:xfrm>
          <a:off x="487680" y="1264125"/>
          <a:ext cx="11339595" cy="4462366"/>
        </p:xfrm>
        <a:graphic>
          <a:graphicData uri="http://schemas.openxmlformats.org/drawingml/2006/table">
            <a:tbl>
              <a:tblPr firstRow="1" bandRow="1">
                <a:tableStyleId>{5940675A-B579-460E-94D1-54222C63F5DA}</a:tableStyleId>
              </a:tblPr>
              <a:tblGrid>
                <a:gridCol w="3356217">
                  <a:extLst>
                    <a:ext uri="{9D8B030D-6E8A-4147-A177-3AD203B41FA5}">
                      <a16:colId xmlns:a16="http://schemas.microsoft.com/office/drawing/2014/main" val="20000"/>
                    </a:ext>
                  </a:extLst>
                </a:gridCol>
                <a:gridCol w="1330563">
                  <a:extLst>
                    <a:ext uri="{9D8B030D-6E8A-4147-A177-3AD203B41FA5}">
                      <a16:colId xmlns:a16="http://schemas.microsoft.com/office/drawing/2014/main" val="20001"/>
                    </a:ext>
                  </a:extLst>
                </a:gridCol>
                <a:gridCol w="1330563">
                  <a:extLst>
                    <a:ext uri="{9D8B030D-6E8A-4147-A177-3AD203B41FA5}">
                      <a16:colId xmlns:a16="http://schemas.microsoft.com/office/drawing/2014/main" val="20002"/>
                    </a:ext>
                  </a:extLst>
                </a:gridCol>
                <a:gridCol w="1330563">
                  <a:extLst>
                    <a:ext uri="{9D8B030D-6E8A-4147-A177-3AD203B41FA5}">
                      <a16:colId xmlns:a16="http://schemas.microsoft.com/office/drawing/2014/main" val="20003"/>
                    </a:ext>
                  </a:extLst>
                </a:gridCol>
                <a:gridCol w="1330563">
                  <a:extLst>
                    <a:ext uri="{9D8B030D-6E8A-4147-A177-3AD203B41FA5}">
                      <a16:colId xmlns:a16="http://schemas.microsoft.com/office/drawing/2014/main" val="20004"/>
                    </a:ext>
                  </a:extLst>
                </a:gridCol>
                <a:gridCol w="1330563">
                  <a:extLst>
                    <a:ext uri="{9D8B030D-6E8A-4147-A177-3AD203B41FA5}">
                      <a16:colId xmlns:a16="http://schemas.microsoft.com/office/drawing/2014/main" val="20005"/>
                    </a:ext>
                  </a:extLst>
                </a:gridCol>
                <a:gridCol w="1330563">
                  <a:extLst>
                    <a:ext uri="{9D8B030D-6E8A-4147-A177-3AD203B41FA5}">
                      <a16:colId xmlns:a16="http://schemas.microsoft.com/office/drawing/2014/main" val="20006"/>
                    </a:ext>
                  </a:extLst>
                </a:gridCol>
              </a:tblGrid>
              <a:tr h="256727">
                <a:tc rowSpan="2">
                  <a:txBody>
                    <a:bodyPr/>
                    <a:lstStyle/>
                    <a:p>
                      <a:endParaRPr lang="en-US" sz="1600" b="0" dirty="0">
                        <a:solidFill>
                          <a:schemeClr val="bg1"/>
                        </a:solidFill>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600" b="1" dirty="0">
                          <a:solidFill>
                            <a:schemeClr val="bg1"/>
                          </a:solidFill>
                          <a:latin typeface="+mn-lt"/>
                        </a:rPr>
                        <a:t>SIROCCO</a:t>
                      </a:r>
                      <a:r>
                        <a:rPr lang="en-GB" sz="1600" b="1" baseline="30000" dirty="0">
                          <a:solidFill>
                            <a:schemeClr val="bg1"/>
                          </a:solidFill>
                          <a:latin typeface="+mn-lt"/>
                        </a:rPr>
                        <a:t>1</a:t>
                      </a:r>
                      <a:endParaRPr lang="en-US" sz="1600" b="1"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600" b="1" dirty="0">
                          <a:solidFill>
                            <a:schemeClr val="bg1"/>
                          </a:solidFill>
                          <a:latin typeface="+mn-lt"/>
                        </a:rPr>
                        <a:t>CALIMA</a:t>
                      </a:r>
                      <a:r>
                        <a:rPr lang="en-GB" sz="1600" b="1" baseline="30000" dirty="0">
                          <a:solidFill>
                            <a:schemeClr val="bg1"/>
                          </a:solidFill>
                          <a:latin typeface="+mn-lt"/>
                        </a:rPr>
                        <a:t>2,a</a:t>
                      </a:r>
                      <a:endParaRPr lang="en-US" sz="1600" b="1" baseline="30000"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2011">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N=399</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N=398</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N=407</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N=425</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ctr"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N=441</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ctr"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N=440</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ctr"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5469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Inhaled corticosteroid</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399 (100)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398 (100)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407 (100)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425 (100)</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439 (99.5)</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440 (100)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85971">
                <a:tc>
                  <a:txBody>
                    <a:bodyPr/>
                    <a:lstStyle/>
                    <a:p>
                      <a:pPr marL="174625" marR="0" lvl="0" indent="-174625" algn="l" defTabSz="225425"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   Total daily dose (</a:t>
                      </a:r>
                      <a:r>
                        <a:rPr kumimoji="0" lang="el-GR" altLang="en-US" sz="1400" b="1" u="none" strike="noStrike" kern="1200" cap="none" normalizeH="0" baseline="0" dirty="0">
                          <a:ln>
                            <a:noFill/>
                          </a:ln>
                          <a:solidFill>
                            <a:schemeClr val="tx1"/>
                          </a:solidFill>
                          <a:effectLst/>
                          <a:latin typeface="+mn-lt"/>
                          <a:ea typeface="+mn-ea"/>
                          <a:cs typeface="+mn-cs"/>
                        </a:rPr>
                        <a:t>μ</a:t>
                      </a:r>
                      <a:r>
                        <a:rPr kumimoji="0" lang="en-US" altLang="en-US" sz="1400" b="1" u="none" strike="noStrike" kern="1200" cap="none" normalizeH="0" baseline="0" dirty="0">
                          <a:ln>
                            <a:noFill/>
                          </a:ln>
                          <a:solidFill>
                            <a:schemeClr val="tx1"/>
                          </a:solidFill>
                          <a:effectLst/>
                          <a:latin typeface="+mn-lt"/>
                          <a:ea typeface="+mn-ea"/>
                          <a:cs typeface="+mn-cs"/>
                        </a:rPr>
                        <a:t>g),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   mean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899                      (250–3000)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903         (500–2500)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896          (125–3000)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850           (13</a:t>
                      </a:r>
                      <a:r>
                        <a:rPr lang="en-US" sz="1400" dirty="0">
                          <a:solidFill>
                            <a:schemeClr val="tx1"/>
                          </a:solidFill>
                        </a:rPr>
                        <a:t>–4125)</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905         (160</a:t>
                      </a:r>
                      <a:r>
                        <a:rPr lang="en-US" sz="1400" dirty="0">
                          <a:solidFill>
                            <a:schemeClr val="tx1"/>
                          </a:solidFill>
                        </a:rPr>
                        <a:t>–4750)</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863         (250–3000)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beta-agonist</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399 (100)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398 (100)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407 (100)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425 (100)</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435 (99)</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440 (100)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Inhaled corticosteroid</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beta-agonist,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382 (96)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378 (95)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378 (93)</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365 (86)</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384 (87)</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374 (85)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Oral corticosteroid</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57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71 (18)</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68 (17)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37 (9)</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44 (10) </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41 (9)</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56727">
                <a:tc>
                  <a:txBody>
                    <a:bodyPr/>
                    <a:lstStyle/>
                    <a:p>
                      <a:pPr marL="174625" marR="0" lvl="0" indent="-174625"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   Total daily dose (mg), </a:t>
                      </a:r>
                    </a:p>
                    <a:p>
                      <a:pPr marL="174625"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14.4 (2.5–60)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15.2 (1.3–60)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15.3 (5–40)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12.0 (4.0–67)</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9.7 (0.6–40)</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12.6 (2.5–50)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muscarinic receptor antagonist,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34 (9)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33 (8)</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34 (8)</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31 (7)</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39 (9)</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36 (8)</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268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Leukotriene receptor 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128 (32)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150 (38)</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153 (38)</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123 (29)</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124 (28)</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116</a:t>
                      </a:r>
                      <a:r>
                        <a:rPr lang="en-US" sz="1400" kern="1200" baseline="0" dirty="0">
                          <a:solidFill>
                            <a:schemeClr val="tx1"/>
                          </a:solidFill>
                          <a:effectLst/>
                          <a:latin typeface="+mn-lt"/>
                          <a:ea typeface="+mn-ea"/>
                          <a:cs typeface="+mn-cs"/>
                        </a:rPr>
                        <a:t> (26)</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1394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Xanthine derivative</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49 (12)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60 (15)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65 (16)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52 (12)</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55 (12)</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49 (11)</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4211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9F143-45F0-4C48-8E10-44A4F9E7DB9A}"/>
              </a:ext>
            </a:extLst>
          </p:cNvPr>
          <p:cNvSpPr>
            <a:spLocks noGrp="1"/>
          </p:cNvSpPr>
          <p:nvPr>
            <p:ph type="title"/>
          </p:nvPr>
        </p:nvSpPr>
        <p:spPr>
          <a:xfrm>
            <a:off x="457200" y="1270365"/>
            <a:ext cx="11277600" cy="1421928"/>
          </a:xfrm>
        </p:spPr>
        <p:txBody>
          <a:bodyPr/>
          <a:lstStyle/>
          <a:p>
            <a:pPr marL="0" indent="0"/>
            <a:r>
              <a:rPr lang="en-US" dirty="0"/>
              <a:t>SIROCCO and CALIMA Studies:</a:t>
            </a:r>
            <a:br>
              <a:rPr lang="en-US" dirty="0"/>
            </a:br>
            <a:r>
              <a:rPr lang="en-US" dirty="0"/>
              <a:t>Summary of Key Efficacy and Safety Events</a:t>
            </a:r>
            <a:br>
              <a:rPr lang="en-US" dirty="0"/>
            </a:br>
            <a:endParaRPr lang="en-US" dirty="0"/>
          </a:p>
        </p:txBody>
      </p:sp>
      <p:sp>
        <p:nvSpPr>
          <p:cNvPr id="7" name="Text Placeholder 6">
            <a:extLst>
              <a:ext uri="{FF2B5EF4-FFF2-40B4-BE49-F238E27FC236}">
                <a16:creationId xmlns:a16="http://schemas.microsoft.com/office/drawing/2014/main" id="{E71626C3-3259-4418-A314-7CFCA8475016}"/>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7151B13E-70C4-4B5C-B201-0F337F0F3D34}"/>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11</a:t>
            </a:fld>
            <a:endParaRPr lang="en-US" dirty="0"/>
          </a:p>
        </p:txBody>
      </p:sp>
    </p:spTree>
    <p:extLst>
      <p:ext uri="{BB962C8B-B14F-4D97-AF65-F5344CB8AC3E}">
        <p14:creationId xmlns:p14="http://schemas.microsoft.com/office/powerpoint/2010/main" val="417352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pPr>
              <a:lnSpc>
                <a:spcPts val="3100"/>
              </a:lnSpc>
            </a:pPr>
            <a:r>
              <a:rPr lang="en-US" dirty="0"/>
              <a:t>SIROCCO and CALIMA: Primary and Key Secondary Endpoints </a:t>
            </a:r>
            <a:br>
              <a:rPr lang="en-US" dirty="0"/>
            </a:br>
            <a:r>
              <a:rPr lang="en-US" dirty="0"/>
              <a:t>(EOS ≥300 </a:t>
            </a:r>
            <a:r>
              <a:rPr lang="en-US" dirty="0">
                <a:solidFill>
                  <a:srgbClr val="7F134C"/>
                </a:solidFill>
              </a:rPr>
              <a:t>cells</a:t>
            </a:r>
            <a:r>
              <a:rPr lang="en-US" dirty="0"/>
              <a:t>/μL, High-Dosage ICS plus LABA)</a:t>
            </a:r>
            <a:endParaRPr lang="en-US" sz="2400" dirty="0"/>
          </a:p>
        </p:txBody>
      </p:sp>
      <p:sp>
        <p:nvSpPr>
          <p:cNvPr id="4" name="Slide Number Placeholder 3"/>
          <p:cNvSpPr>
            <a:spLocks noGrp="1"/>
          </p:cNvSpPr>
          <p:nvPr>
            <p:ph type="sldNum" sz="quarter" idx="12"/>
          </p:nvPr>
        </p:nvSpPr>
        <p:spPr/>
        <p:txBody>
          <a:bodyPr/>
          <a:lstStyle/>
          <a:p>
            <a:fld id="{481F2B7F-198A-42B2-B878-1A7737CDC9EB}" type="slidenum">
              <a:rPr lang="en-US" smtClean="0">
                <a:solidFill>
                  <a:srgbClr val="000000"/>
                </a:solidFill>
              </a:rPr>
              <a:pPr/>
              <a:t>12</a:t>
            </a:fld>
            <a:endParaRPr lang="en-US" dirty="0">
              <a:solidFill>
                <a:srgbClr val="000000"/>
              </a:solidFill>
            </a:endParaRPr>
          </a:p>
        </p:txBody>
      </p:sp>
      <p:sp>
        <p:nvSpPr>
          <p:cNvPr id="3" name="Text Placeholder 2"/>
          <p:cNvSpPr>
            <a:spLocks noGrp="1"/>
          </p:cNvSpPr>
          <p:nvPr>
            <p:ph type="body" sz="quarter" idx="13"/>
          </p:nvPr>
        </p:nvSpPr>
        <p:spPr>
          <a:xfrm>
            <a:off x="457200" y="6424246"/>
            <a:ext cx="10187354" cy="433196"/>
          </a:xfrm>
        </p:spPr>
        <p:txBody>
          <a:bodyPr>
            <a:normAutofit/>
          </a:bodyPr>
          <a:lstStyle/>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a:t>
            </a:r>
            <a:r>
              <a:rPr lang="en-US" dirty="0"/>
              <a:t> 2. FitzGerald JM et al. </a:t>
            </a:r>
            <a:r>
              <a:rPr lang="en-US" i="1" dirty="0"/>
              <a:t>Lancet</a:t>
            </a:r>
            <a:r>
              <a:rPr lang="en-US" dirty="0"/>
              <a:t>. 2016;388:2128-2141</a:t>
            </a:r>
            <a:r>
              <a:rPr lang="en-US" dirty="0">
                <a:solidFill>
                  <a:prstClr val="black"/>
                </a:solidFill>
                <a:cs typeface="Arial" panose="020B0604020202020204" pitchFamily="34" charset="0"/>
              </a:rPr>
              <a:t>.</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7898601"/>
              </p:ext>
            </p:extLst>
          </p:nvPr>
        </p:nvGraphicFramePr>
        <p:xfrm>
          <a:off x="574679" y="1334590"/>
          <a:ext cx="11160122" cy="3481455"/>
        </p:xfrm>
        <a:graphic>
          <a:graphicData uri="http://schemas.openxmlformats.org/drawingml/2006/table">
            <a:tbl>
              <a:tblPr firstRow="1" bandRow="1">
                <a:tableStyleId>{5940675A-B579-460E-94D1-54222C63F5DA}</a:tableStyleId>
              </a:tblPr>
              <a:tblGrid>
                <a:gridCol w="2206868">
                  <a:extLst>
                    <a:ext uri="{9D8B030D-6E8A-4147-A177-3AD203B41FA5}">
                      <a16:colId xmlns:a16="http://schemas.microsoft.com/office/drawing/2014/main" val="20000"/>
                    </a:ext>
                  </a:extLst>
                </a:gridCol>
                <a:gridCol w="1262531">
                  <a:extLst>
                    <a:ext uri="{9D8B030D-6E8A-4147-A177-3AD203B41FA5}">
                      <a16:colId xmlns:a16="http://schemas.microsoft.com/office/drawing/2014/main" val="20001"/>
                    </a:ext>
                  </a:extLst>
                </a:gridCol>
                <a:gridCol w="774248">
                  <a:extLst>
                    <a:ext uri="{9D8B030D-6E8A-4147-A177-3AD203B41FA5}">
                      <a16:colId xmlns:a16="http://schemas.microsoft.com/office/drawing/2014/main" val="20002"/>
                    </a:ext>
                  </a:extLst>
                </a:gridCol>
                <a:gridCol w="2081027">
                  <a:extLst>
                    <a:ext uri="{9D8B030D-6E8A-4147-A177-3AD203B41FA5}">
                      <a16:colId xmlns:a16="http://schemas.microsoft.com/office/drawing/2014/main" val="20003"/>
                    </a:ext>
                  </a:extLst>
                </a:gridCol>
                <a:gridCol w="990087">
                  <a:extLst>
                    <a:ext uri="{9D8B030D-6E8A-4147-A177-3AD203B41FA5}">
                      <a16:colId xmlns:a16="http://schemas.microsoft.com/office/drawing/2014/main" val="20004"/>
                    </a:ext>
                  </a:extLst>
                </a:gridCol>
                <a:gridCol w="588220">
                  <a:extLst>
                    <a:ext uri="{9D8B030D-6E8A-4147-A177-3AD203B41FA5}">
                      <a16:colId xmlns:a16="http://schemas.microsoft.com/office/drawing/2014/main" val="20005"/>
                    </a:ext>
                  </a:extLst>
                </a:gridCol>
                <a:gridCol w="2314850">
                  <a:extLst>
                    <a:ext uri="{9D8B030D-6E8A-4147-A177-3AD203B41FA5}">
                      <a16:colId xmlns:a16="http://schemas.microsoft.com/office/drawing/2014/main" val="20006"/>
                    </a:ext>
                  </a:extLst>
                </a:gridCol>
                <a:gridCol w="942291">
                  <a:extLst>
                    <a:ext uri="{9D8B030D-6E8A-4147-A177-3AD203B41FA5}">
                      <a16:colId xmlns:a16="http://schemas.microsoft.com/office/drawing/2014/main" val="20007"/>
                    </a:ext>
                  </a:extLst>
                </a:gridCol>
              </a:tblGrid>
              <a:tr h="222067">
                <a:tc rowSpan="2">
                  <a:txBody>
                    <a:bodyPr/>
                    <a:lstStyle/>
                    <a:p>
                      <a:r>
                        <a:rPr kumimoji="0" lang="en-GB" sz="1200" b="1" u="none" strike="noStrike" kern="1200" cap="none" normalizeH="0" baseline="0" dirty="0">
                          <a:ln>
                            <a:noFill/>
                          </a:ln>
                          <a:solidFill>
                            <a:schemeClr val="bg1"/>
                          </a:solidFill>
                          <a:effectLst/>
                          <a:latin typeface="+mn-lt"/>
                          <a:ea typeface="+mn-ea"/>
                          <a:cs typeface="Arial" pitchFamily="34" charset="0"/>
                        </a:rPr>
                        <a:t>Variable</a:t>
                      </a:r>
                      <a:endParaRPr kumimoji="0" lang="en-US" sz="1200" b="1" u="none" strike="noStrike" kern="1200" cap="none" normalizeH="0" baseline="0" dirty="0">
                        <a:ln>
                          <a:noFill/>
                        </a:ln>
                        <a:solidFill>
                          <a:schemeClr val="bg1"/>
                        </a:solidFill>
                        <a:effectLst/>
                        <a:latin typeface="+mn-lt"/>
                        <a:ea typeface="+mn-ea"/>
                        <a:cs typeface="Arial" pitchFamily="34" charset="0"/>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r>
                        <a:rPr kumimoji="0" lang="en-GB" sz="1200" b="1" u="none" strike="noStrike" kern="1200" cap="none" normalizeH="0" baseline="0" dirty="0">
                          <a:ln>
                            <a:noFill/>
                          </a:ln>
                          <a:solidFill>
                            <a:schemeClr val="bg1"/>
                          </a:solidFill>
                          <a:effectLst/>
                          <a:latin typeface="+mn-lt"/>
                          <a:ea typeface="+mn-ea"/>
                          <a:cs typeface="Arial" pitchFamily="34" charset="0"/>
                        </a:rPr>
                        <a:t>Treatment</a:t>
                      </a:r>
                      <a:r>
                        <a:rPr kumimoji="0" lang="en-GB" sz="1200" b="1" u="none" strike="noStrike" kern="1200" cap="none" normalizeH="0" baseline="0" dirty="0">
                          <a:ln>
                            <a:noFill/>
                          </a:ln>
                          <a:solidFill>
                            <a:schemeClr val="tx1"/>
                          </a:solidFill>
                          <a:effectLst/>
                          <a:latin typeface="+mn-lt"/>
                          <a:ea typeface="+mn-ea"/>
                          <a:cs typeface="Arial" pitchFamily="34" charset="0"/>
                        </a:rPr>
                        <a:t> </a:t>
                      </a:r>
                      <a:endParaRPr kumimoji="0" lang="en-US" sz="1200" b="1"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200" b="1" dirty="0">
                          <a:solidFill>
                            <a:schemeClr val="bg1"/>
                          </a:solidFill>
                          <a:latin typeface="+mn-lt"/>
                        </a:rPr>
                        <a:t>SIROCCO</a:t>
                      </a:r>
                      <a:r>
                        <a:rPr lang="en-GB" sz="1200" b="1" baseline="30000" dirty="0">
                          <a:solidFill>
                            <a:schemeClr val="bg1"/>
                          </a:solidFill>
                          <a:latin typeface="+mn-lt"/>
                        </a:rPr>
                        <a:t>1</a:t>
                      </a:r>
                      <a:endParaRPr lang="en-US" sz="1200" b="1" baseline="30000" dirty="0">
                        <a:solidFill>
                          <a:schemeClr val="bg1"/>
                        </a:solidFill>
                        <a:latin typeface="+mn-lt"/>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200" b="1" dirty="0">
                          <a:solidFill>
                            <a:schemeClr val="bg1"/>
                          </a:solidFill>
                          <a:latin typeface="+mn-lt"/>
                        </a:rPr>
                        <a:t>CALIMA</a:t>
                      </a:r>
                      <a:r>
                        <a:rPr lang="en-GB" sz="1200" b="1" baseline="30000" dirty="0">
                          <a:solidFill>
                            <a:schemeClr val="bg1"/>
                          </a:solidFill>
                          <a:latin typeface="+mn-lt"/>
                        </a:rPr>
                        <a:t>2,a</a:t>
                      </a:r>
                      <a:endParaRPr lang="en-US" sz="1200" b="1" dirty="0">
                        <a:solidFill>
                          <a:schemeClr val="bg1"/>
                        </a:solidFill>
                        <a:latin typeface="+mn-lt"/>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kern="1200" dirty="0">
                          <a:solidFill>
                            <a:schemeClr val="bg1"/>
                          </a:solidFill>
                          <a:latin typeface="+mn-lt"/>
                          <a:ea typeface="Calibri"/>
                          <a:cs typeface="Times New Roman"/>
                        </a:rPr>
                        <a:t>n</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kern="1200" dirty="0">
                          <a:solidFill>
                            <a:schemeClr val="bg1"/>
                          </a:solidFill>
                          <a:latin typeface="+mn-lt"/>
                          <a:ea typeface="Calibri"/>
                          <a:cs typeface="Times New Roman"/>
                        </a:rPr>
                        <a:t>Treatment</a:t>
                      </a:r>
                      <a:r>
                        <a:rPr lang="en-US" altLang="en-US" sz="1200" b="1" kern="1200" dirty="0">
                          <a:solidFill>
                            <a:srgbClr val="000000"/>
                          </a:solidFill>
                          <a:latin typeface="+mn-lt"/>
                          <a:ea typeface="Calibri"/>
                          <a:cs typeface="Times New Roman"/>
                        </a:rPr>
                        <a:t> </a:t>
                      </a:r>
                      <a:r>
                        <a:rPr lang="en-US" altLang="en-US" sz="1200" b="1" kern="1200" dirty="0">
                          <a:solidFill>
                            <a:schemeClr val="bg1"/>
                          </a:solidFill>
                          <a:latin typeface="+mn-lt"/>
                          <a:ea typeface="Calibri"/>
                          <a:cs typeface="Times New Roman"/>
                        </a:rPr>
                        <a:t>Effect (95% CI)</a:t>
                      </a:r>
                    </a:p>
                  </a:txBody>
                  <a:tcPr marL="121920" marR="121920" marT="60960" marB="60960" anchor="ctr"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i="0" kern="1200" dirty="0">
                          <a:solidFill>
                            <a:schemeClr val="bg1"/>
                          </a:solidFill>
                          <a:latin typeface="+mn-lt"/>
                          <a:ea typeface="Calibri"/>
                          <a:cs typeface="Times New Roman"/>
                        </a:rPr>
                        <a:t>p</a:t>
                      </a:r>
                      <a:r>
                        <a:rPr lang="en-US" altLang="en-US" sz="1200" b="1" i="1" kern="1200" dirty="0">
                          <a:solidFill>
                            <a:schemeClr val="bg1"/>
                          </a:solidFill>
                          <a:latin typeface="+mn-lt"/>
                          <a:ea typeface="Calibri"/>
                          <a:cs typeface="Times New Roman"/>
                        </a:rPr>
                        <a:t>-</a:t>
                      </a:r>
                      <a:r>
                        <a:rPr lang="en-US" altLang="en-US" sz="1200" b="1" kern="1200" dirty="0">
                          <a:solidFill>
                            <a:schemeClr val="bg1"/>
                          </a:solidFill>
                          <a:latin typeface="+mn-lt"/>
                          <a:ea typeface="Calibri"/>
                          <a:cs typeface="Times New Roman"/>
                        </a:rPr>
                        <a:t>value</a:t>
                      </a:r>
                    </a:p>
                  </a:txBody>
                  <a:tcPr marL="121920" marR="121920" marT="60960" marB="60960" anchor="ctr"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Treatment </a:t>
                      </a:r>
                      <a:r>
                        <a:rPr lang="en-US" altLang="en-US" sz="1200" b="1" kern="1200" dirty="0">
                          <a:solidFill>
                            <a:schemeClr val="bg1"/>
                          </a:solidFill>
                          <a:latin typeface="Arial" pitchFamily="34" charset="0"/>
                          <a:ea typeface="Calibri"/>
                          <a:cs typeface="Times New Roman"/>
                        </a:rPr>
                        <a:t>E</a:t>
                      </a:r>
                      <a:r>
                        <a:rPr kumimoji="0" lang="en-US" altLang="en-US" sz="1200" b="1" u="none" strike="noStrike" cap="none" normalizeH="0" baseline="0" dirty="0">
                          <a:ln>
                            <a:noFill/>
                          </a:ln>
                          <a:solidFill>
                            <a:schemeClr val="bg1"/>
                          </a:solidFill>
                          <a:effectLst/>
                          <a:latin typeface="+mn-lt"/>
                        </a:rPr>
                        <a:t>ffect  (95% CI)</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121920" marR="121920" marT="60960" marB="60960" anchor="ctr" horzOverflow="overflow">
                    <a:lnL w="12700" cap="flat" cmpd="sng" algn="ctr">
                      <a:solidFill>
                        <a:schemeClr val="accent1"/>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rPr>
                        <a:t>p-</a:t>
                      </a:r>
                      <a:r>
                        <a:rPr kumimoji="0" lang="en-US" altLang="en-US" sz="1200" b="1" u="none" strike="noStrike" cap="none" normalizeH="0" baseline="0" dirty="0">
                          <a:ln>
                            <a:noFill/>
                          </a:ln>
                          <a:solidFill>
                            <a:schemeClr val="bg1"/>
                          </a:solidFill>
                          <a:effectLst/>
                          <a:latin typeface="+mn-lt"/>
                        </a:rPr>
                        <a:t>value</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121920" marR="121920" marT="60960" marB="60960" anchor="ctr"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19095">
                <a:tc rowSpan="3">
                  <a:txBody>
                    <a:bodyPr/>
                    <a:lstStyle/>
                    <a:p>
                      <a:pPr marL="0" marR="0">
                        <a:spcBef>
                          <a:spcPts val="0"/>
                        </a:spcBef>
                        <a:spcAft>
                          <a:spcPts val="0"/>
                        </a:spcAft>
                      </a:pPr>
                      <a:r>
                        <a:rPr lang="en-US" sz="1100" b="1" u="none" kern="1200" dirty="0">
                          <a:solidFill>
                            <a:srgbClr val="7F134C"/>
                          </a:solidFill>
                          <a:latin typeface="+mj-lt"/>
                          <a:ea typeface="SimSun"/>
                          <a:cs typeface="+mn-cs"/>
                          <a:hlinkClick r:id="rId3" action="ppaction://hlinksldjump"/>
                        </a:rPr>
                        <a:t>Annual asthma exacerbation rate, rate ratio </a:t>
                      </a:r>
                    </a:p>
                    <a:p>
                      <a:pPr marL="0" marR="0">
                        <a:spcBef>
                          <a:spcPts val="0"/>
                        </a:spcBef>
                        <a:spcAft>
                          <a:spcPts val="0"/>
                        </a:spcAft>
                      </a:pPr>
                      <a:r>
                        <a:rPr lang="en-US" sz="1100" b="1" u="none" kern="1200" dirty="0">
                          <a:solidFill>
                            <a:srgbClr val="7F134C"/>
                          </a:solidFill>
                          <a:latin typeface="+mj-lt"/>
                          <a:ea typeface="SimSun"/>
                          <a:cs typeface="+mn-cs"/>
                          <a:hlinkClick r:id="rId3" action="ppaction://hlinksldjump"/>
                        </a:rPr>
                        <a:t>(</a:t>
                      </a:r>
                      <a:r>
                        <a:rPr lang="en-US" sz="1100" b="1" u="none" kern="1200" dirty="0" err="1">
                          <a:solidFill>
                            <a:srgbClr val="7F134C"/>
                          </a:solidFill>
                          <a:latin typeface="+mj-lt"/>
                          <a:ea typeface="SimSun"/>
                          <a:cs typeface="+mn-cs"/>
                          <a:hlinkClick r:id="rId3" action="ppaction://hlinksldjump"/>
                        </a:rPr>
                        <a:t>Benra</a:t>
                      </a:r>
                      <a:r>
                        <a:rPr lang="en-US" sz="1100" b="1" u="none" kern="1200" baseline="0" dirty="0">
                          <a:solidFill>
                            <a:srgbClr val="7F134C"/>
                          </a:solidFill>
                          <a:latin typeface="+mj-lt"/>
                          <a:ea typeface="SimSun"/>
                          <a:cs typeface="+mn-cs"/>
                          <a:hlinkClick r:id="rId3" action="ppaction://hlinksldjump"/>
                        </a:rPr>
                        <a:t> vs. </a:t>
                      </a:r>
                      <a:r>
                        <a:rPr lang="en-US" sz="1100" b="1" u="none" kern="1200" dirty="0">
                          <a:solidFill>
                            <a:srgbClr val="7F134C"/>
                          </a:solidFill>
                          <a:latin typeface="+mj-lt"/>
                          <a:ea typeface="SimSun"/>
                          <a:cs typeface="+mn-cs"/>
                          <a:hlinkClick r:id="rId3" action="ppaction://hlinksldjump"/>
                        </a:rPr>
                        <a:t>placebo)</a:t>
                      </a:r>
                      <a:r>
                        <a:rPr lang="en-US" sz="1100" b="1" u="none" kern="1200" baseline="30000" dirty="0">
                          <a:solidFill>
                            <a:srgbClr val="7F134C"/>
                          </a:solidFill>
                          <a:latin typeface="+mj-lt"/>
                          <a:ea typeface="SimSun"/>
                          <a:cs typeface="+mn-cs"/>
                          <a:hlinkClick r:id="rId3" action="ppaction://hlinksldjump"/>
                        </a:rPr>
                        <a:t>b</a:t>
                      </a:r>
                      <a:endParaRPr lang="en-US" sz="1100" b="1" u="none" kern="1200" baseline="30000" dirty="0">
                        <a:solidFill>
                          <a:srgbClr val="7F134C"/>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1" dirty="0">
                          <a:latin typeface="+mj-lt"/>
                          <a:ea typeface="SimSun"/>
                        </a:rPr>
                        <a:t>Benra Q4W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275</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0.55  (0.42 to 0.71)</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&lt;0.0001</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241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0.64 (0.49 to 0.85)</a:t>
                      </a:r>
                    </a:p>
                  </a:txBody>
                  <a:tcPr marL="121920" marR="121920" marT="60960" marB="6096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0.0018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9095">
                <a:tc vMerge="1">
                  <a:txBody>
                    <a:bodyPr/>
                    <a:lstStyle/>
                    <a:p>
                      <a:endParaRPr lang="en-US"/>
                    </a:p>
                  </a:txBody>
                  <a:tcPr/>
                </a:tc>
                <a:tc>
                  <a:txBody>
                    <a:bodyPr/>
                    <a:lstStyle/>
                    <a:p>
                      <a:pPr marL="0" marR="0">
                        <a:spcBef>
                          <a:spcPts val="0"/>
                        </a:spcBef>
                        <a:spcAft>
                          <a:spcPts val="0"/>
                        </a:spcAft>
                      </a:pPr>
                      <a:r>
                        <a:rPr lang="en-US" sz="1100" b="1" dirty="0">
                          <a:latin typeface="+mj-lt"/>
                          <a:ea typeface="SimSun"/>
                        </a:rPr>
                        <a:t>Benra Q8W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rgbClr val="000000"/>
                          </a:solidFill>
                          <a:latin typeface="Arial Body"/>
                          <a:ea typeface="Calibri"/>
                          <a:cs typeface="Times New Roman"/>
                        </a:rPr>
                        <a:t>267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0.49  (0.37 to 0.64)</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&lt;0.0001</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latin typeface="Arial Body"/>
                          <a:ea typeface="Calibri"/>
                          <a:cs typeface="Times New Roman"/>
                        </a:rPr>
                        <a:t>239</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0.72</a:t>
                      </a:r>
                      <a:r>
                        <a:rPr lang="en-US" sz="1200" b="1" baseline="0" dirty="0">
                          <a:latin typeface="Arial Body"/>
                          <a:ea typeface="Calibri"/>
                          <a:cs typeface="Times New Roman"/>
                        </a:rPr>
                        <a:t> (0.54 to 0.95)</a:t>
                      </a:r>
                      <a:endParaRPr lang="en-US" sz="1200" b="1" dirty="0">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0.0188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9095">
                <a:tc vMerge="1">
                  <a:txBody>
                    <a:bodyPr/>
                    <a:lstStyle/>
                    <a:p>
                      <a:endParaRPr lang="en-US"/>
                    </a:p>
                  </a:txBody>
                  <a:tcPr/>
                </a:tc>
                <a:tc>
                  <a:txBody>
                    <a:bodyPr/>
                    <a:lstStyle/>
                    <a:p>
                      <a:pPr marL="0" marR="0">
                        <a:spcBef>
                          <a:spcPts val="0"/>
                        </a:spcBef>
                        <a:spcAft>
                          <a:spcPts val="0"/>
                        </a:spcAft>
                      </a:pPr>
                      <a:r>
                        <a:rPr lang="en-GB" sz="1100" b="1" dirty="0">
                          <a:latin typeface="+mj-lt"/>
                          <a:ea typeface="SimSun"/>
                        </a:rPr>
                        <a:t>Placebo</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Arial Body"/>
                          <a:ea typeface="Calibri"/>
                          <a:cs typeface="Times New Roman"/>
                        </a:rPr>
                        <a:t>267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rial Body"/>
                          <a:ea typeface="Calibri"/>
                          <a:cs typeface="Times New Roman"/>
                        </a:rPr>
                        <a:t>248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9095">
                <a:tc rowSpan="3">
                  <a:txBody>
                    <a:bodyPr/>
                    <a:lstStyle/>
                    <a:p>
                      <a:pPr marL="0" marR="0">
                        <a:spcBef>
                          <a:spcPts val="0"/>
                        </a:spcBef>
                        <a:spcAft>
                          <a:spcPts val="0"/>
                        </a:spcAft>
                      </a:pPr>
                      <a:r>
                        <a:rPr lang="en-US" sz="1100" b="1" kern="1200" dirty="0">
                          <a:solidFill>
                            <a:schemeClr val="tx1"/>
                          </a:solidFill>
                          <a:latin typeface="+mj-lt"/>
                          <a:ea typeface="SimSun"/>
                          <a:cs typeface="+mn-cs"/>
                          <a:hlinkClick r:id="rId4" action="ppaction://hlinksldjump"/>
                        </a:rPr>
                        <a:t>Pre-BD FEV</a:t>
                      </a:r>
                      <a:r>
                        <a:rPr lang="en-US" sz="1100" b="1" kern="1200" baseline="-25000" dirty="0">
                          <a:solidFill>
                            <a:schemeClr val="tx1"/>
                          </a:solidFill>
                          <a:latin typeface="+mj-lt"/>
                          <a:ea typeface="SimSun"/>
                          <a:cs typeface="+mn-cs"/>
                          <a:hlinkClick r:id="rId4" action="ppaction://hlinksldjump"/>
                        </a:rPr>
                        <a:t>1</a:t>
                      </a:r>
                      <a:r>
                        <a:rPr lang="en-US" sz="1100" b="1" kern="1200" dirty="0">
                          <a:solidFill>
                            <a:schemeClr val="tx1"/>
                          </a:solidFill>
                          <a:latin typeface="+mj-lt"/>
                          <a:ea typeface="SimSun"/>
                          <a:cs typeface="+mn-cs"/>
                          <a:hlinkClick r:id="rId4" action="ppaction://hlinksldjump"/>
                        </a:rPr>
                        <a:t> (L) change</a:t>
                      </a:r>
                    </a:p>
                    <a:p>
                      <a:pPr marL="0" marR="0">
                        <a:spcBef>
                          <a:spcPts val="0"/>
                        </a:spcBef>
                        <a:spcAft>
                          <a:spcPts val="0"/>
                        </a:spcAft>
                      </a:pPr>
                      <a:r>
                        <a:rPr lang="en-US" sz="1100" b="1" kern="1200" dirty="0">
                          <a:solidFill>
                            <a:schemeClr val="tx1"/>
                          </a:solidFill>
                          <a:latin typeface="+mj-lt"/>
                          <a:ea typeface="SimSun"/>
                          <a:cs typeface="+mn-cs"/>
                          <a:hlinkClick r:id="rId4" action="ppaction://hlinksldjump"/>
                        </a:rPr>
                        <a:t>from baseline</a:t>
                      </a:r>
                    </a:p>
                    <a:p>
                      <a:pPr marL="0" marR="0">
                        <a:spcBef>
                          <a:spcPts val="0"/>
                        </a:spcBef>
                        <a:spcAft>
                          <a:spcPts val="0"/>
                        </a:spcAft>
                      </a:pPr>
                      <a:r>
                        <a:rPr lang="en-US" sz="1100" b="1" kern="1200" dirty="0">
                          <a:solidFill>
                            <a:schemeClr val="tx1"/>
                          </a:solidFill>
                          <a:latin typeface="+mj-lt"/>
                          <a:ea typeface="SimSun"/>
                          <a:cs typeface="+mn-cs"/>
                          <a:hlinkClick r:id="rId4" action="ppaction://hlinksldjump"/>
                        </a:rPr>
                        <a:t>LSM </a:t>
                      </a:r>
                      <a:r>
                        <a:rPr lang="en-US" sz="1100" b="1" kern="1200" dirty="0">
                          <a:solidFill>
                            <a:schemeClr val="accent1">
                              <a:lumMod val="60000"/>
                              <a:lumOff val="40000"/>
                            </a:schemeClr>
                          </a:solidFill>
                          <a:latin typeface="+mj-lt"/>
                          <a:ea typeface="SimSun"/>
                          <a:cs typeface="+mn-cs"/>
                          <a:hlinkClick r:id="rId4" action="ppaction://hlinksldjump"/>
                        </a:rPr>
                        <a:t>d</a:t>
                      </a:r>
                      <a:r>
                        <a:rPr lang="en-US" sz="1100" b="1" kern="1200" dirty="0">
                          <a:solidFill>
                            <a:schemeClr val="tx1"/>
                          </a:solidFill>
                          <a:latin typeface="+mj-lt"/>
                          <a:ea typeface="SimSun"/>
                          <a:cs typeface="+mn-cs"/>
                          <a:hlinkClick r:id="rId4" action="ppaction://hlinksldjump"/>
                        </a:rPr>
                        <a:t>ifference</a:t>
                      </a:r>
                    </a:p>
                    <a:p>
                      <a:pPr marL="0" marR="0">
                        <a:spcBef>
                          <a:spcPts val="0"/>
                        </a:spcBef>
                        <a:spcAft>
                          <a:spcPts val="0"/>
                        </a:spcAft>
                      </a:pPr>
                      <a:r>
                        <a:rPr lang="en-US" sz="1100" b="1" kern="1200" dirty="0">
                          <a:solidFill>
                            <a:schemeClr val="tx1"/>
                          </a:solidFill>
                          <a:latin typeface="+mj-lt"/>
                          <a:ea typeface="SimSun"/>
                          <a:cs typeface="+mn-cs"/>
                          <a:hlinkClick r:id="rId4" action="ppaction://hlinksldjump"/>
                        </a:rPr>
                        <a:t>(</a:t>
                      </a:r>
                      <a:r>
                        <a:rPr lang="en-US" sz="1100" b="1" kern="1200" dirty="0" err="1">
                          <a:solidFill>
                            <a:schemeClr val="tx1"/>
                          </a:solidFill>
                          <a:latin typeface="+mj-lt"/>
                          <a:ea typeface="SimSun"/>
                          <a:cs typeface="+mn-cs"/>
                          <a:hlinkClick r:id="rId4" action="ppaction://hlinksldjump"/>
                        </a:rPr>
                        <a:t>Benra</a:t>
                      </a:r>
                      <a:r>
                        <a:rPr lang="en-US" sz="1100" b="1" kern="1200" dirty="0">
                          <a:solidFill>
                            <a:schemeClr val="tx1"/>
                          </a:solidFill>
                          <a:latin typeface="+mj-lt"/>
                          <a:ea typeface="SimSun"/>
                          <a:cs typeface="+mn-cs"/>
                          <a:hlinkClick r:id="rId4" action="ppaction://hlinksldjump"/>
                        </a:rPr>
                        <a:t> vs. placebo)</a:t>
                      </a:r>
                      <a:r>
                        <a:rPr lang="en-US" sz="1100" b="1" kern="1200" baseline="30000" dirty="0">
                          <a:solidFill>
                            <a:schemeClr val="tx1"/>
                          </a:solidFill>
                          <a:latin typeface="+mj-lt"/>
                          <a:ea typeface="SimSun"/>
                          <a:cs typeface="+mn-cs"/>
                          <a:hlinkClick r:id="rId4" action="ppaction://hlinksldjump"/>
                        </a:rPr>
                        <a:t>c</a:t>
                      </a:r>
                      <a:r>
                        <a:rPr lang="en-US" sz="1100" b="1" kern="1200" dirty="0">
                          <a:solidFill>
                            <a:schemeClr val="tx1"/>
                          </a:solidFill>
                          <a:latin typeface="+mj-lt"/>
                          <a:ea typeface="SimSun"/>
                          <a:cs typeface="+mn-cs"/>
                          <a:hlinkClick r:id="rId4" action="ppaction://hlinksldjump"/>
                        </a:rPr>
                        <a:t> </a:t>
                      </a:r>
                      <a:endParaRPr lang="en-US" sz="1100" b="1" kern="1200" dirty="0">
                        <a:solidFill>
                          <a:schemeClr val="tx1"/>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latin typeface="+mj-lt"/>
                          <a:ea typeface="SimSun"/>
                        </a:rPr>
                        <a:t>Benra Q4W </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Arial Body"/>
                          <a:ea typeface="Calibri"/>
                          <a:cs typeface="Times New Roman"/>
                        </a:rPr>
                        <a:t>271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0.106 (0.016 to 0.196)</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0.0215</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ody"/>
                          <a:ea typeface="Calibri"/>
                          <a:cs typeface="Times New Roman"/>
                        </a:rPr>
                        <a:t>238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0.125 (0.037 to 0.213)</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0.0054</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19095">
                <a:tc vMerge="1">
                  <a:txBody>
                    <a:bodyPr/>
                    <a:lstStyle/>
                    <a:p>
                      <a:endParaRPr lang="en-US"/>
                    </a:p>
                  </a:txBody>
                  <a:tcPr/>
                </a:tc>
                <a:tc>
                  <a:txBody>
                    <a:bodyPr/>
                    <a:lstStyle/>
                    <a:p>
                      <a:pPr marL="0" marR="0">
                        <a:spcBef>
                          <a:spcPts val="0"/>
                        </a:spcBef>
                        <a:spcAft>
                          <a:spcPts val="0"/>
                        </a:spcAft>
                      </a:pPr>
                      <a:r>
                        <a:rPr lang="en-US" sz="1100" b="1" dirty="0">
                          <a:latin typeface="+mj-lt"/>
                          <a:ea typeface="SimSun"/>
                        </a:rPr>
                        <a:t>Benra Q8W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Arial Body"/>
                          <a:ea typeface="Calibri"/>
                          <a:cs typeface="Times New Roman"/>
                        </a:rPr>
                        <a:t>264</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0.159 (0.068 to  0.249)</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0.0006</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ody"/>
                          <a:ea typeface="Calibri"/>
                          <a:cs typeface="Times New Roman"/>
                        </a:rPr>
                        <a:t>238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0.116 (0.028 to 0.204)</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0.0102</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319095">
                <a:tc vMerge="1">
                  <a:txBody>
                    <a:bodyPr/>
                    <a:lstStyle/>
                    <a:p>
                      <a:endParaRPr lang="en-US"/>
                    </a:p>
                  </a:txBody>
                  <a:tcPr/>
                </a:tc>
                <a:tc>
                  <a:txBody>
                    <a:bodyPr/>
                    <a:lstStyle/>
                    <a:p>
                      <a:pPr marL="0" marR="0">
                        <a:spcBef>
                          <a:spcPts val="0"/>
                        </a:spcBef>
                        <a:spcAft>
                          <a:spcPts val="0"/>
                        </a:spcAft>
                      </a:pPr>
                      <a:r>
                        <a:rPr lang="en-GB" sz="1100" b="1" dirty="0">
                          <a:latin typeface="+mj-lt"/>
                          <a:ea typeface="SimSun"/>
                        </a:rPr>
                        <a:t>Placebo</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Body"/>
                          <a:ea typeface="Calibri"/>
                          <a:cs typeface="Times New Roman"/>
                        </a:rPr>
                        <a:t>261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Body"/>
                          <a:ea typeface="Calibri"/>
                          <a:cs typeface="Times New Roman"/>
                        </a:rPr>
                        <a:t>244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319095">
                <a:tc rowSpan="3">
                  <a:txBody>
                    <a:bodyPr/>
                    <a:lstStyle/>
                    <a:p>
                      <a:pPr marL="0" marR="0">
                        <a:spcBef>
                          <a:spcPts val="0"/>
                        </a:spcBef>
                        <a:spcAft>
                          <a:spcPts val="0"/>
                        </a:spcAft>
                      </a:pPr>
                      <a:r>
                        <a:rPr lang="en-US" sz="1100" b="1" kern="1200" dirty="0">
                          <a:solidFill>
                            <a:schemeClr val="tx1"/>
                          </a:solidFill>
                          <a:latin typeface="+mj-lt"/>
                          <a:ea typeface="SimSun"/>
                          <a:cs typeface="+mn-cs"/>
                          <a:hlinkClick r:id="rId5" action="ppaction://hlinksldjump"/>
                        </a:rPr>
                        <a:t>Total asthma symptom score change from baseline</a:t>
                      </a:r>
                    </a:p>
                    <a:p>
                      <a:pPr marL="0" marR="0">
                        <a:spcBef>
                          <a:spcPts val="0"/>
                        </a:spcBef>
                        <a:spcAft>
                          <a:spcPts val="0"/>
                        </a:spcAft>
                      </a:pPr>
                      <a:r>
                        <a:rPr lang="en-US" sz="1100" b="1" kern="1200" dirty="0">
                          <a:solidFill>
                            <a:schemeClr val="tx1"/>
                          </a:solidFill>
                          <a:latin typeface="+mj-lt"/>
                          <a:ea typeface="SimSun"/>
                          <a:cs typeface="+mn-cs"/>
                          <a:hlinkClick r:id="rId5" action="ppaction://hlinksldjump"/>
                        </a:rPr>
                        <a:t>LSM </a:t>
                      </a:r>
                      <a:r>
                        <a:rPr lang="en-US" sz="1100" b="1" kern="1200" dirty="0">
                          <a:solidFill>
                            <a:schemeClr val="accent1">
                              <a:lumMod val="60000"/>
                              <a:lumOff val="40000"/>
                            </a:schemeClr>
                          </a:solidFill>
                          <a:latin typeface="+mj-lt"/>
                          <a:ea typeface="SimSun"/>
                          <a:cs typeface="+mn-cs"/>
                          <a:hlinkClick r:id="rId6" action="ppaction://hlinksldjump"/>
                        </a:rPr>
                        <a:t>d</a:t>
                      </a:r>
                      <a:r>
                        <a:rPr lang="en-US" sz="1100" b="1" kern="1200" dirty="0">
                          <a:solidFill>
                            <a:schemeClr val="tx1"/>
                          </a:solidFill>
                          <a:latin typeface="+mj-lt"/>
                          <a:ea typeface="SimSun"/>
                          <a:cs typeface="+mn-cs"/>
                          <a:hlinkClick r:id="rId5" action="ppaction://hlinksldjump"/>
                        </a:rPr>
                        <a:t>ifference</a:t>
                      </a:r>
                    </a:p>
                    <a:p>
                      <a:pPr marL="0" marR="0">
                        <a:spcBef>
                          <a:spcPts val="0"/>
                        </a:spcBef>
                        <a:spcAft>
                          <a:spcPts val="0"/>
                        </a:spcAft>
                      </a:pPr>
                      <a:r>
                        <a:rPr lang="en-US" sz="1100" b="1" kern="1200" dirty="0">
                          <a:solidFill>
                            <a:schemeClr val="tx1"/>
                          </a:solidFill>
                          <a:latin typeface="+mj-lt"/>
                          <a:ea typeface="SimSun"/>
                          <a:cs typeface="+mn-cs"/>
                          <a:hlinkClick r:id="rId5" action="ppaction://hlinksldjump"/>
                        </a:rPr>
                        <a:t>(</a:t>
                      </a:r>
                      <a:r>
                        <a:rPr lang="en-US" sz="1100" b="1" kern="1200" dirty="0" err="1">
                          <a:solidFill>
                            <a:schemeClr val="tx1"/>
                          </a:solidFill>
                          <a:latin typeface="+mj-lt"/>
                          <a:ea typeface="SimSun"/>
                          <a:cs typeface="+mn-cs"/>
                          <a:hlinkClick r:id="rId6" action="ppaction://hlinksldjump"/>
                        </a:rPr>
                        <a:t>Benra</a:t>
                      </a:r>
                      <a:r>
                        <a:rPr lang="en-US" sz="1100" b="1" kern="1200" dirty="0">
                          <a:solidFill>
                            <a:schemeClr val="tx1"/>
                          </a:solidFill>
                          <a:latin typeface="+mj-lt"/>
                          <a:ea typeface="SimSun"/>
                          <a:cs typeface="+mn-cs"/>
                          <a:hlinkClick r:id="rId6" action="ppaction://hlinksldjump"/>
                        </a:rPr>
                        <a:t> vs. placebo)</a:t>
                      </a:r>
                      <a:r>
                        <a:rPr lang="en-US" sz="1100" b="1" kern="1200" baseline="30000" dirty="0">
                          <a:solidFill>
                            <a:schemeClr val="tx1"/>
                          </a:solidFill>
                          <a:latin typeface="+mj-lt"/>
                          <a:ea typeface="SimSun"/>
                          <a:cs typeface="+mn-cs"/>
                          <a:hlinkClick r:id="rId6" action="ppaction://hlinksldjump"/>
                        </a:rPr>
                        <a:t>C</a:t>
                      </a:r>
                      <a:r>
                        <a:rPr lang="en-US" sz="1100" b="1" kern="1200" baseline="30000" dirty="0">
                          <a:solidFill>
                            <a:schemeClr val="tx1"/>
                          </a:solidFill>
                          <a:latin typeface="+mj-lt"/>
                          <a:ea typeface="SimSun"/>
                          <a:cs typeface="+mn-cs"/>
                        </a:rPr>
                        <a:t> </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1" dirty="0">
                          <a:latin typeface="+mj-lt"/>
                          <a:ea typeface="SimSun"/>
                        </a:rPr>
                        <a:t>Benra Q4W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Body"/>
                          <a:ea typeface="Calibri"/>
                          <a:cs typeface="Times New Roman"/>
                        </a:rPr>
                        <a:t>273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kern="1200" dirty="0">
                          <a:solidFill>
                            <a:schemeClr val="tx1"/>
                          </a:solidFill>
                          <a:latin typeface="Arial Body"/>
                          <a:ea typeface="Calibri"/>
                          <a:cs typeface="Times New Roman"/>
                        </a:rPr>
                        <a:t>-0.08  (-0.27 to 0.12)</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kern="1200" dirty="0">
                          <a:solidFill>
                            <a:schemeClr val="tx1"/>
                          </a:solidFill>
                          <a:latin typeface="Arial Body"/>
                          <a:ea typeface="Calibri"/>
                          <a:cs typeface="Times New Roman"/>
                        </a:rPr>
                        <a:t>0.4420</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Body"/>
                          <a:ea typeface="Calibri"/>
                          <a:cs typeface="Times New Roman"/>
                        </a:rPr>
                        <a:t>241</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dirty="0">
                          <a:latin typeface="Arial Body"/>
                          <a:ea typeface="Calibri"/>
                          <a:cs typeface="Times New Roman"/>
                        </a:rPr>
                        <a:t>-0.12 (-0.32 to  0.07)</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dirty="0">
                          <a:latin typeface="Arial Body"/>
                          <a:ea typeface="Calibri"/>
                          <a:cs typeface="Times New Roman"/>
                        </a:rPr>
                        <a:t>0.2241</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19095">
                <a:tc vMerge="1">
                  <a:txBody>
                    <a:bodyPr/>
                    <a:lstStyle/>
                    <a:p>
                      <a:endParaRPr lang="en-US"/>
                    </a:p>
                  </a:txBody>
                  <a:tcPr/>
                </a:tc>
                <a:tc>
                  <a:txBody>
                    <a:bodyPr/>
                    <a:lstStyle/>
                    <a:p>
                      <a:pPr marL="0" marR="0">
                        <a:spcBef>
                          <a:spcPts val="0"/>
                        </a:spcBef>
                        <a:spcAft>
                          <a:spcPts val="0"/>
                        </a:spcAft>
                      </a:pPr>
                      <a:r>
                        <a:rPr lang="en-US" sz="1100" b="1" dirty="0">
                          <a:latin typeface="+mj-lt"/>
                          <a:ea typeface="SimSun"/>
                        </a:rPr>
                        <a:t>Benra Q8W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Arial Body"/>
                          <a:ea typeface="Calibri"/>
                          <a:cs typeface="Times New Roman"/>
                        </a:rPr>
                        <a:t>263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-0.25  (-0.45 to -0.06)</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0.0118</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ody"/>
                          <a:ea typeface="Calibri"/>
                          <a:cs typeface="Times New Roman"/>
                        </a:rPr>
                        <a:t>237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-0.23 (-0.43 to -0.04)</a:t>
                      </a:r>
                    </a:p>
                  </a:txBody>
                  <a:tcPr marL="121920" marR="121920" marT="60960" marB="6096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0.0186</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19095">
                <a:tc vMerge="1">
                  <a:txBody>
                    <a:bodyPr/>
                    <a:lstStyle/>
                    <a:p>
                      <a:endParaRPr lang="en-US"/>
                    </a:p>
                  </a:txBody>
                  <a:tcPr/>
                </a:tc>
                <a:tc>
                  <a:txBody>
                    <a:bodyPr/>
                    <a:lstStyle/>
                    <a:p>
                      <a:pPr marL="0" marR="0">
                        <a:spcBef>
                          <a:spcPts val="0"/>
                        </a:spcBef>
                        <a:spcAft>
                          <a:spcPts val="0"/>
                        </a:spcAft>
                      </a:pPr>
                      <a:r>
                        <a:rPr lang="en-GB" sz="1100" b="1" dirty="0">
                          <a:latin typeface="+mj-lt"/>
                          <a:ea typeface="SimSun"/>
                        </a:rPr>
                        <a:t>Placebo </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Body"/>
                          <a:ea typeface="Calibri"/>
                          <a:cs typeface="Times New Roman"/>
                        </a:rPr>
                        <a:t>267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Body"/>
                          <a:ea typeface="Calibri"/>
                          <a:cs typeface="Times New Roman"/>
                        </a:rPr>
                        <a:t>247</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7" name="Rounded Rectangle 6"/>
          <p:cNvSpPr/>
          <p:nvPr/>
        </p:nvSpPr>
        <p:spPr>
          <a:xfrm>
            <a:off x="574677" y="4914801"/>
            <a:ext cx="11190585" cy="919401"/>
          </a:xfrm>
          <a:prstGeom prst="roundRect">
            <a:avLst/>
          </a:prstGeom>
          <a:solidFill>
            <a:schemeClr val="accent1"/>
          </a:solidFill>
          <a:ln>
            <a:solidFill>
              <a:schemeClr val="accent1"/>
            </a:solidFill>
          </a:ln>
        </p:spPr>
        <p:txBody>
          <a:bodyPr wrap="square">
            <a:spAutoFit/>
          </a:bodyPr>
          <a:lstStyle/>
          <a:p>
            <a:pPr marL="171450" indent="-171450">
              <a:buFont typeface="Arial" panose="020B0604020202020204" pitchFamily="34" charset="0"/>
              <a:buChar char="•"/>
            </a:pPr>
            <a:r>
              <a:rPr lang="en-US" sz="1200" b="1" dirty="0">
                <a:solidFill>
                  <a:schemeClr val="bg1"/>
                </a:solidFill>
              </a:rPr>
              <a:t>In patients with a baseline blood EOS count ≥300 cells/µL who were taking high‑dose ICS with LABA, benralizumab reduced the annual rate of asthma exacerbations in both Phase III trials.</a:t>
            </a:r>
          </a:p>
          <a:p>
            <a:pPr marL="171450" indent="-171450">
              <a:buFont typeface="Arial" panose="020B0604020202020204" pitchFamily="34" charset="0"/>
              <a:buChar char="•"/>
            </a:pPr>
            <a:r>
              <a:rPr lang="en-US" sz="1200" b="1" dirty="0">
                <a:solidFill>
                  <a:schemeClr val="bg1"/>
                </a:solidFill>
              </a:rPr>
              <a:t>Key secondary endpoints were also met; FEV</a:t>
            </a:r>
            <a:r>
              <a:rPr lang="en-US" sz="1200" b="1" baseline="-25000" dirty="0">
                <a:solidFill>
                  <a:schemeClr val="bg1"/>
                </a:solidFill>
              </a:rPr>
              <a:t>1</a:t>
            </a:r>
            <a:r>
              <a:rPr lang="en-US" sz="1200" b="1" dirty="0">
                <a:solidFill>
                  <a:schemeClr val="bg1"/>
                </a:solidFill>
              </a:rPr>
              <a:t> was significantly improved with both dosing schedules compared with placebo, and asthma symptoms were improved with the Q8W dosing schedule only.</a:t>
            </a:r>
          </a:p>
        </p:txBody>
      </p:sp>
      <p:sp>
        <p:nvSpPr>
          <p:cNvPr id="5" name="Rectangle 4"/>
          <p:cNvSpPr/>
          <p:nvPr/>
        </p:nvSpPr>
        <p:spPr>
          <a:xfrm>
            <a:off x="574677" y="5932958"/>
            <a:ext cx="11190585" cy="707886"/>
          </a:xfrm>
          <a:prstGeom prst="rect">
            <a:avLst/>
          </a:prstGeom>
        </p:spPr>
        <p:txBody>
          <a:bodyPr wrap="square">
            <a:spAutoFit/>
          </a:bodyPr>
          <a:lstStyle/>
          <a:p>
            <a:pPr>
              <a:spcBef>
                <a:spcPts val="0"/>
              </a:spcBef>
            </a:pPr>
            <a:r>
              <a:rPr lang="en-GB" sz="1000" baseline="30000" dirty="0"/>
              <a:t>a</a:t>
            </a:r>
            <a:r>
              <a:rPr lang="en-GB" sz="1000" dirty="0"/>
              <a:t>Data for CALIMA from high-dosage ICS cohort; </a:t>
            </a:r>
            <a:r>
              <a:rPr lang="en-US" sz="1000" b="1" baseline="30000" dirty="0" err="1">
                <a:solidFill>
                  <a:srgbClr val="000000"/>
                </a:solidFill>
                <a:ea typeface="Calibri"/>
                <a:cs typeface="Times New Roman"/>
              </a:rPr>
              <a:t>b</a:t>
            </a:r>
            <a:r>
              <a:rPr lang="en-US" sz="1000" dirty="0" err="1">
                <a:solidFill>
                  <a:srgbClr val="000000"/>
                </a:solidFill>
                <a:ea typeface="Calibri"/>
                <a:cs typeface="Times New Roman"/>
              </a:rPr>
              <a:t>Analysis</a:t>
            </a:r>
            <a:r>
              <a:rPr lang="en-US" sz="1000" dirty="0">
                <a:solidFill>
                  <a:srgbClr val="000000"/>
                </a:solidFill>
                <a:ea typeface="Calibri"/>
                <a:cs typeface="Times New Roman"/>
              </a:rPr>
              <a:t> via negative binomial adjusting for treatment, region, exacerbations in previous year, and OCS (yes/no); </a:t>
            </a:r>
            <a:r>
              <a:rPr lang="en-US" sz="1000" baseline="30000" dirty="0" err="1"/>
              <a:t>c</a:t>
            </a:r>
            <a:r>
              <a:rPr lang="en-US" sz="1000" dirty="0" err="1">
                <a:solidFill>
                  <a:srgbClr val="000000"/>
                </a:solidFill>
                <a:ea typeface="Calibri"/>
                <a:cs typeface="Times New Roman"/>
              </a:rPr>
              <a:t>Analysis</a:t>
            </a:r>
            <a:r>
              <a:rPr lang="en-US" sz="1000" dirty="0">
                <a:solidFill>
                  <a:srgbClr val="000000"/>
                </a:solidFill>
                <a:ea typeface="Calibri"/>
                <a:cs typeface="Times New Roman"/>
              </a:rPr>
              <a:t> via </a:t>
            </a:r>
            <a:r>
              <a:rPr lang="en-US" sz="1000" dirty="0"/>
              <a:t>mixed-effect model repeat measurement,</a:t>
            </a:r>
            <a:r>
              <a:rPr lang="en-US" sz="1000" dirty="0">
                <a:solidFill>
                  <a:srgbClr val="000000"/>
                </a:solidFill>
                <a:ea typeface="Calibri"/>
                <a:cs typeface="Times New Roman"/>
              </a:rPr>
              <a:t> adjusting for treatment, region, baseline, and OCS (yes/no).</a:t>
            </a:r>
          </a:p>
          <a:p>
            <a:r>
              <a:rPr lang="en-GB" sz="1000" dirty="0">
                <a:solidFill>
                  <a:srgbClr val="000000"/>
                </a:solidFill>
                <a:ea typeface="Calibri"/>
                <a:cs typeface="Times New Roman"/>
              </a:rPr>
              <a:t>Benra = benralizumab; BD = </a:t>
            </a:r>
            <a:r>
              <a:rPr lang="en-GB" sz="1000" dirty="0">
                <a:ea typeface="Calibri"/>
                <a:cs typeface="Times New Roman"/>
              </a:rPr>
              <a:t>bronchodilator; EOS = baseline blood eosinophil count; FEV</a:t>
            </a:r>
            <a:r>
              <a:rPr lang="en-GB" sz="1000" baseline="-25000" dirty="0">
                <a:ea typeface="Calibri"/>
                <a:cs typeface="Times New Roman"/>
              </a:rPr>
              <a:t>1 </a:t>
            </a:r>
            <a:r>
              <a:rPr lang="en-GB" sz="1000" dirty="0">
                <a:solidFill>
                  <a:srgbClr val="000000"/>
                </a:solidFill>
                <a:ea typeface="Calibri"/>
                <a:cs typeface="Times New Roman"/>
              </a:rPr>
              <a:t>= forced expiratory volume in 1 second</a:t>
            </a:r>
            <a:r>
              <a:rPr lang="en-US" sz="1000" dirty="0"/>
              <a:t>; ICS = inhaled corticosteroid; LABA = long-acting beta-agonist;  </a:t>
            </a:r>
            <a:r>
              <a:rPr lang="en-GB" sz="1000" dirty="0">
                <a:solidFill>
                  <a:srgbClr val="000000"/>
                </a:solidFill>
                <a:ea typeface="Calibri"/>
                <a:cs typeface="Times New Roman"/>
              </a:rPr>
              <a:t>LSM = least squares mean; Q4W = every 4 weeks; Q8W = every 8 weeks.</a:t>
            </a:r>
            <a:endParaRPr lang="en-US" sz="1000" dirty="0">
              <a:solidFill>
                <a:srgbClr val="000000"/>
              </a:solidFill>
              <a:ea typeface="Calibri"/>
              <a:cs typeface="Times New Roman"/>
            </a:endParaRPr>
          </a:p>
        </p:txBody>
      </p:sp>
    </p:spTree>
    <p:extLst>
      <p:ext uri="{BB962C8B-B14F-4D97-AF65-F5344CB8AC3E}">
        <p14:creationId xmlns:p14="http://schemas.microsoft.com/office/powerpoint/2010/main" val="138814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Benralizumab Significantly Reduced AER            (EOS ≥300 </a:t>
            </a:r>
            <a:r>
              <a:rPr lang="en-US" dirty="0">
                <a:solidFill>
                  <a:srgbClr val="7F134C"/>
                </a:solidFill>
              </a:rPr>
              <a:t>cells/</a:t>
            </a:r>
            <a:r>
              <a:rPr lang="en-US" dirty="0"/>
              <a:t>μL, High-Dosage ICS plus LABA)</a:t>
            </a:r>
          </a:p>
        </p:txBody>
      </p:sp>
      <p:sp>
        <p:nvSpPr>
          <p:cNvPr id="3" name="Slide Number Placeholder 2"/>
          <p:cNvSpPr>
            <a:spLocks noGrp="1"/>
          </p:cNvSpPr>
          <p:nvPr>
            <p:ph type="sldNum" sz="quarter" idx="12"/>
          </p:nvPr>
        </p:nvSpPr>
        <p:spPr/>
        <p:txBody>
          <a:bodyPr/>
          <a:lstStyle/>
          <a:p>
            <a:fld id="{481F2B7F-198A-42B2-B878-1A7737CDC9EB}" type="slidenum">
              <a:rPr lang="en-US" smtClean="0">
                <a:solidFill>
                  <a:srgbClr val="000000"/>
                </a:solidFill>
              </a:rPr>
              <a:pPr/>
              <a:t>13</a:t>
            </a:fld>
            <a:endParaRPr lang="en-US" dirty="0">
              <a:solidFill>
                <a:srgbClr val="000000"/>
              </a:solidFill>
            </a:endParaRPr>
          </a:p>
        </p:txBody>
      </p:sp>
      <p:sp>
        <p:nvSpPr>
          <p:cNvPr id="4" name="Text Placeholder 3"/>
          <p:cNvSpPr>
            <a:spLocks noGrp="1"/>
          </p:cNvSpPr>
          <p:nvPr>
            <p:ph type="body" sz="quarter" idx="13"/>
          </p:nvPr>
        </p:nvSpPr>
        <p:spPr/>
        <p:txBody>
          <a:bodyPr>
            <a:normAutofit/>
          </a:bodyPr>
          <a:lstStyle/>
          <a:p>
            <a:r>
              <a:rPr lang="en-GB" dirty="0"/>
              <a:t>Note: </a:t>
            </a:r>
            <a:r>
              <a:rPr lang="en-US" dirty="0"/>
              <a:t>Values above bars represent 95% CI.</a:t>
            </a:r>
            <a:endParaRPr lang="en-GB" dirty="0"/>
          </a:p>
          <a:p>
            <a:r>
              <a:rPr lang="en-GB" baseline="30000" dirty="0"/>
              <a:t>a</a:t>
            </a:r>
            <a:r>
              <a:rPr lang="en-GB" dirty="0"/>
              <a:t>Data for CALIMA from high-dosage ICS cohort. </a:t>
            </a:r>
            <a:r>
              <a:rPr lang="en-US" dirty="0"/>
              <a:t>Analysis via negative binomial model, including covariates treatment group, region, number of exacerbations in the previous year, and use of maintenance oral corticosteroids. </a:t>
            </a:r>
            <a:r>
              <a:rPr lang="en-US" baseline="30000" dirty="0"/>
              <a:t>b</a:t>
            </a:r>
            <a:r>
              <a:rPr lang="en-GB" dirty="0"/>
              <a:t>p&lt;0.0001; </a:t>
            </a:r>
            <a:r>
              <a:rPr lang="en-GB" baseline="30000" dirty="0"/>
              <a:t>c</a:t>
            </a:r>
            <a:r>
              <a:rPr lang="en-GB" dirty="0"/>
              <a:t>p=0.0188; </a:t>
            </a:r>
            <a:r>
              <a:rPr lang="en-GB" baseline="30000" dirty="0"/>
              <a:t>d</a:t>
            </a:r>
            <a:r>
              <a:rPr lang="en-GB" dirty="0"/>
              <a:t>p=0.0018. AER = annual exacerbation rate; EOS = baseline blood eosinophil count;</a:t>
            </a:r>
            <a:r>
              <a:rPr lang="en-US" dirty="0"/>
              <a:t> ICS = inhaled corticosteroid; LABA = long-acting beta-agonist; Q4W = every 4 weeks; Q8W = every 8 weeks</a:t>
            </a:r>
            <a:r>
              <a:rPr lang="en-GB" dirty="0"/>
              <a:t>.</a:t>
            </a:r>
            <a:endParaRPr lang="en-US" dirty="0"/>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r>
              <a:rPr lang="en-US" dirty="0">
                <a:solidFill>
                  <a:prstClr val="black"/>
                </a:solidFill>
                <a:cs typeface="Arial" panose="020B0604020202020204" pitchFamily="34" charset="0"/>
              </a:rPr>
              <a:t>.</a:t>
            </a:r>
            <a:r>
              <a:rPr lang="en-US" dirty="0"/>
              <a:t> </a:t>
            </a:r>
          </a:p>
        </p:txBody>
      </p:sp>
      <p:grpSp>
        <p:nvGrpSpPr>
          <p:cNvPr id="20" name="Group 19"/>
          <p:cNvGrpSpPr/>
          <p:nvPr/>
        </p:nvGrpSpPr>
        <p:grpSpPr>
          <a:xfrm>
            <a:off x="3009010" y="5546934"/>
            <a:ext cx="7108005" cy="307784"/>
            <a:chOff x="3222454" y="5469318"/>
            <a:chExt cx="7108524" cy="313448"/>
          </a:xfrm>
        </p:grpSpPr>
        <p:grpSp>
          <p:nvGrpSpPr>
            <p:cNvPr id="22" name="Group 21"/>
            <p:cNvGrpSpPr/>
            <p:nvPr/>
          </p:nvGrpSpPr>
          <p:grpSpPr>
            <a:xfrm>
              <a:off x="3222454" y="5469325"/>
              <a:ext cx="1186526" cy="313440"/>
              <a:chOff x="2213785" y="5474854"/>
              <a:chExt cx="1186526" cy="313440"/>
            </a:xfrm>
          </p:grpSpPr>
          <p:sp>
            <p:nvSpPr>
              <p:cNvPr id="29" name="Rectangle 28"/>
              <p:cNvSpPr/>
              <p:nvPr/>
            </p:nvSpPr>
            <p:spPr>
              <a:xfrm>
                <a:off x="2213785" y="5520985"/>
                <a:ext cx="192000" cy="192000"/>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30" name="TextBox 29"/>
              <p:cNvSpPr txBox="1"/>
              <p:nvPr/>
            </p:nvSpPr>
            <p:spPr>
              <a:xfrm>
                <a:off x="2420225"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23" name="Group 22"/>
            <p:cNvGrpSpPr/>
            <p:nvPr/>
          </p:nvGrpSpPr>
          <p:grpSpPr>
            <a:xfrm>
              <a:off x="5693800" y="5469318"/>
              <a:ext cx="2210994" cy="313441"/>
              <a:chOff x="4205856" y="5474848"/>
              <a:chExt cx="2210994" cy="313441"/>
            </a:xfrm>
          </p:grpSpPr>
          <p:sp>
            <p:nvSpPr>
              <p:cNvPr id="27" name="Rectangle 26"/>
              <p:cNvSpPr/>
              <p:nvPr/>
            </p:nvSpPr>
            <p:spPr>
              <a:xfrm>
                <a:off x="4205856" y="5520986"/>
                <a:ext cx="192000" cy="19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8" name="TextBox 27"/>
              <p:cNvSpPr txBox="1"/>
              <p:nvPr/>
            </p:nvSpPr>
            <p:spPr>
              <a:xfrm>
                <a:off x="4404941" y="5474848"/>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24" name="Group 23"/>
            <p:cNvGrpSpPr/>
            <p:nvPr/>
          </p:nvGrpSpPr>
          <p:grpSpPr>
            <a:xfrm>
              <a:off x="8263797" y="5469325"/>
              <a:ext cx="2067181" cy="313441"/>
              <a:chOff x="7255128" y="5463794"/>
              <a:chExt cx="2067181" cy="313441"/>
            </a:xfrm>
          </p:grpSpPr>
          <p:sp>
            <p:nvSpPr>
              <p:cNvPr id="25" name="Rectangle 24"/>
              <p:cNvSpPr/>
              <p:nvPr/>
            </p:nvSpPr>
            <p:spPr>
              <a:xfrm>
                <a:off x="7255128" y="5509925"/>
                <a:ext cx="192000" cy="192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6" name="TextBox 25"/>
              <p:cNvSpPr txBox="1"/>
              <p:nvPr/>
            </p:nvSpPr>
            <p:spPr>
              <a:xfrm>
                <a:off x="7459898" y="5463794"/>
                <a:ext cx="1862411"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
        <p:nvSpPr>
          <p:cNvPr id="59" name="Text Placeholder 7"/>
          <p:cNvSpPr txBox="1">
            <a:spLocks/>
          </p:cNvSpPr>
          <p:nvPr/>
        </p:nvSpPr>
        <p:spPr>
          <a:xfrm>
            <a:off x="1465349" y="1551560"/>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600" dirty="0">
                <a:solidFill>
                  <a:srgbClr val="000000"/>
                </a:solidFill>
              </a:rPr>
              <a:t>SIROCCO (48 weeks)</a:t>
            </a:r>
            <a:r>
              <a:rPr lang="en-US" sz="1600" baseline="30000" dirty="0">
                <a:solidFill>
                  <a:srgbClr val="000000"/>
                </a:solidFill>
              </a:rPr>
              <a:t>1</a:t>
            </a:r>
            <a:endParaRPr lang="en-US" sz="1600" dirty="0">
              <a:solidFill>
                <a:srgbClr val="000000"/>
              </a:solidFill>
            </a:endParaRPr>
          </a:p>
        </p:txBody>
      </p:sp>
      <p:sp>
        <p:nvSpPr>
          <p:cNvPr id="60" name="Text Placeholder 7"/>
          <p:cNvSpPr txBox="1">
            <a:spLocks/>
          </p:cNvSpPr>
          <p:nvPr/>
        </p:nvSpPr>
        <p:spPr>
          <a:xfrm>
            <a:off x="6517346" y="1551560"/>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600" dirty="0">
                <a:solidFill>
                  <a:srgbClr val="000000"/>
                </a:solidFill>
              </a:rPr>
              <a:t>CALIMA (56 weeks)</a:t>
            </a:r>
            <a:r>
              <a:rPr lang="en-US" sz="1600" baseline="30000" dirty="0">
                <a:solidFill>
                  <a:schemeClr val="tx1"/>
                </a:solidFill>
              </a:rPr>
              <a:t>2,a</a:t>
            </a:r>
            <a:r>
              <a:rPr lang="en-US" sz="1600" dirty="0">
                <a:solidFill>
                  <a:schemeClr val="tx1"/>
                </a:solidFill>
              </a:rPr>
              <a:t>    </a:t>
            </a:r>
            <a:r>
              <a:rPr lang="en-US" sz="1600" dirty="0">
                <a:solidFill>
                  <a:srgbClr val="000000"/>
                </a:solidFill>
              </a:rPr>
              <a:t>                             </a:t>
            </a:r>
          </a:p>
        </p:txBody>
      </p:sp>
      <p:sp>
        <p:nvSpPr>
          <p:cNvPr id="35" name="TextBox 34"/>
          <p:cNvSpPr txBox="1"/>
          <p:nvPr/>
        </p:nvSpPr>
        <p:spPr>
          <a:xfrm>
            <a:off x="7980130" y="3353972"/>
            <a:ext cx="965385" cy="276999"/>
          </a:xfrm>
          <a:prstGeom prst="rect">
            <a:avLst/>
          </a:prstGeom>
          <a:noFill/>
        </p:spPr>
        <p:txBody>
          <a:bodyPr wrap="square" rtlCol="0">
            <a:spAutoFit/>
          </a:bodyPr>
          <a:lstStyle/>
          <a:p>
            <a:pPr algn="ctr"/>
            <a:r>
              <a:rPr lang="en-US" sz="1200" dirty="0"/>
              <a:t>(0.77-1.12)</a:t>
            </a:r>
          </a:p>
        </p:txBody>
      </p:sp>
      <p:sp>
        <p:nvSpPr>
          <p:cNvPr id="36" name="TextBox 35"/>
          <p:cNvSpPr txBox="1"/>
          <p:nvPr/>
        </p:nvSpPr>
        <p:spPr>
          <a:xfrm rot="16200000">
            <a:off x="5568308" y="3504683"/>
            <a:ext cx="2873886" cy="338554"/>
          </a:xfrm>
          <a:prstGeom prst="rect">
            <a:avLst/>
          </a:prstGeom>
          <a:noFill/>
        </p:spPr>
        <p:txBody>
          <a:bodyPr wrap="square" rtlCol="0">
            <a:spAutoFit/>
          </a:bodyPr>
          <a:lstStyle/>
          <a:p>
            <a:pPr algn="ctr" defTabSz="668192">
              <a:tabLst>
                <a:tab pos="860425" algn="l"/>
              </a:tabLst>
            </a:pPr>
            <a:r>
              <a:rPr lang="en-GB" sz="1600" b="1" dirty="0">
                <a:solidFill>
                  <a:srgbClr val="000000"/>
                </a:solidFill>
              </a:rPr>
              <a:t>Annual Exacerbation Rate</a:t>
            </a:r>
          </a:p>
        </p:txBody>
      </p:sp>
      <p:graphicFrame>
        <p:nvGraphicFramePr>
          <p:cNvPr id="37" name="Chart 36"/>
          <p:cNvGraphicFramePr>
            <a:graphicFrameLocks/>
          </p:cNvGraphicFramePr>
          <p:nvPr>
            <p:extLst/>
          </p:nvPr>
        </p:nvGraphicFramePr>
        <p:xfrm>
          <a:off x="7201466" y="2367170"/>
          <a:ext cx="3876434" cy="2908987"/>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39"/>
          <p:cNvSpPr txBox="1"/>
          <p:nvPr/>
        </p:nvSpPr>
        <p:spPr>
          <a:xfrm>
            <a:off x="8331258" y="2445249"/>
            <a:ext cx="1990454"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-28%</a:t>
            </a:r>
            <a:r>
              <a:rPr lang="en-GB" sz="1600" b="1" baseline="30000" dirty="0">
                <a:solidFill>
                  <a:srgbClr val="000000"/>
                </a:solidFill>
              </a:rPr>
              <a:t>c</a:t>
            </a:r>
            <a:endParaRPr lang="en-US" sz="1600" b="1" dirty="0">
              <a:solidFill>
                <a:srgbClr val="000000"/>
              </a:solidFill>
            </a:endParaRPr>
          </a:p>
        </p:txBody>
      </p:sp>
      <p:sp>
        <p:nvSpPr>
          <p:cNvPr id="41" name="TextBox 40"/>
          <p:cNvSpPr txBox="1"/>
          <p:nvPr/>
        </p:nvSpPr>
        <p:spPr>
          <a:xfrm>
            <a:off x="8792069" y="2728377"/>
            <a:ext cx="723086" cy="246221"/>
          </a:xfrm>
          <a:prstGeom prst="rect">
            <a:avLst/>
          </a:prstGeom>
          <a:noFill/>
        </p:spPr>
        <p:txBody>
          <a:bodyPr wrap="square" lIns="0" tIns="0" rIns="0" bIns="0" rtlCol="0">
            <a:spAutoFit/>
          </a:bodyPr>
          <a:lstStyle/>
          <a:p>
            <a:pPr algn="ctr" defTabSz="445451"/>
            <a:r>
              <a:rPr lang="en-GB" sz="1600" b="1" dirty="0">
                <a:solidFill>
                  <a:srgbClr val="000000"/>
                </a:solidFill>
              </a:rPr>
              <a:t>-36%</a:t>
            </a:r>
            <a:r>
              <a:rPr lang="en-GB" sz="1600" b="1" baseline="30000" dirty="0">
                <a:solidFill>
                  <a:srgbClr val="000000"/>
                </a:solidFill>
              </a:rPr>
              <a:t>d</a:t>
            </a:r>
            <a:endParaRPr lang="en-US" sz="1600" b="1" baseline="30000" dirty="0">
              <a:solidFill>
                <a:srgbClr val="000000"/>
              </a:solidFill>
            </a:endParaRPr>
          </a:p>
        </p:txBody>
      </p:sp>
      <p:sp>
        <p:nvSpPr>
          <p:cNvPr id="43" name="TextBox 42"/>
          <p:cNvSpPr txBox="1"/>
          <p:nvPr/>
        </p:nvSpPr>
        <p:spPr>
          <a:xfrm>
            <a:off x="8821068" y="3874362"/>
            <a:ext cx="965385" cy="276999"/>
          </a:xfrm>
          <a:prstGeom prst="rect">
            <a:avLst/>
          </a:prstGeom>
          <a:noFill/>
        </p:spPr>
        <p:txBody>
          <a:bodyPr wrap="square" rtlCol="0">
            <a:spAutoFit/>
          </a:bodyPr>
          <a:lstStyle/>
          <a:p>
            <a:pPr algn="ctr"/>
            <a:r>
              <a:rPr lang="en-US" sz="1200" dirty="0"/>
              <a:t>(0.48-0.74)</a:t>
            </a:r>
          </a:p>
        </p:txBody>
      </p:sp>
      <p:sp>
        <p:nvSpPr>
          <p:cNvPr id="44" name="TextBox 43"/>
          <p:cNvSpPr txBox="1"/>
          <p:nvPr/>
        </p:nvSpPr>
        <p:spPr>
          <a:xfrm>
            <a:off x="9709796" y="3786997"/>
            <a:ext cx="965385" cy="276999"/>
          </a:xfrm>
          <a:prstGeom prst="rect">
            <a:avLst/>
          </a:prstGeom>
          <a:noFill/>
        </p:spPr>
        <p:txBody>
          <a:bodyPr wrap="square" rtlCol="0">
            <a:spAutoFit/>
          </a:bodyPr>
          <a:lstStyle/>
          <a:p>
            <a:pPr algn="ctr"/>
            <a:r>
              <a:rPr lang="en-US" sz="1200" dirty="0"/>
              <a:t>(0.54-0.82)</a:t>
            </a:r>
          </a:p>
        </p:txBody>
      </p:sp>
      <p:graphicFrame>
        <p:nvGraphicFramePr>
          <p:cNvPr id="31" name="Table 30"/>
          <p:cNvGraphicFramePr>
            <a:graphicFrameLocks noGrp="1"/>
          </p:cNvGraphicFramePr>
          <p:nvPr>
            <p:extLst>
              <p:ext uri="{D42A27DB-BD31-4B8C-83A1-F6EECF244321}">
                <p14:modId xmlns:p14="http://schemas.microsoft.com/office/powerpoint/2010/main" val="2091610489"/>
              </p:ext>
            </p:extLst>
          </p:nvPr>
        </p:nvGraphicFramePr>
        <p:xfrm>
          <a:off x="7174528" y="5104735"/>
          <a:ext cx="3419004" cy="370840"/>
        </p:xfrm>
        <a:graphic>
          <a:graphicData uri="http://schemas.openxmlformats.org/drawingml/2006/table">
            <a:tbl>
              <a:tblPr firstRow="1" bandRow="1">
                <a:tableStyleId>{2D5ABB26-0587-4C30-8999-92F81FD0307C}</a:tableStyleId>
              </a:tblPr>
              <a:tblGrid>
                <a:gridCol w="870014">
                  <a:extLst>
                    <a:ext uri="{9D8B030D-6E8A-4147-A177-3AD203B41FA5}">
                      <a16:colId xmlns:a16="http://schemas.microsoft.com/office/drawing/2014/main" val="20000"/>
                    </a:ext>
                  </a:extLst>
                </a:gridCol>
                <a:gridCol w="786908">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47682">
                  <a:extLst>
                    <a:ext uri="{9D8B030D-6E8A-4147-A177-3AD203B41FA5}">
                      <a16:colId xmlns:a16="http://schemas.microsoft.com/office/drawing/2014/main" val="20003"/>
                    </a:ext>
                  </a:extLst>
                </a:gridCol>
              </a:tblGrid>
              <a:tr h="370840">
                <a:tc>
                  <a:txBody>
                    <a:bodyPr/>
                    <a:lstStyle/>
                    <a:p>
                      <a:pPr marL="57150" indent="0" algn="ctr"/>
                      <a:r>
                        <a:rPr lang="en-US" sz="1400" b="0" dirty="0"/>
                        <a:t>      N=</a:t>
                      </a:r>
                      <a:endParaRPr lang="en-US" sz="1400" b="0" dirty="0">
                        <a:solidFill>
                          <a:schemeClr val="tx1"/>
                        </a:solidFill>
                      </a:endParaRPr>
                    </a:p>
                  </a:txBody>
                  <a:tcPr/>
                </a:tc>
                <a:tc>
                  <a:txBody>
                    <a:bodyPr/>
                    <a:lstStyle/>
                    <a:p>
                      <a:pPr marL="0" indent="0" algn="ctr">
                        <a:tabLst/>
                      </a:pPr>
                      <a:r>
                        <a:rPr lang="en-US" sz="1400" b="0" dirty="0"/>
                        <a:t>    248</a:t>
                      </a:r>
                      <a:endParaRPr lang="en-US" sz="1400" b="0" dirty="0">
                        <a:solidFill>
                          <a:schemeClr val="tx1"/>
                        </a:solidFill>
                      </a:endParaRPr>
                    </a:p>
                  </a:txBody>
                  <a:tcPr/>
                </a:tc>
                <a:tc>
                  <a:txBody>
                    <a:bodyPr/>
                    <a:lstStyle/>
                    <a:p>
                      <a:pPr algn="ctr"/>
                      <a:r>
                        <a:rPr lang="en-US" sz="1400" b="0" dirty="0"/>
                        <a:t>    241</a:t>
                      </a:r>
                      <a:endParaRPr lang="en-US" sz="1400" b="0" dirty="0">
                        <a:solidFill>
                          <a:schemeClr val="tx1"/>
                        </a:solidFill>
                      </a:endParaRPr>
                    </a:p>
                  </a:txBody>
                  <a:tcPr/>
                </a:tc>
                <a:tc>
                  <a:txBody>
                    <a:bodyPr/>
                    <a:lstStyle/>
                    <a:p>
                      <a:pPr algn="ctr"/>
                      <a:r>
                        <a:rPr lang="en-US" sz="1400" b="0" dirty="0"/>
                        <a:t> 239</a:t>
                      </a:r>
                      <a:endParaRPr lang="en-US" sz="14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Chart 44"/>
          <p:cNvGraphicFramePr>
            <a:graphicFrameLocks/>
          </p:cNvGraphicFramePr>
          <p:nvPr>
            <p:extLst/>
          </p:nvPr>
        </p:nvGraphicFramePr>
        <p:xfrm>
          <a:off x="1676082" y="2354286"/>
          <a:ext cx="4082692" cy="29218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6" name="Table 45"/>
          <p:cNvGraphicFramePr>
            <a:graphicFrameLocks noGrp="1"/>
          </p:cNvGraphicFramePr>
          <p:nvPr>
            <p:extLst/>
          </p:nvPr>
        </p:nvGraphicFramePr>
        <p:xfrm>
          <a:off x="1789319" y="5079572"/>
          <a:ext cx="3319110" cy="370840"/>
        </p:xfrm>
        <a:graphic>
          <a:graphicData uri="http://schemas.openxmlformats.org/drawingml/2006/table">
            <a:tbl>
              <a:tblPr firstRow="1" bandRow="1">
                <a:tableStyleId>{2D5ABB26-0587-4C30-8999-92F81FD0307C}</a:tableStyleId>
              </a:tblPr>
              <a:tblGrid>
                <a:gridCol w="839381">
                  <a:extLst>
                    <a:ext uri="{9D8B030D-6E8A-4147-A177-3AD203B41FA5}">
                      <a16:colId xmlns:a16="http://schemas.microsoft.com/office/drawing/2014/main" val="20000"/>
                    </a:ext>
                  </a:extLst>
                </a:gridCol>
                <a:gridCol w="747498">
                  <a:extLst>
                    <a:ext uri="{9D8B030D-6E8A-4147-A177-3AD203B41FA5}">
                      <a16:colId xmlns:a16="http://schemas.microsoft.com/office/drawing/2014/main" val="20001"/>
                    </a:ext>
                  </a:extLst>
                </a:gridCol>
                <a:gridCol w="1003811">
                  <a:extLst>
                    <a:ext uri="{9D8B030D-6E8A-4147-A177-3AD203B41FA5}">
                      <a16:colId xmlns:a16="http://schemas.microsoft.com/office/drawing/2014/main" val="20002"/>
                    </a:ext>
                  </a:extLst>
                </a:gridCol>
                <a:gridCol w="728420">
                  <a:extLst>
                    <a:ext uri="{9D8B030D-6E8A-4147-A177-3AD203B41FA5}">
                      <a16:colId xmlns:a16="http://schemas.microsoft.com/office/drawing/2014/main" val="20003"/>
                    </a:ext>
                  </a:extLst>
                </a:gridCol>
              </a:tblGrid>
              <a:tr h="370840">
                <a:tc>
                  <a:txBody>
                    <a:bodyPr/>
                    <a:lstStyle/>
                    <a:p>
                      <a:pPr algn="ctr"/>
                      <a:r>
                        <a:rPr lang="en-US" sz="1400" b="0" dirty="0"/>
                        <a:t>       N=</a:t>
                      </a:r>
                      <a:endParaRPr lang="en-US" sz="1400" b="0" dirty="0">
                        <a:solidFill>
                          <a:schemeClr val="tx1"/>
                        </a:solidFill>
                      </a:endParaRPr>
                    </a:p>
                  </a:txBody>
                  <a:tcPr/>
                </a:tc>
                <a:tc>
                  <a:txBody>
                    <a:bodyPr/>
                    <a:lstStyle/>
                    <a:p>
                      <a:pPr algn="ctr"/>
                      <a:r>
                        <a:rPr lang="en-US" sz="1400" b="0" dirty="0"/>
                        <a:t>267</a:t>
                      </a:r>
                      <a:endParaRPr lang="en-US" sz="1400" b="0" dirty="0">
                        <a:solidFill>
                          <a:schemeClr val="tx1"/>
                        </a:solidFill>
                      </a:endParaRPr>
                    </a:p>
                  </a:txBody>
                  <a:tcPr/>
                </a:tc>
                <a:tc>
                  <a:txBody>
                    <a:bodyPr/>
                    <a:lstStyle/>
                    <a:p>
                      <a:pPr algn="ctr"/>
                      <a:r>
                        <a:rPr lang="en-US" sz="1400" b="0" dirty="0"/>
                        <a:t>275</a:t>
                      </a:r>
                      <a:endParaRPr lang="en-US" sz="1400" b="0" dirty="0">
                        <a:solidFill>
                          <a:schemeClr val="tx1"/>
                        </a:solidFill>
                      </a:endParaRPr>
                    </a:p>
                  </a:txBody>
                  <a:tcPr/>
                </a:tc>
                <a:tc>
                  <a:txBody>
                    <a:bodyPr/>
                    <a:lstStyle/>
                    <a:p>
                      <a:pPr algn="ctr"/>
                      <a:r>
                        <a:rPr lang="en-US" sz="1400" b="0" dirty="0"/>
                        <a:t>267</a:t>
                      </a:r>
                      <a:endParaRPr lang="en-US" sz="14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47" name="TextBox 46"/>
          <p:cNvSpPr txBox="1"/>
          <p:nvPr/>
        </p:nvSpPr>
        <p:spPr>
          <a:xfrm>
            <a:off x="2498496" y="2700416"/>
            <a:ext cx="965385" cy="276999"/>
          </a:xfrm>
          <a:prstGeom prst="rect">
            <a:avLst/>
          </a:prstGeom>
          <a:noFill/>
        </p:spPr>
        <p:txBody>
          <a:bodyPr wrap="square" rtlCol="0">
            <a:spAutoFit/>
          </a:bodyPr>
          <a:lstStyle/>
          <a:p>
            <a:pPr algn="ctr"/>
            <a:r>
              <a:rPr lang="en-US" sz="1200" dirty="0"/>
              <a:t>(1.12-1.58)</a:t>
            </a:r>
          </a:p>
        </p:txBody>
      </p:sp>
      <p:sp>
        <p:nvSpPr>
          <p:cNvPr id="48" name="TextBox 47"/>
          <p:cNvSpPr txBox="1"/>
          <p:nvPr/>
        </p:nvSpPr>
        <p:spPr>
          <a:xfrm>
            <a:off x="4280310" y="3787556"/>
            <a:ext cx="965385" cy="276999"/>
          </a:xfrm>
          <a:prstGeom prst="rect">
            <a:avLst/>
          </a:prstGeom>
          <a:noFill/>
        </p:spPr>
        <p:txBody>
          <a:bodyPr wrap="square" rtlCol="0">
            <a:spAutoFit/>
          </a:bodyPr>
          <a:lstStyle/>
          <a:p>
            <a:pPr algn="ctr"/>
            <a:r>
              <a:rPr lang="en-US" sz="1200" dirty="0"/>
              <a:t>(0.53-0.80)</a:t>
            </a:r>
          </a:p>
        </p:txBody>
      </p:sp>
      <p:sp>
        <p:nvSpPr>
          <p:cNvPr id="49" name="TextBox 48"/>
          <p:cNvSpPr txBox="1"/>
          <p:nvPr/>
        </p:nvSpPr>
        <p:spPr>
          <a:xfrm>
            <a:off x="3376332" y="3654236"/>
            <a:ext cx="965385" cy="276999"/>
          </a:xfrm>
          <a:prstGeom prst="rect">
            <a:avLst/>
          </a:prstGeom>
          <a:noFill/>
        </p:spPr>
        <p:txBody>
          <a:bodyPr wrap="square" rtlCol="0">
            <a:spAutoFit/>
          </a:bodyPr>
          <a:lstStyle/>
          <a:p>
            <a:pPr algn="ctr"/>
            <a:r>
              <a:rPr lang="en-US" sz="1200" dirty="0"/>
              <a:t>(0.60-0.89)</a:t>
            </a:r>
          </a:p>
        </p:txBody>
      </p:sp>
      <p:sp>
        <p:nvSpPr>
          <p:cNvPr id="50" name="TextBox 49"/>
          <p:cNvSpPr txBox="1"/>
          <p:nvPr/>
        </p:nvSpPr>
        <p:spPr>
          <a:xfrm>
            <a:off x="3278867" y="2010218"/>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-51%</a:t>
            </a:r>
            <a:r>
              <a:rPr lang="en-GB" sz="1600" b="1" baseline="30000" dirty="0">
                <a:solidFill>
                  <a:srgbClr val="000000"/>
                </a:solidFill>
              </a:rPr>
              <a:t>b</a:t>
            </a:r>
            <a:endParaRPr lang="en-US" sz="1600" b="1" baseline="30000" dirty="0">
              <a:solidFill>
                <a:srgbClr val="000000"/>
              </a:solidFill>
            </a:endParaRPr>
          </a:p>
        </p:txBody>
      </p:sp>
      <p:sp>
        <p:nvSpPr>
          <p:cNvPr id="51" name="TextBox 50"/>
          <p:cNvSpPr txBox="1"/>
          <p:nvPr/>
        </p:nvSpPr>
        <p:spPr>
          <a:xfrm>
            <a:off x="2948535" y="2340860"/>
            <a:ext cx="988448"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-45%</a:t>
            </a:r>
            <a:r>
              <a:rPr lang="en-GB" sz="1600" b="1" baseline="30000" dirty="0">
                <a:solidFill>
                  <a:srgbClr val="000000"/>
                </a:solidFill>
              </a:rPr>
              <a:t>b</a:t>
            </a:r>
            <a:endParaRPr lang="en-US" sz="1600" b="1" baseline="30000" dirty="0">
              <a:solidFill>
                <a:srgbClr val="000000"/>
              </a:solidFill>
            </a:endParaRPr>
          </a:p>
        </p:txBody>
      </p:sp>
      <p:sp>
        <p:nvSpPr>
          <p:cNvPr id="56" name="TextBox 55"/>
          <p:cNvSpPr txBox="1"/>
          <p:nvPr/>
        </p:nvSpPr>
        <p:spPr>
          <a:xfrm rot="16200000">
            <a:off x="-1265" y="3634836"/>
            <a:ext cx="2873886" cy="338554"/>
          </a:xfrm>
          <a:prstGeom prst="rect">
            <a:avLst/>
          </a:prstGeom>
          <a:noFill/>
        </p:spPr>
        <p:txBody>
          <a:bodyPr wrap="square" rtlCol="0">
            <a:spAutoFit/>
          </a:bodyPr>
          <a:lstStyle/>
          <a:p>
            <a:pPr algn="ctr" defTabSz="668192">
              <a:tabLst>
                <a:tab pos="860425" algn="l"/>
              </a:tabLst>
            </a:pPr>
            <a:r>
              <a:rPr lang="en-GB" sz="1600" b="1" dirty="0">
                <a:solidFill>
                  <a:srgbClr val="000000"/>
                </a:solidFill>
              </a:rPr>
              <a:t>Annual Exacerbation Rate</a:t>
            </a:r>
          </a:p>
        </p:txBody>
      </p:sp>
      <p:grpSp>
        <p:nvGrpSpPr>
          <p:cNvPr id="5" name="Group 4"/>
          <p:cNvGrpSpPr/>
          <p:nvPr/>
        </p:nvGrpSpPr>
        <p:grpSpPr>
          <a:xfrm>
            <a:off x="2871342" y="2258566"/>
            <a:ext cx="1920240" cy="1528431"/>
            <a:chOff x="2881382" y="2107535"/>
            <a:chExt cx="1920240" cy="1381656"/>
          </a:xfrm>
        </p:grpSpPr>
        <p:cxnSp>
          <p:nvCxnSpPr>
            <p:cNvPr id="42" name="Straight Connector 41"/>
            <p:cNvCxnSpPr/>
            <p:nvPr/>
          </p:nvCxnSpPr>
          <p:spPr>
            <a:xfrm flipV="1">
              <a:off x="2881382" y="2117591"/>
              <a:ext cx="1920240"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4796374" y="2117591"/>
              <a:ext cx="0" cy="137160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2894637" y="2107535"/>
              <a:ext cx="0" cy="18288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8307445" y="2703366"/>
            <a:ext cx="1920240" cy="1015896"/>
            <a:chOff x="2881382" y="2107535"/>
            <a:chExt cx="1920240" cy="1015896"/>
          </a:xfrm>
        </p:grpSpPr>
        <p:cxnSp>
          <p:nvCxnSpPr>
            <p:cNvPr id="61" name="Straight Connector 60"/>
            <p:cNvCxnSpPr/>
            <p:nvPr/>
          </p:nvCxnSpPr>
          <p:spPr>
            <a:xfrm flipV="1">
              <a:off x="2881382" y="2117591"/>
              <a:ext cx="1920240"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4796374" y="2117591"/>
              <a:ext cx="0" cy="100584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94637" y="2107535"/>
              <a:ext cx="0" cy="64008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878573" y="2598230"/>
            <a:ext cx="1044124" cy="977642"/>
            <a:chOff x="2881382" y="2101549"/>
            <a:chExt cx="1044124" cy="1024128"/>
          </a:xfrm>
        </p:grpSpPr>
        <p:cxnSp>
          <p:nvCxnSpPr>
            <p:cNvPr id="67" name="Straight Connector 66"/>
            <p:cNvCxnSpPr/>
            <p:nvPr/>
          </p:nvCxnSpPr>
          <p:spPr>
            <a:xfrm flipV="1">
              <a:off x="2881382" y="2117591"/>
              <a:ext cx="1042416"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25506" y="2101549"/>
              <a:ext cx="0" cy="1024128"/>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2894637" y="2107535"/>
              <a:ext cx="0" cy="124524"/>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8651798" y="3002594"/>
            <a:ext cx="761382" cy="731520"/>
            <a:chOff x="2881382" y="2101549"/>
            <a:chExt cx="761382" cy="731520"/>
          </a:xfrm>
        </p:grpSpPr>
        <p:cxnSp>
          <p:nvCxnSpPr>
            <p:cNvPr id="71" name="Straight Connector 70"/>
            <p:cNvCxnSpPr/>
            <p:nvPr/>
          </p:nvCxnSpPr>
          <p:spPr>
            <a:xfrm flipV="1">
              <a:off x="2881382" y="2117591"/>
              <a:ext cx="758952"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642764" y="2101549"/>
              <a:ext cx="0" cy="7315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888287" y="2107535"/>
              <a:ext cx="0" cy="2743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4" name="Rectangle 73"/>
          <p:cNvSpPr/>
          <p:nvPr/>
        </p:nvSpPr>
        <p:spPr>
          <a:xfrm>
            <a:off x="1465350" y="1180110"/>
            <a:ext cx="9612550" cy="343453"/>
          </a:xfrm>
          <a:prstGeom prst="rect">
            <a:avLst/>
          </a:prstGeom>
        </p:spPr>
        <p:txBody>
          <a:bodyPr wrap="square">
            <a:spAutoFit/>
          </a:bodyPr>
          <a:lstStyle/>
          <a:p>
            <a:pPr algn="ctr"/>
            <a:r>
              <a:rPr lang="en-US" sz="1600" b="1" dirty="0"/>
              <a:t>Both Dosing Regimens Significantly Reduced AER Compared to Placebo</a:t>
            </a:r>
          </a:p>
        </p:txBody>
      </p:sp>
    </p:spTree>
    <p:extLst>
      <p:ext uri="{BB962C8B-B14F-4D97-AF65-F5344CB8AC3E}">
        <p14:creationId xmlns:p14="http://schemas.microsoft.com/office/powerpoint/2010/main" val="37015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CALIMA: AER by Regional Subgroup and in Patients With ≥3 Exacerbations in the </a:t>
            </a:r>
            <a:r>
              <a:rPr lang="en-US" dirty="0">
                <a:solidFill>
                  <a:srgbClr val="7F134C"/>
                </a:solidFill>
              </a:rPr>
              <a:t>Prior Year </a:t>
            </a:r>
            <a:r>
              <a:rPr lang="en-US" dirty="0"/>
              <a:t>(EOS ≥300 </a:t>
            </a:r>
            <a:r>
              <a:rPr lang="en-US" dirty="0">
                <a:solidFill>
                  <a:srgbClr val="7F134C"/>
                </a:solidFill>
              </a:rPr>
              <a:t>cells/</a:t>
            </a:r>
            <a:r>
              <a:rPr lang="en-US" dirty="0"/>
              <a:t>μL, High-Dosage ICS plus LABA)</a:t>
            </a:r>
            <a:endParaRPr lang="en-US" sz="2000" dirty="0"/>
          </a:p>
        </p:txBody>
      </p:sp>
      <p:sp>
        <p:nvSpPr>
          <p:cNvPr id="3" name="Slide Number Placeholder 2"/>
          <p:cNvSpPr>
            <a:spLocks noGrp="1"/>
          </p:cNvSpPr>
          <p:nvPr>
            <p:ph type="sldNum" sz="quarter" idx="12"/>
          </p:nvPr>
        </p:nvSpPr>
        <p:spPr/>
        <p:txBody>
          <a:bodyPr/>
          <a:lstStyle/>
          <a:p>
            <a:fld id="{CC7432E5-F8E0-41AE-9A6B-AD730338B005}" type="slidenum">
              <a:rPr lang="en-US" smtClean="0"/>
              <a:t>14</a:t>
            </a:fld>
            <a:endParaRPr lang="en-US" dirty="0"/>
          </a:p>
        </p:txBody>
      </p:sp>
      <p:sp>
        <p:nvSpPr>
          <p:cNvPr id="4" name="Text Placeholder 3"/>
          <p:cNvSpPr>
            <a:spLocks noGrp="1"/>
          </p:cNvSpPr>
          <p:nvPr>
            <p:ph type="body" sz="quarter" idx="13"/>
          </p:nvPr>
        </p:nvSpPr>
        <p:spPr>
          <a:xfrm>
            <a:off x="588975" y="5835586"/>
            <a:ext cx="9855200" cy="1005840"/>
          </a:xfrm>
        </p:spPr>
        <p:txBody>
          <a:bodyPr/>
          <a:lstStyle/>
          <a:p>
            <a:r>
              <a:rPr lang="en-GB" sz="900" dirty="0"/>
              <a:t>Notes: </a:t>
            </a:r>
            <a:r>
              <a:rPr lang="en-US" sz="900" dirty="0">
                <a:solidFill>
                  <a:srgbClr val="000000"/>
                </a:solidFill>
              </a:rPr>
              <a:t>Values in parentheses represent 95% CI.</a:t>
            </a:r>
            <a:r>
              <a:rPr lang="en-GB" sz="900" dirty="0">
                <a:solidFill>
                  <a:srgbClr val="000000"/>
                </a:solidFill>
              </a:rPr>
              <a:t> </a:t>
            </a:r>
            <a:r>
              <a:rPr lang="en-US" sz="900" dirty="0">
                <a:solidFill>
                  <a:srgbClr val="000000"/>
                </a:solidFill>
              </a:rPr>
              <a:t>Statistical analysis model: a negative </a:t>
            </a:r>
            <a:r>
              <a:rPr lang="en-US" sz="900" dirty="0"/>
              <a:t>binomial model, including </a:t>
            </a:r>
            <a:r>
              <a:rPr lang="en-US" sz="900" dirty="0">
                <a:solidFill>
                  <a:srgbClr val="000000"/>
                </a:solidFill>
              </a:rPr>
              <a:t>covariates treatment group, region, use of maintenance oral corticosteroids, and number of exacerbations in the previous year. </a:t>
            </a:r>
            <a:r>
              <a:rPr lang="en-GB" sz="900" baseline="30000" dirty="0" err="1"/>
              <a:t>a</a:t>
            </a:r>
            <a:r>
              <a:rPr lang="en-GB" sz="900" dirty="0" err="1"/>
              <a:t>Prespecified</a:t>
            </a:r>
            <a:r>
              <a:rPr lang="en-GB" sz="900" dirty="0"/>
              <a:t> subgroup analysis; </a:t>
            </a:r>
            <a:r>
              <a:rPr lang="en-GB" sz="900" baseline="30000" dirty="0" err="1"/>
              <a:t>b</a:t>
            </a:r>
            <a:r>
              <a:rPr lang="en-GB" sz="900" dirty="0" err="1"/>
              <a:t>Post</a:t>
            </a:r>
            <a:r>
              <a:rPr lang="en-GB" sz="900" dirty="0"/>
              <a:t> hoc analysis; </a:t>
            </a:r>
            <a:r>
              <a:rPr lang="en-GB" sz="900" baseline="30000" dirty="0"/>
              <a:t>c</a:t>
            </a:r>
            <a:r>
              <a:rPr lang="en-GB" sz="900" dirty="0"/>
              <a:t>p≤0.005. </a:t>
            </a:r>
          </a:p>
          <a:p>
            <a:r>
              <a:rPr lang="en-US" sz="900" dirty="0"/>
              <a:t>1. FitzGerald JM et al. </a:t>
            </a:r>
            <a:r>
              <a:rPr lang="en-US" sz="900" i="1" dirty="0"/>
              <a:t>Lancet</a:t>
            </a:r>
            <a:r>
              <a:rPr lang="en-US" sz="900" dirty="0"/>
              <a:t>. 2016;388:2128-2141</a:t>
            </a:r>
            <a:r>
              <a:rPr lang="en-US" sz="900" dirty="0">
                <a:solidFill>
                  <a:prstClr val="black"/>
                </a:solidFill>
                <a:cs typeface="Arial" panose="020B0604020202020204" pitchFamily="34" charset="0"/>
              </a:rPr>
              <a:t>;</a:t>
            </a:r>
            <a:r>
              <a:rPr lang="en-US" sz="900" dirty="0"/>
              <a:t> 2. FitzGerald JM et al. Supplementary appendix. </a:t>
            </a:r>
            <a:r>
              <a:rPr lang="en-US" sz="900" i="1" dirty="0"/>
              <a:t>Lancet</a:t>
            </a:r>
            <a:r>
              <a:rPr lang="en-US" sz="900" dirty="0"/>
              <a:t>. 2016;388:2128-2141.</a:t>
            </a:r>
          </a:p>
        </p:txBody>
      </p:sp>
      <p:grpSp>
        <p:nvGrpSpPr>
          <p:cNvPr id="131" name="Group 130"/>
          <p:cNvGrpSpPr/>
          <p:nvPr/>
        </p:nvGrpSpPr>
        <p:grpSpPr>
          <a:xfrm>
            <a:off x="2179948" y="1670486"/>
            <a:ext cx="1927976" cy="4049182"/>
            <a:chOff x="1915898" y="1655587"/>
            <a:chExt cx="1927976" cy="4049182"/>
          </a:xfrm>
        </p:grpSpPr>
        <p:cxnSp>
          <p:nvCxnSpPr>
            <p:cNvPr id="7" name="Straight Connector 6"/>
            <p:cNvCxnSpPr/>
            <p:nvPr/>
          </p:nvCxnSpPr>
          <p:spPr>
            <a:xfrm>
              <a:off x="3453511" y="1655587"/>
              <a:ext cx="0" cy="40491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2620749" y="2024547"/>
              <a:ext cx="879406" cy="127749"/>
              <a:chOff x="2922236" y="2707482"/>
              <a:chExt cx="879406" cy="106546"/>
            </a:xfrm>
          </p:grpSpPr>
          <p:grpSp>
            <p:nvGrpSpPr>
              <p:cNvPr id="9" name="Group 8"/>
              <p:cNvGrpSpPr/>
              <p:nvPr/>
            </p:nvGrpSpPr>
            <p:grpSpPr>
              <a:xfrm>
                <a:off x="2922236" y="2707482"/>
                <a:ext cx="879406" cy="99403"/>
                <a:chOff x="2882969" y="2709863"/>
                <a:chExt cx="879406" cy="99403"/>
              </a:xfrm>
            </p:grpSpPr>
            <p:cxnSp>
              <p:nvCxnSpPr>
                <p:cNvPr id="11" name="Straight Connector 10"/>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3313486" y="2707482"/>
                <a:ext cx="107155"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14" name="Group 13"/>
            <p:cNvGrpSpPr/>
            <p:nvPr/>
          </p:nvGrpSpPr>
          <p:grpSpPr>
            <a:xfrm>
              <a:off x="3119154" y="2374234"/>
              <a:ext cx="529187" cy="127749"/>
              <a:chOff x="3420641" y="2854688"/>
              <a:chExt cx="529187" cy="106546"/>
            </a:xfrm>
          </p:grpSpPr>
          <p:grpSp>
            <p:nvGrpSpPr>
              <p:cNvPr id="15" name="Group 14"/>
              <p:cNvGrpSpPr/>
              <p:nvPr/>
            </p:nvGrpSpPr>
            <p:grpSpPr>
              <a:xfrm>
                <a:off x="3420641" y="2858096"/>
                <a:ext cx="529187" cy="99403"/>
                <a:chOff x="2882969" y="2709863"/>
                <a:chExt cx="879406" cy="99403"/>
              </a:xfrm>
            </p:grpSpPr>
            <p:cxnSp>
              <p:nvCxnSpPr>
                <p:cNvPr id="17" name="Straight Connector 16"/>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3614355" y="2854688"/>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20" name="Group 19"/>
            <p:cNvGrpSpPr/>
            <p:nvPr/>
          </p:nvGrpSpPr>
          <p:grpSpPr>
            <a:xfrm>
              <a:off x="2664417" y="2717590"/>
              <a:ext cx="809544" cy="127749"/>
              <a:chOff x="2965904" y="3012196"/>
              <a:chExt cx="809544" cy="106546"/>
            </a:xfrm>
          </p:grpSpPr>
          <p:grpSp>
            <p:nvGrpSpPr>
              <p:cNvPr id="21" name="Group 20"/>
              <p:cNvGrpSpPr/>
              <p:nvPr/>
            </p:nvGrpSpPr>
            <p:grpSpPr>
              <a:xfrm>
                <a:off x="2965904" y="3015768"/>
                <a:ext cx="809544" cy="99403"/>
                <a:chOff x="2882969" y="2709863"/>
                <a:chExt cx="879406" cy="99403"/>
              </a:xfrm>
            </p:grpSpPr>
            <p:cxnSp>
              <p:nvCxnSpPr>
                <p:cNvPr id="23" name="Straight Connector 22"/>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3318847" y="3012196"/>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26" name="Group 25"/>
            <p:cNvGrpSpPr/>
            <p:nvPr/>
          </p:nvGrpSpPr>
          <p:grpSpPr>
            <a:xfrm>
              <a:off x="2764348" y="3063164"/>
              <a:ext cx="665367" cy="127749"/>
              <a:chOff x="3065835" y="3166804"/>
              <a:chExt cx="665367" cy="106546"/>
            </a:xfrm>
          </p:grpSpPr>
          <p:grpSp>
            <p:nvGrpSpPr>
              <p:cNvPr id="27" name="Group 26"/>
              <p:cNvGrpSpPr/>
              <p:nvPr/>
            </p:nvGrpSpPr>
            <p:grpSpPr>
              <a:xfrm>
                <a:off x="3065835" y="3173947"/>
                <a:ext cx="665367" cy="99403"/>
                <a:chOff x="2882969" y="2709863"/>
                <a:chExt cx="879406" cy="99403"/>
              </a:xfrm>
            </p:grpSpPr>
            <p:cxnSp>
              <p:nvCxnSpPr>
                <p:cNvPr id="29" name="Straight Connector 28"/>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a:off x="3352414" y="3166804"/>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32" name="Group 31"/>
            <p:cNvGrpSpPr/>
            <p:nvPr/>
          </p:nvGrpSpPr>
          <p:grpSpPr>
            <a:xfrm>
              <a:off x="2911984" y="3401106"/>
              <a:ext cx="665367" cy="127749"/>
              <a:chOff x="3213471" y="3323158"/>
              <a:chExt cx="665367" cy="106546"/>
            </a:xfrm>
          </p:grpSpPr>
          <p:grpSp>
            <p:nvGrpSpPr>
              <p:cNvPr id="33" name="Group 32"/>
              <p:cNvGrpSpPr/>
              <p:nvPr/>
            </p:nvGrpSpPr>
            <p:grpSpPr>
              <a:xfrm>
                <a:off x="3213471" y="3326730"/>
                <a:ext cx="665367" cy="99403"/>
                <a:chOff x="2882969" y="2709863"/>
                <a:chExt cx="879406" cy="99403"/>
              </a:xfrm>
            </p:grpSpPr>
            <p:cxnSp>
              <p:nvCxnSpPr>
                <p:cNvPr id="35" name="Straight Connector 34"/>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34" name="Rectangle 33"/>
              <p:cNvSpPr/>
              <p:nvPr/>
            </p:nvSpPr>
            <p:spPr>
              <a:xfrm>
                <a:off x="3495339" y="3323158"/>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38" name="Group 37"/>
            <p:cNvGrpSpPr/>
            <p:nvPr/>
          </p:nvGrpSpPr>
          <p:grpSpPr>
            <a:xfrm>
              <a:off x="1915898" y="4076437"/>
              <a:ext cx="1149677" cy="156211"/>
              <a:chOff x="2217385" y="4109618"/>
              <a:chExt cx="1149677" cy="130284"/>
            </a:xfrm>
            <a:solidFill>
              <a:srgbClr val="F0AB00"/>
            </a:solidFill>
          </p:grpSpPr>
          <p:grpSp>
            <p:nvGrpSpPr>
              <p:cNvPr id="39" name="Group 38"/>
              <p:cNvGrpSpPr/>
              <p:nvPr/>
            </p:nvGrpSpPr>
            <p:grpSpPr>
              <a:xfrm>
                <a:off x="2217385" y="4120485"/>
                <a:ext cx="1149677" cy="99403"/>
                <a:chOff x="2882969" y="2709863"/>
                <a:chExt cx="879406" cy="99403"/>
              </a:xfrm>
              <a:grpFill/>
            </p:grpSpPr>
            <p:cxnSp>
              <p:nvCxnSpPr>
                <p:cNvPr id="41" name="Straight Connector 40"/>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40" name="Isosceles Triangle 39"/>
              <p:cNvSpPr/>
              <p:nvPr/>
            </p:nvSpPr>
            <p:spPr>
              <a:xfrm>
                <a:off x="2722286" y="4109618"/>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44" name="Group 43"/>
            <p:cNvGrpSpPr/>
            <p:nvPr/>
          </p:nvGrpSpPr>
          <p:grpSpPr>
            <a:xfrm>
              <a:off x="3154033" y="4418196"/>
              <a:ext cx="600941" cy="156211"/>
              <a:chOff x="3455520" y="4289603"/>
              <a:chExt cx="600941" cy="130284"/>
            </a:xfrm>
            <a:solidFill>
              <a:srgbClr val="F0AB00"/>
            </a:solidFill>
          </p:grpSpPr>
          <p:grpSp>
            <p:nvGrpSpPr>
              <p:cNvPr id="45" name="Group 44"/>
              <p:cNvGrpSpPr/>
              <p:nvPr/>
            </p:nvGrpSpPr>
            <p:grpSpPr>
              <a:xfrm>
                <a:off x="3455520" y="4305043"/>
                <a:ext cx="600941" cy="99403"/>
                <a:chOff x="2882969" y="2709863"/>
                <a:chExt cx="879406" cy="99403"/>
              </a:xfrm>
              <a:grpFill/>
            </p:grpSpPr>
            <p:cxnSp>
              <p:nvCxnSpPr>
                <p:cNvPr id="47" name="Straight Connector 46"/>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46" name="Isosceles Triangle 45"/>
              <p:cNvSpPr/>
              <p:nvPr/>
            </p:nvSpPr>
            <p:spPr>
              <a:xfrm>
                <a:off x="3697935" y="4289603"/>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50" name="Group 49"/>
            <p:cNvGrpSpPr/>
            <p:nvPr/>
          </p:nvGrpSpPr>
          <p:grpSpPr>
            <a:xfrm>
              <a:off x="2754823" y="4759954"/>
              <a:ext cx="843801" cy="156211"/>
              <a:chOff x="3056310" y="4456636"/>
              <a:chExt cx="843801" cy="130284"/>
            </a:xfrm>
            <a:solidFill>
              <a:srgbClr val="F0AB00"/>
            </a:solidFill>
          </p:grpSpPr>
          <p:grpSp>
            <p:nvGrpSpPr>
              <p:cNvPr id="51" name="Group 50"/>
              <p:cNvGrpSpPr/>
              <p:nvPr/>
            </p:nvGrpSpPr>
            <p:grpSpPr>
              <a:xfrm>
                <a:off x="3056310" y="4475251"/>
                <a:ext cx="843801" cy="99403"/>
                <a:chOff x="2882969" y="2709863"/>
                <a:chExt cx="879406" cy="99403"/>
              </a:xfrm>
              <a:grpFill/>
            </p:grpSpPr>
            <p:cxnSp>
              <p:nvCxnSpPr>
                <p:cNvPr id="53" name="Straight Connector 52"/>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52" name="Isosceles Triangle 51"/>
              <p:cNvSpPr/>
              <p:nvPr/>
            </p:nvSpPr>
            <p:spPr>
              <a:xfrm>
                <a:off x="3422611" y="4456636"/>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56" name="Group 55"/>
            <p:cNvGrpSpPr/>
            <p:nvPr/>
          </p:nvGrpSpPr>
          <p:grpSpPr>
            <a:xfrm>
              <a:off x="2670053" y="5111238"/>
              <a:ext cx="752543" cy="156211"/>
              <a:chOff x="2971540" y="4639819"/>
              <a:chExt cx="752543" cy="130284"/>
            </a:xfrm>
            <a:solidFill>
              <a:srgbClr val="F0AB00"/>
            </a:solidFill>
          </p:grpSpPr>
          <p:grpSp>
            <p:nvGrpSpPr>
              <p:cNvPr id="57" name="Group 56"/>
              <p:cNvGrpSpPr/>
              <p:nvPr/>
            </p:nvGrpSpPr>
            <p:grpSpPr>
              <a:xfrm>
                <a:off x="2971540" y="4655259"/>
                <a:ext cx="752543" cy="99403"/>
                <a:chOff x="2882969" y="2709863"/>
                <a:chExt cx="879406" cy="99403"/>
              </a:xfrm>
              <a:grpFill/>
            </p:grpSpPr>
            <p:cxnSp>
              <p:nvCxnSpPr>
                <p:cNvPr id="59" name="Straight Connector 58"/>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58" name="Isosceles Triangle 57"/>
              <p:cNvSpPr/>
              <p:nvPr/>
            </p:nvSpPr>
            <p:spPr>
              <a:xfrm>
                <a:off x="3304224" y="4639819"/>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62" name="Group 61"/>
            <p:cNvGrpSpPr/>
            <p:nvPr/>
          </p:nvGrpSpPr>
          <p:grpSpPr>
            <a:xfrm>
              <a:off x="3119098" y="5433946"/>
              <a:ext cx="724776" cy="156211"/>
              <a:chOff x="3420585" y="4818398"/>
              <a:chExt cx="724776" cy="130284"/>
            </a:xfrm>
            <a:solidFill>
              <a:srgbClr val="F0AB00"/>
            </a:solidFill>
          </p:grpSpPr>
          <p:grpSp>
            <p:nvGrpSpPr>
              <p:cNvPr id="63" name="Group 62"/>
              <p:cNvGrpSpPr/>
              <p:nvPr/>
            </p:nvGrpSpPr>
            <p:grpSpPr>
              <a:xfrm>
                <a:off x="3420585" y="4835728"/>
                <a:ext cx="724776" cy="99403"/>
                <a:chOff x="2882969" y="2709863"/>
                <a:chExt cx="879406" cy="99403"/>
              </a:xfrm>
              <a:grpFill/>
            </p:grpSpPr>
            <p:cxnSp>
              <p:nvCxnSpPr>
                <p:cNvPr id="65" name="Straight Connector 64"/>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64" name="Isosceles Triangle 63"/>
              <p:cNvSpPr/>
              <p:nvPr/>
            </p:nvSpPr>
            <p:spPr>
              <a:xfrm>
                <a:off x="3720114" y="4818398"/>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graphicFrame>
        <p:nvGraphicFramePr>
          <p:cNvPr id="5" name="Table 4"/>
          <p:cNvGraphicFramePr>
            <a:graphicFrameLocks noGrp="1"/>
          </p:cNvGraphicFramePr>
          <p:nvPr>
            <p:extLst/>
          </p:nvPr>
        </p:nvGraphicFramePr>
        <p:xfrm>
          <a:off x="502725" y="1536920"/>
          <a:ext cx="5280024" cy="4129884"/>
        </p:xfrm>
        <a:graphic>
          <a:graphicData uri="http://schemas.openxmlformats.org/drawingml/2006/table">
            <a:tbl>
              <a:tblPr firstRow="1" bandRow="1">
                <a:tableStyleId>{5C22544A-7EE6-4342-B048-85BDC9FD1C3A}</a:tableStyleId>
              </a:tblPr>
              <a:tblGrid>
                <a:gridCol w="1629094">
                  <a:extLst>
                    <a:ext uri="{9D8B030D-6E8A-4147-A177-3AD203B41FA5}">
                      <a16:colId xmlns:a16="http://schemas.microsoft.com/office/drawing/2014/main" val="20000"/>
                    </a:ext>
                  </a:extLst>
                </a:gridCol>
                <a:gridCol w="1010918">
                  <a:extLst>
                    <a:ext uri="{9D8B030D-6E8A-4147-A177-3AD203B41FA5}">
                      <a16:colId xmlns:a16="http://schemas.microsoft.com/office/drawing/2014/main" val="20001"/>
                    </a:ext>
                  </a:extLst>
                </a:gridCol>
                <a:gridCol w="1320006">
                  <a:extLst>
                    <a:ext uri="{9D8B030D-6E8A-4147-A177-3AD203B41FA5}">
                      <a16:colId xmlns:a16="http://schemas.microsoft.com/office/drawing/2014/main" val="20002"/>
                    </a:ext>
                  </a:extLst>
                </a:gridCol>
                <a:gridCol w="1320006">
                  <a:extLst>
                    <a:ext uri="{9D8B030D-6E8A-4147-A177-3AD203B41FA5}">
                      <a16:colId xmlns:a16="http://schemas.microsoft.com/office/drawing/2014/main" val="20003"/>
                    </a:ext>
                  </a:extLst>
                </a:gridCol>
              </a:tblGrid>
              <a:tr h="344157">
                <a:tc gridSpan="4">
                  <a:txBody>
                    <a:bodyPr/>
                    <a:lstStyle/>
                    <a:p>
                      <a:r>
                        <a:rPr lang="en-US" sz="1000" dirty="0"/>
                        <a:t>Geographic Region: Benra Q4W</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344157">
                <a:tc>
                  <a:txBody>
                    <a:bodyPr/>
                    <a:lstStyle/>
                    <a:p>
                      <a:r>
                        <a:rPr lang="en-US" sz="1000" dirty="0"/>
                        <a:t>Asia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0.50 (0.22–1.10)</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1"/>
                  </a:ext>
                </a:extLst>
              </a:tr>
              <a:tr h="344157">
                <a:tc>
                  <a:txBody>
                    <a:bodyPr/>
                    <a:lstStyle/>
                    <a:p>
                      <a:r>
                        <a:rPr lang="en-US" sz="1000" dirty="0"/>
                        <a:t>Eastern 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0.89 (0.55–1.44)</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2"/>
                  </a:ext>
                </a:extLst>
              </a:tr>
              <a:tr h="344157">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000" dirty="0"/>
                        <a:t>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0.49 (0.24–1.02)</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3"/>
                  </a:ext>
                </a:extLst>
              </a:tr>
              <a:tr h="344157">
                <a:tc>
                  <a:txBody>
                    <a:bodyPr/>
                    <a:lstStyle/>
                    <a:p>
                      <a:r>
                        <a:rPr lang="en-US" sz="1000" dirty="0"/>
                        <a:t>North America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0.52 (0.29–0.96)</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4"/>
                  </a:ext>
                </a:extLst>
              </a:tr>
              <a:tr h="344157">
                <a:tc>
                  <a:txBody>
                    <a:bodyPr/>
                    <a:lstStyle/>
                    <a:p>
                      <a:r>
                        <a:rPr lang="en-US" sz="1000" baseline="0" dirty="0"/>
                        <a:t>South America</a:t>
                      </a:r>
                      <a:endParaRPr lang="en-US" sz="1000" dirty="0"/>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000" dirty="0"/>
                        <a:t>0.69 (0.37–1.28)</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5"/>
                  </a:ext>
                </a:extLst>
              </a:tr>
              <a:tr h="344157">
                <a:tc gridSpan="4">
                  <a:txBody>
                    <a:bodyPr/>
                    <a:lstStyle/>
                    <a:p>
                      <a:r>
                        <a:rPr lang="en-US" sz="1000" b="1" dirty="0">
                          <a:solidFill>
                            <a:schemeClr val="bg1"/>
                          </a:solidFill>
                        </a:rPr>
                        <a:t>Geographic Region: Benra Q8W</a:t>
                      </a:r>
                    </a:p>
                  </a:txBody>
                  <a:tcPr marL="45720" marR="18288" marT="18288" marB="18288" anchor="ctr">
                    <a:lnL w="12700" cap="flat" cmpd="sng" algn="ctr">
                      <a:solidFill>
                        <a:schemeClr val="accent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sz="1100" b="1" dirty="0">
                        <a:solidFill>
                          <a:schemeClr val="bg1"/>
                        </a:solidFil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sz="1100" b="1" dirty="0">
                        <a:solidFill>
                          <a:schemeClr val="bg1"/>
                        </a:solidFil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sz="1100" b="1" dirty="0">
                        <a:solidFill>
                          <a:schemeClr val="bg1"/>
                        </a:solidFill>
                      </a:endParaRP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344157">
                <a:tc>
                  <a:txBody>
                    <a:bodyPr/>
                    <a:lstStyle/>
                    <a:p>
                      <a:r>
                        <a:rPr lang="en-US" sz="1000" dirty="0"/>
                        <a:t>Asia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0.20 (0.08–0.53)</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7"/>
                  </a:ext>
                </a:extLst>
              </a:tr>
              <a:tr h="344157">
                <a:tc>
                  <a:txBody>
                    <a:bodyPr/>
                    <a:lstStyle/>
                    <a:p>
                      <a:r>
                        <a:rPr lang="en-US" sz="1000" dirty="0"/>
                        <a:t>Eastern 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1.00 (0.62–1.62)</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8"/>
                  </a:ext>
                </a:extLst>
              </a:tr>
              <a:tr h="344157">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000" dirty="0"/>
                        <a:t>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0.64 (0.32–1.28)</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9"/>
                  </a:ext>
                </a:extLst>
              </a:tr>
              <a:tr h="344157">
                <a:tc>
                  <a:txBody>
                    <a:bodyPr/>
                    <a:lstStyle/>
                    <a:p>
                      <a:r>
                        <a:rPr lang="en-US" sz="1000" dirty="0"/>
                        <a:t>North America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0.52 (0.28–0.97)</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10"/>
                  </a:ext>
                </a:extLst>
              </a:tr>
              <a:tr h="344157">
                <a:tc>
                  <a:txBody>
                    <a:bodyPr/>
                    <a:lstStyle/>
                    <a:p>
                      <a:r>
                        <a:rPr lang="en-US" sz="1000" dirty="0"/>
                        <a:t>South</a:t>
                      </a:r>
                      <a:r>
                        <a:rPr lang="en-US" sz="1000" baseline="0" dirty="0"/>
                        <a:t> America</a:t>
                      </a:r>
                      <a:endParaRPr lang="en-US" sz="1000" dirty="0"/>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r>
                        <a:rPr lang="en-US" sz="1000" dirty="0"/>
                        <a:t>1.04 (0.58–1.88)</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132" name="Content Placeholder 4"/>
          <p:cNvGraphicFramePr>
            <a:graphicFrameLocks/>
          </p:cNvGraphicFramePr>
          <p:nvPr>
            <p:extLst>
              <p:ext uri="{D42A27DB-BD31-4B8C-83A1-F6EECF244321}">
                <p14:modId xmlns:p14="http://schemas.microsoft.com/office/powerpoint/2010/main" val="548636628"/>
              </p:ext>
            </p:extLst>
          </p:nvPr>
        </p:nvGraphicFramePr>
        <p:xfrm>
          <a:off x="5911655" y="1735616"/>
          <a:ext cx="6293922" cy="3791334"/>
        </p:xfrm>
        <a:graphic>
          <a:graphicData uri="http://schemas.openxmlformats.org/drawingml/2006/chart">
            <c:chart xmlns:c="http://schemas.openxmlformats.org/drawingml/2006/chart" xmlns:r="http://schemas.openxmlformats.org/officeDocument/2006/relationships" r:id="rId3"/>
          </a:graphicData>
        </a:graphic>
      </p:graphicFrame>
      <p:sp>
        <p:nvSpPr>
          <p:cNvPr id="133" name="TextBox 132"/>
          <p:cNvSpPr txBox="1"/>
          <p:nvPr/>
        </p:nvSpPr>
        <p:spPr>
          <a:xfrm>
            <a:off x="8663228" y="2424213"/>
            <a:ext cx="732035" cy="215444"/>
          </a:xfrm>
          <a:prstGeom prst="rect">
            <a:avLst/>
          </a:prstGeom>
          <a:solidFill>
            <a:schemeClr val="bg1"/>
          </a:solidFill>
        </p:spPr>
        <p:txBody>
          <a:bodyPr wrap="square" lIns="0" tIns="0" rIns="0" bIns="0" rtlCol="0">
            <a:spAutoFit/>
          </a:bodyPr>
          <a:lstStyle/>
          <a:p>
            <a:pPr algn="ctr" defTabSz="445451"/>
            <a:r>
              <a:rPr lang="en-GB" sz="1400" b="1" dirty="0">
                <a:solidFill>
                  <a:srgbClr val="000000"/>
                </a:solidFill>
              </a:rPr>
              <a:t>-45%</a:t>
            </a:r>
            <a:r>
              <a:rPr lang="en-GB" sz="1400" b="1" baseline="30000" dirty="0">
                <a:solidFill>
                  <a:srgbClr val="000000"/>
                </a:solidFill>
              </a:rPr>
              <a:t>c</a:t>
            </a:r>
            <a:endParaRPr lang="en-US" sz="1400" b="1" dirty="0">
              <a:solidFill>
                <a:srgbClr val="000000"/>
              </a:solidFill>
            </a:endParaRPr>
          </a:p>
        </p:txBody>
      </p:sp>
      <p:grpSp>
        <p:nvGrpSpPr>
          <p:cNvPr id="134" name="Group 133"/>
          <p:cNvGrpSpPr/>
          <p:nvPr/>
        </p:nvGrpSpPr>
        <p:grpSpPr>
          <a:xfrm>
            <a:off x="7644373" y="5599314"/>
            <a:ext cx="3914230" cy="307777"/>
            <a:chOff x="7434309" y="5529813"/>
            <a:chExt cx="3914230" cy="307777"/>
          </a:xfrm>
        </p:grpSpPr>
        <p:grpSp>
          <p:nvGrpSpPr>
            <p:cNvPr id="135" name="Group 134"/>
            <p:cNvGrpSpPr/>
            <p:nvPr/>
          </p:nvGrpSpPr>
          <p:grpSpPr>
            <a:xfrm>
              <a:off x="7434309" y="5529813"/>
              <a:ext cx="1199203" cy="307777"/>
              <a:chOff x="3297711" y="5474854"/>
              <a:chExt cx="1173741" cy="315880"/>
            </a:xfrm>
          </p:grpSpPr>
          <p:sp>
            <p:nvSpPr>
              <p:cNvPr id="142" name="Rectangle 141"/>
              <p:cNvSpPr/>
              <p:nvPr/>
            </p:nvSpPr>
            <p:spPr>
              <a:xfrm>
                <a:off x="3297711" y="5520985"/>
                <a:ext cx="192000" cy="192000"/>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143" name="TextBox 142"/>
              <p:cNvSpPr txBox="1"/>
              <p:nvPr/>
            </p:nvSpPr>
            <p:spPr>
              <a:xfrm>
                <a:off x="3491365" y="5474854"/>
                <a:ext cx="980087" cy="315880"/>
              </a:xfrm>
              <a:prstGeom prst="rect">
                <a:avLst/>
              </a:prstGeom>
              <a:noFill/>
            </p:spPr>
            <p:txBody>
              <a:bodyPr wrap="square" rtlCol="0">
                <a:spAutoFit/>
              </a:bodyPr>
              <a:lstStyle/>
              <a:p>
                <a:pPr defTabSz="593920"/>
                <a:r>
                  <a:rPr lang="en-GB" sz="1400" dirty="0">
                    <a:solidFill>
                      <a:srgbClr val="000000"/>
                    </a:solidFill>
                  </a:rPr>
                  <a:t>Placebo</a:t>
                </a:r>
                <a:endParaRPr lang="en-US" sz="1400" dirty="0">
                  <a:solidFill>
                    <a:srgbClr val="000000"/>
                  </a:solidFill>
                </a:endParaRPr>
              </a:p>
            </p:txBody>
          </p:sp>
        </p:grpSp>
        <p:grpSp>
          <p:nvGrpSpPr>
            <p:cNvPr id="136" name="Group 135"/>
            <p:cNvGrpSpPr/>
            <p:nvPr/>
          </p:nvGrpSpPr>
          <p:grpSpPr>
            <a:xfrm>
              <a:off x="8571703" y="5529813"/>
              <a:ext cx="1336706" cy="307777"/>
              <a:chOff x="3931678" y="5474855"/>
              <a:chExt cx="1308325" cy="315880"/>
            </a:xfrm>
          </p:grpSpPr>
          <p:sp>
            <p:nvSpPr>
              <p:cNvPr id="140" name="Rectangle 139"/>
              <p:cNvSpPr/>
              <p:nvPr/>
            </p:nvSpPr>
            <p:spPr>
              <a:xfrm>
                <a:off x="3931678" y="5520986"/>
                <a:ext cx="192000" cy="19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141" name="TextBox 140"/>
              <p:cNvSpPr txBox="1"/>
              <p:nvPr/>
            </p:nvSpPr>
            <p:spPr>
              <a:xfrm>
                <a:off x="4130759" y="5474855"/>
                <a:ext cx="1109244" cy="315880"/>
              </a:xfrm>
              <a:prstGeom prst="rect">
                <a:avLst/>
              </a:prstGeom>
              <a:noFill/>
            </p:spPr>
            <p:txBody>
              <a:bodyPr wrap="square" rtlCol="0">
                <a:spAutoFit/>
              </a:bodyPr>
              <a:lstStyle/>
              <a:p>
                <a:pPr defTabSz="593920"/>
                <a:r>
                  <a:rPr lang="en-GB" sz="1400" dirty="0">
                    <a:solidFill>
                      <a:srgbClr val="000000"/>
                    </a:solidFill>
                  </a:rPr>
                  <a:t>Benra Q4W </a:t>
                </a:r>
                <a:endParaRPr lang="en-US" sz="1400" dirty="0">
                  <a:solidFill>
                    <a:srgbClr val="000000"/>
                  </a:solidFill>
                </a:endParaRPr>
              </a:p>
            </p:txBody>
          </p:sp>
        </p:grpSp>
        <p:grpSp>
          <p:nvGrpSpPr>
            <p:cNvPr id="137" name="Group 136"/>
            <p:cNvGrpSpPr/>
            <p:nvPr/>
          </p:nvGrpSpPr>
          <p:grpSpPr>
            <a:xfrm>
              <a:off x="9979708" y="5529813"/>
              <a:ext cx="1368831" cy="307777"/>
              <a:chOff x="5789064" y="5463794"/>
              <a:chExt cx="1339768" cy="315880"/>
            </a:xfrm>
          </p:grpSpPr>
          <p:sp>
            <p:nvSpPr>
              <p:cNvPr id="138" name="Rectangle 137"/>
              <p:cNvSpPr/>
              <p:nvPr/>
            </p:nvSpPr>
            <p:spPr>
              <a:xfrm>
                <a:off x="5789064" y="5509925"/>
                <a:ext cx="192000" cy="192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139" name="TextBox 138"/>
              <p:cNvSpPr txBox="1"/>
              <p:nvPr/>
            </p:nvSpPr>
            <p:spPr>
              <a:xfrm>
                <a:off x="5993833" y="5463794"/>
                <a:ext cx="1134999" cy="315880"/>
              </a:xfrm>
              <a:prstGeom prst="rect">
                <a:avLst/>
              </a:prstGeom>
              <a:noFill/>
            </p:spPr>
            <p:txBody>
              <a:bodyPr wrap="square" rtlCol="0">
                <a:spAutoFit/>
              </a:bodyPr>
              <a:lstStyle/>
              <a:p>
                <a:pPr defTabSz="593920"/>
                <a:r>
                  <a:rPr lang="en-GB" sz="1400" dirty="0">
                    <a:solidFill>
                      <a:srgbClr val="000000"/>
                    </a:solidFill>
                  </a:rPr>
                  <a:t>Benra Q8W</a:t>
                </a:r>
                <a:endParaRPr lang="en-US" sz="1400" dirty="0">
                  <a:solidFill>
                    <a:srgbClr val="000000"/>
                  </a:solidFill>
                </a:endParaRPr>
              </a:p>
            </p:txBody>
          </p:sp>
        </p:grpSp>
      </p:grpSp>
      <p:sp>
        <p:nvSpPr>
          <p:cNvPr id="144" name="Rectangle 143"/>
          <p:cNvSpPr/>
          <p:nvPr/>
        </p:nvSpPr>
        <p:spPr>
          <a:xfrm>
            <a:off x="588975" y="6075472"/>
            <a:ext cx="7533113" cy="307777"/>
          </a:xfrm>
          <a:prstGeom prst="rect">
            <a:avLst/>
          </a:prstGeom>
        </p:spPr>
        <p:txBody>
          <a:bodyPr wrap="square">
            <a:spAutoFit/>
          </a:bodyPr>
          <a:lstStyle/>
          <a:p>
            <a:pPr marL="285750" indent="-285750" algn="ctr">
              <a:buClr>
                <a:schemeClr val="accent1"/>
              </a:buClr>
              <a:buFont typeface="Arial" panose="020B0604020202020204" pitchFamily="34" charset="0"/>
              <a:buChar char="•"/>
            </a:pPr>
            <a:r>
              <a:rPr lang="en-US" sz="1400" b="1" dirty="0"/>
              <a:t>There was substantial regional variation in asthma exacerbation rates in CALIMA</a:t>
            </a:r>
            <a:r>
              <a:rPr lang="en-US" sz="1400" b="1" baseline="30000" dirty="0"/>
              <a:t>1,2</a:t>
            </a:r>
            <a:endParaRPr lang="en-US" sz="1400" b="1" dirty="0"/>
          </a:p>
        </p:txBody>
      </p:sp>
      <p:sp>
        <p:nvSpPr>
          <p:cNvPr id="81" name="TextBox 80"/>
          <p:cNvSpPr txBox="1"/>
          <p:nvPr/>
        </p:nvSpPr>
        <p:spPr>
          <a:xfrm>
            <a:off x="7539032" y="1196377"/>
            <a:ext cx="4492547" cy="523220"/>
          </a:xfrm>
          <a:prstGeom prst="rect">
            <a:avLst/>
          </a:prstGeom>
          <a:noFill/>
        </p:spPr>
        <p:txBody>
          <a:bodyPr wrap="square" rtlCol="0">
            <a:spAutoFit/>
          </a:bodyPr>
          <a:lstStyle/>
          <a:p>
            <a:pPr algn="ctr"/>
            <a:r>
              <a:rPr lang="en-US" sz="1400" b="1" dirty="0"/>
              <a:t>AER in Patients With</a:t>
            </a:r>
          </a:p>
          <a:p>
            <a:pPr algn="ctr"/>
            <a:r>
              <a:rPr lang="en-US" sz="1400" b="1" dirty="0"/>
              <a:t> ≥3 Prior Exacerbations (at 56 weeks)</a:t>
            </a:r>
            <a:r>
              <a:rPr lang="en-US" sz="1400" b="1" baseline="30000" dirty="0"/>
              <a:t>1,2b</a:t>
            </a:r>
          </a:p>
        </p:txBody>
      </p:sp>
      <p:sp>
        <p:nvSpPr>
          <p:cNvPr id="82" name="TextBox 81"/>
          <p:cNvSpPr txBox="1"/>
          <p:nvPr/>
        </p:nvSpPr>
        <p:spPr>
          <a:xfrm>
            <a:off x="573209" y="1197205"/>
            <a:ext cx="5530681" cy="307777"/>
          </a:xfrm>
          <a:prstGeom prst="rect">
            <a:avLst/>
          </a:prstGeom>
          <a:noFill/>
        </p:spPr>
        <p:txBody>
          <a:bodyPr wrap="none" rtlCol="0">
            <a:spAutoFit/>
          </a:bodyPr>
          <a:lstStyle/>
          <a:p>
            <a:r>
              <a:rPr lang="en-US" sz="1400" b="1" dirty="0"/>
              <a:t>AER Ratio by Regional Subgroup vs. Placebo (at 56 weeks)</a:t>
            </a:r>
            <a:r>
              <a:rPr lang="en-US" sz="1400" b="1" baseline="30000" dirty="0"/>
              <a:t>1,2a</a:t>
            </a:r>
          </a:p>
        </p:txBody>
      </p:sp>
      <p:grpSp>
        <p:nvGrpSpPr>
          <p:cNvPr id="85" name="Group 84"/>
          <p:cNvGrpSpPr/>
          <p:nvPr/>
        </p:nvGrpSpPr>
        <p:grpSpPr>
          <a:xfrm>
            <a:off x="7539032" y="5298615"/>
            <a:ext cx="3864073" cy="341398"/>
            <a:chOff x="1472175" y="4732706"/>
            <a:chExt cx="4518638" cy="341398"/>
          </a:xfrm>
        </p:grpSpPr>
        <p:sp>
          <p:nvSpPr>
            <p:cNvPr id="86" name="Rectangle 85"/>
            <p:cNvSpPr/>
            <p:nvPr/>
          </p:nvSpPr>
          <p:spPr>
            <a:xfrm>
              <a:off x="1472175" y="4764947"/>
              <a:ext cx="1525531" cy="309157"/>
            </a:xfrm>
            <a:prstGeom prst="rect">
              <a:avLst/>
            </a:prstGeom>
          </p:spPr>
          <p:txBody>
            <a:bodyPr wrap="square">
              <a:spAutoFit/>
            </a:bodyPr>
            <a:lstStyle/>
            <a:p>
              <a:pPr algn="ctr" defTabSz="609551"/>
              <a:r>
                <a:rPr lang="en-GB" sz="1400" b="1" dirty="0">
                  <a:solidFill>
                    <a:srgbClr val="000000"/>
                  </a:solidFill>
                </a:rPr>
                <a:t>n=97</a:t>
              </a:r>
            </a:p>
          </p:txBody>
        </p:sp>
        <p:sp>
          <p:nvSpPr>
            <p:cNvPr id="87" name="Rectangle 86"/>
            <p:cNvSpPr/>
            <p:nvPr/>
          </p:nvSpPr>
          <p:spPr>
            <a:xfrm>
              <a:off x="4505487" y="4735220"/>
              <a:ext cx="1485326" cy="307777"/>
            </a:xfrm>
            <a:prstGeom prst="rect">
              <a:avLst/>
            </a:prstGeom>
          </p:spPr>
          <p:txBody>
            <a:bodyPr wrap="square">
              <a:spAutoFit/>
            </a:bodyPr>
            <a:lstStyle/>
            <a:p>
              <a:pPr algn="ctr" defTabSz="609551"/>
              <a:r>
                <a:rPr lang="en-GB" sz="1400" b="1" dirty="0">
                  <a:solidFill>
                    <a:srgbClr val="000000"/>
                  </a:solidFill>
                </a:rPr>
                <a:t>n=95</a:t>
              </a:r>
            </a:p>
          </p:txBody>
        </p:sp>
        <p:sp>
          <p:nvSpPr>
            <p:cNvPr id="88" name="Rectangle 87"/>
            <p:cNvSpPr/>
            <p:nvPr/>
          </p:nvSpPr>
          <p:spPr>
            <a:xfrm>
              <a:off x="2997706" y="4732706"/>
              <a:ext cx="1499322" cy="307777"/>
            </a:xfrm>
            <a:prstGeom prst="rect">
              <a:avLst/>
            </a:prstGeom>
          </p:spPr>
          <p:txBody>
            <a:bodyPr wrap="square">
              <a:spAutoFit/>
            </a:bodyPr>
            <a:lstStyle/>
            <a:p>
              <a:pPr algn="ctr" defTabSz="609551"/>
              <a:r>
                <a:rPr lang="en-GB" sz="1400" b="1" dirty="0">
                  <a:solidFill>
                    <a:srgbClr val="000000"/>
                  </a:solidFill>
                </a:rPr>
                <a:t>n=92</a:t>
              </a:r>
            </a:p>
          </p:txBody>
        </p:sp>
      </p:grpSp>
      <p:grpSp>
        <p:nvGrpSpPr>
          <p:cNvPr id="90" name="Group 89"/>
          <p:cNvGrpSpPr/>
          <p:nvPr/>
        </p:nvGrpSpPr>
        <p:grpSpPr>
          <a:xfrm>
            <a:off x="2452932" y="5662747"/>
            <a:ext cx="2505990" cy="470721"/>
            <a:chOff x="1521644" y="4603941"/>
            <a:chExt cx="2505990" cy="470721"/>
          </a:xfrm>
        </p:grpSpPr>
        <p:sp>
          <p:nvSpPr>
            <p:cNvPr id="91" name="Rectangle 90"/>
            <p:cNvSpPr/>
            <p:nvPr/>
          </p:nvSpPr>
          <p:spPr>
            <a:xfrm>
              <a:off x="1690916" y="4720994"/>
              <a:ext cx="1019831" cy="219291"/>
            </a:xfrm>
            <a:prstGeom prst="rect">
              <a:avLst/>
            </a:prstGeom>
          </p:spPr>
          <p:txBody>
            <a:bodyPr wrap="none">
              <a:spAutoFit/>
            </a:bodyPr>
            <a:lstStyle/>
            <a:p>
              <a:r>
                <a:rPr lang="en-GB" sz="825" dirty="0">
                  <a:solidFill>
                    <a:srgbClr val="000000"/>
                  </a:solidFill>
                </a:rPr>
                <a:t>Favors Treatment</a:t>
              </a:r>
              <a:endParaRPr lang="en-US" sz="825" dirty="0"/>
            </a:p>
          </p:txBody>
        </p:sp>
        <p:sp>
          <p:nvSpPr>
            <p:cNvPr id="92" name="Rectangle 91"/>
            <p:cNvSpPr/>
            <p:nvPr/>
          </p:nvSpPr>
          <p:spPr>
            <a:xfrm>
              <a:off x="3001684" y="4715744"/>
              <a:ext cx="922047" cy="219291"/>
            </a:xfrm>
            <a:prstGeom prst="rect">
              <a:avLst/>
            </a:prstGeom>
          </p:spPr>
          <p:txBody>
            <a:bodyPr wrap="none">
              <a:spAutoFit/>
            </a:bodyPr>
            <a:lstStyle/>
            <a:p>
              <a:r>
                <a:rPr lang="en-GB" sz="825" dirty="0">
                  <a:solidFill>
                    <a:srgbClr val="000000"/>
                  </a:solidFill>
                </a:rPr>
                <a:t>Favors Placebo</a:t>
              </a:r>
              <a:endParaRPr lang="en-US" sz="825" dirty="0"/>
            </a:p>
          </p:txBody>
        </p:sp>
        <p:sp>
          <p:nvSpPr>
            <p:cNvPr id="93" name="Rectangle 92"/>
            <p:cNvSpPr/>
            <p:nvPr/>
          </p:nvSpPr>
          <p:spPr>
            <a:xfrm>
              <a:off x="1521644" y="4622745"/>
              <a:ext cx="332142" cy="219291"/>
            </a:xfrm>
            <a:prstGeom prst="rect">
              <a:avLst/>
            </a:prstGeom>
          </p:spPr>
          <p:txBody>
            <a:bodyPr wrap="none">
              <a:spAutoFit/>
            </a:bodyPr>
            <a:lstStyle/>
            <a:p>
              <a:r>
                <a:rPr lang="en-GB" sz="825" dirty="0">
                  <a:solidFill>
                    <a:srgbClr val="000000"/>
                  </a:solidFill>
                </a:rPr>
                <a:t>0.1</a:t>
              </a:r>
              <a:endParaRPr lang="en-US" sz="825" dirty="0"/>
            </a:p>
          </p:txBody>
        </p:sp>
        <p:sp>
          <p:nvSpPr>
            <p:cNvPr id="94" name="Rectangle 93"/>
            <p:cNvSpPr/>
            <p:nvPr/>
          </p:nvSpPr>
          <p:spPr>
            <a:xfrm>
              <a:off x="2664706" y="4626864"/>
              <a:ext cx="243978" cy="219291"/>
            </a:xfrm>
            <a:prstGeom prst="rect">
              <a:avLst/>
            </a:prstGeom>
          </p:spPr>
          <p:txBody>
            <a:bodyPr wrap="none">
              <a:spAutoFit/>
            </a:bodyPr>
            <a:lstStyle/>
            <a:p>
              <a:r>
                <a:rPr lang="en-GB" sz="825" dirty="0">
                  <a:solidFill>
                    <a:srgbClr val="000000"/>
                  </a:solidFill>
                </a:rPr>
                <a:t>1</a:t>
              </a:r>
              <a:endParaRPr lang="en-US" sz="825" dirty="0"/>
            </a:p>
          </p:txBody>
        </p:sp>
        <p:sp>
          <p:nvSpPr>
            <p:cNvPr id="95" name="Rectangle 94"/>
            <p:cNvSpPr/>
            <p:nvPr/>
          </p:nvSpPr>
          <p:spPr>
            <a:xfrm>
              <a:off x="3724346" y="4603941"/>
              <a:ext cx="303288" cy="219291"/>
            </a:xfrm>
            <a:prstGeom prst="rect">
              <a:avLst/>
            </a:prstGeom>
          </p:spPr>
          <p:txBody>
            <a:bodyPr wrap="none">
              <a:spAutoFit/>
            </a:bodyPr>
            <a:lstStyle/>
            <a:p>
              <a:r>
                <a:rPr lang="en-GB" sz="825" dirty="0">
                  <a:solidFill>
                    <a:srgbClr val="000000"/>
                  </a:solidFill>
                </a:rPr>
                <a:t>10</a:t>
              </a:r>
              <a:endParaRPr lang="en-US" sz="825" dirty="0"/>
            </a:p>
          </p:txBody>
        </p:sp>
        <p:sp>
          <p:nvSpPr>
            <p:cNvPr id="96" name="Rectangle 95"/>
            <p:cNvSpPr/>
            <p:nvPr/>
          </p:nvSpPr>
          <p:spPr>
            <a:xfrm>
              <a:off x="1973471" y="4855371"/>
              <a:ext cx="1593706" cy="219291"/>
            </a:xfrm>
            <a:prstGeom prst="rect">
              <a:avLst/>
            </a:prstGeom>
          </p:spPr>
          <p:txBody>
            <a:bodyPr wrap="none">
              <a:spAutoFit/>
            </a:bodyPr>
            <a:lstStyle/>
            <a:p>
              <a:r>
                <a:rPr lang="en-GB" sz="825" dirty="0">
                  <a:solidFill>
                    <a:srgbClr val="000000"/>
                  </a:solidFill>
                </a:rPr>
                <a:t>Rate ratio (treatment/placebo)</a:t>
              </a:r>
              <a:endParaRPr lang="en-US" sz="825" dirty="0"/>
            </a:p>
          </p:txBody>
        </p:sp>
      </p:grpSp>
    </p:spTree>
    <p:extLst>
      <p:ext uri="{BB962C8B-B14F-4D97-AF65-F5344CB8AC3E}">
        <p14:creationId xmlns:p14="http://schemas.microsoft.com/office/powerpoint/2010/main" val="40617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ontent Placeholder 4"/>
          <p:cNvGraphicFramePr>
            <a:graphicFrameLocks/>
          </p:cNvGraphicFramePr>
          <p:nvPr>
            <p:extLst>
              <p:ext uri="{D42A27DB-BD31-4B8C-83A1-F6EECF244321}">
                <p14:modId xmlns:p14="http://schemas.microsoft.com/office/powerpoint/2010/main" val="953553621"/>
              </p:ext>
            </p:extLst>
          </p:nvPr>
        </p:nvGraphicFramePr>
        <p:xfrm>
          <a:off x="6204151" y="1966302"/>
          <a:ext cx="5987849" cy="31089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a:t>SIROCCO and CALIMA: AER in Patients with ≥3 Prior Exacerbations        (EOS ≥300 cells/μL, High-Dosage ICS)</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pPr/>
              <a:t>15</a:t>
            </a:fld>
            <a:endParaRPr lang="en-US" dirty="0"/>
          </a:p>
        </p:txBody>
      </p:sp>
      <p:sp>
        <p:nvSpPr>
          <p:cNvPr id="4" name="Text Placeholder 3"/>
          <p:cNvSpPr>
            <a:spLocks noGrp="1"/>
          </p:cNvSpPr>
          <p:nvPr>
            <p:ph type="body" sz="quarter" idx="13"/>
          </p:nvPr>
        </p:nvSpPr>
        <p:spPr/>
        <p:txBody>
          <a:bodyPr/>
          <a:lstStyle/>
          <a:p>
            <a:r>
              <a:rPr lang="en-US" sz="900" dirty="0"/>
              <a:t>Note: Statistical analysis model: a negative binomial model, including covariates treatment group, region, use of maintenance oral corticosteroids, and number of exacerbations in the previous year. </a:t>
            </a:r>
            <a:r>
              <a:rPr lang="en-GB" sz="900" baseline="30000" dirty="0"/>
              <a:t>a</a:t>
            </a:r>
            <a:r>
              <a:rPr lang="en-GB" sz="900" dirty="0"/>
              <a:t>Data for CALIMA from high-dosage ICS cohort; </a:t>
            </a:r>
            <a:r>
              <a:rPr lang="en-GB" sz="900" baseline="30000" dirty="0"/>
              <a:t>b</a:t>
            </a:r>
            <a:r>
              <a:rPr lang="en-GB" sz="900" dirty="0"/>
              <a:t>p≤0.0005; </a:t>
            </a:r>
            <a:r>
              <a:rPr lang="en-GB" sz="900" baseline="30000" dirty="0"/>
              <a:t>c</a:t>
            </a:r>
            <a:r>
              <a:rPr lang="en-GB" sz="900" dirty="0"/>
              <a:t>p≤0.005; </a:t>
            </a:r>
            <a:r>
              <a:rPr lang="en-GB" sz="900" baseline="30000" dirty="0"/>
              <a:t>d</a:t>
            </a:r>
            <a:r>
              <a:rPr lang="en-US" sz="900" dirty="0"/>
              <a:t>≥3 prior exacerbations compared to total population: SIROCCO 323 of 809 patients, CALIMA 284 of 728 patients.</a:t>
            </a:r>
            <a:r>
              <a:rPr lang="en-GB" sz="900" dirty="0"/>
              <a:t> AER = annual exacerbation rate; EOS = baseline blood eosinophil count; </a:t>
            </a:r>
            <a:r>
              <a:rPr lang="en-US" sz="900" dirty="0"/>
              <a:t>ICS = inhaled corticosteroid; Q4W = every 4 weeks; Q8W = every 8 weeks</a:t>
            </a:r>
            <a:r>
              <a:rPr lang="en-GB" sz="900" dirty="0"/>
              <a:t>.</a:t>
            </a:r>
            <a:endParaRPr lang="en-US" sz="900" dirty="0"/>
          </a:p>
          <a:p>
            <a:r>
              <a:rPr lang="en-US" sz="900" dirty="0"/>
              <a:t>1. Bleecker ER et al. Supplementary appendix.</a:t>
            </a:r>
            <a:r>
              <a:rPr lang="en-US" sz="900" i="1" dirty="0"/>
              <a:t> Lancet</a:t>
            </a:r>
            <a:r>
              <a:rPr lang="en-US" sz="900" dirty="0"/>
              <a:t>. 2016;388:2115-2127; 2. FitzGerald JM et al. Supplementary appendix.</a:t>
            </a:r>
            <a:r>
              <a:rPr lang="en-US" sz="900" i="1" dirty="0"/>
              <a:t> Lancet</a:t>
            </a:r>
            <a:r>
              <a:rPr lang="en-US" sz="900" dirty="0"/>
              <a:t>. 2016;388:2128-2141.</a:t>
            </a:r>
          </a:p>
        </p:txBody>
      </p:sp>
      <p:grpSp>
        <p:nvGrpSpPr>
          <p:cNvPr id="6" name="Group 5"/>
          <p:cNvGrpSpPr/>
          <p:nvPr/>
        </p:nvGrpSpPr>
        <p:grpSpPr>
          <a:xfrm>
            <a:off x="1852084" y="1567514"/>
            <a:ext cx="9156873" cy="3996475"/>
            <a:chOff x="1852084" y="1268481"/>
            <a:chExt cx="9156873" cy="3996475"/>
          </a:xfrm>
        </p:grpSpPr>
        <p:grpSp>
          <p:nvGrpSpPr>
            <p:cNvPr id="7" name="Group 6"/>
            <p:cNvGrpSpPr/>
            <p:nvPr/>
          </p:nvGrpSpPr>
          <p:grpSpPr>
            <a:xfrm>
              <a:off x="4254567" y="4927503"/>
              <a:ext cx="1373849" cy="268093"/>
              <a:chOff x="2926228" y="5257816"/>
              <a:chExt cx="1199594" cy="315880"/>
            </a:xfrm>
          </p:grpSpPr>
          <p:sp>
            <p:nvSpPr>
              <p:cNvPr id="30" name="Rectangle 29"/>
              <p:cNvSpPr/>
              <p:nvPr/>
            </p:nvSpPr>
            <p:spPr>
              <a:xfrm>
                <a:off x="2926228" y="5333723"/>
                <a:ext cx="192000" cy="192000"/>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31" name="TextBox 30"/>
              <p:cNvSpPr txBox="1"/>
              <p:nvPr/>
            </p:nvSpPr>
            <p:spPr>
              <a:xfrm>
                <a:off x="3145735" y="5257816"/>
                <a:ext cx="980087" cy="315880"/>
              </a:xfrm>
              <a:prstGeom prst="rect">
                <a:avLst/>
              </a:prstGeom>
              <a:noFill/>
            </p:spPr>
            <p:txBody>
              <a:bodyPr wrap="square" rtlCol="0">
                <a:spAutoFit/>
              </a:bodyPr>
              <a:lstStyle/>
              <a:p>
                <a:pPr defTabSz="593920"/>
                <a:r>
                  <a:rPr lang="en-GB" sz="1400" dirty="0">
                    <a:solidFill>
                      <a:srgbClr val="000000"/>
                    </a:solidFill>
                  </a:rPr>
                  <a:t>Placebo</a:t>
                </a:r>
                <a:endParaRPr lang="en-US" sz="1400" dirty="0">
                  <a:solidFill>
                    <a:srgbClr val="000000"/>
                  </a:solidFill>
                </a:endParaRPr>
              </a:p>
            </p:txBody>
          </p:sp>
        </p:grpSp>
        <p:grpSp>
          <p:nvGrpSpPr>
            <p:cNvPr id="8" name="Group 7"/>
            <p:cNvGrpSpPr/>
            <p:nvPr/>
          </p:nvGrpSpPr>
          <p:grpSpPr>
            <a:xfrm>
              <a:off x="5722546" y="4941249"/>
              <a:ext cx="2049958" cy="307777"/>
              <a:chOff x="3728737" y="5274020"/>
              <a:chExt cx="1789947" cy="362638"/>
            </a:xfrm>
          </p:grpSpPr>
          <p:sp>
            <p:nvSpPr>
              <p:cNvPr id="28" name="Rectangle 27"/>
              <p:cNvSpPr/>
              <p:nvPr/>
            </p:nvSpPr>
            <p:spPr>
              <a:xfrm>
                <a:off x="3728737" y="5362564"/>
                <a:ext cx="192000" cy="19200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29" name="TextBox 28"/>
              <p:cNvSpPr txBox="1"/>
              <p:nvPr/>
            </p:nvSpPr>
            <p:spPr>
              <a:xfrm>
                <a:off x="3942953" y="5274020"/>
                <a:ext cx="1575731" cy="362638"/>
              </a:xfrm>
              <a:prstGeom prst="rect">
                <a:avLst/>
              </a:prstGeom>
              <a:noFill/>
            </p:spPr>
            <p:txBody>
              <a:bodyPr wrap="square" rtlCol="0">
                <a:spAutoFit/>
              </a:bodyPr>
              <a:lstStyle/>
              <a:p>
                <a:pPr defTabSz="593920"/>
                <a:r>
                  <a:rPr lang="en-GB" sz="1400" dirty="0">
                    <a:solidFill>
                      <a:srgbClr val="000000"/>
                    </a:solidFill>
                  </a:rPr>
                  <a:t>Benralizumab Q4W </a:t>
                </a:r>
                <a:endParaRPr lang="en-US" sz="1400" dirty="0">
                  <a:solidFill>
                    <a:srgbClr val="000000"/>
                  </a:solidFill>
                </a:endParaRPr>
              </a:p>
            </p:txBody>
          </p:sp>
        </p:grpSp>
        <p:grpSp>
          <p:nvGrpSpPr>
            <p:cNvPr id="9" name="Group 8"/>
            <p:cNvGrpSpPr/>
            <p:nvPr/>
          </p:nvGrpSpPr>
          <p:grpSpPr>
            <a:xfrm>
              <a:off x="8056217" y="4957179"/>
              <a:ext cx="2035368" cy="307777"/>
              <a:chOff x="6245687" y="5281729"/>
              <a:chExt cx="1777208" cy="362638"/>
            </a:xfrm>
          </p:grpSpPr>
          <p:sp>
            <p:nvSpPr>
              <p:cNvPr id="26" name="Rectangle 25"/>
              <p:cNvSpPr/>
              <p:nvPr/>
            </p:nvSpPr>
            <p:spPr>
              <a:xfrm>
                <a:off x="6245687" y="5364662"/>
                <a:ext cx="192000" cy="192000"/>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27" name="TextBox 26"/>
              <p:cNvSpPr txBox="1"/>
              <p:nvPr/>
            </p:nvSpPr>
            <p:spPr>
              <a:xfrm>
                <a:off x="6461372" y="5281729"/>
                <a:ext cx="1561523" cy="362638"/>
              </a:xfrm>
              <a:prstGeom prst="rect">
                <a:avLst/>
              </a:prstGeom>
              <a:noFill/>
            </p:spPr>
            <p:txBody>
              <a:bodyPr wrap="square" rtlCol="0">
                <a:spAutoFit/>
              </a:bodyPr>
              <a:lstStyle/>
              <a:p>
                <a:pPr defTabSz="593920"/>
                <a:r>
                  <a:rPr lang="en-GB" sz="1400" dirty="0">
                    <a:solidFill>
                      <a:srgbClr val="000000"/>
                    </a:solidFill>
                  </a:rPr>
                  <a:t>Benralizumab Q8W</a:t>
                </a:r>
                <a:endParaRPr lang="en-US" sz="1400" dirty="0">
                  <a:solidFill>
                    <a:srgbClr val="000000"/>
                  </a:solidFill>
                </a:endParaRPr>
              </a:p>
            </p:txBody>
          </p:sp>
        </p:grpSp>
        <p:cxnSp>
          <p:nvCxnSpPr>
            <p:cNvPr id="10" name="Straight Connector 9"/>
            <p:cNvCxnSpPr/>
            <p:nvPr/>
          </p:nvCxnSpPr>
          <p:spPr>
            <a:xfrm>
              <a:off x="2102318" y="2012795"/>
              <a:ext cx="1478494" cy="42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580812" y="2026626"/>
              <a:ext cx="0" cy="10873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2095287" y="2006328"/>
              <a:ext cx="6659" cy="19224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1852084" y="1539828"/>
              <a:ext cx="3178219" cy="673697"/>
              <a:chOff x="8179409" y="1772082"/>
              <a:chExt cx="3074159" cy="773420"/>
            </a:xfrm>
          </p:grpSpPr>
          <p:cxnSp>
            <p:nvCxnSpPr>
              <p:cNvPr id="24" name="Straight Connector 23"/>
              <p:cNvCxnSpPr/>
              <p:nvPr/>
            </p:nvCxnSpPr>
            <p:spPr>
              <a:xfrm flipV="1">
                <a:off x="8179408" y="1789910"/>
                <a:ext cx="3074159"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195351" y="1772082"/>
                <a:ext cx="0" cy="7734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 name="Straight Connector 13"/>
            <p:cNvCxnSpPr/>
            <p:nvPr/>
          </p:nvCxnSpPr>
          <p:spPr>
            <a:xfrm flipH="1">
              <a:off x="5030302" y="1539828"/>
              <a:ext cx="7478" cy="2075873"/>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2076" y="1268481"/>
              <a:ext cx="820573"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-57%</a:t>
              </a:r>
              <a:r>
                <a:rPr lang="en-GB" sz="1600" b="1" baseline="30000" dirty="0">
                  <a:solidFill>
                    <a:srgbClr val="000000"/>
                  </a:solidFill>
                </a:rPr>
                <a:t>b</a:t>
              </a:r>
              <a:endParaRPr lang="en-US" sz="1600" b="1" baseline="30000" dirty="0">
                <a:solidFill>
                  <a:srgbClr val="000000"/>
                </a:solidFill>
              </a:endParaRPr>
            </a:p>
          </p:txBody>
        </p:sp>
        <p:cxnSp>
          <p:nvCxnSpPr>
            <p:cNvPr id="16" name="Straight Connector 15"/>
            <p:cNvCxnSpPr/>
            <p:nvPr/>
          </p:nvCxnSpPr>
          <p:spPr>
            <a:xfrm>
              <a:off x="8073495" y="2481895"/>
              <a:ext cx="1478494" cy="42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551989" y="2495726"/>
              <a:ext cx="0" cy="10873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8066464" y="2475428"/>
              <a:ext cx="6659" cy="19224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7823260" y="2034228"/>
              <a:ext cx="3178219" cy="633442"/>
              <a:chOff x="8179408" y="1772082"/>
              <a:chExt cx="3074159" cy="727206"/>
            </a:xfrm>
          </p:grpSpPr>
          <p:cxnSp>
            <p:nvCxnSpPr>
              <p:cNvPr id="22" name="Straight Connector 21"/>
              <p:cNvCxnSpPr/>
              <p:nvPr/>
            </p:nvCxnSpPr>
            <p:spPr>
              <a:xfrm flipV="1">
                <a:off x="8179408" y="1782620"/>
                <a:ext cx="3074159"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195351" y="1772082"/>
                <a:ext cx="0" cy="727206"/>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0" name="Straight Connector 19"/>
            <p:cNvCxnSpPr/>
            <p:nvPr/>
          </p:nvCxnSpPr>
          <p:spPr>
            <a:xfrm>
              <a:off x="11008957" y="2034228"/>
              <a:ext cx="0" cy="158147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147334" y="1763194"/>
              <a:ext cx="820573"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-51%</a:t>
              </a:r>
              <a:r>
                <a:rPr lang="en-GB" sz="1500" b="1" baseline="30000" dirty="0">
                  <a:solidFill>
                    <a:srgbClr val="000000"/>
                  </a:solidFill>
                </a:rPr>
                <a:t>C</a:t>
              </a:r>
              <a:endParaRPr lang="en-US" sz="1500" b="1" baseline="30000" dirty="0">
                <a:solidFill>
                  <a:srgbClr val="000000"/>
                </a:solidFill>
              </a:endParaRPr>
            </a:p>
          </p:txBody>
        </p:sp>
      </p:grpSp>
      <p:graphicFrame>
        <p:nvGraphicFramePr>
          <p:cNvPr id="33" name="Content Placeholder 4"/>
          <p:cNvGraphicFramePr>
            <a:graphicFrameLocks/>
          </p:cNvGraphicFramePr>
          <p:nvPr>
            <p:extLst>
              <p:ext uri="{D42A27DB-BD31-4B8C-83A1-F6EECF244321}">
                <p14:modId xmlns:p14="http://schemas.microsoft.com/office/powerpoint/2010/main" val="1825790133"/>
              </p:ext>
            </p:extLst>
          </p:nvPr>
        </p:nvGraphicFramePr>
        <p:xfrm>
          <a:off x="0" y="2034829"/>
          <a:ext cx="6204152" cy="3017520"/>
        </p:xfrm>
        <a:graphic>
          <a:graphicData uri="http://schemas.openxmlformats.org/drawingml/2006/chart">
            <c:chart xmlns:c="http://schemas.openxmlformats.org/drawingml/2006/chart" xmlns:r="http://schemas.openxmlformats.org/officeDocument/2006/relationships" r:id="rId4"/>
          </a:graphicData>
        </a:graphic>
      </p:graphicFrame>
      <p:grpSp>
        <p:nvGrpSpPr>
          <p:cNvPr id="34" name="Group 33"/>
          <p:cNvGrpSpPr/>
          <p:nvPr/>
        </p:nvGrpSpPr>
        <p:grpSpPr>
          <a:xfrm>
            <a:off x="1836330" y="4885299"/>
            <a:ext cx="3477084" cy="359240"/>
            <a:chOff x="1836330" y="4736166"/>
            <a:chExt cx="3477084" cy="359240"/>
          </a:xfrm>
        </p:grpSpPr>
        <p:sp>
          <p:nvSpPr>
            <p:cNvPr id="35" name="Rectangle 34"/>
            <p:cNvSpPr/>
            <p:nvPr/>
          </p:nvSpPr>
          <p:spPr>
            <a:xfrm>
              <a:off x="1836330" y="4737506"/>
              <a:ext cx="834976" cy="338554"/>
            </a:xfrm>
            <a:prstGeom prst="rect">
              <a:avLst/>
            </a:prstGeom>
          </p:spPr>
          <p:txBody>
            <a:bodyPr wrap="square">
              <a:spAutoFit/>
            </a:bodyPr>
            <a:lstStyle/>
            <a:p>
              <a:pPr defTabSz="609551"/>
              <a:r>
                <a:rPr lang="en-GB" sz="1600" b="1" dirty="0">
                  <a:solidFill>
                    <a:srgbClr val="000000"/>
                  </a:solidFill>
                </a:rPr>
                <a:t>n=118</a:t>
              </a:r>
            </a:p>
          </p:txBody>
        </p:sp>
        <p:sp>
          <p:nvSpPr>
            <p:cNvPr id="36" name="Rectangle 35"/>
            <p:cNvSpPr/>
            <p:nvPr/>
          </p:nvSpPr>
          <p:spPr>
            <a:xfrm>
              <a:off x="4461333" y="4736166"/>
              <a:ext cx="852081" cy="338554"/>
            </a:xfrm>
            <a:prstGeom prst="rect">
              <a:avLst/>
            </a:prstGeom>
          </p:spPr>
          <p:txBody>
            <a:bodyPr wrap="square">
              <a:spAutoFit/>
            </a:bodyPr>
            <a:lstStyle/>
            <a:p>
              <a:pPr defTabSz="609551"/>
              <a:r>
                <a:rPr lang="en-GB" sz="1600" b="1" dirty="0">
                  <a:solidFill>
                    <a:srgbClr val="000000"/>
                  </a:solidFill>
                </a:rPr>
                <a:t>n=103</a:t>
              </a:r>
            </a:p>
          </p:txBody>
        </p:sp>
        <p:sp>
          <p:nvSpPr>
            <p:cNvPr id="37" name="Rectangle 36"/>
            <p:cNvSpPr/>
            <p:nvPr/>
          </p:nvSpPr>
          <p:spPr>
            <a:xfrm>
              <a:off x="3144555" y="4756852"/>
              <a:ext cx="852081" cy="338554"/>
            </a:xfrm>
            <a:prstGeom prst="rect">
              <a:avLst/>
            </a:prstGeom>
          </p:spPr>
          <p:txBody>
            <a:bodyPr wrap="square">
              <a:spAutoFit/>
            </a:bodyPr>
            <a:lstStyle/>
            <a:p>
              <a:pPr defTabSz="609551"/>
              <a:r>
                <a:rPr lang="en-GB" sz="1600" b="1" dirty="0">
                  <a:solidFill>
                    <a:srgbClr val="000000"/>
                  </a:solidFill>
                </a:rPr>
                <a:t>n=102</a:t>
              </a:r>
            </a:p>
          </p:txBody>
        </p:sp>
      </p:grpSp>
      <p:sp>
        <p:nvSpPr>
          <p:cNvPr id="38" name="Text Placeholder 7"/>
          <p:cNvSpPr txBox="1">
            <a:spLocks/>
          </p:cNvSpPr>
          <p:nvPr/>
        </p:nvSpPr>
        <p:spPr>
          <a:xfrm>
            <a:off x="996756" y="1179190"/>
            <a:ext cx="5434952" cy="360985"/>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rgbClr val="000000"/>
                </a:solidFill>
              </a:rPr>
              <a:t>SIROCCO (48 weeks)</a:t>
            </a:r>
            <a:r>
              <a:rPr lang="en-US" sz="2000" baseline="30000" dirty="0">
                <a:solidFill>
                  <a:srgbClr val="000000"/>
                </a:solidFill>
              </a:rPr>
              <a:t>1</a:t>
            </a:r>
            <a:endParaRPr lang="en-US" sz="2000" dirty="0">
              <a:solidFill>
                <a:srgbClr val="000000"/>
              </a:solidFill>
            </a:endParaRPr>
          </a:p>
        </p:txBody>
      </p:sp>
      <p:sp>
        <p:nvSpPr>
          <p:cNvPr id="39" name="Text Placeholder 7"/>
          <p:cNvSpPr txBox="1">
            <a:spLocks/>
          </p:cNvSpPr>
          <p:nvPr/>
        </p:nvSpPr>
        <p:spPr>
          <a:xfrm>
            <a:off x="6492393" y="1209139"/>
            <a:ext cx="5699607" cy="331036"/>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chemeClr val="tx1"/>
                </a:solidFill>
              </a:rPr>
              <a:t>CALIMA (56 weeks)</a:t>
            </a:r>
            <a:r>
              <a:rPr lang="en-US" sz="2000" baseline="30000" dirty="0">
                <a:solidFill>
                  <a:schemeClr val="tx1"/>
                </a:solidFill>
              </a:rPr>
              <a:t>2,a</a:t>
            </a:r>
            <a:r>
              <a:rPr lang="en-US" sz="2000" dirty="0">
                <a:solidFill>
                  <a:srgbClr val="000000"/>
                </a:solidFill>
              </a:rPr>
              <a:t>                                 </a:t>
            </a:r>
          </a:p>
        </p:txBody>
      </p:sp>
      <p:sp>
        <p:nvSpPr>
          <p:cNvPr id="41" name="TextBox 40"/>
          <p:cNvSpPr txBox="1"/>
          <p:nvPr/>
        </p:nvSpPr>
        <p:spPr>
          <a:xfrm>
            <a:off x="8433762" y="2489463"/>
            <a:ext cx="820572" cy="252370"/>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-45%</a:t>
            </a:r>
            <a:r>
              <a:rPr lang="en-GB" sz="1600" b="1" baseline="30000" dirty="0">
                <a:solidFill>
                  <a:srgbClr val="000000"/>
                </a:solidFill>
              </a:rPr>
              <a:t>c</a:t>
            </a:r>
            <a:endParaRPr lang="en-US" sz="1600" b="1" baseline="30000" dirty="0">
              <a:solidFill>
                <a:srgbClr val="000000"/>
              </a:solidFill>
            </a:endParaRPr>
          </a:p>
        </p:txBody>
      </p:sp>
      <p:grpSp>
        <p:nvGrpSpPr>
          <p:cNvPr id="42" name="Group 41"/>
          <p:cNvGrpSpPr/>
          <p:nvPr/>
        </p:nvGrpSpPr>
        <p:grpSpPr>
          <a:xfrm>
            <a:off x="7990120" y="4901076"/>
            <a:ext cx="3383604" cy="343463"/>
            <a:chOff x="1976844" y="4751467"/>
            <a:chExt cx="3383604" cy="343463"/>
          </a:xfrm>
        </p:grpSpPr>
        <p:sp>
          <p:nvSpPr>
            <p:cNvPr id="43" name="Rectangle 42"/>
            <p:cNvSpPr/>
            <p:nvPr/>
          </p:nvSpPr>
          <p:spPr>
            <a:xfrm>
              <a:off x="1976844" y="4751467"/>
              <a:ext cx="834976" cy="338554"/>
            </a:xfrm>
            <a:prstGeom prst="rect">
              <a:avLst/>
            </a:prstGeom>
          </p:spPr>
          <p:txBody>
            <a:bodyPr wrap="square">
              <a:spAutoFit/>
            </a:bodyPr>
            <a:lstStyle/>
            <a:p>
              <a:pPr defTabSz="609551"/>
              <a:r>
                <a:rPr lang="en-GB" sz="1600" b="1" dirty="0">
                  <a:solidFill>
                    <a:srgbClr val="000000"/>
                  </a:solidFill>
                </a:rPr>
                <a:t>n=97</a:t>
              </a:r>
            </a:p>
          </p:txBody>
        </p:sp>
        <p:sp>
          <p:nvSpPr>
            <p:cNvPr id="44" name="Rectangle 43"/>
            <p:cNvSpPr/>
            <p:nvPr/>
          </p:nvSpPr>
          <p:spPr>
            <a:xfrm>
              <a:off x="4508367" y="4756376"/>
              <a:ext cx="852081" cy="338554"/>
            </a:xfrm>
            <a:prstGeom prst="rect">
              <a:avLst/>
            </a:prstGeom>
          </p:spPr>
          <p:txBody>
            <a:bodyPr wrap="square">
              <a:spAutoFit/>
            </a:bodyPr>
            <a:lstStyle/>
            <a:p>
              <a:pPr defTabSz="609551"/>
              <a:r>
                <a:rPr lang="en-GB" sz="1600" b="1" dirty="0">
                  <a:solidFill>
                    <a:srgbClr val="000000"/>
                  </a:solidFill>
                </a:rPr>
                <a:t>n=95</a:t>
              </a:r>
            </a:p>
          </p:txBody>
        </p:sp>
        <p:sp>
          <p:nvSpPr>
            <p:cNvPr id="45" name="Rectangle 44"/>
            <p:cNvSpPr/>
            <p:nvPr/>
          </p:nvSpPr>
          <p:spPr>
            <a:xfrm>
              <a:off x="3267166" y="4756376"/>
              <a:ext cx="852081" cy="338554"/>
            </a:xfrm>
            <a:prstGeom prst="rect">
              <a:avLst/>
            </a:prstGeom>
          </p:spPr>
          <p:txBody>
            <a:bodyPr wrap="square">
              <a:spAutoFit/>
            </a:bodyPr>
            <a:lstStyle/>
            <a:p>
              <a:pPr defTabSz="609551"/>
              <a:r>
                <a:rPr lang="en-GB" sz="1600" b="1" dirty="0">
                  <a:solidFill>
                    <a:srgbClr val="000000"/>
                  </a:solidFill>
                </a:rPr>
                <a:t>n=92</a:t>
              </a:r>
            </a:p>
          </p:txBody>
        </p:sp>
      </p:grpSp>
      <p:sp>
        <p:nvSpPr>
          <p:cNvPr id="46" name="Rectangle 45"/>
          <p:cNvSpPr/>
          <p:nvPr/>
        </p:nvSpPr>
        <p:spPr>
          <a:xfrm>
            <a:off x="501328" y="5565451"/>
            <a:ext cx="10794569" cy="561692"/>
          </a:xfrm>
          <a:prstGeom prst="rect">
            <a:avLst/>
          </a:prstGeom>
        </p:spPr>
        <p:txBody>
          <a:bodyPr wrap="square">
            <a:spAutoFit/>
          </a:bodyPr>
          <a:lstStyle/>
          <a:p>
            <a:pPr marL="309026" indent="-309026" defTabSz="609585">
              <a:spcBef>
                <a:spcPts val="1200"/>
              </a:spcBef>
              <a:buClr>
                <a:schemeClr val="accent1"/>
              </a:buClr>
              <a:buFont typeface="Arial"/>
              <a:buChar char="•"/>
            </a:pPr>
            <a:r>
              <a:rPr lang="en-US" sz="1400" b="1" dirty="0">
                <a:solidFill>
                  <a:srgbClr val="000000"/>
                </a:solidFill>
              </a:rPr>
              <a:t>Benralizumab produced a similar magnitude of exacerbation reduction in similar, higher-risk patients in both studies</a:t>
            </a:r>
          </a:p>
          <a:p>
            <a:pPr marL="283464" indent="-283464" defTabSz="609585">
              <a:spcBef>
                <a:spcPts val="300"/>
              </a:spcBef>
              <a:buClr>
                <a:schemeClr val="accent1"/>
              </a:buClr>
              <a:buFont typeface="Arial"/>
              <a:buChar char="•"/>
            </a:pPr>
            <a:r>
              <a:rPr lang="en-US" sz="1400" b="1" dirty="0"/>
              <a:t>Patients with ≥3 prior exacerbations represented about ~40% of both total study populations</a:t>
            </a:r>
            <a:r>
              <a:rPr lang="en-US" sz="1400" b="1" baseline="30000" dirty="0"/>
              <a:t>d</a:t>
            </a:r>
            <a:endParaRPr lang="en-US" sz="1400" b="1" baseline="30000" dirty="0">
              <a:solidFill>
                <a:srgbClr val="000000"/>
              </a:solidFill>
            </a:endParaRPr>
          </a:p>
        </p:txBody>
      </p:sp>
    </p:spTree>
    <p:extLst>
      <p:ext uri="{BB962C8B-B14F-4D97-AF65-F5344CB8AC3E}">
        <p14:creationId xmlns:p14="http://schemas.microsoft.com/office/powerpoint/2010/main" val="193413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3121156" y="1978440"/>
            <a:ext cx="97029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a:t>
            </a:r>
            <a:r>
              <a:rPr lang="en-GB" sz="1400" b="1" dirty="0">
                <a:solidFill>
                  <a:srgbClr val="000000"/>
                </a:solidFill>
              </a:rPr>
              <a:t>39</a:t>
            </a:r>
            <a:r>
              <a:rPr lang="en-GB" sz="1600" b="1" dirty="0">
                <a:solidFill>
                  <a:srgbClr val="000000"/>
                </a:solidFill>
              </a:rPr>
              <a:t>%</a:t>
            </a:r>
            <a:r>
              <a:rPr lang="en-GB" sz="1600" b="1" baseline="30000" dirty="0">
                <a:solidFill>
                  <a:srgbClr val="000000"/>
                </a:solidFill>
              </a:rPr>
              <a:t>c</a:t>
            </a:r>
            <a:endParaRPr lang="en-US" sz="1600" b="1" baseline="30000" dirty="0">
              <a:solidFill>
                <a:srgbClr val="000000"/>
              </a:solidFill>
            </a:endParaRPr>
          </a:p>
        </p:txBody>
      </p:sp>
      <p:sp>
        <p:nvSpPr>
          <p:cNvPr id="2" name="Title 1"/>
          <p:cNvSpPr>
            <a:spLocks noGrp="1"/>
          </p:cNvSpPr>
          <p:nvPr>
            <p:ph type="title"/>
          </p:nvPr>
        </p:nvSpPr>
        <p:spPr/>
        <p:txBody>
          <a:bodyPr/>
          <a:lstStyle/>
          <a:p>
            <a:r>
              <a:rPr lang="en-US"/>
              <a:t>SIROCCO and CALIMA: Decreased Exacerbations Requiring Hospitalization or ED Visit in SIROCCO (EOS ≥300 cells/μL, High-Dosage ICS)</a:t>
            </a:r>
            <a:endParaRPr lang="en-US" dirty="0"/>
          </a:p>
        </p:txBody>
      </p:sp>
      <p:sp>
        <p:nvSpPr>
          <p:cNvPr id="6" name="Slide Number Placeholder 5"/>
          <p:cNvSpPr>
            <a:spLocks noGrp="1"/>
          </p:cNvSpPr>
          <p:nvPr>
            <p:ph type="sldNum" sz="quarter" idx="12"/>
          </p:nvPr>
        </p:nvSpPr>
        <p:spPr/>
        <p:txBody>
          <a:bodyPr/>
          <a:lstStyle/>
          <a:p>
            <a:fld id="{481F2B7F-198A-42B2-B878-1A7737CDC9EB}" type="slidenum">
              <a:rPr lang="en-US" smtClean="0"/>
              <a:pPr/>
              <a:t>16</a:t>
            </a:fld>
            <a:endParaRPr lang="en-US" dirty="0"/>
          </a:p>
        </p:txBody>
      </p:sp>
      <p:sp>
        <p:nvSpPr>
          <p:cNvPr id="3" name="Text Placeholder 2"/>
          <p:cNvSpPr>
            <a:spLocks noGrp="1"/>
          </p:cNvSpPr>
          <p:nvPr>
            <p:ph type="body" sz="quarter" idx="13"/>
          </p:nvPr>
        </p:nvSpPr>
        <p:spPr/>
        <p:txBody>
          <a:bodyPr/>
          <a:lstStyle/>
          <a:p>
            <a:r>
              <a:rPr lang="en-US" sz="900" dirty="0"/>
              <a:t>Note: Values in parentheses above bars represent 95% CI. Data for exacerbations requiring hospitalization or ED visit are taken from information collected on </a:t>
            </a:r>
            <a:r>
              <a:rPr lang="en-US" sz="900" dirty="0" err="1"/>
              <a:t>eCRF</a:t>
            </a:r>
            <a:r>
              <a:rPr lang="en-US" sz="900" dirty="0"/>
              <a:t>. </a:t>
            </a:r>
            <a:r>
              <a:rPr lang="en-GB" sz="900" baseline="30000" dirty="0"/>
              <a:t>a</a:t>
            </a:r>
            <a:r>
              <a:rPr lang="en-GB" sz="900" dirty="0"/>
              <a:t>Data for CALIMA from high-dosage ICS cohort; </a:t>
            </a:r>
            <a:r>
              <a:rPr lang="en-US" sz="900" dirty="0" err="1"/>
              <a:t>bp</a:t>
            </a:r>
            <a:r>
              <a:rPr lang="en-US" sz="900" dirty="0"/>
              <a:t>=0.001; </a:t>
            </a:r>
            <a:r>
              <a:rPr lang="en-US" sz="900" dirty="0" err="1"/>
              <a:t>cp</a:t>
            </a:r>
            <a:r>
              <a:rPr lang="en-US" sz="900" dirty="0"/>
              <a:t>=0.0529. </a:t>
            </a:r>
          </a:p>
          <a:p>
            <a:r>
              <a:rPr lang="en-US" sz="900" dirty="0" err="1"/>
              <a:t>eCRF</a:t>
            </a:r>
            <a:r>
              <a:rPr lang="en-US" sz="900" dirty="0"/>
              <a:t> = electronic case report form; </a:t>
            </a:r>
            <a:r>
              <a:rPr lang="en-GB" sz="900" dirty="0"/>
              <a:t>ED = emergency department; EOS = baseline blood eosinophil count; </a:t>
            </a:r>
            <a:r>
              <a:rPr lang="en-US" sz="900" dirty="0"/>
              <a:t>ICS = inhaled corticosteroid; Q4W = every 4 weeks; Q8W = every 8 weeks </a:t>
            </a:r>
          </a:p>
          <a:p>
            <a:r>
              <a:rPr lang="en-US" sz="900" dirty="0"/>
              <a:t>1. Bleecker ER et al. Supplementary appendix. </a:t>
            </a:r>
            <a:r>
              <a:rPr lang="en-US" sz="900" i="1" dirty="0"/>
              <a:t>Lancet. </a:t>
            </a:r>
            <a:r>
              <a:rPr lang="en-US" sz="900" dirty="0"/>
              <a:t>2016;388:2115-2127; 2. Bleecker ER et al. Supplementary appendix.</a:t>
            </a:r>
            <a:r>
              <a:rPr lang="en-US" sz="900" i="1" dirty="0"/>
              <a:t> Lancet</a:t>
            </a:r>
            <a:r>
              <a:rPr lang="en-US" sz="900" dirty="0"/>
              <a:t>. 2016;388:2115-2127; 3. FitzGerald JM et al. Supplementary appendix. </a:t>
            </a:r>
            <a:r>
              <a:rPr lang="en-US" sz="900" i="1" dirty="0"/>
              <a:t>Lancet</a:t>
            </a:r>
            <a:r>
              <a:rPr lang="en-US" sz="900" dirty="0"/>
              <a:t>. 2016;388:2128-2141.</a:t>
            </a:r>
          </a:p>
        </p:txBody>
      </p:sp>
      <p:graphicFrame>
        <p:nvGraphicFramePr>
          <p:cNvPr id="33" name="Chart 32"/>
          <p:cNvGraphicFramePr/>
          <p:nvPr>
            <p:extLst>
              <p:ext uri="{D42A27DB-BD31-4B8C-83A1-F6EECF244321}">
                <p14:modId xmlns:p14="http://schemas.microsoft.com/office/powerpoint/2010/main" val="548873177"/>
              </p:ext>
            </p:extLst>
          </p:nvPr>
        </p:nvGraphicFramePr>
        <p:xfrm>
          <a:off x="1294366" y="2237115"/>
          <a:ext cx="9764720" cy="3168269"/>
        </p:xfrm>
        <a:graphic>
          <a:graphicData uri="http://schemas.openxmlformats.org/drawingml/2006/chart">
            <c:chart xmlns:c="http://schemas.openxmlformats.org/drawingml/2006/chart" xmlns:r="http://schemas.openxmlformats.org/officeDocument/2006/relationships" r:id="rId3"/>
          </a:graphicData>
        </a:graphic>
      </p:graphicFrame>
      <p:sp>
        <p:nvSpPr>
          <p:cNvPr id="34" name="TextBox 33"/>
          <p:cNvSpPr txBox="1"/>
          <p:nvPr/>
        </p:nvSpPr>
        <p:spPr>
          <a:xfrm>
            <a:off x="7144127" y="4176867"/>
            <a:ext cx="965385" cy="276999"/>
          </a:xfrm>
          <a:prstGeom prst="rect">
            <a:avLst/>
          </a:prstGeom>
          <a:noFill/>
        </p:spPr>
        <p:txBody>
          <a:bodyPr wrap="square" rtlCol="0">
            <a:spAutoFit/>
          </a:bodyPr>
          <a:lstStyle/>
          <a:p>
            <a:pPr algn="ctr"/>
            <a:r>
              <a:rPr lang="en-US" sz="1200" dirty="0">
                <a:solidFill>
                  <a:srgbClr val="000000"/>
                </a:solidFill>
              </a:rPr>
              <a:t>(0.02-0.07)</a:t>
            </a:r>
          </a:p>
        </p:txBody>
      </p:sp>
      <p:sp>
        <p:nvSpPr>
          <p:cNvPr id="35" name="TextBox 34"/>
          <p:cNvSpPr txBox="1"/>
          <p:nvPr/>
        </p:nvSpPr>
        <p:spPr>
          <a:xfrm>
            <a:off x="9172438" y="4044123"/>
            <a:ext cx="965385" cy="276999"/>
          </a:xfrm>
          <a:prstGeom prst="rect">
            <a:avLst/>
          </a:prstGeom>
          <a:noFill/>
        </p:spPr>
        <p:txBody>
          <a:bodyPr wrap="square" rtlCol="0">
            <a:spAutoFit/>
          </a:bodyPr>
          <a:lstStyle/>
          <a:p>
            <a:pPr algn="ctr"/>
            <a:r>
              <a:rPr lang="en-US" sz="1200" dirty="0">
                <a:solidFill>
                  <a:srgbClr val="000000"/>
                </a:solidFill>
              </a:rPr>
              <a:t>(0.03-0.08)</a:t>
            </a:r>
          </a:p>
        </p:txBody>
      </p:sp>
      <p:sp>
        <p:nvSpPr>
          <p:cNvPr id="36" name="TextBox 35"/>
          <p:cNvSpPr txBox="1"/>
          <p:nvPr/>
        </p:nvSpPr>
        <p:spPr>
          <a:xfrm>
            <a:off x="8153258" y="4164739"/>
            <a:ext cx="965385" cy="276999"/>
          </a:xfrm>
          <a:prstGeom prst="rect">
            <a:avLst/>
          </a:prstGeom>
          <a:noFill/>
        </p:spPr>
        <p:txBody>
          <a:bodyPr wrap="square" rtlCol="0">
            <a:spAutoFit/>
          </a:bodyPr>
          <a:lstStyle/>
          <a:p>
            <a:pPr algn="ctr"/>
            <a:r>
              <a:rPr lang="en-US" sz="1200" dirty="0">
                <a:solidFill>
                  <a:srgbClr val="000000"/>
                </a:solidFill>
              </a:rPr>
              <a:t>(0.02-0.06)</a:t>
            </a:r>
          </a:p>
        </p:txBody>
      </p:sp>
      <p:sp>
        <p:nvSpPr>
          <p:cNvPr id="37" name="TextBox 36"/>
          <p:cNvSpPr txBox="1"/>
          <p:nvPr/>
        </p:nvSpPr>
        <p:spPr>
          <a:xfrm>
            <a:off x="7208041" y="4446343"/>
            <a:ext cx="837558" cy="307777"/>
          </a:xfrm>
          <a:prstGeom prst="rect">
            <a:avLst/>
          </a:prstGeom>
          <a:noFill/>
        </p:spPr>
        <p:txBody>
          <a:bodyPr wrap="square" rtlCol="0">
            <a:spAutoFit/>
          </a:bodyPr>
          <a:lstStyle/>
          <a:p>
            <a:pPr algn="ctr"/>
            <a:r>
              <a:rPr lang="en-US" sz="1400" dirty="0">
                <a:solidFill>
                  <a:srgbClr val="000000"/>
                </a:solidFill>
              </a:rPr>
              <a:t>0.04</a:t>
            </a:r>
          </a:p>
        </p:txBody>
      </p:sp>
      <p:sp>
        <p:nvSpPr>
          <p:cNvPr id="38" name="TextBox 37"/>
          <p:cNvSpPr txBox="1"/>
          <p:nvPr/>
        </p:nvSpPr>
        <p:spPr>
          <a:xfrm>
            <a:off x="8267079" y="4444339"/>
            <a:ext cx="782609" cy="307777"/>
          </a:xfrm>
          <a:prstGeom prst="rect">
            <a:avLst/>
          </a:prstGeom>
          <a:noFill/>
        </p:spPr>
        <p:txBody>
          <a:bodyPr wrap="square" rtlCol="0">
            <a:spAutoFit/>
          </a:bodyPr>
          <a:lstStyle/>
          <a:p>
            <a:pPr algn="ctr"/>
            <a:r>
              <a:rPr lang="en-US" sz="1400" dirty="0">
                <a:solidFill>
                  <a:srgbClr val="FFFFFF"/>
                </a:solidFill>
              </a:rPr>
              <a:t>0.04</a:t>
            </a:r>
          </a:p>
        </p:txBody>
      </p:sp>
      <p:sp>
        <p:nvSpPr>
          <p:cNvPr id="39" name="TextBox 38"/>
          <p:cNvSpPr txBox="1"/>
          <p:nvPr/>
        </p:nvSpPr>
        <p:spPr>
          <a:xfrm>
            <a:off x="9237300" y="4317193"/>
            <a:ext cx="856224" cy="307777"/>
          </a:xfrm>
          <a:prstGeom prst="rect">
            <a:avLst/>
          </a:prstGeom>
          <a:noFill/>
        </p:spPr>
        <p:txBody>
          <a:bodyPr wrap="square" rtlCol="0">
            <a:spAutoFit/>
          </a:bodyPr>
          <a:lstStyle/>
          <a:p>
            <a:pPr algn="ctr"/>
            <a:r>
              <a:rPr lang="en-US" sz="1400" dirty="0">
                <a:solidFill>
                  <a:srgbClr val="000000"/>
                </a:solidFill>
              </a:rPr>
              <a:t>0.05</a:t>
            </a:r>
          </a:p>
        </p:txBody>
      </p:sp>
      <p:sp>
        <p:nvSpPr>
          <p:cNvPr id="40" name="TextBox 39"/>
          <p:cNvSpPr txBox="1"/>
          <p:nvPr/>
        </p:nvSpPr>
        <p:spPr>
          <a:xfrm>
            <a:off x="7708368" y="3389572"/>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a:t>
            </a:r>
            <a:r>
              <a:rPr lang="en-GB" sz="1400" b="1" dirty="0">
                <a:solidFill>
                  <a:srgbClr val="000000"/>
                </a:solidFill>
              </a:rPr>
              <a:t>23</a:t>
            </a:r>
            <a:r>
              <a:rPr lang="en-GB" sz="1600" b="1" dirty="0">
                <a:solidFill>
                  <a:srgbClr val="000000"/>
                </a:solidFill>
              </a:rPr>
              <a:t>%</a:t>
            </a:r>
            <a:endParaRPr lang="en-US" sz="1600" b="1" dirty="0">
              <a:solidFill>
                <a:srgbClr val="000000"/>
              </a:solidFill>
            </a:endParaRPr>
          </a:p>
        </p:txBody>
      </p:sp>
      <p:sp>
        <p:nvSpPr>
          <p:cNvPr id="41" name="Left Bracket 107"/>
          <p:cNvSpPr/>
          <p:nvPr/>
        </p:nvSpPr>
        <p:spPr>
          <a:xfrm rot="5400000" flipV="1">
            <a:off x="8312478" y="2849158"/>
            <a:ext cx="402753" cy="1977454"/>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 name="connsiteX0" fmla="*/ 1217409 w 2937613"/>
              <a:gd name="connsiteY0" fmla="*/ 753427 h 756365"/>
              <a:gd name="connsiteX1" fmla="*/ 0 w 2937613"/>
              <a:gd name="connsiteY1" fmla="*/ 753419 h 756365"/>
              <a:gd name="connsiteX2" fmla="*/ 0 w 2937613"/>
              <a:gd name="connsiteY2" fmla="*/ 843 h 756365"/>
              <a:gd name="connsiteX3" fmla="*/ 1513777 w 2937613"/>
              <a:gd name="connsiteY3" fmla="*/ 1 h 756365"/>
              <a:gd name="connsiteX4" fmla="*/ 1217409 w 2937613"/>
              <a:gd name="connsiteY4" fmla="*/ 753427 h 756365"/>
              <a:gd name="connsiteX0" fmla="*/ 2937616 w 2937613"/>
              <a:gd name="connsiteY0" fmla="*/ 756365 h 756365"/>
              <a:gd name="connsiteX1" fmla="*/ 0 w 2937613"/>
              <a:gd name="connsiteY1" fmla="*/ 753419 h 756365"/>
              <a:gd name="connsiteX2" fmla="*/ 0 w 2937613"/>
              <a:gd name="connsiteY2" fmla="*/ 843 h 756365"/>
              <a:gd name="connsiteX3" fmla="*/ 1467578 w 2937613"/>
              <a:gd name="connsiteY3" fmla="*/ 0 h 756365"/>
              <a:gd name="connsiteX0" fmla="*/ 1217409 w 2905181"/>
              <a:gd name="connsiteY0" fmla="*/ 753427 h 753427"/>
              <a:gd name="connsiteX1" fmla="*/ 0 w 2905181"/>
              <a:gd name="connsiteY1" fmla="*/ 753419 h 753427"/>
              <a:gd name="connsiteX2" fmla="*/ 0 w 2905181"/>
              <a:gd name="connsiteY2" fmla="*/ 843 h 753427"/>
              <a:gd name="connsiteX3" fmla="*/ 1513777 w 2905181"/>
              <a:gd name="connsiteY3" fmla="*/ 1 h 753427"/>
              <a:gd name="connsiteX4" fmla="*/ 1217409 w 2905181"/>
              <a:gd name="connsiteY4" fmla="*/ 753427 h 753427"/>
              <a:gd name="connsiteX0" fmla="*/ 2905181 w 2905181"/>
              <a:gd name="connsiteY0" fmla="*/ 747279 h 753427"/>
              <a:gd name="connsiteX1" fmla="*/ 0 w 2905181"/>
              <a:gd name="connsiteY1" fmla="*/ 753419 h 753427"/>
              <a:gd name="connsiteX2" fmla="*/ 0 w 2905181"/>
              <a:gd name="connsiteY2" fmla="*/ 843 h 753427"/>
              <a:gd name="connsiteX3" fmla="*/ 1467578 w 2905181"/>
              <a:gd name="connsiteY3" fmla="*/ 0 h 753427"/>
              <a:gd name="connsiteX0" fmla="*/ 1217409 w 2743000"/>
              <a:gd name="connsiteY0" fmla="*/ 753427 h 754548"/>
              <a:gd name="connsiteX1" fmla="*/ 0 w 2743000"/>
              <a:gd name="connsiteY1" fmla="*/ 753419 h 754548"/>
              <a:gd name="connsiteX2" fmla="*/ 0 w 2743000"/>
              <a:gd name="connsiteY2" fmla="*/ 843 h 754548"/>
              <a:gd name="connsiteX3" fmla="*/ 1513777 w 2743000"/>
              <a:gd name="connsiteY3" fmla="*/ 1 h 754548"/>
              <a:gd name="connsiteX4" fmla="*/ 1217409 w 2743000"/>
              <a:gd name="connsiteY4" fmla="*/ 753427 h 754548"/>
              <a:gd name="connsiteX0" fmla="*/ 2743000 w 2743000"/>
              <a:gd name="connsiteY0" fmla="*/ 754548 h 754548"/>
              <a:gd name="connsiteX1" fmla="*/ 0 w 2743000"/>
              <a:gd name="connsiteY1" fmla="*/ 753419 h 754548"/>
              <a:gd name="connsiteX2" fmla="*/ 0 w 2743000"/>
              <a:gd name="connsiteY2" fmla="*/ 843 h 754548"/>
              <a:gd name="connsiteX3" fmla="*/ 1467578 w 2743000"/>
              <a:gd name="connsiteY3" fmla="*/ 0 h 754548"/>
            </a:gdLst>
            <a:ahLst/>
            <a:cxnLst>
              <a:cxn ang="0">
                <a:pos x="connsiteX0" y="connsiteY0"/>
              </a:cxn>
              <a:cxn ang="0">
                <a:pos x="connsiteX1" y="connsiteY1"/>
              </a:cxn>
              <a:cxn ang="0">
                <a:pos x="connsiteX2" y="connsiteY2"/>
              </a:cxn>
              <a:cxn ang="0">
                <a:pos x="connsiteX3" y="connsiteY3"/>
              </a:cxn>
            </a:cxnLst>
            <a:rect l="l" t="t" r="r" b="b"/>
            <a:pathLst>
              <a:path w="2743000" h="754548" stroke="0" extrusionOk="0">
                <a:moveTo>
                  <a:pt x="1217409" y="753427"/>
                </a:moveTo>
                <a:lnTo>
                  <a:pt x="0" y="753419"/>
                </a:lnTo>
                <a:lnTo>
                  <a:pt x="0" y="843"/>
                </a:lnTo>
                <a:cubicBezTo>
                  <a:pt x="0" y="839"/>
                  <a:pt x="841421" y="1"/>
                  <a:pt x="1513777" y="1"/>
                </a:cubicBezTo>
                <a:lnTo>
                  <a:pt x="1217409" y="753427"/>
                </a:lnTo>
                <a:close/>
              </a:path>
              <a:path w="2743000" h="754548" fill="none">
                <a:moveTo>
                  <a:pt x="2743000" y="754548"/>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grpSp>
        <p:nvGrpSpPr>
          <p:cNvPr id="43" name="Group 42"/>
          <p:cNvGrpSpPr/>
          <p:nvPr/>
        </p:nvGrpSpPr>
        <p:grpSpPr>
          <a:xfrm>
            <a:off x="3570231" y="5344547"/>
            <a:ext cx="5532106" cy="315521"/>
            <a:chOff x="3474613" y="1628879"/>
            <a:chExt cx="5532106" cy="315521"/>
          </a:xfrm>
        </p:grpSpPr>
        <p:sp>
          <p:nvSpPr>
            <p:cNvPr id="44" name="Rectangle 43"/>
            <p:cNvSpPr/>
            <p:nvPr/>
          </p:nvSpPr>
          <p:spPr>
            <a:xfrm>
              <a:off x="3474613" y="1689787"/>
              <a:ext cx="188531" cy="188531"/>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45" name="TextBox 44"/>
            <p:cNvSpPr txBox="1"/>
            <p:nvPr/>
          </p:nvSpPr>
          <p:spPr>
            <a:xfrm>
              <a:off x="3675187" y="1628880"/>
              <a:ext cx="1308259" cy="307777"/>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sp>
          <p:nvSpPr>
            <p:cNvPr id="46" name="Rectangle 45"/>
            <p:cNvSpPr/>
            <p:nvPr/>
          </p:nvSpPr>
          <p:spPr>
            <a:xfrm>
              <a:off x="4843428" y="1704348"/>
              <a:ext cx="188531" cy="188531"/>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47" name="TextBox 46"/>
            <p:cNvSpPr txBox="1"/>
            <p:nvPr/>
          </p:nvSpPr>
          <p:spPr>
            <a:xfrm>
              <a:off x="5022335" y="1628879"/>
              <a:ext cx="1975471" cy="307777"/>
            </a:xfrm>
            <a:prstGeom prst="rect">
              <a:avLst/>
            </a:prstGeom>
            <a:noFill/>
          </p:spPr>
          <p:txBody>
            <a:bodyPr wrap="square" rtlCol="0">
              <a:spAutoFit/>
            </a:bodyPr>
            <a:lstStyle/>
            <a:p>
              <a:pPr defTabSz="598537"/>
              <a:r>
                <a:rPr lang="en-GB" sz="1400" dirty="0">
                  <a:solidFill>
                    <a:srgbClr val="000000"/>
                  </a:solidFill>
                </a:rPr>
                <a:t>Benralizumab Q4W</a:t>
              </a:r>
              <a:endParaRPr lang="en-US" sz="1400" dirty="0">
                <a:solidFill>
                  <a:srgbClr val="000000"/>
                </a:solidFill>
              </a:endParaRPr>
            </a:p>
          </p:txBody>
        </p:sp>
        <p:sp>
          <p:nvSpPr>
            <p:cNvPr id="48" name="Rectangle 47"/>
            <p:cNvSpPr/>
            <p:nvPr/>
          </p:nvSpPr>
          <p:spPr>
            <a:xfrm>
              <a:off x="7066922" y="1697652"/>
              <a:ext cx="188531" cy="188531"/>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49" name="TextBox 48"/>
            <p:cNvSpPr txBox="1"/>
            <p:nvPr/>
          </p:nvSpPr>
          <p:spPr>
            <a:xfrm>
              <a:off x="7279906" y="1636623"/>
              <a:ext cx="1726813" cy="307777"/>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sp>
        <p:nvSpPr>
          <p:cNvPr id="50" name="TextBox 49"/>
          <p:cNvSpPr txBox="1"/>
          <p:nvPr/>
        </p:nvSpPr>
        <p:spPr>
          <a:xfrm>
            <a:off x="2742122" y="2619271"/>
            <a:ext cx="651230" cy="307777"/>
          </a:xfrm>
          <a:prstGeom prst="rect">
            <a:avLst/>
          </a:prstGeom>
          <a:noFill/>
        </p:spPr>
        <p:txBody>
          <a:bodyPr wrap="square" rtlCol="0">
            <a:spAutoFit/>
          </a:bodyPr>
          <a:lstStyle/>
          <a:p>
            <a:pPr algn="ctr"/>
            <a:r>
              <a:rPr lang="en-US" sz="1400" dirty="0">
                <a:solidFill>
                  <a:srgbClr val="000000"/>
                </a:solidFill>
              </a:rPr>
              <a:t>0.18</a:t>
            </a:r>
          </a:p>
        </p:txBody>
      </p:sp>
      <p:sp>
        <p:nvSpPr>
          <p:cNvPr id="51" name="TextBox 50"/>
          <p:cNvSpPr txBox="1"/>
          <p:nvPr/>
        </p:nvSpPr>
        <p:spPr>
          <a:xfrm>
            <a:off x="3716083" y="3532850"/>
            <a:ext cx="731639" cy="307777"/>
          </a:xfrm>
          <a:prstGeom prst="rect">
            <a:avLst/>
          </a:prstGeom>
          <a:noFill/>
        </p:spPr>
        <p:txBody>
          <a:bodyPr wrap="square" rtlCol="0">
            <a:spAutoFit/>
          </a:bodyPr>
          <a:lstStyle/>
          <a:p>
            <a:pPr algn="ctr"/>
            <a:r>
              <a:rPr lang="en-US" sz="1400" dirty="0">
                <a:solidFill>
                  <a:srgbClr val="FFFFFF"/>
                </a:solidFill>
              </a:rPr>
              <a:t>0.11</a:t>
            </a:r>
          </a:p>
        </p:txBody>
      </p:sp>
      <p:sp>
        <p:nvSpPr>
          <p:cNvPr id="52" name="TextBox 51"/>
          <p:cNvSpPr txBox="1"/>
          <p:nvPr/>
        </p:nvSpPr>
        <p:spPr>
          <a:xfrm>
            <a:off x="4685741" y="4179879"/>
            <a:ext cx="820387" cy="307777"/>
          </a:xfrm>
          <a:prstGeom prst="rect">
            <a:avLst/>
          </a:prstGeom>
          <a:noFill/>
        </p:spPr>
        <p:txBody>
          <a:bodyPr wrap="square" rtlCol="0">
            <a:spAutoFit/>
          </a:bodyPr>
          <a:lstStyle/>
          <a:p>
            <a:pPr algn="ctr"/>
            <a:r>
              <a:rPr lang="en-US" sz="1400" dirty="0">
                <a:solidFill>
                  <a:srgbClr val="000000"/>
                </a:solidFill>
              </a:rPr>
              <a:t>0.06</a:t>
            </a:r>
          </a:p>
        </p:txBody>
      </p:sp>
      <p:sp>
        <p:nvSpPr>
          <p:cNvPr id="53" name="TextBox 52"/>
          <p:cNvSpPr txBox="1"/>
          <p:nvPr/>
        </p:nvSpPr>
        <p:spPr>
          <a:xfrm>
            <a:off x="2599682" y="2345976"/>
            <a:ext cx="965385" cy="276999"/>
          </a:xfrm>
          <a:prstGeom prst="rect">
            <a:avLst/>
          </a:prstGeom>
          <a:noFill/>
        </p:spPr>
        <p:txBody>
          <a:bodyPr wrap="square" rtlCol="0">
            <a:spAutoFit/>
          </a:bodyPr>
          <a:lstStyle/>
          <a:p>
            <a:pPr algn="ctr"/>
            <a:r>
              <a:rPr lang="en-US" sz="1200" dirty="0">
                <a:solidFill>
                  <a:srgbClr val="000000"/>
                </a:solidFill>
              </a:rPr>
              <a:t>(0.13-0.25)</a:t>
            </a:r>
          </a:p>
        </p:txBody>
      </p:sp>
      <p:sp>
        <p:nvSpPr>
          <p:cNvPr id="54" name="TextBox 53"/>
          <p:cNvSpPr txBox="1"/>
          <p:nvPr/>
        </p:nvSpPr>
        <p:spPr>
          <a:xfrm>
            <a:off x="3606135" y="3270534"/>
            <a:ext cx="965385" cy="276999"/>
          </a:xfrm>
          <a:prstGeom prst="rect">
            <a:avLst/>
          </a:prstGeom>
          <a:noFill/>
        </p:spPr>
        <p:txBody>
          <a:bodyPr wrap="square" rtlCol="0">
            <a:spAutoFit/>
          </a:bodyPr>
          <a:lstStyle/>
          <a:p>
            <a:pPr algn="ctr"/>
            <a:r>
              <a:rPr lang="en-US" sz="1200" dirty="0">
                <a:solidFill>
                  <a:srgbClr val="000000"/>
                </a:solidFill>
              </a:rPr>
              <a:t>(0.07-0.16)</a:t>
            </a:r>
          </a:p>
        </p:txBody>
      </p:sp>
      <p:sp>
        <p:nvSpPr>
          <p:cNvPr id="55" name="TextBox 54"/>
          <p:cNvSpPr txBox="1"/>
          <p:nvPr/>
        </p:nvSpPr>
        <p:spPr>
          <a:xfrm>
            <a:off x="4600543" y="3928576"/>
            <a:ext cx="965385" cy="276999"/>
          </a:xfrm>
          <a:prstGeom prst="rect">
            <a:avLst/>
          </a:prstGeom>
          <a:noFill/>
        </p:spPr>
        <p:txBody>
          <a:bodyPr wrap="square" rtlCol="0">
            <a:spAutoFit/>
          </a:bodyPr>
          <a:lstStyle/>
          <a:p>
            <a:pPr algn="ctr"/>
            <a:r>
              <a:rPr lang="en-US" sz="1200" dirty="0">
                <a:solidFill>
                  <a:srgbClr val="000000"/>
                </a:solidFill>
              </a:rPr>
              <a:t>(0.04-0.11)</a:t>
            </a:r>
          </a:p>
        </p:txBody>
      </p:sp>
      <p:sp>
        <p:nvSpPr>
          <p:cNvPr id="56" name="TextBox 55"/>
          <p:cNvSpPr txBox="1"/>
          <p:nvPr/>
        </p:nvSpPr>
        <p:spPr>
          <a:xfrm rot="16200000">
            <a:off x="-480576" y="3453569"/>
            <a:ext cx="3054848" cy="338554"/>
          </a:xfrm>
          <a:prstGeom prst="rect">
            <a:avLst/>
          </a:prstGeom>
          <a:noFill/>
        </p:spPr>
        <p:txBody>
          <a:bodyPr wrap="square" rtlCol="0">
            <a:spAutoFit/>
          </a:bodyPr>
          <a:lstStyle/>
          <a:p>
            <a:pPr algn="ctr"/>
            <a:r>
              <a:rPr lang="en-GB" sz="1600" b="1" dirty="0">
                <a:solidFill>
                  <a:srgbClr val="000000"/>
                </a:solidFill>
              </a:rPr>
              <a:t>Annual Estimated Rate</a:t>
            </a:r>
          </a:p>
        </p:txBody>
      </p:sp>
      <p:sp>
        <p:nvSpPr>
          <p:cNvPr id="57" name="Left Bracket 107"/>
          <p:cNvSpPr/>
          <p:nvPr/>
        </p:nvSpPr>
        <p:spPr>
          <a:xfrm rot="5400000">
            <a:off x="3223425" y="1719305"/>
            <a:ext cx="1650993" cy="2169264"/>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sp>
        <p:nvSpPr>
          <p:cNvPr id="58" name="TextBox 57"/>
          <p:cNvSpPr txBox="1"/>
          <p:nvPr/>
        </p:nvSpPr>
        <p:spPr>
          <a:xfrm>
            <a:off x="3267378" y="1706424"/>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-63%</a:t>
            </a:r>
            <a:r>
              <a:rPr lang="en-GB" sz="1600" b="1" baseline="30000" dirty="0">
                <a:solidFill>
                  <a:srgbClr val="000000"/>
                </a:solidFill>
              </a:rPr>
              <a:t>b</a:t>
            </a:r>
            <a:endParaRPr lang="en-US" sz="1600" b="1" baseline="30000" dirty="0">
              <a:solidFill>
                <a:srgbClr val="000000"/>
              </a:solidFill>
            </a:endParaRPr>
          </a:p>
        </p:txBody>
      </p:sp>
      <p:sp>
        <p:nvSpPr>
          <p:cNvPr id="59" name="Left Bracket 107"/>
          <p:cNvSpPr/>
          <p:nvPr/>
        </p:nvSpPr>
        <p:spPr>
          <a:xfrm rot="5400000">
            <a:off x="3250581" y="2107874"/>
            <a:ext cx="711440" cy="97029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cxnSp>
        <p:nvCxnSpPr>
          <p:cNvPr id="61" name="Straight Connector 60"/>
          <p:cNvCxnSpPr>
            <a:cxnSpLocks/>
            <a:stCxn id="59" idx="2"/>
            <a:endCxn id="54" idx="0"/>
          </p:cNvCxnSpPr>
          <p:nvPr/>
        </p:nvCxnSpPr>
        <p:spPr>
          <a:xfrm flipH="1">
            <a:off x="4088828" y="2237299"/>
            <a:ext cx="1532" cy="1033235"/>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 Placeholder 7"/>
          <p:cNvSpPr txBox="1">
            <a:spLocks/>
          </p:cNvSpPr>
          <p:nvPr/>
        </p:nvSpPr>
        <p:spPr>
          <a:xfrm>
            <a:off x="1184611" y="1291171"/>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SIROCCO (at 48 weeks)</a:t>
            </a:r>
            <a:r>
              <a:rPr lang="en-US" sz="1800" baseline="30000" dirty="0">
                <a:solidFill>
                  <a:srgbClr val="000000"/>
                </a:solidFill>
              </a:rPr>
              <a:t>1,2</a:t>
            </a:r>
            <a:endParaRPr lang="en-US" sz="1800" dirty="0">
              <a:solidFill>
                <a:srgbClr val="000000"/>
              </a:solidFill>
            </a:endParaRPr>
          </a:p>
        </p:txBody>
      </p:sp>
      <p:sp>
        <p:nvSpPr>
          <p:cNvPr id="62" name="Text Placeholder 7"/>
          <p:cNvSpPr txBox="1">
            <a:spLocks/>
          </p:cNvSpPr>
          <p:nvPr/>
        </p:nvSpPr>
        <p:spPr>
          <a:xfrm>
            <a:off x="6473233" y="1291171"/>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CALIMA (at 56 weeks)</a:t>
            </a:r>
            <a:r>
              <a:rPr lang="en-US" sz="1800" baseline="30000" dirty="0">
                <a:solidFill>
                  <a:srgbClr val="000000"/>
                </a:solidFill>
              </a:rPr>
              <a:t>3</a:t>
            </a:r>
            <a:r>
              <a:rPr lang="en-US" sz="1800" baseline="30000" dirty="0">
                <a:solidFill>
                  <a:schemeClr val="tx1"/>
                </a:solidFill>
              </a:rPr>
              <a:t>,a</a:t>
            </a:r>
            <a:r>
              <a:rPr lang="en-US" sz="1800" dirty="0">
                <a:solidFill>
                  <a:schemeClr val="tx1"/>
                </a:solidFill>
              </a:rPr>
              <a:t>  </a:t>
            </a:r>
            <a:r>
              <a:rPr lang="en-US" sz="1800" dirty="0">
                <a:solidFill>
                  <a:srgbClr val="000000"/>
                </a:solidFill>
              </a:rPr>
              <a:t>                               </a:t>
            </a:r>
          </a:p>
        </p:txBody>
      </p:sp>
      <p:graphicFrame>
        <p:nvGraphicFramePr>
          <p:cNvPr id="42" name="Table 41"/>
          <p:cNvGraphicFramePr>
            <a:graphicFrameLocks noGrp="1"/>
          </p:cNvGraphicFramePr>
          <p:nvPr>
            <p:extLst/>
          </p:nvPr>
        </p:nvGraphicFramePr>
        <p:xfrm>
          <a:off x="1825656" y="4997741"/>
          <a:ext cx="3740272" cy="370840"/>
        </p:xfrm>
        <a:graphic>
          <a:graphicData uri="http://schemas.openxmlformats.org/drawingml/2006/table">
            <a:tbl>
              <a:tblPr firstRow="1" bandRow="1">
                <a:tableStyleId>{2D5ABB26-0587-4C30-8999-92F81FD0307C}</a:tableStyleId>
              </a:tblPr>
              <a:tblGrid>
                <a:gridCol w="854164">
                  <a:extLst>
                    <a:ext uri="{9D8B030D-6E8A-4147-A177-3AD203B41FA5}">
                      <a16:colId xmlns:a16="http://schemas.microsoft.com/office/drawing/2014/main" val="20000"/>
                    </a:ext>
                  </a:extLst>
                </a:gridCol>
                <a:gridCol w="854164">
                  <a:extLst>
                    <a:ext uri="{9D8B030D-6E8A-4147-A177-3AD203B41FA5}">
                      <a16:colId xmlns:a16="http://schemas.microsoft.com/office/drawing/2014/main" val="20001"/>
                    </a:ext>
                  </a:extLst>
                </a:gridCol>
                <a:gridCol w="1109966">
                  <a:extLst>
                    <a:ext uri="{9D8B030D-6E8A-4147-A177-3AD203B41FA5}">
                      <a16:colId xmlns:a16="http://schemas.microsoft.com/office/drawing/2014/main" val="20002"/>
                    </a:ext>
                  </a:extLst>
                </a:gridCol>
                <a:gridCol w="921978">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267</a:t>
                      </a:r>
                    </a:p>
                  </a:txBody>
                  <a:tcPr/>
                </a:tc>
                <a:tc>
                  <a:txBody>
                    <a:bodyPr/>
                    <a:lstStyle/>
                    <a:p>
                      <a:pPr algn="ctr"/>
                      <a:r>
                        <a:rPr lang="en-US" sz="1600" b="1" dirty="0">
                          <a:solidFill>
                            <a:schemeClr val="tx1"/>
                          </a:solidFill>
                        </a:rPr>
                        <a:t>275</a:t>
                      </a:r>
                    </a:p>
                  </a:txBody>
                  <a:tcPr/>
                </a:tc>
                <a:tc>
                  <a:txBody>
                    <a:bodyPr/>
                    <a:lstStyle/>
                    <a:p>
                      <a:pPr algn="ctr"/>
                      <a:r>
                        <a:rPr lang="en-US" sz="1600" b="1" dirty="0">
                          <a:solidFill>
                            <a:schemeClr val="tx1"/>
                          </a:solidFill>
                        </a:rPr>
                        <a:t>267</a:t>
                      </a:r>
                    </a:p>
                  </a:txBody>
                  <a:tcP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nvPr>
        </p:nvGraphicFramePr>
        <p:xfrm>
          <a:off x="6346919" y="4940701"/>
          <a:ext cx="3830035" cy="370840"/>
        </p:xfrm>
        <a:graphic>
          <a:graphicData uri="http://schemas.openxmlformats.org/drawingml/2006/table">
            <a:tbl>
              <a:tblPr firstRow="1" bandRow="1">
                <a:tableStyleId>{2D5ABB26-0587-4C30-8999-92F81FD0307C}</a:tableStyleId>
              </a:tblPr>
              <a:tblGrid>
                <a:gridCol w="874663">
                  <a:extLst>
                    <a:ext uri="{9D8B030D-6E8A-4147-A177-3AD203B41FA5}">
                      <a16:colId xmlns:a16="http://schemas.microsoft.com/office/drawing/2014/main" val="20000"/>
                    </a:ext>
                  </a:extLst>
                </a:gridCol>
                <a:gridCol w="874663">
                  <a:extLst>
                    <a:ext uri="{9D8B030D-6E8A-4147-A177-3AD203B41FA5}">
                      <a16:colId xmlns:a16="http://schemas.microsoft.com/office/drawing/2014/main" val="20001"/>
                    </a:ext>
                  </a:extLst>
                </a:gridCol>
                <a:gridCol w="1136604">
                  <a:extLst>
                    <a:ext uri="{9D8B030D-6E8A-4147-A177-3AD203B41FA5}">
                      <a16:colId xmlns:a16="http://schemas.microsoft.com/office/drawing/2014/main" val="20002"/>
                    </a:ext>
                  </a:extLst>
                </a:gridCol>
                <a:gridCol w="944105">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248</a:t>
                      </a:r>
                    </a:p>
                  </a:txBody>
                  <a:tcPr/>
                </a:tc>
                <a:tc>
                  <a:txBody>
                    <a:bodyPr/>
                    <a:lstStyle/>
                    <a:p>
                      <a:pPr algn="ctr"/>
                      <a:r>
                        <a:rPr lang="en-US" sz="1600" b="1" dirty="0">
                          <a:solidFill>
                            <a:schemeClr val="tx1"/>
                          </a:solidFill>
                        </a:rPr>
                        <a:t>241</a:t>
                      </a:r>
                    </a:p>
                  </a:txBody>
                  <a:tcPr/>
                </a:tc>
                <a:tc>
                  <a:txBody>
                    <a:bodyPr/>
                    <a:lstStyle/>
                    <a:p>
                      <a:pPr algn="ctr"/>
                      <a:r>
                        <a:rPr lang="en-US" sz="1600" b="1" dirty="0">
                          <a:solidFill>
                            <a:schemeClr val="tx1"/>
                          </a:solidFill>
                        </a:rPr>
                        <a:t>239</a:t>
                      </a:r>
                    </a:p>
                  </a:txBody>
                  <a:tcPr/>
                </a:tc>
                <a:extLst>
                  <a:ext uri="{0D108BD9-81ED-4DB2-BD59-A6C34878D82A}">
                    <a16:rowId xmlns:a16="http://schemas.microsoft.com/office/drawing/2014/main" val="10000"/>
                  </a:ext>
                </a:extLst>
              </a:tr>
            </a:tbl>
          </a:graphicData>
        </a:graphic>
      </p:graphicFrame>
      <p:sp>
        <p:nvSpPr>
          <p:cNvPr id="65" name="TextBox 64"/>
          <p:cNvSpPr txBox="1"/>
          <p:nvPr/>
        </p:nvSpPr>
        <p:spPr>
          <a:xfrm>
            <a:off x="7306478" y="3735367"/>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-7%</a:t>
            </a:r>
            <a:endParaRPr lang="en-US" sz="1600" b="1" dirty="0">
              <a:solidFill>
                <a:srgbClr val="000000"/>
              </a:solidFill>
            </a:endParaRPr>
          </a:p>
        </p:txBody>
      </p:sp>
      <p:sp>
        <p:nvSpPr>
          <p:cNvPr id="66" name="Left Bracket 107"/>
          <p:cNvSpPr/>
          <p:nvPr/>
        </p:nvSpPr>
        <p:spPr>
          <a:xfrm rot="5400000" flipV="1">
            <a:off x="7915443" y="3603304"/>
            <a:ext cx="200070" cy="98070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sp>
        <p:nvSpPr>
          <p:cNvPr id="4" name="Rectangle 3"/>
          <p:cNvSpPr/>
          <p:nvPr/>
        </p:nvSpPr>
        <p:spPr>
          <a:xfrm>
            <a:off x="542778" y="5654723"/>
            <a:ext cx="11247120" cy="338554"/>
          </a:xfrm>
          <a:prstGeom prst="rect">
            <a:avLst/>
          </a:prstGeom>
        </p:spPr>
        <p:txBody>
          <a:bodyPr wrap="square">
            <a:spAutoFit/>
          </a:bodyPr>
          <a:lstStyle/>
          <a:p>
            <a:pPr marL="285750" indent="-228600">
              <a:buClr>
                <a:schemeClr val="accent1"/>
              </a:buClr>
              <a:buFont typeface="Arial" panose="020B0604020202020204" pitchFamily="34" charset="0"/>
              <a:buChar char="•"/>
            </a:pPr>
            <a:r>
              <a:rPr lang="en-US" sz="1600" b="1" dirty="0"/>
              <a:t>In SIROCCO, benralizumab decreased exacerbations requiring hospitalization or ED visits</a:t>
            </a:r>
            <a:endParaRPr lang="en-US" sz="1600" b="1" dirty="0">
              <a:solidFill>
                <a:srgbClr val="000000"/>
              </a:solidFill>
            </a:endParaRPr>
          </a:p>
        </p:txBody>
      </p:sp>
    </p:spTree>
    <p:extLst>
      <p:ext uri="{BB962C8B-B14F-4D97-AF65-F5344CB8AC3E}">
        <p14:creationId xmlns:p14="http://schemas.microsoft.com/office/powerpoint/2010/main" val="965901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160300" y="1784279"/>
            <a:ext cx="4803143" cy="3059523"/>
            <a:chOff x="1025681" y="1719051"/>
            <a:chExt cx="4567091" cy="2957694"/>
          </a:xfrm>
        </p:grpSpPr>
        <p:graphicFrame>
          <p:nvGraphicFramePr>
            <p:cNvPr id="37" name="Chart 36"/>
            <p:cNvGraphicFramePr>
              <a:graphicFrameLocks/>
            </p:cNvGraphicFramePr>
            <p:nvPr>
              <p:extLst/>
            </p:nvPr>
          </p:nvGraphicFramePr>
          <p:xfrm>
            <a:off x="1825963" y="1719051"/>
            <a:ext cx="3766809" cy="2957694"/>
          </p:xfrm>
          <a:graphic>
            <a:graphicData uri="http://schemas.openxmlformats.org/drawingml/2006/chart">
              <c:chart xmlns:c="http://schemas.openxmlformats.org/drawingml/2006/chart" xmlns:r="http://schemas.openxmlformats.org/officeDocument/2006/relationships" r:id="rId3"/>
            </a:graphicData>
          </a:graphic>
        </p:graphicFrame>
        <p:sp>
          <p:nvSpPr>
            <p:cNvPr id="38" name="TextBox 37"/>
            <p:cNvSpPr txBox="1"/>
            <p:nvPr/>
          </p:nvSpPr>
          <p:spPr>
            <a:xfrm>
              <a:off x="1374956" y="2302130"/>
              <a:ext cx="583000" cy="327286"/>
            </a:xfrm>
            <a:prstGeom prst="rect">
              <a:avLst/>
            </a:prstGeom>
            <a:noFill/>
          </p:spPr>
          <p:txBody>
            <a:bodyPr wrap="square" rtlCol="0">
              <a:spAutoFit/>
            </a:bodyPr>
            <a:lstStyle/>
            <a:p>
              <a:pPr algn="r"/>
              <a:r>
                <a:rPr lang="en-GB" sz="1600" dirty="0">
                  <a:solidFill>
                    <a:srgbClr val="000000"/>
                  </a:solidFill>
                </a:rPr>
                <a:t>400</a:t>
              </a:r>
            </a:p>
          </p:txBody>
        </p:sp>
        <p:sp>
          <p:nvSpPr>
            <p:cNvPr id="39" name="TextBox 38"/>
            <p:cNvSpPr txBox="1"/>
            <p:nvPr/>
          </p:nvSpPr>
          <p:spPr>
            <a:xfrm>
              <a:off x="1405353" y="2844519"/>
              <a:ext cx="583000" cy="327286"/>
            </a:xfrm>
            <a:prstGeom prst="rect">
              <a:avLst/>
            </a:prstGeom>
            <a:noFill/>
          </p:spPr>
          <p:txBody>
            <a:bodyPr wrap="square" rtlCol="0">
              <a:spAutoFit/>
            </a:bodyPr>
            <a:lstStyle/>
            <a:p>
              <a:pPr algn="r"/>
              <a:r>
                <a:rPr lang="en-GB" sz="1600" dirty="0">
                  <a:solidFill>
                    <a:srgbClr val="000000"/>
                  </a:solidFill>
                </a:rPr>
                <a:t>300</a:t>
              </a:r>
            </a:p>
          </p:txBody>
        </p:sp>
        <p:sp>
          <p:nvSpPr>
            <p:cNvPr id="40" name="TextBox 39"/>
            <p:cNvSpPr txBox="1"/>
            <p:nvPr/>
          </p:nvSpPr>
          <p:spPr>
            <a:xfrm>
              <a:off x="1419195" y="3370289"/>
              <a:ext cx="583000" cy="327286"/>
            </a:xfrm>
            <a:prstGeom prst="rect">
              <a:avLst/>
            </a:prstGeom>
            <a:noFill/>
          </p:spPr>
          <p:txBody>
            <a:bodyPr wrap="square" rtlCol="0">
              <a:spAutoFit/>
            </a:bodyPr>
            <a:lstStyle/>
            <a:p>
              <a:pPr algn="r"/>
              <a:r>
                <a:rPr lang="en-GB" sz="1600" dirty="0">
                  <a:solidFill>
                    <a:srgbClr val="000000"/>
                  </a:solidFill>
                </a:rPr>
                <a:t>200</a:t>
              </a:r>
            </a:p>
          </p:txBody>
        </p:sp>
        <p:sp>
          <p:nvSpPr>
            <p:cNvPr id="41" name="TextBox 40"/>
            <p:cNvSpPr txBox="1"/>
            <p:nvPr/>
          </p:nvSpPr>
          <p:spPr>
            <a:xfrm>
              <a:off x="1507909" y="4385453"/>
              <a:ext cx="325566" cy="281753"/>
            </a:xfrm>
            <a:prstGeom prst="rect">
              <a:avLst/>
            </a:prstGeom>
            <a:noFill/>
          </p:spPr>
          <p:txBody>
            <a:bodyPr wrap="square" rtlCol="0">
              <a:spAutoFit/>
            </a:bodyPr>
            <a:lstStyle/>
            <a:p>
              <a:pPr algn="r"/>
              <a:r>
                <a:rPr lang="en-GB" sz="1400" dirty="0">
                  <a:solidFill>
                    <a:srgbClr val="000000"/>
                  </a:solidFill>
                </a:rPr>
                <a:t>0</a:t>
              </a:r>
            </a:p>
          </p:txBody>
        </p:sp>
        <p:sp>
          <p:nvSpPr>
            <p:cNvPr id="42" name="TextBox 41"/>
            <p:cNvSpPr txBox="1"/>
            <p:nvPr/>
          </p:nvSpPr>
          <p:spPr>
            <a:xfrm>
              <a:off x="1412808" y="3919017"/>
              <a:ext cx="583000" cy="327286"/>
            </a:xfrm>
            <a:prstGeom prst="rect">
              <a:avLst/>
            </a:prstGeom>
            <a:noFill/>
          </p:spPr>
          <p:txBody>
            <a:bodyPr wrap="square" rtlCol="0">
              <a:spAutoFit/>
            </a:bodyPr>
            <a:lstStyle/>
            <a:p>
              <a:pPr algn="r"/>
              <a:r>
                <a:rPr lang="en-GB" sz="1600" dirty="0">
                  <a:solidFill>
                    <a:srgbClr val="000000"/>
                  </a:solidFill>
                </a:rPr>
                <a:t>100</a:t>
              </a:r>
            </a:p>
          </p:txBody>
        </p:sp>
        <p:sp>
          <p:nvSpPr>
            <p:cNvPr id="43" name="TextBox 42"/>
            <p:cNvSpPr txBox="1"/>
            <p:nvPr/>
          </p:nvSpPr>
          <p:spPr>
            <a:xfrm rot="16200000">
              <a:off x="-116313" y="2922453"/>
              <a:ext cx="2754656" cy="470668"/>
            </a:xfrm>
            <a:prstGeom prst="rect">
              <a:avLst/>
            </a:prstGeom>
            <a:noFill/>
          </p:spPr>
          <p:txBody>
            <a:bodyPr wrap="square" rtlCol="0">
              <a:spAutoFit/>
            </a:bodyPr>
            <a:lstStyle/>
            <a:p>
              <a:pPr algn="ctr"/>
              <a:r>
                <a:rPr lang="en-GB" sz="884" dirty="0">
                  <a:solidFill>
                    <a:srgbClr val="000000"/>
                  </a:solidFill>
                </a:rPr>
                <a:t>LS mean difference compared with baseline (L)</a:t>
              </a:r>
            </a:p>
          </p:txBody>
        </p:sp>
        <p:sp>
          <p:nvSpPr>
            <p:cNvPr id="45" name="TextBox 44"/>
            <p:cNvSpPr txBox="1"/>
            <p:nvPr/>
          </p:nvSpPr>
          <p:spPr>
            <a:xfrm>
              <a:off x="1379191" y="1809710"/>
              <a:ext cx="583000" cy="327286"/>
            </a:xfrm>
            <a:prstGeom prst="rect">
              <a:avLst/>
            </a:prstGeom>
            <a:noFill/>
          </p:spPr>
          <p:txBody>
            <a:bodyPr wrap="square" rtlCol="0">
              <a:spAutoFit/>
            </a:bodyPr>
            <a:lstStyle/>
            <a:p>
              <a:pPr algn="r"/>
              <a:r>
                <a:rPr lang="en-GB" sz="1600" dirty="0">
                  <a:solidFill>
                    <a:srgbClr val="000000"/>
                  </a:solidFill>
                </a:rPr>
                <a:t>500</a:t>
              </a:r>
            </a:p>
          </p:txBody>
        </p:sp>
      </p:grpSp>
      <p:sp>
        <p:nvSpPr>
          <p:cNvPr id="2" name="Title 1"/>
          <p:cNvSpPr>
            <a:spLocks noGrp="1"/>
          </p:cNvSpPr>
          <p:nvPr>
            <p:ph type="title"/>
          </p:nvPr>
        </p:nvSpPr>
        <p:spPr>
          <a:xfrm>
            <a:off x="470948" y="370217"/>
            <a:ext cx="11277600" cy="800099"/>
          </a:xfrm>
          <a:ln>
            <a:noFill/>
          </a:ln>
        </p:spPr>
        <p:txBody>
          <a:bodyPr/>
          <a:lstStyle/>
          <a:p>
            <a:r>
              <a:rPr lang="en-US" dirty="0"/>
              <a:t>SIROCCO and CALIMA: Both Benralizumab Dosing Schedules Significantly Increased Prebronchodilator FEV</a:t>
            </a:r>
            <a:r>
              <a:rPr lang="en-US" baseline="-25000" dirty="0"/>
              <a:t>1</a:t>
            </a:r>
            <a:r>
              <a:rPr lang="en-US" dirty="0"/>
              <a:t> </a:t>
            </a:r>
            <a:r>
              <a:rPr lang="en-US" altLang="en-US" dirty="0"/>
              <a:t>(EOS</a:t>
            </a:r>
            <a:r>
              <a:rPr lang="en-US" dirty="0"/>
              <a:t> ≥300 </a:t>
            </a:r>
            <a:r>
              <a:rPr lang="en-US" dirty="0">
                <a:solidFill>
                  <a:srgbClr val="7F134C"/>
                </a:solidFill>
              </a:rPr>
              <a:t>cells</a:t>
            </a:r>
            <a:r>
              <a:rPr lang="en-US" dirty="0"/>
              <a:t>/μL, High-Dosage ICS)</a:t>
            </a:r>
            <a:endParaRPr lang="en-US" sz="2200" dirty="0"/>
          </a:p>
        </p:txBody>
      </p:sp>
      <p:sp>
        <p:nvSpPr>
          <p:cNvPr id="3" name="Slide Number Placeholder 2"/>
          <p:cNvSpPr>
            <a:spLocks noGrp="1"/>
          </p:cNvSpPr>
          <p:nvPr>
            <p:ph type="sldNum" sz="quarter" idx="12"/>
          </p:nvPr>
        </p:nvSpPr>
        <p:spPr/>
        <p:txBody>
          <a:bodyPr/>
          <a:lstStyle/>
          <a:p>
            <a:fld id="{481F2B7F-198A-42B2-B878-1A7737CDC9EB}" type="slidenum">
              <a:rPr lang="en-US">
                <a:solidFill>
                  <a:srgbClr val="000000"/>
                </a:solidFill>
              </a:rPr>
              <a:pPr/>
              <a:t>17</a:t>
            </a:fld>
            <a:endParaRPr lang="en-US" dirty="0">
              <a:solidFill>
                <a:srgbClr val="000000"/>
              </a:solidFill>
            </a:endParaRPr>
          </a:p>
        </p:txBody>
      </p:sp>
      <p:sp>
        <p:nvSpPr>
          <p:cNvPr id="5" name="Text Placeholder 4"/>
          <p:cNvSpPr>
            <a:spLocks noGrp="1"/>
          </p:cNvSpPr>
          <p:nvPr>
            <p:ph type="body" sz="quarter" idx="13"/>
          </p:nvPr>
        </p:nvSpPr>
        <p:spPr>
          <a:xfrm>
            <a:off x="443753" y="6558318"/>
            <a:ext cx="9855200" cy="299123"/>
          </a:xfrm>
        </p:spPr>
        <p:txBody>
          <a:bodyPr/>
          <a:lstStyle/>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a:t>
            </a:r>
            <a:r>
              <a:rPr lang="en-US" dirty="0"/>
              <a:t> 2. FitzGerald JM et al. </a:t>
            </a:r>
            <a:r>
              <a:rPr lang="en-US" i="1" dirty="0"/>
              <a:t>Lancet</a:t>
            </a:r>
            <a:r>
              <a:rPr lang="en-US" dirty="0"/>
              <a:t>. 2016;388:2128-2141. </a:t>
            </a:r>
          </a:p>
        </p:txBody>
      </p:sp>
      <p:sp>
        <p:nvSpPr>
          <p:cNvPr id="67" name="Text Placeholder 7"/>
          <p:cNvSpPr txBox="1">
            <a:spLocks/>
          </p:cNvSpPr>
          <p:nvPr/>
        </p:nvSpPr>
        <p:spPr>
          <a:xfrm>
            <a:off x="1069585" y="1291171"/>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rgbClr val="000000"/>
                </a:solidFill>
              </a:rPr>
              <a:t>SIROCCO (48 weeks)</a:t>
            </a:r>
            <a:r>
              <a:rPr lang="en-US" sz="2000" baseline="30000" dirty="0">
                <a:solidFill>
                  <a:srgbClr val="000000"/>
                </a:solidFill>
              </a:rPr>
              <a:t>1</a:t>
            </a:r>
            <a:endParaRPr lang="en-US" sz="2000" dirty="0">
              <a:solidFill>
                <a:srgbClr val="000000"/>
              </a:solidFill>
            </a:endParaRPr>
          </a:p>
        </p:txBody>
      </p:sp>
      <p:sp>
        <p:nvSpPr>
          <p:cNvPr id="68" name="Text Placeholder 7"/>
          <p:cNvSpPr txBox="1">
            <a:spLocks/>
          </p:cNvSpPr>
          <p:nvPr/>
        </p:nvSpPr>
        <p:spPr>
          <a:xfrm>
            <a:off x="6358207" y="1291171"/>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rgbClr val="000000"/>
                </a:solidFill>
              </a:rPr>
              <a:t>CALIMA (56 weeks)</a:t>
            </a:r>
            <a:r>
              <a:rPr lang="en-US" sz="2000" baseline="30000" dirty="0">
                <a:solidFill>
                  <a:srgbClr val="000000"/>
                </a:solidFill>
              </a:rPr>
              <a:t>2a</a:t>
            </a:r>
            <a:r>
              <a:rPr lang="en-US" sz="2000" dirty="0">
                <a:solidFill>
                  <a:srgbClr val="000000"/>
                </a:solidFill>
              </a:rPr>
              <a:t>                                 </a:t>
            </a:r>
          </a:p>
        </p:txBody>
      </p:sp>
      <p:grpSp>
        <p:nvGrpSpPr>
          <p:cNvPr id="44" name="Group 43"/>
          <p:cNvGrpSpPr/>
          <p:nvPr/>
        </p:nvGrpSpPr>
        <p:grpSpPr>
          <a:xfrm>
            <a:off x="3906223" y="5167827"/>
            <a:ext cx="6210793" cy="321224"/>
            <a:chOff x="3988990" y="5469325"/>
            <a:chExt cx="6211245" cy="327134"/>
          </a:xfrm>
        </p:grpSpPr>
        <p:grpSp>
          <p:nvGrpSpPr>
            <p:cNvPr id="46" name="Group 45"/>
            <p:cNvGrpSpPr/>
            <p:nvPr/>
          </p:nvGrpSpPr>
          <p:grpSpPr>
            <a:xfrm>
              <a:off x="3988990" y="5469325"/>
              <a:ext cx="1186526" cy="313440"/>
              <a:chOff x="2980321" y="5474854"/>
              <a:chExt cx="1186526" cy="313440"/>
            </a:xfrm>
          </p:grpSpPr>
          <p:sp>
            <p:nvSpPr>
              <p:cNvPr id="53" name="Rectangle 52"/>
              <p:cNvSpPr/>
              <p:nvPr/>
            </p:nvSpPr>
            <p:spPr>
              <a:xfrm>
                <a:off x="2980321" y="5520985"/>
                <a:ext cx="192000" cy="192000"/>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ln>
                    <a:solidFill>
                      <a:srgbClr val="B0B6B6"/>
                    </a:solidFill>
                  </a:ln>
                  <a:solidFill>
                    <a:srgbClr val="B0B6B6"/>
                  </a:solidFill>
                </a:endParaRPr>
              </a:p>
            </p:txBody>
          </p:sp>
          <p:sp>
            <p:nvSpPr>
              <p:cNvPr id="55" name="TextBox 54"/>
              <p:cNvSpPr txBox="1"/>
              <p:nvPr/>
            </p:nvSpPr>
            <p:spPr>
              <a:xfrm>
                <a:off x="3186761"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47" name="Group 46"/>
            <p:cNvGrpSpPr/>
            <p:nvPr/>
          </p:nvGrpSpPr>
          <p:grpSpPr>
            <a:xfrm>
              <a:off x="5693800" y="5469325"/>
              <a:ext cx="2193538" cy="313440"/>
              <a:chOff x="4205856" y="5474855"/>
              <a:chExt cx="2193538" cy="313440"/>
            </a:xfrm>
          </p:grpSpPr>
          <p:sp>
            <p:nvSpPr>
              <p:cNvPr id="51" name="Rectangle 50"/>
              <p:cNvSpPr/>
              <p:nvPr/>
            </p:nvSpPr>
            <p:spPr>
              <a:xfrm>
                <a:off x="4205856" y="5520986"/>
                <a:ext cx="192000" cy="19200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52" name="TextBox 51"/>
              <p:cNvSpPr txBox="1"/>
              <p:nvPr/>
            </p:nvSpPr>
            <p:spPr>
              <a:xfrm>
                <a:off x="4404940" y="5474855"/>
                <a:ext cx="1994454" cy="313440"/>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48" name="Group 47"/>
            <p:cNvGrpSpPr/>
            <p:nvPr/>
          </p:nvGrpSpPr>
          <p:grpSpPr>
            <a:xfrm>
              <a:off x="8263797" y="5483019"/>
              <a:ext cx="1936438" cy="313440"/>
              <a:chOff x="7255128" y="5477488"/>
              <a:chExt cx="1936438" cy="313440"/>
            </a:xfrm>
          </p:grpSpPr>
          <p:sp>
            <p:nvSpPr>
              <p:cNvPr id="49" name="Rectangle 48"/>
              <p:cNvSpPr/>
              <p:nvPr/>
            </p:nvSpPr>
            <p:spPr>
              <a:xfrm>
                <a:off x="7255128" y="5523620"/>
                <a:ext cx="192000" cy="192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50" name="TextBox 49"/>
              <p:cNvSpPr txBox="1"/>
              <p:nvPr/>
            </p:nvSpPr>
            <p:spPr>
              <a:xfrm>
                <a:off x="7459899" y="5477488"/>
                <a:ext cx="1731667" cy="313440"/>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graphicFrame>
        <p:nvGraphicFramePr>
          <p:cNvPr id="56" name="Table 55"/>
          <p:cNvGraphicFramePr>
            <a:graphicFrameLocks noGrp="1"/>
          </p:cNvGraphicFramePr>
          <p:nvPr>
            <p:extLst>
              <p:ext uri="{D42A27DB-BD31-4B8C-83A1-F6EECF244321}">
                <p14:modId xmlns:p14="http://schemas.microsoft.com/office/powerpoint/2010/main" val="2363334737"/>
              </p:ext>
            </p:extLst>
          </p:nvPr>
        </p:nvGraphicFramePr>
        <p:xfrm>
          <a:off x="1491717" y="4813324"/>
          <a:ext cx="3600946" cy="370840"/>
        </p:xfrm>
        <a:graphic>
          <a:graphicData uri="http://schemas.openxmlformats.org/drawingml/2006/table">
            <a:tbl>
              <a:tblPr firstRow="1" bandRow="1">
                <a:tableStyleId>{2D5ABB26-0587-4C30-8999-92F81FD0307C}</a:tableStyleId>
              </a:tblPr>
              <a:tblGrid>
                <a:gridCol w="768774">
                  <a:extLst>
                    <a:ext uri="{9D8B030D-6E8A-4147-A177-3AD203B41FA5}">
                      <a16:colId xmlns:a16="http://schemas.microsoft.com/office/drawing/2014/main" val="20000"/>
                    </a:ext>
                  </a:extLst>
                </a:gridCol>
                <a:gridCol w="893708">
                  <a:extLst>
                    <a:ext uri="{9D8B030D-6E8A-4147-A177-3AD203B41FA5}">
                      <a16:colId xmlns:a16="http://schemas.microsoft.com/office/drawing/2014/main" val="20001"/>
                    </a:ext>
                  </a:extLst>
                </a:gridCol>
                <a:gridCol w="1006994">
                  <a:extLst>
                    <a:ext uri="{9D8B030D-6E8A-4147-A177-3AD203B41FA5}">
                      <a16:colId xmlns:a16="http://schemas.microsoft.com/office/drawing/2014/main" val="20002"/>
                    </a:ext>
                  </a:extLst>
                </a:gridCol>
                <a:gridCol w="931470">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261</a:t>
                      </a:r>
                    </a:p>
                  </a:txBody>
                  <a:tcPr/>
                </a:tc>
                <a:tc>
                  <a:txBody>
                    <a:bodyPr/>
                    <a:lstStyle/>
                    <a:p>
                      <a:pPr algn="ctr"/>
                      <a:r>
                        <a:rPr lang="en-US" sz="1600" b="1" dirty="0">
                          <a:solidFill>
                            <a:schemeClr val="tx1"/>
                          </a:solidFill>
                        </a:rPr>
                        <a:t>271</a:t>
                      </a:r>
                    </a:p>
                  </a:txBody>
                  <a:tcPr/>
                </a:tc>
                <a:tc>
                  <a:txBody>
                    <a:bodyPr/>
                    <a:lstStyle/>
                    <a:p>
                      <a:pPr algn="ctr"/>
                      <a:r>
                        <a:rPr lang="en-US" sz="1600" b="1" dirty="0">
                          <a:solidFill>
                            <a:schemeClr val="tx1"/>
                          </a:solidFill>
                        </a:rPr>
                        <a:t>264</a:t>
                      </a:r>
                    </a:p>
                  </a:txBody>
                  <a:tcPr/>
                </a:tc>
                <a:extLst>
                  <a:ext uri="{0D108BD9-81ED-4DB2-BD59-A6C34878D82A}">
                    <a16:rowId xmlns:a16="http://schemas.microsoft.com/office/drawing/2014/main" val="10000"/>
                  </a:ext>
                </a:extLst>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1776571609"/>
              </p:ext>
            </p:extLst>
          </p:nvPr>
        </p:nvGraphicFramePr>
        <p:xfrm>
          <a:off x="6922761" y="4773136"/>
          <a:ext cx="3583875" cy="370840"/>
        </p:xfrm>
        <a:graphic>
          <a:graphicData uri="http://schemas.openxmlformats.org/drawingml/2006/table">
            <a:tbl>
              <a:tblPr firstRow="1" bandRow="1">
                <a:tableStyleId>{2D5ABB26-0587-4C30-8999-92F81FD0307C}</a:tableStyleId>
              </a:tblPr>
              <a:tblGrid>
                <a:gridCol w="818448">
                  <a:extLst>
                    <a:ext uri="{9D8B030D-6E8A-4147-A177-3AD203B41FA5}">
                      <a16:colId xmlns:a16="http://schemas.microsoft.com/office/drawing/2014/main" val="20000"/>
                    </a:ext>
                  </a:extLst>
                </a:gridCol>
                <a:gridCol w="1036993">
                  <a:extLst>
                    <a:ext uri="{9D8B030D-6E8A-4147-A177-3AD203B41FA5}">
                      <a16:colId xmlns:a16="http://schemas.microsoft.com/office/drawing/2014/main" val="20001"/>
                    </a:ext>
                  </a:extLst>
                </a:gridCol>
                <a:gridCol w="845008">
                  <a:extLst>
                    <a:ext uri="{9D8B030D-6E8A-4147-A177-3AD203B41FA5}">
                      <a16:colId xmlns:a16="http://schemas.microsoft.com/office/drawing/2014/main" val="20002"/>
                    </a:ext>
                  </a:extLst>
                </a:gridCol>
                <a:gridCol w="883426">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l"/>
                      <a:r>
                        <a:rPr lang="en-US" sz="1600" b="1" dirty="0">
                          <a:solidFill>
                            <a:schemeClr val="tx1"/>
                          </a:solidFill>
                        </a:rPr>
                        <a:t>   244</a:t>
                      </a:r>
                    </a:p>
                  </a:txBody>
                  <a:tcPr/>
                </a:tc>
                <a:tc>
                  <a:txBody>
                    <a:bodyPr/>
                    <a:lstStyle/>
                    <a:p>
                      <a:pPr algn="l"/>
                      <a:r>
                        <a:rPr lang="en-US" sz="1600" b="1" dirty="0">
                          <a:solidFill>
                            <a:schemeClr val="tx1"/>
                          </a:solidFill>
                        </a:rPr>
                        <a:t>  238</a:t>
                      </a:r>
                    </a:p>
                  </a:txBody>
                  <a:tcPr/>
                </a:tc>
                <a:tc>
                  <a:txBody>
                    <a:bodyPr/>
                    <a:lstStyle/>
                    <a:p>
                      <a:pPr algn="ctr"/>
                      <a:r>
                        <a:rPr lang="en-US" sz="1600" b="1" dirty="0">
                          <a:solidFill>
                            <a:schemeClr val="tx1"/>
                          </a:solidFill>
                        </a:rPr>
                        <a:t> 238</a:t>
                      </a:r>
                    </a:p>
                  </a:txBody>
                  <a:tcPr/>
                </a:tc>
                <a:extLst>
                  <a:ext uri="{0D108BD9-81ED-4DB2-BD59-A6C34878D82A}">
                    <a16:rowId xmlns:a16="http://schemas.microsoft.com/office/drawing/2014/main" val="10000"/>
                  </a:ext>
                </a:extLst>
              </a:tr>
            </a:tbl>
          </a:graphicData>
        </a:graphic>
      </p:graphicFrame>
      <p:sp>
        <p:nvSpPr>
          <p:cNvPr id="70" name="Content Placeholder 2"/>
          <p:cNvSpPr txBox="1">
            <a:spLocks/>
          </p:cNvSpPr>
          <p:nvPr/>
        </p:nvSpPr>
        <p:spPr>
          <a:xfrm>
            <a:off x="526236" y="5624164"/>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1200"/>
              </a:spcBef>
              <a:spcAft>
                <a:spcPts val="0"/>
              </a:spcAft>
              <a:buClr>
                <a:schemeClr val="accent1"/>
              </a:buClr>
            </a:pPr>
            <a:r>
              <a:rPr lang="en-US" sz="1400" b="1" dirty="0">
                <a:solidFill>
                  <a:srgbClr val="000000"/>
                </a:solidFill>
              </a:rPr>
              <a:t>Benralizumab led to a significant improvement in lung function (prebronchodilator FEV</a:t>
            </a:r>
            <a:r>
              <a:rPr lang="en-US" sz="1400" b="1" baseline="-25000" dirty="0">
                <a:solidFill>
                  <a:srgbClr val="000000"/>
                </a:solidFill>
              </a:rPr>
              <a:t>1</a:t>
            </a:r>
            <a:r>
              <a:rPr lang="en-US" sz="1400" b="1" dirty="0">
                <a:solidFill>
                  <a:srgbClr val="000000"/>
                </a:solidFill>
              </a:rPr>
              <a:t>) at both dosing schedules compared to placebo in the SIROCCO and CALIMA trials</a:t>
            </a:r>
          </a:p>
        </p:txBody>
      </p:sp>
      <p:sp>
        <p:nvSpPr>
          <p:cNvPr id="22" name="Left Bracket 107"/>
          <p:cNvSpPr/>
          <p:nvPr/>
        </p:nvSpPr>
        <p:spPr>
          <a:xfrm rot="16200000" flipH="1">
            <a:off x="8209866" y="2534361"/>
            <a:ext cx="918491" cy="789218"/>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467555"/>
              <a:gd name="connsiteY0" fmla="*/ 752592 h 752592"/>
              <a:gd name="connsiteX1" fmla="*/ 0 w 1467555"/>
              <a:gd name="connsiteY1" fmla="*/ 752584 h 752592"/>
              <a:gd name="connsiteX2" fmla="*/ 0 w 1467555"/>
              <a:gd name="connsiteY2" fmla="*/ 8 h 752592"/>
              <a:gd name="connsiteX3" fmla="*/ 1217409 w 1467555"/>
              <a:gd name="connsiteY3" fmla="*/ 0 h 752592"/>
              <a:gd name="connsiteX4" fmla="*/ 1217409 w 1467555"/>
              <a:gd name="connsiteY4" fmla="*/ 752592 h 752592"/>
              <a:gd name="connsiteX0" fmla="*/ 326079 w 1467555"/>
              <a:gd name="connsiteY0" fmla="*/ 752592 h 752592"/>
              <a:gd name="connsiteX1" fmla="*/ 0 w 1467555"/>
              <a:gd name="connsiteY1" fmla="*/ 752584 h 752592"/>
              <a:gd name="connsiteX2" fmla="*/ 0 w 1467555"/>
              <a:gd name="connsiteY2" fmla="*/ 8 h 752592"/>
              <a:gd name="connsiteX3" fmla="*/ 1467555 w 1467555"/>
              <a:gd name="connsiteY3" fmla="*/ 5828 h 752592"/>
              <a:gd name="connsiteX0" fmla="*/ 1217409 w 1452668"/>
              <a:gd name="connsiteY0" fmla="*/ 752592 h 752592"/>
              <a:gd name="connsiteX1" fmla="*/ 0 w 1452668"/>
              <a:gd name="connsiteY1" fmla="*/ 752584 h 752592"/>
              <a:gd name="connsiteX2" fmla="*/ 0 w 1452668"/>
              <a:gd name="connsiteY2" fmla="*/ 8 h 752592"/>
              <a:gd name="connsiteX3" fmla="*/ 1217409 w 1452668"/>
              <a:gd name="connsiteY3" fmla="*/ 0 h 752592"/>
              <a:gd name="connsiteX4" fmla="*/ 1217409 w 1452668"/>
              <a:gd name="connsiteY4" fmla="*/ 752592 h 752592"/>
              <a:gd name="connsiteX0" fmla="*/ 326079 w 1452668"/>
              <a:gd name="connsiteY0" fmla="*/ 752592 h 752592"/>
              <a:gd name="connsiteX1" fmla="*/ 0 w 1452668"/>
              <a:gd name="connsiteY1" fmla="*/ 752584 h 752592"/>
              <a:gd name="connsiteX2" fmla="*/ 0 w 1452668"/>
              <a:gd name="connsiteY2" fmla="*/ 8 h 752592"/>
              <a:gd name="connsiteX3" fmla="*/ 1452669 w 1452668"/>
              <a:gd name="connsiteY3" fmla="*/ 5830 h 752592"/>
              <a:gd name="connsiteX0" fmla="*/ 1217409 w 1441505"/>
              <a:gd name="connsiteY0" fmla="*/ 752592 h 752592"/>
              <a:gd name="connsiteX1" fmla="*/ 0 w 1441505"/>
              <a:gd name="connsiteY1" fmla="*/ 752584 h 752592"/>
              <a:gd name="connsiteX2" fmla="*/ 0 w 1441505"/>
              <a:gd name="connsiteY2" fmla="*/ 8 h 752592"/>
              <a:gd name="connsiteX3" fmla="*/ 1217409 w 1441505"/>
              <a:gd name="connsiteY3" fmla="*/ 0 h 752592"/>
              <a:gd name="connsiteX4" fmla="*/ 1217409 w 1441505"/>
              <a:gd name="connsiteY4" fmla="*/ 752592 h 752592"/>
              <a:gd name="connsiteX0" fmla="*/ 326079 w 1441505"/>
              <a:gd name="connsiteY0" fmla="*/ 752592 h 752592"/>
              <a:gd name="connsiteX1" fmla="*/ 0 w 1441505"/>
              <a:gd name="connsiteY1" fmla="*/ 752584 h 752592"/>
              <a:gd name="connsiteX2" fmla="*/ 0 w 1441505"/>
              <a:gd name="connsiteY2" fmla="*/ 8 h 752592"/>
              <a:gd name="connsiteX3" fmla="*/ 1441506 w 1441505"/>
              <a:gd name="connsiteY3" fmla="*/ 5833 h 752592"/>
              <a:gd name="connsiteX0" fmla="*/ 1217409 w 1441506"/>
              <a:gd name="connsiteY0" fmla="*/ 752592 h 759874"/>
              <a:gd name="connsiteX1" fmla="*/ 0 w 1441506"/>
              <a:gd name="connsiteY1" fmla="*/ 752584 h 759874"/>
              <a:gd name="connsiteX2" fmla="*/ 0 w 1441506"/>
              <a:gd name="connsiteY2" fmla="*/ 8 h 759874"/>
              <a:gd name="connsiteX3" fmla="*/ 1217409 w 1441506"/>
              <a:gd name="connsiteY3" fmla="*/ 0 h 759874"/>
              <a:gd name="connsiteX4" fmla="*/ 1217409 w 1441506"/>
              <a:gd name="connsiteY4" fmla="*/ 752592 h 759874"/>
              <a:gd name="connsiteX0" fmla="*/ 482418 w 1441506"/>
              <a:gd name="connsiteY0" fmla="*/ 759874 h 759874"/>
              <a:gd name="connsiteX1" fmla="*/ 0 w 1441506"/>
              <a:gd name="connsiteY1" fmla="*/ 752584 h 759874"/>
              <a:gd name="connsiteX2" fmla="*/ 0 w 1441506"/>
              <a:gd name="connsiteY2" fmla="*/ 8 h 759874"/>
              <a:gd name="connsiteX3" fmla="*/ 1441506 w 1441506"/>
              <a:gd name="connsiteY3" fmla="*/ 5833 h 759874"/>
              <a:gd name="connsiteX0" fmla="*/ 1217409 w 1441506"/>
              <a:gd name="connsiteY0" fmla="*/ 752592 h 752592"/>
              <a:gd name="connsiteX1" fmla="*/ 0 w 1441506"/>
              <a:gd name="connsiteY1" fmla="*/ 752584 h 752592"/>
              <a:gd name="connsiteX2" fmla="*/ 0 w 1441506"/>
              <a:gd name="connsiteY2" fmla="*/ 8 h 752592"/>
              <a:gd name="connsiteX3" fmla="*/ 1217409 w 1441506"/>
              <a:gd name="connsiteY3" fmla="*/ 0 h 752592"/>
              <a:gd name="connsiteX4" fmla="*/ 1217409 w 1441506"/>
              <a:gd name="connsiteY4" fmla="*/ 752592 h 752592"/>
              <a:gd name="connsiteX0" fmla="*/ 508478 w 1441506"/>
              <a:gd name="connsiteY0" fmla="*/ 745312 h 752592"/>
              <a:gd name="connsiteX1" fmla="*/ 0 w 1441506"/>
              <a:gd name="connsiteY1" fmla="*/ 752584 h 752592"/>
              <a:gd name="connsiteX2" fmla="*/ 0 w 1441506"/>
              <a:gd name="connsiteY2" fmla="*/ 8 h 752592"/>
              <a:gd name="connsiteX3" fmla="*/ 1441506 w 1441506"/>
              <a:gd name="connsiteY3" fmla="*/ 5833 h 752592"/>
              <a:gd name="connsiteX0" fmla="*/ 1217409 w 1441506"/>
              <a:gd name="connsiteY0" fmla="*/ 752592 h 757451"/>
              <a:gd name="connsiteX1" fmla="*/ 0 w 1441506"/>
              <a:gd name="connsiteY1" fmla="*/ 752584 h 757451"/>
              <a:gd name="connsiteX2" fmla="*/ 0 w 1441506"/>
              <a:gd name="connsiteY2" fmla="*/ 8 h 757451"/>
              <a:gd name="connsiteX3" fmla="*/ 1217409 w 1441506"/>
              <a:gd name="connsiteY3" fmla="*/ 0 h 757451"/>
              <a:gd name="connsiteX4" fmla="*/ 1217409 w 1441506"/>
              <a:gd name="connsiteY4" fmla="*/ 752592 h 757451"/>
              <a:gd name="connsiteX0" fmla="*/ 508481 w 1441506"/>
              <a:gd name="connsiteY0" fmla="*/ 757451 h 757451"/>
              <a:gd name="connsiteX1" fmla="*/ 0 w 1441506"/>
              <a:gd name="connsiteY1" fmla="*/ 752584 h 757451"/>
              <a:gd name="connsiteX2" fmla="*/ 0 w 1441506"/>
              <a:gd name="connsiteY2" fmla="*/ 8 h 757451"/>
              <a:gd name="connsiteX3" fmla="*/ 1441506 w 1441506"/>
              <a:gd name="connsiteY3" fmla="*/ 5833 h 757451"/>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508485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Lst>
            <a:ahLst/>
            <a:cxnLst>
              <a:cxn ang="0">
                <a:pos x="connsiteX0" y="connsiteY0"/>
              </a:cxn>
              <a:cxn ang="0">
                <a:pos x="connsiteX1" y="connsiteY1"/>
              </a:cxn>
              <a:cxn ang="0">
                <a:pos x="connsiteX2" y="connsiteY2"/>
              </a:cxn>
              <a:cxn ang="0">
                <a:pos x="connsiteX3" y="connsiteY3"/>
              </a:cxn>
            </a:cxnLst>
            <a:rect l="l" t="t" r="r" b="b"/>
            <a:pathLst>
              <a:path w="1441506" h="752599" stroke="0" extrusionOk="0">
                <a:moveTo>
                  <a:pt x="1217409" y="752592"/>
                </a:moveTo>
                <a:lnTo>
                  <a:pt x="0" y="752584"/>
                </a:lnTo>
                <a:lnTo>
                  <a:pt x="0" y="8"/>
                </a:lnTo>
                <a:cubicBezTo>
                  <a:pt x="0" y="4"/>
                  <a:pt x="545053" y="0"/>
                  <a:pt x="1217409" y="0"/>
                </a:cubicBezTo>
                <a:lnTo>
                  <a:pt x="1217409" y="752592"/>
                </a:lnTo>
                <a:close/>
              </a:path>
              <a:path w="1441506" h="752599" fill="none">
                <a:moveTo>
                  <a:pt x="508485" y="752599"/>
                </a:moveTo>
                <a:lnTo>
                  <a:pt x="0" y="752584"/>
                </a:lnTo>
                <a:lnTo>
                  <a:pt x="0" y="8"/>
                </a:lnTo>
                <a:cubicBezTo>
                  <a:pt x="0" y="4"/>
                  <a:pt x="769150" y="5833"/>
                  <a:pt x="1441506" y="5833"/>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3" name="Left Bracket 107"/>
          <p:cNvSpPr/>
          <p:nvPr/>
        </p:nvSpPr>
        <p:spPr>
          <a:xfrm rot="16200000" flipH="1">
            <a:off x="8425972" y="1728542"/>
            <a:ext cx="1313168" cy="206892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5487"/>
              <a:gd name="connsiteX1" fmla="*/ 0 w 1217409"/>
              <a:gd name="connsiteY1" fmla="*/ 752584 h 755487"/>
              <a:gd name="connsiteX2" fmla="*/ 0 w 1217409"/>
              <a:gd name="connsiteY2" fmla="*/ 8 h 755487"/>
              <a:gd name="connsiteX3" fmla="*/ 1217409 w 1217409"/>
              <a:gd name="connsiteY3" fmla="*/ 0 h 755487"/>
              <a:gd name="connsiteX4" fmla="*/ 1217409 w 1217409"/>
              <a:gd name="connsiteY4" fmla="*/ 752592 h 755487"/>
              <a:gd name="connsiteX0" fmla="*/ 305481 w 1217409"/>
              <a:gd name="connsiteY0" fmla="*/ 755487 h 755487"/>
              <a:gd name="connsiteX1" fmla="*/ 0 w 1217409"/>
              <a:gd name="connsiteY1" fmla="*/ 752584 h 755487"/>
              <a:gd name="connsiteX2" fmla="*/ 0 w 1217409"/>
              <a:gd name="connsiteY2" fmla="*/ 8 h 755487"/>
              <a:gd name="connsiteX3" fmla="*/ 1195487 w 1217409"/>
              <a:gd name="connsiteY3" fmla="*/ 1 h 755487"/>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05481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4576"/>
              <a:gd name="connsiteX1" fmla="*/ 0 w 1217409"/>
              <a:gd name="connsiteY1" fmla="*/ 752584 h 754576"/>
              <a:gd name="connsiteX2" fmla="*/ 0 w 1217409"/>
              <a:gd name="connsiteY2" fmla="*/ 8 h 754576"/>
              <a:gd name="connsiteX3" fmla="*/ 1217409 w 1217409"/>
              <a:gd name="connsiteY3" fmla="*/ 0 h 754576"/>
              <a:gd name="connsiteX4" fmla="*/ 1217409 w 1217409"/>
              <a:gd name="connsiteY4" fmla="*/ 752592 h 754576"/>
              <a:gd name="connsiteX0" fmla="*/ 307919 w 1217409"/>
              <a:gd name="connsiteY0" fmla="*/ 754576 h 754576"/>
              <a:gd name="connsiteX1" fmla="*/ 0 w 1217409"/>
              <a:gd name="connsiteY1" fmla="*/ 752584 h 754576"/>
              <a:gd name="connsiteX2" fmla="*/ 0 w 1217409"/>
              <a:gd name="connsiteY2" fmla="*/ 8 h 754576"/>
              <a:gd name="connsiteX3" fmla="*/ 1195487 w 1217409"/>
              <a:gd name="connsiteY3" fmla="*/ 1 h 754576"/>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55 w 1217409"/>
              <a:gd name="connsiteY0" fmla="*/ 751841 h 752592"/>
              <a:gd name="connsiteX1" fmla="*/ 0 w 1217409"/>
              <a:gd name="connsiteY1" fmla="*/ 752584 h 752592"/>
              <a:gd name="connsiteX2" fmla="*/ 0 w 1217409"/>
              <a:gd name="connsiteY2" fmla="*/ 8 h 752592"/>
              <a:gd name="connsiteX3" fmla="*/ 1195487 w 1217409"/>
              <a:gd name="connsiteY3" fmla="*/ 1 h 75259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195487 w 1217409"/>
              <a:gd name="connsiteY3" fmla="*/ 1 h 752752"/>
            </a:gdLst>
            <a:ahLst/>
            <a:cxnLst>
              <a:cxn ang="0">
                <a:pos x="connsiteX0" y="connsiteY0"/>
              </a:cxn>
              <a:cxn ang="0">
                <a:pos x="connsiteX1" y="connsiteY1"/>
              </a:cxn>
              <a:cxn ang="0">
                <a:pos x="connsiteX2" y="connsiteY2"/>
              </a:cxn>
              <a:cxn ang="0">
                <a:pos x="connsiteX3" y="connsiteY3"/>
              </a:cxn>
            </a:cxnLst>
            <a:rect l="l" t="t" r="r" b="b"/>
            <a:pathLst>
              <a:path w="1217409" h="752752" stroke="0" extrusionOk="0">
                <a:moveTo>
                  <a:pt x="1217409" y="752592"/>
                </a:moveTo>
                <a:lnTo>
                  <a:pt x="0" y="752584"/>
                </a:lnTo>
                <a:lnTo>
                  <a:pt x="0" y="8"/>
                </a:lnTo>
                <a:cubicBezTo>
                  <a:pt x="0" y="4"/>
                  <a:pt x="545053" y="0"/>
                  <a:pt x="1217409" y="0"/>
                </a:cubicBezTo>
                <a:lnTo>
                  <a:pt x="1217409" y="752592"/>
                </a:lnTo>
                <a:close/>
              </a:path>
              <a:path w="1217409" h="752752" fill="none">
                <a:moveTo>
                  <a:pt x="310355" y="752752"/>
                </a:moveTo>
                <a:lnTo>
                  <a:pt x="0" y="752584"/>
                </a:lnTo>
                <a:lnTo>
                  <a:pt x="0" y="8"/>
                </a:lnTo>
                <a:cubicBezTo>
                  <a:pt x="0" y="4"/>
                  <a:pt x="523131" y="1"/>
                  <a:pt x="1195487" y="1"/>
                </a:cubicBezTo>
              </a:path>
            </a:pathLst>
          </a:custGeom>
          <a:ln w="38100">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4" name="TextBox 23"/>
          <p:cNvSpPr txBox="1"/>
          <p:nvPr/>
        </p:nvSpPr>
        <p:spPr>
          <a:xfrm>
            <a:off x="8128347" y="2212982"/>
            <a:ext cx="1122898"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+125 mL</a:t>
            </a:r>
            <a:r>
              <a:rPr lang="en-GB" sz="1400" baseline="30000" dirty="0">
                <a:solidFill>
                  <a:srgbClr val="000000"/>
                </a:solidFill>
              </a:rPr>
              <a:t>b</a:t>
            </a:r>
            <a:endParaRPr lang="en-US" sz="1400" dirty="0">
              <a:solidFill>
                <a:srgbClr val="000000"/>
              </a:solidFill>
            </a:endParaRPr>
          </a:p>
        </p:txBody>
      </p:sp>
      <p:sp>
        <p:nvSpPr>
          <p:cNvPr id="25" name="TextBox 24"/>
          <p:cNvSpPr txBox="1"/>
          <p:nvPr/>
        </p:nvSpPr>
        <p:spPr>
          <a:xfrm>
            <a:off x="8385475" y="1876271"/>
            <a:ext cx="1546592"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+116 mL</a:t>
            </a:r>
            <a:r>
              <a:rPr lang="en-GB" sz="1400" baseline="30000" dirty="0">
                <a:solidFill>
                  <a:srgbClr val="000000"/>
                </a:solidFill>
              </a:rPr>
              <a:t>c</a:t>
            </a:r>
            <a:endParaRPr lang="en-US" sz="1400" dirty="0">
              <a:solidFill>
                <a:srgbClr val="000000"/>
              </a:solidFill>
            </a:endParaRPr>
          </a:p>
        </p:txBody>
      </p:sp>
      <p:sp>
        <p:nvSpPr>
          <p:cNvPr id="54" name="TextBox 53"/>
          <p:cNvSpPr txBox="1"/>
          <p:nvPr/>
        </p:nvSpPr>
        <p:spPr>
          <a:xfrm rot="16200000">
            <a:off x="4756193" y="3023990"/>
            <a:ext cx="3118414" cy="584775"/>
          </a:xfrm>
          <a:prstGeom prst="rect">
            <a:avLst/>
          </a:prstGeom>
          <a:solidFill>
            <a:schemeClr val="bg1"/>
          </a:solidFill>
        </p:spPr>
        <p:txBody>
          <a:bodyPr wrap="square" rtlCol="0">
            <a:spAutoFit/>
          </a:bodyPr>
          <a:lstStyle/>
          <a:p>
            <a:pPr algn="ctr"/>
            <a:r>
              <a:rPr lang="en-GB" sz="1600" b="1" dirty="0">
                <a:solidFill>
                  <a:srgbClr val="000000"/>
                </a:solidFill>
              </a:rPr>
              <a:t>LSM Difference Compared With Baseline (mL)</a:t>
            </a:r>
          </a:p>
        </p:txBody>
      </p:sp>
      <p:grpSp>
        <p:nvGrpSpPr>
          <p:cNvPr id="57" name="Group 56"/>
          <p:cNvGrpSpPr/>
          <p:nvPr/>
        </p:nvGrpSpPr>
        <p:grpSpPr>
          <a:xfrm>
            <a:off x="697115" y="1879910"/>
            <a:ext cx="4907803" cy="3150058"/>
            <a:chOff x="827349" y="1714186"/>
            <a:chExt cx="4714285" cy="3038552"/>
          </a:xfrm>
        </p:grpSpPr>
        <p:graphicFrame>
          <p:nvGraphicFramePr>
            <p:cNvPr id="58" name="Chart 57"/>
            <p:cNvGraphicFramePr>
              <a:graphicFrameLocks/>
            </p:cNvGraphicFramePr>
            <p:nvPr>
              <p:extLst/>
            </p:nvPr>
          </p:nvGraphicFramePr>
          <p:xfrm>
            <a:off x="1774825" y="1714186"/>
            <a:ext cx="3766809" cy="2957697"/>
          </p:xfrm>
          <a:graphic>
            <a:graphicData uri="http://schemas.openxmlformats.org/drawingml/2006/chart">
              <c:chart xmlns:c="http://schemas.openxmlformats.org/drawingml/2006/chart" xmlns:r="http://schemas.openxmlformats.org/officeDocument/2006/relationships" r:id="rId4"/>
            </a:graphicData>
          </a:graphic>
        </p:graphicFrame>
        <p:sp>
          <p:nvSpPr>
            <p:cNvPr id="59" name="TextBox 58"/>
            <p:cNvSpPr txBox="1"/>
            <p:nvPr/>
          </p:nvSpPr>
          <p:spPr>
            <a:xfrm>
              <a:off x="1250474" y="2245380"/>
              <a:ext cx="583000" cy="326570"/>
            </a:xfrm>
            <a:prstGeom prst="rect">
              <a:avLst/>
            </a:prstGeom>
            <a:noFill/>
          </p:spPr>
          <p:txBody>
            <a:bodyPr wrap="square" rtlCol="0">
              <a:spAutoFit/>
            </a:bodyPr>
            <a:lstStyle/>
            <a:p>
              <a:pPr algn="r"/>
              <a:r>
                <a:rPr lang="en-GB" sz="1600" dirty="0">
                  <a:solidFill>
                    <a:srgbClr val="000000"/>
                  </a:solidFill>
                </a:rPr>
                <a:t>400</a:t>
              </a:r>
            </a:p>
          </p:txBody>
        </p:sp>
        <p:sp>
          <p:nvSpPr>
            <p:cNvPr id="60" name="TextBox 59"/>
            <p:cNvSpPr txBox="1"/>
            <p:nvPr/>
          </p:nvSpPr>
          <p:spPr>
            <a:xfrm>
              <a:off x="1250474" y="2787495"/>
              <a:ext cx="583000" cy="326570"/>
            </a:xfrm>
            <a:prstGeom prst="rect">
              <a:avLst/>
            </a:prstGeom>
            <a:noFill/>
          </p:spPr>
          <p:txBody>
            <a:bodyPr wrap="square" rtlCol="0">
              <a:spAutoFit/>
            </a:bodyPr>
            <a:lstStyle/>
            <a:p>
              <a:pPr algn="r"/>
              <a:r>
                <a:rPr lang="en-GB" sz="1600" dirty="0">
                  <a:solidFill>
                    <a:srgbClr val="000000"/>
                  </a:solidFill>
                </a:rPr>
                <a:t>300</a:t>
              </a:r>
            </a:p>
          </p:txBody>
        </p:sp>
        <p:sp>
          <p:nvSpPr>
            <p:cNvPr id="61" name="TextBox 60"/>
            <p:cNvSpPr txBox="1"/>
            <p:nvPr/>
          </p:nvSpPr>
          <p:spPr>
            <a:xfrm>
              <a:off x="1250474" y="3319551"/>
              <a:ext cx="583000" cy="326570"/>
            </a:xfrm>
            <a:prstGeom prst="rect">
              <a:avLst/>
            </a:prstGeom>
            <a:noFill/>
          </p:spPr>
          <p:txBody>
            <a:bodyPr wrap="square" rtlCol="0">
              <a:spAutoFit/>
            </a:bodyPr>
            <a:lstStyle/>
            <a:p>
              <a:pPr algn="r"/>
              <a:r>
                <a:rPr lang="en-GB" sz="1600" dirty="0">
                  <a:solidFill>
                    <a:srgbClr val="000000"/>
                  </a:solidFill>
                </a:rPr>
                <a:t>200</a:t>
              </a:r>
            </a:p>
          </p:txBody>
        </p:sp>
        <p:sp>
          <p:nvSpPr>
            <p:cNvPr id="62" name="TextBox 61"/>
            <p:cNvSpPr txBox="1"/>
            <p:nvPr/>
          </p:nvSpPr>
          <p:spPr>
            <a:xfrm>
              <a:off x="1507909" y="4385457"/>
              <a:ext cx="325566" cy="326570"/>
            </a:xfrm>
            <a:prstGeom prst="rect">
              <a:avLst/>
            </a:prstGeom>
            <a:noFill/>
          </p:spPr>
          <p:txBody>
            <a:bodyPr wrap="square" rtlCol="0">
              <a:spAutoFit/>
            </a:bodyPr>
            <a:lstStyle/>
            <a:p>
              <a:pPr algn="r"/>
              <a:r>
                <a:rPr lang="en-GB" sz="1600" dirty="0">
                  <a:solidFill>
                    <a:srgbClr val="000000"/>
                  </a:solidFill>
                </a:rPr>
                <a:t>0</a:t>
              </a:r>
            </a:p>
          </p:txBody>
        </p:sp>
        <p:sp>
          <p:nvSpPr>
            <p:cNvPr id="63" name="TextBox 62"/>
            <p:cNvSpPr txBox="1"/>
            <p:nvPr/>
          </p:nvSpPr>
          <p:spPr>
            <a:xfrm>
              <a:off x="1250474" y="3862062"/>
              <a:ext cx="583000" cy="326570"/>
            </a:xfrm>
            <a:prstGeom prst="rect">
              <a:avLst/>
            </a:prstGeom>
            <a:noFill/>
          </p:spPr>
          <p:txBody>
            <a:bodyPr wrap="square" rtlCol="0">
              <a:spAutoFit/>
            </a:bodyPr>
            <a:lstStyle/>
            <a:p>
              <a:pPr algn="r"/>
              <a:r>
                <a:rPr lang="en-GB" sz="1600" dirty="0">
                  <a:solidFill>
                    <a:srgbClr val="000000"/>
                  </a:solidFill>
                </a:rPr>
                <a:t>100</a:t>
              </a:r>
            </a:p>
          </p:txBody>
        </p:sp>
        <p:sp>
          <p:nvSpPr>
            <p:cNvPr id="64" name="TextBox 63"/>
            <p:cNvSpPr txBox="1"/>
            <p:nvPr/>
          </p:nvSpPr>
          <p:spPr>
            <a:xfrm rot="16200000">
              <a:off x="-406247" y="2957425"/>
              <a:ext cx="3028909" cy="561717"/>
            </a:xfrm>
            <a:prstGeom prst="rect">
              <a:avLst/>
            </a:prstGeom>
            <a:noFill/>
          </p:spPr>
          <p:txBody>
            <a:bodyPr wrap="square" rtlCol="0">
              <a:spAutoFit/>
            </a:bodyPr>
            <a:lstStyle/>
            <a:p>
              <a:pPr algn="ctr"/>
              <a:r>
                <a:rPr lang="en-GB" sz="1600" b="1" dirty="0">
                  <a:solidFill>
                    <a:srgbClr val="000000"/>
                  </a:solidFill>
                </a:rPr>
                <a:t>LSM Difference Compared With Baseline (mL)</a:t>
              </a:r>
            </a:p>
          </p:txBody>
        </p:sp>
        <p:sp>
          <p:nvSpPr>
            <p:cNvPr id="65" name="TextBox 64"/>
            <p:cNvSpPr txBox="1"/>
            <p:nvPr/>
          </p:nvSpPr>
          <p:spPr>
            <a:xfrm>
              <a:off x="1242963" y="1719053"/>
              <a:ext cx="583000" cy="326570"/>
            </a:xfrm>
            <a:prstGeom prst="rect">
              <a:avLst/>
            </a:prstGeom>
            <a:noFill/>
          </p:spPr>
          <p:txBody>
            <a:bodyPr wrap="square" rtlCol="0">
              <a:spAutoFit/>
            </a:bodyPr>
            <a:lstStyle/>
            <a:p>
              <a:pPr algn="r"/>
              <a:r>
                <a:rPr lang="en-GB" sz="1600" dirty="0">
                  <a:solidFill>
                    <a:srgbClr val="000000"/>
                  </a:solidFill>
                </a:rPr>
                <a:t>500</a:t>
              </a:r>
            </a:p>
          </p:txBody>
        </p:sp>
      </p:grpSp>
      <p:sp>
        <p:nvSpPr>
          <p:cNvPr id="66" name="Left Bracket 107"/>
          <p:cNvSpPr/>
          <p:nvPr/>
        </p:nvSpPr>
        <p:spPr>
          <a:xfrm rot="16200000" flipH="1">
            <a:off x="2756133" y="2507716"/>
            <a:ext cx="863432" cy="81613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467555"/>
              <a:gd name="connsiteY0" fmla="*/ 752592 h 752592"/>
              <a:gd name="connsiteX1" fmla="*/ 0 w 1467555"/>
              <a:gd name="connsiteY1" fmla="*/ 752584 h 752592"/>
              <a:gd name="connsiteX2" fmla="*/ 0 w 1467555"/>
              <a:gd name="connsiteY2" fmla="*/ 8 h 752592"/>
              <a:gd name="connsiteX3" fmla="*/ 1217409 w 1467555"/>
              <a:gd name="connsiteY3" fmla="*/ 0 h 752592"/>
              <a:gd name="connsiteX4" fmla="*/ 1217409 w 1467555"/>
              <a:gd name="connsiteY4" fmla="*/ 752592 h 752592"/>
              <a:gd name="connsiteX0" fmla="*/ 326079 w 1467555"/>
              <a:gd name="connsiteY0" fmla="*/ 752592 h 752592"/>
              <a:gd name="connsiteX1" fmla="*/ 0 w 1467555"/>
              <a:gd name="connsiteY1" fmla="*/ 752584 h 752592"/>
              <a:gd name="connsiteX2" fmla="*/ 0 w 1467555"/>
              <a:gd name="connsiteY2" fmla="*/ 8 h 752592"/>
              <a:gd name="connsiteX3" fmla="*/ 1467555 w 1467555"/>
              <a:gd name="connsiteY3" fmla="*/ 5828 h 752592"/>
              <a:gd name="connsiteX0" fmla="*/ 1217409 w 1452668"/>
              <a:gd name="connsiteY0" fmla="*/ 752592 h 752592"/>
              <a:gd name="connsiteX1" fmla="*/ 0 w 1452668"/>
              <a:gd name="connsiteY1" fmla="*/ 752584 h 752592"/>
              <a:gd name="connsiteX2" fmla="*/ 0 w 1452668"/>
              <a:gd name="connsiteY2" fmla="*/ 8 h 752592"/>
              <a:gd name="connsiteX3" fmla="*/ 1217409 w 1452668"/>
              <a:gd name="connsiteY3" fmla="*/ 0 h 752592"/>
              <a:gd name="connsiteX4" fmla="*/ 1217409 w 1452668"/>
              <a:gd name="connsiteY4" fmla="*/ 752592 h 752592"/>
              <a:gd name="connsiteX0" fmla="*/ 326079 w 1452668"/>
              <a:gd name="connsiteY0" fmla="*/ 752592 h 752592"/>
              <a:gd name="connsiteX1" fmla="*/ 0 w 1452668"/>
              <a:gd name="connsiteY1" fmla="*/ 752584 h 752592"/>
              <a:gd name="connsiteX2" fmla="*/ 0 w 1452668"/>
              <a:gd name="connsiteY2" fmla="*/ 8 h 752592"/>
              <a:gd name="connsiteX3" fmla="*/ 1452669 w 1452668"/>
              <a:gd name="connsiteY3" fmla="*/ 5830 h 752592"/>
              <a:gd name="connsiteX0" fmla="*/ 1217409 w 1441505"/>
              <a:gd name="connsiteY0" fmla="*/ 752592 h 752592"/>
              <a:gd name="connsiteX1" fmla="*/ 0 w 1441505"/>
              <a:gd name="connsiteY1" fmla="*/ 752584 h 752592"/>
              <a:gd name="connsiteX2" fmla="*/ 0 w 1441505"/>
              <a:gd name="connsiteY2" fmla="*/ 8 h 752592"/>
              <a:gd name="connsiteX3" fmla="*/ 1217409 w 1441505"/>
              <a:gd name="connsiteY3" fmla="*/ 0 h 752592"/>
              <a:gd name="connsiteX4" fmla="*/ 1217409 w 1441505"/>
              <a:gd name="connsiteY4" fmla="*/ 752592 h 752592"/>
              <a:gd name="connsiteX0" fmla="*/ 326079 w 1441505"/>
              <a:gd name="connsiteY0" fmla="*/ 752592 h 752592"/>
              <a:gd name="connsiteX1" fmla="*/ 0 w 1441505"/>
              <a:gd name="connsiteY1" fmla="*/ 752584 h 752592"/>
              <a:gd name="connsiteX2" fmla="*/ 0 w 1441505"/>
              <a:gd name="connsiteY2" fmla="*/ 8 h 752592"/>
              <a:gd name="connsiteX3" fmla="*/ 1441506 w 1441505"/>
              <a:gd name="connsiteY3" fmla="*/ 5833 h 752592"/>
              <a:gd name="connsiteX0" fmla="*/ 1217409 w 1441506"/>
              <a:gd name="connsiteY0" fmla="*/ 752592 h 759874"/>
              <a:gd name="connsiteX1" fmla="*/ 0 w 1441506"/>
              <a:gd name="connsiteY1" fmla="*/ 752584 h 759874"/>
              <a:gd name="connsiteX2" fmla="*/ 0 w 1441506"/>
              <a:gd name="connsiteY2" fmla="*/ 8 h 759874"/>
              <a:gd name="connsiteX3" fmla="*/ 1217409 w 1441506"/>
              <a:gd name="connsiteY3" fmla="*/ 0 h 759874"/>
              <a:gd name="connsiteX4" fmla="*/ 1217409 w 1441506"/>
              <a:gd name="connsiteY4" fmla="*/ 752592 h 759874"/>
              <a:gd name="connsiteX0" fmla="*/ 482418 w 1441506"/>
              <a:gd name="connsiteY0" fmla="*/ 759874 h 759874"/>
              <a:gd name="connsiteX1" fmla="*/ 0 w 1441506"/>
              <a:gd name="connsiteY1" fmla="*/ 752584 h 759874"/>
              <a:gd name="connsiteX2" fmla="*/ 0 w 1441506"/>
              <a:gd name="connsiteY2" fmla="*/ 8 h 759874"/>
              <a:gd name="connsiteX3" fmla="*/ 1441506 w 1441506"/>
              <a:gd name="connsiteY3" fmla="*/ 5833 h 759874"/>
              <a:gd name="connsiteX0" fmla="*/ 1217409 w 1441506"/>
              <a:gd name="connsiteY0" fmla="*/ 752592 h 752592"/>
              <a:gd name="connsiteX1" fmla="*/ 0 w 1441506"/>
              <a:gd name="connsiteY1" fmla="*/ 752584 h 752592"/>
              <a:gd name="connsiteX2" fmla="*/ 0 w 1441506"/>
              <a:gd name="connsiteY2" fmla="*/ 8 h 752592"/>
              <a:gd name="connsiteX3" fmla="*/ 1217409 w 1441506"/>
              <a:gd name="connsiteY3" fmla="*/ 0 h 752592"/>
              <a:gd name="connsiteX4" fmla="*/ 1217409 w 1441506"/>
              <a:gd name="connsiteY4" fmla="*/ 752592 h 752592"/>
              <a:gd name="connsiteX0" fmla="*/ 508478 w 1441506"/>
              <a:gd name="connsiteY0" fmla="*/ 745312 h 752592"/>
              <a:gd name="connsiteX1" fmla="*/ 0 w 1441506"/>
              <a:gd name="connsiteY1" fmla="*/ 752584 h 752592"/>
              <a:gd name="connsiteX2" fmla="*/ 0 w 1441506"/>
              <a:gd name="connsiteY2" fmla="*/ 8 h 752592"/>
              <a:gd name="connsiteX3" fmla="*/ 1441506 w 1441506"/>
              <a:gd name="connsiteY3" fmla="*/ 5833 h 752592"/>
              <a:gd name="connsiteX0" fmla="*/ 1217409 w 1441506"/>
              <a:gd name="connsiteY0" fmla="*/ 752592 h 757451"/>
              <a:gd name="connsiteX1" fmla="*/ 0 w 1441506"/>
              <a:gd name="connsiteY1" fmla="*/ 752584 h 757451"/>
              <a:gd name="connsiteX2" fmla="*/ 0 w 1441506"/>
              <a:gd name="connsiteY2" fmla="*/ 8 h 757451"/>
              <a:gd name="connsiteX3" fmla="*/ 1217409 w 1441506"/>
              <a:gd name="connsiteY3" fmla="*/ 0 h 757451"/>
              <a:gd name="connsiteX4" fmla="*/ 1217409 w 1441506"/>
              <a:gd name="connsiteY4" fmla="*/ 752592 h 757451"/>
              <a:gd name="connsiteX0" fmla="*/ 508481 w 1441506"/>
              <a:gd name="connsiteY0" fmla="*/ 757451 h 757451"/>
              <a:gd name="connsiteX1" fmla="*/ 0 w 1441506"/>
              <a:gd name="connsiteY1" fmla="*/ 752584 h 757451"/>
              <a:gd name="connsiteX2" fmla="*/ 0 w 1441506"/>
              <a:gd name="connsiteY2" fmla="*/ 8 h 757451"/>
              <a:gd name="connsiteX3" fmla="*/ 1441506 w 1441506"/>
              <a:gd name="connsiteY3" fmla="*/ 5833 h 757451"/>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508485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Lst>
            <a:ahLst/>
            <a:cxnLst>
              <a:cxn ang="0">
                <a:pos x="connsiteX0" y="connsiteY0"/>
              </a:cxn>
              <a:cxn ang="0">
                <a:pos x="connsiteX1" y="connsiteY1"/>
              </a:cxn>
              <a:cxn ang="0">
                <a:pos x="connsiteX2" y="connsiteY2"/>
              </a:cxn>
              <a:cxn ang="0">
                <a:pos x="connsiteX3" y="connsiteY3"/>
              </a:cxn>
            </a:cxnLst>
            <a:rect l="l" t="t" r="r" b="b"/>
            <a:pathLst>
              <a:path w="1441506" h="752599" stroke="0" extrusionOk="0">
                <a:moveTo>
                  <a:pt x="1217409" y="752592"/>
                </a:moveTo>
                <a:lnTo>
                  <a:pt x="0" y="752584"/>
                </a:lnTo>
                <a:lnTo>
                  <a:pt x="0" y="8"/>
                </a:lnTo>
                <a:cubicBezTo>
                  <a:pt x="0" y="4"/>
                  <a:pt x="545053" y="0"/>
                  <a:pt x="1217409" y="0"/>
                </a:cubicBezTo>
                <a:lnTo>
                  <a:pt x="1217409" y="752592"/>
                </a:lnTo>
                <a:close/>
              </a:path>
              <a:path w="1441506" h="752599" fill="none">
                <a:moveTo>
                  <a:pt x="508485" y="752599"/>
                </a:moveTo>
                <a:lnTo>
                  <a:pt x="0" y="752584"/>
                </a:lnTo>
                <a:lnTo>
                  <a:pt x="0" y="8"/>
                </a:lnTo>
                <a:cubicBezTo>
                  <a:pt x="0" y="4"/>
                  <a:pt x="769150" y="5833"/>
                  <a:pt x="1441506" y="5833"/>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71" name="Left Bracket 107"/>
          <p:cNvSpPr/>
          <p:nvPr/>
        </p:nvSpPr>
        <p:spPr>
          <a:xfrm rot="16200000" flipH="1">
            <a:off x="2946364" y="1742891"/>
            <a:ext cx="1277178" cy="1990023"/>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5487"/>
              <a:gd name="connsiteX1" fmla="*/ 0 w 1217409"/>
              <a:gd name="connsiteY1" fmla="*/ 752584 h 755487"/>
              <a:gd name="connsiteX2" fmla="*/ 0 w 1217409"/>
              <a:gd name="connsiteY2" fmla="*/ 8 h 755487"/>
              <a:gd name="connsiteX3" fmla="*/ 1217409 w 1217409"/>
              <a:gd name="connsiteY3" fmla="*/ 0 h 755487"/>
              <a:gd name="connsiteX4" fmla="*/ 1217409 w 1217409"/>
              <a:gd name="connsiteY4" fmla="*/ 752592 h 755487"/>
              <a:gd name="connsiteX0" fmla="*/ 305481 w 1217409"/>
              <a:gd name="connsiteY0" fmla="*/ 755487 h 755487"/>
              <a:gd name="connsiteX1" fmla="*/ 0 w 1217409"/>
              <a:gd name="connsiteY1" fmla="*/ 752584 h 755487"/>
              <a:gd name="connsiteX2" fmla="*/ 0 w 1217409"/>
              <a:gd name="connsiteY2" fmla="*/ 8 h 755487"/>
              <a:gd name="connsiteX3" fmla="*/ 1195487 w 1217409"/>
              <a:gd name="connsiteY3" fmla="*/ 1 h 755487"/>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05481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4576"/>
              <a:gd name="connsiteX1" fmla="*/ 0 w 1217409"/>
              <a:gd name="connsiteY1" fmla="*/ 752584 h 754576"/>
              <a:gd name="connsiteX2" fmla="*/ 0 w 1217409"/>
              <a:gd name="connsiteY2" fmla="*/ 8 h 754576"/>
              <a:gd name="connsiteX3" fmla="*/ 1217409 w 1217409"/>
              <a:gd name="connsiteY3" fmla="*/ 0 h 754576"/>
              <a:gd name="connsiteX4" fmla="*/ 1217409 w 1217409"/>
              <a:gd name="connsiteY4" fmla="*/ 752592 h 754576"/>
              <a:gd name="connsiteX0" fmla="*/ 307919 w 1217409"/>
              <a:gd name="connsiteY0" fmla="*/ 754576 h 754576"/>
              <a:gd name="connsiteX1" fmla="*/ 0 w 1217409"/>
              <a:gd name="connsiteY1" fmla="*/ 752584 h 754576"/>
              <a:gd name="connsiteX2" fmla="*/ 0 w 1217409"/>
              <a:gd name="connsiteY2" fmla="*/ 8 h 754576"/>
              <a:gd name="connsiteX3" fmla="*/ 1195487 w 1217409"/>
              <a:gd name="connsiteY3" fmla="*/ 1 h 754576"/>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55 w 1217409"/>
              <a:gd name="connsiteY0" fmla="*/ 751841 h 752592"/>
              <a:gd name="connsiteX1" fmla="*/ 0 w 1217409"/>
              <a:gd name="connsiteY1" fmla="*/ 752584 h 752592"/>
              <a:gd name="connsiteX2" fmla="*/ 0 w 1217409"/>
              <a:gd name="connsiteY2" fmla="*/ 8 h 752592"/>
              <a:gd name="connsiteX3" fmla="*/ 1195487 w 1217409"/>
              <a:gd name="connsiteY3" fmla="*/ 1 h 75259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195487 w 1217409"/>
              <a:gd name="connsiteY3" fmla="*/ 1 h 752752"/>
            </a:gdLst>
            <a:ahLst/>
            <a:cxnLst>
              <a:cxn ang="0">
                <a:pos x="connsiteX0" y="connsiteY0"/>
              </a:cxn>
              <a:cxn ang="0">
                <a:pos x="connsiteX1" y="connsiteY1"/>
              </a:cxn>
              <a:cxn ang="0">
                <a:pos x="connsiteX2" y="connsiteY2"/>
              </a:cxn>
              <a:cxn ang="0">
                <a:pos x="connsiteX3" y="connsiteY3"/>
              </a:cxn>
            </a:cxnLst>
            <a:rect l="l" t="t" r="r" b="b"/>
            <a:pathLst>
              <a:path w="1217409" h="752752" stroke="0" extrusionOk="0">
                <a:moveTo>
                  <a:pt x="1217409" y="752592"/>
                </a:moveTo>
                <a:lnTo>
                  <a:pt x="0" y="752584"/>
                </a:lnTo>
                <a:lnTo>
                  <a:pt x="0" y="8"/>
                </a:lnTo>
                <a:cubicBezTo>
                  <a:pt x="0" y="4"/>
                  <a:pt x="545053" y="0"/>
                  <a:pt x="1217409" y="0"/>
                </a:cubicBezTo>
                <a:lnTo>
                  <a:pt x="1217409" y="752592"/>
                </a:lnTo>
                <a:close/>
              </a:path>
              <a:path w="1217409" h="752752" fill="none">
                <a:moveTo>
                  <a:pt x="310355" y="752752"/>
                </a:moveTo>
                <a:lnTo>
                  <a:pt x="0" y="752584"/>
                </a:lnTo>
                <a:lnTo>
                  <a:pt x="0" y="8"/>
                </a:lnTo>
                <a:cubicBezTo>
                  <a:pt x="0" y="4"/>
                  <a:pt x="523131" y="1"/>
                  <a:pt x="1195487" y="1"/>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72" name="TextBox 71"/>
          <p:cNvSpPr txBox="1"/>
          <p:nvPr/>
        </p:nvSpPr>
        <p:spPr>
          <a:xfrm>
            <a:off x="2748766" y="2221045"/>
            <a:ext cx="889352"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+106 mL</a:t>
            </a:r>
            <a:r>
              <a:rPr lang="en-GB" sz="1400" baseline="30000" dirty="0">
                <a:solidFill>
                  <a:srgbClr val="000000"/>
                </a:solidFill>
              </a:rPr>
              <a:t>c</a:t>
            </a:r>
            <a:endParaRPr lang="en-US" sz="1400" dirty="0">
              <a:solidFill>
                <a:srgbClr val="000000"/>
              </a:solidFill>
            </a:endParaRPr>
          </a:p>
        </p:txBody>
      </p:sp>
      <p:sp>
        <p:nvSpPr>
          <p:cNvPr id="73" name="TextBox 72"/>
          <p:cNvSpPr txBox="1"/>
          <p:nvPr/>
        </p:nvSpPr>
        <p:spPr>
          <a:xfrm>
            <a:off x="2836951" y="1810324"/>
            <a:ext cx="1546592"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+159 mL</a:t>
            </a:r>
            <a:r>
              <a:rPr lang="en-GB" sz="1400" baseline="30000" dirty="0">
                <a:solidFill>
                  <a:srgbClr val="000000"/>
                </a:solidFill>
              </a:rPr>
              <a:t>b</a:t>
            </a:r>
            <a:endParaRPr lang="en-US" sz="1400" dirty="0">
              <a:solidFill>
                <a:srgbClr val="000000"/>
              </a:solidFill>
            </a:endParaRPr>
          </a:p>
        </p:txBody>
      </p:sp>
      <p:sp>
        <p:nvSpPr>
          <p:cNvPr id="4" name="Rectangle 3"/>
          <p:cNvSpPr/>
          <p:nvPr/>
        </p:nvSpPr>
        <p:spPr>
          <a:xfrm>
            <a:off x="470948" y="6114747"/>
            <a:ext cx="11665764" cy="553998"/>
          </a:xfrm>
          <a:prstGeom prst="rect">
            <a:avLst/>
          </a:prstGeom>
        </p:spPr>
        <p:txBody>
          <a:bodyPr wrap="square">
            <a:spAutoFit/>
          </a:bodyPr>
          <a:lstStyle/>
          <a:p>
            <a:r>
              <a:rPr lang="en-US" sz="1000" dirty="0"/>
              <a:t>Note: Analysis via negative binomial, adjusting for treatment, region, exacerbations in previous year, </a:t>
            </a:r>
            <a:r>
              <a:rPr lang="en-GB" sz="1000" dirty="0"/>
              <a:t>oral corticosteroids</a:t>
            </a:r>
            <a:r>
              <a:rPr lang="en-US" sz="1000" dirty="0"/>
              <a:t> (yes/no). </a:t>
            </a:r>
            <a:r>
              <a:rPr lang="en-GB" sz="1000" baseline="30000" dirty="0"/>
              <a:t>a</a:t>
            </a:r>
            <a:r>
              <a:rPr lang="en-GB" sz="1000" dirty="0"/>
              <a:t>Data for the CALIMA study is from high-dosage </a:t>
            </a:r>
            <a:r>
              <a:rPr lang="en-US" sz="1000" dirty="0"/>
              <a:t>ICS </a:t>
            </a:r>
            <a:r>
              <a:rPr lang="en-GB" sz="1000" dirty="0"/>
              <a:t>cohort; </a:t>
            </a:r>
            <a:r>
              <a:rPr lang="en-US" sz="1000" baseline="30000" dirty="0" err="1"/>
              <a:t>b</a:t>
            </a:r>
            <a:r>
              <a:rPr lang="en-US" sz="1000" dirty="0" err="1"/>
              <a:t>p</a:t>
            </a:r>
            <a:r>
              <a:rPr lang="en-US" sz="1000" dirty="0"/>
              <a:t>&lt;0.01; </a:t>
            </a:r>
            <a:r>
              <a:rPr lang="en-US" sz="1000" baseline="30000" dirty="0" err="1"/>
              <a:t>c</a:t>
            </a:r>
            <a:r>
              <a:rPr lang="en-US" sz="1000" dirty="0" err="1"/>
              <a:t>p</a:t>
            </a:r>
            <a:r>
              <a:rPr lang="en-US" sz="1000" dirty="0"/>
              <a:t>&lt;0.05. </a:t>
            </a:r>
            <a:br>
              <a:rPr lang="en-US" sz="1000" dirty="0"/>
            </a:br>
            <a:r>
              <a:rPr lang="en-US" sz="1000" dirty="0"/>
              <a:t>EOS</a:t>
            </a:r>
            <a:r>
              <a:rPr lang="en-GB" sz="1000" dirty="0"/>
              <a:t> = baseline blood eosinophil count; FEV</a:t>
            </a:r>
            <a:r>
              <a:rPr lang="en-GB" sz="1000" baseline="-25000" dirty="0"/>
              <a:t>1 </a:t>
            </a:r>
            <a:r>
              <a:rPr lang="en-GB" sz="1000" dirty="0"/>
              <a:t>= forced expiratory volume in 1 second; </a:t>
            </a:r>
            <a:r>
              <a:rPr lang="en-US" sz="1000" dirty="0"/>
              <a:t>ICS = inhaled corticosteroid; </a:t>
            </a:r>
            <a:r>
              <a:rPr lang="en-GB" sz="1000" dirty="0"/>
              <a:t>LSM = least squares mean; </a:t>
            </a:r>
            <a:r>
              <a:rPr lang="en-US" sz="1000" dirty="0"/>
              <a:t>Q4W = every 4 weeks; Q8W = every 8 weeks</a:t>
            </a:r>
            <a:r>
              <a:rPr lang="en-GB" sz="1000" dirty="0"/>
              <a:t>.</a:t>
            </a:r>
          </a:p>
        </p:txBody>
      </p:sp>
    </p:spTree>
    <p:extLst>
      <p:ext uri="{BB962C8B-B14F-4D97-AF65-F5344CB8AC3E}">
        <p14:creationId xmlns:p14="http://schemas.microsoft.com/office/powerpoint/2010/main" val="25756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17" y="357789"/>
            <a:ext cx="11277600" cy="800099"/>
          </a:xfrm>
        </p:spPr>
        <p:txBody>
          <a:bodyPr/>
          <a:lstStyle/>
          <a:p>
            <a:r>
              <a:rPr lang="en-US" sz="2300" dirty="0"/>
              <a:t>SIROCCO and CALIMA: FEV</a:t>
            </a:r>
            <a:r>
              <a:rPr lang="en-US" sz="2300" baseline="-25000" dirty="0"/>
              <a:t>1</a:t>
            </a:r>
            <a:r>
              <a:rPr lang="en-US" sz="2300" dirty="0"/>
              <a:t> Improvements Seen After the First Dose and Maintained Throughout Treatment Period (EOS ≥</a:t>
            </a:r>
            <a:r>
              <a:rPr lang="en-US" sz="2300" dirty="0">
                <a:solidFill>
                  <a:srgbClr val="7F134C"/>
                </a:solidFill>
              </a:rPr>
              <a:t>300 cells/μL</a:t>
            </a:r>
            <a:r>
              <a:rPr lang="en-US" sz="2300" dirty="0"/>
              <a:t>, High-Dosage ICS)</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18</a:t>
            </a:fld>
            <a:endParaRPr lang="en-US" dirty="0">
              <a:solidFill>
                <a:srgbClr val="000000"/>
              </a:solidFill>
            </a:endParaRPr>
          </a:p>
        </p:txBody>
      </p:sp>
      <p:sp>
        <p:nvSpPr>
          <p:cNvPr id="3" name="Text Placeholder 2"/>
          <p:cNvSpPr>
            <a:spLocks noGrp="1"/>
          </p:cNvSpPr>
          <p:nvPr>
            <p:ph type="body" sz="quarter" idx="13"/>
          </p:nvPr>
        </p:nvSpPr>
        <p:spPr>
          <a:xfrm>
            <a:off x="457199" y="6562246"/>
            <a:ext cx="10307053" cy="295195"/>
          </a:xfrm>
        </p:spPr>
        <p:txBody>
          <a:bodyPr>
            <a:normAutofit/>
          </a:bodyPr>
          <a:lstStyle/>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r>
              <a:rPr lang="en-US" dirty="0">
                <a:solidFill>
                  <a:prstClr val="black"/>
                </a:solidFill>
                <a:cs typeface="Arial" panose="020B0604020202020204" pitchFamily="34" charset="0"/>
              </a:rPr>
              <a:t>.</a:t>
            </a:r>
            <a:r>
              <a:rPr lang="en-US" dirty="0"/>
              <a:t> </a:t>
            </a:r>
          </a:p>
        </p:txBody>
      </p:sp>
      <p:grpSp>
        <p:nvGrpSpPr>
          <p:cNvPr id="10" name="Group 9"/>
          <p:cNvGrpSpPr/>
          <p:nvPr/>
        </p:nvGrpSpPr>
        <p:grpSpPr>
          <a:xfrm>
            <a:off x="3965058" y="1269476"/>
            <a:ext cx="5598509" cy="325506"/>
            <a:chOff x="3286953" y="1623176"/>
            <a:chExt cx="5686811" cy="325506"/>
          </a:xfrm>
        </p:grpSpPr>
        <p:sp>
          <p:nvSpPr>
            <p:cNvPr id="11" name="Rectangle 10"/>
            <p:cNvSpPr/>
            <p:nvPr/>
          </p:nvSpPr>
          <p:spPr>
            <a:xfrm>
              <a:off x="3286953" y="1680210"/>
              <a:ext cx="188531" cy="188531"/>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12" name="TextBox 11"/>
            <p:cNvSpPr txBox="1"/>
            <p:nvPr/>
          </p:nvSpPr>
          <p:spPr>
            <a:xfrm>
              <a:off x="3492962" y="1628880"/>
              <a:ext cx="893914" cy="307777"/>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sp>
          <p:nvSpPr>
            <p:cNvPr id="13" name="Rectangle 12"/>
            <p:cNvSpPr/>
            <p:nvPr/>
          </p:nvSpPr>
          <p:spPr>
            <a:xfrm>
              <a:off x="4712805" y="1692816"/>
              <a:ext cx="188531" cy="188531"/>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14" name="TextBox 13"/>
            <p:cNvSpPr txBox="1"/>
            <p:nvPr/>
          </p:nvSpPr>
          <p:spPr>
            <a:xfrm>
              <a:off x="4932845" y="1640905"/>
              <a:ext cx="1975472" cy="307777"/>
            </a:xfrm>
            <a:prstGeom prst="rect">
              <a:avLst/>
            </a:prstGeom>
            <a:noFill/>
          </p:spPr>
          <p:txBody>
            <a:bodyPr wrap="square" rtlCol="0">
              <a:spAutoFit/>
            </a:bodyPr>
            <a:lstStyle/>
            <a:p>
              <a:pPr defTabSz="598537"/>
              <a:r>
                <a:rPr lang="en-GB" sz="1400" dirty="0">
                  <a:solidFill>
                    <a:srgbClr val="000000"/>
                  </a:solidFill>
                </a:rPr>
                <a:t>Benralizumab Q4W</a:t>
              </a:r>
              <a:endParaRPr lang="en-US" sz="1400" dirty="0">
                <a:solidFill>
                  <a:srgbClr val="000000"/>
                </a:solidFill>
              </a:endParaRPr>
            </a:p>
          </p:txBody>
        </p:sp>
        <p:sp>
          <p:nvSpPr>
            <p:cNvPr id="15" name="Rectangle 14"/>
            <p:cNvSpPr/>
            <p:nvPr/>
          </p:nvSpPr>
          <p:spPr>
            <a:xfrm>
              <a:off x="6969371" y="1680210"/>
              <a:ext cx="188531" cy="188531"/>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16" name="TextBox 15"/>
            <p:cNvSpPr txBox="1"/>
            <p:nvPr/>
          </p:nvSpPr>
          <p:spPr>
            <a:xfrm>
              <a:off x="7184824" y="1623176"/>
              <a:ext cx="1788940" cy="307777"/>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nvGrpSpPr>
          <p:cNvPr id="148" name="Group 147"/>
          <p:cNvGrpSpPr/>
          <p:nvPr/>
        </p:nvGrpSpPr>
        <p:grpSpPr>
          <a:xfrm>
            <a:off x="155842" y="1641231"/>
            <a:ext cx="6125682" cy="3198618"/>
            <a:chOff x="-9153" y="1780873"/>
            <a:chExt cx="6891699" cy="3112432"/>
          </a:xfrm>
        </p:grpSpPr>
        <p:sp>
          <p:nvSpPr>
            <p:cNvPr id="8" name="TextBox 7"/>
            <p:cNvSpPr txBox="1"/>
            <p:nvPr/>
          </p:nvSpPr>
          <p:spPr>
            <a:xfrm>
              <a:off x="6509674"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9" name="TextBox 8"/>
            <p:cNvSpPr txBox="1"/>
            <p:nvPr/>
          </p:nvSpPr>
          <p:spPr>
            <a:xfrm>
              <a:off x="6512139" y="4090964"/>
              <a:ext cx="333161" cy="276999"/>
            </a:xfrm>
            <a:prstGeom prst="rect">
              <a:avLst/>
            </a:prstGeom>
            <a:noFill/>
          </p:spPr>
          <p:txBody>
            <a:bodyPr wrap="square" rtlCol="0">
              <a:spAutoFit/>
            </a:bodyPr>
            <a:lstStyle/>
            <a:p>
              <a:pPr algn="ctr"/>
              <a:r>
                <a:rPr lang="en-US" sz="1200" dirty="0">
                  <a:solidFill>
                    <a:srgbClr val="000000"/>
                  </a:solidFill>
                </a:rPr>
                <a:t>†</a:t>
              </a:r>
            </a:p>
          </p:txBody>
        </p:sp>
        <p:sp>
          <p:nvSpPr>
            <p:cNvPr id="17" name="Freeform 214"/>
            <p:cNvSpPr>
              <a:spLocks/>
            </p:cNvSpPr>
            <p:nvPr/>
          </p:nvSpPr>
          <p:spPr bwMode="auto">
            <a:xfrm>
              <a:off x="1378786" y="3030881"/>
              <a:ext cx="106622" cy="77716"/>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 name="Freeform 215"/>
            <p:cNvSpPr>
              <a:spLocks/>
            </p:cNvSpPr>
            <p:nvPr/>
          </p:nvSpPr>
          <p:spPr bwMode="auto">
            <a:xfrm>
              <a:off x="1848959" y="2866383"/>
              <a:ext cx="106622" cy="77716"/>
            </a:xfrm>
            <a:custGeom>
              <a:avLst/>
              <a:gdLst>
                <a:gd name="T0" fmla="*/ 0 w 59"/>
                <a:gd name="T1" fmla="*/ 53 h 53"/>
                <a:gd name="T2" fmla="*/ 29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29" y="0"/>
                  </a:lnTo>
                  <a:lnTo>
                    <a:pt x="59" y="53"/>
                  </a:lnTo>
                  <a:lnTo>
                    <a:pt x="0" y="53"/>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 name="Freeform 216"/>
            <p:cNvSpPr>
              <a:spLocks/>
            </p:cNvSpPr>
            <p:nvPr/>
          </p:nvSpPr>
          <p:spPr bwMode="auto">
            <a:xfrm>
              <a:off x="2836322" y="2688177"/>
              <a:ext cx="106622" cy="77716"/>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 name="Freeform 217"/>
            <p:cNvSpPr>
              <a:spLocks/>
            </p:cNvSpPr>
            <p:nvPr/>
          </p:nvSpPr>
          <p:spPr bwMode="auto">
            <a:xfrm>
              <a:off x="3774709" y="2641913"/>
              <a:ext cx="106622" cy="77716"/>
            </a:xfrm>
            <a:custGeom>
              <a:avLst/>
              <a:gdLst>
                <a:gd name="T0" fmla="*/ 0 w 59"/>
                <a:gd name="T1" fmla="*/ 51 h 51"/>
                <a:gd name="T2" fmla="*/ 29 w 59"/>
                <a:gd name="T3" fmla="*/ 0 h 51"/>
                <a:gd name="T4" fmla="*/ 59 w 59"/>
                <a:gd name="T5" fmla="*/ 51 h 51"/>
                <a:gd name="T6" fmla="*/ 0 w 59"/>
                <a:gd name="T7" fmla="*/ 51 h 51"/>
              </a:gdLst>
              <a:ahLst/>
              <a:cxnLst>
                <a:cxn ang="0">
                  <a:pos x="T0" y="T1"/>
                </a:cxn>
                <a:cxn ang="0">
                  <a:pos x="T2" y="T3"/>
                </a:cxn>
                <a:cxn ang="0">
                  <a:pos x="T4" y="T5"/>
                </a:cxn>
                <a:cxn ang="0">
                  <a:pos x="T6" y="T7"/>
                </a:cxn>
              </a:cxnLst>
              <a:rect l="0" t="0" r="r" b="b"/>
              <a:pathLst>
                <a:path w="59" h="51">
                  <a:moveTo>
                    <a:pt x="0" y="51"/>
                  </a:moveTo>
                  <a:lnTo>
                    <a:pt x="29" y="0"/>
                  </a:lnTo>
                  <a:lnTo>
                    <a:pt x="59"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 name="Freeform 218"/>
            <p:cNvSpPr>
              <a:spLocks/>
            </p:cNvSpPr>
            <p:nvPr/>
          </p:nvSpPr>
          <p:spPr bwMode="auto">
            <a:xfrm>
              <a:off x="4724850" y="2554522"/>
              <a:ext cx="106622" cy="77716"/>
            </a:xfrm>
            <a:custGeom>
              <a:avLst/>
              <a:gdLst>
                <a:gd name="T0" fmla="*/ 0 w 61"/>
                <a:gd name="T1" fmla="*/ 51 h 51"/>
                <a:gd name="T2" fmla="*/ 32 w 61"/>
                <a:gd name="T3" fmla="*/ 0 h 51"/>
                <a:gd name="T4" fmla="*/ 61 w 61"/>
                <a:gd name="T5" fmla="*/ 51 h 51"/>
                <a:gd name="T6" fmla="*/ 0 w 61"/>
                <a:gd name="T7" fmla="*/ 51 h 51"/>
              </a:gdLst>
              <a:ahLst/>
              <a:cxnLst>
                <a:cxn ang="0">
                  <a:pos x="T0" y="T1"/>
                </a:cxn>
                <a:cxn ang="0">
                  <a:pos x="T2" y="T3"/>
                </a:cxn>
                <a:cxn ang="0">
                  <a:pos x="T4" y="T5"/>
                </a:cxn>
                <a:cxn ang="0">
                  <a:pos x="T6" y="T7"/>
                </a:cxn>
              </a:cxnLst>
              <a:rect l="0" t="0" r="r" b="b"/>
              <a:pathLst>
                <a:path w="61" h="51">
                  <a:moveTo>
                    <a:pt x="0" y="51"/>
                  </a:moveTo>
                  <a:lnTo>
                    <a:pt x="32" y="0"/>
                  </a:lnTo>
                  <a:lnTo>
                    <a:pt x="61"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 name="Freeform 219"/>
            <p:cNvSpPr>
              <a:spLocks/>
            </p:cNvSpPr>
            <p:nvPr/>
          </p:nvSpPr>
          <p:spPr bwMode="auto">
            <a:xfrm>
              <a:off x="5680868" y="2436291"/>
              <a:ext cx="106622" cy="77716"/>
            </a:xfrm>
            <a:custGeom>
              <a:avLst/>
              <a:gdLst>
                <a:gd name="T0" fmla="*/ 0 w 58"/>
                <a:gd name="T1" fmla="*/ 51 h 51"/>
                <a:gd name="T2" fmla="*/ 29 w 58"/>
                <a:gd name="T3" fmla="*/ 0 h 51"/>
                <a:gd name="T4" fmla="*/ 58 w 58"/>
                <a:gd name="T5" fmla="*/ 51 h 51"/>
                <a:gd name="T6" fmla="*/ 0 w 58"/>
                <a:gd name="T7" fmla="*/ 51 h 51"/>
              </a:gdLst>
              <a:ahLst/>
              <a:cxnLst>
                <a:cxn ang="0">
                  <a:pos x="T0" y="T1"/>
                </a:cxn>
                <a:cxn ang="0">
                  <a:pos x="T2" y="T3"/>
                </a:cxn>
                <a:cxn ang="0">
                  <a:pos x="T4" y="T5"/>
                </a:cxn>
                <a:cxn ang="0">
                  <a:pos x="T6" y="T7"/>
                </a:cxn>
              </a:cxnLst>
              <a:rect l="0" t="0" r="r" b="b"/>
              <a:pathLst>
                <a:path w="58" h="51">
                  <a:moveTo>
                    <a:pt x="0" y="51"/>
                  </a:moveTo>
                  <a:lnTo>
                    <a:pt x="29" y="0"/>
                  </a:lnTo>
                  <a:lnTo>
                    <a:pt x="58"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 name="Freeform 220"/>
            <p:cNvSpPr>
              <a:spLocks/>
            </p:cNvSpPr>
            <p:nvPr/>
          </p:nvSpPr>
          <p:spPr bwMode="auto">
            <a:xfrm>
              <a:off x="6634928" y="2573372"/>
              <a:ext cx="106622" cy="77716"/>
            </a:xfrm>
            <a:custGeom>
              <a:avLst/>
              <a:gdLst>
                <a:gd name="T0" fmla="*/ 0 w 59"/>
                <a:gd name="T1" fmla="*/ 51 h 51"/>
                <a:gd name="T2" fmla="*/ 29 w 59"/>
                <a:gd name="T3" fmla="*/ 0 h 51"/>
                <a:gd name="T4" fmla="*/ 59 w 59"/>
                <a:gd name="T5" fmla="*/ 51 h 51"/>
                <a:gd name="T6" fmla="*/ 0 w 59"/>
                <a:gd name="T7" fmla="*/ 51 h 51"/>
              </a:gdLst>
              <a:ahLst/>
              <a:cxnLst>
                <a:cxn ang="0">
                  <a:pos x="T0" y="T1"/>
                </a:cxn>
                <a:cxn ang="0">
                  <a:pos x="T2" y="T3"/>
                </a:cxn>
                <a:cxn ang="0">
                  <a:pos x="T4" y="T5"/>
                </a:cxn>
                <a:cxn ang="0">
                  <a:pos x="T6" y="T7"/>
                </a:cxn>
              </a:cxnLst>
              <a:rect l="0" t="0" r="r" b="b"/>
              <a:pathLst>
                <a:path w="59" h="51">
                  <a:moveTo>
                    <a:pt x="0" y="51"/>
                  </a:moveTo>
                  <a:lnTo>
                    <a:pt x="29" y="0"/>
                  </a:lnTo>
                  <a:lnTo>
                    <a:pt x="59"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 name="Line 60"/>
            <p:cNvSpPr>
              <a:spLocks noChangeShapeType="1"/>
            </p:cNvSpPr>
            <p:nvPr/>
          </p:nvSpPr>
          <p:spPr bwMode="auto">
            <a:xfrm>
              <a:off x="1390541" y="2856102"/>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 name="Line 61"/>
            <p:cNvSpPr>
              <a:spLocks noChangeShapeType="1"/>
            </p:cNvSpPr>
            <p:nvPr/>
          </p:nvSpPr>
          <p:spPr bwMode="auto">
            <a:xfrm flipH="1">
              <a:off x="1390541" y="3322179"/>
              <a:ext cx="8815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 name="Line 62"/>
            <p:cNvSpPr>
              <a:spLocks noChangeShapeType="1"/>
            </p:cNvSpPr>
            <p:nvPr/>
          </p:nvSpPr>
          <p:spPr bwMode="auto">
            <a:xfrm>
              <a:off x="1435598" y="2856102"/>
              <a:ext cx="0" cy="466078"/>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7" name="Line 63"/>
            <p:cNvSpPr>
              <a:spLocks noChangeShapeType="1"/>
            </p:cNvSpPr>
            <p:nvPr/>
          </p:nvSpPr>
          <p:spPr bwMode="auto">
            <a:xfrm>
              <a:off x="1864630" y="2647052"/>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8" name="Line 64"/>
            <p:cNvSpPr>
              <a:spLocks noChangeShapeType="1"/>
            </p:cNvSpPr>
            <p:nvPr/>
          </p:nvSpPr>
          <p:spPr bwMode="auto">
            <a:xfrm flipH="1">
              <a:off x="1864630" y="3143973"/>
              <a:ext cx="8815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0" name="Line 111"/>
            <p:cNvSpPr>
              <a:spLocks noChangeShapeType="1"/>
            </p:cNvSpPr>
            <p:nvPr/>
          </p:nvSpPr>
          <p:spPr bwMode="auto">
            <a:xfrm>
              <a:off x="2834364" y="2468846"/>
              <a:ext cx="90116"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1" name="Line 112"/>
            <p:cNvSpPr>
              <a:spLocks noChangeShapeType="1"/>
            </p:cNvSpPr>
            <p:nvPr/>
          </p:nvSpPr>
          <p:spPr bwMode="auto">
            <a:xfrm flipH="1">
              <a:off x="2834364" y="2993183"/>
              <a:ext cx="90116"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3" name="Line 114"/>
            <p:cNvSpPr>
              <a:spLocks noChangeShapeType="1"/>
            </p:cNvSpPr>
            <p:nvPr/>
          </p:nvSpPr>
          <p:spPr bwMode="auto">
            <a:xfrm>
              <a:off x="3774709" y="2422582"/>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4" name="Line 115"/>
            <p:cNvSpPr>
              <a:spLocks noChangeShapeType="1"/>
            </p:cNvSpPr>
            <p:nvPr/>
          </p:nvSpPr>
          <p:spPr bwMode="auto">
            <a:xfrm flipH="1">
              <a:off x="3774709" y="2948632"/>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6" name="Line 117"/>
            <p:cNvSpPr>
              <a:spLocks noChangeShapeType="1"/>
            </p:cNvSpPr>
            <p:nvPr/>
          </p:nvSpPr>
          <p:spPr bwMode="auto">
            <a:xfrm>
              <a:off x="4740523" y="2326625"/>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7" name="Line 118"/>
            <p:cNvSpPr>
              <a:spLocks noChangeShapeType="1"/>
            </p:cNvSpPr>
            <p:nvPr/>
          </p:nvSpPr>
          <p:spPr bwMode="auto">
            <a:xfrm flipH="1">
              <a:off x="4740523" y="2893799"/>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9" name="Line 120"/>
            <p:cNvSpPr>
              <a:spLocks noChangeShapeType="1"/>
            </p:cNvSpPr>
            <p:nvPr/>
          </p:nvSpPr>
          <p:spPr bwMode="auto">
            <a:xfrm>
              <a:off x="5690663" y="2222099"/>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0" name="Line 121"/>
            <p:cNvSpPr>
              <a:spLocks noChangeShapeType="1"/>
            </p:cNvSpPr>
            <p:nvPr/>
          </p:nvSpPr>
          <p:spPr bwMode="auto">
            <a:xfrm flipH="1">
              <a:off x="5690663" y="2773853"/>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2" name="Line 123"/>
            <p:cNvSpPr>
              <a:spLocks noChangeShapeType="1"/>
            </p:cNvSpPr>
            <p:nvPr/>
          </p:nvSpPr>
          <p:spPr bwMode="auto">
            <a:xfrm>
              <a:off x="6644723" y="2359181"/>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3" name="Line 124"/>
            <p:cNvSpPr>
              <a:spLocks noChangeShapeType="1"/>
            </p:cNvSpPr>
            <p:nvPr/>
          </p:nvSpPr>
          <p:spPr bwMode="auto">
            <a:xfrm flipH="1">
              <a:off x="6644723" y="2910934"/>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4" name="Freeform 125"/>
            <p:cNvSpPr>
              <a:spLocks/>
            </p:cNvSpPr>
            <p:nvPr/>
          </p:nvSpPr>
          <p:spPr bwMode="auto">
            <a:xfrm>
              <a:off x="6691740" y="2359182"/>
              <a:ext cx="0" cy="551753"/>
            </a:xfrm>
            <a:custGeom>
              <a:avLst/>
              <a:gdLst>
                <a:gd name="T0" fmla="*/ 0 h 322"/>
                <a:gd name="T1" fmla="*/ 149 h 322"/>
                <a:gd name="T2" fmla="*/ 322 h 322"/>
              </a:gdLst>
              <a:ahLst/>
              <a:cxnLst>
                <a:cxn ang="0">
                  <a:pos x="0" y="T0"/>
                </a:cxn>
                <a:cxn ang="0">
                  <a:pos x="0" y="T1"/>
                </a:cxn>
                <a:cxn ang="0">
                  <a:pos x="0" y="T2"/>
                </a:cxn>
              </a:cxnLst>
              <a:rect l="0" t="0" r="r" b="b"/>
              <a:pathLst>
                <a:path h="322">
                  <a:moveTo>
                    <a:pt x="0" y="0"/>
                  </a:moveTo>
                  <a:lnTo>
                    <a:pt x="0" y="149"/>
                  </a:lnTo>
                  <a:lnTo>
                    <a:pt x="0" y="322"/>
                  </a:lnTo>
                </a:path>
              </a:pathLst>
            </a:custGeom>
            <a:noFill/>
            <a:ln w="17463" cap="flat">
              <a:solidFill>
                <a:srgbClr val="F0AB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5" name="Freeform 221"/>
            <p:cNvSpPr>
              <a:spLocks/>
            </p:cNvSpPr>
            <p:nvPr/>
          </p:nvSpPr>
          <p:spPr bwMode="auto">
            <a:xfrm>
              <a:off x="1435598" y="2487043"/>
              <a:ext cx="5287487" cy="589451"/>
            </a:xfrm>
            <a:custGeom>
              <a:avLst/>
              <a:gdLst>
                <a:gd name="T0" fmla="*/ 2699 w 2699"/>
                <a:gd name="T1" fmla="*/ 83 h 344"/>
                <a:gd name="T2" fmla="*/ 2196 w 2699"/>
                <a:gd name="T3" fmla="*/ 0 h 344"/>
                <a:gd name="T4" fmla="*/ 1711 w 2699"/>
                <a:gd name="T5" fmla="*/ 67 h 344"/>
                <a:gd name="T6" fmla="*/ 1223 w 2699"/>
                <a:gd name="T7" fmla="*/ 120 h 344"/>
                <a:gd name="T8" fmla="*/ 730 w 2699"/>
                <a:gd name="T9" fmla="*/ 147 h 344"/>
                <a:gd name="T10" fmla="*/ 240 w 2699"/>
                <a:gd name="T11" fmla="*/ 251 h 344"/>
                <a:gd name="T12" fmla="*/ 0 w 2699"/>
                <a:gd name="T13" fmla="*/ 344 h 344"/>
              </a:gdLst>
              <a:ahLst/>
              <a:cxnLst>
                <a:cxn ang="0">
                  <a:pos x="T0" y="T1"/>
                </a:cxn>
                <a:cxn ang="0">
                  <a:pos x="T2" y="T3"/>
                </a:cxn>
                <a:cxn ang="0">
                  <a:pos x="T4" y="T5"/>
                </a:cxn>
                <a:cxn ang="0">
                  <a:pos x="T6" y="T7"/>
                </a:cxn>
                <a:cxn ang="0">
                  <a:pos x="T8" y="T9"/>
                </a:cxn>
                <a:cxn ang="0">
                  <a:pos x="T10" y="T11"/>
                </a:cxn>
                <a:cxn ang="0">
                  <a:pos x="T12" y="T13"/>
                </a:cxn>
              </a:cxnLst>
              <a:rect l="0" t="0" r="r" b="b"/>
              <a:pathLst>
                <a:path w="2699" h="344">
                  <a:moveTo>
                    <a:pt x="2699" y="83"/>
                  </a:moveTo>
                  <a:lnTo>
                    <a:pt x="2196" y="0"/>
                  </a:lnTo>
                  <a:lnTo>
                    <a:pt x="1711" y="67"/>
                  </a:lnTo>
                  <a:lnTo>
                    <a:pt x="1223" y="120"/>
                  </a:lnTo>
                  <a:lnTo>
                    <a:pt x="730" y="147"/>
                  </a:lnTo>
                  <a:lnTo>
                    <a:pt x="240" y="251"/>
                  </a:lnTo>
                  <a:lnTo>
                    <a:pt x="0" y="344"/>
                  </a:lnTo>
                </a:path>
              </a:pathLst>
            </a:custGeom>
            <a:solidFill>
              <a:srgbClr val="FFFFFF"/>
            </a:solidFill>
            <a:ln w="28575" cap="flat">
              <a:solidFill>
                <a:srgbClr val="F0AB00"/>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6" name="Freeform 6"/>
            <p:cNvSpPr>
              <a:spLocks/>
            </p:cNvSpPr>
            <p:nvPr/>
          </p:nvSpPr>
          <p:spPr bwMode="auto">
            <a:xfrm>
              <a:off x="967385" y="2180975"/>
              <a:ext cx="5714557" cy="2155608"/>
            </a:xfrm>
            <a:custGeom>
              <a:avLst/>
              <a:gdLst>
                <a:gd name="T0" fmla="*/ 3211 w 3211"/>
                <a:gd name="T1" fmla="*/ 1496 h 1496"/>
                <a:gd name="T2" fmla="*/ 0 w 3211"/>
                <a:gd name="T3" fmla="*/ 1496 h 1496"/>
                <a:gd name="T4" fmla="*/ 0 w 3211"/>
                <a:gd name="T5" fmla="*/ 0 h 1496"/>
              </a:gdLst>
              <a:ahLst/>
              <a:cxnLst>
                <a:cxn ang="0">
                  <a:pos x="T0" y="T1"/>
                </a:cxn>
                <a:cxn ang="0">
                  <a:pos x="T2" y="T3"/>
                </a:cxn>
                <a:cxn ang="0">
                  <a:pos x="T4" y="T5"/>
                </a:cxn>
              </a:cxnLst>
              <a:rect l="0" t="0" r="r" b="b"/>
              <a:pathLst>
                <a:path w="3211" h="1496">
                  <a:moveTo>
                    <a:pt x="3211" y="1496"/>
                  </a:moveTo>
                  <a:lnTo>
                    <a:pt x="0" y="1496"/>
                  </a:lnTo>
                  <a:lnTo>
                    <a:pt x="0" y="0"/>
                  </a:lnTo>
                </a:path>
              </a:pathLst>
            </a:custGeom>
            <a:noFill/>
            <a:ln w="28575" cap="sq">
              <a:solidFill>
                <a:srgbClr val="2725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7" name="Line 17"/>
            <p:cNvSpPr>
              <a:spLocks noChangeShapeType="1"/>
            </p:cNvSpPr>
            <p:nvPr/>
          </p:nvSpPr>
          <p:spPr bwMode="auto">
            <a:xfrm>
              <a:off x="6681944"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48" name="Line 18"/>
            <p:cNvSpPr>
              <a:spLocks noChangeShapeType="1"/>
            </p:cNvSpPr>
            <p:nvPr/>
          </p:nvSpPr>
          <p:spPr bwMode="auto">
            <a:xfrm>
              <a:off x="5757272" y="4354418"/>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49" name="Line 19"/>
            <p:cNvSpPr>
              <a:spLocks noChangeShapeType="1"/>
            </p:cNvSpPr>
            <p:nvPr/>
          </p:nvSpPr>
          <p:spPr bwMode="auto">
            <a:xfrm>
              <a:off x="4781663"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0" name="Line 20"/>
            <p:cNvSpPr>
              <a:spLocks noChangeShapeType="1"/>
            </p:cNvSpPr>
            <p:nvPr/>
          </p:nvSpPr>
          <p:spPr bwMode="auto">
            <a:xfrm>
              <a:off x="3815848"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1" name="Line 21"/>
            <p:cNvSpPr>
              <a:spLocks noChangeShapeType="1"/>
            </p:cNvSpPr>
            <p:nvPr/>
          </p:nvSpPr>
          <p:spPr bwMode="auto">
            <a:xfrm>
              <a:off x="2881382"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2" name="Line 22"/>
            <p:cNvSpPr>
              <a:spLocks noChangeShapeType="1"/>
            </p:cNvSpPr>
            <p:nvPr/>
          </p:nvSpPr>
          <p:spPr bwMode="auto">
            <a:xfrm>
              <a:off x="1905771"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3" name="Line 23"/>
            <p:cNvSpPr>
              <a:spLocks noChangeShapeType="1"/>
            </p:cNvSpPr>
            <p:nvPr/>
          </p:nvSpPr>
          <p:spPr bwMode="auto">
            <a:xfrm>
              <a:off x="1435598"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4" name="Line 25"/>
            <p:cNvSpPr>
              <a:spLocks noChangeShapeType="1"/>
            </p:cNvSpPr>
            <p:nvPr/>
          </p:nvSpPr>
          <p:spPr bwMode="auto">
            <a:xfrm flipH="1">
              <a:off x="846768" y="4336583"/>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5" name="Line 27"/>
            <p:cNvSpPr>
              <a:spLocks noChangeShapeType="1"/>
            </p:cNvSpPr>
            <p:nvPr/>
          </p:nvSpPr>
          <p:spPr bwMode="auto">
            <a:xfrm flipH="1">
              <a:off x="846768" y="3903064"/>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6" name="Line 29"/>
            <p:cNvSpPr>
              <a:spLocks noChangeShapeType="1"/>
            </p:cNvSpPr>
            <p:nvPr/>
          </p:nvSpPr>
          <p:spPr bwMode="auto">
            <a:xfrm flipH="1">
              <a:off x="846768" y="3472969"/>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7" name="Line 31"/>
            <p:cNvSpPr>
              <a:spLocks noChangeShapeType="1"/>
            </p:cNvSpPr>
            <p:nvPr/>
          </p:nvSpPr>
          <p:spPr bwMode="auto">
            <a:xfrm flipH="1">
              <a:off x="846768" y="3044589"/>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8" name="Line 33"/>
            <p:cNvSpPr>
              <a:spLocks noChangeShapeType="1"/>
            </p:cNvSpPr>
            <p:nvPr/>
          </p:nvSpPr>
          <p:spPr bwMode="auto">
            <a:xfrm flipH="1">
              <a:off x="846768" y="2614497"/>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9" name="Line 35"/>
            <p:cNvSpPr>
              <a:spLocks noChangeShapeType="1"/>
            </p:cNvSpPr>
            <p:nvPr/>
          </p:nvSpPr>
          <p:spPr bwMode="auto">
            <a:xfrm flipH="1">
              <a:off x="846768" y="2180975"/>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60" name="Line 50"/>
            <p:cNvSpPr>
              <a:spLocks noChangeShapeType="1"/>
            </p:cNvSpPr>
            <p:nvPr/>
          </p:nvSpPr>
          <p:spPr bwMode="auto">
            <a:xfrm>
              <a:off x="967385"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61" name="Line 66"/>
            <p:cNvSpPr>
              <a:spLocks noChangeShapeType="1"/>
            </p:cNvSpPr>
            <p:nvPr/>
          </p:nvSpPr>
          <p:spPr bwMode="auto">
            <a:xfrm>
              <a:off x="1331768" y="3203948"/>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2" name="Line 67"/>
            <p:cNvSpPr>
              <a:spLocks noChangeShapeType="1"/>
            </p:cNvSpPr>
            <p:nvPr/>
          </p:nvSpPr>
          <p:spPr bwMode="auto">
            <a:xfrm flipH="1">
              <a:off x="1331768" y="3675165"/>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3" name="Line 68"/>
            <p:cNvSpPr>
              <a:spLocks noChangeShapeType="1"/>
            </p:cNvSpPr>
            <p:nvPr/>
          </p:nvSpPr>
          <p:spPr bwMode="auto">
            <a:xfrm>
              <a:off x="1378786" y="3203948"/>
              <a:ext cx="0" cy="47121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4" name="Line 93"/>
            <p:cNvSpPr>
              <a:spLocks noChangeShapeType="1"/>
            </p:cNvSpPr>
            <p:nvPr/>
          </p:nvSpPr>
          <p:spPr bwMode="auto">
            <a:xfrm>
              <a:off x="1817615" y="2866383"/>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5" name="Line 94"/>
            <p:cNvSpPr>
              <a:spLocks noChangeShapeType="1"/>
            </p:cNvSpPr>
            <p:nvPr/>
          </p:nvSpPr>
          <p:spPr bwMode="auto">
            <a:xfrm flipH="1">
              <a:off x="1817615" y="3354738"/>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6" name="Line 95"/>
            <p:cNvSpPr>
              <a:spLocks noChangeShapeType="1"/>
            </p:cNvSpPr>
            <p:nvPr/>
          </p:nvSpPr>
          <p:spPr bwMode="auto">
            <a:xfrm>
              <a:off x="1851362" y="2866383"/>
              <a:ext cx="0" cy="488355"/>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7" name="Line 96"/>
            <p:cNvSpPr>
              <a:spLocks noChangeShapeType="1"/>
            </p:cNvSpPr>
            <p:nvPr/>
          </p:nvSpPr>
          <p:spPr bwMode="auto">
            <a:xfrm>
              <a:off x="2761877" y="2647052"/>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8" name="Line 97"/>
            <p:cNvSpPr>
              <a:spLocks noChangeShapeType="1"/>
            </p:cNvSpPr>
            <p:nvPr/>
          </p:nvSpPr>
          <p:spPr bwMode="auto">
            <a:xfrm flipH="1">
              <a:off x="2761877" y="3185097"/>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9" name="Line 98"/>
            <p:cNvSpPr>
              <a:spLocks noChangeShapeType="1"/>
            </p:cNvSpPr>
            <p:nvPr/>
          </p:nvSpPr>
          <p:spPr bwMode="auto">
            <a:xfrm>
              <a:off x="2822164" y="2647054"/>
              <a:ext cx="0" cy="538045"/>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0" name="Line 99"/>
            <p:cNvSpPr>
              <a:spLocks noChangeShapeType="1"/>
            </p:cNvSpPr>
            <p:nvPr/>
          </p:nvSpPr>
          <p:spPr bwMode="auto">
            <a:xfrm>
              <a:off x="3721813" y="2729301"/>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1" name="Line 100"/>
            <p:cNvSpPr>
              <a:spLocks noChangeShapeType="1"/>
            </p:cNvSpPr>
            <p:nvPr/>
          </p:nvSpPr>
          <p:spPr bwMode="auto">
            <a:xfrm flipH="1">
              <a:off x="3721813" y="3253638"/>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2" name="Line 101"/>
            <p:cNvSpPr>
              <a:spLocks noChangeShapeType="1"/>
            </p:cNvSpPr>
            <p:nvPr/>
          </p:nvSpPr>
          <p:spPr bwMode="auto">
            <a:xfrm>
              <a:off x="3782100" y="2729303"/>
              <a:ext cx="0" cy="524337"/>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3" name="Line 102"/>
            <p:cNvSpPr>
              <a:spLocks noChangeShapeType="1"/>
            </p:cNvSpPr>
            <p:nvPr/>
          </p:nvSpPr>
          <p:spPr bwMode="auto">
            <a:xfrm>
              <a:off x="4683711" y="2540814"/>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4" name="Line 103"/>
            <p:cNvSpPr>
              <a:spLocks noChangeShapeType="1"/>
            </p:cNvSpPr>
            <p:nvPr/>
          </p:nvSpPr>
          <p:spPr bwMode="auto">
            <a:xfrm flipH="1">
              <a:off x="4683711" y="3107991"/>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5" name="Line 104"/>
            <p:cNvSpPr>
              <a:spLocks noChangeShapeType="1"/>
            </p:cNvSpPr>
            <p:nvPr/>
          </p:nvSpPr>
          <p:spPr bwMode="auto">
            <a:xfrm>
              <a:off x="4711583" y="2540815"/>
              <a:ext cx="0" cy="567175"/>
            </a:xfrm>
            <a:prstGeom prst="line">
              <a:avLst/>
            </a:prstGeom>
            <a:noFill/>
            <a:ln w="17463" cap="flat">
              <a:solidFill>
                <a:schemeClr val="accent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6" name="Line 105"/>
            <p:cNvSpPr>
              <a:spLocks noChangeShapeType="1"/>
            </p:cNvSpPr>
            <p:nvPr/>
          </p:nvSpPr>
          <p:spPr bwMode="auto">
            <a:xfrm>
              <a:off x="5633852" y="2609355"/>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7" name="Line 106"/>
            <p:cNvSpPr>
              <a:spLocks noChangeShapeType="1"/>
            </p:cNvSpPr>
            <p:nvPr/>
          </p:nvSpPr>
          <p:spPr bwMode="auto">
            <a:xfrm flipH="1">
              <a:off x="5633852" y="3143973"/>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8" name="Line 107"/>
            <p:cNvSpPr>
              <a:spLocks noChangeShapeType="1"/>
            </p:cNvSpPr>
            <p:nvPr/>
          </p:nvSpPr>
          <p:spPr bwMode="auto">
            <a:xfrm>
              <a:off x="5680868" y="2609355"/>
              <a:ext cx="0" cy="53461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9" name="Line 108"/>
            <p:cNvSpPr>
              <a:spLocks noChangeShapeType="1"/>
            </p:cNvSpPr>
            <p:nvPr/>
          </p:nvSpPr>
          <p:spPr bwMode="auto">
            <a:xfrm>
              <a:off x="6603584" y="2587080"/>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0" name="Line 109"/>
            <p:cNvSpPr>
              <a:spLocks noChangeShapeType="1"/>
            </p:cNvSpPr>
            <p:nvPr/>
          </p:nvSpPr>
          <p:spPr bwMode="auto">
            <a:xfrm flipH="1">
              <a:off x="6603584" y="3121699"/>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1" name="Line 110"/>
            <p:cNvSpPr>
              <a:spLocks noChangeShapeType="1"/>
            </p:cNvSpPr>
            <p:nvPr/>
          </p:nvSpPr>
          <p:spPr bwMode="auto">
            <a:xfrm>
              <a:off x="6644723" y="2587080"/>
              <a:ext cx="0" cy="53461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2" name="Line 147"/>
            <p:cNvSpPr>
              <a:spLocks noChangeShapeType="1"/>
            </p:cNvSpPr>
            <p:nvPr/>
          </p:nvSpPr>
          <p:spPr bwMode="auto">
            <a:xfrm>
              <a:off x="1447353" y="3203948"/>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3" name="Line 148"/>
            <p:cNvSpPr>
              <a:spLocks noChangeShapeType="1"/>
            </p:cNvSpPr>
            <p:nvPr/>
          </p:nvSpPr>
          <p:spPr bwMode="auto">
            <a:xfrm flipH="1">
              <a:off x="1447353" y="3675165"/>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4" name="Line 149"/>
            <p:cNvSpPr>
              <a:spLocks noChangeShapeType="1"/>
            </p:cNvSpPr>
            <p:nvPr/>
          </p:nvSpPr>
          <p:spPr bwMode="auto">
            <a:xfrm>
              <a:off x="1494371" y="3203948"/>
              <a:ext cx="0" cy="47121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5" name="Line 150"/>
            <p:cNvSpPr>
              <a:spLocks noChangeShapeType="1"/>
            </p:cNvSpPr>
            <p:nvPr/>
          </p:nvSpPr>
          <p:spPr bwMode="auto">
            <a:xfrm>
              <a:off x="1927322" y="3102849"/>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6" name="Line 151"/>
            <p:cNvSpPr>
              <a:spLocks noChangeShapeType="1"/>
            </p:cNvSpPr>
            <p:nvPr/>
          </p:nvSpPr>
          <p:spPr bwMode="auto">
            <a:xfrm flipH="1">
              <a:off x="1927322" y="3596342"/>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7" name="Line 152"/>
            <p:cNvSpPr>
              <a:spLocks noChangeShapeType="1"/>
            </p:cNvSpPr>
            <p:nvPr/>
          </p:nvSpPr>
          <p:spPr bwMode="auto">
            <a:xfrm>
              <a:off x="1974338" y="3102849"/>
              <a:ext cx="0" cy="493494"/>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8" name="Line 153"/>
            <p:cNvSpPr>
              <a:spLocks noChangeShapeType="1"/>
            </p:cNvSpPr>
            <p:nvPr/>
          </p:nvSpPr>
          <p:spPr bwMode="auto">
            <a:xfrm>
              <a:off x="2881382" y="3030881"/>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9" name="Line 154"/>
            <p:cNvSpPr>
              <a:spLocks noChangeShapeType="1"/>
            </p:cNvSpPr>
            <p:nvPr/>
          </p:nvSpPr>
          <p:spPr bwMode="auto">
            <a:xfrm flipH="1">
              <a:off x="2881382" y="3565499"/>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0" name="Line 155"/>
            <p:cNvSpPr>
              <a:spLocks noChangeShapeType="1"/>
            </p:cNvSpPr>
            <p:nvPr/>
          </p:nvSpPr>
          <p:spPr bwMode="auto">
            <a:xfrm>
              <a:off x="2924479" y="3030881"/>
              <a:ext cx="0" cy="53461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1" name="Line 156"/>
            <p:cNvSpPr>
              <a:spLocks noChangeShapeType="1"/>
            </p:cNvSpPr>
            <p:nvPr/>
          </p:nvSpPr>
          <p:spPr bwMode="auto">
            <a:xfrm>
              <a:off x="3831520" y="2970909"/>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2" name="Line 157"/>
            <p:cNvSpPr>
              <a:spLocks noChangeShapeType="1"/>
            </p:cNvSpPr>
            <p:nvPr/>
          </p:nvSpPr>
          <p:spPr bwMode="auto">
            <a:xfrm flipH="1">
              <a:off x="3831520" y="3505527"/>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3" name="Line 158"/>
            <p:cNvSpPr>
              <a:spLocks noChangeShapeType="1"/>
            </p:cNvSpPr>
            <p:nvPr/>
          </p:nvSpPr>
          <p:spPr bwMode="auto">
            <a:xfrm>
              <a:off x="3878539" y="2970909"/>
              <a:ext cx="0" cy="53461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4" name="Line 159"/>
            <p:cNvSpPr>
              <a:spLocks noChangeShapeType="1"/>
            </p:cNvSpPr>
            <p:nvPr/>
          </p:nvSpPr>
          <p:spPr bwMode="auto">
            <a:xfrm>
              <a:off x="4797336" y="2856102"/>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5" name="Line 160"/>
            <p:cNvSpPr>
              <a:spLocks noChangeShapeType="1"/>
            </p:cNvSpPr>
            <p:nvPr/>
          </p:nvSpPr>
          <p:spPr bwMode="auto">
            <a:xfrm flipH="1">
              <a:off x="4797336" y="3423278"/>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6" name="Line 161"/>
            <p:cNvSpPr>
              <a:spLocks noChangeShapeType="1"/>
            </p:cNvSpPr>
            <p:nvPr/>
          </p:nvSpPr>
          <p:spPr bwMode="auto">
            <a:xfrm>
              <a:off x="4844352" y="2856103"/>
              <a:ext cx="0" cy="567175"/>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7" name="Line 162"/>
            <p:cNvSpPr>
              <a:spLocks noChangeShapeType="1"/>
            </p:cNvSpPr>
            <p:nvPr/>
          </p:nvSpPr>
          <p:spPr bwMode="auto">
            <a:xfrm>
              <a:off x="5747477" y="2984617"/>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8" name="Line 163"/>
            <p:cNvSpPr>
              <a:spLocks noChangeShapeType="1"/>
            </p:cNvSpPr>
            <p:nvPr/>
          </p:nvSpPr>
          <p:spPr bwMode="auto">
            <a:xfrm flipH="1">
              <a:off x="5747477" y="3538083"/>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9" name="Line 164"/>
            <p:cNvSpPr>
              <a:spLocks noChangeShapeType="1"/>
            </p:cNvSpPr>
            <p:nvPr/>
          </p:nvSpPr>
          <p:spPr bwMode="auto">
            <a:xfrm>
              <a:off x="5794493" y="2984617"/>
              <a:ext cx="0" cy="553467"/>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0" name="Line 165"/>
            <p:cNvSpPr>
              <a:spLocks noChangeShapeType="1"/>
            </p:cNvSpPr>
            <p:nvPr/>
          </p:nvSpPr>
          <p:spPr bwMode="auto">
            <a:xfrm>
              <a:off x="6703495" y="3034308"/>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1" name="Line 166"/>
            <p:cNvSpPr>
              <a:spLocks noChangeShapeType="1"/>
            </p:cNvSpPr>
            <p:nvPr/>
          </p:nvSpPr>
          <p:spPr bwMode="auto">
            <a:xfrm flipH="1">
              <a:off x="6703495" y="3587776"/>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2" name="Line 167"/>
            <p:cNvSpPr>
              <a:spLocks noChangeShapeType="1"/>
            </p:cNvSpPr>
            <p:nvPr/>
          </p:nvSpPr>
          <p:spPr bwMode="auto">
            <a:xfrm>
              <a:off x="6750513" y="3034309"/>
              <a:ext cx="0" cy="553467"/>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3" name="Oval 195"/>
            <p:cNvSpPr>
              <a:spLocks noChangeArrowheads="1"/>
            </p:cNvSpPr>
            <p:nvPr/>
          </p:nvSpPr>
          <p:spPr bwMode="auto">
            <a:xfrm>
              <a:off x="1458191" y="3398834"/>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4" name="Oval 196"/>
            <p:cNvSpPr>
              <a:spLocks noChangeArrowheads="1"/>
            </p:cNvSpPr>
            <p:nvPr/>
          </p:nvSpPr>
          <p:spPr bwMode="auto">
            <a:xfrm>
              <a:off x="1940441" y="3311444"/>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5" name="Oval 197"/>
            <p:cNvSpPr>
              <a:spLocks noChangeArrowheads="1"/>
            </p:cNvSpPr>
            <p:nvPr/>
          </p:nvSpPr>
          <p:spPr bwMode="auto">
            <a:xfrm>
              <a:off x="2888300" y="3275461"/>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6" name="Oval 198"/>
            <p:cNvSpPr>
              <a:spLocks noChangeArrowheads="1"/>
            </p:cNvSpPr>
            <p:nvPr/>
          </p:nvSpPr>
          <p:spPr bwMode="auto">
            <a:xfrm>
              <a:off x="3844319" y="3179503"/>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7" name="Oval 199"/>
            <p:cNvSpPr>
              <a:spLocks noChangeArrowheads="1"/>
            </p:cNvSpPr>
            <p:nvPr/>
          </p:nvSpPr>
          <p:spPr bwMode="auto">
            <a:xfrm>
              <a:off x="4810133" y="3102792"/>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8" name="Oval 200"/>
            <p:cNvSpPr>
              <a:spLocks noChangeArrowheads="1"/>
            </p:cNvSpPr>
            <p:nvPr/>
          </p:nvSpPr>
          <p:spPr bwMode="auto">
            <a:xfrm>
              <a:off x="5760596" y="3229195"/>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9" name="Oval 201"/>
            <p:cNvSpPr>
              <a:spLocks noChangeArrowheads="1"/>
            </p:cNvSpPr>
            <p:nvPr/>
          </p:nvSpPr>
          <p:spPr bwMode="auto">
            <a:xfrm>
              <a:off x="6723084" y="3286195"/>
              <a:ext cx="88851" cy="77716"/>
            </a:xfrm>
            <a:prstGeom prst="ellipse">
              <a:avLst/>
            </a:prstGeom>
            <a:solidFill>
              <a:schemeClr val="bg1">
                <a:lumMod val="50000"/>
              </a:schemeClr>
            </a:solidFill>
            <a:ln w="17463" cap="flat">
              <a:noFill/>
              <a:prstDash val="solid"/>
              <a:miter lim="800000"/>
              <a:headEnd/>
              <a:tailEnd/>
            </a:ln>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0" name="Freeform 202"/>
            <p:cNvSpPr>
              <a:spLocks/>
            </p:cNvSpPr>
            <p:nvPr/>
          </p:nvSpPr>
          <p:spPr bwMode="auto">
            <a:xfrm>
              <a:off x="1494371" y="3135406"/>
              <a:ext cx="5256142" cy="296440"/>
            </a:xfrm>
            <a:custGeom>
              <a:avLst/>
              <a:gdLst>
                <a:gd name="T0" fmla="*/ 2683 w 2683"/>
                <a:gd name="T1" fmla="*/ 101 h 173"/>
                <a:gd name="T2" fmla="*/ 2195 w 2683"/>
                <a:gd name="T3" fmla="*/ 75 h 173"/>
                <a:gd name="T4" fmla="*/ 1710 w 2683"/>
                <a:gd name="T5" fmla="*/ 0 h 173"/>
                <a:gd name="T6" fmla="*/ 1217 w 2683"/>
                <a:gd name="T7" fmla="*/ 45 h 173"/>
                <a:gd name="T8" fmla="*/ 730 w 2683"/>
                <a:gd name="T9" fmla="*/ 101 h 173"/>
                <a:gd name="T10" fmla="*/ 245 w 2683"/>
                <a:gd name="T11" fmla="*/ 123 h 173"/>
                <a:gd name="T12" fmla="*/ 0 w 2683"/>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2683" h="173">
                  <a:moveTo>
                    <a:pt x="2683" y="101"/>
                  </a:moveTo>
                  <a:lnTo>
                    <a:pt x="2195" y="75"/>
                  </a:lnTo>
                  <a:lnTo>
                    <a:pt x="1710" y="0"/>
                  </a:lnTo>
                  <a:lnTo>
                    <a:pt x="1217" y="45"/>
                  </a:lnTo>
                  <a:lnTo>
                    <a:pt x="730" y="101"/>
                  </a:lnTo>
                  <a:lnTo>
                    <a:pt x="245" y="123"/>
                  </a:lnTo>
                  <a:lnTo>
                    <a:pt x="0" y="173"/>
                  </a:lnTo>
                </a:path>
              </a:pathLst>
            </a:custGeom>
            <a:noFill/>
            <a:ln w="28575"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1" name="Rectangle 222"/>
            <p:cNvSpPr>
              <a:spLocks noChangeArrowheads="1"/>
            </p:cNvSpPr>
            <p:nvPr/>
          </p:nvSpPr>
          <p:spPr bwMode="auto">
            <a:xfrm>
              <a:off x="1331766" y="3404428"/>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2" name="Rectangle 231"/>
            <p:cNvSpPr>
              <a:spLocks noChangeArrowheads="1"/>
            </p:cNvSpPr>
            <p:nvPr/>
          </p:nvSpPr>
          <p:spPr bwMode="auto">
            <a:xfrm>
              <a:off x="1815655" y="3058297"/>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3" name="Rectangle 232"/>
            <p:cNvSpPr>
              <a:spLocks noChangeArrowheads="1"/>
            </p:cNvSpPr>
            <p:nvPr/>
          </p:nvSpPr>
          <p:spPr bwMode="auto">
            <a:xfrm>
              <a:off x="2765795" y="2883518"/>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4" name="Rectangle 233"/>
            <p:cNvSpPr>
              <a:spLocks noChangeArrowheads="1"/>
            </p:cNvSpPr>
            <p:nvPr/>
          </p:nvSpPr>
          <p:spPr bwMode="auto">
            <a:xfrm>
              <a:off x="3725731" y="2965767"/>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5" name="Rectangle 234"/>
            <p:cNvSpPr>
              <a:spLocks noChangeArrowheads="1"/>
            </p:cNvSpPr>
            <p:nvPr/>
          </p:nvSpPr>
          <p:spPr bwMode="auto">
            <a:xfrm>
              <a:off x="4681751" y="2797842"/>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6" name="Rectangle 235"/>
            <p:cNvSpPr>
              <a:spLocks noChangeArrowheads="1"/>
            </p:cNvSpPr>
            <p:nvPr/>
          </p:nvSpPr>
          <p:spPr bwMode="auto">
            <a:xfrm>
              <a:off x="5631890" y="2838967"/>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7" name="Rectangle 236"/>
            <p:cNvSpPr>
              <a:spLocks noChangeArrowheads="1"/>
            </p:cNvSpPr>
            <p:nvPr/>
          </p:nvSpPr>
          <p:spPr bwMode="auto">
            <a:xfrm>
              <a:off x="6589868" y="2838965"/>
              <a:ext cx="88851" cy="77716"/>
            </a:xfrm>
            <a:prstGeom prst="rect">
              <a:avLst/>
            </a:prstGeom>
            <a:solidFill>
              <a:schemeClr val="accent1"/>
            </a:solidFill>
            <a:ln w="17463" cap="flat">
              <a:noFill/>
              <a:prstDash val="solid"/>
              <a:miter lim="800000"/>
              <a:headEnd/>
              <a:tailEnd/>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8" name="Freeform 237"/>
            <p:cNvSpPr>
              <a:spLocks/>
            </p:cNvSpPr>
            <p:nvPr/>
          </p:nvSpPr>
          <p:spPr bwMode="auto">
            <a:xfrm>
              <a:off x="1339338" y="2825117"/>
              <a:ext cx="5265938" cy="606586"/>
            </a:xfrm>
            <a:custGeom>
              <a:avLst/>
              <a:gdLst>
                <a:gd name="T0" fmla="*/ 2688 w 2688"/>
                <a:gd name="T1" fmla="*/ 24 h 354"/>
                <a:gd name="T2" fmla="*/ 2196 w 2688"/>
                <a:gd name="T3" fmla="*/ 24 h 354"/>
                <a:gd name="T4" fmla="*/ 1708 w 2688"/>
                <a:gd name="T5" fmla="*/ 0 h 354"/>
                <a:gd name="T6" fmla="*/ 1220 w 2688"/>
                <a:gd name="T7" fmla="*/ 98 h 354"/>
                <a:gd name="T8" fmla="*/ 730 w 2688"/>
                <a:gd name="T9" fmla="*/ 53 h 354"/>
                <a:gd name="T10" fmla="*/ 248 w 2688"/>
                <a:gd name="T11" fmla="*/ 154 h 354"/>
                <a:gd name="T12" fmla="*/ 0 w 2688"/>
                <a:gd name="T13" fmla="*/ 354 h 354"/>
              </a:gdLst>
              <a:ahLst/>
              <a:cxnLst>
                <a:cxn ang="0">
                  <a:pos x="T0" y="T1"/>
                </a:cxn>
                <a:cxn ang="0">
                  <a:pos x="T2" y="T3"/>
                </a:cxn>
                <a:cxn ang="0">
                  <a:pos x="T4" y="T5"/>
                </a:cxn>
                <a:cxn ang="0">
                  <a:pos x="T6" y="T7"/>
                </a:cxn>
                <a:cxn ang="0">
                  <a:pos x="T8" y="T9"/>
                </a:cxn>
                <a:cxn ang="0">
                  <a:pos x="T10" y="T11"/>
                </a:cxn>
                <a:cxn ang="0">
                  <a:pos x="T12" y="T13"/>
                </a:cxn>
              </a:cxnLst>
              <a:rect l="0" t="0" r="r" b="b"/>
              <a:pathLst>
                <a:path w="2688" h="354">
                  <a:moveTo>
                    <a:pt x="2688" y="24"/>
                  </a:moveTo>
                  <a:lnTo>
                    <a:pt x="2196" y="24"/>
                  </a:lnTo>
                  <a:lnTo>
                    <a:pt x="1708" y="0"/>
                  </a:lnTo>
                  <a:lnTo>
                    <a:pt x="1220" y="98"/>
                  </a:lnTo>
                  <a:lnTo>
                    <a:pt x="730" y="53"/>
                  </a:lnTo>
                  <a:lnTo>
                    <a:pt x="248" y="154"/>
                  </a:lnTo>
                  <a:lnTo>
                    <a:pt x="0" y="354"/>
                  </a:lnTo>
                </a:path>
              </a:pathLst>
            </a:cu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9" name="TextBox 118"/>
            <p:cNvSpPr txBox="1"/>
            <p:nvPr/>
          </p:nvSpPr>
          <p:spPr>
            <a:xfrm>
              <a:off x="821251" y="4410217"/>
              <a:ext cx="303343" cy="291119"/>
            </a:xfrm>
            <a:prstGeom prst="rect">
              <a:avLst/>
            </a:prstGeom>
            <a:noFill/>
          </p:spPr>
          <p:txBody>
            <a:bodyPr wrap="none" rtlCol="0">
              <a:spAutoFit/>
            </a:bodyPr>
            <a:lstStyle/>
            <a:p>
              <a:pPr algn="ctr" defTabSz="457175"/>
              <a:r>
                <a:rPr lang="en-US" sz="1200" b="1" dirty="0">
                  <a:solidFill>
                    <a:srgbClr val="000000"/>
                  </a:solidFill>
                </a:rPr>
                <a:t>0</a:t>
              </a:r>
            </a:p>
          </p:txBody>
        </p:sp>
        <p:sp>
          <p:nvSpPr>
            <p:cNvPr id="120" name="TextBox 119"/>
            <p:cNvSpPr txBox="1"/>
            <p:nvPr/>
          </p:nvSpPr>
          <p:spPr>
            <a:xfrm>
              <a:off x="1288483" y="4410217"/>
              <a:ext cx="303343" cy="291119"/>
            </a:xfrm>
            <a:prstGeom prst="rect">
              <a:avLst/>
            </a:prstGeom>
            <a:noFill/>
          </p:spPr>
          <p:txBody>
            <a:bodyPr wrap="none" rtlCol="0">
              <a:spAutoFit/>
            </a:bodyPr>
            <a:lstStyle/>
            <a:p>
              <a:pPr algn="ctr" defTabSz="457175"/>
              <a:r>
                <a:rPr lang="en-US" sz="1200" b="1" dirty="0">
                  <a:solidFill>
                    <a:srgbClr val="000000"/>
                  </a:solidFill>
                </a:rPr>
                <a:t>4</a:t>
              </a:r>
            </a:p>
          </p:txBody>
        </p:sp>
        <p:sp>
          <p:nvSpPr>
            <p:cNvPr id="121" name="TextBox 120"/>
            <p:cNvSpPr txBox="1"/>
            <p:nvPr/>
          </p:nvSpPr>
          <p:spPr>
            <a:xfrm>
              <a:off x="1749393" y="4410217"/>
              <a:ext cx="303343" cy="291119"/>
            </a:xfrm>
            <a:prstGeom prst="rect">
              <a:avLst/>
            </a:prstGeom>
            <a:noFill/>
          </p:spPr>
          <p:txBody>
            <a:bodyPr wrap="none" rtlCol="0">
              <a:spAutoFit/>
            </a:bodyPr>
            <a:lstStyle/>
            <a:p>
              <a:pPr algn="ctr" defTabSz="457175"/>
              <a:r>
                <a:rPr lang="en-US" sz="1200" b="1" dirty="0">
                  <a:solidFill>
                    <a:srgbClr val="000000"/>
                  </a:solidFill>
                </a:rPr>
                <a:t>8</a:t>
              </a:r>
            </a:p>
          </p:txBody>
        </p:sp>
        <p:sp>
          <p:nvSpPr>
            <p:cNvPr id="122" name="TextBox 121"/>
            <p:cNvSpPr txBox="1"/>
            <p:nvPr/>
          </p:nvSpPr>
          <p:spPr>
            <a:xfrm>
              <a:off x="2690922" y="4410217"/>
              <a:ext cx="398926" cy="291119"/>
            </a:xfrm>
            <a:prstGeom prst="rect">
              <a:avLst/>
            </a:prstGeom>
            <a:noFill/>
          </p:spPr>
          <p:txBody>
            <a:bodyPr wrap="none" rtlCol="0">
              <a:spAutoFit/>
            </a:bodyPr>
            <a:lstStyle/>
            <a:p>
              <a:pPr algn="ctr" defTabSz="457175"/>
              <a:r>
                <a:rPr lang="en-US" sz="1200" b="1" dirty="0">
                  <a:solidFill>
                    <a:srgbClr val="000000"/>
                  </a:solidFill>
                </a:rPr>
                <a:t>16</a:t>
              </a:r>
            </a:p>
          </p:txBody>
        </p:sp>
        <p:sp>
          <p:nvSpPr>
            <p:cNvPr id="123" name="TextBox 122"/>
            <p:cNvSpPr txBox="1"/>
            <p:nvPr/>
          </p:nvSpPr>
          <p:spPr>
            <a:xfrm>
              <a:off x="3623009" y="4410217"/>
              <a:ext cx="398926" cy="291119"/>
            </a:xfrm>
            <a:prstGeom prst="rect">
              <a:avLst/>
            </a:prstGeom>
            <a:noFill/>
          </p:spPr>
          <p:txBody>
            <a:bodyPr wrap="none" rtlCol="0">
              <a:spAutoFit/>
            </a:bodyPr>
            <a:lstStyle/>
            <a:p>
              <a:pPr algn="ctr" defTabSz="457175"/>
              <a:r>
                <a:rPr lang="en-US" sz="1200" b="1" dirty="0">
                  <a:solidFill>
                    <a:srgbClr val="000000"/>
                  </a:solidFill>
                </a:rPr>
                <a:t>24</a:t>
              </a:r>
            </a:p>
          </p:txBody>
        </p:sp>
        <p:sp>
          <p:nvSpPr>
            <p:cNvPr id="124" name="TextBox 123"/>
            <p:cNvSpPr txBox="1"/>
            <p:nvPr/>
          </p:nvSpPr>
          <p:spPr>
            <a:xfrm>
              <a:off x="4588075" y="4410217"/>
              <a:ext cx="398926" cy="291119"/>
            </a:xfrm>
            <a:prstGeom prst="rect">
              <a:avLst/>
            </a:prstGeom>
            <a:noFill/>
          </p:spPr>
          <p:txBody>
            <a:bodyPr wrap="none" rtlCol="0">
              <a:spAutoFit/>
            </a:bodyPr>
            <a:lstStyle/>
            <a:p>
              <a:pPr algn="ctr" defTabSz="457175"/>
              <a:r>
                <a:rPr lang="en-US" sz="1200" b="1" dirty="0">
                  <a:solidFill>
                    <a:srgbClr val="000000"/>
                  </a:solidFill>
                </a:rPr>
                <a:t>32</a:t>
              </a:r>
            </a:p>
          </p:txBody>
        </p:sp>
        <p:sp>
          <p:nvSpPr>
            <p:cNvPr id="125" name="TextBox 124"/>
            <p:cNvSpPr txBox="1"/>
            <p:nvPr/>
          </p:nvSpPr>
          <p:spPr>
            <a:xfrm>
              <a:off x="5561133" y="4410217"/>
              <a:ext cx="398926" cy="291119"/>
            </a:xfrm>
            <a:prstGeom prst="rect">
              <a:avLst/>
            </a:prstGeom>
            <a:noFill/>
          </p:spPr>
          <p:txBody>
            <a:bodyPr wrap="none" rtlCol="0">
              <a:spAutoFit/>
            </a:bodyPr>
            <a:lstStyle/>
            <a:p>
              <a:pPr algn="ctr" defTabSz="457175"/>
              <a:r>
                <a:rPr lang="en-US" sz="1200" b="1" dirty="0">
                  <a:solidFill>
                    <a:srgbClr val="000000"/>
                  </a:solidFill>
                </a:rPr>
                <a:t>40</a:t>
              </a:r>
            </a:p>
          </p:txBody>
        </p:sp>
        <p:sp>
          <p:nvSpPr>
            <p:cNvPr id="126" name="TextBox 125"/>
            <p:cNvSpPr txBox="1"/>
            <p:nvPr/>
          </p:nvSpPr>
          <p:spPr>
            <a:xfrm>
              <a:off x="6483620" y="4410217"/>
              <a:ext cx="398926" cy="291119"/>
            </a:xfrm>
            <a:prstGeom prst="rect">
              <a:avLst/>
            </a:prstGeom>
            <a:noFill/>
          </p:spPr>
          <p:txBody>
            <a:bodyPr wrap="none" rtlCol="0">
              <a:spAutoFit/>
            </a:bodyPr>
            <a:lstStyle/>
            <a:p>
              <a:pPr algn="ctr" defTabSz="457175"/>
              <a:r>
                <a:rPr lang="en-US" sz="1200" b="1" dirty="0">
                  <a:solidFill>
                    <a:srgbClr val="000000"/>
                  </a:solidFill>
                </a:rPr>
                <a:t>48</a:t>
              </a:r>
            </a:p>
          </p:txBody>
        </p:sp>
        <p:sp>
          <p:nvSpPr>
            <p:cNvPr id="127" name="TextBox 126"/>
            <p:cNvSpPr txBox="1"/>
            <p:nvPr/>
          </p:nvSpPr>
          <p:spPr>
            <a:xfrm>
              <a:off x="618753" y="4602186"/>
              <a:ext cx="6150602" cy="291119"/>
            </a:xfrm>
            <a:prstGeom prst="rect">
              <a:avLst/>
            </a:prstGeom>
            <a:noFill/>
          </p:spPr>
          <p:txBody>
            <a:bodyPr wrap="square" rtlCol="0">
              <a:spAutoFit/>
            </a:bodyPr>
            <a:lstStyle/>
            <a:p>
              <a:pPr algn="ctr" defTabSz="457175"/>
              <a:r>
                <a:rPr lang="en-US" sz="1200" b="1" dirty="0">
                  <a:solidFill>
                    <a:srgbClr val="000000"/>
                  </a:solidFill>
                </a:rPr>
                <a:t>       Time (weeks)</a:t>
              </a:r>
            </a:p>
          </p:txBody>
        </p:sp>
        <p:sp>
          <p:nvSpPr>
            <p:cNvPr id="128" name="TextBox 127"/>
            <p:cNvSpPr txBox="1"/>
            <p:nvPr/>
          </p:nvSpPr>
          <p:spPr>
            <a:xfrm>
              <a:off x="418980" y="2042607"/>
              <a:ext cx="494509" cy="291119"/>
            </a:xfrm>
            <a:prstGeom prst="rect">
              <a:avLst/>
            </a:prstGeom>
            <a:noFill/>
          </p:spPr>
          <p:txBody>
            <a:bodyPr wrap="none" rtlCol="0">
              <a:spAutoFit/>
            </a:bodyPr>
            <a:lstStyle/>
            <a:p>
              <a:pPr algn="r" defTabSz="457175"/>
              <a:r>
                <a:rPr lang="en-US" sz="1200" b="1" dirty="0">
                  <a:solidFill>
                    <a:srgbClr val="000000"/>
                  </a:solidFill>
                </a:rPr>
                <a:t>500</a:t>
              </a:r>
            </a:p>
          </p:txBody>
        </p:sp>
        <p:sp>
          <p:nvSpPr>
            <p:cNvPr id="129" name="TextBox 128"/>
            <p:cNvSpPr txBox="1"/>
            <p:nvPr/>
          </p:nvSpPr>
          <p:spPr>
            <a:xfrm>
              <a:off x="418980" y="2473475"/>
              <a:ext cx="494509" cy="291119"/>
            </a:xfrm>
            <a:prstGeom prst="rect">
              <a:avLst/>
            </a:prstGeom>
            <a:noFill/>
          </p:spPr>
          <p:txBody>
            <a:bodyPr wrap="none" rtlCol="0">
              <a:spAutoFit/>
            </a:bodyPr>
            <a:lstStyle/>
            <a:p>
              <a:pPr algn="r" defTabSz="457175"/>
              <a:r>
                <a:rPr lang="en-US" sz="1200" b="1" dirty="0">
                  <a:solidFill>
                    <a:srgbClr val="000000"/>
                  </a:solidFill>
                </a:rPr>
                <a:t>400</a:t>
              </a:r>
            </a:p>
          </p:txBody>
        </p:sp>
        <p:sp>
          <p:nvSpPr>
            <p:cNvPr id="130" name="TextBox 129"/>
            <p:cNvSpPr txBox="1"/>
            <p:nvPr/>
          </p:nvSpPr>
          <p:spPr>
            <a:xfrm>
              <a:off x="370288" y="2913589"/>
              <a:ext cx="543201" cy="323466"/>
            </a:xfrm>
            <a:prstGeom prst="rect">
              <a:avLst/>
            </a:prstGeom>
            <a:noFill/>
          </p:spPr>
          <p:txBody>
            <a:bodyPr wrap="none" rtlCol="0">
              <a:spAutoFit/>
            </a:bodyPr>
            <a:lstStyle/>
            <a:p>
              <a:pPr algn="r" defTabSz="457175"/>
              <a:r>
                <a:rPr lang="en-US" sz="1400" b="1" dirty="0">
                  <a:solidFill>
                    <a:srgbClr val="000000"/>
                  </a:solidFill>
                </a:rPr>
                <a:t>300</a:t>
              </a:r>
            </a:p>
          </p:txBody>
        </p:sp>
        <p:sp>
          <p:nvSpPr>
            <p:cNvPr id="131" name="TextBox 130"/>
            <p:cNvSpPr txBox="1"/>
            <p:nvPr/>
          </p:nvSpPr>
          <p:spPr>
            <a:xfrm>
              <a:off x="418980" y="3335548"/>
              <a:ext cx="494509" cy="291119"/>
            </a:xfrm>
            <a:prstGeom prst="rect">
              <a:avLst/>
            </a:prstGeom>
            <a:noFill/>
          </p:spPr>
          <p:txBody>
            <a:bodyPr wrap="none" rtlCol="0">
              <a:spAutoFit/>
            </a:bodyPr>
            <a:lstStyle/>
            <a:p>
              <a:pPr algn="r" defTabSz="457175"/>
              <a:r>
                <a:rPr lang="en-US" sz="1200" b="1" dirty="0">
                  <a:solidFill>
                    <a:srgbClr val="000000"/>
                  </a:solidFill>
                </a:rPr>
                <a:t>200</a:t>
              </a:r>
            </a:p>
          </p:txBody>
        </p:sp>
        <p:sp>
          <p:nvSpPr>
            <p:cNvPr id="132" name="TextBox 131"/>
            <p:cNvSpPr txBox="1"/>
            <p:nvPr/>
          </p:nvSpPr>
          <p:spPr>
            <a:xfrm>
              <a:off x="418980" y="3757244"/>
              <a:ext cx="494509" cy="291119"/>
            </a:xfrm>
            <a:prstGeom prst="rect">
              <a:avLst/>
            </a:prstGeom>
            <a:noFill/>
          </p:spPr>
          <p:txBody>
            <a:bodyPr wrap="none" rtlCol="0">
              <a:spAutoFit/>
            </a:bodyPr>
            <a:lstStyle/>
            <a:p>
              <a:pPr algn="r" defTabSz="457175"/>
              <a:r>
                <a:rPr lang="en-US" sz="1200" b="1" dirty="0">
                  <a:solidFill>
                    <a:srgbClr val="000000"/>
                  </a:solidFill>
                </a:rPr>
                <a:t>100</a:t>
              </a:r>
            </a:p>
          </p:txBody>
        </p:sp>
        <p:sp>
          <p:nvSpPr>
            <p:cNvPr id="133" name="TextBox 132"/>
            <p:cNvSpPr txBox="1"/>
            <p:nvPr/>
          </p:nvSpPr>
          <p:spPr>
            <a:xfrm>
              <a:off x="593917" y="4187824"/>
              <a:ext cx="319574" cy="323466"/>
            </a:xfrm>
            <a:prstGeom prst="rect">
              <a:avLst/>
            </a:prstGeom>
            <a:noFill/>
          </p:spPr>
          <p:txBody>
            <a:bodyPr wrap="none" rtlCol="0">
              <a:spAutoFit/>
            </a:bodyPr>
            <a:lstStyle/>
            <a:p>
              <a:pPr algn="r" defTabSz="457175"/>
              <a:r>
                <a:rPr lang="en-US" sz="1400" b="1" dirty="0">
                  <a:solidFill>
                    <a:srgbClr val="000000"/>
                  </a:solidFill>
                </a:rPr>
                <a:t>0</a:t>
              </a:r>
            </a:p>
          </p:txBody>
        </p:sp>
        <p:sp>
          <p:nvSpPr>
            <p:cNvPr id="134" name="TextBox 133"/>
            <p:cNvSpPr txBox="1"/>
            <p:nvPr/>
          </p:nvSpPr>
          <p:spPr>
            <a:xfrm rot="16200000">
              <a:off x="-1227497" y="2999217"/>
              <a:ext cx="2956084" cy="519396"/>
            </a:xfrm>
            <a:prstGeom prst="rect">
              <a:avLst/>
            </a:prstGeom>
            <a:noFill/>
          </p:spPr>
          <p:txBody>
            <a:bodyPr wrap="square" rtlCol="0">
              <a:spAutoFit/>
            </a:bodyPr>
            <a:lstStyle/>
            <a:p>
              <a:pPr algn="ctr" defTabSz="457175">
                <a:tabLst>
                  <a:tab pos="1885950" algn="l"/>
                </a:tabLst>
              </a:pPr>
              <a:r>
                <a:rPr lang="en-US" sz="1200" b="1" dirty="0">
                  <a:solidFill>
                    <a:srgbClr val="000000"/>
                  </a:solidFill>
                </a:rPr>
                <a:t>LSM Difference Compared With Baseline (mL)</a:t>
              </a:r>
            </a:p>
          </p:txBody>
        </p:sp>
        <p:sp>
          <p:nvSpPr>
            <p:cNvPr id="135" name="TextBox 134"/>
            <p:cNvSpPr txBox="1"/>
            <p:nvPr/>
          </p:nvSpPr>
          <p:spPr>
            <a:xfrm>
              <a:off x="5580896"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6" name="TextBox 135"/>
            <p:cNvSpPr txBox="1"/>
            <p:nvPr/>
          </p:nvSpPr>
          <p:spPr>
            <a:xfrm>
              <a:off x="4630756"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7" name="TextBox 136"/>
            <p:cNvSpPr txBox="1"/>
            <p:nvPr/>
          </p:nvSpPr>
          <p:spPr>
            <a:xfrm>
              <a:off x="3636817"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8" name="TextBox 137"/>
            <p:cNvSpPr txBox="1"/>
            <p:nvPr/>
          </p:nvSpPr>
          <p:spPr>
            <a:xfrm>
              <a:off x="2730633"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9" name="TextBox 138"/>
            <p:cNvSpPr txBox="1"/>
            <p:nvPr/>
          </p:nvSpPr>
          <p:spPr>
            <a:xfrm>
              <a:off x="1280772" y="3900499"/>
              <a:ext cx="333161" cy="400110"/>
            </a:xfrm>
            <a:prstGeom prst="rect">
              <a:avLst/>
            </a:prstGeom>
            <a:noFill/>
          </p:spPr>
          <p:txBody>
            <a:bodyPr wrap="square" rtlCol="0">
              <a:spAutoFit/>
            </a:bodyPr>
            <a:lstStyle/>
            <a:p>
              <a:pPr algn="ctr"/>
              <a:r>
                <a:rPr lang="en-US" sz="2000" dirty="0">
                  <a:solidFill>
                    <a:srgbClr val="000000"/>
                  </a:solidFill>
                </a:rPr>
                <a:t>*</a:t>
              </a:r>
            </a:p>
          </p:txBody>
        </p:sp>
        <p:cxnSp>
          <p:nvCxnSpPr>
            <p:cNvPr id="140" name="Straight Connector 139"/>
            <p:cNvCxnSpPr>
              <a:stCxn id="111" idx="0"/>
              <a:endCxn id="46" idx="1"/>
            </p:cNvCxnSpPr>
            <p:nvPr/>
          </p:nvCxnSpPr>
          <p:spPr>
            <a:xfrm flipH="1">
              <a:off x="967385" y="3404428"/>
              <a:ext cx="408807" cy="932155"/>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endCxn id="54" idx="0"/>
            </p:cNvCxnSpPr>
            <p:nvPr/>
          </p:nvCxnSpPr>
          <p:spPr>
            <a:xfrm flipH="1">
              <a:off x="962274" y="3086905"/>
              <a:ext cx="454774" cy="1249678"/>
            </a:xfrm>
            <a:prstGeom prst="line">
              <a:avLst/>
            </a:prstGeom>
            <a:ln>
              <a:solidFill>
                <a:srgbClr val="F0AB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10" idx="6"/>
              <a:endCxn id="46" idx="1"/>
            </p:cNvCxnSpPr>
            <p:nvPr/>
          </p:nvCxnSpPr>
          <p:spPr>
            <a:xfrm flipH="1">
              <a:off x="967385" y="3431846"/>
              <a:ext cx="526986" cy="904737"/>
            </a:xfrm>
            <a:prstGeom prst="line">
              <a:avLst/>
            </a:prstGeom>
            <a:ln>
              <a:solidFill>
                <a:schemeClr val="bg1">
                  <a:lumMod val="50000"/>
                </a:schemeClr>
              </a:solidFill>
              <a:prstDash val="lgDash"/>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1724400"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41" name="Line 122"/>
            <p:cNvSpPr>
              <a:spLocks noChangeShapeType="1"/>
            </p:cNvSpPr>
            <p:nvPr/>
          </p:nvSpPr>
          <p:spPr bwMode="auto">
            <a:xfrm>
              <a:off x="5737682" y="2222101"/>
              <a:ext cx="0" cy="551753"/>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8" name="Line 119"/>
            <p:cNvSpPr>
              <a:spLocks noChangeShapeType="1"/>
            </p:cNvSpPr>
            <p:nvPr/>
          </p:nvSpPr>
          <p:spPr bwMode="auto">
            <a:xfrm>
              <a:off x="4787539" y="2326625"/>
              <a:ext cx="0" cy="567175"/>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5" name="Line 116"/>
            <p:cNvSpPr>
              <a:spLocks noChangeShapeType="1"/>
            </p:cNvSpPr>
            <p:nvPr/>
          </p:nvSpPr>
          <p:spPr bwMode="auto">
            <a:xfrm>
              <a:off x="3834995" y="2422582"/>
              <a:ext cx="0" cy="52605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2" name="Line 113"/>
            <p:cNvSpPr>
              <a:spLocks noChangeShapeType="1"/>
            </p:cNvSpPr>
            <p:nvPr/>
          </p:nvSpPr>
          <p:spPr bwMode="auto">
            <a:xfrm>
              <a:off x="2881382" y="2468848"/>
              <a:ext cx="0" cy="524337"/>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9" name="Line 65"/>
            <p:cNvSpPr>
              <a:spLocks noChangeShapeType="1"/>
            </p:cNvSpPr>
            <p:nvPr/>
          </p:nvSpPr>
          <p:spPr bwMode="auto">
            <a:xfrm>
              <a:off x="1905771" y="2647054"/>
              <a:ext cx="0" cy="49692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grpSp>
      <p:graphicFrame>
        <p:nvGraphicFramePr>
          <p:cNvPr id="145" name="Table 144"/>
          <p:cNvGraphicFramePr>
            <a:graphicFrameLocks noGrp="1"/>
          </p:cNvGraphicFramePr>
          <p:nvPr>
            <p:extLst>
              <p:ext uri="{D42A27DB-BD31-4B8C-83A1-F6EECF244321}">
                <p14:modId xmlns:p14="http://schemas.microsoft.com/office/powerpoint/2010/main" val="617914070"/>
              </p:ext>
            </p:extLst>
          </p:nvPr>
        </p:nvGraphicFramePr>
        <p:xfrm>
          <a:off x="592139" y="4844975"/>
          <a:ext cx="11307761" cy="979005"/>
        </p:xfrm>
        <a:graphic>
          <a:graphicData uri="http://schemas.openxmlformats.org/drawingml/2006/table">
            <a:tbl>
              <a:tblPr firstRow="1" bandRow="1">
                <a:tableStyleId>{5C22544A-7EE6-4342-B048-85BDC9FD1C3A}</a:tableStyleId>
              </a:tblPr>
              <a:tblGrid>
                <a:gridCol w="1366848">
                  <a:extLst>
                    <a:ext uri="{9D8B030D-6E8A-4147-A177-3AD203B41FA5}">
                      <a16:colId xmlns:a16="http://schemas.microsoft.com/office/drawing/2014/main" val="20000"/>
                    </a:ext>
                  </a:extLst>
                </a:gridCol>
                <a:gridCol w="4970457">
                  <a:extLst>
                    <a:ext uri="{9D8B030D-6E8A-4147-A177-3AD203B41FA5}">
                      <a16:colId xmlns:a16="http://schemas.microsoft.com/office/drawing/2014/main" val="20003"/>
                    </a:ext>
                  </a:extLst>
                </a:gridCol>
                <a:gridCol w="390947">
                  <a:extLst>
                    <a:ext uri="{9D8B030D-6E8A-4147-A177-3AD203B41FA5}">
                      <a16:colId xmlns:a16="http://schemas.microsoft.com/office/drawing/2014/main" val="20002"/>
                    </a:ext>
                  </a:extLst>
                </a:gridCol>
                <a:gridCol w="4579509">
                  <a:extLst>
                    <a:ext uri="{9D8B030D-6E8A-4147-A177-3AD203B41FA5}">
                      <a16:colId xmlns:a16="http://schemas.microsoft.com/office/drawing/2014/main" val="20004"/>
                    </a:ext>
                  </a:extLst>
                </a:gridCol>
              </a:tblGrid>
              <a:tr h="326335">
                <a:tc>
                  <a:txBody>
                    <a:bodyPr/>
                    <a:lstStyle/>
                    <a:p>
                      <a:r>
                        <a:rPr lang="en-US" sz="1400" dirty="0">
                          <a:solidFill>
                            <a:schemeClr val="tx1"/>
                          </a:solidFill>
                        </a:rPr>
                        <a:t>48/56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a:solidFill>
                            <a:schemeClr val="tx1"/>
                          </a:solidFill>
                        </a:rPr>
                        <a:t>       Group</a:t>
                      </a:r>
                      <a:r>
                        <a:rPr lang="en-US" sz="1400" b="1" baseline="0" dirty="0">
                          <a:solidFill>
                            <a:schemeClr val="tx1"/>
                          </a:solidFill>
                        </a:rPr>
                        <a:t> LSMs                LSM Difference (95% CI)</a:t>
                      </a:r>
                      <a:endParaRPr lang="en-US" sz="1400" b="1"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b="1"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     Group</a:t>
                      </a:r>
                      <a:r>
                        <a:rPr lang="en-US" sz="1400" b="1" baseline="0" dirty="0">
                          <a:solidFill>
                            <a:schemeClr val="tx1"/>
                          </a:solidFill>
                        </a:rPr>
                        <a:t> LSM                    Difference (95% CI)</a:t>
                      </a:r>
                      <a:endParaRPr lang="en-US" sz="14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6335">
                <a:tc>
                  <a:txBody>
                    <a:bodyPr/>
                    <a:lstStyle/>
                    <a:p>
                      <a:r>
                        <a:rPr lang="en-US" sz="1400" dirty="0"/>
                        <a:t>Q4W</a:t>
                      </a:r>
                      <a:r>
                        <a:rPr lang="en-US" sz="1400" baseline="0" dirty="0"/>
                        <a:t> – placebo</a:t>
                      </a:r>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345 vs. 239                  106 (16-196); </a:t>
                      </a:r>
                      <a:r>
                        <a:rPr lang="en-US" sz="1400" i="0" dirty="0"/>
                        <a:t>p</a:t>
                      </a:r>
                      <a:r>
                        <a:rPr lang="en-US" sz="1400" dirty="0"/>
                        <a:t>=0.0215</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340 vs. 215                  125 (37-213);</a:t>
                      </a:r>
                      <a:r>
                        <a:rPr lang="en-US" sz="1400" baseline="0" dirty="0"/>
                        <a:t> </a:t>
                      </a:r>
                      <a:r>
                        <a:rPr lang="en-US" sz="1400" i="0" baseline="0" dirty="0"/>
                        <a:t>p</a:t>
                      </a:r>
                      <a:r>
                        <a:rPr lang="en-US" sz="1400" baseline="0" dirty="0"/>
                        <a:t>=0.0054</a:t>
                      </a:r>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6335">
                <a:tc>
                  <a:txBody>
                    <a:bodyPr/>
                    <a:lstStyle/>
                    <a:p>
                      <a:r>
                        <a:rPr lang="en-US" sz="14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398 vs. 239                  159 (68-249); </a:t>
                      </a:r>
                      <a:r>
                        <a:rPr lang="en-US" sz="1400" i="0" dirty="0"/>
                        <a:t>p</a:t>
                      </a:r>
                      <a:r>
                        <a:rPr lang="en-US" sz="1400" i="1" dirty="0"/>
                        <a:t>&lt;</a:t>
                      </a:r>
                      <a:r>
                        <a:rPr lang="en-US" sz="1400" dirty="0"/>
                        <a:t>0.001</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330 vs. 215                   116 (28-</a:t>
                      </a:r>
                      <a:r>
                        <a:rPr lang="en-US" sz="1400" baseline="0" dirty="0"/>
                        <a:t>204); </a:t>
                      </a:r>
                      <a:r>
                        <a:rPr lang="en-US" sz="1400" i="0" baseline="0" dirty="0"/>
                        <a:t>p</a:t>
                      </a:r>
                      <a:r>
                        <a:rPr lang="en-US" sz="1400" baseline="0" dirty="0"/>
                        <a:t>=0.0102</a:t>
                      </a:r>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46" name="Text Placeholder 7"/>
          <p:cNvSpPr txBox="1">
            <a:spLocks/>
          </p:cNvSpPr>
          <p:nvPr/>
        </p:nvSpPr>
        <p:spPr>
          <a:xfrm>
            <a:off x="2094960" y="1647895"/>
            <a:ext cx="2964027" cy="411221"/>
          </a:xfrm>
          <a:prstGeom prst="rect">
            <a:avLst/>
          </a:prstGeom>
        </p:spPr>
        <p:txBody>
          <a:bodyPr/>
          <a:lstStyle>
            <a:lvl1pPr marL="0" indent="0" algn="l" defTabSz="593949" rtl="0" eaLnBrk="1" latinLnBrk="0" hangingPunct="1">
              <a:spcBef>
                <a:spcPct val="20000"/>
              </a:spcBef>
              <a:buFont typeface="Arial"/>
              <a:buNone/>
              <a:defRPr sz="2598" b="1" kern="1200">
                <a:solidFill>
                  <a:schemeClr val="accent2"/>
                </a:solidFill>
                <a:latin typeface="+mn-lt"/>
                <a:ea typeface="+mn-ea"/>
                <a:cs typeface="+mn-cs"/>
              </a:defRPr>
            </a:lvl1pPr>
            <a:lvl2pPr marL="965166" indent="-371218" algn="l" defTabSz="593949" rtl="0" eaLnBrk="1" latinLnBrk="0" hangingPunct="1">
              <a:spcBef>
                <a:spcPct val="20000"/>
              </a:spcBef>
              <a:buFont typeface="Arial"/>
              <a:buChar char="–"/>
              <a:defRPr sz="3637" kern="1200">
                <a:solidFill>
                  <a:schemeClr val="tx1"/>
                </a:solidFill>
                <a:latin typeface="+mn-lt"/>
                <a:ea typeface="+mn-ea"/>
                <a:cs typeface="+mn-cs"/>
              </a:defRPr>
            </a:lvl2pPr>
            <a:lvl3pPr marL="1484871" indent="-296974" algn="l" defTabSz="593949" rtl="0" eaLnBrk="1" latinLnBrk="0" hangingPunct="1">
              <a:spcBef>
                <a:spcPct val="20000"/>
              </a:spcBef>
              <a:buFont typeface="Arial"/>
              <a:buChar char="•"/>
              <a:defRPr sz="3118" kern="1200">
                <a:solidFill>
                  <a:schemeClr val="tx1"/>
                </a:solidFill>
                <a:latin typeface="+mn-lt"/>
                <a:ea typeface="+mn-ea"/>
                <a:cs typeface="+mn-cs"/>
              </a:defRPr>
            </a:lvl3pPr>
            <a:lvl4pPr marL="2078820" indent="-296974" algn="l" defTabSz="593949" rtl="0" eaLnBrk="1" latinLnBrk="0" hangingPunct="1">
              <a:spcBef>
                <a:spcPct val="20000"/>
              </a:spcBef>
              <a:buFont typeface="Arial"/>
              <a:buChar char="–"/>
              <a:defRPr sz="2598" kern="1200">
                <a:solidFill>
                  <a:schemeClr val="tx1"/>
                </a:solidFill>
                <a:latin typeface="+mn-lt"/>
                <a:ea typeface="+mn-ea"/>
                <a:cs typeface="+mn-cs"/>
              </a:defRPr>
            </a:lvl4pPr>
            <a:lvl5pPr marL="2672768" indent="-296974" algn="l" defTabSz="593949" rtl="0" eaLnBrk="1" latinLnBrk="0" hangingPunct="1">
              <a:spcBef>
                <a:spcPct val="20000"/>
              </a:spcBef>
              <a:buFont typeface="Arial"/>
              <a:buChar char="»"/>
              <a:defRPr sz="2598" kern="1200">
                <a:solidFill>
                  <a:schemeClr val="tx1"/>
                </a:solidFill>
                <a:latin typeface="+mn-lt"/>
                <a:ea typeface="+mn-ea"/>
                <a:cs typeface="+mn-cs"/>
              </a:defRPr>
            </a:lvl5pPr>
            <a:lvl6pPr marL="3266717" indent="-296974" algn="l" defTabSz="593949" rtl="0" eaLnBrk="1" latinLnBrk="0" hangingPunct="1">
              <a:spcBef>
                <a:spcPct val="20000"/>
              </a:spcBef>
              <a:buFont typeface="Arial"/>
              <a:buChar char="•"/>
              <a:defRPr sz="2598" kern="1200">
                <a:solidFill>
                  <a:schemeClr val="tx1"/>
                </a:solidFill>
                <a:latin typeface="+mn-lt"/>
                <a:ea typeface="+mn-ea"/>
                <a:cs typeface="+mn-cs"/>
              </a:defRPr>
            </a:lvl6pPr>
            <a:lvl7pPr marL="3860665" indent="-296974" algn="l" defTabSz="593949" rtl="0" eaLnBrk="1" latinLnBrk="0" hangingPunct="1">
              <a:spcBef>
                <a:spcPct val="20000"/>
              </a:spcBef>
              <a:buFont typeface="Arial"/>
              <a:buChar char="•"/>
              <a:defRPr sz="2598" kern="1200">
                <a:solidFill>
                  <a:schemeClr val="tx1"/>
                </a:solidFill>
                <a:latin typeface="+mn-lt"/>
                <a:ea typeface="+mn-ea"/>
                <a:cs typeface="+mn-cs"/>
              </a:defRPr>
            </a:lvl7pPr>
            <a:lvl8pPr marL="4454614" indent="-296974" algn="l" defTabSz="593949" rtl="0" eaLnBrk="1" latinLnBrk="0" hangingPunct="1">
              <a:spcBef>
                <a:spcPct val="20000"/>
              </a:spcBef>
              <a:buFont typeface="Arial"/>
              <a:buChar char="•"/>
              <a:defRPr sz="2598" kern="1200">
                <a:solidFill>
                  <a:schemeClr val="tx1"/>
                </a:solidFill>
                <a:latin typeface="+mn-lt"/>
                <a:ea typeface="+mn-ea"/>
                <a:cs typeface="+mn-cs"/>
              </a:defRPr>
            </a:lvl8pPr>
            <a:lvl9pPr marL="5048562" indent="-296974" algn="l" defTabSz="593949" rtl="0" eaLnBrk="1" latinLnBrk="0" hangingPunct="1">
              <a:spcBef>
                <a:spcPct val="20000"/>
              </a:spcBef>
              <a:buFont typeface="Arial"/>
              <a:buChar char="•"/>
              <a:defRPr sz="2598" kern="1200">
                <a:solidFill>
                  <a:schemeClr val="tx1"/>
                </a:solidFill>
                <a:latin typeface="+mn-lt"/>
                <a:ea typeface="+mn-ea"/>
                <a:cs typeface="+mn-cs"/>
              </a:defRPr>
            </a:lvl9pPr>
          </a:lstStyle>
          <a:p>
            <a:pPr algn="ctr"/>
            <a:r>
              <a:rPr lang="en-US" sz="1800" dirty="0">
                <a:solidFill>
                  <a:srgbClr val="000000"/>
                </a:solidFill>
              </a:rPr>
              <a:t>SIROCCO (48 weeks)</a:t>
            </a:r>
            <a:r>
              <a:rPr lang="en-US" sz="1800" baseline="30000" dirty="0">
                <a:solidFill>
                  <a:srgbClr val="000000"/>
                </a:solidFill>
              </a:rPr>
              <a:t>1</a:t>
            </a:r>
            <a:endParaRPr lang="en-US" sz="1800" dirty="0">
              <a:solidFill>
                <a:srgbClr val="000000"/>
              </a:solidFill>
            </a:endParaRPr>
          </a:p>
        </p:txBody>
      </p:sp>
      <p:sp>
        <p:nvSpPr>
          <p:cNvPr id="147" name="Rectangle 146"/>
          <p:cNvSpPr/>
          <p:nvPr/>
        </p:nvSpPr>
        <p:spPr>
          <a:xfrm>
            <a:off x="8114436" y="1646031"/>
            <a:ext cx="2986667" cy="369332"/>
          </a:xfrm>
          <a:prstGeom prst="rect">
            <a:avLst/>
          </a:prstGeom>
        </p:spPr>
        <p:txBody>
          <a:bodyPr wrap="square">
            <a:spAutoFit/>
          </a:bodyPr>
          <a:lstStyle/>
          <a:p>
            <a:r>
              <a:rPr lang="en-US" b="1" dirty="0">
                <a:solidFill>
                  <a:srgbClr val="000000"/>
                </a:solidFill>
              </a:rPr>
              <a:t>CALIMA (56 </a:t>
            </a:r>
            <a:r>
              <a:rPr lang="en-US" b="1" dirty="0"/>
              <a:t>weeks)</a:t>
            </a:r>
            <a:r>
              <a:rPr lang="en-US" b="1" baseline="30000" dirty="0"/>
              <a:t>2,a</a:t>
            </a:r>
            <a:endParaRPr lang="en-US" b="1" dirty="0"/>
          </a:p>
        </p:txBody>
      </p:sp>
      <p:grpSp>
        <p:nvGrpSpPr>
          <p:cNvPr id="149" name="Group 148"/>
          <p:cNvGrpSpPr/>
          <p:nvPr/>
        </p:nvGrpSpPr>
        <p:grpSpPr>
          <a:xfrm>
            <a:off x="6347207" y="1928902"/>
            <a:ext cx="5679432" cy="2882518"/>
            <a:chOff x="3148368" y="1416825"/>
            <a:chExt cx="6344307" cy="2819455"/>
          </a:xfrm>
        </p:grpSpPr>
        <p:sp>
          <p:nvSpPr>
            <p:cNvPr id="150" name="Freeform 206"/>
            <p:cNvSpPr>
              <a:spLocks/>
            </p:cNvSpPr>
            <p:nvPr/>
          </p:nvSpPr>
          <p:spPr bwMode="auto">
            <a:xfrm>
              <a:off x="4052988" y="2449086"/>
              <a:ext cx="106514" cy="78012"/>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1" name="Freeform 207"/>
            <p:cNvSpPr>
              <a:spLocks/>
            </p:cNvSpPr>
            <p:nvPr/>
          </p:nvSpPr>
          <p:spPr bwMode="auto">
            <a:xfrm>
              <a:off x="4460058" y="2325241"/>
              <a:ext cx="106514" cy="78012"/>
            </a:xfrm>
            <a:custGeom>
              <a:avLst/>
              <a:gdLst>
                <a:gd name="T0" fmla="*/ 0 w 59"/>
                <a:gd name="T1" fmla="*/ 53 h 53"/>
                <a:gd name="T2" fmla="*/ 29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29" y="0"/>
                  </a:lnTo>
                  <a:lnTo>
                    <a:pt x="59" y="53"/>
                  </a:lnTo>
                  <a:lnTo>
                    <a:pt x="0" y="53"/>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2" name="Freeform 208"/>
            <p:cNvSpPr>
              <a:spLocks/>
            </p:cNvSpPr>
            <p:nvPr/>
          </p:nvSpPr>
          <p:spPr bwMode="auto">
            <a:xfrm>
              <a:off x="5246794" y="2270199"/>
              <a:ext cx="106514" cy="78012"/>
            </a:xfrm>
            <a:custGeom>
              <a:avLst/>
              <a:gdLst>
                <a:gd name="T0" fmla="*/ 0 w 59"/>
                <a:gd name="T1" fmla="*/ 50 h 50"/>
                <a:gd name="T2" fmla="*/ 30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30"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3" name="Freeform 209"/>
            <p:cNvSpPr>
              <a:spLocks/>
            </p:cNvSpPr>
            <p:nvPr/>
          </p:nvSpPr>
          <p:spPr bwMode="auto">
            <a:xfrm>
              <a:off x="6045275" y="2270199"/>
              <a:ext cx="106514" cy="78012"/>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4" name="Freeform 210"/>
            <p:cNvSpPr>
              <a:spLocks/>
            </p:cNvSpPr>
            <p:nvPr/>
          </p:nvSpPr>
          <p:spPr bwMode="auto">
            <a:xfrm>
              <a:off x="6847668" y="2136034"/>
              <a:ext cx="106514" cy="78012"/>
            </a:xfrm>
            <a:custGeom>
              <a:avLst/>
              <a:gdLst>
                <a:gd name="T0" fmla="*/ 0 w 59"/>
                <a:gd name="T1" fmla="*/ 51 h 51"/>
                <a:gd name="T2" fmla="*/ 29 w 59"/>
                <a:gd name="T3" fmla="*/ 0 h 51"/>
                <a:gd name="T4" fmla="*/ 59 w 59"/>
                <a:gd name="T5" fmla="*/ 51 h 51"/>
                <a:gd name="T6" fmla="*/ 0 w 59"/>
                <a:gd name="T7" fmla="*/ 51 h 51"/>
              </a:gdLst>
              <a:ahLst/>
              <a:cxnLst>
                <a:cxn ang="0">
                  <a:pos x="T0" y="T1"/>
                </a:cxn>
                <a:cxn ang="0">
                  <a:pos x="T2" y="T3"/>
                </a:cxn>
                <a:cxn ang="0">
                  <a:pos x="T4" y="T5"/>
                </a:cxn>
                <a:cxn ang="0">
                  <a:pos x="T6" y="T7"/>
                </a:cxn>
              </a:cxnLst>
              <a:rect l="0" t="0" r="r" b="b"/>
              <a:pathLst>
                <a:path w="59" h="51">
                  <a:moveTo>
                    <a:pt x="0" y="51"/>
                  </a:moveTo>
                  <a:lnTo>
                    <a:pt x="29" y="0"/>
                  </a:lnTo>
                  <a:lnTo>
                    <a:pt x="59"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5" name="Freeform 211"/>
            <p:cNvSpPr>
              <a:spLocks/>
            </p:cNvSpPr>
            <p:nvPr/>
          </p:nvSpPr>
          <p:spPr bwMode="auto">
            <a:xfrm>
              <a:off x="7646149" y="2044872"/>
              <a:ext cx="106514" cy="78012"/>
            </a:xfrm>
            <a:custGeom>
              <a:avLst/>
              <a:gdLst>
                <a:gd name="T0" fmla="*/ 0 w 58"/>
                <a:gd name="T1" fmla="*/ 51 h 51"/>
                <a:gd name="T2" fmla="*/ 29 w 58"/>
                <a:gd name="T3" fmla="*/ 0 h 51"/>
                <a:gd name="T4" fmla="*/ 58 w 58"/>
                <a:gd name="T5" fmla="*/ 51 h 51"/>
                <a:gd name="T6" fmla="*/ 0 w 58"/>
                <a:gd name="T7" fmla="*/ 51 h 51"/>
              </a:gdLst>
              <a:ahLst/>
              <a:cxnLst>
                <a:cxn ang="0">
                  <a:pos x="T0" y="T1"/>
                </a:cxn>
                <a:cxn ang="0">
                  <a:pos x="T2" y="T3"/>
                </a:cxn>
                <a:cxn ang="0">
                  <a:pos x="T4" y="T5"/>
                </a:cxn>
                <a:cxn ang="0">
                  <a:pos x="T6" y="T7"/>
                </a:cxn>
              </a:cxnLst>
              <a:rect l="0" t="0" r="r" b="b"/>
              <a:pathLst>
                <a:path w="58" h="51">
                  <a:moveTo>
                    <a:pt x="0" y="51"/>
                  </a:moveTo>
                  <a:lnTo>
                    <a:pt x="29" y="0"/>
                  </a:lnTo>
                  <a:lnTo>
                    <a:pt x="58"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6" name="Freeform 212"/>
            <p:cNvSpPr>
              <a:spLocks/>
            </p:cNvSpPr>
            <p:nvPr/>
          </p:nvSpPr>
          <p:spPr bwMode="auto">
            <a:xfrm>
              <a:off x="8438758" y="2149795"/>
              <a:ext cx="106514" cy="78012"/>
            </a:xfrm>
            <a:custGeom>
              <a:avLst/>
              <a:gdLst>
                <a:gd name="T0" fmla="*/ 0 w 58"/>
                <a:gd name="T1" fmla="*/ 51 h 51"/>
                <a:gd name="T2" fmla="*/ 29 w 58"/>
                <a:gd name="T3" fmla="*/ 0 h 51"/>
                <a:gd name="T4" fmla="*/ 58 w 58"/>
                <a:gd name="T5" fmla="*/ 51 h 51"/>
                <a:gd name="T6" fmla="*/ 0 w 58"/>
                <a:gd name="T7" fmla="*/ 51 h 51"/>
              </a:gdLst>
              <a:ahLst/>
              <a:cxnLst>
                <a:cxn ang="0">
                  <a:pos x="T0" y="T1"/>
                </a:cxn>
                <a:cxn ang="0">
                  <a:pos x="T2" y="T3"/>
                </a:cxn>
                <a:cxn ang="0">
                  <a:pos x="T4" y="T5"/>
                </a:cxn>
                <a:cxn ang="0">
                  <a:pos x="T6" y="T7"/>
                </a:cxn>
              </a:cxnLst>
              <a:rect l="0" t="0" r="r" b="b"/>
              <a:pathLst>
                <a:path w="58" h="51">
                  <a:moveTo>
                    <a:pt x="0" y="51"/>
                  </a:moveTo>
                  <a:lnTo>
                    <a:pt x="29" y="0"/>
                  </a:lnTo>
                  <a:lnTo>
                    <a:pt x="58"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7" name="Freeform 213"/>
            <p:cNvSpPr>
              <a:spLocks/>
            </p:cNvSpPr>
            <p:nvPr/>
          </p:nvSpPr>
          <p:spPr bwMode="auto">
            <a:xfrm>
              <a:off x="9235282" y="2228918"/>
              <a:ext cx="106514" cy="78012"/>
            </a:xfrm>
            <a:custGeom>
              <a:avLst/>
              <a:gdLst>
                <a:gd name="T0" fmla="*/ 0 w 59"/>
                <a:gd name="T1" fmla="*/ 53 h 53"/>
                <a:gd name="T2" fmla="*/ 30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30" y="0"/>
                  </a:lnTo>
                  <a:lnTo>
                    <a:pt x="59" y="53"/>
                  </a:lnTo>
                  <a:lnTo>
                    <a:pt x="0" y="53"/>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8" name="Line 57"/>
            <p:cNvSpPr>
              <a:spLocks noChangeShapeType="1"/>
            </p:cNvSpPr>
            <p:nvPr/>
          </p:nvSpPr>
          <p:spPr bwMode="auto">
            <a:xfrm>
              <a:off x="9250937" y="2008750"/>
              <a:ext cx="9002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9" name="Line 58"/>
            <p:cNvSpPr>
              <a:spLocks noChangeShapeType="1"/>
            </p:cNvSpPr>
            <p:nvPr/>
          </p:nvSpPr>
          <p:spPr bwMode="auto">
            <a:xfrm flipH="1">
              <a:off x="9250937" y="2540250"/>
              <a:ext cx="9002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0" name="Line 59"/>
            <p:cNvSpPr>
              <a:spLocks noChangeShapeType="1"/>
            </p:cNvSpPr>
            <p:nvPr/>
          </p:nvSpPr>
          <p:spPr bwMode="auto">
            <a:xfrm>
              <a:off x="9293992" y="2008750"/>
              <a:ext cx="0" cy="53150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1" name="Line 126"/>
            <p:cNvSpPr>
              <a:spLocks noChangeShapeType="1"/>
            </p:cNvSpPr>
            <p:nvPr/>
          </p:nvSpPr>
          <p:spPr bwMode="auto">
            <a:xfrm>
              <a:off x="8448542" y="1912426"/>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2" name="Line 127"/>
            <p:cNvSpPr>
              <a:spLocks noChangeShapeType="1"/>
            </p:cNvSpPr>
            <p:nvPr/>
          </p:nvSpPr>
          <p:spPr bwMode="auto">
            <a:xfrm flipH="1">
              <a:off x="8448542" y="2449086"/>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3" name="Line 128"/>
            <p:cNvSpPr>
              <a:spLocks noChangeShapeType="1"/>
            </p:cNvSpPr>
            <p:nvPr/>
          </p:nvSpPr>
          <p:spPr bwMode="auto">
            <a:xfrm>
              <a:off x="8495510" y="1912426"/>
              <a:ext cx="0" cy="536659"/>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4" name="Line 129"/>
            <p:cNvSpPr>
              <a:spLocks noChangeShapeType="1"/>
            </p:cNvSpPr>
            <p:nvPr/>
          </p:nvSpPr>
          <p:spPr bwMode="auto">
            <a:xfrm>
              <a:off x="7661804" y="1838463"/>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5" name="Line 130"/>
            <p:cNvSpPr>
              <a:spLocks noChangeShapeType="1"/>
            </p:cNvSpPr>
            <p:nvPr/>
          </p:nvSpPr>
          <p:spPr bwMode="auto">
            <a:xfrm flipH="1">
              <a:off x="7661804" y="2407804"/>
              <a:ext cx="8806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6" name="Line 131"/>
            <p:cNvSpPr>
              <a:spLocks noChangeShapeType="1"/>
            </p:cNvSpPr>
            <p:nvPr/>
          </p:nvSpPr>
          <p:spPr bwMode="auto">
            <a:xfrm>
              <a:off x="7702902" y="1838463"/>
              <a:ext cx="0" cy="56934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7" name="Line 132"/>
            <p:cNvSpPr>
              <a:spLocks noChangeShapeType="1"/>
            </p:cNvSpPr>
            <p:nvPr/>
          </p:nvSpPr>
          <p:spPr bwMode="auto">
            <a:xfrm>
              <a:off x="6859411" y="1912426"/>
              <a:ext cx="91980"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8" name="Line 133"/>
            <p:cNvSpPr>
              <a:spLocks noChangeShapeType="1"/>
            </p:cNvSpPr>
            <p:nvPr/>
          </p:nvSpPr>
          <p:spPr bwMode="auto">
            <a:xfrm flipH="1">
              <a:off x="6859411" y="2449086"/>
              <a:ext cx="91980"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9" name="Line 134"/>
            <p:cNvSpPr>
              <a:spLocks noChangeShapeType="1"/>
            </p:cNvSpPr>
            <p:nvPr/>
          </p:nvSpPr>
          <p:spPr bwMode="auto">
            <a:xfrm>
              <a:off x="6891144" y="1912426"/>
              <a:ext cx="0" cy="536659"/>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0" name="Line 135"/>
            <p:cNvSpPr>
              <a:spLocks noChangeShapeType="1"/>
            </p:cNvSpPr>
            <p:nvPr/>
          </p:nvSpPr>
          <p:spPr bwMode="auto">
            <a:xfrm>
              <a:off x="6060930" y="2044872"/>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1" name="Line 136"/>
            <p:cNvSpPr>
              <a:spLocks noChangeShapeType="1"/>
            </p:cNvSpPr>
            <p:nvPr/>
          </p:nvSpPr>
          <p:spPr bwMode="auto">
            <a:xfrm flipH="1">
              <a:off x="6060930" y="2603891"/>
              <a:ext cx="8806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2" name="Line 137"/>
            <p:cNvSpPr>
              <a:spLocks noChangeShapeType="1"/>
            </p:cNvSpPr>
            <p:nvPr/>
          </p:nvSpPr>
          <p:spPr bwMode="auto">
            <a:xfrm>
              <a:off x="6102030" y="2044872"/>
              <a:ext cx="0" cy="55902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3" name="Line 138"/>
            <p:cNvSpPr>
              <a:spLocks noChangeShapeType="1"/>
            </p:cNvSpPr>
            <p:nvPr/>
          </p:nvSpPr>
          <p:spPr bwMode="auto">
            <a:xfrm>
              <a:off x="5258537" y="2044872"/>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4" name="Line 139"/>
            <p:cNvSpPr>
              <a:spLocks noChangeShapeType="1"/>
            </p:cNvSpPr>
            <p:nvPr/>
          </p:nvSpPr>
          <p:spPr bwMode="auto">
            <a:xfrm flipH="1">
              <a:off x="5258537" y="2581532"/>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5" name="Line 140"/>
            <p:cNvSpPr>
              <a:spLocks noChangeShapeType="1"/>
            </p:cNvSpPr>
            <p:nvPr/>
          </p:nvSpPr>
          <p:spPr bwMode="auto">
            <a:xfrm>
              <a:off x="5305506" y="2044872"/>
              <a:ext cx="0" cy="536659"/>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6" name="Line 141"/>
            <p:cNvSpPr>
              <a:spLocks noChangeShapeType="1"/>
            </p:cNvSpPr>
            <p:nvPr/>
          </p:nvSpPr>
          <p:spPr bwMode="auto">
            <a:xfrm>
              <a:off x="4469841" y="2122274"/>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7" name="Line 142"/>
            <p:cNvSpPr>
              <a:spLocks noChangeShapeType="1"/>
            </p:cNvSpPr>
            <p:nvPr/>
          </p:nvSpPr>
          <p:spPr bwMode="auto">
            <a:xfrm flipH="1">
              <a:off x="4469841" y="2617651"/>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8" name="Line 143"/>
            <p:cNvSpPr>
              <a:spLocks noChangeShapeType="1"/>
            </p:cNvSpPr>
            <p:nvPr/>
          </p:nvSpPr>
          <p:spPr bwMode="auto">
            <a:xfrm>
              <a:off x="4516810" y="2122274"/>
              <a:ext cx="0" cy="495378"/>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9" name="Line 144"/>
            <p:cNvSpPr>
              <a:spLocks noChangeShapeType="1"/>
            </p:cNvSpPr>
            <p:nvPr/>
          </p:nvSpPr>
          <p:spPr bwMode="auto">
            <a:xfrm>
              <a:off x="4068646" y="2246118"/>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0" name="Line 145"/>
            <p:cNvSpPr>
              <a:spLocks noChangeShapeType="1"/>
            </p:cNvSpPr>
            <p:nvPr/>
          </p:nvSpPr>
          <p:spPr bwMode="auto">
            <a:xfrm flipH="1">
              <a:off x="4068646" y="2746658"/>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1" name="Freeform 146"/>
            <p:cNvSpPr>
              <a:spLocks/>
            </p:cNvSpPr>
            <p:nvPr/>
          </p:nvSpPr>
          <p:spPr bwMode="auto">
            <a:xfrm>
              <a:off x="4123023" y="2246118"/>
              <a:ext cx="0" cy="500538"/>
            </a:xfrm>
            <a:custGeom>
              <a:avLst/>
              <a:gdLst>
                <a:gd name="T0" fmla="*/ 0 h 291"/>
                <a:gd name="T1" fmla="*/ 150 h 291"/>
                <a:gd name="T2" fmla="*/ 291 h 291"/>
              </a:gdLst>
              <a:ahLst/>
              <a:cxnLst>
                <a:cxn ang="0">
                  <a:pos x="0" y="T0"/>
                </a:cxn>
                <a:cxn ang="0">
                  <a:pos x="0" y="T1"/>
                </a:cxn>
                <a:cxn ang="0">
                  <a:pos x="0" y="T2"/>
                </a:cxn>
              </a:cxnLst>
              <a:rect l="0" t="0" r="r" b="b"/>
              <a:pathLst>
                <a:path h="291">
                  <a:moveTo>
                    <a:pt x="0" y="0"/>
                  </a:moveTo>
                  <a:lnTo>
                    <a:pt x="0" y="150"/>
                  </a:lnTo>
                  <a:lnTo>
                    <a:pt x="0" y="291"/>
                  </a:lnTo>
                </a:path>
              </a:pathLst>
            </a:custGeom>
            <a:noFill/>
            <a:ln w="17463" cap="flat">
              <a:solidFill>
                <a:srgbClr val="F0AB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2" name="Line 203"/>
            <p:cNvSpPr>
              <a:spLocks noChangeShapeType="1"/>
            </p:cNvSpPr>
            <p:nvPr/>
          </p:nvSpPr>
          <p:spPr bwMode="auto">
            <a:xfrm>
              <a:off x="4516811" y="2369963"/>
              <a:ext cx="0"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3" name="Freeform 204"/>
            <p:cNvSpPr>
              <a:spLocks/>
            </p:cNvSpPr>
            <p:nvPr/>
          </p:nvSpPr>
          <p:spPr bwMode="auto">
            <a:xfrm>
              <a:off x="4109742" y="2093301"/>
              <a:ext cx="5203819" cy="399054"/>
            </a:xfrm>
            <a:custGeom>
              <a:avLst/>
              <a:gdLst>
                <a:gd name="T0" fmla="*/ 0 w 2659"/>
                <a:gd name="T1" fmla="*/ 232 h 232"/>
                <a:gd name="T2" fmla="*/ 208 w 2659"/>
                <a:gd name="T3" fmla="*/ 154 h 232"/>
                <a:gd name="T4" fmla="*/ 616 w 2659"/>
                <a:gd name="T5" fmla="*/ 128 h 232"/>
                <a:gd name="T6" fmla="*/ 1024 w 2659"/>
                <a:gd name="T7" fmla="*/ 128 h 232"/>
                <a:gd name="T8" fmla="*/ 1431 w 2659"/>
                <a:gd name="T9" fmla="*/ 53 h 232"/>
                <a:gd name="T10" fmla="*/ 1836 w 2659"/>
                <a:gd name="T11" fmla="*/ 0 h 232"/>
                <a:gd name="T12" fmla="*/ 2241 w 2659"/>
                <a:gd name="T13" fmla="*/ 53 h 232"/>
                <a:gd name="T14" fmla="*/ 2659 w 2659"/>
                <a:gd name="T15" fmla="*/ 106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9" h="232">
                  <a:moveTo>
                    <a:pt x="0" y="232"/>
                  </a:moveTo>
                  <a:lnTo>
                    <a:pt x="208" y="154"/>
                  </a:lnTo>
                  <a:lnTo>
                    <a:pt x="616" y="128"/>
                  </a:lnTo>
                  <a:lnTo>
                    <a:pt x="1024" y="128"/>
                  </a:lnTo>
                  <a:lnTo>
                    <a:pt x="1431" y="53"/>
                  </a:lnTo>
                  <a:lnTo>
                    <a:pt x="1836" y="0"/>
                  </a:lnTo>
                  <a:lnTo>
                    <a:pt x="2241" y="53"/>
                  </a:lnTo>
                  <a:lnTo>
                    <a:pt x="2659" y="106"/>
                  </a:lnTo>
                </a:path>
              </a:pathLst>
            </a:custGeom>
            <a:noFill/>
            <a:ln w="28575" cap="flat">
              <a:solidFill>
                <a:srgbClr val="F0AB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4" name="Freeform 7"/>
            <p:cNvSpPr>
              <a:spLocks/>
            </p:cNvSpPr>
            <p:nvPr/>
          </p:nvSpPr>
          <p:spPr bwMode="auto">
            <a:xfrm>
              <a:off x="3724814" y="1540893"/>
              <a:ext cx="5569179" cy="2163394"/>
            </a:xfrm>
            <a:custGeom>
              <a:avLst/>
              <a:gdLst>
                <a:gd name="T0" fmla="*/ 3141 w 3141"/>
                <a:gd name="T1" fmla="*/ 1496 h 1496"/>
                <a:gd name="T2" fmla="*/ 0 w 3141"/>
                <a:gd name="T3" fmla="*/ 1496 h 1496"/>
                <a:gd name="T4" fmla="*/ 0 w 3141"/>
                <a:gd name="T5" fmla="*/ 0 h 1496"/>
              </a:gdLst>
              <a:ahLst/>
              <a:cxnLst>
                <a:cxn ang="0">
                  <a:pos x="T0" y="T1"/>
                </a:cxn>
                <a:cxn ang="0">
                  <a:pos x="T2" y="T3"/>
                </a:cxn>
                <a:cxn ang="0">
                  <a:pos x="T4" y="T5"/>
                </a:cxn>
              </a:cxnLst>
              <a:rect l="0" t="0" r="r" b="b"/>
              <a:pathLst>
                <a:path w="3141" h="1496">
                  <a:moveTo>
                    <a:pt x="3141" y="1496"/>
                  </a:moveTo>
                  <a:lnTo>
                    <a:pt x="0" y="1496"/>
                  </a:lnTo>
                  <a:lnTo>
                    <a:pt x="0" y="0"/>
                  </a:lnTo>
                </a:path>
              </a:pathLst>
            </a:custGeom>
            <a:noFill/>
            <a:ln w="28575" cap="sq">
              <a:solidFill>
                <a:srgbClr val="2725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5" name="Line 8"/>
            <p:cNvSpPr>
              <a:spLocks noChangeShapeType="1"/>
            </p:cNvSpPr>
            <p:nvPr/>
          </p:nvSpPr>
          <p:spPr bwMode="auto">
            <a:xfrm>
              <a:off x="9293992"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6" name="Line 9"/>
            <p:cNvSpPr>
              <a:spLocks noChangeShapeType="1"/>
            </p:cNvSpPr>
            <p:nvPr/>
          </p:nvSpPr>
          <p:spPr bwMode="auto">
            <a:xfrm>
              <a:off x="8495512"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7" name="Line 10"/>
            <p:cNvSpPr>
              <a:spLocks noChangeShapeType="1"/>
            </p:cNvSpPr>
            <p:nvPr/>
          </p:nvSpPr>
          <p:spPr bwMode="auto">
            <a:xfrm>
              <a:off x="7702905"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8" name="Line 11"/>
            <p:cNvSpPr>
              <a:spLocks noChangeShapeType="1"/>
            </p:cNvSpPr>
            <p:nvPr/>
          </p:nvSpPr>
          <p:spPr bwMode="auto">
            <a:xfrm>
              <a:off x="6910293"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9" name="Line 12"/>
            <p:cNvSpPr>
              <a:spLocks noChangeShapeType="1"/>
            </p:cNvSpPr>
            <p:nvPr/>
          </p:nvSpPr>
          <p:spPr bwMode="auto">
            <a:xfrm>
              <a:off x="6102030"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0" name="Line 13"/>
            <p:cNvSpPr>
              <a:spLocks noChangeShapeType="1"/>
            </p:cNvSpPr>
            <p:nvPr/>
          </p:nvSpPr>
          <p:spPr bwMode="auto">
            <a:xfrm>
              <a:off x="5305507"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1" name="Line 14"/>
            <p:cNvSpPr>
              <a:spLocks noChangeShapeType="1"/>
            </p:cNvSpPr>
            <p:nvPr/>
          </p:nvSpPr>
          <p:spPr bwMode="auto">
            <a:xfrm>
              <a:off x="4512898"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2" name="Line 15"/>
            <p:cNvSpPr>
              <a:spLocks noChangeShapeType="1"/>
            </p:cNvSpPr>
            <p:nvPr/>
          </p:nvSpPr>
          <p:spPr bwMode="auto">
            <a:xfrm>
              <a:off x="4109742"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3" name="Line 16"/>
            <p:cNvSpPr>
              <a:spLocks noChangeShapeType="1"/>
            </p:cNvSpPr>
            <p:nvPr/>
          </p:nvSpPr>
          <p:spPr bwMode="auto">
            <a:xfrm>
              <a:off x="3714418"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4" name="Line 38"/>
            <p:cNvSpPr>
              <a:spLocks noChangeShapeType="1"/>
            </p:cNvSpPr>
            <p:nvPr/>
          </p:nvSpPr>
          <p:spPr bwMode="auto">
            <a:xfrm flipH="1">
              <a:off x="3586764" y="3707450"/>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5" name="Line 40"/>
            <p:cNvSpPr>
              <a:spLocks noChangeShapeType="1"/>
            </p:cNvSpPr>
            <p:nvPr/>
          </p:nvSpPr>
          <p:spPr bwMode="auto">
            <a:xfrm flipH="1">
              <a:off x="3586764" y="3272275"/>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6" name="Line 42"/>
            <p:cNvSpPr>
              <a:spLocks noChangeShapeType="1"/>
            </p:cNvSpPr>
            <p:nvPr/>
          </p:nvSpPr>
          <p:spPr bwMode="auto">
            <a:xfrm flipH="1">
              <a:off x="3586764" y="2840537"/>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7" name="Line 44"/>
            <p:cNvSpPr>
              <a:spLocks noChangeShapeType="1"/>
            </p:cNvSpPr>
            <p:nvPr/>
          </p:nvSpPr>
          <p:spPr bwMode="auto">
            <a:xfrm flipH="1">
              <a:off x="3586764" y="2410522"/>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8" name="Line 46"/>
            <p:cNvSpPr>
              <a:spLocks noChangeShapeType="1"/>
            </p:cNvSpPr>
            <p:nvPr/>
          </p:nvSpPr>
          <p:spPr bwMode="auto">
            <a:xfrm flipH="1">
              <a:off x="3586764" y="1978786"/>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9" name="Line 48"/>
            <p:cNvSpPr>
              <a:spLocks noChangeShapeType="1"/>
            </p:cNvSpPr>
            <p:nvPr/>
          </p:nvSpPr>
          <p:spPr bwMode="auto">
            <a:xfrm flipH="1">
              <a:off x="3586764" y="1543611"/>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0" name="Freeform 51"/>
            <p:cNvSpPr>
              <a:spLocks/>
            </p:cNvSpPr>
            <p:nvPr/>
          </p:nvSpPr>
          <p:spPr bwMode="auto">
            <a:xfrm>
              <a:off x="4156712" y="2581532"/>
              <a:ext cx="5188163" cy="473017"/>
            </a:xfrm>
            <a:custGeom>
              <a:avLst/>
              <a:gdLst>
                <a:gd name="T0" fmla="*/ 0 w 2651"/>
                <a:gd name="T1" fmla="*/ 275 h 275"/>
                <a:gd name="T2" fmla="*/ 208 w 2651"/>
                <a:gd name="T3" fmla="*/ 229 h 275"/>
                <a:gd name="T4" fmla="*/ 619 w 2651"/>
                <a:gd name="T5" fmla="*/ 125 h 275"/>
                <a:gd name="T6" fmla="*/ 1029 w 2651"/>
                <a:gd name="T7" fmla="*/ 149 h 275"/>
                <a:gd name="T8" fmla="*/ 1431 w 2651"/>
                <a:gd name="T9" fmla="*/ 53 h 275"/>
                <a:gd name="T10" fmla="*/ 1836 w 2651"/>
                <a:gd name="T11" fmla="*/ 53 h 275"/>
                <a:gd name="T12" fmla="*/ 2246 w 2651"/>
                <a:gd name="T13" fmla="*/ 0 h 275"/>
                <a:gd name="T14" fmla="*/ 2651 w 2651"/>
                <a:gd name="T15" fmla="*/ 120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1" h="275">
                  <a:moveTo>
                    <a:pt x="0" y="275"/>
                  </a:moveTo>
                  <a:lnTo>
                    <a:pt x="208" y="229"/>
                  </a:lnTo>
                  <a:lnTo>
                    <a:pt x="619" y="125"/>
                  </a:lnTo>
                  <a:lnTo>
                    <a:pt x="1029" y="149"/>
                  </a:lnTo>
                  <a:lnTo>
                    <a:pt x="1431" y="53"/>
                  </a:lnTo>
                  <a:lnTo>
                    <a:pt x="1836" y="53"/>
                  </a:lnTo>
                  <a:lnTo>
                    <a:pt x="2246" y="0"/>
                  </a:lnTo>
                  <a:lnTo>
                    <a:pt x="2651" y="120"/>
                  </a:lnTo>
                </a:path>
              </a:pathLst>
            </a:custGeom>
            <a:noFill/>
            <a:ln w="28575"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1" name="Line 52"/>
            <p:cNvSpPr>
              <a:spLocks noChangeShapeType="1"/>
            </p:cNvSpPr>
            <p:nvPr/>
          </p:nvSpPr>
          <p:spPr bwMode="auto">
            <a:xfrm>
              <a:off x="8517041" y="2311481"/>
              <a:ext cx="8806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2" name="Line 53"/>
            <p:cNvSpPr>
              <a:spLocks noChangeShapeType="1"/>
            </p:cNvSpPr>
            <p:nvPr/>
          </p:nvSpPr>
          <p:spPr bwMode="auto">
            <a:xfrm flipH="1">
              <a:off x="8517041" y="2848140"/>
              <a:ext cx="8806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3" name="Line 54"/>
            <p:cNvSpPr>
              <a:spLocks noChangeShapeType="1"/>
            </p:cNvSpPr>
            <p:nvPr/>
          </p:nvSpPr>
          <p:spPr bwMode="auto">
            <a:xfrm>
              <a:off x="9313564" y="2504128"/>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4" name="Line 55"/>
            <p:cNvSpPr>
              <a:spLocks noChangeShapeType="1"/>
            </p:cNvSpPr>
            <p:nvPr/>
          </p:nvSpPr>
          <p:spPr bwMode="auto">
            <a:xfrm flipH="1">
              <a:off x="9313564" y="3040787"/>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5" name="Line 56"/>
            <p:cNvSpPr>
              <a:spLocks noChangeShapeType="1"/>
            </p:cNvSpPr>
            <p:nvPr/>
          </p:nvSpPr>
          <p:spPr bwMode="auto">
            <a:xfrm>
              <a:off x="9369898" y="2504128"/>
              <a:ext cx="0" cy="53665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6" name="Line 69"/>
            <p:cNvSpPr>
              <a:spLocks noChangeShapeType="1"/>
            </p:cNvSpPr>
            <p:nvPr/>
          </p:nvSpPr>
          <p:spPr bwMode="auto">
            <a:xfrm>
              <a:off x="9203969" y="1976068"/>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7" name="Line 70"/>
            <p:cNvSpPr>
              <a:spLocks noChangeShapeType="1"/>
            </p:cNvSpPr>
            <p:nvPr/>
          </p:nvSpPr>
          <p:spPr bwMode="auto">
            <a:xfrm flipH="1">
              <a:off x="9203969" y="2504128"/>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8" name="Line 71"/>
            <p:cNvSpPr>
              <a:spLocks noChangeShapeType="1"/>
            </p:cNvSpPr>
            <p:nvPr/>
          </p:nvSpPr>
          <p:spPr bwMode="auto">
            <a:xfrm>
              <a:off x="9264447" y="1975629"/>
              <a:ext cx="0" cy="528059"/>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9" name="Line 72"/>
            <p:cNvSpPr>
              <a:spLocks noChangeShapeType="1"/>
            </p:cNvSpPr>
            <p:nvPr/>
          </p:nvSpPr>
          <p:spPr bwMode="auto">
            <a:xfrm>
              <a:off x="8407446" y="1943387"/>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0" name="Line 73"/>
            <p:cNvSpPr>
              <a:spLocks noChangeShapeType="1"/>
            </p:cNvSpPr>
            <p:nvPr/>
          </p:nvSpPr>
          <p:spPr bwMode="auto">
            <a:xfrm flipH="1">
              <a:off x="8407446" y="2493807"/>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1" name="Line 74"/>
            <p:cNvSpPr>
              <a:spLocks noChangeShapeType="1"/>
            </p:cNvSpPr>
            <p:nvPr/>
          </p:nvSpPr>
          <p:spPr bwMode="auto">
            <a:xfrm>
              <a:off x="8395417" y="1943387"/>
              <a:ext cx="0" cy="55042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2" name="Line 75"/>
            <p:cNvSpPr>
              <a:spLocks noChangeShapeType="1"/>
            </p:cNvSpPr>
            <p:nvPr/>
          </p:nvSpPr>
          <p:spPr bwMode="auto">
            <a:xfrm>
              <a:off x="7605051" y="1884905"/>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3" name="Line 76"/>
            <p:cNvSpPr>
              <a:spLocks noChangeShapeType="1"/>
            </p:cNvSpPr>
            <p:nvPr/>
          </p:nvSpPr>
          <p:spPr bwMode="auto">
            <a:xfrm flipH="1">
              <a:off x="7605051" y="2452525"/>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4" name="Line 77"/>
            <p:cNvSpPr>
              <a:spLocks noChangeShapeType="1"/>
            </p:cNvSpPr>
            <p:nvPr/>
          </p:nvSpPr>
          <p:spPr bwMode="auto">
            <a:xfrm>
              <a:off x="7646149" y="1884905"/>
              <a:ext cx="0" cy="56762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5" name="Line 78"/>
            <p:cNvSpPr>
              <a:spLocks noChangeShapeType="1"/>
            </p:cNvSpPr>
            <p:nvPr/>
          </p:nvSpPr>
          <p:spPr bwMode="auto">
            <a:xfrm>
              <a:off x="6800700" y="1998429"/>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6" name="Line 79"/>
            <p:cNvSpPr>
              <a:spLocks noChangeShapeType="1"/>
            </p:cNvSpPr>
            <p:nvPr/>
          </p:nvSpPr>
          <p:spPr bwMode="auto">
            <a:xfrm flipH="1">
              <a:off x="6800700" y="2531649"/>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7" name="Line 80"/>
            <p:cNvSpPr>
              <a:spLocks noChangeShapeType="1"/>
            </p:cNvSpPr>
            <p:nvPr/>
          </p:nvSpPr>
          <p:spPr bwMode="auto">
            <a:xfrm>
              <a:off x="6847668" y="1998429"/>
              <a:ext cx="0" cy="53322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8" name="Line 81"/>
            <p:cNvSpPr>
              <a:spLocks noChangeShapeType="1"/>
            </p:cNvSpPr>
            <p:nvPr/>
          </p:nvSpPr>
          <p:spPr bwMode="auto">
            <a:xfrm>
              <a:off x="6004176" y="2067232"/>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9" name="Line 82"/>
            <p:cNvSpPr>
              <a:spLocks noChangeShapeType="1"/>
            </p:cNvSpPr>
            <p:nvPr/>
          </p:nvSpPr>
          <p:spPr bwMode="auto">
            <a:xfrm flipH="1">
              <a:off x="6004176" y="2603891"/>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0" name="Line 83"/>
            <p:cNvSpPr>
              <a:spLocks noChangeShapeType="1"/>
            </p:cNvSpPr>
            <p:nvPr/>
          </p:nvSpPr>
          <p:spPr bwMode="auto">
            <a:xfrm>
              <a:off x="6058556" y="2067232"/>
              <a:ext cx="0" cy="536659"/>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1" name="Line 84"/>
            <p:cNvSpPr>
              <a:spLocks noChangeShapeType="1"/>
            </p:cNvSpPr>
            <p:nvPr/>
          </p:nvSpPr>
          <p:spPr bwMode="auto">
            <a:xfrm>
              <a:off x="5215481" y="1981229"/>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2" name="Line 85"/>
            <p:cNvSpPr>
              <a:spLocks noChangeShapeType="1"/>
            </p:cNvSpPr>
            <p:nvPr/>
          </p:nvSpPr>
          <p:spPr bwMode="auto">
            <a:xfrm flipH="1">
              <a:off x="5215481" y="2517888"/>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3" name="Line 86"/>
            <p:cNvSpPr>
              <a:spLocks noChangeShapeType="1"/>
            </p:cNvSpPr>
            <p:nvPr/>
          </p:nvSpPr>
          <p:spPr bwMode="auto">
            <a:xfrm>
              <a:off x="5258537" y="1981229"/>
              <a:ext cx="0" cy="536659"/>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4" name="Line 87"/>
            <p:cNvSpPr>
              <a:spLocks noChangeShapeType="1"/>
            </p:cNvSpPr>
            <p:nvPr/>
          </p:nvSpPr>
          <p:spPr bwMode="auto">
            <a:xfrm>
              <a:off x="4413088" y="2091313"/>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5" name="Line 88"/>
            <p:cNvSpPr>
              <a:spLocks noChangeShapeType="1"/>
            </p:cNvSpPr>
            <p:nvPr/>
          </p:nvSpPr>
          <p:spPr bwMode="auto">
            <a:xfrm flipH="1">
              <a:off x="4413088" y="2603891"/>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6" name="Line 89"/>
            <p:cNvSpPr>
              <a:spLocks noChangeShapeType="1"/>
            </p:cNvSpPr>
            <p:nvPr/>
          </p:nvSpPr>
          <p:spPr bwMode="auto">
            <a:xfrm>
              <a:off x="4460058" y="2091313"/>
              <a:ext cx="0" cy="51257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7" name="Line 90"/>
            <p:cNvSpPr>
              <a:spLocks noChangeShapeType="1"/>
            </p:cNvSpPr>
            <p:nvPr/>
          </p:nvSpPr>
          <p:spPr bwMode="auto">
            <a:xfrm>
              <a:off x="4021676" y="2196238"/>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8" name="Line 91"/>
            <p:cNvSpPr>
              <a:spLocks noChangeShapeType="1"/>
            </p:cNvSpPr>
            <p:nvPr/>
          </p:nvSpPr>
          <p:spPr bwMode="auto">
            <a:xfrm flipH="1">
              <a:off x="4021676" y="2691616"/>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9" name="Line 92"/>
            <p:cNvSpPr>
              <a:spLocks noChangeShapeType="1"/>
            </p:cNvSpPr>
            <p:nvPr/>
          </p:nvSpPr>
          <p:spPr bwMode="auto">
            <a:xfrm>
              <a:off x="4068646" y="2196238"/>
              <a:ext cx="0" cy="49537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0" name="Line 168"/>
            <p:cNvSpPr>
              <a:spLocks noChangeShapeType="1"/>
            </p:cNvSpPr>
            <p:nvPr/>
          </p:nvSpPr>
          <p:spPr bwMode="auto">
            <a:xfrm>
              <a:off x="7702905" y="2407804"/>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1" name="Line 169"/>
            <p:cNvSpPr>
              <a:spLocks noChangeShapeType="1"/>
            </p:cNvSpPr>
            <p:nvPr/>
          </p:nvSpPr>
          <p:spPr bwMode="auto">
            <a:xfrm flipH="1">
              <a:off x="7702905" y="2958224"/>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2" name="Line 170"/>
            <p:cNvSpPr>
              <a:spLocks noChangeShapeType="1"/>
            </p:cNvSpPr>
            <p:nvPr/>
          </p:nvSpPr>
          <p:spPr bwMode="auto">
            <a:xfrm>
              <a:off x="7749875" y="2407804"/>
              <a:ext cx="0" cy="55042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3" name="Line 171"/>
            <p:cNvSpPr>
              <a:spLocks noChangeShapeType="1"/>
            </p:cNvSpPr>
            <p:nvPr/>
          </p:nvSpPr>
          <p:spPr bwMode="auto">
            <a:xfrm>
              <a:off x="6904425" y="2407804"/>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4" name="Line 172"/>
            <p:cNvSpPr>
              <a:spLocks noChangeShapeType="1"/>
            </p:cNvSpPr>
            <p:nvPr/>
          </p:nvSpPr>
          <p:spPr bwMode="auto">
            <a:xfrm flipH="1">
              <a:off x="6904425" y="2930703"/>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5" name="Line 173"/>
            <p:cNvSpPr>
              <a:spLocks noChangeShapeType="1"/>
            </p:cNvSpPr>
            <p:nvPr/>
          </p:nvSpPr>
          <p:spPr bwMode="auto">
            <a:xfrm>
              <a:off x="6951393" y="2407804"/>
              <a:ext cx="0" cy="52289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6" name="Line 174"/>
            <p:cNvSpPr>
              <a:spLocks noChangeShapeType="1"/>
            </p:cNvSpPr>
            <p:nvPr/>
          </p:nvSpPr>
          <p:spPr bwMode="auto">
            <a:xfrm>
              <a:off x="6113772" y="2581532"/>
              <a:ext cx="91980"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7" name="Line 175"/>
            <p:cNvSpPr>
              <a:spLocks noChangeShapeType="1"/>
            </p:cNvSpPr>
            <p:nvPr/>
          </p:nvSpPr>
          <p:spPr bwMode="auto">
            <a:xfrm flipH="1">
              <a:off x="6113772" y="3113031"/>
              <a:ext cx="91980"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8" name="Line 176"/>
            <p:cNvSpPr>
              <a:spLocks noChangeShapeType="1"/>
            </p:cNvSpPr>
            <p:nvPr/>
          </p:nvSpPr>
          <p:spPr bwMode="auto">
            <a:xfrm>
              <a:off x="6160742" y="2581532"/>
              <a:ext cx="0" cy="53150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9" name="Line 177"/>
            <p:cNvSpPr>
              <a:spLocks noChangeShapeType="1"/>
            </p:cNvSpPr>
            <p:nvPr/>
          </p:nvSpPr>
          <p:spPr bwMode="auto">
            <a:xfrm>
              <a:off x="5315291" y="2540250"/>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0" name="Line 178"/>
            <p:cNvSpPr>
              <a:spLocks noChangeShapeType="1"/>
            </p:cNvSpPr>
            <p:nvPr/>
          </p:nvSpPr>
          <p:spPr bwMode="auto">
            <a:xfrm flipH="1">
              <a:off x="5315291" y="3076910"/>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1" name="Line 179"/>
            <p:cNvSpPr>
              <a:spLocks noChangeShapeType="1"/>
            </p:cNvSpPr>
            <p:nvPr/>
          </p:nvSpPr>
          <p:spPr bwMode="auto">
            <a:xfrm>
              <a:off x="5362262" y="2540250"/>
              <a:ext cx="0" cy="53665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2" name="Line 180"/>
            <p:cNvSpPr>
              <a:spLocks noChangeShapeType="1"/>
            </p:cNvSpPr>
            <p:nvPr/>
          </p:nvSpPr>
          <p:spPr bwMode="auto">
            <a:xfrm>
              <a:off x="4516811" y="2727735"/>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3" name="Line 181"/>
            <p:cNvSpPr>
              <a:spLocks noChangeShapeType="1"/>
            </p:cNvSpPr>
            <p:nvPr/>
          </p:nvSpPr>
          <p:spPr bwMode="auto">
            <a:xfrm flipH="1">
              <a:off x="4516811" y="3219674"/>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4" name="Line 182"/>
            <p:cNvSpPr>
              <a:spLocks noChangeShapeType="1"/>
            </p:cNvSpPr>
            <p:nvPr/>
          </p:nvSpPr>
          <p:spPr bwMode="auto">
            <a:xfrm>
              <a:off x="4563781" y="2727735"/>
              <a:ext cx="0" cy="49193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5" name="Line 183"/>
            <p:cNvSpPr>
              <a:spLocks noChangeShapeType="1"/>
            </p:cNvSpPr>
            <p:nvPr/>
          </p:nvSpPr>
          <p:spPr bwMode="auto">
            <a:xfrm>
              <a:off x="4109742" y="2796538"/>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6" name="Line 184"/>
            <p:cNvSpPr>
              <a:spLocks noChangeShapeType="1"/>
            </p:cNvSpPr>
            <p:nvPr/>
          </p:nvSpPr>
          <p:spPr bwMode="auto">
            <a:xfrm flipH="1">
              <a:off x="4109742" y="3288476"/>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7" name="Line 185"/>
            <p:cNvSpPr>
              <a:spLocks noChangeShapeType="1"/>
            </p:cNvSpPr>
            <p:nvPr/>
          </p:nvSpPr>
          <p:spPr bwMode="auto">
            <a:xfrm>
              <a:off x="4156712" y="2796538"/>
              <a:ext cx="0" cy="49193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8" name="Line 186"/>
            <p:cNvSpPr>
              <a:spLocks noChangeShapeType="1"/>
            </p:cNvSpPr>
            <p:nvPr/>
          </p:nvSpPr>
          <p:spPr bwMode="auto">
            <a:xfrm>
              <a:off x="8564011" y="2311481"/>
              <a:ext cx="0" cy="53665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9" name="Oval 187"/>
            <p:cNvSpPr>
              <a:spLocks noChangeArrowheads="1"/>
            </p:cNvSpPr>
            <p:nvPr/>
          </p:nvSpPr>
          <p:spPr bwMode="auto">
            <a:xfrm>
              <a:off x="4122526" y="3019691"/>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0" name="Oval 188"/>
            <p:cNvSpPr>
              <a:spLocks noChangeArrowheads="1"/>
            </p:cNvSpPr>
            <p:nvPr/>
          </p:nvSpPr>
          <p:spPr bwMode="auto">
            <a:xfrm>
              <a:off x="4529595" y="2942288"/>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1" name="Oval 189"/>
            <p:cNvSpPr>
              <a:spLocks noChangeArrowheads="1"/>
            </p:cNvSpPr>
            <p:nvPr/>
          </p:nvSpPr>
          <p:spPr bwMode="auto">
            <a:xfrm>
              <a:off x="5328399" y="2763401"/>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2" name="Oval 190"/>
            <p:cNvSpPr>
              <a:spLocks noChangeArrowheads="1"/>
            </p:cNvSpPr>
            <p:nvPr/>
          </p:nvSpPr>
          <p:spPr bwMode="auto">
            <a:xfrm>
              <a:off x="6124599" y="2804683"/>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3" name="Oval 191"/>
            <p:cNvSpPr>
              <a:spLocks noChangeArrowheads="1"/>
            </p:cNvSpPr>
            <p:nvPr/>
          </p:nvSpPr>
          <p:spPr bwMode="auto">
            <a:xfrm>
              <a:off x="6923401" y="2634397"/>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4" name="Oval 192"/>
            <p:cNvSpPr>
              <a:spLocks noChangeArrowheads="1"/>
            </p:cNvSpPr>
            <p:nvPr/>
          </p:nvSpPr>
          <p:spPr bwMode="auto">
            <a:xfrm>
              <a:off x="7716011" y="2634397"/>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5" name="Oval 193"/>
            <p:cNvSpPr>
              <a:spLocks noChangeArrowheads="1"/>
            </p:cNvSpPr>
            <p:nvPr/>
          </p:nvSpPr>
          <p:spPr bwMode="auto">
            <a:xfrm>
              <a:off x="8527867" y="2548793"/>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6" name="Oval 194"/>
            <p:cNvSpPr>
              <a:spLocks noChangeArrowheads="1"/>
            </p:cNvSpPr>
            <p:nvPr/>
          </p:nvSpPr>
          <p:spPr bwMode="auto">
            <a:xfrm>
              <a:off x="9320476" y="2758241"/>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7" name="Rectangle 223"/>
            <p:cNvSpPr>
              <a:spLocks noChangeArrowheads="1"/>
            </p:cNvSpPr>
            <p:nvPr/>
          </p:nvSpPr>
          <p:spPr bwMode="auto">
            <a:xfrm>
              <a:off x="9203967" y="2196237"/>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8" name="Rectangle 224"/>
            <p:cNvSpPr>
              <a:spLocks noChangeArrowheads="1"/>
            </p:cNvSpPr>
            <p:nvPr/>
          </p:nvSpPr>
          <p:spPr bwMode="auto">
            <a:xfrm>
              <a:off x="8352361" y="2160115"/>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9" name="Rectangle 225"/>
            <p:cNvSpPr>
              <a:spLocks noChangeArrowheads="1"/>
            </p:cNvSpPr>
            <p:nvPr/>
          </p:nvSpPr>
          <p:spPr bwMode="auto">
            <a:xfrm>
              <a:off x="7603093" y="2122274"/>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0" name="Rectangle 226"/>
            <p:cNvSpPr>
              <a:spLocks noChangeArrowheads="1"/>
            </p:cNvSpPr>
            <p:nvPr/>
          </p:nvSpPr>
          <p:spPr bwMode="auto">
            <a:xfrm>
              <a:off x="6804612" y="2246118"/>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1" name="Rectangle 227"/>
            <p:cNvSpPr>
              <a:spLocks noChangeArrowheads="1"/>
            </p:cNvSpPr>
            <p:nvPr/>
          </p:nvSpPr>
          <p:spPr bwMode="auto">
            <a:xfrm>
              <a:off x="5975657" y="2273639"/>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2" name="Rectangle 228"/>
            <p:cNvSpPr>
              <a:spLocks noChangeArrowheads="1"/>
            </p:cNvSpPr>
            <p:nvPr/>
          </p:nvSpPr>
          <p:spPr bwMode="auto">
            <a:xfrm>
              <a:off x="5215479" y="2204837"/>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3" name="Rectangle 229"/>
            <p:cNvSpPr>
              <a:spLocks noChangeArrowheads="1"/>
            </p:cNvSpPr>
            <p:nvPr/>
          </p:nvSpPr>
          <p:spPr bwMode="auto">
            <a:xfrm>
              <a:off x="4417000" y="2328681"/>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4" name="Rectangle 230"/>
            <p:cNvSpPr>
              <a:spLocks noChangeArrowheads="1"/>
            </p:cNvSpPr>
            <p:nvPr/>
          </p:nvSpPr>
          <p:spPr bwMode="auto">
            <a:xfrm>
              <a:off x="4019718" y="2425004"/>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6" name="TextBox 265"/>
            <p:cNvSpPr txBox="1"/>
            <p:nvPr/>
          </p:nvSpPr>
          <p:spPr>
            <a:xfrm>
              <a:off x="3560995" y="3772642"/>
              <a:ext cx="301189" cy="270939"/>
            </a:xfrm>
            <a:prstGeom prst="rect">
              <a:avLst/>
            </a:prstGeom>
            <a:noFill/>
          </p:spPr>
          <p:txBody>
            <a:bodyPr wrap="none" rtlCol="0">
              <a:spAutoFit/>
            </a:bodyPr>
            <a:lstStyle/>
            <a:p>
              <a:pPr algn="ctr" defTabSz="457175"/>
              <a:r>
                <a:rPr lang="en-US" sz="1200" b="1" dirty="0">
                  <a:solidFill>
                    <a:srgbClr val="000000"/>
                  </a:solidFill>
                </a:rPr>
                <a:t>0</a:t>
              </a:r>
            </a:p>
          </p:txBody>
        </p:sp>
        <p:sp>
          <p:nvSpPr>
            <p:cNvPr id="267" name="TextBox 266"/>
            <p:cNvSpPr txBox="1"/>
            <p:nvPr/>
          </p:nvSpPr>
          <p:spPr>
            <a:xfrm>
              <a:off x="3960125" y="3772642"/>
              <a:ext cx="301189" cy="270939"/>
            </a:xfrm>
            <a:prstGeom prst="rect">
              <a:avLst/>
            </a:prstGeom>
            <a:noFill/>
          </p:spPr>
          <p:txBody>
            <a:bodyPr wrap="none" rtlCol="0">
              <a:spAutoFit/>
            </a:bodyPr>
            <a:lstStyle/>
            <a:p>
              <a:pPr algn="ctr" defTabSz="457175"/>
              <a:r>
                <a:rPr lang="en-US" sz="1200" b="1" dirty="0">
                  <a:solidFill>
                    <a:srgbClr val="000000"/>
                  </a:solidFill>
                </a:rPr>
                <a:t>4</a:t>
              </a:r>
            </a:p>
          </p:txBody>
        </p:sp>
        <p:sp>
          <p:nvSpPr>
            <p:cNvPr id="268" name="TextBox 267"/>
            <p:cNvSpPr txBox="1"/>
            <p:nvPr/>
          </p:nvSpPr>
          <p:spPr>
            <a:xfrm>
              <a:off x="4369258" y="3772642"/>
              <a:ext cx="301189" cy="270939"/>
            </a:xfrm>
            <a:prstGeom prst="rect">
              <a:avLst/>
            </a:prstGeom>
            <a:noFill/>
          </p:spPr>
          <p:txBody>
            <a:bodyPr wrap="none" rtlCol="0">
              <a:spAutoFit/>
            </a:bodyPr>
            <a:lstStyle/>
            <a:p>
              <a:pPr algn="ctr" defTabSz="457175"/>
              <a:r>
                <a:rPr lang="en-US" sz="1200" b="1" dirty="0">
                  <a:solidFill>
                    <a:srgbClr val="000000"/>
                  </a:solidFill>
                </a:rPr>
                <a:t>8</a:t>
              </a:r>
            </a:p>
          </p:txBody>
        </p:sp>
        <p:sp>
          <p:nvSpPr>
            <p:cNvPr id="269" name="TextBox 268"/>
            <p:cNvSpPr txBox="1"/>
            <p:nvPr/>
          </p:nvSpPr>
          <p:spPr>
            <a:xfrm>
              <a:off x="5106193" y="3772642"/>
              <a:ext cx="396094" cy="270939"/>
            </a:xfrm>
            <a:prstGeom prst="rect">
              <a:avLst/>
            </a:prstGeom>
            <a:noFill/>
          </p:spPr>
          <p:txBody>
            <a:bodyPr wrap="none" rtlCol="0">
              <a:spAutoFit/>
            </a:bodyPr>
            <a:lstStyle/>
            <a:p>
              <a:pPr algn="ctr" defTabSz="457175"/>
              <a:r>
                <a:rPr lang="en-US" sz="1200" b="1" dirty="0">
                  <a:solidFill>
                    <a:srgbClr val="000000"/>
                  </a:solidFill>
                </a:rPr>
                <a:t>16</a:t>
              </a:r>
            </a:p>
          </p:txBody>
        </p:sp>
        <p:sp>
          <p:nvSpPr>
            <p:cNvPr id="270" name="TextBox 269"/>
            <p:cNvSpPr txBox="1"/>
            <p:nvPr/>
          </p:nvSpPr>
          <p:spPr>
            <a:xfrm>
              <a:off x="5907211" y="3772642"/>
              <a:ext cx="396094" cy="270939"/>
            </a:xfrm>
            <a:prstGeom prst="rect">
              <a:avLst/>
            </a:prstGeom>
            <a:noFill/>
          </p:spPr>
          <p:txBody>
            <a:bodyPr wrap="none" rtlCol="0">
              <a:spAutoFit/>
            </a:bodyPr>
            <a:lstStyle/>
            <a:p>
              <a:pPr algn="ctr" defTabSz="457175"/>
              <a:r>
                <a:rPr lang="en-US" sz="1200" b="1" dirty="0">
                  <a:solidFill>
                    <a:srgbClr val="000000"/>
                  </a:solidFill>
                </a:rPr>
                <a:t>24</a:t>
              </a:r>
            </a:p>
          </p:txBody>
        </p:sp>
        <p:sp>
          <p:nvSpPr>
            <p:cNvPr id="271" name="TextBox 270"/>
            <p:cNvSpPr txBox="1"/>
            <p:nvPr/>
          </p:nvSpPr>
          <p:spPr>
            <a:xfrm>
              <a:off x="6699817" y="3772642"/>
              <a:ext cx="396094" cy="270939"/>
            </a:xfrm>
            <a:prstGeom prst="rect">
              <a:avLst/>
            </a:prstGeom>
            <a:noFill/>
          </p:spPr>
          <p:txBody>
            <a:bodyPr wrap="none" rtlCol="0">
              <a:spAutoFit/>
            </a:bodyPr>
            <a:lstStyle/>
            <a:p>
              <a:pPr algn="ctr" defTabSz="457175"/>
              <a:r>
                <a:rPr lang="en-US" sz="1200" b="1" dirty="0">
                  <a:solidFill>
                    <a:srgbClr val="000000"/>
                  </a:solidFill>
                </a:rPr>
                <a:t>32</a:t>
              </a:r>
            </a:p>
          </p:txBody>
        </p:sp>
        <p:sp>
          <p:nvSpPr>
            <p:cNvPr id="272" name="TextBox 271"/>
            <p:cNvSpPr txBox="1"/>
            <p:nvPr/>
          </p:nvSpPr>
          <p:spPr>
            <a:xfrm>
              <a:off x="7501082" y="3772642"/>
              <a:ext cx="396094" cy="270939"/>
            </a:xfrm>
            <a:prstGeom prst="rect">
              <a:avLst/>
            </a:prstGeom>
            <a:noFill/>
          </p:spPr>
          <p:txBody>
            <a:bodyPr wrap="none" rtlCol="0">
              <a:spAutoFit/>
            </a:bodyPr>
            <a:lstStyle/>
            <a:p>
              <a:pPr algn="ctr" defTabSz="457175"/>
              <a:r>
                <a:rPr lang="en-US" sz="1200" b="1" dirty="0">
                  <a:solidFill>
                    <a:srgbClr val="000000"/>
                  </a:solidFill>
                </a:rPr>
                <a:t>40</a:t>
              </a:r>
            </a:p>
          </p:txBody>
        </p:sp>
        <p:sp>
          <p:nvSpPr>
            <p:cNvPr id="273" name="TextBox 272"/>
            <p:cNvSpPr txBox="1"/>
            <p:nvPr/>
          </p:nvSpPr>
          <p:spPr>
            <a:xfrm>
              <a:off x="8301378" y="3772642"/>
              <a:ext cx="396094" cy="270939"/>
            </a:xfrm>
            <a:prstGeom prst="rect">
              <a:avLst/>
            </a:prstGeom>
            <a:noFill/>
          </p:spPr>
          <p:txBody>
            <a:bodyPr wrap="none" rtlCol="0">
              <a:spAutoFit/>
            </a:bodyPr>
            <a:lstStyle/>
            <a:p>
              <a:pPr algn="ctr" defTabSz="457175"/>
              <a:r>
                <a:rPr lang="en-US" sz="1200" b="1" dirty="0">
                  <a:solidFill>
                    <a:srgbClr val="000000"/>
                  </a:solidFill>
                </a:rPr>
                <a:t>48</a:t>
              </a:r>
            </a:p>
          </p:txBody>
        </p:sp>
        <p:sp>
          <p:nvSpPr>
            <p:cNvPr id="274" name="TextBox 273"/>
            <p:cNvSpPr txBox="1"/>
            <p:nvPr/>
          </p:nvSpPr>
          <p:spPr>
            <a:xfrm>
              <a:off x="9093847" y="3772642"/>
              <a:ext cx="396094" cy="270939"/>
            </a:xfrm>
            <a:prstGeom prst="rect">
              <a:avLst/>
            </a:prstGeom>
            <a:noFill/>
          </p:spPr>
          <p:txBody>
            <a:bodyPr wrap="none" rtlCol="0">
              <a:spAutoFit/>
            </a:bodyPr>
            <a:lstStyle/>
            <a:p>
              <a:pPr algn="ctr" defTabSz="457175"/>
              <a:r>
                <a:rPr lang="en-US" sz="1200" b="1" dirty="0">
                  <a:solidFill>
                    <a:srgbClr val="000000"/>
                  </a:solidFill>
                </a:rPr>
                <a:t>56</a:t>
              </a:r>
            </a:p>
          </p:txBody>
        </p:sp>
        <p:sp>
          <p:nvSpPr>
            <p:cNvPr id="275" name="TextBox 274"/>
            <p:cNvSpPr txBox="1"/>
            <p:nvPr/>
          </p:nvSpPr>
          <p:spPr>
            <a:xfrm>
              <a:off x="3148368" y="1416825"/>
              <a:ext cx="491000" cy="270939"/>
            </a:xfrm>
            <a:prstGeom prst="rect">
              <a:avLst/>
            </a:prstGeom>
            <a:noFill/>
          </p:spPr>
          <p:txBody>
            <a:bodyPr wrap="none" rtlCol="0">
              <a:spAutoFit/>
            </a:bodyPr>
            <a:lstStyle/>
            <a:p>
              <a:pPr algn="r" defTabSz="457175"/>
              <a:r>
                <a:rPr lang="en-US" sz="1200" b="1" dirty="0">
                  <a:solidFill>
                    <a:srgbClr val="000000"/>
                  </a:solidFill>
                </a:rPr>
                <a:t>500</a:t>
              </a:r>
            </a:p>
          </p:txBody>
        </p:sp>
        <p:sp>
          <p:nvSpPr>
            <p:cNvPr id="276" name="TextBox 275"/>
            <p:cNvSpPr txBox="1"/>
            <p:nvPr/>
          </p:nvSpPr>
          <p:spPr>
            <a:xfrm>
              <a:off x="3148368" y="1849335"/>
              <a:ext cx="491000" cy="270939"/>
            </a:xfrm>
            <a:prstGeom prst="rect">
              <a:avLst/>
            </a:prstGeom>
            <a:noFill/>
          </p:spPr>
          <p:txBody>
            <a:bodyPr wrap="none" rtlCol="0">
              <a:spAutoFit/>
            </a:bodyPr>
            <a:lstStyle/>
            <a:p>
              <a:pPr algn="r" defTabSz="457175"/>
              <a:r>
                <a:rPr lang="en-US" sz="1200" b="1" dirty="0">
                  <a:solidFill>
                    <a:srgbClr val="000000"/>
                  </a:solidFill>
                </a:rPr>
                <a:t>400</a:t>
              </a:r>
            </a:p>
          </p:txBody>
        </p:sp>
        <p:sp>
          <p:nvSpPr>
            <p:cNvPr id="277" name="TextBox 276"/>
            <p:cNvSpPr txBox="1"/>
            <p:nvPr/>
          </p:nvSpPr>
          <p:spPr>
            <a:xfrm>
              <a:off x="3148368" y="2291132"/>
              <a:ext cx="491000" cy="270939"/>
            </a:xfrm>
            <a:prstGeom prst="rect">
              <a:avLst/>
            </a:prstGeom>
            <a:noFill/>
          </p:spPr>
          <p:txBody>
            <a:bodyPr wrap="none" rtlCol="0">
              <a:spAutoFit/>
            </a:bodyPr>
            <a:lstStyle/>
            <a:p>
              <a:pPr algn="r" defTabSz="457175"/>
              <a:r>
                <a:rPr lang="en-US" sz="1200" b="1" dirty="0">
                  <a:solidFill>
                    <a:srgbClr val="000000"/>
                  </a:solidFill>
                </a:rPr>
                <a:t>300</a:t>
              </a:r>
            </a:p>
          </p:txBody>
        </p:sp>
        <p:sp>
          <p:nvSpPr>
            <p:cNvPr id="278" name="TextBox 277"/>
            <p:cNvSpPr txBox="1"/>
            <p:nvPr/>
          </p:nvSpPr>
          <p:spPr>
            <a:xfrm>
              <a:off x="3148368" y="2714699"/>
              <a:ext cx="491000" cy="270939"/>
            </a:xfrm>
            <a:prstGeom prst="rect">
              <a:avLst/>
            </a:prstGeom>
            <a:noFill/>
          </p:spPr>
          <p:txBody>
            <a:bodyPr wrap="none" rtlCol="0">
              <a:spAutoFit/>
            </a:bodyPr>
            <a:lstStyle/>
            <a:p>
              <a:pPr algn="r" defTabSz="457175"/>
              <a:r>
                <a:rPr lang="en-US" sz="1200" b="1" dirty="0">
                  <a:solidFill>
                    <a:srgbClr val="000000"/>
                  </a:solidFill>
                </a:rPr>
                <a:t>200</a:t>
              </a:r>
            </a:p>
          </p:txBody>
        </p:sp>
        <p:sp>
          <p:nvSpPr>
            <p:cNvPr id="279" name="TextBox 278"/>
            <p:cNvSpPr txBox="1"/>
            <p:nvPr/>
          </p:nvSpPr>
          <p:spPr>
            <a:xfrm>
              <a:off x="3148368" y="3138007"/>
              <a:ext cx="491000" cy="270939"/>
            </a:xfrm>
            <a:prstGeom prst="rect">
              <a:avLst/>
            </a:prstGeom>
            <a:noFill/>
          </p:spPr>
          <p:txBody>
            <a:bodyPr wrap="none" rtlCol="0">
              <a:spAutoFit/>
            </a:bodyPr>
            <a:lstStyle/>
            <a:p>
              <a:pPr algn="r" defTabSz="457175"/>
              <a:r>
                <a:rPr lang="en-US" sz="1200" b="1" dirty="0">
                  <a:solidFill>
                    <a:srgbClr val="000000"/>
                  </a:solidFill>
                </a:rPr>
                <a:t>100</a:t>
              </a:r>
            </a:p>
          </p:txBody>
        </p:sp>
        <p:sp>
          <p:nvSpPr>
            <p:cNvPr id="280" name="TextBox 279"/>
            <p:cNvSpPr txBox="1"/>
            <p:nvPr/>
          </p:nvSpPr>
          <p:spPr>
            <a:xfrm>
              <a:off x="3338178" y="3570231"/>
              <a:ext cx="301190" cy="270939"/>
            </a:xfrm>
            <a:prstGeom prst="rect">
              <a:avLst/>
            </a:prstGeom>
            <a:noFill/>
          </p:spPr>
          <p:txBody>
            <a:bodyPr wrap="none" rtlCol="0">
              <a:spAutoFit/>
            </a:bodyPr>
            <a:lstStyle/>
            <a:p>
              <a:pPr algn="r" defTabSz="457175"/>
              <a:r>
                <a:rPr lang="en-US" sz="1200" b="1" dirty="0">
                  <a:solidFill>
                    <a:srgbClr val="000000"/>
                  </a:solidFill>
                </a:rPr>
                <a:t>0</a:t>
              </a:r>
            </a:p>
          </p:txBody>
        </p:sp>
        <p:sp>
          <p:nvSpPr>
            <p:cNvPr id="281" name="TextBox 280"/>
            <p:cNvSpPr txBox="1"/>
            <p:nvPr/>
          </p:nvSpPr>
          <p:spPr>
            <a:xfrm>
              <a:off x="3348336" y="3965341"/>
              <a:ext cx="6144339" cy="270939"/>
            </a:xfrm>
            <a:prstGeom prst="rect">
              <a:avLst/>
            </a:prstGeom>
            <a:noFill/>
          </p:spPr>
          <p:txBody>
            <a:bodyPr wrap="square" rtlCol="0">
              <a:spAutoFit/>
            </a:bodyPr>
            <a:lstStyle/>
            <a:p>
              <a:pPr algn="ctr" defTabSz="457175"/>
              <a:r>
                <a:rPr lang="en-US" sz="1200" b="1" dirty="0">
                  <a:solidFill>
                    <a:srgbClr val="000000"/>
                  </a:solidFill>
                </a:rPr>
                <a:t>Time (weeks)</a:t>
              </a:r>
            </a:p>
          </p:txBody>
        </p:sp>
        <p:cxnSp>
          <p:nvCxnSpPr>
            <p:cNvPr id="283" name="Straight Connector 282"/>
            <p:cNvCxnSpPr>
              <a:stCxn id="249" idx="3"/>
              <a:endCxn id="184" idx="1"/>
            </p:cNvCxnSpPr>
            <p:nvPr/>
          </p:nvCxnSpPr>
          <p:spPr>
            <a:xfrm flipH="1">
              <a:off x="3724814" y="3086278"/>
              <a:ext cx="410711" cy="618009"/>
            </a:xfrm>
            <a:prstGeom prst="line">
              <a:avLst/>
            </a:prstGeom>
            <a:ln>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265" idx="7"/>
              <a:endCxn id="184" idx="1"/>
            </p:cNvCxnSpPr>
            <p:nvPr/>
          </p:nvCxnSpPr>
          <p:spPr>
            <a:xfrm flipH="1">
              <a:off x="3724814" y="2449087"/>
              <a:ext cx="328174" cy="1255200"/>
            </a:xfrm>
            <a:prstGeom prst="line">
              <a:avLst/>
            </a:prstGeom>
            <a:ln>
              <a:prstDash val="lgDash"/>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64" idx="3"/>
              <a:endCxn id="184" idx="1"/>
            </p:cNvCxnSpPr>
            <p:nvPr/>
          </p:nvCxnSpPr>
          <p:spPr>
            <a:xfrm flipH="1">
              <a:off x="3724814" y="2464010"/>
              <a:ext cx="383665" cy="1240277"/>
            </a:xfrm>
            <a:prstGeom prst="line">
              <a:avLst/>
            </a:prstGeom>
            <a:ln>
              <a:solidFill>
                <a:srgbClr val="F0AB00"/>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86" name="Group 285"/>
            <p:cNvGrpSpPr/>
            <p:nvPr/>
          </p:nvGrpSpPr>
          <p:grpSpPr>
            <a:xfrm>
              <a:off x="3908547" y="3264758"/>
              <a:ext cx="402786" cy="467464"/>
              <a:chOff x="3908547" y="3264758"/>
              <a:chExt cx="402786" cy="467464"/>
            </a:xfrm>
          </p:grpSpPr>
          <p:sp>
            <p:nvSpPr>
              <p:cNvPr id="308" name="TextBox 307"/>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9" name="TextBox 308"/>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87" name="Group 286"/>
            <p:cNvGrpSpPr/>
            <p:nvPr/>
          </p:nvGrpSpPr>
          <p:grpSpPr>
            <a:xfrm>
              <a:off x="4315418" y="3256655"/>
              <a:ext cx="402786" cy="467464"/>
              <a:chOff x="3908547" y="3264758"/>
              <a:chExt cx="402786" cy="467464"/>
            </a:xfrm>
          </p:grpSpPr>
          <p:sp>
            <p:nvSpPr>
              <p:cNvPr id="306" name="TextBox 305"/>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7" name="TextBox 306"/>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88" name="Group 287"/>
            <p:cNvGrpSpPr/>
            <p:nvPr/>
          </p:nvGrpSpPr>
          <p:grpSpPr>
            <a:xfrm>
              <a:off x="5104562" y="3243933"/>
              <a:ext cx="402786" cy="467464"/>
              <a:chOff x="3908547" y="3264758"/>
              <a:chExt cx="402786" cy="467464"/>
            </a:xfrm>
          </p:grpSpPr>
          <p:sp>
            <p:nvSpPr>
              <p:cNvPr id="304" name="TextBox 303"/>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5" name="TextBox 304"/>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89" name="Group 288"/>
            <p:cNvGrpSpPr/>
            <p:nvPr/>
          </p:nvGrpSpPr>
          <p:grpSpPr>
            <a:xfrm>
              <a:off x="5900637" y="3242824"/>
              <a:ext cx="402786" cy="467464"/>
              <a:chOff x="3908547" y="3264758"/>
              <a:chExt cx="402786" cy="467464"/>
            </a:xfrm>
          </p:grpSpPr>
          <p:sp>
            <p:nvSpPr>
              <p:cNvPr id="302" name="TextBox 301"/>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3" name="TextBox 302"/>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90" name="Group 289"/>
            <p:cNvGrpSpPr/>
            <p:nvPr/>
          </p:nvGrpSpPr>
          <p:grpSpPr>
            <a:xfrm>
              <a:off x="6715130" y="3243933"/>
              <a:ext cx="402786" cy="467464"/>
              <a:chOff x="3908547" y="3264758"/>
              <a:chExt cx="402786" cy="467464"/>
            </a:xfrm>
          </p:grpSpPr>
          <p:sp>
            <p:nvSpPr>
              <p:cNvPr id="300" name="TextBox 299"/>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1" name="TextBox 300"/>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91" name="Group 290"/>
            <p:cNvGrpSpPr/>
            <p:nvPr/>
          </p:nvGrpSpPr>
          <p:grpSpPr>
            <a:xfrm>
              <a:off x="7487167" y="3243623"/>
              <a:ext cx="402786" cy="467464"/>
              <a:chOff x="3908547" y="3264758"/>
              <a:chExt cx="402786" cy="467464"/>
            </a:xfrm>
          </p:grpSpPr>
          <p:sp>
            <p:nvSpPr>
              <p:cNvPr id="298" name="TextBox 297"/>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299" name="TextBox 298"/>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sp>
          <p:nvSpPr>
            <p:cNvPr id="296" name="TextBox 295"/>
            <p:cNvSpPr txBox="1"/>
            <p:nvPr/>
          </p:nvSpPr>
          <p:spPr>
            <a:xfrm>
              <a:off x="8298032" y="3256655"/>
              <a:ext cx="399828" cy="400110"/>
            </a:xfrm>
            <a:prstGeom prst="rect">
              <a:avLst/>
            </a:prstGeom>
            <a:noFill/>
          </p:spPr>
          <p:txBody>
            <a:bodyPr wrap="square" rtlCol="0">
              <a:spAutoFit/>
            </a:bodyPr>
            <a:lstStyle/>
            <a:p>
              <a:pPr algn="ctr"/>
              <a:r>
                <a:rPr lang="en-US" sz="2000" dirty="0">
                  <a:solidFill>
                    <a:srgbClr val="000000"/>
                  </a:solidFill>
                </a:rPr>
                <a:t>*</a:t>
              </a:r>
            </a:p>
          </p:txBody>
        </p:sp>
        <p:grpSp>
          <p:nvGrpSpPr>
            <p:cNvPr id="293" name="Group 292"/>
            <p:cNvGrpSpPr/>
            <p:nvPr/>
          </p:nvGrpSpPr>
          <p:grpSpPr>
            <a:xfrm>
              <a:off x="9072694" y="3255508"/>
              <a:ext cx="402786" cy="467464"/>
              <a:chOff x="3908547" y="3264758"/>
              <a:chExt cx="402786" cy="467464"/>
            </a:xfrm>
          </p:grpSpPr>
          <p:sp>
            <p:nvSpPr>
              <p:cNvPr id="294" name="TextBox 293"/>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295" name="TextBox 294"/>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sp>
          <p:nvSpPr>
            <p:cNvPr id="265" name="Freeform 238"/>
            <p:cNvSpPr>
              <a:spLocks/>
            </p:cNvSpPr>
            <p:nvPr/>
          </p:nvSpPr>
          <p:spPr bwMode="auto">
            <a:xfrm>
              <a:off x="4052988" y="2154956"/>
              <a:ext cx="5197949" cy="294131"/>
            </a:xfrm>
            <a:custGeom>
              <a:avLst/>
              <a:gdLst>
                <a:gd name="T0" fmla="*/ 2656 w 2656"/>
                <a:gd name="T1" fmla="*/ 43 h 171"/>
                <a:gd name="T2" fmla="*/ 2246 w 2656"/>
                <a:gd name="T3" fmla="*/ 19 h 171"/>
                <a:gd name="T4" fmla="*/ 1844 w 2656"/>
                <a:gd name="T5" fmla="*/ 0 h 171"/>
                <a:gd name="T6" fmla="*/ 1434 w 2656"/>
                <a:gd name="T7" fmla="*/ 75 h 171"/>
                <a:gd name="T8" fmla="*/ 1026 w 2656"/>
                <a:gd name="T9" fmla="*/ 91 h 171"/>
                <a:gd name="T10" fmla="*/ 616 w 2656"/>
                <a:gd name="T11" fmla="*/ 45 h 171"/>
                <a:gd name="T12" fmla="*/ 208 w 2656"/>
                <a:gd name="T13" fmla="*/ 117 h 171"/>
                <a:gd name="T14" fmla="*/ 0 w 2656"/>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6" h="171">
                  <a:moveTo>
                    <a:pt x="2656" y="43"/>
                  </a:moveTo>
                  <a:lnTo>
                    <a:pt x="2246" y="19"/>
                  </a:lnTo>
                  <a:lnTo>
                    <a:pt x="1844" y="0"/>
                  </a:lnTo>
                  <a:lnTo>
                    <a:pt x="1434" y="75"/>
                  </a:lnTo>
                  <a:lnTo>
                    <a:pt x="1026" y="91"/>
                  </a:lnTo>
                  <a:lnTo>
                    <a:pt x="616" y="45"/>
                  </a:lnTo>
                  <a:lnTo>
                    <a:pt x="208" y="117"/>
                  </a:lnTo>
                  <a:lnTo>
                    <a:pt x="0" y="171"/>
                  </a:lnTo>
                </a:path>
              </a:pathLst>
            </a:cu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grpSp>
      <p:sp>
        <p:nvSpPr>
          <p:cNvPr id="310" name="TextBox 309"/>
          <p:cNvSpPr txBox="1"/>
          <p:nvPr/>
        </p:nvSpPr>
        <p:spPr>
          <a:xfrm>
            <a:off x="1031086" y="1833492"/>
            <a:ext cx="1350050" cy="707886"/>
          </a:xfrm>
          <a:prstGeom prst="rect">
            <a:avLst/>
          </a:prstGeom>
          <a:noFill/>
        </p:spPr>
        <p:txBody>
          <a:bodyPr wrap="none" rtlCol="0">
            <a:spAutoFit/>
          </a:bodyPr>
          <a:lstStyle/>
          <a:p>
            <a:r>
              <a:rPr lang="en-US" sz="1000" dirty="0">
                <a:solidFill>
                  <a:srgbClr val="000000"/>
                </a:solidFill>
              </a:rPr>
              <a:t>Mean at Baseline:</a:t>
            </a:r>
          </a:p>
          <a:p>
            <a:r>
              <a:rPr lang="en-US" sz="1000" dirty="0">
                <a:solidFill>
                  <a:srgbClr val="000000"/>
                </a:solidFill>
              </a:rPr>
              <a:t>Benra Q4W: 1.673 L</a:t>
            </a:r>
          </a:p>
          <a:p>
            <a:r>
              <a:rPr lang="en-US" sz="1000" dirty="0">
                <a:solidFill>
                  <a:srgbClr val="000000"/>
                </a:solidFill>
              </a:rPr>
              <a:t>Benra Q8W: 1.660 L</a:t>
            </a:r>
          </a:p>
          <a:p>
            <a:r>
              <a:rPr lang="en-US" sz="1000" dirty="0">
                <a:solidFill>
                  <a:srgbClr val="000000"/>
                </a:solidFill>
              </a:rPr>
              <a:t>Placebo:       1.654 L</a:t>
            </a:r>
          </a:p>
        </p:txBody>
      </p:sp>
      <p:sp>
        <p:nvSpPr>
          <p:cNvPr id="311" name="TextBox 310"/>
          <p:cNvSpPr txBox="1"/>
          <p:nvPr/>
        </p:nvSpPr>
        <p:spPr>
          <a:xfrm>
            <a:off x="6916684" y="1835796"/>
            <a:ext cx="1345240" cy="707886"/>
          </a:xfrm>
          <a:prstGeom prst="rect">
            <a:avLst/>
          </a:prstGeom>
          <a:noFill/>
        </p:spPr>
        <p:txBody>
          <a:bodyPr wrap="none" rtlCol="0">
            <a:spAutoFit/>
          </a:bodyPr>
          <a:lstStyle/>
          <a:p>
            <a:r>
              <a:rPr lang="en-US" sz="1000" dirty="0">
                <a:solidFill>
                  <a:srgbClr val="000000"/>
                </a:solidFill>
              </a:rPr>
              <a:t>Mean at Baseline:</a:t>
            </a:r>
          </a:p>
          <a:p>
            <a:r>
              <a:rPr lang="en-US" sz="1000" dirty="0">
                <a:solidFill>
                  <a:srgbClr val="000000"/>
                </a:solidFill>
              </a:rPr>
              <a:t>Benra Q4W: 1.750 L</a:t>
            </a:r>
          </a:p>
          <a:p>
            <a:r>
              <a:rPr lang="en-US" sz="1000" dirty="0">
                <a:solidFill>
                  <a:srgbClr val="000000"/>
                </a:solidFill>
              </a:rPr>
              <a:t>Benra Q8W: 1.758 L</a:t>
            </a:r>
          </a:p>
          <a:p>
            <a:r>
              <a:rPr lang="en-US" sz="1000" dirty="0">
                <a:solidFill>
                  <a:srgbClr val="000000"/>
                </a:solidFill>
              </a:rPr>
              <a:t>Placebo:       1.815 L</a:t>
            </a:r>
          </a:p>
        </p:txBody>
      </p:sp>
      <p:sp>
        <p:nvSpPr>
          <p:cNvPr id="5" name="Rectangle 4"/>
          <p:cNvSpPr/>
          <p:nvPr/>
        </p:nvSpPr>
        <p:spPr>
          <a:xfrm>
            <a:off x="457199" y="5957543"/>
            <a:ext cx="10857573" cy="707886"/>
          </a:xfrm>
          <a:prstGeom prst="rect">
            <a:avLst/>
          </a:prstGeom>
        </p:spPr>
        <p:txBody>
          <a:bodyPr wrap="square">
            <a:spAutoFit/>
          </a:bodyPr>
          <a:lstStyle/>
          <a:p>
            <a:r>
              <a:rPr lang="en-US" sz="1000" dirty="0"/>
              <a:t>*p&lt;0.05 for Q8W vs placebo; </a:t>
            </a:r>
            <a:r>
              <a:rPr lang="en-US" sz="1000" baseline="30000" dirty="0"/>
              <a:t>†</a:t>
            </a:r>
            <a:r>
              <a:rPr lang="en-US" sz="1000" dirty="0"/>
              <a:t>p&lt;0.05 for Q4W vs. placebo; error bars represent 95% CIs. </a:t>
            </a:r>
            <a:r>
              <a:rPr lang="en-GB" sz="1000" baseline="30000" dirty="0"/>
              <a:t>a</a:t>
            </a:r>
            <a:r>
              <a:rPr lang="en-GB" sz="1000" dirty="0"/>
              <a:t>Data for the CALIMA study is from high-dosage ICS cohort; </a:t>
            </a:r>
            <a:r>
              <a:rPr lang="en-US" sz="1000" dirty="0"/>
              <a:t>Analysis via mixed-effect model repeat measurement (baseline, oral corticosteroid use, region, treatment, treatment duration).</a:t>
            </a:r>
          </a:p>
          <a:p>
            <a:r>
              <a:rPr lang="en-US" sz="1000" dirty="0"/>
              <a:t>Benra = benralizumab; EOS = baseline blood eosinophil count; FEV</a:t>
            </a:r>
            <a:r>
              <a:rPr lang="en-US" sz="1000" baseline="-25000" dirty="0"/>
              <a:t>1 </a:t>
            </a:r>
            <a:r>
              <a:rPr lang="en-US" sz="1000" dirty="0"/>
              <a:t>= forced expiratory volume in 1 second; ICS =Inhaled corticosteroid; LSM = least squares mean; Q4W = every 4 weeks; Q8W = every 8 weeks</a:t>
            </a:r>
          </a:p>
        </p:txBody>
      </p:sp>
    </p:spTree>
    <p:extLst>
      <p:ext uri="{BB962C8B-B14F-4D97-AF65-F5344CB8AC3E}">
        <p14:creationId xmlns:p14="http://schemas.microsoft.com/office/powerpoint/2010/main" val="40858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877276"/>
            <a:ext cx="9097012" cy="1128683"/>
          </a:xfrm>
        </p:spPr>
        <p:txBody>
          <a:bodyPr bIns="0" anchor="t">
            <a:noAutofit/>
          </a:bodyPr>
          <a:lstStyle/>
          <a:p>
            <a:r>
              <a:rPr lang="en-US" sz="3600" dirty="0">
                <a:solidFill>
                  <a:schemeClr val="bg1"/>
                </a:solidFill>
              </a:rPr>
              <a:t>Benralizumab-SIROCCO and CALIMA Studies in Severe Asthma</a:t>
            </a:r>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ML-3034-ALL-0033</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06/30/2019</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06/30/2018</a:t>
            </a:r>
          </a:p>
        </p:txBody>
      </p:sp>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3914"/>
            <a:ext cx="11277600" cy="800099"/>
          </a:xfrm>
        </p:spPr>
        <p:txBody>
          <a:bodyPr/>
          <a:lstStyle/>
          <a:p>
            <a:r>
              <a:rPr lang="en-US" dirty="0"/>
              <a:t>SIROCCO and CALIMA: Benralizumab Q8W Significantly Improved Total Asthma Symptom Score Compared to Placebo </a:t>
            </a:r>
            <a:r>
              <a:rPr lang="en-US" altLang="en-US" dirty="0"/>
              <a:t>(EOS</a:t>
            </a:r>
            <a:r>
              <a:rPr lang="en-US" dirty="0"/>
              <a:t> ≥300 cells/</a:t>
            </a:r>
            <a:r>
              <a:rPr lang="en-US" dirty="0" err="1"/>
              <a:t>μL</a:t>
            </a:r>
            <a:r>
              <a:rPr lang="en-US" dirty="0"/>
              <a:t>, High-Dosage ICS</a:t>
            </a:r>
            <a:r>
              <a:rPr lang="en-GB" dirty="0"/>
              <a:t>) </a:t>
            </a:r>
            <a:endParaRPr lang="en-US" dirty="0"/>
          </a:p>
        </p:txBody>
      </p:sp>
      <p:sp>
        <p:nvSpPr>
          <p:cNvPr id="3" name="Slide Number Placeholder 2"/>
          <p:cNvSpPr>
            <a:spLocks noGrp="1"/>
          </p:cNvSpPr>
          <p:nvPr>
            <p:ph type="sldNum" sz="quarter" idx="12"/>
          </p:nvPr>
        </p:nvSpPr>
        <p:spPr/>
        <p:txBody>
          <a:bodyPr/>
          <a:lstStyle/>
          <a:p>
            <a:fld id="{481F2B7F-198A-42B2-B878-1A7737CDC9EB}" type="slidenum">
              <a:rPr lang="en-US" smtClean="0"/>
              <a:pPr/>
              <a:t>19</a:t>
            </a:fld>
            <a:endParaRPr lang="en-US" dirty="0"/>
          </a:p>
        </p:txBody>
      </p:sp>
      <p:sp>
        <p:nvSpPr>
          <p:cNvPr id="4" name="Text Placeholder 3"/>
          <p:cNvSpPr>
            <a:spLocks noGrp="1"/>
          </p:cNvSpPr>
          <p:nvPr>
            <p:ph type="body" sz="quarter" idx="13"/>
          </p:nvPr>
        </p:nvSpPr>
        <p:spPr/>
        <p:txBody>
          <a:bodyPr/>
          <a:lstStyle/>
          <a:p>
            <a:r>
              <a:rPr lang="en-US" dirty="0"/>
              <a:t>Note: Analysis via</a:t>
            </a:r>
            <a:r>
              <a:rPr lang="en-GB" dirty="0"/>
              <a:t> </a:t>
            </a:r>
            <a:r>
              <a:rPr lang="en-US" dirty="0"/>
              <a:t>mixed-effect model repeat measurement adjusting for treatment, region, baseline, oral corticosteroid (yes/no). </a:t>
            </a:r>
            <a:r>
              <a:rPr lang="en-GB" baseline="30000" dirty="0"/>
              <a:t>a</a:t>
            </a:r>
            <a:r>
              <a:rPr lang="en-GB" dirty="0"/>
              <a:t>Data for the CALIMA study is from high-dosage </a:t>
            </a:r>
            <a:r>
              <a:rPr lang="en-US" dirty="0"/>
              <a:t>ICS</a:t>
            </a:r>
            <a:r>
              <a:rPr lang="en-GB" dirty="0"/>
              <a:t> cohort; </a:t>
            </a:r>
            <a:r>
              <a:rPr lang="en-US" baseline="30000" dirty="0" err="1"/>
              <a:t>b</a:t>
            </a:r>
            <a:r>
              <a:rPr lang="en-US" dirty="0" err="1"/>
              <a:t>p</a:t>
            </a:r>
            <a:r>
              <a:rPr lang="en-US" dirty="0"/>
              <a:t>&lt;0.05. </a:t>
            </a:r>
          </a:p>
          <a:p>
            <a:r>
              <a:rPr lang="en-US" dirty="0"/>
              <a:t>EOS = baseline blood eosinophil count; ICS = inhaled corticosteroid; LSM = least squares mean; Q4W = every 4 weeks; Q8W = every 8 weeks.</a:t>
            </a:r>
            <a:endParaRPr lang="en-US" sz="1600" b="1" dirty="0">
              <a:solidFill>
                <a:srgbClr val="000000"/>
              </a:solidFill>
            </a:endParaRPr>
          </a:p>
          <a:p>
            <a:r>
              <a:rPr lang="en-US" dirty="0"/>
              <a:t>1. Bleecker ER et al. Lancet. 2016;388:2115-2127; 2. FitzGerald JM et al. Lancet. 2016;388:2128-2141; 3. FitzGerald JM et al. Supplementary appendix. Lancet. 2016;388:2128-2141.</a:t>
            </a:r>
          </a:p>
        </p:txBody>
      </p:sp>
      <p:sp>
        <p:nvSpPr>
          <p:cNvPr id="57" name="Text Placeholder 7"/>
          <p:cNvSpPr txBox="1">
            <a:spLocks/>
          </p:cNvSpPr>
          <p:nvPr/>
        </p:nvSpPr>
        <p:spPr>
          <a:xfrm>
            <a:off x="1278273" y="1214247"/>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SIROCCO (48 weeks)</a:t>
            </a:r>
            <a:r>
              <a:rPr lang="en-US" sz="1800" baseline="30000" dirty="0">
                <a:solidFill>
                  <a:srgbClr val="000000"/>
                </a:solidFill>
              </a:rPr>
              <a:t>1</a:t>
            </a:r>
            <a:endParaRPr lang="en-US" sz="1800" dirty="0">
              <a:solidFill>
                <a:srgbClr val="000000"/>
              </a:solidFill>
            </a:endParaRPr>
          </a:p>
        </p:txBody>
      </p:sp>
      <p:sp>
        <p:nvSpPr>
          <p:cNvPr id="58" name="Text Placeholder 7"/>
          <p:cNvSpPr txBox="1">
            <a:spLocks/>
          </p:cNvSpPr>
          <p:nvPr/>
        </p:nvSpPr>
        <p:spPr>
          <a:xfrm>
            <a:off x="6097812" y="1221572"/>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tabLst>
                <a:tab pos="4902077" algn="l"/>
              </a:tabLst>
            </a:pPr>
            <a:r>
              <a:rPr lang="en-US" sz="1800" dirty="0">
                <a:solidFill>
                  <a:srgbClr val="000000"/>
                </a:solidFill>
              </a:rPr>
              <a:t>CALIMA (56 weeks)</a:t>
            </a:r>
            <a:r>
              <a:rPr lang="en-US" sz="1800" baseline="30000" dirty="0">
                <a:solidFill>
                  <a:srgbClr val="000000"/>
                </a:solidFill>
              </a:rPr>
              <a:t>2,3,a</a:t>
            </a:r>
            <a:r>
              <a:rPr lang="en-US" sz="1800" dirty="0">
                <a:solidFill>
                  <a:srgbClr val="000000"/>
                </a:solidFill>
              </a:rPr>
              <a:t>                                 </a:t>
            </a:r>
          </a:p>
        </p:txBody>
      </p:sp>
      <p:grpSp>
        <p:nvGrpSpPr>
          <p:cNvPr id="53" name="Group 52"/>
          <p:cNvGrpSpPr/>
          <p:nvPr/>
        </p:nvGrpSpPr>
        <p:grpSpPr>
          <a:xfrm>
            <a:off x="2899033" y="5306879"/>
            <a:ext cx="6722575" cy="324697"/>
            <a:chOff x="3222454" y="5469324"/>
            <a:chExt cx="5792554" cy="330672"/>
          </a:xfrm>
        </p:grpSpPr>
        <p:grpSp>
          <p:nvGrpSpPr>
            <p:cNvPr id="54" name="Group 53"/>
            <p:cNvGrpSpPr/>
            <p:nvPr/>
          </p:nvGrpSpPr>
          <p:grpSpPr>
            <a:xfrm>
              <a:off x="3222454" y="5469325"/>
              <a:ext cx="1197945" cy="313441"/>
              <a:chOff x="2213785" y="5474854"/>
              <a:chExt cx="1197945" cy="313441"/>
            </a:xfrm>
          </p:grpSpPr>
          <p:sp>
            <p:nvSpPr>
              <p:cNvPr id="78" name="Rectangle 77"/>
              <p:cNvSpPr/>
              <p:nvPr/>
            </p:nvSpPr>
            <p:spPr>
              <a:xfrm>
                <a:off x="2213785" y="5520985"/>
                <a:ext cx="192000" cy="192000"/>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9" name="TextBox 78"/>
              <p:cNvSpPr txBox="1"/>
              <p:nvPr/>
            </p:nvSpPr>
            <p:spPr>
              <a:xfrm>
                <a:off x="2431644" y="5474854"/>
                <a:ext cx="980086" cy="313441"/>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61" name="Group 60"/>
            <p:cNvGrpSpPr/>
            <p:nvPr/>
          </p:nvGrpSpPr>
          <p:grpSpPr>
            <a:xfrm>
              <a:off x="4823824" y="5469324"/>
              <a:ext cx="2181849" cy="313441"/>
              <a:chOff x="3335880" y="5474854"/>
              <a:chExt cx="2181849" cy="313441"/>
            </a:xfrm>
          </p:grpSpPr>
          <p:sp>
            <p:nvSpPr>
              <p:cNvPr id="76" name="Rectangle 75"/>
              <p:cNvSpPr/>
              <p:nvPr/>
            </p:nvSpPr>
            <p:spPr>
              <a:xfrm>
                <a:off x="3335880" y="5520985"/>
                <a:ext cx="192000" cy="19200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7" name="TextBox 76"/>
              <p:cNvSpPr txBox="1"/>
              <p:nvPr/>
            </p:nvSpPr>
            <p:spPr>
              <a:xfrm>
                <a:off x="3549979" y="5474854"/>
                <a:ext cx="1967750"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71" name="Group 70"/>
            <p:cNvGrpSpPr/>
            <p:nvPr/>
          </p:nvGrpSpPr>
          <p:grpSpPr>
            <a:xfrm>
              <a:off x="7160144" y="5486555"/>
              <a:ext cx="1854864" cy="313441"/>
              <a:chOff x="6151475" y="5481024"/>
              <a:chExt cx="1854864" cy="313441"/>
            </a:xfrm>
          </p:grpSpPr>
          <p:sp>
            <p:nvSpPr>
              <p:cNvPr id="74" name="Rectangle 73"/>
              <p:cNvSpPr/>
              <p:nvPr/>
            </p:nvSpPr>
            <p:spPr>
              <a:xfrm>
                <a:off x="6151475" y="5524513"/>
                <a:ext cx="192000" cy="192000"/>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5" name="TextBox 74"/>
              <p:cNvSpPr txBox="1"/>
              <p:nvPr/>
            </p:nvSpPr>
            <p:spPr>
              <a:xfrm>
                <a:off x="6366871" y="5481024"/>
                <a:ext cx="1639468"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graphicFrame>
        <p:nvGraphicFramePr>
          <p:cNvPr id="80" name="Table 79"/>
          <p:cNvGraphicFramePr>
            <a:graphicFrameLocks noGrp="1"/>
          </p:cNvGraphicFramePr>
          <p:nvPr>
            <p:extLst>
              <p:ext uri="{D42A27DB-BD31-4B8C-83A1-F6EECF244321}">
                <p14:modId xmlns:p14="http://schemas.microsoft.com/office/powerpoint/2010/main" val="2814855376"/>
              </p:ext>
            </p:extLst>
          </p:nvPr>
        </p:nvGraphicFramePr>
        <p:xfrm>
          <a:off x="6502034" y="1631666"/>
          <a:ext cx="3390459" cy="370840"/>
        </p:xfrm>
        <a:graphic>
          <a:graphicData uri="http://schemas.openxmlformats.org/drawingml/2006/table">
            <a:tbl>
              <a:tblPr firstRow="1" bandRow="1">
                <a:tableStyleId>{2D5ABB26-0587-4C30-8999-92F81FD0307C}</a:tableStyleId>
              </a:tblPr>
              <a:tblGrid>
                <a:gridCol w="831624">
                  <a:extLst>
                    <a:ext uri="{9D8B030D-6E8A-4147-A177-3AD203B41FA5}">
                      <a16:colId xmlns:a16="http://schemas.microsoft.com/office/drawing/2014/main" val="20000"/>
                    </a:ext>
                  </a:extLst>
                </a:gridCol>
                <a:gridCol w="809469">
                  <a:extLst>
                    <a:ext uri="{9D8B030D-6E8A-4147-A177-3AD203B41FA5}">
                      <a16:colId xmlns:a16="http://schemas.microsoft.com/office/drawing/2014/main" val="20001"/>
                    </a:ext>
                  </a:extLst>
                </a:gridCol>
                <a:gridCol w="909107">
                  <a:extLst>
                    <a:ext uri="{9D8B030D-6E8A-4147-A177-3AD203B41FA5}">
                      <a16:colId xmlns:a16="http://schemas.microsoft.com/office/drawing/2014/main" val="20002"/>
                    </a:ext>
                  </a:extLst>
                </a:gridCol>
                <a:gridCol w="840259">
                  <a:extLst>
                    <a:ext uri="{9D8B030D-6E8A-4147-A177-3AD203B41FA5}">
                      <a16:colId xmlns:a16="http://schemas.microsoft.com/office/drawing/2014/main" val="20003"/>
                    </a:ext>
                  </a:extLst>
                </a:gridCol>
              </a:tblGrid>
              <a:tr h="370840">
                <a:tc>
                  <a:txBody>
                    <a:bodyPr/>
                    <a:lstStyle/>
                    <a:p>
                      <a:pPr marL="342900" indent="0" algn="ctr">
                        <a:tabLst/>
                      </a:pPr>
                      <a:r>
                        <a:rPr lang="en-US" sz="1400" b="0" dirty="0"/>
                        <a:t>N=</a:t>
                      </a:r>
                      <a:endParaRPr lang="en-US" sz="1400" b="0" dirty="0">
                        <a:solidFill>
                          <a:schemeClr val="tx1"/>
                        </a:solidFill>
                      </a:endParaRPr>
                    </a:p>
                  </a:txBody>
                  <a:tcPr/>
                </a:tc>
                <a:tc>
                  <a:txBody>
                    <a:bodyPr/>
                    <a:lstStyle/>
                    <a:p>
                      <a:pPr marL="0" indent="0" algn="ctr"/>
                      <a:r>
                        <a:rPr lang="en-US" sz="1400" b="0" dirty="0">
                          <a:solidFill>
                            <a:schemeClr val="tx1"/>
                          </a:solidFill>
                        </a:rPr>
                        <a:t>248</a:t>
                      </a:r>
                    </a:p>
                  </a:txBody>
                  <a:tcPr/>
                </a:tc>
                <a:tc>
                  <a:txBody>
                    <a:bodyPr/>
                    <a:lstStyle/>
                    <a:p>
                      <a:pPr algn="ctr"/>
                      <a:r>
                        <a:rPr lang="en-US" sz="1400" b="0" dirty="0">
                          <a:solidFill>
                            <a:schemeClr val="tx1"/>
                          </a:solidFill>
                        </a:rPr>
                        <a:t>241</a:t>
                      </a:r>
                    </a:p>
                  </a:txBody>
                  <a:tcPr/>
                </a:tc>
                <a:tc>
                  <a:txBody>
                    <a:bodyPr/>
                    <a:lstStyle/>
                    <a:p>
                      <a:pPr algn="ctr"/>
                      <a:r>
                        <a:rPr lang="en-US" sz="1400" b="0" dirty="0">
                          <a:solidFill>
                            <a:schemeClr val="tx1"/>
                          </a:solidFill>
                        </a:rPr>
                        <a:t>239</a:t>
                      </a:r>
                    </a:p>
                  </a:txBody>
                  <a:tcP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3390887261"/>
              </p:ext>
            </p:extLst>
          </p:nvPr>
        </p:nvGraphicFramePr>
        <p:xfrm>
          <a:off x="1831085" y="1639695"/>
          <a:ext cx="3135915" cy="370840"/>
        </p:xfrm>
        <a:graphic>
          <a:graphicData uri="http://schemas.openxmlformats.org/drawingml/2006/table">
            <a:tbl>
              <a:tblPr firstRow="1" bandRow="1">
                <a:tableStyleId>{2D5ABB26-0587-4C30-8999-92F81FD0307C}</a:tableStyleId>
              </a:tblPr>
              <a:tblGrid>
                <a:gridCol w="701634">
                  <a:extLst>
                    <a:ext uri="{9D8B030D-6E8A-4147-A177-3AD203B41FA5}">
                      <a16:colId xmlns:a16="http://schemas.microsoft.com/office/drawing/2014/main" val="20000"/>
                    </a:ext>
                  </a:extLst>
                </a:gridCol>
                <a:gridCol w="790832">
                  <a:extLst>
                    <a:ext uri="{9D8B030D-6E8A-4147-A177-3AD203B41FA5}">
                      <a16:colId xmlns:a16="http://schemas.microsoft.com/office/drawing/2014/main" val="20001"/>
                    </a:ext>
                  </a:extLst>
                </a:gridCol>
                <a:gridCol w="795936">
                  <a:extLst>
                    <a:ext uri="{9D8B030D-6E8A-4147-A177-3AD203B41FA5}">
                      <a16:colId xmlns:a16="http://schemas.microsoft.com/office/drawing/2014/main" val="20002"/>
                    </a:ext>
                  </a:extLst>
                </a:gridCol>
                <a:gridCol w="847513">
                  <a:extLst>
                    <a:ext uri="{9D8B030D-6E8A-4147-A177-3AD203B41FA5}">
                      <a16:colId xmlns:a16="http://schemas.microsoft.com/office/drawing/2014/main" val="20003"/>
                    </a:ext>
                  </a:extLst>
                </a:gridCol>
              </a:tblGrid>
              <a:tr h="370840">
                <a:tc>
                  <a:txBody>
                    <a:bodyPr/>
                    <a:lstStyle/>
                    <a:p>
                      <a:pPr algn="ctr"/>
                      <a:r>
                        <a:rPr lang="en-US" sz="1400" b="0" dirty="0"/>
                        <a:t>N=</a:t>
                      </a:r>
                      <a:endParaRPr lang="en-US" sz="1400" b="0" dirty="0">
                        <a:solidFill>
                          <a:schemeClr val="tx1"/>
                        </a:solidFill>
                      </a:endParaRPr>
                    </a:p>
                  </a:txBody>
                  <a:tcPr/>
                </a:tc>
                <a:tc>
                  <a:txBody>
                    <a:bodyPr/>
                    <a:lstStyle/>
                    <a:p>
                      <a:pPr marL="0" indent="0" algn="ctr">
                        <a:tabLst/>
                      </a:pPr>
                      <a:r>
                        <a:rPr lang="en-US" sz="1400" b="0" dirty="0"/>
                        <a:t>267</a:t>
                      </a:r>
                      <a:endParaRPr lang="en-US" sz="1400" b="0" dirty="0">
                        <a:solidFill>
                          <a:schemeClr val="tx1"/>
                        </a:solidFill>
                      </a:endParaRPr>
                    </a:p>
                  </a:txBody>
                  <a:tcPr/>
                </a:tc>
                <a:tc>
                  <a:txBody>
                    <a:bodyPr/>
                    <a:lstStyle/>
                    <a:p>
                      <a:pPr algn="ctr"/>
                      <a:r>
                        <a:rPr lang="en-US" sz="1400" b="0" dirty="0">
                          <a:solidFill>
                            <a:schemeClr val="tx1"/>
                          </a:solidFill>
                        </a:rPr>
                        <a:t>  273</a:t>
                      </a:r>
                    </a:p>
                  </a:txBody>
                  <a:tcPr/>
                </a:tc>
                <a:tc>
                  <a:txBody>
                    <a:bodyPr/>
                    <a:lstStyle/>
                    <a:p>
                      <a:pPr algn="ctr"/>
                      <a:r>
                        <a:rPr lang="en-US" sz="1400" b="0" dirty="0">
                          <a:solidFill>
                            <a:schemeClr val="tx1"/>
                          </a:solidFill>
                        </a:rPr>
                        <a:t>      263</a:t>
                      </a:r>
                    </a:p>
                  </a:txBody>
                  <a:tcPr/>
                </a:tc>
                <a:extLst>
                  <a:ext uri="{0D108BD9-81ED-4DB2-BD59-A6C34878D82A}">
                    <a16:rowId xmlns:a16="http://schemas.microsoft.com/office/drawing/2014/main" val="10000"/>
                  </a:ext>
                </a:extLst>
              </a:tr>
            </a:tbl>
          </a:graphicData>
        </a:graphic>
      </p:graphicFrame>
      <p:sp>
        <p:nvSpPr>
          <p:cNvPr id="82" name="Content Placeholder 2"/>
          <p:cNvSpPr txBox="1">
            <a:spLocks/>
          </p:cNvSpPr>
          <p:nvPr/>
        </p:nvSpPr>
        <p:spPr>
          <a:xfrm>
            <a:off x="472579" y="5692776"/>
            <a:ext cx="11302538" cy="905147"/>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1200"/>
              </a:spcBef>
              <a:spcAft>
                <a:spcPts val="0"/>
              </a:spcAft>
              <a:buClr>
                <a:schemeClr val="accent1"/>
              </a:buClr>
              <a:buFont typeface="Arial" panose="020B0604020202020204" pitchFamily="34" charset="0"/>
              <a:buChar char="•"/>
            </a:pPr>
            <a:r>
              <a:rPr lang="en-US" sz="1600" b="1" dirty="0">
                <a:solidFill>
                  <a:srgbClr val="000000"/>
                </a:solidFill>
              </a:rPr>
              <a:t>Patients graded asthma symptoms, such as wheeze, chest tightness, shortness of breath, and cough </a:t>
            </a:r>
          </a:p>
          <a:p>
            <a:pPr marL="0" indent="0">
              <a:spcBef>
                <a:spcPts val="1200"/>
              </a:spcBef>
              <a:spcAft>
                <a:spcPts val="0"/>
              </a:spcAft>
              <a:buClr>
                <a:schemeClr val="accent1"/>
              </a:buClr>
              <a:buNone/>
            </a:pPr>
            <a:endParaRPr lang="en-US" sz="1000" b="1" dirty="0">
              <a:solidFill>
                <a:srgbClr val="000000"/>
              </a:solidFill>
            </a:endParaRPr>
          </a:p>
        </p:txBody>
      </p:sp>
      <p:sp>
        <p:nvSpPr>
          <p:cNvPr id="40" name="Left Bracket 14"/>
          <p:cNvSpPr/>
          <p:nvPr/>
        </p:nvSpPr>
        <p:spPr>
          <a:xfrm rot="16200000">
            <a:off x="8083986" y="4005807"/>
            <a:ext cx="345864" cy="916981"/>
          </a:xfrm>
          <a:custGeom>
            <a:avLst/>
            <a:gdLst>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4" fmla="*/ 457200 w 457200"/>
              <a:gd name="connsiteY4" fmla="*/ 783273 h 783273"/>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0" fmla="*/ 457200 w 457200"/>
              <a:gd name="connsiteY0" fmla="*/ 783273 h 783276"/>
              <a:gd name="connsiteX1" fmla="*/ 0 w 457200"/>
              <a:gd name="connsiteY1" fmla="*/ 783268 h 783276"/>
              <a:gd name="connsiteX2" fmla="*/ 0 w 457200"/>
              <a:gd name="connsiteY2" fmla="*/ 5 h 783276"/>
              <a:gd name="connsiteX3" fmla="*/ 457200 w 457200"/>
              <a:gd name="connsiteY3" fmla="*/ 0 h 783276"/>
              <a:gd name="connsiteX4" fmla="*/ 457200 w 457200"/>
              <a:gd name="connsiteY4" fmla="*/ 783273 h 783276"/>
              <a:gd name="connsiteX0" fmla="*/ 403860 w 457200"/>
              <a:gd name="connsiteY0" fmla="*/ 783276 h 783276"/>
              <a:gd name="connsiteX1" fmla="*/ 0 w 457200"/>
              <a:gd name="connsiteY1" fmla="*/ 783268 h 783276"/>
              <a:gd name="connsiteX2" fmla="*/ 0 w 457200"/>
              <a:gd name="connsiteY2" fmla="*/ 5 h 783276"/>
              <a:gd name="connsiteX3" fmla="*/ 457200 w 457200"/>
              <a:gd name="connsiteY3" fmla="*/ 0 h 783276"/>
              <a:gd name="connsiteX0" fmla="*/ 457200 w 634365"/>
              <a:gd name="connsiteY0" fmla="*/ 783273 h 783276"/>
              <a:gd name="connsiteX1" fmla="*/ 0 w 634365"/>
              <a:gd name="connsiteY1" fmla="*/ 783268 h 783276"/>
              <a:gd name="connsiteX2" fmla="*/ 0 w 634365"/>
              <a:gd name="connsiteY2" fmla="*/ 5 h 783276"/>
              <a:gd name="connsiteX3" fmla="*/ 457200 w 634365"/>
              <a:gd name="connsiteY3" fmla="*/ 0 h 783276"/>
              <a:gd name="connsiteX4" fmla="*/ 457200 w 634365"/>
              <a:gd name="connsiteY4" fmla="*/ 783273 h 783276"/>
              <a:gd name="connsiteX0" fmla="*/ 403860 w 634365"/>
              <a:gd name="connsiteY0" fmla="*/ 783276 h 783276"/>
              <a:gd name="connsiteX1" fmla="*/ 0 w 634365"/>
              <a:gd name="connsiteY1" fmla="*/ 783268 h 783276"/>
              <a:gd name="connsiteX2" fmla="*/ 0 w 634365"/>
              <a:gd name="connsiteY2" fmla="*/ 5 h 783276"/>
              <a:gd name="connsiteX3" fmla="*/ 634365 w 634365"/>
              <a:gd name="connsiteY3" fmla="*/ 1905 h 783276"/>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1802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1802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5803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5803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5819"/>
              <a:gd name="connsiteX1" fmla="*/ 0 w 634365"/>
              <a:gd name="connsiteY1" fmla="*/ 783268 h 785819"/>
              <a:gd name="connsiteX2" fmla="*/ 0 w 634365"/>
              <a:gd name="connsiteY2" fmla="*/ 5 h 785819"/>
              <a:gd name="connsiteX3" fmla="*/ 457200 w 634365"/>
              <a:gd name="connsiteY3" fmla="*/ 0 h 785819"/>
              <a:gd name="connsiteX4" fmla="*/ 457200 w 634365"/>
              <a:gd name="connsiteY4" fmla="*/ 783273 h 785819"/>
              <a:gd name="connsiteX0" fmla="*/ 255803 w 634365"/>
              <a:gd name="connsiteY0" fmla="*/ 785819 h 785819"/>
              <a:gd name="connsiteX1" fmla="*/ 0 w 634365"/>
              <a:gd name="connsiteY1" fmla="*/ 783268 h 785819"/>
              <a:gd name="connsiteX2" fmla="*/ 0 w 634365"/>
              <a:gd name="connsiteY2" fmla="*/ 5 h 785819"/>
              <a:gd name="connsiteX3" fmla="*/ 634365 w 634365"/>
              <a:gd name="connsiteY3" fmla="*/ 1905 h 785819"/>
              <a:gd name="connsiteX0" fmla="*/ 457200 w 634365"/>
              <a:gd name="connsiteY0" fmla="*/ 783273 h 783279"/>
              <a:gd name="connsiteX1" fmla="*/ 0 w 634365"/>
              <a:gd name="connsiteY1" fmla="*/ 783268 h 783279"/>
              <a:gd name="connsiteX2" fmla="*/ 0 w 634365"/>
              <a:gd name="connsiteY2" fmla="*/ 5 h 783279"/>
              <a:gd name="connsiteX3" fmla="*/ 457200 w 634365"/>
              <a:gd name="connsiteY3" fmla="*/ 0 h 783279"/>
              <a:gd name="connsiteX4" fmla="*/ 457200 w 634365"/>
              <a:gd name="connsiteY4" fmla="*/ 783273 h 783279"/>
              <a:gd name="connsiteX0" fmla="*/ 255803 w 634365"/>
              <a:gd name="connsiteY0" fmla="*/ 783279 h 783279"/>
              <a:gd name="connsiteX1" fmla="*/ 0 w 634365"/>
              <a:gd name="connsiteY1" fmla="*/ 783268 h 783279"/>
              <a:gd name="connsiteX2" fmla="*/ 0 w 634365"/>
              <a:gd name="connsiteY2" fmla="*/ 5 h 783279"/>
              <a:gd name="connsiteX3" fmla="*/ 634365 w 634365"/>
              <a:gd name="connsiteY3" fmla="*/ 1905 h 78327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613"/>
              <a:gd name="connsiteX1" fmla="*/ 0 w 634365"/>
              <a:gd name="connsiteY1" fmla="*/ 783268 h 788613"/>
              <a:gd name="connsiteX2" fmla="*/ 0 w 634365"/>
              <a:gd name="connsiteY2" fmla="*/ 5 h 788613"/>
              <a:gd name="connsiteX3" fmla="*/ 457200 w 634365"/>
              <a:gd name="connsiteY3" fmla="*/ 0 h 788613"/>
              <a:gd name="connsiteX4" fmla="*/ 457200 w 634365"/>
              <a:gd name="connsiteY4" fmla="*/ 783273 h 788613"/>
              <a:gd name="connsiteX0" fmla="*/ 419063 w 634365"/>
              <a:gd name="connsiteY0" fmla="*/ 788613 h 788613"/>
              <a:gd name="connsiteX1" fmla="*/ 0 w 634365"/>
              <a:gd name="connsiteY1" fmla="*/ 783268 h 788613"/>
              <a:gd name="connsiteX2" fmla="*/ 0 w 634365"/>
              <a:gd name="connsiteY2" fmla="*/ 5 h 788613"/>
              <a:gd name="connsiteX3" fmla="*/ 634365 w 634365"/>
              <a:gd name="connsiteY3" fmla="*/ 1905 h 788613"/>
              <a:gd name="connsiteX0" fmla="*/ 457200 w 634365"/>
              <a:gd name="connsiteY0" fmla="*/ 783273 h 784803"/>
              <a:gd name="connsiteX1" fmla="*/ 0 w 634365"/>
              <a:gd name="connsiteY1" fmla="*/ 783268 h 784803"/>
              <a:gd name="connsiteX2" fmla="*/ 0 w 634365"/>
              <a:gd name="connsiteY2" fmla="*/ 5 h 784803"/>
              <a:gd name="connsiteX3" fmla="*/ 457200 w 634365"/>
              <a:gd name="connsiteY3" fmla="*/ 0 h 784803"/>
              <a:gd name="connsiteX4" fmla="*/ 457200 w 634365"/>
              <a:gd name="connsiteY4" fmla="*/ 783273 h 784803"/>
              <a:gd name="connsiteX0" fmla="*/ 419063 w 634365"/>
              <a:gd name="connsiteY0" fmla="*/ 784803 h 784803"/>
              <a:gd name="connsiteX1" fmla="*/ 0 w 634365"/>
              <a:gd name="connsiteY1" fmla="*/ 783268 h 784803"/>
              <a:gd name="connsiteX2" fmla="*/ 0 w 634365"/>
              <a:gd name="connsiteY2" fmla="*/ 5 h 784803"/>
              <a:gd name="connsiteX3" fmla="*/ 634365 w 634365"/>
              <a:gd name="connsiteY3" fmla="*/ 1905 h 784803"/>
            </a:gdLst>
            <a:ahLst/>
            <a:cxnLst>
              <a:cxn ang="0">
                <a:pos x="connsiteX0" y="connsiteY0"/>
              </a:cxn>
              <a:cxn ang="0">
                <a:pos x="connsiteX1" y="connsiteY1"/>
              </a:cxn>
              <a:cxn ang="0">
                <a:pos x="connsiteX2" y="connsiteY2"/>
              </a:cxn>
              <a:cxn ang="0">
                <a:pos x="connsiteX3" y="connsiteY3"/>
              </a:cxn>
            </a:cxnLst>
            <a:rect l="l" t="t" r="r" b="b"/>
            <a:pathLst>
              <a:path w="634365" h="784803" stroke="0" extrusionOk="0">
                <a:moveTo>
                  <a:pt x="457200" y="783273"/>
                </a:moveTo>
                <a:lnTo>
                  <a:pt x="0" y="783268"/>
                </a:lnTo>
                <a:lnTo>
                  <a:pt x="0" y="5"/>
                </a:lnTo>
                <a:cubicBezTo>
                  <a:pt x="0" y="2"/>
                  <a:pt x="204695" y="0"/>
                  <a:pt x="457200" y="0"/>
                </a:cubicBezTo>
                <a:lnTo>
                  <a:pt x="457200" y="783273"/>
                </a:lnTo>
                <a:close/>
              </a:path>
              <a:path w="634365" h="784803" fill="none">
                <a:moveTo>
                  <a:pt x="419063" y="784803"/>
                </a:moveTo>
                <a:lnTo>
                  <a:pt x="0" y="783268"/>
                </a:lnTo>
                <a:lnTo>
                  <a:pt x="0" y="5"/>
                </a:lnTo>
                <a:cubicBezTo>
                  <a:pt x="0" y="2"/>
                  <a:pt x="381860" y="1905"/>
                  <a:pt x="634365" y="1905"/>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41" name="TextBox 40"/>
          <p:cNvSpPr txBox="1"/>
          <p:nvPr/>
        </p:nvSpPr>
        <p:spPr>
          <a:xfrm>
            <a:off x="7874802" y="4678319"/>
            <a:ext cx="769571"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-0.12</a:t>
            </a:r>
            <a:endParaRPr lang="en-US" sz="1400" dirty="0">
              <a:solidFill>
                <a:srgbClr val="000000"/>
              </a:solidFill>
            </a:endParaRPr>
          </a:p>
        </p:txBody>
      </p:sp>
      <p:sp>
        <p:nvSpPr>
          <p:cNvPr id="42" name="TextBox 41"/>
          <p:cNvSpPr txBox="1"/>
          <p:nvPr/>
        </p:nvSpPr>
        <p:spPr>
          <a:xfrm>
            <a:off x="7798427" y="5023439"/>
            <a:ext cx="1356438"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-0.23</a:t>
            </a:r>
            <a:r>
              <a:rPr lang="en-GB" sz="1400" baseline="30000" dirty="0">
                <a:solidFill>
                  <a:srgbClr val="000000"/>
                </a:solidFill>
              </a:rPr>
              <a:t>b</a:t>
            </a:r>
            <a:endParaRPr lang="en-US" sz="1400" dirty="0">
              <a:solidFill>
                <a:srgbClr val="000000"/>
              </a:solidFill>
            </a:endParaRPr>
          </a:p>
        </p:txBody>
      </p:sp>
      <p:sp>
        <p:nvSpPr>
          <p:cNvPr id="43" name="TextBox 42"/>
          <p:cNvSpPr txBox="1"/>
          <p:nvPr/>
        </p:nvSpPr>
        <p:spPr>
          <a:xfrm rot="16200000">
            <a:off x="4910115" y="3215382"/>
            <a:ext cx="2626284"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pSp>
        <p:nvGrpSpPr>
          <p:cNvPr id="44" name="Group 43"/>
          <p:cNvGrpSpPr/>
          <p:nvPr/>
        </p:nvGrpSpPr>
        <p:grpSpPr>
          <a:xfrm>
            <a:off x="6339979" y="1867497"/>
            <a:ext cx="4011709" cy="3307740"/>
            <a:chOff x="7828448" y="1733215"/>
            <a:chExt cx="4244477" cy="3047530"/>
          </a:xfrm>
        </p:grpSpPr>
        <p:graphicFrame>
          <p:nvGraphicFramePr>
            <p:cNvPr id="45" name="Chart 44"/>
            <p:cNvGraphicFramePr>
              <a:graphicFrameLocks/>
            </p:cNvGraphicFramePr>
            <p:nvPr>
              <p:extLst/>
            </p:nvPr>
          </p:nvGraphicFramePr>
          <p:xfrm>
            <a:off x="8323014" y="1733215"/>
            <a:ext cx="3749911" cy="3047530"/>
          </p:xfrm>
          <a:graphic>
            <a:graphicData uri="http://schemas.openxmlformats.org/drawingml/2006/chart">
              <c:chart xmlns:c="http://schemas.openxmlformats.org/drawingml/2006/chart" xmlns:r="http://schemas.openxmlformats.org/officeDocument/2006/relationships" r:id="rId3"/>
            </a:graphicData>
          </a:graphic>
        </p:graphicFrame>
        <p:sp>
          <p:nvSpPr>
            <p:cNvPr id="46" name="TextBox 45"/>
            <p:cNvSpPr txBox="1"/>
            <p:nvPr/>
          </p:nvSpPr>
          <p:spPr>
            <a:xfrm>
              <a:off x="8066158" y="1738310"/>
              <a:ext cx="337398" cy="268919"/>
            </a:xfrm>
            <a:prstGeom prst="rect">
              <a:avLst/>
            </a:prstGeom>
            <a:noFill/>
          </p:spPr>
          <p:txBody>
            <a:bodyPr wrap="square" rtlCol="0">
              <a:spAutoFit/>
            </a:bodyPr>
            <a:lstStyle/>
            <a:p>
              <a:pPr algn="r"/>
              <a:r>
                <a:rPr lang="en-GB" sz="1400" dirty="0">
                  <a:solidFill>
                    <a:srgbClr val="000000"/>
                  </a:solidFill>
                </a:rPr>
                <a:t>0</a:t>
              </a:r>
            </a:p>
          </p:txBody>
        </p:sp>
        <p:sp>
          <p:nvSpPr>
            <p:cNvPr id="47" name="TextBox 46"/>
            <p:cNvSpPr txBox="1"/>
            <p:nvPr/>
          </p:nvSpPr>
          <p:spPr>
            <a:xfrm>
              <a:off x="7828448" y="2058459"/>
              <a:ext cx="575109" cy="268919"/>
            </a:xfrm>
            <a:prstGeom prst="rect">
              <a:avLst/>
            </a:prstGeom>
            <a:noFill/>
          </p:spPr>
          <p:txBody>
            <a:bodyPr wrap="square" rtlCol="0">
              <a:spAutoFit/>
            </a:bodyPr>
            <a:lstStyle/>
            <a:p>
              <a:pPr algn="r"/>
              <a:r>
                <a:rPr lang="en-GB" sz="1400" dirty="0">
                  <a:solidFill>
                    <a:srgbClr val="000000"/>
                  </a:solidFill>
                </a:rPr>
                <a:t>-0.2</a:t>
              </a:r>
            </a:p>
          </p:txBody>
        </p:sp>
        <p:sp>
          <p:nvSpPr>
            <p:cNvPr id="48" name="TextBox 47"/>
            <p:cNvSpPr txBox="1"/>
            <p:nvPr/>
          </p:nvSpPr>
          <p:spPr>
            <a:xfrm>
              <a:off x="7828448" y="2414852"/>
              <a:ext cx="575109" cy="268919"/>
            </a:xfrm>
            <a:prstGeom prst="rect">
              <a:avLst/>
            </a:prstGeom>
            <a:noFill/>
          </p:spPr>
          <p:txBody>
            <a:bodyPr wrap="square" rtlCol="0">
              <a:spAutoFit/>
            </a:bodyPr>
            <a:lstStyle/>
            <a:p>
              <a:pPr algn="r"/>
              <a:r>
                <a:rPr lang="en-GB" sz="1400" dirty="0">
                  <a:solidFill>
                    <a:srgbClr val="000000"/>
                  </a:solidFill>
                </a:rPr>
                <a:t>-0.4</a:t>
              </a:r>
            </a:p>
          </p:txBody>
        </p:sp>
        <p:sp>
          <p:nvSpPr>
            <p:cNvPr id="49" name="TextBox 48"/>
            <p:cNvSpPr txBox="1"/>
            <p:nvPr/>
          </p:nvSpPr>
          <p:spPr>
            <a:xfrm>
              <a:off x="7828448" y="2747838"/>
              <a:ext cx="575109" cy="268919"/>
            </a:xfrm>
            <a:prstGeom prst="rect">
              <a:avLst/>
            </a:prstGeom>
            <a:noFill/>
          </p:spPr>
          <p:txBody>
            <a:bodyPr wrap="square" rtlCol="0">
              <a:spAutoFit/>
            </a:bodyPr>
            <a:lstStyle/>
            <a:p>
              <a:pPr algn="r"/>
              <a:r>
                <a:rPr lang="en-GB" sz="1400" dirty="0">
                  <a:solidFill>
                    <a:srgbClr val="000000"/>
                  </a:solidFill>
                </a:rPr>
                <a:t>-0.6</a:t>
              </a:r>
            </a:p>
          </p:txBody>
        </p:sp>
        <p:sp>
          <p:nvSpPr>
            <p:cNvPr id="50" name="TextBox 49"/>
            <p:cNvSpPr txBox="1"/>
            <p:nvPr/>
          </p:nvSpPr>
          <p:spPr>
            <a:xfrm>
              <a:off x="7831731" y="3103371"/>
              <a:ext cx="575110" cy="268919"/>
            </a:xfrm>
            <a:prstGeom prst="rect">
              <a:avLst/>
            </a:prstGeom>
            <a:noFill/>
          </p:spPr>
          <p:txBody>
            <a:bodyPr wrap="square" rtlCol="0">
              <a:spAutoFit/>
            </a:bodyPr>
            <a:lstStyle/>
            <a:p>
              <a:pPr algn="r"/>
              <a:r>
                <a:rPr lang="en-GB" sz="1400" dirty="0">
                  <a:solidFill>
                    <a:srgbClr val="000000"/>
                  </a:solidFill>
                </a:rPr>
                <a:t>-0.8</a:t>
              </a:r>
            </a:p>
          </p:txBody>
        </p:sp>
        <p:sp>
          <p:nvSpPr>
            <p:cNvPr id="51" name="TextBox 50"/>
            <p:cNvSpPr txBox="1"/>
            <p:nvPr/>
          </p:nvSpPr>
          <p:spPr>
            <a:xfrm>
              <a:off x="7831731" y="3441481"/>
              <a:ext cx="575110" cy="268919"/>
            </a:xfrm>
            <a:prstGeom prst="rect">
              <a:avLst/>
            </a:prstGeom>
            <a:noFill/>
          </p:spPr>
          <p:txBody>
            <a:bodyPr wrap="square" rtlCol="0">
              <a:spAutoFit/>
            </a:bodyPr>
            <a:lstStyle/>
            <a:p>
              <a:pPr algn="r"/>
              <a:r>
                <a:rPr lang="en-GB" sz="1400" dirty="0">
                  <a:solidFill>
                    <a:srgbClr val="000000"/>
                  </a:solidFill>
                </a:rPr>
                <a:t>-1.0</a:t>
              </a:r>
            </a:p>
          </p:txBody>
        </p:sp>
        <p:sp>
          <p:nvSpPr>
            <p:cNvPr id="52" name="TextBox 51"/>
            <p:cNvSpPr txBox="1"/>
            <p:nvPr/>
          </p:nvSpPr>
          <p:spPr>
            <a:xfrm>
              <a:off x="7831731" y="3788906"/>
              <a:ext cx="575110" cy="268919"/>
            </a:xfrm>
            <a:prstGeom prst="rect">
              <a:avLst/>
            </a:prstGeom>
            <a:noFill/>
          </p:spPr>
          <p:txBody>
            <a:bodyPr wrap="square" rtlCol="0">
              <a:spAutoFit/>
            </a:bodyPr>
            <a:lstStyle/>
            <a:p>
              <a:pPr algn="r"/>
              <a:r>
                <a:rPr lang="en-GB" sz="1400" dirty="0">
                  <a:solidFill>
                    <a:srgbClr val="000000"/>
                  </a:solidFill>
                </a:rPr>
                <a:t>-1.2</a:t>
              </a:r>
            </a:p>
          </p:txBody>
        </p:sp>
        <p:sp>
          <p:nvSpPr>
            <p:cNvPr id="55" name="TextBox 54"/>
            <p:cNvSpPr txBox="1"/>
            <p:nvPr/>
          </p:nvSpPr>
          <p:spPr>
            <a:xfrm>
              <a:off x="7828448" y="4131664"/>
              <a:ext cx="575110" cy="268919"/>
            </a:xfrm>
            <a:prstGeom prst="rect">
              <a:avLst/>
            </a:prstGeom>
            <a:noFill/>
          </p:spPr>
          <p:txBody>
            <a:bodyPr wrap="square" rtlCol="0">
              <a:spAutoFit/>
            </a:bodyPr>
            <a:lstStyle/>
            <a:p>
              <a:pPr algn="r"/>
              <a:r>
                <a:rPr lang="en-GB" sz="1400" dirty="0">
                  <a:solidFill>
                    <a:srgbClr val="000000"/>
                  </a:solidFill>
                </a:rPr>
                <a:t>-1.4</a:t>
              </a:r>
            </a:p>
          </p:txBody>
        </p:sp>
        <p:sp>
          <p:nvSpPr>
            <p:cNvPr id="56" name="TextBox 55"/>
            <p:cNvSpPr txBox="1"/>
            <p:nvPr/>
          </p:nvSpPr>
          <p:spPr>
            <a:xfrm>
              <a:off x="7828448" y="4486592"/>
              <a:ext cx="575110" cy="268919"/>
            </a:xfrm>
            <a:prstGeom prst="rect">
              <a:avLst/>
            </a:prstGeom>
            <a:noFill/>
          </p:spPr>
          <p:txBody>
            <a:bodyPr wrap="square" rtlCol="0">
              <a:spAutoFit/>
            </a:bodyPr>
            <a:lstStyle/>
            <a:p>
              <a:pPr algn="r"/>
              <a:r>
                <a:rPr lang="en-GB" sz="1400" dirty="0">
                  <a:solidFill>
                    <a:srgbClr val="000000"/>
                  </a:solidFill>
                </a:rPr>
                <a:t>-1.6</a:t>
              </a:r>
            </a:p>
          </p:txBody>
        </p:sp>
      </p:grpSp>
      <p:sp>
        <p:nvSpPr>
          <p:cNvPr id="59" name="Left Bracket 107"/>
          <p:cNvSpPr/>
          <p:nvPr/>
        </p:nvSpPr>
        <p:spPr>
          <a:xfrm rot="5400000" flipH="1">
            <a:off x="7882015" y="3227610"/>
            <a:ext cx="1296712" cy="2189871"/>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1195487 w 1217409"/>
              <a:gd name="connsiteY3" fmla="*/ 1 h 752979"/>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733245 w 1217409"/>
              <a:gd name="connsiteY3" fmla="*/ 75203 h 752979"/>
              <a:gd name="connsiteX0" fmla="*/ 1217409 w 1217409"/>
              <a:gd name="connsiteY0" fmla="*/ 753275 h 753662"/>
              <a:gd name="connsiteX1" fmla="*/ 0 w 1217409"/>
              <a:gd name="connsiteY1" fmla="*/ 753267 h 753662"/>
              <a:gd name="connsiteX2" fmla="*/ 0 w 1217409"/>
              <a:gd name="connsiteY2" fmla="*/ 691 h 753662"/>
              <a:gd name="connsiteX3" fmla="*/ 1217409 w 1217409"/>
              <a:gd name="connsiteY3" fmla="*/ 683 h 753662"/>
              <a:gd name="connsiteX4" fmla="*/ 1217409 w 1217409"/>
              <a:gd name="connsiteY4" fmla="*/ 753275 h 753662"/>
              <a:gd name="connsiteX0" fmla="*/ 690982 w 1217409"/>
              <a:gd name="connsiteY0" fmla="*/ 753662 h 753662"/>
              <a:gd name="connsiteX1" fmla="*/ 0 w 1217409"/>
              <a:gd name="connsiteY1" fmla="*/ 753267 h 753662"/>
              <a:gd name="connsiteX2" fmla="*/ 0 w 1217409"/>
              <a:gd name="connsiteY2" fmla="*/ 691 h 753662"/>
              <a:gd name="connsiteX3" fmla="*/ 735069 w 1217409"/>
              <a:gd name="connsiteY3" fmla="*/ 0 h 753662"/>
              <a:gd name="connsiteX0" fmla="*/ 1234998 w 1234998"/>
              <a:gd name="connsiteY0" fmla="*/ 753959 h 754346"/>
              <a:gd name="connsiteX1" fmla="*/ 17589 w 1234998"/>
              <a:gd name="connsiteY1" fmla="*/ 753951 h 754346"/>
              <a:gd name="connsiteX2" fmla="*/ 17589 w 1234998"/>
              <a:gd name="connsiteY2" fmla="*/ 1375 h 754346"/>
              <a:gd name="connsiteX3" fmla="*/ 526110 w 1234998"/>
              <a:gd name="connsiteY3" fmla="*/ 0 h 754346"/>
              <a:gd name="connsiteX4" fmla="*/ 1234998 w 1234998"/>
              <a:gd name="connsiteY4" fmla="*/ 753959 h 754346"/>
              <a:gd name="connsiteX0" fmla="*/ 708571 w 1234998"/>
              <a:gd name="connsiteY0" fmla="*/ 754346 h 754346"/>
              <a:gd name="connsiteX1" fmla="*/ 17589 w 1234998"/>
              <a:gd name="connsiteY1" fmla="*/ 753951 h 754346"/>
              <a:gd name="connsiteX2" fmla="*/ 17589 w 1234998"/>
              <a:gd name="connsiteY2" fmla="*/ 1375 h 754346"/>
              <a:gd name="connsiteX3" fmla="*/ 752658 w 1234998"/>
              <a:gd name="connsiteY3" fmla="*/ 684 h 754346"/>
              <a:gd name="connsiteX0" fmla="*/ 1283682 w 1283682"/>
              <a:gd name="connsiteY0" fmla="*/ 754642 h 755029"/>
              <a:gd name="connsiteX1" fmla="*/ 66273 w 1283682"/>
              <a:gd name="connsiteY1" fmla="*/ 754634 h 755029"/>
              <a:gd name="connsiteX2" fmla="*/ 66273 w 1283682"/>
              <a:gd name="connsiteY2" fmla="*/ 2058 h 755029"/>
              <a:gd name="connsiteX3" fmla="*/ 574794 w 1283682"/>
              <a:gd name="connsiteY3" fmla="*/ 683 h 755029"/>
              <a:gd name="connsiteX4" fmla="*/ 1283682 w 1283682"/>
              <a:gd name="connsiteY4" fmla="*/ 754642 h 755029"/>
              <a:gd name="connsiteX0" fmla="*/ 757255 w 1283682"/>
              <a:gd name="connsiteY0" fmla="*/ 755029 h 755029"/>
              <a:gd name="connsiteX1" fmla="*/ 66273 w 1283682"/>
              <a:gd name="connsiteY1" fmla="*/ 754634 h 755029"/>
              <a:gd name="connsiteX2" fmla="*/ 66273 w 1283682"/>
              <a:gd name="connsiteY2" fmla="*/ 2058 h 755029"/>
              <a:gd name="connsiteX3" fmla="*/ 439590 w 1283682"/>
              <a:gd name="connsiteY3" fmla="*/ 0 h 755029"/>
              <a:gd name="connsiteX0" fmla="*/ 1284678 w 1284678"/>
              <a:gd name="connsiteY0" fmla="*/ 754642 h 755029"/>
              <a:gd name="connsiteX1" fmla="*/ 67269 w 1284678"/>
              <a:gd name="connsiteY1" fmla="*/ 754634 h 755029"/>
              <a:gd name="connsiteX2" fmla="*/ 67269 w 1284678"/>
              <a:gd name="connsiteY2" fmla="*/ 2058 h 755029"/>
              <a:gd name="connsiteX3" fmla="*/ 575790 w 1284678"/>
              <a:gd name="connsiteY3" fmla="*/ 683 h 755029"/>
              <a:gd name="connsiteX4" fmla="*/ 1284678 w 1284678"/>
              <a:gd name="connsiteY4" fmla="*/ 754642 h 755029"/>
              <a:gd name="connsiteX0" fmla="*/ 758251 w 1284678"/>
              <a:gd name="connsiteY0" fmla="*/ 755029 h 755029"/>
              <a:gd name="connsiteX1" fmla="*/ 67269 w 1284678"/>
              <a:gd name="connsiteY1" fmla="*/ 754634 h 755029"/>
              <a:gd name="connsiteX2" fmla="*/ 65441 w 1284678"/>
              <a:gd name="connsiteY2" fmla="*/ 691 h 755029"/>
              <a:gd name="connsiteX3" fmla="*/ 440586 w 1284678"/>
              <a:gd name="connsiteY3" fmla="*/ 0 h 755029"/>
              <a:gd name="connsiteX0" fmla="*/ 1234999 w 1234999"/>
              <a:gd name="connsiteY0" fmla="*/ 753959 h 754346"/>
              <a:gd name="connsiteX1" fmla="*/ 17590 w 1234999"/>
              <a:gd name="connsiteY1" fmla="*/ 753951 h 754346"/>
              <a:gd name="connsiteX2" fmla="*/ 17590 w 1234999"/>
              <a:gd name="connsiteY2" fmla="*/ 1375 h 754346"/>
              <a:gd name="connsiteX3" fmla="*/ 526111 w 1234999"/>
              <a:gd name="connsiteY3" fmla="*/ 0 h 754346"/>
              <a:gd name="connsiteX4" fmla="*/ 1234999 w 1234999"/>
              <a:gd name="connsiteY4" fmla="*/ 753959 h 754346"/>
              <a:gd name="connsiteX0" fmla="*/ 708572 w 1234999"/>
              <a:gd name="connsiteY0" fmla="*/ 754346 h 754346"/>
              <a:gd name="connsiteX1" fmla="*/ 17590 w 1234999"/>
              <a:gd name="connsiteY1" fmla="*/ 753951 h 754346"/>
              <a:gd name="connsiteX2" fmla="*/ 15762 w 1234999"/>
              <a:gd name="connsiteY2" fmla="*/ 8 h 754346"/>
              <a:gd name="connsiteX3" fmla="*/ 761794 w 1234999"/>
              <a:gd name="connsiteY3" fmla="*/ 1 h 754346"/>
              <a:gd name="connsiteX0" fmla="*/ 1334199 w 1334199"/>
              <a:gd name="connsiteY0" fmla="*/ 753958 h 754345"/>
              <a:gd name="connsiteX1" fmla="*/ 116790 w 1334199"/>
              <a:gd name="connsiteY1" fmla="*/ 753950 h 754345"/>
              <a:gd name="connsiteX2" fmla="*/ 116790 w 1334199"/>
              <a:gd name="connsiteY2" fmla="*/ 1374 h 754345"/>
              <a:gd name="connsiteX3" fmla="*/ 391451 w 1334199"/>
              <a:gd name="connsiteY3" fmla="*/ 63579 h 754345"/>
              <a:gd name="connsiteX4" fmla="*/ 1334199 w 1334199"/>
              <a:gd name="connsiteY4" fmla="*/ 753958 h 754345"/>
              <a:gd name="connsiteX0" fmla="*/ 807772 w 1334199"/>
              <a:gd name="connsiteY0" fmla="*/ 754345 h 754345"/>
              <a:gd name="connsiteX1" fmla="*/ 116790 w 1334199"/>
              <a:gd name="connsiteY1" fmla="*/ 753950 h 754345"/>
              <a:gd name="connsiteX2" fmla="*/ 114962 w 1334199"/>
              <a:gd name="connsiteY2" fmla="*/ 7 h 754345"/>
              <a:gd name="connsiteX3" fmla="*/ 860994 w 1334199"/>
              <a:gd name="connsiteY3" fmla="*/ 0 h 754345"/>
              <a:gd name="connsiteX0" fmla="*/ 1219237 w 1219237"/>
              <a:gd name="connsiteY0" fmla="*/ 753958 h 754345"/>
              <a:gd name="connsiteX1" fmla="*/ 1828 w 1219237"/>
              <a:gd name="connsiteY1" fmla="*/ 753950 h 754345"/>
              <a:gd name="connsiteX2" fmla="*/ 1828 w 1219237"/>
              <a:gd name="connsiteY2" fmla="*/ 1374 h 754345"/>
              <a:gd name="connsiteX3" fmla="*/ 1144328 w 1219237"/>
              <a:gd name="connsiteY3" fmla="*/ 3417 h 754345"/>
              <a:gd name="connsiteX4" fmla="*/ 1219237 w 1219237"/>
              <a:gd name="connsiteY4" fmla="*/ 753958 h 754345"/>
              <a:gd name="connsiteX0" fmla="*/ 692810 w 1219237"/>
              <a:gd name="connsiteY0" fmla="*/ 754345 h 754345"/>
              <a:gd name="connsiteX1" fmla="*/ 1828 w 1219237"/>
              <a:gd name="connsiteY1" fmla="*/ 753950 h 754345"/>
              <a:gd name="connsiteX2" fmla="*/ 0 w 1219237"/>
              <a:gd name="connsiteY2" fmla="*/ 7 h 754345"/>
              <a:gd name="connsiteX3" fmla="*/ 746032 w 1219237"/>
              <a:gd name="connsiteY3" fmla="*/ 0 h 754345"/>
              <a:gd name="connsiteX0" fmla="*/ 1317074 w 1317074"/>
              <a:gd name="connsiteY0" fmla="*/ 754642 h 755029"/>
              <a:gd name="connsiteX1" fmla="*/ 99665 w 1317074"/>
              <a:gd name="connsiteY1" fmla="*/ 754634 h 755029"/>
              <a:gd name="connsiteX2" fmla="*/ 99665 w 1317074"/>
              <a:gd name="connsiteY2" fmla="*/ 2058 h 755029"/>
              <a:gd name="connsiteX3" fmla="*/ 1242165 w 1317074"/>
              <a:gd name="connsiteY3" fmla="*/ 4101 h 755029"/>
              <a:gd name="connsiteX4" fmla="*/ 1317074 w 1317074"/>
              <a:gd name="connsiteY4" fmla="*/ 754642 h 755029"/>
              <a:gd name="connsiteX0" fmla="*/ 790647 w 1317074"/>
              <a:gd name="connsiteY0" fmla="*/ 755029 h 755029"/>
              <a:gd name="connsiteX1" fmla="*/ 99665 w 1317074"/>
              <a:gd name="connsiteY1" fmla="*/ 754634 h 755029"/>
              <a:gd name="connsiteX2" fmla="*/ 97837 w 1317074"/>
              <a:gd name="connsiteY2" fmla="*/ 691 h 755029"/>
              <a:gd name="connsiteX3" fmla="*/ 407209 w 1317074"/>
              <a:gd name="connsiteY3" fmla="*/ 0 h 755029"/>
              <a:gd name="connsiteX0" fmla="*/ 1294250 w 1294250"/>
              <a:gd name="connsiteY0" fmla="*/ 754642 h 755029"/>
              <a:gd name="connsiteX1" fmla="*/ 76841 w 1294250"/>
              <a:gd name="connsiteY1" fmla="*/ 754634 h 755029"/>
              <a:gd name="connsiteX2" fmla="*/ 76841 w 1294250"/>
              <a:gd name="connsiteY2" fmla="*/ 2058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294250 w 1294250"/>
              <a:gd name="connsiteY0" fmla="*/ 754642 h 755029"/>
              <a:gd name="connsiteX1" fmla="*/ 76841 w 1294250"/>
              <a:gd name="connsiteY1" fmla="*/ 754634 h 755029"/>
              <a:gd name="connsiteX2" fmla="*/ 250409 w 1294250"/>
              <a:gd name="connsiteY2" fmla="*/ 2742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316215 w 1316215"/>
              <a:gd name="connsiteY0" fmla="*/ 754642 h 755029"/>
              <a:gd name="connsiteX1" fmla="*/ 98806 w 1316215"/>
              <a:gd name="connsiteY1" fmla="*/ 754634 h 755029"/>
              <a:gd name="connsiteX2" fmla="*/ 272374 w 1316215"/>
              <a:gd name="connsiteY2" fmla="*/ 2742 h 755029"/>
              <a:gd name="connsiteX3" fmla="*/ 1241306 w 1316215"/>
              <a:gd name="connsiteY3" fmla="*/ 4101 h 755029"/>
              <a:gd name="connsiteX4" fmla="*/ 1316215 w 1316215"/>
              <a:gd name="connsiteY4" fmla="*/ 754642 h 755029"/>
              <a:gd name="connsiteX0" fmla="*/ 789788 w 1316215"/>
              <a:gd name="connsiteY0" fmla="*/ 755029 h 755029"/>
              <a:gd name="connsiteX1" fmla="*/ 98806 w 1316215"/>
              <a:gd name="connsiteY1" fmla="*/ 754634 h 755029"/>
              <a:gd name="connsiteX2" fmla="*/ 98805 w 1316215"/>
              <a:gd name="connsiteY2" fmla="*/ 2059 h 755029"/>
              <a:gd name="connsiteX3" fmla="*/ 406350 w 1316215"/>
              <a:gd name="connsiteY3" fmla="*/ 0 h 755029"/>
              <a:gd name="connsiteX0" fmla="*/ 1217585 w 1217585"/>
              <a:gd name="connsiteY0" fmla="*/ 752584 h 752971"/>
              <a:gd name="connsiteX1" fmla="*/ 176 w 1217585"/>
              <a:gd name="connsiteY1" fmla="*/ 752576 h 752971"/>
              <a:gd name="connsiteX2" fmla="*/ 173744 w 1217585"/>
              <a:gd name="connsiteY2" fmla="*/ 684 h 752971"/>
              <a:gd name="connsiteX3" fmla="*/ 1142676 w 1217585"/>
              <a:gd name="connsiteY3" fmla="*/ 2043 h 752971"/>
              <a:gd name="connsiteX4" fmla="*/ 1217585 w 1217585"/>
              <a:gd name="connsiteY4" fmla="*/ 752584 h 752971"/>
              <a:gd name="connsiteX0" fmla="*/ 691158 w 1217585"/>
              <a:gd name="connsiteY0" fmla="*/ 752971 h 752971"/>
              <a:gd name="connsiteX1" fmla="*/ 176 w 1217585"/>
              <a:gd name="connsiteY1" fmla="*/ 752576 h 752971"/>
              <a:gd name="connsiteX2" fmla="*/ 175 w 1217585"/>
              <a:gd name="connsiteY2" fmla="*/ 1 h 752971"/>
              <a:gd name="connsiteX3" fmla="*/ 674953 w 1217585"/>
              <a:gd name="connsiteY3" fmla="*/ 677 h 752971"/>
              <a:gd name="connsiteX0" fmla="*/ 1222890 w 1222890"/>
              <a:gd name="connsiteY0" fmla="*/ 753267 h 753654"/>
              <a:gd name="connsiteX1" fmla="*/ 5481 w 1222890"/>
              <a:gd name="connsiteY1" fmla="*/ 753259 h 753654"/>
              <a:gd name="connsiteX2" fmla="*/ 0 w 1222890"/>
              <a:gd name="connsiteY2" fmla="*/ 0 h 753654"/>
              <a:gd name="connsiteX3" fmla="*/ 1147981 w 1222890"/>
              <a:gd name="connsiteY3" fmla="*/ 2726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222890 w 1222890"/>
              <a:gd name="connsiteY0" fmla="*/ 753267 h 753654"/>
              <a:gd name="connsiteX1" fmla="*/ 5481 w 1222890"/>
              <a:gd name="connsiteY1" fmla="*/ 753259 h 753654"/>
              <a:gd name="connsiteX2" fmla="*/ 0 w 1222890"/>
              <a:gd name="connsiteY2" fmla="*/ 0 h 753654"/>
              <a:gd name="connsiteX3" fmla="*/ 914121 w 1222890"/>
              <a:gd name="connsiteY3" fmla="*/ 1359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327572 w 1327572"/>
              <a:gd name="connsiteY0" fmla="*/ 753267 h 753654"/>
              <a:gd name="connsiteX1" fmla="*/ 110163 w 1327572"/>
              <a:gd name="connsiteY1" fmla="*/ 753259 h 753654"/>
              <a:gd name="connsiteX2" fmla="*/ 104682 w 1327572"/>
              <a:gd name="connsiteY2" fmla="*/ 0 h 753654"/>
              <a:gd name="connsiteX3" fmla="*/ 401266 w 1327572"/>
              <a:gd name="connsiteY3" fmla="*/ 4777 h 753654"/>
              <a:gd name="connsiteX4" fmla="*/ 1327572 w 1327572"/>
              <a:gd name="connsiteY4" fmla="*/ 753267 h 753654"/>
              <a:gd name="connsiteX0" fmla="*/ 801145 w 1327572"/>
              <a:gd name="connsiteY0" fmla="*/ 753654 h 753654"/>
              <a:gd name="connsiteX1" fmla="*/ 110163 w 1327572"/>
              <a:gd name="connsiteY1" fmla="*/ 753259 h 753654"/>
              <a:gd name="connsiteX2" fmla="*/ 110162 w 1327572"/>
              <a:gd name="connsiteY2" fmla="*/ 684 h 753654"/>
              <a:gd name="connsiteX3" fmla="*/ 784940 w 1327572"/>
              <a:gd name="connsiteY3" fmla="*/ 1360 h 753654"/>
              <a:gd name="connsiteX0" fmla="*/ 1317845 w 1317845"/>
              <a:gd name="connsiteY0" fmla="*/ 753267 h 753654"/>
              <a:gd name="connsiteX1" fmla="*/ 100436 w 1317845"/>
              <a:gd name="connsiteY1" fmla="*/ 753259 h 753654"/>
              <a:gd name="connsiteX2" fmla="*/ 94955 w 1317845"/>
              <a:gd name="connsiteY2" fmla="*/ 0 h 753654"/>
              <a:gd name="connsiteX3" fmla="*/ 409809 w 1317845"/>
              <a:gd name="connsiteY3" fmla="*/ 255679 h 753654"/>
              <a:gd name="connsiteX4" fmla="*/ 1317845 w 1317845"/>
              <a:gd name="connsiteY4" fmla="*/ 753267 h 753654"/>
              <a:gd name="connsiteX0" fmla="*/ 791418 w 1317845"/>
              <a:gd name="connsiteY0" fmla="*/ 753654 h 753654"/>
              <a:gd name="connsiteX1" fmla="*/ 100436 w 1317845"/>
              <a:gd name="connsiteY1" fmla="*/ 753259 h 753654"/>
              <a:gd name="connsiteX2" fmla="*/ 100435 w 1317845"/>
              <a:gd name="connsiteY2" fmla="*/ 684 h 753654"/>
              <a:gd name="connsiteX3" fmla="*/ 775213 w 1317845"/>
              <a:gd name="connsiteY3" fmla="*/ 1360 h 753654"/>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680258 w 1230197"/>
              <a:gd name="connsiteY3" fmla="*/ 1369 h 753663"/>
              <a:gd name="connsiteX0" fmla="*/ 1306695 w 1314002"/>
              <a:gd name="connsiteY0" fmla="*/ 753276 h 753663"/>
              <a:gd name="connsiteX1" fmla="*/ 89286 w 1314002"/>
              <a:gd name="connsiteY1" fmla="*/ 753268 h 753663"/>
              <a:gd name="connsiteX2" fmla="*/ 83805 w 1314002"/>
              <a:gd name="connsiteY2" fmla="*/ 9 h 753663"/>
              <a:gd name="connsiteX3" fmla="*/ 1314002 w 1314002"/>
              <a:gd name="connsiteY3" fmla="*/ 0 h 753663"/>
              <a:gd name="connsiteX4" fmla="*/ 1306695 w 1314002"/>
              <a:gd name="connsiteY4" fmla="*/ 753276 h 753663"/>
              <a:gd name="connsiteX0" fmla="*/ 780268 w 1314002"/>
              <a:gd name="connsiteY0" fmla="*/ 753663 h 753663"/>
              <a:gd name="connsiteX1" fmla="*/ 89286 w 1314002"/>
              <a:gd name="connsiteY1" fmla="*/ 753268 h 753663"/>
              <a:gd name="connsiteX2" fmla="*/ 89285 w 1314002"/>
              <a:gd name="connsiteY2" fmla="*/ 693 h 753663"/>
              <a:gd name="connsiteX3" fmla="*/ 415100 w 1314002"/>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31295 w 1230197"/>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1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2052 h 753663"/>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6 h 754346"/>
              <a:gd name="connsiteX3" fmla="*/ 331295 w 1230197"/>
              <a:gd name="connsiteY3" fmla="*/ 0 h 754346"/>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7307 w 1230197"/>
              <a:gd name="connsiteY2" fmla="*/ 4794 h 754346"/>
              <a:gd name="connsiteX3" fmla="*/ 331295 w 1230197"/>
              <a:gd name="connsiteY3" fmla="*/ 0 h 754346"/>
              <a:gd name="connsiteX0" fmla="*/ 1222890 w 1230197"/>
              <a:gd name="connsiteY0" fmla="*/ 754635 h 755022"/>
              <a:gd name="connsiteX1" fmla="*/ 5481 w 1230197"/>
              <a:gd name="connsiteY1" fmla="*/ 754627 h 755022"/>
              <a:gd name="connsiteX2" fmla="*/ 0 w 1230197"/>
              <a:gd name="connsiteY2" fmla="*/ 1368 h 755022"/>
              <a:gd name="connsiteX3" fmla="*/ 1230197 w 1230197"/>
              <a:gd name="connsiteY3" fmla="*/ 1359 h 755022"/>
              <a:gd name="connsiteX4" fmla="*/ 1222890 w 1230197"/>
              <a:gd name="connsiteY4" fmla="*/ 754635 h 755022"/>
              <a:gd name="connsiteX0" fmla="*/ 696463 w 1230197"/>
              <a:gd name="connsiteY0" fmla="*/ 755022 h 755022"/>
              <a:gd name="connsiteX1" fmla="*/ 5481 w 1230197"/>
              <a:gd name="connsiteY1" fmla="*/ 754627 h 755022"/>
              <a:gd name="connsiteX2" fmla="*/ 10961 w 1230197"/>
              <a:gd name="connsiteY2" fmla="*/ 0 h 755022"/>
              <a:gd name="connsiteX3" fmla="*/ 331295 w 1230197"/>
              <a:gd name="connsiteY3" fmla="*/ 676 h 755022"/>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10961 w 1230197"/>
              <a:gd name="connsiteY2" fmla="*/ 1375 h 754346"/>
              <a:gd name="connsiteX3" fmla="*/ 331295 w 1230197"/>
              <a:gd name="connsiteY3" fmla="*/ 0 h 754346"/>
              <a:gd name="connsiteX0" fmla="*/ 1222890 w 1230197"/>
              <a:gd name="connsiteY0" fmla="*/ 755319 h 755706"/>
              <a:gd name="connsiteX1" fmla="*/ 5481 w 1230197"/>
              <a:gd name="connsiteY1" fmla="*/ 755311 h 755706"/>
              <a:gd name="connsiteX2" fmla="*/ 0 w 1230197"/>
              <a:gd name="connsiteY2" fmla="*/ 2052 h 755706"/>
              <a:gd name="connsiteX3" fmla="*/ 1230197 w 1230197"/>
              <a:gd name="connsiteY3" fmla="*/ 2043 h 755706"/>
              <a:gd name="connsiteX4" fmla="*/ 1222890 w 1230197"/>
              <a:gd name="connsiteY4" fmla="*/ 755319 h 755706"/>
              <a:gd name="connsiteX0" fmla="*/ 696463 w 1230197"/>
              <a:gd name="connsiteY0" fmla="*/ 755706 h 755706"/>
              <a:gd name="connsiteX1" fmla="*/ 5481 w 1230197"/>
              <a:gd name="connsiteY1" fmla="*/ 755311 h 755706"/>
              <a:gd name="connsiteX2" fmla="*/ 10961 w 1230197"/>
              <a:gd name="connsiteY2" fmla="*/ 0 h 755706"/>
              <a:gd name="connsiteX3" fmla="*/ 331295 w 1230197"/>
              <a:gd name="connsiteY3" fmla="*/ 1360 h 755706"/>
              <a:gd name="connsiteX0" fmla="*/ 1222890 w 1230197"/>
              <a:gd name="connsiteY0" fmla="*/ 754637 h 755024"/>
              <a:gd name="connsiteX1" fmla="*/ 5481 w 1230197"/>
              <a:gd name="connsiteY1" fmla="*/ 754629 h 755024"/>
              <a:gd name="connsiteX2" fmla="*/ 0 w 1230197"/>
              <a:gd name="connsiteY2" fmla="*/ 1370 h 755024"/>
              <a:gd name="connsiteX3" fmla="*/ 1230197 w 1230197"/>
              <a:gd name="connsiteY3" fmla="*/ 1361 h 755024"/>
              <a:gd name="connsiteX4" fmla="*/ 1222890 w 1230197"/>
              <a:gd name="connsiteY4" fmla="*/ 754637 h 755024"/>
              <a:gd name="connsiteX0" fmla="*/ 696463 w 1230197"/>
              <a:gd name="connsiteY0" fmla="*/ 755024 h 755024"/>
              <a:gd name="connsiteX1" fmla="*/ 5481 w 1230197"/>
              <a:gd name="connsiteY1" fmla="*/ 754629 h 755024"/>
              <a:gd name="connsiteX2" fmla="*/ 5480 w 1230197"/>
              <a:gd name="connsiteY2" fmla="*/ 1 h 755024"/>
              <a:gd name="connsiteX3" fmla="*/ 331295 w 1230197"/>
              <a:gd name="connsiteY3" fmla="*/ 678 h 755024"/>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4 h 754346"/>
              <a:gd name="connsiteX3" fmla="*/ 331295 w 1230197"/>
              <a:gd name="connsiteY3" fmla="*/ 0 h 754346"/>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5 w 1230197"/>
              <a:gd name="connsiteY3" fmla="*/ 0 h 757081"/>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4 w 1230197"/>
              <a:gd name="connsiteY3" fmla="*/ 0 h 757081"/>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5480 w 1230197"/>
              <a:gd name="connsiteY2" fmla="*/ 7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7307 w 1230197"/>
              <a:gd name="connsiteY2" fmla="*/ 691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65772 w 1230197"/>
              <a:gd name="connsiteY2" fmla="*/ 22568 h 755030"/>
              <a:gd name="connsiteX3" fmla="*/ 331293 w 1230197"/>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25577 w 1226543"/>
              <a:gd name="connsiteY2" fmla="*/ 2742 h 755030"/>
              <a:gd name="connsiteX3" fmla="*/ 327639 w 1226543"/>
              <a:gd name="connsiteY3" fmla="*/ 0 h 755030"/>
              <a:gd name="connsiteX0" fmla="*/ 1217420 w 1224727"/>
              <a:gd name="connsiteY0" fmla="*/ 754643 h 755030"/>
              <a:gd name="connsiteX1" fmla="*/ 11 w 1224727"/>
              <a:gd name="connsiteY1" fmla="*/ 754635 h 755030"/>
              <a:gd name="connsiteX2" fmla="*/ 1838 w 1224727"/>
              <a:gd name="connsiteY2" fmla="*/ 4111 h 755030"/>
              <a:gd name="connsiteX3" fmla="*/ 1224727 w 1224727"/>
              <a:gd name="connsiteY3" fmla="*/ 1367 h 755030"/>
              <a:gd name="connsiteX4" fmla="*/ 1217420 w 1224727"/>
              <a:gd name="connsiteY4" fmla="*/ 754643 h 755030"/>
              <a:gd name="connsiteX0" fmla="*/ 690993 w 1224727"/>
              <a:gd name="connsiteY0" fmla="*/ 755030 h 755030"/>
              <a:gd name="connsiteX1" fmla="*/ 11 w 1224727"/>
              <a:gd name="connsiteY1" fmla="*/ 754635 h 755030"/>
              <a:gd name="connsiteX2" fmla="*/ 23761 w 1224727"/>
              <a:gd name="connsiteY2" fmla="*/ 2742 h 755030"/>
              <a:gd name="connsiteX3" fmla="*/ 325823 w 1224727"/>
              <a:gd name="connsiteY3" fmla="*/ 0 h 755030"/>
              <a:gd name="connsiteX0" fmla="*/ 1217585 w 1224892"/>
              <a:gd name="connsiteY0" fmla="*/ 754643 h 755030"/>
              <a:gd name="connsiteX1" fmla="*/ 176 w 1224892"/>
              <a:gd name="connsiteY1" fmla="*/ 754635 h 755030"/>
              <a:gd name="connsiteX2" fmla="*/ 2003 w 1224892"/>
              <a:gd name="connsiteY2" fmla="*/ 4111 h 755030"/>
              <a:gd name="connsiteX3" fmla="*/ 1224892 w 1224892"/>
              <a:gd name="connsiteY3" fmla="*/ 1367 h 755030"/>
              <a:gd name="connsiteX4" fmla="*/ 1217585 w 1224892"/>
              <a:gd name="connsiteY4" fmla="*/ 754643 h 755030"/>
              <a:gd name="connsiteX0" fmla="*/ 691158 w 1224892"/>
              <a:gd name="connsiteY0" fmla="*/ 755030 h 755030"/>
              <a:gd name="connsiteX1" fmla="*/ 176 w 1224892"/>
              <a:gd name="connsiteY1" fmla="*/ 754635 h 755030"/>
              <a:gd name="connsiteX2" fmla="*/ 174 w 1224892"/>
              <a:gd name="connsiteY2" fmla="*/ 2742 h 755030"/>
              <a:gd name="connsiteX3" fmla="*/ 325988 w 1224892"/>
              <a:gd name="connsiteY3" fmla="*/ 0 h 755030"/>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683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21751 w 1229058"/>
              <a:gd name="connsiteY0" fmla="*/ 753276 h 753663"/>
              <a:gd name="connsiteX1" fmla="*/ 4342 w 1229058"/>
              <a:gd name="connsiteY1" fmla="*/ 753268 h 753663"/>
              <a:gd name="connsiteX2" fmla="*/ 6169 w 1229058"/>
              <a:gd name="connsiteY2" fmla="*/ 2744 h 753663"/>
              <a:gd name="connsiteX3" fmla="*/ 1229058 w 1229058"/>
              <a:gd name="connsiteY3" fmla="*/ 0 h 753663"/>
              <a:gd name="connsiteX4" fmla="*/ 1221751 w 1229058"/>
              <a:gd name="connsiteY4" fmla="*/ 753276 h 753663"/>
              <a:gd name="connsiteX0" fmla="*/ 695324 w 1229058"/>
              <a:gd name="connsiteY0" fmla="*/ 753663 h 753663"/>
              <a:gd name="connsiteX1" fmla="*/ 4342 w 1229058"/>
              <a:gd name="connsiteY1" fmla="*/ 753268 h 753663"/>
              <a:gd name="connsiteX2" fmla="*/ 4340 w 1229058"/>
              <a:gd name="connsiteY2" fmla="*/ 1375 h 753663"/>
              <a:gd name="connsiteX3" fmla="*/ 268035 w 1229058"/>
              <a:gd name="connsiteY3" fmla="*/ 1367 h 753663"/>
              <a:gd name="connsiteX0" fmla="*/ 1237092 w 1244399"/>
              <a:gd name="connsiteY0" fmla="*/ 753276 h 753663"/>
              <a:gd name="connsiteX1" fmla="*/ 19683 w 1244399"/>
              <a:gd name="connsiteY1" fmla="*/ 753268 h 753663"/>
              <a:gd name="connsiteX2" fmla="*/ 21510 w 1244399"/>
              <a:gd name="connsiteY2" fmla="*/ 2744 h 753663"/>
              <a:gd name="connsiteX3" fmla="*/ 1244399 w 1244399"/>
              <a:gd name="connsiteY3" fmla="*/ 0 h 753663"/>
              <a:gd name="connsiteX4" fmla="*/ 1237092 w 1244399"/>
              <a:gd name="connsiteY4" fmla="*/ 753276 h 753663"/>
              <a:gd name="connsiteX0" fmla="*/ 710665 w 1244399"/>
              <a:gd name="connsiteY0" fmla="*/ 753663 h 753663"/>
              <a:gd name="connsiteX1" fmla="*/ 19683 w 1244399"/>
              <a:gd name="connsiteY1" fmla="*/ 753268 h 753663"/>
              <a:gd name="connsiteX2" fmla="*/ 19681 w 1244399"/>
              <a:gd name="connsiteY2" fmla="*/ 1375 h 753663"/>
              <a:gd name="connsiteX3" fmla="*/ 228565 w 1244399"/>
              <a:gd name="connsiteY3" fmla="*/ 1367 h 753663"/>
              <a:gd name="connsiteX0" fmla="*/ 1223946 w 1231253"/>
              <a:gd name="connsiteY0" fmla="*/ 753276 h 753663"/>
              <a:gd name="connsiteX1" fmla="*/ 6537 w 1231253"/>
              <a:gd name="connsiteY1" fmla="*/ 753268 h 753663"/>
              <a:gd name="connsiteX2" fmla="*/ 8364 w 1231253"/>
              <a:gd name="connsiteY2" fmla="*/ 2744 h 753663"/>
              <a:gd name="connsiteX3" fmla="*/ 1231253 w 1231253"/>
              <a:gd name="connsiteY3" fmla="*/ 0 h 753663"/>
              <a:gd name="connsiteX4" fmla="*/ 1223946 w 1231253"/>
              <a:gd name="connsiteY4" fmla="*/ 753276 h 753663"/>
              <a:gd name="connsiteX0" fmla="*/ 697519 w 1231253"/>
              <a:gd name="connsiteY0" fmla="*/ 753663 h 753663"/>
              <a:gd name="connsiteX1" fmla="*/ 6537 w 1231253"/>
              <a:gd name="connsiteY1" fmla="*/ 753268 h 753663"/>
              <a:gd name="connsiteX2" fmla="*/ 6535 w 1231253"/>
              <a:gd name="connsiteY2" fmla="*/ 1375 h 753663"/>
              <a:gd name="connsiteX3" fmla="*/ 259267 w 1231253"/>
              <a:gd name="connsiteY3" fmla="*/ 1367 h 753663"/>
              <a:gd name="connsiteX0" fmla="*/ 1217586 w 1224893"/>
              <a:gd name="connsiteY0" fmla="*/ 753276 h 753663"/>
              <a:gd name="connsiteX1" fmla="*/ 177 w 1224893"/>
              <a:gd name="connsiteY1" fmla="*/ 753268 h 753663"/>
              <a:gd name="connsiteX2" fmla="*/ 2004 w 1224893"/>
              <a:gd name="connsiteY2" fmla="*/ 2744 h 753663"/>
              <a:gd name="connsiteX3" fmla="*/ 1224893 w 1224893"/>
              <a:gd name="connsiteY3" fmla="*/ 0 h 753663"/>
              <a:gd name="connsiteX4" fmla="*/ 1217586 w 1224893"/>
              <a:gd name="connsiteY4" fmla="*/ 753276 h 753663"/>
              <a:gd name="connsiteX0" fmla="*/ 691159 w 1224893"/>
              <a:gd name="connsiteY0" fmla="*/ 753663 h 753663"/>
              <a:gd name="connsiteX1" fmla="*/ 177 w 1224893"/>
              <a:gd name="connsiteY1" fmla="*/ 753268 h 753663"/>
              <a:gd name="connsiteX2" fmla="*/ 175 w 1224893"/>
              <a:gd name="connsiteY2" fmla="*/ 1375 h 753663"/>
              <a:gd name="connsiteX3" fmla="*/ 252907 w 1224893"/>
              <a:gd name="connsiteY3" fmla="*/ 1367 h 753663"/>
            </a:gdLst>
            <a:ahLst/>
            <a:cxnLst>
              <a:cxn ang="0">
                <a:pos x="connsiteX0" y="connsiteY0"/>
              </a:cxn>
              <a:cxn ang="0">
                <a:pos x="connsiteX1" y="connsiteY1"/>
              </a:cxn>
              <a:cxn ang="0">
                <a:pos x="connsiteX2" y="connsiteY2"/>
              </a:cxn>
              <a:cxn ang="0">
                <a:pos x="connsiteX3" y="connsiteY3"/>
              </a:cxn>
            </a:cxnLst>
            <a:rect l="l" t="t" r="r" b="b"/>
            <a:pathLst>
              <a:path w="1224893" h="753663" stroke="0" extrusionOk="0">
                <a:moveTo>
                  <a:pt x="1217586" y="753276"/>
                </a:moveTo>
                <a:lnTo>
                  <a:pt x="177" y="753268"/>
                </a:lnTo>
                <a:lnTo>
                  <a:pt x="2004" y="2744"/>
                </a:lnTo>
                <a:cubicBezTo>
                  <a:pt x="2004" y="2740"/>
                  <a:pt x="552537" y="0"/>
                  <a:pt x="1224893" y="0"/>
                </a:cubicBezTo>
                <a:cubicBezTo>
                  <a:pt x="1222457" y="251092"/>
                  <a:pt x="1220022" y="502184"/>
                  <a:pt x="1217586" y="753276"/>
                </a:cubicBezTo>
                <a:close/>
              </a:path>
              <a:path w="1224893" h="753663" fill="none">
                <a:moveTo>
                  <a:pt x="691159" y="753663"/>
                </a:moveTo>
                <a:lnTo>
                  <a:pt x="177" y="753268"/>
                </a:lnTo>
                <a:cubicBezTo>
                  <a:pt x="-432" y="501954"/>
                  <a:pt x="784" y="252689"/>
                  <a:pt x="175" y="1375"/>
                </a:cubicBezTo>
                <a:cubicBezTo>
                  <a:pt x="175" y="1371"/>
                  <a:pt x="-1060" y="1366"/>
                  <a:pt x="252907" y="1367"/>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grpSp>
        <p:nvGrpSpPr>
          <p:cNvPr id="85" name="Group 84"/>
          <p:cNvGrpSpPr/>
          <p:nvPr/>
        </p:nvGrpSpPr>
        <p:grpSpPr>
          <a:xfrm>
            <a:off x="1365718" y="1839764"/>
            <a:ext cx="4321391" cy="3547106"/>
            <a:chOff x="7849684" y="1973412"/>
            <a:chExt cx="4249405" cy="3087221"/>
          </a:xfrm>
        </p:grpSpPr>
        <p:graphicFrame>
          <p:nvGraphicFramePr>
            <p:cNvPr id="86" name="Chart 85"/>
            <p:cNvGraphicFramePr>
              <a:graphicFrameLocks/>
            </p:cNvGraphicFramePr>
            <p:nvPr>
              <p:extLst/>
            </p:nvPr>
          </p:nvGraphicFramePr>
          <p:xfrm>
            <a:off x="8349177" y="2030832"/>
            <a:ext cx="3749912" cy="3029801"/>
          </p:xfrm>
          <a:graphic>
            <a:graphicData uri="http://schemas.openxmlformats.org/drawingml/2006/chart">
              <c:chart xmlns:c="http://schemas.openxmlformats.org/drawingml/2006/chart" xmlns:r="http://schemas.openxmlformats.org/officeDocument/2006/relationships" r:id="rId4"/>
            </a:graphicData>
          </a:graphic>
        </p:graphicFrame>
        <p:sp>
          <p:nvSpPr>
            <p:cNvPr id="87" name="TextBox 86"/>
            <p:cNvSpPr txBox="1"/>
            <p:nvPr/>
          </p:nvSpPr>
          <p:spPr>
            <a:xfrm>
              <a:off x="8056309" y="1973412"/>
              <a:ext cx="337398" cy="284665"/>
            </a:xfrm>
            <a:prstGeom prst="rect">
              <a:avLst/>
            </a:prstGeom>
            <a:noFill/>
          </p:spPr>
          <p:txBody>
            <a:bodyPr wrap="square" rtlCol="0">
              <a:spAutoFit/>
            </a:bodyPr>
            <a:lstStyle/>
            <a:p>
              <a:pPr algn="r"/>
              <a:r>
                <a:rPr lang="en-GB" sz="1400" dirty="0">
                  <a:solidFill>
                    <a:srgbClr val="000000"/>
                  </a:solidFill>
                </a:rPr>
                <a:t>0</a:t>
              </a:r>
            </a:p>
          </p:txBody>
        </p:sp>
        <p:sp>
          <p:nvSpPr>
            <p:cNvPr id="88" name="TextBox 87"/>
            <p:cNvSpPr txBox="1"/>
            <p:nvPr/>
          </p:nvSpPr>
          <p:spPr>
            <a:xfrm>
              <a:off x="7855352" y="2298833"/>
              <a:ext cx="575110" cy="284665"/>
            </a:xfrm>
            <a:prstGeom prst="rect">
              <a:avLst/>
            </a:prstGeom>
            <a:noFill/>
          </p:spPr>
          <p:txBody>
            <a:bodyPr wrap="square" rtlCol="0">
              <a:spAutoFit/>
            </a:bodyPr>
            <a:lstStyle/>
            <a:p>
              <a:pPr algn="r"/>
              <a:r>
                <a:rPr lang="en-GB" sz="1400" dirty="0">
                  <a:solidFill>
                    <a:srgbClr val="000000"/>
                  </a:solidFill>
                </a:rPr>
                <a:t>-0.2</a:t>
              </a:r>
            </a:p>
          </p:txBody>
        </p:sp>
        <p:sp>
          <p:nvSpPr>
            <p:cNvPr id="89" name="TextBox 88"/>
            <p:cNvSpPr txBox="1"/>
            <p:nvPr/>
          </p:nvSpPr>
          <p:spPr>
            <a:xfrm>
              <a:off x="7853069" y="2630396"/>
              <a:ext cx="575109" cy="284665"/>
            </a:xfrm>
            <a:prstGeom prst="rect">
              <a:avLst/>
            </a:prstGeom>
            <a:noFill/>
          </p:spPr>
          <p:txBody>
            <a:bodyPr wrap="square" rtlCol="0">
              <a:spAutoFit/>
            </a:bodyPr>
            <a:lstStyle/>
            <a:p>
              <a:pPr algn="r"/>
              <a:r>
                <a:rPr lang="en-GB" sz="1400" dirty="0">
                  <a:solidFill>
                    <a:srgbClr val="000000"/>
                  </a:solidFill>
                </a:rPr>
                <a:t>-0.4</a:t>
              </a:r>
            </a:p>
          </p:txBody>
        </p:sp>
        <p:sp>
          <p:nvSpPr>
            <p:cNvPr id="90" name="TextBox 89"/>
            <p:cNvSpPr txBox="1"/>
            <p:nvPr/>
          </p:nvSpPr>
          <p:spPr>
            <a:xfrm>
              <a:off x="7854520" y="2966348"/>
              <a:ext cx="575109" cy="284665"/>
            </a:xfrm>
            <a:prstGeom prst="rect">
              <a:avLst/>
            </a:prstGeom>
            <a:noFill/>
          </p:spPr>
          <p:txBody>
            <a:bodyPr wrap="square" rtlCol="0">
              <a:spAutoFit/>
            </a:bodyPr>
            <a:lstStyle/>
            <a:p>
              <a:pPr algn="r"/>
              <a:r>
                <a:rPr lang="en-GB" sz="1400" dirty="0">
                  <a:solidFill>
                    <a:srgbClr val="000000"/>
                  </a:solidFill>
                </a:rPr>
                <a:t>-0.6</a:t>
              </a:r>
            </a:p>
          </p:txBody>
        </p:sp>
        <p:sp>
          <p:nvSpPr>
            <p:cNvPr id="91" name="TextBox 90"/>
            <p:cNvSpPr txBox="1"/>
            <p:nvPr/>
          </p:nvSpPr>
          <p:spPr>
            <a:xfrm>
              <a:off x="7853070" y="3299681"/>
              <a:ext cx="575109" cy="284663"/>
            </a:xfrm>
            <a:prstGeom prst="rect">
              <a:avLst/>
            </a:prstGeom>
            <a:noFill/>
          </p:spPr>
          <p:txBody>
            <a:bodyPr wrap="square" rtlCol="0">
              <a:spAutoFit/>
            </a:bodyPr>
            <a:lstStyle/>
            <a:p>
              <a:pPr algn="r"/>
              <a:r>
                <a:rPr lang="en-GB" sz="1400" dirty="0">
                  <a:solidFill>
                    <a:srgbClr val="000000"/>
                  </a:solidFill>
                </a:rPr>
                <a:t>-0.8</a:t>
              </a:r>
            </a:p>
          </p:txBody>
        </p:sp>
        <p:sp>
          <p:nvSpPr>
            <p:cNvPr id="92" name="TextBox 91"/>
            <p:cNvSpPr txBox="1"/>
            <p:nvPr/>
          </p:nvSpPr>
          <p:spPr>
            <a:xfrm>
              <a:off x="7854210" y="3620709"/>
              <a:ext cx="575109" cy="284665"/>
            </a:xfrm>
            <a:prstGeom prst="rect">
              <a:avLst/>
            </a:prstGeom>
            <a:noFill/>
          </p:spPr>
          <p:txBody>
            <a:bodyPr wrap="square" rtlCol="0">
              <a:spAutoFit/>
            </a:bodyPr>
            <a:lstStyle/>
            <a:p>
              <a:pPr algn="r"/>
              <a:r>
                <a:rPr lang="en-GB" sz="1400" dirty="0">
                  <a:solidFill>
                    <a:srgbClr val="000000"/>
                  </a:solidFill>
                </a:rPr>
                <a:t>-1.0</a:t>
              </a:r>
            </a:p>
          </p:txBody>
        </p:sp>
        <p:sp>
          <p:nvSpPr>
            <p:cNvPr id="93" name="TextBox 92"/>
            <p:cNvSpPr txBox="1"/>
            <p:nvPr/>
          </p:nvSpPr>
          <p:spPr>
            <a:xfrm>
              <a:off x="7849684" y="3952520"/>
              <a:ext cx="575110" cy="284663"/>
            </a:xfrm>
            <a:prstGeom prst="rect">
              <a:avLst/>
            </a:prstGeom>
            <a:noFill/>
          </p:spPr>
          <p:txBody>
            <a:bodyPr wrap="square" rtlCol="0">
              <a:spAutoFit/>
            </a:bodyPr>
            <a:lstStyle/>
            <a:p>
              <a:pPr algn="r"/>
              <a:r>
                <a:rPr lang="en-GB" sz="1400" dirty="0">
                  <a:solidFill>
                    <a:srgbClr val="000000"/>
                  </a:solidFill>
                </a:rPr>
                <a:t>-1.2</a:t>
              </a:r>
            </a:p>
          </p:txBody>
        </p:sp>
        <p:sp>
          <p:nvSpPr>
            <p:cNvPr id="94" name="TextBox 93"/>
            <p:cNvSpPr txBox="1"/>
            <p:nvPr/>
          </p:nvSpPr>
          <p:spPr>
            <a:xfrm>
              <a:off x="7849685" y="4285689"/>
              <a:ext cx="575110" cy="284663"/>
            </a:xfrm>
            <a:prstGeom prst="rect">
              <a:avLst/>
            </a:prstGeom>
            <a:noFill/>
          </p:spPr>
          <p:txBody>
            <a:bodyPr wrap="square" rtlCol="0">
              <a:spAutoFit/>
            </a:bodyPr>
            <a:lstStyle/>
            <a:p>
              <a:pPr algn="r"/>
              <a:r>
                <a:rPr lang="en-GB" sz="1400" dirty="0">
                  <a:solidFill>
                    <a:srgbClr val="000000"/>
                  </a:solidFill>
                </a:rPr>
                <a:t>-1.4</a:t>
              </a:r>
            </a:p>
          </p:txBody>
        </p:sp>
        <p:sp>
          <p:nvSpPr>
            <p:cNvPr id="95" name="TextBox 94"/>
            <p:cNvSpPr txBox="1"/>
            <p:nvPr/>
          </p:nvSpPr>
          <p:spPr>
            <a:xfrm>
              <a:off x="7856827" y="4615086"/>
              <a:ext cx="575109" cy="284663"/>
            </a:xfrm>
            <a:prstGeom prst="rect">
              <a:avLst/>
            </a:prstGeom>
            <a:noFill/>
          </p:spPr>
          <p:txBody>
            <a:bodyPr wrap="square" rtlCol="0">
              <a:spAutoFit/>
            </a:bodyPr>
            <a:lstStyle/>
            <a:p>
              <a:pPr algn="r"/>
              <a:r>
                <a:rPr lang="en-GB" sz="1400" dirty="0">
                  <a:solidFill>
                    <a:srgbClr val="000000"/>
                  </a:solidFill>
                </a:rPr>
                <a:t>-1.6</a:t>
              </a:r>
            </a:p>
          </p:txBody>
        </p:sp>
      </p:grpSp>
      <p:sp>
        <p:nvSpPr>
          <p:cNvPr id="96" name="Left Bracket 107"/>
          <p:cNvSpPr/>
          <p:nvPr/>
        </p:nvSpPr>
        <p:spPr>
          <a:xfrm rot="5400000" flipH="1">
            <a:off x="3015970" y="3133822"/>
            <a:ext cx="1296712" cy="1990792"/>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1195487 w 1217409"/>
              <a:gd name="connsiteY3" fmla="*/ 1 h 752979"/>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733245 w 1217409"/>
              <a:gd name="connsiteY3" fmla="*/ 75203 h 752979"/>
              <a:gd name="connsiteX0" fmla="*/ 1217409 w 1217409"/>
              <a:gd name="connsiteY0" fmla="*/ 753275 h 753662"/>
              <a:gd name="connsiteX1" fmla="*/ 0 w 1217409"/>
              <a:gd name="connsiteY1" fmla="*/ 753267 h 753662"/>
              <a:gd name="connsiteX2" fmla="*/ 0 w 1217409"/>
              <a:gd name="connsiteY2" fmla="*/ 691 h 753662"/>
              <a:gd name="connsiteX3" fmla="*/ 1217409 w 1217409"/>
              <a:gd name="connsiteY3" fmla="*/ 683 h 753662"/>
              <a:gd name="connsiteX4" fmla="*/ 1217409 w 1217409"/>
              <a:gd name="connsiteY4" fmla="*/ 753275 h 753662"/>
              <a:gd name="connsiteX0" fmla="*/ 690982 w 1217409"/>
              <a:gd name="connsiteY0" fmla="*/ 753662 h 753662"/>
              <a:gd name="connsiteX1" fmla="*/ 0 w 1217409"/>
              <a:gd name="connsiteY1" fmla="*/ 753267 h 753662"/>
              <a:gd name="connsiteX2" fmla="*/ 0 w 1217409"/>
              <a:gd name="connsiteY2" fmla="*/ 691 h 753662"/>
              <a:gd name="connsiteX3" fmla="*/ 735069 w 1217409"/>
              <a:gd name="connsiteY3" fmla="*/ 0 h 753662"/>
              <a:gd name="connsiteX0" fmla="*/ 1234998 w 1234998"/>
              <a:gd name="connsiteY0" fmla="*/ 753959 h 754346"/>
              <a:gd name="connsiteX1" fmla="*/ 17589 w 1234998"/>
              <a:gd name="connsiteY1" fmla="*/ 753951 h 754346"/>
              <a:gd name="connsiteX2" fmla="*/ 17589 w 1234998"/>
              <a:gd name="connsiteY2" fmla="*/ 1375 h 754346"/>
              <a:gd name="connsiteX3" fmla="*/ 526110 w 1234998"/>
              <a:gd name="connsiteY3" fmla="*/ 0 h 754346"/>
              <a:gd name="connsiteX4" fmla="*/ 1234998 w 1234998"/>
              <a:gd name="connsiteY4" fmla="*/ 753959 h 754346"/>
              <a:gd name="connsiteX0" fmla="*/ 708571 w 1234998"/>
              <a:gd name="connsiteY0" fmla="*/ 754346 h 754346"/>
              <a:gd name="connsiteX1" fmla="*/ 17589 w 1234998"/>
              <a:gd name="connsiteY1" fmla="*/ 753951 h 754346"/>
              <a:gd name="connsiteX2" fmla="*/ 17589 w 1234998"/>
              <a:gd name="connsiteY2" fmla="*/ 1375 h 754346"/>
              <a:gd name="connsiteX3" fmla="*/ 752658 w 1234998"/>
              <a:gd name="connsiteY3" fmla="*/ 684 h 754346"/>
              <a:gd name="connsiteX0" fmla="*/ 1283682 w 1283682"/>
              <a:gd name="connsiteY0" fmla="*/ 754642 h 755029"/>
              <a:gd name="connsiteX1" fmla="*/ 66273 w 1283682"/>
              <a:gd name="connsiteY1" fmla="*/ 754634 h 755029"/>
              <a:gd name="connsiteX2" fmla="*/ 66273 w 1283682"/>
              <a:gd name="connsiteY2" fmla="*/ 2058 h 755029"/>
              <a:gd name="connsiteX3" fmla="*/ 574794 w 1283682"/>
              <a:gd name="connsiteY3" fmla="*/ 683 h 755029"/>
              <a:gd name="connsiteX4" fmla="*/ 1283682 w 1283682"/>
              <a:gd name="connsiteY4" fmla="*/ 754642 h 755029"/>
              <a:gd name="connsiteX0" fmla="*/ 757255 w 1283682"/>
              <a:gd name="connsiteY0" fmla="*/ 755029 h 755029"/>
              <a:gd name="connsiteX1" fmla="*/ 66273 w 1283682"/>
              <a:gd name="connsiteY1" fmla="*/ 754634 h 755029"/>
              <a:gd name="connsiteX2" fmla="*/ 66273 w 1283682"/>
              <a:gd name="connsiteY2" fmla="*/ 2058 h 755029"/>
              <a:gd name="connsiteX3" fmla="*/ 439590 w 1283682"/>
              <a:gd name="connsiteY3" fmla="*/ 0 h 755029"/>
              <a:gd name="connsiteX0" fmla="*/ 1284678 w 1284678"/>
              <a:gd name="connsiteY0" fmla="*/ 754642 h 755029"/>
              <a:gd name="connsiteX1" fmla="*/ 67269 w 1284678"/>
              <a:gd name="connsiteY1" fmla="*/ 754634 h 755029"/>
              <a:gd name="connsiteX2" fmla="*/ 67269 w 1284678"/>
              <a:gd name="connsiteY2" fmla="*/ 2058 h 755029"/>
              <a:gd name="connsiteX3" fmla="*/ 575790 w 1284678"/>
              <a:gd name="connsiteY3" fmla="*/ 683 h 755029"/>
              <a:gd name="connsiteX4" fmla="*/ 1284678 w 1284678"/>
              <a:gd name="connsiteY4" fmla="*/ 754642 h 755029"/>
              <a:gd name="connsiteX0" fmla="*/ 758251 w 1284678"/>
              <a:gd name="connsiteY0" fmla="*/ 755029 h 755029"/>
              <a:gd name="connsiteX1" fmla="*/ 67269 w 1284678"/>
              <a:gd name="connsiteY1" fmla="*/ 754634 h 755029"/>
              <a:gd name="connsiteX2" fmla="*/ 65441 w 1284678"/>
              <a:gd name="connsiteY2" fmla="*/ 691 h 755029"/>
              <a:gd name="connsiteX3" fmla="*/ 440586 w 1284678"/>
              <a:gd name="connsiteY3" fmla="*/ 0 h 755029"/>
              <a:gd name="connsiteX0" fmla="*/ 1234999 w 1234999"/>
              <a:gd name="connsiteY0" fmla="*/ 753959 h 754346"/>
              <a:gd name="connsiteX1" fmla="*/ 17590 w 1234999"/>
              <a:gd name="connsiteY1" fmla="*/ 753951 h 754346"/>
              <a:gd name="connsiteX2" fmla="*/ 17590 w 1234999"/>
              <a:gd name="connsiteY2" fmla="*/ 1375 h 754346"/>
              <a:gd name="connsiteX3" fmla="*/ 526111 w 1234999"/>
              <a:gd name="connsiteY3" fmla="*/ 0 h 754346"/>
              <a:gd name="connsiteX4" fmla="*/ 1234999 w 1234999"/>
              <a:gd name="connsiteY4" fmla="*/ 753959 h 754346"/>
              <a:gd name="connsiteX0" fmla="*/ 708572 w 1234999"/>
              <a:gd name="connsiteY0" fmla="*/ 754346 h 754346"/>
              <a:gd name="connsiteX1" fmla="*/ 17590 w 1234999"/>
              <a:gd name="connsiteY1" fmla="*/ 753951 h 754346"/>
              <a:gd name="connsiteX2" fmla="*/ 15762 w 1234999"/>
              <a:gd name="connsiteY2" fmla="*/ 8 h 754346"/>
              <a:gd name="connsiteX3" fmla="*/ 761794 w 1234999"/>
              <a:gd name="connsiteY3" fmla="*/ 1 h 754346"/>
              <a:gd name="connsiteX0" fmla="*/ 1334199 w 1334199"/>
              <a:gd name="connsiteY0" fmla="*/ 753958 h 754345"/>
              <a:gd name="connsiteX1" fmla="*/ 116790 w 1334199"/>
              <a:gd name="connsiteY1" fmla="*/ 753950 h 754345"/>
              <a:gd name="connsiteX2" fmla="*/ 116790 w 1334199"/>
              <a:gd name="connsiteY2" fmla="*/ 1374 h 754345"/>
              <a:gd name="connsiteX3" fmla="*/ 391451 w 1334199"/>
              <a:gd name="connsiteY3" fmla="*/ 63579 h 754345"/>
              <a:gd name="connsiteX4" fmla="*/ 1334199 w 1334199"/>
              <a:gd name="connsiteY4" fmla="*/ 753958 h 754345"/>
              <a:gd name="connsiteX0" fmla="*/ 807772 w 1334199"/>
              <a:gd name="connsiteY0" fmla="*/ 754345 h 754345"/>
              <a:gd name="connsiteX1" fmla="*/ 116790 w 1334199"/>
              <a:gd name="connsiteY1" fmla="*/ 753950 h 754345"/>
              <a:gd name="connsiteX2" fmla="*/ 114962 w 1334199"/>
              <a:gd name="connsiteY2" fmla="*/ 7 h 754345"/>
              <a:gd name="connsiteX3" fmla="*/ 860994 w 1334199"/>
              <a:gd name="connsiteY3" fmla="*/ 0 h 754345"/>
              <a:gd name="connsiteX0" fmla="*/ 1219237 w 1219237"/>
              <a:gd name="connsiteY0" fmla="*/ 753958 h 754345"/>
              <a:gd name="connsiteX1" fmla="*/ 1828 w 1219237"/>
              <a:gd name="connsiteY1" fmla="*/ 753950 h 754345"/>
              <a:gd name="connsiteX2" fmla="*/ 1828 w 1219237"/>
              <a:gd name="connsiteY2" fmla="*/ 1374 h 754345"/>
              <a:gd name="connsiteX3" fmla="*/ 1144328 w 1219237"/>
              <a:gd name="connsiteY3" fmla="*/ 3417 h 754345"/>
              <a:gd name="connsiteX4" fmla="*/ 1219237 w 1219237"/>
              <a:gd name="connsiteY4" fmla="*/ 753958 h 754345"/>
              <a:gd name="connsiteX0" fmla="*/ 692810 w 1219237"/>
              <a:gd name="connsiteY0" fmla="*/ 754345 h 754345"/>
              <a:gd name="connsiteX1" fmla="*/ 1828 w 1219237"/>
              <a:gd name="connsiteY1" fmla="*/ 753950 h 754345"/>
              <a:gd name="connsiteX2" fmla="*/ 0 w 1219237"/>
              <a:gd name="connsiteY2" fmla="*/ 7 h 754345"/>
              <a:gd name="connsiteX3" fmla="*/ 746032 w 1219237"/>
              <a:gd name="connsiteY3" fmla="*/ 0 h 754345"/>
              <a:gd name="connsiteX0" fmla="*/ 1317074 w 1317074"/>
              <a:gd name="connsiteY0" fmla="*/ 754642 h 755029"/>
              <a:gd name="connsiteX1" fmla="*/ 99665 w 1317074"/>
              <a:gd name="connsiteY1" fmla="*/ 754634 h 755029"/>
              <a:gd name="connsiteX2" fmla="*/ 99665 w 1317074"/>
              <a:gd name="connsiteY2" fmla="*/ 2058 h 755029"/>
              <a:gd name="connsiteX3" fmla="*/ 1242165 w 1317074"/>
              <a:gd name="connsiteY3" fmla="*/ 4101 h 755029"/>
              <a:gd name="connsiteX4" fmla="*/ 1317074 w 1317074"/>
              <a:gd name="connsiteY4" fmla="*/ 754642 h 755029"/>
              <a:gd name="connsiteX0" fmla="*/ 790647 w 1317074"/>
              <a:gd name="connsiteY0" fmla="*/ 755029 h 755029"/>
              <a:gd name="connsiteX1" fmla="*/ 99665 w 1317074"/>
              <a:gd name="connsiteY1" fmla="*/ 754634 h 755029"/>
              <a:gd name="connsiteX2" fmla="*/ 97837 w 1317074"/>
              <a:gd name="connsiteY2" fmla="*/ 691 h 755029"/>
              <a:gd name="connsiteX3" fmla="*/ 407209 w 1317074"/>
              <a:gd name="connsiteY3" fmla="*/ 0 h 755029"/>
              <a:gd name="connsiteX0" fmla="*/ 1294250 w 1294250"/>
              <a:gd name="connsiteY0" fmla="*/ 754642 h 755029"/>
              <a:gd name="connsiteX1" fmla="*/ 76841 w 1294250"/>
              <a:gd name="connsiteY1" fmla="*/ 754634 h 755029"/>
              <a:gd name="connsiteX2" fmla="*/ 76841 w 1294250"/>
              <a:gd name="connsiteY2" fmla="*/ 2058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294250 w 1294250"/>
              <a:gd name="connsiteY0" fmla="*/ 754642 h 755029"/>
              <a:gd name="connsiteX1" fmla="*/ 76841 w 1294250"/>
              <a:gd name="connsiteY1" fmla="*/ 754634 h 755029"/>
              <a:gd name="connsiteX2" fmla="*/ 250409 w 1294250"/>
              <a:gd name="connsiteY2" fmla="*/ 2742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316215 w 1316215"/>
              <a:gd name="connsiteY0" fmla="*/ 754642 h 755029"/>
              <a:gd name="connsiteX1" fmla="*/ 98806 w 1316215"/>
              <a:gd name="connsiteY1" fmla="*/ 754634 h 755029"/>
              <a:gd name="connsiteX2" fmla="*/ 272374 w 1316215"/>
              <a:gd name="connsiteY2" fmla="*/ 2742 h 755029"/>
              <a:gd name="connsiteX3" fmla="*/ 1241306 w 1316215"/>
              <a:gd name="connsiteY3" fmla="*/ 4101 h 755029"/>
              <a:gd name="connsiteX4" fmla="*/ 1316215 w 1316215"/>
              <a:gd name="connsiteY4" fmla="*/ 754642 h 755029"/>
              <a:gd name="connsiteX0" fmla="*/ 789788 w 1316215"/>
              <a:gd name="connsiteY0" fmla="*/ 755029 h 755029"/>
              <a:gd name="connsiteX1" fmla="*/ 98806 w 1316215"/>
              <a:gd name="connsiteY1" fmla="*/ 754634 h 755029"/>
              <a:gd name="connsiteX2" fmla="*/ 98805 w 1316215"/>
              <a:gd name="connsiteY2" fmla="*/ 2059 h 755029"/>
              <a:gd name="connsiteX3" fmla="*/ 406350 w 1316215"/>
              <a:gd name="connsiteY3" fmla="*/ 0 h 755029"/>
              <a:gd name="connsiteX0" fmla="*/ 1217585 w 1217585"/>
              <a:gd name="connsiteY0" fmla="*/ 752584 h 752971"/>
              <a:gd name="connsiteX1" fmla="*/ 176 w 1217585"/>
              <a:gd name="connsiteY1" fmla="*/ 752576 h 752971"/>
              <a:gd name="connsiteX2" fmla="*/ 173744 w 1217585"/>
              <a:gd name="connsiteY2" fmla="*/ 684 h 752971"/>
              <a:gd name="connsiteX3" fmla="*/ 1142676 w 1217585"/>
              <a:gd name="connsiteY3" fmla="*/ 2043 h 752971"/>
              <a:gd name="connsiteX4" fmla="*/ 1217585 w 1217585"/>
              <a:gd name="connsiteY4" fmla="*/ 752584 h 752971"/>
              <a:gd name="connsiteX0" fmla="*/ 691158 w 1217585"/>
              <a:gd name="connsiteY0" fmla="*/ 752971 h 752971"/>
              <a:gd name="connsiteX1" fmla="*/ 176 w 1217585"/>
              <a:gd name="connsiteY1" fmla="*/ 752576 h 752971"/>
              <a:gd name="connsiteX2" fmla="*/ 175 w 1217585"/>
              <a:gd name="connsiteY2" fmla="*/ 1 h 752971"/>
              <a:gd name="connsiteX3" fmla="*/ 674953 w 1217585"/>
              <a:gd name="connsiteY3" fmla="*/ 677 h 752971"/>
              <a:gd name="connsiteX0" fmla="*/ 1222890 w 1222890"/>
              <a:gd name="connsiteY0" fmla="*/ 753267 h 753654"/>
              <a:gd name="connsiteX1" fmla="*/ 5481 w 1222890"/>
              <a:gd name="connsiteY1" fmla="*/ 753259 h 753654"/>
              <a:gd name="connsiteX2" fmla="*/ 0 w 1222890"/>
              <a:gd name="connsiteY2" fmla="*/ 0 h 753654"/>
              <a:gd name="connsiteX3" fmla="*/ 1147981 w 1222890"/>
              <a:gd name="connsiteY3" fmla="*/ 2726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222890 w 1222890"/>
              <a:gd name="connsiteY0" fmla="*/ 753267 h 753654"/>
              <a:gd name="connsiteX1" fmla="*/ 5481 w 1222890"/>
              <a:gd name="connsiteY1" fmla="*/ 753259 h 753654"/>
              <a:gd name="connsiteX2" fmla="*/ 0 w 1222890"/>
              <a:gd name="connsiteY2" fmla="*/ 0 h 753654"/>
              <a:gd name="connsiteX3" fmla="*/ 914121 w 1222890"/>
              <a:gd name="connsiteY3" fmla="*/ 1359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327572 w 1327572"/>
              <a:gd name="connsiteY0" fmla="*/ 753267 h 753654"/>
              <a:gd name="connsiteX1" fmla="*/ 110163 w 1327572"/>
              <a:gd name="connsiteY1" fmla="*/ 753259 h 753654"/>
              <a:gd name="connsiteX2" fmla="*/ 104682 w 1327572"/>
              <a:gd name="connsiteY2" fmla="*/ 0 h 753654"/>
              <a:gd name="connsiteX3" fmla="*/ 401266 w 1327572"/>
              <a:gd name="connsiteY3" fmla="*/ 4777 h 753654"/>
              <a:gd name="connsiteX4" fmla="*/ 1327572 w 1327572"/>
              <a:gd name="connsiteY4" fmla="*/ 753267 h 753654"/>
              <a:gd name="connsiteX0" fmla="*/ 801145 w 1327572"/>
              <a:gd name="connsiteY0" fmla="*/ 753654 h 753654"/>
              <a:gd name="connsiteX1" fmla="*/ 110163 w 1327572"/>
              <a:gd name="connsiteY1" fmla="*/ 753259 h 753654"/>
              <a:gd name="connsiteX2" fmla="*/ 110162 w 1327572"/>
              <a:gd name="connsiteY2" fmla="*/ 684 h 753654"/>
              <a:gd name="connsiteX3" fmla="*/ 784940 w 1327572"/>
              <a:gd name="connsiteY3" fmla="*/ 1360 h 753654"/>
              <a:gd name="connsiteX0" fmla="*/ 1317845 w 1317845"/>
              <a:gd name="connsiteY0" fmla="*/ 753267 h 753654"/>
              <a:gd name="connsiteX1" fmla="*/ 100436 w 1317845"/>
              <a:gd name="connsiteY1" fmla="*/ 753259 h 753654"/>
              <a:gd name="connsiteX2" fmla="*/ 94955 w 1317845"/>
              <a:gd name="connsiteY2" fmla="*/ 0 h 753654"/>
              <a:gd name="connsiteX3" fmla="*/ 409809 w 1317845"/>
              <a:gd name="connsiteY3" fmla="*/ 255679 h 753654"/>
              <a:gd name="connsiteX4" fmla="*/ 1317845 w 1317845"/>
              <a:gd name="connsiteY4" fmla="*/ 753267 h 753654"/>
              <a:gd name="connsiteX0" fmla="*/ 791418 w 1317845"/>
              <a:gd name="connsiteY0" fmla="*/ 753654 h 753654"/>
              <a:gd name="connsiteX1" fmla="*/ 100436 w 1317845"/>
              <a:gd name="connsiteY1" fmla="*/ 753259 h 753654"/>
              <a:gd name="connsiteX2" fmla="*/ 100435 w 1317845"/>
              <a:gd name="connsiteY2" fmla="*/ 684 h 753654"/>
              <a:gd name="connsiteX3" fmla="*/ 775213 w 1317845"/>
              <a:gd name="connsiteY3" fmla="*/ 1360 h 753654"/>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680258 w 1230197"/>
              <a:gd name="connsiteY3" fmla="*/ 1369 h 753663"/>
              <a:gd name="connsiteX0" fmla="*/ 1306695 w 1314002"/>
              <a:gd name="connsiteY0" fmla="*/ 753276 h 753663"/>
              <a:gd name="connsiteX1" fmla="*/ 89286 w 1314002"/>
              <a:gd name="connsiteY1" fmla="*/ 753268 h 753663"/>
              <a:gd name="connsiteX2" fmla="*/ 83805 w 1314002"/>
              <a:gd name="connsiteY2" fmla="*/ 9 h 753663"/>
              <a:gd name="connsiteX3" fmla="*/ 1314002 w 1314002"/>
              <a:gd name="connsiteY3" fmla="*/ 0 h 753663"/>
              <a:gd name="connsiteX4" fmla="*/ 1306695 w 1314002"/>
              <a:gd name="connsiteY4" fmla="*/ 753276 h 753663"/>
              <a:gd name="connsiteX0" fmla="*/ 780268 w 1314002"/>
              <a:gd name="connsiteY0" fmla="*/ 753663 h 753663"/>
              <a:gd name="connsiteX1" fmla="*/ 89286 w 1314002"/>
              <a:gd name="connsiteY1" fmla="*/ 753268 h 753663"/>
              <a:gd name="connsiteX2" fmla="*/ 89285 w 1314002"/>
              <a:gd name="connsiteY2" fmla="*/ 693 h 753663"/>
              <a:gd name="connsiteX3" fmla="*/ 415100 w 1314002"/>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31295 w 1230197"/>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1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2052 h 753663"/>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6 h 754346"/>
              <a:gd name="connsiteX3" fmla="*/ 331295 w 1230197"/>
              <a:gd name="connsiteY3" fmla="*/ 0 h 754346"/>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7307 w 1230197"/>
              <a:gd name="connsiteY2" fmla="*/ 4794 h 754346"/>
              <a:gd name="connsiteX3" fmla="*/ 331295 w 1230197"/>
              <a:gd name="connsiteY3" fmla="*/ 0 h 754346"/>
              <a:gd name="connsiteX0" fmla="*/ 1222890 w 1230197"/>
              <a:gd name="connsiteY0" fmla="*/ 754635 h 755022"/>
              <a:gd name="connsiteX1" fmla="*/ 5481 w 1230197"/>
              <a:gd name="connsiteY1" fmla="*/ 754627 h 755022"/>
              <a:gd name="connsiteX2" fmla="*/ 0 w 1230197"/>
              <a:gd name="connsiteY2" fmla="*/ 1368 h 755022"/>
              <a:gd name="connsiteX3" fmla="*/ 1230197 w 1230197"/>
              <a:gd name="connsiteY3" fmla="*/ 1359 h 755022"/>
              <a:gd name="connsiteX4" fmla="*/ 1222890 w 1230197"/>
              <a:gd name="connsiteY4" fmla="*/ 754635 h 755022"/>
              <a:gd name="connsiteX0" fmla="*/ 696463 w 1230197"/>
              <a:gd name="connsiteY0" fmla="*/ 755022 h 755022"/>
              <a:gd name="connsiteX1" fmla="*/ 5481 w 1230197"/>
              <a:gd name="connsiteY1" fmla="*/ 754627 h 755022"/>
              <a:gd name="connsiteX2" fmla="*/ 10961 w 1230197"/>
              <a:gd name="connsiteY2" fmla="*/ 0 h 755022"/>
              <a:gd name="connsiteX3" fmla="*/ 331295 w 1230197"/>
              <a:gd name="connsiteY3" fmla="*/ 676 h 755022"/>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10961 w 1230197"/>
              <a:gd name="connsiteY2" fmla="*/ 1375 h 754346"/>
              <a:gd name="connsiteX3" fmla="*/ 331295 w 1230197"/>
              <a:gd name="connsiteY3" fmla="*/ 0 h 754346"/>
              <a:gd name="connsiteX0" fmla="*/ 1222890 w 1230197"/>
              <a:gd name="connsiteY0" fmla="*/ 755319 h 755706"/>
              <a:gd name="connsiteX1" fmla="*/ 5481 w 1230197"/>
              <a:gd name="connsiteY1" fmla="*/ 755311 h 755706"/>
              <a:gd name="connsiteX2" fmla="*/ 0 w 1230197"/>
              <a:gd name="connsiteY2" fmla="*/ 2052 h 755706"/>
              <a:gd name="connsiteX3" fmla="*/ 1230197 w 1230197"/>
              <a:gd name="connsiteY3" fmla="*/ 2043 h 755706"/>
              <a:gd name="connsiteX4" fmla="*/ 1222890 w 1230197"/>
              <a:gd name="connsiteY4" fmla="*/ 755319 h 755706"/>
              <a:gd name="connsiteX0" fmla="*/ 696463 w 1230197"/>
              <a:gd name="connsiteY0" fmla="*/ 755706 h 755706"/>
              <a:gd name="connsiteX1" fmla="*/ 5481 w 1230197"/>
              <a:gd name="connsiteY1" fmla="*/ 755311 h 755706"/>
              <a:gd name="connsiteX2" fmla="*/ 10961 w 1230197"/>
              <a:gd name="connsiteY2" fmla="*/ 0 h 755706"/>
              <a:gd name="connsiteX3" fmla="*/ 331295 w 1230197"/>
              <a:gd name="connsiteY3" fmla="*/ 1360 h 755706"/>
              <a:gd name="connsiteX0" fmla="*/ 1222890 w 1230197"/>
              <a:gd name="connsiteY0" fmla="*/ 754637 h 755024"/>
              <a:gd name="connsiteX1" fmla="*/ 5481 w 1230197"/>
              <a:gd name="connsiteY1" fmla="*/ 754629 h 755024"/>
              <a:gd name="connsiteX2" fmla="*/ 0 w 1230197"/>
              <a:gd name="connsiteY2" fmla="*/ 1370 h 755024"/>
              <a:gd name="connsiteX3" fmla="*/ 1230197 w 1230197"/>
              <a:gd name="connsiteY3" fmla="*/ 1361 h 755024"/>
              <a:gd name="connsiteX4" fmla="*/ 1222890 w 1230197"/>
              <a:gd name="connsiteY4" fmla="*/ 754637 h 755024"/>
              <a:gd name="connsiteX0" fmla="*/ 696463 w 1230197"/>
              <a:gd name="connsiteY0" fmla="*/ 755024 h 755024"/>
              <a:gd name="connsiteX1" fmla="*/ 5481 w 1230197"/>
              <a:gd name="connsiteY1" fmla="*/ 754629 h 755024"/>
              <a:gd name="connsiteX2" fmla="*/ 5480 w 1230197"/>
              <a:gd name="connsiteY2" fmla="*/ 1 h 755024"/>
              <a:gd name="connsiteX3" fmla="*/ 331295 w 1230197"/>
              <a:gd name="connsiteY3" fmla="*/ 678 h 755024"/>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4 h 754346"/>
              <a:gd name="connsiteX3" fmla="*/ 331295 w 1230197"/>
              <a:gd name="connsiteY3" fmla="*/ 0 h 754346"/>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5 w 1230197"/>
              <a:gd name="connsiteY3" fmla="*/ 0 h 757081"/>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4 w 1230197"/>
              <a:gd name="connsiteY3" fmla="*/ 0 h 757081"/>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5480 w 1230197"/>
              <a:gd name="connsiteY2" fmla="*/ 7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7307 w 1230197"/>
              <a:gd name="connsiteY2" fmla="*/ 691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65772 w 1230197"/>
              <a:gd name="connsiteY2" fmla="*/ 22568 h 755030"/>
              <a:gd name="connsiteX3" fmla="*/ 331293 w 1230197"/>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25577 w 1226543"/>
              <a:gd name="connsiteY2" fmla="*/ 2742 h 755030"/>
              <a:gd name="connsiteX3" fmla="*/ 327639 w 1226543"/>
              <a:gd name="connsiteY3" fmla="*/ 0 h 755030"/>
              <a:gd name="connsiteX0" fmla="*/ 1217420 w 1224727"/>
              <a:gd name="connsiteY0" fmla="*/ 754643 h 755030"/>
              <a:gd name="connsiteX1" fmla="*/ 11 w 1224727"/>
              <a:gd name="connsiteY1" fmla="*/ 754635 h 755030"/>
              <a:gd name="connsiteX2" fmla="*/ 1838 w 1224727"/>
              <a:gd name="connsiteY2" fmla="*/ 4111 h 755030"/>
              <a:gd name="connsiteX3" fmla="*/ 1224727 w 1224727"/>
              <a:gd name="connsiteY3" fmla="*/ 1367 h 755030"/>
              <a:gd name="connsiteX4" fmla="*/ 1217420 w 1224727"/>
              <a:gd name="connsiteY4" fmla="*/ 754643 h 755030"/>
              <a:gd name="connsiteX0" fmla="*/ 690993 w 1224727"/>
              <a:gd name="connsiteY0" fmla="*/ 755030 h 755030"/>
              <a:gd name="connsiteX1" fmla="*/ 11 w 1224727"/>
              <a:gd name="connsiteY1" fmla="*/ 754635 h 755030"/>
              <a:gd name="connsiteX2" fmla="*/ 23761 w 1224727"/>
              <a:gd name="connsiteY2" fmla="*/ 2742 h 755030"/>
              <a:gd name="connsiteX3" fmla="*/ 325823 w 1224727"/>
              <a:gd name="connsiteY3" fmla="*/ 0 h 755030"/>
              <a:gd name="connsiteX0" fmla="*/ 1217585 w 1224892"/>
              <a:gd name="connsiteY0" fmla="*/ 754643 h 755030"/>
              <a:gd name="connsiteX1" fmla="*/ 176 w 1224892"/>
              <a:gd name="connsiteY1" fmla="*/ 754635 h 755030"/>
              <a:gd name="connsiteX2" fmla="*/ 2003 w 1224892"/>
              <a:gd name="connsiteY2" fmla="*/ 4111 h 755030"/>
              <a:gd name="connsiteX3" fmla="*/ 1224892 w 1224892"/>
              <a:gd name="connsiteY3" fmla="*/ 1367 h 755030"/>
              <a:gd name="connsiteX4" fmla="*/ 1217585 w 1224892"/>
              <a:gd name="connsiteY4" fmla="*/ 754643 h 755030"/>
              <a:gd name="connsiteX0" fmla="*/ 691158 w 1224892"/>
              <a:gd name="connsiteY0" fmla="*/ 755030 h 755030"/>
              <a:gd name="connsiteX1" fmla="*/ 176 w 1224892"/>
              <a:gd name="connsiteY1" fmla="*/ 754635 h 755030"/>
              <a:gd name="connsiteX2" fmla="*/ 174 w 1224892"/>
              <a:gd name="connsiteY2" fmla="*/ 2742 h 755030"/>
              <a:gd name="connsiteX3" fmla="*/ 325988 w 1224892"/>
              <a:gd name="connsiteY3" fmla="*/ 0 h 755030"/>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683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21751 w 1229058"/>
              <a:gd name="connsiteY0" fmla="*/ 753276 h 753663"/>
              <a:gd name="connsiteX1" fmla="*/ 4342 w 1229058"/>
              <a:gd name="connsiteY1" fmla="*/ 753268 h 753663"/>
              <a:gd name="connsiteX2" fmla="*/ 6169 w 1229058"/>
              <a:gd name="connsiteY2" fmla="*/ 2744 h 753663"/>
              <a:gd name="connsiteX3" fmla="*/ 1229058 w 1229058"/>
              <a:gd name="connsiteY3" fmla="*/ 0 h 753663"/>
              <a:gd name="connsiteX4" fmla="*/ 1221751 w 1229058"/>
              <a:gd name="connsiteY4" fmla="*/ 753276 h 753663"/>
              <a:gd name="connsiteX0" fmla="*/ 695324 w 1229058"/>
              <a:gd name="connsiteY0" fmla="*/ 753663 h 753663"/>
              <a:gd name="connsiteX1" fmla="*/ 4342 w 1229058"/>
              <a:gd name="connsiteY1" fmla="*/ 753268 h 753663"/>
              <a:gd name="connsiteX2" fmla="*/ 4340 w 1229058"/>
              <a:gd name="connsiteY2" fmla="*/ 1375 h 753663"/>
              <a:gd name="connsiteX3" fmla="*/ 268035 w 1229058"/>
              <a:gd name="connsiteY3" fmla="*/ 1367 h 753663"/>
              <a:gd name="connsiteX0" fmla="*/ 1237092 w 1244399"/>
              <a:gd name="connsiteY0" fmla="*/ 753276 h 753663"/>
              <a:gd name="connsiteX1" fmla="*/ 19683 w 1244399"/>
              <a:gd name="connsiteY1" fmla="*/ 753268 h 753663"/>
              <a:gd name="connsiteX2" fmla="*/ 21510 w 1244399"/>
              <a:gd name="connsiteY2" fmla="*/ 2744 h 753663"/>
              <a:gd name="connsiteX3" fmla="*/ 1244399 w 1244399"/>
              <a:gd name="connsiteY3" fmla="*/ 0 h 753663"/>
              <a:gd name="connsiteX4" fmla="*/ 1237092 w 1244399"/>
              <a:gd name="connsiteY4" fmla="*/ 753276 h 753663"/>
              <a:gd name="connsiteX0" fmla="*/ 710665 w 1244399"/>
              <a:gd name="connsiteY0" fmla="*/ 753663 h 753663"/>
              <a:gd name="connsiteX1" fmla="*/ 19683 w 1244399"/>
              <a:gd name="connsiteY1" fmla="*/ 753268 h 753663"/>
              <a:gd name="connsiteX2" fmla="*/ 19681 w 1244399"/>
              <a:gd name="connsiteY2" fmla="*/ 1375 h 753663"/>
              <a:gd name="connsiteX3" fmla="*/ 228565 w 1244399"/>
              <a:gd name="connsiteY3" fmla="*/ 1367 h 753663"/>
              <a:gd name="connsiteX0" fmla="*/ 1223946 w 1231253"/>
              <a:gd name="connsiteY0" fmla="*/ 753276 h 753663"/>
              <a:gd name="connsiteX1" fmla="*/ 6537 w 1231253"/>
              <a:gd name="connsiteY1" fmla="*/ 753268 h 753663"/>
              <a:gd name="connsiteX2" fmla="*/ 8364 w 1231253"/>
              <a:gd name="connsiteY2" fmla="*/ 2744 h 753663"/>
              <a:gd name="connsiteX3" fmla="*/ 1231253 w 1231253"/>
              <a:gd name="connsiteY3" fmla="*/ 0 h 753663"/>
              <a:gd name="connsiteX4" fmla="*/ 1223946 w 1231253"/>
              <a:gd name="connsiteY4" fmla="*/ 753276 h 753663"/>
              <a:gd name="connsiteX0" fmla="*/ 697519 w 1231253"/>
              <a:gd name="connsiteY0" fmla="*/ 753663 h 753663"/>
              <a:gd name="connsiteX1" fmla="*/ 6537 w 1231253"/>
              <a:gd name="connsiteY1" fmla="*/ 753268 h 753663"/>
              <a:gd name="connsiteX2" fmla="*/ 6535 w 1231253"/>
              <a:gd name="connsiteY2" fmla="*/ 1375 h 753663"/>
              <a:gd name="connsiteX3" fmla="*/ 259267 w 1231253"/>
              <a:gd name="connsiteY3" fmla="*/ 1367 h 753663"/>
              <a:gd name="connsiteX0" fmla="*/ 1217586 w 1224893"/>
              <a:gd name="connsiteY0" fmla="*/ 753276 h 753663"/>
              <a:gd name="connsiteX1" fmla="*/ 177 w 1224893"/>
              <a:gd name="connsiteY1" fmla="*/ 753268 h 753663"/>
              <a:gd name="connsiteX2" fmla="*/ 2004 w 1224893"/>
              <a:gd name="connsiteY2" fmla="*/ 2744 h 753663"/>
              <a:gd name="connsiteX3" fmla="*/ 1224893 w 1224893"/>
              <a:gd name="connsiteY3" fmla="*/ 0 h 753663"/>
              <a:gd name="connsiteX4" fmla="*/ 1217586 w 1224893"/>
              <a:gd name="connsiteY4" fmla="*/ 753276 h 753663"/>
              <a:gd name="connsiteX0" fmla="*/ 691159 w 1224893"/>
              <a:gd name="connsiteY0" fmla="*/ 753663 h 753663"/>
              <a:gd name="connsiteX1" fmla="*/ 177 w 1224893"/>
              <a:gd name="connsiteY1" fmla="*/ 753268 h 753663"/>
              <a:gd name="connsiteX2" fmla="*/ 175 w 1224893"/>
              <a:gd name="connsiteY2" fmla="*/ 1375 h 753663"/>
              <a:gd name="connsiteX3" fmla="*/ 252907 w 1224893"/>
              <a:gd name="connsiteY3" fmla="*/ 1367 h 753663"/>
            </a:gdLst>
            <a:ahLst/>
            <a:cxnLst>
              <a:cxn ang="0">
                <a:pos x="connsiteX0" y="connsiteY0"/>
              </a:cxn>
              <a:cxn ang="0">
                <a:pos x="connsiteX1" y="connsiteY1"/>
              </a:cxn>
              <a:cxn ang="0">
                <a:pos x="connsiteX2" y="connsiteY2"/>
              </a:cxn>
              <a:cxn ang="0">
                <a:pos x="connsiteX3" y="connsiteY3"/>
              </a:cxn>
            </a:cxnLst>
            <a:rect l="l" t="t" r="r" b="b"/>
            <a:pathLst>
              <a:path w="1224893" h="753663" stroke="0" extrusionOk="0">
                <a:moveTo>
                  <a:pt x="1217586" y="753276"/>
                </a:moveTo>
                <a:lnTo>
                  <a:pt x="177" y="753268"/>
                </a:lnTo>
                <a:lnTo>
                  <a:pt x="2004" y="2744"/>
                </a:lnTo>
                <a:cubicBezTo>
                  <a:pt x="2004" y="2740"/>
                  <a:pt x="552537" y="0"/>
                  <a:pt x="1224893" y="0"/>
                </a:cubicBezTo>
                <a:cubicBezTo>
                  <a:pt x="1222457" y="251092"/>
                  <a:pt x="1220022" y="502184"/>
                  <a:pt x="1217586" y="753276"/>
                </a:cubicBezTo>
                <a:close/>
              </a:path>
              <a:path w="1224893" h="753663" fill="none">
                <a:moveTo>
                  <a:pt x="691159" y="753663"/>
                </a:moveTo>
                <a:lnTo>
                  <a:pt x="177" y="753268"/>
                </a:lnTo>
                <a:cubicBezTo>
                  <a:pt x="-432" y="501954"/>
                  <a:pt x="784" y="252689"/>
                  <a:pt x="175" y="1375"/>
                </a:cubicBezTo>
                <a:cubicBezTo>
                  <a:pt x="175" y="1371"/>
                  <a:pt x="-1060" y="1366"/>
                  <a:pt x="252907" y="1367"/>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97" name="Left Bracket 14"/>
          <p:cNvSpPr/>
          <p:nvPr/>
        </p:nvSpPr>
        <p:spPr>
          <a:xfrm rot="16200000">
            <a:off x="3206953" y="3778109"/>
            <a:ext cx="281634" cy="1045530"/>
          </a:xfrm>
          <a:custGeom>
            <a:avLst/>
            <a:gdLst>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4" fmla="*/ 457200 w 457200"/>
              <a:gd name="connsiteY4" fmla="*/ 783273 h 783273"/>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0" fmla="*/ 457200 w 457200"/>
              <a:gd name="connsiteY0" fmla="*/ 783273 h 783276"/>
              <a:gd name="connsiteX1" fmla="*/ 0 w 457200"/>
              <a:gd name="connsiteY1" fmla="*/ 783268 h 783276"/>
              <a:gd name="connsiteX2" fmla="*/ 0 w 457200"/>
              <a:gd name="connsiteY2" fmla="*/ 5 h 783276"/>
              <a:gd name="connsiteX3" fmla="*/ 457200 w 457200"/>
              <a:gd name="connsiteY3" fmla="*/ 0 h 783276"/>
              <a:gd name="connsiteX4" fmla="*/ 457200 w 457200"/>
              <a:gd name="connsiteY4" fmla="*/ 783273 h 783276"/>
              <a:gd name="connsiteX0" fmla="*/ 403860 w 457200"/>
              <a:gd name="connsiteY0" fmla="*/ 783276 h 783276"/>
              <a:gd name="connsiteX1" fmla="*/ 0 w 457200"/>
              <a:gd name="connsiteY1" fmla="*/ 783268 h 783276"/>
              <a:gd name="connsiteX2" fmla="*/ 0 w 457200"/>
              <a:gd name="connsiteY2" fmla="*/ 5 h 783276"/>
              <a:gd name="connsiteX3" fmla="*/ 457200 w 457200"/>
              <a:gd name="connsiteY3" fmla="*/ 0 h 783276"/>
              <a:gd name="connsiteX0" fmla="*/ 457200 w 634365"/>
              <a:gd name="connsiteY0" fmla="*/ 783273 h 783276"/>
              <a:gd name="connsiteX1" fmla="*/ 0 w 634365"/>
              <a:gd name="connsiteY1" fmla="*/ 783268 h 783276"/>
              <a:gd name="connsiteX2" fmla="*/ 0 w 634365"/>
              <a:gd name="connsiteY2" fmla="*/ 5 h 783276"/>
              <a:gd name="connsiteX3" fmla="*/ 457200 w 634365"/>
              <a:gd name="connsiteY3" fmla="*/ 0 h 783276"/>
              <a:gd name="connsiteX4" fmla="*/ 457200 w 634365"/>
              <a:gd name="connsiteY4" fmla="*/ 783273 h 783276"/>
              <a:gd name="connsiteX0" fmla="*/ 403860 w 634365"/>
              <a:gd name="connsiteY0" fmla="*/ 783276 h 783276"/>
              <a:gd name="connsiteX1" fmla="*/ 0 w 634365"/>
              <a:gd name="connsiteY1" fmla="*/ 783268 h 783276"/>
              <a:gd name="connsiteX2" fmla="*/ 0 w 634365"/>
              <a:gd name="connsiteY2" fmla="*/ 5 h 783276"/>
              <a:gd name="connsiteX3" fmla="*/ 634365 w 634365"/>
              <a:gd name="connsiteY3" fmla="*/ 1905 h 783276"/>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1802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1802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5803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5803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5819"/>
              <a:gd name="connsiteX1" fmla="*/ 0 w 634365"/>
              <a:gd name="connsiteY1" fmla="*/ 783268 h 785819"/>
              <a:gd name="connsiteX2" fmla="*/ 0 w 634365"/>
              <a:gd name="connsiteY2" fmla="*/ 5 h 785819"/>
              <a:gd name="connsiteX3" fmla="*/ 457200 w 634365"/>
              <a:gd name="connsiteY3" fmla="*/ 0 h 785819"/>
              <a:gd name="connsiteX4" fmla="*/ 457200 w 634365"/>
              <a:gd name="connsiteY4" fmla="*/ 783273 h 785819"/>
              <a:gd name="connsiteX0" fmla="*/ 255803 w 634365"/>
              <a:gd name="connsiteY0" fmla="*/ 785819 h 785819"/>
              <a:gd name="connsiteX1" fmla="*/ 0 w 634365"/>
              <a:gd name="connsiteY1" fmla="*/ 783268 h 785819"/>
              <a:gd name="connsiteX2" fmla="*/ 0 w 634365"/>
              <a:gd name="connsiteY2" fmla="*/ 5 h 785819"/>
              <a:gd name="connsiteX3" fmla="*/ 634365 w 634365"/>
              <a:gd name="connsiteY3" fmla="*/ 1905 h 785819"/>
              <a:gd name="connsiteX0" fmla="*/ 457200 w 634365"/>
              <a:gd name="connsiteY0" fmla="*/ 783273 h 783279"/>
              <a:gd name="connsiteX1" fmla="*/ 0 w 634365"/>
              <a:gd name="connsiteY1" fmla="*/ 783268 h 783279"/>
              <a:gd name="connsiteX2" fmla="*/ 0 w 634365"/>
              <a:gd name="connsiteY2" fmla="*/ 5 h 783279"/>
              <a:gd name="connsiteX3" fmla="*/ 457200 w 634365"/>
              <a:gd name="connsiteY3" fmla="*/ 0 h 783279"/>
              <a:gd name="connsiteX4" fmla="*/ 457200 w 634365"/>
              <a:gd name="connsiteY4" fmla="*/ 783273 h 783279"/>
              <a:gd name="connsiteX0" fmla="*/ 255803 w 634365"/>
              <a:gd name="connsiteY0" fmla="*/ 783279 h 783279"/>
              <a:gd name="connsiteX1" fmla="*/ 0 w 634365"/>
              <a:gd name="connsiteY1" fmla="*/ 783268 h 783279"/>
              <a:gd name="connsiteX2" fmla="*/ 0 w 634365"/>
              <a:gd name="connsiteY2" fmla="*/ 5 h 783279"/>
              <a:gd name="connsiteX3" fmla="*/ 634365 w 634365"/>
              <a:gd name="connsiteY3" fmla="*/ 1905 h 78327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613"/>
              <a:gd name="connsiteX1" fmla="*/ 0 w 634365"/>
              <a:gd name="connsiteY1" fmla="*/ 783268 h 788613"/>
              <a:gd name="connsiteX2" fmla="*/ 0 w 634365"/>
              <a:gd name="connsiteY2" fmla="*/ 5 h 788613"/>
              <a:gd name="connsiteX3" fmla="*/ 457200 w 634365"/>
              <a:gd name="connsiteY3" fmla="*/ 0 h 788613"/>
              <a:gd name="connsiteX4" fmla="*/ 457200 w 634365"/>
              <a:gd name="connsiteY4" fmla="*/ 783273 h 788613"/>
              <a:gd name="connsiteX0" fmla="*/ 419063 w 634365"/>
              <a:gd name="connsiteY0" fmla="*/ 788613 h 788613"/>
              <a:gd name="connsiteX1" fmla="*/ 0 w 634365"/>
              <a:gd name="connsiteY1" fmla="*/ 783268 h 788613"/>
              <a:gd name="connsiteX2" fmla="*/ 0 w 634365"/>
              <a:gd name="connsiteY2" fmla="*/ 5 h 788613"/>
              <a:gd name="connsiteX3" fmla="*/ 634365 w 634365"/>
              <a:gd name="connsiteY3" fmla="*/ 1905 h 788613"/>
              <a:gd name="connsiteX0" fmla="*/ 457200 w 634365"/>
              <a:gd name="connsiteY0" fmla="*/ 783273 h 784803"/>
              <a:gd name="connsiteX1" fmla="*/ 0 w 634365"/>
              <a:gd name="connsiteY1" fmla="*/ 783268 h 784803"/>
              <a:gd name="connsiteX2" fmla="*/ 0 w 634365"/>
              <a:gd name="connsiteY2" fmla="*/ 5 h 784803"/>
              <a:gd name="connsiteX3" fmla="*/ 457200 w 634365"/>
              <a:gd name="connsiteY3" fmla="*/ 0 h 784803"/>
              <a:gd name="connsiteX4" fmla="*/ 457200 w 634365"/>
              <a:gd name="connsiteY4" fmla="*/ 783273 h 784803"/>
              <a:gd name="connsiteX0" fmla="*/ 419063 w 634365"/>
              <a:gd name="connsiteY0" fmla="*/ 784803 h 784803"/>
              <a:gd name="connsiteX1" fmla="*/ 0 w 634365"/>
              <a:gd name="connsiteY1" fmla="*/ 783268 h 784803"/>
              <a:gd name="connsiteX2" fmla="*/ 0 w 634365"/>
              <a:gd name="connsiteY2" fmla="*/ 5 h 784803"/>
              <a:gd name="connsiteX3" fmla="*/ 634365 w 634365"/>
              <a:gd name="connsiteY3" fmla="*/ 1905 h 784803"/>
            </a:gdLst>
            <a:ahLst/>
            <a:cxnLst>
              <a:cxn ang="0">
                <a:pos x="connsiteX0" y="connsiteY0"/>
              </a:cxn>
              <a:cxn ang="0">
                <a:pos x="connsiteX1" y="connsiteY1"/>
              </a:cxn>
              <a:cxn ang="0">
                <a:pos x="connsiteX2" y="connsiteY2"/>
              </a:cxn>
              <a:cxn ang="0">
                <a:pos x="connsiteX3" y="connsiteY3"/>
              </a:cxn>
            </a:cxnLst>
            <a:rect l="l" t="t" r="r" b="b"/>
            <a:pathLst>
              <a:path w="634365" h="784803" stroke="0" extrusionOk="0">
                <a:moveTo>
                  <a:pt x="457200" y="783273"/>
                </a:moveTo>
                <a:lnTo>
                  <a:pt x="0" y="783268"/>
                </a:lnTo>
                <a:lnTo>
                  <a:pt x="0" y="5"/>
                </a:lnTo>
                <a:cubicBezTo>
                  <a:pt x="0" y="2"/>
                  <a:pt x="204695" y="0"/>
                  <a:pt x="457200" y="0"/>
                </a:cubicBezTo>
                <a:lnTo>
                  <a:pt x="457200" y="783273"/>
                </a:lnTo>
                <a:close/>
              </a:path>
              <a:path w="634365" h="784803" fill="none">
                <a:moveTo>
                  <a:pt x="419063" y="784803"/>
                </a:moveTo>
                <a:lnTo>
                  <a:pt x="0" y="783268"/>
                </a:lnTo>
                <a:lnTo>
                  <a:pt x="0" y="5"/>
                </a:lnTo>
                <a:cubicBezTo>
                  <a:pt x="0" y="2"/>
                  <a:pt x="381860" y="1905"/>
                  <a:pt x="634365" y="1905"/>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98" name="TextBox 97"/>
          <p:cNvSpPr txBox="1"/>
          <p:nvPr/>
        </p:nvSpPr>
        <p:spPr>
          <a:xfrm>
            <a:off x="3073416" y="4458065"/>
            <a:ext cx="576843"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a:t>
            </a:r>
            <a:r>
              <a:rPr lang="en-GB" sz="1400" dirty="0">
                <a:solidFill>
                  <a:srgbClr val="000000"/>
                </a:solidFill>
              </a:rPr>
              <a:t>0.08</a:t>
            </a:r>
            <a:endParaRPr lang="en-US" sz="1400" dirty="0">
              <a:solidFill>
                <a:srgbClr val="000000"/>
              </a:solidFill>
            </a:endParaRPr>
          </a:p>
        </p:txBody>
      </p:sp>
      <p:sp>
        <p:nvSpPr>
          <p:cNvPr id="99" name="TextBox 98"/>
          <p:cNvSpPr txBox="1"/>
          <p:nvPr/>
        </p:nvSpPr>
        <p:spPr>
          <a:xfrm>
            <a:off x="2891030" y="4898963"/>
            <a:ext cx="1546593"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a:t>
            </a:r>
            <a:r>
              <a:rPr lang="en-GB" sz="1400" dirty="0">
                <a:solidFill>
                  <a:srgbClr val="000000"/>
                </a:solidFill>
              </a:rPr>
              <a:t>0.25</a:t>
            </a:r>
            <a:r>
              <a:rPr lang="en-GB" sz="1400" baseline="30000" dirty="0">
                <a:solidFill>
                  <a:srgbClr val="000000"/>
                </a:solidFill>
              </a:rPr>
              <a:t>b</a:t>
            </a:r>
            <a:endParaRPr lang="en-US" sz="1400" b="1" dirty="0">
              <a:solidFill>
                <a:srgbClr val="000000"/>
              </a:solidFill>
            </a:endParaRPr>
          </a:p>
        </p:txBody>
      </p:sp>
      <p:sp>
        <p:nvSpPr>
          <p:cNvPr id="100" name="TextBox 99"/>
          <p:cNvSpPr txBox="1"/>
          <p:nvPr/>
        </p:nvSpPr>
        <p:spPr>
          <a:xfrm rot="16200000">
            <a:off x="-75203" y="3267237"/>
            <a:ext cx="2563367"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spTree>
    <p:extLst>
      <p:ext uri="{BB962C8B-B14F-4D97-AF65-F5344CB8AC3E}">
        <p14:creationId xmlns:p14="http://schemas.microsoft.com/office/powerpoint/2010/main" val="225630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SIROCCO and CALIMA: </a:t>
            </a:r>
            <a:r>
              <a:rPr lang="en-US" sz="2400" dirty="0">
                <a:solidFill>
                  <a:schemeClr val="accent1"/>
                </a:solidFill>
                <a:latin typeface="+mj-lt"/>
              </a:rPr>
              <a:t>Benralizumab Improved Patient-Reported Measures of Asthma Control and Quality of Life </a:t>
            </a:r>
            <a:r>
              <a:rPr lang="en-US" altLang="en-US" sz="2400" dirty="0">
                <a:solidFill>
                  <a:schemeClr val="accent1"/>
                </a:solidFill>
                <a:latin typeface="+mj-lt"/>
              </a:rPr>
              <a:t>(EOS </a:t>
            </a:r>
            <a:r>
              <a:rPr lang="en-US" sz="2400" dirty="0">
                <a:solidFill>
                  <a:schemeClr val="accent1"/>
                </a:solidFill>
                <a:latin typeface="+mj-lt"/>
              </a:rPr>
              <a:t>≥</a:t>
            </a:r>
            <a:r>
              <a:rPr lang="en-US" sz="2400" dirty="0">
                <a:solidFill>
                  <a:srgbClr val="830051"/>
                </a:solidFill>
                <a:latin typeface="+mj-lt"/>
              </a:rPr>
              <a:t>300 cells/µL</a:t>
            </a:r>
            <a:r>
              <a:rPr lang="en-US" sz="2400" dirty="0">
                <a:solidFill>
                  <a:schemeClr val="accent1"/>
                </a:solidFill>
                <a:latin typeface="+mj-lt"/>
              </a:rPr>
              <a:t>, High-Dosage ICS</a:t>
            </a:r>
            <a:r>
              <a:rPr lang="en-GB" sz="2400" dirty="0">
                <a:solidFill>
                  <a:schemeClr val="accent1"/>
                </a:solidFill>
                <a:latin typeface="+mj-lt"/>
              </a:rPr>
              <a:t>)</a:t>
            </a:r>
            <a:endParaRPr lang="en-US" sz="2400" dirty="0">
              <a:solidFill>
                <a:schemeClr val="accent1"/>
              </a:solidFill>
              <a:latin typeface="+mj-lt"/>
            </a:endParaRP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20</a:t>
            </a:fld>
            <a:endParaRPr lang="en-US" dirty="0">
              <a:solidFill>
                <a:srgbClr val="000000"/>
              </a:solidFill>
            </a:endParaRPr>
          </a:p>
        </p:txBody>
      </p:sp>
      <p:sp>
        <p:nvSpPr>
          <p:cNvPr id="3" name="Text Placeholder 2"/>
          <p:cNvSpPr>
            <a:spLocks noGrp="1"/>
          </p:cNvSpPr>
          <p:nvPr>
            <p:ph type="body" sz="quarter" idx="13"/>
          </p:nvPr>
        </p:nvSpPr>
        <p:spPr>
          <a:xfrm>
            <a:off x="457200" y="5851602"/>
            <a:ext cx="10386646" cy="1005840"/>
          </a:xfrm>
        </p:spPr>
        <p:txBody>
          <a:bodyPr/>
          <a:lstStyle/>
          <a:p>
            <a:r>
              <a:rPr lang="en-GB" baseline="30000" dirty="0">
                <a:solidFill>
                  <a:srgbClr val="000000"/>
                </a:solidFill>
              </a:rPr>
              <a:t>a</a:t>
            </a:r>
            <a:r>
              <a:rPr lang="en-GB" dirty="0">
                <a:solidFill>
                  <a:srgbClr val="000000"/>
                </a:solidFill>
              </a:rPr>
              <a:t>Data for the CALIMA study is from high-dosage ICS cohort.</a:t>
            </a:r>
            <a:endParaRPr lang="en-US" dirty="0">
              <a:solidFill>
                <a:srgbClr val="000000"/>
              </a:solidFill>
            </a:endParaRPr>
          </a:p>
          <a:p>
            <a:r>
              <a:rPr lang="en-US" dirty="0"/>
              <a:t>ACQ-6 = Asthma Control Questionnaire-6; AQLQ(S)+12 = Standardised Asthma Quality of Life Questionnaire for patients 12 years and older; EOS = baseline blood eosinophil count; ICS = inhaled corticosteroids; Q4W = every 4 weeks</a:t>
            </a:r>
            <a:r>
              <a:rPr lang="en-US" dirty="0">
                <a:solidFill>
                  <a:srgbClr val="000000"/>
                </a:solidFill>
              </a:rPr>
              <a:t>; Q8W = every 8 weeks.</a:t>
            </a:r>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r>
              <a:rPr lang="en-US" dirty="0">
                <a:solidFill>
                  <a:prstClr val="black"/>
                </a:solidFill>
                <a:cs typeface="Arial" panose="020B0604020202020204" pitchFamily="34" charset="0"/>
              </a:rPr>
              <a:t>; </a:t>
            </a:r>
            <a:r>
              <a:rPr lang="en-US" dirty="0"/>
              <a:t>3. In House Data, AstraZeneca Pharmaceuticals LP. CSR D3250C00017;      4. In House Data, AstraZeneca Pharmaceuticals LP. CSR D3250C00018.</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06603682"/>
              </p:ext>
            </p:extLst>
          </p:nvPr>
        </p:nvGraphicFramePr>
        <p:xfrm>
          <a:off x="457200" y="1680515"/>
          <a:ext cx="11277600" cy="1483360"/>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2255520">
                  <a:extLst>
                    <a:ext uri="{9D8B030D-6E8A-4147-A177-3AD203B41FA5}">
                      <a16:colId xmlns:a16="http://schemas.microsoft.com/office/drawing/2014/main" val="20002"/>
                    </a:ext>
                  </a:extLst>
                </a:gridCol>
                <a:gridCol w="2255520">
                  <a:extLst>
                    <a:ext uri="{9D8B030D-6E8A-4147-A177-3AD203B41FA5}">
                      <a16:colId xmlns:a16="http://schemas.microsoft.com/office/drawing/2014/main" val="20003"/>
                    </a:ext>
                  </a:extLst>
                </a:gridCol>
                <a:gridCol w="2255520">
                  <a:extLst>
                    <a:ext uri="{9D8B030D-6E8A-4147-A177-3AD203B41FA5}">
                      <a16:colId xmlns:a16="http://schemas.microsoft.com/office/drawing/2014/main" val="20004"/>
                    </a:ext>
                  </a:extLst>
                </a:gridCol>
              </a:tblGrid>
              <a:tr h="370840">
                <a:tc>
                  <a:txBody>
                    <a:bodyPr/>
                    <a:lstStyle/>
                    <a:p>
                      <a:endParaRPr lang="en-US" sz="18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gridSpan="2">
                  <a:txBody>
                    <a:bodyPr/>
                    <a:lstStyle/>
                    <a:p>
                      <a:pPr algn="ctr"/>
                      <a:r>
                        <a:rPr lang="en-US" sz="1800" dirty="0">
                          <a:solidFill>
                            <a:schemeClr val="bg1"/>
                          </a:solidFill>
                        </a:rPr>
                        <a:t>SIROCCO (48</a:t>
                      </a:r>
                      <a:r>
                        <a:rPr lang="en-US" sz="1800" baseline="0" dirty="0">
                          <a:solidFill>
                            <a:schemeClr val="bg1"/>
                          </a:solidFill>
                        </a:rPr>
                        <a:t> Weeks)</a:t>
                      </a:r>
                      <a:r>
                        <a:rPr lang="en-US" sz="1800" baseline="30000" dirty="0">
                          <a:solidFill>
                            <a:schemeClr val="bg1"/>
                          </a:solidFill>
                        </a:rPr>
                        <a:t>1</a:t>
                      </a:r>
                      <a:endParaRPr lang="en-US" sz="1800" dirty="0">
                        <a:solidFill>
                          <a:schemeClr val="bg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tc gridSpan="2">
                  <a:txBody>
                    <a:bodyPr/>
                    <a:lstStyle/>
                    <a:p>
                      <a:pPr algn="ctr"/>
                      <a:r>
                        <a:rPr lang="en-US" sz="1800" dirty="0">
                          <a:solidFill>
                            <a:schemeClr val="bg1"/>
                          </a:solidFill>
                        </a:rPr>
                        <a:t>CALIMA (56 Weeks)</a:t>
                      </a:r>
                      <a:r>
                        <a:rPr lang="en-US" sz="1800" baseline="30000" dirty="0">
                          <a:solidFill>
                            <a:schemeClr val="bg1"/>
                          </a:solidFill>
                        </a:rPr>
                        <a:t>2,a</a:t>
                      </a:r>
                      <a:endParaRPr lang="en-US" sz="1800" dirty="0">
                        <a:solidFill>
                          <a:schemeClr val="bg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sz="18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marL="88236" marR="88236"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marL="88236" marR="88236" anchor="ctr">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800" dirty="0">
                          <a:solidFill>
                            <a:schemeClr val="tx1"/>
                          </a:solidFill>
                        </a:rPr>
                        <a:t>ACQ-6 score</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800" dirty="0">
                          <a:solidFill>
                            <a:schemeClr val="tx1"/>
                          </a:solidFill>
                        </a:rPr>
                        <a:t>-0.15</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=0.111)</a:t>
                      </a:r>
                      <a:endParaRPr lang="en-US" sz="1800" dirty="0">
                        <a:solidFill>
                          <a:schemeClr val="tx1"/>
                        </a:solidFill>
                      </a:endParaRP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-0.29 (</a:t>
                      </a:r>
                      <a:r>
                        <a:rPr lang="en-US" sz="1800" i="0" dirty="0">
                          <a:solidFill>
                            <a:schemeClr val="tx1"/>
                          </a:solidFill>
                        </a:rPr>
                        <a:t>p</a:t>
                      </a:r>
                      <a:r>
                        <a:rPr lang="en-US" sz="1800" dirty="0">
                          <a:solidFill>
                            <a:schemeClr val="tx1"/>
                          </a:solidFill>
                        </a:rPr>
                        <a:t>=0.003)</a:t>
                      </a:r>
                    </a:p>
                  </a:txBody>
                  <a:tcPr marL="88236" marR="88236" anchor="ctr">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-0.19</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=0.043)</a:t>
                      </a:r>
                      <a:endParaRPr lang="en-US" sz="1800" dirty="0">
                        <a:solidFill>
                          <a:schemeClr val="tx1"/>
                        </a:solidFill>
                      </a:endParaRP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-0.25 (</a:t>
                      </a:r>
                      <a:r>
                        <a:rPr lang="en-US" sz="1800" i="0" dirty="0">
                          <a:solidFill>
                            <a:schemeClr val="tx1"/>
                          </a:solidFill>
                        </a:rPr>
                        <a:t>p</a:t>
                      </a:r>
                      <a:r>
                        <a:rPr lang="en-US" sz="1800" dirty="0">
                          <a:solidFill>
                            <a:schemeClr val="tx1"/>
                          </a:solidFill>
                        </a:rPr>
                        <a:t>=0.008)</a:t>
                      </a:r>
                    </a:p>
                  </a:txBody>
                  <a:tcPr marL="88236" marR="88236" anchor="ctr">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370840">
                <a:tc>
                  <a:txBody>
                    <a:bodyPr/>
                    <a:lstStyle/>
                    <a:p>
                      <a:r>
                        <a:rPr lang="en-US" sz="1800" dirty="0">
                          <a:solidFill>
                            <a:schemeClr val="tx1"/>
                          </a:solidFill>
                        </a:rPr>
                        <a:t>AQLQ(S)</a:t>
                      </a:r>
                      <a:r>
                        <a:rPr lang="en-US" sz="1800" baseline="0" dirty="0">
                          <a:solidFill>
                            <a:schemeClr val="tx1"/>
                          </a:solidFill>
                        </a:rPr>
                        <a:t>+12 score</a:t>
                      </a:r>
                      <a:endParaRPr lang="en-US" sz="18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0.18</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=0.081)</a:t>
                      </a:r>
                      <a:endParaRPr lang="en-US" sz="1800" dirty="0">
                        <a:solidFill>
                          <a:schemeClr val="tx1"/>
                        </a:solidFill>
                      </a:endParaRP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0.30</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=0.004)</a:t>
                      </a:r>
                      <a:endParaRPr lang="en-US" sz="18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0.16 (</a:t>
                      </a:r>
                      <a:r>
                        <a:rPr lang="en-US" sz="1800" i="0" dirty="0">
                          <a:solidFill>
                            <a:schemeClr val="tx1"/>
                          </a:solidFill>
                        </a:rPr>
                        <a:t>p</a:t>
                      </a:r>
                      <a:r>
                        <a:rPr lang="en-US" sz="1800" dirty="0">
                          <a:solidFill>
                            <a:schemeClr val="tx1"/>
                          </a:solidFill>
                        </a:rPr>
                        <a:t>=0.119)</a:t>
                      </a: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0.24 (</a:t>
                      </a:r>
                      <a:r>
                        <a:rPr lang="en-US" sz="1800" i="0" dirty="0">
                          <a:solidFill>
                            <a:schemeClr val="tx1"/>
                          </a:solidFill>
                        </a:rPr>
                        <a:t>p</a:t>
                      </a:r>
                      <a:r>
                        <a:rPr lang="en-US" sz="1800" dirty="0">
                          <a:solidFill>
                            <a:schemeClr val="tx1"/>
                          </a:solidFill>
                        </a:rPr>
                        <a:t>=0.019)</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835354458"/>
              </p:ext>
            </p:extLst>
          </p:nvPr>
        </p:nvGraphicFramePr>
        <p:xfrm>
          <a:off x="457199" y="3694200"/>
          <a:ext cx="11277602" cy="1483360"/>
        </p:xfrm>
        <a:graphic>
          <a:graphicData uri="http://schemas.openxmlformats.org/drawingml/2006/table">
            <a:tbl>
              <a:tblPr firstRow="1" bandRow="1">
                <a:tableStyleId>{5C22544A-7EE6-4342-B048-85BDC9FD1C3A}</a:tableStyleId>
              </a:tblPr>
              <a:tblGrid>
                <a:gridCol w="2262250">
                  <a:extLst>
                    <a:ext uri="{9D8B030D-6E8A-4147-A177-3AD203B41FA5}">
                      <a16:colId xmlns:a16="http://schemas.microsoft.com/office/drawing/2014/main" val="20000"/>
                    </a:ext>
                  </a:extLst>
                </a:gridCol>
                <a:gridCol w="1137443">
                  <a:extLst>
                    <a:ext uri="{9D8B030D-6E8A-4147-A177-3AD203B41FA5}">
                      <a16:colId xmlns:a16="http://schemas.microsoft.com/office/drawing/2014/main" val="20001"/>
                    </a:ext>
                  </a:extLst>
                </a:gridCol>
                <a:gridCol w="1433565">
                  <a:extLst>
                    <a:ext uri="{9D8B030D-6E8A-4147-A177-3AD203B41FA5}">
                      <a16:colId xmlns:a16="http://schemas.microsoft.com/office/drawing/2014/main" val="20002"/>
                    </a:ext>
                  </a:extLst>
                </a:gridCol>
                <a:gridCol w="1941616">
                  <a:extLst>
                    <a:ext uri="{9D8B030D-6E8A-4147-A177-3AD203B41FA5}">
                      <a16:colId xmlns:a16="http://schemas.microsoft.com/office/drawing/2014/main" val="20003"/>
                    </a:ext>
                  </a:extLst>
                </a:gridCol>
                <a:gridCol w="1280556">
                  <a:extLst>
                    <a:ext uri="{9D8B030D-6E8A-4147-A177-3AD203B41FA5}">
                      <a16:colId xmlns:a16="http://schemas.microsoft.com/office/drawing/2014/main" val="20004"/>
                    </a:ext>
                  </a:extLst>
                </a:gridCol>
                <a:gridCol w="1611086">
                  <a:extLst>
                    <a:ext uri="{9D8B030D-6E8A-4147-A177-3AD203B41FA5}">
                      <a16:colId xmlns:a16="http://schemas.microsoft.com/office/drawing/2014/main" val="20005"/>
                    </a:ext>
                  </a:extLst>
                </a:gridCol>
                <a:gridCol w="1611086">
                  <a:extLst>
                    <a:ext uri="{9D8B030D-6E8A-4147-A177-3AD203B41FA5}">
                      <a16:colId xmlns:a16="http://schemas.microsoft.com/office/drawing/2014/main" val="20006"/>
                    </a:ext>
                  </a:extLst>
                </a:gridCol>
              </a:tblGrid>
              <a:tr h="370840">
                <a:tc>
                  <a:txBody>
                    <a:bodyPr/>
                    <a:lstStyle/>
                    <a:p>
                      <a:endParaRPr lang="en-US" sz="18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gridSpan="3">
                  <a:txBody>
                    <a:bodyPr/>
                    <a:lstStyle/>
                    <a:p>
                      <a:pPr algn="ctr"/>
                      <a:r>
                        <a:rPr lang="en-US" sz="1800" dirty="0">
                          <a:solidFill>
                            <a:schemeClr val="bg1"/>
                          </a:solidFill>
                        </a:rPr>
                        <a:t>SIROCCO (48</a:t>
                      </a:r>
                      <a:r>
                        <a:rPr lang="en-US" sz="1800" baseline="0" dirty="0">
                          <a:solidFill>
                            <a:schemeClr val="bg1"/>
                          </a:solidFill>
                        </a:rPr>
                        <a:t> Weeks)</a:t>
                      </a:r>
                      <a:r>
                        <a:rPr lang="en-US" sz="1800" baseline="30000" dirty="0">
                          <a:solidFill>
                            <a:schemeClr val="bg1"/>
                          </a:solidFill>
                        </a:rPr>
                        <a:t>3</a:t>
                      </a:r>
                      <a:endParaRPr lang="en-US" sz="1800" dirty="0">
                        <a:solidFill>
                          <a:schemeClr val="bg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pPr algn="ctr"/>
                      <a:endParaRPr lang="en-US" sz="1800" dirty="0"/>
                    </a:p>
                  </a:txBody>
                  <a:tcPr/>
                </a:tc>
                <a:tc hMerge="1">
                  <a:txBody>
                    <a:bodyPr/>
                    <a:lstStyle/>
                    <a:p>
                      <a:endParaRPr lang="en-US" dirty="0"/>
                    </a:p>
                  </a:txBody>
                  <a:tcPr/>
                </a:tc>
                <a:tc gridSpan="3">
                  <a:txBody>
                    <a:bodyPr/>
                    <a:lstStyle/>
                    <a:p>
                      <a:pPr algn="ctr"/>
                      <a:r>
                        <a:rPr lang="en-US" sz="1800" dirty="0">
                          <a:solidFill>
                            <a:schemeClr val="bg1"/>
                          </a:solidFill>
                        </a:rPr>
                        <a:t>CALIMA</a:t>
                      </a:r>
                      <a:r>
                        <a:rPr lang="en-US" sz="1800" baseline="30000" dirty="0">
                          <a:solidFill>
                            <a:schemeClr val="bg1"/>
                          </a:solidFill>
                        </a:rPr>
                        <a:t>a</a:t>
                      </a:r>
                      <a:r>
                        <a:rPr lang="en-US" sz="1800" dirty="0">
                          <a:solidFill>
                            <a:schemeClr val="bg1"/>
                          </a:solidFill>
                        </a:rPr>
                        <a:t> (56 Weeks)</a:t>
                      </a:r>
                      <a:r>
                        <a:rPr lang="en-US" sz="1800" baseline="30000" dirty="0">
                          <a:solidFill>
                            <a:schemeClr val="bg1"/>
                          </a:solidFill>
                        </a:rPr>
                        <a:t>4</a:t>
                      </a:r>
                      <a:endParaRPr lang="en-US" sz="1800" dirty="0">
                        <a:solidFill>
                          <a:schemeClr val="bg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pPr algn="ctr"/>
                      <a:endParaRPr lang="en-US" sz="1800"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sz="18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Placebo</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Placebo</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800" dirty="0">
                          <a:solidFill>
                            <a:schemeClr val="tx1"/>
                          </a:solidFill>
                        </a:rPr>
                        <a:t>ACQ-6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800" dirty="0">
                          <a:solidFill>
                            <a:schemeClr val="tx1"/>
                          </a:solidFill>
                        </a:rPr>
                        <a:t>49.8</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57.1</a:t>
                      </a:r>
                    </a:p>
                  </a:txBody>
                  <a:tcPr anchor="ct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60.3</a:t>
                      </a:r>
                    </a:p>
                  </a:txBody>
                  <a:tcPr anchor="ctr">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59.3</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63.5</a:t>
                      </a:r>
                    </a:p>
                  </a:txBody>
                  <a:tcPr anchor="ct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63.2</a:t>
                      </a: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370840">
                <a:tc>
                  <a:txBody>
                    <a:bodyPr/>
                    <a:lstStyle/>
                    <a:p>
                      <a:r>
                        <a:rPr lang="en-US" sz="1800" dirty="0">
                          <a:solidFill>
                            <a:schemeClr val="tx1"/>
                          </a:solidFill>
                        </a:rPr>
                        <a:t>AQLQ(S)+12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49.1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55.3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57.3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58.9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61.4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60.3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10" name="TextBox 9"/>
          <p:cNvSpPr txBox="1"/>
          <p:nvPr/>
        </p:nvSpPr>
        <p:spPr>
          <a:xfrm>
            <a:off x="2699658" y="3247884"/>
            <a:ext cx="9035142" cy="400110"/>
          </a:xfrm>
          <a:prstGeom prst="rect">
            <a:avLst/>
          </a:prstGeom>
          <a:noFill/>
        </p:spPr>
        <p:txBody>
          <a:bodyPr wrap="square" rtlCol="0">
            <a:spAutoFit/>
          </a:bodyPr>
          <a:lstStyle/>
          <a:p>
            <a:pPr algn="ctr"/>
            <a:r>
              <a:rPr lang="en-US" sz="2000" b="1" dirty="0">
                <a:solidFill>
                  <a:srgbClr val="000000"/>
                </a:solidFill>
              </a:rPr>
              <a:t>Proportion of Responders at Time Point (Improvement ≥0.5 Units)</a:t>
            </a:r>
          </a:p>
        </p:txBody>
      </p:sp>
      <p:sp>
        <p:nvSpPr>
          <p:cNvPr id="12" name="Content Placeholder 2"/>
          <p:cNvSpPr txBox="1">
            <a:spLocks/>
          </p:cNvSpPr>
          <p:nvPr/>
        </p:nvSpPr>
        <p:spPr>
          <a:xfrm>
            <a:off x="457199" y="5346191"/>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0"/>
              </a:spcAft>
              <a:buClr>
                <a:schemeClr val="accent1"/>
              </a:buClr>
            </a:pPr>
            <a:r>
              <a:rPr lang="en-US" sz="1600" b="1" dirty="0">
                <a:solidFill>
                  <a:srgbClr val="000000"/>
                </a:solidFill>
              </a:rPr>
              <a:t>Mean ACQ-6 and AQLQ(S)+12 scores were consistently improved for the Q8W dosing arm</a:t>
            </a:r>
          </a:p>
          <a:p>
            <a:pPr>
              <a:spcBef>
                <a:spcPts val="300"/>
              </a:spcBef>
              <a:spcAft>
                <a:spcPts val="0"/>
              </a:spcAft>
              <a:buClr>
                <a:schemeClr val="accent1"/>
              </a:buClr>
            </a:pPr>
            <a:r>
              <a:rPr lang="en-US" sz="1600" b="1" dirty="0">
                <a:solidFill>
                  <a:srgbClr val="000000"/>
                </a:solidFill>
              </a:rPr>
              <a:t>Responder analyses generally favored benralizumab treatment</a:t>
            </a:r>
          </a:p>
        </p:txBody>
      </p:sp>
      <p:sp>
        <p:nvSpPr>
          <p:cNvPr id="13" name="TextBox 12"/>
          <p:cNvSpPr txBox="1"/>
          <p:nvPr/>
        </p:nvSpPr>
        <p:spPr>
          <a:xfrm>
            <a:off x="2699658" y="1267130"/>
            <a:ext cx="9028070" cy="400110"/>
          </a:xfrm>
          <a:prstGeom prst="rect">
            <a:avLst/>
          </a:prstGeom>
          <a:noFill/>
        </p:spPr>
        <p:txBody>
          <a:bodyPr wrap="square" rtlCol="0">
            <a:spAutoFit/>
          </a:bodyPr>
          <a:lstStyle/>
          <a:p>
            <a:pPr algn="ctr"/>
            <a:r>
              <a:rPr lang="en-US" sz="2000" b="1" dirty="0">
                <a:solidFill>
                  <a:srgbClr val="000000"/>
                </a:solidFill>
              </a:rPr>
              <a:t>Mean </a:t>
            </a:r>
            <a:r>
              <a:rPr lang="en-US" sz="2000" b="1" dirty="0"/>
              <a:t>Change From </a:t>
            </a:r>
            <a:r>
              <a:rPr lang="en-US" sz="2000" b="1" dirty="0">
                <a:solidFill>
                  <a:srgbClr val="000000"/>
                </a:solidFill>
              </a:rPr>
              <a:t>Baseline vs. Placebo at Time Point </a:t>
            </a:r>
          </a:p>
        </p:txBody>
      </p:sp>
    </p:spTree>
    <p:extLst>
      <p:ext uri="{BB962C8B-B14F-4D97-AF65-F5344CB8AC3E}">
        <p14:creationId xmlns:p14="http://schemas.microsoft.com/office/powerpoint/2010/main" val="304428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633"/>
          <a:stretch/>
        </p:blipFill>
        <p:spPr bwMode="auto">
          <a:xfrm>
            <a:off x="6134100" y="1372671"/>
            <a:ext cx="5537200" cy="369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400" dirty="0"/>
              <a:t>SIROCCO and CALIMA: Benralizumab Q4W and Q8W Increased </a:t>
            </a:r>
            <a:r>
              <a:rPr lang="en-US" sz="2400" dirty="0">
                <a:solidFill>
                  <a:srgbClr val="7F134C"/>
                </a:solidFill>
              </a:rPr>
              <a:t>Morning</a:t>
            </a:r>
            <a:r>
              <a:rPr lang="en-US" sz="2400" dirty="0">
                <a:solidFill>
                  <a:schemeClr val="accent1">
                    <a:lumMod val="60000"/>
                    <a:lumOff val="40000"/>
                  </a:schemeClr>
                </a:solidFill>
              </a:rPr>
              <a:t> </a:t>
            </a:r>
            <a:r>
              <a:rPr lang="en-US" sz="2400" dirty="0"/>
              <a:t>PEF </a:t>
            </a:r>
            <a:r>
              <a:rPr lang="en-US" altLang="en-US" dirty="0"/>
              <a:t>(EOS </a:t>
            </a:r>
            <a:r>
              <a:rPr lang="en-US" dirty="0"/>
              <a:t>≥300 </a:t>
            </a:r>
            <a:r>
              <a:rPr lang="en-US" dirty="0">
                <a:solidFill>
                  <a:srgbClr val="7F134C"/>
                </a:solidFill>
              </a:rPr>
              <a:t>cells/</a:t>
            </a:r>
            <a:r>
              <a:rPr lang="en-US" dirty="0"/>
              <a:t>µL, High-Dosage ICS</a:t>
            </a:r>
            <a:r>
              <a:rPr lang="en-GB" dirty="0"/>
              <a:t>)</a:t>
            </a:r>
            <a:endParaRPr lang="en-US" sz="2400" dirty="0"/>
          </a:p>
        </p:txBody>
      </p:sp>
      <p:sp>
        <p:nvSpPr>
          <p:cNvPr id="4" name="Slide Number Placeholder 3"/>
          <p:cNvSpPr>
            <a:spLocks noGrp="1"/>
          </p:cNvSpPr>
          <p:nvPr>
            <p:ph type="sldNum" sz="quarter" idx="12"/>
          </p:nvPr>
        </p:nvSpPr>
        <p:spPr/>
        <p:txBody>
          <a:bodyPr/>
          <a:lstStyle/>
          <a:p>
            <a:fld id="{481F2B7F-198A-42B2-B878-1A7737CDC9EB}" type="slidenum">
              <a:rPr lang="en-US" smtClean="0">
                <a:solidFill>
                  <a:srgbClr val="000000"/>
                </a:solidFill>
              </a:rPr>
              <a:pPr/>
              <a:t>21</a:t>
            </a:fld>
            <a:endParaRPr lang="en-US" dirty="0">
              <a:solidFill>
                <a:srgbClr val="000000"/>
              </a:solidFill>
            </a:endParaRPr>
          </a:p>
        </p:txBody>
      </p:sp>
      <p:sp>
        <p:nvSpPr>
          <p:cNvPr id="1275" name="Content Placeholder 4"/>
          <p:cNvSpPr>
            <a:spLocks noGrp="1"/>
          </p:cNvSpPr>
          <p:nvPr>
            <p:ph type="body" sz="quarter" idx="13"/>
          </p:nvPr>
        </p:nvSpPr>
        <p:spPr/>
        <p:txBody>
          <a:bodyPr/>
          <a:lstStyle/>
          <a:p>
            <a:r>
              <a:rPr lang="en-US" sz="900" dirty="0"/>
              <a:t>Note: Error bars represent 95% CI; p-values are from the repeated measures analysis. Benra = benralizumab; EOS=baseline blood eosinophil count; ICS = inhaled corticosteroids; LSM = least squares mean; PEF = peak expiratory flow; Q4W = every 4 weeks; Q8W = every 8 weeks</a:t>
            </a:r>
            <a:r>
              <a:rPr lang="en-GB" sz="900" dirty="0"/>
              <a:t>.</a:t>
            </a:r>
          </a:p>
          <a:p>
            <a:r>
              <a:rPr lang="en-US" sz="900" dirty="0"/>
              <a:t>1. In House Data, AstraZeneca Pharmaceuticals LP. CSR D3250C00017, Section. 12.2; 2. In House Data, AstraZeneca Pharmaceuticals LP. CSR D3250C00017. Section. 12.6; 3. In House Data, AstraZeneca Pharmaceuticals LP. CSR D3250C00018, Section. 12.2; 4. In House Data, AstraZeneca Pharmaceuticals LP. CSR D3250C00018, Section. 12.6.</a:t>
            </a:r>
          </a:p>
        </p:txBody>
      </p:sp>
      <p:grpSp>
        <p:nvGrpSpPr>
          <p:cNvPr id="1092" name="Group 1091"/>
          <p:cNvGrpSpPr/>
          <p:nvPr/>
        </p:nvGrpSpPr>
        <p:grpSpPr>
          <a:xfrm>
            <a:off x="4404117" y="982853"/>
            <a:ext cx="4979375" cy="307777"/>
            <a:chOff x="4100918" y="1375603"/>
            <a:chExt cx="4979375" cy="307777"/>
          </a:xfrm>
        </p:grpSpPr>
        <p:sp>
          <p:nvSpPr>
            <p:cNvPr id="1093" name="TextBox 1092"/>
            <p:cNvSpPr txBox="1"/>
            <p:nvPr/>
          </p:nvSpPr>
          <p:spPr>
            <a:xfrm>
              <a:off x="5686494" y="1375603"/>
              <a:ext cx="1939842" cy="307777"/>
            </a:xfrm>
            <a:prstGeom prst="rect">
              <a:avLst/>
            </a:prstGeom>
            <a:noFill/>
          </p:spPr>
          <p:txBody>
            <a:bodyPr wrap="square" rtlCol="0">
              <a:spAutoFit/>
            </a:bodyPr>
            <a:lstStyle/>
            <a:p>
              <a:pPr defTabSz="609551"/>
              <a:r>
                <a:rPr lang="en-GB" sz="1400" dirty="0">
                  <a:solidFill>
                    <a:srgbClr val="000000"/>
                  </a:solidFill>
                </a:rPr>
                <a:t>Benra Q4W</a:t>
              </a:r>
            </a:p>
          </p:txBody>
        </p:sp>
        <p:grpSp>
          <p:nvGrpSpPr>
            <p:cNvPr id="1094" name="Group 1093"/>
            <p:cNvGrpSpPr/>
            <p:nvPr/>
          </p:nvGrpSpPr>
          <p:grpSpPr>
            <a:xfrm>
              <a:off x="4100918" y="1488779"/>
              <a:ext cx="346516" cy="95832"/>
              <a:chOff x="7091218" y="1344778"/>
              <a:chExt cx="346516" cy="95832"/>
            </a:xfrm>
          </p:grpSpPr>
          <p:cxnSp>
            <p:nvCxnSpPr>
              <p:cNvPr id="1105" name="Straight Connector 1104"/>
              <p:cNvCxnSpPr/>
              <p:nvPr/>
            </p:nvCxnSpPr>
            <p:spPr>
              <a:xfrm>
                <a:off x="7128297" y="1391972"/>
                <a:ext cx="272865" cy="0"/>
              </a:xfrm>
              <a:prstGeom prst="line">
                <a:avLst/>
              </a:prstGeom>
              <a:ln w="2857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06" name="Oval 136"/>
              <p:cNvSpPr>
                <a:spLocks noChangeArrowheads="1"/>
              </p:cNvSpPr>
              <p:nvPr/>
            </p:nvSpPr>
            <p:spPr bwMode="auto">
              <a:xfrm>
                <a:off x="7091218" y="1344778"/>
                <a:ext cx="90273" cy="95832"/>
              </a:xfrm>
              <a:prstGeom prst="ellipse">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chemeClr val="bg1">
                      <a:lumMod val="50000"/>
                    </a:schemeClr>
                  </a:solidFill>
                </a:endParaRPr>
              </a:p>
            </p:txBody>
          </p:sp>
          <p:sp>
            <p:nvSpPr>
              <p:cNvPr id="1107" name="Oval 136"/>
              <p:cNvSpPr>
                <a:spLocks noChangeArrowheads="1"/>
              </p:cNvSpPr>
              <p:nvPr/>
            </p:nvSpPr>
            <p:spPr bwMode="auto">
              <a:xfrm>
                <a:off x="7347461" y="1344778"/>
                <a:ext cx="90273" cy="95832"/>
              </a:xfrm>
              <a:prstGeom prst="ellipse">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grpSp>
        <p:grpSp>
          <p:nvGrpSpPr>
            <p:cNvPr id="1095" name="Group 1094"/>
            <p:cNvGrpSpPr/>
            <p:nvPr/>
          </p:nvGrpSpPr>
          <p:grpSpPr>
            <a:xfrm>
              <a:off x="6850479" y="1473159"/>
              <a:ext cx="380637" cy="115957"/>
              <a:chOff x="5460942" y="1328847"/>
              <a:chExt cx="380637" cy="115957"/>
            </a:xfrm>
          </p:grpSpPr>
          <p:cxnSp>
            <p:nvCxnSpPr>
              <p:cNvPr id="1102" name="Straight Connector 1101"/>
              <p:cNvCxnSpPr/>
              <p:nvPr/>
            </p:nvCxnSpPr>
            <p:spPr>
              <a:xfrm>
                <a:off x="5511371" y="1391972"/>
                <a:ext cx="272865" cy="0"/>
              </a:xfrm>
              <a:prstGeom prst="line">
                <a:avLst/>
              </a:prstGeom>
              <a:ln w="28575">
                <a:solidFill>
                  <a:srgbClr val="F0AB00"/>
                </a:solidFill>
              </a:ln>
              <a:effectLst/>
            </p:spPr>
            <p:style>
              <a:lnRef idx="2">
                <a:schemeClr val="accent1"/>
              </a:lnRef>
              <a:fillRef idx="0">
                <a:schemeClr val="accent1"/>
              </a:fillRef>
              <a:effectRef idx="1">
                <a:schemeClr val="accent1"/>
              </a:effectRef>
              <a:fontRef idx="minor">
                <a:schemeClr val="tx1"/>
              </a:fontRef>
            </p:style>
          </p:cxnSp>
          <p:sp>
            <p:nvSpPr>
              <p:cNvPr id="1103" name="Freeform 385"/>
              <p:cNvSpPr>
                <a:spLocks/>
              </p:cNvSpPr>
              <p:nvPr/>
            </p:nvSpPr>
            <p:spPr bwMode="auto">
              <a:xfrm>
                <a:off x="5460942" y="1328847"/>
                <a:ext cx="131077" cy="115957"/>
              </a:xfrm>
              <a:custGeom>
                <a:avLst/>
                <a:gdLst>
                  <a:gd name="T0" fmla="*/ 0 w 26"/>
                  <a:gd name="T1" fmla="*/ 22 h 22"/>
                  <a:gd name="T2" fmla="*/ 13 w 26"/>
                  <a:gd name="T3" fmla="*/ 0 h 22"/>
                  <a:gd name="T4" fmla="*/ 26 w 26"/>
                  <a:gd name="T5" fmla="*/ 22 h 22"/>
                  <a:gd name="T6" fmla="*/ 0 w 26"/>
                  <a:gd name="T7" fmla="*/ 22 h 22"/>
                </a:gdLst>
                <a:ahLst/>
                <a:cxnLst>
                  <a:cxn ang="0">
                    <a:pos x="T0" y="T1"/>
                  </a:cxn>
                  <a:cxn ang="0">
                    <a:pos x="T2" y="T3"/>
                  </a:cxn>
                  <a:cxn ang="0">
                    <a:pos x="T4" y="T5"/>
                  </a:cxn>
                  <a:cxn ang="0">
                    <a:pos x="T6" y="T7"/>
                  </a:cxn>
                </a:cxnLst>
                <a:rect l="0" t="0" r="r" b="b"/>
                <a:pathLst>
                  <a:path w="26" h="22">
                    <a:moveTo>
                      <a:pt x="0" y="22"/>
                    </a:moveTo>
                    <a:lnTo>
                      <a:pt x="13" y="0"/>
                    </a:lnTo>
                    <a:lnTo>
                      <a:pt x="26" y="22"/>
                    </a:lnTo>
                    <a:lnTo>
                      <a:pt x="0" y="22"/>
                    </a:lnTo>
                    <a:close/>
                  </a:path>
                </a:pathLst>
              </a:custGeom>
              <a:solidFill>
                <a:srgbClr val="F0AB00"/>
              </a:solidFill>
              <a:ln>
                <a:solidFill>
                  <a:srgbClr val="F0AB00"/>
                </a:solid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sp>
            <p:nvSpPr>
              <p:cNvPr id="1104" name="Freeform 385"/>
              <p:cNvSpPr>
                <a:spLocks/>
              </p:cNvSpPr>
              <p:nvPr/>
            </p:nvSpPr>
            <p:spPr bwMode="auto">
              <a:xfrm>
                <a:off x="5710502" y="1328847"/>
                <a:ext cx="131077" cy="115957"/>
              </a:xfrm>
              <a:custGeom>
                <a:avLst/>
                <a:gdLst>
                  <a:gd name="T0" fmla="*/ 0 w 26"/>
                  <a:gd name="T1" fmla="*/ 22 h 22"/>
                  <a:gd name="T2" fmla="*/ 13 w 26"/>
                  <a:gd name="T3" fmla="*/ 0 h 22"/>
                  <a:gd name="T4" fmla="*/ 26 w 26"/>
                  <a:gd name="T5" fmla="*/ 22 h 22"/>
                  <a:gd name="T6" fmla="*/ 0 w 26"/>
                  <a:gd name="T7" fmla="*/ 22 h 22"/>
                </a:gdLst>
                <a:ahLst/>
                <a:cxnLst>
                  <a:cxn ang="0">
                    <a:pos x="T0" y="T1"/>
                  </a:cxn>
                  <a:cxn ang="0">
                    <a:pos x="T2" y="T3"/>
                  </a:cxn>
                  <a:cxn ang="0">
                    <a:pos x="T4" y="T5"/>
                  </a:cxn>
                  <a:cxn ang="0">
                    <a:pos x="T6" y="T7"/>
                  </a:cxn>
                </a:cxnLst>
                <a:rect l="0" t="0" r="r" b="b"/>
                <a:pathLst>
                  <a:path w="26" h="22">
                    <a:moveTo>
                      <a:pt x="0" y="22"/>
                    </a:moveTo>
                    <a:lnTo>
                      <a:pt x="13" y="0"/>
                    </a:lnTo>
                    <a:lnTo>
                      <a:pt x="26" y="22"/>
                    </a:lnTo>
                    <a:lnTo>
                      <a:pt x="0" y="22"/>
                    </a:lnTo>
                    <a:close/>
                  </a:path>
                </a:pathLst>
              </a:custGeom>
              <a:solidFill>
                <a:srgbClr val="F0AB00"/>
              </a:solidFill>
              <a:ln>
                <a:solidFill>
                  <a:srgbClr val="F0AB00"/>
                </a:solid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grpSp>
        <p:grpSp>
          <p:nvGrpSpPr>
            <p:cNvPr id="1096" name="Group 1095"/>
            <p:cNvGrpSpPr/>
            <p:nvPr/>
          </p:nvGrpSpPr>
          <p:grpSpPr>
            <a:xfrm>
              <a:off x="5301543" y="1470108"/>
              <a:ext cx="375876" cy="127553"/>
              <a:chOff x="4458260" y="1323487"/>
              <a:chExt cx="375876" cy="127553"/>
            </a:xfrm>
          </p:grpSpPr>
          <p:cxnSp>
            <p:nvCxnSpPr>
              <p:cNvPr id="1099" name="Straight Connector 1098"/>
              <p:cNvCxnSpPr/>
              <p:nvPr/>
            </p:nvCxnSpPr>
            <p:spPr>
              <a:xfrm>
                <a:off x="4489279" y="1386176"/>
                <a:ext cx="272865"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1100" name="Rectangle 246"/>
              <p:cNvSpPr>
                <a:spLocks noChangeArrowheads="1"/>
              </p:cNvSpPr>
              <p:nvPr/>
            </p:nvSpPr>
            <p:spPr bwMode="auto">
              <a:xfrm>
                <a:off x="4458260" y="1323487"/>
                <a:ext cx="109232" cy="12755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sp>
            <p:nvSpPr>
              <p:cNvPr id="1101" name="Rectangle 246"/>
              <p:cNvSpPr>
                <a:spLocks noChangeArrowheads="1"/>
              </p:cNvSpPr>
              <p:nvPr/>
            </p:nvSpPr>
            <p:spPr bwMode="auto">
              <a:xfrm>
                <a:off x="4724904" y="1323487"/>
                <a:ext cx="109232" cy="12755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grpSp>
        <p:sp>
          <p:nvSpPr>
            <p:cNvPr id="1097" name="TextBox 1096"/>
            <p:cNvSpPr txBox="1"/>
            <p:nvPr/>
          </p:nvSpPr>
          <p:spPr>
            <a:xfrm>
              <a:off x="7223224" y="1375603"/>
              <a:ext cx="1857069" cy="307777"/>
            </a:xfrm>
            <a:prstGeom prst="rect">
              <a:avLst/>
            </a:prstGeom>
            <a:noFill/>
          </p:spPr>
          <p:txBody>
            <a:bodyPr wrap="square" rtlCol="0">
              <a:spAutoFit/>
            </a:bodyPr>
            <a:lstStyle/>
            <a:p>
              <a:pPr defTabSz="609551"/>
              <a:r>
                <a:rPr lang="en-GB" sz="1400" dirty="0">
                  <a:solidFill>
                    <a:srgbClr val="000000"/>
                  </a:solidFill>
                </a:rPr>
                <a:t>Benra Q8W</a:t>
              </a:r>
            </a:p>
          </p:txBody>
        </p:sp>
        <p:sp>
          <p:nvSpPr>
            <p:cNvPr id="1098" name="TextBox 1097"/>
            <p:cNvSpPr txBox="1"/>
            <p:nvPr/>
          </p:nvSpPr>
          <p:spPr>
            <a:xfrm>
              <a:off x="4447434" y="1375603"/>
              <a:ext cx="1585840" cy="307777"/>
            </a:xfrm>
            <a:prstGeom prst="rect">
              <a:avLst/>
            </a:prstGeom>
            <a:noFill/>
          </p:spPr>
          <p:txBody>
            <a:bodyPr wrap="square" rtlCol="0">
              <a:spAutoFit/>
            </a:bodyPr>
            <a:lstStyle/>
            <a:p>
              <a:pPr defTabSz="609551"/>
              <a:r>
                <a:rPr lang="en-GB" sz="1400" dirty="0">
                  <a:solidFill>
                    <a:srgbClr val="000000"/>
                  </a:solidFill>
                </a:rPr>
                <a:t>Placebo</a:t>
              </a:r>
            </a:p>
          </p:txBody>
        </p:sp>
      </p:grpSp>
      <p:graphicFrame>
        <p:nvGraphicFramePr>
          <p:cNvPr id="1073" name="Table 1072"/>
          <p:cNvGraphicFramePr>
            <a:graphicFrameLocks noGrp="1"/>
          </p:cNvGraphicFramePr>
          <p:nvPr>
            <p:extLst/>
          </p:nvPr>
        </p:nvGraphicFramePr>
        <p:xfrm>
          <a:off x="215162" y="4287914"/>
          <a:ext cx="1439854" cy="411480"/>
        </p:xfrm>
        <a:graphic>
          <a:graphicData uri="http://schemas.openxmlformats.org/drawingml/2006/table">
            <a:tbl>
              <a:tblPr firstRow="1" bandRow="1">
                <a:tableStyleId>{2D5ABB26-0587-4C30-8999-92F81FD0307C}</a:tableStyleId>
              </a:tblPr>
              <a:tblGrid>
                <a:gridCol w="1439854">
                  <a:extLst>
                    <a:ext uri="{9D8B030D-6E8A-4147-A177-3AD203B41FA5}">
                      <a16:colId xmlns:a16="http://schemas.microsoft.com/office/drawing/2014/main" val="20000"/>
                    </a:ext>
                  </a:extLst>
                </a:gridCol>
              </a:tblGrid>
              <a:tr h="87168">
                <a:tc>
                  <a:txBody>
                    <a:bodyPr/>
                    <a:lstStyle/>
                    <a:p>
                      <a:pPr algn="r"/>
                      <a:r>
                        <a:rPr lang="en-US" sz="900" b="1" dirty="0">
                          <a:latin typeface="+mj-lt"/>
                        </a:rPr>
                        <a:t>Q4W</a:t>
                      </a:r>
                      <a:r>
                        <a:rPr lang="en-US" sz="900" b="1" baseline="0" dirty="0">
                          <a:latin typeface="+mj-lt"/>
                        </a:rPr>
                        <a:t> (n=)</a:t>
                      </a:r>
                      <a:endParaRPr lang="en-US" sz="900" b="1" dirty="0">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0057">
                <a:tc>
                  <a:txBody>
                    <a:bodyPr/>
                    <a:lstStyle/>
                    <a:p>
                      <a:pPr algn="r"/>
                      <a:r>
                        <a:rPr lang="en-US" sz="900" b="1" kern="1200" dirty="0">
                          <a:solidFill>
                            <a:schemeClr val="tx1"/>
                          </a:solidFill>
                          <a:latin typeface="+mn-lt"/>
                          <a:ea typeface="+mn-ea"/>
                          <a:cs typeface="+mn-cs"/>
                        </a:rPr>
                        <a:t>Q8W</a:t>
                      </a:r>
                      <a:r>
                        <a:rPr lang="en-US" sz="900" b="1" kern="1200" baseline="0" dirty="0">
                          <a:solidFill>
                            <a:schemeClr val="tx1"/>
                          </a:solidFill>
                          <a:latin typeface="+mn-lt"/>
                          <a:ea typeface="+mn-ea"/>
                          <a:cs typeface="+mn-cs"/>
                        </a:rPr>
                        <a:t> (n=)</a:t>
                      </a:r>
                      <a:endParaRPr lang="en-US" sz="900" b="1" kern="1200" dirty="0">
                        <a:solidFill>
                          <a:schemeClr val="tx1"/>
                        </a:solidFill>
                        <a:latin typeface="+mn-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0057">
                <a:tc>
                  <a:txBody>
                    <a:bodyPr/>
                    <a:lstStyle/>
                    <a:p>
                      <a:pPr algn="r"/>
                      <a:r>
                        <a:rPr lang="en-US" sz="900" b="1" dirty="0">
                          <a:latin typeface="+mj-lt"/>
                        </a:rPr>
                        <a:t>PBO (n=)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1221"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7410"/>
          <a:stretch/>
        </p:blipFill>
        <p:spPr bwMode="auto">
          <a:xfrm>
            <a:off x="832338" y="1759858"/>
            <a:ext cx="55605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59" name="Table 1258"/>
          <p:cNvGraphicFramePr>
            <a:graphicFrameLocks noGrp="1"/>
          </p:cNvGraphicFramePr>
          <p:nvPr>
            <p:extLst/>
          </p:nvPr>
        </p:nvGraphicFramePr>
        <p:xfrm>
          <a:off x="6463444" y="5067300"/>
          <a:ext cx="5207856" cy="852285"/>
        </p:xfrm>
        <a:graphic>
          <a:graphicData uri="http://schemas.openxmlformats.org/drawingml/2006/table">
            <a:tbl>
              <a:tblPr firstRow="1" bandRow="1">
                <a:tableStyleId>{5C22544A-7EE6-4342-B048-85BDC9FD1C3A}</a:tableStyleId>
              </a:tblPr>
              <a:tblGrid>
                <a:gridCol w="1354263">
                  <a:extLst>
                    <a:ext uri="{9D8B030D-6E8A-4147-A177-3AD203B41FA5}">
                      <a16:colId xmlns:a16="http://schemas.microsoft.com/office/drawing/2014/main" val="20000"/>
                    </a:ext>
                  </a:extLst>
                </a:gridCol>
                <a:gridCol w="3853593">
                  <a:extLst>
                    <a:ext uri="{9D8B030D-6E8A-4147-A177-3AD203B41FA5}">
                      <a16:colId xmlns:a16="http://schemas.microsoft.com/office/drawing/2014/main" val="20001"/>
                    </a:ext>
                  </a:extLst>
                </a:gridCol>
              </a:tblGrid>
              <a:tr h="284095">
                <a:tc>
                  <a:txBody>
                    <a:bodyPr/>
                    <a:lstStyle/>
                    <a:p>
                      <a:r>
                        <a:rPr lang="en-US" sz="1200" dirty="0">
                          <a:solidFill>
                            <a:schemeClr val="tx1"/>
                          </a:solidFill>
                        </a:rPr>
                        <a:t>56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  Group</a:t>
                      </a:r>
                      <a:r>
                        <a:rPr lang="en-US" sz="1200" b="1" baseline="0" dirty="0">
                          <a:solidFill>
                            <a:schemeClr val="tx1"/>
                          </a:solidFill>
                        </a:rPr>
                        <a:t> LSM              Difference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4095">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38.71 vs </a:t>
                      </a:r>
                      <a:r>
                        <a:rPr lang="en-US" sz="1200" baseline="0" dirty="0"/>
                        <a:t>22.86            15.86 (1.59-30.12); p=0.029</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4095">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38.13 vs 22.86            15.27 (0.90-29.64); </a:t>
                      </a:r>
                      <a:r>
                        <a:rPr lang="en-US" sz="1200" i="0" dirty="0"/>
                        <a:t>p</a:t>
                      </a:r>
                      <a:r>
                        <a:rPr lang="en-US" sz="1200" dirty="0"/>
                        <a:t>=0.037</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260" name="Table 1259"/>
          <p:cNvGraphicFramePr>
            <a:graphicFrameLocks noGrp="1"/>
          </p:cNvGraphicFramePr>
          <p:nvPr>
            <p:extLst>
              <p:ext uri="{D42A27DB-BD31-4B8C-83A1-F6EECF244321}">
                <p14:modId xmlns:p14="http://schemas.microsoft.com/office/powerpoint/2010/main" val="2209662287"/>
              </p:ext>
            </p:extLst>
          </p:nvPr>
        </p:nvGraphicFramePr>
        <p:xfrm>
          <a:off x="1100102" y="5080000"/>
          <a:ext cx="5173698" cy="912369"/>
        </p:xfrm>
        <a:graphic>
          <a:graphicData uri="http://schemas.openxmlformats.org/drawingml/2006/table">
            <a:tbl>
              <a:tblPr firstRow="1" bandRow="1">
                <a:tableStyleId>{5C22544A-7EE6-4342-B048-85BDC9FD1C3A}</a:tableStyleId>
              </a:tblPr>
              <a:tblGrid>
                <a:gridCol w="1375574">
                  <a:extLst>
                    <a:ext uri="{9D8B030D-6E8A-4147-A177-3AD203B41FA5}">
                      <a16:colId xmlns:a16="http://schemas.microsoft.com/office/drawing/2014/main" val="20000"/>
                    </a:ext>
                  </a:extLst>
                </a:gridCol>
                <a:gridCol w="3798124">
                  <a:extLst>
                    <a:ext uri="{9D8B030D-6E8A-4147-A177-3AD203B41FA5}">
                      <a16:colId xmlns:a16="http://schemas.microsoft.com/office/drawing/2014/main" val="20001"/>
                    </a:ext>
                  </a:extLst>
                </a:gridCol>
              </a:tblGrid>
              <a:tr h="304123">
                <a:tc>
                  <a:txBody>
                    <a:bodyPr/>
                    <a:lstStyle/>
                    <a:p>
                      <a:r>
                        <a:rPr lang="en-US" sz="1200" dirty="0">
                          <a:solidFill>
                            <a:schemeClr val="tx1"/>
                          </a:solidFill>
                        </a:rPr>
                        <a:t>48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 Group</a:t>
                      </a:r>
                      <a:r>
                        <a:rPr lang="en-US" sz="1200" b="1" baseline="0" dirty="0">
                          <a:solidFill>
                            <a:schemeClr val="tx1"/>
                          </a:solidFill>
                        </a:rPr>
                        <a:t> LSM                Difference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123">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45.82 vs. </a:t>
                      </a:r>
                      <a:r>
                        <a:rPr lang="en-US" sz="1200" baseline="0" dirty="0"/>
                        <a:t>22.51            23.32 (9.20-37.43); </a:t>
                      </a:r>
                      <a:r>
                        <a:rPr lang="en-US" sz="1200" i="0" baseline="0" dirty="0"/>
                        <a:t>p</a:t>
                      </a:r>
                      <a:r>
                        <a:rPr lang="en-US" sz="1200" baseline="0" dirty="0"/>
                        <a:t>=0.001</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123">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38.96 vs 22.51            16.46 (2.08-30.83); p=0.025</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261" name="Text Placeholder 7"/>
          <p:cNvSpPr txBox="1">
            <a:spLocks/>
          </p:cNvSpPr>
          <p:nvPr/>
        </p:nvSpPr>
        <p:spPr>
          <a:xfrm>
            <a:off x="1285565" y="1249763"/>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SIROCCO (48 weeks)</a:t>
            </a:r>
            <a:r>
              <a:rPr lang="en-US" sz="1800" baseline="30000" dirty="0">
                <a:solidFill>
                  <a:srgbClr val="000000"/>
                </a:solidFill>
              </a:rPr>
              <a:t>1,2</a:t>
            </a:r>
          </a:p>
        </p:txBody>
      </p:sp>
      <p:sp>
        <p:nvSpPr>
          <p:cNvPr id="1262" name="Text Placeholder 7"/>
          <p:cNvSpPr txBox="1">
            <a:spLocks/>
          </p:cNvSpPr>
          <p:nvPr/>
        </p:nvSpPr>
        <p:spPr>
          <a:xfrm>
            <a:off x="6392863" y="1249763"/>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CALIMA</a:t>
            </a:r>
            <a:r>
              <a:rPr lang="en-US" sz="1800" baseline="30000" dirty="0">
                <a:solidFill>
                  <a:srgbClr val="000000"/>
                </a:solidFill>
              </a:rPr>
              <a:t>a</a:t>
            </a:r>
            <a:r>
              <a:rPr lang="en-US" sz="1800" dirty="0">
                <a:solidFill>
                  <a:srgbClr val="000000"/>
                </a:solidFill>
              </a:rPr>
              <a:t> (56 weeks)</a:t>
            </a:r>
            <a:r>
              <a:rPr lang="en-US" sz="1800" baseline="30000" dirty="0">
                <a:solidFill>
                  <a:srgbClr val="000000"/>
                </a:solidFill>
              </a:rPr>
              <a:t>3,4</a:t>
            </a:r>
            <a:r>
              <a:rPr lang="en-US" sz="1800" dirty="0">
                <a:solidFill>
                  <a:srgbClr val="000000"/>
                </a:solidFill>
              </a:rPr>
              <a:t>   </a:t>
            </a:r>
            <a:r>
              <a:rPr lang="en-US" sz="2000" dirty="0">
                <a:solidFill>
                  <a:srgbClr val="000000"/>
                </a:solidFill>
              </a:rPr>
              <a:t>                              </a:t>
            </a:r>
          </a:p>
        </p:txBody>
      </p:sp>
      <p:sp>
        <p:nvSpPr>
          <p:cNvPr id="1263" name="TextBox 1262"/>
          <p:cNvSpPr txBox="1"/>
          <p:nvPr/>
        </p:nvSpPr>
        <p:spPr>
          <a:xfrm>
            <a:off x="8112103" y="4304099"/>
            <a:ext cx="2096984" cy="307777"/>
          </a:xfrm>
          <a:prstGeom prst="rect">
            <a:avLst/>
          </a:prstGeom>
          <a:solidFill>
            <a:schemeClr val="bg1"/>
          </a:solidFill>
        </p:spPr>
        <p:txBody>
          <a:bodyPr wrap="none" rtlCol="0">
            <a:spAutoFit/>
          </a:bodyPr>
          <a:lstStyle/>
          <a:p>
            <a:r>
              <a:rPr lang="en-US" sz="1400" dirty="0"/>
              <a:t>p&lt;0.05 Q8W at Week 4</a:t>
            </a:r>
          </a:p>
        </p:txBody>
      </p:sp>
      <p:sp>
        <p:nvSpPr>
          <p:cNvPr id="1264" name="TextBox 1263"/>
          <p:cNvSpPr txBox="1"/>
          <p:nvPr/>
        </p:nvSpPr>
        <p:spPr>
          <a:xfrm>
            <a:off x="2699319" y="4304099"/>
            <a:ext cx="2505751" cy="307777"/>
          </a:xfrm>
          <a:prstGeom prst="rect">
            <a:avLst/>
          </a:prstGeom>
          <a:noFill/>
        </p:spPr>
        <p:txBody>
          <a:bodyPr wrap="none" rtlCol="0">
            <a:spAutoFit/>
          </a:bodyPr>
          <a:lstStyle/>
          <a:p>
            <a:r>
              <a:rPr lang="en-US" sz="1400" dirty="0"/>
              <a:t>p&lt;0.05 Q8W/Q4W at Week 4</a:t>
            </a:r>
          </a:p>
        </p:txBody>
      </p:sp>
      <p:sp>
        <p:nvSpPr>
          <p:cNvPr id="1276" name="Rectangle 1275"/>
          <p:cNvSpPr/>
          <p:nvPr/>
        </p:nvSpPr>
        <p:spPr>
          <a:xfrm>
            <a:off x="471769" y="5918878"/>
            <a:ext cx="10945828" cy="338554"/>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sz="1600" b="1" dirty="0"/>
              <a:t>Improvements were observed in morning PEF by Week 4 for both dosing schedules in both studies.</a:t>
            </a:r>
            <a:endParaRPr lang="en-US" sz="1600" b="1" baseline="30000" dirty="0"/>
          </a:p>
        </p:txBody>
      </p:sp>
      <p:sp>
        <p:nvSpPr>
          <p:cNvPr id="3" name="Rectangle 2"/>
          <p:cNvSpPr/>
          <p:nvPr/>
        </p:nvSpPr>
        <p:spPr>
          <a:xfrm>
            <a:off x="5808711" y="4219829"/>
            <a:ext cx="601521" cy="489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205</a:t>
            </a:r>
          </a:p>
          <a:p>
            <a:pPr algn="ctr"/>
            <a:r>
              <a:rPr lang="en-US" sz="1100" dirty="0">
                <a:solidFill>
                  <a:schemeClr val="tx1"/>
                </a:solidFill>
                <a:latin typeface="+mj-lt"/>
              </a:rPr>
              <a:t>181</a:t>
            </a:r>
          </a:p>
          <a:p>
            <a:pPr algn="ctr"/>
            <a:r>
              <a:rPr lang="en-US" sz="1100" dirty="0">
                <a:solidFill>
                  <a:schemeClr val="tx1"/>
                </a:solidFill>
                <a:latin typeface="+mj-lt"/>
              </a:rPr>
              <a:t>189</a:t>
            </a:r>
          </a:p>
        </p:txBody>
      </p:sp>
      <p:sp>
        <p:nvSpPr>
          <p:cNvPr id="34" name="TextBox 33"/>
          <p:cNvSpPr txBox="1"/>
          <p:nvPr/>
        </p:nvSpPr>
        <p:spPr>
          <a:xfrm rot="16200000">
            <a:off x="-817533" y="3149748"/>
            <a:ext cx="2760736" cy="338554"/>
          </a:xfrm>
          <a:prstGeom prst="rect">
            <a:avLst/>
          </a:prstGeom>
          <a:noFill/>
        </p:spPr>
        <p:txBody>
          <a:bodyPr wrap="square" rtlCol="0">
            <a:spAutoFit/>
          </a:bodyPr>
          <a:lstStyle/>
          <a:p>
            <a:pPr algn="ctr"/>
            <a:r>
              <a:rPr lang="en-GB" sz="1400" b="1" dirty="0">
                <a:solidFill>
                  <a:srgbClr val="000000"/>
                </a:solidFill>
              </a:rPr>
              <a:t>Change </a:t>
            </a:r>
            <a:r>
              <a:rPr lang="en-GB" sz="1600" b="1" dirty="0">
                <a:solidFill>
                  <a:srgbClr val="000000"/>
                </a:solidFill>
              </a:rPr>
              <a:t>From</a:t>
            </a:r>
            <a:r>
              <a:rPr lang="en-GB" sz="1400" b="1" dirty="0">
                <a:solidFill>
                  <a:srgbClr val="000000"/>
                </a:solidFill>
              </a:rPr>
              <a:t> Baseline LSM</a:t>
            </a:r>
          </a:p>
        </p:txBody>
      </p:sp>
    </p:spTree>
    <p:extLst>
      <p:ext uri="{BB962C8B-B14F-4D97-AF65-F5344CB8AC3E}">
        <p14:creationId xmlns:p14="http://schemas.microsoft.com/office/powerpoint/2010/main" val="81197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592730359"/>
              </p:ext>
            </p:extLst>
          </p:nvPr>
        </p:nvGraphicFramePr>
        <p:xfrm>
          <a:off x="487680" y="1259876"/>
          <a:ext cx="10836185" cy="3888226"/>
        </p:xfrm>
        <a:graphic>
          <a:graphicData uri="http://schemas.openxmlformats.org/drawingml/2006/table">
            <a:tbl>
              <a:tblPr/>
              <a:tblGrid>
                <a:gridCol w="1435762">
                  <a:extLst>
                    <a:ext uri="{9D8B030D-6E8A-4147-A177-3AD203B41FA5}">
                      <a16:colId xmlns:a16="http://schemas.microsoft.com/office/drawing/2014/main" val="20000"/>
                    </a:ext>
                  </a:extLst>
                </a:gridCol>
                <a:gridCol w="1073935">
                  <a:extLst>
                    <a:ext uri="{9D8B030D-6E8A-4147-A177-3AD203B41FA5}">
                      <a16:colId xmlns:a16="http://schemas.microsoft.com/office/drawing/2014/main" val="20005"/>
                    </a:ext>
                  </a:extLst>
                </a:gridCol>
                <a:gridCol w="1276323">
                  <a:extLst>
                    <a:ext uri="{9D8B030D-6E8A-4147-A177-3AD203B41FA5}">
                      <a16:colId xmlns:a16="http://schemas.microsoft.com/office/drawing/2014/main" val="20006"/>
                    </a:ext>
                  </a:extLst>
                </a:gridCol>
                <a:gridCol w="1093991">
                  <a:extLst>
                    <a:ext uri="{9D8B030D-6E8A-4147-A177-3AD203B41FA5}">
                      <a16:colId xmlns:a16="http://schemas.microsoft.com/office/drawing/2014/main" val="20007"/>
                    </a:ext>
                  </a:extLst>
                </a:gridCol>
                <a:gridCol w="1130458">
                  <a:extLst>
                    <a:ext uri="{9D8B030D-6E8A-4147-A177-3AD203B41FA5}">
                      <a16:colId xmlns:a16="http://schemas.microsoft.com/office/drawing/2014/main" val="20008"/>
                    </a:ext>
                  </a:extLst>
                </a:gridCol>
                <a:gridCol w="1166923">
                  <a:extLst>
                    <a:ext uri="{9D8B030D-6E8A-4147-A177-3AD203B41FA5}">
                      <a16:colId xmlns:a16="http://schemas.microsoft.com/office/drawing/2014/main" val="20001"/>
                    </a:ext>
                  </a:extLst>
                </a:gridCol>
                <a:gridCol w="1191235">
                  <a:extLst>
                    <a:ext uri="{9D8B030D-6E8A-4147-A177-3AD203B41FA5}">
                      <a16:colId xmlns:a16="http://schemas.microsoft.com/office/drawing/2014/main" val="20002"/>
                    </a:ext>
                  </a:extLst>
                </a:gridCol>
                <a:gridCol w="1191235">
                  <a:extLst>
                    <a:ext uri="{9D8B030D-6E8A-4147-A177-3AD203B41FA5}">
                      <a16:colId xmlns:a16="http://schemas.microsoft.com/office/drawing/2014/main" val="20003"/>
                    </a:ext>
                  </a:extLst>
                </a:gridCol>
                <a:gridCol w="1276323">
                  <a:extLst>
                    <a:ext uri="{9D8B030D-6E8A-4147-A177-3AD203B41FA5}">
                      <a16:colId xmlns:a16="http://schemas.microsoft.com/office/drawing/2014/main" val="20004"/>
                    </a:ext>
                  </a:extLst>
                </a:gridCol>
              </a:tblGrid>
              <a:tr h="932484">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Analysis sample</a:t>
                      </a:r>
                    </a:p>
                  </a:txBody>
                  <a:tcPr marL="91444" marR="91444" marT="45715" marB="45715" anchor="b" horzOverflow="overflow">
                    <a:lnL w="12700" cap="flat" cmpd="sng" algn="ctr">
                      <a:solidFill>
                        <a:schemeClr val="bg1">
                          <a:lumMod val="9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Trial</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Primary population,</a:t>
                      </a:r>
                      <a:r>
                        <a:rPr kumimoji="0" lang="en-GB" sz="1400" b="1" i="0" u="none" strike="noStrike" kern="1200" cap="none" normalizeH="0" baseline="0" dirty="0">
                          <a:ln>
                            <a:noFill/>
                          </a:ln>
                          <a:solidFill>
                            <a:schemeClr val="accent1">
                              <a:lumMod val="60000"/>
                              <a:lumOff val="40000"/>
                            </a:schemeClr>
                          </a:solidFill>
                          <a:effectLst/>
                          <a:latin typeface="Arial" pitchFamily="34" charset="0"/>
                          <a:ea typeface="+mn-ea"/>
                          <a:cs typeface="Arial" pitchFamily="34" charset="0"/>
                        </a:rPr>
                        <a:t> </a:t>
                      </a: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Placebo AER</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cap="none" normalizeH="0" baseline="0" dirty="0">
                          <a:ln>
                            <a:noFill/>
                          </a:ln>
                          <a:solidFill>
                            <a:schemeClr val="bg1"/>
                          </a:solidFill>
                          <a:effectLst/>
                          <a:latin typeface="Arial" pitchFamily="34" charset="0"/>
                          <a:cs typeface="Arial" pitchFamily="34" charset="0"/>
                        </a:rPr>
                        <a:t>AER reduction</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FEV</a:t>
                      </a:r>
                      <a:r>
                        <a:rPr kumimoji="0" lang="en-GB" sz="1400" b="1" i="0" u="none" strike="noStrike" cap="none" normalizeH="0" baseline="-25000" dirty="0">
                          <a:ln>
                            <a:noFill/>
                          </a:ln>
                          <a:solidFill>
                            <a:schemeClr val="bg1"/>
                          </a:solidFill>
                          <a:effectLst/>
                          <a:latin typeface="Arial" pitchFamily="34" charset="0"/>
                          <a:cs typeface="Arial" pitchFamily="34" charset="0"/>
                        </a:rPr>
                        <a:t>1</a:t>
                      </a:r>
                      <a:r>
                        <a:rPr kumimoji="0" lang="en-GB" sz="1400" b="1" i="0" u="none" strike="noStrike" cap="none" normalizeH="0" baseline="0" dirty="0">
                          <a:ln>
                            <a:noFill/>
                          </a:ln>
                          <a:solidFill>
                            <a:schemeClr val="bg1"/>
                          </a:solidFill>
                          <a:effectLst/>
                          <a:latin typeface="Arial" pitchFamily="34" charset="0"/>
                          <a:cs typeface="Arial" pitchFamily="34" charset="0"/>
                        </a:rPr>
                        <a:t>, mL</a:t>
                      </a:r>
                      <a:endParaRPr kumimoji="0" lang="en-GB" sz="1400" b="1" i="0" u="none" strike="sngStrike" cap="none" normalizeH="0" baseline="0" dirty="0">
                        <a:ln>
                          <a:noFill/>
                        </a:ln>
                        <a:solidFill>
                          <a:schemeClr val="bg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Symptom</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ACQ</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AQLQ(S)+12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extLst>
                  <a:ext uri="{0D108BD9-81ED-4DB2-BD59-A6C34878D82A}">
                    <a16:rowId xmlns:a16="http://schemas.microsoft.com/office/drawing/2014/main" val="10000"/>
                  </a:ext>
                </a:extLst>
              </a:tr>
              <a:tr h="755655">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cs typeface="Arial" pitchFamily="34" charset="0"/>
                        </a:rPr>
                        <a:t>Primary analysis population  (EOS ≥300, high-dose ICS/LABA)</a:t>
                      </a:r>
                      <a:r>
                        <a:rPr kumimoji="0" lang="en-GB" sz="1400" b="1" i="0" u="none" strike="noStrike" cap="none" normalizeH="0" baseline="30000" dirty="0">
                          <a:ln>
                            <a:noFill/>
                          </a:ln>
                          <a:solidFill>
                            <a:schemeClr val="tx1"/>
                          </a:solidFill>
                          <a:effectLst/>
                          <a:latin typeface="Arial" pitchFamily="34" charset="0"/>
                          <a:cs typeface="Arial" pitchFamily="34" charset="0"/>
                        </a:rPr>
                        <a:t>1,3</a:t>
                      </a:r>
                      <a:endParaRPr kumimoji="0" lang="en-GB" sz="1400" b="1"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SIROCCO</a:t>
                      </a: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100%</a:t>
                      </a: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1.33</a:t>
                      </a:r>
                    </a:p>
                  </a:txBody>
                  <a:tcPr marL="91444" marR="91444" marT="45715" marB="45715"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51%</a:t>
                      </a:r>
                      <a:r>
                        <a:rPr kumimoji="0" lang="en-GB" sz="1400" b="0" i="0" u="none" strike="noStrike" cap="none" normalizeH="0" baseline="30000" dirty="0">
                          <a:ln>
                            <a:noFill/>
                          </a:ln>
                          <a:solidFill>
                            <a:schemeClr val="tx1"/>
                          </a:solidFill>
                          <a:effectLst/>
                          <a:latin typeface="Arial" pitchFamily="34" charset="0"/>
                          <a:cs typeface="Arial" pitchFamily="34" charset="0"/>
                        </a:rPr>
                        <a:t>a</a:t>
                      </a:r>
                      <a:endParaRPr kumimoji="0" lang="en-GB" sz="1400" b="0"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159</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-0.29</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0.30</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23619">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000" b="1" i="0" u="none" strike="noStrike" cap="none" normalizeH="0" baseline="0" dirty="0">
                        <a:ln>
                          <a:noFill/>
                        </a:ln>
                        <a:solidFill>
                          <a:schemeClr val="tx1"/>
                        </a:solidFill>
                        <a:effectLst/>
                        <a:latin typeface="Arial" pitchFamily="34" charset="0"/>
                        <a:cs typeface="Arial" pitchFamily="34" charset="0"/>
                      </a:endParaRPr>
                    </a:p>
                  </a:txBody>
                  <a:tcPr marL="68583" marR="68583" marT="34286" marB="342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CBD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CALIMA</a:t>
                      </a: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100%</a:t>
                      </a:r>
                    </a:p>
                  </a:txBody>
                  <a:tcPr marL="91444" marR="91444" marT="45715" marB="45715"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0.93</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28%</a:t>
                      </a:r>
                      <a:r>
                        <a:rPr kumimoji="0" lang="en-GB" sz="1400" b="0" i="0" u="none" strike="noStrike" cap="none" normalizeH="0" baseline="30000" dirty="0">
                          <a:ln>
                            <a:noFill/>
                          </a:ln>
                          <a:solidFill>
                            <a:schemeClr val="tx1"/>
                          </a:solidFill>
                          <a:effectLst/>
                          <a:latin typeface="Arial" pitchFamily="34" charset="0"/>
                          <a:cs typeface="Arial" pitchFamily="34" charset="0"/>
                        </a:rPr>
                        <a:t>a</a:t>
                      </a:r>
                      <a:endParaRPr kumimoji="0" lang="en-GB" sz="1400" b="0"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116</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-0.23</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-0.25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0.24</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88234">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cs typeface="Arial" pitchFamily="34" charset="0"/>
                        </a:rPr>
                        <a:t>Subgroup: Exacerbation history (≥3)</a:t>
                      </a:r>
                      <a:r>
                        <a:rPr kumimoji="0" lang="en-GB" sz="1400" b="1" i="0" u="none" strike="noStrike" cap="none" normalizeH="0" baseline="30000" dirty="0">
                          <a:ln>
                            <a:noFill/>
                          </a:ln>
                          <a:solidFill>
                            <a:schemeClr val="tx1"/>
                          </a:solidFill>
                          <a:effectLst/>
                          <a:latin typeface="Arial" pitchFamily="34" charset="0"/>
                          <a:cs typeface="Arial" pitchFamily="34" charset="0"/>
                        </a:rPr>
                        <a:t>2,4</a:t>
                      </a:r>
                      <a:endParaRPr kumimoji="0" lang="en-GB" sz="1400" b="1"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SIROCCO</a:t>
                      </a:r>
                    </a:p>
                  </a:txBody>
                  <a:tcPr marL="91444" marR="91444" marT="45715" marB="45715" anchor="ctr" horzOverflow="overflow">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39%</a:t>
                      </a: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1.96</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57%</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235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-0.32</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-0.33</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0.22</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6"/>
                  </a:ext>
                </a:extLst>
              </a:tr>
              <a:tr h="588234">
                <a:tc vMerge="1">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000" b="1" i="0" u="none" strike="noStrike" cap="none" normalizeH="0" baseline="0" dirty="0">
                        <a:ln>
                          <a:noFill/>
                        </a:ln>
                        <a:solidFill>
                          <a:schemeClr val="tx1"/>
                        </a:solidFill>
                        <a:effectLst/>
                        <a:latin typeface="Arial" pitchFamily="34" charset="0"/>
                        <a:cs typeface="Arial" pitchFamily="34" charset="0"/>
                      </a:endParaRPr>
                    </a:p>
                  </a:txBody>
                  <a:tcPr marL="68583" marR="68583" marT="34286" marB="342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CBD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CALIMA</a:t>
                      </a:r>
                    </a:p>
                  </a:txBody>
                  <a:tcPr marL="91444" marR="91444" marT="45715" marB="45715" anchor="ctr" horzOverflow="overflow">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40%</a:t>
                      </a: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1.71</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51%</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265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-0.41</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-0.48</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  0.52</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dirty="0"/>
              <a:t>SIROCCO and CALIMA: Data Analysis for Benralizumab Q8W in </a:t>
            </a:r>
            <a:r>
              <a:rPr lang="en-US" dirty="0">
                <a:solidFill>
                  <a:srgbClr val="830051"/>
                </a:solidFill>
              </a:rPr>
              <a:t>Patients With</a:t>
            </a:r>
            <a:r>
              <a:rPr lang="en-US" dirty="0">
                <a:solidFill>
                  <a:schemeClr val="accent1">
                    <a:lumMod val="60000"/>
                    <a:lumOff val="40000"/>
                  </a:schemeClr>
                </a:solidFill>
              </a:rPr>
              <a:t> </a:t>
            </a:r>
            <a:r>
              <a:rPr lang="en-US" dirty="0"/>
              <a:t>≥3 Exacerbations </a:t>
            </a:r>
            <a:r>
              <a:rPr lang="en-US" dirty="0">
                <a:solidFill>
                  <a:srgbClr val="830051"/>
                </a:solidFill>
              </a:rPr>
              <a:t>in the Previous Year</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22</a:t>
            </a:fld>
            <a:endParaRPr lang="en-US" dirty="0">
              <a:solidFill>
                <a:srgbClr val="000000"/>
              </a:solidFill>
            </a:endParaRPr>
          </a:p>
        </p:txBody>
      </p:sp>
      <p:sp>
        <p:nvSpPr>
          <p:cNvPr id="5" name="Text Placeholder 4"/>
          <p:cNvSpPr>
            <a:spLocks noGrp="1"/>
          </p:cNvSpPr>
          <p:nvPr>
            <p:ph type="body" sz="quarter" idx="13"/>
          </p:nvPr>
        </p:nvSpPr>
        <p:spPr>
          <a:xfrm>
            <a:off x="457199" y="5851602"/>
            <a:ext cx="10200807" cy="1005840"/>
          </a:xfrm>
        </p:spPr>
        <p:txBody>
          <a:bodyPr>
            <a:normAutofit/>
          </a:bodyPr>
          <a:lstStyle/>
          <a:p>
            <a:r>
              <a:rPr lang="en-US" dirty="0">
                <a:solidFill>
                  <a:srgbClr val="000000"/>
                </a:solidFill>
              </a:rPr>
              <a:t>AER = annual exacerbation rate; ACQ = Asthma Control Questionnaire; </a:t>
            </a:r>
            <a:r>
              <a:rPr lang="en-US" dirty="0"/>
              <a:t>AQLQ(S)+12 = Standardised Asthma Quality of Life Questionnaire for patients 12 years and older; EOS</a:t>
            </a:r>
            <a:r>
              <a:rPr lang="en-US" dirty="0">
                <a:solidFill>
                  <a:srgbClr val="000000"/>
                </a:solidFill>
              </a:rPr>
              <a:t> = baseline blood eosinophil count; FEV</a:t>
            </a:r>
            <a:r>
              <a:rPr lang="en-US" baseline="-25000" dirty="0">
                <a:solidFill>
                  <a:srgbClr val="000000"/>
                </a:solidFill>
              </a:rPr>
              <a:t>1</a:t>
            </a:r>
            <a:r>
              <a:rPr lang="en-US" dirty="0">
                <a:solidFill>
                  <a:srgbClr val="000000"/>
                </a:solidFill>
              </a:rPr>
              <a:t> = forced expiratory volume </a:t>
            </a:r>
            <a:r>
              <a:rPr lang="en-US" dirty="0"/>
              <a:t>in 1 second; ICS </a:t>
            </a:r>
            <a:r>
              <a:rPr lang="en-US" dirty="0">
                <a:solidFill>
                  <a:srgbClr val="000000"/>
                </a:solidFill>
              </a:rPr>
              <a:t>= inhaled corticosteroid; LABA = </a:t>
            </a:r>
            <a:r>
              <a:rPr lang="en-US" dirty="0"/>
              <a:t>long-acting beta</a:t>
            </a:r>
            <a:r>
              <a:rPr lang="en-US" dirty="0">
                <a:solidFill>
                  <a:schemeClr val="accent1">
                    <a:lumMod val="60000"/>
                    <a:lumOff val="40000"/>
                  </a:schemeClr>
                </a:solidFill>
              </a:rPr>
              <a:t> </a:t>
            </a:r>
            <a:r>
              <a:rPr lang="en-US" dirty="0"/>
              <a:t>agonist; Q8W = every 8 weeks.</a:t>
            </a:r>
          </a:p>
          <a:p>
            <a:r>
              <a:rPr lang="en-US" dirty="0"/>
              <a:t>1. FitzGerald JM et al. </a:t>
            </a:r>
            <a:r>
              <a:rPr lang="en-US" i="1" dirty="0"/>
              <a:t>Lancet</a:t>
            </a:r>
            <a:r>
              <a:rPr lang="en-US" dirty="0"/>
              <a:t>. 2016;388:2128-2141</a:t>
            </a:r>
            <a:r>
              <a:rPr lang="en-US" dirty="0">
                <a:solidFill>
                  <a:prstClr val="black"/>
                </a:solidFill>
                <a:cs typeface="Arial" panose="020B0604020202020204" pitchFamily="34" charset="0"/>
              </a:rPr>
              <a:t>; </a:t>
            </a:r>
            <a:r>
              <a:rPr lang="en-US" dirty="0"/>
              <a:t>2. FitzGerald JM et al. Supplementary appendix. </a:t>
            </a:r>
            <a:r>
              <a:rPr lang="en-US" i="1" dirty="0"/>
              <a:t>Lancet</a:t>
            </a:r>
            <a:r>
              <a:rPr lang="en-US" dirty="0"/>
              <a:t>. 2016;388:2128-2141</a:t>
            </a:r>
            <a:r>
              <a:rPr lang="en-US" dirty="0">
                <a:solidFill>
                  <a:prstClr val="black"/>
                </a:solidFill>
                <a:cs typeface="Arial" panose="020B0604020202020204" pitchFamily="34" charset="0"/>
              </a:rPr>
              <a:t>;</a:t>
            </a:r>
            <a:r>
              <a:rPr lang="en-US" dirty="0"/>
              <a:t> 3. Bleecker ER et al. </a:t>
            </a:r>
            <a:r>
              <a:rPr lang="en-US" i="1" dirty="0"/>
              <a:t>Lancet</a:t>
            </a:r>
            <a:r>
              <a:rPr lang="en-US" dirty="0"/>
              <a:t>. 2016;388:2115-2127</a:t>
            </a:r>
            <a:r>
              <a:rPr lang="en-US" dirty="0">
                <a:solidFill>
                  <a:prstClr val="black"/>
                </a:solidFill>
                <a:cs typeface="Arial" panose="020B0604020202020204" pitchFamily="34" charset="0"/>
              </a:rPr>
              <a:t>;</a:t>
            </a:r>
            <a:r>
              <a:rPr lang="en-US" dirty="0"/>
              <a:t> 4. Bleecker ER et al. Supplementary appendix. </a:t>
            </a:r>
            <a:r>
              <a:rPr lang="en-US" i="1" dirty="0"/>
              <a:t>Lancet</a:t>
            </a:r>
            <a:r>
              <a:rPr lang="en-US" dirty="0"/>
              <a:t>. 2016;388:2115-2127</a:t>
            </a:r>
            <a:r>
              <a:rPr lang="en-US" dirty="0">
                <a:solidFill>
                  <a:prstClr val="black"/>
                </a:solidFill>
                <a:cs typeface="Arial" panose="020B0604020202020204" pitchFamily="34" charset="0"/>
              </a:rPr>
              <a:t>.</a:t>
            </a:r>
            <a:r>
              <a:rPr lang="en-US" dirty="0"/>
              <a:t> </a:t>
            </a:r>
          </a:p>
        </p:txBody>
      </p:sp>
      <p:sp>
        <p:nvSpPr>
          <p:cNvPr id="3" name="Rectangle 2"/>
          <p:cNvSpPr/>
          <p:nvPr/>
        </p:nvSpPr>
        <p:spPr>
          <a:xfrm>
            <a:off x="457200" y="5669646"/>
            <a:ext cx="10357658" cy="400110"/>
          </a:xfrm>
          <a:prstGeom prst="rect">
            <a:avLst/>
          </a:prstGeom>
        </p:spPr>
        <p:txBody>
          <a:bodyPr wrap="square">
            <a:spAutoFit/>
          </a:bodyPr>
          <a:lstStyle/>
          <a:p>
            <a:r>
              <a:rPr lang="en-US" altLang="en-US" sz="1000" baseline="30000" dirty="0"/>
              <a:t>a</a:t>
            </a:r>
            <a:r>
              <a:rPr lang="en-US" sz="1000" dirty="0"/>
              <a:t>Estimates calculated using a negative binomial model, with adjustment for treatment, region, oral corticosteroid use at time of randomization, and previous exacerbations;</a:t>
            </a:r>
            <a:r>
              <a:rPr lang="en-US" altLang="en-US" sz="1000" baseline="30000" dirty="0"/>
              <a:t> </a:t>
            </a:r>
            <a:r>
              <a:rPr lang="en-US" altLang="en-US" sz="1000" baseline="30000" dirty="0">
                <a:cs typeface="Times New Roman" panose="02020603050405020304" pitchFamily="18" charset="0"/>
              </a:rPr>
              <a:t>b</a:t>
            </a:r>
            <a:r>
              <a:rPr lang="en-US" altLang="en-US" sz="1000" dirty="0">
                <a:cs typeface="Times New Roman" panose="02020603050405020304" pitchFamily="18" charset="0"/>
              </a:rPr>
              <a:t>Estimates calculated by a mixed-effects model for repeated measures analysis, with adjustment for treatment, baseline value, region, oral corticosteroid use, visit, and visit × treatment.</a:t>
            </a:r>
            <a:endParaRPr lang="en-US" sz="1000" dirty="0"/>
          </a:p>
        </p:txBody>
      </p:sp>
    </p:spTree>
    <p:extLst>
      <p:ext uri="{BB962C8B-B14F-4D97-AF65-F5344CB8AC3E}">
        <p14:creationId xmlns:p14="http://schemas.microsoft.com/office/powerpoint/2010/main" val="10137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MOAs: Baseline Characteristics in Pivotal Studies </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23</a:t>
            </a:fld>
            <a:endParaRPr lang="en-US" dirty="0">
              <a:solidFill>
                <a:srgbClr val="000000"/>
              </a:solidFill>
            </a:endParaRPr>
          </a:p>
        </p:txBody>
      </p:sp>
      <p:sp>
        <p:nvSpPr>
          <p:cNvPr id="3" name="Text Placeholder 2"/>
          <p:cNvSpPr>
            <a:spLocks noGrp="1"/>
          </p:cNvSpPr>
          <p:nvPr>
            <p:ph type="body" sz="quarter" idx="13"/>
          </p:nvPr>
        </p:nvSpPr>
        <p:spPr>
          <a:xfrm>
            <a:off x="457200" y="5851602"/>
            <a:ext cx="10714892" cy="1005840"/>
          </a:xfrm>
        </p:spPr>
        <p:txBody>
          <a:bodyPr>
            <a:normAutofit/>
          </a:bodyPr>
          <a:lstStyle/>
          <a:p>
            <a:r>
              <a:rPr lang="en-US" dirty="0">
                <a:solidFill>
                  <a:srgbClr val="000000"/>
                </a:solidFill>
              </a:rPr>
              <a:t>Note: Published baseline values averaged across all treatment arms; ~ </a:t>
            </a:r>
            <a:r>
              <a:rPr lang="en-US" dirty="0"/>
              <a:t>indicates that </a:t>
            </a:r>
            <a:r>
              <a:rPr lang="en-US" dirty="0">
                <a:solidFill>
                  <a:srgbClr val="000000"/>
                </a:solidFill>
              </a:rPr>
              <a:t>published data were averaged by AstraZeneca using published values. </a:t>
            </a:r>
            <a:r>
              <a:rPr lang="en-US" baseline="30000" dirty="0" err="1"/>
              <a:t>a</a:t>
            </a:r>
            <a:r>
              <a:rPr lang="en-US" dirty="0" err="1">
                <a:solidFill>
                  <a:srgbClr val="000000"/>
                </a:solidFill>
              </a:rPr>
              <a:t>Applies</a:t>
            </a:r>
            <a:r>
              <a:rPr lang="en-US" dirty="0">
                <a:solidFill>
                  <a:srgbClr val="000000"/>
                </a:solidFill>
              </a:rPr>
              <a:t> to both BREATH Study 1 and Study 2; </a:t>
            </a:r>
            <a:r>
              <a:rPr lang="en-US" baseline="30000" dirty="0" err="1"/>
              <a:t>b</a:t>
            </a:r>
            <a:r>
              <a:rPr lang="en-US" dirty="0" err="1"/>
              <a:t>Data</a:t>
            </a:r>
            <a:r>
              <a:rPr lang="en-US" dirty="0"/>
              <a:t> presented are from the primary analysis population (EOS ≥300 cells/µL, high dosage ICS); </a:t>
            </a:r>
            <a:r>
              <a:rPr lang="en-US" baseline="30000" dirty="0" err="1">
                <a:solidFill>
                  <a:srgbClr val="000000"/>
                </a:solidFill>
              </a:rPr>
              <a:t>c</a:t>
            </a:r>
            <a:r>
              <a:rPr lang="en-US" dirty="0" err="1">
                <a:solidFill>
                  <a:srgbClr val="000000"/>
                </a:solidFill>
              </a:rPr>
              <a:t>Total</a:t>
            </a:r>
            <a:r>
              <a:rPr lang="en-US" dirty="0">
                <a:solidFill>
                  <a:srgbClr val="000000"/>
                </a:solidFill>
              </a:rPr>
              <a:t> daily fluticasone propionate equivalents</a:t>
            </a:r>
            <a:endParaRPr lang="en-US" dirty="0"/>
          </a:p>
          <a:p>
            <a:r>
              <a:rPr lang="en-US" dirty="0">
                <a:solidFill>
                  <a:srgbClr val="000000"/>
                </a:solidFill>
              </a:rPr>
              <a:t>ACQ = Asthma Control Questionnaire; EOS = baseline blood eosinophil count; FEV</a:t>
            </a:r>
            <a:r>
              <a:rPr lang="en-US" baseline="-25000" dirty="0">
                <a:solidFill>
                  <a:srgbClr val="000000"/>
                </a:solidFill>
              </a:rPr>
              <a:t>1 </a:t>
            </a:r>
            <a:r>
              <a:rPr lang="en-US" dirty="0">
                <a:solidFill>
                  <a:srgbClr val="000000"/>
                </a:solidFill>
              </a:rPr>
              <a:t>= forced expiratory volume in 1 second; ICS = inhaled corticosteroid; IL = interleukin; IL-5R = interleukin- 5 receptor; IV = intravenous; MOAs = mechanisms of action; OCS = oral corticosteroid; Q4W = every 4 weeks; Q8W = every 8 weeks; SC = subcutaneous.</a:t>
            </a:r>
            <a:endParaRPr lang="en-US" b="1" dirty="0"/>
          </a:p>
          <a:p>
            <a:r>
              <a:rPr lang="en-US" dirty="0">
                <a:solidFill>
                  <a:srgbClr val="000000"/>
                </a:solidFill>
              </a:rPr>
              <a:t>1. </a:t>
            </a:r>
            <a:r>
              <a:rPr lang="en-US" dirty="0"/>
              <a:t>Ortega HG et al. </a:t>
            </a:r>
            <a:r>
              <a:rPr lang="en-US" i="1" dirty="0"/>
              <a:t>N Engl J Med</a:t>
            </a:r>
            <a:r>
              <a:rPr lang="en-US" dirty="0"/>
              <a:t>. 2014;371:1198-1207; 2. Ortega HG et al. Supplementary appendix. </a:t>
            </a:r>
            <a:r>
              <a:rPr lang="en-US" i="1" dirty="0"/>
              <a:t>N Engl J Med</a:t>
            </a:r>
            <a:r>
              <a:rPr lang="en-US" dirty="0"/>
              <a:t>. 2014;371:1198-1207; 3. Castro M et al. </a:t>
            </a:r>
            <a:r>
              <a:rPr lang="en-US" i="1" dirty="0"/>
              <a:t>Lancet Respir Med</a:t>
            </a:r>
            <a:r>
              <a:rPr lang="en-US" dirty="0"/>
              <a:t>. 2015;3;355-356; 4.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5. Bleecker ER et al. Supplementary appendix. </a:t>
            </a:r>
            <a:r>
              <a:rPr lang="en-US" i="1" dirty="0"/>
              <a:t>Lancet</a:t>
            </a:r>
            <a:r>
              <a:rPr lang="en-US" dirty="0"/>
              <a:t>. 2016;388:2115-2127</a:t>
            </a:r>
            <a:r>
              <a:rPr lang="en-US" dirty="0">
                <a:solidFill>
                  <a:prstClr val="black"/>
                </a:solidFill>
                <a:cs typeface="Arial" panose="020B0604020202020204" pitchFamily="34" charset="0"/>
              </a:rPr>
              <a:t>.</a:t>
            </a:r>
            <a:r>
              <a:rPr lang="en-US" dirty="0"/>
              <a:t>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3900553"/>
              </p:ext>
            </p:extLst>
          </p:nvPr>
        </p:nvGraphicFramePr>
        <p:xfrm>
          <a:off x="436092" y="1001193"/>
          <a:ext cx="11524587" cy="4297680"/>
        </p:xfrm>
        <a:graphic>
          <a:graphicData uri="http://schemas.openxmlformats.org/drawingml/2006/table">
            <a:tbl>
              <a:tblPr firstRow="1" bandRow="1">
                <a:tableStyleId>{5C22544A-7EE6-4342-B048-85BDC9FD1C3A}</a:tableStyleId>
              </a:tblPr>
              <a:tblGrid>
                <a:gridCol w="2705746">
                  <a:extLst>
                    <a:ext uri="{9D8B030D-6E8A-4147-A177-3AD203B41FA5}">
                      <a16:colId xmlns:a16="http://schemas.microsoft.com/office/drawing/2014/main" val="20000"/>
                    </a:ext>
                  </a:extLst>
                </a:gridCol>
                <a:gridCol w="2501209">
                  <a:extLst>
                    <a:ext uri="{9D8B030D-6E8A-4147-A177-3AD203B41FA5}">
                      <a16:colId xmlns:a16="http://schemas.microsoft.com/office/drawing/2014/main" val="20001"/>
                    </a:ext>
                  </a:extLst>
                </a:gridCol>
                <a:gridCol w="2945782">
                  <a:extLst>
                    <a:ext uri="{9D8B030D-6E8A-4147-A177-3AD203B41FA5}">
                      <a16:colId xmlns:a16="http://schemas.microsoft.com/office/drawing/2014/main" val="20002"/>
                    </a:ext>
                  </a:extLst>
                </a:gridCol>
                <a:gridCol w="3371850">
                  <a:extLst>
                    <a:ext uri="{9D8B030D-6E8A-4147-A177-3AD203B41FA5}">
                      <a16:colId xmlns:a16="http://schemas.microsoft.com/office/drawing/2014/main" val="20003"/>
                    </a:ext>
                  </a:extLst>
                </a:gridCol>
              </a:tblGrid>
              <a:tr h="547420">
                <a:tc>
                  <a:txBody>
                    <a:bodyPr/>
                    <a:lstStyle/>
                    <a:p>
                      <a:endParaRPr lang="en-US" sz="1400" dirty="0">
                        <a:solidFill>
                          <a:schemeClr val="bg1"/>
                        </a:solidFill>
                      </a:endParaRPr>
                    </a:p>
                  </a:txBody>
                  <a:tcPr marL="88236" marR="88236"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1"/>
                    </a:solidFill>
                  </a:tcPr>
                </a:tc>
                <a:tc>
                  <a:txBody>
                    <a:bodyPr/>
                    <a:lstStyle/>
                    <a:p>
                      <a:pPr algn="ctr"/>
                      <a:r>
                        <a:rPr lang="en-US" sz="1400" dirty="0">
                          <a:solidFill>
                            <a:schemeClr val="bg1"/>
                          </a:solidFill>
                        </a:rPr>
                        <a:t>Mepolizumab</a:t>
                      </a:r>
                      <a:r>
                        <a:rPr lang="en-US" sz="1400" baseline="0" dirty="0">
                          <a:solidFill>
                            <a:schemeClr val="bg1"/>
                          </a:solidFill>
                        </a:rPr>
                        <a:t> 100 mg SC (labeled) </a:t>
                      </a:r>
                    </a:p>
                    <a:p>
                      <a:pPr algn="ctr"/>
                      <a:r>
                        <a:rPr lang="en-US" sz="1400" baseline="0" dirty="0">
                          <a:solidFill>
                            <a:schemeClr val="bg1"/>
                          </a:solidFill>
                        </a:rPr>
                        <a:t>MENSA</a:t>
                      </a:r>
                      <a:r>
                        <a:rPr lang="en-US" sz="1400" baseline="30000" dirty="0">
                          <a:solidFill>
                            <a:schemeClr val="bg1"/>
                          </a:solidFill>
                        </a:rPr>
                        <a:t>1,2</a:t>
                      </a:r>
                      <a:endParaRPr lang="en-US" sz="1400" dirty="0">
                        <a:solidFill>
                          <a:schemeClr val="bg1"/>
                        </a:solidFill>
                      </a:endParaRPr>
                    </a:p>
                  </a:txBody>
                  <a:tcPr marL="88236" marR="88236"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a:txBody>
                    <a:bodyPr/>
                    <a:lstStyle/>
                    <a:p>
                      <a:pPr algn="ctr"/>
                      <a:r>
                        <a:rPr lang="en-US" sz="1400" dirty="0">
                          <a:solidFill>
                            <a:schemeClr val="bg1"/>
                          </a:solidFill>
                        </a:rPr>
                        <a:t>Reslizumab 3 mg/kg </a:t>
                      </a:r>
                    </a:p>
                    <a:p>
                      <a:pPr algn="ctr"/>
                      <a:r>
                        <a:rPr lang="en-US" sz="1400" dirty="0">
                          <a:solidFill>
                            <a:schemeClr val="bg1"/>
                          </a:solidFill>
                        </a:rPr>
                        <a:t>(labeled) </a:t>
                      </a:r>
                    </a:p>
                    <a:p>
                      <a:pPr algn="ctr"/>
                      <a:r>
                        <a:rPr lang="en-US" sz="1400" dirty="0">
                          <a:solidFill>
                            <a:schemeClr val="bg1"/>
                          </a:solidFill>
                        </a:rPr>
                        <a:t>BREATH</a:t>
                      </a:r>
                      <a:r>
                        <a:rPr lang="en-US" sz="1400" baseline="30000" dirty="0">
                          <a:solidFill>
                            <a:schemeClr val="bg1"/>
                          </a:solidFill>
                        </a:rPr>
                        <a:t>3,a</a:t>
                      </a:r>
                    </a:p>
                  </a:txBody>
                  <a:tcPr marL="88236" marR="88236"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a:txBody>
                    <a:bodyPr/>
                    <a:lstStyle/>
                    <a:p>
                      <a:pPr algn="ctr"/>
                      <a:r>
                        <a:rPr lang="en-US" sz="1400" dirty="0">
                          <a:solidFill>
                            <a:schemeClr val="bg1"/>
                          </a:solidFill>
                        </a:rPr>
                        <a:t>Benralizumab 30 mg Q8W  SIROCCO</a:t>
                      </a:r>
                      <a:r>
                        <a:rPr lang="en-US" sz="1400" baseline="30000" dirty="0">
                          <a:solidFill>
                            <a:schemeClr val="bg1"/>
                          </a:solidFill>
                        </a:rPr>
                        <a:t>4,5,b</a:t>
                      </a:r>
                      <a:endParaRPr lang="en-US" sz="1400" dirty="0">
                        <a:solidFill>
                          <a:schemeClr val="bg1"/>
                        </a:solidFill>
                      </a:endParaRPr>
                    </a:p>
                  </a:txBody>
                  <a:tcPr marL="88236" marR="88236"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extLst>
                  <a:ext uri="{0D108BD9-81ED-4DB2-BD59-A6C34878D82A}">
                    <a16:rowId xmlns:a16="http://schemas.microsoft.com/office/drawing/2014/main" val="10000"/>
                  </a:ext>
                </a:extLst>
              </a:tr>
              <a:tr h="0">
                <a:tc>
                  <a:txBody>
                    <a:bodyPr/>
                    <a:lstStyle/>
                    <a:p>
                      <a:pPr algn="l"/>
                      <a:r>
                        <a:rPr lang="en-US" sz="1200" b="1" dirty="0">
                          <a:solidFill>
                            <a:schemeClr val="tx1"/>
                          </a:solidFill>
                        </a:rPr>
                        <a:t>MOA</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200" dirty="0">
                          <a:solidFill>
                            <a:schemeClr val="tx1"/>
                          </a:solidFill>
                        </a:rPr>
                        <a:t>Humanized</a:t>
                      </a:r>
                      <a:r>
                        <a:rPr lang="en-US" sz="1200" baseline="0" dirty="0">
                          <a:solidFill>
                            <a:schemeClr val="tx1"/>
                          </a:solidFill>
                        </a:rPr>
                        <a:t> </a:t>
                      </a:r>
                      <a:r>
                        <a:rPr lang="en-US" sz="1200" kern="1200" dirty="0">
                          <a:solidFill>
                            <a:schemeClr val="dk1"/>
                          </a:solidFill>
                          <a:effectLst/>
                          <a:latin typeface="+mn-lt"/>
                          <a:ea typeface="+mn-ea"/>
                          <a:cs typeface="+mn-cs"/>
                        </a:rPr>
                        <a:t>anti-IL-5</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Humanized</a:t>
                      </a:r>
                      <a:r>
                        <a:rPr lang="en-US" sz="1200" baseline="0" dirty="0">
                          <a:solidFill>
                            <a:schemeClr val="tx1"/>
                          </a:solidFill>
                        </a:rPr>
                        <a:t> anti-IL-5</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Humanized anti</a:t>
                      </a:r>
                      <a:r>
                        <a:rPr lang="en-US" sz="1200" baseline="0" dirty="0">
                          <a:solidFill>
                            <a:schemeClr val="tx1"/>
                          </a:solidFill>
                        </a:rPr>
                        <a:t>-IL-5R</a:t>
                      </a:r>
                      <a:r>
                        <a:rPr lang="el-GR" sz="1200" baseline="0" dirty="0">
                          <a:solidFill>
                            <a:schemeClr val="tx1"/>
                          </a:solidFill>
                        </a:rPr>
                        <a:t>α</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0">
                <a:tc>
                  <a:txBody>
                    <a:bodyPr/>
                    <a:lstStyle/>
                    <a:p>
                      <a:pPr algn="l"/>
                      <a:r>
                        <a:rPr lang="en-US" sz="1200" b="1" dirty="0">
                          <a:solidFill>
                            <a:schemeClr val="tx1"/>
                          </a:solidFill>
                        </a:rPr>
                        <a:t>Route/frequency</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100 mg SC Q4W</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3 mg/kg IV Q4W</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30</a:t>
                      </a:r>
                      <a:r>
                        <a:rPr lang="en-US" sz="1200" baseline="0" dirty="0">
                          <a:solidFill>
                            <a:schemeClr val="tx1"/>
                          </a:solidFill>
                        </a:rPr>
                        <a:t> mg SC Q8W</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0">
                <a:tc>
                  <a:txBody>
                    <a:bodyPr/>
                    <a:lstStyle/>
                    <a:p>
                      <a:pPr algn="l"/>
                      <a:r>
                        <a:rPr lang="en-US" sz="1200" b="1" dirty="0">
                          <a:solidFill>
                            <a:schemeClr val="tx1"/>
                          </a:solidFill>
                        </a:rPr>
                        <a:t>Induction doses</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rPr>
                        <a:t>No</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rPr>
                        <a:t>No </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rPr>
                        <a:t>Yes:</a:t>
                      </a:r>
                      <a:r>
                        <a:rPr lang="en-US" sz="1200" baseline="0" dirty="0">
                          <a:solidFill>
                            <a:schemeClr val="tx1"/>
                          </a:solidFill>
                        </a:rPr>
                        <a:t> </a:t>
                      </a:r>
                      <a:r>
                        <a:rPr lang="en-US" sz="1200" dirty="0">
                          <a:solidFill>
                            <a:schemeClr val="tx1"/>
                          </a:solidFill>
                        </a:rPr>
                        <a:t>30 mg Q4W x 3 doses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l"/>
                      <a:r>
                        <a:rPr lang="en-US" sz="1200" b="1" dirty="0">
                          <a:solidFill>
                            <a:schemeClr val="tx1"/>
                          </a:solidFill>
                        </a:rPr>
                        <a:t>Uncontrolled (ACQ ≥1.5)</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Yes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Yes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Yes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4"/>
                  </a:ext>
                </a:extLst>
              </a:tr>
              <a:tr h="0">
                <a:tc>
                  <a:txBody>
                    <a:bodyPr/>
                    <a:lstStyle/>
                    <a:p>
                      <a:pPr algn="l"/>
                      <a:r>
                        <a:rPr lang="en-US" sz="1200" b="1" i="0" dirty="0">
                          <a:solidFill>
                            <a:schemeClr val="tx1"/>
                          </a:solidFill>
                        </a:rPr>
                        <a:t>Exacerbations in prior 12 months</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3.8</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1.9</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~3</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0">
                <a:tc>
                  <a:txBody>
                    <a:bodyPr/>
                    <a:lstStyle/>
                    <a:p>
                      <a:pPr algn="l"/>
                      <a:r>
                        <a:rPr lang="en-US" sz="1200" b="1" dirty="0">
                          <a:solidFill>
                            <a:schemeClr val="tx1"/>
                          </a:solidFill>
                        </a:rPr>
                        <a:t>Background</a:t>
                      </a:r>
                      <a:r>
                        <a:rPr lang="en-US" sz="1200" b="1" baseline="0" dirty="0">
                          <a:solidFill>
                            <a:schemeClr val="tx1"/>
                          </a:solidFill>
                        </a:rPr>
                        <a:t> Medication</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High-dosage ICS (</a:t>
                      </a:r>
                      <a:r>
                        <a:rPr lang="en-US" sz="1200" baseline="0" dirty="0">
                          <a:solidFill>
                            <a:schemeClr val="tx1"/>
                          </a:solidFill>
                        </a:rPr>
                        <a:t>≥880 µg)</a:t>
                      </a:r>
                      <a:r>
                        <a:rPr lang="en-US" sz="1200" baseline="30000" dirty="0">
                          <a:solidFill>
                            <a:schemeClr val="tx1"/>
                          </a:solidFill>
                        </a:rPr>
                        <a:t>c</a:t>
                      </a:r>
                      <a:r>
                        <a:rPr lang="en-US" sz="1200" baseline="0" dirty="0">
                          <a:solidFill>
                            <a:schemeClr val="tx1"/>
                          </a:solidFill>
                        </a:rPr>
                        <a:t>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another controller</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Medium</a:t>
                      </a:r>
                      <a:r>
                        <a:rPr lang="en-US" sz="1200" baseline="0" dirty="0">
                          <a:solidFill>
                            <a:schemeClr val="tx1"/>
                          </a:solidFill>
                        </a:rPr>
                        <a:t>- to high-dosage ICS </a:t>
                      </a:r>
                      <a:r>
                        <a:rPr lang="en-US" sz="1200" dirty="0">
                          <a:solidFill>
                            <a:schemeClr val="tx1"/>
                          </a:solidFill>
                        </a:rPr>
                        <a:t>(≥440 µg)</a:t>
                      </a:r>
                      <a:r>
                        <a:rPr lang="en-US" sz="1200" baseline="30000" dirty="0">
                          <a:solidFill>
                            <a:schemeClr val="tx1"/>
                          </a:solidFill>
                        </a:rPr>
                        <a:t>c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another controller</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High-dosage ICS (&gt;500 µg)</a:t>
                      </a:r>
                      <a:r>
                        <a:rPr lang="en-US" sz="1200" baseline="30000" dirty="0">
                          <a:solidFill>
                            <a:schemeClr val="tx1"/>
                          </a:solidFill>
                        </a:rPr>
                        <a:t>c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another controller</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6"/>
                  </a:ext>
                </a:extLst>
              </a:tr>
              <a:tr h="0">
                <a:tc>
                  <a:txBody>
                    <a:bodyPr/>
                    <a:lstStyle/>
                    <a:p>
                      <a:pPr algn="l"/>
                      <a:r>
                        <a:rPr lang="en-US" sz="1200" b="1" dirty="0">
                          <a:solidFill>
                            <a:schemeClr val="tx1"/>
                          </a:solidFill>
                        </a:rPr>
                        <a:t>FEV</a:t>
                      </a:r>
                      <a:r>
                        <a:rPr lang="en-US" sz="1200" b="1" baseline="-25000" dirty="0">
                          <a:solidFill>
                            <a:schemeClr val="tx1"/>
                          </a:solidFill>
                        </a:rPr>
                        <a:t>1</a:t>
                      </a:r>
                      <a:r>
                        <a:rPr lang="en-US" sz="1200" b="1" dirty="0">
                          <a:solidFill>
                            <a:schemeClr val="tx1"/>
                          </a:solidFill>
                        </a:rPr>
                        <a:t> predicted</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 59%</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~67%</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~56%</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0">
                <a:tc>
                  <a:txBody>
                    <a:bodyPr/>
                    <a:lstStyle/>
                    <a:p>
                      <a:pPr algn="l"/>
                      <a:r>
                        <a:rPr lang="en-US" sz="1200" b="1" dirty="0">
                          <a:solidFill>
                            <a:schemeClr val="tx1"/>
                          </a:solidFill>
                        </a:rPr>
                        <a:t>Reversibility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 24%</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 27%</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21%</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8"/>
                  </a:ext>
                </a:extLst>
              </a:tr>
              <a:tr h="0">
                <a:tc>
                  <a:txBody>
                    <a:bodyPr/>
                    <a:lstStyle/>
                    <a:p>
                      <a:pPr algn="l"/>
                      <a:r>
                        <a:rPr lang="en-US" sz="1200" b="1" dirty="0">
                          <a:solidFill>
                            <a:schemeClr val="tx1"/>
                          </a:solidFill>
                        </a:rPr>
                        <a:t>Proportion receiving OCS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 27%</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~16%</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16%</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9"/>
                  </a:ext>
                </a:extLst>
              </a:tr>
              <a:tr h="0">
                <a:tc>
                  <a:txBody>
                    <a:bodyPr/>
                    <a:lstStyle/>
                    <a:p>
                      <a:pPr algn="l"/>
                      <a:r>
                        <a:rPr lang="en-US" sz="1200" b="1" dirty="0">
                          <a:solidFill>
                            <a:schemeClr val="tx1"/>
                          </a:solidFill>
                        </a:rPr>
                        <a:t>EOS inclusion</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≥150/µL at screening </a:t>
                      </a:r>
                      <a:r>
                        <a:rPr lang="en-US" sz="1200" i="1" dirty="0">
                          <a:solidFill>
                            <a:schemeClr val="tx1"/>
                          </a:solidFill>
                        </a:rPr>
                        <a:t>or </a:t>
                      </a:r>
                    </a:p>
                    <a:p>
                      <a:pPr algn="ctr"/>
                      <a:r>
                        <a:rPr lang="en-US" sz="1200" dirty="0">
                          <a:solidFill>
                            <a:schemeClr val="tx1"/>
                          </a:solidFill>
                        </a:rPr>
                        <a:t>≥300/µL in previous 12 months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≥400/µL</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t>No specific EOS inclusion; randomization stratified patients 2:1 to ≥300 or &lt;300 cells/</a:t>
                      </a:r>
                      <a:r>
                        <a:rPr lang="en-US" sz="1200" dirty="0" err="1"/>
                        <a:t>μL</a:t>
                      </a:r>
                      <a:endParaRPr lang="en-US" sz="1200" strike="noStrike"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0"/>
                  </a:ext>
                </a:extLst>
              </a:tr>
              <a:tr h="0">
                <a:tc>
                  <a:txBody>
                    <a:bodyPr/>
                    <a:lstStyle/>
                    <a:p>
                      <a:pPr algn="l"/>
                      <a:r>
                        <a:rPr lang="en-US" sz="1200" b="1" dirty="0">
                          <a:solidFill>
                            <a:schemeClr val="tx1"/>
                          </a:solidFill>
                        </a:rPr>
                        <a:t>Actual</a:t>
                      </a:r>
                      <a:r>
                        <a:rPr lang="en-US" sz="1200" b="1" baseline="0" dirty="0">
                          <a:solidFill>
                            <a:schemeClr val="tx1"/>
                          </a:solidFill>
                        </a:rPr>
                        <a:t> baseline EOS count</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algn="ctr"/>
                      <a:r>
                        <a:rPr lang="en-US" sz="1200" baseline="0" dirty="0">
                          <a:solidFill>
                            <a:schemeClr val="tx1"/>
                          </a:solidFill>
                        </a:rPr>
                        <a:t>~297cells</a:t>
                      </a:r>
                      <a:r>
                        <a:rPr lang="en-US" sz="1200" dirty="0">
                          <a:solidFill>
                            <a:schemeClr val="tx1"/>
                          </a:solidFill>
                        </a:rPr>
                        <a:t>/µL</a:t>
                      </a: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~655 cells</a:t>
                      </a:r>
                      <a:r>
                        <a:rPr lang="en-US" sz="1200" dirty="0">
                          <a:solidFill>
                            <a:schemeClr val="tx1"/>
                          </a:solidFill>
                        </a:rPr>
                        <a:t>/µL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within 3-4 weeks of dosing</a:t>
                      </a: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~500cells</a:t>
                      </a:r>
                      <a:r>
                        <a:rPr lang="en-US" sz="1200" dirty="0">
                          <a:solidFill>
                            <a:schemeClr val="tx1"/>
                          </a:solidFill>
                        </a:rPr>
                        <a:t>/µL</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resulted</a:t>
                      </a:r>
                      <a:r>
                        <a:rPr lang="en-US" sz="1200" baseline="0" dirty="0">
                          <a:solidFill>
                            <a:schemeClr val="tx1"/>
                          </a:solidFill>
                        </a:rPr>
                        <a:t> f</a:t>
                      </a:r>
                      <a:r>
                        <a:rPr lang="en-US" sz="1200" dirty="0">
                          <a:solidFill>
                            <a:schemeClr val="tx1"/>
                          </a:solidFill>
                        </a:rPr>
                        <a:t>rom Visit</a:t>
                      </a:r>
                      <a:r>
                        <a:rPr lang="en-US" sz="1200" baseline="0" dirty="0">
                          <a:solidFill>
                            <a:schemeClr val="tx1"/>
                          </a:solidFill>
                        </a:rPr>
                        <a:t> 1 or 3</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209107497"/>
                  </a:ext>
                </a:extLst>
              </a:tr>
            </a:tbl>
          </a:graphicData>
        </a:graphic>
      </p:graphicFrame>
      <p:sp>
        <p:nvSpPr>
          <p:cNvPr id="5" name="TextBox 4"/>
          <p:cNvSpPr txBox="1"/>
          <p:nvPr/>
        </p:nvSpPr>
        <p:spPr>
          <a:xfrm>
            <a:off x="457200" y="5493689"/>
            <a:ext cx="11166530" cy="400110"/>
          </a:xfrm>
          <a:prstGeom prst="rect">
            <a:avLst/>
          </a:prstGeom>
          <a:noFill/>
        </p:spPr>
        <p:txBody>
          <a:bodyPr wrap="square" rtlCol="0">
            <a:spAutoFit/>
          </a:bodyPr>
          <a:lstStyle/>
          <a:p>
            <a:r>
              <a:rPr lang="en-US" sz="1000" b="1" dirty="0"/>
              <a:t>Please note that as head-to-head studies were not conducted between these products, it is inappropriate to draw any comparisons and/or make any conclusions, as the study design, demographics, and other criteria may be different.</a:t>
            </a:r>
          </a:p>
        </p:txBody>
      </p:sp>
      <p:sp>
        <p:nvSpPr>
          <p:cNvPr id="6" name="Rectangle 5"/>
          <p:cNvSpPr/>
          <p:nvPr/>
        </p:nvSpPr>
        <p:spPr>
          <a:xfrm>
            <a:off x="5939547" y="3244334"/>
            <a:ext cx="312906" cy="369332"/>
          </a:xfrm>
          <a:prstGeom prst="rect">
            <a:avLst/>
          </a:prstGeom>
        </p:spPr>
        <p:txBody>
          <a:bodyPr wrap="none">
            <a:spAutoFit/>
          </a:bodyPr>
          <a:lstStyle/>
          <a:p>
            <a:r>
              <a:rPr lang="en-US" baseline="30000" dirty="0">
                <a:solidFill>
                  <a:schemeClr val="bg1"/>
                </a:solidFill>
              </a:rPr>
              <a:t>,</a:t>
            </a:r>
            <a:r>
              <a:rPr lang="en-US" b="1" baseline="30000" dirty="0">
                <a:solidFill>
                  <a:schemeClr val="lt1"/>
                </a:solidFill>
              </a:rPr>
              <a:t>†</a:t>
            </a:r>
            <a:endParaRPr lang="en-US" dirty="0"/>
          </a:p>
        </p:txBody>
      </p:sp>
      <p:graphicFrame>
        <p:nvGraphicFramePr>
          <p:cNvPr id="8" name="Table 7"/>
          <p:cNvGraphicFramePr>
            <a:graphicFrameLocks noGrp="1"/>
          </p:cNvGraphicFramePr>
          <p:nvPr/>
        </p:nvGraphicFramePr>
        <p:xfrm>
          <a:off x="12414738" y="5978769"/>
          <a:ext cx="208280" cy="365760"/>
        </p:xfrm>
        <a:graphic>
          <a:graphicData uri="http://schemas.openxmlformats.org/drawingml/2006/table">
            <a:tbl>
              <a:tblPr/>
              <a:tblGrid>
                <a:gridCol w="208280">
                  <a:extLst>
                    <a:ext uri="{9D8B030D-6E8A-4147-A177-3AD203B41FA5}">
                      <a16:colId xmlns:a16="http://schemas.microsoft.com/office/drawing/2014/main" val="2201983064"/>
                    </a:ext>
                  </a:extLst>
                </a:gridCol>
              </a:tblGrid>
              <a:tr h="0">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463638979"/>
                  </a:ext>
                </a:extLst>
              </a:tr>
            </a:tbl>
          </a:graphicData>
        </a:graphic>
      </p:graphicFrame>
    </p:spTree>
    <p:extLst>
      <p:ext uri="{BB962C8B-B14F-4D97-AF65-F5344CB8AC3E}">
        <p14:creationId xmlns:p14="http://schemas.microsoft.com/office/powerpoint/2010/main" val="280992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t>
            </a:r>
            <a:r>
              <a:rPr lang="en-GB" dirty="0"/>
              <a:t>Summary of  Adverse Events During the </a:t>
            </a:r>
            <a:br>
              <a:rPr lang="en-GB" dirty="0"/>
            </a:br>
            <a:r>
              <a:rPr lang="en-GB" dirty="0"/>
              <a:t>On-Treatment Period (Safety Analysis Set)</a:t>
            </a:r>
            <a:r>
              <a:rPr lang="en-GB" baseline="30000" dirty="0"/>
              <a:t>1,2</a:t>
            </a:r>
            <a:endParaRPr lang="en-US" baseline="30000" dirty="0"/>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24</a:t>
            </a:fld>
            <a:endParaRPr lang="en-US" dirty="0">
              <a:solidFill>
                <a:srgbClr val="000000"/>
              </a:solidFill>
            </a:endParaRPr>
          </a:p>
        </p:txBody>
      </p:sp>
      <p:sp>
        <p:nvSpPr>
          <p:cNvPr id="3" name="Text Placeholder 2"/>
          <p:cNvSpPr>
            <a:spLocks noGrp="1"/>
          </p:cNvSpPr>
          <p:nvPr>
            <p:ph type="body" sz="quarter" idx="13"/>
          </p:nvPr>
        </p:nvSpPr>
        <p:spPr/>
        <p:txBody>
          <a:bodyPr>
            <a:normAutofit/>
          </a:bodyPr>
          <a:lstStyle/>
          <a:p>
            <a:r>
              <a:rPr lang="en-US" baseline="30000" dirty="0"/>
              <a:t>a</a:t>
            </a:r>
            <a:r>
              <a:rPr lang="en-US" dirty="0"/>
              <a:t>Includes 4 patients in the Q8W cohort who received extra doses of benralizumab; </a:t>
            </a:r>
            <a:r>
              <a:rPr lang="en-US" baseline="30000" dirty="0" err="1"/>
              <a:t>b</a:t>
            </a:r>
            <a:r>
              <a:rPr lang="en-US" dirty="0" err="1"/>
              <a:t>One</a:t>
            </a:r>
            <a:r>
              <a:rPr lang="en-US" dirty="0"/>
              <a:t> additional patient discontinued the study after receiving the last dose but before attending the end-of-treatment visit; </a:t>
            </a:r>
            <a:r>
              <a:rPr lang="en-US" baseline="30000" dirty="0"/>
              <a:t>c</a:t>
            </a:r>
            <a:r>
              <a:rPr lang="en-US" dirty="0"/>
              <a:t>Deaths occurring during the post-treatment period, but not considered to be related to treatment: 1 in SIROCCO (Q8W: sudden death, cause unknown) and 2 in CALIMA (Q4W and placebo: acute myocardial infarction); </a:t>
            </a:r>
            <a:r>
              <a:rPr lang="en-US" baseline="30000" dirty="0"/>
              <a:t>d</a:t>
            </a:r>
            <a:r>
              <a:rPr lang="en-US" dirty="0"/>
              <a:t>Cerebral hemorrhage; asthma; </a:t>
            </a:r>
            <a:r>
              <a:rPr lang="en-US" baseline="30000" dirty="0"/>
              <a:t>e</a:t>
            </a:r>
            <a:r>
              <a:rPr lang="en-US" dirty="0"/>
              <a:t>Accidental opioid overdose; </a:t>
            </a:r>
            <a:r>
              <a:rPr lang="en-US" baseline="30000" dirty="0"/>
              <a:t>f</a:t>
            </a:r>
            <a:r>
              <a:rPr lang="en-US" dirty="0"/>
              <a:t>Pulmonary embolism; cause unknown; </a:t>
            </a:r>
            <a:r>
              <a:rPr lang="en-US" baseline="30000" dirty="0"/>
              <a:t>g</a:t>
            </a:r>
            <a:r>
              <a:rPr lang="en-US" dirty="0"/>
              <a:t>Suicide; road traffic accident; cause unknown; colon neoplasm.    </a:t>
            </a:r>
            <a:endParaRPr lang="en-US" baseline="30000" dirty="0"/>
          </a:p>
          <a:p>
            <a:r>
              <a:rPr lang="en-US" dirty="0"/>
              <a:t>AE = adverse event; benra = benralizumab; IP = investigational product; Q4W = every 4 weeks; Q8W = every 8 weeks.</a:t>
            </a:r>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p>
        </p:txBody>
      </p:sp>
      <p:graphicFrame>
        <p:nvGraphicFramePr>
          <p:cNvPr id="7" name="Table 6"/>
          <p:cNvGraphicFramePr>
            <a:graphicFrameLocks noGrp="1"/>
          </p:cNvGraphicFramePr>
          <p:nvPr>
            <p:extLst/>
          </p:nvPr>
        </p:nvGraphicFramePr>
        <p:xfrm>
          <a:off x="404834" y="1338077"/>
          <a:ext cx="11237974" cy="2895600"/>
        </p:xfrm>
        <a:graphic>
          <a:graphicData uri="http://schemas.openxmlformats.org/drawingml/2006/table">
            <a:tbl>
              <a:tblPr firstRow="1" bandRow="1">
                <a:tableStyleId>{5940675A-B579-460E-94D1-54222C63F5DA}</a:tableStyleId>
              </a:tblPr>
              <a:tblGrid>
                <a:gridCol w="3601109">
                  <a:extLst>
                    <a:ext uri="{9D8B030D-6E8A-4147-A177-3AD203B41FA5}">
                      <a16:colId xmlns:a16="http://schemas.microsoft.com/office/drawing/2014/main" val="20000"/>
                    </a:ext>
                  </a:extLst>
                </a:gridCol>
                <a:gridCol w="1330880">
                  <a:extLst>
                    <a:ext uri="{9D8B030D-6E8A-4147-A177-3AD203B41FA5}">
                      <a16:colId xmlns:a16="http://schemas.microsoft.com/office/drawing/2014/main" val="20001"/>
                    </a:ext>
                  </a:extLst>
                </a:gridCol>
                <a:gridCol w="1261197">
                  <a:extLst>
                    <a:ext uri="{9D8B030D-6E8A-4147-A177-3AD203B41FA5}">
                      <a16:colId xmlns:a16="http://schemas.microsoft.com/office/drawing/2014/main" val="20002"/>
                    </a:ext>
                  </a:extLst>
                </a:gridCol>
                <a:gridCol w="1261197">
                  <a:extLst>
                    <a:ext uri="{9D8B030D-6E8A-4147-A177-3AD203B41FA5}">
                      <a16:colId xmlns:a16="http://schemas.microsoft.com/office/drawing/2014/main" val="20003"/>
                    </a:ext>
                  </a:extLst>
                </a:gridCol>
                <a:gridCol w="1261197">
                  <a:extLst>
                    <a:ext uri="{9D8B030D-6E8A-4147-A177-3AD203B41FA5}">
                      <a16:colId xmlns:a16="http://schemas.microsoft.com/office/drawing/2014/main" val="20004"/>
                    </a:ext>
                  </a:extLst>
                </a:gridCol>
                <a:gridCol w="1261197">
                  <a:extLst>
                    <a:ext uri="{9D8B030D-6E8A-4147-A177-3AD203B41FA5}">
                      <a16:colId xmlns:a16="http://schemas.microsoft.com/office/drawing/2014/main" val="20005"/>
                    </a:ext>
                  </a:extLst>
                </a:gridCol>
                <a:gridCol w="1261197">
                  <a:extLst>
                    <a:ext uri="{9D8B030D-6E8A-4147-A177-3AD203B41FA5}">
                      <a16:colId xmlns:a16="http://schemas.microsoft.com/office/drawing/2014/main" val="20006"/>
                    </a:ext>
                  </a:extLst>
                </a:gridCol>
              </a:tblGrid>
              <a:tr h="222566">
                <a:tc rowSpan="2">
                  <a:txBody>
                    <a:bodyPr/>
                    <a:lstStyle/>
                    <a:p>
                      <a:r>
                        <a:rPr lang="en-US" sz="1400" b="1" dirty="0">
                          <a:solidFill>
                            <a:schemeClr val="bg1"/>
                          </a:solidFill>
                          <a:latin typeface="+mn-lt"/>
                        </a:rPr>
                        <a:t>Adverse Events,</a:t>
                      </a:r>
                      <a:r>
                        <a:rPr lang="en-US" sz="1400" b="1" baseline="0" dirty="0">
                          <a:solidFill>
                            <a:schemeClr val="bg1"/>
                          </a:solidFill>
                          <a:latin typeface="+mn-lt"/>
                        </a:rPr>
                        <a:t> n (%)</a:t>
                      </a:r>
                      <a:endParaRPr lang="en-US" sz="1400" b="1" dirty="0">
                        <a:solidFill>
                          <a:schemeClr val="bg1"/>
                        </a:solidFill>
                        <a:latin typeface="+mn-lt"/>
                      </a:endParaRPr>
                    </a:p>
                  </a:txBody>
                  <a:tcPr marL="121920" marR="121920" marT="60960" marB="6096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400" b="1" dirty="0">
                          <a:solidFill>
                            <a:schemeClr val="bg1"/>
                          </a:solidFill>
                          <a:latin typeface="+mn-lt"/>
                        </a:rPr>
                        <a:t>SIROCCO</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mn-lt"/>
                        </a:rPr>
                        <a:t>CALIMA</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49107">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Q4W</a:t>
                      </a:r>
                      <a:r>
                        <a:rPr kumimoji="0" lang="en-US" altLang="en-US" sz="1400" b="1" u="none" strike="noStrike" kern="1200" cap="none" normalizeH="0" baseline="30000" dirty="0">
                          <a:ln>
                            <a:noFill/>
                          </a:ln>
                          <a:solidFill>
                            <a:schemeClr val="bg1"/>
                          </a:solidFill>
                          <a:effectLst/>
                          <a:latin typeface="+mn-lt"/>
                          <a:ea typeface="+mn-ea"/>
                          <a:cs typeface="Arial" pitchFamily="34" charset="0"/>
                        </a:rPr>
                        <a:t>a</a:t>
                      </a:r>
                      <a:endParaRPr kumimoji="0" lang="en-US" altLang="en-US" sz="1400" b="1" u="none" strike="noStrike" kern="1200" cap="none" normalizeH="0" baseline="0" dirty="0">
                        <a:ln>
                          <a:noFill/>
                        </a:ln>
                        <a:solidFill>
                          <a:schemeClr val="bg1"/>
                        </a:solidFill>
                        <a:effectLst/>
                        <a:latin typeface="+mn-lt"/>
                        <a:ea typeface="+mn-ea"/>
                        <a:cs typeface="Arial" pitchFamily="34" charset="0"/>
                      </a:endParaRP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N=403</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N=394</a:t>
                      </a:r>
                    </a:p>
                  </a:txBody>
                  <a:tcPr marL="121920" marR="121920" marT="60960" marB="609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N=407</a:t>
                      </a:r>
                    </a:p>
                  </a:txBody>
                  <a:tcPr marL="121920" marR="121920" marT="60960" marB="60960"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N=438</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N=428</a:t>
                      </a:r>
                    </a:p>
                  </a:txBody>
                  <a:tcPr marL="121920" marR="121920" marT="60960" marB="6096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N=440</a:t>
                      </a:r>
                    </a:p>
                  </a:txBody>
                  <a:tcPr marL="121920" marR="121920" marT="60960" marB="60960"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5798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a:t>
                      </a:r>
                      <a:endParaRPr kumimoji="0" lang="en-US" altLang="en-US" sz="1400" b="1" i="0" u="none" strike="sngStrike" kern="1200" cap="none" normalizeH="0" baseline="0" dirty="0">
                        <a:ln>
                          <a:noFill/>
                        </a:ln>
                        <a:solidFill>
                          <a:schemeClr val="accent1">
                            <a:lumMod val="60000"/>
                            <a:lumOff val="40000"/>
                          </a:schemeClr>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293 (73)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281 (71)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311 (76)</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322 (74)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320 (75)</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342 (78)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044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serious AE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47 (12)</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52 (13)</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55 (14)</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45 (10)</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40 (9)</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60 (14)</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332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 leading to discontinuation of IP</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9 (2)</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8 (2)</a:t>
                      </a:r>
                      <a:r>
                        <a:rPr lang="en-US" sz="1400" kern="1200" baseline="30000" dirty="0">
                          <a:solidFill>
                            <a:schemeClr val="tx1"/>
                          </a:solidFill>
                          <a:effectLst/>
                          <a:latin typeface="+mn-lt"/>
                          <a:ea typeface="+mn-ea"/>
                          <a:cs typeface="+mn-cs"/>
                        </a:rPr>
                        <a:t>b</a:t>
                      </a:r>
                      <a:endParaRPr lang="en-US" sz="1400" kern="1200" dirty="0">
                        <a:solidFill>
                          <a:schemeClr val="tx1"/>
                        </a:solidFill>
                        <a:effectLst/>
                        <a:latin typeface="+mn-lt"/>
                        <a:ea typeface="+mn-ea"/>
                        <a:cs typeface="+mn-cs"/>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 (&lt;1)</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8 (2)</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10 (2)</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 (&lt;1)</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3739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Injection site reactions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16 (4)</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9 (2)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8 (2)</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11 (3)</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9 (2)</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8 (2)</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29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Hypersensitivity AEs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13 (3)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11 (3)</a:t>
                      </a:r>
                    </a:p>
                  </a:txBody>
                  <a:tcPr marL="121920" marR="121920" marT="60960" marB="609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11</a:t>
                      </a:r>
                      <a:r>
                        <a:rPr lang="en-US" sz="1400" baseline="0" dirty="0">
                          <a:solidFill>
                            <a:schemeClr val="tx1"/>
                          </a:solidFill>
                        </a:rPr>
                        <a:t> (3)</a:t>
                      </a:r>
                      <a:endParaRPr lang="en-US" sz="1400" dirty="0">
                        <a:solidFill>
                          <a:schemeClr val="tx1"/>
                        </a:solidFill>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13 (3)</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13 (3)</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17</a:t>
                      </a:r>
                      <a:r>
                        <a:rPr lang="en-US" sz="1400" baseline="0" dirty="0">
                          <a:solidFill>
                            <a:schemeClr val="tx1"/>
                          </a:solidFill>
                        </a:rPr>
                        <a:t> (4)</a:t>
                      </a:r>
                      <a:endParaRPr lang="en-US" sz="1400" dirty="0">
                        <a:solidFill>
                          <a:schemeClr val="tx1"/>
                        </a:solidFill>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2915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Deaths</a:t>
                      </a:r>
                      <a:r>
                        <a:rPr kumimoji="0" lang="en-GB" altLang="en-US" sz="1400" b="1" i="0" u="none" strike="noStrike" kern="1200" cap="none" normalizeH="0" baseline="30000" dirty="0">
                          <a:ln>
                            <a:noFill/>
                          </a:ln>
                          <a:solidFill>
                            <a:schemeClr val="tx1"/>
                          </a:solidFill>
                          <a:effectLst/>
                          <a:latin typeface="+mn-lt"/>
                          <a:ea typeface="+mn-ea"/>
                          <a:cs typeface="Arial" pitchFamily="34" charset="0"/>
                        </a:rPr>
                        <a:t>c</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d</a:t>
                      </a:r>
                      <a:endParaRPr lang="en-US" sz="1400" kern="1200" dirty="0">
                        <a:solidFill>
                          <a:schemeClr val="tx1"/>
                        </a:solidFill>
                        <a:effectLst/>
                        <a:latin typeface="+mn-lt"/>
                        <a:ea typeface="+mn-ea"/>
                        <a:cs typeface="+mn-cs"/>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1 (&lt;1)</a:t>
                      </a:r>
                      <a:r>
                        <a:rPr lang="en-US" sz="1400" kern="1200" baseline="30000" dirty="0">
                          <a:solidFill>
                            <a:schemeClr val="tx1"/>
                          </a:solidFill>
                          <a:effectLst/>
                          <a:latin typeface="+mn-lt"/>
                          <a:ea typeface="+mn-ea"/>
                          <a:cs typeface="+mn-cs"/>
                        </a:rPr>
                        <a:t>e</a:t>
                      </a:r>
                      <a:endParaRPr lang="en-US" sz="1400" kern="1200" dirty="0">
                        <a:solidFill>
                          <a:schemeClr val="tx1"/>
                        </a:solidFill>
                        <a:effectLst/>
                        <a:latin typeface="+mn-lt"/>
                        <a:ea typeface="+mn-ea"/>
                        <a:cs typeface="+mn-cs"/>
                      </a:endParaRP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f</a:t>
                      </a:r>
                      <a:endParaRPr lang="en-US" sz="1400" kern="1200" dirty="0">
                        <a:solidFill>
                          <a:schemeClr val="tx1"/>
                        </a:solidFill>
                        <a:effectLst/>
                        <a:latin typeface="+mn-lt"/>
                        <a:ea typeface="+mn-ea"/>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g</a:t>
                      </a:r>
                      <a:endParaRPr lang="en-US" sz="1400" kern="1200" dirty="0">
                        <a:solidFill>
                          <a:schemeClr val="tx1"/>
                        </a:solidFill>
                        <a:effectLst/>
                        <a:latin typeface="+mn-lt"/>
                        <a:ea typeface="+mn-ea"/>
                        <a:cs typeface="+mn-cs"/>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g</a:t>
                      </a:r>
                      <a:endParaRPr lang="en-US" sz="1400" kern="1200" dirty="0">
                        <a:solidFill>
                          <a:schemeClr val="tx1"/>
                        </a:solidFill>
                        <a:effectLst/>
                        <a:latin typeface="+mn-lt"/>
                        <a:ea typeface="+mn-ea"/>
                        <a:cs typeface="+mn-cs"/>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0 (0)</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9" name="Content Placeholder 7"/>
          <p:cNvSpPr>
            <a:spLocks noGrp="1"/>
          </p:cNvSpPr>
          <p:nvPr>
            <p:ph sz="quarter" idx="10"/>
          </p:nvPr>
        </p:nvSpPr>
        <p:spPr>
          <a:xfrm>
            <a:off x="404834" y="4327279"/>
            <a:ext cx="10957053" cy="1510153"/>
          </a:xfrm>
        </p:spPr>
        <p:txBody>
          <a:bodyPr/>
          <a:lstStyle/>
          <a:p>
            <a:pPr marL="285750" indent="-285750">
              <a:spcAft>
                <a:spcPts val="0"/>
              </a:spcAft>
              <a:buClr>
                <a:schemeClr val="accent1"/>
              </a:buClr>
              <a:buFont typeface="Arial" panose="020B0604020202020204" pitchFamily="34" charset="0"/>
              <a:buChar char="•"/>
            </a:pPr>
            <a:r>
              <a:rPr lang="en-US" sz="1800" b="1" dirty="0">
                <a:solidFill>
                  <a:schemeClr val="tx1"/>
                </a:solidFill>
              </a:rPr>
              <a:t>The frequency of overall AEs and serious AEs in the benralizumab groups was similar to that in the placebo groups.</a:t>
            </a:r>
          </a:p>
          <a:p>
            <a:pPr marL="285750" indent="-285750">
              <a:spcBef>
                <a:spcPts val="1200"/>
              </a:spcBef>
              <a:spcAft>
                <a:spcPts val="0"/>
              </a:spcAft>
              <a:buClr>
                <a:schemeClr val="accent1"/>
              </a:buClr>
              <a:buFont typeface="Arial" panose="020B0604020202020204" pitchFamily="34" charset="0"/>
              <a:buChar char="•"/>
            </a:pPr>
            <a:r>
              <a:rPr lang="en-US" sz="1800" b="1" dirty="0">
                <a:solidFill>
                  <a:schemeClr val="tx1"/>
                </a:solidFill>
              </a:rPr>
              <a:t>None of the deaths were considered to be related to the study treatments by the investigator.</a:t>
            </a:r>
          </a:p>
        </p:txBody>
      </p:sp>
    </p:spTree>
    <p:extLst>
      <p:ext uri="{BB962C8B-B14F-4D97-AF65-F5344CB8AC3E}">
        <p14:creationId xmlns:p14="http://schemas.microsoft.com/office/powerpoint/2010/main" val="245479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100"/>
              </a:lnSpc>
            </a:pPr>
            <a:r>
              <a:rPr lang="en-US" dirty="0"/>
              <a:t>SIROCCO and CALIMA: </a:t>
            </a:r>
            <a:r>
              <a:rPr lang="en-GB" dirty="0"/>
              <a:t>Most Common Adverse Events (Safety Analysis Set)</a:t>
            </a:r>
            <a:endParaRPr lang="en-US" dirty="0"/>
          </a:p>
        </p:txBody>
      </p:sp>
      <p:sp>
        <p:nvSpPr>
          <p:cNvPr id="5" name="Text Placeholder 4"/>
          <p:cNvSpPr>
            <a:spLocks noGrp="1"/>
          </p:cNvSpPr>
          <p:nvPr>
            <p:ph type="body" sz="quarter" idx="13"/>
          </p:nvPr>
        </p:nvSpPr>
        <p:spPr>
          <a:xfrm>
            <a:off x="457200" y="5839076"/>
            <a:ext cx="9855200" cy="1005840"/>
          </a:xfrm>
        </p:spPr>
        <p:txBody>
          <a:bodyPr/>
          <a:lstStyle/>
          <a:p>
            <a:r>
              <a:rPr lang="en-US" dirty="0"/>
              <a:t>Notes: Patients with multiple events in the same category are reported only once in that category. Patients with events in more than 1 category are counted once in each category. Benra = benralizumab; Q4W = every 4 weeks; Q8W = every 8 weeks</a:t>
            </a:r>
            <a:r>
              <a:rPr lang="en-GB" dirty="0"/>
              <a:t>.</a:t>
            </a:r>
            <a:endParaRPr lang="en-US" dirty="0"/>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p>
        </p:txBody>
      </p:sp>
      <p:graphicFrame>
        <p:nvGraphicFramePr>
          <p:cNvPr id="7" name="Table 6"/>
          <p:cNvGraphicFramePr>
            <a:graphicFrameLocks noGrp="1"/>
          </p:cNvGraphicFramePr>
          <p:nvPr>
            <p:extLst/>
          </p:nvPr>
        </p:nvGraphicFramePr>
        <p:xfrm>
          <a:off x="496826" y="1636878"/>
          <a:ext cx="11237974" cy="3992880"/>
        </p:xfrm>
        <a:graphic>
          <a:graphicData uri="http://schemas.openxmlformats.org/drawingml/2006/table">
            <a:tbl>
              <a:tblPr firstRow="1" bandRow="1">
                <a:tableStyleId>{5940675A-B579-460E-94D1-54222C63F5DA}</a:tableStyleId>
              </a:tblPr>
              <a:tblGrid>
                <a:gridCol w="3598930">
                  <a:extLst>
                    <a:ext uri="{9D8B030D-6E8A-4147-A177-3AD203B41FA5}">
                      <a16:colId xmlns:a16="http://schemas.microsoft.com/office/drawing/2014/main" val="20000"/>
                    </a:ext>
                  </a:extLst>
                </a:gridCol>
                <a:gridCol w="1273174">
                  <a:extLst>
                    <a:ext uri="{9D8B030D-6E8A-4147-A177-3AD203B41FA5}">
                      <a16:colId xmlns:a16="http://schemas.microsoft.com/office/drawing/2014/main" val="20001"/>
                    </a:ext>
                  </a:extLst>
                </a:gridCol>
                <a:gridCol w="1273174">
                  <a:extLst>
                    <a:ext uri="{9D8B030D-6E8A-4147-A177-3AD203B41FA5}">
                      <a16:colId xmlns:a16="http://schemas.microsoft.com/office/drawing/2014/main" val="20002"/>
                    </a:ext>
                  </a:extLst>
                </a:gridCol>
                <a:gridCol w="1273174">
                  <a:extLst>
                    <a:ext uri="{9D8B030D-6E8A-4147-A177-3AD203B41FA5}">
                      <a16:colId xmlns:a16="http://schemas.microsoft.com/office/drawing/2014/main" val="20003"/>
                    </a:ext>
                  </a:extLst>
                </a:gridCol>
                <a:gridCol w="1273174">
                  <a:extLst>
                    <a:ext uri="{9D8B030D-6E8A-4147-A177-3AD203B41FA5}">
                      <a16:colId xmlns:a16="http://schemas.microsoft.com/office/drawing/2014/main" val="20004"/>
                    </a:ext>
                  </a:extLst>
                </a:gridCol>
                <a:gridCol w="1273174">
                  <a:extLst>
                    <a:ext uri="{9D8B030D-6E8A-4147-A177-3AD203B41FA5}">
                      <a16:colId xmlns:a16="http://schemas.microsoft.com/office/drawing/2014/main" val="20005"/>
                    </a:ext>
                  </a:extLst>
                </a:gridCol>
                <a:gridCol w="1273174">
                  <a:extLst>
                    <a:ext uri="{9D8B030D-6E8A-4147-A177-3AD203B41FA5}">
                      <a16:colId xmlns:a16="http://schemas.microsoft.com/office/drawing/2014/main" val="20006"/>
                    </a:ext>
                  </a:extLst>
                </a:gridCol>
              </a:tblGrid>
              <a:tr h="216559">
                <a:tc rowSpan="2">
                  <a:txBody>
                    <a:bodyPr/>
                    <a:lstStyle/>
                    <a:p>
                      <a:r>
                        <a:rPr lang="en-US" sz="1400" b="1" dirty="0">
                          <a:solidFill>
                            <a:schemeClr val="bg1"/>
                          </a:solidFill>
                          <a:latin typeface="+mn-lt"/>
                        </a:rPr>
                        <a:t>Adverse</a:t>
                      </a:r>
                      <a:r>
                        <a:rPr lang="en-US" sz="1400" b="1" baseline="0" dirty="0">
                          <a:solidFill>
                            <a:schemeClr val="bg1"/>
                          </a:solidFill>
                          <a:latin typeface="+mn-lt"/>
                        </a:rPr>
                        <a:t> Events</a:t>
                      </a:r>
                      <a:r>
                        <a:rPr lang="en-US" sz="1400" b="1" dirty="0">
                          <a:solidFill>
                            <a:schemeClr val="bg1"/>
                          </a:solidFill>
                          <a:latin typeface="+mn-lt"/>
                        </a:rPr>
                        <a:t>, n(%)</a:t>
                      </a:r>
                    </a:p>
                  </a:txBody>
                  <a:tcPr marL="121920" marR="121920" marT="60960" marB="6096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mn-lt"/>
                        </a:rPr>
                        <a:t>SIROCCO</a:t>
                      </a:r>
                      <a:r>
                        <a:rPr lang="en-GB" sz="1400" b="1" baseline="30000" dirty="0">
                          <a:solidFill>
                            <a:schemeClr val="bg1"/>
                          </a:solidFill>
                          <a:latin typeface="+mn-lt"/>
                        </a:rPr>
                        <a:t>1</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mn-lt"/>
                        </a:rPr>
                        <a:t>CALIMA</a:t>
                      </a:r>
                      <a:r>
                        <a:rPr lang="en-GB" sz="1400" b="1" baseline="30000" dirty="0">
                          <a:solidFill>
                            <a:schemeClr val="bg1"/>
                          </a:solidFill>
                          <a:latin typeface="+mn-lt"/>
                        </a:rPr>
                        <a:t>2</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49689">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N=403</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N=394</a:t>
                      </a:r>
                    </a:p>
                  </a:txBody>
                  <a:tcPr marL="121920" marR="121920" marT="60960" marB="609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N=407</a:t>
                      </a:r>
                    </a:p>
                  </a:txBody>
                  <a:tcPr marL="121920" marR="121920" marT="60960" marB="60960"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N=438</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N=428</a:t>
                      </a:r>
                    </a:p>
                  </a:txBody>
                  <a:tcPr marL="121920" marR="121920" marT="60960" marB="6096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N=440</a:t>
                      </a:r>
                    </a:p>
                  </a:txBody>
                  <a:tcPr marL="121920" marR="121920" marT="60960" marB="60960"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454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Nasopharyngitis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47 (12)</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46 (12)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47 (12)</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90 (21)</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79 (19)</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92 (21)</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54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Asthma</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60 (15)</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45 (11)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78 (19)</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61 (14)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47 (11)</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68 (15)</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Bronchitis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24 (6)</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19 (5)</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30 (7)</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40 (9)</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44 (10)</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52 (12)</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Upper respiratory tract infection</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44 (11)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32 (8)</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36 (9)</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29 (7)</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36 (8)</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41 (9)</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Headache</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30 (7)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37 (9)</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21 (5)</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33 (8)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34 (8)</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32 (7)</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Sinusitis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17</a:t>
                      </a:r>
                      <a:r>
                        <a:rPr lang="en-US" sz="1400" b="0" baseline="0" dirty="0">
                          <a:solidFill>
                            <a:schemeClr val="tx1"/>
                          </a:solidFill>
                        </a:rPr>
                        <a:t> (4)</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22 (6)</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28 (7)</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21 (5)</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20 (5)</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37 (8)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7"/>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Influenza</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17</a:t>
                      </a:r>
                      <a:r>
                        <a:rPr lang="en-US" sz="1400" b="0" baseline="0" dirty="0">
                          <a:solidFill>
                            <a:schemeClr val="tx1"/>
                          </a:solidFill>
                        </a:rPr>
                        <a:t> (4)</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19 (5)</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23 (6)</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22 (5)</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14</a:t>
                      </a:r>
                      <a:r>
                        <a:rPr lang="en-US" sz="1400" b="0" baseline="0" dirty="0">
                          <a:solidFill>
                            <a:schemeClr val="tx1"/>
                          </a:solidFill>
                        </a:rPr>
                        <a:t> (3)</a:t>
                      </a:r>
                      <a:endParaRPr lang="en-US" sz="1400" b="0" dirty="0">
                        <a:solidFill>
                          <a:schemeClr val="tx1"/>
                        </a:solidFill>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24 (5)</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Rhinitis allergic</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GB" sz="1400" b="0" dirty="0">
                          <a:solidFill>
                            <a:schemeClr val="tx1"/>
                          </a:solidFill>
                        </a:rPr>
                        <a:t>11</a:t>
                      </a:r>
                      <a:r>
                        <a:rPr lang="en-GB" sz="1400" b="0" baseline="0" dirty="0">
                          <a:solidFill>
                            <a:schemeClr val="tx1"/>
                          </a:solidFill>
                        </a:rPr>
                        <a:t> (3)</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GB" sz="1400" b="0" dirty="0">
                          <a:solidFill>
                            <a:schemeClr val="tx1"/>
                          </a:solidFill>
                        </a:rPr>
                        <a:t>12 (3)</a:t>
                      </a:r>
                      <a:endParaRPr lang="en-US" sz="1400" b="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GB" sz="1400" b="0" dirty="0">
                          <a:solidFill>
                            <a:schemeClr val="tx1"/>
                          </a:solidFill>
                        </a:rPr>
                        <a:t>8</a:t>
                      </a:r>
                      <a:r>
                        <a:rPr lang="en-GB" sz="1400" b="0" baseline="0" dirty="0">
                          <a:solidFill>
                            <a:schemeClr val="tx1"/>
                          </a:solidFill>
                        </a:rPr>
                        <a:t> (2)</a:t>
                      </a:r>
                      <a:endParaRPr lang="en-US" sz="1400" b="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20 (5)</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16</a:t>
                      </a:r>
                      <a:r>
                        <a:rPr lang="en-US" sz="1400" b="0" baseline="0" dirty="0">
                          <a:solidFill>
                            <a:schemeClr val="tx1"/>
                          </a:solidFill>
                        </a:rPr>
                        <a:t> (4)</a:t>
                      </a:r>
                      <a:endParaRPr lang="en-US" sz="1400" b="0" dirty="0">
                        <a:solidFill>
                          <a:schemeClr val="tx1"/>
                        </a:solidFill>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23 (5)</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9"/>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Pharyngitis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17</a:t>
                      </a:r>
                      <a:r>
                        <a:rPr lang="en-US" sz="1400" b="0" baseline="0" dirty="0">
                          <a:solidFill>
                            <a:schemeClr val="tx1"/>
                          </a:solidFill>
                        </a:rPr>
                        <a:t> (4)</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23 (6)</a:t>
                      </a:r>
                    </a:p>
                  </a:txBody>
                  <a:tcPr marL="121920" marR="121920" marT="60960" marB="6096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14</a:t>
                      </a:r>
                      <a:r>
                        <a:rPr lang="en-US" sz="1400" b="0" baseline="0" dirty="0">
                          <a:solidFill>
                            <a:schemeClr val="tx1"/>
                          </a:solidFill>
                        </a:rPr>
                        <a:t> (3)</a:t>
                      </a:r>
                      <a:endParaRPr lang="en-US" sz="1400" b="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16 (4)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10 (2)</a:t>
                      </a:r>
                    </a:p>
                  </a:txBody>
                  <a:tcPr marL="121920" marR="121920" marT="60960" marB="60960"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GB" sz="1400" b="0" dirty="0">
                          <a:solidFill>
                            <a:schemeClr val="tx1"/>
                          </a:solidFill>
                        </a:rPr>
                        <a:t>7</a:t>
                      </a:r>
                      <a:r>
                        <a:rPr lang="en-GB" sz="1400" b="0" baseline="0" dirty="0">
                          <a:solidFill>
                            <a:schemeClr val="tx1"/>
                          </a:solidFill>
                        </a:rPr>
                        <a:t> (2)</a:t>
                      </a:r>
                      <a:endParaRPr lang="en-US" sz="1400" b="0" dirty="0">
                        <a:solidFill>
                          <a:schemeClr val="tx1"/>
                        </a:solidFill>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8" name="Slide Number Placeholder 7"/>
          <p:cNvSpPr>
            <a:spLocks noGrp="1"/>
          </p:cNvSpPr>
          <p:nvPr>
            <p:ph type="sldNum" sz="quarter" idx="12"/>
          </p:nvPr>
        </p:nvSpPr>
        <p:spPr/>
        <p:txBody>
          <a:bodyPr/>
          <a:lstStyle/>
          <a:p>
            <a:fld id="{CC7432E5-F8E0-41AE-9A6B-AD730338B005}" type="slidenum">
              <a:rPr lang="en-US" smtClean="0"/>
              <a:t>25</a:t>
            </a:fld>
            <a:endParaRPr lang="en-US" dirty="0"/>
          </a:p>
        </p:txBody>
      </p:sp>
      <p:sp>
        <p:nvSpPr>
          <p:cNvPr id="3" name="Rectangle 2"/>
          <p:cNvSpPr/>
          <p:nvPr/>
        </p:nvSpPr>
        <p:spPr>
          <a:xfrm>
            <a:off x="496826" y="1243607"/>
            <a:ext cx="11237974" cy="369332"/>
          </a:xfrm>
          <a:prstGeom prst="rect">
            <a:avLst/>
          </a:prstGeom>
        </p:spPr>
        <p:txBody>
          <a:bodyPr wrap="square">
            <a:spAutoFit/>
          </a:bodyPr>
          <a:lstStyle/>
          <a:p>
            <a:pPr algn="ctr"/>
            <a:r>
              <a:rPr lang="en-GB" b="1" dirty="0"/>
              <a:t>Summary of Most Common Adverse Events (≥5% in Any Group) During the On-Treatment Period</a:t>
            </a:r>
            <a:r>
              <a:rPr lang="en-GB" b="1" baseline="30000" dirty="0"/>
              <a:t>1,2</a:t>
            </a:r>
            <a:endParaRPr lang="en-US" b="1" baseline="30000" dirty="0"/>
          </a:p>
        </p:txBody>
      </p:sp>
    </p:spTree>
    <p:extLst>
      <p:ext uri="{BB962C8B-B14F-4D97-AF65-F5344CB8AC3E}">
        <p14:creationId xmlns:p14="http://schemas.microsoft.com/office/powerpoint/2010/main" val="3432596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t>
            </a:r>
            <a:r>
              <a:rPr lang="en-GB" dirty="0"/>
              <a:t>Immunogenicity (Safety Analysis Set)</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26</a:t>
            </a:fld>
            <a:endParaRPr lang="en-US" dirty="0"/>
          </a:p>
        </p:txBody>
      </p:sp>
      <p:sp>
        <p:nvSpPr>
          <p:cNvPr id="4" name="Text Placeholder 3"/>
          <p:cNvSpPr>
            <a:spLocks noGrp="1"/>
          </p:cNvSpPr>
          <p:nvPr>
            <p:ph type="body" sz="quarter" idx="13"/>
          </p:nvPr>
        </p:nvSpPr>
        <p:spPr>
          <a:xfrm>
            <a:off x="457200" y="5811454"/>
            <a:ext cx="9855200" cy="1005840"/>
          </a:xfrm>
        </p:spPr>
        <p:txBody>
          <a:bodyPr/>
          <a:lstStyle/>
          <a:p>
            <a:r>
              <a:rPr lang="en-US" dirty="0"/>
              <a:t>1. Bleecker ER et al. </a:t>
            </a:r>
            <a:r>
              <a:rPr lang="en-US" i="1" dirty="0"/>
              <a:t>Lancet</a:t>
            </a:r>
            <a:r>
              <a:rPr lang="en-US" dirty="0"/>
              <a:t>. 2016;388:2115-2127; 2. FitzGerald JM et al. </a:t>
            </a:r>
            <a:r>
              <a:rPr lang="en-US" i="1" dirty="0"/>
              <a:t>Lancet</a:t>
            </a:r>
            <a:r>
              <a:rPr lang="en-US" dirty="0"/>
              <a:t>. 2016;388:2128-2141.</a:t>
            </a:r>
          </a:p>
        </p:txBody>
      </p:sp>
      <p:sp>
        <p:nvSpPr>
          <p:cNvPr id="5" name="Content Placeholder 4"/>
          <p:cNvSpPr>
            <a:spLocks noGrp="1"/>
          </p:cNvSpPr>
          <p:nvPr>
            <p:ph idx="1"/>
          </p:nvPr>
        </p:nvSpPr>
        <p:spPr>
          <a:xfrm>
            <a:off x="457200" y="1365108"/>
            <a:ext cx="11277600" cy="4572000"/>
          </a:xfrm>
        </p:spPr>
        <p:txBody>
          <a:bodyPr/>
          <a:lstStyle/>
          <a:p>
            <a:r>
              <a:rPr lang="en-US" sz="2400" dirty="0"/>
              <a:t>Positive anti-drug antibody response was noted in 105 [of 797] patients (13%) in the benralizumab groups in SIROCCO and in 127 [of 866] patients (15%) in the benralizumab groups in CALIMA.</a:t>
            </a:r>
            <a:r>
              <a:rPr lang="en-US" sz="2400" baseline="30000" dirty="0"/>
              <a:t>1,2</a:t>
            </a:r>
            <a:r>
              <a:rPr lang="en-US" sz="2400" dirty="0"/>
              <a:t> </a:t>
            </a:r>
          </a:p>
          <a:p>
            <a:pPr>
              <a:spcBef>
                <a:spcPts val="1800"/>
              </a:spcBef>
            </a:pPr>
            <a:r>
              <a:rPr lang="en-US" sz="2400" dirty="0"/>
              <a:t>There was no suggestion that positive anti-drug antibody response was associated with hypersensitivity or that it affected efficacy outcomes.</a:t>
            </a:r>
            <a:r>
              <a:rPr lang="en-US" sz="2400" baseline="30000" dirty="0"/>
              <a:t>1,2</a:t>
            </a:r>
            <a:r>
              <a:rPr lang="en-US" sz="2400" dirty="0"/>
              <a:t> </a:t>
            </a:r>
          </a:p>
          <a:p>
            <a:pPr marL="0" indent="0">
              <a:buNone/>
            </a:pPr>
            <a:endParaRPr lang="en-US" dirty="0"/>
          </a:p>
        </p:txBody>
      </p:sp>
    </p:spTree>
    <p:extLst>
      <p:ext uri="{BB962C8B-B14F-4D97-AF65-F5344CB8AC3E}">
        <p14:creationId xmlns:p14="http://schemas.microsoft.com/office/powerpoint/2010/main" val="1188088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1872"/>
            <a:ext cx="11430000" cy="4850170"/>
          </a:xfrm>
        </p:spPr>
        <p:txBody>
          <a:bodyPr>
            <a:normAutofit/>
          </a:bodyPr>
          <a:lstStyle/>
          <a:p>
            <a:pPr marL="285750" indent="-285750"/>
            <a:r>
              <a:rPr lang="en-US" sz="2400" dirty="0"/>
              <a:t>Results in patients with severe eosinophilic asthma (eosinophils ≥300 cells/μL) uncontrolled on standard-of-care ICS/LABA treatment with benralizumab included:</a:t>
            </a:r>
            <a:r>
              <a:rPr lang="en-US" sz="2400" baseline="30000" dirty="0"/>
              <a:t>1,2</a:t>
            </a:r>
            <a:endParaRPr lang="en-US" sz="2400" dirty="0"/>
          </a:p>
          <a:p>
            <a:pPr marL="514350" lvl="1" indent="-285750">
              <a:buFont typeface="Calibri" panose="020F0502020204030204" pitchFamily="34" charset="0"/>
              <a:buChar char="–"/>
            </a:pPr>
            <a:r>
              <a:rPr lang="en-US" sz="2000" dirty="0"/>
              <a:t>Reduced annual asthma exacerbation rates (up to 51%)</a:t>
            </a:r>
          </a:p>
          <a:p>
            <a:pPr marL="514350" lvl="1" indent="-285750">
              <a:buFont typeface="Calibri" panose="020F0502020204030204" pitchFamily="34" charset="0"/>
              <a:buChar char="–"/>
            </a:pPr>
            <a:r>
              <a:rPr lang="en-US" sz="2000" dirty="0"/>
              <a:t>Improved FEV</a:t>
            </a:r>
            <a:r>
              <a:rPr lang="en-US" sz="2000" baseline="-25000" dirty="0"/>
              <a:t>1</a:t>
            </a:r>
            <a:r>
              <a:rPr lang="en-US" sz="2000" dirty="0"/>
              <a:t> (up to 159 mL): lung function improvements were observed after the first benralizumab dose at the first 4-week assessment and were maintained throughout the treatment period</a:t>
            </a:r>
          </a:p>
          <a:p>
            <a:pPr marL="514350" lvl="1" indent="-285750">
              <a:buFont typeface="Calibri" panose="020F0502020204030204" pitchFamily="34" charset="0"/>
              <a:buChar char="–"/>
            </a:pPr>
            <a:r>
              <a:rPr lang="en-US" sz="2000" dirty="0"/>
              <a:t>Improved daily asthma symptoms, such as wheeze, cough, and shortness of breath</a:t>
            </a:r>
          </a:p>
          <a:p>
            <a:pPr marL="514350" lvl="1" indent="-285750">
              <a:buFont typeface="Calibri" panose="020F0502020204030204" pitchFamily="34" charset="0"/>
              <a:buChar char="–"/>
            </a:pPr>
            <a:r>
              <a:rPr lang="en-US" sz="2000" dirty="0"/>
              <a:t>Improved patient-reported measures of asthma control and quality of life</a:t>
            </a:r>
          </a:p>
          <a:p>
            <a:pPr marL="285750" indent="-285750"/>
            <a:r>
              <a:rPr lang="en-US" sz="2400" dirty="0"/>
              <a:t>These results were achieved with the Q8W dosing regimen administered via subcutaneous injection using an accessorized pre-filled syringe</a:t>
            </a:r>
            <a:r>
              <a:rPr lang="en-US" sz="2400" baseline="30000" dirty="0"/>
              <a:t>1,2</a:t>
            </a:r>
            <a:r>
              <a:rPr lang="en-US" sz="2400" dirty="0"/>
              <a:t> </a:t>
            </a:r>
          </a:p>
          <a:p>
            <a:pPr marL="285750" indent="-285750"/>
            <a:r>
              <a:rPr lang="en-GB" sz="2400" dirty="0"/>
              <a:t>The overall frequency and nature of adverse events with benralizumab in SIROCCO and CALIMA and </a:t>
            </a:r>
            <a:r>
              <a:rPr lang="en-US" sz="2400" dirty="0"/>
              <a:t>were similar to placebo</a:t>
            </a:r>
            <a:r>
              <a:rPr lang="en-US" sz="2400" baseline="30000" dirty="0"/>
              <a:t>1,2</a:t>
            </a:r>
            <a:endParaRPr lang="en-US" sz="2400" dirty="0"/>
          </a:p>
          <a:p>
            <a:pPr marL="285750" lvl="0" indent="-285750">
              <a:buFont typeface="Arial" panose="020B0604020202020204" pitchFamily="34" charset="0"/>
              <a:buChar char="•"/>
            </a:pPr>
            <a:endParaRPr lang="en-US" sz="2400" dirty="0">
              <a:solidFill>
                <a:srgbClr val="FF0000"/>
              </a:solidFill>
            </a:endParaRPr>
          </a:p>
          <a:p>
            <a:pPr marL="0" indent="0">
              <a:buNone/>
            </a:pPr>
            <a:endParaRPr lang="en-US" sz="2400" dirty="0">
              <a:solidFill>
                <a:srgbClr val="FF0000"/>
              </a:solidFill>
            </a:endParaRPr>
          </a:p>
        </p:txBody>
      </p:sp>
      <p:sp>
        <p:nvSpPr>
          <p:cNvPr id="2" name="Title 1"/>
          <p:cNvSpPr>
            <a:spLocks noGrp="1"/>
          </p:cNvSpPr>
          <p:nvPr>
            <p:ph type="title"/>
          </p:nvPr>
        </p:nvSpPr>
        <p:spPr/>
        <p:txBody>
          <a:bodyPr/>
          <a:lstStyle/>
          <a:p>
            <a:r>
              <a:rPr lang="en-US" dirty="0"/>
              <a:t>SIROCCO and CALIMA: Summary of Efficacy and Safety</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27</a:t>
            </a:fld>
            <a:endParaRPr lang="en-US" dirty="0">
              <a:solidFill>
                <a:srgbClr val="000000"/>
              </a:solidFill>
            </a:endParaRPr>
          </a:p>
        </p:txBody>
      </p:sp>
      <p:sp>
        <p:nvSpPr>
          <p:cNvPr id="8" name="Content Placeholder 29"/>
          <p:cNvSpPr>
            <a:spLocks noGrp="1"/>
          </p:cNvSpPr>
          <p:nvPr>
            <p:ph type="body" sz="quarter" idx="13"/>
          </p:nvPr>
        </p:nvSpPr>
        <p:spPr/>
        <p:txBody>
          <a:bodyPr/>
          <a:lstStyle/>
          <a:p>
            <a:r>
              <a:rPr lang="en-US" dirty="0">
                <a:solidFill>
                  <a:srgbClr val="000000"/>
                </a:solidFill>
              </a:rPr>
              <a:t>FEV</a:t>
            </a:r>
            <a:r>
              <a:rPr lang="en-US" baseline="-25000" dirty="0">
                <a:solidFill>
                  <a:srgbClr val="000000"/>
                </a:solidFill>
              </a:rPr>
              <a:t>1</a:t>
            </a:r>
            <a:r>
              <a:rPr lang="en-US" dirty="0">
                <a:solidFill>
                  <a:srgbClr val="000000"/>
                </a:solidFill>
              </a:rPr>
              <a:t> = forced expiratory volume in 1 second; </a:t>
            </a:r>
            <a:r>
              <a:rPr lang="en-US" dirty="0"/>
              <a:t>ICS = inhaled corticosteroid; LABA = long-acting beta-agonist; Q8W = every 8 weeks. </a:t>
            </a:r>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 388:2128-2141.</a:t>
            </a:r>
          </a:p>
        </p:txBody>
      </p:sp>
    </p:spTree>
    <p:extLst>
      <p:ext uri="{BB962C8B-B14F-4D97-AF65-F5344CB8AC3E}">
        <p14:creationId xmlns:p14="http://schemas.microsoft.com/office/powerpoint/2010/main" val="3626844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7191F2-AC77-4A27-80A0-8C771927D72C}"/>
              </a:ext>
            </a:extLst>
          </p:cNvPr>
          <p:cNvSpPr>
            <a:spLocks noGrp="1"/>
          </p:cNvSpPr>
          <p:nvPr>
            <p:ph type="title"/>
          </p:nvPr>
        </p:nvSpPr>
        <p:spPr/>
        <p:txBody>
          <a:bodyPr/>
          <a:lstStyle/>
          <a:p>
            <a:r>
              <a:rPr lang="en-US" dirty="0"/>
              <a:t>Appendix</a:t>
            </a:r>
          </a:p>
        </p:txBody>
      </p:sp>
      <p:sp>
        <p:nvSpPr>
          <p:cNvPr id="7" name="Text Placeholder 6">
            <a:extLst>
              <a:ext uri="{FF2B5EF4-FFF2-40B4-BE49-F238E27FC236}">
                <a16:creationId xmlns:a16="http://schemas.microsoft.com/office/drawing/2014/main" id="{94270A26-967D-44AB-BEDC-4BBEA6DAA35F}"/>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315B9D1E-5984-4503-B196-5603D0F429B6}"/>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28</a:t>
            </a:fld>
            <a:endParaRPr lang="en-US" dirty="0"/>
          </a:p>
        </p:txBody>
      </p:sp>
    </p:spTree>
    <p:extLst>
      <p:ext uri="{BB962C8B-B14F-4D97-AF65-F5344CB8AC3E}">
        <p14:creationId xmlns:p14="http://schemas.microsoft.com/office/powerpoint/2010/main" val="186498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252869"/>
            <a:ext cx="11277600" cy="800099"/>
          </a:xfrm>
        </p:spPr>
        <p:txBody>
          <a:bodyPr>
            <a:noAutofit/>
          </a:bodyPr>
          <a:lstStyle/>
          <a:p>
            <a:pPr algn="l"/>
            <a:r>
              <a:rPr lang="en-US" dirty="0">
                <a:cs typeface="Arial" panose="020B0604020202020204" pitchFamily="34" charset="0"/>
              </a:rPr>
              <a:t>WINDWARD Program in Asthma: Benralizumab Phase III Clinical Trials </a:t>
            </a:r>
          </a:p>
        </p:txBody>
      </p:sp>
      <p:sp>
        <p:nvSpPr>
          <p:cNvPr id="11" name="Slide Number Placeholder 10"/>
          <p:cNvSpPr>
            <a:spLocks noGrp="1"/>
          </p:cNvSpPr>
          <p:nvPr>
            <p:ph type="sldNum" sz="quarter" idx="12"/>
          </p:nvPr>
        </p:nvSpPr>
        <p:spPr/>
        <p:txBody>
          <a:bodyPr/>
          <a:lstStyle/>
          <a:p>
            <a:fld id="{CC7432E5-F8E0-41AE-9A6B-AD730338B005}" type="slidenum">
              <a:rPr lang="en-US" smtClean="0"/>
              <a:t>2</a:t>
            </a:fld>
            <a:endParaRPr lang="en-US" dirty="0"/>
          </a:p>
        </p:txBody>
      </p:sp>
      <p:sp>
        <p:nvSpPr>
          <p:cNvPr id="4" name="Text Placeholder 3"/>
          <p:cNvSpPr>
            <a:spLocks noGrp="1"/>
          </p:cNvSpPr>
          <p:nvPr>
            <p:ph type="body" sz="quarter" idx="13"/>
          </p:nvPr>
        </p:nvSpPr>
        <p:spPr>
          <a:xfrm>
            <a:off x="457200" y="5851602"/>
            <a:ext cx="9551096" cy="1005840"/>
          </a:xfrm>
        </p:spPr>
        <p:txBody>
          <a:bodyPr/>
          <a:lstStyle/>
          <a:p>
            <a:pPr defTabSz="457200">
              <a:lnSpc>
                <a:spcPct val="80000"/>
              </a:lnSpc>
              <a:spcBef>
                <a:spcPts val="240"/>
              </a:spcBef>
              <a:spcAft>
                <a:spcPts val="225"/>
              </a:spcAft>
            </a:pPr>
            <a:r>
              <a:rPr lang="en-US" dirty="0">
                <a:cs typeface="Arial" panose="020B0604020202020204" pitchFamily="34" charset="0"/>
              </a:rPr>
              <a:t> APFS = accessorized pre-filled syringe; ICS = inhaled corticosteroid; LABA = long-acting beta-agonist; OCS = oral corticosteroid.</a:t>
            </a:r>
          </a:p>
          <a:p>
            <a:r>
              <a:rPr lang="en-US" dirty="0">
                <a:cs typeface="Arial" panose="020B0604020202020204" pitchFamily="34" charset="0"/>
              </a:rPr>
              <a:t>1. </a:t>
            </a:r>
            <a:r>
              <a:rPr lang="en-US" dirty="0"/>
              <a:t>AstraZeneca Pharmaceuticals LP press release. Published May 17, 2016</a:t>
            </a:r>
            <a:r>
              <a:rPr lang="en-US" dirty="0">
                <a:cs typeface="Arial" panose="020B0604020202020204" pitchFamily="34" charset="0"/>
              </a:rPr>
              <a:t>; </a:t>
            </a:r>
            <a:r>
              <a:rPr lang="it-IT" dirty="0">
                <a:cs typeface="Arial" panose="020B0604020202020204" pitchFamily="34" charset="0"/>
              </a:rPr>
              <a:t>2. </a:t>
            </a:r>
            <a:r>
              <a:rPr lang="en-US" dirty="0"/>
              <a:t>AstraZeneca Pharmaceuticals LP press release. Published </a:t>
            </a:r>
            <a:r>
              <a:rPr lang="en-US" dirty="0">
                <a:cs typeface="Arial" panose="020B0604020202020204" pitchFamily="34" charset="0"/>
              </a:rPr>
              <a:t>January 10, 2018</a:t>
            </a:r>
            <a:r>
              <a:rPr lang="en-US" dirty="0"/>
              <a:t>; 3. FitzGerald JM et al. </a:t>
            </a:r>
            <a:r>
              <a:rPr lang="en-US" i="1" dirty="0"/>
              <a:t>Lancet</a:t>
            </a:r>
            <a:r>
              <a:rPr lang="en-US" dirty="0"/>
              <a:t>. 2016;388:2128-2141;</a:t>
            </a:r>
            <a:r>
              <a:rPr lang="en-US" dirty="0">
                <a:cs typeface="Arial" panose="020B0604020202020204" pitchFamily="34" charset="0"/>
              </a:rPr>
              <a:t> 4. </a:t>
            </a:r>
            <a:r>
              <a:rPr lang="en-US" dirty="0"/>
              <a:t>Nair P et al. </a:t>
            </a:r>
            <a:r>
              <a:rPr lang="en-US" i="1" dirty="0"/>
              <a:t>N Engl J Med</a:t>
            </a:r>
            <a:r>
              <a:rPr lang="en-US" dirty="0"/>
              <a:t>. 2017;376:2448-2458; </a:t>
            </a:r>
            <a:r>
              <a:rPr lang="en-US" dirty="0">
                <a:cs typeface="Arial" panose="020B0604020202020204" pitchFamily="34" charset="0"/>
              </a:rPr>
              <a:t>5. </a:t>
            </a:r>
            <a:r>
              <a:rPr lang="en-US" dirty="0"/>
              <a:t>Bleecker ER et al. </a:t>
            </a:r>
            <a:r>
              <a:rPr lang="en-US" i="1" dirty="0"/>
              <a:t>Lancet</a:t>
            </a:r>
            <a:r>
              <a:rPr lang="en-US" dirty="0"/>
              <a:t>. 2016;388:2115-2127</a:t>
            </a:r>
            <a:r>
              <a:rPr lang="en-US" dirty="0">
                <a:cs typeface="Arial" panose="020B0604020202020204" pitchFamily="34" charset="0"/>
              </a:rPr>
              <a:t>; 6. </a:t>
            </a:r>
            <a:r>
              <a:rPr lang="en-US" dirty="0"/>
              <a:t>Ferguson GT et al. </a:t>
            </a:r>
            <a:r>
              <a:rPr lang="en-US" i="1" dirty="0"/>
              <a:t>Lancet Respir Med. </a:t>
            </a:r>
            <a:r>
              <a:rPr lang="en-US" dirty="0"/>
              <a:t>2017;5:568-576;</a:t>
            </a:r>
            <a:r>
              <a:rPr lang="en-US" dirty="0">
                <a:cs typeface="Arial" panose="020B0604020202020204" pitchFamily="34" charset="0"/>
              </a:rPr>
              <a:t> 7. </a:t>
            </a:r>
            <a:r>
              <a:rPr lang="en-US" dirty="0"/>
              <a:t>Ferguson GT et al. </a:t>
            </a:r>
            <a:r>
              <a:rPr lang="en-US" i="1" dirty="0"/>
              <a:t>J Asthma Allergy</a:t>
            </a:r>
            <a:r>
              <a:rPr lang="en-US" dirty="0"/>
              <a:t>. 2018:11 63-72;</a:t>
            </a:r>
            <a:r>
              <a:rPr lang="en-US" dirty="0">
                <a:cs typeface="Arial" panose="020B0604020202020204" pitchFamily="34" charset="0"/>
              </a:rPr>
              <a:t> 8. AstraZeneca. http://www.clinicaltrials.gov/ct2/show/</a:t>
            </a:r>
            <a:r>
              <a:rPr lang="en-US" dirty="0"/>
              <a:t>NCT02258542. </a:t>
            </a:r>
          </a:p>
        </p:txBody>
      </p:sp>
      <p:sp>
        <p:nvSpPr>
          <p:cNvPr id="3" name="Rectangle 2"/>
          <p:cNvSpPr/>
          <p:nvPr/>
        </p:nvSpPr>
        <p:spPr>
          <a:xfrm>
            <a:off x="317326" y="2288275"/>
            <a:ext cx="2973864" cy="2785378"/>
          </a:xfrm>
          <a:prstGeom prst="rect">
            <a:avLst/>
          </a:prstGeom>
        </p:spPr>
        <p:txBody>
          <a:bodyPr wrap="square">
            <a:spAutoFit/>
          </a:bodyPr>
          <a:lstStyle/>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Six Phase III trials in ~3068 patients </a:t>
            </a:r>
            <a:r>
              <a:rPr lang="en-US" sz="2000" dirty="0">
                <a:solidFill>
                  <a:prstClr val="black"/>
                </a:solidFill>
                <a:latin typeface="Arial" panose="020B0604020202020204" pitchFamily="34" charset="0"/>
                <a:cs typeface="Arial" panose="020B0604020202020204" pitchFamily="34" charset="0"/>
              </a:rPr>
              <a:t>and </a:t>
            </a:r>
            <a:r>
              <a:rPr lang="en-US" sz="2000" dirty="0">
                <a:latin typeface="Arial" panose="020B0604020202020204" pitchFamily="34" charset="0"/>
                <a:cs typeface="Arial" panose="020B0604020202020204" pitchFamily="34" charset="0"/>
              </a:rPr>
              <a:t>at 7</a:t>
            </a:r>
            <a:r>
              <a:rPr lang="en-US" sz="2000" dirty="0">
                <a:solidFill>
                  <a:prstClr val="black"/>
                </a:solidFill>
                <a:latin typeface="Arial" panose="020B0604020202020204" pitchFamily="34" charset="0"/>
                <a:cs typeface="Arial" panose="020B0604020202020204" pitchFamily="34" charset="0"/>
              </a:rPr>
              <a:t>98 </a:t>
            </a:r>
            <a:r>
              <a:rPr lang="en-US" sz="2000" dirty="0">
                <a:latin typeface="Arial" panose="020B0604020202020204" pitchFamily="34" charset="0"/>
                <a:cs typeface="Arial" panose="020B0604020202020204" pitchFamily="34" charset="0"/>
              </a:rPr>
              <a:t>sites across </a:t>
            </a:r>
            <a:r>
              <a:rPr lang="en-US" sz="2000" dirty="0">
                <a:solidFill>
                  <a:prstClr val="black"/>
                </a:solidFill>
                <a:latin typeface="Arial" panose="020B0604020202020204" pitchFamily="34" charset="0"/>
                <a:cs typeface="Arial" panose="020B0604020202020204" pitchFamily="34" charset="0"/>
              </a:rPr>
              <a:t>26 countries</a:t>
            </a:r>
            <a:r>
              <a:rPr lang="en-US" sz="2000" baseline="30000" dirty="0">
                <a:solidFill>
                  <a:prstClr val="black"/>
                </a:solidFill>
                <a:latin typeface="Arial" panose="020B0604020202020204" pitchFamily="34" charset="0"/>
                <a:cs typeface="Arial" panose="020B0604020202020204" pitchFamily="34" charset="0"/>
              </a:rPr>
              <a:t>1,2</a:t>
            </a:r>
            <a:r>
              <a:rPr lang="en-US" sz="2000" dirty="0">
                <a:solidFill>
                  <a:prstClr val="black"/>
                </a:solidFill>
                <a:latin typeface="Arial" panose="020B0604020202020204" pitchFamily="34" charset="0"/>
                <a:cs typeface="Arial" panose="020B0604020202020204" pitchFamily="34" charset="0"/>
              </a:rPr>
              <a:t> </a:t>
            </a:r>
          </a:p>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The largest Phase III </a:t>
            </a:r>
            <a:r>
              <a:rPr lang="en-US" sz="2000" dirty="0">
                <a:solidFill>
                  <a:prstClr val="black"/>
                </a:solidFill>
                <a:latin typeface="Arial" panose="020B0604020202020204" pitchFamily="34" charset="0"/>
                <a:cs typeface="Arial" panose="020B0604020202020204" pitchFamily="34" charset="0"/>
              </a:rPr>
              <a:t>development program for a biologic in respiratory disease</a:t>
            </a:r>
            <a:r>
              <a:rPr lang="en-US" sz="2000" baseline="30000" dirty="0">
                <a:solidFill>
                  <a:prstClr val="black"/>
                </a:solidFill>
                <a:latin typeface="Arial" panose="020B0604020202020204" pitchFamily="34" charset="0"/>
                <a:cs typeface="Arial" panose="020B0604020202020204" pitchFamily="34" charset="0"/>
              </a:rPr>
              <a:t>1</a:t>
            </a:r>
          </a:p>
        </p:txBody>
      </p:sp>
      <p:grpSp>
        <p:nvGrpSpPr>
          <p:cNvPr id="25" name="Group 24"/>
          <p:cNvGrpSpPr/>
          <p:nvPr/>
        </p:nvGrpSpPr>
        <p:grpSpPr>
          <a:xfrm>
            <a:off x="3474936" y="1375309"/>
            <a:ext cx="8054756" cy="4611310"/>
            <a:chOff x="3474936" y="961162"/>
            <a:chExt cx="8054756" cy="4611310"/>
          </a:xfrm>
        </p:grpSpPr>
        <p:sp>
          <p:nvSpPr>
            <p:cNvPr id="5" name="Rectangle 4"/>
            <p:cNvSpPr/>
            <p:nvPr/>
          </p:nvSpPr>
          <p:spPr bwMode="auto">
            <a:xfrm>
              <a:off x="3474936" y="1605176"/>
              <a:ext cx="2480937" cy="1472108"/>
            </a:xfrm>
            <a:prstGeom prst="rect">
              <a:avLst/>
            </a:prstGeom>
            <a:solidFill>
              <a:srgbClr val="23205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CALIMA</a:t>
              </a:r>
              <a:r>
                <a:rPr lang="en-US" sz="1400" b="1" baseline="30000" dirty="0">
                  <a:solidFill>
                    <a:schemeClr val="bg1"/>
                  </a:solidFill>
                  <a:latin typeface="Arial" panose="020B0604020202020204" pitchFamily="34" charset="0"/>
                  <a:cs typeface="Arial" panose="020B0604020202020204" pitchFamily="34" charset="0"/>
                </a:rPr>
                <a:t>3</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in adults and adolescents with asthma inadequately controlled on medium- to high-dosage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ICS/LABA</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bwMode="auto">
            <a:xfrm>
              <a:off x="9048755" y="1911147"/>
              <a:ext cx="2480937" cy="1166137"/>
            </a:xfrm>
            <a:prstGeom prst="rect">
              <a:avLst/>
            </a:prstGeom>
            <a:solidFill>
              <a:srgbClr val="23205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SIROCCO</a:t>
              </a:r>
              <a:r>
                <a:rPr lang="en-US" sz="1400" b="1" baseline="30000" dirty="0">
                  <a:solidFill>
                    <a:schemeClr val="bg1"/>
                  </a:solidFill>
                  <a:latin typeface="Arial" panose="020B0604020202020204" pitchFamily="34" charset="0"/>
                  <a:cs typeface="Arial" panose="020B0604020202020204" pitchFamily="34" charset="0"/>
                </a:rPr>
                <a:t>5</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added to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high-dosage ICS/LABA in patients with uncontrolled asthma</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bwMode="auto">
            <a:xfrm>
              <a:off x="6384072" y="961162"/>
              <a:ext cx="2480937" cy="1361487"/>
            </a:xfrm>
            <a:prstGeom prst="rect">
              <a:avLst/>
            </a:prstGeom>
            <a:solidFill>
              <a:srgbClr val="15A29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ZONDA</a:t>
              </a:r>
              <a:r>
                <a:rPr lang="en-US" sz="1400" b="1" baseline="30000" dirty="0">
                  <a:solidFill>
                    <a:schemeClr val="bg1"/>
                  </a:solidFill>
                  <a:latin typeface="Arial" panose="020B0604020202020204" pitchFamily="34" charset="0"/>
                  <a:cs typeface="Arial" panose="020B0604020202020204" pitchFamily="34" charset="0"/>
                </a:rPr>
                <a:t>4</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to reduce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OCS use in patients with uncontrolled asthma on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high-dosage ICS/LABA and chronic OCS therapy</a:t>
              </a:r>
              <a:endParaRPr lang="en-US" sz="1100" baseline="30000"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bwMode="auto">
            <a:xfrm>
              <a:off x="3474936" y="3323003"/>
              <a:ext cx="2480937" cy="1009917"/>
            </a:xfrm>
            <a:prstGeom prst="rect">
              <a:avLst/>
            </a:prstGeom>
            <a:solidFill>
              <a:srgbClr val="15A29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BORA</a:t>
              </a:r>
              <a:r>
                <a:rPr lang="en-US" sz="1400" b="1" baseline="30000" dirty="0">
                  <a:solidFill>
                    <a:schemeClr val="bg1"/>
                  </a:solidFill>
                  <a:latin typeface="Arial" panose="020B0604020202020204" pitchFamily="34" charset="0"/>
                  <a:cs typeface="Arial" panose="020B0604020202020204" pitchFamily="34" charset="0"/>
                </a:rPr>
                <a:t>8</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Safety extension study of benralizumab in asthmatic adults and adolescents on ICS/LABA</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bwMode="auto">
            <a:xfrm>
              <a:off x="6384072" y="4574834"/>
              <a:ext cx="2480937" cy="997638"/>
            </a:xfrm>
            <a:prstGeom prst="rect">
              <a:avLst/>
            </a:prstGeom>
            <a:solidFill>
              <a:srgbClr val="23205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GREGALE</a:t>
              </a:r>
              <a:r>
                <a:rPr lang="en-US" sz="1400" b="1" baseline="30000" dirty="0">
                  <a:solidFill>
                    <a:schemeClr val="bg1"/>
                  </a:solidFill>
                  <a:latin typeface="Arial" panose="020B0604020202020204" pitchFamily="34" charset="0"/>
                  <a:cs typeface="Arial" panose="020B0604020202020204" pitchFamily="34" charset="0"/>
                </a:rPr>
                <a:t>7</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Functionality and reliability of the APFS in an at-home setting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and performance of the APFS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after use</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bwMode="auto">
            <a:xfrm>
              <a:off x="9048755" y="3323003"/>
              <a:ext cx="2480937" cy="1009917"/>
            </a:xfrm>
            <a:prstGeom prst="rect">
              <a:avLst/>
            </a:prstGeom>
            <a:solidFill>
              <a:srgbClr val="15A29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BISE</a:t>
              </a:r>
              <a:r>
                <a:rPr lang="en-US" sz="1400" b="1" baseline="30000" dirty="0">
                  <a:solidFill>
                    <a:schemeClr val="bg1"/>
                  </a:solidFill>
                  <a:latin typeface="Arial" panose="020B0604020202020204" pitchFamily="34" charset="0"/>
                  <a:cs typeface="Arial" panose="020B0604020202020204" pitchFamily="34" charset="0"/>
                </a:rPr>
                <a:t>6</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in adults with mild to moderate persistent asthma</a:t>
              </a:r>
              <a:endParaRPr lang="en-US" sz="1200" baseline="30000" dirty="0">
                <a:solidFill>
                  <a:schemeClr val="bg1"/>
                </a:solidFill>
                <a:latin typeface="Arial" panose="020B0604020202020204" pitchFamily="34" charset="0"/>
                <a:cs typeface="Arial" panose="020B0604020202020204" pitchFamily="34" charset="0"/>
              </a:endParaRPr>
            </a:p>
          </p:txBody>
        </p:sp>
        <p:cxnSp>
          <p:nvCxnSpPr>
            <p:cNvPr id="18" name="Straight Connector 17"/>
            <p:cNvCxnSpPr>
              <a:stCxn id="6" idx="1"/>
            </p:cNvCxnSpPr>
            <p:nvPr/>
          </p:nvCxnSpPr>
          <p:spPr bwMode="auto">
            <a:xfrm flipH="1">
              <a:off x="7518341" y="2494215"/>
              <a:ext cx="1530415" cy="948799"/>
            </a:xfrm>
            <a:prstGeom prst="line">
              <a:avLst/>
            </a:prstGeom>
            <a:solidFill>
              <a:srgbClr val="94B0AD"/>
            </a:solidFill>
            <a:ln w="9525" cap="flat" cmpd="sng" algn="ctr">
              <a:solidFill>
                <a:srgbClr val="1D0033"/>
              </a:solidFill>
              <a:prstDash val="solid"/>
              <a:round/>
              <a:headEnd type="none" w="med" len="med"/>
              <a:tailEnd type="none" w="med" len="med"/>
            </a:ln>
            <a:effectLst/>
          </p:spPr>
        </p:cxnSp>
        <p:cxnSp>
          <p:nvCxnSpPr>
            <p:cNvPr id="16" name="Straight Connector 15"/>
            <p:cNvCxnSpPr>
              <a:stCxn id="5" idx="3"/>
            </p:cNvCxnSpPr>
            <p:nvPr/>
          </p:nvCxnSpPr>
          <p:spPr bwMode="auto">
            <a:xfrm>
              <a:off x="5955873" y="2341230"/>
              <a:ext cx="1562466" cy="1095786"/>
            </a:xfrm>
            <a:prstGeom prst="line">
              <a:avLst/>
            </a:prstGeom>
            <a:solidFill>
              <a:srgbClr val="94B0AD"/>
            </a:solidFill>
            <a:ln w="9525" cap="flat" cmpd="sng" algn="ctr">
              <a:solidFill>
                <a:srgbClr val="1D0033"/>
              </a:solidFill>
              <a:prstDash val="solid"/>
              <a:round/>
              <a:headEnd type="none" w="med" len="med"/>
              <a:tailEnd type="none" w="med" len="med"/>
            </a:ln>
            <a:effectLst/>
          </p:spPr>
        </p:cxnSp>
        <p:grpSp>
          <p:nvGrpSpPr>
            <p:cNvPr id="12" name="Group 11"/>
            <p:cNvGrpSpPr/>
            <p:nvPr/>
          </p:nvGrpSpPr>
          <p:grpSpPr>
            <a:xfrm rot="10800000">
              <a:off x="5955874" y="3584861"/>
              <a:ext cx="3092881" cy="243098"/>
              <a:chOff x="5669634" y="2631461"/>
              <a:chExt cx="1732716" cy="166444"/>
            </a:xfrm>
            <a:solidFill>
              <a:srgbClr val="94B0AD"/>
            </a:solidFill>
          </p:grpSpPr>
          <p:cxnSp>
            <p:nvCxnSpPr>
              <p:cNvPr id="13" name="Straight Connector 12"/>
              <p:cNvCxnSpPr>
                <a:stCxn id="10" idx="1"/>
              </p:cNvCxnSpPr>
              <p:nvPr/>
            </p:nvCxnSpPr>
            <p:spPr bwMode="auto">
              <a:xfrm rot="10800000" flipH="1" flipV="1">
                <a:off x="5669634" y="2631461"/>
                <a:ext cx="342828" cy="95327"/>
              </a:xfrm>
              <a:prstGeom prst="line">
                <a:avLst/>
              </a:prstGeom>
              <a:grpFill/>
              <a:ln w="9525" cap="flat" cmpd="sng" algn="ctr">
                <a:solidFill>
                  <a:srgbClr val="1D0033"/>
                </a:solidFill>
                <a:prstDash val="solid"/>
                <a:round/>
                <a:headEnd type="none" w="med" len="med"/>
                <a:tailEnd type="none" w="med" len="med"/>
              </a:ln>
              <a:effectLst/>
            </p:spPr>
          </p:cxnSp>
          <p:cxnSp>
            <p:nvCxnSpPr>
              <p:cNvPr id="15" name="Straight Connector 14"/>
              <p:cNvCxnSpPr>
                <a:stCxn id="8" idx="3"/>
              </p:cNvCxnSpPr>
              <p:nvPr/>
            </p:nvCxnSpPr>
            <p:spPr bwMode="auto">
              <a:xfrm rot="10800000" flipV="1">
                <a:off x="6908597" y="2631461"/>
                <a:ext cx="493753" cy="166444"/>
              </a:xfrm>
              <a:prstGeom prst="line">
                <a:avLst/>
              </a:prstGeom>
              <a:grpFill/>
              <a:ln w="9525" cap="flat" cmpd="sng" algn="ctr">
                <a:solidFill>
                  <a:srgbClr val="1D0033"/>
                </a:solidFill>
                <a:prstDash val="solid"/>
                <a:round/>
                <a:headEnd type="none" w="med" len="med"/>
                <a:tailEnd type="none" w="med" len="med"/>
              </a:ln>
              <a:effectLst/>
            </p:spPr>
          </p:cxn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448" y="2549955"/>
              <a:ext cx="1798184" cy="1798184"/>
            </a:xfrm>
            <a:prstGeom prst="rect">
              <a:avLst/>
            </a:prstGeom>
          </p:spPr>
        </p:pic>
        <p:cxnSp>
          <p:nvCxnSpPr>
            <p:cNvPr id="24" name="Straight Connector 23"/>
            <p:cNvCxnSpPr/>
            <p:nvPr/>
          </p:nvCxnSpPr>
          <p:spPr>
            <a:xfrm flipH="1">
              <a:off x="7654541" y="4306575"/>
              <a:ext cx="1" cy="27432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a:stCxn id="7" idx="2"/>
            <a:endCxn id="21" idx="0"/>
          </p:cNvCxnSpPr>
          <p:nvPr/>
        </p:nvCxnSpPr>
        <p:spPr>
          <a:xfrm flipH="1">
            <a:off x="7624540" y="2736796"/>
            <a:ext cx="1" cy="2273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52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Patient-Reported Outcomes Measured in SIROCCO and CALIMA</a:t>
            </a:r>
            <a:r>
              <a:rPr lang="en-US" baseline="30000" dirty="0"/>
              <a:t> </a:t>
            </a:r>
          </a:p>
        </p:txBody>
      </p:sp>
      <p:sp>
        <p:nvSpPr>
          <p:cNvPr id="3" name="Slide Number Placeholder 2"/>
          <p:cNvSpPr>
            <a:spLocks noGrp="1"/>
          </p:cNvSpPr>
          <p:nvPr>
            <p:ph type="sldNum" sz="quarter" idx="12"/>
          </p:nvPr>
        </p:nvSpPr>
        <p:spPr/>
        <p:txBody>
          <a:bodyPr/>
          <a:lstStyle/>
          <a:p>
            <a:fld id="{CC7432E5-F8E0-41AE-9A6B-AD730338B005}" type="slidenum">
              <a:rPr lang="en-US" smtClean="0"/>
              <a:t>29</a:t>
            </a:fld>
            <a:endParaRPr lang="en-US" dirty="0"/>
          </a:p>
        </p:txBody>
      </p:sp>
      <p:sp>
        <p:nvSpPr>
          <p:cNvPr id="4" name="Text Placeholder 3"/>
          <p:cNvSpPr>
            <a:spLocks noGrp="1"/>
          </p:cNvSpPr>
          <p:nvPr>
            <p:ph type="body" sz="quarter" idx="13"/>
          </p:nvPr>
        </p:nvSpPr>
        <p:spPr>
          <a:xfrm>
            <a:off x="518160" y="6042744"/>
            <a:ext cx="10370419" cy="803223"/>
          </a:xfrm>
        </p:spPr>
        <p:txBody>
          <a:bodyPr/>
          <a:lstStyle/>
          <a:p>
            <a:r>
              <a:rPr lang="en-US" dirty="0" err="1"/>
              <a:t>ePRO</a:t>
            </a:r>
            <a:r>
              <a:rPr lang="en-US" dirty="0"/>
              <a:t> = electronic patient-reported outcome; FEV</a:t>
            </a:r>
            <a:r>
              <a:rPr lang="en-US" baseline="-25000" dirty="0"/>
              <a:t>1</a:t>
            </a:r>
            <a:r>
              <a:rPr lang="en-US" dirty="0"/>
              <a:t> = forced expiratory volume in 1 second. </a:t>
            </a:r>
          </a:p>
          <a:p>
            <a:r>
              <a:rPr lang="en-US" dirty="0"/>
              <a:t>1. In House Data, AstraZeneca Pharmaceuticals LP. CSR D3250C00017; 2. In House Data, AstraZeneca Pharmaceuticals LP. CSR D3250C00018. </a:t>
            </a:r>
          </a:p>
        </p:txBody>
      </p:sp>
      <p:graphicFrame>
        <p:nvGraphicFramePr>
          <p:cNvPr id="7" name="Table 6"/>
          <p:cNvGraphicFramePr>
            <a:graphicFrameLocks noGrp="1"/>
          </p:cNvGraphicFramePr>
          <p:nvPr>
            <p:extLst>
              <p:ext uri="{D42A27DB-BD31-4B8C-83A1-F6EECF244321}">
                <p14:modId xmlns:p14="http://schemas.microsoft.com/office/powerpoint/2010/main" val="4011841829"/>
              </p:ext>
            </p:extLst>
          </p:nvPr>
        </p:nvGraphicFramePr>
        <p:xfrm>
          <a:off x="487680" y="1016669"/>
          <a:ext cx="11366863" cy="4903356"/>
        </p:xfrm>
        <a:graphic>
          <a:graphicData uri="http://schemas.openxmlformats.org/drawingml/2006/table">
            <a:tbl>
              <a:tblPr firstRow="1" bandRow="1">
                <a:tableStyleId>{5C22544A-7EE6-4342-B048-85BDC9FD1C3A}</a:tableStyleId>
              </a:tblPr>
              <a:tblGrid>
                <a:gridCol w="1428206">
                  <a:extLst>
                    <a:ext uri="{9D8B030D-6E8A-4147-A177-3AD203B41FA5}">
                      <a16:colId xmlns:a16="http://schemas.microsoft.com/office/drawing/2014/main" val="3389406087"/>
                    </a:ext>
                  </a:extLst>
                </a:gridCol>
                <a:gridCol w="3766457">
                  <a:extLst>
                    <a:ext uri="{9D8B030D-6E8A-4147-A177-3AD203B41FA5}">
                      <a16:colId xmlns:a16="http://schemas.microsoft.com/office/drawing/2014/main" val="3854058691"/>
                    </a:ext>
                  </a:extLst>
                </a:gridCol>
                <a:gridCol w="6172200">
                  <a:extLst>
                    <a:ext uri="{9D8B030D-6E8A-4147-A177-3AD203B41FA5}">
                      <a16:colId xmlns:a16="http://schemas.microsoft.com/office/drawing/2014/main" val="714874901"/>
                    </a:ext>
                  </a:extLst>
                </a:gridCol>
              </a:tblGrid>
              <a:tr h="605676">
                <a:tc>
                  <a:txBody>
                    <a:bodyPr/>
                    <a:lstStyle/>
                    <a:p>
                      <a:pPr algn="ctr"/>
                      <a:endParaRPr lang="en-US" dirty="0"/>
                    </a:p>
                  </a:txBody>
                  <a:tcPr/>
                </a:tc>
                <a:tc>
                  <a:txBody>
                    <a:bodyPr/>
                    <a:lstStyle/>
                    <a:p>
                      <a:pPr algn="ctr"/>
                      <a:r>
                        <a:rPr lang="en-US" sz="1600" dirty="0"/>
                        <a:t>Definition</a:t>
                      </a:r>
                      <a:r>
                        <a:rPr lang="en-US" sz="1600" baseline="30000" dirty="0"/>
                        <a:t>1,2</a:t>
                      </a:r>
                      <a:endParaRPr lang="en-US" sz="1600" dirty="0"/>
                    </a:p>
                  </a:txBody>
                  <a:tcPr/>
                </a:tc>
                <a:tc>
                  <a:txBody>
                    <a:bodyPr/>
                    <a:lstStyle/>
                    <a:p>
                      <a:pPr algn="ctr"/>
                      <a:r>
                        <a:rPr lang="en-US" sz="1600" dirty="0"/>
                        <a:t>Score</a:t>
                      </a:r>
                    </a:p>
                  </a:txBody>
                  <a:tcPr/>
                </a:tc>
                <a:extLst>
                  <a:ext uri="{0D108BD9-81ED-4DB2-BD59-A6C34878D82A}">
                    <a16:rowId xmlns:a16="http://schemas.microsoft.com/office/drawing/2014/main" val="3923107396"/>
                  </a:ext>
                </a:extLst>
              </a:tr>
              <a:tr h="605676">
                <a:tc>
                  <a:txBody>
                    <a:bodyPr/>
                    <a:lstStyle/>
                    <a:p>
                      <a:r>
                        <a:rPr lang="en-US" sz="1200" dirty="0">
                          <a:solidFill>
                            <a:schemeClr val="tx1"/>
                          </a:solidFill>
                        </a:rPr>
                        <a:t>Total</a:t>
                      </a:r>
                      <a:r>
                        <a:rPr lang="en-US" sz="1200" baseline="0" dirty="0">
                          <a:solidFill>
                            <a:schemeClr val="tx1"/>
                          </a:solidFill>
                        </a:rPr>
                        <a:t> Asthma Symptom score</a:t>
                      </a:r>
                      <a:endParaRPr lang="en-US" sz="1200"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Sum of the daytime and nighttime symptom assessments recorded by the patient in the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Asthma Daily Diary using the ePRO device</a:t>
                      </a:r>
                    </a:p>
                    <a:p>
                      <a:endParaRPr lang="en-US" sz="1200" b="1" dirty="0">
                        <a:solidFill>
                          <a:schemeClr val="tx1"/>
                        </a:solidFill>
                      </a:endParaRPr>
                    </a:p>
                  </a:txBody>
                  <a:tcPr>
                    <a:noFill/>
                  </a:tcPr>
                </a:tc>
                <a:tc>
                  <a:txBody>
                    <a:bodyPr/>
                    <a:lstStyle/>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Score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ranged from 0 (best) to 6 (worse), with morning and evening scores ranging from 0 (no symptoms) to 3 (unable to sleep/perform normal activities)</a:t>
                      </a:r>
                    </a:p>
                    <a:p>
                      <a:pPr marL="285750" indent="-285750">
                        <a:buFont typeface="Arial" panose="020B0604020202020204" pitchFamily="34" charset="0"/>
                        <a:buChar char="•"/>
                      </a:pPr>
                      <a:r>
                        <a:rPr lang="en-US" sz="1200" kern="1200" dirty="0">
                          <a:solidFill>
                            <a:schemeClr val="tx1"/>
                          </a:solidFill>
                          <a:effectLst/>
                          <a:latin typeface="+mn-lt"/>
                          <a:ea typeface="+mn-ea"/>
                          <a:cs typeface="+mn-cs"/>
                        </a:rPr>
                        <a:t>A decrease in score indicated improvement</a:t>
                      </a:r>
                      <a:endParaRPr lang="en-US" sz="1200" dirty="0">
                        <a:solidFill>
                          <a:schemeClr val="tx1"/>
                        </a:solidFill>
                      </a:endParaRPr>
                    </a:p>
                  </a:txBody>
                  <a:tcPr>
                    <a:noFill/>
                  </a:tcPr>
                </a:tc>
                <a:extLst>
                  <a:ext uri="{0D108BD9-81ED-4DB2-BD59-A6C34878D82A}">
                    <a16:rowId xmlns:a16="http://schemas.microsoft.com/office/drawing/2014/main" val="1115168899"/>
                  </a:ext>
                </a:extLst>
              </a:tr>
              <a:tr h="605676">
                <a:tc>
                  <a:txBody>
                    <a:bodyPr/>
                    <a:lstStyle/>
                    <a:p>
                      <a:r>
                        <a:rPr lang="en-US" sz="1200" kern="1200" dirty="0">
                          <a:solidFill>
                            <a:schemeClr val="tx1"/>
                          </a:solidFill>
                          <a:effectLst/>
                          <a:latin typeface="+mn-lt"/>
                          <a:ea typeface="+mn-ea"/>
                          <a:cs typeface="+mn-cs"/>
                        </a:rPr>
                        <a:t>Asthma Control Questionnaire-6: ACQ-6</a:t>
                      </a:r>
                      <a:endParaRPr lang="en-US" sz="1200" strike="sngStrike"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ACQ-6 is a shortened version (6 questions) of the ACQ that assesses the following symptoms: nighttime waking, symptoms on waking, activity limitation, shortness of breath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wheezing, and use of short-acting beta-agonist medication; it excludes the FEV</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measurement from the original ACQ</a:t>
                      </a:r>
                      <a:endParaRPr lang="en-US" sz="1200" strike="sngStrike" kern="1200" dirty="0">
                        <a:solidFill>
                          <a:schemeClr val="tx1"/>
                        </a:solidFill>
                        <a:effectLst/>
                        <a:latin typeface="+mn-lt"/>
                        <a:ea typeface="+mn-ea"/>
                        <a:cs typeface="+mn-cs"/>
                      </a:endParaRPr>
                    </a:p>
                    <a:p>
                      <a:endParaRPr lang="en-US" sz="1200" dirty="0">
                        <a:solidFill>
                          <a:schemeClr val="tx1"/>
                        </a:solidFill>
                      </a:endParaRPr>
                    </a:p>
                  </a:txBody>
                  <a:tcPr>
                    <a:solidFill>
                      <a:schemeClr val="bg1">
                        <a:lumMod val="95000"/>
                      </a:schemeClr>
                    </a:solidFill>
                  </a:tcPr>
                </a:tc>
                <a:tc>
                  <a:txBody>
                    <a:bodyPr/>
                    <a:lstStyle/>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Patients were asked to recall how their asthma symptoms had been during the </a:t>
                      </a:r>
                    </a:p>
                    <a:p>
                      <a:pPr marL="288925" lvl="0" indent="0">
                        <a:buFont typeface="Arial" panose="020B0604020202020204" pitchFamily="34" charset="0"/>
                        <a:buNone/>
                      </a:pPr>
                      <a:r>
                        <a:rPr lang="en-US" sz="1200" u="sng" kern="1200" dirty="0">
                          <a:solidFill>
                            <a:schemeClr val="tx1"/>
                          </a:solidFill>
                          <a:effectLst/>
                          <a:latin typeface="+mn-lt"/>
                          <a:ea typeface="+mn-ea"/>
                          <a:cs typeface="+mn-cs"/>
                        </a:rPr>
                        <a:t>past week</a:t>
                      </a:r>
                      <a:r>
                        <a:rPr lang="en-US" sz="1200" kern="1200" dirty="0">
                          <a:solidFill>
                            <a:schemeClr val="tx1"/>
                          </a:solidFill>
                          <a:effectLst/>
                          <a:latin typeface="+mn-lt"/>
                          <a:ea typeface="+mn-ea"/>
                          <a:cs typeface="+mn-cs"/>
                        </a:rPr>
                        <a:t> and to record their responses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using the ePRO device</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Questions were scored on a scale from 0 (totally controlled) to 6 (severely uncontrolled)</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Mean score was the mean of responses:</a:t>
                      </a:r>
                    </a:p>
                    <a:p>
                      <a:pPr marL="457200" lvl="1" indent="-171450">
                        <a:buFont typeface="Arial" panose="020B0604020202020204" pitchFamily="34" charset="0"/>
                        <a:buChar char="–"/>
                      </a:pPr>
                      <a:r>
                        <a:rPr lang="en-US" sz="1200" kern="1200" dirty="0">
                          <a:solidFill>
                            <a:schemeClr val="tx1"/>
                          </a:solidFill>
                          <a:effectLst/>
                          <a:latin typeface="+mn-lt"/>
                          <a:ea typeface="+mn-ea"/>
                          <a:cs typeface="+mn-cs"/>
                        </a:rPr>
                        <a:t>≤0.75: well-controlled asthma</a:t>
                      </a:r>
                    </a:p>
                    <a:p>
                      <a:pPr marL="457200" lvl="1" indent="-171450">
                        <a:buFont typeface="Arial" panose="020B0604020202020204" pitchFamily="34" charset="0"/>
                        <a:buChar char="–"/>
                      </a:pPr>
                      <a:r>
                        <a:rPr lang="en-US" sz="1200" kern="1200" dirty="0">
                          <a:solidFill>
                            <a:schemeClr val="tx1"/>
                          </a:solidFill>
                          <a:effectLst/>
                          <a:latin typeface="+mn-lt"/>
                          <a:ea typeface="+mn-ea"/>
                          <a:cs typeface="+mn-cs"/>
                        </a:rPr>
                        <a:t>0.75 and ≤1.5: partly controlled asthma</a:t>
                      </a:r>
                    </a:p>
                    <a:p>
                      <a:pPr marL="457200" lvl="1" indent="-171450">
                        <a:buFont typeface="Arial" panose="020B0604020202020204" pitchFamily="34" charset="0"/>
                        <a:buChar char="–"/>
                      </a:pPr>
                      <a:r>
                        <a:rPr lang="en-US" sz="1200" kern="1200" dirty="0">
                          <a:solidFill>
                            <a:schemeClr val="tx1"/>
                          </a:solidFill>
                          <a:effectLst/>
                          <a:latin typeface="+mn-lt"/>
                          <a:ea typeface="+mn-ea"/>
                          <a:cs typeface="+mn-cs"/>
                        </a:rPr>
                        <a:t>&gt;1.5: not well-controlled asthma</a:t>
                      </a:r>
                    </a:p>
                    <a:p>
                      <a:pPr marL="285750" indent="-285750">
                        <a:buFont typeface="Arial" panose="020B0604020202020204" pitchFamily="34" charset="0"/>
                        <a:buChar char="•"/>
                      </a:pPr>
                      <a:r>
                        <a:rPr lang="en-US" sz="1200" kern="1200" dirty="0">
                          <a:solidFill>
                            <a:schemeClr val="tx1"/>
                          </a:solidFill>
                          <a:effectLst/>
                          <a:latin typeface="+mn-lt"/>
                          <a:ea typeface="+mn-ea"/>
                          <a:cs typeface="+mn-cs"/>
                        </a:rPr>
                        <a:t>Changes of ≥0.5 in individual scores were considered clinically meaningful </a:t>
                      </a:r>
                      <a:endParaRPr lang="en-US" sz="1200" dirty="0">
                        <a:solidFill>
                          <a:schemeClr val="tx1"/>
                        </a:solidFill>
                      </a:endParaRPr>
                    </a:p>
                  </a:txBody>
                  <a:tcPr>
                    <a:solidFill>
                      <a:schemeClr val="bg1">
                        <a:lumMod val="95000"/>
                      </a:schemeClr>
                    </a:solidFill>
                  </a:tcPr>
                </a:tc>
                <a:extLst>
                  <a:ext uri="{0D108BD9-81ED-4DB2-BD59-A6C34878D82A}">
                    <a16:rowId xmlns:a16="http://schemas.microsoft.com/office/drawing/2014/main" val="159111680"/>
                  </a:ext>
                </a:extLst>
              </a:tr>
              <a:tr h="605676">
                <a:tc>
                  <a:txBody>
                    <a:bodyPr/>
                    <a:lstStyle/>
                    <a:p>
                      <a:r>
                        <a:rPr lang="en-US" sz="1200" kern="1200" dirty="0">
                          <a:solidFill>
                            <a:schemeClr val="tx1"/>
                          </a:solidFill>
                          <a:effectLst/>
                          <a:latin typeface="+mn-lt"/>
                          <a:ea typeface="+mn-ea"/>
                          <a:cs typeface="+mn-cs"/>
                        </a:rPr>
                        <a:t>Standardised Asthma Quality of Life Questionnaire for patients </a:t>
                      </a:r>
                    </a:p>
                    <a:p>
                      <a:r>
                        <a:rPr lang="en-US" sz="1200" kern="1200" dirty="0">
                          <a:solidFill>
                            <a:schemeClr val="tx1"/>
                          </a:solidFill>
                          <a:effectLst/>
                          <a:latin typeface="+mn-lt"/>
                          <a:ea typeface="+mn-ea"/>
                          <a:cs typeface="+mn-cs"/>
                        </a:rPr>
                        <a:t>12 years and older: AQLQ(S)+12</a:t>
                      </a:r>
                      <a:endParaRPr lang="en-US" sz="1200" dirty="0">
                        <a:solidFill>
                          <a:schemeClr val="tx1"/>
                        </a:solidFill>
                      </a:endParaRPr>
                    </a:p>
                  </a:txBody>
                  <a:tcPr>
                    <a:lnB w="38100" cap="flat" cmpd="sng" algn="ctr">
                      <a:solidFill>
                        <a:schemeClr val="accent1"/>
                      </a:solidFill>
                      <a:prstDash val="solid"/>
                      <a:round/>
                      <a:headEnd type="none" w="med" len="med"/>
                      <a:tailEnd type="none" w="med" len="med"/>
                    </a:lnB>
                    <a:noFill/>
                  </a:tcPr>
                </a:tc>
                <a:tc>
                  <a:txBody>
                    <a:bodyPr/>
                    <a:lstStyle/>
                    <a:p>
                      <a:pPr lvl="0"/>
                      <a:r>
                        <a:rPr lang="en-US" sz="1200" kern="1200" dirty="0">
                          <a:solidFill>
                            <a:schemeClr val="tx1"/>
                          </a:solidFill>
                          <a:effectLst/>
                          <a:latin typeface="+mn-lt"/>
                          <a:ea typeface="+mn-ea"/>
                          <a:cs typeface="+mn-cs"/>
                        </a:rPr>
                        <a:t>AQLQ(S)+12 measures health-related quality of life experienced by patients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12 years and older with asthma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questionnaire comprises 4 separate domains:</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symptoms </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activity limitations</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emotional function</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environmental stimuli</a:t>
                      </a:r>
                    </a:p>
                    <a:p>
                      <a:endParaRPr lang="en-US" sz="1200" dirty="0">
                        <a:solidFill>
                          <a:schemeClr val="tx1"/>
                        </a:solidFill>
                      </a:endParaRPr>
                    </a:p>
                  </a:txBody>
                  <a:tcPr>
                    <a:lnB w="38100" cap="flat" cmpd="sng" algn="ctr">
                      <a:solidFill>
                        <a:schemeClr val="accent1"/>
                      </a:solidFill>
                      <a:prstDash val="solid"/>
                      <a:round/>
                      <a:headEnd type="none" w="med" len="med"/>
                      <a:tailEnd type="none" w="med" len="med"/>
                    </a:lnB>
                    <a:noFill/>
                  </a:tcPr>
                </a:tc>
                <a:tc>
                  <a:txBody>
                    <a:bodyPr/>
                    <a:lstStyle/>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Patients were asked to recall their experiences during the </a:t>
                      </a:r>
                      <a:r>
                        <a:rPr lang="en-US" sz="1200" u="sng" kern="1200" dirty="0">
                          <a:solidFill>
                            <a:schemeClr val="tx1"/>
                          </a:solidFill>
                          <a:effectLst/>
                          <a:latin typeface="+mn-lt"/>
                          <a:ea typeface="+mn-ea"/>
                          <a:cs typeface="+mn-cs"/>
                        </a:rPr>
                        <a:t>past 2 weeks</a:t>
                      </a:r>
                      <a:r>
                        <a:rPr lang="en-US" sz="1200" kern="1200" dirty="0">
                          <a:solidFill>
                            <a:schemeClr val="tx1"/>
                          </a:solidFill>
                          <a:effectLst/>
                          <a:latin typeface="+mn-lt"/>
                          <a:ea typeface="+mn-ea"/>
                          <a:cs typeface="+mn-cs"/>
                        </a:rPr>
                        <a:t> and to record their responses using</a:t>
                      </a:r>
                      <a:r>
                        <a:rPr lang="en-US" sz="1200" strike="noStrike"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ePRO device </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Questions were scored on a scale from 7 (no impairment) to 1 (severe impairment)</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AQLQ(S)+12 was calculated as the mean response to all questions </a:t>
                      </a:r>
                    </a:p>
                    <a:p>
                      <a:pPr marL="288925" lvl="0" indent="-288925">
                        <a:buFont typeface="Arial" panose="020B0604020202020204" pitchFamily="34" charset="0"/>
                        <a:buChar char="•"/>
                      </a:pPr>
                      <a:r>
                        <a:rPr lang="en-US" sz="1200" kern="1200" dirty="0">
                          <a:solidFill>
                            <a:schemeClr val="tx1"/>
                          </a:solidFill>
                          <a:effectLst/>
                          <a:latin typeface="+mn-lt"/>
                          <a:ea typeface="+mn-ea"/>
                          <a:cs typeface="+mn-cs"/>
                        </a:rPr>
                        <a:t>The 4 individual domain scores were the means of the responses to the questions </a:t>
                      </a:r>
                    </a:p>
                    <a:p>
                      <a:pPr marL="288925" lvl="0" indent="0">
                        <a:buFont typeface="Arial" panose="020B0604020202020204" pitchFamily="34" charset="0"/>
                        <a:buNone/>
                      </a:pPr>
                      <a:r>
                        <a:rPr lang="en-US" sz="1200" kern="1200" dirty="0">
                          <a:solidFill>
                            <a:schemeClr val="tx1"/>
                          </a:solidFill>
                          <a:effectLst/>
                          <a:latin typeface="+mn-lt"/>
                          <a:ea typeface="+mn-ea"/>
                          <a:cs typeface="+mn-cs"/>
                        </a:rPr>
                        <a:t>in each of the domains </a:t>
                      </a:r>
                    </a:p>
                    <a:p>
                      <a:endParaRPr lang="en-US" sz="1200" dirty="0">
                        <a:solidFill>
                          <a:schemeClr val="tx1"/>
                        </a:solidFill>
                      </a:endParaRPr>
                    </a:p>
                  </a:txBody>
                  <a:tcPr>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98454259"/>
                  </a:ext>
                </a:extLst>
              </a:tr>
            </a:tbl>
          </a:graphicData>
        </a:graphic>
      </p:graphicFrame>
      <p:sp>
        <p:nvSpPr>
          <p:cNvPr id="6" name="TextBox 5"/>
          <p:cNvSpPr txBox="1"/>
          <p:nvPr/>
        </p:nvSpPr>
        <p:spPr>
          <a:xfrm>
            <a:off x="-2286000" y="45393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127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A3198-8CEC-4F94-B6D6-27C4271142CF}"/>
              </a:ext>
            </a:extLst>
          </p:cNvPr>
          <p:cNvSpPr>
            <a:spLocks noGrp="1"/>
          </p:cNvSpPr>
          <p:nvPr>
            <p:ph type="title"/>
          </p:nvPr>
        </p:nvSpPr>
        <p:spPr>
          <a:xfrm>
            <a:off x="457200" y="1270365"/>
            <a:ext cx="11277600" cy="535531"/>
          </a:xfrm>
        </p:spPr>
        <p:txBody>
          <a:bodyPr/>
          <a:lstStyle/>
          <a:p>
            <a:r>
              <a:rPr lang="en-US" dirty="0"/>
              <a:t>SIROCCO and CALIMA Study Design </a:t>
            </a:r>
          </a:p>
        </p:txBody>
      </p:sp>
      <p:sp>
        <p:nvSpPr>
          <p:cNvPr id="7" name="Text Placeholder 6">
            <a:extLst>
              <a:ext uri="{FF2B5EF4-FFF2-40B4-BE49-F238E27FC236}">
                <a16:creationId xmlns:a16="http://schemas.microsoft.com/office/drawing/2014/main" id="{048417C4-5A9D-4DF8-BA7B-3A5B0CE0FC48}"/>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B6644DCA-6D52-4240-B841-B74297240896}"/>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3</a:t>
            </a:fld>
            <a:endParaRPr lang="en-US" dirty="0"/>
          </a:p>
        </p:txBody>
      </p:sp>
    </p:spTree>
    <p:extLst>
      <p:ext uri="{BB962C8B-B14F-4D97-AF65-F5344CB8AC3E}">
        <p14:creationId xmlns:p14="http://schemas.microsoft.com/office/powerpoint/2010/main" val="369239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SIROCCO and CALIMA: Study Design</a:t>
            </a:r>
          </a:p>
        </p:txBody>
      </p:sp>
      <p:sp>
        <p:nvSpPr>
          <p:cNvPr id="2" name="Slide Number Placeholder 1"/>
          <p:cNvSpPr>
            <a:spLocks noGrp="1"/>
          </p:cNvSpPr>
          <p:nvPr>
            <p:ph type="sldNum" sz="quarter" idx="12"/>
          </p:nvPr>
        </p:nvSpPr>
        <p:spPr/>
        <p:txBody>
          <a:bodyPr/>
          <a:lstStyle/>
          <a:p>
            <a:fld id="{CC7432E5-F8E0-41AE-9A6B-AD730338B005}" type="slidenum">
              <a:rPr lang="en-US" smtClean="0"/>
              <a:t>4</a:t>
            </a:fld>
            <a:endParaRPr lang="en-US" dirty="0"/>
          </a:p>
        </p:txBody>
      </p:sp>
      <p:sp>
        <p:nvSpPr>
          <p:cNvPr id="8" name="Text Placeholder 7"/>
          <p:cNvSpPr>
            <a:spLocks noGrp="1"/>
          </p:cNvSpPr>
          <p:nvPr>
            <p:ph type="body" sz="quarter" idx="13"/>
          </p:nvPr>
        </p:nvSpPr>
        <p:spPr>
          <a:xfrm>
            <a:off x="457200" y="6124020"/>
            <a:ext cx="9834913" cy="720896"/>
          </a:xfrm>
        </p:spPr>
        <p:txBody>
          <a:bodyPr/>
          <a:lstStyle/>
          <a:p>
            <a:r>
              <a:rPr lang="en-US" baseline="30000" dirty="0"/>
              <a:t>a</a:t>
            </a:r>
            <a:r>
              <a:rPr lang="en-US" dirty="0"/>
              <a:t>90% power to detect 40% reduction in AER (under multiple testing procedure) in high-dose ICS cohort (CALIMA only).</a:t>
            </a:r>
          </a:p>
          <a:p>
            <a:r>
              <a:rPr lang="en-GB" dirty="0"/>
              <a:t>AER = annual exacerbation rate; FU = follow-up; ICS = inhaled corticosteroid; SC = subcutaneous; V = visit. </a:t>
            </a:r>
          </a:p>
          <a:p>
            <a:r>
              <a:rPr lang="en-US" dirty="0"/>
              <a:t>1. Bleecker ER et al. </a:t>
            </a:r>
            <a:r>
              <a:rPr lang="en-US" i="1" dirty="0"/>
              <a:t>Lancet</a:t>
            </a:r>
            <a:r>
              <a:rPr lang="en-US" dirty="0"/>
              <a:t>. 2016;388:2115-2127; 2.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endParaRPr lang="en-US" dirty="0"/>
          </a:p>
        </p:txBody>
      </p:sp>
      <p:grpSp>
        <p:nvGrpSpPr>
          <p:cNvPr id="7" name="Group 6"/>
          <p:cNvGrpSpPr/>
          <p:nvPr/>
        </p:nvGrpSpPr>
        <p:grpSpPr>
          <a:xfrm>
            <a:off x="532749" y="1826612"/>
            <a:ext cx="11091527" cy="1998397"/>
            <a:chOff x="659749" y="2496071"/>
            <a:chExt cx="11091527" cy="1998397"/>
          </a:xfrm>
        </p:grpSpPr>
        <p:cxnSp>
          <p:nvCxnSpPr>
            <p:cNvPr id="9" name="Straight Arrow Connector 8"/>
            <p:cNvCxnSpPr>
              <a:stCxn id="13" idx="3"/>
            </p:cNvCxnSpPr>
            <p:nvPr/>
          </p:nvCxnSpPr>
          <p:spPr>
            <a:xfrm>
              <a:off x="1847761" y="3495268"/>
              <a:ext cx="24726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3" idx="1"/>
            </p:cNvCxnSpPr>
            <p:nvPr/>
          </p:nvCxnSpPr>
          <p:spPr>
            <a:xfrm>
              <a:off x="816951" y="3495268"/>
              <a:ext cx="419157"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268708" y="3493398"/>
              <a:ext cx="359308" cy="374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59749" y="2496071"/>
              <a:ext cx="300615" cy="1998396"/>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defTabSz="598537"/>
              <a:r>
                <a:rPr lang="en-GB" sz="1048" b="1" dirty="0">
                  <a:solidFill>
                    <a:srgbClr val="000000"/>
                  </a:solidFill>
                </a:rPr>
                <a:t>Enrollment</a:t>
              </a:r>
              <a:endParaRPr lang="en-US" sz="1048" b="1" dirty="0">
                <a:solidFill>
                  <a:srgbClr val="000000"/>
                </a:solidFill>
              </a:endParaRPr>
            </a:p>
          </p:txBody>
        </p:sp>
        <p:sp>
          <p:nvSpPr>
            <p:cNvPr id="13" name="Rectangle 12"/>
            <p:cNvSpPr/>
            <p:nvPr/>
          </p:nvSpPr>
          <p:spPr>
            <a:xfrm>
              <a:off x="1236109" y="3329665"/>
              <a:ext cx="611652"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48" b="1" dirty="0">
                  <a:solidFill>
                    <a:srgbClr val="000000"/>
                  </a:solidFill>
                </a:rPr>
                <a:t>Run-in</a:t>
              </a:r>
              <a:endParaRPr lang="en-US" sz="1048" b="1" dirty="0">
                <a:solidFill>
                  <a:srgbClr val="000000"/>
                </a:solidFill>
              </a:endParaRPr>
            </a:p>
          </p:txBody>
        </p:sp>
        <p:sp>
          <p:nvSpPr>
            <p:cNvPr id="14" name="Rectangle 13"/>
            <p:cNvSpPr/>
            <p:nvPr/>
          </p:nvSpPr>
          <p:spPr>
            <a:xfrm>
              <a:off x="3649682"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5" name="Rectangle 14"/>
            <p:cNvSpPr/>
            <p:nvPr/>
          </p:nvSpPr>
          <p:spPr>
            <a:xfrm>
              <a:off x="6681880"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4 weeks</a:t>
              </a:r>
            </a:p>
          </p:txBody>
        </p:sp>
        <p:sp>
          <p:nvSpPr>
            <p:cNvPr id="16" name="Rectangle 15"/>
            <p:cNvSpPr/>
            <p:nvPr/>
          </p:nvSpPr>
          <p:spPr>
            <a:xfrm>
              <a:off x="3649682"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7" name="Rectangle 16"/>
            <p:cNvSpPr/>
            <p:nvPr/>
          </p:nvSpPr>
          <p:spPr>
            <a:xfrm>
              <a:off x="6681880"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8 weeks with placebo SC at 4-week interim</a:t>
              </a:r>
            </a:p>
          </p:txBody>
        </p:sp>
        <p:sp>
          <p:nvSpPr>
            <p:cNvPr id="18" name="Rectangle 17"/>
            <p:cNvSpPr/>
            <p:nvPr/>
          </p:nvSpPr>
          <p:spPr>
            <a:xfrm>
              <a:off x="3649682" y="3895884"/>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Placebo SC </a:t>
              </a:r>
              <a:br>
                <a:rPr lang="en-GB" sz="1375" dirty="0">
                  <a:solidFill>
                    <a:srgbClr val="000000"/>
                  </a:solidFill>
                </a:rPr>
              </a:br>
              <a:r>
                <a:rPr lang="en-GB" sz="1375" dirty="0">
                  <a:solidFill>
                    <a:srgbClr val="000000"/>
                  </a:solidFill>
                </a:rPr>
                <a:t>every 4 weeks</a:t>
              </a:r>
              <a:endParaRPr lang="en-US" sz="1375" dirty="0">
                <a:solidFill>
                  <a:srgbClr val="000000"/>
                </a:solidFill>
              </a:endParaRPr>
            </a:p>
          </p:txBody>
        </p:sp>
        <p:sp>
          <p:nvSpPr>
            <p:cNvPr id="19" name="Rectangle 18"/>
            <p:cNvSpPr/>
            <p:nvPr/>
          </p:nvSpPr>
          <p:spPr>
            <a:xfrm>
              <a:off x="6681880" y="3893433"/>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000000"/>
                  </a:solidFill>
                </a:rPr>
                <a:t>Placebo SC </a:t>
              </a:r>
              <a:br>
                <a:rPr lang="en-US" sz="1375" dirty="0">
                  <a:solidFill>
                    <a:srgbClr val="000000"/>
                  </a:solidFill>
                </a:rPr>
              </a:br>
              <a:r>
                <a:rPr lang="en-US" sz="1375" dirty="0">
                  <a:solidFill>
                    <a:srgbClr val="000000"/>
                  </a:solidFill>
                </a:rPr>
                <a:t>every 4 weeks</a:t>
              </a:r>
            </a:p>
          </p:txBody>
        </p:sp>
        <p:cxnSp>
          <p:nvCxnSpPr>
            <p:cNvPr id="21" name="Straight Arrow Connector 20"/>
            <p:cNvCxnSpPr>
              <a:stCxn id="14" idx="3"/>
              <a:endCxn id="15" idx="1"/>
            </p:cNvCxnSpPr>
            <p:nvPr/>
          </p:nvCxnSpPr>
          <p:spPr>
            <a:xfrm>
              <a:off x="6430510" y="2795365"/>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30509" y="3495268"/>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430509" y="4192061"/>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5" idx="3"/>
            </p:cNvCxnSpPr>
            <p:nvPr/>
          </p:nvCxnSpPr>
          <p:spPr>
            <a:xfrm>
              <a:off x="9462706" y="2795365"/>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9462706" y="3495268"/>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9449404" y="4194720"/>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flipV="1">
              <a:off x="3469789" y="2767018"/>
              <a:ext cx="0" cy="1444084"/>
            </a:xfrm>
            <a:prstGeom prst="line">
              <a:avLst/>
            </a:prstGeom>
            <a:ln w="28575" cap="sq">
              <a:solidFill>
                <a:schemeClr val="tx1"/>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69789" y="2767016"/>
              <a:ext cx="189397" cy="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69789" y="4213482"/>
              <a:ext cx="185734" cy="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0419113" y="2637096"/>
              <a:ext cx="1332163" cy="1703928"/>
            </a:xfrm>
            <a:prstGeom prst="rect">
              <a:avLst/>
            </a:prstGeom>
            <a:solidFill>
              <a:schemeClr val="accent2"/>
            </a:solidFill>
          </p:spPr>
          <p:txBody>
            <a:bodyPr wrap="square">
              <a:spAutoFit/>
            </a:bodyPr>
            <a:lstStyle/>
            <a:p>
              <a:pPr algn="ctr"/>
              <a:endParaRPr lang="en-US" sz="1571" b="1" dirty="0">
                <a:solidFill>
                  <a:srgbClr val="FFFFFF"/>
                </a:solidFill>
              </a:endParaRPr>
            </a:p>
            <a:p>
              <a:pPr algn="ctr"/>
              <a:r>
                <a:rPr lang="en-US" sz="1571" b="1" dirty="0">
                  <a:solidFill>
                    <a:srgbClr val="FFFFFF"/>
                  </a:solidFill>
                </a:rPr>
                <a:t>Primary endpoint: </a:t>
              </a:r>
              <a:r>
                <a:rPr lang="en-US" sz="1571" dirty="0">
                  <a:solidFill>
                    <a:srgbClr val="FFFFFF"/>
                  </a:solidFill>
                </a:rPr>
                <a:t>AER in eosinophils ≥300/μL</a:t>
              </a:r>
              <a:r>
                <a:rPr lang="en-US" sz="1571" baseline="30000" dirty="0">
                  <a:solidFill>
                    <a:srgbClr val="FFFFFF"/>
                  </a:solidFill>
                </a:rPr>
                <a:t>a</a:t>
              </a:r>
            </a:p>
            <a:p>
              <a:pPr algn="ctr"/>
              <a:endParaRPr lang="en-US" sz="1571" baseline="30000" dirty="0">
                <a:solidFill>
                  <a:srgbClr val="FFFFFF"/>
                </a:solidFill>
              </a:endParaRPr>
            </a:p>
          </p:txBody>
        </p:sp>
      </p:grpSp>
      <p:grpSp>
        <p:nvGrpSpPr>
          <p:cNvPr id="31" name="Group 30"/>
          <p:cNvGrpSpPr/>
          <p:nvPr/>
        </p:nvGrpSpPr>
        <p:grpSpPr>
          <a:xfrm>
            <a:off x="461129" y="4040146"/>
            <a:ext cx="11396744" cy="864746"/>
            <a:chOff x="499441" y="1387508"/>
            <a:chExt cx="11396744" cy="864746"/>
          </a:xfrm>
        </p:grpSpPr>
        <p:grpSp>
          <p:nvGrpSpPr>
            <p:cNvPr id="32" name="Group 31"/>
            <p:cNvGrpSpPr/>
            <p:nvPr/>
          </p:nvGrpSpPr>
          <p:grpSpPr>
            <a:xfrm>
              <a:off x="499441" y="1387508"/>
              <a:ext cx="10047950" cy="864746"/>
              <a:chOff x="341725" y="779894"/>
              <a:chExt cx="7674645" cy="660499"/>
            </a:xfrm>
          </p:grpSpPr>
          <p:sp>
            <p:nvSpPr>
              <p:cNvPr id="35" name="Rectangle 34"/>
              <p:cNvSpPr/>
              <p:nvPr/>
            </p:nvSpPr>
            <p:spPr>
              <a:xfrm>
                <a:off x="341725"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Visit 1 </a:t>
                </a:r>
              </a:p>
              <a:p>
                <a:pPr algn="ctr" defTabSz="598537"/>
                <a:r>
                  <a:rPr lang="en-GB" sz="1375" dirty="0">
                    <a:solidFill>
                      <a:schemeClr val="tx1"/>
                    </a:solidFill>
                  </a:rPr>
                  <a:t>(V1)</a:t>
                </a:r>
                <a:endParaRPr lang="en-US" sz="1375" dirty="0">
                  <a:solidFill>
                    <a:schemeClr val="tx1"/>
                  </a:solidFill>
                </a:endParaRPr>
              </a:p>
            </p:txBody>
          </p:sp>
          <p:sp>
            <p:nvSpPr>
              <p:cNvPr id="36" name="Rectangle 35"/>
              <p:cNvSpPr/>
              <p:nvPr/>
            </p:nvSpPr>
            <p:spPr>
              <a:xfrm>
                <a:off x="1152427"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V2, V3;</a:t>
                </a:r>
              </a:p>
              <a:p>
                <a:pPr algn="ctr" defTabSz="598537"/>
                <a:r>
                  <a:rPr lang="en-GB" sz="1375" dirty="0">
                    <a:solidFill>
                      <a:srgbClr val="000000"/>
                    </a:solidFill>
                  </a:rPr>
                  <a:t>Run-in from </a:t>
                </a:r>
                <a:br>
                  <a:rPr lang="en-GB" sz="1375" dirty="0">
                    <a:solidFill>
                      <a:srgbClr val="000000"/>
                    </a:solidFill>
                  </a:rPr>
                </a:br>
                <a:r>
                  <a:rPr lang="en-GB" sz="1375" dirty="0">
                    <a:solidFill>
                      <a:srgbClr val="000000"/>
                    </a:solidFill>
                  </a:rPr>
                  <a:t>V2 to V4</a:t>
                </a:r>
                <a:endParaRPr lang="en-US" sz="1375" dirty="0">
                  <a:solidFill>
                    <a:srgbClr val="000000"/>
                  </a:solidFill>
                </a:endParaRPr>
              </a:p>
            </p:txBody>
          </p:sp>
          <p:sp>
            <p:nvSpPr>
              <p:cNvPr id="37" name="Rectangle 36"/>
              <p:cNvSpPr/>
              <p:nvPr/>
            </p:nvSpPr>
            <p:spPr>
              <a:xfrm>
                <a:off x="1963129" y="779894"/>
                <a:ext cx="756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V4 </a:t>
                </a:r>
                <a:br>
                  <a:rPr lang="en-GB" sz="1375" dirty="0">
                    <a:solidFill>
                      <a:srgbClr val="000000"/>
                    </a:solidFill>
                  </a:rPr>
                </a:br>
                <a:r>
                  <a:rPr lang="en-GB" sz="1375" dirty="0">
                    <a:solidFill>
                      <a:srgbClr val="000000"/>
                    </a:solidFill>
                  </a:rPr>
                  <a:t>(Week 0)</a:t>
                </a:r>
                <a:endParaRPr lang="en-US" sz="1375" dirty="0">
                  <a:solidFill>
                    <a:srgbClr val="000000"/>
                  </a:solidFill>
                </a:endParaRPr>
              </a:p>
            </p:txBody>
          </p:sp>
          <p:sp>
            <p:nvSpPr>
              <p:cNvPr id="38" name="Rectangle 37"/>
              <p:cNvSpPr/>
              <p:nvPr/>
            </p:nvSpPr>
            <p:spPr>
              <a:xfrm>
                <a:off x="2747886" y="1127478"/>
                <a:ext cx="4439998" cy="302437"/>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tabLst>
                    <a:tab pos="2292350" algn="l"/>
                  </a:tabLst>
                </a:pPr>
                <a:r>
                  <a:rPr lang="en-GB" sz="1375" dirty="0">
                    <a:solidFill>
                      <a:srgbClr val="000000"/>
                    </a:solidFill>
                  </a:rPr>
                  <a:t>V4–V7 (Weeks 0–8)         V8–V18 (Weeks 12–52)           V19 (Week 56) </a:t>
                </a:r>
                <a:endParaRPr lang="en-US" sz="1375" dirty="0">
                  <a:solidFill>
                    <a:srgbClr val="000000"/>
                  </a:solidFill>
                </a:endParaRPr>
              </a:p>
            </p:txBody>
          </p:sp>
          <p:sp>
            <p:nvSpPr>
              <p:cNvPr id="39" name="Rectangle 38"/>
              <p:cNvSpPr/>
              <p:nvPr/>
            </p:nvSpPr>
            <p:spPr>
              <a:xfrm>
                <a:off x="2746681" y="779894"/>
                <a:ext cx="4176428" cy="301754"/>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tabLst>
                    <a:tab pos="292100" algn="l"/>
                  </a:tabLst>
                </a:pPr>
                <a:r>
                  <a:rPr lang="en-GB" sz="1375" dirty="0">
                    <a:solidFill>
                      <a:srgbClr val="000000"/>
                    </a:solidFill>
                  </a:rPr>
                  <a:t>V4–V7 (Weeks 0–8)         V8–V16 (Weeks 12–44)     V17 (Week 48) </a:t>
                </a:r>
                <a:endParaRPr lang="en-US" sz="1375" dirty="0">
                  <a:solidFill>
                    <a:srgbClr val="000000"/>
                  </a:solidFill>
                </a:endParaRPr>
              </a:p>
            </p:txBody>
          </p:sp>
          <p:sp>
            <p:nvSpPr>
              <p:cNvPr id="40" name="Rectangle 39"/>
              <p:cNvSpPr/>
              <p:nvPr/>
            </p:nvSpPr>
            <p:spPr>
              <a:xfrm>
                <a:off x="7208862" y="1127478"/>
                <a:ext cx="807508" cy="312915"/>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 V20</a:t>
                </a:r>
              </a:p>
              <a:p>
                <a:pPr algn="ctr" defTabSz="598537">
                  <a:lnSpc>
                    <a:spcPts val="1375"/>
                  </a:lnSpc>
                </a:pPr>
                <a:r>
                  <a:rPr lang="en-GB" sz="1375" dirty="0">
                    <a:solidFill>
                      <a:srgbClr val="000000"/>
                    </a:solidFill>
                  </a:rPr>
                  <a:t>(Week 60)</a:t>
                </a:r>
                <a:endParaRPr lang="en-US" sz="1375" dirty="0">
                  <a:solidFill>
                    <a:srgbClr val="000000"/>
                  </a:solidFill>
                </a:endParaRPr>
              </a:p>
            </p:txBody>
          </p:sp>
          <p:sp>
            <p:nvSpPr>
              <p:cNvPr id="41" name="Rectangle 40"/>
              <p:cNvSpPr/>
              <p:nvPr/>
            </p:nvSpPr>
            <p:spPr>
              <a:xfrm>
                <a:off x="6950661" y="779895"/>
                <a:ext cx="820246" cy="301754"/>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 V18</a:t>
                </a:r>
              </a:p>
              <a:p>
                <a:pPr algn="ctr" defTabSz="598537">
                  <a:lnSpc>
                    <a:spcPts val="1375"/>
                  </a:lnSpc>
                </a:pPr>
                <a:r>
                  <a:rPr lang="en-GB" sz="1375" dirty="0">
                    <a:solidFill>
                      <a:srgbClr val="000000"/>
                    </a:solidFill>
                  </a:rPr>
                  <a:t>(Week 56)</a:t>
                </a:r>
                <a:endParaRPr lang="en-US" sz="1375" dirty="0">
                  <a:solidFill>
                    <a:srgbClr val="000000"/>
                  </a:solidFill>
                </a:endParaRPr>
              </a:p>
            </p:txBody>
          </p:sp>
        </p:grpSp>
        <p:sp>
          <p:nvSpPr>
            <p:cNvPr id="33" name="TextBox 32"/>
            <p:cNvSpPr txBox="1"/>
            <p:nvPr/>
          </p:nvSpPr>
          <p:spPr>
            <a:xfrm>
              <a:off x="10527089" y="1847088"/>
              <a:ext cx="1369096" cy="374398"/>
            </a:xfrm>
            <a:prstGeom prst="rect">
              <a:avLst/>
            </a:prstGeom>
            <a:noFill/>
          </p:spPr>
          <p:txBody>
            <a:bodyPr wrap="square" rtlCol="0">
              <a:spAutoFit/>
            </a:bodyPr>
            <a:lstStyle/>
            <a:p>
              <a:pPr defTabSz="598537"/>
              <a:r>
                <a:rPr lang="en-GB" sz="1833" b="1" dirty="0">
                  <a:solidFill>
                    <a:srgbClr val="000000"/>
                  </a:solidFill>
                </a:rPr>
                <a:t>CALIMA</a:t>
              </a:r>
              <a:endParaRPr lang="en-US" sz="1833" b="1" dirty="0">
                <a:solidFill>
                  <a:srgbClr val="000000"/>
                </a:solidFill>
              </a:endParaRPr>
            </a:p>
          </p:txBody>
        </p:sp>
        <p:sp>
          <p:nvSpPr>
            <p:cNvPr id="34" name="TextBox 33"/>
            <p:cNvSpPr txBox="1"/>
            <p:nvPr/>
          </p:nvSpPr>
          <p:spPr>
            <a:xfrm>
              <a:off x="10524744" y="1408176"/>
              <a:ext cx="1369096" cy="374398"/>
            </a:xfrm>
            <a:prstGeom prst="rect">
              <a:avLst/>
            </a:prstGeom>
            <a:noFill/>
          </p:spPr>
          <p:txBody>
            <a:bodyPr wrap="square" rtlCol="0">
              <a:spAutoFit/>
            </a:bodyPr>
            <a:lstStyle/>
            <a:p>
              <a:pPr defTabSz="598537"/>
              <a:r>
                <a:rPr lang="en-GB" sz="1833" b="1" dirty="0">
                  <a:solidFill>
                    <a:srgbClr val="000000"/>
                  </a:solidFill>
                </a:rPr>
                <a:t>SIROCCO</a:t>
              </a:r>
              <a:endParaRPr lang="en-US" sz="1833" b="1" dirty="0">
                <a:solidFill>
                  <a:srgbClr val="000000"/>
                </a:solidFill>
              </a:endParaRPr>
            </a:p>
          </p:txBody>
        </p:sp>
      </p:grpSp>
      <p:sp>
        <p:nvSpPr>
          <p:cNvPr id="3" name="Rectangle 2"/>
          <p:cNvSpPr/>
          <p:nvPr/>
        </p:nvSpPr>
        <p:spPr>
          <a:xfrm>
            <a:off x="394636" y="4917976"/>
            <a:ext cx="10353575" cy="1200329"/>
          </a:xfrm>
          <a:prstGeom prst="rect">
            <a:avLst/>
          </a:prstGeom>
        </p:spPr>
        <p:txBody>
          <a:bodyPr wrap="square">
            <a:spAutoFit/>
          </a:bodyPr>
          <a:lstStyle/>
          <a:p>
            <a:pPr marL="285750" indent="-285750">
              <a:spcBef>
                <a:spcPts val="600"/>
              </a:spcBef>
              <a:buClr>
                <a:schemeClr val="accent1"/>
              </a:buClr>
              <a:buFont typeface="Arial" panose="020B0604020202020204" pitchFamily="34" charset="0"/>
              <a:buChar char="•"/>
            </a:pPr>
            <a:r>
              <a:rPr lang="en-US" b="1" dirty="0"/>
              <a:t>Randomized, double-blind, placebo-controlled study </a:t>
            </a:r>
          </a:p>
          <a:p>
            <a:pPr marL="742950" lvl="1" indent="-285750">
              <a:buFont typeface="Arial" panose="020B0604020202020204" pitchFamily="34" charset="0"/>
              <a:buChar char="─"/>
            </a:pPr>
            <a:r>
              <a:rPr lang="en-US" b="1" dirty="0">
                <a:solidFill>
                  <a:srgbClr val="0070C0"/>
                </a:solidFill>
              </a:rPr>
              <a:t>Planned 2:1 randomization ratio by blood eosinophil count (≥300/μL vs &lt;300/μL)</a:t>
            </a:r>
          </a:p>
          <a:p>
            <a:pPr marL="742950" lvl="1" indent="-285750">
              <a:buFont typeface="Arial" panose="020B0604020202020204" pitchFamily="34" charset="0"/>
              <a:buChar char="─"/>
            </a:pPr>
            <a:r>
              <a:rPr lang="en-US" b="1" dirty="0"/>
              <a:t>Stratified by ICS dose (high or medium ICS dose, CALIMA only), region, age group, and baseline blood eosinophil count</a:t>
            </a:r>
          </a:p>
        </p:txBody>
      </p:sp>
      <p:sp>
        <p:nvSpPr>
          <p:cNvPr id="42" name="Rectangle 41"/>
          <p:cNvSpPr/>
          <p:nvPr/>
        </p:nvSpPr>
        <p:spPr>
          <a:xfrm>
            <a:off x="3522445" y="2503574"/>
            <a:ext cx="5813260" cy="635579"/>
          </a:xfrm>
          <a:prstGeom prst="rect">
            <a:avLst/>
          </a:prstGeom>
          <a:noFill/>
          <a:ln w="57150">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5" name="Rectangle 4"/>
          <p:cNvSpPr/>
          <p:nvPr/>
        </p:nvSpPr>
        <p:spPr>
          <a:xfrm>
            <a:off x="2483377" y="1268913"/>
            <a:ext cx="7225248" cy="400110"/>
          </a:xfrm>
          <a:prstGeom prst="rect">
            <a:avLst/>
          </a:prstGeom>
        </p:spPr>
        <p:txBody>
          <a:bodyPr wrap="none">
            <a:spAutoFit/>
          </a:bodyPr>
          <a:lstStyle/>
          <a:p>
            <a:pPr algn="ctr"/>
            <a:r>
              <a:rPr lang="en-US" sz="2000" b="1" dirty="0"/>
              <a:t>Benralizumab 30 mg SC Every 4 or 8 Weeks vs. Placebo</a:t>
            </a:r>
            <a:r>
              <a:rPr lang="en-US" sz="2000" b="1" baseline="30000" dirty="0"/>
              <a:t>1,2</a:t>
            </a:r>
            <a:endParaRPr lang="en-US" sz="2000" b="1" dirty="0"/>
          </a:p>
        </p:txBody>
      </p:sp>
      <p:sp>
        <p:nvSpPr>
          <p:cNvPr id="43" name="Rectangle 42"/>
          <p:cNvSpPr/>
          <p:nvPr/>
        </p:nvSpPr>
        <p:spPr>
          <a:xfrm>
            <a:off x="2020795" y="2662075"/>
            <a:ext cx="1189958"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50" b="1" dirty="0">
                <a:solidFill>
                  <a:srgbClr val="000000"/>
                </a:solidFill>
              </a:rPr>
              <a:t>Randomization </a:t>
            </a:r>
          </a:p>
          <a:p>
            <a:pPr algn="ctr" defTabSz="598537"/>
            <a:r>
              <a:rPr lang="en-GB" sz="1050" b="1" dirty="0">
                <a:solidFill>
                  <a:srgbClr val="000000"/>
                </a:solidFill>
              </a:rPr>
              <a:t>1:1:1</a:t>
            </a:r>
            <a:endParaRPr lang="en-US" sz="1050" b="1" dirty="0">
              <a:solidFill>
                <a:srgbClr val="000000"/>
              </a:solidFill>
            </a:endParaRPr>
          </a:p>
        </p:txBody>
      </p:sp>
    </p:spTree>
    <p:extLst>
      <p:ext uri="{BB962C8B-B14F-4D97-AF65-F5344CB8AC3E}">
        <p14:creationId xmlns:p14="http://schemas.microsoft.com/office/powerpoint/2010/main" val="42642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Select Inclusion/Exclusion Criteria</a:t>
            </a:r>
          </a:p>
        </p:txBody>
      </p:sp>
      <p:sp>
        <p:nvSpPr>
          <p:cNvPr id="6" name="Text Placeholder 5"/>
          <p:cNvSpPr>
            <a:spLocks noGrp="1"/>
          </p:cNvSpPr>
          <p:nvPr>
            <p:ph type="body" sz="quarter" idx="13"/>
          </p:nvPr>
        </p:nvSpPr>
        <p:spPr>
          <a:xfrm>
            <a:off x="695195" y="6163495"/>
            <a:ext cx="9161500" cy="884583"/>
          </a:xfrm>
        </p:spPr>
        <p:txBody>
          <a:bodyPr/>
          <a:lstStyle/>
          <a:p>
            <a:r>
              <a:rPr lang="en-GB" dirty="0"/>
              <a:t>BD = bronchodilator; DPI = dry powder inhaler; </a:t>
            </a:r>
            <a:r>
              <a:rPr lang="en-US" dirty="0"/>
              <a:t>FEV</a:t>
            </a:r>
            <a:r>
              <a:rPr lang="en-US" baseline="-25000" dirty="0"/>
              <a:t>1 </a:t>
            </a:r>
            <a:r>
              <a:rPr lang="en-US" dirty="0"/>
              <a:t>= forced expiratory volume in 1 second; ICS = inhaled corticosteroid; LABA = long-acting beta-agonist; OCS = oral corticosteroid.</a:t>
            </a:r>
          </a:p>
          <a:p>
            <a:r>
              <a:rPr lang="en-US" dirty="0"/>
              <a:t>1.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r>
              <a:rPr lang="en-US" dirty="0"/>
              <a:t> 2. FitzGerald JM et al. Supplementary appendix. </a:t>
            </a:r>
            <a:r>
              <a:rPr lang="en-US" i="1" dirty="0"/>
              <a:t>Lancet</a:t>
            </a:r>
            <a:r>
              <a:rPr lang="en-US" dirty="0"/>
              <a:t>. 2016;388:2128-2141; 3. 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 </a:t>
            </a:r>
            <a:r>
              <a:rPr lang="en-US" dirty="0"/>
              <a:t>4. Bleecker ER et al. Supplementary appendix. </a:t>
            </a:r>
            <a:r>
              <a:rPr lang="en-US" i="1" dirty="0"/>
              <a:t>Lancet</a:t>
            </a:r>
            <a:r>
              <a:rPr lang="en-US" dirty="0"/>
              <a:t>. 2016;388:2115-2127. </a:t>
            </a:r>
          </a:p>
          <a:p>
            <a:endParaRPr lang="en-US" dirty="0"/>
          </a:p>
        </p:txBody>
      </p:sp>
      <p:sp>
        <p:nvSpPr>
          <p:cNvPr id="8" name="Slide Number Placeholder 7"/>
          <p:cNvSpPr>
            <a:spLocks noGrp="1"/>
          </p:cNvSpPr>
          <p:nvPr>
            <p:ph type="sldNum" sz="quarter" idx="12"/>
          </p:nvPr>
        </p:nvSpPr>
        <p:spPr/>
        <p:txBody>
          <a:bodyPr/>
          <a:lstStyle/>
          <a:p>
            <a:fld id="{CC7432E5-F8E0-41AE-9A6B-AD730338B005}" type="slidenum">
              <a:rPr lang="en-US" smtClean="0"/>
              <a:t>5</a:t>
            </a:fld>
            <a:endParaRPr lang="en-US" dirty="0"/>
          </a:p>
        </p:txBody>
      </p:sp>
      <p:grpSp>
        <p:nvGrpSpPr>
          <p:cNvPr id="3" name="Group 2"/>
          <p:cNvGrpSpPr/>
          <p:nvPr/>
        </p:nvGrpSpPr>
        <p:grpSpPr>
          <a:xfrm>
            <a:off x="648060" y="1206734"/>
            <a:ext cx="6131491" cy="4893818"/>
            <a:chOff x="457199" y="1206734"/>
            <a:chExt cx="6285535" cy="4893818"/>
          </a:xfrm>
        </p:grpSpPr>
        <p:sp>
          <p:nvSpPr>
            <p:cNvPr id="9" name="Content Placeholder 2"/>
            <p:cNvSpPr txBox="1">
              <a:spLocks/>
            </p:cNvSpPr>
            <p:nvPr/>
          </p:nvSpPr>
          <p:spPr>
            <a:xfrm>
              <a:off x="518326" y="1716380"/>
              <a:ext cx="5887504" cy="4384172"/>
            </a:xfrm>
            <a:prstGeom prst="rect">
              <a:avLst/>
            </a:prstGeom>
          </p:spPr>
          <p:txBody>
            <a:bodyPr tIns="91440" bIns="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defTabSz="609585">
                <a:spcBef>
                  <a:spcPts val="600"/>
                </a:spcBef>
                <a:buClr>
                  <a:schemeClr val="accent1"/>
                </a:buClr>
                <a:buFont typeface="Arial" panose="020B0604020202020204" pitchFamily="34" charset="0"/>
                <a:buChar char="•"/>
                <a:defRPr/>
              </a:pPr>
              <a:r>
                <a:rPr lang="en-US" sz="1400" dirty="0"/>
                <a:t>Age 12-75 years with a history of physician-diagnosed asthma</a:t>
              </a:r>
            </a:p>
            <a:p>
              <a:pPr marL="285750" lvl="0" indent="-285750" defTabSz="609585">
                <a:spcBef>
                  <a:spcPts val="0"/>
                </a:spcBef>
                <a:buClr>
                  <a:schemeClr val="accent1"/>
                </a:buClr>
                <a:buFont typeface="Arial" panose="020B0604020202020204" pitchFamily="34" charset="0"/>
                <a:buChar char="•"/>
                <a:defRPr/>
              </a:pPr>
              <a:r>
                <a:rPr lang="en-GB" sz="1400" dirty="0"/>
                <a:t>Medium- to high-dose ICS</a:t>
              </a:r>
              <a:r>
                <a:rPr lang="en-US" sz="1400" dirty="0"/>
                <a:t> (&gt;250 </a:t>
              </a:r>
              <a:r>
                <a:rPr lang="el-GR" sz="1400" dirty="0"/>
                <a:t>μ</a:t>
              </a:r>
              <a:r>
                <a:rPr lang="en-US" sz="1400" dirty="0"/>
                <a:t>g fluticasone propionate DPI or equivalent daily dose) plus </a:t>
              </a:r>
              <a:r>
                <a:rPr lang="en-GB" sz="1400" dirty="0"/>
                <a:t>LABA therapy with or without OCS and additional asthma controllers, including OCS for ≥12 months prior to enrollment</a:t>
              </a:r>
              <a:endParaRPr lang="en-US" sz="1400" dirty="0"/>
            </a:p>
            <a:p>
              <a:pPr marL="225425" lvl="0" indent="-225425" defTabSz="609585">
                <a:spcBef>
                  <a:spcPts val="600"/>
                </a:spcBef>
                <a:buClr>
                  <a:schemeClr val="accent1"/>
                </a:buClr>
                <a:buFont typeface="Arial" panose="020B0604020202020204" pitchFamily="34" charset="0"/>
                <a:buChar char="•"/>
                <a:defRPr/>
              </a:pPr>
              <a:r>
                <a:rPr lang="en-GB" sz="1400" dirty="0"/>
                <a:t>ICS/LABA combination therapy with or without OCS and additional asthma controllers for ≥3 months before enrollment</a:t>
              </a:r>
              <a:endParaRPr lang="en-US" sz="1400" dirty="0"/>
            </a:p>
            <a:p>
              <a:pPr marL="463550" lvl="1" indent="-225425" defTabSz="609585">
                <a:spcBef>
                  <a:spcPts val="0"/>
                </a:spcBef>
                <a:buClr>
                  <a:schemeClr val="accent1"/>
                </a:buClr>
                <a:buFont typeface="Arial" panose="020B0604020202020204" pitchFamily="34" charset="0"/>
                <a:buChar char="─"/>
                <a:defRPr/>
              </a:pPr>
              <a:r>
                <a:rPr lang="en-GB" sz="1200" b="1" dirty="0"/>
                <a:t>CALIMA: </a:t>
              </a:r>
              <a:r>
                <a:rPr lang="en-US" sz="1200" dirty="0"/>
                <a:t>Medium- or high-dose ICS (≥500 µg fluticasone propionate DPI or equivalent) plus LABA</a:t>
              </a:r>
            </a:p>
            <a:p>
              <a:pPr marL="463550" lvl="1" indent="-225425" defTabSz="609585">
                <a:spcBef>
                  <a:spcPts val="0"/>
                </a:spcBef>
                <a:buClr>
                  <a:schemeClr val="accent1"/>
                </a:buClr>
                <a:buFont typeface="Arial" panose="020B0604020202020204" pitchFamily="34" charset="0"/>
                <a:buChar char="─"/>
                <a:defRPr/>
              </a:pPr>
              <a:r>
                <a:rPr lang="en-US" sz="1200" b="1" dirty="0"/>
                <a:t>SIROCCO:</a:t>
              </a:r>
              <a:r>
                <a:rPr lang="en-US" sz="1200" dirty="0"/>
                <a:t> High-dose ICS (&gt;500 µg fluticasone propionate DPI or equivalent) plus LABA for patients ≥18 years; medium- or high-dose ICS (≥500 µg fluticasone propionate DPI or equivalent) plus LABA for patients 12-17 years</a:t>
              </a:r>
            </a:p>
            <a:p>
              <a:pPr marL="285750" lvl="0" indent="-285750" defTabSz="609585">
                <a:spcBef>
                  <a:spcPts val="600"/>
                </a:spcBef>
                <a:buClr>
                  <a:schemeClr val="accent1"/>
                </a:buClr>
                <a:buFont typeface="Arial" panose="020B0604020202020204" pitchFamily="34" charset="0"/>
                <a:buChar char="•"/>
                <a:defRPr/>
              </a:pPr>
              <a:r>
                <a:rPr lang="en-US" sz="1400" dirty="0"/>
                <a:t>Weight </a:t>
              </a:r>
              <a:r>
                <a:rPr lang="en-GB" sz="1400" dirty="0"/>
                <a:t>≥</a:t>
              </a:r>
              <a:r>
                <a:rPr lang="en-US" sz="1400" dirty="0"/>
                <a:t>40 kg</a:t>
              </a:r>
            </a:p>
            <a:p>
              <a:pPr marL="285750" lvl="0" indent="-285750" defTabSz="609585">
                <a:spcBef>
                  <a:spcPts val="600"/>
                </a:spcBef>
                <a:buClr>
                  <a:schemeClr val="accent1"/>
                </a:buClr>
                <a:buFont typeface="Arial" panose="020B0604020202020204" pitchFamily="34" charset="0"/>
                <a:buChar char="•"/>
                <a:defRPr/>
              </a:pPr>
              <a:r>
                <a:rPr lang="en-US" sz="1400" dirty="0"/>
                <a:t>Pre-BD FEV</a:t>
              </a:r>
              <a:r>
                <a:rPr lang="en-US" sz="1400" baseline="-25000" dirty="0"/>
                <a:t>1</a:t>
              </a:r>
              <a:r>
                <a:rPr lang="en-US" sz="1400" dirty="0"/>
                <a:t> &lt;80% predicted (&lt;90% predicted for patients 12-17 years)</a:t>
              </a:r>
            </a:p>
            <a:p>
              <a:pPr marL="285750" lvl="0" indent="-285750" defTabSz="609585">
                <a:spcBef>
                  <a:spcPts val="600"/>
                </a:spcBef>
                <a:buClr>
                  <a:schemeClr val="accent1"/>
                </a:buClr>
                <a:buFont typeface="Arial" panose="020B0604020202020204" pitchFamily="34" charset="0"/>
                <a:buChar char="•"/>
                <a:defRPr/>
              </a:pPr>
              <a:r>
                <a:rPr lang="en-GB" sz="1400" dirty="0"/>
                <a:t>History of 2 or more exacerbations in the previous year requiring systemic corticosteroids</a:t>
              </a:r>
            </a:p>
            <a:p>
              <a:pPr marL="285750" lvl="0" indent="-285750" defTabSz="609585">
                <a:spcBef>
                  <a:spcPts val="600"/>
                </a:spcBef>
                <a:buClr>
                  <a:schemeClr val="accent1"/>
                </a:buClr>
                <a:buFont typeface="Arial" panose="020B0604020202020204" pitchFamily="34" charset="0"/>
                <a:buChar char="•"/>
                <a:defRPr/>
              </a:pPr>
              <a:r>
                <a:rPr lang="en-GB" sz="1400" dirty="0"/>
                <a:t>Reversible asthma (post-BD reversibility of ≥12% and ≥200 mL in FEV</a:t>
              </a:r>
              <a:r>
                <a:rPr lang="en-GB" sz="1400" baseline="-25000" dirty="0"/>
                <a:t>1</a:t>
              </a:r>
              <a:r>
                <a:rPr lang="en-GB" sz="1400" dirty="0"/>
                <a:t> in the previous year) </a:t>
              </a:r>
            </a:p>
            <a:p>
              <a:pPr marL="285750" lvl="0" indent="-285750" defTabSz="609585">
                <a:lnSpc>
                  <a:spcPct val="120000"/>
                </a:lnSpc>
                <a:spcBef>
                  <a:spcPts val="600"/>
                </a:spcBef>
                <a:buClr>
                  <a:schemeClr val="accent1"/>
                </a:buClr>
                <a:buFont typeface="Arial" pitchFamily="34" charset="0"/>
                <a:buChar char="•"/>
                <a:defRPr/>
              </a:pPr>
              <a:r>
                <a:rPr lang="en-GB" sz="1400" dirty="0"/>
                <a:t>Symptomatic</a:t>
              </a:r>
              <a:endParaRPr lang="en-GB" sz="1900" dirty="0"/>
            </a:p>
          </p:txBody>
        </p:sp>
        <p:sp>
          <p:nvSpPr>
            <p:cNvPr id="11" name="Rounded Rectangle 14"/>
            <p:cNvSpPr/>
            <p:nvPr/>
          </p:nvSpPr>
          <p:spPr>
            <a:xfrm>
              <a:off x="457199" y="1412951"/>
              <a:ext cx="6285535" cy="4687601"/>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2" name="TextBox 11"/>
            <p:cNvSpPr txBox="1"/>
            <p:nvPr/>
          </p:nvSpPr>
          <p:spPr>
            <a:xfrm>
              <a:off x="1744506" y="1206734"/>
              <a:ext cx="3710920" cy="442674"/>
            </a:xfrm>
            <a:prstGeom prst="roundRect">
              <a:avLst/>
            </a:prstGeom>
            <a:solidFill>
              <a:schemeClr val="bg1">
                <a:lumMod val="85000"/>
              </a:schemeClr>
            </a:solidFill>
          </p:spPr>
          <p:txBody>
            <a:bodyPr>
              <a:spAutoFit/>
            </a:bodyPr>
            <a:lstStyle/>
            <a:p>
              <a:pPr algn="ctr">
                <a:defRPr/>
              </a:pPr>
              <a:r>
                <a:rPr lang="en-US" sz="2000" b="1" dirty="0">
                  <a:latin typeface="Arial" charset="0"/>
                  <a:cs typeface="Arial" charset="0"/>
                </a:rPr>
                <a:t>Inclusion Criteria</a:t>
              </a:r>
              <a:r>
                <a:rPr lang="en-US" sz="2000" b="1" baseline="30000" dirty="0">
                  <a:latin typeface="Arial" charset="0"/>
                  <a:cs typeface="Arial" charset="0"/>
                </a:rPr>
                <a:t>1-4</a:t>
              </a:r>
              <a:endParaRPr lang="en-US" sz="2000" b="1" dirty="0">
                <a:latin typeface="Arial" charset="0"/>
                <a:cs typeface="Arial" charset="0"/>
              </a:endParaRPr>
            </a:p>
          </p:txBody>
        </p:sp>
      </p:grpSp>
      <p:grpSp>
        <p:nvGrpSpPr>
          <p:cNvPr id="13" name="Group 12"/>
          <p:cNvGrpSpPr/>
          <p:nvPr/>
        </p:nvGrpSpPr>
        <p:grpSpPr>
          <a:xfrm>
            <a:off x="7425215" y="1213515"/>
            <a:ext cx="4169664" cy="4912911"/>
            <a:chOff x="6283234" y="1148590"/>
            <a:chExt cx="4169664" cy="4845422"/>
          </a:xfrm>
        </p:grpSpPr>
        <p:sp>
          <p:nvSpPr>
            <p:cNvPr id="14" name="Content Placeholder 7"/>
            <p:cNvSpPr txBox="1">
              <a:spLocks/>
            </p:cNvSpPr>
            <p:nvPr/>
          </p:nvSpPr>
          <p:spPr>
            <a:xfrm>
              <a:off x="6400799" y="1738577"/>
              <a:ext cx="4052099" cy="40386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spcBef>
                  <a:spcPts val="1200"/>
                </a:spcBef>
                <a:buClr>
                  <a:schemeClr val="accent1"/>
                </a:buClr>
                <a:buFont typeface="Arial" panose="020B0604020202020204" pitchFamily="34" charset="0"/>
                <a:buChar char="•"/>
              </a:pPr>
              <a:r>
                <a:rPr lang="en-US" sz="1400" dirty="0"/>
                <a:t>History of anaphylaxis to any biologic therapy</a:t>
              </a:r>
            </a:p>
            <a:p>
              <a:pPr marL="285750" lvl="0" indent="-285750" defTabSz="609585">
                <a:spcBef>
                  <a:spcPts val="1200"/>
                </a:spcBef>
                <a:buClr>
                  <a:schemeClr val="accent1"/>
                </a:buClr>
                <a:buFont typeface="Arial" panose="020B0604020202020204" pitchFamily="34" charset="0"/>
                <a:buChar char="•"/>
                <a:defRPr/>
              </a:pPr>
              <a:r>
                <a:rPr lang="en-US" sz="1400" dirty="0"/>
                <a:t>History of recent (within 5 years) or active malignancy</a:t>
              </a:r>
            </a:p>
            <a:p>
              <a:pPr marL="285750" lvl="0" indent="-285750" defTabSz="609585">
                <a:spcBef>
                  <a:spcPts val="1200"/>
                </a:spcBef>
                <a:buClr>
                  <a:schemeClr val="accent1"/>
                </a:buClr>
                <a:buFont typeface="Arial" panose="020B0604020202020204" pitchFamily="34" charset="0"/>
                <a:buChar char="•"/>
                <a:defRPr/>
              </a:pPr>
              <a:r>
                <a:rPr lang="en-US" sz="1400" dirty="0"/>
                <a:t>A helminth parasitic infection within 24 weeks that has not been treated with, or has failed to respond to, standard-of-care therapy</a:t>
              </a:r>
            </a:p>
            <a:p>
              <a:pPr marL="285750" lvl="0" indent="-285750" defTabSz="609585">
                <a:spcBef>
                  <a:spcPts val="1200"/>
                </a:spcBef>
                <a:buClr>
                  <a:schemeClr val="accent1"/>
                </a:buClr>
                <a:buFont typeface="Arial" panose="020B0604020202020204" pitchFamily="34" charset="0"/>
                <a:buChar char="•"/>
                <a:defRPr/>
              </a:pPr>
              <a:r>
                <a:rPr lang="en-US" sz="1400" dirty="0"/>
                <a:t>Current smokers or former smokers with a smoking history of ≥10 pack-years</a:t>
              </a:r>
            </a:p>
            <a:p>
              <a:pPr marL="0" indent="0">
                <a:buNone/>
              </a:pPr>
              <a:endParaRPr lang="en-US" sz="1400" dirty="0"/>
            </a:p>
          </p:txBody>
        </p:sp>
        <p:grpSp>
          <p:nvGrpSpPr>
            <p:cNvPr id="15" name="Group 14"/>
            <p:cNvGrpSpPr/>
            <p:nvPr/>
          </p:nvGrpSpPr>
          <p:grpSpPr>
            <a:xfrm>
              <a:off x="6283234" y="1148590"/>
              <a:ext cx="4169664" cy="4845422"/>
              <a:chOff x="5029200" y="1426920"/>
              <a:chExt cx="4169664" cy="4738033"/>
            </a:xfrm>
          </p:grpSpPr>
          <p:sp>
            <p:nvSpPr>
              <p:cNvPr id="16" name="Rounded Rectangle 17"/>
              <p:cNvSpPr/>
              <p:nvPr/>
            </p:nvSpPr>
            <p:spPr>
              <a:xfrm>
                <a:off x="5029200" y="1635451"/>
                <a:ext cx="4169664" cy="4529502"/>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7" name="TextBox 16"/>
              <p:cNvSpPr txBox="1"/>
              <p:nvPr/>
            </p:nvSpPr>
            <p:spPr>
              <a:xfrm>
                <a:off x="5639294" y="1426920"/>
                <a:ext cx="3048000" cy="442674"/>
              </a:xfrm>
              <a:prstGeom prst="roundRect">
                <a:avLst/>
              </a:prstGeom>
              <a:solidFill>
                <a:schemeClr val="bg1">
                  <a:lumMod val="85000"/>
                </a:schemeClr>
              </a:solidFill>
            </p:spPr>
            <p:txBody>
              <a:bodyPr wrap="square">
                <a:spAutoFit/>
              </a:bodyPr>
              <a:lstStyle/>
              <a:p>
                <a:pPr algn="ctr">
                  <a:defRPr/>
                </a:pPr>
                <a:r>
                  <a:rPr lang="en-US" sz="2000" b="1" dirty="0">
                    <a:latin typeface="Arial" charset="0"/>
                    <a:cs typeface="Arial" charset="0"/>
                  </a:rPr>
                  <a:t>Exclusion Criteria</a:t>
                </a:r>
                <a:r>
                  <a:rPr lang="en-US" sz="2000" b="1" baseline="30000" dirty="0">
                    <a:latin typeface="Arial" charset="0"/>
                    <a:cs typeface="Arial" charset="0"/>
                  </a:rPr>
                  <a:t>1-4</a:t>
                </a:r>
                <a:endParaRPr lang="en-US" sz="2000" b="1" dirty="0">
                  <a:latin typeface="Arial" charset="0"/>
                  <a:cs typeface="Arial" charset="0"/>
                </a:endParaRPr>
              </a:p>
            </p:txBody>
          </p:sp>
        </p:grpSp>
      </p:grpSp>
    </p:spTree>
    <p:extLst>
      <p:ext uri="{BB962C8B-B14F-4D97-AF65-F5344CB8AC3E}">
        <p14:creationId xmlns:p14="http://schemas.microsoft.com/office/powerpoint/2010/main" val="15011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Efficacy and Safety Endpoints</a:t>
            </a:r>
          </a:p>
        </p:txBody>
      </p:sp>
      <p:sp>
        <p:nvSpPr>
          <p:cNvPr id="5" name="Slide Number Placeholder 4"/>
          <p:cNvSpPr>
            <a:spLocks noGrp="1"/>
          </p:cNvSpPr>
          <p:nvPr>
            <p:ph type="sldNum" sz="quarter" idx="12"/>
          </p:nvPr>
        </p:nvSpPr>
        <p:spPr/>
        <p:txBody>
          <a:bodyPr/>
          <a:lstStyle/>
          <a:p>
            <a:fld id="{481F2B7F-198A-42B2-B878-1A7737CDC9EB}" type="slidenum">
              <a:rPr>
                <a:solidFill>
                  <a:srgbClr val="000000"/>
                </a:solidFill>
              </a:rPr>
              <a:pPr/>
              <a:t>6</a:t>
            </a:fld>
            <a:endParaRPr dirty="0">
              <a:solidFill>
                <a:srgbClr val="000000"/>
              </a:solidFill>
            </a:endParaRPr>
          </a:p>
        </p:txBody>
      </p:sp>
      <p:sp>
        <p:nvSpPr>
          <p:cNvPr id="41" name="Content Placeholder 40"/>
          <p:cNvSpPr>
            <a:spLocks noGrp="1"/>
          </p:cNvSpPr>
          <p:nvPr>
            <p:ph type="body" sz="quarter" idx="13"/>
          </p:nvPr>
        </p:nvSpPr>
        <p:spPr>
          <a:xfrm>
            <a:off x="457200" y="5851602"/>
            <a:ext cx="10434918" cy="1005840"/>
          </a:xfrm>
        </p:spPr>
        <p:txBody>
          <a:bodyPr>
            <a:normAutofit/>
          </a:bodyPr>
          <a:lstStyle/>
          <a:p>
            <a:pPr marL="0" lvl="1" indent="0">
              <a:buNone/>
            </a:pPr>
            <a:r>
              <a:rPr lang="en-GB" sz="1000" dirty="0"/>
              <a:t>See slide notes for additional information.</a:t>
            </a:r>
          </a:p>
          <a:p>
            <a:pPr marL="0" lvl="1">
              <a:spcBef>
                <a:spcPts val="0"/>
              </a:spcBef>
            </a:pPr>
            <a:r>
              <a:rPr lang="en-GB" sz="1000" dirty="0"/>
              <a:t>AE = adverse events; FEV</a:t>
            </a:r>
            <a:r>
              <a:rPr lang="en-GB" sz="1000" baseline="-25000" dirty="0"/>
              <a:t>1 </a:t>
            </a:r>
            <a:r>
              <a:rPr lang="en-GB" sz="1000" dirty="0"/>
              <a:t>= forced expiratory volume in 1 second; WPAI = work productivity and activity impairment. </a:t>
            </a:r>
          </a:p>
          <a:p>
            <a:pPr marL="0" lvl="1">
              <a:spcBef>
                <a:spcPts val="600"/>
              </a:spcBef>
            </a:pPr>
            <a:r>
              <a:rPr lang="en-US" sz="1000" dirty="0"/>
              <a:t>1. FitzGerald JM et al. </a:t>
            </a:r>
            <a:r>
              <a:rPr lang="en-US" sz="1000" i="1" dirty="0"/>
              <a:t>Lancet</a:t>
            </a:r>
            <a:r>
              <a:rPr lang="en-US" sz="1000" dirty="0"/>
              <a:t>. 2016;388:2128-2141</a:t>
            </a:r>
            <a:r>
              <a:rPr lang="en-US" sz="1000" dirty="0">
                <a:solidFill>
                  <a:prstClr val="black"/>
                </a:solidFill>
                <a:latin typeface="Arial" panose="020B0604020202020204" pitchFamily="34" charset="0"/>
                <a:cs typeface="Arial" panose="020B0604020202020204" pitchFamily="34" charset="0"/>
              </a:rPr>
              <a:t>; </a:t>
            </a:r>
            <a:r>
              <a:rPr lang="en-US" sz="1000" dirty="0"/>
              <a:t>2. FitzGerald JM et al. Supplementary appendix. </a:t>
            </a:r>
            <a:r>
              <a:rPr lang="en-US" sz="1000" i="1" dirty="0"/>
              <a:t>Lancet</a:t>
            </a:r>
            <a:r>
              <a:rPr lang="en-US" sz="1000" dirty="0"/>
              <a:t>. 2016;388:2128-2141</a:t>
            </a:r>
            <a:r>
              <a:rPr lang="en-US" sz="1000" dirty="0">
                <a:solidFill>
                  <a:prstClr val="black"/>
                </a:solidFill>
                <a:latin typeface="Arial" panose="020B0604020202020204" pitchFamily="34" charset="0"/>
                <a:cs typeface="Arial" panose="020B0604020202020204" pitchFamily="34" charset="0"/>
              </a:rPr>
              <a:t>; </a:t>
            </a:r>
            <a:r>
              <a:rPr lang="en-US" sz="1000" dirty="0"/>
              <a:t>3. Bleecker ER et al. </a:t>
            </a:r>
            <a:r>
              <a:rPr lang="en-US" sz="1000" i="1" dirty="0"/>
              <a:t>Lancet</a:t>
            </a:r>
            <a:r>
              <a:rPr lang="en-US" sz="1000" dirty="0"/>
              <a:t>. 2016;388:2115-2127; 4. Bleecker ER et al. Supplementary appendix. </a:t>
            </a:r>
            <a:r>
              <a:rPr lang="en-US" sz="1000" i="1" dirty="0"/>
              <a:t>Lancet</a:t>
            </a:r>
            <a:r>
              <a:rPr lang="en-US" sz="1000" dirty="0"/>
              <a:t>. 2016;388:2115-2127. </a:t>
            </a:r>
          </a:p>
        </p:txBody>
      </p:sp>
      <p:graphicFrame>
        <p:nvGraphicFramePr>
          <p:cNvPr id="3" name="Table 2"/>
          <p:cNvGraphicFramePr>
            <a:graphicFrameLocks noGrp="1"/>
          </p:cNvGraphicFramePr>
          <p:nvPr>
            <p:extLst>
              <p:ext uri="{D42A27DB-BD31-4B8C-83A1-F6EECF244321}">
                <p14:modId xmlns:p14="http://schemas.microsoft.com/office/powerpoint/2010/main" val="1120622591"/>
              </p:ext>
            </p:extLst>
          </p:nvPr>
        </p:nvGraphicFramePr>
        <p:xfrm>
          <a:off x="487680" y="1310473"/>
          <a:ext cx="10639283" cy="4114108"/>
        </p:xfrm>
        <a:graphic>
          <a:graphicData uri="http://schemas.openxmlformats.org/drawingml/2006/table">
            <a:tbl>
              <a:tblPr firstRow="1" bandRow="1">
                <a:tableStyleId>{5C22544A-7EE6-4342-B048-85BDC9FD1C3A}</a:tableStyleId>
              </a:tblPr>
              <a:tblGrid>
                <a:gridCol w="3268980">
                  <a:extLst>
                    <a:ext uri="{9D8B030D-6E8A-4147-A177-3AD203B41FA5}">
                      <a16:colId xmlns:a16="http://schemas.microsoft.com/office/drawing/2014/main" val="20000"/>
                    </a:ext>
                  </a:extLst>
                </a:gridCol>
                <a:gridCol w="7370303">
                  <a:extLst>
                    <a:ext uri="{9D8B030D-6E8A-4147-A177-3AD203B41FA5}">
                      <a16:colId xmlns:a16="http://schemas.microsoft.com/office/drawing/2014/main" val="20001"/>
                    </a:ext>
                  </a:extLst>
                </a:gridCol>
              </a:tblGrid>
              <a:tr h="365068">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b="1" baseline="0" dirty="0">
                          <a:solidFill>
                            <a:schemeClr val="bg1"/>
                          </a:solidFill>
                        </a:rPr>
                        <a:t>Endpoint</a:t>
                      </a:r>
                      <a:r>
                        <a:rPr lang="en-US" sz="1600" b="1" baseline="30000" dirty="0">
                          <a:solidFill>
                            <a:schemeClr val="bg1"/>
                          </a:solidFill>
                        </a:rPr>
                        <a:t>1-4</a:t>
                      </a:r>
                      <a:endParaRPr lang="en-US" sz="1600" b="1" baseline="0" dirty="0">
                        <a:solidFill>
                          <a:schemeClr val="bg1"/>
                        </a:solidFill>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85750" lvl="0" indent="-285750" algn="l">
                        <a:buClr>
                          <a:schemeClr val="accent1"/>
                        </a:buClr>
                        <a:buFont typeface="Arial" panose="020B0604020202020204" pitchFamily="34" charset="0"/>
                        <a:buChar char="•"/>
                      </a:pPr>
                      <a:r>
                        <a:rPr lang="en-US" sz="1600" b="1" baseline="0" dirty="0">
                          <a:solidFill>
                            <a:schemeClr val="bg1"/>
                          </a:solidFill>
                        </a:rPr>
                        <a:t>Description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5068">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800" b="1" baseline="0" dirty="0">
                          <a:solidFill>
                            <a:schemeClr val="tx1"/>
                          </a:solidFill>
                        </a:rPr>
                        <a:t>Primary Endpoint</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a:buClr>
                          <a:schemeClr val="accent1"/>
                        </a:buClr>
                        <a:buFont typeface="Arial" panose="020B0604020202020204" pitchFamily="34" charset="0"/>
                        <a:buChar char="•"/>
                      </a:pPr>
                      <a:r>
                        <a:rPr lang="en-US" sz="1600" b="1" baseline="0" dirty="0">
                          <a:solidFill>
                            <a:schemeClr val="tx1"/>
                          </a:solidFill>
                        </a:rPr>
                        <a:t>Annual asthma exacerbation rate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072711"/>
                  </a:ext>
                </a:extLst>
              </a:tr>
              <a:tr h="370840">
                <a:tc rowSpan="2">
                  <a:txBody>
                    <a:body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baseline="0" dirty="0">
                          <a:solidFill>
                            <a:schemeClr val="tx1"/>
                          </a:solidFill>
                        </a:rPr>
                        <a:t>Key Secondary Endpoints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lvl="0" indent="-285750" algn="l">
                        <a:buClr>
                          <a:schemeClr val="accent1"/>
                        </a:buClr>
                        <a:buFont typeface="Arial" panose="020B0604020202020204" pitchFamily="34" charset="0"/>
                        <a:buChar char="•"/>
                      </a:pPr>
                      <a:r>
                        <a:rPr lang="en-US" sz="1600" baseline="0" dirty="0"/>
                        <a:t>Prebronchodilator FEV</a:t>
                      </a:r>
                      <a:r>
                        <a:rPr lang="en-US" sz="1600" baseline="-25000" dirty="0"/>
                        <a:t>1</a:t>
                      </a:r>
                      <a:r>
                        <a:rPr lang="en-US" sz="1600" baseline="0" dirty="0"/>
                        <a:t> (L)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70840">
                <a:tc vMerge="1">
                  <a:txBody>
                    <a:bodyPr/>
                    <a:lstStyle/>
                    <a:p>
                      <a:pPr marL="285750" marR="0" lvl="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t>Total Asthma </a:t>
                      </a:r>
                      <a:r>
                        <a:rPr lang="en-US" sz="1600" baseline="0" dirty="0">
                          <a:solidFill>
                            <a:schemeClr val="tx1"/>
                          </a:solidFill>
                        </a:rPr>
                        <a:t>Symptom score </a:t>
                      </a:r>
                      <a:r>
                        <a:rPr lang="en-US" sz="1600" baseline="0" dirty="0"/>
                        <a:t>(0-6)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370840">
                <a:tc rowSpan="5">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800" b="1" baseline="0" dirty="0">
                          <a:solidFill>
                            <a:schemeClr val="tx1"/>
                          </a:solidFill>
                        </a:rPr>
                        <a:t>Other Secondary Endpoints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t>Asthma Control Questionnaire (</a:t>
                      </a:r>
                      <a:r>
                        <a:rPr lang="en-US" sz="1600" baseline="0" dirty="0">
                          <a:solidFill>
                            <a:schemeClr val="tx1"/>
                          </a:solidFill>
                        </a:rPr>
                        <a:t>ACQ)</a:t>
                      </a:r>
                      <a:r>
                        <a:rPr lang="en-US" sz="1600" baseline="0" dirty="0"/>
                        <a:t>-6 score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vMerge="1">
                  <a:txBody>
                    <a:bodyPr/>
                    <a:lstStyle/>
                    <a:p>
                      <a:pPr marL="285750" marR="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solidFill>
                            <a:schemeClr val="tx1"/>
                          </a:solidFill>
                        </a:rPr>
                        <a:t>Standardised Asthma Quality of Life Questionnaire for patients 12 years </a:t>
                      </a:r>
                    </a:p>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solidFill>
                            <a:schemeClr val="tx1"/>
                          </a:solidFill>
                        </a:rPr>
                        <a:t>and older (AQLQ[S]+12) score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vMerge="1">
                  <a:txBody>
                    <a:bodyPr/>
                    <a:lstStyle/>
                    <a:p>
                      <a:pPr marL="285750" indent="-285750" algn="l">
                        <a:buFont typeface="Arial" panose="020B0604020202020204" pitchFamily="34" charset="0"/>
                        <a:buChar char="•"/>
                      </a:pPr>
                      <a:endParaRPr lang="en-US" sz="1600" dirty="0"/>
                    </a:p>
                  </a:txBody>
                  <a:tcPr/>
                </a:tc>
                <a:tc>
                  <a:txBody>
                    <a:bodyPr/>
                    <a:lstStyle/>
                    <a:p>
                      <a:pPr marL="285750" indent="-285750" algn="l">
                        <a:buClr>
                          <a:schemeClr val="accent1"/>
                        </a:buClr>
                        <a:buFont typeface="Arial" panose="020B0604020202020204" pitchFamily="34" charset="0"/>
                        <a:buChar char="•"/>
                      </a:pPr>
                      <a:r>
                        <a:rPr lang="en-US" sz="1600" baseline="0" dirty="0"/>
                        <a:t>Peak expiratory flow (home lung function)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vMerge="1">
                  <a:txBody>
                    <a:bodyPr/>
                    <a:lstStyle/>
                    <a:p>
                      <a:pPr marL="285750" indent="-285750" algn="l">
                        <a:buFont typeface="Arial" panose="020B0604020202020204" pitchFamily="34" charset="0"/>
                        <a:buChar char="•"/>
                      </a:pPr>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t>Asthma exacerbations associated with emergency department visit </a:t>
                      </a:r>
                      <a:br>
                        <a:rPr lang="en-US" sz="1600" baseline="0" dirty="0"/>
                      </a:br>
                      <a:r>
                        <a:rPr lang="en-US" sz="1600" baseline="0" dirty="0"/>
                        <a:t>or hospital admission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vMerge="1">
                  <a:txBody>
                    <a:bodyPr/>
                    <a:lstStyle/>
                    <a:p>
                      <a:pPr marL="285750" indent="-285750" algn="l">
                        <a:buFont typeface="Arial" panose="020B0604020202020204" pitchFamily="34" charset="0"/>
                        <a:buChar char="•"/>
                      </a:pPr>
                      <a:endParaRPr lang="en-US" sz="1600" dirty="0"/>
                    </a:p>
                  </a:txBody>
                  <a:tcPr/>
                </a:tc>
                <a:tc>
                  <a:txBody>
                    <a:bodyPr/>
                    <a:lstStyle/>
                    <a:p>
                      <a:pPr marL="285750" indent="-285750" algn="l">
                        <a:buClr>
                          <a:schemeClr val="accent1"/>
                        </a:buClr>
                        <a:buFont typeface="Arial" panose="020B0604020202020204" pitchFamily="34" charset="0"/>
                        <a:buChar char="•"/>
                      </a:pPr>
                      <a:r>
                        <a:rPr lang="en-US" sz="1600" baseline="0" dirty="0"/>
                        <a:t>Change in blood eosinophils over time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800" b="1" baseline="0" dirty="0">
                          <a:solidFill>
                            <a:schemeClr val="tx1"/>
                          </a:solidFill>
                        </a:rPr>
                        <a:t>Safety Assessments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a:buClr>
                          <a:schemeClr val="accent1"/>
                        </a:buClr>
                        <a:buFont typeface="Arial" panose="020B0604020202020204" pitchFamily="34" charset="0"/>
                        <a:buChar char="•"/>
                      </a:pPr>
                      <a:r>
                        <a:rPr lang="en-US" sz="1600" baseline="0" dirty="0"/>
                        <a:t>AEs, serious AEs, and immunogenicity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bl>
          </a:graphicData>
        </a:graphic>
      </p:graphicFrame>
      <p:sp>
        <p:nvSpPr>
          <p:cNvPr id="9" name="Content Placeholder 2"/>
          <p:cNvSpPr txBox="1">
            <a:spLocks/>
          </p:cNvSpPr>
          <p:nvPr/>
        </p:nvSpPr>
        <p:spPr>
          <a:xfrm>
            <a:off x="467532" y="5358031"/>
            <a:ext cx="11267268" cy="68609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accent1"/>
              </a:buClr>
              <a:buFont typeface="Arial" panose="020B0604020202020204" pitchFamily="34" charset="0"/>
              <a:buChar char="•"/>
            </a:pPr>
            <a:r>
              <a:rPr lang="en-US" sz="1600" b="1" dirty="0">
                <a:solidFill>
                  <a:schemeClr val="tx1"/>
                </a:solidFill>
              </a:rPr>
              <a:t>The primary and key secondary endpoints were multiplicity protected (to control for type 1 error)</a:t>
            </a:r>
            <a:r>
              <a:rPr lang="en-US" sz="1600" b="1" baseline="30000" dirty="0">
                <a:solidFill>
                  <a:schemeClr val="tx1"/>
                </a:solidFill>
              </a:rPr>
              <a:t>1-4</a:t>
            </a:r>
            <a:endParaRPr lang="en-US" sz="1600" b="1" dirty="0">
              <a:solidFill>
                <a:schemeClr val="tx1"/>
              </a:solidFill>
            </a:endParaRPr>
          </a:p>
          <a:p>
            <a:pPr marL="285750" indent="-285750">
              <a:buClr>
                <a:schemeClr val="accent1"/>
              </a:buClr>
              <a:buFont typeface="Arial" panose="020B0604020202020204" pitchFamily="34" charset="0"/>
              <a:buChar char="•"/>
            </a:pPr>
            <a:r>
              <a:rPr lang="en-US" sz="1600" b="1" dirty="0">
                <a:solidFill>
                  <a:schemeClr val="tx1"/>
                </a:solidFill>
              </a:rPr>
              <a:t>Results for all other endpoints are presented with nominal p-values only (p&lt;0.05)</a:t>
            </a:r>
            <a:r>
              <a:rPr lang="en-US" sz="1600" b="1" baseline="30000" dirty="0">
                <a:solidFill>
                  <a:schemeClr val="tx1"/>
                </a:solidFill>
              </a:rPr>
              <a:t>1-4</a:t>
            </a:r>
          </a:p>
        </p:txBody>
      </p:sp>
    </p:spTree>
    <p:extLst>
      <p:ext uri="{BB962C8B-B14F-4D97-AF65-F5344CB8AC3E}">
        <p14:creationId xmlns:p14="http://schemas.microsoft.com/office/powerpoint/2010/main" val="294832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Asthma Exacerbation</a:t>
            </a:r>
          </a:p>
        </p:txBody>
      </p:sp>
      <p:sp>
        <p:nvSpPr>
          <p:cNvPr id="3" name="Slide Number Placeholder 2"/>
          <p:cNvSpPr>
            <a:spLocks noGrp="1"/>
          </p:cNvSpPr>
          <p:nvPr>
            <p:ph type="sldNum" sz="quarter" idx="12"/>
          </p:nvPr>
        </p:nvSpPr>
        <p:spPr/>
        <p:txBody>
          <a:bodyPr/>
          <a:lstStyle/>
          <a:p>
            <a:fld id="{CC7432E5-F8E0-41AE-9A6B-AD730338B005}" type="slidenum">
              <a:rPr lang="en-US" smtClean="0"/>
              <a:t>7</a:t>
            </a:fld>
            <a:endParaRPr lang="en-US" dirty="0"/>
          </a:p>
        </p:txBody>
      </p:sp>
      <p:sp>
        <p:nvSpPr>
          <p:cNvPr id="4" name="Text Placeholder 3"/>
          <p:cNvSpPr>
            <a:spLocks noGrp="1"/>
          </p:cNvSpPr>
          <p:nvPr>
            <p:ph type="body" sz="quarter" idx="13"/>
          </p:nvPr>
        </p:nvSpPr>
        <p:spPr/>
        <p:txBody>
          <a:bodyPr/>
          <a:lstStyle/>
          <a:p>
            <a:r>
              <a:rPr lang="en-US" baseline="30000" dirty="0"/>
              <a:t>a</a:t>
            </a:r>
            <a:r>
              <a:rPr lang="en-US" dirty="0"/>
              <a:t>A worsening of asthma was indicated by new or increased symptoms or signs that were concerning to the patient or related to an Asthma Daily Diary alert.</a:t>
            </a:r>
          </a:p>
          <a:p>
            <a:endParaRPr lang="en-US" dirty="0"/>
          </a:p>
          <a:p>
            <a:r>
              <a:rPr lang="en-US" dirty="0"/>
              <a:t>1. 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a:t>
            </a:r>
            <a:r>
              <a:rPr lang="en-US" dirty="0"/>
              <a:t> 2.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1476554387"/>
              </p:ext>
            </p:extLst>
          </p:nvPr>
        </p:nvGraphicFramePr>
        <p:xfrm>
          <a:off x="985158" y="1279044"/>
          <a:ext cx="978444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600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Demographic Characteristics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8</a:t>
            </a:fld>
            <a:endParaRPr lang="en-US" dirty="0">
              <a:solidFill>
                <a:srgbClr val="000000"/>
              </a:solidFill>
            </a:endParaRPr>
          </a:p>
        </p:txBody>
      </p:sp>
      <p:sp>
        <p:nvSpPr>
          <p:cNvPr id="3" name="Text Placeholder 2"/>
          <p:cNvSpPr>
            <a:spLocks noGrp="1"/>
          </p:cNvSpPr>
          <p:nvPr>
            <p:ph type="body" sz="quarter" idx="13"/>
          </p:nvPr>
        </p:nvSpPr>
        <p:spPr>
          <a:xfrm>
            <a:off x="457200" y="6030376"/>
            <a:ext cx="9776564" cy="827065"/>
          </a:xfrm>
        </p:spPr>
        <p:txBody>
          <a:bodyPr/>
          <a:lstStyle/>
          <a:p>
            <a:pPr marL="0" lvl="1">
              <a:spcBef>
                <a:spcPts val="0"/>
              </a:spcBef>
            </a:pPr>
            <a:r>
              <a:rPr lang="en-GB" sz="1000" baseline="30000" dirty="0"/>
              <a:t>a</a:t>
            </a:r>
            <a:r>
              <a:rPr lang="en-GB" sz="1000" dirty="0"/>
              <a:t>High- and medium-dose ICS combined, except local EOS ≥300 cells/</a:t>
            </a:r>
            <a:r>
              <a:rPr lang="en-US" sz="1000" dirty="0"/>
              <a:t>µL</a:t>
            </a:r>
            <a:r>
              <a:rPr lang="en-GB" sz="1000" dirty="0"/>
              <a:t> and EOS &lt;300 cells/</a:t>
            </a:r>
            <a:r>
              <a:rPr lang="en-US" sz="1000" dirty="0"/>
              <a:t>µL</a:t>
            </a:r>
            <a:r>
              <a:rPr lang="en-GB" sz="1000" dirty="0"/>
              <a:t>; </a:t>
            </a:r>
            <a:r>
              <a:rPr lang="en-US" sz="1000" baseline="30000" dirty="0"/>
              <a:t>b</a:t>
            </a:r>
            <a:r>
              <a:rPr lang="en-US" sz="1000" dirty="0"/>
              <a:t>Blood eosinophil levels determined by local laboratory. </a:t>
            </a:r>
            <a:endParaRPr lang="en-GB" sz="1000" dirty="0"/>
          </a:p>
          <a:p>
            <a:r>
              <a:rPr lang="en-GB" dirty="0"/>
              <a:t>Benra = benralizumab; EOS = baseline blood eosinophil count; ICS = inhaled corticosteroid; Q4W = every 4 weeks; Q8W = every 8 weeks; SD = standard deviation.</a:t>
            </a:r>
            <a:endParaRPr lang="en-US" dirty="0"/>
          </a:p>
          <a:p>
            <a:r>
              <a:rPr lang="en-US" dirty="0"/>
              <a:t>1. 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 </a:t>
            </a:r>
            <a:r>
              <a:rPr lang="en-US" dirty="0"/>
              <a:t>2. FitzGerald JM et al. </a:t>
            </a:r>
            <a:r>
              <a:rPr lang="en-US" i="1" dirty="0"/>
              <a:t>Lancet</a:t>
            </a:r>
            <a:r>
              <a:rPr lang="en-US" dirty="0"/>
              <a:t>. 2016; 388:2128-2141</a:t>
            </a:r>
            <a:r>
              <a:rPr lang="en-US" dirty="0">
                <a:solidFill>
                  <a:prstClr val="black"/>
                </a:solidFill>
                <a:latin typeface="Arial" panose="020B0604020202020204" pitchFamily="34" charset="0"/>
                <a:cs typeface="Arial" panose="020B0604020202020204" pitchFamily="34" charset="0"/>
              </a:rPr>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5524316"/>
              </p:ext>
            </p:extLst>
          </p:nvPr>
        </p:nvGraphicFramePr>
        <p:xfrm>
          <a:off x="417718" y="1257465"/>
          <a:ext cx="11360442" cy="4330476"/>
        </p:xfrm>
        <a:graphic>
          <a:graphicData uri="http://schemas.openxmlformats.org/drawingml/2006/table">
            <a:tbl>
              <a:tblPr firstRow="1" bandRow="1">
                <a:tableStyleId>{5940675A-B579-460E-94D1-54222C63F5DA}</a:tableStyleId>
              </a:tblPr>
              <a:tblGrid>
                <a:gridCol w="3329823">
                  <a:extLst>
                    <a:ext uri="{9D8B030D-6E8A-4147-A177-3AD203B41FA5}">
                      <a16:colId xmlns:a16="http://schemas.microsoft.com/office/drawing/2014/main" val="20000"/>
                    </a:ext>
                  </a:extLst>
                </a:gridCol>
                <a:gridCol w="1292414">
                  <a:extLst>
                    <a:ext uri="{9D8B030D-6E8A-4147-A177-3AD203B41FA5}">
                      <a16:colId xmlns:a16="http://schemas.microsoft.com/office/drawing/2014/main" val="20001"/>
                    </a:ext>
                  </a:extLst>
                </a:gridCol>
                <a:gridCol w="1347641">
                  <a:extLst>
                    <a:ext uri="{9D8B030D-6E8A-4147-A177-3AD203B41FA5}">
                      <a16:colId xmlns:a16="http://schemas.microsoft.com/office/drawing/2014/main" val="20002"/>
                    </a:ext>
                  </a:extLst>
                </a:gridCol>
                <a:gridCol w="1347641">
                  <a:extLst>
                    <a:ext uri="{9D8B030D-6E8A-4147-A177-3AD203B41FA5}">
                      <a16:colId xmlns:a16="http://schemas.microsoft.com/office/drawing/2014/main" val="20003"/>
                    </a:ext>
                  </a:extLst>
                </a:gridCol>
                <a:gridCol w="1347641">
                  <a:extLst>
                    <a:ext uri="{9D8B030D-6E8A-4147-A177-3AD203B41FA5}">
                      <a16:colId xmlns:a16="http://schemas.microsoft.com/office/drawing/2014/main" val="20004"/>
                    </a:ext>
                  </a:extLst>
                </a:gridCol>
                <a:gridCol w="1347641">
                  <a:extLst>
                    <a:ext uri="{9D8B030D-6E8A-4147-A177-3AD203B41FA5}">
                      <a16:colId xmlns:a16="http://schemas.microsoft.com/office/drawing/2014/main" val="20005"/>
                    </a:ext>
                  </a:extLst>
                </a:gridCol>
                <a:gridCol w="1347641">
                  <a:extLst>
                    <a:ext uri="{9D8B030D-6E8A-4147-A177-3AD203B41FA5}">
                      <a16:colId xmlns:a16="http://schemas.microsoft.com/office/drawing/2014/main" val="20006"/>
                    </a:ext>
                  </a:extLst>
                </a:gridCol>
              </a:tblGrid>
              <a:tr h="262211">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200" b="1" dirty="0">
                          <a:solidFill>
                            <a:schemeClr val="bg1"/>
                          </a:solidFill>
                          <a:latin typeface="+mn-lt"/>
                        </a:rPr>
                        <a:t>SIROCCO</a:t>
                      </a:r>
                      <a:r>
                        <a:rPr lang="en-GB" sz="1200" b="1" baseline="30000" dirty="0">
                          <a:solidFill>
                            <a:schemeClr val="bg1"/>
                          </a:solidFill>
                          <a:latin typeface="+mn-lt"/>
                        </a:rPr>
                        <a:t>1</a:t>
                      </a:r>
                      <a:endParaRPr lang="en-US" sz="12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200" b="1" baseline="0" dirty="0">
                          <a:solidFill>
                            <a:schemeClr val="bg1"/>
                          </a:solidFill>
                          <a:latin typeface="+mn-lt"/>
                        </a:rPr>
                        <a:t>CALIMA</a:t>
                      </a:r>
                      <a:r>
                        <a:rPr lang="en-GB" sz="1200" b="1" baseline="30000" dirty="0">
                          <a:solidFill>
                            <a:schemeClr val="bg1"/>
                          </a:solidFill>
                          <a:latin typeface="+mn-lt"/>
                        </a:rPr>
                        <a:t>2,a</a:t>
                      </a:r>
                      <a:endParaRPr lang="en-US" sz="1200" b="1" baseline="30000"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45036">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N=399</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N=398</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N=407</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N=425</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N=441</a:t>
                      </a: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N=440</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663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tx1"/>
                          </a:solidFill>
                          <a:effectLst/>
                          <a:latin typeface="+mn-lt"/>
                        </a:rPr>
                        <a:t>Gender: female, n (%)</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275 (69)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252 (63)</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269 (66)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270 (64)</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273 (62)</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264 (60)</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134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tx1"/>
                          </a:solidFill>
                          <a:effectLst/>
                          <a:latin typeface="+mn-lt"/>
                        </a:rPr>
                        <a:t>Age (years), </a:t>
                      </a:r>
                      <a:r>
                        <a:rPr kumimoji="0" lang="en-GB" altLang="en-US" sz="1200" b="1" u="none" strike="noStrike" cap="none" normalizeH="0" baseline="0" dirty="0">
                          <a:ln>
                            <a:noFill/>
                          </a:ln>
                          <a:solidFill>
                            <a:schemeClr val="tx1"/>
                          </a:solidFill>
                          <a:effectLst/>
                          <a:latin typeface="+mn-lt"/>
                        </a:rPr>
                        <a:t>mean (SD)</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50.1</a:t>
                      </a:r>
                      <a:r>
                        <a:rPr lang="en-US" sz="1200" baseline="0" dirty="0">
                          <a:solidFill>
                            <a:schemeClr val="tx1"/>
                          </a:solidFill>
                          <a:effectLst/>
                          <a:latin typeface="+mn-lt"/>
                          <a:ea typeface="Times New Roman" panose="02020603050405020304" pitchFamily="18" charset="0"/>
                        </a:rPr>
                        <a:t> (13.4)</a:t>
                      </a:r>
                      <a:endParaRPr lang="en-US" sz="12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47.6 (14.9)</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48.7 (14.5)</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200" dirty="0">
                          <a:solidFill>
                            <a:schemeClr val="tx1"/>
                          </a:solidFill>
                          <a:effectLst/>
                          <a:latin typeface="+mn-lt"/>
                          <a:ea typeface="Times New Roman" panose="02020603050405020304" pitchFamily="18" charset="0"/>
                        </a:rPr>
                        <a:t>50.0 (13.6)</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49.0 (14.3)</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48.8 (15.1)</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21346">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tx1"/>
                          </a:solidFill>
                          <a:effectLst/>
                          <a:latin typeface="+mn-lt"/>
                          <a:cs typeface="Arial" pitchFamily="34" charset="0"/>
                        </a:rPr>
                        <a:t>     12 – &lt;18,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11 (3)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19 (5)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23 (6)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200" dirty="0">
                          <a:solidFill>
                            <a:schemeClr val="tx1"/>
                          </a:solidFill>
                          <a:effectLst/>
                          <a:latin typeface="+mn-lt"/>
                          <a:ea typeface="Times New Roman" panose="02020603050405020304" pitchFamily="18" charset="0"/>
                        </a:rPr>
                        <a:t>11 (3)</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21 (5)</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23 (5)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411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altLang="en-US" sz="1200" b="1" i="0" u="none" strike="noStrike" kern="1200" cap="none" normalizeH="0" baseline="0" dirty="0">
                          <a:ln>
                            <a:noFill/>
                          </a:ln>
                          <a:solidFill>
                            <a:schemeClr val="tx1"/>
                          </a:solidFill>
                          <a:effectLst/>
                          <a:latin typeface="Arial" pitchFamily="34" charset="0"/>
                          <a:ea typeface="+mn-ea"/>
                          <a:cs typeface="Arial" pitchFamily="34" charset="0"/>
                        </a:rPr>
                        <a:t>Race, n (%)</a:t>
                      </a:r>
                      <a:endParaRPr kumimoji="0" lang="en-US" altLang="en-US" sz="1200" b="1" i="0" u="none" strike="noStrike" kern="1200" cap="none" normalizeH="0" baseline="0" dirty="0">
                        <a:ln>
                          <a:noFill/>
                        </a:ln>
                        <a:solidFill>
                          <a:schemeClr val="tx1"/>
                        </a:solidFill>
                        <a:effectLst/>
                        <a:latin typeface="Arial" pitchFamily="34" charset="0"/>
                        <a:ea typeface="+mn-ea"/>
                        <a:cs typeface="Arial" pitchFamily="34" charset="0"/>
                      </a:endParaRPr>
                    </a:p>
                    <a:p>
                      <a:pPr marL="0" marR="0" lvl="0" indent="0" algn="l" defTabSz="225425" rtl="0" eaLnBrk="1" fontAlgn="auto" latinLnBrk="0" hangingPunct="1">
                        <a:lnSpc>
                          <a:spcPct val="100000"/>
                        </a:lnSpc>
                        <a:spcBef>
                          <a:spcPts val="0"/>
                        </a:spcBef>
                        <a:spcAft>
                          <a:spcPts val="0"/>
                        </a:spcAft>
                        <a:buClrTx/>
                        <a:buSzTx/>
                        <a:buFontTx/>
                        <a:buNone/>
                        <a:tabLst/>
                        <a:defRPr/>
                      </a:pPr>
                      <a:r>
                        <a:rPr kumimoji="0" lang="en-US" altLang="en-US" sz="1200" b="1" u="none" strike="noStrike" cap="none" normalizeH="0" baseline="0" dirty="0">
                          <a:ln>
                            <a:noFill/>
                          </a:ln>
                          <a:solidFill>
                            <a:schemeClr val="tx1"/>
                          </a:solidFill>
                          <a:effectLst/>
                          <a:latin typeface="+mn-lt"/>
                        </a:rPr>
                        <a:t>      White</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285 (71)</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287 (72)</a:t>
                      </a:r>
                    </a:p>
                  </a:txBody>
                  <a:tcPr marL="89788" marR="89788" marT="44893" marB="4489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302 (74)</a:t>
                      </a:r>
                    </a:p>
                  </a:txBody>
                  <a:tcPr marL="89788" marR="89788" marT="44893" marB="44893" anchor="b">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360 (85)</a:t>
                      </a:r>
                    </a:p>
                  </a:txBody>
                  <a:tcPr marL="89788" marR="89788" marT="44893" marB="44893" anchor="b">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369 (84)</a:t>
                      </a:r>
                    </a:p>
                  </a:txBody>
                  <a:tcPr marL="89788" marR="89788" marT="44893" marB="44893"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372 (85)</a:t>
                      </a:r>
                    </a:p>
                  </a:txBody>
                  <a:tcPr marL="89788" marR="89788" marT="44893" marB="44893" anchor="b">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3653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cap="none" normalizeH="0" baseline="0" dirty="0">
                          <a:ln>
                            <a:noFill/>
                          </a:ln>
                          <a:solidFill>
                            <a:schemeClr val="tx1"/>
                          </a:solidFill>
                          <a:effectLst/>
                          <a:latin typeface="+mn-lt"/>
                          <a:cs typeface="Arial" pitchFamily="34" charset="0"/>
                        </a:rPr>
                        <a:t>      Black</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15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15 (4)</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16</a:t>
                      </a:r>
                      <a:r>
                        <a:rPr lang="en-US" sz="1200" kern="1200" baseline="0" dirty="0">
                          <a:solidFill>
                            <a:schemeClr val="tx1"/>
                          </a:solidFill>
                          <a:effectLst/>
                          <a:latin typeface="+mn-lt"/>
                          <a:ea typeface="+mn-ea"/>
                          <a:cs typeface="+mn-cs"/>
                        </a:rPr>
                        <a:t> (4)</a:t>
                      </a:r>
                      <a:endParaRPr lang="en-US" sz="12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10 (2)</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15 (3)</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14 (3)</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1808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cap="none" normalizeH="0" baseline="0" dirty="0">
                          <a:ln>
                            <a:noFill/>
                          </a:ln>
                          <a:solidFill>
                            <a:schemeClr val="tx1"/>
                          </a:solidFill>
                          <a:effectLst/>
                          <a:latin typeface="+mn-lt"/>
                          <a:cs typeface="Arial" pitchFamily="34" charset="0"/>
                        </a:rPr>
                        <a:t>      Asian</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54</a:t>
                      </a:r>
                      <a:r>
                        <a:rPr lang="en-US" sz="1200" kern="1200" baseline="0" dirty="0">
                          <a:solidFill>
                            <a:schemeClr val="tx1"/>
                          </a:solidFill>
                          <a:effectLst/>
                          <a:latin typeface="+mn-lt"/>
                          <a:ea typeface="+mn-ea"/>
                          <a:cs typeface="+mn-cs"/>
                        </a:rPr>
                        <a:t> (14)</a:t>
                      </a:r>
                      <a:endParaRPr lang="en-US" sz="12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 (13)</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 (12)</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55 (13)</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55 (12)</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53 (12)</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716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cap="none" normalizeH="0" baseline="0" dirty="0">
                          <a:ln>
                            <a:noFill/>
                          </a:ln>
                          <a:solidFill>
                            <a:schemeClr val="tx1"/>
                          </a:solidFill>
                          <a:effectLst/>
                          <a:latin typeface="+mn-lt"/>
                          <a:cs typeface="Arial" pitchFamily="34" charset="0"/>
                        </a:rPr>
                        <a:t>      Other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45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46 (12)</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39 (10)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 (0.0)</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 (&lt;1)</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47972">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lang="en-GB" sz="1200" b="1" dirty="0">
                          <a:solidFill>
                            <a:schemeClr val="tx1"/>
                          </a:solidFill>
                          <a:effectLst/>
                          <a:latin typeface="+mn-lt"/>
                        </a:rPr>
                        <a:t>B</a:t>
                      </a:r>
                      <a:r>
                        <a:rPr lang="en-GB" sz="1200" b="1" dirty="0"/>
                        <a:t>ody mass index</a:t>
                      </a:r>
                      <a:r>
                        <a:rPr lang="en-GB" sz="1200" b="1" dirty="0">
                          <a:solidFill>
                            <a:schemeClr val="tx1"/>
                          </a:solidFill>
                          <a:effectLst/>
                          <a:latin typeface="+mn-lt"/>
                        </a:rPr>
                        <a:t>, kg/m</a:t>
                      </a:r>
                      <a:r>
                        <a:rPr lang="en-GB" sz="1200" b="1" baseline="30000" dirty="0">
                          <a:solidFill>
                            <a:schemeClr val="tx1"/>
                          </a:solidFill>
                          <a:effectLst/>
                          <a:latin typeface="+mn-lt"/>
                        </a:rPr>
                        <a:t>2</a:t>
                      </a:r>
                      <a:r>
                        <a:rPr lang="en-GB" sz="1200" b="1" dirty="0">
                          <a:solidFill>
                            <a:schemeClr val="tx1"/>
                          </a:solidFill>
                          <a:effectLst/>
                          <a:latin typeface="+mn-lt"/>
                        </a:rPr>
                        <a:t> </a:t>
                      </a:r>
                      <a:r>
                        <a:rPr kumimoji="0" lang="en-GB" altLang="en-US" sz="1200" b="1" u="none" strike="noStrike" cap="none" normalizeH="0" baseline="0" dirty="0">
                          <a:ln>
                            <a:noFill/>
                          </a:ln>
                          <a:solidFill>
                            <a:schemeClr val="tx1"/>
                          </a:solidFill>
                          <a:effectLst/>
                          <a:latin typeface="+mn-lt"/>
                        </a:rPr>
                        <a:t>mean (SD)</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29.2 (7.1)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28.2 (6.2)</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28.9 (7.1)</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28.7 (6.8)</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28.8</a:t>
                      </a:r>
                      <a:r>
                        <a:rPr lang="en-US" sz="1200" baseline="0" dirty="0">
                          <a:solidFill>
                            <a:schemeClr val="tx1"/>
                          </a:solidFill>
                          <a:effectLst/>
                          <a:latin typeface="+mn-lt"/>
                          <a:ea typeface="Times New Roman" panose="02020603050405020304" pitchFamily="18" charset="0"/>
                        </a:rPr>
                        <a:t> (6.5)</a:t>
                      </a:r>
                      <a:endParaRPr lang="en-US" sz="1200" dirty="0">
                        <a:solidFill>
                          <a:schemeClr val="tx1"/>
                        </a:solidFill>
                        <a:effectLst/>
                        <a:latin typeface="+mn-lt"/>
                        <a:ea typeface="Times New Roman" panose="02020603050405020304" pitchFamily="18" charset="0"/>
                      </a:endParaRP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28.9 (6.5)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94468">
                <a:tc>
                  <a:txBody>
                    <a:bodyPr/>
                    <a:lstStyle/>
                    <a:p>
                      <a:r>
                        <a:rPr lang="en-GB" sz="1200" b="1" kern="1200" dirty="0">
                          <a:solidFill>
                            <a:schemeClr val="tx1"/>
                          </a:solidFill>
                          <a:effectLst/>
                          <a:latin typeface="+mn-lt"/>
                          <a:ea typeface="+mn-ea"/>
                          <a:cs typeface="+mn-cs"/>
                        </a:rPr>
                        <a:t>EOS </a:t>
                      </a:r>
                      <a:r>
                        <a:rPr lang="en-US" altLang="en-US" sz="1200" b="1"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cells/µL), </a:t>
                      </a:r>
                      <a:r>
                        <a:rPr lang="en-GB" altLang="en-US" sz="1200" b="1" kern="1200" dirty="0">
                          <a:solidFill>
                            <a:schemeClr val="tx1"/>
                          </a:solidFill>
                          <a:effectLst/>
                          <a:latin typeface="+mn-lt"/>
                          <a:ea typeface="+mn-ea"/>
                          <a:cs typeface="+mn-cs"/>
                        </a:rPr>
                        <a:t>median (range)</a:t>
                      </a:r>
                      <a:r>
                        <a:rPr lang="en-GB" altLang="en-US" sz="1200" b="1" kern="1200" baseline="30000" dirty="0">
                          <a:solidFill>
                            <a:schemeClr val="tx1"/>
                          </a:solidFill>
                          <a:effectLst/>
                          <a:latin typeface="+mn-lt"/>
                          <a:ea typeface="+mn-ea"/>
                          <a:cs typeface="+mn-cs"/>
                        </a:rPr>
                        <a:t>b</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94468">
                <a:tc>
                  <a:txBody>
                    <a:bodyPr/>
                    <a:lstStyle/>
                    <a:p>
                      <a:pPr marL="168275" indent="0"/>
                      <a:r>
                        <a:rPr lang="en-US" sz="1200" b="1" kern="1200" dirty="0">
                          <a:solidFill>
                            <a:schemeClr val="tx1"/>
                          </a:solidFill>
                          <a:effectLst/>
                          <a:latin typeface="+mn-lt"/>
                          <a:ea typeface="+mn-ea"/>
                          <a:cs typeface="+mn-cs"/>
                        </a:rPr>
                        <a:t>   All patients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390 (0–3440)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360 (0–3100)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370 (0–2690)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370 (20–2420)</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400 (0–2600)</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371 (0–4494)</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3677302"/>
                  </a:ext>
                </a:extLst>
              </a:tr>
              <a:tr h="294468">
                <a:tc>
                  <a:txBody>
                    <a:bodyPr/>
                    <a:lstStyle/>
                    <a:p>
                      <a:r>
                        <a:rPr lang="en-US" sz="1200" b="1" kern="1200" dirty="0">
                          <a:solidFill>
                            <a:schemeClr val="tx1"/>
                          </a:solidFill>
                          <a:effectLst/>
                          <a:latin typeface="+mn-lt"/>
                          <a:ea typeface="+mn-ea"/>
                          <a:cs typeface="+mn-cs"/>
                        </a:rPr>
                        <a:t>      ≥300, high-dosage ICS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(300–3440)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(300–3100)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(300–2690)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(300–2420)</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(300–2600)</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510 (300–4494)</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94468">
                <a:tc>
                  <a:txBody>
                    <a:bodyPr/>
                    <a:lstStyle/>
                    <a:p>
                      <a:r>
                        <a:rPr lang="en-US" sz="1200" b="1" kern="1200" dirty="0">
                          <a:solidFill>
                            <a:schemeClr val="tx1"/>
                          </a:solidFill>
                          <a:effectLst/>
                          <a:latin typeface="+mn-lt"/>
                          <a:ea typeface="+mn-ea"/>
                          <a:cs typeface="+mn-cs"/>
                        </a:rPr>
                        <a:t>      &lt;</a:t>
                      </a:r>
                      <a:r>
                        <a:rPr lang="en-US" sz="1200" b="1" kern="1200" baseline="0" dirty="0">
                          <a:solidFill>
                            <a:schemeClr val="tx1"/>
                          </a:solidFill>
                          <a:effectLst/>
                          <a:latin typeface="+mn-lt"/>
                          <a:ea typeface="+mn-ea"/>
                          <a:cs typeface="+mn-cs"/>
                        </a:rPr>
                        <a:t>300, </a:t>
                      </a:r>
                      <a:r>
                        <a:rPr lang="en-US" sz="1200" b="1" kern="1200" dirty="0">
                          <a:solidFill>
                            <a:schemeClr val="tx1"/>
                          </a:solidFill>
                          <a:effectLst/>
                          <a:latin typeface="+mn-lt"/>
                          <a:ea typeface="+mn-ea"/>
                          <a:cs typeface="+mn-cs"/>
                        </a:rPr>
                        <a:t>high-dosage ICS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160 (0–297)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180 (0–290)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130 (0–290)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160 (20–293)</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180 (0–295)</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190 (0–298)</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Rectangle 4"/>
          <p:cNvSpPr/>
          <p:nvPr/>
        </p:nvSpPr>
        <p:spPr>
          <a:xfrm>
            <a:off x="628873" y="5661045"/>
            <a:ext cx="7077579" cy="369332"/>
          </a:xfrm>
          <a:prstGeom prst="rect">
            <a:avLst/>
          </a:prstGeom>
        </p:spPr>
        <p:txBody>
          <a:bodyPr wrap="none">
            <a:spAutoFit/>
          </a:bodyPr>
          <a:lstStyle/>
          <a:p>
            <a:pPr marL="285750" indent="-285750" algn="ctr">
              <a:buClr>
                <a:schemeClr val="accent1"/>
              </a:buClr>
              <a:buFont typeface="Arial" panose="020B0604020202020204" pitchFamily="34" charset="0"/>
              <a:buChar char="•"/>
            </a:pPr>
            <a:r>
              <a:rPr lang="en-US" dirty="0"/>
              <a:t>The studies included primarily a white adult female population.</a:t>
            </a:r>
          </a:p>
        </p:txBody>
      </p:sp>
    </p:spTree>
    <p:extLst>
      <p:ext uri="{BB962C8B-B14F-4D97-AF65-F5344CB8AC3E}">
        <p14:creationId xmlns:p14="http://schemas.microsoft.com/office/powerpoint/2010/main" val="1935288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4390</TotalTime>
  <Words>13181</Words>
  <Application>Microsoft Office PowerPoint</Application>
  <PresentationFormat>Widescreen</PresentationFormat>
  <Paragraphs>1479</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SimSun</vt:lpstr>
      <vt:lpstr>Arial</vt:lpstr>
      <vt:lpstr>Arial Body</vt:lpstr>
      <vt:lpstr>Calibri</vt:lpstr>
      <vt:lpstr>Courier New</vt:lpstr>
      <vt:lpstr>Times New Roman</vt:lpstr>
      <vt:lpstr>Wingdings</vt:lpstr>
      <vt:lpstr>Slide Template</vt:lpstr>
      <vt:lpstr>PowerPoint Presentation</vt:lpstr>
      <vt:lpstr>Benralizumab-SIROCCO and CALIMA Studies in Severe Asthma</vt:lpstr>
      <vt:lpstr>WINDWARD Program in Asthma: Benralizumab Phase III Clinical Trials </vt:lpstr>
      <vt:lpstr>SIROCCO and CALIMA Study Design </vt:lpstr>
      <vt:lpstr>SIROCCO and CALIMA: Study Design</vt:lpstr>
      <vt:lpstr>SIROCCO and CALIMA: Select Inclusion/Exclusion Criteria</vt:lpstr>
      <vt:lpstr>SIROCCO and CALIMA: Efficacy and Safety Endpoints</vt:lpstr>
      <vt:lpstr>SIROCCO and CALIMA: Asthma Exacerbation</vt:lpstr>
      <vt:lpstr>SIROCCO and CALIMA: Demographic Characteristics (Full Analysis Set)</vt:lpstr>
      <vt:lpstr>SIROCCO and CALIMA: Baseline Disease State Characteristics  (Full Analysis Set)</vt:lpstr>
      <vt:lpstr>SIROCCO and CALIMA: Concomitant Maintenance Asthma Medications at Baseline (Full Analysis Set)</vt:lpstr>
      <vt:lpstr>SIROCCO and CALIMA Studies: Summary of Key Efficacy and Safety Events </vt:lpstr>
      <vt:lpstr>SIROCCO and CALIMA: Primary and Key Secondary Endpoints  (EOS ≥300 cells/μL, High-Dosage ICS plus LABA)</vt:lpstr>
      <vt:lpstr>SIROCCO and CALIMA: Benralizumab Significantly Reduced AER            (EOS ≥300 cells/μL, High-Dosage ICS plus LABA)</vt:lpstr>
      <vt:lpstr>CALIMA: AER by Regional Subgroup and in Patients With ≥3 Exacerbations in the Prior Year (EOS ≥300 cells/μL, High-Dosage ICS plus LABA)</vt:lpstr>
      <vt:lpstr>SIROCCO and CALIMA: AER in Patients with ≥3 Prior Exacerbations        (EOS ≥300 cells/μL, High-Dosage ICS)</vt:lpstr>
      <vt:lpstr>SIROCCO and CALIMA: Decreased Exacerbations Requiring Hospitalization or ED Visit in SIROCCO (EOS ≥300 cells/μL, High-Dosage ICS)</vt:lpstr>
      <vt:lpstr>SIROCCO and CALIMA: Both Benralizumab Dosing Schedules Significantly Increased Prebronchodilator FEV1 (EOS ≥300 cells/μL, High-Dosage ICS)</vt:lpstr>
      <vt:lpstr>SIROCCO and CALIMA: FEV1 Improvements Seen After the First Dose and Maintained Throughout Treatment Period (EOS ≥300 cells/μL, High-Dosage ICS)</vt:lpstr>
      <vt:lpstr>SIROCCO and CALIMA: Benralizumab Q8W Significantly Improved Total Asthma Symptom Score Compared to Placebo (EOS ≥300 cells/μL, High-Dosage ICS) </vt:lpstr>
      <vt:lpstr>SIROCCO and CALIMA: Benralizumab Improved Patient-Reported Measures of Asthma Control and Quality of Life (EOS ≥300 cells/µL, High-Dosage ICS)</vt:lpstr>
      <vt:lpstr>SIROCCO and CALIMA: Benralizumab Q4W and Q8W Increased Morning PEF (EOS ≥300 cells/µL, High-Dosage ICS)</vt:lpstr>
      <vt:lpstr>SIROCCO and CALIMA: Data Analysis for Benralizumab Q8W in Patients With ≥3 Exacerbations in the Previous Year</vt:lpstr>
      <vt:lpstr>MOAs: Baseline Characteristics in Pivotal Studies </vt:lpstr>
      <vt:lpstr>SIROCCO and CALIMA: Summary of  Adverse Events During the  On-Treatment Period (Safety Analysis Set)1,2</vt:lpstr>
      <vt:lpstr>SIROCCO and CALIMA: Most Common Adverse Events (Safety Analysis Set)</vt:lpstr>
      <vt:lpstr>SIROCCO and CALIMA: Immunogenicity (Safety Analysis Set)</vt:lpstr>
      <vt:lpstr>SIROCCO and CALIMA: Summary of Efficacy and Safety</vt:lpstr>
      <vt:lpstr>Appendix</vt:lpstr>
      <vt:lpstr>Patient-Reported Outcomes Measured in SIROCCO and CALIMA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Sarah Williams</cp:lastModifiedBy>
  <cp:revision>272</cp:revision>
  <cp:lastPrinted>2017-11-14T16:14:39Z</cp:lastPrinted>
  <dcterms:created xsi:type="dcterms:W3CDTF">2015-10-23T18:57:23Z</dcterms:created>
  <dcterms:modified xsi:type="dcterms:W3CDTF">2019-07-09T09:54:59Z</dcterms:modified>
</cp:coreProperties>
</file>