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5" r:id="rId1"/>
    <p:sldMasterId id="2147483767" r:id="rId2"/>
  </p:sldMasterIdLst>
  <p:notesMasterIdLst>
    <p:notesMasterId r:id="rId40"/>
  </p:notesMasterIdLst>
  <p:handoutMasterIdLst>
    <p:handoutMasterId r:id="rId41"/>
  </p:handoutMasterIdLst>
  <p:sldIdLst>
    <p:sldId id="279" r:id="rId3"/>
    <p:sldId id="281" r:id="rId4"/>
    <p:sldId id="282" r:id="rId5"/>
    <p:sldId id="283" r:id="rId6"/>
    <p:sldId id="284" r:id="rId7"/>
    <p:sldId id="285" r:id="rId8"/>
    <p:sldId id="317" r:id="rId9"/>
    <p:sldId id="316" r:id="rId10"/>
    <p:sldId id="306" r:id="rId11"/>
    <p:sldId id="315" r:id="rId12"/>
    <p:sldId id="314" r:id="rId13"/>
    <p:sldId id="313" r:id="rId14"/>
    <p:sldId id="312" r:id="rId15"/>
    <p:sldId id="311" r:id="rId16"/>
    <p:sldId id="310" r:id="rId17"/>
    <p:sldId id="309" r:id="rId18"/>
    <p:sldId id="308" r:id="rId19"/>
    <p:sldId id="307" r:id="rId20"/>
    <p:sldId id="286" r:id="rId21"/>
    <p:sldId id="287" r:id="rId22"/>
    <p:sldId id="288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</p:sldIdLst>
  <p:sldSz cx="12192000" cy="6858000"/>
  <p:notesSz cx="6858000" cy="92964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pra, Sonia" initials="CS" lastIdx="68" clrIdx="0">
    <p:extLst>
      <p:ext uri="{19B8F6BF-5375-455C-9EA6-DF929625EA0E}">
        <p15:presenceInfo xmlns:p15="http://schemas.microsoft.com/office/powerpoint/2012/main" userId="S-1-5-21-1715567821-1645522239-725345543-228257" providerId="AD"/>
      </p:ext>
    </p:extLst>
  </p:cmAuthor>
  <p:cmAuthor id="2" name="Schrank, Kelly S (Med Communications)" initials="SKS(C" lastIdx="12" clrIdx="1">
    <p:extLst>
      <p:ext uri="{19B8F6BF-5375-455C-9EA6-DF929625EA0E}">
        <p15:presenceInfo xmlns:p15="http://schemas.microsoft.com/office/powerpoint/2012/main" userId="S-1-5-21-1715567821-1645522239-725345543-3032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5" autoAdjust="0"/>
    <p:restoredTop sz="96305" autoAdjust="0"/>
  </p:normalViewPr>
  <p:slideViewPr>
    <p:cSldViewPr snapToGrid="0">
      <p:cViewPr varScale="1">
        <p:scale>
          <a:sx n="114" d="100"/>
          <a:sy n="114" d="100"/>
        </p:scale>
        <p:origin x="684" y="114"/>
      </p:cViewPr>
      <p:guideLst/>
    </p:cSldViewPr>
  </p:slideViewPr>
  <p:outlineViewPr>
    <p:cViewPr>
      <p:scale>
        <a:sx n="33" d="100"/>
        <a:sy n="33" d="100"/>
      </p:scale>
      <p:origin x="0" y="-2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900" y="7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F313-442B-4592-8D61-1BBD85CB607E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4877B-247C-4CDB-B827-9729DC6464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58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3874168" y="813435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-3874168" y="7438735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7141-04D6-47C7-9B30-CFBA82E50253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3874168" y="8829966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76737" y="8829967"/>
            <a:ext cx="479676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50487F27-F4AC-478C-A07B-A71CA0B862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8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Bef>
        <a:spcPts val="300"/>
      </a:spcBef>
      <a:buClr>
        <a:schemeClr val="accent1"/>
      </a:buClr>
      <a:buSzPct val="100000"/>
      <a:buFont typeface="Arial" panose="020B0604020202020204" pitchFamily="34" charset="0"/>
      <a:buChar char="•"/>
      <a:defRPr sz="1000" b="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lnSpc>
        <a:spcPct val="90000"/>
      </a:lnSpc>
      <a:spcBef>
        <a:spcPts val="30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lnSpc>
        <a:spcPct val="90000"/>
      </a:lnSpc>
      <a:spcBef>
        <a:spcPts val="30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8650" indent="-171450" algn="l" defTabSz="914400" rtl="0" eaLnBrk="1" latinLnBrk="0" hangingPunct="1">
      <a:lnSpc>
        <a:spcPct val="90000"/>
      </a:lnSpc>
      <a:spcBef>
        <a:spcPts val="30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57250" indent="-171450" algn="l" defTabSz="914400" rtl="0" eaLnBrk="1" latinLnBrk="0" hangingPunct="1">
      <a:spcBef>
        <a:spcPts val="30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280988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7660" y="3504208"/>
            <a:ext cx="6602680" cy="5792193"/>
          </a:xfrm>
        </p:spPr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endParaRPr lang="en-US" sz="1000" b="0" i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96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3250" y="1062038"/>
            <a:ext cx="5651500" cy="31797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7358" y="4332310"/>
            <a:ext cx="5823284" cy="481169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Present</a:t>
            </a:r>
            <a:r>
              <a:rPr lang="en-US" baseline="0" dirty="0"/>
              <a:t> slide.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Additional Information: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lang="en-US" sz="1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Exploratory endpoints</a:t>
            </a:r>
            <a:endParaRPr lang="en-US" b="0" baseline="0" dirty="0"/>
          </a:p>
          <a:p>
            <a:pPr marL="400050" lvl="2" indent="-171450" rtl="0" eaLnBrk="1" fontAlgn="auto" latinLnBrk="0" hangingPunct="1">
              <a:buFont typeface="Arial" panose="020B0604020202020204" pitchFamily="34" charset="0"/>
              <a:buChar char="̶"/>
            </a:pPr>
            <a:r>
              <a:rPr lang="en-US" sz="1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in blood eosinophils at Week 52</a:t>
            </a:r>
          </a:p>
          <a:p>
            <a:pPr marL="400050" lvl="2" indent="-171450" rtl="0" eaLnBrk="1" fontAlgn="auto" latinLnBrk="0" hangingPunct="1">
              <a:buFont typeface="Arial" panose="020B0604020202020204" pitchFamily="34" charset="0"/>
              <a:buChar char="̶"/>
            </a:pPr>
            <a:r>
              <a:rPr lang="en-US" sz="1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in </a:t>
            </a:r>
            <a:r>
              <a:rPr lang="en-US" sz="10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IgE</a:t>
            </a:r>
            <a:r>
              <a:rPr lang="en-US" sz="1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Week 52</a:t>
            </a:r>
          </a:p>
          <a:p>
            <a:pPr marL="400050" lvl="2" indent="-171450" rtl="0" eaLnBrk="1" fontAlgn="auto" latinLnBrk="0" hangingPunct="1">
              <a:buFont typeface="Arial" panose="020B0604020202020204" pitchFamily="34" charset="0"/>
              <a:buChar char="̶"/>
            </a:pPr>
            <a:r>
              <a:rPr lang="en-US" sz="1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in FE</a:t>
            </a:r>
            <a:r>
              <a:rPr lang="en-US" sz="1000" b="0" i="0" u="none" strike="noStrike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en-US" sz="1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Week 52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lvl="0" indent="0">
              <a:buNone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et al.  Tezepelumab in adults with uncontrolled asthma.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Med. 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2017;377:936-946. 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1579E-034E-4A7D-B104-DDB3DCA37C5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4467DD-8CED-4A36-B949-BAA76F254DBE}"/>
              </a:ext>
            </a:extLst>
          </p:cNvPr>
          <p:cNvSpPr/>
          <p:nvPr/>
        </p:nvSpPr>
        <p:spPr>
          <a:xfrm>
            <a:off x="603250" y="515449"/>
            <a:ext cx="5651500" cy="45607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Corren_2017: p938/col2/para2,3</a:t>
            </a:r>
          </a:p>
        </p:txBody>
      </p:sp>
    </p:spTree>
    <p:extLst>
      <p:ext uri="{BB962C8B-B14F-4D97-AF65-F5344CB8AC3E}">
        <p14:creationId xmlns:p14="http://schemas.microsoft.com/office/powerpoint/2010/main" val="1418676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Present</a:t>
            </a:r>
            <a:r>
              <a:rPr lang="en-US" baseline="0" dirty="0"/>
              <a:t> slide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lvl="0" indent="0">
              <a:buNone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et al.  Tezepelumab in adults with uncontrolled asthma [supplementary appendix].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Engl J Med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2017;377:936-946. </a:t>
            </a: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E7F281-EC36-41FB-A7F6-E1AD0069F318}"/>
              </a:ext>
            </a:extLst>
          </p:cNvPr>
          <p:cNvSpPr/>
          <p:nvPr/>
        </p:nvSpPr>
        <p:spPr>
          <a:xfrm>
            <a:off x="641350" y="596899"/>
            <a:ext cx="5575300" cy="45607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Corren_2017: p939/col2/para5, p940/col1/para1</a:t>
            </a:r>
          </a:p>
        </p:txBody>
      </p:sp>
    </p:spTree>
    <p:extLst>
      <p:ext uri="{BB962C8B-B14F-4D97-AF65-F5344CB8AC3E}">
        <p14:creationId xmlns:p14="http://schemas.microsoft.com/office/powerpoint/2010/main" val="2602480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Present</a:t>
            </a:r>
            <a:r>
              <a:rPr lang="en-US" baseline="0" dirty="0"/>
              <a:t> slide.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lvl="0" indent="0">
              <a:buNone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et al.  Tezepelumab in adults with uncontrolled asthma [supplementary appendix].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Med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2017;377:936-946. 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51AE-7ABC-314D-AFAD-47B860ED6FF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8744D7-15BC-4981-A3BA-410E1A734EB2}"/>
              </a:ext>
            </a:extLst>
          </p:cNvPr>
          <p:cNvSpPr/>
          <p:nvPr/>
        </p:nvSpPr>
        <p:spPr>
          <a:xfrm>
            <a:off x="641351" y="577849"/>
            <a:ext cx="5575300" cy="45607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Corren_2017 </a:t>
            </a:r>
            <a:r>
              <a:rPr lang="en-US" sz="1200" dirty="0" err="1">
                <a:solidFill>
                  <a:srgbClr val="FF0000"/>
                </a:solidFill>
              </a:rPr>
              <a:t>Suppl</a:t>
            </a:r>
            <a:r>
              <a:rPr lang="en-US" sz="1200" dirty="0">
                <a:solidFill>
                  <a:srgbClr val="FF0000"/>
                </a:solidFill>
              </a:rPr>
              <a:t> App: p27/tableS5, p32/tableS7, p29/tableS6</a:t>
            </a:r>
          </a:p>
        </p:txBody>
      </p:sp>
    </p:spTree>
    <p:extLst>
      <p:ext uri="{BB962C8B-B14F-4D97-AF65-F5344CB8AC3E}">
        <p14:creationId xmlns:p14="http://schemas.microsoft.com/office/powerpoint/2010/main" val="2797391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</a:t>
            </a:r>
          </a:p>
          <a:p>
            <a:pPr marL="0" indent="0">
              <a:buNone/>
            </a:pPr>
            <a:r>
              <a:rPr lang="en-US" dirty="0"/>
              <a:t>Present</a:t>
            </a:r>
            <a:r>
              <a:rPr lang="en-US" baseline="0" dirty="0"/>
              <a:t> slide.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Reference</a:t>
            </a:r>
          </a:p>
          <a:p>
            <a:pPr marL="0" lvl="0" indent="0">
              <a:buNone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et al.  Tezepelumab in adults with uncontrolled asthma [supplementary appendix]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Med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2017;377:936-946. </a:t>
            </a: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D36ACE-7DF2-4A8B-B463-3C183F281F6B}"/>
              </a:ext>
            </a:extLst>
          </p:cNvPr>
          <p:cNvSpPr/>
          <p:nvPr/>
        </p:nvSpPr>
        <p:spPr>
          <a:xfrm>
            <a:off x="641351" y="577849"/>
            <a:ext cx="5575300" cy="45607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Corren_2017 </a:t>
            </a:r>
            <a:r>
              <a:rPr lang="en-US" sz="1200" dirty="0" err="1">
                <a:solidFill>
                  <a:srgbClr val="FF0000"/>
                </a:solidFill>
              </a:rPr>
              <a:t>Suppl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appen</a:t>
            </a:r>
            <a:r>
              <a:rPr lang="en-US" sz="1200" dirty="0">
                <a:solidFill>
                  <a:srgbClr val="FF0000"/>
                </a:solidFill>
              </a:rPr>
              <a:t>: p 25/Table S4/p45/Table S14</a:t>
            </a:r>
          </a:p>
        </p:txBody>
      </p:sp>
    </p:spTree>
    <p:extLst>
      <p:ext uri="{BB962C8B-B14F-4D97-AF65-F5344CB8AC3E}">
        <p14:creationId xmlns:p14="http://schemas.microsoft.com/office/powerpoint/2010/main" val="1843379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Present</a:t>
            </a:r>
            <a:r>
              <a:rPr lang="en-US" baseline="0" dirty="0"/>
              <a:t> slide.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lvl="0" indent="0">
              <a:buNone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et al.  Tezepelumab in adults with uncontrolled asthma [supplementary appendix].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Med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2017;377:936-946. </a:t>
            </a: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C77CD-5E80-4CF6-B043-6D4F24C7D8C0}"/>
              </a:ext>
            </a:extLst>
          </p:cNvPr>
          <p:cNvSpPr/>
          <p:nvPr/>
        </p:nvSpPr>
        <p:spPr>
          <a:xfrm>
            <a:off x="641350" y="692149"/>
            <a:ext cx="5575300" cy="38242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Corren_2017 </a:t>
            </a:r>
            <a:r>
              <a:rPr lang="en-US" sz="1200" dirty="0" err="1">
                <a:solidFill>
                  <a:srgbClr val="FF0000"/>
                </a:solidFill>
              </a:rPr>
              <a:t>Suppl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appen</a:t>
            </a:r>
            <a:r>
              <a:rPr lang="en-US" sz="1200" dirty="0">
                <a:solidFill>
                  <a:srgbClr val="FF0000"/>
                </a:solidFill>
              </a:rPr>
              <a:t>: p7/figS3B</a:t>
            </a:r>
          </a:p>
        </p:txBody>
      </p:sp>
    </p:spTree>
    <p:extLst>
      <p:ext uri="{BB962C8B-B14F-4D97-AF65-F5344CB8AC3E}">
        <p14:creationId xmlns:p14="http://schemas.microsoft.com/office/powerpoint/2010/main" val="279057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Present</a:t>
            </a:r>
            <a:r>
              <a:rPr lang="en-US" baseline="0" dirty="0"/>
              <a:t> slide.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lvl="0" indent="0">
              <a:buFont typeface="+mj-lt"/>
              <a:buNone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et al.  Tezepelumab in adults with uncontrolled asthma [supplementary appendix].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Engl J Med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2017;377:936-946. </a:t>
            </a: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2203C2-4010-408D-98E4-2283B26EE38F}"/>
              </a:ext>
            </a:extLst>
          </p:cNvPr>
          <p:cNvSpPr/>
          <p:nvPr/>
        </p:nvSpPr>
        <p:spPr>
          <a:xfrm>
            <a:off x="641350" y="603250"/>
            <a:ext cx="5575300" cy="50837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rgbClr val="FF0000"/>
                </a:solidFill>
              </a:rPr>
              <a:t>Corren</a:t>
            </a:r>
            <a:r>
              <a:rPr lang="en-US" sz="1200" dirty="0">
                <a:solidFill>
                  <a:srgbClr val="FF0000"/>
                </a:solidFill>
              </a:rPr>
              <a:t> 2017 </a:t>
            </a:r>
            <a:r>
              <a:rPr lang="en-US" sz="1200" dirty="0" err="1">
                <a:solidFill>
                  <a:srgbClr val="FF0000"/>
                </a:solidFill>
              </a:rPr>
              <a:t>Suppl</a:t>
            </a:r>
            <a:r>
              <a:rPr lang="en-US" sz="1200" dirty="0">
                <a:solidFill>
                  <a:srgbClr val="FF0000"/>
                </a:solidFill>
              </a:rPr>
              <a:t> Appen: p39/tableS11, p8/FigS3C </a:t>
            </a:r>
          </a:p>
        </p:txBody>
      </p:sp>
    </p:spTree>
    <p:extLst>
      <p:ext uri="{BB962C8B-B14F-4D97-AF65-F5344CB8AC3E}">
        <p14:creationId xmlns:p14="http://schemas.microsoft.com/office/powerpoint/2010/main" val="1217686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Present</a:t>
            </a:r>
            <a:r>
              <a:rPr lang="en-US" baseline="0" dirty="0"/>
              <a:t> slide.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  <a:endParaRPr lang="en-US" sz="1000" b="1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et al.  Tezepelumab in adults with uncontrolled asthma [supplementary appendix].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Engl J Med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2017;377:936-946.</a:t>
            </a: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6B218-05A4-4341-9114-FB2871F07B07}"/>
              </a:ext>
            </a:extLst>
          </p:cNvPr>
          <p:cNvSpPr/>
          <p:nvPr/>
        </p:nvSpPr>
        <p:spPr>
          <a:xfrm>
            <a:off x="641350" y="673100"/>
            <a:ext cx="5575300" cy="4385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rgbClr val="FF0000"/>
                </a:solidFill>
              </a:rPr>
              <a:t>Corren</a:t>
            </a:r>
            <a:r>
              <a:rPr lang="en-US" sz="1200" dirty="0">
                <a:solidFill>
                  <a:srgbClr val="FF0000"/>
                </a:solidFill>
              </a:rPr>
              <a:t> 2017 </a:t>
            </a:r>
            <a:r>
              <a:rPr lang="en-US" sz="1200" dirty="0" err="1">
                <a:solidFill>
                  <a:srgbClr val="FF0000"/>
                </a:solidFill>
              </a:rPr>
              <a:t>Suppl</a:t>
            </a:r>
            <a:r>
              <a:rPr lang="en-US" sz="1200" dirty="0">
                <a:solidFill>
                  <a:srgbClr val="FF0000"/>
                </a:solidFill>
              </a:rPr>
              <a:t> Appen: p39/tableS11, p8/FigS3D </a:t>
            </a:r>
          </a:p>
        </p:txBody>
      </p:sp>
    </p:spTree>
    <p:extLst>
      <p:ext uri="{BB962C8B-B14F-4D97-AF65-F5344CB8AC3E}">
        <p14:creationId xmlns:p14="http://schemas.microsoft.com/office/powerpoint/2010/main" val="2999402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Present</a:t>
            </a:r>
            <a:r>
              <a:rPr lang="en-US" baseline="0" dirty="0"/>
              <a:t> slide.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lvl="0" indent="0">
              <a:buNone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et al.  Tezepelumab in adults with uncontrolled asthma [supplementary appendix].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Engl J Med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2017;377:936-946. 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7501F-A5F8-461B-8CE5-001518F3B4F6}"/>
              </a:ext>
            </a:extLst>
          </p:cNvPr>
          <p:cNvSpPr/>
          <p:nvPr/>
        </p:nvSpPr>
        <p:spPr>
          <a:xfrm>
            <a:off x="641350" y="654050"/>
            <a:ext cx="5530850" cy="42052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rgbClr val="FF0000"/>
                </a:solidFill>
              </a:rPr>
              <a:t>Corren</a:t>
            </a:r>
            <a:r>
              <a:rPr lang="en-US" sz="1200" dirty="0">
                <a:solidFill>
                  <a:srgbClr val="FF0000"/>
                </a:solidFill>
              </a:rPr>
              <a:t> 2017 </a:t>
            </a:r>
            <a:r>
              <a:rPr lang="en-US" sz="1200" dirty="0" err="1">
                <a:solidFill>
                  <a:srgbClr val="FF0000"/>
                </a:solidFill>
              </a:rPr>
              <a:t>Suppl</a:t>
            </a:r>
            <a:r>
              <a:rPr lang="en-US" sz="1200" dirty="0">
                <a:solidFill>
                  <a:srgbClr val="FF0000"/>
                </a:solidFill>
              </a:rPr>
              <a:t> Appen: p10/FigS5 A, B</a:t>
            </a:r>
          </a:p>
        </p:txBody>
      </p:sp>
    </p:spTree>
    <p:extLst>
      <p:ext uri="{BB962C8B-B14F-4D97-AF65-F5344CB8AC3E}">
        <p14:creationId xmlns:p14="http://schemas.microsoft.com/office/powerpoint/2010/main" val="959643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Present</a:t>
            </a:r>
            <a:r>
              <a:rPr lang="en-US" baseline="0" dirty="0"/>
              <a:t> slide.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lvl="0" indent="0">
              <a:buNone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al. 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Tezepelumab in adults with uncontrolled asthma.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Engl J Med. 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2017;377:936-946.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CF47E4-F7A5-43CB-A306-D4445984AF67}"/>
              </a:ext>
            </a:extLst>
          </p:cNvPr>
          <p:cNvSpPr/>
          <p:nvPr/>
        </p:nvSpPr>
        <p:spPr>
          <a:xfrm>
            <a:off x="641350" y="666750"/>
            <a:ext cx="5575300" cy="4029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rgbClr val="FF0000"/>
                </a:solidFill>
              </a:rPr>
              <a:t>Corren</a:t>
            </a:r>
            <a:r>
              <a:rPr lang="en-US" sz="1200" dirty="0">
                <a:solidFill>
                  <a:srgbClr val="FF0000"/>
                </a:solidFill>
              </a:rPr>
              <a:t> 2017: p944/table 3</a:t>
            </a:r>
          </a:p>
        </p:txBody>
      </p:sp>
    </p:spTree>
    <p:extLst>
      <p:ext uri="{BB962C8B-B14F-4D97-AF65-F5344CB8AC3E}">
        <p14:creationId xmlns:p14="http://schemas.microsoft.com/office/powerpoint/2010/main" val="1732542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24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</a:t>
            </a:r>
            <a:r>
              <a:rPr lang="en-US" sz="1000" dirty="0"/>
              <a:t>S</a:t>
            </a:r>
            <a:r>
              <a:rPr lang="en-US" sz="1000" cap="none" dirty="0"/>
              <a:t>tudy to evaluate tezepelumab in adults &amp; adolescents with severe uncontrolled asthma</a:t>
            </a:r>
            <a:r>
              <a:rPr lang="en-US" sz="1000" dirty="0"/>
              <a:t> (NAVIGATOR</a:t>
            </a: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http://www.clinicaltrials.gov/ct2/show/NCT03347279. Accessed May 16,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r>
              <a:rPr lang="en-US" dirty="0"/>
              <a:t>In House Data, AstraZeneca Pharmaceuticals LP. </a:t>
            </a: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 study protocol D5180C00007.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S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tudy to evaluate the efficacy and safety of tezepelumab in reducing oral corticosteroid use in adults with oral corticosteroid dependent asthma (SOURCE). </a:t>
            </a: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http://www.clinicaltrials.gov/ct2/show/NCT03406078. Accessed May 16,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0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0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698C2-BCBC-3A4C-9CF4-BCFDC242B10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95095A-4E58-4976-A1F1-A669AA853CF1}"/>
              </a:ext>
            </a:extLst>
          </p:cNvPr>
          <p:cNvSpPr/>
          <p:nvPr/>
        </p:nvSpPr>
        <p:spPr>
          <a:xfrm>
            <a:off x="641350" y="33618"/>
            <a:ext cx="5575300" cy="11284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FF0000"/>
                </a:solidFill>
              </a:rPr>
              <a:t>Navigator NCT: p1/brief summary, p2/detailed description, study design, p6-7/inclusion criteria</a:t>
            </a:r>
          </a:p>
          <a:p>
            <a:r>
              <a:rPr lang="en-US" sz="1100" dirty="0">
                <a:solidFill>
                  <a:srgbClr val="FF0000"/>
                </a:solidFill>
              </a:rPr>
              <a:t>NAVIGATOR CSP: p24/protocol title, p42/point 5, p43/point 10, p44/point 11, p91/section 9.2</a:t>
            </a:r>
          </a:p>
          <a:p>
            <a:r>
              <a:rPr lang="en-US" sz="1100" dirty="0">
                <a:solidFill>
                  <a:srgbClr val="FF0000"/>
                </a:solidFill>
              </a:rPr>
              <a:t>SOURCE NCT: p2/detailed description, study design, </a:t>
            </a:r>
          </a:p>
          <a:p>
            <a:r>
              <a:rPr lang="en-US" sz="1100" dirty="0">
                <a:solidFill>
                  <a:srgbClr val="FF0000"/>
                </a:solidFill>
              </a:rPr>
              <a:t>SOURCE CSP: p23/protocol title, p41/points5-8, p42/point 11</a:t>
            </a:r>
          </a:p>
        </p:txBody>
      </p:sp>
    </p:spTree>
    <p:extLst>
      <p:ext uri="{BB962C8B-B14F-4D97-AF65-F5344CB8AC3E}">
        <p14:creationId xmlns:p14="http://schemas.microsoft.com/office/powerpoint/2010/main" val="3381741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 study to evaluate the safety and tolerability of tezepelumab in adults and adolescents with severe, uncontrolled asthma (DESTINATION). ClinicalTrials.gov website. </a:t>
            </a:r>
            <a:r>
              <a:rPr lang="pt-BR" sz="1000" dirty="0"/>
              <a:t>http://www.clinicaltrials.gov/ct2/show/NCT03706079. Accessed October 18,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 to evaluate tezepelumab on airway inflammation in adults with uncontrolled asthma. ClinicalTrials.gov website. </a:t>
            </a:r>
            <a:r>
              <a:rPr lang="pt-BR" sz="1000" dirty="0"/>
              <a:t>http://www.clinicaltrials.gov/ct2/show/NCT03688074. Accessed October 18, 2018.</a:t>
            </a:r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endParaRPr lang="en-US" sz="10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0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698C2-BCBC-3A4C-9CF4-BCFDC242B10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191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</a:t>
            </a:r>
            <a:r>
              <a:rPr lang="en-US" dirty="0"/>
              <a:t>S</a:t>
            </a:r>
            <a:r>
              <a:rPr lang="en-US" cap="none" dirty="0"/>
              <a:t>tudy to evaluate tezepelumab in adults &amp; adolescents with severe uncontrolled asthma</a:t>
            </a:r>
            <a:r>
              <a:rPr lang="en-US" dirty="0"/>
              <a:t> (NAVIGATOR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http://www.clinicaltrials.gov/ct2/show/NCT03347279. Accessed May 16, 2018.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dirty="0"/>
              <a:t>In House Data, AstraZeneca Pharmaceuticals LP.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 study protocol D5180C00007.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 study to evaluate the safety and tolerability of tezepelumab in adults and adolescents with severe, uncontrolled asthma (DESTINATION). ClinicalTrials.gov website. </a:t>
            </a:r>
            <a:r>
              <a:rPr lang="pt-BR" sz="1000" dirty="0"/>
              <a:t>http://www.clinicaltrials.gov/ct2/show/NCT03706079. Accessed October 18, 2018.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D751AE-7ABC-314D-AFAD-47B860ED6FF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6840A-964F-4716-8A56-E41DAFCA77C3}"/>
              </a:ext>
            </a:extLst>
          </p:cNvPr>
          <p:cNvSpPr/>
          <p:nvPr/>
        </p:nvSpPr>
        <p:spPr>
          <a:xfrm>
            <a:off x="641350" y="571501"/>
            <a:ext cx="5575300" cy="50307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CSR: p39/para10, p31/study design, p39/para3,7, p42,43,44/inclusion criteria, p28/para6</a:t>
            </a:r>
          </a:p>
        </p:txBody>
      </p:sp>
    </p:spTree>
    <p:extLst>
      <p:ext uri="{BB962C8B-B14F-4D97-AF65-F5344CB8AC3E}">
        <p14:creationId xmlns:p14="http://schemas.microsoft.com/office/powerpoint/2010/main" val="4275264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</a:t>
            </a:r>
            <a:r>
              <a:rPr lang="en-US" sz="1000" dirty="0"/>
              <a:t>Study</a:t>
            </a:r>
            <a:r>
              <a:rPr lang="en-US" sz="1000" cap="none" dirty="0"/>
              <a:t> to evaluate tezepelumab in adults &amp; adolescents with severe uncontrolled asthma</a:t>
            </a:r>
            <a:r>
              <a:rPr lang="en-US" sz="1000" dirty="0"/>
              <a:t> (NAVIGATOR</a:t>
            </a: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http://www.clinicaltrials.gov/ct2/show/NCT03347279. Accessed May 16,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In House Data, AstraZeneca Pharmaceuticals LP.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 study protocol D5180C00007.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0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buFont typeface="+mj-lt"/>
              <a:buNone/>
              <a:defRPr/>
            </a:pPr>
            <a:endParaRPr lang="en-US" b="1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51AE-7ABC-314D-AFAD-47B860ED6FF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6A345-712C-4A24-89C7-2F3C6E6C92CF}"/>
              </a:ext>
            </a:extLst>
          </p:cNvPr>
          <p:cNvSpPr/>
          <p:nvPr/>
        </p:nvSpPr>
        <p:spPr>
          <a:xfrm>
            <a:off x="641350" y="673099"/>
            <a:ext cx="5575300" cy="40147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NAVIGATOR CSP: p44/point 12, p47/point11</a:t>
            </a:r>
          </a:p>
        </p:txBody>
      </p:sp>
    </p:spTree>
    <p:extLst>
      <p:ext uri="{BB962C8B-B14F-4D97-AF65-F5344CB8AC3E}">
        <p14:creationId xmlns:p14="http://schemas.microsoft.com/office/powerpoint/2010/main" val="29037651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Additional Information</a:t>
            </a:r>
            <a:r>
              <a:rPr lang="en-US" b="1" baseline="30000" dirty="0"/>
              <a:t>1</a:t>
            </a:r>
            <a:endParaRPr lang="en-US" b="1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000" dirty="0"/>
              <a:t>The ASD score is based on patient responses to morning and evening daily asthma symptom items and </a:t>
            </a:r>
            <a:r>
              <a:rPr lang="en-US" sz="1000" b="0" i="0" kern="1200" dirty="0">
                <a:effectLst/>
                <a:latin typeface="+mn-lt"/>
                <a:ea typeface="+mn-ea"/>
                <a:cs typeface="+mn-cs"/>
              </a:rPr>
              <a:t>includes 10 scored items (5 items in the morning; 5 items in the evening)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Asthma symptoms during night time and daytime are recorded by the patient each morning and evening in the daily diary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daily ASD score is the mean of the 10 items </a:t>
            </a:r>
          </a:p>
          <a:p>
            <a:pPr marL="628650" lvl="3" indent="-171450">
              <a:buClr>
                <a:schemeClr val="tx1"/>
              </a:buClr>
              <a:buFont typeface="Arial" panose="020B0604020202020204" pitchFamily="34" charset="0"/>
              <a:buChar char="̶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Responses for all 10 items are required to calculate the daily ASD score; otherwise, it is treated as missing</a:t>
            </a:r>
          </a:p>
          <a:p>
            <a:pPr marL="628650" lvl="3" indent="-171450">
              <a:buClr>
                <a:schemeClr val="tx1"/>
              </a:buClr>
              <a:buFont typeface="Arial" panose="020B0604020202020204" pitchFamily="34" charset="0"/>
              <a:buChar char="̶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7-day average asthma symptom score, scoring is done with no imputation using the mean of at least 4 of the 7 daily ASD scores as a mean weekly item score </a:t>
            </a:r>
          </a:p>
          <a:p>
            <a:pPr marL="628650" lvl="3" indent="-171450">
              <a:buClr>
                <a:schemeClr val="tx1"/>
              </a:buClr>
              <a:buFont typeface="Arial" panose="020B0604020202020204" pitchFamily="34" charset="0"/>
              <a:buChar char="̶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7-day average ASD score ranges from 0 to 4</a:t>
            </a:r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</a:t>
            </a:r>
            <a:r>
              <a:rPr lang="en-US" dirty="0"/>
              <a:t>S</a:t>
            </a:r>
            <a:r>
              <a:rPr lang="en-US" cap="none" dirty="0"/>
              <a:t>tudy to evaluate tezepelumab in adults &amp; adolescents with severe uncontrolled asthma</a:t>
            </a:r>
            <a:r>
              <a:rPr lang="en-US" dirty="0"/>
              <a:t> (NAVIGATOR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http://www.clinicaltrials.gov/ct2/show/NCT03347279. Accessed May 16, 2018.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dirty="0"/>
              <a:t>In House Data, AstraZeneca Pharmaceuticals LP.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 study protocol D5180C00007. </a:t>
            </a:r>
            <a:endParaRPr lang="en-US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698C2-BCBC-3A4C-9CF4-BCFDC242B10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1C19F-CFFC-402E-A5DB-43AB654FB01D}"/>
              </a:ext>
            </a:extLst>
          </p:cNvPr>
          <p:cNvSpPr/>
          <p:nvPr/>
        </p:nvSpPr>
        <p:spPr>
          <a:xfrm>
            <a:off x="641350" y="673099"/>
            <a:ext cx="5575300" cy="40147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NAVIGATOR CSP: p35-38/table 3  p76/section 8.1.6.9</a:t>
            </a:r>
          </a:p>
        </p:txBody>
      </p:sp>
    </p:spTree>
    <p:extLst>
      <p:ext uri="{BB962C8B-B14F-4D97-AF65-F5344CB8AC3E}">
        <p14:creationId xmlns:p14="http://schemas.microsoft.com/office/powerpoint/2010/main" val="217754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</a:t>
            </a:r>
            <a:r>
              <a:rPr lang="en-US" dirty="0"/>
              <a:t>S</a:t>
            </a:r>
            <a:r>
              <a:rPr lang="en-US" cap="none" dirty="0"/>
              <a:t>tudy to evaluate tezepelumab in adults &amp; adolescents with severe uncontrolled asthma</a:t>
            </a:r>
            <a:r>
              <a:rPr lang="en-US" dirty="0"/>
              <a:t> (NAVIGATOR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http://www.clinicaltrials.gov/ct2/show/NCT03347279. Accessed May 16, 2018.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dirty="0"/>
              <a:t>In House Data, AstraZeneca Pharmaceuticals LP.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 study protocol D5180C00007</a:t>
            </a: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0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698C2-BCBC-3A4C-9CF4-BCFDC242B10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6D5581-A174-4E78-B472-45784646ED15}"/>
              </a:ext>
            </a:extLst>
          </p:cNvPr>
          <p:cNvSpPr/>
          <p:nvPr/>
        </p:nvSpPr>
        <p:spPr>
          <a:xfrm>
            <a:off x="641350" y="673099"/>
            <a:ext cx="5575300" cy="40147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NAVIGATORY CSP: p37/secondary endpoints</a:t>
            </a:r>
          </a:p>
        </p:txBody>
      </p:sp>
    </p:spTree>
    <p:extLst>
      <p:ext uri="{BB962C8B-B14F-4D97-AF65-F5344CB8AC3E}">
        <p14:creationId xmlns:p14="http://schemas.microsoft.com/office/powerpoint/2010/main" val="14823293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indent="0">
              <a:buFont typeface="+mj-lt"/>
              <a:buNone/>
              <a:defRPr/>
            </a:pPr>
            <a:r>
              <a:rPr lang="en-US" dirty="0"/>
              <a:t>In House Data, AstraZeneca Pharmaceuticals LP.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 study protocol D5180C00007. </a:t>
            </a:r>
            <a:endParaRPr lang="en-US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698C2-BCBC-3A4C-9CF4-BCFDC242B10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EB0CDA-4215-41E2-A2C0-1C007077853B}"/>
              </a:ext>
            </a:extLst>
          </p:cNvPr>
          <p:cNvSpPr/>
          <p:nvPr/>
        </p:nvSpPr>
        <p:spPr>
          <a:xfrm>
            <a:off x="641350" y="673099"/>
            <a:ext cx="5575300" cy="40147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NAVIGATOR CSP: p37,38/exploratory and secondary endpoints (table 3)</a:t>
            </a:r>
          </a:p>
        </p:txBody>
      </p:sp>
    </p:spTree>
    <p:extLst>
      <p:ext uri="{BB962C8B-B14F-4D97-AF65-F5344CB8AC3E}">
        <p14:creationId xmlns:p14="http://schemas.microsoft.com/office/powerpoint/2010/main" val="2130873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S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tudy to evaluate the efficacy and safety of tezepelumab in reducing oral corticosteroid use in adults with oral corticosteroid dependent asthma (SOURCE).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http://www.clinicaltrials.gov/ct2/show/NCT03406078. Accessed May 16,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r>
              <a:rPr lang="en-US" dirty="0"/>
              <a:t>In House Data, AstraZeneca Pharmaceuticals LP.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 study protocol D5180C00009.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 study to evaluate the safety and tolerability of tezepelumab in adults and adolescents with severe, uncontrolled asthma (DESTINATION). ClinicalTrials.gov website. </a:t>
            </a:r>
            <a:r>
              <a:rPr lang="pt-BR" sz="1000" dirty="0"/>
              <a:t>http://www.clinicaltrials.gov/ct2/show/NCT03706079. Accessed October 18,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endParaRPr lang="en-US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D751AE-7ABC-314D-AFAD-47B860ED6FF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B6B685-37C4-4F72-8638-04B2FB02C805}"/>
              </a:ext>
            </a:extLst>
          </p:cNvPr>
          <p:cNvSpPr/>
          <p:nvPr/>
        </p:nvSpPr>
        <p:spPr>
          <a:xfrm>
            <a:off x="641350" y="374650"/>
            <a:ext cx="5575300" cy="6712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SOURCE CSP: p28/para2, p29/para3, p41/points 3,5,6,8, p41/points 11, p53/para4, p52/section 6.3-point5, p53/para3</a:t>
            </a:r>
          </a:p>
        </p:txBody>
      </p:sp>
    </p:spTree>
    <p:extLst>
      <p:ext uri="{BB962C8B-B14F-4D97-AF65-F5344CB8AC3E}">
        <p14:creationId xmlns:p14="http://schemas.microsoft.com/office/powerpoint/2010/main" val="1646749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S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tudy to evaluate the efficacy and safety of tezepelumab in reducing oral corticosteroid use in adults with oral corticosteroid dependent asthma (SOURCE).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http://www.clinicaltrials.gov/ct2/show/NCT03406078. Accessed May 16,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In House Data, AstraZeneca Pharmaceuticals LP.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 study protocol D5180C00009. </a:t>
            </a:r>
            <a:endParaRPr lang="en-US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b="0" baseline="0" dirty="0"/>
          </a:p>
          <a:p>
            <a:pPr marL="0" lvl="0" indent="0">
              <a:buFont typeface="+mj-lt"/>
              <a:buNone/>
              <a:defRPr/>
            </a:pPr>
            <a:endParaRPr lang="en-US" b="1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51AE-7ABC-314D-AFAD-47B860ED6FF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0D4FE-BE9C-490E-8746-318098F9707B}"/>
              </a:ext>
            </a:extLst>
          </p:cNvPr>
          <p:cNvSpPr/>
          <p:nvPr/>
        </p:nvSpPr>
        <p:spPr>
          <a:xfrm>
            <a:off x="641350" y="571500"/>
            <a:ext cx="5575300" cy="47438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SOURCE CSP: p41,42/section 5.1-Inclusion criteria, p44,45,46/section 5.2-exclusion criteria</a:t>
            </a:r>
          </a:p>
        </p:txBody>
      </p:sp>
    </p:spTree>
    <p:extLst>
      <p:ext uri="{BB962C8B-B14F-4D97-AF65-F5344CB8AC3E}">
        <p14:creationId xmlns:p14="http://schemas.microsoft.com/office/powerpoint/2010/main" val="7659880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73892"/>
            <a:ext cx="5486400" cy="410495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Additional Information: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Asthma symptoms during nighttime and daytime are recorded by the patient each morning and evening in the daily diary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daily ASD score is the mean of the 10 items </a:t>
            </a:r>
          </a:p>
          <a:p>
            <a:pPr marL="628650" lvl="3" indent="-171450">
              <a:buFont typeface="Arial" panose="020B0604020202020204" pitchFamily="34" charset="0"/>
              <a:buChar char="̶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Responses for all 10 items are required to calculate the daily ASD score; otherwise, it is treated as missing</a:t>
            </a:r>
          </a:p>
          <a:p>
            <a:pPr marL="628650" lvl="3" indent="-171450">
              <a:buFont typeface="Arial" panose="020B0604020202020204" pitchFamily="34" charset="0"/>
              <a:buChar char="̶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7-day average asthma symptom score, scoring is done with no imputation using the mean of at least 4 of the 7 daily ASD scores as a mean weekly item score </a:t>
            </a:r>
          </a:p>
          <a:p>
            <a:pPr marL="628650" lvl="3" indent="-171450">
              <a:buFont typeface="Arial" panose="020B0604020202020204" pitchFamily="34" charset="0"/>
              <a:buChar char="̶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7-day average ASD score ranges from 0 to 4</a:t>
            </a:r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S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tudy to evaluate the efficacy and safety of tezepelumab in reducing oral corticosteroid use in adults with oral corticosteroid dependent asthma (SOURCE).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http://www.clinicaltrials.gov/ct2/show/NCT03406078. Accessed May 16,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r>
              <a:rPr lang="en-US" dirty="0"/>
              <a:t>In House Data, AstraZeneca Pharmaceuticals LP.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 study protocol D5180C00009. </a:t>
            </a:r>
            <a:endParaRPr lang="en-US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698C2-BCBC-3A4C-9CF4-BCFDC242B10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2E8774-C581-4987-A67D-6F1036A49611}"/>
              </a:ext>
            </a:extLst>
          </p:cNvPr>
          <p:cNvSpPr/>
          <p:nvPr/>
        </p:nvSpPr>
        <p:spPr>
          <a:xfrm>
            <a:off x="641350" y="711200"/>
            <a:ext cx="5575300" cy="33468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SOURCE CSP: p34/table 3</a:t>
            </a:r>
          </a:p>
        </p:txBody>
      </p:sp>
    </p:spTree>
    <p:extLst>
      <p:ext uri="{BB962C8B-B14F-4D97-AF65-F5344CB8AC3E}">
        <p14:creationId xmlns:p14="http://schemas.microsoft.com/office/powerpoint/2010/main" val="3844070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73892"/>
            <a:ext cx="5486400" cy="473360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Note:</a:t>
            </a:r>
          </a:p>
          <a:p>
            <a:pPr marL="0" indent="0">
              <a:buNone/>
            </a:pPr>
            <a:r>
              <a:rPr lang="en-GB" b="0" dirty="0"/>
              <a:t>Present slide.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dirty="0"/>
              <a:t>Global Initiative for Asthma. Global Asthma Report 2018. </a:t>
            </a:r>
            <a:r>
              <a:rPr lang="en-US" dirty="0">
                <a:cs typeface="Arial" panose="020B0604020202020204" pitchFamily="34" charset="0"/>
              </a:rPr>
              <a:t>http://www.globalasthmareport.org/Global%20Asthma%20Report%202018.pdf. </a:t>
            </a:r>
            <a:r>
              <a:rPr lang="en-US" dirty="0"/>
              <a:t>Accessed November 6, 2018. </a:t>
            </a:r>
            <a:endParaRPr lang="en-US" dirty="0"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NZ" dirty="0">
                <a:cs typeface="Arial" panose="020B0604020202020204" pitchFamily="34" charset="0"/>
              </a:rPr>
              <a:t>Chung KF, Wenzel SE, </a:t>
            </a:r>
            <a:r>
              <a:rPr lang="en-NZ" dirty="0" err="1">
                <a:cs typeface="Arial" panose="020B0604020202020204" pitchFamily="34" charset="0"/>
              </a:rPr>
              <a:t>Brozek</a:t>
            </a:r>
            <a:r>
              <a:rPr lang="en-NZ" dirty="0">
                <a:cs typeface="Arial" panose="020B0604020202020204" pitchFamily="34" charset="0"/>
              </a:rPr>
              <a:t> JL, et al. </a:t>
            </a: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ERS/ATS guidelines on definition, evaluation and treatment of severe asthma. </a:t>
            </a:r>
            <a:r>
              <a:rPr lang="en-NZ" i="1" dirty="0" err="1">
                <a:cs typeface="Arial" panose="020B0604020202020204" pitchFamily="34" charset="0"/>
              </a:rPr>
              <a:t>Eur</a:t>
            </a:r>
            <a:r>
              <a:rPr lang="en-NZ" i="1" dirty="0">
                <a:cs typeface="Arial" panose="020B0604020202020204" pitchFamily="34" charset="0"/>
              </a:rPr>
              <a:t> </a:t>
            </a:r>
            <a:r>
              <a:rPr lang="en-NZ" i="1" dirty="0" err="1">
                <a:cs typeface="Arial" panose="020B0604020202020204" pitchFamily="34" charset="0"/>
              </a:rPr>
              <a:t>Respir</a:t>
            </a:r>
            <a:r>
              <a:rPr lang="en-NZ" i="1" dirty="0">
                <a:cs typeface="Arial" panose="020B0604020202020204" pitchFamily="34" charset="0"/>
              </a:rPr>
              <a:t> J </a:t>
            </a:r>
            <a:r>
              <a:rPr lang="en-NZ" dirty="0">
                <a:cs typeface="Arial" panose="020B0604020202020204" pitchFamily="34" charset="0"/>
              </a:rPr>
              <a:t>2014;43:343-347.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dirty="0">
                <a:cs typeface="Arial" panose="020B0604020202020204" pitchFamily="34" charset="0"/>
              </a:rPr>
              <a:t>Chastek B, </a:t>
            </a:r>
            <a:r>
              <a:rPr lang="en-US" dirty="0" err="1">
                <a:cs typeface="Arial" panose="020B0604020202020204" pitchFamily="34" charset="0"/>
              </a:rPr>
              <a:t>Korrer</a:t>
            </a:r>
            <a:r>
              <a:rPr lang="en-US" dirty="0">
                <a:cs typeface="Arial" panose="020B0604020202020204" pitchFamily="34" charset="0"/>
              </a:rPr>
              <a:t> S, Nagar SP, et al.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Economic burden of illness among patients with severe asthma in a managed care setting.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i="1" dirty="0">
                <a:cs typeface="Arial" panose="020B0604020202020204" pitchFamily="34" charset="0"/>
              </a:rPr>
              <a:t>J </a:t>
            </a:r>
            <a:r>
              <a:rPr lang="en-US" i="1" dirty="0" err="1">
                <a:cs typeface="Arial" panose="020B0604020202020204" pitchFamily="34" charset="0"/>
              </a:rPr>
              <a:t>Manag</a:t>
            </a:r>
            <a:r>
              <a:rPr lang="en-US" i="1" dirty="0">
                <a:cs typeface="Arial" panose="020B0604020202020204" pitchFamily="34" charset="0"/>
              </a:rPr>
              <a:t> Care Spec Pharm. </a:t>
            </a:r>
            <a:r>
              <a:rPr lang="en-US" dirty="0">
                <a:cs typeface="Arial" panose="020B0604020202020204" pitchFamily="34" charset="0"/>
              </a:rPr>
              <a:t>2016;22:848-861.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dirty="0">
                <a:cs typeface="Arial" panose="020B0604020202020204" pitchFamily="34" charset="0"/>
              </a:rPr>
              <a:t>Sadatsafavi M, Lynd L, </a:t>
            </a:r>
            <a:r>
              <a:rPr lang="en-US" dirty="0" err="1">
                <a:cs typeface="Arial" panose="020B0604020202020204" pitchFamily="34" charset="0"/>
              </a:rPr>
              <a:t>Marra</a:t>
            </a:r>
            <a:r>
              <a:rPr lang="en-US" dirty="0">
                <a:cs typeface="Arial" panose="020B0604020202020204" pitchFamily="34" charset="0"/>
              </a:rPr>
              <a:t> C, et al.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health care costs associated with asthma in British Columbia. </a:t>
            </a:r>
            <a:r>
              <a:rPr lang="en-US" i="1" dirty="0">
                <a:cs typeface="Arial" panose="020B0604020202020204" pitchFamily="34" charset="0"/>
              </a:rPr>
              <a:t>Can </a:t>
            </a:r>
            <a:r>
              <a:rPr lang="en-US" i="1" dirty="0" err="1">
                <a:cs typeface="Arial" panose="020B0604020202020204" pitchFamily="34" charset="0"/>
              </a:rPr>
              <a:t>Respir</a:t>
            </a:r>
            <a:r>
              <a:rPr lang="en-US" i="1" dirty="0">
                <a:cs typeface="Arial" panose="020B0604020202020204" pitchFamily="34" charset="0"/>
              </a:rPr>
              <a:t> J. </a:t>
            </a:r>
            <a:r>
              <a:rPr lang="en-US" dirty="0">
                <a:cs typeface="Arial" panose="020B0604020202020204" pitchFamily="34" charset="0"/>
              </a:rPr>
              <a:t>2010;17:74-80.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dirty="0">
                <a:cs typeface="Arial" panose="020B0604020202020204" pitchFamily="34" charset="0"/>
              </a:rPr>
              <a:t>Zeiger RS et al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Adherent uncontrolled adult persistent asthma: characteristics and asthma outcomes. </a:t>
            </a:r>
            <a:r>
              <a:rPr lang="en-US" i="1" dirty="0">
                <a:cs typeface="Arial" panose="020B0604020202020204" pitchFamily="34" charset="0"/>
              </a:rPr>
              <a:t>J Allergy </a:t>
            </a:r>
            <a:r>
              <a:rPr lang="en-US" i="1" dirty="0" err="1">
                <a:cs typeface="Arial" panose="020B0604020202020204" pitchFamily="34" charset="0"/>
              </a:rPr>
              <a:t>Clin</a:t>
            </a:r>
            <a:r>
              <a:rPr lang="en-US" i="1" dirty="0">
                <a:cs typeface="Arial" panose="020B0604020202020204" pitchFamily="34" charset="0"/>
              </a:rPr>
              <a:t> Immunol </a:t>
            </a:r>
            <a:r>
              <a:rPr lang="en-US" i="1" dirty="0" err="1">
                <a:cs typeface="Arial" panose="020B0604020202020204" pitchFamily="34" charset="0"/>
              </a:rPr>
              <a:t>Pract</a:t>
            </a:r>
            <a:r>
              <a:rPr lang="en-US" i="1" dirty="0">
                <a:cs typeface="Arial" panose="020B0604020202020204" pitchFamily="34" charset="0"/>
              </a:rPr>
              <a:t>.</a:t>
            </a:r>
            <a:r>
              <a:rPr lang="en-US" dirty="0">
                <a:cs typeface="Arial" panose="020B0604020202020204" pitchFamily="34" charset="0"/>
              </a:rPr>
              <a:t> 2015;3:986-990.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dirty="0"/>
              <a:t>Global Initiative for Asthma. Global Strategy for Asthma Management and Prevention, 2018. http://ginasthma.org/2018-gina-report-global-strategy-for-asthma-management-and-prevention/. Accessed May 10, 2018.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dirty="0" err="1">
                <a:cs typeface="Arial" panose="020B0604020202020204" pitchFamily="34" charset="0"/>
              </a:rPr>
              <a:t>Reddel</a:t>
            </a:r>
            <a:r>
              <a:rPr lang="en-US" dirty="0">
                <a:cs typeface="Arial" panose="020B0604020202020204" pitchFamily="34" charset="0"/>
              </a:rPr>
              <a:t> HK, Bateman ED, Becker A, et al.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summary of the new GINA strategy: a roadmap to asthma control. </a:t>
            </a:r>
            <a:r>
              <a:rPr lang="en-US" i="1" dirty="0" err="1">
                <a:cs typeface="Arial" panose="020B0604020202020204" pitchFamily="34" charset="0"/>
              </a:rPr>
              <a:t>Eur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Respir</a:t>
            </a:r>
            <a:r>
              <a:rPr lang="en-US" i="1" dirty="0">
                <a:cs typeface="Arial" panose="020B0604020202020204" pitchFamily="34" charset="0"/>
              </a:rPr>
              <a:t> J. </a:t>
            </a:r>
            <a:r>
              <a:rPr lang="en-US" dirty="0">
                <a:cs typeface="Arial" panose="020B0604020202020204" pitchFamily="34" charset="0"/>
              </a:rPr>
              <a:t>2015;46:622-639.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dirty="0">
                <a:cs typeface="Arial" panose="020B0604020202020204" pitchFamily="34" charset="0"/>
              </a:rPr>
              <a:t>Wenzel </a:t>
            </a:r>
            <a:r>
              <a:rPr lang="en-US" b="0" dirty="0">
                <a:cs typeface="Arial" panose="020B0604020202020204" pitchFamily="34" charset="0"/>
              </a:rPr>
              <a:t>SE.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Asthma: defining of the persistent adult phenotypes. </a:t>
            </a:r>
            <a:r>
              <a:rPr lang="en-US" i="1" dirty="0">
                <a:cs typeface="Arial" panose="020B0604020202020204" pitchFamily="34" charset="0"/>
              </a:rPr>
              <a:t>Lancet. </a:t>
            </a:r>
            <a:r>
              <a:rPr lang="en-US" dirty="0">
                <a:cs typeface="Arial" panose="020B0604020202020204" pitchFamily="34" charset="0"/>
              </a:rPr>
              <a:t>2006;368:804-813.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Kitajima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M et al.</a:t>
            </a:r>
            <a:r>
              <a:rPr lang="en-GB" b="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TSLP enhances the function of helper type 2 cells.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Eur J Immunol.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2011;41:1862-1871.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Watanabe N, </a:t>
            </a:r>
            <a:r>
              <a:rPr lang="en-NZ" dirty="0" err="1">
                <a:latin typeface="Arial" panose="020B0604020202020204" pitchFamily="34" charset="0"/>
                <a:cs typeface="Arial" panose="020B0604020202020204" pitchFamily="34" charset="0"/>
              </a:rPr>
              <a:t>Hanabuchi</a:t>
            </a: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 S, </a:t>
            </a:r>
            <a:r>
              <a:rPr lang="en-NZ" dirty="0" err="1">
                <a:latin typeface="Arial" panose="020B0604020202020204" pitchFamily="34" charset="0"/>
                <a:cs typeface="Arial" panose="020B0604020202020204" pitchFamily="34" charset="0"/>
              </a:rPr>
              <a:t>Soumelis</a:t>
            </a: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 V, et al.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 thymic stromal lymphopoietin promotes dendritic cell-mediated CD4+ T cell homeostatic expansion. </a:t>
            </a:r>
            <a:r>
              <a:rPr lang="en-NZ" i="1" dirty="0">
                <a:latin typeface="Arial" panose="020B0604020202020204" pitchFamily="34" charset="0"/>
                <a:cs typeface="Arial" panose="020B0604020202020204" pitchFamily="34" charset="0"/>
              </a:rPr>
              <a:t>Nat Immunol. </a:t>
            </a: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2004;5:426-434.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None/>
              <a:tabLst/>
              <a:defRPr/>
            </a:pPr>
            <a:endParaRPr lang="en-US" dirty="0"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None/>
              <a:tabLst/>
              <a:defRPr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51AE-7ABC-314D-AFAD-47B860ED6F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F2383-57A1-46B4-8E2B-A58031E2FC95}"/>
              </a:ext>
            </a:extLst>
          </p:cNvPr>
          <p:cNvSpPr/>
          <p:nvPr/>
        </p:nvSpPr>
        <p:spPr>
          <a:xfrm>
            <a:off x="641349" y="111124"/>
            <a:ext cx="5575301" cy="101917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FF0000"/>
                </a:solidFill>
              </a:rPr>
              <a:t>Global Asthma Report 2018: p6/para3, p16/Defining Asthma; Chung 2014: p9/para3</a:t>
            </a:r>
          </a:p>
          <a:p>
            <a:r>
              <a:rPr lang="en-US" sz="1100" dirty="0">
                <a:solidFill>
                  <a:srgbClr val="FF0000"/>
                </a:solidFill>
              </a:rPr>
              <a:t>Chastek_2016: p848/col2/para7, p849/col1/para1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Sadasatafavi_2010: p74/col1/para1. col2/para1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Zeiger_2014: p9/col1/para2; GINA 2018: p124/para4; Reddel_2015: p626/para1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Wenzel_2016: p804/col2/para2, p805/col1/para1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Kitajima_2011: p1/para2, p2/para1,2</a:t>
            </a:r>
          </a:p>
        </p:txBody>
      </p:sp>
    </p:spTree>
    <p:extLst>
      <p:ext uri="{BB962C8B-B14F-4D97-AF65-F5344CB8AC3E}">
        <p14:creationId xmlns:p14="http://schemas.microsoft.com/office/powerpoint/2010/main" val="26319574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S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tudy to evaluate the efficacy and safety of tezepelumab in reducing oral corticosteroid use in adults with oral corticosteroid dependent asthma (SOURCE).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http://www.clinicaltrials.gov/ct2/show/NCT03406078. Accessed May 16, 2018.</a:t>
            </a:r>
          </a:p>
          <a:p>
            <a:pPr marL="0" indent="0">
              <a:buNone/>
            </a:pPr>
            <a:endParaRPr lang="en-US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698C2-BCBC-3A4C-9CF4-BCFDC242B10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40030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indent="0">
              <a:buFont typeface="+mj-lt"/>
              <a:buNone/>
              <a:defRPr/>
            </a:pPr>
            <a:r>
              <a:rPr lang="en-US" dirty="0"/>
              <a:t>In House Data, AstraZeneca Pharmaceuticals LP.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 study protocol D5180C00009. </a:t>
            </a:r>
            <a:endParaRPr lang="en-US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698C2-BCBC-3A4C-9CF4-BCFDC242B10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CC5B5-95FE-455C-ABCF-BAB61CC6E490}"/>
              </a:ext>
            </a:extLst>
          </p:cNvPr>
          <p:cNvSpPr/>
          <p:nvPr/>
        </p:nvSpPr>
        <p:spPr>
          <a:xfrm>
            <a:off x="641350" y="711200"/>
            <a:ext cx="5575300" cy="33468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SOURCE CSP: p37/table 3</a:t>
            </a:r>
          </a:p>
        </p:txBody>
      </p:sp>
    </p:spTree>
    <p:extLst>
      <p:ext uri="{BB962C8B-B14F-4D97-AF65-F5344CB8AC3E}">
        <p14:creationId xmlns:p14="http://schemas.microsoft.com/office/powerpoint/2010/main" val="20679430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None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 study to evaluate the safety and tolerability of tezepelumab in adults and adolescents with severe, uncontrolled asthma (DESTINATION). ClinicalTrials.gov website. </a:t>
            </a:r>
            <a:r>
              <a:rPr lang="pt-BR" sz="1000" dirty="0"/>
              <a:t>http://www.clinicaltrials.gov/ct2/show/NCT03706079. Accessed October 18, 2018.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D751AE-7ABC-314D-AFAD-47B860ED6FF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422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 study to evaluate the safety and tolerability of tezepelumab in adults and adolescents with severe, uncontrolled asthma (DESTINATION). ClinicalTrials.gov website. </a:t>
            </a:r>
            <a:r>
              <a:rPr lang="pt-BR" sz="1000" dirty="0"/>
              <a:t>http://www.clinicaltrials.gov/ct2/show/NCT03706079. Accessed October 18, 2018.</a:t>
            </a:r>
          </a:p>
          <a:p>
            <a:pPr marL="0" indent="0">
              <a:buNone/>
            </a:pPr>
            <a:endParaRPr lang="en-US" b="0" baseline="0" dirty="0"/>
          </a:p>
          <a:p>
            <a:pPr marL="0" lvl="0" indent="0">
              <a:buFont typeface="+mj-lt"/>
              <a:buNone/>
              <a:defRPr/>
            </a:pPr>
            <a:endParaRPr lang="en-US" b="1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51AE-7ABC-314D-AFAD-47B860ED6FF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808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 study to evaluate the safety and tolerability of tezepelumab in adults and adolescents with severe, uncontrolled asthma (DESTINATION). ClinicalTrials.gov website. </a:t>
            </a:r>
            <a:r>
              <a:rPr lang="pt-BR" sz="1000" dirty="0"/>
              <a:t>http://www.clinicaltrials.gov/ct2/show/NCT03706079. Accessed October 18, 2018.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051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None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 to evaluate tezepelumab on airway inflammation in adults with uncontrolled asthma. ClinicalTrials.gov website. </a:t>
            </a:r>
            <a:r>
              <a:rPr lang="pt-BR" sz="1000" dirty="0"/>
              <a:t>http://www.clinicaltrials.gov/ct2/show/NCT03688074. Accessed October 18, 2018.</a:t>
            </a:r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D751AE-7ABC-314D-AFAD-47B860ED6FF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7739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None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 to evaluate tezepelumab on airway inflammation in adults with uncontrolled asthma. ClinicalTrials.gov website. </a:t>
            </a:r>
            <a:r>
              <a:rPr lang="pt-BR" sz="1000" dirty="0"/>
              <a:t>http://www.clinicaltrials.gov/ct2/show/NCT03688074. Accessed October 18, 2018.</a:t>
            </a:r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b="0" baseline="0" dirty="0"/>
          </a:p>
          <a:p>
            <a:pPr marL="0" lvl="0" indent="0">
              <a:buFont typeface="+mj-lt"/>
              <a:buNone/>
              <a:defRPr/>
            </a:pPr>
            <a:endParaRPr lang="en-US" b="1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51AE-7ABC-314D-AFAD-47B860ED6FF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658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None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 to evaluate tezepelumab on airway inflammation in adults with uncontrolled asthma. ClinicalTrials.gov website. </a:t>
            </a:r>
            <a:r>
              <a:rPr lang="pt-BR" sz="1000" dirty="0"/>
              <a:t>http://www.clinicaltrials.gov/ct2/show/NCT03688074. Accessed October 18, 2018.</a:t>
            </a:r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66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41350" y="4473892"/>
            <a:ext cx="5861050" cy="475900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Present slide.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Additional Information: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In response to an allergen or non-specific stimuli, TSLP activates dendritic cells that stimulate the differentiation of naïve T cells (Th0) to Th2 cells, resulting in production of the type 2 cytokines </a:t>
            </a:r>
            <a:r>
              <a:rPr lang="en-GB" sz="1000" dirty="0">
                <a:solidFill>
                  <a:schemeClr val="tx1"/>
                </a:solidFill>
              </a:rPr>
              <a:t>IL-4, IL-5 and IL-13.</a:t>
            </a:r>
            <a:r>
              <a:rPr lang="en-GB" sz="1000" baseline="30000" dirty="0">
                <a:solidFill>
                  <a:schemeClr val="tx1"/>
                </a:solidFill>
              </a:rPr>
              <a:t>6–9</a:t>
            </a:r>
            <a:r>
              <a:rPr lang="en-GB" sz="1000" dirty="0">
                <a:solidFill>
                  <a:schemeClr val="tx1"/>
                </a:solidFill>
              </a:rPr>
              <a:t> These cytokines are central to many of the defining features of asthma including mucus production, </a:t>
            </a:r>
            <a:r>
              <a:rPr lang="en-GB" sz="1000" dirty="0" err="1">
                <a:solidFill>
                  <a:schemeClr val="tx1"/>
                </a:solidFill>
              </a:rPr>
              <a:t>subepithelial</a:t>
            </a:r>
            <a:r>
              <a:rPr lang="en-GB" sz="1000" dirty="0">
                <a:solidFill>
                  <a:schemeClr val="tx1"/>
                </a:solidFill>
              </a:rPr>
              <a:t> fibrosis, airway remodelling and airway hyperresponsiveness</a:t>
            </a:r>
            <a:r>
              <a:rPr lang="en-GB" baseline="30000" dirty="0"/>
              <a:t>7</a:t>
            </a:r>
            <a:endParaRPr lang="en-GB" sz="1000" baseline="30000" dirty="0">
              <a:solidFill>
                <a:schemeClr val="tx1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In response to epithelial insult, TSLP (along with the epithelial alarmins IL-33 and IL-25) activates type 2 innate lymphoid cells</a:t>
            </a:r>
            <a:r>
              <a:rPr lang="en-US" baseline="30000" dirty="0"/>
              <a:t>9</a:t>
            </a:r>
            <a:r>
              <a:rPr lang="en-US" sz="1000" dirty="0">
                <a:solidFill>
                  <a:schemeClr val="tx1"/>
                </a:solidFill>
              </a:rPr>
              <a:t> and other inflammatory cells including mast cells,</a:t>
            </a:r>
            <a:r>
              <a:rPr lang="en-US" sz="1000" baseline="30000" dirty="0">
                <a:solidFill>
                  <a:schemeClr val="tx1"/>
                </a:solidFill>
              </a:rPr>
              <a:t>1</a:t>
            </a:r>
            <a:r>
              <a:rPr lang="en-US" sz="1000" dirty="0">
                <a:solidFill>
                  <a:schemeClr val="tx1"/>
                </a:solidFill>
              </a:rPr>
              <a:t> basophils and macrophages. These cells promote type 2 inflammation by up-regulating type 2 cytokines.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lang="en-US" sz="10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IL-5 is a type 2 cytokine involved in the recruitment, maturation and survival of eosinophils. Release of eosinophil products causes direct damage to the bronchial epithelium and may also cause bronchoconstriction.</a:t>
            </a:r>
            <a:r>
              <a:rPr lang="en-US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6-9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700" dirty="0"/>
              <a:t>Allakhverdi Z, Comeau MR, Jessup HK, </a:t>
            </a:r>
            <a:r>
              <a:rPr lang="en-US" sz="700" i="0" dirty="0"/>
              <a:t>et al. </a:t>
            </a:r>
            <a:r>
              <a:rPr lang="en-US" sz="7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Thymic stromal lymphopoietin is released by human epithelial cells in response to microbes, trauma, or inflammation and potently activates mast cells. </a:t>
            </a:r>
            <a:r>
              <a:rPr lang="en-US" sz="700" i="1" dirty="0"/>
              <a:t>J </a:t>
            </a:r>
            <a:r>
              <a:rPr lang="en-US" sz="700" i="1" dirty="0" err="1"/>
              <a:t>Exp</a:t>
            </a:r>
            <a:r>
              <a:rPr lang="en-US" sz="700" i="1" dirty="0"/>
              <a:t> Med. </a:t>
            </a:r>
            <a:r>
              <a:rPr lang="en-US" sz="700" dirty="0"/>
              <a:t>2007;204:253-258.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700" dirty="0" err="1"/>
              <a:t>Shikotra</a:t>
            </a:r>
            <a:r>
              <a:rPr lang="en-US" sz="700" dirty="0"/>
              <a:t> A, Choy DF, </a:t>
            </a:r>
            <a:r>
              <a:rPr lang="en-US" sz="700" dirty="0" err="1"/>
              <a:t>Ohri</a:t>
            </a:r>
            <a:r>
              <a:rPr lang="en-US" sz="700" dirty="0"/>
              <a:t> CM, </a:t>
            </a:r>
            <a:r>
              <a:rPr lang="en-US" sz="700" i="0" dirty="0"/>
              <a:t>et al. </a:t>
            </a:r>
            <a:r>
              <a:rPr lang="en-US" sz="7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Increased expression of </a:t>
            </a:r>
            <a:r>
              <a:rPr lang="en-US" sz="700" b="0" i="0" kern="1200" dirty="0" err="1">
                <a:solidFill>
                  <a:schemeClr val="tx1"/>
                </a:solidFill>
                <a:effectLst/>
                <a:ea typeface="+mn-ea"/>
                <a:cs typeface="+mn-cs"/>
              </a:rPr>
              <a:t>immunoreactive</a:t>
            </a:r>
            <a:r>
              <a:rPr lang="en-US" sz="7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 thymic stromal lymphopoietin in patients with severe asthma. </a:t>
            </a:r>
            <a:r>
              <a:rPr lang="en-US" sz="700" i="1" dirty="0"/>
              <a:t>J Allergy </a:t>
            </a:r>
            <a:r>
              <a:rPr lang="en-US" sz="700" i="1" dirty="0" err="1"/>
              <a:t>Clin</a:t>
            </a:r>
            <a:r>
              <a:rPr lang="en-US" sz="700" i="1" dirty="0"/>
              <a:t> Immunol. </a:t>
            </a:r>
            <a:r>
              <a:rPr lang="en-US" sz="700" dirty="0"/>
              <a:t>2012;129:104-111.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700" dirty="0"/>
              <a:t>Soumelis V, </a:t>
            </a:r>
            <a:r>
              <a:rPr lang="en-US" sz="700" dirty="0" err="1"/>
              <a:t>Reche</a:t>
            </a:r>
            <a:r>
              <a:rPr lang="en-US" sz="700" dirty="0"/>
              <a:t> PA, </a:t>
            </a:r>
            <a:r>
              <a:rPr lang="en-US" sz="700" dirty="0" err="1"/>
              <a:t>Kanzler</a:t>
            </a:r>
            <a:r>
              <a:rPr lang="en-US" sz="700" dirty="0"/>
              <a:t> H, </a:t>
            </a:r>
            <a:r>
              <a:rPr lang="en-US" sz="700" i="0" dirty="0"/>
              <a:t>et al. Human epithelial cells trigger dendritic cell-mediated allergic inflammation by producing TSLP</a:t>
            </a:r>
            <a:r>
              <a:rPr lang="en-US" sz="700" i="1" dirty="0"/>
              <a:t>. Nat Immunol. </a:t>
            </a:r>
            <a:r>
              <a:rPr lang="en-US" sz="700" dirty="0"/>
              <a:t>2002;3:673-680. </a:t>
            </a:r>
            <a:r>
              <a:rPr lang="en-NZ" sz="700" dirty="0">
                <a:cs typeface="Arial" panose="020B0604020202020204" pitchFamily="34" charset="0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GB" sz="700" dirty="0">
                <a:cs typeface="Arial" panose="020B0604020202020204" pitchFamily="34" charset="0"/>
              </a:rPr>
              <a:t>Kitajima M et al.</a:t>
            </a:r>
            <a:r>
              <a:rPr lang="en-GB" sz="700" b="0" dirty="0">
                <a:cs typeface="Arial" panose="020B0604020202020204" pitchFamily="34" charset="0"/>
              </a:rPr>
              <a:t> </a:t>
            </a:r>
            <a:r>
              <a:rPr lang="en-US" sz="7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TSLP enhances the function of helper type 2 cells.</a:t>
            </a:r>
            <a:r>
              <a:rPr lang="en-US" sz="700" b="1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 </a:t>
            </a:r>
            <a:r>
              <a:rPr lang="en-GB" sz="700" i="1" dirty="0">
                <a:cs typeface="Arial" panose="020B0604020202020204" pitchFamily="34" charset="0"/>
              </a:rPr>
              <a:t>Eur J Immunol. </a:t>
            </a:r>
            <a:r>
              <a:rPr lang="en-GB" sz="700" dirty="0">
                <a:cs typeface="Arial" panose="020B0604020202020204" pitchFamily="34" charset="0"/>
              </a:rPr>
              <a:t>2011;41:1862-187.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NZ" sz="700" dirty="0">
                <a:cs typeface="Arial" panose="020B0604020202020204" pitchFamily="34" charset="0"/>
              </a:rPr>
              <a:t>Watanabe N, </a:t>
            </a:r>
            <a:r>
              <a:rPr lang="en-NZ" sz="700" dirty="0" err="1">
                <a:cs typeface="Arial" panose="020B0604020202020204" pitchFamily="34" charset="0"/>
              </a:rPr>
              <a:t>Hanabuchi</a:t>
            </a:r>
            <a:r>
              <a:rPr lang="en-NZ" sz="700" dirty="0">
                <a:cs typeface="Arial" panose="020B0604020202020204" pitchFamily="34" charset="0"/>
              </a:rPr>
              <a:t> S, </a:t>
            </a:r>
            <a:r>
              <a:rPr lang="en-NZ" sz="700" dirty="0" err="1">
                <a:cs typeface="Arial" panose="020B0604020202020204" pitchFamily="34" charset="0"/>
              </a:rPr>
              <a:t>Soumelis</a:t>
            </a:r>
            <a:r>
              <a:rPr lang="en-NZ" sz="700" dirty="0">
                <a:cs typeface="Arial" panose="020B0604020202020204" pitchFamily="34" charset="0"/>
              </a:rPr>
              <a:t> V, et al. </a:t>
            </a:r>
            <a:r>
              <a:rPr lang="en-US" sz="7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Human thymic stromal lymphopoietin promotes dendritic cell-mediated CD4+ T cell homeostatic expansion. </a:t>
            </a:r>
            <a:r>
              <a:rPr lang="en-NZ" sz="700" i="1" dirty="0">
                <a:cs typeface="Arial" panose="020B0604020202020204" pitchFamily="34" charset="0"/>
              </a:rPr>
              <a:t>Nat Immunol. </a:t>
            </a:r>
            <a:r>
              <a:rPr lang="en-NZ" sz="700" dirty="0">
                <a:cs typeface="Arial" panose="020B0604020202020204" pitchFamily="34" charset="0"/>
              </a:rPr>
              <a:t>2004;5:426-434.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GB" sz="700" dirty="0">
                <a:cs typeface="Arial" panose="020B0604020202020204" pitchFamily="34" charset="0"/>
              </a:rPr>
              <a:t>Ito T, Wang TH, </a:t>
            </a:r>
            <a:r>
              <a:rPr lang="en-GB" sz="700" dirty="0" err="1">
                <a:cs typeface="Arial" panose="020B0604020202020204" pitchFamily="34" charset="0"/>
              </a:rPr>
              <a:t>Duramad</a:t>
            </a:r>
            <a:r>
              <a:rPr lang="en-GB" sz="700" dirty="0">
                <a:cs typeface="Arial" panose="020B0604020202020204" pitchFamily="34" charset="0"/>
              </a:rPr>
              <a:t> O, et al. </a:t>
            </a:r>
            <a:r>
              <a:rPr lang="en-US" sz="7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TSLP-activated dendritic cells induce an inflammatory T helper type 2 cell response through OX40 ligand. </a:t>
            </a:r>
            <a:r>
              <a:rPr lang="en-GB" sz="700" i="1" dirty="0">
                <a:cs typeface="Arial" panose="020B0604020202020204" pitchFamily="34" charset="0"/>
              </a:rPr>
              <a:t>J </a:t>
            </a:r>
            <a:r>
              <a:rPr lang="en-GB" sz="700" i="1" dirty="0" err="1">
                <a:cs typeface="Arial" panose="020B0604020202020204" pitchFamily="34" charset="0"/>
              </a:rPr>
              <a:t>Exp</a:t>
            </a:r>
            <a:r>
              <a:rPr lang="en-GB" sz="700" i="1" dirty="0">
                <a:cs typeface="Arial" panose="020B0604020202020204" pitchFamily="34" charset="0"/>
              </a:rPr>
              <a:t> Med. </a:t>
            </a:r>
            <a:r>
              <a:rPr lang="en-GB" sz="700" dirty="0">
                <a:cs typeface="Arial" panose="020B0604020202020204" pitchFamily="34" charset="0"/>
              </a:rPr>
              <a:t>2005;202:1213-1223.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700" dirty="0"/>
              <a:t>Ziegler SF, Roan F, Bell BD, </a:t>
            </a:r>
            <a:r>
              <a:rPr lang="en-US" sz="700" i="0" dirty="0"/>
              <a:t>et al. </a:t>
            </a:r>
            <a:r>
              <a:rPr lang="en-US" sz="7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The biology of thymic stromal lymphopoietin (TSLP). </a:t>
            </a:r>
            <a:r>
              <a:rPr lang="en-US" sz="700" i="1" dirty="0"/>
              <a:t>Adv </a:t>
            </a:r>
            <a:r>
              <a:rPr lang="en-US" sz="700" i="1" dirty="0" err="1"/>
              <a:t>Pharmacol</a:t>
            </a:r>
            <a:r>
              <a:rPr lang="en-US" sz="700" i="1" dirty="0"/>
              <a:t>. </a:t>
            </a:r>
            <a:r>
              <a:rPr lang="en-US" sz="700" dirty="0"/>
              <a:t>2013;66:129-155</a:t>
            </a:r>
            <a:r>
              <a:rPr lang="en-NZ" sz="700" dirty="0">
                <a:cs typeface="Arial" panose="020B0604020202020204" pitchFamily="34" charset="0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GB" sz="700" dirty="0">
                <a:cs typeface="Arial" panose="020B0604020202020204" pitchFamily="34" charset="0"/>
              </a:rPr>
              <a:t>Sherrill JD, Gao PS, </a:t>
            </a:r>
            <a:r>
              <a:rPr lang="en-GB" sz="700" dirty="0" err="1">
                <a:cs typeface="Arial" panose="020B0604020202020204" pitchFamily="34" charset="0"/>
              </a:rPr>
              <a:t>Stucke</a:t>
            </a:r>
            <a:r>
              <a:rPr lang="en-GB" sz="700" dirty="0">
                <a:cs typeface="Arial" panose="020B0604020202020204" pitchFamily="34" charset="0"/>
              </a:rPr>
              <a:t> EM, et al. </a:t>
            </a:r>
            <a:r>
              <a:rPr lang="en-US" sz="7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Variants of thymic stromal lymphopoietin and its receptor associate with eosinophilic esophagitis. </a:t>
            </a:r>
            <a:r>
              <a:rPr lang="en-GB" sz="700" i="1" dirty="0">
                <a:cs typeface="Arial" panose="020B0604020202020204" pitchFamily="34" charset="0"/>
              </a:rPr>
              <a:t>J Allergy </a:t>
            </a:r>
            <a:r>
              <a:rPr lang="en-GB" sz="700" i="1" dirty="0" err="1">
                <a:cs typeface="Arial" panose="020B0604020202020204" pitchFamily="34" charset="0"/>
              </a:rPr>
              <a:t>Clin</a:t>
            </a:r>
            <a:r>
              <a:rPr lang="en-GB" sz="700" i="1" dirty="0">
                <a:cs typeface="Arial" panose="020B0604020202020204" pitchFamily="34" charset="0"/>
              </a:rPr>
              <a:t> Immunol. </a:t>
            </a:r>
            <a:r>
              <a:rPr lang="en-GB" sz="700" dirty="0">
                <a:cs typeface="Arial" panose="020B0604020202020204" pitchFamily="34" charset="0"/>
              </a:rPr>
              <a:t>2010;126:160-165.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700" dirty="0"/>
              <a:t>Ying S, O’Conner B, </a:t>
            </a:r>
            <a:r>
              <a:rPr lang="en-US" sz="700" dirty="0" err="1"/>
              <a:t>Ratoff</a:t>
            </a:r>
            <a:r>
              <a:rPr lang="en-US" sz="700" dirty="0"/>
              <a:t> J, et al</a:t>
            </a:r>
            <a:r>
              <a:rPr lang="en-US" sz="700" i="1" dirty="0"/>
              <a:t>. </a:t>
            </a:r>
            <a:r>
              <a:rPr lang="en-US" sz="700" i="0" dirty="0"/>
              <a:t>Expression and cellular provenance of thymic stromal lymphopoietin and chemokines in patients with severe asthma and chronic obstructive pulmonary disease</a:t>
            </a:r>
            <a:r>
              <a:rPr lang="en-US" sz="7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. </a:t>
            </a:r>
            <a:r>
              <a:rPr lang="en-US" sz="700" i="1" dirty="0"/>
              <a:t>J Immunol. </a:t>
            </a:r>
            <a:r>
              <a:rPr lang="en-US" sz="700" dirty="0"/>
              <a:t>2008;181:2790-2798.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487F27-F4AC-478C-A07B-A71CA0B8625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206EB1-E9F9-4411-8BCB-5874ED15AE0E}"/>
              </a:ext>
            </a:extLst>
          </p:cNvPr>
          <p:cNvSpPr/>
          <p:nvPr/>
        </p:nvSpPr>
        <p:spPr>
          <a:xfrm>
            <a:off x="641350" y="148291"/>
            <a:ext cx="5575300" cy="95025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Allakhverdi_2007: p253/col1/para2,col2/para1, Shikotra_2012: p1/col2/para3,4, p2/col1/para1,2,3, Soumelis-2002: p1/abstract,col2/para1,2, p2/col1/para1, p7/col1/para1, Kitajima_2011: p1/para1, Watanabe_2004: p1/abstract,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Zeigler_2013: 139/para1, Ying_2005: p8188/col1/para3, col2/para1</a:t>
            </a:r>
          </a:p>
        </p:txBody>
      </p:sp>
    </p:spTree>
    <p:extLst>
      <p:ext uri="{BB962C8B-B14F-4D97-AF65-F5344CB8AC3E}">
        <p14:creationId xmlns:p14="http://schemas.microsoft.com/office/powerpoint/2010/main" val="72090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slide.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lang="en-US" sz="10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Gauvreau GM, O’Byrne PM, Boulet LP,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al. 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 of an anti-TSLP antibody on allergen-induced asthmatic responses.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Med.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2014;370:2102-2110.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al. 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Tezepelumab in adults with uncontrolled asthma.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Med. 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2017;377:936-946. </a:t>
            </a:r>
            <a:endParaRPr lang="en-US" b="1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Verstraete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K,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Peelman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F, Braun H, et al. Structure and antagonism of the receptor complex mediated by human TSLP in allergy and asthma.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2017;8:14937.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0C5650-1AFD-45B1-B4E3-3B13E98A82DA}"/>
              </a:ext>
            </a:extLst>
          </p:cNvPr>
          <p:cNvSpPr/>
          <p:nvPr/>
        </p:nvSpPr>
        <p:spPr>
          <a:xfrm>
            <a:off x="641349" y="463549"/>
            <a:ext cx="5575301" cy="64209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Gauvreau_2017: p2103/col1/para3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Corren_2017: p937/col1/para4, p945/col1/para3, p943.col2/para1</a:t>
            </a:r>
          </a:p>
          <a:p>
            <a:r>
              <a:rPr lang="en-US" sz="1200" dirty="0">
                <a:solidFill>
                  <a:srgbClr val="FF0000"/>
                </a:solidFill>
              </a:rPr>
              <a:t>Verstraete_2017: p12/fig 7a</a:t>
            </a:r>
          </a:p>
        </p:txBody>
      </p:sp>
    </p:spTree>
    <p:extLst>
      <p:ext uri="{BB962C8B-B14F-4D97-AF65-F5344CB8AC3E}">
        <p14:creationId xmlns:p14="http://schemas.microsoft.com/office/powerpoint/2010/main" val="986650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8338" y="1119188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20262" y="4390313"/>
            <a:ext cx="5837676" cy="497440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CA" b="1" dirty="0"/>
              <a:t>Note:</a:t>
            </a:r>
          </a:p>
          <a:p>
            <a:pPr marL="0" indent="0">
              <a:buNone/>
            </a:pPr>
            <a:r>
              <a:rPr lang="en-CA" dirty="0"/>
              <a:t>Present slide.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Safety study of AMG 157 in healthy subjects and subjects with atopic dermatitis.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000" dirty="0"/>
              <a:t>ClinicalTrials.gov website. http://www.clinicaltrials.gov/ct2/show/NCT00757042. Accessed December 4,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Safety study of AMG 157 in healthy subjects. ClinicalTrials.gov website. </a:t>
            </a:r>
            <a:r>
              <a:rPr lang="pt-BR" sz="1000" dirty="0"/>
              <a:t>http://www.clinicaltrials.gov/ct2/show/NCT00972179. Accessed October 18, 2018.</a:t>
            </a:r>
            <a:endParaRPr lang="en-US" sz="100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dirty="0"/>
              <a:t>Gauvreau GM, O’Byrne PM, Boulet L-P, et al. </a:t>
            </a: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Effects of an anti-TSLP antibody on allergen-induced asthmatic responses. </a:t>
            </a:r>
            <a:r>
              <a:rPr lang="en-US" sz="1000" i="1" dirty="0"/>
              <a:t>N </a:t>
            </a:r>
            <a:r>
              <a:rPr lang="en-US" sz="1000" i="1" dirty="0" err="1"/>
              <a:t>Engl</a:t>
            </a:r>
            <a:r>
              <a:rPr lang="en-US" sz="1000" i="1" dirty="0"/>
              <a:t> J Med</a:t>
            </a:r>
            <a:r>
              <a:rPr lang="en-US" sz="1000" dirty="0"/>
              <a:t>. 2014;370:2102-2110.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pt-BR" sz="1000" dirty="0"/>
              <a:t>MedImmune LLC; 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study to evaluate the pharmacokinetics of MEDI9929 (AMG 157) in adolescents with mild to moderate asthma.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000" dirty="0"/>
              <a:t>ClinicalTrials.gov website. http://www.clinicaltrials.gov/ct2/show/NCT02512900. Accessed October 18,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pt-BR" sz="1000" dirty="0"/>
              <a:t>AstraZeneca; MedImmune LLC.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phase 1 study to evaluate the safety, tolerability, pharmacokinetics and immunogenicity of MEDI9929 after single administration in healthy male Japanese subjects. </a:t>
            </a:r>
            <a:r>
              <a:rPr lang="pt-BR" sz="1000" dirty="0"/>
              <a:t>ClinicalTrials.gov website. http://www.clinicaltrials.gov/ct2/show/NCT01913028. Accessed December 4,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et al.  Tezepelumab in adults with uncontrolled asthma.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Med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2017;377:936-946. </a:t>
            </a:r>
            <a:endParaRPr lang="es-E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endParaRPr lang="en-US" sz="10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8959DC-5A96-4A83-BB5A-AF9FC9484477}"/>
              </a:ext>
            </a:extLst>
          </p:cNvPr>
          <p:cNvSpPr/>
          <p:nvPr/>
        </p:nvSpPr>
        <p:spPr>
          <a:xfrm>
            <a:off x="609600" y="57150"/>
            <a:ext cx="5748338" cy="1048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FF0000"/>
                </a:solidFill>
              </a:rPr>
              <a:t>NCT00972179: p1/brief summary, study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NCT01405963: p1/brief summary, study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NCT02512900: p1,2/brief summary, study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NCT02054130: p1/brief summary, p2/study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NCT03347279: p2/detailed description, study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NCT03406078: p2/detailed </a:t>
            </a:r>
            <a:r>
              <a:rPr lang="en-US" sz="800" dirty="0" err="1">
                <a:solidFill>
                  <a:srgbClr val="FF0000"/>
                </a:solidFill>
              </a:rPr>
              <a:t>description,study</a:t>
            </a:r>
            <a:r>
              <a:rPr lang="en-US" sz="800" dirty="0">
                <a:solidFill>
                  <a:srgbClr val="FF0000"/>
                </a:solidFill>
              </a:rPr>
              <a:t>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NCT03706079: p1/study description, p2/detailed </a:t>
            </a:r>
            <a:r>
              <a:rPr lang="en-US" sz="800" dirty="0" err="1">
                <a:solidFill>
                  <a:srgbClr val="FF0000"/>
                </a:solidFill>
              </a:rPr>
              <a:t>description,study</a:t>
            </a:r>
            <a:r>
              <a:rPr lang="en-US" sz="800" dirty="0">
                <a:solidFill>
                  <a:srgbClr val="FF0000"/>
                </a:solidFill>
              </a:rPr>
              <a:t>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NCT03688074: p1/study description, p2/detailed </a:t>
            </a:r>
            <a:r>
              <a:rPr lang="en-US" sz="800" dirty="0" err="1">
                <a:solidFill>
                  <a:srgbClr val="FF0000"/>
                </a:solidFill>
              </a:rPr>
              <a:t>description,study</a:t>
            </a:r>
            <a:r>
              <a:rPr lang="en-US" sz="800" dirty="0">
                <a:solidFill>
                  <a:srgbClr val="FF0000"/>
                </a:solidFill>
              </a:rPr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1431483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8338" y="1119188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20262" y="4390313"/>
            <a:ext cx="5837676" cy="497440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CA" b="1" dirty="0"/>
              <a:t>Note:</a:t>
            </a:r>
          </a:p>
          <a:p>
            <a:pPr marL="0" indent="0">
              <a:buNone/>
            </a:pPr>
            <a:r>
              <a:rPr lang="en-CA" dirty="0"/>
              <a:t>Present slide.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References:</a:t>
            </a:r>
            <a:endParaRPr lang="en-US" sz="100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</a:t>
            </a:r>
            <a:r>
              <a:rPr lang="pt-BR" sz="1000" b="0" dirty="0"/>
              <a:t>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 to evaluate tezepelumab in adults &amp; adolescents with severe uncontrolled asthma (NAVIGATOR).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ClinicalTrials.gov website. </a:t>
            </a:r>
            <a:r>
              <a:rPr lang="pt-BR" sz="1000" dirty="0"/>
              <a:t>http://www.clinicaltrials.gov/ct2/show/NCT03347279. Accessed October 18,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S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tudy to evaluate the efficacy and safety of tezepelumab in reducing oral corticosteroid use in adults with oral corticosteroid dependent asthma (SOURCE).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http://www.clinicaltrials.gov/ct2/show/NCT03406078. Accessed May 16,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 study to evaluate the safety and tolerability of tezepelumab in adults and adolescents with severe, uncontrolled asthma (DESTINATION). ClinicalTrials.gov website. </a:t>
            </a:r>
            <a:r>
              <a:rPr lang="pt-BR" sz="1000" dirty="0"/>
              <a:t>http://www.clinicaltrials.gov/ct2/show/NCT03706079. Accessed October 18,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 to evaluate tezepelumab on airway inflammation in adults with uncontrolled asthma. ClinicalTrials.gov website. </a:t>
            </a:r>
            <a:r>
              <a:rPr lang="pt-BR" sz="1000" dirty="0"/>
              <a:t>http://www.clinicaltrials.gov/ct2/show/NCT03688074. Accessed October 18, 2018.</a:t>
            </a:r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endParaRPr lang="en-US" sz="10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8959DC-5A96-4A83-BB5A-AF9FC9484477}"/>
              </a:ext>
            </a:extLst>
          </p:cNvPr>
          <p:cNvSpPr/>
          <p:nvPr/>
        </p:nvSpPr>
        <p:spPr>
          <a:xfrm>
            <a:off x="609600" y="57150"/>
            <a:ext cx="5748338" cy="1048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FF0000"/>
                </a:solidFill>
              </a:rPr>
              <a:t>NCT00972179: p1/brief summary, study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NCT01405963: p1/brief summary, study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NCT02512900: p1,2/brief summary, study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NCT02054130: p1/brief summary, p2/study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NCT03347279: p2/detailed description, study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NCT03406078: p2/detailed </a:t>
            </a:r>
            <a:r>
              <a:rPr lang="en-US" sz="800" dirty="0" err="1">
                <a:solidFill>
                  <a:srgbClr val="FF0000"/>
                </a:solidFill>
              </a:rPr>
              <a:t>description,study</a:t>
            </a:r>
            <a:r>
              <a:rPr lang="en-US" sz="800" dirty="0">
                <a:solidFill>
                  <a:srgbClr val="FF0000"/>
                </a:solidFill>
              </a:rPr>
              <a:t>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NCT03706079: p1/study description, p2/detailed </a:t>
            </a:r>
            <a:r>
              <a:rPr lang="en-US" sz="800" dirty="0" err="1">
                <a:solidFill>
                  <a:srgbClr val="FF0000"/>
                </a:solidFill>
              </a:rPr>
              <a:t>description,study</a:t>
            </a:r>
            <a:r>
              <a:rPr lang="en-US" sz="800" dirty="0">
                <a:solidFill>
                  <a:srgbClr val="FF0000"/>
                </a:solidFill>
              </a:rPr>
              <a:t>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NCT03688074: p1/study description, p2/detailed </a:t>
            </a:r>
            <a:r>
              <a:rPr lang="en-US" sz="800" dirty="0" err="1">
                <a:solidFill>
                  <a:srgbClr val="FF0000"/>
                </a:solidFill>
              </a:rPr>
              <a:t>description,study</a:t>
            </a:r>
            <a:r>
              <a:rPr lang="en-US" sz="800" dirty="0">
                <a:solidFill>
                  <a:srgbClr val="FF0000"/>
                </a:solidFill>
              </a:rPr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116926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27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Present</a:t>
            </a:r>
            <a:r>
              <a:rPr lang="en-US" baseline="0" dirty="0"/>
              <a:t> slide.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lvl="0" indent="0">
              <a:buNone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et al.  Tezepelumab in adults with uncontrolled asthma.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Med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2017;377:936-946. 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51AE-7ABC-314D-AFAD-47B860ED6FF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C2DE7-75C0-4514-8079-7A9EBE626D5E}"/>
              </a:ext>
            </a:extLst>
          </p:cNvPr>
          <p:cNvSpPr/>
          <p:nvPr/>
        </p:nvSpPr>
        <p:spPr>
          <a:xfrm>
            <a:off x="641350" y="618500"/>
            <a:ext cx="5575300" cy="45607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Corren_2017: p936/para2, p938/col1/para2;col2/para1, p937/col2/para1, p939/col2/para3</a:t>
            </a:r>
          </a:p>
        </p:txBody>
      </p:sp>
    </p:spTree>
    <p:extLst>
      <p:ext uri="{BB962C8B-B14F-4D97-AF65-F5344CB8AC3E}">
        <p14:creationId xmlns:p14="http://schemas.microsoft.com/office/powerpoint/2010/main" val="390406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Z_RGB_H_COL.jpg"/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013" y="142425"/>
            <a:ext cx="2664000" cy="87997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41013" y="2268638"/>
            <a:ext cx="11808000" cy="43945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288002" y="1848643"/>
            <a:ext cx="9097012" cy="67200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3733" b="1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Click to add presentation title</a:t>
            </a:r>
          </a:p>
        </p:txBody>
      </p:sp>
      <p:sp>
        <p:nvSpPr>
          <p:cNvPr id="9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2" y="3190257"/>
            <a:ext cx="9097011" cy="159429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lnSpc>
                <a:spcPts val="1467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dirty="0"/>
              <a:t>Click to add subtitle if necessary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83441-21AE-4117-994A-6649DC930E5E}"/>
              </a:ext>
            </a:extLst>
          </p:cNvPr>
          <p:cNvSpPr txBox="1"/>
          <p:nvPr userDrawn="1"/>
        </p:nvSpPr>
        <p:spPr>
          <a:xfrm>
            <a:off x="10160000" y="6611780"/>
            <a:ext cx="203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baseline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AstraZeneca 2018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FCA5801-9220-4E7B-9EDF-28B499B9CC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3729" y="5865464"/>
            <a:ext cx="1451151" cy="182880"/>
          </a:xfrm>
        </p:spPr>
        <p:txBody>
          <a:bodyPr anchor="t">
            <a:noAutofit/>
          </a:bodyPr>
          <a:lstStyle>
            <a:lvl1pPr marL="0" indent="0">
              <a:spcBef>
                <a:spcPts val="300"/>
              </a:spcBef>
              <a:buNone/>
              <a:defRPr sz="10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XX-XXXX-ALL-XXXX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E57FD-B4CA-4FEC-8695-AC40C5080EF3}"/>
              </a:ext>
            </a:extLst>
          </p:cNvPr>
          <p:cNvSpPr txBox="1"/>
          <p:nvPr userDrawn="1"/>
        </p:nvSpPr>
        <p:spPr>
          <a:xfrm>
            <a:off x="288002" y="5803221"/>
            <a:ext cx="28552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Veeva Vault MedComms Document Number: 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Approval Date: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Expiration Date: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5AE65CC-53A8-4B6D-A45D-F840C8C137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09189" y="6321258"/>
            <a:ext cx="1451151" cy="182880"/>
          </a:xfrm>
        </p:spPr>
        <p:txBody>
          <a:bodyPr anchor="t">
            <a:noAutofit/>
          </a:bodyPr>
          <a:lstStyle>
            <a:lvl1pPr marL="0" indent="0">
              <a:spcBef>
                <a:spcPts val="300"/>
              </a:spcBef>
              <a:buNone/>
              <a:defRPr sz="10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MM/YY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46DDC66-D58B-400F-82BF-795384A740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04732" y="6097532"/>
            <a:ext cx="1451151" cy="183970"/>
          </a:xfrm>
        </p:spPr>
        <p:txBody>
          <a:bodyPr anchor="t">
            <a:noAutofit/>
          </a:bodyPr>
          <a:lstStyle>
            <a:lvl1pPr marL="0" indent="0">
              <a:spcBef>
                <a:spcPts val="300"/>
              </a:spcBef>
              <a:buNone/>
              <a:defRPr sz="10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MM/YY</a:t>
            </a:r>
          </a:p>
        </p:txBody>
      </p:sp>
    </p:spTree>
    <p:extLst>
      <p:ext uri="{BB962C8B-B14F-4D97-AF65-F5344CB8AC3E}">
        <p14:creationId xmlns:p14="http://schemas.microsoft.com/office/powerpoint/2010/main" val="6003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952511" y="6521477"/>
            <a:ext cx="2143300" cy="332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93501" y="1028700"/>
            <a:ext cx="11998500" cy="2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E3A5-F483-4560-8FF9-FCB3A3589909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rm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11277600" cy="48051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67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3501" y="1028700"/>
            <a:ext cx="11998500" cy="2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012E-D535-4D45-93DD-9B16E0D20A43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</p:spTree>
    <p:extLst>
      <p:ext uri="{BB962C8B-B14F-4D97-AF65-F5344CB8AC3E}">
        <p14:creationId xmlns:p14="http://schemas.microsoft.com/office/powerpoint/2010/main" val="2735283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93501" y="1028700"/>
            <a:ext cx="11998500" cy="2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58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17A7-6EBC-4C1C-AD51-089E245915CC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rm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112776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7259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2FBD-3F74-4F97-BE29-86BD239E7179}" type="datetime1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</p:spTree>
    <p:extLst>
      <p:ext uri="{BB962C8B-B14F-4D97-AF65-F5344CB8AC3E}">
        <p14:creationId xmlns:p14="http://schemas.microsoft.com/office/powerpoint/2010/main" val="2282240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93500" y="3878263"/>
            <a:ext cx="11808000" cy="28368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8" name="Rectangle 7"/>
          <p:cNvSpPr/>
          <p:nvPr userDrawn="1"/>
        </p:nvSpPr>
        <p:spPr>
          <a:xfrm>
            <a:off x="193500" y="3771901"/>
            <a:ext cx="11808000" cy="522742"/>
          </a:xfrm>
          <a:custGeom>
            <a:avLst/>
            <a:gdLst>
              <a:gd name="connsiteX0" fmla="*/ 0 w 8856000"/>
              <a:gd name="connsiteY0" fmla="*/ 0 h 106363"/>
              <a:gd name="connsiteX1" fmla="*/ 8856000 w 8856000"/>
              <a:gd name="connsiteY1" fmla="*/ 0 h 106363"/>
              <a:gd name="connsiteX2" fmla="*/ 8856000 w 8856000"/>
              <a:gd name="connsiteY2" fmla="*/ 106363 h 106363"/>
              <a:gd name="connsiteX3" fmla="*/ 0 w 8856000"/>
              <a:gd name="connsiteY3" fmla="*/ 106363 h 106363"/>
              <a:gd name="connsiteX4" fmla="*/ 0 w 8856000"/>
              <a:gd name="connsiteY4" fmla="*/ 0 h 106363"/>
              <a:gd name="connsiteX0" fmla="*/ 0 w 8856000"/>
              <a:gd name="connsiteY0" fmla="*/ 0 h 522742"/>
              <a:gd name="connsiteX1" fmla="*/ 8856000 w 8856000"/>
              <a:gd name="connsiteY1" fmla="*/ 0 h 522742"/>
              <a:gd name="connsiteX2" fmla="*/ 8856000 w 8856000"/>
              <a:gd name="connsiteY2" fmla="*/ 522742 h 522742"/>
              <a:gd name="connsiteX3" fmla="*/ 0 w 8856000"/>
              <a:gd name="connsiteY3" fmla="*/ 106363 h 522742"/>
              <a:gd name="connsiteX4" fmla="*/ 0 w 8856000"/>
              <a:gd name="connsiteY4" fmla="*/ 0 h 522742"/>
              <a:gd name="connsiteX0" fmla="*/ 0 w 8856000"/>
              <a:gd name="connsiteY0" fmla="*/ 0 h 522742"/>
              <a:gd name="connsiteX1" fmla="*/ 8856000 w 8856000"/>
              <a:gd name="connsiteY1" fmla="*/ 0 h 522742"/>
              <a:gd name="connsiteX2" fmla="*/ 8856000 w 8856000"/>
              <a:gd name="connsiteY2" fmla="*/ 522742 h 522742"/>
              <a:gd name="connsiteX3" fmla="*/ 0 w 8856000"/>
              <a:gd name="connsiteY3" fmla="*/ 204335 h 522742"/>
              <a:gd name="connsiteX4" fmla="*/ 0 w 8856000"/>
              <a:gd name="connsiteY4" fmla="*/ 0 h 5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000" h="522742">
                <a:moveTo>
                  <a:pt x="0" y="0"/>
                </a:moveTo>
                <a:lnTo>
                  <a:pt x="8856000" y="0"/>
                </a:lnTo>
                <a:lnTo>
                  <a:pt x="8856000" y="522742"/>
                </a:lnTo>
                <a:lnTo>
                  <a:pt x="0" y="2043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9952511" y="6532628"/>
            <a:ext cx="2143300" cy="332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7"/>
          <p:cNvSpPr/>
          <p:nvPr userDrawn="1"/>
        </p:nvSpPr>
        <p:spPr>
          <a:xfrm rot="10800000">
            <a:off x="193500" y="6193506"/>
            <a:ext cx="11808000" cy="522742"/>
          </a:xfrm>
          <a:custGeom>
            <a:avLst/>
            <a:gdLst>
              <a:gd name="connsiteX0" fmla="*/ 0 w 8856000"/>
              <a:gd name="connsiteY0" fmla="*/ 0 h 106363"/>
              <a:gd name="connsiteX1" fmla="*/ 8856000 w 8856000"/>
              <a:gd name="connsiteY1" fmla="*/ 0 h 106363"/>
              <a:gd name="connsiteX2" fmla="*/ 8856000 w 8856000"/>
              <a:gd name="connsiteY2" fmla="*/ 106363 h 106363"/>
              <a:gd name="connsiteX3" fmla="*/ 0 w 8856000"/>
              <a:gd name="connsiteY3" fmla="*/ 106363 h 106363"/>
              <a:gd name="connsiteX4" fmla="*/ 0 w 8856000"/>
              <a:gd name="connsiteY4" fmla="*/ 0 h 106363"/>
              <a:gd name="connsiteX0" fmla="*/ 0 w 8856000"/>
              <a:gd name="connsiteY0" fmla="*/ 0 h 522742"/>
              <a:gd name="connsiteX1" fmla="*/ 8856000 w 8856000"/>
              <a:gd name="connsiteY1" fmla="*/ 0 h 522742"/>
              <a:gd name="connsiteX2" fmla="*/ 8856000 w 8856000"/>
              <a:gd name="connsiteY2" fmla="*/ 522742 h 522742"/>
              <a:gd name="connsiteX3" fmla="*/ 0 w 8856000"/>
              <a:gd name="connsiteY3" fmla="*/ 106363 h 522742"/>
              <a:gd name="connsiteX4" fmla="*/ 0 w 8856000"/>
              <a:gd name="connsiteY4" fmla="*/ 0 h 522742"/>
              <a:gd name="connsiteX0" fmla="*/ 0 w 8856000"/>
              <a:gd name="connsiteY0" fmla="*/ 0 h 522742"/>
              <a:gd name="connsiteX1" fmla="*/ 8856000 w 8856000"/>
              <a:gd name="connsiteY1" fmla="*/ 0 h 522742"/>
              <a:gd name="connsiteX2" fmla="*/ 8856000 w 8856000"/>
              <a:gd name="connsiteY2" fmla="*/ 522742 h 522742"/>
              <a:gd name="connsiteX3" fmla="*/ 0 w 8856000"/>
              <a:gd name="connsiteY3" fmla="*/ 204335 h 522742"/>
              <a:gd name="connsiteX4" fmla="*/ 0 w 8856000"/>
              <a:gd name="connsiteY4" fmla="*/ 0 h 5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000" h="522742">
                <a:moveTo>
                  <a:pt x="0" y="0"/>
                </a:moveTo>
                <a:lnTo>
                  <a:pt x="8856000" y="0"/>
                </a:lnTo>
                <a:lnTo>
                  <a:pt x="8856000" y="522742"/>
                </a:lnTo>
                <a:lnTo>
                  <a:pt x="0" y="2043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122716" y="6478006"/>
            <a:ext cx="1878784" cy="246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/>
                </a:solidFill>
                <a:cs typeface="Arial" pitchFamily="34" charset="0"/>
              </a:rPr>
              <a:t>© AstraZeneca 2017</a:t>
            </a:r>
          </a:p>
        </p:txBody>
      </p:sp>
      <p:pic>
        <p:nvPicPr>
          <p:cNvPr id="10" name="Picture 9">
            <a:hlinkClick r:id="rId2" action="ppaction://hlinksldjump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933" y="5715000"/>
            <a:ext cx="641105" cy="6538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79207"/>
            <a:ext cx="11277600" cy="1828800"/>
          </a:xfrm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93501" y="1028700"/>
            <a:ext cx="11998500" cy="2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67200"/>
            <a:ext cx="11277600" cy="1371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658756"/>
            <a:ext cx="9855200" cy="871538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>
                <a:solidFill>
                  <a:schemeClr val="accent1"/>
                </a:solidFill>
              </a:defRPr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</p:spTree>
    <p:extLst>
      <p:ext uri="{BB962C8B-B14F-4D97-AF65-F5344CB8AC3E}">
        <p14:creationId xmlns:p14="http://schemas.microsoft.com/office/powerpoint/2010/main" val="485509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8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1999" y="194217"/>
            <a:ext cx="11904751" cy="6559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Rectangle 7"/>
          <p:cNvSpPr/>
          <p:nvPr userDrawn="1"/>
        </p:nvSpPr>
        <p:spPr>
          <a:xfrm rot="10800000">
            <a:off x="191261" y="6171078"/>
            <a:ext cx="11905488" cy="583752"/>
          </a:xfrm>
          <a:custGeom>
            <a:avLst/>
            <a:gdLst>
              <a:gd name="connsiteX0" fmla="*/ 0 w 8856000"/>
              <a:gd name="connsiteY0" fmla="*/ 0 h 106363"/>
              <a:gd name="connsiteX1" fmla="*/ 8856000 w 8856000"/>
              <a:gd name="connsiteY1" fmla="*/ 0 h 106363"/>
              <a:gd name="connsiteX2" fmla="*/ 8856000 w 8856000"/>
              <a:gd name="connsiteY2" fmla="*/ 106363 h 106363"/>
              <a:gd name="connsiteX3" fmla="*/ 0 w 8856000"/>
              <a:gd name="connsiteY3" fmla="*/ 106363 h 106363"/>
              <a:gd name="connsiteX4" fmla="*/ 0 w 8856000"/>
              <a:gd name="connsiteY4" fmla="*/ 0 h 106363"/>
              <a:gd name="connsiteX0" fmla="*/ 0 w 8856000"/>
              <a:gd name="connsiteY0" fmla="*/ 0 h 522742"/>
              <a:gd name="connsiteX1" fmla="*/ 8856000 w 8856000"/>
              <a:gd name="connsiteY1" fmla="*/ 0 h 522742"/>
              <a:gd name="connsiteX2" fmla="*/ 8856000 w 8856000"/>
              <a:gd name="connsiteY2" fmla="*/ 522742 h 522742"/>
              <a:gd name="connsiteX3" fmla="*/ 0 w 8856000"/>
              <a:gd name="connsiteY3" fmla="*/ 106363 h 522742"/>
              <a:gd name="connsiteX4" fmla="*/ 0 w 8856000"/>
              <a:gd name="connsiteY4" fmla="*/ 0 h 522742"/>
              <a:gd name="connsiteX0" fmla="*/ 0 w 8856000"/>
              <a:gd name="connsiteY0" fmla="*/ 0 h 522742"/>
              <a:gd name="connsiteX1" fmla="*/ 8856000 w 8856000"/>
              <a:gd name="connsiteY1" fmla="*/ 0 h 522742"/>
              <a:gd name="connsiteX2" fmla="*/ 8856000 w 8856000"/>
              <a:gd name="connsiteY2" fmla="*/ 522742 h 522742"/>
              <a:gd name="connsiteX3" fmla="*/ 0 w 8856000"/>
              <a:gd name="connsiteY3" fmla="*/ 204335 h 522742"/>
              <a:gd name="connsiteX4" fmla="*/ 0 w 8856000"/>
              <a:gd name="connsiteY4" fmla="*/ 0 h 5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000" h="522742">
                <a:moveTo>
                  <a:pt x="0" y="0"/>
                </a:moveTo>
                <a:lnTo>
                  <a:pt x="8856000" y="0"/>
                </a:lnTo>
                <a:lnTo>
                  <a:pt x="8856000" y="522742"/>
                </a:lnTo>
                <a:lnTo>
                  <a:pt x="0" y="2043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2" name="Rectangle 7"/>
          <p:cNvSpPr/>
          <p:nvPr userDrawn="1"/>
        </p:nvSpPr>
        <p:spPr>
          <a:xfrm>
            <a:off x="193500" y="156117"/>
            <a:ext cx="11905488" cy="603162"/>
          </a:xfrm>
          <a:custGeom>
            <a:avLst/>
            <a:gdLst>
              <a:gd name="connsiteX0" fmla="*/ 0 w 8856000"/>
              <a:gd name="connsiteY0" fmla="*/ 0 h 106363"/>
              <a:gd name="connsiteX1" fmla="*/ 8856000 w 8856000"/>
              <a:gd name="connsiteY1" fmla="*/ 0 h 106363"/>
              <a:gd name="connsiteX2" fmla="*/ 8856000 w 8856000"/>
              <a:gd name="connsiteY2" fmla="*/ 106363 h 106363"/>
              <a:gd name="connsiteX3" fmla="*/ 0 w 8856000"/>
              <a:gd name="connsiteY3" fmla="*/ 106363 h 106363"/>
              <a:gd name="connsiteX4" fmla="*/ 0 w 8856000"/>
              <a:gd name="connsiteY4" fmla="*/ 0 h 106363"/>
              <a:gd name="connsiteX0" fmla="*/ 0 w 8856000"/>
              <a:gd name="connsiteY0" fmla="*/ 0 h 522742"/>
              <a:gd name="connsiteX1" fmla="*/ 8856000 w 8856000"/>
              <a:gd name="connsiteY1" fmla="*/ 0 h 522742"/>
              <a:gd name="connsiteX2" fmla="*/ 8856000 w 8856000"/>
              <a:gd name="connsiteY2" fmla="*/ 522742 h 522742"/>
              <a:gd name="connsiteX3" fmla="*/ 0 w 8856000"/>
              <a:gd name="connsiteY3" fmla="*/ 106363 h 522742"/>
              <a:gd name="connsiteX4" fmla="*/ 0 w 8856000"/>
              <a:gd name="connsiteY4" fmla="*/ 0 h 522742"/>
              <a:gd name="connsiteX0" fmla="*/ 0 w 8856000"/>
              <a:gd name="connsiteY0" fmla="*/ 0 h 522742"/>
              <a:gd name="connsiteX1" fmla="*/ 8856000 w 8856000"/>
              <a:gd name="connsiteY1" fmla="*/ 0 h 522742"/>
              <a:gd name="connsiteX2" fmla="*/ 8856000 w 8856000"/>
              <a:gd name="connsiteY2" fmla="*/ 522742 h 522742"/>
              <a:gd name="connsiteX3" fmla="*/ 0 w 8856000"/>
              <a:gd name="connsiteY3" fmla="*/ 204335 h 522742"/>
              <a:gd name="connsiteX4" fmla="*/ 0 w 8856000"/>
              <a:gd name="connsiteY4" fmla="*/ 0 h 5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000" h="522742">
                <a:moveTo>
                  <a:pt x="0" y="0"/>
                </a:moveTo>
                <a:lnTo>
                  <a:pt x="8856000" y="0"/>
                </a:lnTo>
                <a:lnTo>
                  <a:pt x="8856000" y="522742"/>
                </a:lnTo>
                <a:lnTo>
                  <a:pt x="0" y="2043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0365"/>
            <a:ext cx="11277600" cy="535531"/>
          </a:xfrm>
        </p:spPr>
        <p:txBody>
          <a:bodyPr anchor="t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429001"/>
            <a:ext cx="11277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122716" y="6529714"/>
            <a:ext cx="1878784" cy="246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/>
                </a:solidFill>
                <a:cs typeface="Arial" pitchFamily="34" charset="0"/>
              </a:rPr>
              <a:t>© AstraZeneca 2017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29301"/>
            <a:ext cx="9855200" cy="885825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>
                <a:solidFill>
                  <a:schemeClr val="accent1"/>
                </a:solidFill>
              </a:defRPr>
            </a:lvl1pPr>
            <a:lvl2pPr marL="228600" indent="0">
              <a:spcBef>
                <a:spcPts val="300"/>
              </a:spcBef>
              <a:buNone/>
              <a:defRPr sz="1000">
                <a:solidFill>
                  <a:schemeClr val="bg1"/>
                </a:solidFill>
              </a:defRPr>
            </a:lvl2pPr>
            <a:lvl3pPr marL="457200" indent="0">
              <a:spcBef>
                <a:spcPts val="300"/>
              </a:spcBef>
              <a:buNone/>
              <a:defRPr sz="1000">
                <a:solidFill>
                  <a:schemeClr val="bg1"/>
                </a:solidFill>
              </a:defRPr>
            </a:lvl3pPr>
            <a:lvl4pPr marL="685800" indent="0">
              <a:spcBef>
                <a:spcPts val="300"/>
              </a:spcBef>
              <a:buNone/>
              <a:defRPr sz="1000">
                <a:solidFill>
                  <a:schemeClr val="bg1"/>
                </a:solidFill>
              </a:defRPr>
            </a:lvl4pPr>
            <a:lvl5pPr marL="914400" indent="0">
              <a:spcBef>
                <a:spcPts val="300"/>
              </a:spcBef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Reference(s)</a:t>
            </a:r>
          </a:p>
        </p:txBody>
      </p:sp>
    </p:spTree>
    <p:extLst>
      <p:ext uri="{BB962C8B-B14F-4D97-AF65-F5344CB8AC3E}">
        <p14:creationId xmlns:p14="http://schemas.microsoft.com/office/powerpoint/2010/main" val="21706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C234-7D1C-4384-A905-008DFBE8EF5A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1872"/>
            <a:ext cx="5638800" cy="45570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261872"/>
            <a:ext cx="5638800" cy="45570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824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4716"/>
            <a:ext cx="5638800" cy="42828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1264716"/>
            <a:ext cx="5638800" cy="42828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7E64-03E0-4736-A72A-419B9E79BDA8}" type="datetime1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92998"/>
            <a:ext cx="5638800" cy="41363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1692998"/>
            <a:ext cx="5638800" cy="41363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640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1277600" cy="8001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70432" y="5440680"/>
            <a:ext cx="9875520" cy="365760"/>
          </a:xfrm>
          <a:prstGeom prst="round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enter caption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4BC0-AD06-49B5-8220-0C334CCF0227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476"/>
            <a:ext cx="11277600" cy="4185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07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3164-1FC9-4009-B0AB-D56AA902E8BB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C7432E5-F8E0-41AE-9A6B-AD730338B00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rm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112776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0506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46C4-BE7B-4A0C-9FE8-88224C80B129}" type="datetime1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170432" y="5440680"/>
            <a:ext cx="9875520" cy="361950"/>
          </a:xfrm>
          <a:prstGeom prst="round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enter caption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</p:spTree>
    <p:extLst>
      <p:ext uri="{BB962C8B-B14F-4D97-AF65-F5344CB8AC3E}">
        <p14:creationId xmlns:p14="http://schemas.microsoft.com/office/powerpoint/2010/main" val="88098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3501" y="1028700"/>
            <a:ext cx="11998500" cy="2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34AB-46E8-4287-B455-5336B4258258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rm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11277600" cy="48051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8954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952511" y="6521477"/>
            <a:ext cx="2143300" cy="332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193501" y="1028700"/>
            <a:ext cx="11998500" cy="2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9B98-250A-4E90-A533-92ED6C3A119E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rm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11277600" cy="48051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9936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3501" y="1028700"/>
            <a:ext cx="11998500" cy="2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790B-1725-45D0-9B43-1DDAAD473DF1}" type="datetime1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</p:spTree>
    <p:extLst>
      <p:ext uri="{BB962C8B-B14F-4D97-AF65-F5344CB8AC3E}">
        <p14:creationId xmlns:p14="http://schemas.microsoft.com/office/powerpoint/2010/main" val="591157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93501" y="1028700"/>
            <a:ext cx="11998500" cy="2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23B8-12B5-4E00-B4BC-E9AA26E9921F}" type="datetime1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</p:spTree>
    <p:extLst>
      <p:ext uri="{BB962C8B-B14F-4D97-AF65-F5344CB8AC3E}">
        <p14:creationId xmlns:p14="http://schemas.microsoft.com/office/powerpoint/2010/main" val="9679154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100053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07202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53591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571590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6251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3500" y="156117"/>
            <a:ext cx="11808000" cy="6455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70365"/>
            <a:ext cx="11277600" cy="535531"/>
          </a:xfrm>
        </p:spPr>
        <p:txBody>
          <a:bodyPr anchor="t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187F-77D8-44AB-99A3-596B6D28DB9F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290D6F0-A744-4762-BA4F-BBADC0F285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5905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>
                <a:solidFill>
                  <a:schemeClr val="bg1"/>
                </a:solidFill>
              </a:defRPr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F0994-F17C-46C2-935A-B93E8CA3C61A}"/>
              </a:ext>
            </a:extLst>
          </p:cNvPr>
          <p:cNvSpPr txBox="1"/>
          <p:nvPr userDrawn="1"/>
        </p:nvSpPr>
        <p:spPr>
          <a:xfrm>
            <a:off x="10160000" y="6611780"/>
            <a:ext cx="203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baseline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AstraZeneca 2018</a:t>
            </a:r>
          </a:p>
        </p:txBody>
      </p:sp>
    </p:spTree>
    <p:extLst>
      <p:ext uri="{BB962C8B-B14F-4D97-AF65-F5344CB8AC3E}">
        <p14:creationId xmlns:p14="http://schemas.microsoft.com/office/powerpoint/2010/main" val="28912148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559690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15383" y="1649464"/>
            <a:ext cx="9408000" cy="2160000"/>
          </a:xfrm>
          <a:prstGeom prst="rect">
            <a:avLst/>
          </a:prstGeom>
        </p:spPr>
        <p:txBody>
          <a:bodyPr vert="horz"/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265107" marR="0" indent="-263519" algn="l" defTabSz="9143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/>
            </a:lvl2pPr>
            <a:lvl3pPr marL="622284" marR="0" indent="-180970" algn="l" defTabSz="9143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 sz="1800"/>
            </a:lvl3pPr>
            <a:lvl4pPr marL="1657309" indent="-285744">
              <a:buFont typeface="Arial"/>
              <a:buChar char="•"/>
              <a:defRPr sz="1800"/>
            </a:lvl4pPr>
            <a:lvl5pPr marL="2114498" indent="-285744">
              <a:buFont typeface="Arial"/>
              <a:buChar char="•"/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6800" y="3874617"/>
            <a:ext cx="9408000" cy="1926336"/>
          </a:xfrm>
          <a:prstGeom prst="rect">
            <a:avLst/>
          </a:prstGeom>
        </p:spPr>
        <p:txBody>
          <a:bodyPr/>
          <a:lstStyle>
            <a:lvl1pPr marL="239994" indent="-239994">
              <a:lnSpc>
                <a:spcPct val="100000"/>
              </a:lnSpc>
              <a:spcBef>
                <a:spcPts val="0"/>
              </a:spcBef>
              <a:buClr>
                <a:srgbClr val="830051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19982" indent="-239994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67" baseline="0">
                <a:latin typeface="Arial" pitchFamily="34" charset="0"/>
                <a:cs typeface="Arial" pitchFamily="34" charset="0"/>
              </a:defRPr>
            </a:lvl3pPr>
            <a:lvl4pPr marL="830379" indent="-239994">
              <a:defRPr sz="1867">
                <a:latin typeface="Arial" pitchFamily="34" charset="0"/>
                <a:cs typeface="Arial" pitchFamily="34" charset="0"/>
              </a:defRPr>
            </a:lvl4pPr>
            <a:lvl5pPr marL="830379">
              <a:defRPr sz="1867">
                <a:latin typeface="Arial" pitchFamily="34" charset="0"/>
                <a:cs typeface="Arial" pitchFamily="34" charset="0"/>
              </a:defRPr>
            </a:lvl5pPr>
            <a:lvl6pPr>
              <a:defRPr>
                <a:latin typeface="Arial" pitchFamily="34" charset="0"/>
                <a:cs typeface="Arial" pitchFamily="34" charset="0"/>
              </a:defRPr>
            </a:lvl6pPr>
          </a:lstStyle>
          <a:p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  <a:p>
            <a:pPr lvl="1"/>
            <a:r>
              <a:rPr lang="en-GB" noProof="0"/>
              <a:t>Third level</a:t>
            </a:r>
          </a:p>
          <a:p>
            <a:pPr lvl="1"/>
            <a:r>
              <a:rPr lang="en-GB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546439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014376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5383" y="1644095"/>
            <a:ext cx="11688232" cy="4230000"/>
          </a:xfrm>
          <a:prstGeom prst="rect">
            <a:avLst/>
          </a:prstGeom>
        </p:spPr>
        <p:txBody>
          <a:bodyPr/>
          <a:lstStyle>
            <a:lvl1pPr marL="359824" indent="-359824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29984" indent="-179996">
              <a:lnSpc>
                <a:spcPct val="100000"/>
              </a:lnSpc>
              <a:spcBef>
                <a:spcPts val="0"/>
              </a:spcBef>
              <a:buClrTx/>
              <a:buFont typeface="Arial" pitchFamily="34" charset="0"/>
              <a:buChar char="•"/>
              <a:defRPr sz="2133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400" baseline="0">
                <a:latin typeface="Arial" pitchFamily="34" charset="0"/>
                <a:cs typeface="Arial" pitchFamily="34" charset="0"/>
              </a:defRPr>
            </a:lvl3pPr>
            <a:lvl4pPr marL="622784" indent="-179996">
              <a:defRPr sz="1400">
                <a:latin typeface="Arial" pitchFamily="34" charset="0"/>
                <a:cs typeface="Arial" pitchFamily="34" charset="0"/>
              </a:defRPr>
            </a:lvl4pPr>
            <a:lvl5pPr marL="622784">
              <a:defRPr sz="1400">
                <a:latin typeface="Arial" pitchFamily="34" charset="0"/>
                <a:cs typeface="Arial" pitchFamily="34" charset="0"/>
              </a:defRPr>
            </a:lvl5pPr>
            <a:lvl6pPr>
              <a:defRPr>
                <a:latin typeface="Arial" pitchFamily="34" charset="0"/>
                <a:cs typeface="Arial" pitchFamily="34" charset="0"/>
              </a:defRPr>
            </a:lvl6pPr>
          </a:lstStyle>
          <a:p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1"/>
            <a:r>
              <a:rPr lang="en-GB" noProof="0" dirty="0"/>
              <a:t>Third level</a:t>
            </a:r>
          </a:p>
          <a:p>
            <a:pPr lvl="1"/>
            <a:r>
              <a:rPr lang="en-GB" noProof="0" dirty="0"/>
              <a:t>Fourth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609585"/>
            <a:fld id="{3C4F54F3-C349-4609-AFEE-01462D5C7942}" type="slidenum">
              <a:rPr lang="en-GB" smtClean="0">
                <a:solidFill>
                  <a:srgbClr val="000000"/>
                </a:solidFill>
              </a:rPr>
              <a:pPr defTabSz="609585"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 dirty="0"/>
              <a:t>Click to add content title</a:t>
            </a:r>
          </a:p>
        </p:txBody>
      </p:sp>
    </p:spTree>
    <p:extLst>
      <p:ext uri="{BB962C8B-B14F-4D97-AF65-F5344CB8AC3E}">
        <p14:creationId xmlns:p14="http://schemas.microsoft.com/office/powerpoint/2010/main" val="2241485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00000"/>
              </a:lnSpc>
              <a:defRPr sz="3200" b="1" baseline="0">
                <a:solidFill>
                  <a:srgbClr val="83005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16800" y="1645920"/>
            <a:ext cx="9408000" cy="2157984"/>
          </a:xfrm>
          <a:prstGeom prst="rect">
            <a:avLst/>
          </a:prstGeom>
        </p:spPr>
        <p:txBody>
          <a:bodyPr/>
          <a:lstStyle>
            <a:lvl1pPr marL="239994" indent="-239994">
              <a:lnSpc>
                <a:spcPct val="100000"/>
              </a:lnSpc>
              <a:spcBef>
                <a:spcPts val="0"/>
              </a:spcBef>
              <a:buClr>
                <a:srgbClr val="830051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19982" indent="-239994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67" baseline="0">
                <a:latin typeface="Arial" pitchFamily="34" charset="0"/>
                <a:cs typeface="Arial" pitchFamily="34" charset="0"/>
              </a:defRPr>
            </a:lvl3pPr>
            <a:lvl4pPr marL="830379" indent="-239994">
              <a:defRPr sz="1867">
                <a:latin typeface="Arial" pitchFamily="34" charset="0"/>
                <a:cs typeface="Arial" pitchFamily="34" charset="0"/>
              </a:defRPr>
            </a:lvl4pPr>
            <a:lvl5pPr marL="830379">
              <a:defRPr sz="1867">
                <a:latin typeface="Arial" pitchFamily="34" charset="0"/>
                <a:cs typeface="Arial" pitchFamily="34" charset="0"/>
              </a:defRPr>
            </a:lvl5pPr>
            <a:lvl6pPr>
              <a:defRPr>
                <a:latin typeface="Arial" pitchFamily="34" charset="0"/>
                <a:cs typeface="Arial" pitchFamily="34" charset="0"/>
              </a:defRPr>
            </a:lvl6pPr>
          </a:lstStyle>
          <a:p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1"/>
            <a:r>
              <a:rPr lang="en-GB" noProof="0" dirty="0"/>
              <a:t>Third level</a:t>
            </a:r>
          </a:p>
          <a:p>
            <a:pPr lvl="1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567530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Content 1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316082" y="702468"/>
            <a:ext cx="11687535" cy="4320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16800" y="1645920"/>
            <a:ext cx="9408000" cy="2157984"/>
          </a:xfrm>
          <a:prstGeom prst="rect">
            <a:avLst/>
          </a:prstGeom>
        </p:spPr>
        <p:txBody>
          <a:bodyPr/>
          <a:lstStyle>
            <a:lvl1pPr marL="239994" indent="-239994">
              <a:lnSpc>
                <a:spcPct val="100000"/>
              </a:lnSpc>
              <a:spcBef>
                <a:spcPts val="0"/>
              </a:spcBef>
              <a:buClr>
                <a:srgbClr val="830051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19982" indent="-239994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67" baseline="0">
                <a:latin typeface="Arial" pitchFamily="34" charset="0"/>
                <a:cs typeface="Arial" pitchFamily="34" charset="0"/>
              </a:defRPr>
            </a:lvl3pPr>
            <a:lvl4pPr marL="830379" indent="-239994">
              <a:defRPr sz="1867">
                <a:latin typeface="Arial" pitchFamily="34" charset="0"/>
                <a:cs typeface="Arial" pitchFamily="34" charset="0"/>
              </a:defRPr>
            </a:lvl4pPr>
            <a:lvl5pPr marL="830379">
              <a:defRPr sz="1867">
                <a:latin typeface="Arial" pitchFamily="34" charset="0"/>
                <a:cs typeface="Arial" pitchFamily="34" charset="0"/>
              </a:defRPr>
            </a:lvl5pPr>
            <a:lvl6pPr>
              <a:defRPr>
                <a:latin typeface="Arial" pitchFamily="34" charset="0"/>
                <a:cs typeface="Arial" pitchFamily="34" charset="0"/>
              </a:defRPr>
            </a:lvl6pPr>
          </a:lstStyle>
          <a:p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1"/>
            <a:r>
              <a:rPr lang="en-GB" noProof="0" dirty="0"/>
              <a:t>Third level</a:t>
            </a:r>
          </a:p>
          <a:p>
            <a:pPr lvl="1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41055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6800" y="1649463"/>
            <a:ext cx="9408000" cy="2160000"/>
          </a:xfrm>
          <a:prstGeom prst="rect">
            <a:avLst/>
          </a:prstGeom>
        </p:spPr>
        <p:txBody>
          <a:bodyPr vert="horz"/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189" indent="0" algn="l">
              <a:buNone/>
              <a:defRPr sz="1400"/>
            </a:lvl2pPr>
            <a:lvl3pPr marL="914377" indent="0" algn="l">
              <a:buNone/>
              <a:defRPr sz="1400"/>
            </a:lvl3pPr>
            <a:lvl4pPr marL="1371566" indent="0" algn="l">
              <a:buNone/>
              <a:defRPr sz="1400"/>
            </a:lvl4pPr>
            <a:lvl5pPr marL="1828754" indent="0" algn="l">
              <a:buNone/>
              <a:defRPr sz="1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670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1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269647"/>
            <a:ext cx="11687535" cy="41400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000"/>
              </a:lnSpc>
              <a:defRPr sz="3200" b="1" baseline="0">
                <a:solidFill>
                  <a:srgbClr val="83005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9603" y="6312157"/>
            <a:ext cx="692063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GB" smtClean="0"/>
            </a:lvl1pPr>
          </a:lstStyle>
          <a:p>
            <a:pPr algn="r"/>
            <a:fld id="{481F2B7F-198A-42B2-B878-1A7737CDC9EB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9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31E2-EDD0-4116-93D3-AFB5F385AD78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</p:spTree>
    <p:extLst>
      <p:ext uri="{BB962C8B-B14F-4D97-AF65-F5344CB8AC3E}">
        <p14:creationId xmlns:p14="http://schemas.microsoft.com/office/powerpoint/2010/main" val="253634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B74B-AB22-448A-A265-268311487055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1872"/>
            <a:ext cx="5638800" cy="45570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261872"/>
            <a:ext cx="5638800" cy="45570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24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4716"/>
            <a:ext cx="5638800" cy="42828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1264716"/>
            <a:ext cx="5638800" cy="42828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1101-080C-4B85-AC54-06AFAC4F0A81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92998"/>
            <a:ext cx="5638800" cy="41363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1692998"/>
            <a:ext cx="5638800" cy="41363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1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1277600" cy="8001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70432" y="5440680"/>
            <a:ext cx="9875520" cy="365760"/>
          </a:xfrm>
          <a:prstGeom prst="round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enter caption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88B8-10AE-4A18-A901-70972D5E175A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476"/>
            <a:ext cx="11277600" cy="4185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95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230D-527C-497C-AE7B-88F10673E221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C7432E5-F8E0-41AE-9A6B-AD730338B00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170432" y="5440680"/>
            <a:ext cx="9875520" cy="361950"/>
          </a:xfrm>
          <a:prstGeom prst="round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enter caption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</p:spTree>
    <p:extLst>
      <p:ext uri="{BB962C8B-B14F-4D97-AF65-F5344CB8AC3E}">
        <p14:creationId xmlns:p14="http://schemas.microsoft.com/office/powerpoint/2010/main" val="294917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3501" y="1028700"/>
            <a:ext cx="11998500" cy="2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1A09-3DD3-4814-BDCF-935499F15EA0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rm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11277600" cy="48051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984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91300"/>
            <a:ext cx="487680" cy="266700"/>
          </a:xfrm>
          <a:prstGeom prst="rect">
            <a:avLst/>
          </a:prstGeom>
        </p:spPr>
        <p:txBody>
          <a:bodyPr vert="horz" lIns="91440" tIns="45720" rIns="45720" bIns="45720" rtlCol="0" anchor="b" anchorCtr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2"/>
            <a:ext cx="11277600" cy="8000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11277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1871133" y="6534150"/>
            <a:ext cx="1295400" cy="323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0641C-1BFD-4E39-BE68-FA3BD8BB5F86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871133" y="6004515"/>
            <a:ext cx="1295400" cy="427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0000" y="6611780"/>
            <a:ext cx="203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baseline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AstraZeneca 2018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7200" y="1129284"/>
            <a:ext cx="11734800" cy="18288"/>
          </a:xfrm>
          <a:prstGeom prst="rect">
            <a:avLst/>
          </a:prstGeom>
          <a:gradFill flip="none" rotWithShape="1">
            <a:gsLst>
              <a:gs pos="26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196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676" r:id="rId2"/>
    <p:sldLayoutId id="2147483764" r:id="rId3"/>
    <p:sldLayoutId id="2147483677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7" r:id="rId10"/>
    <p:sldLayoutId id="2147483685" r:id="rId11"/>
    <p:sldLayoutId id="214748374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7392" userDrawn="1">
          <p15:clr>
            <a:srgbClr val="F26B43"/>
          </p15:clr>
        </p15:guide>
        <p15:guide id="5" orient="horz" pos="144" userDrawn="1">
          <p15:clr>
            <a:srgbClr val="F26B43"/>
          </p15:clr>
        </p15:guide>
        <p15:guide id="6" orient="horz" pos="648" userDrawn="1">
          <p15:clr>
            <a:srgbClr val="F26B43"/>
          </p15:clr>
        </p15:guide>
        <p15:guide id="7" orient="horz" pos="792" userDrawn="1">
          <p15:clr>
            <a:srgbClr val="F26B43"/>
          </p15:clr>
        </p15:guide>
        <p15:guide id="8" orient="horz" pos="367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91300"/>
            <a:ext cx="487680" cy="266700"/>
          </a:xfrm>
          <a:prstGeom prst="rect">
            <a:avLst/>
          </a:prstGeom>
        </p:spPr>
        <p:txBody>
          <a:bodyPr vert="horz" lIns="91440" tIns="45720" rIns="4572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2"/>
            <a:ext cx="11277600" cy="8000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11277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1871133" y="6534150"/>
            <a:ext cx="1295400" cy="323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ECD78-17A1-461B-90A9-ED0108754E75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871133" y="6004515"/>
            <a:ext cx="1295400" cy="427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0000" y="6611780"/>
            <a:ext cx="203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baseline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AstraZeneca 2017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7200" y="1129284"/>
            <a:ext cx="11734800" cy="18288"/>
          </a:xfrm>
          <a:prstGeom prst="rect">
            <a:avLst/>
          </a:prstGeom>
          <a:gradFill flip="none" rotWithShape="1">
            <a:gsLst>
              <a:gs pos="26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5058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144">
          <p15:clr>
            <a:srgbClr val="F26B43"/>
          </p15:clr>
        </p15:guide>
        <p15:guide id="6" orient="horz" pos="648">
          <p15:clr>
            <a:srgbClr val="F26B43"/>
          </p15:clr>
        </p15:guide>
        <p15:guide id="7" orient="horz" pos="792">
          <p15:clr>
            <a:srgbClr val="F26B43"/>
          </p15:clr>
        </p15:guide>
        <p15:guide id="8" orient="horz" pos="3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905681"/>
              </p:ext>
            </p:extLst>
          </p:nvPr>
        </p:nvGraphicFramePr>
        <p:xfrm>
          <a:off x="398961" y="571246"/>
          <a:ext cx="11394078" cy="454674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11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9616">
                  <a:extLst>
                    <a:ext uri="{9D8B030D-6E8A-4147-A177-3AD203B41FA5}">
                      <a16:colId xmlns:a16="http://schemas.microsoft.com/office/drawing/2014/main" val="152697578"/>
                    </a:ext>
                  </a:extLst>
                </a:gridCol>
                <a:gridCol w="569182">
                  <a:extLst>
                    <a:ext uri="{9D8B030D-6E8A-4147-A177-3AD203B41FA5}">
                      <a16:colId xmlns:a16="http://schemas.microsoft.com/office/drawing/2014/main" val="602447025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377280639"/>
                    </a:ext>
                  </a:extLst>
                </a:gridCol>
                <a:gridCol w="1555531">
                  <a:extLst>
                    <a:ext uri="{9D8B030D-6E8A-4147-A177-3AD203B41FA5}">
                      <a16:colId xmlns:a16="http://schemas.microsoft.com/office/drawing/2014/main" val="3862680058"/>
                    </a:ext>
                  </a:extLst>
                </a:gridCol>
                <a:gridCol w="2764221">
                  <a:extLst>
                    <a:ext uri="{9D8B030D-6E8A-4147-A177-3AD203B41FA5}">
                      <a16:colId xmlns:a16="http://schemas.microsoft.com/office/drawing/2014/main" val="3469142956"/>
                    </a:ext>
                  </a:extLst>
                </a:gridCol>
                <a:gridCol w="1829234">
                  <a:extLst>
                    <a:ext uri="{9D8B030D-6E8A-4147-A177-3AD203B41FA5}">
                      <a16:colId xmlns:a16="http://schemas.microsoft.com/office/drawing/2014/main" val="3435347785"/>
                    </a:ext>
                  </a:extLst>
                </a:gridCol>
              </a:tblGrid>
              <a:tr h="263049"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Asset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&lt;Generic Name: Title&gt;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Tezepelumab: Overview of Key Clinical Studies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049"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Intended Use</a:t>
                      </a:r>
                      <a:endParaRPr lang="en-US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400" b="1" dirty="0"/>
                        <a:t>&lt;Reactive or Internal use&gt;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1400" b="0" dirty="0"/>
                        <a:t>Reactive 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184"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b="1" i="0" dirty="0">
                          <a:solidFill>
                            <a:schemeClr val="bg1"/>
                          </a:solidFill>
                        </a:rPr>
                        <a:t>Approved for Distribution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400" b="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Therapy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Respiratory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29690"/>
                  </a:ext>
                </a:extLst>
              </a:tr>
              <a:tr h="144677">
                <a:tc gridSpan="8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0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Asset Owner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Bhavini Parikh and Esther Garcia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New or Updated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New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04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Document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sz="1400" b="0" dirty="0"/>
                        <a:t>ML-3049-ALL-0007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Based on Asset 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(include Vault</a:t>
                      </a:r>
                      <a:r>
                        <a:rPr lang="en-US" sz="1200" b="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MedComms or PromoMats </a:t>
                      </a:r>
                      <a:r>
                        <a:rPr lang="en-US" sz="12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 number or N/A for not applicable)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488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Approved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11/18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Expiration</a:t>
                      </a:r>
                      <a:r>
                        <a:rPr lang="en-US" sz="1400" b="1" baseline="0" dirty="0"/>
                        <a:t>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11/19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1318">
                <a:tc gridSpan="4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/>
                        <a:t>Technical Review/Fact Check Completed by Global Medical Information </a:t>
                      </a:r>
                      <a:r>
                        <a:rPr lang="en-US" sz="1200" b="0" i="1" dirty="0"/>
                        <a:t>(Yes/No)</a:t>
                      </a:r>
                      <a:endParaRPr lang="en-US" sz="1400" b="0" i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Applicable Copyright</a:t>
                      </a:r>
                      <a:br>
                        <a:rPr lang="en-US" sz="1400" b="1" dirty="0"/>
                      </a:br>
                      <a:r>
                        <a:rPr lang="en-US" sz="1400" b="1" dirty="0"/>
                        <a:t> Permissions Obtained for Graphics </a:t>
                      </a:r>
                      <a:r>
                        <a:rPr lang="en-US" sz="1200" b="0" i="1" dirty="0"/>
                        <a:t>(Yes/No</a:t>
                      </a:r>
                      <a:r>
                        <a:rPr lang="en-US" sz="1100" b="0" i="1" dirty="0"/>
                        <a:t>)</a:t>
                      </a:r>
                      <a:endParaRPr lang="en-US" sz="1200" b="0" i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597037"/>
                  </a:ext>
                </a:extLst>
              </a:tr>
              <a:tr h="144677">
                <a:tc gridSpan="8">
                  <a:txBody>
                    <a:bodyPr/>
                    <a:lstStyle/>
                    <a:p>
                      <a:pPr algn="r"/>
                      <a:endParaRPr lang="en-US" sz="5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7184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This material is globally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approved for use by AstraZeneca Medical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 Affairs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Scientific Personnel only. 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The local market is responsible for interpreting, reviewing, and approving the content according to their local label, rules, and regulations. 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0336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none" kern="1200" baseline="0" dirty="0">
                          <a:solidFill>
                            <a:schemeClr val="tx1"/>
                          </a:solidFill>
                          <a:effectLst/>
                        </a:rPr>
                        <a:t>Additional Disclaimers or Special Instructions: </a:t>
                      </a:r>
                      <a:r>
                        <a:rPr lang="en-US" sz="1400" dirty="0">
                          <a:effectLst/>
                        </a:rPr>
                        <a:t>The information provided here includes details of products or indications that are still in development and are for scientific exchange purposes only.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9245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09143" y="6427425"/>
            <a:ext cx="798285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Refer to the General Properties for this asset in GMIP Content (Veeva Vault MedComms) for additional details. </a:t>
            </a:r>
          </a:p>
          <a:p>
            <a:pPr algn="r"/>
            <a:r>
              <a:rPr lang="en-US" sz="1100" dirty="0"/>
              <a:t>Questions on this asset should be directed to asset owner.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0426" y="87055"/>
            <a:ext cx="4431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Global Medical Affairs Cover Sheet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8961" y="5884690"/>
            <a:ext cx="11394076" cy="55399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500" b="1" dirty="0">
                <a:solidFill>
                  <a:schemeClr val="accent2">
                    <a:lumMod val="50000"/>
                  </a:schemeClr>
                </a:solidFill>
              </a:rPr>
              <a:t>External use of any of the content must be approved for release by your local nominated signatory/local medical process to ensure compliance with local regulations. </a:t>
            </a:r>
          </a:p>
        </p:txBody>
      </p:sp>
    </p:spTree>
    <p:extLst>
      <p:ext uri="{BB962C8B-B14F-4D97-AF65-F5344CB8AC3E}">
        <p14:creationId xmlns:p14="http://schemas.microsoft.com/office/powerpoint/2010/main" val="273922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Phase </a:t>
            </a:r>
            <a:r>
              <a:rPr lang="en-GB" dirty="0"/>
              <a:t>II Study</a:t>
            </a:r>
            <a:r>
              <a:rPr lang="en-US" dirty="0"/>
              <a:t>: Efficacy and Safety Endpoints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2B7F-198A-42B2-B878-1A7737CDC9EB}" type="slidenum">
              <a:rPr>
                <a:solidFill>
                  <a:srgbClr val="000000"/>
                </a:solidFill>
              </a:rPr>
              <a:pPr/>
              <a:t>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1" name="Content Placeholder 4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lvl="1">
              <a:spcBef>
                <a:spcPts val="200"/>
              </a:spcBef>
            </a:pPr>
            <a:r>
              <a:rPr lang="en-US" sz="1000" baseline="30000" dirty="0"/>
              <a:t>a</a:t>
            </a:r>
            <a:r>
              <a:rPr lang="en-US" sz="1000" dirty="0"/>
              <a:t>Th2-high status: </a:t>
            </a:r>
            <a:r>
              <a:rPr lang="en-US" sz="1000" dirty="0" err="1"/>
              <a:t>IgE</a:t>
            </a:r>
            <a:r>
              <a:rPr lang="en-US" sz="1000" dirty="0"/>
              <a:t> &gt;100 IU/mL and blood eosinophil count ≥140 cells/</a:t>
            </a:r>
            <a:r>
              <a:rPr lang="en-US" sz="1000" dirty="0" err="1"/>
              <a:t>μL</a:t>
            </a:r>
            <a:endParaRPr lang="en-US" sz="1000" dirty="0"/>
          </a:p>
          <a:p>
            <a:pPr marL="0" lvl="1">
              <a:spcBef>
                <a:spcPts val="200"/>
              </a:spcBef>
            </a:pPr>
            <a:r>
              <a:rPr lang="en-GB" sz="1000" dirty="0"/>
              <a:t>ACQ-6 = Asthma Control Questionnaire 6; AE = adverse events;</a:t>
            </a:r>
            <a:r>
              <a:rPr lang="en-US" sz="1000" dirty="0"/>
              <a:t> </a:t>
            </a:r>
            <a:r>
              <a:rPr lang="en-GB" sz="1000" dirty="0"/>
              <a:t>AER = asthma exacerbation rate; </a:t>
            </a:r>
            <a:r>
              <a:rPr lang="en-US" sz="1000" dirty="0"/>
              <a:t>AQLQ(S)+12 = Asthma Quality of Life Questionnaire for patients 12 years and older; BD = bronchodilator; FE</a:t>
            </a:r>
            <a:r>
              <a:rPr lang="en-US" sz="1000" baseline="-25000" dirty="0"/>
              <a:t>NO</a:t>
            </a:r>
            <a:r>
              <a:rPr lang="en-US" sz="1000" dirty="0"/>
              <a:t> = fraction of exhaled nitric oxide; FEV</a:t>
            </a:r>
            <a:r>
              <a:rPr lang="en-US" sz="1000" baseline="-25000" dirty="0"/>
              <a:t>1</a:t>
            </a:r>
            <a:r>
              <a:rPr lang="en-US" sz="1000" dirty="0"/>
              <a:t> = forced expiratory volume in 1 second; </a:t>
            </a:r>
            <a:r>
              <a:rPr lang="en-US" sz="1000" dirty="0" err="1"/>
              <a:t>IgE</a:t>
            </a:r>
            <a:r>
              <a:rPr lang="en-US" sz="1000" dirty="0"/>
              <a:t> = immunoglobulin E; Th2 = T helper 2 cell.</a:t>
            </a:r>
            <a:r>
              <a:rPr lang="en-US" sz="1000" dirty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</a:p>
          <a:p>
            <a:r>
              <a:rPr lang="da-DK" dirty="0" err="1"/>
              <a:t>Corren</a:t>
            </a:r>
            <a:r>
              <a:rPr lang="da-DK" dirty="0"/>
              <a:t> J et al. </a:t>
            </a:r>
            <a:r>
              <a:rPr lang="da-DK" i="1" dirty="0"/>
              <a:t>N Engl J Med. </a:t>
            </a:r>
            <a:r>
              <a:rPr lang="da-DK" dirty="0"/>
              <a:t>2017;377:936-946</a:t>
            </a:r>
            <a:r>
              <a:rPr lang="en-US" dirty="0"/>
              <a:t>.</a:t>
            </a:r>
            <a:endParaRPr lang="da-DK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446745"/>
              </p:ext>
            </p:extLst>
          </p:nvPr>
        </p:nvGraphicFramePr>
        <p:xfrm>
          <a:off x="487680" y="1418869"/>
          <a:ext cx="11267268" cy="4496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0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617"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Endpoint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317574"/>
                  </a:ext>
                </a:extLst>
              </a:tr>
              <a:tr h="401149"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Primary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 endpoint</a:t>
                      </a:r>
                      <a:endParaRPr lang="en-US" sz="16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Annualized AER at Week 52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671">
                <a:tc rowSpan="5"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Secondary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endpoints</a:t>
                      </a:r>
                      <a:endParaRPr lang="en-US" sz="16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Annualized AER at Week 52 in prespecified asthma subpopulations: 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High and low eosinophil counts (≥250 and &lt;250 cells/µL)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High and low FE</a:t>
                      </a:r>
                      <a:r>
                        <a:rPr lang="en-US" sz="1400" baseline="-25000" dirty="0">
                          <a:effectLst/>
                        </a:rPr>
                        <a:t>NO</a:t>
                      </a:r>
                      <a:r>
                        <a:rPr lang="en-US" sz="1400" dirty="0">
                          <a:effectLst/>
                        </a:rPr>
                        <a:t> levels (≥24 and &lt;24 ppb)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High and low Th2 </a:t>
                      </a:r>
                      <a:r>
                        <a:rPr lang="en-US" sz="1400" dirty="0" err="1">
                          <a:effectLst/>
                        </a:rPr>
                        <a:t>status</a:t>
                      </a:r>
                      <a:r>
                        <a:rPr lang="en-US" sz="1400" baseline="30000" dirty="0" err="1">
                          <a:effectLst/>
                        </a:rPr>
                        <a:t>a</a:t>
                      </a:r>
                      <a:endParaRPr lang="en-US" sz="1400" baseline="30000" dirty="0">
                        <a:effectLst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400" baseline="0" dirty="0">
                          <a:effectLst/>
                        </a:rPr>
                        <a:t>Serum </a:t>
                      </a:r>
                      <a:r>
                        <a:rPr lang="en-US" sz="1400" baseline="0" dirty="0" err="1">
                          <a:effectLst/>
                        </a:rPr>
                        <a:t>periostin</a:t>
                      </a:r>
                      <a:r>
                        <a:rPr lang="en-US" sz="1400" baseline="0" dirty="0">
                          <a:effectLst/>
                        </a:rPr>
                        <a:t> level (high or low)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400" baseline="0" dirty="0">
                          <a:effectLst/>
                        </a:rPr>
                        <a:t>Current post-BD FEV</a:t>
                      </a:r>
                      <a:r>
                        <a:rPr lang="en-US" sz="1400" baseline="-25000" dirty="0">
                          <a:effectLst/>
                        </a:rPr>
                        <a:t>1</a:t>
                      </a:r>
                      <a:r>
                        <a:rPr lang="en-US" sz="1400" baseline="0" dirty="0">
                          <a:effectLst/>
                        </a:rPr>
                        <a:t> reversibility 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400" baseline="0" dirty="0">
                          <a:effectLst/>
                        </a:rPr>
                        <a:t>Allergic status (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positive or negative fluorescence enzyme immunoassay for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IgE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at baseline)</a:t>
                      </a:r>
                      <a:endParaRPr lang="en-US" sz="1400" baseline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681">
                <a:tc vMerge="1">
                  <a:txBody>
                    <a:bodyPr/>
                    <a:lstStyle/>
                    <a:p>
                      <a:pPr marL="285750" marR="0" lvl="0" indent="-2857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Change in pre-BD FEV</a:t>
                      </a:r>
                      <a:r>
                        <a:rPr lang="en-US" sz="1400" baseline="-25000" dirty="0">
                          <a:effectLst/>
                        </a:rPr>
                        <a:t>1 </a:t>
                      </a:r>
                      <a:r>
                        <a:rPr lang="en-US" sz="1400" dirty="0">
                          <a:effectLst/>
                        </a:rPr>
                        <a:t>at Week 52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Change in post-BD FEV</a:t>
                      </a:r>
                      <a:r>
                        <a:rPr lang="en-US" sz="1400" baseline="-25000" dirty="0">
                          <a:effectLst/>
                        </a:rPr>
                        <a:t>1 </a:t>
                      </a:r>
                      <a:r>
                        <a:rPr lang="en-US" sz="1400" dirty="0">
                          <a:effectLst/>
                        </a:rPr>
                        <a:t>at Week 52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287892"/>
                  </a:ext>
                </a:extLst>
              </a:tr>
              <a:tr h="364681">
                <a:tc vMerge="1"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Change in ACQ-6 at Week 52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84030"/>
                  </a:ext>
                </a:extLst>
              </a:tr>
              <a:tr h="364681">
                <a:tc vMerge="1"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Change in AQLQ at Week 52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478506"/>
                  </a:ext>
                </a:extLst>
              </a:tr>
              <a:tr h="401149"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Safety assessments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AEs</a:t>
                      </a:r>
                      <a:r>
                        <a:rPr lang="en-US" sz="1400" baseline="0" dirty="0"/>
                        <a:t> and </a:t>
                      </a:r>
                      <a:r>
                        <a:rPr lang="en-US" sz="1400" dirty="0"/>
                        <a:t>serious AEs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97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32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Phase </a:t>
            </a:r>
            <a:r>
              <a:rPr lang="en-GB" dirty="0"/>
              <a:t>II Study</a:t>
            </a:r>
            <a:r>
              <a:rPr lang="en-US" dirty="0"/>
              <a:t>: Effect on Asthma Exacerbations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1C66AD-EBED-4EB4-92FC-C6D616B253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684" y="5841468"/>
            <a:ext cx="11017601" cy="1005840"/>
          </a:xfrm>
        </p:spPr>
        <p:txBody>
          <a:bodyPr>
            <a:normAutofit/>
          </a:bodyPr>
          <a:lstStyle/>
          <a:p>
            <a:r>
              <a:rPr lang="en-US" dirty="0"/>
              <a:t>***p</a:t>
            </a:r>
            <a:r>
              <a:rPr lang="en-US" i="1" dirty="0"/>
              <a:t>&lt;</a:t>
            </a:r>
            <a:r>
              <a:rPr lang="en-US" dirty="0"/>
              <a:t>0.001 compared with placebo group. A sequential testing approach was used to adjust for the multiplicity caused by the multiple dose-placebo comparisons. The hierarchy was tezepelumab 280 mg, 210 mg, and 70 mg vs. placebo.</a:t>
            </a:r>
          </a:p>
          <a:p>
            <a:r>
              <a:rPr lang="en-US" dirty="0"/>
              <a:t>AER = asthma exacerbation rate; Q2W = every 2 weeks; Q4W = every 4 weeks.</a:t>
            </a:r>
          </a:p>
          <a:p>
            <a:r>
              <a:rPr lang="da-DK" dirty="0"/>
              <a:t>Corren J et al</a:t>
            </a:r>
            <a:r>
              <a:rPr lang="da-DK" i="1" dirty="0"/>
              <a:t>. </a:t>
            </a:r>
            <a:r>
              <a:rPr lang="da-DK" dirty="0"/>
              <a:t>Supplementary appendix</a:t>
            </a:r>
            <a:r>
              <a:rPr lang="da-DK" i="1" dirty="0"/>
              <a:t>. N Engl J Med. </a:t>
            </a:r>
            <a:r>
              <a:rPr lang="da-DK" dirty="0"/>
              <a:t>2017;377:936-946</a:t>
            </a:r>
            <a:r>
              <a:rPr lang="en-US" dirty="0"/>
              <a:t>.</a:t>
            </a:r>
            <a:endParaRPr lang="da-DK" dirty="0"/>
          </a:p>
        </p:txBody>
      </p:sp>
      <p:grpSp>
        <p:nvGrpSpPr>
          <p:cNvPr id="7" name="Group 6"/>
          <p:cNvGrpSpPr/>
          <p:nvPr/>
        </p:nvGrpSpPr>
        <p:grpSpPr>
          <a:xfrm>
            <a:off x="1377964" y="2119378"/>
            <a:ext cx="8299444" cy="3797905"/>
            <a:chOff x="1408017" y="1934201"/>
            <a:chExt cx="5850037" cy="2421939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593263" y="2748955"/>
              <a:ext cx="2012864" cy="3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67" b="1" dirty="0"/>
                <a:t>Asthma Exacerbation Rate</a:t>
              </a:r>
              <a:br>
                <a:rPr lang="en-GB" sz="1467" b="1" dirty="0"/>
              </a:br>
              <a:r>
                <a:rPr lang="en-GB" sz="1467" b="1" dirty="0"/>
                <a:t>(per patient-year)</a:t>
              </a:r>
              <a:endParaRPr lang="en-US" sz="1467" b="1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846245" y="2034606"/>
              <a:ext cx="5411809" cy="2321534"/>
              <a:chOff x="1846245" y="2034606"/>
              <a:chExt cx="5411809" cy="2321534"/>
            </a:xfrm>
          </p:grpSpPr>
          <p:sp>
            <p:nvSpPr>
              <p:cNvPr id="102" name="Line 10"/>
              <p:cNvSpPr>
                <a:spLocks noChangeShapeType="1"/>
              </p:cNvSpPr>
              <p:nvPr/>
            </p:nvSpPr>
            <p:spPr bwMode="auto">
              <a:xfrm flipH="1">
                <a:off x="2120902" y="2248623"/>
                <a:ext cx="49213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03" name="Line 11"/>
              <p:cNvSpPr>
                <a:spLocks noChangeShapeType="1"/>
              </p:cNvSpPr>
              <p:nvPr/>
            </p:nvSpPr>
            <p:spPr bwMode="auto">
              <a:xfrm flipH="1">
                <a:off x="2120902" y="2811495"/>
                <a:ext cx="49213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04" name="Line 12"/>
              <p:cNvSpPr>
                <a:spLocks noChangeShapeType="1"/>
              </p:cNvSpPr>
              <p:nvPr/>
            </p:nvSpPr>
            <p:spPr bwMode="auto">
              <a:xfrm flipH="1">
                <a:off x="2120902" y="3377174"/>
                <a:ext cx="49213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05" name="Line 13"/>
              <p:cNvSpPr>
                <a:spLocks noChangeShapeType="1"/>
              </p:cNvSpPr>
              <p:nvPr/>
            </p:nvSpPr>
            <p:spPr bwMode="auto">
              <a:xfrm flipH="1">
                <a:off x="2120902" y="3944256"/>
                <a:ext cx="49213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06" name="Line 14"/>
              <p:cNvSpPr>
                <a:spLocks noChangeShapeType="1"/>
              </p:cNvSpPr>
              <p:nvPr/>
            </p:nvSpPr>
            <p:spPr bwMode="auto">
              <a:xfrm>
                <a:off x="2170115" y="3944256"/>
                <a:ext cx="0" cy="4456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07" name="Line 15"/>
              <p:cNvSpPr>
                <a:spLocks noChangeShapeType="1"/>
              </p:cNvSpPr>
              <p:nvPr/>
            </p:nvSpPr>
            <p:spPr bwMode="auto">
              <a:xfrm>
                <a:off x="3439835" y="3944256"/>
                <a:ext cx="0" cy="4456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08" name="Line 16"/>
              <p:cNvSpPr>
                <a:spLocks noChangeShapeType="1"/>
              </p:cNvSpPr>
              <p:nvPr/>
            </p:nvSpPr>
            <p:spPr bwMode="auto">
              <a:xfrm>
                <a:off x="4709555" y="3944256"/>
                <a:ext cx="0" cy="4456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09" name="Line 17"/>
              <p:cNvSpPr>
                <a:spLocks noChangeShapeType="1"/>
              </p:cNvSpPr>
              <p:nvPr/>
            </p:nvSpPr>
            <p:spPr bwMode="auto">
              <a:xfrm>
                <a:off x="5985154" y="3944256"/>
                <a:ext cx="0" cy="4456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10" name="Line 18"/>
              <p:cNvSpPr>
                <a:spLocks noChangeShapeType="1"/>
              </p:cNvSpPr>
              <p:nvPr/>
            </p:nvSpPr>
            <p:spPr bwMode="auto">
              <a:xfrm>
                <a:off x="7254877" y="3944256"/>
                <a:ext cx="0" cy="4456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2407463" y="2034606"/>
                <a:ext cx="4530838" cy="1335549"/>
                <a:chOff x="2407463" y="2034606"/>
                <a:chExt cx="4530838" cy="1335549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2407463" y="2034606"/>
                  <a:ext cx="453083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6614940" y="2069354"/>
                  <a:ext cx="0" cy="117488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ash"/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/>
                <p:nvPr/>
              </p:nvCxnSpPr>
              <p:spPr>
                <a:xfrm>
                  <a:off x="5347384" y="2069354"/>
                  <a:ext cx="0" cy="130080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ash"/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/>
                <p:nvPr/>
              </p:nvCxnSpPr>
              <p:spPr>
                <a:xfrm>
                  <a:off x="4092421" y="2069354"/>
                  <a:ext cx="0" cy="110474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ash"/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Rectangle 35"/>
              <p:cNvSpPr/>
              <p:nvPr/>
            </p:nvSpPr>
            <p:spPr>
              <a:xfrm>
                <a:off x="2170115" y="4153286"/>
                <a:ext cx="5087939" cy="202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67" b="1" dirty="0"/>
                  <a:t>Treatment Group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422599" y="3963172"/>
                <a:ext cx="487217" cy="189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333" dirty="0"/>
                  <a:t>N=146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147577" y="3963172"/>
                <a:ext cx="487217" cy="189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333" dirty="0"/>
                  <a:t>N=145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872556" y="3963172"/>
                <a:ext cx="487217" cy="189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333" dirty="0"/>
                  <a:t>N=145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597534" y="3963172"/>
                <a:ext cx="487217" cy="189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333" dirty="0"/>
                  <a:t>N=148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846245" y="3840996"/>
                <a:ext cx="280443" cy="176643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r"/>
                <a:r>
                  <a:rPr lang="en-US" sz="1200" dirty="0"/>
                  <a:t>0.0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846245" y="3281289"/>
                <a:ext cx="280443" cy="176643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r"/>
                <a:r>
                  <a:rPr lang="en-US" sz="1200" dirty="0"/>
                  <a:t>0.2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846245" y="2719617"/>
                <a:ext cx="280443" cy="176643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r"/>
                <a:r>
                  <a:rPr lang="en-US" sz="1200" dirty="0"/>
                  <a:t>0.4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846245" y="2160791"/>
                <a:ext cx="280443" cy="176643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r"/>
                <a:r>
                  <a:rPr lang="en-US" sz="1200" dirty="0"/>
                  <a:t>0.6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890570" y="2518092"/>
                <a:ext cx="419423" cy="2158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3865"/>
                    </a:solidFill>
                  </a:rPr>
                  <a:t>61%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792353" y="2495059"/>
                <a:ext cx="1090363" cy="5436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0006F"/>
                    </a:solidFill>
                  </a:rPr>
                  <a:t>71%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404305" y="2518092"/>
                <a:ext cx="419423" cy="2158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29600"/>
                    </a:solidFill>
                  </a:rPr>
                  <a:t>66%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2411275" y="2038073"/>
                <a:ext cx="787400" cy="1906184"/>
                <a:chOff x="2418955" y="2056497"/>
                <a:chExt cx="787400" cy="1906184"/>
              </a:xfrm>
            </p:grpSpPr>
            <p:sp>
              <p:nvSpPr>
                <p:cNvPr id="97" name="Rectangle 5"/>
                <p:cNvSpPr>
                  <a:spLocks noChangeArrowheads="1"/>
                </p:cNvSpPr>
                <p:nvPr/>
              </p:nvSpPr>
              <p:spPr bwMode="auto">
                <a:xfrm>
                  <a:off x="2418955" y="2056497"/>
                  <a:ext cx="787400" cy="1906184"/>
                </a:xfrm>
                <a:prstGeom prst="rect">
                  <a:avLst/>
                </a:prstGeom>
                <a:solidFill>
                  <a:srgbClr val="9DA7AC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523515" y="2105176"/>
                  <a:ext cx="578282" cy="215897"/>
                </a:xfrm>
                <a:prstGeom prst="rect">
                  <a:avLst/>
                </a:prstGeom>
              </p:spPr>
              <p:txBody>
                <a:bodyPr wrap="square" lIns="0" rIns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</a:rPr>
                    <a:t>0.67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3680995" y="3207330"/>
                <a:ext cx="787400" cy="736927"/>
                <a:chOff x="3690940" y="3225754"/>
                <a:chExt cx="787400" cy="736927"/>
              </a:xfrm>
            </p:grpSpPr>
            <p:sp>
              <p:nvSpPr>
                <p:cNvPr id="98" name="Rectangle 6"/>
                <p:cNvSpPr>
                  <a:spLocks noChangeArrowheads="1"/>
                </p:cNvSpPr>
                <p:nvPr/>
              </p:nvSpPr>
              <p:spPr bwMode="auto">
                <a:xfrm>
                  <a:off x="3690940" y="3225754"/>
                  <a:ext cx="787400" cy="736927"/>
                </a:xfrm>
                <a:prstGeom prst="rect">
                  <a:avLst/>
                </a:prstGeom>
                <a:solidFill>
                  <a:srgbClr val="003865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3750652" y="3291419"/>
                  <a:ext cx="667976" cy="215897"/>
                </a:xfrm>
                <a:prstGeom prst="rect">
                  <a:avLst/>
                </a:prstGeom>
              </p:spPr>
              <p:txBody>
                <a:bodyPr wrap="square" lIns="0" rIns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</a:rPr>
                    <a:t>0.26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4953654" y="3398229"/>
                <a:ext cx="787400" cy="548835"/>
                <a:chOff x="4980467" y="3416653"/>
                <a:chExt cx="787400" cy="548835"/>
              </a:xfrm>
            </p:grpSpPr>
            <p:sp>
              <p:nvSpPr>
                <p:cNvPr id="99" name="Rectangle 7"/>
                <p:cNvSpPr>
                  <a:spLocks noChangeArrowheads="1"/>
                </p:cNvSpPr>
                <p:nvPr/>
              </p:nvSpPr>
              <p:spPr bwMode="auto">
                <a:xfrm>
                  <a:off x="4980467" y="3416653"/>
                  <a:ext cx="787400" cy="548835"/>
                </a:xfrm>
                <a:prstGeom prst="rect">
                  <a:avLst/>
                </a:prstGeom>
                <a:solidFill>
                  <a:srgbClr val="D0006F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4980652" y="3480139"/>
                  <a:ext cx="787031" cy="215897"/>
                </a:xfrm>
                <a:prstGeom prst="rect">
                  <a:avLst/>
                </a:prstGeom>
              </p:spPr>
              <p:txBody>
                <a:bodyPr wrap="square" lIns="0" rIns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</a:rPr>
                    <a:t>0.19</a:t>
                  </a: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6226314" y="3323834"/>
                <a:ext cx="787400" cy="623229"/>
                <a:chOff x="6236249" y="3342258"/>
                <a:chExt cx="787400" cy="623229"/>
              </a:xfrm>
            </p:grpSpPr>
            <p:sp>
              <p:nvSpPr>
                <p:cNvPr id="100" name="Rectangle 8"/>
                <p:cNvSpPr>
                  <a:spLocks noChangeArrowheads="1"/>
                </p:cNvSpPr>
                <p:nvPr/>
              </p:nvSpPr>
              <p:spPr bwMode="auto">
                <a:xfrm>
                  <a:off x="6236249" y="3342258"/>
                  <a:ext cx="787400" cy="623229"/>
                </a:xfrm>
                <a:prstGeom prst="rect">
                  <a:avLst/>
                </a:prstGeom>
                <a:solidFill>
                  <a:srgbClr val="F0AB00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6276255" y="3421873"/>
                  <a:ext cx="707388" cy="215897"/>
                </a:xfrm>
                <a:prstGeom prst="rect">
                  <a:avLst/>
                </a:prstGeom>
              </p:spPr>
              <p:txBody>
                <a:bodyPr wrap="square" lIns="0" rIns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</a:rPr>
                    <a:t>0.22</a:t>
                  </a:r>
                </a:p>
              </p:txBody>
            </p:sp>
          </p:grpSp>
          <p:sp>
            <p:nvSpPr>
              <p:cNvPr id="51" name="Rectangle 50"/>
              <p:cNvSpPr/>
              <p:nvPr/>
            </p:nvSpPr>
            <p:spPr>
              <a:xfrm>
                <a:off x="4527200" y="2715007"/>
                <a:ext cx="1679318" cy="32049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333" b="1" dirty="0"/>
                  <a:t>Percentage AER reduction </a:t>
                </a:r>
                <a:br>
                  <a:rPr lang="en-US" sz="1333" b="1" dirty="0"/>
                </a:br>
                <a:r>
                  <a:rPr lang="en-US" sz="1333" b="1" dirty="0"/>
                  <a:t>vs. placebo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157977" y="2425759"/>
                <a:ext cx="353888" cy="2681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133" dirty="0">
                    <a:solidFill>
                      <a:srgbClr val="003865"/>
                    </a:solidFill>
                  </a:rPr>
                  <a:t>***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405301" y="2411473"/>
                <a:ext cx="353888" cy="2681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133" dirty="0">
                    <a:solidFill>
                      <a:srgbClr val="D0006F"/>
                    </a:solidFill>
                  </a:rPr>
                  <a:t>***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666521" y="2421258"/>
                <a:ext cx="353888" cy="2681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133" b="1" dirty="0">
                    <a:solidFill>
                      <a:srgbClr val="D29600"/>
                    </a:solidFill>
                  </a:rPr>
                  <a:t>***</a:t>
                </a:r>
              </a:p>
            </p:txBody>
          </p:sp>
        </p:grpSp>
        <p:sp>
          <p:nvSpPr>
            <p:cNvPr id="101" name="Freeform 9"/>
            <p:cNvSpPr>
              <a:spLocks/>
            </p:cNvSpPr>
            <p:nvPr/>
          </p:nvSpPr>
          <p:spPr bwMode="auto">
            <a:xfrm>
              <a:off x="2170115" y="1934201"/>
              <a:ext cx="5087938" cy="2010055"/>
            </a:xfrm>
            <a:custGeom>
              <a:avLst/>
              <a:gdLst>
                <a:gd name="T0" fmla="*/ 0 w 3205"/>
                <a:gd name="T1" fmla="*/ 0 h 1432"/>
                <a:gd name="T2" fmla="*/ 0 w 3205"/>
                <a:gd name="T3" fmla="*/ 1432 h 1432"/>
                <a:gd name="T4" fmla="*/ 3205 w 3205"/>
                <a:gd name="T5" fmla="*/ 1432 h 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05" h="1432">
                  <a:moveTo>
                    <a:pt x="0" y="0"/>
                  </a:moveTo>
                  <a:lnTo>
                    <a:pt x="0" y="1432"/>
                  </a:lnTo>
                  <a:lnTo>
                    <a:pt x="3205" y="1432"/>
                  </a:lnTo>
                </a:path>
              </a:pathLst>
            </a:cu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213845" y="1299833"/>
            <a:ext cx="6627683" cy="553870"/>
            <a:chOff x="559524" y="1403490"/>
            <a:chExt cx="4970762" cy="415403"/>
          </a:xfrm>
        </p:grpSpPr>
        <p:grpSp>
          <p:nvGrpSpPr>
            <p:cNvPr id="68" name="Group 67"/>
            <p:cNvGrpSpPr/>
            <p:nvPr/>
          </p:nvGrpSpPr>
          <p:grpSpPr>
            <a:xfrm>
              <a:off x="559524" y="1475088"/>
              <a:ext cx="82296" cy="272922"/>
              <a:chOff x="5653980" y="1858545"/>
              <a:chExt cx="82296" cy="27292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5653980" y="1858545"/>
                <a:ext cx="82296" cy="82296"/>
              </a:xfrm>
              <a:prstGeom prst="rect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5653980" y="2049171"/>
                <a:ext cx="82296" cy="82296"/>
              </a:xfrm>
              <a:prstGeom prst="rect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849058" y="1475088"/>
              <a:ext cx="83861" cy="272922"/>
              <a:chOff x="4850968" y="2203042"/>
              <a:chExt cx="83861" cy="27292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4852533" y="2203042"/>
                <a:ext cx="82296" cy="82296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850968" y="2393668"/>
                <a:ext cx="82296" cy="82296"/>
              </a:xfrm>
              <a:prstGeom prst="rect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19789" y="1403490"/>
              <a:ext cx="4910497" cy="415403"/>
              <a:chOff x="658010" y="1658221"/>
              <a:chExt cx="4910497" cy="415403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58010" y="1658221"/>
                <a:ext cx="2246288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1333" dirty="0"/>
                  <a:t>Placebo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70 mg Q4W (low dose)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951925" y="1658221"/>
                <a:ext cx="2616582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pt-BR" sz="1333" dirty="0"/>
                  <a:t>Tezepelumab 210 mg Q4W (medium dose) 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280 mg Q2W (high dose)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094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Phase </a:t>
            </a:r>
            <a:r>
              <a:rPr lang="en-GB" dirty="0"/>
              <a:t>II Study</a:t>
            </a:r>
            <a:r>
              <a:rPr lang="en-US" dirty="0"/>
              <a:t>: Effect on Asthma Exacerbations by Baseline Biomarker Status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>
                <a:solidFill>
                  <a:srgbClr val="000000"/>
                </a:solidFill>
              </a:rPr>
              <a:pPr/>
              <a:t>11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817CC-07A3-46CF-82B3-372EA7BF74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Nominal two-sided p</a:t>
            </a:r>
            <a:r>
              <a:rPr lang="en-US" i="1" dirty="0"/>
              <a:t>-</a:t>
            </a:r>
            <a:r>
              <a:rPr lang="en-US" dirty="0"/>
              <a:t>values: *p&lt;0.05; **p≤0.01; ***p&lt;0.001 compared with placebo group.</a:t>
            </a:r>
            <a:br>
              <a:rPr lang="en-US" dirty="0"/>
            </a:br>
            <a:r>
              <a:rPr lang="en-US" baseline="30000" dirty="0" err="1"/>
              <a:t>a</a:t>
            </a:r>
            <a:r>
              <a:rPr lang="en-US" dirty="0" err="1"/>
              <a:t>Clinically</a:t>
            </a:r>
            <a:r>
              <a:rPr lang="en-US" dirty="0"/>
              <a:t> meaningful cut-off for the </a:t>
            </a:r>
            <a:r>
              <a:rPr lang="en-US" dirty="0" err="1"/>
              <a:t>Fe</a:t>
            </a:r>
            <a:r>
              <a:rPr lang="en-US" baseline="-25000" dirty="0" err="1"/>
              <a:t>NO</a:t>
            </a:r>
            <a:r>
              <a:rPr lang="en-US" dirty="0"/>
              <a:t> subpopulation: 24 ppb; </a:t>
            </a:r>
            <a:r>
              <a:rPr lang="en-US" baseline="30000" dirty="0"/>
              <a:t>b</a:t>
            </a:r>
            <a:r>
              <a:rPr lang="en-US" dirty="0"/>
              <a:t>Th2 high: </a:t>
            </a:r>
            <a:r>
              <a:rPr lang="en-US" dirty="0" err="1"/>
              <a:t>IgE</a:t>
            </a:r>
            <a:r>
              <a:rPr lang="en-US" dirty="0"/>
              <a:t>&gt;100 IU/mL and blood eosinophil count ≥140 cells/</a:t>
            </a:r>
            <a:r>
              <a:rPr lang="el-GR" dirty="0"/>
              <a:t>μ</a:t>
            </a:r>
            <a:r>
              <a:rPr lang="en-US" dirty="0"/>
              <a:t>L; </a:t>
            </a:r>
            <a:r>
              <a:rPr lang="en-US" baseline="30000" dirty="0"/>
              <a:t>c</a:t>
            </a:r>
            <a:r>
              <a:rPr lang="en-US" dirty="0"/>
              <a:t>Th2 low = IgE≤100 IU/mL or eosinophil count&lt;140 cells/</a:t>
            </a:r>
            <a:r>
              <a:rPr lang="en-US" dirty="0" err="1"/>
              <a:t>μL</a:t>
            </a:r>
            <a:r>
              <a:rPr lang="en-US" dirty="0"/>
              <a:t>).</a:t>
            </a:r>
          </a:p>
          <a:p>
            <a:r>
              <a:rPr lang="en-US" dirty="0" err="1"/>
              <a:t>Fe</a:t>
            </a:r>
            <a:r>
              <a:rPr lang="en-US" baseline="-25000" dirty="0" err="1"/>
              <a:t>NO</a:t>
            </a:r>
            <a:r>
              <a:rPr lang="en-US" dirty="0"/>
              <a:t> = fractional exhaled nitric oxide; </a:t>
            </a:r>
            <a:r>
              <a:rPr lang="en-US" dirty="0" err="1"/>
              <a:t>IgE</a:t>
            </a:r>
            <a:r>
              <a:rPr lang="en-US" dirty="0"/>
              <a:t> = immunoglobulin E; Q2W = every 2 weeks; Q4W = every 4 weeks; T2 = type 2 helper T.</a:t>
            </a:r>
          </a:p>
          <a:p>
            <a:r>
              <a:rPr lang="da-DK" dirty="0"/>
              <a:t>Corren J et al</a:t>
            </a:r>
            <a:r>
              <a:rPr lang="da-DK" i="1" dirty="0"/>
              <a:t>. </a:t>
            </a:r>
            <a:r>
              <a:rPr lang="da-DK" dirty="0"/>
              <a:t>Supplementary appendix.</a:t>
            </a:r>
            <a:r>
              <a:rPr lang="da-DK" i="1" dirty="0"/>
              <a:t> N Eng J Med. </a:t>
            </a:r>
            <a:r>
              <a:rPr lang="da-DK" dirty="0"/>
              <a:t>2017;377:936-946</a:t>
            </a:r>
            <a:r>
              <a:rPr lang="en-US" dirty="0"/>
              <a:t>.</a:t>
            </a:r>
            <a:endParaRPr lang="da-DK" dirty="0"/>
          </a:p>
        </p:txBody>
      </p:sp>
      <p:grpSp>
        <p:nvGrpSpPr>
          <p:cNvPr id="31" name="Group 30"/>
          <p:cNvGrpSpPr/>
          <p:nvPr/>
        </p:nvGrpSpPr>
        <p:grpSpPr>
          <a:xfrm>
            <a:off x="100439" y="1825874"/>
            <a:ext cx="11982525" cy="3894786"/>
            <a:chOff x="597699" y="1369405"/>
            <a:chExt cx="7973865" cy="2921089"/>
          </a:xfrm>
        </p:grpSpPr>
        <p:cxnSp>
          <p:nvCxnSpPr>
            <p:cNvPr id="327" name="Straight Arrow Connector 326"/>
            <p:cNvCxnSpPr>
              <a:endCxn id="223" idx="0"/>
            </p:cNvCxnSpPr>
            <p:nvPr/>
          </p:nvCxnSpPr>
          <p:spPr>
            <a:xfrm>
              <a:off x="8363742" y="2496402"/>
              <a:ext cx="1051" cy="102545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endCxn id="222" idx="0"/>
            </p:cNvCxnSpPr>
            <p:nvPr/>
          </p:nvCxnSpPr>
          <p:spPr>
            <a:xfrm>
              <a:off x="8108472" y="2483269"/>
              <a:ext cx="0" cy="9266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>
              <a:endCxn id="218" idx="0"/>
            </p:cNvCxnSpPr>
            <p:nvPr/>
          </p:nvCxnSpPr>
          <p:spPr>
            <a:xfrm>
              <a:off x="6889272" y="2134664"/>
              <a:ext cx="0" cy="15548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/>
            <p:nvPr/>
          </p:nvCxnSpPr>
          <p:spPr>
            <a:xfrm>
              <a:off x="6632195" y="2125864"/>
              <a:ext cx="0" cy="134072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/>
            <p:nvPr/>
          </p:nvCxnSpPr>
          <p:spPr>
            <a:xfrm>
              <a:off x="5681263" y="1553875"/>
              <a:ext cx="0" cy="195289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/>
            <p:nvPr/>
          </p:nvCxnSpPr>
          <p:spPr>
            <a:xfrm>
              <a:off x="5409185" y="1544576"/>
              <a:ext cx="0" cy="178809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/>
            <p:cNvGrpSpPr/>
            <p:nvPr/>
          </p:nvGrpSpPr>
          <p:grpSpPr>
            <a:xfrm>
              <a:off x="597699" y="1369405"/>
              <a:ext cx="7973865" cy="2921089"/>
              <a:chOff x="597699" y="1369405"/>
              <a:chExt cx="7973865" cy="2921089"/>
            </a:xfrm>
          </p:grpSpPr>
          <p:sp>
            <p:nvSpPr>
              <p:cNvPr id="120" name="Rectangle 119"/>
              <p:cNvSpPr/>
              <p:nvPr/>
            </p:nvSpPr>
            <p:spPr>
              <a:xfrm rot="16200000">
                <a:off x="-512619" y="2597777"/>
                <a:ext cx="2582558" cy="361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67" b="1" dirty="0">
                    <a:solidFill>
                      <a:srgbClr val="000000"/>
                    </a:solidFill>
                  </a:rPr>
                  <a:t>Asthma Exacerbation Rate </a:t>
                </a:r>
                <a:br>
                  <a:rPr lang="en-US" sz="1467" b="1" dirty="0">
                    <a:solidFill>
                      <a:srgbClr val="000000"/>
                    </a:solidFill>
                  </a:rPr>
                </a:br>
                <a:r>
                  <a:rPr lang="en-US" sz="1467" b="1" dirty="0">
                    <a:solidFill>
                      <a:srgbClr val="000000"/>
                    </a:solidFill>
                  </a:rPr>
                  <a:t>(per patient-year)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924346" y="3421465"/>
                <a:ext cx="264762" cy="20774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rgbClr val="000000"/>
                    </a:solidFill>
                  </a:rPr>
                  <a:t>0.2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924346" y="2924261"/>
                <a:ext cx="264762" cy="20774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rgbClr val="000000"/>
                    </a:solidFill>
                  </a:rPr>
                  <a:t>0.4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924346" y="2389303"/>
                <a:ext cx="264762" cy="20774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rgbClr val="000000"/>
                    </a:solidFill>
                  </a:rPr>
                  <a:t>0.6</a:t>
                </a: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924346" y="1887919"/>
                <a:ext cx="264762" cy="20774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rgbClr val="000000"/>
                    </a:solidFill>
                  </a:rPr>
                  <a:t>0.8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24346" y="1369405"/>
                <a:ext cx="264762" cy="20774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rgbClr val="000000"/>
                    </a:solidFill>
                  </a:rPr>
                  <a:t>1.0</a:t>
                </a: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 rot="5400000">
                <a:off x="3676532" y="4099624"/>
                <a:ext cx="89999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5400000">
                <a:off x="2459034" y="4099624"/>
                <a:ext cx="89999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5400000">
                <a:off x="8526564" y="4099624"/>
                <a:ext cx="89999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 rot="5400000">
                <a:off x="1239820" y="4099623"/>
                <a:ext cx="89999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rot="5400000">
                <a:off x="4895732" y="4099624"/>
                <a:ext cx="89999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Rectangle 192"/>
              <p:cNvSpPr/>
              <p:nvPr/>
            </p:nvSpPr>
            <p:spPr>
              <a:xfrm>
                <a:off x="1338629" y="4051919"/>
                <a:ext cx="1139542" cy="238575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pPr algn="ctr"/>
                <a:r>
                  <a:rPr lang="en-US" sz="1467" b="1" dirty="0">
                    <a:solidFill>
                      <a:srgbClr val="000000"/>
                    </a:solidFill>
                  </a:rPr>
                  <a:t>Eosinophil &lt;250</a:t>
                </a:r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1182107" y="1474224"/>
                <a:ext cx="90000" cy="2564252"/>
                <a:chOff x="1118366" y="1233324"/>
                <a:chExt cx="56305" cy="2173195"/>
              </a:xfrm>
            </p:grpSpPr>
            <p:cxnSp>
              <p:nvCxnSpPr>
                <p:cNvPr id="315" name="Straight Connector 314"/>
                <p:cNvCxnSpPr/>
                <p:nvPr/>
              </p:nvCxnSpPr>
              <p:spPr>
                <a:xfrm>
                  <a:off x="1118366" y="1672408"/>
                  <a:ext cx="56304" cy="0"/>
                </a:xfrm>
                <a:prstGeom prst="line">
                  <a:avLst/>
                </a:prstGeom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1118366" y="2539464"/>
                  <a:ext cx="56304" cy="0"/>
                </a:xfrm>
                <a:prstGeom prst="line">
                  <a:avLst/>
                </a:prstGeom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1118366" y="2972992"/>
                  <a:ext cx="56304" cy="0"/>
                </a:xfrm>
                <a:prstGeom prst="line">
                  <a:avLst/>
                </a:prstGeom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1118366" y="3406519"/>
                  <a:ext cx="56304" cy="0"/>
                </a:xfrm>
                <a:prstGeom prst="line">
                  <a:avLst/>
                </a:prstGeom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1118367" y="1233324"/>
                  <a:ext cx="56304" cy="0"/>
                </a:xfrm>
                <a:prstGeom prst="line">
                  <a:avLst/>
                </a:prstGeom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1118366" y="2105936"/>
                  <a:ext cx="56304" cy="0"/>
                </a:xfrm>
                <a:prstGeom prst="line">
                  <a:avLst/>
                </a:prstGeom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5" name="Rectangle 194"/>
              <p:cNvSpPr/>
              <p:nvPr/>
            </p:nvSpPr>
            <p:spPr>
              <a:xfrm>
                <a:off x="2544692" y="4051919"/>
                <a:ext cx="1142636" cy="238575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pPr algn="ctr"/>
                <a:r>
                  <a:rPr lang="en-US" sz="1467" b="1" dirty="0">
                    <a:solidFill>
                      <a:srgbClr val="000000"/>
                    </a:solidFill>
                  </a:rPr>
                  <a:t>Eosinophil ≥250</a:t>
                </a: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3959533" y="4051919"/>
                <a:ext cx="768999" cy="238575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pPr algn="ctr"/>
                <a:r>
                  <a:rPr lang="en-US" sz="1467" b="1" dirty="0" err="1">
                    <a:solidFill>
                      <a:srgbClr val="000000"/>
                    </a:solidFill>
                  </a:rPr>
                  <a:t>F</a:t>
                </a:r>
                <a:r>
                  <a:rPr lang="en-US" sz="1467" b="1" cap="small" dirty="0" err="1">
                    <a:solidFill>
                      <a:srgbClr val="000000"/>
                    </a:solidFill>
                  </a:rPr>
                  <a:t>e</a:t>
                </a:r>
                <a:r>
                  <a:rPr lang="en-US" sz="1467" b="1" baseline="-25000" dirty="0" err="1">
                    <a:solidFill>
                      <a:srgbClr val="000000"/>
                    </a:solidFill>
                  </a:rPr>
                  <a:t>NO</a:t>
                </a:r>
                <a:r>
                  <a:rPr lang="en-US" sz="1467" b="1" dirty="0">
                    <a:solidFill>
                      <a:srgbClr val="000000"/>
                    </a:solidFill>
                  </a:rPr>
                  <a:t> &lt;24</a:t>
                </a:r>
                <a:r>
                  <a:rPr lang="en-US" sz="1467" b="1" baseline="30000" dirty="0">
                    <a:solidFill>
                      <a:srgbClr val="000000"/>
                    </a:solidFill>
                  </a:rPr>
                  <a:t>a</a:t>
                </a:r>
                <a:endParaRPr lang="en-GB" sz="1467" b="1" baseline="30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5157361" y="4051919"/>
                <a:ext cx="805139" cy="238575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pPr algn="ctr"/>
                <a:r>
                  <a:rPr lang="en-US" sz="1467" b="1" dirty="0" err="1">
                    <a:solidFill>
                      <a:srgbClr val="000000"/>
                    </a:solidFill>
                  </a:rPr>
                  <a:t>F</a:t>
                </a:r>
                <a:r>
                  <a:rPr lang="en-US" sz="1467" b="1" cap="small" dirty="0" err="1">
                    <a:solidFill>
                      <a:srgbClr val="000000"/>
                    </a:solidFill>
                  </a:rPr>
                  <a:t>e</a:t>
                </a:r>
                <a:r>
                  <a:rPr lang="en-US" sz="1467" b="1" baseline="-25000" dirty="0" err="1">
                    <a:solidFill>
                      <a:srgbClr val="000000"/>
                    </a:solidFill>
                  </a:rPr>
                  <a:t>NO</a:t>
                </a:r>
                <a:r>
                  <a:rPr lang="en-US" sz="1467" b="1" dirty="0">
                    <a:solidFill>
                      <a:srgbClr val="000000"/>
                    </a:solidFill>
                  </a:rPr>
                  <a:t> ≥24</a:t>
                </a:r>
                <a:r>
                  <a:rPr lang="en-US" sz="1467" b="1" baseline="30000" dirty="0">
                    <a:solidFill>
                      <a:srgbClr val="000000"/>
                    </a:solidFill>
                  </a:rPr>
                  <a:t>a</a:t>
                </a:r>
                <a:endParaRPr lang="en-GB" sz="1467" b="1" baseline="30000" dirty="0">
                  <a:solidFill>
                    <a:srgbClr val="000000"/>
                  </a:solidFill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919854" y="3926266"/>
                <a:ext cx="264762" cy="20774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rgbClr val="000000"/>
                    </a:solidFill>
                  </a:rPr>
                  <a:t>0.0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372964" y="3841760"/>
                <a:ext cx="514759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67" b="1" dirty="0">
                    <a:solidFill>
                      <a:srgbClr val="FFFFFF"/>
                    </a:solidFill>
                  </a:rPr>
                  <a:t>n=62</a:t>
                </a: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1379112" y="2430230"/>
                <a:ext cx="261232" cy="1608248"/>
              </a:xfrm>
              <a:prstGeom prst="rect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637727" y="3407734"/>
                <a:ext cx="261232" cy="630743"/>
              </a:xfrm>
              <a:prstGeom prst="rect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896342" y="3689498"/>
                <a:ext cx="261232" cy="348979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154957" y="3363192"/>
                <a:ext cx="261232" cy="675286"/>
              </a:xfrm>
              <a:prstGeom prst="rect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2591878" y="2247900"/>
                <a:ext cx="261232" cy="1790578"/>
              </a:xfrm>
              <a:prstGeom prst="rect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2851599" y="3343276"/>
                <a:ext cx="261232" cy="695202"/>
              </a:xfrm>
              <a:prstGeom prst="rect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3111320" y="3407734"/>
                <a:ext cx="261232" cy="630743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3371041" y="3541713"/>
                <a:ext cx="261232" cy="496764"/>
              </a:xfrm>
              <a:prstGeom prst="rect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3810790" y="2914650"/>
                <a:ext cx="261232" cy="1123827"/>
              </a:xfrm>
              <a:prstGeom prst="rect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4071666" y="3395663"/>
                <a:ext cx="261232" cy="642814"/>
              </a:xfrm>
              <a:prstGeom prst="rect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4332542" y="3541713"/>
                <a:ext cx="261232" cy="496764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4593418" y="3407735"/>
                <a:ext cx="261232" cy="630742"/>
              </a:xfrm>
              <a:prstGeom prst="rect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5026814" y="1536700"/>
                <a:ext cx="261232" cy="2501777"/>
              </a:xfrm>
              <a:prstGeom prst="rect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5284584" y="3333750"/>
                <a:ext cx="261232" cy="704727"/>
              </a:xfrm>
              <a:prstGeom prst="rect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5542354" y="3521854"/>
                <a:ext cx="261232" cy="516623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5800124" y="3506772"/>
                <a:ext cx="261232" cy="531706"/>
              </a:xfrm>
              <a:prstGeom prst="rect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6246014" y="2125864"/>
                <a:ext cx="261232" cy="1912614"/>
              </a:xfrm>
              <a:prstGeom prst="rect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6502335" y="3471934"/>
                <a:ext cx="261232" cy="566543"/>
              </a:xfrm>
              <a:prstGeom prst="rect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6758656" y="3689498"/>
                <a:ext cx="261232" cy="348979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7014977" y="3395664"/>
                <a:ext cx="261232" cy="642814"/>
              </a:xfrm>
              <a:prstGeom prst="rect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7465214" y="2483269"/>
                <a:ext cx="261232" cy="1555209"/>
              </a:xfrm>
              <a:prstGeom prst="rect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7721535" y="3221287"/>
                <a:ext cx="261232" cy="817191"/>
              </a:xfrm>
              <a:prstGeom prst="rect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7977856" y="3409950"/>
                <a:ext cx="261232" cy="630849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8234177" y="3521853"/>
                <a:ext cx="261232" cy="518945"/>
              </a:xfrm>
              <a:prstGeom prst="rect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2633527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n=86</a:t>
                </a: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2893248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n=85</a:t>
                </a: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3152969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n=83</a:t>
                </a: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3412690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n=85</a:t>
                </a: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1420761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n=62</a:t>
                </a: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1679376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n=60</a:t>
                </a: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1937991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n=62</a:t>
                </a: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2196606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n=61</a:t>
                </a: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3852439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n=80</a:t>
                </a: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4113315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n=77</a:t>
                </a: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4374191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n=83</a:t>
                </a: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4635067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n=79</a:t>
                </a: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5068463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n=66</a:t>
                </a: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5326233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n=67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5584003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n=60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5841773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n=62</a:t>
                </a:r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 rot="5400000">
                <a:off x="6108685" y="4099625"/>
                <a:ext cx="89999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Freeform 240"/>
              <p:cNvSpPr/>
              <p:nvPr/>
            </p:nvSpPr>
            <p:spPr>
              <a:xfrm>
                <a:off x="1284823" y="1474645"/>
                <a:ext cx="7286740" cy="2563831"/>
              </a:xfrm>
              <a:custGeom>
                <a:avLst/>
                <a:gdLst>
                  <a:gd name="connsiteX0" fmla="*/ 0 w 4285753"/>
                  <a:gd name="connsiteY0" fmla="*/ 0 h 1614115"/>
                  <a:gd name="connsiteX1" fmla="*/ 0 w 4285753"/>
                  <a:gd name="connsiteY1" fmla="*/ 1614115 h 1614115"/>
                  <a:gd name="connsiteX2" fmla="*/ 4285753 w 4285753"/>
                  <a:gd name="connsiteY2" fmla="*/ 1614115 h 1614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5753" h="1614115">
                    <a:moveTo>
                      <a:pt x="0" y="0"/>
                    </a:moveTo>
                    <a:lnTo>
                      <a:pt x="0" y="1614115"/>
                    </a:lnTo>
                    <a:lnTo>
                      <a:pt x="4285753" y="1614115"/>
                    </a:lnTo>
                  </a:path>
                </a:pathLst>
              </a:cu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6485917" y="4051919"/>
                <a:ext cx="552567" cy="238575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sz="1467" b="1" dirty="0">
                    <a:solidFill>
                      <a:srgbClr val="000000"/>
                    </a:solidFill>
                  </a:rPr>
                  <a:t>Th2–</a:t>
                </a:r>
                <a:r>
                  <a:rPr lang="en-US" sz="1467" b="1" dirty="0" err="1">
                    <a:solidFill>
                      <a:srgbClr val="000000"/>
                    </a:solidFill>
                  </a:rPr>
                  <a:t>low</a:t>
                </a:r>
                <a:r>
                  <a:rPr lang="en-US" sz="1467" b="1" baseline="30000" dirty="0" err="1">
                    <a:solidFill>
                      <a:srgbClr val="000000"/>
                    </a:solidFill>
                  </a:rPr>
                  <a:t>b</a:t>
                </a:r>
                <a:endParaRPr lang="en-GB" sz="1467" b="1" baseline="30000" dirty="0">
                  <a:solidFill>
                    <a:srgbClr val="000000"/>
                  </a:solidFill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3" name="Straight Arrow Connector 242"/>
              <p:cNvCxnSpPr>
                <a:endCxn id="203" idx="0"/>
              </p:cNvCxnSpPr>
              <p:nvPr/>
            </p:nvCxnSpPr>
            <p:spPr>
              <a:xfrm>
                <a:off x="2285573" y="2447924"/>
                <a:ext cx="0" cy="9152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>
                <a:endCxn id="202" idx="0"/>
              </p:cNvCxnSpPr>
              <p:nvPr/>
            </p:nvCxnSpPr>
            <p:spPr>
              <a:xfrm>
                <a:off x="2026958" y="2447924"/>
                <a:ext cx="0" cy="12415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Rectangle 244"/>
              <p:cNvSpPr/>
              <p:nvPr/>
            </p:nvSpPr>
            <p:spPr>
              <a:xfrm>
                <a:off x="2047335" y="2724568"/>
                <a:ext cx="2382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0006F"/>
                    </a:solidFill>
                  </a:rPr>
                  <a:t>***</a:t>
                </a: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2342414" y="2857417"/>
                <a:ext cx="106673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29600"/>
                    </a:solidFill>
                  </a:rPr>
                  <a:t>**</a:t>
                </a:r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845623" y="2578616"/>
                <a:ext cx="106673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3865"/>
                    </a:solidFill>
                  </a:rPr>
                  <a:t>**</a:t>
                </a:r>
              </a:p>
            </p:txBody>
          </p:sp>
          <p:cxnSp>
            <p:nvCxnSpPr>
              <p:cNvPr id="248" name="Straight Connector 247"/>
              <p:cNvCxnSpPr/>
              <p:nvPr/>
            </p:nvCxnSpPr>
            <p:spPr>
              <a:xfrm>
                <a:off x="1379112" y="2424832"/>
                <a:ext cx="10759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/>
              <p:cNvCxnSpPr>
                <a:endCxn id="201" idx="0"/>
              </p:cNvCxnSpPr>
              <p:nvPr/>
            </p:nvCxnSpPr>
            <p:spPr>
              <a:xfrm>
                <a:off x="1759836" y="2447924"/>
                <a:ext cx="8507" cy="9598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Rectangle 249"/>
              <p:cNvSpPr/>
              <p:nvPr/>
            </p:nvSpPr>
            <p:spPr>
              <a:xfrm>
                <a:off x="1672435" y="2683814"/>
                <a:ext cx="265115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333" b="1" dirty="0">
                    <a:solidFill>
                      <a:srgbClr val="003865"/>
                    </a:solidFill>
                  </a:rPr>
                  <a:t>59% </a:t>
                </a: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931524" y="2827778"/>
                <a:ext cx="299273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333" b="1" dirty="0">
                    <a:solidFill>
                      <a:srgbClr val="D0006F"/>
                    </a:solidFill>
                  </a:rPr>
                  <a:t>79% </a:t>
                </a: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2129916" y="2955716"/>
                <a:ext cx="374117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29600"/>
                    </a:solidFill>
                  </a:rPr>
                  <a:t>56%</a:t>
                </a:r>
                <a:r>
                  <a:rPr lang="it-IT" sz="800" b="1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3296745" y="2506001"/>
                <a:ext cx="160009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0006F"/>
                    </a:solidFill>
                  </a:rPr>
                  <a:t>***</a:t>
                </a:r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3552268" y="2672751"/>
                <a:ext cx="160009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29600"/>
                    </a:solidFill>
                  </a:rPr>
                  <a:t>***</a:t>
                </a: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3031315" y="2335636"/>
                <a:ext cx="160009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3865"/>
                    </a:solidFill>
                  </a:rPr>
                  <a:t>***</a:t>
                </a:r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 flipV="1">
                <a:off x="2591878" y="2247900"/>
                <a:ext cx="998746" cy="8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>
                <a:endCxn id="207" idx="0"/>
              </p:cNvCxnSpPr>
              <p:nvPr/>
            </p:nvCxnSpPr>
            <p:spPr>
              <a:xfrm>
                <a:off x="3501657" y="2258502"/>
                <a:ext cx="0" cy="12832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>
                <a:endCxn id="206" idx="0"/>
              </p:cNvCxnSpPr>
              <p:nvPr/>
            </p:nvCxnSpPr>
            <p:spPr>
              <a:xfrm>
                <a:off x="3241936" y="2258502"/>
                <a:ext cx="0" cy="1149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/>
              <p:cNvCxnSpPr>
                <a:endCxn id="205" idx="0"/>
              </p:cNvCxnSpPr>
              <p:nvPr/>
            </p:nvCxnSpPr>
            <p:spPr>
              <a:xfrm>
                <a:off x="2982215" y="2258502"/>
                <a:ext cx="0" cy="10847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2889325" y="2427969"/>
                <a:ext cx="278132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003865"/>
                    </a:solidFill>
                  </a:rPr>
                  <a:t>62% </a:t>
                </a: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3098938" y="2609185"/>
                <a:ext cx="365816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0006F"/>
                    </a:solidFill>
                  </a:rPr>
                  <a:t>65% </a:t>
                </a: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3361884" y="2778738"/>
                <a:ext cx="297334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29600"/>
                    </a:solidFill>
                  </a:rPr>
                  <a:t>73%</a:t>
                </a:r>
              </a:p>
            </p:txBody>
          </p:sp>
          <p:cxnSp>
            <p:nvCxnSpPr>
              <p:cNvPr id="263" name="Straight Connector 262"/>
              <p:cNvCxnSpPr/>
              <p:nvPr/>
            </p:nvCxnSpPr>
            <p:spPr>
              <a:xfrm>
                <a:off x="3810790" y="2914088"/>
                <a:ext cx="1216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/>
              <p:cNvCxnSpPr>
                <a:endCxn id="210" idx="0"/>
              </p:cNvCxnSpPr>
              <p:nvPr/>
            </p:nvCxnSpPr>
            <p:spPr>
              <a:xfrm>
                <a:off x="4463158" y="2953215"/>
                <a:ext cx="0" cy="5884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/>
              <p:cNvCxnSpPr/>
              <p:nvPr/>
            </p:nvCxnSpPr>
            <p:spPr>
              <a:xfrm>
                <a:off x="4724034" y="2923719"/>
                <a:ext cx="0" cy="4862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/>
              <p:cNvCxnSpPr/>
              <p:nvPr/>
            </p:nvCxnSpPr>
            <p:spPr>
              <a:xfrm>
                <a:off x="4202282" y="2923719"/>
                <a:ext cx="0" cy="464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4096021" y="3032769"/>
                <a:ext cx="278170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003865"/>
                    </a:solidFill>
                  </a:rPr>
                  <a:t>43%</a:t>
                </a:r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4325589" y="3179862"/>
                <a:ext cx="289011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0006F"/>
                    </a:solidFill>
                  </a:rPr>
                  <a:t>62% </a:t>
                </a:r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4598599" y="3113623"/>
                <a:ext cx="317444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29600"/>
                    </a:solidFill>
                  </a:rPr>
                  <a:t>46% </a:t>
                </a:r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4501191" y="3094573"/>
                <a:ext cx="106673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0006F"/>
                    </a:solidFill>
                  </a:rPr>
                  <a:t>**</a:t>
                </a:r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5728325" y="2193616"/>
                <a:ext cx="160009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0006F"/>
                    </a:solidFill>
                  </a:rPr>
                  <a:t>***</a:t>
                </a:r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5981351" y="2393150"/>
                <a:ext cx="160009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29600"/>
                    </a:solidFill>
                  </a:rPr>
                  <a:t>***</a:t>
                </a:r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5467841" y="2029751"/>
                <a:ext cx="160009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3865"/>
                    </a:solidFill>
                  </a:rPr>
                  <a:t>***</a:t>
                </a:r>
              </a:p>
            </p:txBody>
          </p:sp>
          <p:cxnSp>
            <p:nvCxnSpPr>
              <p:cNvPr id="274" name="Straight Connector 273"/>
              <p:cNvCxnSpPr/>
              <p:nvPr/>
            </p:nvCxnSpPr>
            <p:spPr>
              <a:xfrm>
                <a:off x="5026814" y="1536793"/>
                <a:ext cx="10674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>
                <a:endCxn id="215" idx="0"/>
              </p:cNvCxnSpPr>
              <p:nvPr/>
            </p:nvCxnSpPr>
            <p:spPr>
              <a:xfrm>
                <a:off x="5930740" y="1544576"/>
                <a:ext cx="0" cy="19621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Rectangle 278"/>
              <p:cNvSpPr/>
              <p:nvPr/>
            </p:nvSpPr>
            <p:spPr>
              <a:xfrm>
                <a:off x="5547846" y="2300817"/>
                <a:ext cx="340877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0006F"/>
                    </a:solidFill>
                  </a:rPr>
                  <a:t>77% </a:t>
                </a:r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5805939" y="2489598"/>
                <a:ext cx="288304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29600"/>
                    </a:solidFill>
                  </a:rPr>
                  <a:t>78% </a:t>
                </a:r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6928716" y="2537150"/>
                <a:ext cx="160009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0006F"/>
                    </a:solidFill>
                  </a:rPr>
                  <a:t>***</a:t>
                </a:r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7196205" y="2733829"/>
                <a:ext cx="160009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29600"/>
                    </a:solidFill>
                  </a:rPr>
                  <a:t>***</a:t>
                </a:r>
              </a:p>
            </p:txBody>
          </p:sp>
          <p:cxnSp>
            <p:nvCxnSpPr>
              <p:cNvPr id="284" name="Straight Connector 283"/>
              <p:cNvCxnSpPr/>
              <p:nvPr/>
            </p:nvCxnSpPr>
            <p:spPr>
              <a:xfrm>
                <a:off x="6245196" y="2129169"/>
                <a:ext cx="1031013" cy="778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>
                <a:endCxn id="219" idx="0"/>
              </p:cNvCxnSpPr>
              <p:nvPr/>
            </p:nvCxnSpPr>
            <p:spPr>
              <a:xfrm flipH="1">
                <a:off x="7145593" y="2136952"/>
                <a:ext cx="3529" cy="12587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Rectangle 287"/>
              <p:cNvSpPr/>
              <p:nvPr/>
            </p:nvSpPr>
            <p:spPr>
              <a:xfrm>
                <a:off x="6547107" y="2448350"/>
                <a:ext cx="263219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003865"/>
                    </a:solidFill>
                  </a:rPr>
                  <a:t>65% </a:t>
                </a:r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6778372" y="2629483"/>
                <a:ext cx="292681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0006F"/>
                    </a:solidFill>
                  </a:rPr>
                  <a:t>82%</a:t>
                </a:r>
                <a:r>
                  <a:rPr lang="it-IT" sz="800" b="1" dirty="0">
                    <a:solidFill>
                      <a:srgbClr val="D0006F"/>
                    </a:solidFill>
                  </a:rPr>
                  <a:t> </a:t>
                </a:r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6994656" y="2834761"/>
                <a:ext cx="376056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29600"/>
                    </a:solidFill>
                  </a:rPr>
                  <a:t>63% </a:t>
                </a:r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6682173" y="2362372"/>
                <a:ext cx="160009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3865"/>
                    </a:solidFill>
                  </a:rPr>
                  <a:t>***</a:t>
                </a:r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8044166" y="3957573"/>
                <a:ext cx="134408" cy="153841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333" b="1" dirty="0">
                    <a:solidFill>
                      <a:srgbClr val="D0006F"/>
                    </a:solidFill>
                  </a:rPr>
                  <a:t>***</a:t>
                </a:r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8298407" y="3666803"/>
                <a:ext cx="134408" cy="153841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333" b="1" dirty="0">
                    <a:solidFill>
                      <a:srgbClr val="F0AB00"/>
                    </a:solidFill>
                  </a:rPr>
                  <a:t>***</a:t>
                </a:r>
              </a:p>
            </p:txBody>
          </p:sp>
          <p:cxnSp>
            <p:nvCxnSpPr>
              <p:cNvPr id="294" name="Straight Connector 293"/>
              <p:cNvCxnSpPr/>
              <p:nvPr/>
            </p:nvCxnSpPr>
            <p:spPr>
              <a:xfrm>
                <a:off x="7465214" y="2483269"/>
                <a:ext cx="10633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/>
              <p:cNvCxnSpPr>
                <a:endCxn id="221" idx="0"/>
              </p:cNvCxnSpPr>
              <p:nvPr/>
            </p:nvCxnSpPr>
            <p:spPr>
              <a:xfrm flipH="1">
                <a:off x="7852151" y="2491052"/>
                <a:ext cx="2" cy="7302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Rectangle 297"/>
              <p:cNvSpPr/>
              <p:nvPr/>
            </p:nvSpPr>
            <p:spPr>
              <a:xfrm>
                <a:off x="7774713" y="2667729"/>
                <a:ext cx="259219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003865"/>
                    </a:solidFill>
                  </a:rPr>
                  <a:t>51% </a:t>
                </a:r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7973749" y="2834761"/>
                <a:ext cx="311579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0006F"/>
                    </a:solidFill>
                  </a:rPr>
                  <a:t>63% </a:t>
                </a:r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8272261" y="2989664"/>
                <a:ext cx="256321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29600"/>
                    </a:solidFill>
                  </a:rPr>
                  <a:t>71% </a:t>
                </a:r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8402591" y="2896316"/>
                <a:ext cx="160009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29600"/>
                    </a:solidFill>
                  </a:rPr>
                  <a:t>***</a:t>
                </a:r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8159614" y="2747960"/>
                <a:ext cx="106673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0006F"/>
                    </a:solidFill>
                  </a:rPr>
                  <a:t>**</a:t>
                </a:r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6287663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n=71</a:t>
                </a:r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6543984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n=81</a:t>
                </a:r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6800305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n=76</a:t>
                </a: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7056626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n=78</a:t>
                </a:r>
              </a:p>
            </p:txBody>
          </p:sp>
          <p:cxnSp>
            <p:nvCxnSpPr>
              <p:cNvPr id="309" name="Straight Connector 308"/>
              <p:cNvCxnSpPr/>
              <p:nvPr/>
            </p:nvCxnSpPr>
            <p:spPr>
              <a:xfrm rot="5400000">
                <a:off x="7325712" y="4099625"/>
                <a:ext cx="89999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Rectangle 309"/>
              <p:cNvSpPr/>
              <p:nvPr/>
            </p:nvSpPr>
            <p:spPr>
              <a:xfrm>
                <a:off x="7668719" y="4051919"/>
                <a:ext cx="604837" cy="238575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sz="1467" b="1" dirty="0">
                    <a:solidFill>
                      <a:srgbClr val="000000"/>
                    </a:solidFill>
                  </a:rPr>
                  <a:t>Th2–</a:t>
                </a:r>
                <a:r>
                  <a:rPr lang="en-US" sz="1467" b="1" dirty="0" err="1">
                    <a:solidFill>
                      <a:srgbClr val="000000"/>
                    </a:solidFill>
                  </a:rPr>
                  <a:t>high</a:t>
                </a:r>
                <a:r>
                  <a:rPr lang="en-US" sz="1467" b="1" baseline="30000" dirty="0" err="1">
                    <a:solidFill>
                      <a:srgbClr val="000000"/>
                    </a:solidFill>
                  </a:rPr>
                  <a:t>c</a:t>
                </a:r>
                <a:endParaRPr lang="en-GB" sz="1467" b="1" baseline="30000" dirty="0">
                  <a:solidFill>
                    <a:srgbClr val="000000"/>
                  </a:solidFill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" name="TextBox 310"/>
              <p:cNvSpPr txBox="1"/>
              <p:nvPr/>
            </p:nvSpPr>
            <p:spPr>
              <a:xfrm>
                <a:off x="7505921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n=76</a:t>
                </a:r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7762242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n=63</a:t>
                </a: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8018563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n=67</a:t>
                </a: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8274884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n=67</a:t>
                </a:r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5326886" y="2136952"/>
                <a:ext cx="264722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003865"/>
                    </a:solidFill>
                  </a:rPr>
                  <a:t>72%</a:t>
                </a:r>
                <a:r>
                  <a:rPr lang="it-IT" sz="800" b="1" dirty="0">
                    <a:solidFill>
                      <a:srgbClr val="68D2DF"/>
                    </a:solidFill>
                  </a:rPr>
                  <a:t> </a:t>
                </a:r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4350B56-36B8-4D43-AA02-4B8049BC959D}"/>
              </a:ext>
            </a:extLst>
          </p:cNvPr>
          <p:cNvGrpSpPr/>
          <p:nvPr/>
        </p:nvGrpSpPr>
        <p:grpSpPr>
          <a:xfrm>
            <a:off x="2782159" y="1299833"/>
            <a:ext cx="6627683" cy="553870"/>
            <a:chOff x="559524" y="1403490"/>
            <a:chExt cx="4970762" cy="415403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91089A9-890C-405B-8604-FC67FCA10F8A}"/>
                </a:ext>
              </a:extLst>
            </p:cNvPr>
            <p:cNvGrpSpPr/>
            <p:nvPr/>
          </p:nvGrpSpPr>
          <p:grpSpPr>
            <a:xfrm>
              <a:off x="559524" y="1475088"/>
              <a:ext cx="82296" cy="272922"/>
              <a:chOff x="5653980" y="1858545"/>
              <a:chExt cx="82296" cy="272922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C098356D-F1DF-4BAB-8B15-C47DDFF098CC}"/>
                  </a:ext>
                </a:extLst>
              </p:cNvPr>
              <p:cNvSpPr/>
              <p:nvPr/>
            </p:nvSpPr>
            <p:spPr>
              <a:xfrm>
                <a:off x="5653980" y="1858545"/>
                <a:ext cx="82296" cy="82296"/>
              </a:xfrm>
              <a:prstGeom prst="rect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D78C534C-D575-4CE4-95E8-284D02B129A5}"/>
                  </a:ext>
                </a:extLst>
              </p:cNvPr>
              <p:cNvSpPr/>
              <p:nvPr/>
            </p:nvSpPr>
            <p:spPr>
              <a:xfrm>
                <a:off x="5653980" y="2049171"/>
                <a:ext cx="82296" cy="82296"/>
              </a:xfrm>
              <a:prstGeom prst="rect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CFD2C6B4-A55E-4E21-9DC5-7E1968966381}"/>
                </a:ext>
              </a:extLst>
            </p:cNvPr>
            <p:cNvGrpSpPr/>
            <p:nvPr/>
          </p:nvGrpSpPr>
          <p:grpSpPr>
            <a:xfrm>
              <a:off x="2849058" y="1475088"/>
              <a:ext cx="83861" cy="272922"/>
              <a:chOff x="4850968" y="2203042"/>
              <a:chExt cx="83861" cy="272922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88B4B1BB-0382-4FA7-8D3A-9C77844C8774}"/>
                  </a:ext>
                </a:extLst>
              </p:cNvPr>
              <p:cNvSpPr/>
              <p:nvPr/>
            </p:nvSpPr>
            <p:spPr>
              <a:xfrm>
                <a:off x="4852533" y="2203042"/>
                <a:ext cx="82296" cy="82296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6EBAE054-A6F7-4AB1-9F10-6A03AC67E591}"/>
                  </a:ext>
                </a:extLst>
              </p:cNvPr>
              <p:cNvSpPr/>
              <p:nvPr/>
            </p:nvSpPr>
            <p:spPr>
              <a:xfrm>
                <a:off x="4850968" y="2393668"/>
                <a:ext cx="82296" cy="82296"/>
              </a:xfrm>
              <a:prstGeom prst="rect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159D7A6-D822-4C05-BDD0-95101782284B}"/>
                </a:ext>
              </a:extLst>
            </p:cNvPr>
            <p:cNvGrpSpPr/>
            <p:nvPr/>
          </p:nvGrpSpPr>
          <p:grpSpPr>
            <a:xfrm>
              <a:off x="619789" y="1403490"/>
              <a:ext cx="4910497" cy="415403"/>
              <a:chOff x="658010" y="1658221"/>
              <a:chExt cx="4910497" cy="415403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77927920-5412-43F9-9FA4-D54A69C6DB9E}"/>
                  </a:ext>
                </a:extLst>
              </p:cNvPr>
              <p:cNvSpPr/>
              <p:nvPr/>
            </p:nvSpPr>
            <p:spPr>
              <a:xfrm>
                <a:off x="658010" y="1658221"/>
                <a:ext cx="2246288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1333" dirty="0"/>
                  <a:t>Placebo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70 mg Q4W (low dose)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44D0063D-988D-4147-8AFF-8D8B04815CA0}"/>
                  </a:ext>
                </a:extLst>
              </p:cNvPr>
              <p:cNvSpPr/>
              <p:nvPr/>
            </p:nvSpPr>
            <p:spPr>
              <a:xfrm>
                <a:off x="2951925" y="1658221"/>
                <a:ext cx="2616582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pt-BR" sz="1333" dirty="0"/>
                  <a:t>Tezepelumab 210 mg Q4W (medium dose) 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280 mg Q2W (high dose)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4605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Phase </a:t>
            </a:r>
            <a:r>
              <a:rPr lang="en-GB" dirty="0"/>
              <a:t>II Study</a:t>
            </a:r>
            <a:r>
              <a:rPr lang="en-US" dirty="0"/>
              <a:t>: Effect on Asthma Exacerbations Requiring Hospitalization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0EB5B-FDEF-4157-81E4-07C751280B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Note: Hospitalization was defined as hospital admission for &gt;24 hours. </a:t>
            </a:r>
            <a:r>
              <a:rPr lang="en-US" baseline="30000" dirty="0"/>
              <a:t>**</a:t>
            </a:r>
            <a:r>
              <a:rPr lang="en-US" dirty="0"/>
              <a:t>p</a:t>
            </a:r>
            <a:r>
              <a:rPr lang="en-US" i="1" dirty="0"/>
              <a:t>&lt;</a:t>
            </a:r>
            <a:r>
              <a:rPr lang="en-US" dirty="0"/>
              <a:t>0.05. </a:t>
            </a:r>
          </a:p>
          <a:p>
            <a:r>
              <a:rPr lang="en-US" dirty="0"/>
              <a:t>AER = asthma exacerbation rate; Q2W = every 2 weeks; Q4W = every 4 weeks.</a:t>
            </a:r>
          </a:p>
          <a:p>
            <a:r>
              <a:rPr lang="da-DK" dirty="0"/>
              <a:t>Corren J et al. Supplementary appendix</a:t>
            </a:r>
            <a:r>
              <a:rPr lang="da-DK" i="1" dirty="0"/>
              <a:t>. N Eng J Med. </a:t>
            </a:r>
            <a:r>
              <a:rPr lang="da-DK" dirty="0"/>
              <a:t>2017;377:936-946</a:t>
            </a:r>
            <a:r>
              <a:rPr lang="en-US" dirty="0"/>
              <a:t>.</a:t>
            </a:r>
            <a:endParaRPr lang="da-DK" dirty="0"/>
          </a:p>
        </p:txBody>
      </p:sp>
      <p:grpSp>
        <p:nvGrpSpPr>
          <p:cNvPr id="43" name="Group 42"/>
          <p:cNvGrpSpPr/>
          <p:nvPr/>
        </p:nvGrpSpPr>
        <p:grpSpPr>
          <a:xfrm>
            <a:off x="1692012" y="2101101"/>
            <a:ext cx="8782631" cy="3957706"/>
            <a:chOff x="820643" y="1057789"/>
            <a:chExt cx="6814871" cy="3205218"/>
          </a:xfrm>
        </p:grpSpPr>
        <p:sp>
          <p:nvSpPr>
            <p:cNvPr id="8" name="TextBox 7"/>
            <p:cNvSpPr txBox="1"/>
            <p:nvPr/>
          </p:nvSpPr>
          <p:spPr>
            <a:xfrm>
              <a:off x="1018227" y="1179505"/>
              <a:ext cx="635267" cy="2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33" dirty="0"/>
                <a:t>0.125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18227" y="1668465"/>
              <a:ext cx="635267" cy="2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33" dirty="0"/>
                <a:t>0.100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18227" y="2211351"/>
              <a:ext cx="635267" cy="2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33" dirty="0"/>
                <a:t>0.075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8227" y="2705443"/>
              <a:ext cx="635267" cy="2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33" dirty="0"/>
                <a:t>0.050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8227" y="3206259"/>
              <a:ext cx="635267" cy="2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33" dirty="0"/>
                <a:t>0.025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8227" y="3705456"/>
              <a:ext cx="635267" cy="2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33" dirty="0"/>
                <a:t>0.000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91194" y="3803626"/>
              <a:ext cx="1204880" cy="2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3" dirty="0"/>
                <a:t>N=148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6619" y="3803626"/>
              <a:ext cx="1182220" cy="2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3" dirty="0"/>
                <a:t>N=145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22044" y="3803626"/>
              <a:ext cx="1165567" cy="2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3" dirty="0"/>
                <a:t>N=145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23585" y="3803626"/>
              <a:ext cx="1086969" cy="2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3" dirty="0"/>
                <a:t>N=146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369222" y="2247654"/>
              <a:ext cx="2801743" cy="422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67" b="1" dirty="0"/>
                <a:t>Severe Asthma Exacerbation Rate</a:t>
              </a:r>
              <a:br>
                <a:rPr lang="en-GB" sz="1467" b="1" dirty="0"/>
              </a:br>
              <a:r>
                <a:rPr lang="en-GB" sz="1467" b="1" dirty="0"/>
                <a:t> (per patient-year)</a:t>
              </a:r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1616223" y="1293886"/>
              <a:ext cx="93600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1616223" y="1798062"/>
              <a:ext cx="93600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auto">
            <a:xfrm>
              <a:off x="1616223" y="2302239"/>
              <a:ext cx="93600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1616223" y="2806416"/>
              <a:ext cx="93600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1616223" y="3310592"/>
              <a:ext cx="93600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1616223" y="3814771"/>
              <a:ext cx="93600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1864951" y="1175076"/>
              <a:ext cx="1239838" cy="2639695"/>
            </a:xfrm>
            <a:prstGeom prst="rect">
              <a:avLst/>
            </a:prstGeom>
            <a:solidFill>
              <a:srgbClr val="9DA7A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3326509" y="3097347"/>
              <a:ext cx="1239838" cy="717425"/>
            </a:xfrm>
            <a:prstGeom prst="rect">
              <a:avLst/>
            </a:prstGeom>
            <a:solidFill>
              <a:srgbClr val="00386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4788067" y="3360859"/>
              <a:ext cx="1239838" cy="453912"/>
            </a:xfrm>
            <a:prstGeom prst="rect">
              <a:avLst/>
            </a:prstGeom>
            <a:solidFill>
              <a:srgbClr val="D0006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6249626" y="3219203"/>
              <a:ext cx="1241425" cy="595569"/>
            </a:xfrm>
            <a:prstGeom prst="rect">
              <a:avLst/>
            </a:prstGeom>
            <a:solidFill>
              <a:srgbClr val="F0AB00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1703026" y="1057790"/>
              <a:ext cx="5932488" cy="2756981"/>
            </a:xfrm>
            <a:custGeom>
              <a:avLst/>
              <a:gdLst>
                <a:gd name="T0" fmla="*/ 0 w 3737"/>
                <a:gd name="T1" fmla="*/ 0 h 1810"/>
                <a:gd name="T2" fmla="*/ 0 w 3737"/>
                <a:gd name="T3" fmla="*/ 1810 h 1810"/>
                <a:gd name="T4" fmla="*/ 3737 w 3737"/>
                <a:gd name="T5" fmla="*/ 1810 h 1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37" h="1810">
                  <a:moveTo>
                    <a:pt x="0" y="0"/>
                  </a:moveTo>
                  <a:lnTo>
                    <a:pt x="0" y="1810"/>
                  </a:lnTo>
                  <a:lnTo>
                    <a:pt x="3737" y="181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24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56643" y="3236651"/>
              <a:ext cx="1234408" cy="274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0.03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91194" y="1404455"/>
              <a:ext cx="1213595" cy="274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0.13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6619" y="3167413"/>
              <a:ext cx="1182220" cy="274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0.04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22044" y="3355272"/>
              <a:ext cx="1165567" cy="274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0.02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68344" y="4005388"/>
              <a:ext cx="3001852" cy="257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67" b="1" dirty="0"/>
                <a:t>Treatment group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037860" y="2245924"/>
            <a:ext cx="7018176" cy="2611723"/>
            <a:chOff x="2399225" y="2023641"/>
            <a:chExt cx="4498128" cy="1303003"/>
          </a:xfrm>
        </p:grpSpPr>
        <p:cxnSp>
          <p:nvCxnSpPr>
            <p:cNvPr id="54" name="Straight Connector 53"/>
            <p:cNvCxnSpPr/>
            <p:nvPr/>
          </p:nvCxnSpPr>
          <p:spPr>
            <a:xfrm flipV="1">
              <a:off x="2399225" y="2023641"/>
              <a:ext cx="4498128" cy="2727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614940" y="2074069"/>
              <a:ext cx="0" cy="117488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347384" y="2069354"/>
              <a:ext cx="0" cy="125729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092421" y="2069354"/>
              <a:ext cx="0" cy="11047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5429513" y="3279263"/>
            <a:ext cx="595035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003865"/>
                </a:solidFill>
              </a:rPr>
              <a:t>72%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349791" y="3279263"/>
            <a:ext cx="595035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D0006F"/>
                </a:solidFill>
              </a:rPr>
              <a:t>85%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378617" y="3279263"/>
            <a:ext cx="595035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D29600"/>
                </a:solidFill>
              </a:rPr>
              <a:t>74%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599683" y="3570974"/>
            <a:ext cx="216187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Percentage AER reduction </a:t>
            </a:r>
            <a:br>
              <a:rPr lang="en-US" sz="1200" b="1" dirty="0"/>
            </a:br>
            <a:r>
              <a:rPr lang="en-US" sz="1200" b="1" dirty="0"/>
              <a:t>vs placebo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5BB28D0-889B-4635-8A25-24FD5D198901}"/>
              </a:ext>
            </a:extLst>
          </p:cNvPr>
          <p:cNvSpPr/>
          <p:nvPr/>
        </p:nvSpPr>
        <p:spPr>
          <a:xfrm>
            <a:off x="7669554" y="3119568"/>
            <a:ext cx="396262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133" b="1" dirty="0">
                <a:solidFill>
                  <a:srgbClr val="D0006F"/>
                </a:solidFill>
              </a:rPr>
              <a:t>**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7BD22EA-A2CF-403E-BB3A-CDDF90148209}"/>
              </a:ext>
            </a:extLst>
          </p:cNvPr>
          <p:cNvGrpSpPr/>
          <p:nvPr/>
        </p:nvGrpSpPr>
        <p:grpSpPr>
          <a:xfrm>
            <a:off x="2782159" y="1299833"/>
            <a:ext cx="6627683" cy="553870"/>
            <a:chOff x="559524" y="1403490"/>
            <a:chExt cx="4970762" cy="41540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AC92CA6-4E49-43AF-9EAE-FA9F12A9E022}"/>
                </a:ext>
              </a:extLst>
            </p:cNvPr>
            <p:cNvGrpSpPr/>
            <p:nvPr/>
          </p:nvGrpSpPr>
          <p:grpSpPr>
            <a:xfrm>
              <a:off x="559524" y="1475088"/>
              <a:ext cx="82296" cy="272922"/>
              <a:chOff x="5653980" y="1858545"/>
              <a:chExt cx="82296" cy="272922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8B0930B-5CE1-4519-ACB8-F7629D82CEA1}"/>
                  </a:ext>
                </a:extLst>
              </p:cNvPr>
              <p:cNvSpPr/>
              <p:nvPr/>
            </p:nvSpPr>
            <p:spPr>
              <a:xfrm>
                <a:off x="5653980" y="1858545"/>
                <a:ext cx="82296" cy="82296"/>
              </a:xfrm>
              <a:prstGeom prst="rect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16D720F-A492-4669-B8D0-F8219F3B7B2F}"/>
                  </a:ext>
                </a:extLst>
              </p:cNvPr>
              <p:cNvSpPr/>
              <p:nvPr/>
            </p:nvSpPr>
            <p:spPr>
              <a:xfrm>
                <a:off x="5653980" y="2049171"/>
                <a:ext cx="82296" cy="82296"/>
              </a:xfrm>
              <a:prstGeom prst="rect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7CF6190-59A9-4371-81CF-4D68054B2482}"/>
                </a:ext>
              </a:extLst>
            </p:cNvPr>
            <p:cNvGrpSpPr/>
            <p:nvPr/>
          </p:nvGrpSpPr>
          <p:grpSpPr>
            <a:xfrm>
              <a:off x="2849058" y="1475088"/>
              <a:ext cx="83861" cy="272922"/>
              <a:chOff x="4850968" y="2203042"/>
              <a:chExt cx="83861" cy="272922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C7DC2C9-F011-4F81-8ED8-26C4E9CE4B5C}"/>
                  </a:ext>
                </a:extLst>
              </p:cNvPr>
              <p:cNvSpPr/>
              <p:nvPr/>
            </p:nvSpPr>
            <p:spPr>
              <a:xfrm>
                <a:off x="4852533" y="2203042"/>
                <a:ext cx="82296" cy="82296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FFCB932-4B31-4C8A-AC25-AED9F930ADA7}"/>
                  </a:ext>
                </a:extLst>
              </p:cNvPr>
              <p:cNvSpPr/>
              <p:nvPr/>
            </p:nvSpPr>
            <p:spPr>
              <a:xfrm>
                <a:off x="4850968" y="2393668"/>
                <a:ext cx="82296" cy="82296"/>
              </a:xfrm>
              <a:prstGeom prst="rect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1610AC8-2024-4C2D-A84C-E2FC1EA8DA4F}"/>
                </a:ext>
              </a:extLst>
            </p:cNvPr>
            <p:cNvGrpSpPr/>
            <p:nvPr/>
          </p:nvGrpSpPr>
          <p:grpSpPr>
            <a:xfrm>
              <a:off x="619789" y="1403490"/>
              <a:ext cx="4910497" cy="415403"/>
              <a:chOff x="658010" y="1658221"/>
              <a:chExt cx="4910497" cy="415403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500D167-603C-4AC4-B4E5-279EE9401203}"/>
                  </a:ext>
                </a:extLst>
              </p:cNvPr>
              <p:cNvSpPr/>
              <p:nvPr/>
            </p:nvSpPr>
            <p:spPr>
              <a:xfrm>
                <a:off x="658010" y="1658221"/>
                <a:ext cx="2246288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1333" dirty="0"/>
                  <a:t>Placebo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70 mg Q4W (low dose)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A36E2E2-2CB9-4130-81C6-23261FD7FC03}"/>
                  </a:ext>
                </a:extLst>
              </p:cNvPr>
              <p:cNvSpPr/>
              <p:nvPr/>
            </p:nvSpPr>
            <p:spPr>
              <a:xfrm>
                <a:off x="2951925" y="1658221"/>
                <a:ext cx="2616582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pt-BR" sz="1333" dirty="0"/>
                  <a:t>Tezepelumab 210 mg Q4W (medium dose) 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280 mg Q2W (high dose)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885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34257" y="1986029"/>
            <a:ext cx="8679711" cy="4029072"/>
            <a:chOff x="305116" y="1893647"/>
            <a:chExt cx="4811058" cy="2422165"/>
          </a:xfrm>
        </p:grpSpPr>
        <p:sp>
          <p:nvSpPr>
            <p:cNvPr id="50" name="Rectangle 49"/>
            <p:cNvSpPr/>
            <p:nvPr/>
          </p:nvSpPr>
          <p:spPr>
            <a:xfrm>
              <a:off x="2823999" y="4063361"/>
              <a:ext cx="483409" cy="252451"/>
            </a:xfrm>
            <a:prstGeom prst="rect">
              <a:avLst/>
            </a:prstGeom>
          </p:spPr>
          <p:txBody>
            <a:bodyPr wrap="square" lIns="0" rIns="0">
              <a:noAutofit/>
            </a:bodyPr>
            <a:lstStyle/>
            <a:p>
              <a:pPr algn="ctr"/>
              <a:r>
                <a:rPr lang="en-US" sz="1467" b="1" dirty="0"/>
                <a:t>Weeks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05116" y="1893647"/>
              <a:ext cx="4811058" cy="2243699"/>
              <a:chOff x="305116" y="1893647"/>
              <a:chExt cx="4811058" cy="2243699"/>
            </a:xfrm>
          </p:grpSpPr>
          <p:sp>
            <p:nvSpPr>
              <p:cNvPr id="912" name="TextBox 911"/>
              <p:cNvSpPr txBox="1"/>
              <p:nvPr/>
            </p:nvSpPr>
            <p:spPr>
              <a:xfrm>
                <a:off x="4884562" y="2063303"/>
                <a:ext cx="87964" cy="148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D0006F"/>
                    </a:solidFill>
                  </a:rPr>
                  <a:t>**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003865"/>
                    </a:solidFill>
                  </a:rPr>
                  <a:t>**</a:t>
                </a:r>
                <a:br>
                  <a:rPr lang="en-GB" sz="1600" baseline="30000" dirty="0">
                    <a:solidFill>
                      <a:srgbClr val="003865"/>
                    </a:solidFill>
                  </a:rPr>
                </a:br>
                <a:r>
                  <a:rPr lang="en-GB" sz="1600" baseline="30000" dirty="0">
                    <a:solidFill>
                      <a:srgbClr val="F2B41B"/>
                    </a:solidFill>
                  </a:rPr>
                  <a:t>***</a:t>
                </a:r>
              </a:p>
            </p:txBody>
          </p:sp>
          <p:sp>
            <p:nvSpPr>
              <p:cNvPr id="909" name="TextBox 908"/>
              <p:cNvSpPr txBox="1"/>
              <p:nvPr/>
            </p:nvSpPr>
            <p:spPr>
              <a:xfrm>
                <a:off x="2676718" y="1937096"/>
                <a:ext cx="87964" cy="148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D0006F"/>
                    </a:solidFill>
                  </a:rPr>
                  <a:t>***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003865"/>
                    </a:solidFill>
                  </a:rPr>
                  <a:t>**</a:t>
                </a:r>
                <a:br>
                  <a:rPr lang="en-GB" sz="1600" baseline="30000" dirty="0">
                    <a:solidFill>
                      <a:srgbClr val="003865"/>
                    </a:solidFill>
                  </a:rPr>
                </a:br>
                <a:r>
                  <a:rPr lang="en-GB" sz="1600" baseline="30000" dirty="0">
                    <a:solidFill>
                      <a:srgbClr val="F2B41B"/>
                    </a:solidFill>
                  </a:rPr>
                  <a:t>***</a:t>
                </a:r>
              </a:p>
            </p:txBody>
          </p:sp>
          <p:sp>
            <p:nvSpPr>
              <p:cNvPr id="908" name="TextBox 907"/>
              <p:cNvSpPr txBox="1"/>
              <p:nvPr/>
            </p:nvSpPr>
            <p:spPr>
              <a:xfrm>
                <a:off x="2129455" y="2002771"/>
                <a:ext cx="87964" cy="148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D0006F"/>
                    </a:solidFill>
                  </a:rPr>
                  <a:t>**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003865"/>
                    </a:solidFill>
                  </a:rPr>
                  <a:t>**</a:t>
                </a:r>
                <a:br>
                  <a:rPr lang="en-GB" sz="1600" baseline="30000" dirty="0">
                    <a:solidFill>
                      <a:srgbClr val="003865"/>
                    </a:solidFill>
                  </a:rPr>
                </a:br>
                <a:r>
                  <a:rPr lang="en-GB" sz="1600" baseline="30000" dirty="0">
                    <a:solidFill>
                      <a:srgbClr val="F2B41B"/>
                    </a:solidFill>
                  </a:rPr>
                  <a:t>***</a:t>
                </a:r>
              </a:p>
            </p:txBody>
          </p:sp>
          <p:sp>
            <p:nvSpPr>
              <p:cNvPr id="907" name="TextBox 906"/>
              <p:cNvSpPr txBox="1"/>
              <p:nvPr/>
            </p:nvSpPr>
            <p:spPr>
              <a:xfrm>
                <a:off x="1850849" y="2054399"/>
                <a:ext cx="87964" cy="154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D0006F"/>
                    </a:solidFill>
                  </a:rPr>
                  <a:t>**</a:t>
                </a:r>
                <a:br>
                  <a:rPr lang="en-GB" sz="1600" baseline="30000" dirty="0">
                    <a:solidFill>
                      <a:srgbClr val="D0006F"/>
                    </a:solidFill>
                  </a:rPr>
                </a:br>
                <a:r>
                  <a:rPr lang="en-GB" sz="1600" baseline="30000" dirty="0">
                    <a:solidFill>
                      <a:srgbClr val="003865"/>
                    </a:solidFill>
                  </a:rPr>
                  <a:t>**</a:t>
                </a:r>
                <a:br>
                  <a:rPr lang="en-GB" sz="1600" baseline="30000" dirty="0">
                    <a:solidFill>
                      <a:srgbClr val="003865"/>
                    </a:solidFill>
                  </a:rPr>
                </a:br>
                <a:r>
                  <a:rPr lang="en-GB" sz="1600" baseline="30000" dirty="0">
                    <a:solidFill>
                      <a:srgbClr val="F2B41B"/>
                    </a:solidFill>
                  </a:rPr>
                  <a:t>***</a:t>
                </a:r>
              </a:p>
            </p:txBody>
          </p:sp>
          <p:sp>
            <p:nvSpPr>
              <p:cNvPr id="906" name="TextBox 905"/>
              <p:cNvSpPr txBox="1"/>
              <p:nvPr/>
            </p:nvSpPr>
            <p:spPr>
              <a:xfrm>
                <a:off x="1581769" y="2095639"/>
                <a:ext cx="87964" cy="154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D0006F"/>
                    </a:solidFill>
                  </a:rPr>
                  <a:t>***</a:t>
                </a:r>
                <a:br>
                  <a:rPr lang="en-GB" sz="1600" baseline="30000" dirty="0">
                    <a:solidFill>
                      <a:srgbClr val="D0006F"/>
                    </a:solidFill>
                  </a:rPr>
                </a:br>
                <a:r>
                  <a:rPr lang="en-GB" sz="1600" baseline="30000" dirty="0">
                    <a:solidFill>
                      <a:srgbClr val="003865"/>
                    </a:solidFill>
                  </a:rPr>
                  <a:t>***</a:t>
                </a:r>
                <a:br>
                  <a:rPr lang="en-GB" sz="1600" baseline="30000" dirty="0">
                    <a:solidFill>
                      <a:srgbClr val="003865"/>
                    </a:solidFill>
                  </a:rPr>
                </a:br>
                <a:r>
                  <a:rPr lang="en-GB" sz="1600" baseline="30000" dirty="0">
                    <a:solidFill>
                      <a:srgbClr val="F2B41B"/>
                    </a:solidFill>
                  </a:rPr>
                  <a:t>***</a:t>
                </a:r>
              </a:p>
            </p:txBody>
          </p:sp>
          <p:sp>
            <p:nvSpPr>
              <p:cNvPr id="910" name="TextBox 909"/>
              <p:cNvSpPr txBox="1"/>
              <p:nvPr/>
            </p:nvSpPr>
            <p:spPr>
              <a:xfrm>
                <a:off x="3210544" y="2070447"/>
                <a:ext cx="87964" cy="148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D0006F"/>
                    </a:solidFill>
                  </a:rPr>
                  <a:t>***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003865"/>
                    </a:solidFill>
                  </a:rPr>
                  <a:t>***</a:t>
                </a:r>
                <a:br>
                  <a:rPr lang="en-GB" sz="1600" baseline="30000" dirty="0">
                    <a:solidFill>
                      <a:srgbClr val="003865"/>
                    </a:solidFill>
                  </a:rPr>
                </a:br>
                <a:r>
                  <a:rPr lang="en-GB" sz="1600" baseline="30000" dirty="0">
                    <a:solidFill>
                      <a:srgbClr val="F2B41B"/>
                    </a:solidFill>
                  </a:rPr>
                  <a:t>***</a:t>
                </a:r>
              </a:p>
            </p:txBody>
          </p:sp>
          <p:sp>
            <p:nvSpPr>
              <p:cNvPr id="278" name="Rectangle 277"/>
              <p:cNvSpPr/>
              <p:nvPr/>
            </p:nvSpPr>
            <p:spPr>
              <a:xfrm rot="16200000">
                <a:off x="-500795" y="2752225"/>
                <a:ext cx="1913281" cy="301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67" b="1" dirty="0"/>
                  <a:t>Least Squares Mean Change </a:t>
                </a:r>
              </a:p>
              <a:p>
                <a:pPr algn="ctr"/>
                <a:r>
                  <a:rPr lang="en-US" sz="1467" b="1" dirty="0"/>
                  <a:t>in FEV</a:t>
                </a:r>
                <a:r>
                  <a:rPr lang="en-US" sz="1467" b="1" baseline="-25000" dirty="0"/>
                  <a:t>1</a:t>
                </a:r>
                <a:r>
                  <a:rPr lang="en-US" sz="1467" b="1" dirty="0"/>
                  <a:t> (L)</a:t>
                </a:r>
                <a:r>
                  <a:rPr lang="en-US" sz="1467" b="1" baseline="30000" dirty="0"/>
                  <a:t>a</a:t>
                </a:r>
                <a:endParaRPr lang="en-US" sz="1467" b="1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735583" y="3886039"/>
                <a:ext cx="300808" cy="251307"/>
              </a:xfrm>
              <a:prstGeom prst="rect">
                <a:avLst/>
              </a:prstGeom>
            </p:spPr>
            <p:txBody>
              <a:bodyPr wrap="square" lIns="0" rIns="0">
                <a:noAutofit/>
              </a:bodyPr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908988" y="3886039"/>
                <a:ext cx="300808" cy="251307"/>
              </a:xfrm>
              <a:prstGeom prst="rect">
                <a:avLst/>
              </a:prstGeom>
            </p:spPr>
            <p:txBody>
              <a:bodyPr wrap="square" lIns="0" rIns="0">
                <a:noAutofit/>
              </a:bodyPr>
              <a:lstStyle/>
              <a:p>
                <a:pPr algn="ctr"/>
                <a:r>
                  <a:rPr lang="en-US" sz="1200" dirty="0"/>
                  <a:t>40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078554" y="3886039"/>
                <a:ext cx="300808" cy="251307"/>
              </a:xfrm>
              <a:prstGeom prst="rect">
                <a:avLst/>
              </a:prstGeom>
            </p:spPr>
            <p:txBody>
              <a:bodyPr wrap="square" lIns="0" rIns="0">
                <a:noAutofit/>
              </a:bodyPr>
              <a:lstStyle/>
              <a:p>
                <a:pPr algn="ctr"/>
                <a:r>
                  <a:rPr lang="en-US" sz="1200" dirty="0"/>
                  <a:t>28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544706" y="3886039"/>
                <a:ext cx="300808" cy="251307"/>
              </a:xfrm>
              <a:prstGeom prst="rect">
                <a:avLst/>
              </a:prstGeom>
            </p:spPr>
            <p:txBody>
              <a:bodyPr wrap="square" lIns="0" rIns="0">
                <a:noAutofit/>
              </a:bodyPr>
              <a:lstStyle/>
              <a:p>
                <a:pPr algn="ctr"/>
                <a:r>
                  <a:rPr lang="en-US" sz="1200" dirty="0"/>
                  <a:t>20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80080" y="3886039"/>
                <a:ext cx="300808" cy="251307"/>
              </a:xfrm>
              <a:prstGeom prst="rect">
                <a:avLst/>
              </a:prstGeom>
            </p:spPr>
            <p:txBody>
              <a:bodyPr wrap="square" lIns="0" rIns="0">
                <a:noAutofit/>
              </a:bodyPr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716157" y="3886039"/>
                <a:ext cx="300808" cy="251307"/>
              </a:xfrm>
              <a:prstGeom prst="rect">
                <a:avLst/>
              </a:prstGeom>
            </p:spPr>
            <p:txBody>
              <a:bodyPr wrap="square" lIns="0" rIns="0">
                <a:noAutofit/>
              </a:bodyPr>
              <a:lstStyle/>
              <a:p>
                <a:pPr algn="ctr"/>
                <a:r>
                  <a:rPr lang="en-US" sz="1200" dirty="0"/>
                  <a:t>8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464193" y="3886039"/>
                <a:ext cx="300808" cy="251307"/>
              </a:xfrm>
              <a:prstGeom prst="rect">
                <a:avLst/>
              </a:prstGeom>
            </p:spPr>
            <p:txBody>
              <a:bodyPr wrap="square" lIns="0" rIns="0">
                <a:noAutofit/>
              </a:bodyPr>
              <a:lstStyle/>
              <a:p>
                <a:pPr algn="ctr"/>
                <a:r>
                  <a:rPr lang="en-US" sz="1200" dirty="0"/>
                  <a:t>4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062982" y="3886039"/>
                <a:ext cx="483409" cy="251307"/>
              </a:xfrm>
              <a:prstGeom prst="rect">
                <a:avLst/>
              </a:prstGeom>
            </p:spPr>
            <p:txBody>
              <a:bodyPr wrap="square" lIns="0" rIns="0">
                <a:noAutofit/>
              </a:bodyPr>
              <a:lstStyle/>
              <a:p>
                <a:pPr algn="ctr"/>
                <a:r>
                  <a:rPr lang="en-US" sz="1200" dirty="0"/>
                  <a:t>Baseline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58731" y="3571652"/>
                <a:ext cx="300808" cy="249212"/>
              </a:xfrm>
              <a:prstGeom prst="rect">
                <a:avLst/>
              </a:prstGeom>
            </p:spPr>
            <p:txBody>
              <a:bodyPr wrap="square" lIns="0" rIns="0" anchor="ctr">
                <a:noAutofit/>
              </a:bodyPr>
              <a:lstStyle/>
              <a:p>
                <a:pPr algn="r"/>
                <a:r>
                  <a:rPr lang="en-US" sz="1200" dirty="0"/>
                  <a:t>–0.2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558731" y="3152150"/>
                <a:ext cx="300808" cy="249212"/>
              </a:xfrm>
              <a:prstGeom prst="rect">
                <a:avLst/>
              </a:prstGeom>
            </p:spPr>
            <p:txBody>
              <a:bodyPr wrap="square" lIns="0" rIns="0" anchor="ctr">
                <a:noAutofit/>
              </a:bodyPr>
              <a:lstStyle/>
              <a:p>
                <a:pPr algn="r"/>
                <a:r>
                  <a:rPr lang="en-US" sz="1200" dirty="0"/>
                  <a:t>–0.1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58731" y="2732649"/>
                <a:ext cx="300808" cy="249212"/>
              </a:xfrm>
              <a:prstGeom prst="rect">
                <a:avLst/>
              </a:prstGeom>
            </p:spPr>
            <p:txBody>
              <a:bodyPr wrap="square" lIns="0" rIns="0" anchor="ctr">
                <a:noAutofit/>
              </a:bodyPr>
              <a:lstStyle/>
              <a:p>
                <a:pPr algn="r"/>
                <a:r>
                  <a:rPr lang="en-US" sz="1200" dirty="0"/>
                  <a:t>0.0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58731" y="2313148"/>
                <a:ext cx="300808" cy="249212"/>
              </a:xfrm>
              <a:prstGeom prst="rect">
                <a:avLst/>
              </a:prstGeom>
            </p:spPr>
            <p:txBody>
              <a:bodyPr wrap="square" lIns="0" rIns="0" anchor="ctr">
                <a:noAutofit/>
              </a:bodyPr>
              <a:lstStyle/>
              <a:p>
                <a:pPr algn="r"/>
                <a:r>
                  <a:rPr lang="en-US" sz="1200" dirty="0"/>
                  <a:t>0.1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58731" y="1893647"/>
                <a:ext cx="300808" cy="249212"/>
              </a:xfrm>
              <a:prstGeom prst="rect">
                <a:avLst/>
              </a:prstGeom>
            </p:spPr>
            <p:txBody>
              <a:bodyPr wrap="square" lIns="0" rIns="0" anchor="ctr">
                <a:noAutofit/>
              </a:bodyPr>
              <a:lstStyle/>
              <a:p>
                <a:pPr algn="r"/>
                <a:r>
                  <a:rPr lang="en-US" sz="1200" dirty="0"/>
                  <a:t>0.2</a:t>
                </a:r>
              </a:p>
            </p:txBody>
          </p:sp>
          <p:sp>
            <p:nvSpPr>
              <p:cNvPr id="176" name="Freeform 143"/>
              <p:cNvSpPr>
                <a:spLocks/>
              </p:cNvSpPr>
              <p:nvPr/>
            </p:nvSpPr>
            <p:spPr bwMode="auto">
              <a:xfrm>
                <a:off x="969624" y="2016507"/>
                <a:ext cx="4146550" cy="1825625"/>
              </a:xfrm>
              <a:custGeom>
                <a:avLst/>
                <a:gdLst>
                  <a:gd name="T0" fmla="*/ 0 w 2612"/>
                  <a:gd name="T1" fmla="*/ 0 h 1150"/>
                  <a:gd name="T2" fmla="*/ 0 w 2612"/>
                  <a:gd name="T3" fmla="*/ 1150 h 1150"/>
                  <a:gd name="T4" fmla="*/ 2612 w 2612"/>
                  <a:gd name="T5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12" h="1150">
                    <a:moveTo>
                      <a:pt x="0" y="0"/>
                    </a:moveTo>
                    <a:lnTo>
                      <a:pt x="0" y="1150"/>
                    </a:lnTo>
                    <a:lnTo>
                      <a:pt x="2612" y="1150"/>
                    </a:lnTo>
                  </a:path>
                </a:pathLst>
              </a:cu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" name="Line 144"/>
              <p:cNvSpPr>
                <a:spLocks noChangeShapeType="1"/>
              </p:cNvSpPr>
              <p:nvPr/>
            </p:nvSpPr>
            <p:spPr bwMode="auto">
              <a:xfrm flipH="1">
                <a:off x="892775" y="2019682"/>
                <a:ext cx="7200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" name="Line 145"/>
              <p:cNvSpPr>
                <a:spLocks noChangeShapeType="1"/>
              </p:cNvSpPr>
              <p:nvPr/>
            </p:nvSpPr>
            <p:spPr bwMode="auto">
              <a:xfrm flipH="1">
                <a:off x="892775" y="2438782"/>
                <a:ext cx="7200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1" name="Line 146"/>
              <p:cNvSpPr>
                <a:spLocks noChangeShapeType="1"/>
              </p:cNvSpPr>
              <p:nvPr/>
            </p:nvSpPr>
            <p:spPr bwMode="auto">
              <a:xfrm flipH="1">
                <a:off x="892775" y="2861057"/>
                <a:ext cx="7200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2" name="Line 147"/>
              <p:cNvSpPr>
                <a:spLocks noChangeShapeType="1"/>
              </p:cNvSpPr>
              <p:nvPr/>
            </p:nvSpPr>
            <p:spPr bwMode="auto">
              <a:xfrm flipH="1">
                <a:off x="892775" y="3278569"/>
                <a:ext cx="7200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4" name="Line 148"/>
              <p:cNvSpPr>
                <a:spLocks noChangeShapeType="1"/>
              </p:cNvSpPr>
              <p:nvPr/>
            </p:nvSpPr>
            <p:spPr bwMode="auto">
              <a:xfrm flipH="1">
                <a:off x="892775" y="3697669"/>
                <a:ext cx="7200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5" name="Line 149"/>
              <p:cNvSpPr>
                <a:spLocks noChangeShapeType="1"/>
              </p:cNvSpPr>
              <p:nvPr/>
            </p:nvSpPr>
            <p:spPr bwMode="auto">
              <a:xfrm>
                <a:off x="1614149" y="3845307"/>
                <a:ext cx="0" cy="7200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6" name="Line 150"/>
              <p:cNvSpPr>
                <a:spLocks noChangeShapeType="1"/>
              </p:cNvSpPr>
              <p:nvPr/>
            </p:nvSpPr>
            <p:spPr bwMode="auto">
              <a:xfrm>
                <a:off x="1301411" y="3845307"/>
                <a:ext cx="0" cy="7200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7" name="Line 151"/>
              <p:cNvSpPr>
                <a:spLocks noChangeShapeType="1"/>
              </p:cNvSpPr>
              <p:nvPr/>
            </p:nvSpPr>
            <p:spPr bwMode="auto">
              <a:xfrm>
                <a:off x="2130086" y="3845307"/>
                <a:ext cx="0" cy="7200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8" name="Line 152"/>
              <p:cNvSpPr>
                <a:spLocks noChangeShapeType="1"/>
              </p:cNvSpPr>
              <p:nvPr/>
            </p:nvSpPr>
            <p:spPr bwMode="auto">
              <a:xfrm>
                <a:off x="1869736" y="3845307"/>
                <a:ext cx="0" cy="7200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9" name="Line 153"/>
              <p:cNvSpPr>
                <a:spLocks noChangeShapeType="1"/>
              </p:cNvSpPr>
              <p:nvPr/>
            </p:nvSpPr>
            <p:spPr bwMode="auto">
              <a:xfrm>
                <a:off x="4882811" y="3845307"/>
                <a:ext cx="0" cy="7200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90" name="Line 154"/>
              <p:cNvSpPr>
                <a:spLocks noChangeShapeType="1"/>
              </p:cNvSpPr>
              <p:nvPr/>
            </p:nvSpPr>
            <p:spPr bwMode="auto">
              <a:xfrm>
                <a:off x="3228636" y="3845307"/>
                <a:ext cx="0" cy="7200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91" name="Line 155"/>
              <p:cNvSpPr>
                <a:spLocks noChangeShapeType="1"/>
              </p:cNvSpPr>
              <p:nvPr/>
            </p:nvSpPr>
            <p:spPr bwMode="auto">
              <a:xfrm>
                <a:off x="4060486" y="3845307"/>
                <a:ext cx="0" cy="7200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397" name="Line 156"/>
              <p:cNvSpPr>
                <a:spLocks noChangeShapeType="1"/>
              </p:cNvSpPr>
              <p:nvPr/>
            </p:nvSpPr>
            <p:spPr bwMode="auto">
              <a:xfrm>
                <a:off x="2692061" y="3845307"/>
                <a:ext cx="0" cy="7200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631" name="Group 630"/>
              <p:cNvGrpSpPr/>
              <p:nvPr/>
            </p:nvGrpSpPr>
            <p:grpSpPr>
              <a:xfrm>
                <a:off x="1344274" y="2037144"/>
                <a:ext cx="3590925" cy="839788"/>
                <a:chOff x="1344274" y="2006601"/>
                <a:chExt cx="3590925" cy="839788"/>
              </a:xfrm>
            </p:grpSpPr>
            <p:sp>
              <p:nvSpPr>
                <p:cNvPr id="175" name="Freeform 142"/>
                <p:cNvSpPr>
                  <a:spLocks/>
                </p:cNvSpPr>
                <p:nvPr/>
              </p:nvSpPr>
              <p:spPr bwMode="auto">
                <a:xfrm>
                  <a:off x="1344274" y="2249489"/>
                  <a:ext cx="3581400" cy="596900"/>
                </a:xfrm>
                <a:custGeom>
                  <a:avLst/>
                  <a:gdLst>
                    <a:gd name="T0" fmla="*/ 0 w 2256"/>
                    <a:gd name="T1" fmla="*/ 376 h 376"/>
                    <a:gd name="T2" fmla="*/ 180 w 2256"/>
                    <a:gd name="T3" fmla="*/ 114 h 376"/>
                    <a:gd name="T4" fmla="*/ 354 w 2256"/>
                    <a:gd name="T5" fmla="*/ 92 h 376"/>
                    <a:gd name="T6" fmla="*/ 507 w 2256"/>
                    <a:gd name="T7" fmla="*/ 69 h 376"/>
                    <a:gd name="T8" fmla="*/ 874 w 2256"/>
                    <a:gd name="T9" fmla="*/ 0 h 376"/>
                    <a:gd name="T10" fmla="*/ 1218 w 2256"/>
                    <a:gd name="T11" fmla="*/ 177 h 376"/>
                    <a:gd name="T12" fmla="*/ 1709 w 2256"/>
                    <a:gd name="T13" fmla="*/ 141 h 376"/>
                    <a:gd name="T14" fmla="*/ 2256 w 2256"/>
                    <a:gd name="T15" fmla="*/ 92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56" h="376">
                      <a:moveTo>
                        <a:pt x="0" y="376"/>
                      </a:moveTo>
                      <a:lnTo>
                        <a:pt x="180" y="114"/>
                      </a:lnTo>
                      <a:lnTo>
                        <a:pt x="354" y="92"/>
                      </a:lnTo>
                      <a:lnTo>
                        <a:pt x="507" y="69"/>
                      </a:lnTo>
                      <a:lnTo>
                        <a:pt x="874" y="0"/>
                      </a:lnTo>
                      <a:lnTo>
                        <a:pt x="1218" y="177"/>
                      </a:lnTo>
                      <a:lnTo>
                        <a:pt x="1709" y="141"/>
                      </a:lnTo>
                      <a:lnTo>
                        <a:pt x="2256" y="92"/>
                      </a:lnTo>
                    </a:path>
                  </a:pathLst>
                </a:cu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21" name="Line 208"/>
                <p:cNvSpPr>
                  <a:spLocks noChangeShapeType="1"/>
                </p:cNvSpPr>
                <p:nvPr/>
              </p:nvSpPr>
              <p:spPr bwMode="auto">
                <a:xfrm>
                  <a:off x="2731749" y="2009776"/>
                  <a:ext cx="0" cy="490537"/>
                </a:xfrm>
                <a:prstGeom prst="line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22" name="Rectangle 209"/>
                <p:cNvSpPr>
                  <a:spLocks noChangeArrowheads="1"/>
                </p:cNvSpPr>
                <p:nvPr/>
              </p:nvSpPr>
              <p:spPr bwMode="auto">
                <a:xfrm>
                  <a:off x="2719049" y="2006601"/>
                  <a:ext cx="25400" cy="3175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23" name="Rectangle 210"/>
                <p:cNvSpPr>
                  <a:spLocks noChangeArrowheads="1"/>
                </p:cNvSpPr>
                <p:nvPr/>
              </p:nvSpPr>
              <p:spPr bwMode="auto">
                <a:xfrm>
                  <a:off x="2719049" y="2500314"/>
                  <a:ext cx="25400" cy="3175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25" name="Line 212"/>
                <p:cNvSpPr>
                  <a:spLocks noChangeShapeType="1"/>
                </p:cNvSpPr>
                <p:nvPr/>
              </p:nvSpPr>
              <p:spPr bwMode="auto">
                <a:xfrm>
                  <a:off x="3277849" y="2266951"/>
                  <a:ext cx="0" cy="506412"/>
                </a:xfrm>
                <a:prstGeom prst="line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26" name="Rectangle 213"/>
                <p:cNvSpPr>
                  <a:spLocks noChangeArrowheads="1"/>
                </p:cNvSpPr>
                <p:nvPr/>
              </p:nvSpPr>
              <p:spPr bwMode="auto">
                <a:xfrm>
                  <a:off x="3265149" y="2266951"/>
                  <a:ext cx="25400" cy="3175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27" name="Rectangle 214"/>
                <p:cNvSpPr>
                  <a:spLocks noChangeArrowheads="1"/>
                </p:cNvSpPr>
                <p:nvPr/>
              </p:nvSpPr>
              <p:spPr bwMode="auto">
                <a:xfrm>
                  <a:off x="3265149" y="2770189"/>
                  <a:ext cx="25400" cy="3175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29" name="Line 216"/>
                <p:cNvSpPr>
                  <a:spLocks noChangeShapeType="1"/>
                </p:cNvSpPr>
                <p:nvPr/>
              </p:nvSpPr>
              <p:spPr bwMode="auto">
                <a:xfrm>
                  <a:off x="4096999" y="2217739"/>
                  <a:ext cx="0" cy="503237"/>
                </a:xfrm>
                <a:prstGeom prst="line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30" name="Rectangle 217"/>
                <p:cNvSpPr>
                  <a:spLocks noChangeArrowheads="1"/>
                </p:cNvSpPr>
                <p:nvPr/>
              </p:nvSpPr>
              <p:spPr bwMode="auto">
                <a:xfrm>
                  <a:off x="4084299" y="2217739"/>
                  <a:ext cx="25400" cy="3175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31" name="Rectangle 218"/>
                <p:cNvSpPr>
                  <a:spLocks noChangeArrowheads="1"/>
                </p:cNvSpPr>
                <p:nvPr/>
              </p:nvSpPr>
              <p:spPr bwMode="auto">
                <a:xfrm>
                  <a:off x="4084299" y="2720976"/>
                  <a:ext cx="25400" cy="3175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33" name="Line 220"/>
                <p:cNvSpPr>
                  <a:spLocks noChangeShapeType="1"/>
                </p:cNvSpPr>
                <p:nvPr/>
              </p:nvSpPr>
              <p:spPr bwMode="auto">
                <a:xfrm>
                  <a:off x="4925674" y="2138364"/>
                  <a:ext cx="0" cy="500062"/>
                </a:xfrm>
                <a:prstGeom prst="line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34" name="Rectangle 221"/>
                <p:cNvSpPr>
                  <a:spLocks noChangeArrowheads="1"/>
                </p:cNvSpPr>
                <p:nvPr/>
              </p:nvSpPr>
              <p:spPr bwMode="auto">
                <a:xfrm>
                  <a:off x="4912974" y="2138364"/>
                  <a:ext cx="22225" cy="3175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35" name="Rectangle 222"/>
                <p:cNvSpPr>
                  <a:spLocks noChangeArrowheads="1"/>
                </p:cNvSpPr>
                <p:nvPr/>
              </p:nvSpPr>
              <p:spPr bwMode="auto">
                <a:xfrm>
                  <a:off x="4912974" y="2638426"/>
                  <a:ext cx="22225" cy="3175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37" name="Line 224"/>
                <p:cNvSpPr>
                  <a:spLocks noChangeShapeType="1"/>
                </p:cNvSpPr>
                <p:nvPr/>
              </p:nvSpPr>
              <p:spPr bwMode="auto">
                <a:xfrm>
                  <a:off x="2176124" y="2108201"/>
                  <a:ext cx="0" cy="496887"/>
                </a:xfrm>
                <a:prstGeom prst="line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38" name="Rectangle 225"/>
                <p:cNvSpPr>
                  <a:spLocks noChangeArrowheads="1"/>
                </p:cNvSpPr>
                <p:nvPr/>
              </p:nvSpPr>
              <p:spPr bwMode="auto">
                <a:xfrm>
                  <a:off x="2163424" y="2105026"/>
                  <a:ext cx="25400" cy="3175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39" name="Rectangle 226"/>
                <p:cNvSpPr>
                  <a:spLocks noChangeArrowheads="1"/>
                </p:cNvSpPr>
                <p:nvPr/>
              </p:nvSpPr>
              <p:spPr bwMode="auto">
                <a:xfrm>
                  <a:off x="2163424" y="2601914"/>
                  <a:ext cx="25400" cy="6350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41" name="Line 228"/>
                <p:cNvSpPr>
                  <a:spLocks noChangeShapeType="1"/>
                </p:cNvSpPr>
                <p:nvPr/>
              </p:nvSpPr>
              <p:spPr bwMode="auto">
                <a:xfrm>
                  <a:off x="1906249" y="2147889"/>
                  <a:ext cx="0" cy="500062"/>
                </a:xfrm>
                <a:prstGeom prst="line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42" name="Rectangle 229"/>
                <p:cNvSpPr>
                  <a:spLocks noChangeArrowheads="1"/>
                </p:cNvSpPr>
                <p:nvPr/>
              </p:nvSpPr>
              <p:spPr bwMode="auto">
                <a:xfrm>
                  <a:off x="1893549" y="2144714"/>
                  <a:ext cx="22225" cy="3175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43" name="Rectangle 230"/>
                <p:cNvSpPr>
                  <a:spLocks noChangeArrowheads="1"/>
                </p:cNvSpPr>
                <p:nvPr/>
              </p:nvSpPr>
              <p:spPr bwMode="auto">
                <a:xfrm>
                  <a:off x="1893549" y="2644776"/>
                  <a:ext cx="22225" cy="6350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45" name="Line 232"/>
                <p:cNvSpPr>
                  <a:spLocks noChangeShapeType="1"/>
                </p:cNvSpPr>
                <p:nvPr/>
              </p:nvSpPr>
              <p:spPr bwMode="auto">
                <a:xfrm>
                  <a:off x="1633199" y="2190751"/>
                  <a:ext cx="0" cy="484187"/>
                </a:xfrm>
                <a:prstGeom prst="line">
                  <a:avLst/>
                </a:prstGeom>
                <a:solidFill>
                  <a:srgbClr val="F2B41B"/>
                </a:solidFill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46" name="Rectangle 233"/>
                <p:cNvSpPr>
                  <a:spLocks noChangeArrowheads="1"/>
                </p:cNvSpPr>
                <p:nvPr/>
              </p:nvSpPr>
              <p:spPr bwMode="auto">
                <a:xfrm>
                  <a:off x="1620499" y="2187576"/>
                  <a:ext cx="25400" cy="6350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47" name="Rectangle 234"/>
                <p:cNvSpPr>
                  <a:spLocks noChangeArrowheads="1"/>
                </p:cNvSpPr>
                <p:nvPr/>
              </p:nvSpPr>
              <p:spPr bwMode="auto">
                <a:xfrm>
                  <a:off x="1620499" y="2671764"/>
                  <a:ext cx="25400" cy="6350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30" name="Group 629"/>
              <p:cNvGrpSpPr/>
              <p:nvPr/>
            </p:nvGrpSpPr>
            <p:grpSpPr>
              <a:xfrm>
                <a:off x="1281229" y="2243975"/>
                <a:ext cx="3677328" cy="655625"/>
                <a:chOff x="1281229" y="2213432"/>
                <a:chExt cx="3677328" cy="655625"/>
              </a:xfrm>
            </p:grpSpPr>
            <p:sp>
              <p:nvSpPr>
                <p:cNvPr id="524" name="Freeform 211"/>
                <p:cNvSpPr>
                  <a:spLocks/>
                </p:cNvSpPr>
                <p:nvPr/>
              </p:nvSpPr>
              <p:spPr bwMode="auto">
                <a:xfrm>
                  <a:off x="2698867" y="2213432"/>
                  <a:ext cx="70528" cy="70526"/>
                </a:xfrm>
                <a:prstGeom prst="diamond">
                  <a:avLst/>
                </a:prstGeom>
                <a:solidFill>
                  <a:srgbClr val="F2B41B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28" name="Freeform 215"/>
                <p:cNvSpPr>
                  <a:spLocks/>
                </p:cNvSpPr>
                <p:nvPr/>
              </p:nvSpPr>
              <p:spPr bwMode="auto">
                <a:xfrm>
                  <a:off x="3240204" y="2492832"/>
                  <a:ext cx="70528" cy="70526"/>
                </a:xfrm>
                <a:prstGeom prst="diamond">
                  <a:avLst/>
                </a:prstGeom>
                <a:solidFill>
                  <a:srgbClr val="F2B41B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32" name="Freeform 219"/>
                <p:cNvSpPr>
                  <a:spLocks/>
                </p:cNvSpPr>
                <p:nvPr/>
              </p:nvSpPr>
              <p:spPr bwMode="auto">
                <a:xfrm>
                  <a:off x="4062529" y="2434094"/>
                  <a:ext cx="70528" cy="70526"/>
                </a:xfrm>
                <a:prstGeom prst="diamond">
                  <a:avLst/>
                </a:prstGeom>
                <a:solidFill>
                  <a:srgbClr val="F2B41B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36" name="Freeform 223"/>
                <p:cNvSpPr>
                  <a:spLocks/>
                </p:cNvSpPr>
                <p:nvPr/>
              </p:nvSpPr>
              <p:spPr bwMode="auto">
                <a:xfrm>
                  <a:off x="4888029" y="2357894"/>
                  <a:ext cx="70528" cy="70526"/>
                </a:xfrm>
                <a:prstGeom prst="diamond">
                  <a:avLst/>
                </a:prstGeom>
                <a:solidFill>
                  <a:srgbClr val="F2B41B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40" name="Freeform 227"/>
                <p:cNvSpPr>
                  <a:spLocks/>
                </p:cNvSpPr>
                <p:nvPr/>
              </p:nvSpPr>
              <p:spPr bwMode="auto">
                <a:xfrm>
                  <a:off x="2143242" y="2324557"/>
                  <a:ext cx="70528" cy="70526"/>
                </a:xfrm>
                <a:prstGeom prst="diamond">
                  <a:avLst/>
                </a:prstGeom>
                <a:solidFill>
                  <a:srgbClr val="F2B41B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44" name="Freeform 231"/>
                <p:cNvSpPr>
                  <a:spLocks/>
                </p:cNvSpPr>
                <p:nvPr/>
              </p:nvSpPr>
              <p:spPr bwMode="auto">
                <a:xfrm>
                  <a:off x="1870192" y="2357894"/>
                  <a:ext cx="70528" cy="70526"/>
                </a:xfrm>
                <a:prstGeom prst="diamond">
                  <a:avLst/>
                </a:prstGeom>
                <a:solidFill>
                  <a:srgbClr val="F2B41B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48" name="Freeform 235"/>
                <p:cNvSpPr>
                  <a:spLocks/>
                </p:cNvSpPr>
                <p:nvPr/>
              </p:nvSpPr>
              <p:spPr bwMode="auto">
                <a:xfrm>
                  <a:off x="1597142" y="2397582"/>
                  <a:ext cx="70528" cy="70526"/>
                </a:xfrm>
                <a:prstGeom prst="diamond">
                  <a:avLst/>
                </a:prstGeom>
                <a:solidFill>
                  <a:srgbClr val="F2B41B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49" name="Freeform 236"/>
                <p:cNvSpPr>
                  <a:spLocks/>
                </p:cNvSpPr>
                <p:nvPr/>
              </p:nvSpPr>
              <p:spPr bwMode="auto">
                <a:xfrm>
                  <a:off x="1281229" y="2803083"/>
                  <a:ext cx="70528" cy="65974"/>
                </a:xfrm>
                <a:prstGeom prst="diamond">
                  <a:avLst/>
                </a:prstGeom>
                <a:solidFill>
                  <a:srgbClr val="F2B41B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32" name="Group 631"/>
              <p:cNvGrpSpPr/>
              <p:nvPr/>
            </p:nvGrpSpPr>
            <p:grpSpPr>
              <a:xfrm>
                <a:off x="1307761" y="2665794"/>
                <a:ext cx="3571876" cy="760413"/>
                <a:chOff x="1307761" y="2635251"/>
                <a:chExt cx="3571876" cy="760413"/>
              </a:xfrm>
            </p:grpSpPr>
            <p:sp>
              <p:nvSpPr>
                <p:cNvPr id="633" name="Freeform 267"/>
                <p:cNvSpPr>
                  <a:spLocks/>
                </p:cNvSpPr>
                <p:nvPr/>
              </p:nvSpPr>
              <p:spPr bwMode="auto">
                <a:xfrm>
                  <a:off x="1307761" y="2836864"/>
                  <a:ext cx="3538538" cy="292100"/>
                </a:xfrm>
                <a:custGeom>
                  <a:avLst/>
                  <a:gdLst>
                    <a:gd name="T0" fmla="*/ 0 w 2229"/>
                    <a:gd name="T1" fmla="*/ 0 h 184"/>
                    <a:gd name="T2" fmla="*/ 172 w 2229"/>
                    <a:gd name="T3" fmla="*/ 170 h 184"/>
                    <a:gd name="T4" fmla="*/ 342 w 2229"/>
                    <a:gd name="T5" fmla="*/ 60 h 184"/>
                    <a:gd name="T6" fmla="*/ 516 w 2229"/>
                    <a:gd name="T7" fmla="*/ 49 h 184"/>
                    <a:gd name="T8" fmla="*/ 862 w 2229"/>
                    <a:gd name="T9" fmla="*/ 64 h 184"/>
                    <a:gd name="T10" fmla="*/ 1210 w 2229"/>
                    <a:gd name="T11" fmla="*/ 184 h 184"/>
                    <a:gd name="T12" fmla="*/ 1722 w 2229"/>
                    <a:gd name="T13" fmla="*/ 39 h 184"/>
                    <a:gd name="T14" fmla="*/ 2229 w 2229"/>
                    <a:gd name="T15" fmla="*/ 12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29" h="184">
                      <a:moveTo>
                        <a:pt x="0" y="0"/>
                      </a:moveTo>
                      <a:lnTo>
                        <a:pt x="172" y="170"/>
                      </a:lnTo>
                      <a:lnTo>
                        <a:pt x="342" y="60"/>
                      </a:lnTo>
                      <a:lnTo>
                        <a:pt x="516" y="49"/>
                      </a:lnTo>
                      <a:lnTo>
                        <a:pt x="862" y="64"/>
                      </a:lnTo>
                      <a:lnTo>
                        <a:pt x="1210" y="184"/>
                      </a:lnTo>
                      <a:lnTo>
                        <a:pt x="1722" y="39"/>
                      </a:lnTo>
                      <a:lnTo>
                        <a:pt x="2229" y="120"/>
                      </a:lnTo>
                    </a:path>
                  </a:pathLst>
                </a:cu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34" name="Line 268"/>
                <p:cNvSpPr>
                  <a:spLocks noChangeShapeType="1"/>
                </p:cNvSpPr>
                <p:nvPr/>
              </p:nvSpPr>
              <p:spPr bwMode="auto">
                <a:xfrm>
                  <a:off x="2676186" y="2687639"/>
                  <a:ext cx="0" cy="511175"/>
                </a:xfrm>
                <a:prstGeom prst="line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35" name="Rectangle 269"/>
                <p:cNvSpPr>
                  <a:spLocks noChangeArrowheads="1"/>
                </p:cNvSpPr>
                <p:nvPr/>
              </p:nvSpPr>
              <p:spPr bwMode="auto">
                <a:xfrm>
                  <a:off x="2663486" y="2684464"/>
                  <a:ext cx="25400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36" name="Rectangle 270"/>
                <p:cNvSpPr>
                  <a:spLocks noChangeArrowheads="1"/>
                </p:cNvSpPr>
                <p:nvPr/>
              </p:nvSpPr>
              <p:spPr bwMode="auto">
                <a:xfrm>
                  <a:off x="2663486" y="3198814"/>
                  <a:ext cx="25400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37" name="Line 272"/>
                <p:cNvSpPr>
                  <a:spLocks noChangeShapeType="1"/>
                </p:cNvSpPr>
                <p:nvPr/>
              </p:nvSpPr>
              <p:spPr bwMode="auto">
                <a:xfrm>
                  <a:off x="3219111" y="2876551"/>
                  <a:ext cx="0" cy="515937"/>
                </a:xfrm>
                <a:prstGeom prst="line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38" name="Rectangle 273"/>
                <p:cNvSpPr>
                  <a:spLocks noChangeArrowheads="1"/>
                </p:cNvSpPr>
                <p:nvPr/>
              </p:nvSpPr>
              <p:spPr bwMode="auto">
                <a:xfrm>
                  <a:off x="3207999" y="2873376"/>
                  <a:ext cx="23813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39" name="Rectangle 274"/>
                <p:cNvSpPr>
                  <a:spLocks noChangeArrowheads="1"/>
                </p:cNvSpPr>
                <p:nvPr/>
              </p:nvSpPr>
              <p:spPr bwMode="auto">
                <a:xfrm>
                  <a:off x="3207999" y="3389314"/>
                  <a:ext cx="23813" cy="6350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0" name="Line 276"/>
                <p:cNvSpPr>
                  <a:spLocks noChangeShapeType="1"/>
                </p:cNvSpPr>
                <p:nvPr/>
              </p:nvSpPr>
              <p:spPr bwMode="auto">
                <a:xfrm>
                  <a:off x="4041436" y="2638426"/>
                  <a:ext cx="0" cy="511175"/>
                </a:xfrm>
                <a:prstGeom prst="line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1" name="Rectangle 277"/>
                <p:cNvSpPr>
                  <a:spLocks noChangeArrowheads="1"/>
                </p:cNvSpPr>
                <p:nvPr/>
              </p:nvSpPr>
              <p:spPr bwMode="auto">
                <a:xfrm>
                  <a:off x="4027149" y="2635251"/>
                  <a:ext cx="26988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2" name="Rectangle 278"/>
                <p:cNvSpPr>
                  <a:spLocks noChangeArrowheads="1"/>
                </p:cNvSpPr>
                <p:nvPr/>
              </p:nvSpPr>
              <p:spPr bwMode="auto">
                <a:xfrm>
                  <a:off x="4027149" y="3149601"/>
                  <a:ext cx="26988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3" name="Line 280"/>
                <p:cNvSpPr>
                  <a:spLocks noChangeShapeType="1"/>
                </p:cNvSpPr>
                <p:nvPr/>
              </p:nvSpPr>
              <p:spPr bwMode="auto">
                <a:xfrm>
                  <a:off x="4866936" y="2770189"/>
                  <a:ext cx="0" cy="517525"/>
                </a:xfrm>
                <a:prstGeom prst="line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4" name="Rectangle 281"/>
                <p:cNvSpPr>
                  <a:spLocks noChangeArrowheads="1"/>
                </p:cNvSpPr>
                <p:nvPr/>
              </p:nvSpPr>
              <p:spPr bwMode="auto">
                <a:xfrm>
                  <a:off x="4852649" y="2770189"/>
                  <a:ext cx="26988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5" name="Rectangle 282"/>
                <p:cNvSpPr>
                  <a:spLocks noChangeArrowheads="1"/>
                </p:cNvSpPr>
                <p:nvPr/>
              </p:nvSpPr>
              <p:spPr bwMode="auto">
                <a:xfrm>
                  <a:off x="4852649" y="3287714"/>
                  <a:ext cx="26988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6" name="Line 284"/>
                <p:cNvSpPr>
                  <a:spLocks noChangeShapeType="1"/>
                </p:cNvSpPr>
                <p:nvPr/>
              </p:nvSpPr>
              <p:spPr bwMode="auto">
                <a:xfrm>
                  <a:off x="2126911" y="2665414"/>
                  <a:ext cx="0" cy="514350"/>
                </a:xfrm>
                <a:prstGeom prst="line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7" name="Rectangle 285"/>
                <p:cNvSpPr>
                  <a:spLocks noChangeArrowheads="1"/>
                </p:cNvSpPr>
                <p:nvPr/>
              </p:nvSpPr>
              <p:spPr bwMode="auto">
                <a:xfrm>
                  <a:off x="2114211" y="2662239"/>
                  <a:ext cx="25400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8" name="Rectangle 286"/>
                <p:cNvSpPr>
                  <a:spLocks noChangeArrowheads="1"/>
                </p:cNvSpPr>
                <p:nvPr/>
              </p:nvSpPr>
              <p:spPr bwMode="auto">
                <a:xfrm>
                  <a:off x="2114211" y="3179764"/>
                  <a:ext cx="25400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9" name="Line 288"/>
                <p:cNvSpPr>
                  <a:spLocks noChangeShapeType="1"/>
                </p:cNvSpPr>
                <p:nvPr/>
              </p:nvSpPr>
              <p:spPr bwMode="auto">
                <a:xfrm>
                  <a:off x="1853861" y="2681289"/>
                  <a:ext cx="0" cy="514350"/>
                </a:xfrm>
                <a:prstGeom prst="line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50" name="Rectangle 289"/>
                <p:cNvSpPr>
                  <a:spLocks noChangeArrowheads="1"/>
                </p:cNvSpPr>
                <p:nvPr/>
              </p:nvSpPr>
              <p:spPr bwMode="auto">
                <a:xfrm>
                  <a:off x="1841161" y="2681289"/>
                  <a:ext cx="25400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51" name="Rectangle 290"/>
                <p:cNvSpPr>
                  <a:spLocks noChangeArrowheads="1"/>
                </p:cNvSpPr>
                <p:nvPr/>
              </p:nvSpPr>
              <p:spPr bwMode="auto">
                <a:xfrm>
                  <a:off x="1841161" y="3195639"/>
                  <a:ext cx="25400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52" name="Line 292"/>
                <p:cNvSpPr>
                  <a:spLocks noChangeShapeType="1"/>
                </p:cNvSpPr>
                <p:nvPr/>
              </p:nvSpPr>
              <p:spPr bwMode="auto">
                <a:xfrm>
                  <a:off x="1580811" y="2859089"/>
                  <a:ext cx="0" cy="495300"/>
                </a:xfrm>
                <a:prstGeom prst="line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53" name="Rectangle 293"/>
                <p:cNvSpPr>
                  <a:spLocks noChangeArrowheads="1"/>
                </p:cNvSpPr>
                <p:nvPr/>
              </p:nvSpPr>
              <p:spPr bwMode="auto">
                <a:xfrm>
                  <a:off x="1568111" y="2855914"/>
                  <a:ext cx="25400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54" name="Rectangle 294"/>
                <p:cNvSpPr>
                  <a:spLocks noChangeArrowheads="1"/>
                </p:cNvSpPr>
                <p:nvPr/>
              </p:nvSpPr>
              <p:spPr bwMode="auto">
                <a:xfrm>
                  <a:off x="1568111" y="3354389"/>
                  <a:ext cx="25400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55" name="Group 654"/>
              <p:cNvGrpSpPr/>
              <p:nvPr/>
            </p:nvGrpSpPr>
            <p:grpSpPr>
              <a:xfrm>
                <a:off x="1314111" y="2119694"/>
                <a:ext cx="3578225" cy="747712"/>
                <a:chOff x="1314111" y="2089151"/>
                <a:chExt cx="3578225" cy="747712"/>
              </a:xfrm>
            </p:grpSpPr>
            <p:sp>
              <p:nvSpPr>
                <p:cNvPr id="656" name="Freeform 237"/>
                <p:cNvSpPr>
                  <a:spLocks/>
                </p:cNvSpPr>
                <p:nvPr/>
              </p:nvSpPr>
              <p:spPr bwMode="auto">
                <a:xfrm>
                  <a:off x="1314111" y="2349501"/>
                  <a:ext cx="3568700" cy="487362"/>
                </a:xfrm>
                <a:custGeom>
                  <a:avLst/>
                  <a:gdLst>
                    <a:gd name="T0" fmla="*/ 0 w 2248"/>
                    <a:gd name="T1" fmla="*/ 307 h 307"/>
                    <a:gd name="T2" fmla="*/ 183 w 2248"/>
                    <a:gd name="T3" fmla="*/ 105 h 307"/>
                    <a:gd name="T4" fmla="*/ 354 w 2248"/>
                    <a:gd name="T5" fmla="*/ 83 h 307"/>
                    <a:gd name="T6" fmla="*/ 526 w 2248"/>
                    <a:gd name="T7" fmla="*/ 64 h 307"/>
                    <a:gd name="T8" fmla="*/ 870 w 2248"/>
                    <a:gd name="T9" fmla="*/ 0 h 307"/>
                    <a:gd name="T10" fmla="*/ 1212 w 2248"/>
                    <a:gd name="T11" fmla="*/ 45 h 307"/>
                    <a:gd name="T12" fmla="*/ 1728 w 2248"/>
                    <a:gd name="T13" fmla="*/ 95 h 307"/>
                    <a:gd name="T14" fmla="*/ 2248 w 2248"/>
                    <a:gd name="T15" fmla="*/ 118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48" h="307">
                      <a:moveTo>
                        <a:pt x="0" y="307"/>
                      </a:moveTo>
                      <a:lnTo>
                        <a:pt x="183" y="105"/>
                      </a:lnTo>
                      <a:lnTo>
                        <a:pt x="354" y="83"/>
                      </a:lnTo>
                      <a:lnTo>
                        <a:pt x="526" y="64"/>
                      </a:lnTo>
                      <a:lnTo>
                        <a:pt x="870" y="0"/>
                      </a:lnTo>
                      <a:lnTo>
                        <a:pt x="1212" y="45"/>
                      </a:lnTo>
                      <a:lnTo>
                        <a:pt x="1728" y="95"/>
                      </a:lnTo>
                      <a:lnTo>
                        <a:pt x="2248" y="118"/>
                      </a:lnTo>
                    </a:path>
                  </a:pathLst>
                </a:cu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57" name="Line 238"/>
                <p:cNvSpPr>
                  <a:spLocks noChangeShapeType="1"/>
                </p:cNvSpPr>
                <p:nvPr/>
              </p:nvSpPr>
              <p:spPr bwMode="auto">
                <a:xfrm>
                  <a:off x="2695236" y="2089151"/>
                  <a:ext cx="0" cy="527050"/>
                </a:xfrm>
                <a:prstGeom prst="line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58" name="Rectangle 239"/>
                <p:cNvSpPr>
                  <a:spLocks noChangeArrowheads="1"/>
                </p:cNvSpPr>
                <p:nvPr/>
              </p:nvSpPr>
              <p:spPr bwMode="auto">
                <a:xfrm>
                  <a:off x="2682536" y="2089151"/>
                  <a:ext cx="26988" cy="3175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59" name="Rectangle 240"/>
                <p:cNvSpPr>
                  <a:spLocks noChangeArrowheads="1"/>
                </p:cNvSpPr>
                <p:nvPr/>
              </p:nvSpPr>
              <p:spPr bwMode="auto">
                <a:xfrm>
                  <a:off x="2682536" y="2613026"/>
                  <a:ext cx="26988" cy="3175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60" name="Line 242"/>
                <p:cNvSpPr>
                  <a:spLocks noChangeShapeType="1"/>
                </p:cNvSpPr>
                <p:nvPr/>
              </p:nvSpPr>
              <p:spPr bwMode="auto">
                <a:xfrm>
                  <a:off x="3238161" y="2157414"/>
                  <a:ext cx="0" cy="523875"/>
                </a:xfrm>
                <a:prstGeom prst="line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61" name="Rectangle 243"/>
                <p:cNvSpPr>
                  <a:spLocks noChangeArrowheads="1"/>
                </p:cNvSpPr>
                <p:nvPr/>
              </p:nvSpPr>
              <p:spPr bwMode="auto">
                <a:xfrm>
                  <a:off x="3225461" y="2157414"/>
                  <a:ext cx="25400" cy="3175"/>
                </a:xfrm>
                <a:prstGeom prst="rect">
                  <a:avLst/>
                </a:prstGeom>
                <a:solidFill>
                  <a:srgbClr val="003865"/>
                </a:solidFill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62" name="Rectangle 244"/>
                <p:cNvSpPr>
                  <a:spLocks noChangeArrowheads="1"/>
                </p:cNvSpPr>
                <p:nvPr/>
              </p:nvSpPr>
              <p:spPr bwMode="auto">
                <a:xfrm>
                  <a:off x="3225461" y="2681289"/>
                  <a:ext cx="25400" cy="3175"/>
                </a:xfrm>
                <a:prstGeom prst="rect">
                  <a:avLst/>
                </a:prstGeom>
                <a:solidFill>
                  <a:srgbClr val="003865"/>
                </a:solidFill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63" name="Line 246"/>
                <p:cNvSpPr>
                  <a:spLocks noChangeShapeType="1"/>
                </p:cNvSpPr>
                <p:nvPr/>
              </p:nvSpPr>
              <p:spPr bwMode="auto">
                <a:xfrm>
                  <a:off x="4057311" y="2227264"/>
                  <a:ext cx="0" cy="527050"/>
                </a:xfrm>
                <a:prstGeom prst="line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64" name="Rectangle 247"/>
                <p:cNvSpPr>
                  <a:spLocks noChangeArrowheads="1"/>
                </p:cNvSpPr>
                <p:nvPr/>
              </p:nvSpPr>
              <p:spPr bwMode="auto">
                <a:xfrm>
                  <a:off x="4044611" y="2227264"/>
                  <a:ext cx="22225" cy="3175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65" name="Rectangle 248"/>
                <p:cNvSpPr>
                  <a:spLocks noChangeArrowheads="1"/>
                </p:cNvSpPr>
                <p:nvPr/>
              </p:nvSpPr>
              <p:spPr bwMode="auto">
                <a:xfrm>
                  <a:off x="4044611" y="2751139"/>
                  <a:ext cx="22225" cy="6350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66" name="Line 250"/>
                <p:cNvSpPr>
                  <a:spLocks noChangeShapeType="1"/>
                </p:cNvSpPr>
                <p:nvPr/>
              </p:nvSpPr>
              <p:spPr bwMode="auto">
                <a:xfrm>
                  <a:off x="4882811" y="2273301"/>
                  <a:ext cx="0" cy="539750"/>
                </a:xfrm>
                <a:prstGeom prst="line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67" name="Rectangle 251"/>
                <p:cNvSpPr>
                  <a:spLocks noChangeArrowheads="1"/>
                </p:cNvSpPr>
                <p:nvPr/>
              </p:nvSpPr>
              <p:spPr bwMode="auto">
                <a:xfrm>
                  <a:off x="4870111" y="2270126"/>
                  <a:ext cx="22225" cy="6350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68" name="Line 254"/>
                <p:cNvSpPr>
                  <a:spLocks noChangeShapeType="1"/>
                </p:cNvSpPr>
                <p:nvPr/>
              </p:nvSpPr>
              <p:spPr bwMode="auto">
                <a:xfrm>
                  <a:off x="2142786" y="2184401"/>
                  <a:ext cx="0" cy="523875"/>
                </a:xfrm>
                <a:prstGeom prst="line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69" name="Rectangle 255"/>
                <p:cNvSpPr>
                  <a:spLocks noChangeArrowheads="1"/>
                </p:cNvSpPr>
                <p:nvPr/>
              </p:nvSpPr>
              <p:spPr bwMode="auto">
                <a:xfrm>
                  <a:off x="2130086" y="2181226"/>
                  <a:ext cx="26988" cy="3175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70" name="Rectangle 256"/>
                <p:cNvSpPr>
                  <a:spLocks noChangeArrowheads="1"/>
                </p:cNvSpPr>
                <p:nvPr/>
              </p:nvSpPr>
              <p:spPr bwMode="auto">
                <a:xfrm>
                  <a:off x="2130086" y="2705101"/>
                  <a:ext cx="26988" cy="6350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71" name="Line 258"/>
                <p:cNvSpPr>
                  <a:spLocks noChangeShapeType="1"/>
                </p:cNvSpPr>
                <p:nvPr/>
              </p:nvSpPr>
              <p:spPr bwMode="auto">
                <a:xfrm>
                  <a:off x="1869736" y="2217739"/>
                  <a:ext cx="0" cy="523875"/>
                </a:xfrm>
                <a:prstGeom prst="line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72" name="Rectangle 259"/>
                <p:cNvSpPr>
                  <a:spLocks noChangeArrowheads="1"/>
                </p:cNvSpPr>
                <p:nvPr/>
              </p:nvSpPr>
              <p:spPr bwMode="auto">
                <a:xfrm>
                  <a:off x="1857036" y="2217739"/>
                  <a:ext cx="23813" cy="3175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73" name="Rectangle 260"/>
                <p:cNvSpPr>
                  <a:spLocks noChangeArrowheads="1"/>
                </p:cNvSpPr>
                <p:nvPr/>
              </p:nvSpPr>
              <p:spPr bwMode="auto">
                <a:xfrm>
                  <a:off x="1857036" y="2741614"/>
                  <a:ext cx="23813" cy="3175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74" name="Line 262"/>
                <p:cNvSpPr>
                  <a:spLocks noChangeShapeType="1"/>
                </p:cNvSpPr>
                <p:nvPr/>
              </p:nvSpPr>
              <p:spPr bwMode="auto">
                <a:xfrm>
                  <a:off x="1596686" y="2263776"/>
                  <a:ext cx="0" cy="519112"/>
                </a:xfrm>
                <a:prstGeom prst="line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75" name="Rectangle 263"/>
                <p:cNvSpPr>
                  <a:spLocks noChangeArrowheads="1"/>
                </p:cNvSpPr>
                <p:nvPr/>
              </p:nvSpPr>
              <p:spPr bwMode="auto">
                <a:xfrm>
                  <a:off x="1583986" y="2263776"/>
                  <a:ext cx="26988" cy="3175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76" name="Rectangle 264"/>
                <p:cNvSpPr>
                  <a:spLocks noChangeArrowheads="1"/>
                </p:cNvSpPr>
                <p:nvPr/>
              </p:nvSpPr>
              <p:spPr bwMode="auto">
                <a:xfrm>
                  <a:off x="1583986" y="2782889"/>
                  <a:ext cx="26988" cy="4762"/>
                </a:xfrm>
                <a:prstGeom prst="rect">
                  <a:avLst/>
                </a:prstGeom>
                <a:solidFill>
                  <a:srgbClr val="003865"/>
                </a:solidFill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77" name="Rectangle 252"/>
                <p:cNvSpPr>
                  <a:spLocks noChangeArrowheads="1"/>
                </p:cNvSpPr>
                <p:nvPr/>
              </p:nvSpPr>
              <p:spPr bwMode="auto">
                <a:xfrm>
                  <a:off x="4870111" y="2809876"/>
                  <a:ext cx="22225" cy="3175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78" name="Group 677"/>
              <p:cNvGrpSpPr/>
              <p:nvPr/>
            </p:nvGrpSpPr>
            <p:grpSpPr>
              <a:xfrm>
                <a:off x="1280375" y="2838434"/>
                <a:ext cx="3613948" cy="350046"/>
                <a:chOff x="1280375" y="2807891"/>
                <a:chExt cx="3613948" cy="350046"/>
              </a:xfrm>
            </p:grpSpPr>
            <p:sp>
              <p:nvSpPr>
                <p:cNvPr id="679" name="Oval 271"/>
                <p:cNvSpPr>
                  <a:spLocks noChangeArrowheads="1"/>
                </p:cNvSpPr>
                <p:nvPr/>
              </p:nvSpPr>
              <p:spPr bwMode="auto">
                <a:xfrm>
                  <a:off x="2647212" y="2911411"/>
                  <a:ext cx="56362" cy="54106"/>
                </a:xfrm>
                <a:prstGeom prst="ellipse">
                  <a:avLst/>
                </a:prstGeom>
                <a:solidFill>
                  <a:srgbClr val="9DA7AC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80" name="Oval 275"/>
                <p:cNvSpPr>
                  <a:spLocks noChangeArrowheads="1"/>
                </p:cNvSpPr>
                <p:nvPr/>
              </p:nvSpPr>
              <p:spPr bwMode="auto">
                <a:xfrm>
                  <a:off x="3190138" y="3101579"/>
                  <a:ext cx="56360" cy="56358"/>
                </a:xfrm>
                <a:prstGeom prst="ellipse">
                  <a:avLst/>
                </a:prstGeom>
                <a:solidFill>
                  <a:srgbClr val="9DA7AC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81" name="Oval 279"/>
                <p:cNvSpPr>
                  <a:spLocks noChangeArrowheads="1"/>
                </p:cNvSpPr>
                <p:nvPr/>
              </p:nvSpPr>
              <p:spPr bwMode="auto">
                <a:xfrm>
                  <a:off x="4012463" y="2871391"/>
                  <a:ext cx="56360" cy="56358"/>
                </a:xfrm>
                <a:prstGeom prst="ellipse">
                  <a:avLst/>
                </a:prstGeom>
                <a:solidFill>
                  <a:srgbClr val="9DA7AC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82" name="Oval 283"/>
                <p:cNvSpPr>
                  <a:spLocks noChangeArrowheads="1"/>
                </p:cNvSpPr>
                <p:nvPr/>
              </p:nvSpPr>
              <p:spPr bwMode="auto">
                <a:xfrm>
                  <a:off x="4837963" y="2999979"/>
                  <a:ext cx="56360" cy="56358"/>
                </a:xfrm>
                <a:prstGeom prst="ellipse">
                  <a:avLst/>
                </a:prstGeom>
                <a:solidFill>
                  <a:srgbClr val="9DA7AC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83" name="Oval 287"/>
                <p:cNvSpPr>
                  <a:spLocks noChangeArrowheads="1"/>
                </p:cNvSpPr>
                <p:nvPr/>
              </p:nvSpPr>
              <p:spPr bwMode="auto">
                <a:xfrm>
                  <a:off x="2099858" y="2893616"/>
                  <a:ext cx="54106" cy="56358"/>
                </a:xfrm>
                <a:prstGeom prst="ellipse">
                  <a:avLst/>
                </a:prstGeom>
                <a:solidFill>
                  <a:srgbClr val="9DA7AC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84" name="Oval 291"/>
                <p:cNvSpPr>
                  <a:spLocks noChangeArrowheads="1"/>
                </p:cNvSpPr>
                <p:nvPr/>
              </p:nvSpPr>
              <p:spPr bwMode="auto">
                <a:xfrm>
                  <a:off x="1821713" y="2906316"/>
                  <a:ext cx="56360" cy="56358"/>
                </a:xfrm>
                <a:prstGeom prst="ellipse">
                  <a:avLst/>
                </a:prstGeom>
                <a:solidFill>
                  <a:srgbClr val="9DA7AC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85" name="Oval 295"/>
                <p:cNvSpPr>
                  <a:spLocks noChangeArrowheads="1"/>
                </p:cNvSpPr>
                <p:nvPr/>
              </p:nvSpPr>
              <p:spPr bwMode="auto">
                <a:xfrm>
                  <a:off x="1553758" y="3074591"/>
                  <a:ext cx="54106" cy="56358"/>
                </a:xfrm>
                <a:prstGeom prst="ellipse">
                  <a:avLst/>
                </a:prstGeom>
                <a:solidFill>
                  <a:srgbClr val="9DA7AC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86" name="Oval 296"/>
                <p:cNvSpPr>
                  <a:spLocks noChangeArrowheads="1"/>
                </p:cNvSpPr>
                <p:nvPr/>
              </p:nvSpPr>
              <p:spPr bwMode="auto">
                <a:xfrm>
                  <a:off x="1280375" y="2807891"/>
                  <a:ext cx="56360" cy="56358"/>
                </a:xfrm>
                <a:prstGeom prst="ellipse">
                  <a:avLst/>
                </a:prstGeom>
                <a:solidFill>
                  <a:srgbClr val="9DA7AC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87" name="Group 686"/>
              <p:cNvGrpSpPr/>
              <p:nvPr/>
            </p:nvGrpSpPr>
            <p:grpSpPr>
              <a:xfrm>
                <a:off x="1298823" y="2351793"/>
                <a:ext cx="3611978" cy="539101"/>
                <a:chOff x="1298823" y="2321250"/>
                <a:chExt cx="3611978" cy="539101"/>
              </a:xfrm>
            </p:grpSpPr>
            <p:sp>
              <p:nvSpPr>
                <p:cNvPr id="688" name="Freeform 241"/>
                <p:cNvSpPr>
                  <a:spLocks/>
                </p:cNvSpPr>
                <p:nvPr/>
              </p:nvSpPr>
              <p:spPr bwMode="auto">
                <a:xfrm>
                  <a:off x="2667910" y="2321250"/>
                  <a:ext cx="56240" cy="51740"/>
                </a:xfrm>
                <a:custGeom>
                  <a:avLst/>
                  <a:gdLst>
                    <a:gd name="T0" fmla="*/ 25 w 25"/>
                    <a:gd name="T1" fmla="*/ 21 h 23"/>
                    <a:gd name="T2" fmla="*/ 12 w 25"/>
                    <a:gd name="T3" fmla="*/ 23 h 23"/>
                    <a:gd name="T4" fmla="*/ 0 w 25"/>
                    <a:gd name="T5" fmla="*/ 21 h 23"/>
                    <a:gd name="T6" fmla="*/ 12 w 25"/>
                    <a:gd name="T7" fmla="*/ 0 h 23"/>
                    <a:gd name="T8" fmla="*/ 25 w 25"/>
                    <a:gd name="T9" fmla="*/ 2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23">
                      <a:moveTo>
                        <a:pt x="25" y="21"/>
                      </a:moveTo>
                      <a:lnTo>
                        <a:pt x="12" y="23"/>
                      </a:lnTo>
                      <a:lnTo>
                        <a:pt x="0" y="21"/>
                      </a:lnTo>
                      <a:lnTo>
                        <a:pt x="12" y="0"/>
                      </a:lnTo>
                      <a:lnTo>
                        <a:pt x="25" y="21"/>
                      </a:lnTo>
                      <a:close/>
                    </a:path>
                  </a:pathLst>
                </a:custGeom>
                <a:solidFill>
                  <a:srgbClr val="003865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89" name="Freeform 245"/>
                <p:cNvSpPr>
                  <a:spLocks/>
                </p:cNvSpPr>
                <p:nvPr/>
              </p:nvSpPr>
              <p:spPr bwMode="auto">
                <a:xfrm>
                  <a:off x="3209681" y="2394904"/>
                  <a:ext cx="61724" cy="45720"/>
                </a:xfrm>
                <a:custGeom>
                  <a:avLst/>
                  <a:gdLst>
                    <a:gd name="T0" fmla="*/ 27 w 27"/>
                    <a:gd name="T1" fmla="*/ 20 h 20"/>
                    <a:gd name="T2" fmla="*/ 14 w 27"/>
                    <a:gd name="T3" fmla="*/ 20 h 20"/>
                    <a:gd name="T4" fmla="*/ 0 w 27"/>
                    <a:gd name="T5" fmla="*/ 20 h 20"/>
                    <a:gd name="T6" fmla="*/ 12 w 27"/>
                    <a:gd name="T7" fmla="*/ 0 h 20"/>
                    <a:gd name="T8" fmla="*/ 27 w 27"/>
                    <a:gd name="T9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0">
                      <a:moveTo>
                        <a:pt x="27" y="20"/>
                      </a:moveTo>
                      <a:lnTo>
                        <a:pt x="14" y="20"/>
                      </a:lnTo>
                      <a:lnTo>
                        <a:pt x="0" y="20"/>
                      </a:lnTo>
                      <a:lnTo>
                        <a:pt x="12" y="0"/>
                      </a:lnTo>
                      <a:lnTo>
                        <a:pt x="27" y="20"/>
                      </a:lnTo>
                      <a:close/>
                    </a:path>
                  </a:pathLst>
                </a:custGeom>
                <a:solidFill>
                  <a:srgbClr val="003865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90" name="Freeform 249"/>
                <p:cNvSpPr>
                  <a:spLocks/>
                </p:cNvSpPr>
                <p:nvPr/>
              </p:nvSpPr>
              <p:spPr bwMode="auto">
                <a:xfrm>
                  <a:off x="4030316" y="2468887"/>
                  <a:ext cx="53990" cy="51740"/>
                </a:xfrm>
                <a:custGeom>
                  <a:avLst/>
                  <a:gdLst>
                    <a:gd name="T0" fmla="*/ 24 w 24"/>
                    <a:gd name="T1" fmla="*/ 23 h 23"/>
                    <a:gd name="T2" fmla="*/ 12 w 24"/>
                    <a:gd name="T3" fmla="*/ 23 h 23"/>
                    <a:gd name="T4" fmla="*/ 0 w 24"/>
                    <a:gd name="T5" fmla="*/ 23 h 23"/>
                    <a:gd name="T6" fmla="*/ 12 w 24"/>
                    <a:gd name="T7" fmla="*/ 0 h 23"/>
                    <a:gd name="T8" fmla="*/ 24 w 24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23">
                      <a:moveTo>
                        <a:pt x="24" y="23"/>
                      </a:moveTo>
                      <a:lnTo>
                        <a:pt x="12" y="23"/>
                      </a:lnTo>
                      <a:lnTo>
                        <a:pt x="0" y="23"/>
                      </a:lnTo>
                      <a:lnTo>
                        <a:pt x="12" y="0"/>
                      </a:lnTo>
                      <a:lnTo>
                        <a:pt x="24" y="23"/>
                      </a:lnTo>
                      <a:close/>
                    </a:path>
                  </a:pathLst>
                </a:custGeom>
                <a:solidFill>
                  <a:srgbClr val="003865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91" name="Freeform 253"/>
                <p:cNvSpPr>
                  <a:spLocks/>
                </p:cNvSpPr>
                <p:nvPr/>
              </p:nvSpPr>
              <p:spPr bwMode="auto">
                <a:xfrm>
                  <a:off x="4850061" y="2511751"/>
                  <a:ext cx="60740" cy="51738"/>
                </a:xfrm>
                <a:custGeom>
                  <a:avLst/>
                  <a:gdLst>
                    <a:gd name="T0" fmla="*/ 27 w 27"/>
                    <a:gd name="T1" fmla="*/ 21 h 23"/>
                    <a:gd name="T2" fmla="*/ 15 w 27"/>
                    <a:gd name="T3" fmla="*/ 23 h 23"/>
                    <a:gd name="T4" fmla="*/ 0 w 27"/>
                    <a:gd name="T5" fmla="*/ 21 h 23"/>
                    <a:gd name="T6" fmla="*/ 15 w 27"/>
                    <a:gd name="T7" fmla="*/ 0 h 23"/>
                    <a:gd name="T8" fmla="*/ 27 w 27"/>
                    <a:gd name="T9" fmla="*/ 2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3">
                      <a:moveTo>
                        <a:pt x="27" y="21"/>
                      </a:moveTo>
                      <a:lnTo>
                        <a:pt x="15" y="23"/>
                      </a:lnTo>
                      <a:lnTo>
                        <a:pt x="0" y="21"/>
                      </a:lnTo>
                      <a:lnTo>
                        <a:pt x="15" y="0"/>
                      </a:lnTo>
                      <a:lnTo>
                        <a:pt x="27" y="21"/>
                      </a:lnTo>
                      <a:close/>
                    </a:path>
                  </a:pathLst>
                </a:custGeom>
                <a:solidFill>
                  <a:srgbClr val="003865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92" name="Freeform 257"/>
                <p:cNvSpPr>
                  <a:spLocks/>
                </p:cNvSpPr>
                <p:nvPr/>
              </p:nvSpPr>
              <p:spPr bwMode="auto">
                <a:xfrm>
                  <a:off x="2121810" y="2416500"/>
                  <a:ext cx="56240" cy="51740"/>
                </a:xfrm>
                <a:custGeom>
                  <a:avLst/>
                  <a:gdLst>
                    <a:gd name="T0" fmla="*/ 25 w 25"/>
                    <a:gd name="T1" fmla="*/ 23 h 23"/>
                    <a:gd name="T2" fmla="*/ 12 w 25"/>
                    <a:gd name="T3" fmla="*/ 23 h 23"/>
                    <a:gd name="T4" fmla="*/ 0 w 25"/>
                    <a:gd name="T5" fmla="*/ 23 h 23"/>
                    <a:gd name="T6" fmla="*/ 12 w 25"/>
                    <a:gd name="T7" fmla="*/ 0 h 23"/>
                    <a:gd name="T8" fmla="*/ 25 w 25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23">
                      <a:moveTo>
                        <a:pt x="25" y="23"/>
                      </a:moveTo>
                      <a:lnTo>
                        <a:pt x="12" y="23"/>
                      </a:lnTo>
                      <a:lnTo>
                        <a:pt x="0" y="23"/>
                      </a:lnTo>
                      <a:lnTo>
                        <a:pt x="12" y="0"/>
                      </a:lnTo>
                      <a:lnTo>
                        <a:pt x="25" y="23"/>
                      </a:lnTo>
                      <a:close/>
                    </a:path>
                  </a:pathLst>
                </a:custGeom>
                <a:solidFill>
                  <a:srgbClr val="003865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93" name="Freeform 261"/>
                <p:cNvSpPr>
                  <a:spLocks/>
                </p:cNvSpPr>
                <p:nvPr/>
              </p:nvSpPr>
              <p:spPr bwMode="auto">
                <a:xfrm>
                  <a:off x="1838573" y="2453013"/>
                  <a:ext cx="60740" cy="51738"/>
                </a:xfrm>
                <a:custGeom>
                  <a:avLst/>
                  <a:gdLst>
                    <a:gd name="T0" fmla="*/ 27 w 27"/>
                    <a:gd name="T1" fmla="*/ 23 h 23"/>
                    <a:gd name="T2" fmla="*/ 14 w 27"/>
                    <a:gd name="T3" fmla="*/ 23 h 23"/>
                    <a:gd name="T4" fmla="*/ 0 w 27"/>
                    <a:gd name="T5" fmla="*/ 23 h 23"/>
                    <a:gd name="T6" fmla="*/ 14 w 27"/>
                    <a:gd name="T7" fmla="*/ 0 h 23"/>
                    <a:gd name="T8" fmla="*/ 27 w 27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3">
                      <a:moveTo>
                        <a:pt x="27" y="23"/>
                      </a:moveTo>
                      <a:lnTo>
                        <a:pt x="14" y="23"/>
                      </a:lnTo>
                      <a:lnTo>
                        <a:pt x="0" y="23"/>
                      </a:lnTo>
                      <a:lnTo>
                        <a:pt x="14" y="0"/>
                      </a:lnTo>
                      <a:lnTo>
                        <a:pt x="27" y="23"/>
                      </a:lnTo>
                      <a:close/>
                    </a:path>
                  </a:pathLst>
                </a:custGeom>
                <a:solidFill>
                  <a:srgbClr val="003865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94" name="Freeform 265"/>
                <p:cNvSpPr>
                  <a:spLocks/>
                </p:cNvSpPr>
                <p:nvPr/>
              </p:nvSpPr>
              <p:spPr bwMode="auto">
                <a:xfrm>
                  <a:off x="1575710" y="2486350"/>
                  <a:ext cx="56240" cy="51740"/>
                </a:xfrm>
                <a:custGeom>
                  <a:avLst/>
                  <a:gdLst>
                    <a:gd name="T0" fmla="*/ 25 w 25"/>
                    <a:gd name="T1" fmla="*/ 21 h 23"/>
                    <a:gd name="T2" fmla="*/ 13 w 25"/>
                    <a:gd name="T3" fmla="*/ 23 h 23"/>
                    <a:gd name="T4" fmla="*/ 0 w 25"/>
                    <a:gd name="T5" fmla="*/ 21 h 23"/>
                    <a:gd name="T6" fmla="*/ 13 w 25"/>
                    <a:gd name="T7" fmla="*/ 0 h 23"/>
                    <a:gd name="T8" fmla="*/ 25 w 25"/>
                    <a:gd name="T9" fmla="*/ 2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23">
                      <a:moveTo>
                        <a:pt x="25" y="21"/>
                      </a:moveTo>
                      <a:lnTo>
                        <a:pt x="13" y="23"/>
                      </a:lnTo>
                      <a:lnTo>
                        <a:pt x="0" y="21"/>
                      </a:lnTo>
                      <a:lnTo>
                        <a:pt x="13" y="0"/>
                      </a:lnTo>
                      <a:lnTo>
                        <a:pt x="25" y="21"/>
                      </a:lnTo>
                      <a:close/>
                    </a:path>
                  </a:pathLst>
                </a:custGeom>
                <a:solidFill>
                  <a:srgbClr val="003865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95" name="Freeform 266"/>
                <p:cNvSpPr>
                  <a:spLocks/>
                </p:cNvSpPr>
                <p:nvPr/>
              </p:nvSpPr>
              <p:spPr bwMode="auto">
                <a:xfrm>
                  <a:off x="1298823" y="2808613"/>
                  <a:ext cx="60740" cy="51738"/>
                </a:xfrm>
                <a:custGeom>
                  <a:avLst/>
                  <a:gdLst>
                    <a:gd name="T0" fmla="*/ 27 w 27"/>
                    <a:gd name="T1" fmla="*/ 23 h 23"/>
                    <a:gd name="T2" fmla="*/ 15 w 27"/>
                    <a:gd name="T3" fmla="*/ 23 h 23"/>
                    <a:gd name="T4" fmla="*/ 0 w 27"/>
                    <a:gd name="T5" fmla="*/ 23 h 23"/>
                    <a:gd name="T6" fmla="*/ 13 w 27"/>
                    <a:gd name="T7" fmla="*/ 0 h 23"/>
                    <a:gd name="T8" fmla="*/ 27 w 27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3">
                      <a:moveTo>
                        <a:pt x="27" y="23"/>
                      </a:moveTo>
                      <a:lnTo>
                        <a:pt x="15" y="23"/>
                      </a:lnTo>
                      <a:lnTo>
                        <a:pt x="0" y="23"/>
                      </a:lnTo>
                      <a:lnTo>
                        <a:pt x="13" y="0"/>
                      </a:lnTo>
                      <a:lnTo>
                        <a:pt x="27" y="23"/>
                      </a:lnTo>
                      <a:close/>
                    </a:path>
                  </a:pathLst>
                </a:custGeom>
                <a:solidFill>
                  <a:srgbClr val="003865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96" name="Group 695"/>
              <p:cNvGrpSpPr/>
              <p:nvPr/>
            </p:nvGrpSpPr>
            <p:grpSpPr>
              <a:xfrm>
                <a:off x="1328399" y="2187957"/>
                <a:ext cx="3597275" cy="679450"/>
                <a:chOff x="1328399" y="2157414"/>
                <a:chExt cx="3597275" cy="679450"/>
              </a:xfrm>
            </p:grpSpPr>
            <p:sp>
              <p:nvSpPr>
                <p:cNvPr id="716" name="Line 203"/>
                <p:cNvSpPr>
                  <a:spLocks noChangeShapeType="1"/>
                </p:cNvSpPr>
                <p:nvPr/>
              </p:nvSpPr>
              <p:spPr bwMode="auto">
                <a:xfrm>
                  <a:off x="1612349" y="2203923"/>
                  <a:ext cx="0" cy="511175"/>
                </a:xfrm>
                <a:prstGeom prst="line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97" name="Freeform 178"/>
                <p:cNvSpPr>
                  <a:spLocks/>
                </p:cNvSpPr>
                <p:nvPr/>
              </p:nvSpPr>
              <p:spPr bwMode="auto">
                <a:xfrm>
                  <a:off x="1328399" y="2417764"/>
                  <a:ext cx="3587749" cy="419100"/>
                </a:xfrm>
                <a:custGeom>
                  <a:avLst/>
                  <a:gdLst>
                    <a:gd name="T0" fmla="*/ 0 w 2260"/>
                    <a:gd name="T1" fmla="*/ 264 h 264"/>
                    <a:gd name="T2" fmla="*/ 194 w 2260"/>
                    <a:gd name="T3" fmla="*/ 33 h 264"/>
                    <a:gd name="T4" fmla="*/ 366 w 2260"/>
                    <a:gd name="T5" fmla="*/ 21 h 264"/>
                    <a:gd name="T6" fmla="*/ 522 w 2260"/>
                    <a:gd name="T7" fmla="*/ 0 h 264"/>
                    <a:gd name="T8" fmla="*/ 868 w 2260"/>
                    <a:gd name="T9" fmla="*/ 37 h 264"/>
                    <a:gd name="T10" fmla="*/ 1228 w 2260"/>
                    <a:gd name="T11" fmla="*/ 71 h 264"/>
                    <a:gd name="T12" fmla="*/ 1733 w 2260"/>
                    <a:gd name="T13" fmla="*/ 4 h 264"/>
                    <a:gd name="T14" fmla="*/ 2260 w 2260"/>
                    <a:gd name="T15" fmla="*/ 96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60" h="264">
                      <a:moveTo>
                        <a:pt x="0" y="264"/>
                      </a:moveTo>
                      <a:lnTo>
                        <a:pt x="194" y="33"/>
                      </a:lnTo>
                      <a:lnTo>
                        <a:pt x="366" y="21"/>
                      </a:lnTo>
                      <a:lnTo>
                        <a:pt x="522" y="0"/>
                      </a:lnTo>
                      <a:lnTo>
                        <a:pt x="868" y="37"/>
                      </a:lnTo>
                      <a:lnTo>
                        <a:pt x="1228" y="71"/>
                      </a:lnTo>
                      <a:lnTo>
                        <a:pt x="1733" y="4"/>
                      </a:lnTo>
                      <a:lnTo>
                        <a:pt x="2260" y="96"/>
                      </a:lnTo>
                    </a:path>
                  </a:pathLst>
                </a:cu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98" name="Line 179"/>
                <p:cNvSpPr>
                  <a:spLocks noChangeShapeType="1"/>
                </p:cNvSpPr>
                <p:nvPr/>
              </p:nvSpPr>
              <p:spPr bwMode="auto">
                <a:xfrm>
                  <a:off x="2709524" y="2224089"/>
                  <a:ext cx="0" cy="512762"/>
                </a:xfrm>
                <a:prstGeom prst="line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99" name="Rectangle 180"/>
                <p:cNvSpPr>
                  <a:spLocks noChangeArrowheads="1"/>
                </p:cNvSpPr>
                <p:nvPr/>
              </p:nvSpPr>
              <p:spPr bwMode="auto">
                <a:xfrm>
                  <a:off x="2695236" y="2220914"/>
                  <a:ext cx="26988" cy="6350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00" name="Rectangle 181"/>
                <p:cNvSpPr>
                  <a:spLocks noChangeArrowheads="1"/>
                </p:cNvSpPr>
                <p:nvPr/>
              </p:nvSpPr>
              <p:spPr bwMode="auto">
                <a:xfrm>
                  <a:off x="2695236" y="2736851"/>
                  <a:ext cx="26988" cy="4762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01" name="Line 183"/>
                <p:cNvSpPr>
                  <a:spLocks noChangeShapeType="1"/>
                </p:cNvSpPr>
                <p:nvPr/>
              </p:nvSpPr>
              <p:spPr bwMode="auto">
                <a:xfrm>
                  <a:off x="3258799" y="2266951"/>
                  <a:ext cx="0" cy="523875"/>
                </a:xfrm>
                <a:prstGeom prst="line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02" name="Rectangle 184"/>
                <p:cNvSpPr>
                  <a:spLocks noChangeArrowheads="1"/>
                </p:cNvSpPr>
                <p:nvPr/>
              </p:nvSpPr>
              <p:spPr bwMode="auto">
                <a:xfrm>
                  <a:off x="3244511" y="2266951"/>
                  <a:ext cx="26988" cy="3175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03" name="Rectangle 185"/>
                <p:cNvSpPr>
                  <a:spLocks noChangeArrowheads="1"/>
                </p:cNvSpPr>
                <p:nvPr/>
              </p:nvSpPr>
              <p:spPr bwMode="auto">
                <a:xfrm>
                  <a:off x="3244511" y="2790826"/>
                  <a:ext cx="26988" cy="3175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04" name="Line 187"/>
                <p:cNvSpPr>
                  <a:spLocks noChangeShapeType="1"/>
                </p:cNvSpPr>
                <p:nvPr/>
              </p:nvSpPr>
              <p:spPr bwMode="auto">
                <a:xfrm>
                  <a:off x="4079536" y="2166939"/>
                  <a:ext cx="0" cy="520700"/>
                </a:xfrm>
                <a:prstGeom prst="line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05" name="Rectangle 188"/>
                <p:cNvSpPr>
                  <a:spLocks noChangeArrowheads="1"/>
                </p:cNvSpPr>
                <p:nvPr/>
              </p:nvSpPr>
              <p:spPr bwMode="auto">
                <a:xfrm>
                  <a:off x="4066836" y="2166939"/>
                  <a:ext cx="26988" cy="3175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06" name="Rectangle 189"/>
                <p:cNvSpPr>
                  <a:spLocks noChangeArrowheads="1"/>
                </p:cNvSpPr>
                <p:nvPr/>
              </p:nvSpPr>
              <p:spPr bwMode="auto">
                <a:xfrm>
                  <a:off x="4066836" y="2684464"/>
                  <a:ext cx="26988" cy="3175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07" name="Line 191"/>
                <p:cNvSpPr>
                  <a:spLocks noChangeShapeType="1"/>
                </p:cNvSpPr>
                <p:nvPr/>
              </p:nvSpPr>
              <p:spPr bwMode="auto">
                <a:xfrm>
                  <a:off x="4916149" y="2309814"/>
                  <a:ext cx="0" cy="515937"/>
                </a:xfrm>
                <a:prstGeom prst="line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08" name="Rectangle 192"/>
                <p:cNvSpPr>
                  <a:spLocks noChangeArrowheads="1"/>
                </p:cNvSpPr>
                <p:nvPr/>
              </p:nvSpPr>
              <p:spPr bwMode="auto">
                <a:xfrm>
                  <a:off x="4901861" y="2306639"/>
                  <a:ext cx="23813" cy="3175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09" name="Rectangle 193"/>
                <p:cNvSpPr>
                  <a:spLocks noChangeArrowheads="1"/>
                </p:cNvSpPr>
                <p:nvPr/>
              </p:nvSpPr>
              <p:spPr bwMode="auto">
                <a:xfrm>
                  <a:off x="4901861" y="2822576"/>
                  <a:ext cx="23813" cy="7937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10" name="Line 195"/>
                <p:cNvSpPr>
                  <a:spLocks noChangeShapeType="1"/>
                </p:cNvSpPr>
                <p:nvPr/>
              </p:nvSpPr>
              <p:spPr bwMode="auto">
                <a:xfrm>
                  <a:off x="2160249" y="2157414"/>
                  <a:ext cx="0" cy="523875"/>
                </a:xfrm>
                <a:prstGeom prst="line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11" name="Rectangle 196"/>
                <p:cNvSpPr>
                  <a:spLocks noChangeArrowheads="1"/>
                </p:cNvSpPr>
                <p:nvPr/>
              </p:nvSpPr>
              <p:spPr bwMode="auto">
                <a:xfrm>
                  <a:off x="2145961" y="2157414"/>
                  <a:ext cx="23813" cy="3175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12" name="Rectangle 197"/>
                <p:cNvSpPr>
                  <a:spLocks noChangeArrowheads="1"/>
                </p:cNvSpPr>
                <p:nvPr/>
              </p:nvSpPr>
              <p:spPr bwMode="auto">
                <a:xfrm>
                  <a:off x="2145961" y="2678114"/>
                  <a:ext cx="23813" cy="3175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13" name="Line 199"/>
                <p:cNvSpPr>
                  <a:spLocks noChangeShapeType="1"/>
                </p:cNvSpPr>
                <p:nvPr/>
              </p:nvSpPr>
              <p:spPr bwMode="auto">
                <a:xfrm>
                  <a:off x="1887199" y="2193926"/>
                  <a:ext cx="0" cy="517525"/>
                </a:xfrm>
                <a:prstGeom prst="line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14" name="Rectangle 200"/>
                <p:cNvSpPr>
                  <a:spLocks noChangeArrowheads="1"/>
                </p:cNvSpPr>
                <p:nvPr/>
              </p:nvSpPr>
              <p:spPr bwMode="auto">
                <a:xfrm>
                  <a:off x="1872911" y="2193926"/>
                  <a:ext cx="26988" cy="3175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15" name="Rectangle 201"/>
                <p:cNvSpPr>
                  <a:spLocks noChangeArrowheads="1"/>
                </p:cNvSpPr>
                <p:nvPr/>
              </p:nvSpPr>
              <p:spPr bwMode="auto">
                <a:xfrm>
                  <a:off x="1872911" y="2708276"/>
                  <a:ext cx="26988" cy="3175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18" name="Rectangle 205"/>
                <p:cNvSpPr>
                  <a:spLocks noChangeArrowheads="1"/>
                </p:cNvSpPr>
                <p:nvPr/>
              </p:nvSpPr>
              <p:spPr bwMode="auto">
                <a:xfrm>
                  <a:off x="1599861" y="2720976"/>
                  <a:ext cx="26988" cy="3175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17" name="Rectangle 204"/>
                <p:cNvSpPr>
                  <a:spLocks noChangeArrowheads="1"/>
                </p:cNvSpPr>
                <p:nvPr/>
              </p:nvSpPr>
              <p:spPr bwMode="auto">
                <a:xfrm>
                  <a:off x="1599861" y="2209801"/>
                  <a:ext cx="26988" cy="7937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19" name="Group 718"/>
              <p:cNvGrpSpPr/>
              <p:nvPr/>
            </p:nvGrpSpPr>
            <p:grpSpPr>
              <a:xfrm>
                <a:off x="1307422" y="2419393"/>
                <a:ext cx="3633678" cy="476928"/>
                <a:chOff x="1307422" y="2388850"/>
                <a:chExt cx="3633678" cy="476928"/>
              </a:xfrm>
            </p:grpSpPr>
            <p:sp>
              <p:nvSpPr>
                <p:cNvPr id="726" name="Rectangle 206"/>
                <p:cNvSpPr>
                  <a:spLocks noChangeArrowheads="1"/>
                </p:cNvSpPr>
                <p:nvPr/>
              </p:nvSpPr>
              <p:spPr bwMode="auto">
                <a:xfrm>
                  <a:off x="1583647" y="2442026"/>
                  <a:ext cx="59416" cy="54662"/>
                </a:xfrm>
                <a:prstGeom prst="rect">
                  <a:avLst/>
                </a:prstGeom>
                <a:solidFill>
                  <a:srgbClr val="D0006F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20" name="Rectangle 182"/>
                <p:cNvSpPr>
                  <a:spLocks noChangeArrowheads="1"/>
                </p:cNvSpPr>
                <p:nvPr/>
              </p:nvSpPr>
              <p:spPr bwMode="auto">
                <a:xfrm>
                  <a:off x="2679022" y="2450762"/>
                  <a:ext cx="59416" cy="59416"/>
                </a:xfrm>
                <a:prstGeom prst="rect">
                  <a:avLst/>
                </a:prstGeom>
                <a:solidFill>
                  <a:srgbClr val="D0006F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21" name="Rectangle 186"/>
                <p:cNvSpPr>
                  <a:spLocks noChangeArrowheads="1"/>
                </p:cNvSpPr>
                <p:nvPr/>
              </p:nvSpPr>
              <p:spPr bwMode="auto">
                <a:xfrm>
                  <a:off x="3232261" y="2499975"/>
                  <a:ext cx="54664" cy="59416"/>
                </a:xfrm>
                <a:prstGeom prst="rect">
                  <a:avLst/>
                </a:prstGeom>
                <a:solidFill>
                  <a:srgbClr val="D0006F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22" name="Rectangle 190"/>
                <p:cNvSpPr>
                  <a:spLocks noChangeArrowheads="1"/>
                </p:cNvSpPr>
                <p:nvPr/>
              </p:nvSpPr>
              <p:spPr bwMode="auto">
                <a:xfrm>
                  <a:off x="4050622" y="2395200"/>
                  <a:ext cx="59416" cy="59416"/>
                </a:xfrm>
                <a:prstGeom prst="rect">
                  <a:avLst/>
                </a:prstGeom>
                <a:solidFill>
                  <a:srgbClr val="D0006F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23" name="Rectangle 194"/>
                <p:cNvSpPr>
                  <a:spLocks noChangeArrowheads="1"/>
                </p:cNvSpPr>
                <p:nvPr/>
              </p:nvSpPr>
              <p:spPr bwMode="auto">
                <a:xfrm>
                  <a:off x="4886436" y="2539662"/>
                  <a:ext cx="54664" cy="59416"/>
                </a:xfrm>
                <a:prstGeom prst="rect">
                  <a:avLst/>
                </a:prstGeom>
                <a:solidFill>
                  <a:srgbClr val="D0006F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24" name="Rectangle 198"/>
                <p:cNvSpPr>
                  <a:spLocks noChangeArrowheads="1"/>
                </p:cNvSpPr>
                <p:nvPr/>
              </p:nvSpPr>
              <p:spPr bwMode="auto">
                <a:xfrm>
                  <a:off x="2130536" y="2388850"/>
                  <a:ext cx="54664" cy="59416"/>
                </a:xfrm>
                <a:prstGeom prst="rect">
                  <a:avLst/>
                </a:prstGeom>
                <a:solidFill>
                  <a:srgbClr val="D0006F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25" name="Rectangle 202"/>
                <p:cNvSpPr>
                  <a:spLocks noChangeArrowheads="1"/>
                </p:cNvSpPr>
                <p:nvPr/>
              </p:nvSpPr>
              <p:spPr bwMode="auto">
                <a:xfrm>
                  <a:off x="1856697" y="2420600"/>
                  <a:ext cx="59416" cy="59416"/>
                </a:xfrm>
                <a:prstGeom prst="rect">
                  <a:avLst/>
                </a:prstGeom>
                <a:solidFill>
                  <a:srgbClr val="D0006F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27" name="Rectangle 207"/>
                <p:cNvSpPr>
                  <a:spLocks noChangeArrowheads="1"/>
                </p:cNvSpPr>
                <p:nvPr/>
              </p:nvSpPr>
              <p:spPr bwMode="auto">
                <a:xfrm>
                  <a:off x="1307422" y="2806362"/>
                  <a:ext cx="59416" cy="59416"/>
                </a:xfrm>
                <a:prstGeom prst="rect">
                  <a:avLst/>
                </a:prstGeom>
                <a:solidFill>
                  <a:srgbClr val="D0006F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sp>
            <p:nvSpPr>
              <p:cNvPr id="911" name="TextBox 910"/>
              <p:cNvSpPr txBox="1"/>
              <p:nvPr/>
            </p:nvSpPr>
            <p:spPr>
              <a:xfrm>
                <a:off x="4044192" y="2069756"/>
                <a:ext cx="58643" cy="148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D0006F"/>
                    </a:solidFill>
                  </a:rPr>
                  <a:t>**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003865"/>
                    </a:solidFill>
                  </a:rPr>
                  <a:t>**</a:t>
                </a:r>
                <a:br>
                  <a:rPr lang="en-GB" sz="1600" baseline="30000" dirty="0">
                    <a:solidFill>
                      <a:srgbClr val="003865"/>
                    </a:solidFill>
                  </a:rPr>
                </a:br>
                <a:r>
                  <a:rPr lang="en-GB" sz="1600" baseline="30000" dirty="0">
                    <a:solidFill>
                      <a:srgbClr val="F2B41B"/>
                    </a:solidFill>
                  </a:rPr>
                  <a:t>**</a:t>
                </a:r>
              </a:p>
            </p:txBody>
          </p:sp>
        </p:grp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Phase </a:t>
            </a:r>
            <a:r>
              <a:rPr lang="en-GB" dirty="0"/>
              <a:t>II Study</a:t>
            </a:r>
            <a:r>
              <a:rPr lang="en-US" dirty="0"/>
              <a:t>: Effect in</a:t>
            </a:r>
            <a:r>
              <a:rPr lang="es-ES" dirty="0"/>
              <a:t> </a:t>
            </a:r>
            <a:r>
              <a:rPr lang="es-ES" dirty="0" err="1"/>
              <a:t>Lung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(pre-BD FEV</a:t>
            </a:r>
            <a:r>
              <a:rPr lang="es-ES" baseline="-25000" dirty="0"/>
              <a:t>1</a:t>
            </a:r>
            <a:r>
              <a:rPr lang="es-ES" dirty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3785EE-D66E-4B42-8544-9836395824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51602"/>
            <a:ext cx="10617200" cy="1005840"/>
          </a:xfrm>
        </p:spPr>
        <p:txBody>
          <a:bodyPr>
            <a:normAutofit/>
          </a:bodyPr>
          <a:lstStyle/>
          <a:p>
            <a:r>
              <a:rPr lang="en-US" dirty="0"/>
              <a:t>Nominal two-sided p-values: **p&lt;0.05, ***p&lt;0.01 compared with placebo group.</a:t>
            </a:r>
          </a:p>
          <a:p>
            <a:r>
              <a:rPr lang="en-US" baseline="30000" dirty="0" err="1"/>
              <a:t>a</a:t>
            </a:r>
            <a:r>
              <a:rPr lang="en-US" dirty="0" err="1"/>
              <a:t>Least</a:t>
            </a:r>
            <a:r>
              <a:rPr lang="en-US" dirty="0"/>
              <a:t>-squares mean and standard error of the observed data were plotted over time. Approximately 9% of data were missing at Week 52.</a:t>
            </a:r>
            <a:br>
              <a:rPr lang="en-US" dirty="0"/>
            </a:br>
            <a:r>
              <a:rPr lang="en-US" dirty="0"/>
              <a:t>BD = bronchodilator; FEV</a:t>
            </a:r>
            <a:r>
              <a:rPr lang="en-US" baseline="-25000" dirty="0"/>
              <a:t>1 </a:t>
            </a:r>
            <a:r>
              <a:rPr lang="en-US" dirty="0"/>
              <a:t>= forced expiratory volume in 1 second; Q2W = every 2 weeks; Q4W = every 4 weeks.</a:t>
            </a:r>
          </a:p>
          <a:p>
            <a:r>
              <a:rPr lang="da-DK" dirty="0"/>
              <a:t>Corren J et al. Supplementary appendix. </a:t>
            </a:r>
            <a:r>
              <a:rPr lang="da-DK" i="1" dirty="0"/>
              <a:t>N Engl J Med. </a:t>
            </a:r>
            <a:r>
              <a:rPr lang="da-DK" dirty="0"/>
              <a:t>2017;377:936-946</a:t>
            </a:r>
            <a:r>
              <a:rPr lang="en-US" dirty="0"/>
              <a:t>.</a:t>
            </a:r>
            <a:endParaRPr lang="da-DK" dirty="0"/>
          </a:p>
        </p:txBody>
      </p:sp>
      <p:grpSp>
        <p:nvGrpSpPr>
          <p:cNvPr id="210" name="Group 209"/>
          <p:cNvGrpSpPr/>
          <p:nvPr/>
        </p:nvGrpSpPr>
        <p:grpSpPr>
          <a:xfrm>
            <a:off x="1445523" y="1227427"/>
            <a:ext cx="7962190" cy="571089"/>
            <a:chOff x="394805" y="1403490"/>
            <a:chExt cx="5971643" cy="428317"/>
          </a:xfrm>
        </p:grpSpPr>
        <p:grpSp>
          <p:nvGrpSpPr>
            <p:cNvPr id="211" name="Group 210"/>
            <p:cNvGrpSpPr/>
            <p:nvPr/>
          </p:nvGrpSpPr>
          <p:grpSpPr>
            <a:xfrm>
              <a:off x="394805" y="1503910"/>
              <a:ext cx="239849" cy="237777"/>
              <a:chOff x="5489261" y="1887367"/>
              <a:chExt cx="239849" cy="237777"/>
            </a:xfrm>
          </p:grpSpPr>
          <p:cxnSp>
            <p:nvCxnSpPr>
              <p:cNvPr id="222" name="Straight Connector 221"/>
              <p:cNvCxnSpPr/>
              <p:nvPr/>
            </p:nvCxnSpPr>
            <p:spPr>
              <a:xfrm>
                <a:off x="5535513" y="1920715"/>
                <a:ext cx="170930" cy="0"/>
              </a:xfrm>
              <a:prstGeom prst="line">
                <a:avLst/>
              </a:prstGeom>
              <a:ln w="19050">
                <a:solidFill>
                  <a:srgbClr val="9DA7A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Oval 222"/>
              <p:cNvSpPr/>
              <p:nvPr/>
            </p:nvSpPr>
            <p:spPr>
              <a:xfrm>
                <a:off x="5647793" y="1887367"/>
                <a:ext cx="72000" cy="72000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5530767" y="2097693"/>
                <a:ext cx="170930" cy="0"/>
              </a:xfrm>
              <a:prstGeom prst="line">
                <a:avLst/>
              </a:prstGeom>
              <a:ln w="19050">
                <a:solidFill>
                  <a:srgbClr val="00386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Isosceles Triangle 224"/>
              <p:cNvSpPr/>
              <p:nvPr/>
            </p:nvSpPr>
            <p:spPr>
              <a:xfrm>
                <a:off x="5653980" y="2053568"/>
                <a:ext cx="75130" cy="71576"/>
              </a:xfrm>
              <a:prstGeom prst="triangle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5489261" y="1887367"/>
                <a:ext cx="72000" cy="72000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7" name="Isosceles Triangle 226"/>
              <p:cNvSpPr/>
              <p:nvPr/>
            </p:nvSpPr>
            <p:spPr>
              <a:xfrm>
                <a:off x="5495448" y="2053568"/>
                <a:ext cx="75130" cy="71576"/>
              </a:xfrm>
              <a:prstGeom prst="triangle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490623" y="1503910"/>
              <a:ext cx="232098" cy="250522"/>
              <a:chOff x="5492533" y="2231864"/>
              <a:chExt cx="232098" cy="250522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5535513" y="2265212"/>
                <a:ext cx="170930" cy="0"/>
              </a:xfrm>
              <a:prstGeom prst="line">
                <a:avLst/>
              </a:prstGeom>
              <a:ln w="19050">
                <a:solidFill>
                  <a:srgbClr val="D0006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Rectangle 216"/>
              <p:cNvSpPr/>
              <p:nvPr/>
            </p:nvSpPr>
            <p:spPr>
              <a:xfrm>
                <a:off x="5652631" y="2231864"/>
                <a:ext cx="72000" cy="72000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218" name="Straight Connector 217"/>
              <p:cNvCxnSpPr/>
              <p:nvPr/>
            </p:nvCxnSpPr>
            <p:spPr>
              <a:xfrm>
                <a:off x="5529109" y="2445092"/>
                <a:ext cx="170930" cy="0"/>
              </a:xfrm>
              <a:prstGeom prst="line">
                <a:avLst/>
              </a:prstGeom>
              <a:ln w="19050">
                <a:solidFill>
                  <a:srgbClr val="F0AB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Diamond 218"/>
              <p:cNvSpPr/>
              <p:nvPr/>
            </p:nvSpPr>
            <p:spPr>
              <a:xfrm>
                <a:off x="5651065" y="2409234"/>
                <a:ext cx="73152" cy="73152"/>
              </a:xfrm>
              <a:prstGeom prst="diamond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5494099" y="2231864"/>
                <a:ext cx="72000" cy="72000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1" name="Diamond 220"/>
              <p:cNvSpPr/>
              <p:nvPr/>
            </p:nvSpPr>
            <p:spPr>
              <a:xfrm>
                <a:off x="5492533" y="2409234"/>
                <a:ext cx="73152" cy="73152"/>
              </a:xfrm>
              <a:prstGeom prst="diamond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619789" y="1403490"/>
              <a:ext cx="5746659" cy="428317"/>
              <a:chOff x="658010" y="1658221"/>
              <a:chExt cx="5746659" cy="428317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658010" y="1658221"/>
                <a:ext cx="2325637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1333" dirty="0"/>
                  <a:t>Placebo 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70 mg Q4W (low dose) </a:t>
                </a: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3752019" y="1671135"/>
                <a:ext cx="2652650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pt-BR" sz="1333" dirty="0"/>
                  <a:t>Tezepelumab 210 mg Q4W (medium dose) 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280 mg Q2W (high dose) </a:t>
                </a: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9360945" y="2121953"/>
            <a:ext cx="2608647" cy="76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1467" b="1" dirty="0"/>
              <a:t>Difference in change from baseline at Week 52 </a:t>
            </a:r>
          </a:p>
          <a:p>
            <a:pPr lvl="0" algn="ctr">
              <a:defRPr/>
            </a:pPr>
            <a:r>
              <a:rPr lang="en-GB" sz="1467" b="1" dirty="0"/>
              <a:t>(p-value)</a:t>
            </a:r>
          </a:p>
        </p:txBody>
      </p:sp>
      <p:graphicFrame>
        <p:nvGraphicFramePr>
          <p:cNvPr id="194" name="Table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941633"/>
              </p:ext>
            </p:extLst>
          </p:nvPr>
        </p:nvGraphicFramePr>
        <p:xfrm>
          <a:off x="9374297" y="2881630"/>
          <a:ext cx="260435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0.12</a:t>
                      </a:r>
                    </a:p>
                    <a:p>
                      <a:pPr algn="ctr"/>
                      <a:r>
                        <a:rPr lang="en-GB" sz="1500" dirty="0"/>
                        <a:t>(0.01)</a:t>
                      </a:r>
                    </a:p>
                  </a:txBody>
                  <a:tcPr marL="121920" marR="121920" marT="60960" marB="60960">
                    <a:solidFill>
                      <a:srgbClr val="0038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0.11</a:t>
                      </a:r>
                    </a:p>
                    <a:p>
                      <a:pPr algn="ctr"/>
                      <a:r>
                        <a:rPr lang="en-GB" sz="1500" dirty="0"/>
                        <a:t>(0.02)</a:t>
                      </a:r>
                    </a:p>
                  </a:txBody>
                  <a:tcPr marL="121920" marR="121920" marT="60960" marB="60960">
                    <a:solidFill>
                      <a:srgbClr val="D0006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0.15</a:t>
                      </a:r>
                    </a:p>
                    <a:p>
                      <a:pPr algn="ctr"/>
                      <a:r>
                        <a:rPr lang="en-GB" sz="1500" dirty="0"/>
                        <a:t>(0.002)</a:t>
                      </a:r>
                    </a:p>
                  </a:txBody>
                  <a:tcPr marL="121920" marR="121920" marT="60960" marB="60960">
                    <a:solidFill>
                      <a:srgbClr val="F0A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73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Phase </a:t>
            </a:r>
            <a:r>
              <a:rPr lang="en-GB" dirty="0"/>
              <a:t>II Study: Effect in Asthma Control (ACQ-6)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0B5FE6-925B-4302-98FA-40FDD69222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aseline="30000" dirty="0" err="1"/>
              <a:t>a</a:t>
            </a:r>
            <a:r>
              <a:rPr lang="en-US" dirty="0" err="1"/>
              <a:t>Least</a:t>
            </a:r>
            <a:r>
              <a:rPr lang="en-US" dirty="0"/>
              <a:t> squares mean and standard error of the observed data were plotted over time. Approximately 20% and 64% of data were missing at Weeks 50 and 52.</a:t>
            </a:r>
          </a:p>
          <a:p>
            <a:r>
              <a:rPr lang="en-US" dirty="0"/>
              <a:t>ACQ = Asthma Control Questionnaire; Q2W = every 2 weeks; Q4W = every 4 weeks.</a:t>
            </a:r>
            <a:br>
              <a:rPr lang="en-US" dirty="0"/>
            </a:br>
            <a:r>
              <a:rPr lang="da-DK" dirty="0"/>
              <a:t>Corren J et al. Supplementary appendix. </a:t>
            </a:r>
            <a:r>
              <a:rPr lang="da-DK" i="1" dirty="0"/>
              <a:t>N Eng J Med. </a:t>
            </a:r>
            <a:r>
              <a:rPr lang="da-DK" dirty="0"/>
              <a:t>2017;377:936-946.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19371" y="735459"/>
            <a:ext cx="11186805" cy="1203269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706494" y="1940750"/>
            <a:ext cx="9939062" cy="4006314"/>
            <a:chOff x="426195" y="2192166"/>
            <a:chExt cx="4818392" cy="2141040"/>
          </a:xfrm>
        </p:grpSpPr>
        <p:sp>
          <p:nvSpPr>
            <p:cNvPr id="1448" name="Rectangle 1447"/>
            <p:cNvSpPr/>
            <p:nvPr/>
          </p:nvSpPr>
          <p:spPr>
            <a:xfrm>
              <a:off x="601200" y="3726796"/>
              <a:ext cx="300833" cy="148033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r"/>
              <a:r>
                <a:rPr lang="en-US" sz="1200" dirty="0"/>
                <a:t>–1.25</a:t>
              </a:r>
            </a:p>
          </p:txBody>
        </p:sp>
        <p:sp>
          <p:nvSpPr>
            <p:cNvPr id="1449" name="Rectangle 1448"/>
            <p:cNvSpPr/>
            <p:nvPr/>
          </p:nvSpPr>
          <p:spPr>
            <a:xfrm>
              <a:off x="601200" y="2192166"/>
              <a:ext cx="300833" cy="9868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200" dirty="0"/>
                <a:t>0.00</a:t>
              </a:r>
            </a:p>
          </p:txBody>
        </p:sp>
        <p:sp>
          <p:nvSpPr>
            <p:cNvPr id="1450" name="Rectangle 1449"/>
            <p:cNvSpPr/>
            <p:nvPr/>
          </p:nvSpPr>
          <p:spPr>
            <a:xfrm>
              <a:off x="601200" y="2504026"/>
              <a:ext cx="300833" cy="9868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200" dirty="0"/>
                <a:t>–0.25</a:t>
              </a:r>
            </a:p>
          </p:txBody>
        </p:sp>
        <p:sp>
          <p:nvSpPr>
            <p:cNvPr id="1451" name="Rectangle 1450"/>
            <p:cNvSpPr/>
            <p:nvPr/>
          </p:nvSpPr>
          <p:spPr>
            <a:xfrm>
              <a:off x="601200" y="3414934"/>
              <a:ext cx="300833" cy="148033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r"/>
              <a:r>
                <a:rPr lang="en-US" sz="1200" dirty="0"/>
                <a:t>–1.00</a:t>
              </a:r>
            </a:p>
          </p:txBody>
        </p:sp>
        <p:sp>
          <p:nvSpPr>
            <p:cNvPr id="1452" name="Rectangle 1451"/>
            <p:cNvSpPr/>
            <p:nvPr/>
          </p:nvSpPr>
          <p:spPr>
            <a:xfrm>
              <a:off x="601200" y="2815886"/>
              <a:ext cx="300833" cy="9868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200" dirty="0"/>
                <a:t>–0.50</a:t>
              </a:r>
            </a:p>
          </p:txBody>
        </p:sp>
        <p:sp>
          <p:nvSpPr>
            <p:cNvPr id="1453" name="Rectangle 1452"/>
            <p:cNvSpPr/>
            <p:nvPr/>
          </p:nvSpPr>
          <p:spPr>
            <a:xfrm>
              <a:off x="601200" y="3127746"/>
              <a:ext cx="300833" cy="9868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200" dirty="0"/>
                <a:t>–0.75</a:t>
              </a:r>
            </a:p>
          </p:txBody>
        </p:sp>
        <p:sp>
          <p:nvSpPr>
            <p:cNvPr id="1454" name="Rectangle 1453"/>
            <p:cNvSpPr/>
            <p:nvPr/>
          </p:nvSpPr>
          <p:spPr>
            <a:xfrm rot="16200000">
              <a:off x="-307691" y="2947119"/>
              <a:ext cx="1731436" cy="263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67" b="1" dirty="0"/>
                <a:t>Least Squares Mean Change </a:t>
              </a:r>
            </a:p>
            <a:p>
              <a:pPr algn="ctr"/>
              <a:r>
                <a:rPr lang="en-US" sz="1467" b="1" dirty="0"/>
                <a:t>in ACQ-6</a:t>
              </a:r>
              <a:r>
                <a:rPr lang="en-US" sz="1467" b="1" baseline="30000" dirty="0"/>
                <a:t>1,a</a:t>
              </a:r>
              <a:endParaRPr lang="en-US" sz="1467" b="1" dirty="0"/>
            </a:p>
          </p:txBody>
        </p:sp>
        <p:grpSp>
          <p:nvGrpSpPr>
            <p:cNvPr id="1483" name="Group 1482"/>
            <p:cNvGrpSpPr/>
            <p:nvPr/>
          </p:nvGrpSpPr>
          <p:grpSpPr>
            <a:xfrm>
              <a:off x="1358471" y="2244218"/>
              <a:ext cx="3797269" cy="1550475"/>
              <a:chOff x="1227271" y="2244218"/>
              <a:chExt cx="3440443" cy="1550475"/>
            </a:xfrm>
          </p:grpSpPr>
          <p:sp>
            <p:nvSpPr>
              <p:cNvPr id="1094" name="Freeform 252"/>
              <p:cNvSpPr>
                <a:spLocks/>
              </p:cNvSpPr>
              <p:nvPr/>
            </p:nvSpPr>
            <p:spPr bwMode="auto">
              <a:xfrm>
                <a:off x="1227271" y="2244218"/>
                <a:ext cx="3440443" cy="1452477"/>
              </a:xfrm>
              <a:custGeom>
                <a:avLst/>
                <a:gdLst>
                  <a:gd name="T0" fmla="*/ 0 w 983"/>
                  <a:gd name="T1" fmla="*/ 0 h 415"/>
                  <a:gd name="T2" fmla="*/ 38 w 983"/>
                  <a:gd name="T3" fmla="*/ 155 h 415"/>
                  <a:gd name="T4" fmla="*/ 75 w 983"/>
                  <a:gd name="T5" fmla="*/ 227 h 415"/>
                  <a:gd name="T6" fmla="*/ 114 w 983"/>
                  <a:gd name="T7" fmla="*/ 280 h 415"/>
                  <a:gd name="T8" fmla="*/ 151 w 983"/>
                  <a:gd name="T9" fmla="*/ 333 h 415"/>
                  <a:gd name="T10" fmla="*/ 185 w 983"/>
                  <a:gd name="T11" fmla="*/ 323 h 415"/>
                  <a:gd name="T12" fmla="*/ 224 w 983"/>
                  <a:gd name="T13" fmla="*/ 342 h 415"/>
                  <a:gd name="T14" fmla="*/ 264 w 983"/>
                  <a:gd name="T15" fmla="*/ 384 h 415"/>
                  <a:gd name="T16" fmla="*/ 301 w 983"/>
                  <a:gd name="T17" fmla="*/ 385 h 415"/>
                  <a:gd name="T18" fmla="*/ 339 w 983"/>
                  <a:gd name="T19" fmla="*/ 390 h 415"/>
                  <a:gd name="T20" fmla="*/ 375 w 983"/>
                  <a:gd name="T21" fmla="*/ 387 h 415"/>
                  <a:gd name="T22" fmla="*/ 414 w 983"/>
                  <a:gd name="T23" fmla="*/ 387 h 415"/>
                  <a:gd name="T24" fmla="*/ 451 w 983"/>
                  <a:gd name="T25" fmla="*/ 389 h 415"/>
                  <a:gd name="T26" fmla="*/ 488 w 983"/>
                  <a:gd name="T27" fmla="*/ 411 h 415"/>
                  <a:gd name="T28" fmla="*/ 528 w 983"/>
                  <a:gd name="T29" fmla="*/ 398 h 415"/>
                  <a:gd name="T30" fmla="*/ 566 w 983"/>
                  <a:gd name="T31" fmla="*/ 409 h 415"/>
                  <a:gd name="T32" fmla="*/ 603 w 983"/>
                  <a:gd name="T33" fmla="*/ 402 h 415"/>
                  <a:gd name="T34" fmla="*/ 641 w 983"/>
                  <a:gd name="T35" fmla="*/ 415 h 415"/>
                  <a:gd name="T36" fmla="*/ 680 w 983"/>
                  <a:gd name="T37" fmla="*/ 370 h 415"/>
                  <a:gd name="T38" fmla="*/ 717 w 983"/>
                  <a:gd name="T39" fmla="*/ 384 h 415"/>
                  <a:gd name="T40" fmla="*/ 756 w 983"/>
                  <a:gd name="T41" fmla="*/ 381 h 415"/>
                  <a:gd name="T42" fmla="*/ 791 w 983"/>
                  <a:gd name="T43" fmla="*/ 390 h 415"/>
                  <a:gd name="T44" fmla="*/ 829 w 983"/>
                  <a:gd name="T45" fmla="*/ 376 h 415"/>
                  <a:gd name="T46" fmla="*/ 868 w 983"/>
                  <a:gd name="T47" fmla="*/ 413 h 415"/>
                  <a:gd name="T48" fmla="*/ 905 w 983"/>
                  <a:gd name="T49" fmla="*/ 393 h 415"/>
                  <a:gd name="T50" fmla="*/ 943 w 983"/>
                  <a:gd name="T51" fmla="*/ 384 h 415"/>
                  <a:gd name="T52" fmla="*/ 983 w 983"/>
                  <a:gd name="T53" fmla="*/ 405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3" h="415">
                    <a:moveTo>
                      <a:pt x="0" y="0"/>
                    </a:moveTo>
                    <a:lnTo>
                      <a:pt x="38" y="155"/>
                    </a:lnTo>
                    <a:lnTo>
                      <a:pt x="75" y="227"/>
                    </a:lnTo>
                    <a:lnTo>
                      <a:pt x="114" y="280"/>
                    </a:lnTo>
                    <a:lnTo>
                      <a:pt x="151" y="333"/>
                    </a:lnTo>
                    <a:lnTo>
                      <a:pt x="185" y="323"/>
                    </a:lnTo>
                    <a:lnTo>
                      <a:pt x="224" y="342"/>
                    </a:lnTo>
                    <a:lnTo>
                      <a:pt x="264" y="384"/>
                    </a:lnTo>
                    <a:lnTo>
                      <a:pt x="301" y="385"/>
                    </a:lnTo>
                    <a:lnTo>
                      <a:pt x="339" y="390"/>
                    </a:lnTo>
                    <a:lnTo>
                      <a:pt x="375" y="387"/>
                    </a:lnTo>
                    <a:lnTo>
                      <a:pt x="414" y="387"/>
                    </a:lnTo>
                    <a:lnTo>
                      <a:pt x="451" y="389"/>
                    </a:lnTo>
                    <a:lnTo>
                      <a:pt x="488" y="411"/>
                    </a:lnTo>
                    <a:lnTo>
                      <a:pt x="528" y="398"/>
                    </a:lnTo>
                    <a:lnTo>
                      <a:pt x="566" y="409"/>
                    </a:lnTo>
                    <a:lnTo>
                      <a:pt x="603" y="402"/>
                    </a:lnTo>
                    <a:lnTo>
                      <a:pt x="641" y="415"/>
                    </a:lnTo>
                    <a:lnTo>
                      <a:pt x="680" y="370"/>
                    </a:lnTo>
                    <a:lnTo>
                      <a:pt x="717" y="384"/>
                    </a:lnTo>
                    <a:lnTo>
                      <a:pt x="756" y="381"/>
                    </a:lnTo>
                    <a:lnTo>
                      <a:pt x="791" y="390"/>
                    </a:lnTo>
                    <a:lnTo>
                      <a:pt x="829" y="376"/>
                    </a:lnTo>
                    <a:lnTo>
                      <a:pt x="868" y="413"/>
                    </a:lnTo>
                    <a:lnTo>
                      <a:pt x="905" y="393"/>
                    </a:lnTo>
                    <a:lnTo>
                      <a:pt x="943" y="384"/>
                    </a:lnTo>
                    <a:lnTo>
                      <a:pt x="983" y="405"/>
                    </a:lnTo>
                  </a:path>
                </a:pathLst>
              </a:cu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95" name="Line 253"/>
              <p:cNvSpPr>
                <a:spLocks noChangeShapeType="1"/>
              </p:cNvSpPr>
              <p:nvPr/>
            </p:nvSpPr>
            <p:spPr bwMode="auto">
              <a:xfrm>
                <a:off x="1360268" y="2678211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96" name="Rectangle 254"/>
              <p:cNvSpPr>
                <a:spLocks noChangeArrowheads="1"/>
              </p:cNvSpPr>
              <p:nvPr/>
            </p:nvSpPr>
            <p:spPr bwMode="auto">
              <a:xfrm>
                <a:off x="1349769" y="2678211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97" name="Rectangle 255"/>
              <p:cNvSpPr>
                <a:spLocks noChangeArrowheads="1"/>
              </p:cNvSpPr>
              <p:nvPr/>
            </p:nvSpPr>
            <p:spPr bwMode="auto">
              <a:xfrm>
                <a:off x="1349769" y="287420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99" name="Line 257"/>
              <p:cNvSpPr>
                <a:spLocks noChangeShapeType="1"/>
              </p:cNvSpPr>
              <p:nvPr/>
            </p:nvSpPr>
            <p:spPr bwMode="auto">
              <a:xfrm>
                <a:off x="1755762" y="3311701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00" name="Rectangle 258"/>
              <p:cNvSpPr>
                <a:spLocks noChangeArrowheads="1"/>
              </p:cNvSpPr>
              <p:nvPr/>
            </p:nvSpPr>
            <p:spPr bwMode="auto">
              <a:xfrm>
                <a:off x="1745262" y="3308201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01" name="Rectangle 259"/>
              <p:cNvSpPr>
                <a:spLocks noChangeArrowheads="1"/>
              </p:cNvSpPr>
              <p:nvPr/>
            </p:nvSpPr>
            <p:spPr bwMode="auto">
              <a:xfrm>
                <a:off x="1745262" y="350419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03" name="Line 261"/>
              <p:cNvSpPr>
                <a:spLocks noChangeShapeType="1"/>
              </p:cNvSpPr>
              <p:nvPr/>
            </p:nvSpPr>
            <p:spPr bwMode="auto">
              <a:xfrm>
                <a:off x="1888760" y="3276701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04" name="Rectangle 262"/>
              <p:cNvSpPr>
                <a:spLocks noChangeArrowheads="1"/>
              </p:cNvSpPr>
              <p:nvPr/>
            </p:nvSpPr>
            <p:spPr bwMode="auto">
              <a:xfrm>
                <a:off x="1878260" y="3273201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05" name="Rectangle 263"/>
              <p:cNvSpPr>
                <a:spLocks noChangeArrowheads="1"/>
              </p:cNvSpPr>
              <p:nvPr/>
            </p:nvSpPr>
            <p:spPr bwMode="auto">
              <a:xfrm>
                <a:off x="1878260" y="3465698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07" name="Line 265"/>
              <p:cNvSpPr>
                <a:spLocks noChangeShapeType="1"/>
              </p:cNvSpPr>
              <p:nvPr/>
            </p:nvSpPr>
            <p:spPr bwMode="auto">
              <a:xfrm>
                <a:off x="2151255" y="3490198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08" name="Rectangle 266"/>
              <p:cNvSpPr>
                <a:spLocks noChangeArrowheads="1"/>
              </p:cNvSpPr>
              <p:nvPr/>
            </p:nvSpPr>
            <p:spPr bwMode="auto">
              <a:xfrm>
                <a:off x="2140755" y="348669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09" name="Rectangle 267"/>
              <p:cNvSpPr>
                <a:spLocks noChangeArrowheads="1"/>
              </p:cNvSpPr>
              <p:nvPr/>
            </p:nvSpPr>
            <p:spPr bwMode="auto">
              <a:xfrm>
                <a:off x="2140755" y="36861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11" name="Line 269"/>
              <p:cNvSpPr>
                <a:spLocks noChangeShapeType="1"/>
              </p:cNvSpPr>
              <p:nvPr/>
            </p:nvSpPr>
            <p:spPr bwMode="auto">
              <a:xfrm>
                <a:off x="2014758" y="3350200"/>
                <a:ext cx="0" cy="185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12" name="Rectangle 270"/>
              <p:cNvSpPr>
                <a:spLocks noChangeArrowheads="1"/>
              </p:cNvSpPr>
              <p:nvPr/>
            </p:nvSpPr>
            <p:spPr bwMode="auto">
              <a:xfrm>
                <a:off x="2004258" y="3346700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13" name="Rectangle 271"/>
              <p:cNvSpPr>
                <a:spLocks noChangeArrowheads="1"/>
              </p:cNvSpPr>
              <p:nvPr/>
            </p:nvSpPr>
            <p:spPr bwMode="auto">
              <a:xfrm>
                <a:off x="2004258" y="3532197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15" name="Line 273"/>
              <p:cNvSpPr>
                <a:spLocks noChangeShapeType="1"/>
              </p:cNvSpPr>
              <p:nvPr/>
            </p:nvSpPr>
            <p:spPr bwMode="auto">
              <a:xfrm>
                <a:off x="2284253" y="3497198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16" name="Rectangle 274"/>
              <p:cNvSpPr>
                <a:spLocks noChangeArrowheads="1"/>
              </p:cNvSpPr>
              <p:nvPr/>
            </p:nvSpPr>
            <p:spPr bwMode="auto">
              <a:xfrm>
                <a:off x="2270253" y="349369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17" name="Rectangle 275"/>
              <p:cNvSpPr>
                <a:spLocks noChangeArrowheads="1"/>
              </p:cNvSpPr>
              <p:nvPr/>
            </p:nvSpPr>
            <p:spPr bwMode="auto">
              <a:xfrm>
                <a:off x="2270253" y="36966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19" name="Line 277"/>
              <p:cNvSpPr>
                <a:spLocks noChangeShapeType="1"/>
              </p:cNvSpPr>
              <p:nvPr/>
            </p:nvSpPr>
            <p:spPr bwMode="auto">
              <a:xfrm>
                <a:off x="2413751" y="3511198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20" name="Rectangle 278"/>
              <p:cNvSpPr>
                <a:spLocks noChangeArrowheads="1"/>
              </p:cNvSpPr>
              <p:nvPr/>
            </p:nvSpPr>
            <p:spPr bwMode="auto">
              <a:xfrm>
                <a:off x="2403251" y="351119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21" name="Rectangle 279"/>
              <p:cNvSpPr>
                <a:spLocks noChangeArrowheads="1"/>
              </p:cNvSpPr>
              <p:nvPr/>
            </p:nvSpPr>
            <p:spPr bwMode="auto">
              <a:xfrm>
                <a:off x="2403251" y="3710694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23" name="Line 281"/>
              <p:cNvSpPr>
                <a:spLocks noChangeShapeType="1"/>
              </p:cNvSpPr>
              <p:nvPr/>
            </p:nvSpPr>
            <p:spPr bwMode="auto">
              <a:xfrm>
                <a:off x="2550249" y="3493698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24" name="Rectangle 282"/>
              <p:cNvSpPr>
                <a:spLocks noChangeArrowheads="1"/>
              </p:cNvSpPr>
              <p:nvPr/>
            </p:nvSpPr>
            <p:spPr bwMode="auto">
              <a:xfrm>
                <a:off x="2536249" y="3490198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25" name="Rectangle 283"/>
              <p:cNvSpPr>
                <a:spLocks noChangeArrowheads="1"/>
              </p:cNvSpPr>
              <p:nvPr/>
            </p:nvSpPr>
            <p:spPr bwMode="auto">
              <a:xfrm>
                <a:off x="2536249" y="3689695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27" name="Line 285"/>
              <p:cNvSpPr>
                <a:spLocks noChangeShapeType="1"/>
              </p:cNvSpPr>
              <p:nvPr/>
            </p:nvSpPr>
            <p:spPr bwMode="auto">
              <a:xfrm>
                <a:off x="2679747" y="3497198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28" name="Rectangle 286"/>
              <p:cNvSpPr>
                <a:spLocks noChangeArrowheads="1"/>
              </p:cNvSpPr>
              <p:nvPr/>
            </p:nvSpPr>
            <p:spPr bwMode="auto">
              <a:xfrm>
                <a:off x="2669247" y="349369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29" name="Rectangle 287"/>
              <p:cNvSpPr>
                <a:spLocks noChangeArrowheads="1"/>
              </p:cNvSpPr>
              <p:nvPr/>
            </p:nvSpPr>
            <p:spPr bwMode="auto">
              <a:xfrm>
                <a:off x="2669247" y="36931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31" name="Line 289"/>
              <p:cNvSpPr>
                <a:spLocks noChangeShapeType="1"/>
              </p:cNvSpPr>
              <p:nvPr/>
            </p:nvSpPr>
            <p:spPr bwMode="auto">
              <a:xfrm>
                <a:off x="2809244" y="3507698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32" name="Rectangle 290"/>
              <p:cNvSpPr>
                <a:spLocks noChangeArrowheads="1"/>
              </p:cNvSpPr>
              <p:nvPr/>
            </p:nvSpPr>
            <p:spPr bwMode="auto">
              <a:xfrm>
                <a:off x="2798745" y="3507698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33" name="Rectangle 291"/>
              <p:cNvSpPr>
                <a:spLocks noChangeArrowheads="1"/>
              </p:cNvSpPr>
              <p:nvPr/>
            </p:nvSpPr>
            <p:spPr bwMode="auto">
              <a:xfrm>
                <a:off x="2798745" y="3707194"/>
                <a:ext cx="210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36" name="Rectangle 294"/>
              <p:cNvSpPr>
                <a:spLocks noChangeArrowheads="1"/>
              </p:cNvSpPr>
              <p:nvPr/>
            </p:nvSpPr>
            <p:spPr bwMode="auto">
              <a:xfrm>
                <a:off x="2928242" y="3577697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37" name="Rectangle 295"/>
              <p:cNvSpPr>
                <a:spLocks noChangeArrowheads="1"/>
              </p:cNvSpPr>
              <p:nvPr/>
            </p:nvSpPr>
            <p:spPr bwMode="auto">
              <a:xfrm>
                <a:off x="2928242" y="37806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39" name="Line 297"/>
              <p:cNvSpPr>
                <a:spLocks noChangeShapeType="1"/>
              </p:cNvSpPr>
              <p:nvPr/>
            </p:nvSpPr>
            <p:spPr bwMode="auto">
              <a:xfrm>
                <a:off x="3208238" y="3574197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40" name="Rectangle 298"/>
              <p:cNvSpPr>
                <a:spLocks noChangeArrowheads="1"/>
              </p:cNvSpPr>
              <p:nvPr/>
            </p:nvSpPr>
            <p:spPr bwMode="auto">
              <a:xfrm>
                <a:off x="3194238" y="3574197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41" name="Rectangle 299"/>
              <p:cNvSpPr>
                <a:spLocks noChangeArrowheads="1"/>
              </p:cNvSpPr>
              <p:nvPr/>
            </p:nvSpPr>
            <p:spPr bwMode="auto">
              <a:xfrm>
                <a:off x="3194238" y="37736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43" name="Line 301"/>
              <p:cNvSpPr>
                <a:spLocks noChangeShapeType="1"/>
              </p:cNvSpPr>
              <p:nvPr/>
            </p:nvSpPr>
            <p:spPr bwMode="auto">
              <a:xfrm>
                <a:off x="3071740" y="3528697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44" name="Rectangle 302"/>
              <p:cNvSpPr>
                <a:spLocks noChangeArrowheads="1"/>
              </p:cNvSpPr>
              <p:nvPr/>
            </p:nvSpPr>
            <p:spPr bwMode="auto">
              <a:xfrm>
                <a:off x="3061240" y="3525197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45" name="Rectangle 303"/>
              <p:cNvSpPr>
                <a:spLocks noChangeArrowheads="1"/>
              </p:cNvSpPr>
              <p:nvPr/>
            </p:nvSpPr>
            <p:spPr bwMode="auto">
              <a:xfrm>
                <a:off x="3061240" y="3724694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47" name="Line 305"/>
              <p:cNvSpPr>
                <a:spLocks noChangeShapeType="1"/>
              </p:cNvSpPr>
              <p:nvPr/>
            </p:nvSpPr>
            <p:spPr bwMode="auto">
              <a:xfrm>
                <a:off x="3337736" y="3553197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48" name="Rectangle 306"/>
              <p:cNvSpPr>
                <a:spLocks noChangeArrowheads="1"/>
              </p:cNvSpPr>
              <p:nvPr/>
            </p:nvSpPr>
            <p:spPr bwMode="auto">
              <a:xfrm>
                <a:off x="3327236" y="3549697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49" name="Rectangle 307"/>
              <p:cNvSpPr>
                <a:spLocks noChangeArrowheads="1"/>
              </p:cNvSpPr>
              <p:nvPr/>
            </p:nvSpPr>
            <p:spPr bwMode="auto">
              <a:xfrm>
                <a:off x="3327236" y="3749194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51" name="Line 309"/>
              <p:cNvSpPr>
                <a:spLocks noChangeShapeType="1"/>
              </p:cNvSpPr>
              <p:nvPr/>
            </p:nvSpPr>
            <p:spPr bwMode="auto">
              <a:xfrm>
                <a:off x="3470734" y="3584696"/>
                <a:ext cx="0" cy="206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52" name="Rectangle 310"/>
              <p:cNvSpPr>
                <a:spLocks noChangeArrowheads="1"/>
              </p:cNvSpPr>
              <p:nvPr/>
            </p:nvSpPr>
            <p:spPr bwMode="auto">
              <a:xfrm>
                <a:off x="3460234" y="3581196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53" name="Rectangle 311"/>
              <p:cNvSpPr>
                <a:spLocks noChangeArrowheads="1"/>
              </p:cNvSpPr>
              <p:nvPr/>
            </p:nvSpPr>
            <p:spPr bwMode="auto">
              <a:xfrm>
                <a:off x="3460234" y="37911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55" name="Line 313"/>
              <p:cNvSpPr>
                <a:spLocks noChangeShapeType="1"/>
              </p:cNvSpPr>
              <p:nvPr/>
            </p:nvSpPr>
            <p:spPr bwMode="auto">
              <a:xfrm>
                <a:off x="3607231" y="3441199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56" name="Rectangle 314"/>
              <p:cNvSpPr>
                <a:spLocks noChangeArrowheads="1"/>
              </p:cNvSpPr>
              <p:nvPr/>
            </p:nvSpPr>
            <p:spPr bwMode="auto">
              <a:xfrm>
                <a:off x="3593231" y="3441199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57" name="Rectangle 315"/>
              <p:cNvSpPr>
                <a:spLocks noChangeArrowheads="1"/>
              </p:cNvSpPr>
              <p:nvPr/>
            </p:nvSpPr>
            <p:spPr bwMode="auto">
              <a:xfrm>
                <a:off x="3593231" y="3633696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59" name="Line 317"/>
              <p:cNvSpPr>
                <a:spLocks noChangeShapeType="1"/>
              </p:cNvSpPr>
              <p:nvPr/>
            </p:nvSpPr>
            <p:spPr bwMode="auto">
              <a:xfrm>
                <a:off x="3736729" y="3493698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60" name="Rectangle 318"/>
              <p:cNvSpPr>
                <a:spLocks noChangeArrowheads="1"/>
              </p:cNvSpPr>
              <p:nvPr/>
            </p:nvSpPr>
            <p:spPr bwMode="auto">
              <a:xfrm>
                <a:off x="3726229" y="3490198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63" name="Line 321"/>
              <p:cNvSpPr>
                <a:spLocks noChangeShapeType="1"/>
              </p:cNvSpPr>
              <p:nvPr/>
            </p:nvSpPr>
            <p:spPr bwMode="auto">
              <a:xfrm>
                <a:off x="3869727" y="3472698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64" name="Rectangle 322"/>
              <p:cNvSpPr>
                <a:spLocks noChangeArrowheads="1"/>
              </p:cNvSpPr>
              <p:nvPr/>
            </p:nvSpPr>
            <p:spPr bwMode="auto">
              <a:xfrm>
                <a:off x="3855727" y="3469198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65" name="Rectangle 323"/>
              <p:cNvSpPr>
                <a:spLocks noChangeArrowheads="1"/>
              </p:cNvSpPr>
              <p:nvPr/>
            </p:nvSpPr>
            <p:spPr bwMode="auto">
              <a:xfrm>
                <a:off x="3855727" y="36721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67" name="Line 325"/>
              <p:cNvSpPr>
                <a:spLocks noChangeShapeType="1"/>
              </p:cNvSpPr>
              <p:nvPr/>
            </p:nvSpPr>
            <p:spPr bwMode="auto">
              <a:xfrm>
                <a:off x="3995725" y="3511198"/>
                <a:ext cx="0" cy="1889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68" name="Rectangle 326"/>
              <p:cNvSpPr>
                <a:spLocks noChangeArrowheads="1"/>
              </p:cNvSpPr>
              <p:nvPr/>
            </p:nvSpPr>
            <p:spPr bwMode="auto">
              <a:xfrm>
                <a:off x="3985225" y="350769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69" name="Rectangle 327"/>
              <p:cNvSpPr>
                <a:spLocks noChangeArrowheads="1"/>
              </p:cNvSpPr>
              <p:nvPr/>
            </p:nvSpPr>
            <p:spPr bwMode="auto">
              <a:xfrm>
                <a:off x="3985225" y="37001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68D2D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71" name="Line 329"/>
              <p:cNvSpPr>
                <a:spLocks noChangeShapeType="1"/>
              </p:cNvSpPr>
              <p:nvPr/>
            </p:nvSpPr>
            <p:spPr bwMode="auto">
              <a:xfrm>
                <a:off x="4128723" y="3469198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73" name="Rectangle 331"/>
              <p:cNvSpPr>
                <a:spLocks noChangeArrowheads="1"/>
              </p:cNvSpPr>
              <p:nvPr/>
            </p:nvSpPr>
            <p:spPr bwMode="auto">
              <a:xfrm>
                <a:off x="4118223" y="3668695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76" name="Rectangle 334"/>
              <p:cNvSpPr>
                <a:spLocks noChangeArrowheads="1"/>
              </p:cNvSpPr>
              <p:nvPr/>
            </p:nvSpPr>
            <p:spPr bwMode="auto">
              <a:xfrm>
                <a:off x="4251221" y="3591696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77" name="Rectangle 335"/>
              <p:cNvSpPr>
                <a:spLocks noChangeArrowheads="1"/>
              </p:cNvSpPr>
              <p:nvPr/>
            </p:nvSpPr>
            <p:spPr bwMode="auto">
              <a:xfrm>
                <a:off x="4251221" y="3787693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79" name="Line 337"/>
              <p:cNvSpPr>
                <a:spLocks noChangeShapeType="1"/>
              </p:cNvSpPr>
              <p:nvPr/>
            </p:nvSpPr>
            <p:spPr bwMode="auto">
              <a:xfrm>
                <a:off x="4394718" y="3507698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80" name="Rectangle 338"/>
              <p:cNvSpPr>
                <a:spLocks noChangeArrowheads="1"/>
              </p:cNvSpPr>
              <p:nvPr/>
            </p:nvSpPr>
            <p:spPr bwMode="auto">
              <a:xfrm>
                <a:off x="4384218" y="350769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81" name="Rectangle 339"/>
              <p:cNvSpPr>
                <a:spLocks noChangeArrowheads="1"/>
              </p:cNvSpPr>
              <p:nvPr/>
            </p:nvSpPr>
            <p:spPr bwMode="auto">
              <a:xfrm>
                <a:off x="4384218" y="3703695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83" name="Line 341"/>
              <p:cNvSpPr>
                <a:spLocks noChangeShapeType="1"/>
              </p:cNvSpPr>
              <p:nvPr/>
            </p:nvSpPr>
            <p:spPr bwMode="auto">
              <a:xfrm>
                <a:off x="4527716" y="3493698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84" name="Rectangle 342"/>
              <p:cNvSpPr>
                <a:spLocks noChangeArrowheads="1"/>
              </p:cNvSpPr>
              <p:nvPr/>
            </p:nvSpPr>
            <p:spPr bwMode="auto">
              <a:xfrm>
                <a:off x="4517216" y="349019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85" name="Rectangle 343"/>
              <p:cNvSpPr>
                <a:spLocks noChangeArrowheads="1"/>
              </p:cNvSpPr>
              <p:nvPr/>
            </p:nvSpPr>
            <p:spPr bwMode="auto">
              <a:xfrm>
                <a:off x="4517216" y="36931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87" name="Line 345"/>
              <p:cNvSpPr>
                <a:spLocks noChangeShapeType="1"/>
              </p:cNvSpPr>
              <p:nvPr/>
            </p:nvSpPr>
            <p:spPr bwMode="auto">
              <a:xfrm>
                <a:off x="4657214" y="3528697"/>
                <a:ext cx="0" cy="244996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88" name="Rectangle 346"/>
              <p:cNvSpPr>
                <a:spLocks noChangeArrowheads="1"/>
              </p:cNvSpPr>
              <p:nvPr/>
            </p:nvSpPr>
            <p:spPr bwMode="auto">
              <a:xfrm>
                <a:off x="4646714" y="3528697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89" name="Rectangle 347"/>
              <p:cNvSpPr>
                <a:spLocks noChangeArrowheads="1"/>
              </p:cNvSpPr>
              <p:nvPr/>
            </p:nvSpPr>
            <p:spPr bwMode="auto">
              <a:xfrm>
                <a:off x="4646714" y="3773693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91" name="Line 349"/>
              <p:cNvSpPr>
                <a:spLocks noChangeShapeType="1"/>
              </p:cNvSpPr>
              <p:nvPr/>
            </p:nvSpPr>
            <p:spPr bwMode="auto">
              <a:xfrm>
                <a:off x="1622764" y="3119204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92" name="Rectangle 350"/>
              <p:cNvSpPr>
                <a:spLocks noChangeArrowheads="1"/>
              </p:cNvSpPr>
              <p:nvPr/>
            </p:nvSpPr>
            <p:spPr bwMode="auto">
              <a:xfrm>
                <a:off x="1608764" y="3119204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93" name="Rectangle 351"/>
              <p:cNvSpPr>
                <a:spLocks noChangeArrowheads="1"/>
              </p:cNvSpPr>
              <p:nvPr/>
            </p:nvSpPr>
            <p:spPr bwMode="auto">
              <a:xfrm>
                <a:off x="1608764" y="3308201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95" name="Line 353"/>
              <p:cNvSpPr>
                <a:spLocks noChangeShapeType="1"/>
              </p:cNvSpPr>
              <p:nvPr/>
            </p:nvSpPr>
            <p:spPr bwMode="auto">
              <a:xfrm>
                <a:off x="1489766" y="2940707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96" name="Rectangle 354"/>
              <p:cNvSpPr>
                <a:spLocks noChangeArrowheads="1"/>
              </p:cNvSpPr>
              <p:nvPr/>
            </p:nvSpPr>
            <p:spPr bwMode="auto">
              <a:xfrm>
                <a:off x="1475766" y="2940707"/>
                <a:ext cx="24500" cy="3500"/>
              </a:xfrm>
              <a:prstGeom prst="rect">
                <a:avLst/>
              </a:prstGeom>
              <a:solidFill>
                <a:srgbClr val="003865"/>
              </a:solidFill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97" name="Rectangle 355"/>
              <p:cNvSpPr>
                <a:spLocks noChangeArrowheads="1"/>
              </p:cNvSpPr>
              <p:nvPr/>
            </p:nvSpPr>
            <p:spPr bwMode="auto">
              <a:xfrm>
                <a:off x="1475766" y="314020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475" name="Line 333"/>
              <p:cNvSpPr>
                <a:spLocks noChangeShapeType="1"/>
              </p:cNvSpPr>
              <p:nvPr/>
            </p:nvSpPr>
            <p:spPr bwMode="auto">
              <a:xfrm>
                <a:off x="4261720" y="3591696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476" name="Line 293"/>
              <p:cNvSpPr>
                <a:spLocks noChangeShapeType="1"/>
              </p:cNvSpPr>
              <p:nvPr/>
            </p:nvSpPr>
            <p:spPr bwMode="auto">
              <a:xfrm>
                <a:off x="2942242" y="3581196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478" name="Rectangle 319"/>
              <p:cNvSpPr>
                <a:spLocks noChangeArrowheads="1"/>
              </p:cNvSpPr>
              <p:nvPr/>
            </p:nvSpPr>
            <p:spPr bwMode="auto">
              <a:xfrm>
                <a:off x="3726229" y="3686195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481" name="Rectangle 330"/>
              <p:cNvSpPr>
                <a:spLocks noChangeArrowheads="1"/>
              </p:cNvSpPr>
              <p:nvPr/>
            </p:nvSpPr>
            <p:spPr bwMode="auto">
              <a:xfrm>
                <a:off x="4118223" y="3465698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1248" name="Freeform 5"/>
            <p:cNvSpPr>
              <a:spLocks/>
            </p:cNvSpPr>
            <p:nvPr/>
          </p:nvSpPr>
          <p:spPr bwMode="auto">
            <a:xfrm>
              <a:off x="1006942" y="2240718"/>
              <a:ext cx="4237645" cy="1693973"/>
            </a:xfrm>
            <a:custGeom>
              <a:avLst/>
              <a:gdLst>
                <a:gd name="T0" fmla="*/ 0 w 1097"/>
                <a:gd name="T1" fmla="*/ 0 h 484"/>
                <a:gd name="T2" fmla="*/ 0 w 1097"/>
                <a:gd name="T3" fmla="*/ 484 h 484"/>
                <a:gd name="T4" fmla="*/ 1097 w 1097"/>
                <a:gd name="T5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7" h="484">
                  <a:moveTo>
                    <a:pt x="0" y="0"/>
                  </a:moveTo>
                  <a:lnTo>
                    <a:pt x="0" y="484"/>
                  </a:lnTo>
                  <a:lnTo>
                    <a:pt x="1097" y="484"/>
                  </a:lnTo>
                </a:path>
              </a:pathLst>
            </a:cu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49" name="Line 6"/>
            <p:cNvSpPr>
              <a:spLocks noChangeShapeType="1"/>
            </p:cNvSpPr>
            <p:nvPr/>
          </p:nvSpPr>
          <p:spPr bwMode="auto">
            <a:xfrm flipH="1">
              <a:off x="930425" y="2241511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0" name="Line 7"/>
            <p:cNvSpPr>
              <a:spLocks noChangeShapeType="1"/>
            </p:cNvSpPr>
            <p:nvPr/>
          </p:nvSpPr>
          <p:spPr bwMode="auto">
            <a:xfrm flipH="1">
              <a:off x="930425" y="2552847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1" name="Line 8"/>
            <p:cNvSpPr>
              <a:spLocks noChangeShapeType="1"/>
            </p:cNvSpPr>
            <p:nvPr/>
          </p:nvSpPr>
          <p:spPr bwMode="auto">
            <a:xfrm flipH="1">
              <a:off x="930425" y="2864183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2" name="Line 9"/>
            <p:cNvSpPr>
              <a:spLocks noChangeShapeType="1"/>
            </p:cNvSpPr>
            <p:nvPr/>
          </p:nvSpPr>
          <p:spPr bwMode="auto">
            <a:xfrm flipH="1">
              <a:off x="930425" y="3175519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3" name="Line 10"/>
            <p:cNvSpPr>
              <a:spLocks noChangeShapeType="1"/>
            </p:cNvSpPr>
            <p:nvPr/>
          </p:nvSpPr>
          <p:spPr bwMode="auto">
            <a:xfrm flipH="1">
              <a:off x="930425" y="3486855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4" name="Line 11"/>
            <p:cNvSpPr>
              <a:spLocks noChangeShapeType="1"/>
            </p:cNvSpPr>
            <p:nvPr/>
          </p:nvSpPr>
          <p:spPr bwMode="auto">
            <a:xfrm flipH="1">
              <a:off x="930425" y="3798193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5" name="Line 12"/>
            <p:cNvSpPr>
              <a:spLocks noChangeShapeType="1"/>
            </p:cNvSpPr>
            <p:nvPr/>
          </p:nvSpPr>
          <p:spPr bwMode="auto">
            <a:xfrm>
              <a:off x="1343018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6" name="Line 13"/>
            <p:cNvSpPr>
              <a:spLocks noChangeShapeType="1"/>
            </p:cNvSpPr>
            <p:nvPr/>
          </p:nvSpPr>
          <p:spPr bwMode="auto">
            <a:xfrm>
              <a:off x="1493673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7" name="Line 14"/>
            <p:cNvSpPr>
              <a:spLocks noChangeShapeType="1"/>
            </p:cNvSpPr>
            <p:nvPr/>
          </p:nvSpPr>
          <p:spPr bwMode="auto">
            <a:xfrm>
              <a:off x="1636602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8" name="Line 15"/>
            <p:cNvSpPr>
              <a:spLocks noChangeShapeType="1"/>
            </p:cNvSpPr>
            <p:nvPr/>
          </p:nvSpPr>
          <p:spPr bwMode="auto">
            <a:xfrm>
              <a:off x="1783393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9" name="Line 16"/>
            <p:cNvSpPr>
              <a:spLocks noChangeShapeType="1"/>
            </p:cNvSpPr>
            <p:nvPr/>
          </p:nvSpPr>
          <p:spPr bwMode="auto">
            <a:xfrm>
              <a:off x="1930186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60" name="Line 17"/>
            <p:cNvSpPr>
              <a:spLocks noChangeShapeType="1"/>
            </p:cNvSpPr>
            <p:nvPr/>
          </p:nvSpPr>
          <p:spPr bwMode="auto">
            <a:xfrm>
              <a:off x="2076975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61" name="Line 18"/>
            <p:cNvSpPr>
              <a:spLocks noChangeShapeType="1"/>
            </p:cNvSpPr>
            <p:nvPr/>
          </p:nvSpPr>
          <p:spPr bwMode="auto">
            <a:xfrm>
              <a:off x="2223768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62" name="Line 19"/>
            <p:cNvSpPr>
              <a:spLocks noChangeShapeType="1"/>
            </p:cNvSpPr>
            <p:nvPr/>
          </p:nvSpPr>
          <p:spPr bwMode="auto">
            <a:xfrm>
              <a:off x="2370560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63" name="Line 20"/>
            <p:cNvSpPr>
              <a:spLocks noChangeShapeType="1"/>
            </p:cNvSpPr>
            <p:nvPr/>
          </p:nvSpPr>
          <p:spPr bwMode="auto">
            <a:xfrm>
              <a:off x="2513489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64" name="Line 21"/>
            <p:cNvSpPr>
              <a:spLocks noChangeShapeType="1"/>
            </p:cNvSpPr>
            <p:nvPr/>
          </p:nvSpPr>
          <p:spPr bwMode="auto">
            <a:xfrm>
              <a:off x="2664144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65" name="Line 22"/>
            <p:cNvSpPr>
              <a:spLocks noChangeShapeType="1"/>
            </p:cNvSpPr>
            <p:nvPr/>
          </p:nvSpPr>
          <p:spPr bwMode="auto">
            <a:xfrm>
              <a:off x="2807072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66" name="Line 23"/>
            <p:cNvSpPr>
              <a:spLocks noChangeShapeType="1"/>
            </p:cNvSpPr>
            <p:nvPr/>
          </p:nvSpPr>
          <p:spPr bwMode="auto">
            <a:xfrm>
              <a:off x="2953863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67" name="Line 24"/>
            <p:cNvSpPr>
              <a:spLocks noChangeShapeType="1"/>
            </p:cNvSpPr>
            <p:nvPr/>
          </p:nvSpPr>
          <p:spPr bwMode="auto">
            <a:xfrm>
              <a:off x="3100656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68" name="Line 25"/>
            <p:cNvSpPr>
              <a:spLocks noChangeShapeType="1"/>
            </p:cNvSpPr>
            <p:nvPr/>
          </p:nvSpPr>
          <p:spPr bwMode="auto">
            <a:xfrm>
              <a:off x="3247447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69" name="Line 26"/>
            <p:cNvSpPr>
              <a:spLocks noChangeShapeType="1"/>
            </p:cNvSpPr>
            <p:nvPr/>
          </p:nvSpPr>
          <p:spPr bwMode="auto">
            <a:xfrm>
              <a:off x="3390377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70" name="Line 27"/>
            <p:cNvSpPr>
              <a:spLocks noChangeShapeType="1"/>
            </p:cNvSpPr>
            <p:nvPr/>
          </p:nvSpPr>
          <p:spPr bwMode="auto">
            <a:xfrm>
              <a:off x="3541030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71" name="Line 28"/>
            <p:cNvSpPr>
              <a:spLocks noChangeShapeType="1"/>
            </p:cNvSpPr>
            <p:nvPr/>
          </p:nvSpPr>
          <p:spPr bwMode="auto">
            <a:xfrm>
              <a:off x="3683959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72" name="Line 29"/>
            <p:cNvSpPr>
              <a:spLocks noChangeShapeType="1"/>
            </p:cNvSpPr>
            <p:nvPr/>
          </p:nvSpPr>
          <p:spPr bwMode="auto">
            <a:xfrm>
              <a:off x="3830751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73" name="Line 30"/>
            <p:cNvSpPr>
              <a:spLocks noChangeShapeType="1"/>
            </p:cNvSpPr>
            <p:nvPr/>
          </p:nvSpPr>
          <p:spPr bwMode="auto">
            <a:xfrm>
              <a:off x="3977544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74" name="Line 31"/>
            <p:cNvSpPr>
              <a:spLocks noChangeShapeType="1"/>
            </p:cNvSpPr>
            <p:nvPr/>
          </p:nvSpPr>
          <p:spPr bwMode="auto">
            <a:xfrm>
              <a:off x="4120472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75" name="Line 32"/>
            <p:cNvSpPr>
              <a:spLocks noChangeShapeType="1"/>
            </p:cNvSpPr>
            <p:nvPr/>
          </p:nvSpPr>
          <p:spPr bwMode="auto">
            <a:xfrm>
              <a:off x="4271126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76" name="Line 33"/>
            <p:cNvSpPr>
              <a:spLocks noChangeShapeType="1"/>
            </p:cNvSpPr>
            <p:nvPr/>
          </p:nvSpPr>
          <p:spPr bwMode="auto">
            <a:xfrm>
              <a:off x="4414054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77" name="Line 34"/>
            <p:cNvSpPr>
              <a:spLocks noChangeShapeType="1"/>
            </p:cNvSpPr>
            <p:nvPr/>
          </p:nvSpPr>
          <p:spPr bwMode="auto">
            <a:xfrm>
              <a:off x="4560846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78" name="Line 35"/>
            <p:cNvSpPr>
              <a:spLocks noChangeShapeType="1"/>
            </p:cNvSpPr>
            <p:nvPr/>
          </p:nvSpPr>
          <p:spPr bwMode="auto">
            <a:xfrm>
              <a:off x="4707638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79" name="Line 36"/>
            <p:cNvSpPr>
              <a:spLocks noChangeShapeType="1"/>
            </p:cNvSpPr>
            <p:nvPr/>
          </p:nvSpPr>
          <p:spPr bwMode="auto">
            <a:xfrm>
              <a:off x="4854430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80" name="Line 37"/>
            <p:cNvSpPr>
              <a:spLocks noChangeShapeType="1"/>
            </p:cNvSpPr>
            <p:nvPr/>
          </p:nvSpPr>
          <p:spPr bwMode="auto">
            <a:xfrm>
              <a:off x="5001222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81" name="Line 38"/>
            <p:cNvSpPr>
              <a:spLocks noChangeShapeType="1"/>
            </p:cNvSpPr>
            <p:nvPr/>
          </p:nvSpPr>
          <p:spPr bwMode="auto">
            <a:xfrm>
              <a:off x="5148013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1484" name="Group 1483"/>
            <p:cNvGrpSpPr/>
            <p:nvPr/>
          </p:nvGrpSpPr>
          <p:grpSpPr>
            <a:xfrm>
              <a:off x="1312269" y="2213844"/>
              <a:ext cx="3860042" cy="1502725"/>
              <a:chOff x="1185412" y="2213844"/>
              <a:chExt cx="3497316" cy="1502725"/>
            </a:xfrm>
          </p:grpSpPr>
          <p:sp>
            <p:nvSpPr>
              <p:cNvPr id="1098" name="Freeform 256"/>
              <p:cNvSpPr>
                <a:spLocks/>
              </p:cNvSpPr>
              <p:nvPr/>
            </p:nvSpPr>
            <p:spPr bwMode="auto">
              <a:xfrm>
                <a:off x="1329951" y="2755294"/>
                <a:ext cx="55832" cy="5583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02" name="Freeform 260"/>
              <p:cNvSpPr>
                <a:spLocks/>
              </p:cNvSpPr>
              <p:nvPr/>
            </p:nvSpPr>
            <p:spPr bwMode="auto">
              <a:xfrm>
                <a:off x="1725444" y="3381784"/>
                <a:ext cx="55832" cy="5583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06" name="Freeform 264"/>
              <p:cNvSpPr>
                <a:spLocks/>
              </p:cNvSpPr>
              <p:nvPr/>
            </p:nvSpPr>
            <p:spPr bwMode="auto">
              <a:xfrm>
                <a:off x="1852858" y="3347825"/>
                <a:ext cx="67000" cy="5025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10" name="Freeform 268"/>
              <p:cNvSpPr>
                <a:spLocks/>
              </p:cNvSpPr>
              <p:nvPr/>
            </p:nvSpPr>
            <p:spPr bwMode="auto">
              <a:xfrm>
                <a:off x="2119897" y="3556783"/>
                <a:ext cx="61414" cy="5582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14" name="Freeform 272"/>
              <p:cNvSpPr>
                <a:spLocks/>
              </p:cNvSpPr>
              <p:nvPr/>
            </p:nvSpPr>
            <p:spPr bwMode="auto">
              <a:xfrm>
                <a:off x="1983399" y="3413285"/>
                <a:ext cx="61414" cy="5582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18" name="Freeform 276"/>
              <p:cNvSpPr>
                <a:spLocks/>
              </p:cNvSpPr>
              <p:nvPr/>
            </p:nvSpPr>
            <p:spPr bwMode="auto">
              <a:xfrm>
                <a:off x="2253935" y="3567282"/>
                <a:ext cx="55832" cy="5583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22" name="Freeform 280"/>
              <p:cNvSpPr>
                <a:spLocks/>
              </p:cNvSpPr>
              <p:nvPr/>
            </p:nvSpPr>
            <p:spPr bwMode="auto">
              <a:xfrm>
                <a:off x="2382392" y="3585822"/>
                <a:ext cx="61414" cy="5024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26" name="Freeform 284"/>
              <p:cNvSpPr>
                <a:spLocks/>
              </p:cNvSpPr>
              <p:nvPr/>
            </p:nvSpPr>
            <p:spPr bwMode="auto">
              <a:xfrm>
                <a:off x="2514347" y="3564822"/>
                <a:ext cx="67000" cy="5025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30" name="Freeform 288"/>
              <p:cNvSpPr>
                <a:spLocks/>
              </p:cNvSpPr>
              <p:nvPr/>
            </p:nvSpPr>
            <p:spPr bwMode="auto">
              <a:xfrm>
                <a:off x="2644888" y="3564823"/>
                <a:ext cx="61414" cy="5024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34" name="Freeform 292"/>
              <p:cNvSpPr>
                <a:spLocks/>
              </p:cNvSpPr>
              <p:nvPr/>
            </p:nvSpPr>
            <p:spPr bwMode="auto">
              <a:xfrm>
                <a:off x="2773343" y="3589321"/>
                <a:ext cx="67000" cy="5025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38" name="Freeform 296"/>
              <p:cNvSpPr>
                <a:spLocks/>
              </p:cNvSpPr>
              <p:nvPr/>
            </p:nvSpPr>
            <p:spPr bwMode="auto">
              <a:xfrm>
                <a:off x="2911925" y="3659320"/>
                <a:ext cx="55832" cy="5025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42" name="Freeform 300"/>
              <p:cNvSpPr>
                <a:spLocks/>
              </p:cNvSpPr>
              <p:nvPr/>
            </p:nvSpPr>
            <p:spPr bwMode="auto">
              <a:xfrm>
                <a:off x="3173379" y="3651281"/>
                <a:ext cx="61414" cy="5582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46" name="Freeform 304"/>
              <p:cNvSpPr>
                <a:spLocks/>
              </p:cNvSpPr>
              <p:nvPr/>
            </p:nvSpPr>
            <p:spPr bwMode="auto">
              <a:xfrm>
                <a:off x="3040381" y="3605782"/>
                <a:ext cx="61414" cy="5582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50" name="Freeform 308"/>
              <p:cNvSpPr>
                <a:spLocks/>
              </p:cNvSpPr>
              <p:nvPr/>
            </p:nvSpPr>
            <p:spPr bwMode="auto">
              <a:xfrm>
                <a:off x="3302877" y="3623282"/>
                <a:ext cx="61414" cy="5582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54" name="Freeform 312"/>
              <p:cNvSpPr>
                <a:spLocks/>
              </p:cNvSpPr>
              <p:nvPr/>
            </p:nvSpPr>
            <p:spPr bwMode="auto">
              <a:xfrm>
                <a:off x="3439375" y="3666321"/>
                <a:ext cx="61414" cy="5024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58" name="Freeform 316"/>
              <p:cNvSpPr>
                <a:spLocks/>
              </p:cNvSpPr>
              <p:nvPr/>
            </p:nvSpPr>
            <p:spPr bwMode="auto">
              <a:xfrm>
                <a:off x="3572373" y="3515823"/>
                <a:ext cx="61414" cy="5024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66" name="Freeform 324"/>
              <p:cNvSpPr>
                <a:spLocks/>
              </p:cNvSpPr>
              <p:nvPr/>
            </p:nvSpPr>
            <p:spPr bwMode="auto">
              <a:xfrm>
                <a:off x="3834868" y="3546283"/>
                <a:ext cx="61414" cy="5582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70" name="Freeform 328"/>
              <p:cNvSpPr>
                <a:spLocks/>
              </p:cNvSpPr>
              <p:nvPr/>
            </p:nvSpPr>
            <p:spPr bwMode="auto">
              <a:xfrm>
                <a:off x="3960866" y="3585822"/>
                <a:ext cx="61414" cy="5024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74" name="Freeform 332"/>
              <p:cNvSpPr>
                <a:spLocks/>
              </p:cNvSpPr>
              <p:nvPr/>
            </p:nvSpPr>
            <p:spPr bwMode="auto">
              <a:xfrm>
                <a:off x="4092821" y="3536822"/>
                <a:ext cx="67000" cy="5025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78" name="Freeform 336"/>
              <p:cNvSpPr>
                <a:spLocks/>
              </p:cNvSpPr>
              <p:nvPr/>
            </p:nvSpPr>
            <p:spPr bwMode="auto">
              <a:xfrm>
                <a:off x="4230362" y="3662821"/>
                <a:ext cx="61414" cy="5024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82" name="Freeform 340"/>
              <p:cNvSpPr>
                <a:spLocks/>
              </p:cNvSpPr>
              <p:nvPr/>
            </p:nvSpPr>
            <p:spPr bwMode="auto">
              <a:xfrm>
                <a:off x="4359860" y="3589322"/>
                <a:ext cx="61414" cy="5024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86" name="Freeform 344"/>
              <p:cNvSpPr>
                <a:spLocks/>
              </p:cNvSpPr>
              <p:nvPr/>
            </p:nvSpPr>
            <p:spPr bwMode="auto">
              <a:xfrm>
                <a:off x="4491814" y="3564822"/>
                <a:ext cx="67000" cy="5025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90" name="Freeform 348"/>
              <p:cNvSpPr>
                <a:spLocks/>
              </p:cNvSpPr>
              <p:nvPr/>
            </p:nvSpPr>
            <p:spPr bwMode="auto">
              <a:xfrm>
                <a:off x="4626896" y="3630281"/>
                <a:ext cx="55832" cy="5583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94" name="Freeform 352"/>
              <p:cNvSpPr>
                <a:spLocks/>
              </p:cNvSpPr>
              <p:nvPr/>
            </p:nvSpPr>
            <p:spPr bwMode="auto">
              <a:xfrm>
                <a:off x="1592446" y="3192787"/>
                <a:ext cx="55832" cy="5583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98" name="Freeform 356"/>
              <p:cNvSpPr>
                <a:spLocks/>
              </p:cNvSpPr>
              <p:nvPr/>
            </p:nvSpPr>
            <p:spPr bwMode="auto">
              <a:xfrm>
                <a:off x="1454908" y="3015331"/>
                <a:ext cx="61414" cy="5024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99" name="Freeform 357"/>
              <p:cNvSpPr>
                <a:spLocks/>
              </p:cNvSpPr>
              <p:nvPr/>
            </p:nvSpPr>
            <p:spPr bwMode="auto">
              <a:xfrm>
                <a:off x="1185412" y="2213844"/>
                <a:ext cx="61414" cy="50248"/>
              </a:xfrm>
              <a:prstGeom prst="triangle">
                <a:avLst/>
              </a:prstGeom>
              <a:solidFill>
                <a:srgbClr val="68D2D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479" name="Freeform 320"/>
              <p:cNvSpPr>
                <a:spLocks/>
              </p:cNvSpPr>
              <p:nvPr/>
            </p:nvSpPr>
            <p:spPr bwMode="auto">
              <a:xfrm>
                <a:off x="3705752" y="3568837"/>
                <a:ext cx="57150" cy="4572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1485" name="Group 1484"/>
            <p:cNvGrpSpPr/>
            <p:nvPr/>
          </p:nvGrpSpPr>
          <p:grpSpPr>
            <a:xfrm>
              <a:off x="1361134" y="2208133"/>
              <a:ext cx="3853751" cy="1719558"/>
              <a:chOff x="1229684" y="2208133"/>
              <a:chExt cx="3491616" cy="1719558"/>
            </a:xfrm>
          </p:grpSpPr>
          <p:grpSp>
            <p:nvGrpSpPr>
              <p:cNvPr id="1486" name="Group 1485"/>
              <p:cNvGrpSpPr/>
              <p:nvPr/>
            </p:nvGrpSpPr>
            <p:grpSpPr>
              <a:xfrm>
                <a:off x="1229684" y="2208133"/>
                <a:ext cx="3491616" cy="1647145"/>
                <a:chOff x="1229684" y="2208133"/>
                <a:chExt cx="3491616" cy="1647145"/>
              </a:xfrm>
            </p:grpSpPr>
            <p:sp>
              <p:nvSpPr>
                <p:cNvPr id="1567" name="Freeform 230"/>
                <p:cNvSpPr>
                  <a:spLocks/>
                </p:cNvSpPr>
                <p:nvPr/>
              </p:nvSpPr>
              <p:spPr bwMode="auto">
                <a:xfrm>
                  <a:off x="4264134" y="3793608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68" name="Freeform 234"/>
                <p:cNvSpPr>
                  <a:spLocks/>
                </p:cNvSpPr>
                <p:nvPr/>
              </p:nvSpPr>
              <p:spPr bwMode="auto">
                <a:xfrm>
                  <a:off x="4400632" y="3642488"/>
                  <a:ext cx="61672" cy="66414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69" name="Freeform 238"/>
                <p:cNvSpPr>
                  <a:spLocks/>
                </p:cNvSpPr>
                <p:nvPr/>
              </p:nvSpPr>
              <p:spPr bwMode="auto">
                <a:xfrm>
                  <a:off x="4530130" y="3723609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70" name="Freeform 242"/>
                <p:cNvSpPr>
                  <a:spLocks/>
                </p:cNvSpPr>
                <p:nvPr/>
              </p:nvSpPr>
              <p:spPr bwMode="auto">
                <a:xfrm>
                  <a:off x="4659628" y="3734109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71" name="Freeform 161"/>
                <p:cNvSpPr>
                  <a:spLocks/>
                </p:cNvSpPr>
                <p:nvPr/>
              </p:nvSpPr>
              <p:spPr bwMode="auto">
                <a:xfrm>
                  <a:off x="2153669" y="3335115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72" name="Freeform 169"/>
                <p:cNvSpPr>
                  <a:spLocks/>
                </p:cNvSpPr>
                <p:nvPr/>
              </p:nvSpPr>
              <p:spPr bwMode="auto">
                <a:xfrm>
                  <a:off x="2282545" y="3352615"/>
                  <a:ext cx="66416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73" name="Freeform 173"/>
                <p:cNvSpPr>
                  <a:spLocks/>
                </p:cNvSpPr>
                <p:nvPr/>
              </p:nvSpPr>
              <p:spPr bwMode="auto">
                <a:xfrm>
                  <a:off x="2419664" y="3510112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74" name="Freeform 177"/>
                <p:cNvSpPr>
                  <a:spLocks/>
                </p:cNvSpPr>
                <p:nvPr/>
              </p:nvSpPr>
              <p:spPr bwMode="auto">
                <a:xfrm>
                  <a:off x="2549162" y="3412114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75" name="Freeform 181"/>
                <p:cNvSpPr>
                  <a:spLocks/>
                </p:cNvSpPr>
                <p:nvPr/>
              </p:nvSpPr>
              <p:spPr bwMode="auto">
                <a:xfrm>
                  <a:off x="2685660" y="3513612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76" name="Freeform 185"/>
                <p:cNvSpPr>
                  <a:spLocks/>
                </p:cNvSpPr>
                <p:nvPr/>
              </p:nvSpPr>
              <p:spPr bwMode="auto">
                <a:xfrm>
                  <a:off x="2815158" y="3538112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77" name="Freeform 189"/>
                <p:cNvSpPr>
                  <a:spLocks/>
                </p:cNvSpPr>
                <p:nvPr/>
              </p:nvSpPr>
              <p:spPr bwMode="auto">
                <a:xfrm>
                  <a:off x="2944656" y="3617989"/>
                  <a:ext cx="61672" cy="66414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78" name="Freeform 193"/>
                <p:cNvSpPr>
                  <a:spLocks/>
                </p:cNvSpPr>
                <p:nvPr/>
              </p:nvSpPr>
              <p:spPr bwMode="auto">
                <a:xfrm>
                  <a:off x="3210651" y="3594111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79" name="Freeform 197"/>
                <p:cNvSpPr>
                  <a:spLocks/>
                </p:cNvSpPr>
                <p:nvPr/>
              </p:nvSpPr>
              <p:spPr bwMode="auto">
                <a:xfrm>
                  <a:off x="3077653" y="3496113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80" name="Freeform 201"/>
                <p:cNvSpPr>
                  <a:spLocks/>
                </p:cNvSpPr>
                <p:nvPr/>
              </p:nvSpPr>
              <p:spPr bwMode="auto">
                <a:xfrm>
                  <a:off x="3340149" y="3517112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81" name="Freeform 206"/>
                <p:cNvSpPr>
                  <a:spLocks/>
                </p:cNvSpPr>
                <p:nvPr/>
              </p:nvSpPr>
              <p:spPr bwMode="auto">
                <a:xfrm>
                  <a:off x="3476647" y="3666988"/>
                  <a:ext cx="61672" cy="66414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82" name="Freeform 210"/>
                <p:cNvSpPr>
                  <a:spLocks/>
                </p:cNvSpPr>
                <p:nvPr/>
              </p:nvSpPr>
              <p:spPr bwMode="auto">
                <a:xfrm>
                  <a:off x="3606145" y="3695610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83" name="Freeform 214"/>
                <p:cNvSpPr>
                  <a:spLocks/>
                </p:cNvSpPr>
                <p:nvPr/>
              </p:nvSpPr>
              <p:spPr bwMode="auto">
                <a:xfrm>
                  <a:off x="3742643" y="3664110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84" name="Freeform 218"/>
                <p:cNvSpPr>
                  <a:spLocks/>
                </p:cNvSpPr>
                <p:nvPr/>
              </p:nvSpPr>
              <p:spPr bwMode="auto">
                <a:xfrm>
                  <a:off x="3872141" y="3544490"/>
                  <a:ext cx="61672" cy="66414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85" name="Freeform 222"/>
                <p:cNvSpPr>
                  <a:spLocks/>
                </p:cNvSpPr>
                <p:nvPr/>
              </p:nvSpPr>
              <p:spPr bwMode="auto">
                <a:xfrm>
                  <a:off x="4005139" y="3737609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86" name="Freeform 226"/>
                <p:cNvSpPr>
                  <a:spLocks/>
                </p:cNvSpPr>
                <p:nvPr/>
              </p:nvSpPr>
              <p:spPr bwMode="auto">
                <a:xfrm>
                  <a:off x="4134636" y="3702609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87" name="Freeform 165"/>
                <p:cNvSpPr>
                  <a:spLocks/>
                </p:cNvSpPr>
                <p:nvPr/>
              </p:nvSpPr>
              <p:spPr bwMode="auto">
                <a:xfrm>
                  <a:off x="2024171" y="3342115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88" name="Freeform 153"/>
                <p:cNvSpPr>
                  <a:spLocks/>
                </p:cNvSpPr>
                <p:nvPr/>
              </p:nvSpPr>
              <p:spPr bwMode="auto">
                <a:xfrm>
                  <a:off x="1761675" y="3278494"/>
                  <a:ext cx="61672" cy="66414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89" name="Freeform 157"/>
                <p:cNvSpPr>
                  <a:spLocks/>
                </p:cNvSpPr>
                <p:nvPr/>
              </p:nvSpPr>
              <p:spPr bwMode="auto">
                <a:xfrm>
                  <a:off x="1894673" y="3419114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90" name="Freeform 250"/>
                <p:cNvSpPr>
                  <a:spLocks/>
                </p:cNvSpPr>
                <p:nvPr/>
              </p:nvSpPr>
              <p:spPr bwMode="auto">
                <a:xfrm>
                  <a:off x="1495680" y="2991499"/>
                  <a:ext cx="61672" cy="66414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91" name="Freeform 251"/>
                <p:cNvSpPr>
                  <a:spLocks/>
                </p:cNvSpPr>
                <p:nvPr/>
              </p:nvSpPr>
              <p:spPr bwMode="auto">
                <a:xfrm>
                  <a:off x="1229684" y="2208133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92" name="Freeform 149"/>
                <p:cNvSpPr>
                  <a:spLocks/>
                </p:cNvSpPr>
                <p:nvPr/>
              </p:nvSpPr>
              <p:spPr bwMode="auto">
                <a:xfrm>
                  <a:off x="1366182" y="2740125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93" name="Freeform 246"/>
                <p:cNvSpPr>
                  <a:spLocks/>
                </p:cNvSpPr>
                <p:nvPr/>
              </p:nvSpPr>
              <p:spPr bwMode="auto">
                <a:xfrm>
                  <a:off x="1625178" y="3289616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1487" name="Group 1486"/>
              <p:cNvGrpSpPr/>
              <p:nvPr/>
            </p:nvGrpSpPr>
            <p:grpSpPr>
              <a:xfrm>
                <a:off x="1262269" y="2237218"/>
                <a:ext cx="3441282" cy="1690473"/>
                <a:chOff x="1262269" y="2237218"/>
                <a:chExt cx="3441282" cy="1690473"/>
              </a:xfrm>
            </p:grpSpPr>
            <p:sp>
              <p:nvSpPr>
                <p:cNvPr id="1549" name="Line 231"/>
                <p:cNvSpPr>
                  <a:spLocks noChangeShapeType="1"/>
                </p:cNvSpPr>
                <p:nvPr/>
              </p:nvSpPr>
              <p:spPr bwMode="auto">
                <a:xfrm>
                  <a:off x="4428824" y="3564315"/>
                  <a:ext cx="0" cy="209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37" name="Line 186"/>
                <p:cNvSpPr>
                  <a:spLocks noChangeShapeType="1"/>
                </p:cNvSpPr>
                <p:nvPr/>
              </p:nvSpPr>
              <p:spPr bwMode="auto">
                <a:xfrm>
                  <a:off x="2973741" y="3539197"/>
                  <a:ext cx="0" cy="209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88" name="Line 207"/>
                <p:cNvSpPr>
                  <a:spLocks noChangeShapeType="1"/>
                </p:cNvSpPr>
                <p:nvPr/>
              </p:nvSpPr>
              <p:spPr bwMode="auto">
                <a:xfrm>
                  <a:off x="3638731" y="3626696"/>
                  <a:ext cx="0" cy="202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89" name="Rectangle 208"/>
                <p:cNvSpPr>
                  <a:spLocks noChangeArrowheads="1"/>
                </p:cNvSpPr>
                <p:nvPr/>
              </p:nvSpPr>
              <p:spPr bwMode="auto">
                <a:xfrm>
                  <a:off x="3628231" y="3626696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90" name="Rectangle 209"/>
                <p:cNvSpPr>
                  <a:spLocks noChangeArrowheads="1"/>
                </p:cNvSpPr>
                <p:nvPr/>
              </p:nvSpPr>
              <p:spPr bwMode="auto">
                <a:xfrm>
                  <a:off x="3626557" y="3826193"/>
                  <a:ext cx="24500" cy="70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91" name="Line 215"/>
                <p:cNvSpPr>
                  <a:spLocks noChangeShapeType="1"/>
                </p:cNvSpPr>
                <p:nvPr/>
              </p:nvSpPr>
              <p:spPr bwMode="auto">
                <a:xfrm>
                  <a:off x="3901226" y="3472698"/>
                  <a:ext cx="0" cy="206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92" name="Rectangle 216"/>
                <p:cNvSpPr>
                  <a:spLocks noChangeArrowheads="1"/>
                </p:cNvSpPr>
                <p:nvPr/>
              </p:nvSpPr>
              <p:spPr bwMode="auto">
                <a:xfrm>
                  <a:off x="3889053" y="3469198"/>
                  <a:ext cx="24500" cy="70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93" name="Rectangle 217"/>
                <p:cNvSpPr>
                  <a:spLocks noChangeArrowheads="1"/>
                </p:cNvSpPr>
                <p:nvPr/>
              </p:nvSpPr>
              <p:spPr bwMode="auto">
                <a:xfrm>
                  <a:off x="3889053" y="3679195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94" name="Rectangle 220"/>
                <p:cNvSpPr>
                  <a:spLocks noChangeArrowheads="1"/>
                </p:cNvSpPr>
                <p:nvPr/>
              </p:nvSpPr>
              <p:spPr bwMode="auto">
                <a:xfrm>
                  <a:off x="4022050" y="3672195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95" name="Rectangle 221"/>
                <p:cNvSpPr>
                  <a:spLocks noChangeArrowheads="1"/>
                </p:cNvSpPr>
                <p:nvPr/>
              </p:nvSpPr>
              <p:spPr bwMode="auto">
                <a:xfrm>
                  <a:off x="4022050" y="3875192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96" name="Rectangle 229"/>
                <p:cNvSpPr>
                  <a:spLocks noChangeArrowheads="1"/>
                </p:cNvSpPr>
                <p:nvPr/>
              </p:nvSpPr>
              <p:spPr bwMode="auto">
                <a:xfrm>
                  <a:off x="4286220" y="3920691"/>
                  <a:ext cx="24500" cy="70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97" name="Line 235"/>
                <p:cNvSpPr>
                  <a:spLocks noChangeShapeType="1"/>
                </p:cNvSpPr>
                <p:nvPr/>
              </p:nvSpPr>
              <p:spPr bwMode="auto">
                <a:xfrm>
                  <a:off x="4562715" y="3658195"/>
                  <a:ext cx="0" cy="199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98" name="Line 239"/>
                <p:cNvSpPr>
                  <a:spLocks noChangeShapeType="1"/>
                </p:cNvSpPr>
                <p:nvPr/>
              </p:nvSpPr>
              <p:spPr bwMode="auto">
                <a:xfrm>
                  <a:off x="4692213" y="3651195"/>
                  <a:ext cx="0" cy="241496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99" name="Rectangle 240"/>
                <p:cNvSpPr>
                  <a:spLocks noChangeArrowheads="1"/>
                </p:cNvSpPr>
                <p:nvPr/>
              </p:nvSpPr>
              <p:spPr bwMode="auto">
                <a:xfrm>
                  <a:off x="4679051" y="3651195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00" name="Rectangle 241"/>
                <p:cNvSpPr>
                  <a:spLocks noChangeArrowheads="1"/>
                </p:cNvSpPr>
                <p:nvPr/>
              </p:nvSpPr>
              <p:spPr bwMode="auto">
                <a:xfrm>
                  <a:off x="4678214" y="3892692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01" name="Line 158"/>
                <p:cNvSpPr>
                  <a:spLocks noChangeShapeType="1"/>
                </p:cNvSpPr>
                <p:nvPr/>
              </p:nvSpPr>
              <p:spPr bwMode="auto">
                <a:xfrm>
                  <a:off x="2186254" y="3276701"/>
                  <a:ext cx="0" cy="188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02" name="Rectangle 159"/>
                <p:cNvSpPr>
                  <a:spLocks noChangeArrowheads="1"/>
                </p:cNvSpPr>
                <p:nvPr/>
              </p:nvSpPr>
              <p:spPr bwMode="auto">
                <a:xfrm>
                  <a:off x="2175754" y="3273201"/>
                  <a:ext cx="21000" cy="70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03" name="Rectangle 160"/>
                <p:cNvSpPr>
                  <a:spLocks noChangeArrowheads="1"/>
                </p:cNvSpPr>
                <p:nvPr/>
              </p:nvSpPr>
              <p:spPr bwMode="auto">
                <a:xfrm>
                  <a:off x="2176684" y="3462198"/>
                  <a:ext cx="210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04" name="Rectangle 167"/>
                <p:cNvSpPr>
                  <a:spLocks noChangeArrowheads="1"/>
                </p:cNvSpPr>
                <p:nvPr/>
              </p:nvSpPr>
              <p:spPr bwMode="auto">
                <a:xfrm>
                  <a:off x="2303392" y="3280201"/>
                  <a:ext cx="24500" cy="70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05" name="Rectangle 168"/>
                <p:cNvSpPr>
                  <a:spLocks noChangeArrowheads="1"/>
                </p:cNvSpPr>
                <p:nvPr/>
              </p:nvSpPr>
              <p:spPr bwMode="auto">
                <a:xfrm>
                  <a:off x="2305252" y="3479698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06" name="Line 170"/>
                <p:cNvSpPr>
                  <a:spLocks noChangeShapeType="1"/>
                </p:cNvSpPr>
                <p:nvPr/>
              </p:nvSpPr>
              <p:spPr bwMode="auto">
                <a:xfrm>
                  <a:off x="2452250" y="3441199"/>
                  <a:ext cx="0" cy="206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07" name="Rectangle 171"/>
                <p:cNvSpPr>
                  <a:spLocks noChangeArrowheads="1"/>
                </p:cNvSpPr>
                <p:nvPr/>
              </p:nvSpPr>
              <p:spPr bwMode="auto">
                <a:xfrm>
                  <a:off x="2441970" y="3441199"/>
                  <a:ext cx="210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08" name="Rectangle 172"/>
                <p:cNvSpPr>
                  <a:spLocks noChangeArrowheads="1"/>
                </p:cNvSpPr>
                <p:nvPr/>
              </p:nvSpPr>
              <p:spPr bwMode="auto">
                <a:xfrm>
                  <a:off x="2441970" y="3647695"/>
                  <a:ext cx="210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09" name="Line 174"/>
                <p:cNvSpPr>
                  <a:spLocks noChangeShapeType="1"/>
                </p:cNvSpPr>
                <p:nvPr/>
              </p:nvSpPr>
              <p:spPr bwMode="auto">
                <a:xfrm>
                  <a:off x="2581748" y="3343200"/>
                  <a:ext cx="0" cy="195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10" name="Rectangle 175"/>
                <p:cNvSpPr>
                  <a:spLocks noChangeArrowheads="1"/>
                </p:cNvSpPr>
                <p:nvPr/>
              </p:nvSpPr>
              <p:spPr bwMode="auto">
                <a:xfrm>
                  <a:off x="2569388" y="3343200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11" name="Rectangle 176"/>
                <p:cNvSpPr>
                  <a:spLocks noChangeArrowheads="1"/>
                </p:cNvSpPr>
                <p:nvPr/>
              </p:nvSpPr>
              <p:spPr bwMode="auto">
                <a:xfrm>
                  <a:off x="2569388" y="3539197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12" name="Line 178"/>
                <p:cNvSpPr>
                  <a:spLocks noChangeShapeType="1"/>
                </p:cNvSpPr>
                <p:nvPr/>
              </p:nvSpPr>
              <p:spPr bwMode="auto">
                <a:xfrm>
                  <a:off x="2714746" y="3441199"/>
                  <a:ext cx="0" cy="206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13" name="Rectangle 179"/>
                <p:cNvSpPr>
                  <a:spLocks noChangeArrowheads="1"/>
                </p:cNvSpPr>
                <p:nvPr/>
              </p:nvSpPr>
              <p:spPr bwMode="auto">
                <a:xfrm>
                  <a:off x="2702386" y="3437699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14" name="Rectangle 180"/>
                <p:cNvSpPr>
                  <a:spLocks noChangeArrowheads="1"/>
                </p:cNvSpPr>
                <p:nvPr/>
              </p:nvSpPr>
              <p:spPr bwMode="auto">
                <a:xfrm>
                  <a:off x="2702386" y="3647695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15" name="Line 182"/>
                <p:cNvSpPr>
                  <a:spLocks noChangeShapeType="1"/>
                </p:cNvSpPr>
                <p:nvPr/>
              </p:nvSpPr>
              <p:spPr bwMode="auto">
                <a:xfrm>
                  <a:off x="2844243" y="3479698"/>
                  <a:ext cx="0" cy="202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16" name="Rectangle 183"/>
                <p:cNvSpPr>
                  <a:spLocks noChangeArrowheads="1"/>
                </p:cNvSpPr>
                <p:nvPr/>
              </p:nvSpPr>
              <p:spPr bwMode="auto">
                <a:xfrm>
                  <a:off x="2833744" y="3476198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17" name="Rectangle 184"/>
                <p:cNvSpPr>
                  <a:spLocks noChangeArrowheads="1"/>
                </p:cNvSpPr>
                <p:nvPr/>
              </p:nvSpPr>
              <p:spPr bwMode="auto">
                <a:xfrm>
                  <a:off x="2832814" y="3679195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18" name="Line 166"/>
                <p:cNvSpPr>
                  <a:spLocks noChangeShapeType="1"/>
                </p:cNvSpPr>
                <p:nvPr/>
              </p:nvSpPr>
              <p:spPr bwMode="auto">
                <a:xfrm>
                  <a:off x="2315752" y="3283701"/>
                  <a:ext cx="0" cy="199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19" name="Freeform 145"/>
                <p:cNvSpPr>
                  <a:spLocks/>
                </p:cNvSpPr>
                <p:nvPr/>
              </p:nvSpPr>
              <p:spPr bwMode="auto">
                <a:xfrm>
                  <a:off x="1262269" y="2237218"/>
                  <a:ext cx="3429943" cy="1592475"/>
                </a:xfrm>
                <a:custGeom>
                  <a:avLst/>
                  <a:gdLst>
                    <a:gd name="T0" fmla="*/ 0 w 980"/>
                    <a:gd name="T1" fmla="*/ 0 h 455"/>
                    <a:gd name="T2" fmla="*/ 38 w 980"/>
                    <a:gd name="T3" fmla="*/ 153 h 455"/>
                    <a:gd name="T4" fmla="*/ 75 w 980"/>
                    <a:gd name="T5" fmla="*/ 225 h 455"/>
                    <a:gd name="T6" fmla="*/ 108 w 980"/>
                    <a:gd name="T7" fmla="*/ 310 h 455"/>
                    <a:gd name="T8" fmla="*/ 151 w 980"/>
                    <a:gd name="T9" fmla="*/ 307 h 455"/>
                    <a:gd name="T10" fmla="*/ 188 w 980"/>
                    <a:gd name="T11" fmla="*/ 346 h 455"/>
                    <a:gd name="T12" fmla="*/ 223 w 980"/>
                    <a:gd name="T13" fmla="*/ 324 h 455"/>
                    <a:gd name="T14" fmla="*/ 264 w 980"/>
                    <a:gd name="T15" fmla="*/ 324 h 455"/>
                    <a:gd name="T16" fmla="*/ 301 w 980"/>
                    <a:gd name="T17" fmla="*/ 327 h 455"/>
                    <a:gd name="T18" fmla="*/ 340 w 980"/>
                    <a:gd name="T19" fmla="*/ 373 h 455"/>
                    <a:gd name="T20" fmla="*/ 376 w 980"/>
                    <a:gd name="T21" fmla="*/ 343 h 455"/>
                    <a:gd name="T22" fmla="*/ 413 w 980"/>
                    <a:gd name="T23" fmla="*/ 372 h 455"/>
                    <a:gd name="T24" fmla="*/ 451 w 980"/>
                    <a:gd name="T25" fmla="*/ 380 h 455"/>
                    <a:gd name="T26" fmla="*/ 489 w 980"/>
                    <a:gd name="T27" fmla="*/ 404 h 455"/>
                    <a:gd name="T28" fmla="*/ 527 w 980"/>
                    <a:gd name="T29" fmla="*/ 367 h 455"/>
                    <a:gd name="T30" fmla="*/ 565 w 980"/>
                    <a:gd name="T31" fmla="*/ 397 h 455"/>
                    <a:gd name="T32" fmla="*/ 603 w 980"/>
                    <a:gd name="T33" fmla="*/ 372 h 455"/>
                    <a:gd name="T34" fmla="*/ 641 w 980"/>
                    <a:gd name="T35" fmla="*/ 418 h 455"/>
                    <a:gd name="T36" fmla="*/ 679 w 980"/>
                    <a:gd name="T37" fmla="*/ 426 h 455"/>
                    <a:gd name="T38" fmla="*/ 713 w 980"/>
                    <a:gd name="T39" fmla="*/ 418 h 455"/>
                    <a:gd name="T40" fmla="*/ 754 w 980"/>
                    <a:gd name="T41" fmla="*/ 383 h 455"/>
                    <a:gd name="T42" fmla="*/ 792 w 980"/>
                    <a:gd name="T43" fmla="*/ 438 h 455"/>
                    <a:gd name="T44" fmla="*/ 830 w 980"/>
                    <a:gd name="T45" fmla="*/ 427 h 455"/>
                    <a:gd name="T46" fmla="*/ 866 w 980"/>
                    <a:gd name="T47" fmla="*/ 455 h 455"/>
                    <a:gd name="T48" fmla="*/ 905 w 980"/>
                    <a:gd name="T49" fmla="*/ 411 h 455"/>
                    <a:gd name="T50" fmla="*/ 941 w 980"/>
                    <a:gd name="T51" fmla="*/ 435 h 455"/>
                    <a:gd name="T52" fmla="*/ 980 w 980"/>
                    <a:gd name="T53" fmla="*/ 43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980" h="455">
                      <a:moveTo>
                        <a:pt x="0" y="0"/>
                      </a:moveTo>
                      <a:lnTo>
                        <a:pt x="38" y="153"/>
                      </a:lnTo>
                      <a:lnTo>
                        <a:pt x="75" y="225"/>
                      </a:lnTo>
                      <a:lnTo>
                        <a:pt x="108" y="310"/>
                      </a:lnTo>
                      <a:lnTo>
                        <a:pt x="151" y="307"/>
                      </a:lnTo>
                      <a:lnTo>
                        <a:pt x="188" y="346"/>
                      </a:lnTo>
                      <a:lnTo>
                        <a:pt x="223" y="324"/>
                      </a:lnTo>
                      <a:lnTo>
                        <a:pt x="264" y="324"/>
                      </a:lnTo>
                      <a:lnTo>
                        <a:pt x="301" y="327"/>
                      </a:lnTo>
                      <a:lnTo>
                        <a:pt x="340" y="373"/>
                      </a:lnTo>
                      <a:lnTo>
                        <a:pt x="376" y="343"/>
                      </a:lnTo>
                      <a:lnTo>
                        <a:pt x="413" y="372"/>
                      </a:lnTo>
                      <a:lnTo>
                        <a:pt x="451" y="380"/>
                      </a:lnTo>
                      <a:lnTo>
                        <a:pt x="489" y="404"/>
                      </a:lnTo>
                      <a:lnTo>
                        <a:pt x="527" y="367"/>
                      </a:lnTo>
                      <a:lnTo>
                        <a:pt x="565" y="397"/>
                      </a:lnTo>
                      <a:lnTo>
                        <a:pt x="603" y="372"/>
                      </a:lnTo>
                      <a:lnTo>
                        <a:pt x="641" y="418"/>
                      </a:lnTo>
                      <a:lnTo>
                        <a:pt x="679" y="426"/>
                      </a:lnTo>
                      <a:lnTo>
                        <a:pt x="713" y="418"/>
                      </a:lnTo>
                      <a:lnTo>
                        <a:pt x="754" y="383"/>
                      </a:lnTo>
                      <a:lnTo>
                        <a:pt x="792" y="438"/>
                      </a:lnTo>
                      <a:lnTo>
                        <a:pt x="830" y="427"/>
                      </a:lnTo>
                      <a:lnTo>
                        <a:pt x="866" y="455"/>
                      </a:lnTo>
                      <a:lnTo>
                        <a:pt x="905" y="411"/>
                      </a:lnTo>
                      <a:lnTo>
                        <a:pt x="941" y="435"/>
                      </a:lnTo>
                      <a:lnTo>
                        <a:pt x="980" y="435"/>
                      </a:lnTo>
                    </a:path>
                  </a:pathLst>
                </a:cu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/>
                </a:p>
              </p:txBody>
            </p:sp>
            <p:sp>
              <p:nvSpPr>
                <p:cNvPr id="1520" name="Line 227"/>
                <p:cNvSpPr>
                  <a:spLocks noChangeShapeType="1"/>
                </p:cNvSpPr>
                <p:nvPr/>
              </p:nvSpPr>
              <p:spPr bwMode="auto">
                <a:xfrm>
                  <a:off x="4296720" y="3724694"/>
                  <a:ext cx="0" cy="199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21" name="Rectangle 236"/>
                <p:cNvSpPr>
                  <a:spLocks noChangeArrowheads="1"/>
                </p:cNvSpPr>
                <p:nvPr/>
              </p:nvSpPr>
              <p:spPr bwMode="auto">
                <a:xfrm>
                  <a:off x="4552216" y="3654695"/>
                  <a:ext cx="21000" cy="70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22" name="Rectangle 195"/>
                <p:cNvSpPr>
                  <a:spLocks noChangeArrowheads="1"/>
                </p:cNvSpPr>
                <p:nvPr/>
              </p:nvSpPr>
              <p:spPr bwMode="auto">
                <a:xfrm>
                  <a:off x="3094599" y="3420199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23" name="Line 198"/>
                <p:cNvSpPr>
                  <a:spLocks noChangeShapeType="1"/>
                </p:cNvSpPr>
                <p:nvPr/>
              </p:nvSpPr>
              <p:spPr bwMode="auto">
                <a:xfrm>
                  <a:off x="3372735" y="3451698"/>
                  <a:ext cx="0" cy="206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24" name="Rectangle 199"/>
                <p:cNvSpPr>
                  <a:spLocks noChangeArrowheads="1"/>
                </p:cNvSpPr>
                <p:nvPr/>
              </p:nvSpPr>
              <p:spPr bwMode="auto">
                <a:xfrm>
                  <a:off x="3360409" y="3451698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25" name="Line 202"/>
                <p:cNvSpPr>
                  <a:spLocks noChangeShapeType="1"/>
                </p:cNvSpPr>
                <p:nvPr/>
              </p:nvSpPr>
              <p:spPr bwMode="auto">
                <a:xfrm>
                  <a:off x="3505732" y="3584696"/>
                  <a:ext cx="0" cy="213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26" name="Rectangle 203"/>
                <p:cNvSpPr>
                  <a:spLocks noChangeArrowheads="1"/>
                </p:cNvSpPr>
                <p:nvPr/>
              </p:nvSpPr>
              <p:spPr bwMode="auto">
                <a:xfrm>
                  <a:off x="3491733" y="3581196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27" name="Rectangle 204"/>
                <p:cNvSpPr>
                  <a:spLocks noChangeArrowheads="1"/>
                </p:cNvSpPr>
                <p:nvPr/>
              </p:nvSpPr>
              <p:spPr bwMode="auto">
                <a:xfrm>
                  <a:off x="3492570" y="3798193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28" name="Line 150"/>
                <p:cNvSpPr>
                  <a:spLocks noChangeShapeType="1"/>
                </p:cNvSpPr>
                <p:nvPr/>
              </p:nvSpPr>
              <p:spPr bwMode="auto">
                <a:xfrm>
                  <a:off x="1790761" y="3217202"/>
                  <a:ext cx="0" cy="192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29" name="Rectangle 151"/>
                <p:cNvSpPr>
                  <a:spLocks noChangeArrowheads="1"/>
                </p:cNvSpPr>
                <p:nvPr/>
              </p:nvSpPr>
              <p:spPr bwMode="auto">
                <a:xfrm>
                  <a:off x="1776761" y="3217202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30" name="Rectangle 152"/>
                <p:cNvSpPr>
                  <a:spLocks noChangeArrowheads="1"/>
                </p:cNvSpPr>
                <p:nvPr/>
              </p:nvSpPr>
              <p:spPr bwMode="auto">
                <a:xfrm>
                  <a:off x="1776761" y="3409699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31" name="Line 154"/>
                <p:cNvSpPr>
                  <a:spLocks noChangeShapeType="1"/>
                </p:cNvSpPr>
                <p:nvPr/>
              </p:nvSpPr>
              <p:spPr bwMode="auto">
                <a:xfrm>
                  <a:off x="1923759" y="3350200"/>
                  <a:ext cx="0" cy="195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32" name="Rectangle 155"/>
                <p:cNvSpPr>
                  <a:spLocks noChangeArrowheads="1"/>
                </p:cNvSpPr>
                <p:nvPr/>
              </p:nvSpPr>
              <p:spPr bwMode="auto">
                <a:xfrm>
                  <a:off x="1911399" y="3346700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33" name="Rectangle 156"/>
                <p:cNvSpPr>
                  <a:spLocks noChangeArrowheads="1"/>
                </p:cNvSpPr>
                <p:nvPr/>
              </p:nvSpPr>
              <p:spPr bwMode="auto">
                <a:xfrm>
                  <a:off x="1913259" y="3542697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34" name="Line 162"/>
                <p:cNvSpPr>
                  <a:spLocks noChangeShapeType="1"/>
                </p:cNvSpPr>
                <p:nvPr/>
              </p:nvSpPr>
              <p:spPr bwMode="auto">
                <a:xfrm>
                  <a:off x="2053256" y="3266201"/>
                  <a:ext cx="0" cy="199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35" name="Rectangle 163"/>
                <p:cNvSpPr>
                  <a:spLocks noChangeArrowheads="1"/>
                </p:cNvSpPr>
                <p:nvPr/>
              </p:nvSpPr>
              <p:spPr bwMode="auto">
                <a:xfrm>
                  <a:off x="2042047" y="3262701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36" name="Rectangle 164"/>
                <p:cNvSpPr>
                  <a:spLocks noChangeArrowheads="1"/>
                </p:cNvSpPr>
                <p:nvPr/>
              </p:nvSpPr>
              <p:spPr bwMode="auto">
                <a:xfrm>
                  <a:off x="2042047" y="3462198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38" name="Rectangle 187"/>
                <p:cNvSpPr>
                  <a:spLocks noChangeArrowheads="1"/>
                </p:cNvSpPr>
                <p:nvPr/>
              </p:nvSpPr>
              <p:spPr bwMode="auto">
                <a:xfrm>
                  <a:off x="2963241" y="3535697"/>
                  <a:ext cx="24500" cy="70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39" name="Rectangle 188"/>
                <p:cNvSpPr>
                  <a:spLocks noChangeArrowheads="1"/>
                </p:cNvSpPr>
                <p:nvPr/>
              </p:nvSpPr>
              <p:spPr bwMode="auto">
                <a:xfrm>
                  <a:off x="2963241" y="3745694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40" name="Line 190"/>
                <p:cNvSpPr>
                  <a:spLocks noChangeShapeType="1"/>
                </p:cNvSpPr>
                <p:nvPr/>
              </p:nvSpPr>
              <p:spPr bwMode="auto">
                <a:xfrm>
                  <a:off x="3239737" y="3528697"/>
                  <a:ext cx="0" cy="206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41" name="Rectangle 191"/>
                <p:cNvSpPr>
                  <a:spLocks noChangeArrowheads="1"/>
                </p:cNvSpPr>
                <p:nvPr/>
              </p:nvSpPr>
              <p:spPr bwMode="auto">
                <a:xfrm>
                  <a:off x="3227563" y="3525197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42" name="Rectangle 192"/>
                <p:cNvSpPr>
                  <a:spLocks noChangeArrowheads="1"/>
                </p:cNvSpPr>
                <p:nvPr/>
              </p:nvSpPr>
              <p:spPr bwMode="auto">
                <a:xfrm>
                  <a:off x="3227563" y="3731694"/>
                  <a:ext cx="24500" cy="70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43" name="Line 194"/>
                <p:cNvSpPr>
                  <a:spLocks noChangeShapeType="1"/>
                </p:cNvSpPr>
                <p:nvPr/>
              </p:nvSpPr>
              <p:spPr bwMode="auto">
                <a:xfrm>
                  <a:off x="3106739" y="3420199"/>
                  <a:ext cx="0" cy="209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44" name="Rectangle 213"/>
                <p:cNvSpPr>
                  <a:spLocks noChangeArrowheads="1"/>
                </p:cNvSpPr>
                <p:nvPr/>
              </p:nvSpPr>
              <p:spPr bwMode="auto">
                <a:xfrm>
                  <a:off x="3757729" y="3801693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45" name="Line 219"/>
                <p:cNvSpPr>
                  <a:spLocks noChangeShapeType="1"/>
                </p:cNvSpPr>
                <p:nvPr/>
              </p:nvSpPr>
              <p:spPr bwMode="auto">
                <a:xfrm>
                  <a:off x="4034224" y="3672195"/>
                  <a:ext cx="0" cy="206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46" name="Line 223"/>
                <p:cNvSpPr>
                  <a:spLocks noChangeShapeType="1"/>
                </p:cNvSpPr>
                <p:nvPr/>
              </p:nvSpPr>
              <p:spPr bwMode="auto">
                <a:xfrm>
                  <a:off x="4167222" y="3633696"/>
                  <a:ext cx="0" cy="209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47" name="Rectangle 224"/>
                <p:cNvSpPr>
                  <a:spLocks noChangeArrowheads="1"/>
                </p:cNvSpPr>
                <p:nvPr/>
              </p:nvSpPr>
              <p:spPr bwMode="auto">
                <a:xfrm>
                  <a:off x="4156570" y="3633696"/>
                  <a:ext cx="210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48" name="Rectangle 225"/>
                <p:cNvSpPr>
                  <a:spLocks noChangeArrowheads="1"/>
                </p:cNvSpPr>
                <p:nvPr/>
              </p:nvSpPr>
              <p:spPr bwMode="auto">
                <a:xfrm>
                  <a:off x="4156570" y="3840192"/>
                  <a:ext cx="210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50" name="Rectangle 232"/>
                <p:cNvSpPr>
                  <a:spLocks noChangeArrowheads="1"/>
                </p:cNvSpPr>
                <p:nvPr/>
              </p:nvSpPr>
              <p:spPr bwMode="auto">
                <a:xfrm>
                  <a:off x="4417392" y="3563697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51" name="Rectangle 233"/>
                <p:cNvSpPr>
                  <a:spLocks noChangeArrowheads="1"/>
                </p:cNvSpPr>
                <p:nvPr/>
              </p:nvSpPr>
              <p:spPr bwMode="auto">
                <a:xfrm>
                  <a:off x="4417392" y="3773693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52" name="Rectangle 237"/>
                <p:cNvSpPr>
                  <a:spLocks noChangeArrowheads="1"/>
                </p:cNvSpPr>
                <p:nvPr/>
              </p:nvSpPr>
              <p:spPr bwMode="auto">
                <a:xfrm>
                  <a:off x="4552216" y="3854192"/>
                  <a:ext cx="210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53" name="Line 146"/>
                <p:cNvSpPr>
                  <a:spLocks noChangeShapeType="1"/>
                </p:cNvSpPr>
                <p:nvPr/>
              </p:nvSpPr>
              <p:spPr bwMode="auto">
                <a:xfrm>
                  <a:off x="1395267" y="2674711"/>
                  <a:ext cx="0" cy="199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54" name="Line 247"/>
                <p:cNvSpPr>
                  <a:spLocks noChangeShapeType="1"/>
                </p:cNvSpPr>
                <p:nvPr/>
              </p:nvSpPr>
              <p:spPr bwMode="auto">
                <a:xfrm>
                  <a:off x="1524766" y="2930207"/>
                  <a:ext cx="0" cy="188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55" name="Rectangle 248"/>
                <p:cNvSpPr>
                  <a:spLocks noChangeArrowheads="1"/>
                </p:cNvSpPr>
                <p:nvPr/>
              </p:nvSpPr>
              <p:spPr bwMode="auto">
                <a:xfrm>
                  <a:off x="1512406" y="2926707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56" name="Rectangle 249"/>
                <p:cNvSpPr>
                  <a:spLocks noChangeArrowheads="1"/>
                </p:cNvSpPr>
                <p:nvPr/>
              </p:nvSpPr>
              <p:spPr bwMode="auto">
                <a:xfrm>
                  <a:off x="1512406" y="3119204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57" name="Rectangle 147"/>
                <p:cNvSpPr>
                  <a:spLocks noChangeArrowheads="1"/>
                </p:cNvSpPr>
                <p:nvPr/>
              </p:nvSpPr>
              <p:spPr bwMode="auto">
                <a:xfrm>
                  <a:off x="1381268" y="2671211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58" name="Rectangle 148"/>
                <p:cNvSpPr>
                  <a:spLocks noChangeArrowheads="1"/>
                </p:cNvSpPr>
                <p:nvPr/>
              </p:nvSpPr>
              <p:spPr bwMode="auto">
                <a:xfrm>
                  <a:off x="1381268" y="2874208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59" name="Line 243"/>
                <p:cNvSpPr>
                  <a:spLocks noChangeShapeType="1"/>
                </p:cNvSpPr>
                <p:nvPr/>
              </p:nvSpPr>
              <p:spPr bwMode="auto">
                <a:xfrm>
                  <a:off x="1657763" y="3224202"/>
                  <a:ext cx="0" cy="185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60" name="Rectangle 244"/>
                <p:cNvSpPr>
                  <a:spLocks noChangeArrowheads="1"/>
                </p:cNvSpPr>
                <p:nvPr/>
              </p:nvSpPr>
              <p:spPr bwMode="auto">
                <a:xfrm>
                  <a:off x="1643764" y="3220702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61" name="Rectangle 245"/>
                <p:cNvSpPr>
                  <a:spLocks noChangeArrowheads="1"/>
                </p:cNvSpPr>
                <p:nvPr/>
              </p:nvSpPr>
              <p:spPr bwMode="auto">
                <a:xfrm>
                  <a:off x="1643764" y="3409699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62" name="Rectangle 196"/>
                <p:cNvSpPr>
                  <a:spLocks noChangeArrowheads="1"/>
                </p:cNvSpPr>
                <p:nvPr/>
              </p:nvSpPr>
              <p:spPr bwMode="auto">
                <a:xfrm>
                  <a:off x="3094599" y="3626696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63" name="Rectangle 228"/>
                <p:cNvSpPr>
                  <a:spLocks noChangeArrowheads="1"/>
                </p:cNvSpPr>
                <p:nvPr/>
              </p:nvSpPr>
              <p:spPr bwMode="auto">
                <a:xfrm>
                  <a:off x="4286220" y="3724694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64" name="Line 211"/>
                <p:cNvSpPr>
                  <a:spLocks noChangeShapeType="1"/>
                </p:cNvSpPr>
                <p:nvPr/>
              </p:nvSpPr>
              <p:spPr bwMode="auto">
                <a:xfrm>
                  <a:off x="3771729" y="3591696"/>
                  <a:ext cx="0" cy="209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65" name="Rectangle 200"/>
                <p:cNvSpPr>
                  <a:spLocks noChangeArrowheads="1"/>
                </p:cNvSpPr>
                <p:nvPr/>
              </p:nvSpPr>
              <p:spPr bwMode="auto">
                <a:xfrm>
                  <a:off x="3360409" y="3658195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66" name="Rectangle 212"/>
                <p:cNvSpPr>
                  <a:spLocks noChangeArrowheads="1"/>
                </p:cNvSpPr>
                <p:nvPr/>
              </p:nvSpPr>
              <p:spPr bwMode="auto">
                <a:xfrm>
                  <a:off x="3757729" y="3588196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</p:grpSp>
        <p:grpSp>
          <p:nvGrpSpPr>
            <p:cNvPr id="1594" name="Group 1593"/>
            <p:cNvGrpSpPr/>
            <p:nvPr/>
          </p:nvGrpSpPr>
          <p:grpSpPr>
            <a:xfrm>
              <a:off x="1339156" y="2244218"/>
              <a:ext cx="3801133" cy="1221480"/>
              <a:chOff x="1209771" y="2244218"/>
              <a:chExt cx="3443943" cy="1221480"/>
            </a:xfrm>
          </p:grpSpPr>
          <p:sp>
            <p:nvSpPr>
              <p:cNvPr id="1595" name="Freeform 358"/>
              <p:cNvSpPr>
                <a:spLocks/>
              </p:cNvSpPr>
              <p:nvPr/>
            </p:nvSpPr>
            <p:spPr bwMode="auto">
              <a:xfrm>
                <a:off x="1209771" y="2244218"/>
                <a:ext cx="3436943" cy="1116482"/>
              </a:xfrm>
              <a:custGeom>
                <a:avLst/>
                <a:gdLst>
                  <a:gd name="T0" fmla="*/ 0 w 982"/>
                  <a:gd name="T1" fmla="*/ 0 h 319"/>
                  <a:gd name="T2" fmla="*/ 38 w 982"/>
                  <a:gd name="T3" fmla="*/ 118 h 319"/>
                  <a:gd name="T4" fmla="*/ 73 w 982"/>
                  <a:gd name="T5" fmla="*/ 156 h 319"/>
                  <a:gd name="T6" fmla="*/ 109 w 982"/>
                  <a:gd name="T7" fmla="*/ 184 h 319"/>
                  <a:gd name="T8" fmla="*/ 148 w 982"/>
                  <a:gd name="T9" fmla="*/ 202 h 319"/>
                  <a:gd name="T10" fmla="*/ 188 w 982"/>
                  <a:gd name="T11" fmla="*/ 229 h 319"/>
                  <a:gd name="T12" fmla="*/ 227 w 982"/>
                  <a:gd name="T13" fmla="*/ 257 h 319"/>
                  <a:gd name="T14" fmla="*/ 264 w 982"/>
                  <a:gd name="T15" fmla="*/ 284 h 319"/>
                  <a:gd name="T16" fmla="*/ 302 w 982"/>
                  <a:gd name="T17" fmla="*/ 240 h 319"/>
                  <a:gd name="T18" fmla="*/ 340 w 982"/>
                  <a:gd name="T19" fmla="*/ 280 h 319"/>
                  <a:gd name="T20" fmla="*/ 378 w 982"/>
                  <a:gd name="T21" fmla="*/ 260 h 319"/>
                  <a:gd name="T22" fmla="*/ 415 w 982"/>
                  <a:gd name="T23" fmla="*/ 275 h 319"/>
                  <a:gd name="T24" fmla="*/ 453 w 982"/>
                  <a:gd name="T25" fmla="*/ 277 h 319"/>
                  <a:gd name="T26" fmla="*/ 491 w 982"/>
                  <a:gd name="T27" fmla="*/ 300 h 319"/>
                  <a:gd name="T28" fmla="*/ 528 w 982"/>
                  <a:gd name="T29" fmla="*/ 271 h 319"/>
                  <a:gd name="T30" fmla="*/ 566 w 982"/>
                  <a:gd name="T31" fmla="*/ 280 h 319"/>
                  <a:gd name="T32" fmla="*/ 604 w 982"/>
                  <a:gd name="T33" fmla="*/ 295 h 319"/>
                  <a:gd name="T34" fmla="*/ 642 w 982"/>
                  <a:gd name="T35" fmla="*/ 319 h 319"/>
                  <a:gd name="T36" fmla="*/ 680 w 982"/>
                  <a:gd name="T37" fmla="*/ 284 h 319"/>
                  <a:gd name="T38" fmla="*/ 717 w 982"/>
                  <a:gd name="T39" fmla="*/ 319 h 319"/>
                  <a:gd name="T40" fmla="*/ 755 w 982"/>
                  <a:gd name="T41" fmla="*/ 282 h 319"/>
                  <a:gd name="T42" fmla="*/ 793 w 982"/>
                  <a:gd name="T43" fmla="*/ 290 h 319"/>
                  <a:gd name="T44" fmla="*/ 830 w 982"/>
                  <a:gd name="T45" fmla="*/ 276 h 319"/>
                  <a:gd name="T46" fmla="*/ 867 w 982"/>
                  <a:gd name="T47" fmla="*/ 314 h 319"/>
                  <a:gd name="T48" fmla="*/ 905 w 982"/>
                  <a:gd name="T49" fmla="*/ 300 h 319"/>
                  <a:gd name="T50" fmla="*/ 942 w 982"/>
                  <a:gd name="T51" fmla="*/ 314 h 319"/>
                  <a:gd name="T52" fmla="*/ 982 w 982"/>
                  <a:gd name="T53" fmla="*/ 315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2" h="319">
                    <a:moveTo>
                      <a:pt x="0" y="0"/>
                    </a:moveTo>
                    <a:lnTo>
                      <a:pt x="38" y="118"/>
                    </a:lnTo>
                    <a:lnTo>
                      <a:pt x="73" y="156"/>
                    </a:lnTo>
                    <a:lnTo>
                      <a:pt x="109" y="184"/>
                    </a:lnTo>
                    <a:lnTo>
                      <a:pt x="148" y="202"/>
                    </a:lnTo>
                    <a:lnTo>
                      <a:pt x="188" y="229"/>
                    </a:lnTo>
                    <a:lnTo>
                      <a:pt x="227" y="257"/>
                    </a:lnTo>
                    <a:lnTo>
                      <a:pt x="264" y="284"/>
                    </a:lnTo>
                    <a:lnTo>
                      <a:pt x="302" y="240"/>
                    </a:lnTo>
                    <a:lnTo>
                      <a:pt x="340" y="280"/>
                    </a:lnTo>
                    <a:lnTo>
                      <a:pt x="378" y="260"/>
                    </a:lnTo>
                    <a:lnTo>
                      <a:pt x="415" y="275"/>
                    </a:lnTo>
                    <a:lnTo>
                      <a:pt x="453" y="277"/>
                    </a:lnTo>
                    <a:lnTo>
                      <a:pt x="491" y="300"/>
                    </a:lnTo>
                    <a:lnTo>
                      <a:pt x="528" y="271"/>
                    </a:lnTo>
                    <a:lnTo>
                      <a:pt x="566" y="280"/>
                    </a:lnTo>
                    <a:lnTo>
                      <a:pt x="604" y="295"/>
                    </a:lnTo>
                    <a:lnTo>
                      <a:pt x="642" y="319"/>
                    </a:lnTo>
                    <a:lnTo>
                      <a:pt x="680" y="284"/>
                    </a:lnTo>
                    <a:lnTo>
                      <a:pt x="717" y="319"/>
                    </a:lnTo>
                    <a:lnTo>
                      <a:pt x="755" y="282"/>
                    </a:lnTo>
                    <a:lnTo>
                      <a:pt x="793" y="290"/>
                    </a:lnTo>
                    <a:lnTo>
                      <a:pt x="830" y="276"/>
                    </a:lnTo>
                    <a:lnTo>
                      <a:pt x="867" y="314"/>
                    </a:lnTo>
                    <a:lnTo>
                      <a:pt x="905" y="300"/>
                    </a:lnTo>
                    <a:lnTo>
                      <a:pt x="942" y="314"/>
                    </a:lnTo>
                    <a:lnTo>
                      <a:pt x="982" y="315"/>
                    </a:lnTo>
                  </a:path>
                </a:pathLst>
              </a:cu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596" name="Line 359"/>
              <p:cNvSpPr>
                <a:spLocks noChangeShapeType="1"/>
              </p:cNvSpPr>
              <p:nvPr/>
            </p:nvSpPr>
            <p:spPr bwMode="auto">
              <a:xfrm>
                <a:off x="1339431" y="2555713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597" name="Rectangle 360"/>
              <p:cNvSpPr>
                <a:spLocks noChangeArrowheads="1"/>
              </p:cNvSpPr>
              <p:nvPr/>
            </p:nvSpPr>
            <p:spPr bwMode="auto">
              <a:xfrm>
                <a:off x="1328769" y="255571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598" name="Rectangle 361"/>
              <p:cNvSpPr>
                <a:spLocks noChangeArrowheads="1"/>
              </p:cNvSpPr>
              <p:nvPr/>
            </p:nvSpPr>
            <p:spPr bwMode="auto">
              <a:xfrm>
                <a:off x="1328769" y="2755209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599" name="Line 363"/>
              <p:cNvSpPr>
                <a:spLocks noChangeShapeType="1"/>
              </p:cNvSpPr>
              <p:nvPr/>
            </p:nvSpPr>
            <p:spPr bwMode="auto">
              <a:xfrm>
                <a:off x="1741762" y="2856708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00" name="Rectangle 364"/>
              <p:cNvSpPr>
                <a:spLocks noChangeArrowheads="1"/>
              </p:cNvSpPr>
              <p:nvPr/>
            </p:nvSpPr>
            <p:spPr bwMode="auto">
              <a:xfrm>
                <a:off x="1727762" y="285320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01" name="Rectangle 365"/>
              <p:cNvSpPr>
                <a:spLocks noChangeArrowheads="1"/>
              </p:cNvSpPr>
              <p:nvPr/>
            </p:nvSpPr>
            <p:spPr bwMode="auto">
              <a:xfrm>
                <a:off x="1727762" y="3049205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02" name="Line 367"/>
              <p:cNvSpPr>
                <a:spLocks noChangeShapeType="1"/>
              </p:cNvSpPr>
              <p:nvPr/>
            </p:nvSpPr>
            <p:spPr bwMode="auto">
              <a:xfrm>
                <a:off x="1867760" y="2947706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03" name="Rectangle 368"/>
              <p:cNvSpPr>
                <a:spLocks noChangeArrowheads="1"/>
              </p:cNvSpPr>
              <p:nvPr/>
            </p:nvSpPr>
            <p:spPr bwMode="auto">
              <a:xfrm>
                <a:off x="1860760" y="2944207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04" name="Rectangle 369"/>
              <p:cNvSpPr>
                <a:spLocks noChangeArrowheads="1"/>
              </p:cNvSpPr>
              <p:nvPr/>
            </p:nvSpPr>
            <p:spPr bwMode="auto">
              <a:xfrm>
                <a:off x="1860760" y="3140203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05" name="Line 371"/>
              <p:cNvSpPr>
                <a:spLocks noChangeShapeType="1"/>
              </p:cNvSpPr>
              <p:nvPr/>
            </p:nvSpPr>
            <p:spPr bwMode="auto">
              <a:xfrm>
                <a:off x="2133756" y="3133204"/>
                <a:ext cx="0" cy="185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06" name="Rectangle 372"/>
              <p:cNvSpPr>
                <a:spLocks noChangeArrowheads="1"/>
              </p:cNvSpPr>
              <p:nvPr/>
            </p:nvSpPr>
            <p:spPr bwMode="auto">
              <a:xfrm>
                <a:off x="2123256" y="3129704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07" name="Rectangle 373"/>
              <p:cNvSpPr>
                <a:spLocks noChangeArrowheads="1"/>
              </p:cNvSpPr>
              <p:nvPr/>
            </p:nvSpPr>
            <p:spPr bwMode="auto">
              <a:xfrm>
                <a:off x="2123256" y="3318701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08" name="Line 375"/>
              <p:cNvSpPr>
                <a:spLocks noChangeShapeType="1"/>
              </p:cNvSpPr>
              <p:nvPr/>
            </p:nvSpPr>
            <p:spPr bwMode="auto">
              <a:xfrm>
                <a:off x="2004258" y="3049205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09" name="Rectangle 376"/>
              <p:cNvSpPr>
                <a:spLocks noChangeArrowheads="1"/>
              </p:cNvSpPr>
              <p:nvPr/>
            </p:nvSpPr>
            <p:spPr bwMode="auto">
              <a:xfrm>
                <a:off x="1993758" y="3049205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10" name="Rectangle 377"/>
              <p:cNvSpPr>
                <a:spLocks noChangeArrowheads="1"/>
              </p:cNvSpPr>
              <p:nvPr/>
            </p:nvSpPr>
            <p:spPr bwMode="auto">
              <a:xfrm>
                <a:off x="1993758" y="3238202"/>
                <a:ext cx="210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11" name="Line 379"/>
              <p:cNvSpPr>
                <a:spLocks noChangeShapeType="1"/>
              </p:cNvSpPr>
              <p:nvPr/>
            </p:nvSpPr>
            <p:spPr bwMode="auto">
              <a:xfrm>
                <a:off x="2266753" y="2989706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12" name="Rectangle 380"/>
              <p:cNvSpPr>
                <a:spLocks noChangeArrowheads="1"/>
              </p:cNvSpPr>
              <p:nvPr/>
            </p:nvSpPr>
            <p:spPr bwMode="auto">
              <a:xfrm>
                <a:off x="2252754" y="2986206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13" name="Rectangle 381"/>
              <p:cNvSpPr>
                <a:spLocks noChangeArrowheads="1"/>
              </p:cNvSpPr>
              <p:nvPr/>
            </p:nvSpPr>
            <p:spPr bwMode="auto">
              <a:xfrm>
                <a:off x="2252754" y="318220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14" name="Line 383"/>
              <p:cNvSpPr>
                <a:spLocks noChangeShapeType="1"/>
              </p:cNvSpPr>
              <p:nvPr/>
            </p:nvSpPr>
            <p:spPr bwMode="auto">
              <a:xfrm>
                <a:off x="2399751" y="3126204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15" name="Rectangle 384"/>
              <p:cNvSpPr>
                <a:spLocks noChangeArrowheads="1"/>
              </p:cNvSpPr>
              <p:nvPr/>
            </p:nvSpPr>
            <p:spPr bwMode="auto">
              <a:xfrm>
                <a:off x="2385751" y="3122704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16" name="Rectangle 385"/>
              <p:cNvSpPr>
                <a:spLocks noChangeArrowheads="1"/>
              </p:cNvSpPr>
              <p:nvPr/>
            </p:nvSpPr>
            <p:spPr bwMode="auto">
              <a:xfrm>
                <a:off x="2385751" y="3315201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17" name="Line 387"/>
              <p:cNvSpPr>
                <a:spLocks noChangeShapeType="1"/>
              </p:cNvSpPr>
              <p:nvPr/>
            </p:nvSpPr>
            <p:spPr bwMode="auto">
              <a:xfrm>
                <a:off x="2536249" y="3056205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18" name="Rectangle 388"/>
              <p:cNvSpPr>
                <a:spLocks noChangeArrowheads="1"/>
              </p:cNvSpPr>
              <p:nvPr/>
            </p:nvSpPr>
            <p:spPr bwMode="auto">
              <a:xfrm>
                <a:off x="2525749" y="305620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19" name="Rectangle 389"/>
              <p:cNvSpPr>
                <a:spLocks noChangeArrowheads="1"/>
              </p:cNvSpPr>
              <p:nvPr/>
            </p:nvSpPr>
            <p:spPr bwMode="auto">
              <a:xfrm>
                <a:off x="2525749" y="3252202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20" name="Line 391"/>
              <p:cNvSpPr>
                <a:spLocks noChangeShapeType="1"/>
              </p:cNvSpPr>
              <p:nvPr/>
            </p:nvSpPr>
            <p:spPr bwMode="auto">
              <a:xfrm>
                <a:off x="2665747" y="3115704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21" name="Rectangle 392"/>
              <p:cNvSpPr>
                <a:spLocks noChangeArrowheads="1"/>
              </p:cNvSpPr>
              <p:nvPr/>
            </p:nvSpPr>
            <p:spPr bwMode="auto">
              <a:xfrm>
                <a:off x="2651747" y="3112204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22" name="Rectangle 393"/>
              <p:cNvSpPr>
                <a:spLocks noChangeArrowheads="1"/>
              </p:cNvSpPr>
              <p:nvPr/>
            </p:nvSpPr>
            <p:spPr bwMode="auto">
              <a:xfrm>
                <a:off x="2651747" y="3308201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23" name="Line 395"/>
              <p:cNvSpPr>
                <a:spLocks noChangeShapeType="1"/>
              </p:cNvSpPr>
              <p:nvPr/>
            </p:nvSpPr>
            <p:spPr bwMode="auto">
              <a:xfrm>
                <a:off x="2795245" y="3115704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24" name="Rectangle 396"/>
              <p:cNvSpPr>
                <a:spLocks noChangeArrowheads="1"/>
              </p:cNvSpPr>
              <p:nvPr/>
            </p:nvSpPr>
            <p:spPr bwMode="auto">
              <a:xfrm>
                <a:off x="2784745" y="3112204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25" name="Rectangle 397"/>
              <p:cNvSpPr>
                <a:spLocks noChangeArrowheads="1"/>
              </p:cNvSpPr>
              <p:nvPr/>
            </p:nvSpPr>
            <p:spPr bwMode="auto">
              <a:xfrm>
                <a:off x="2784745" y="3308201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26" name="Line 399"/>
              <p:cNvSpPr>
                <a:spLocks noChangeShapeType="1"/>
              </p:cNvSpPr>
              <p:nvPr/>
            </p:nvSpPr>
            <p:spPr bwMode="auto">
              <a:xfrm>
                <a:off x="2928242" y="3196203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27" name="Rectangle 400"/>
              <p:cNvSpPr>
                <a:spLocks noChangeArrowheads="1"/>
              </p:cNvSpPr>
              <p:nvPr/>
            </p:nvSpPr>
            <p:spPr bwMode="auto">
              <a:xfrm>
                <a:off x="2914243" y="319620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28" name="Rectangle 401"/>
              <p:cNvSpPr>
                <a:spLocks noChangeArrowheads="1"/>
              </p:cNvSpPr>
              <p:nvPr/>
            </p:nvSpPr>
            <p:spPr bwMode="auto">
              <a:xfrm>
                <a:off x="2914243" y="3392199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29" name="Line 403"/>
              <p:cNvSpPr>
                <a:spLocks noChangeShapeType="1"/>
              </p:cNvSpPr>
              <p:nvPr/>
            </p:nvSpPr>
            <p:spPr bwMode="auto">
              <a:xfrm>
                <a:off x="3190738" y="3129704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30" name="Rectangle 404"/>
              <p:cNvSpPr>
                <a:spLocks noChangeArrowheads="1"/>
              </p:cNvSpPr>
              <p:nvPr/>
            </p:nvSpPr>
            <p:spPr bwMode="auto">
              <a:xfrm>
                <a:off x="3183738" y="3126204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31" name="Rectangle 405"/>
              <p:cNvSpPr>
                <a:spLocks noChangeArrowheads="1"/>
              </p:cNvSpPr>
              <p:nvPr/>
            </p:nvSpPr>
            <p:spPr bwMode="auto">
              <a:xfrm>
                <a:off x="3183738" y="3322201"/>
                <a:ext cx="210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32" name="Line 408"/>
              <p:cNvSpPr>
                <a:spLocks noChangeShapeType="1"/>
              </p:cNvSpPr>
              <p:nvPr/>
            </p:nvSpPr>
            <p:spPr bwMode="auto">
              <a:xfrm>
                <a:off x="3057740" y="3101704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33" name="Rectangle 409"/>
              <p:cNvSpPr>
                <a:spLocks noChangeArrowheads="1"/>
              </p:cNvSpPr>
              <p:nvPr/>
            </p:nvSpPr>
            <p:spPr bwMode="auto">
              <a:xfrm>
                <a:off x="3047240" y="3101704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34" name="Rectangle 410"/>
              <p:cNvSpPr>
                <a:spLocks noChangeArrowheads="1"/>
              </p:cNvSpPr>
              <p:nvPr/>
            </p:nvSpPr>
            <p:spPr bwMode="auto">
              <a:xfrm>
                <a:off x="3047240" y="3297701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35" name="Line 412"/>
              <p:cNvSpPr>
                <a:spLocks noChangeShapeType="1"/>
              </p:cNvSpPr>
              <p:nvPr/>
            </p:nvSpPr>
            <p:spPr bwMode="auto">
              <a:xfrm>
                <a:off x="3323735" y="3182203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36" name="Rectangle 413"/>
              <p:cNvSpPr>
                <a:spLocks noChangeArrowheads="1"/>
              </p:cNvSpPr>
              <p:nvPr/>
            </p:nvSpPr>
            <p:spPr bwMode="auto">
              <a:xfrm>
                <a:off x="3309736" y="317870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37" name="Rectangle 414"/>
              <p:cNvSpPr>
                <a:spLocks noChangeArrowheads="1"/>
              </p:cNvSpPr>
              <p:nvPr/>
            </p:nvSpPr>
            <p:spPr bwMode="auto">
              <a:xfrm>
                <a:off x="3309736" y="3378200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38" name="Line 416"/>
              <p:cNvSpPr>
                <a:spLocks noChangeShapeType="1"/>
              </p:cNvSpPr>
              <p:nvPr/>
            </p:nvSpPr>
            <p:spPr bwMode="auto">
              <a:xfrm>
                <a:off x="3456733" y="3262701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39" name="Rectangle 417"/>
              <p:cNvSpPr>
                <a:spLocks noChangeArrowheads="1"/>
              </p:cNvSpPr>
              <p:nvPr/>
            </p:nvSpPr>
            <p:spPr bwMode="auto">
              <a:xfrm>
                <a:off x="3446233" y="3259201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40" name="Rectangle 418"/>
              <p:cNvSpPr>
                <a:spLocks noChangeArrowheads="1"/>
              </p:cNvSpPr>
              <p:nvPr/>
            </p:nvSpPr>
            <p:spPr bwMode="auto">
              <a:xfrm>
                <a:off x="3446233" y="3458698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41" name="Line 420"/>
              <p:cNvSpPr>
                <a:spLocks noChangeShapeType="1"/>
              </p:cNvSpPr>
              <p:nvPr/>
            </p:nvSpPr>
            <p:spPr bwMode="auto">
              <a:xfrm>
                <a:off x="3589731" y="3143703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42" name="Rectangle 421"/>
              <p:cNvSpPr>
                <a:spLocks noChangeArrowheads="1"/>
              </p:cNvSpPr>
              <p:nvPr/>
            </p:nvSpPr>
            <p:spPr bwMode="auto">
              <a:xfrm>
                <a:off x="3579231" y="314370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43" name="Rectangle 422"/>
              <p:cNvSpPr>
                <a:spLocks noChangeArrowheads="1"/>
              </p:cNvSpPr>
              <p:nvPr/>
            </p:nvSpPr>
            <p:spPr bwMode="auto">
              <a:xfrm>
                <a:off x="3579231" y="3339700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44" name="Line 424"/>
              <p:cNvSpPr>
                <a:spLocks noChangeShapeType="1"/>
              </p:cNvSpPr>
              <p:nvPr/>
            </p:nvSpPr>
            <p:spPr bwMode="auto">
              <a:xfrm>
                <a:off x="3719229" y="3269701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45" name="Rectangle 425"/>
              <p:cNvSpPr>
                <a:spLocks noChangeArrowheads="1"/>
              </p:cNvSpPr>
              <p:nvPr/>
            </p:nvSpPr>
            <p:spPr bwMode="auto">
              <a:xfrm>
                <a:off x="3705229" y="3266201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46" name="Rectangle 426"/>
              <p:cNvSpPr>
                <a:spLocks noChangeArrowheads="1"/>
              </p:cNvSpPr>
              <p:nvPr/>
            </p:nvSpPr>
            <p:spPr bwMode="auto">
              <a:xfrm>
                <a:off x="3705229" y="3458698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47" name="Line 428"/>
              <p:cNvSpPr>
                <a:spLocks noChangeShapeType="1"/>
              </p:cNvSpPr>
              <p:nvPr/>
            </p:nvSpPr>
            <p:spPr bwMode="auto">
              <a:xfrm>
                <a:off x="3852227" y="3136703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48" name="Rectangle 429"/>
              <p:cNvSpPr>
                <a:spLocks noChangeArrowheads="1"/>
              </p:cNvSpPr>
              <p:nvPr/>
            </p:nvSpPr>
            <p:spPr bwMode="auto">
              <a:xfrm>
                <a:off x="3841727" y="313320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49" name="Rectangle 430"/>
              <p:cNvSpPr>
                <a:spLocks noChangeArrowheads="1"/>
              </p:cNvSpPr>
              <p:nvPr/>
            </p:nvSpPr>
            <p:spPr bwMode="auto">
              <a:xfrm>
                <a:off x="3841727" y="3329200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0" name="Line 432"/>
              <p:cNvSpPr>
                <a:spLocks noChangeShapeType="1"/>
              </p:cNvSpPr>
              <p:nvPr/>
            </p:nvSpPr>
            <p:spPr bwMode="auto">
              <a:xfrm>
                <a:off x="3985225" y="3161203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1" name="Rectangle 433"/>
              <p:cNvSpPr>
                <a:spLocks noChangeArrowheads="1"/>
              </p:cNvSpPr>
              <p:nvPr/>
            </p:nvSpPr>
            <p:spPr bwMode="auto">
              <a:xfrm>
                <a:off x="3971225" y="316120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2" name="Rectangle 434"/>
              <p:cNvSpPr>
                <a:spLocks noChangeArrowheads="1"/>
              </p:cNvSpPr>
              <p:nvPr/>
            </p:nvSpPr>
            <p:spPr bwMode="auto">
              <a:xfrm>
                <a:off x="3971225" y="3357200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3" name="Line 436"/>
              <p:cNvSpPr>
                <a:spLocks noChangeShapeType="1"/>
              </p:cNvSpPr>
              <p:nvPr/>
            </p:nvSpPr>
            <p:spPr bwMode="auto">
              <a:xfrm>
                <a:off x="4114722" y="3115704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4" name="Rectangle 437"/>
              <p:cNvSpPr>
                <a:spLocks noChangeArrowheads="1"/>
              </p:cNvSpPr>
              <p:nvPr/>
            </p:nvSpPr>
            <p:spPr bwMode="auto">
              <a:xfrm>
                <a:off x="4104223" y="3115704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5" name="Rectangle 438"/>
              <p:cNvSpPr>
                <a:spLocks noChangeArrowheads="1"/>
              </p:cNvSpPr>
              <p:nvPr/>
            </p:nvSpPr>
            <p:spPr bwMode="auto">
              <a:xfrm>
                <a:off x="4104223" y="3311701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6" name="Line 440"/>
              <p:cNvSpPr>
                <a:spLocks noChangeShapeType="1"/>
              </p:cNvSpPr>
              <p:nvPr/>
            </p:nvSpPr>
            <p:spPr bwMode="auto">
              <a:xfrm>
                <a:off x="4244220" y="3248702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7" name="Rectangle 441"/>
              <p:cNvSpPr>
                <a:spLocks noChangeArrowheads="1"/>
              </p:cNvSpPr>
              <p:nvPr/>
            </p:nvSpPr>
            <p:spPr bwMode="auto">
              <a:xfrm>
                <a:off x="4233720" y="3245202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8" name="Rectangle 442"/>
              <p:cNvSpPr>
                <a:spLocks noChangeArrowheads="1"/>
              </p:cNvSpPr>
              <p:nvPr/>
            </p:nvSpPr>
            <p:spPr bwMode="auto">
              <a:xfrm>
                <a:off x="4233720" y="3441199"/>
                <a:ext cx="210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9" name="Line 444"/>
              <p:cNvSpPr>
                <a:spLocks noChangeShapeType="1"/>
              </p:cNvSpPr>
              <p:nvPr/>
            </p:nvSpPr>
            <p:spPr bwMode="auto">
              <a:xfrm>
                <a:off x="4377218" y="3199702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60" name="Rectangle 445"/>
              <p:cNvSpPr>
                <a:spLocks noChangeArrowheads="1"/>
              </p:cNvSpPr>
              <p:nvPr/>
            </p:nvSpPr>
            <p:spPr bwMode="auto">
              <a:xfrm>
                <a:off x="4366718" y="3196202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61" name="Rectangle 446"/>
              <p:cNvSpPr>
                <a:spLocks noChangeArrowheads="1"/>
              </p:cNvSpPr>
              <p:nvPr/>
            </p:nvSpPr>
            <p:spPr bwMode="auto">
              <a:xfrm>
                <a:off x="4366718" y="3392199"/>
                <a:ext cx="210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62" name="Line 448"/>
              <p:cNvSpPr>
                <a:spLocks noChangeShapeType="1"/>
              </p:cNvSpPr>
              <p:nvPr/>
            </p:nvSpPr>
            <p:spPr bwMode="auto">
              <a:xfrm>
                <a:off x="4506716" y="3245202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63" name="Rectangle 449"/>
              <p:cNvSpPr>
                <a:spLocks noChangeArrowheads="1"/>
              </p:cNvSpPr>
              <p:nvPr/>
            </p:nvSpPr>
            <p:spPr bwMode="auto">
              <a:xfrm>
                <a:off x="4499716" y="3245202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64" name="Rectangle 450"/>
              <p:cNvSpPr>
                <a:spLocks noChangeArrowheads="1"/>
              </p:cNvSpPr>
              <p:nvPr/>
            </p:nvSpPr>
            <p:spPr bwMode="auto">
              <a:xfrm>
                <a:off x="4499716" y="3441199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65" name="Line 452"/>
              <p:cNvSpPr>
                <a:spLocks noChangeShapeType="1"/>
              </p:cNvSpPr>
              <p:nvPr/>
            </p:nvSpPr>
            <p:spPr bwMode="auto">
              <a:xfrm>
                <a:off x="4643214" y="3238202"/>
                <a:ext cx="0" cy="227496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66" name="Rectangle 453"/>
              <p:cNvSpPr>
                <a:spLocks noChangeArrowheads="1"/>
              </p:cNvSpPr>
              <p:nvPr/>
            </p:nvSpPr>
            <p:spPr bwMode="auto">
              <a:xfrm>
                <a:off x="4629214" y="3234702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67" name="Rectangle 454"/>
              <p:cNvSpPr>
                <a:spLocks noChangeArrowheads="1"/>
              </p:cNvSpPr>
              <p:nvPr/>
            </p:nvSpPr>
            <p:spPr bwMode="auto">
              <a:xfrm>
                <a:off x="4629214" y="346219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68" name="Line 456"/>
              <p:cNvSpPr>
                <a:spLocks noChangeShapeType="1"/>
              </p:cNvSpPr>
              <p:nvPr/>
            </p:nvSpPr>
            <p:spPr bwMode="auto">
              <a:xfrm>
                <a:off x="1608764" y="2793709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69" name="Rectangle 457"/>
              <p:cNvSpPr>
                <a:spLocks noChangeArrowheads="1"/>
              </p:cNvSpPr>
              <p:nvPr/>
            </p:nvSpPr>
            <p:spPr bwMode="auto">
              <a:xfrm>
                <a:off x="1594764" y="2793709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70" name="Rectangle 458"/>
              <p:cNvSpPr>
                <a:spLocks noChangeArrowheads="1"/>
              </p:cNvSpPr>
              <p:nvPr/>
            </p:nvSpPr>
            <p:spPr bwMode="auto">
              <a:xfrm>
                <a:off x="1594764" y="2989706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71" name="Line 460"/>
              <p:cNvSpPr>
                <a:spLocks noChangeShapeType="1"/>
              </p:cNvSpPr>
              <p:nvPr/>
            </p:nvSpPr>
            <p:spPr bwMode="auto">
              <a:xfrm>
                <a:off x="1475766" y="2699210"/>
                <a:ext cx="0" cy="1889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72" name="Rectangle 461"/>
              <p:cNvSpPr>
                <a:spLocks noChangeArrowheads="1"/>
              </p:cNvSpPr>
              <p:nvPr/>
            </p:nvSpPr>
            <p:spPr bwMode="auto">
              <a:xfrm>
                <a:off x="1465266" y="2695710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73" name="Rectangle 462"/>
              <p:cNvSpPr>
                <a:spLocks noChangeArrowheads="1"/>
              </p:cNvSpPr>
              <p:nvPr/>
            </p:nvSpPr>
            <p:spPr bwMode="auto">
              <a:xfrm>
                <a:off x="1465266" y="2884707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grpSp>
          <p:nvGrpSpPr>
            <p:cNvPr id="1674" name="Group 1673"/>
            <p:cNvGrpSpPr/>
            <p:nvPr/>
          </p:nvGrpSpPr>
          <p:grpSpPr>
            <a:xfrm>
              <a:off x="1306215" y="2222815"/>
              <a:ext cx="3848308" cy="1164780"/>
              <a:chOff x="1179925" y="2222815"/>
              <a:chExt cx="3486682" cy="1164780"/>
            </a:xfrm>
          </p:grpSpPr>
          <p:sp>
            <p:nvSpPr>
              <p:cNvPr id="1675" name="Oval 362"/>
              <p:cNvSpPr>
                <a:spLocks noChangeArrowheads="1"/>
              </p:cNvSpPr>
              <p:nvPr/>
            </p:nvSpPr>
            <p:spPr bwMode="auto">
              <a:xfrm>
                <a:off x="1319908" y="2624758"/>
                <a:ext cx="45720" cy="502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76" name="Oval 366"/>
              <p:cNvSpPr>
                <a:spLocks noChangeArrowheads="1"/>
              </p:cNvSpPr>
              <p:nvPr/>
            </p:nvSpPr>
            <p:spPr bwMode="auto">
              <a:xfrm>
                <a:off x="1718900" y="2933289"/>
                <a:ext cx="45722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77" name="Oval 370"/>
              <p:cNvSpPr>
                <a:spLocks noChangeArrowheads="1"/>
              </p:cNvSpPr>
              <p:nvPr/>
            </p:nvSpPr>
            <p:spPr bwMode="auto">
              <a:xfrm>
                <a:off x="1844913" y="3020802"/>
                <a:ext cx="49192" cy="491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78" name="Oval 374"/>
              <p:cNvSpPr>
                <a:spLocks noChangeArrowheads="1"/>
              </p:cNvSpPr>
              <p:nvPr/>
            </p:nvSpPr>
            <p:spPr bwMode="auto">
              <a:xfrm>
                <a:off x="2110893" y="3199284"/>
                <a:ext cx="45722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79" name="Oval 378"/>
              <p:cNvSpPr>
                <a:spLocks noChangeArrowheads="1"/>
              </p:cNvSpPr>
              <p:nvPr/>
            </p:nvSpPr>
            <p:spPr bwMode="auto">
              <a:xfrm>
                <a:off x="1981396" y="3121751"/>
                <a:ext cx="45720" cy="502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80" name="Oval 382"/>
              <p:cNvSpPr>
                <a:spLocks noChangeArrowheads="1"/>
              </p:cNvSpPr>
              <p:nvPr/>
            </p:nvSpPr>
            <p:spPr bwMode="auto">
              <a:xfrm>
                <a:off x="2239855" y="3059287"/>
                <a:ext cx="50294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81" name="Oval 386"/>
              <p:cNvSpPr>
                <a:spLocks noChangeArrowheads="1"/>
              </p:cNvSpPr>
              <p:nvPr/>
            </p:nvSpPr>
            <p:spPr bwMode="auto">
              <a:xfrm>
                <a:off x="2376888" y="3199284"/>
                <a:ext cx="45722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82" name="Oval 390"/>
              <p:cNvSpPr>
                <a:spLocks noChangeArrowheads="1"/>
              </p:cNvSpPr>
              <p:nvPr/>
            </p:nvSpPr>
            <p:spPr bwMode="auto">
              <a:xfrm>
                <a:off x="2509886" y="3129285"/>
                <a:ext cx="45722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83" name="Oval 394"/>
              <p:cNvSpPr>
                <a:spLocks noChangeArrowheads="1"/>
              </p:cNvSpPr>
              <p:nvPr/>
            </p:nvSpPr>
            <p:spPr bwMode="auto">
              <a:xfrm>
                <a:off x="2639384" y="3183843"/>
                <a:ext cx="45722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84" name="Oval 398"/>
              <p:cNvSpPr>
                <a:spLocks noChangeArrowheads="1"/>
              </p:cNvSpPr>
              <p:nvPr/>
            </p:nvSpPr>
            <p:spPr bwMode="auto">
              <a:xfrm>
                <a:off x="2772383" y="3186808"/>
                <a:ext cx="45720" cy="502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85" name="Oval 402"/>
              <p:cNvSpPr>
                <a:spLocks noChangeArrowheads="1"/>
              </p:cNvSpPr>
              <p:nvPr/>
            </p:nvSpPr>
            <p:spPr bwMode="auto">
              <a:xfrm>
                <a:off x="2901344" y="3271341"/>
                <a:ext cx="50294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86" name="Oval 407"/>
              <p:cNvSpPr>
                <a:spLocks noChangeArrowheads="1"/>
              </p:cNvSpPr>
              <p:nvPr/>
            </p:nvSpPr>
            <p:spPr bwMode="auto">
              <a:xfrm>
                <a:off x="3167874" y="3201342"/>
                <a:ext cx="45722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87" name="Oval 411"/>
              <p:cNvSpPr>
                <a:spLocks noChangeArrowheads="1"/>
              </p:cNvSpPr>
              <p:nvPr/>
            </p:nvSpPr>
            <p:spPr bwMode="auto">
              <a:xfrm>
                <a:off x="3034877" y="3169308"/>
                <a:ext cx="45720" cy="502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88" name="Oval 415"/>
              <p:cNvSpPr>
                <a:spLocks noChangeArrowheads="1"/>
              </p:cNvSpPr>
              <p:nvPr/>
            </p:nvSpPr>
            <p:spPr bwMode="auto">
              <a:xfrm>
                <a:off x="3296837" y="3253841"/>
                <a:ext cx="50294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89" name="Oval 419"/>
              <p:cNvSpPr>
                <a:spLocks noChangeArrowheads="1"/>
              </p:cNvSpPr>
              <p:nvPr/>
            </p:nvSpPr>
            <p:spPr bwMode="auto">
              <a:xfrm>
                <a:off x="3433871" y="3337305"/>
                <a:ext cx="45720" cy="502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90" name="Oval 423"/>
              <p:cNvSpPr>
                <a:spLocks noChangeArrowheads="1"/>
              </p:cNvSpPr>
              <p:nvPr/>
            </p:nvSpPr>
            <p:spPr bwMode="auto">
              <a:xfrm>
                <a:off x="3566882" y="3211857"/>
                <a:ext cx="49192" cy="491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91" name="Oval 427"/>
              <p:cNvSpPr>
                <a:spLocks noChangeArrowheads="1"/>
              </p:cNvSpPr>
              <p:nvPr/>
            </p:nvSpPr>
            <p:spPr bwMode="auto">
              <a:xfrm>
                <a:off x="3696366" y="3337305"/>
                <a:ext cx="45720" cy="502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92" name="Oval 431"/>
              <p:cNvSpPr>
                <a:spLocks noChangeArrowheads="1"/>
              </p:cNvSpPr>
              <p:nvPr/>
            </p:nvSpPr>
            <p:spPr bwMode="auto">
              <a:xfrm>
                <a:off x="3829363" y="3208342"/>
                <a:ext cx="45722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93" name="Oval 435"/>
              <p:cNvSpPr>
                <a:spLocks noChangeArrowheads="1"/>
              </p:cNvSpPr>
              <p:nvPr/>
            </p:nvSpPr>
            <p:spPr bwMode="auto">
              <a:xfrm>
                <a:off x="3958875" y="3232857"/>
                <a:ext cx="49192" cy="491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94" name="Oval 439"/>
              <p:cNvSpPr>
                <a:spLocks noChangeArrowheads="1"/>
              </p:cNvSpPr>
              <p:nvPr/>
            </p:nvSpPr>
            <p:spPr bwMode="auto">
              <a:xfrm>
                <a:off x="4091859" y="3187342"/>
                <a:ext cx="45722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95" name="Oval 443"/>
              <p:cNvSpPr>
                <a:spLocks noChangeArrowheads="1"/>
              </p:cNvSpPr>
              <p:nvPr/>
            </p:nvSpPr>
            <p:spPr bwMode="auto">
              <a:xfrm>
                <a:off x="4217320" y="3320340"/>
                <a:ext cx="50294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96" name="Oval 447"/>
              <p:cNvSpPr>
                <a:spLocks noChangeArrowheads="1"/>
              </p:cNvSpPr>
              <p:nvPr/>
            </p:nvSpPr>
            <p:spPr bwMode="auto">
              <a:xfrm>
                <a:off x="4354353" y="3271341"/>
                <a:ext cx="45722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97" name="Oval 451"/>
              <p:cNvSpPr>
                <a:spLocks noChangeArrowheads="1"/>
              </p:cNvSpPr>
              <p:nvPr/>
            </p:nvSpPr>
            <p:spPr bwMode="auto">
              <a:xfrm>
                <a:off x="4483315" y="3320340"/>
                <a:ext cx="50294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98" name="Oval 455"/>
              <p:cNvSpPr>
                <a:spLocks noChangeArrowheads="1"/>
              </p:cNvSpPr>
              <p:nvPr/>
            </p:nvSpPr>
            <p:spPr bwMode="auto">
              <a:xfrm>
                <a:off x="4616313" y="3323840"/>
                <a:ext cx="50294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99" name="Oval 459"/>
              <p:cNvSpPr>
                <a:spLocks noChangeArrowheads="1"/>
              </p:cNvSpPr>
              <p:nvPr/>
            </p:nvSpPr>
            <p:spPr bwMode="auto">
              <a:xfrm>
                <a:off x="1582417" y="2866805"/>
                <a:ext cx="49192" cy="491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00" name="Oval 463"/>
              <p:cNvSpPr>
                <a:spLocks noChangeArrowheads="1"/>
              </p:cNvSpPr>
              <p:nvPr/>
            </p:nvSpPr>
            <p:spPr bwMode="auto">
              <a:xfrm>
                <a:off x="1448868" y="2768791"/>
                <a:ext cx="50294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01" name="Oval 464"/>
              <p:cNvSpPr>
                <a:spLocks noChangeArrowheads="1"/>
              </p:cNvSpPr>
              <p:nvPr/>
            </p:nvSpPr>
            <p:spPr bwMode="auto">
              <a:xfrm>
                <a:off x="1179925" y="2222815"/>
                <a:ext cx="49192" cy="491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1702" name="Group 1701"/>
            <p:cNvGrpSpPr/>
            <p:nvPr/>
          </p:nvGrpSpPr>
          <p:grpSpPr>
            <a:xfrm>
              <a:off x="1346063" y="2212799"/>
              <a:ext cx="3844357" cy="1589506"/>
              <a:chOff x="1216029" y="2212799"/>
              <a:chExt cx="3483105" cy="1589506"/>
            </a:xfrm>
          </p:grpSpPr>
          <p:sp>
            <p:nvSpPr>
              <p:cNvPr id="1703" name="Rectangle 43"/>
              <p:cNvSpPr>
                <a:spLocks noChangeArrowheads="1"/>
              </p:cNvSpPr>
              <p:nvPr/>
            </p:nvSpPr>
            <p:spPr bwMode="auto">
              <a:xfrm>
                <a:off x="1352527" y="2828097"/>
                <a:ext cx="48840" cy="53722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04" name="Rectangle 47"/>
              <p:cNvSpPr>
                <a:spLocks noChangeArrowheads="1"/>
              </p:cNvSpPr>
              <p:nvPr/>
            </p:nvSpPr>
            <p:spPr bwMode="auto">
              <a:xfrm>
                <a:off x="1741841" y="3392280"/>
                <a:ext cx="48840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05" name="Rectangle 51"/>
              <p:cNvSpPr>
                <a:spLocks noChangeArrowheads="1"/>
              </p:cNvSpPr>
              <p:nvPr/>
            </p:nvSpPr>
            <p:spPr bwMode="auto">
              <a:xfrm>
                <a:off x="1878149" y="3475299"/>
                <a:ext cx="45720" cy="5079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06" name="Rectangle 55"/>
              <p:cNvSpPr>
                <a:spLocks noChangeArrowheads="1"/>
              </p:cNvSpPr>
              <p:nvPr/>
            </p:nvSpPr>
            <p:spPr bwMode="auto">
              <a:xfrm>
                <a:off x="2142822" y="3735275"/>
                <a:ext cx="53724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07" name="Rectangle 59"/>
              <p:cNvSpPr>
                <a:spLocks noChangeArrowheads="1"/>
              </p:cNvSpPr>
              <p:nvPr/>
            </p:nvSpPr>
            <p:spPr bwMode="auto">
              <a:xfrm>
                <a:off x="2006324" y="3567277"/>
                <a:ext cx="53724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08" name="Rectangle 63"/>
              <p:cNvSpPr>
                <a:spLocks noChangeArrowheads="1"/>
              </p:cNvSpPr>
              <p:nvPr/>
            </p:nvSpPr>
            <p:spPr bwMode="auto">
              <a:xfrm>
                <a:off x="2277143" y="3552298"/>
                <a:ext cx="45720" cy="5079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09" name="Rectangle 67"/>
              <p:cNvSpPr>
                <a:spLocks noChangeArrowheads="1"/>
              </p:cNvSpPr>
              <p:nvPr/>
            </p:nvSpPr>
            <p:spPr bwMode="auto">
              <a:xfrm>
                <a:off x="2402638" y="3693275"/>
                <a:ext cx="53724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10" name="Rectangle 71"/>
              <p:cNvSpPr>
                <a:spLocks noChangeArrowheads="1"/>
              </p:cNvSpPr>
              <p:nvPr/>
            </p:nvSpPr>
            <p:spPr bwMode="auto">
              <a:xfrm>
                <a:off x="2532828" y="3584777"/>
                <a:ext cx="48840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11" name="Rectangle 75"/>
              <p:cNvSpPr>
                <a:spLocks noChangeArrowheads="1"/>
              </p:cNvSpPr>
              <p:nvPr/>
            </p:nvSpPr>
            <p:spPr bwMode="auto">
              <a:xfrm>
                <a:off x="2669326" y="3595277"/>
                <a:ext cx="48840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12" name="Rectangle 83"/>
              <p:cNvSpPr>
                <a:spLocks noChangeArrowheads="1"/>
              </p:cNvSpPr>
              <p:nvPr/>
            </p:nvSpPr>
            <p:spPr bwMode="auto">
              <a:xfrm>
                <a:off x="2935132" y="3657296"/>
                <a:ext cx="45720" cy="5079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13" name="Rectangle 95"/>
              <p:cNvSpPr>
                <a:spLocks noChangeArrowheads="1"/>
              </p:cNvSpPr>
              <p:nvPr/>
            </p:nvSpPr>
            <p:spPr bwMode="auto">
              <a:xfrm>
                <a:off x="3323123" y="3675084"/>
                <a:ext cx="53724" cy="53722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14" name="Rectangle 111"/>
              <p:cNvSpPr>
                <a:spLocks noChangeArrowheads="1"/>
              </p:cNvSpPr>
              <p:nvPr/>
            </p:nvSpPr>
            <p:spPr bwMode="auto">
              <a:xfrm>
                <a:off x="3855807" y="3665276"/>
                <a:ext cx="48840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15" name="Rectangle 119"/>
              <p:cNvSpPr>
                <a:spLocks noChangeArrowheads="1"/>
              </p:cNvSpPr>
              <p:nvPr/>
            </p:nvSpPr>
            <p:spPr bwMode="auto">
              <a:xfrm>
                <a:off x="4118302" y="3671584"/>
                <a:ext cx="48840" cy="53722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16" name="Rectangle 139"/>
              <p:cNvSpPr>
                <a:spLocks noChangeArrowheads="1"/>
              </p:cNvSpPr>
              <p:nvPr/>
            </p:nvSpPr>
            <p:spPr bwMode="auto">
              <a:xfrm>
                <a:off x="1608152" y="3329281"/>
                <a:ext cx="53724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17" name="Rectangle 143"/>
              <p:cNvSpPr>
                <a:spLocks noChangeArrowheads="1"/>
              </p:cNvSpPr>
              <p:nvPr/>
            </p:nvSpPr>
            <p:spPr bwMode="auto">
              <a:xfrm>
                <a:off x="1482025" y="3216591"/>
                <a:ext cx="48840" cy="53722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18" name="Rectangle 144"/>
              <p:cNvSpPr>
                <a:spLocks noChangeArrowheads="1"/>
              </p:cNvSpPr>
              <p:nvPr/>
            </p:nvSpPr>
            <p:spPr bwMode="auto">
              <a:xfrm>
                <a:off x="1216029" y="2212799"/>
                <a:ext cx="48840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19" name="Rectangle 107"/>
              <p:cNvSpPr>
                <a:spLocks noChangeArrowheads="1"/>
              </p:cNvSpPr>
              <p:nvPr/>
            </p:nvSpPr>
            <p:spPr bwMode="auto">
              <a:xfrm>
                <a:off x="3729117" y="3689775"/>
                <a:ext cx="53724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20" name="Rectangle 131"/>
              <p:cNvSpPr>
                <a:spLocks noChangeArrowheads="1"/>
              </p:cNvSpPr>
              <p:nvPr/>
            </p:nvSpPr>
            <p:spPr bwMode="auto">
              <a:xfrm>
                <a:off x="4517296" y="3748583"/>
                <a:ext cx="48840" cy="53722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21" name="Rectangle 79"/>
              <p:cNvSpPr>
                <a:spLocks noChangeArrowheads="1"/>
              </p:cNvSpPr>
              <p:nvPr/>
            </p:nvSpPr>
            <p:spPr bwMode="auto">
              <a:xfrm>
                <a:off x="2801632" y="3584777"/>
                <a:ext cx="53724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22" name="Rectangle 91"/>
              <p:cNvSpPr>
                <a:spLocks noChangeArrowheads="1"/>
              </p:cNvSpPr>
              <p:nvPr/>
            </p:nvSpPr>
            <p:spPr bwMode="auto">
              <a:xfrm>
                <a:off x="3064128" y="3556086"/>
                <a:ext cx="53724" cy="53722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23" name="Rectangle 103"/>
              <p:cNvSpPr>
                <a:spLocks noChangeArrowheads="1"/>
              </p:cNvSpPr>
              <p:nvPr/>
            </p:nvSpPr>
            <p:spPr bwMode="auto">
              <a:xfrm>
                <a:off x="3596811" y="3553278"/>
                <a:ext cx="48840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24" name="Rectangle 135"/>
              <p:cNvSpPr>
                <a:spLocks noChangeArrowheads="1"/>
              </p:cNvSpPr>
              <p:nvPr/>
            </p:nvSpPr>
            <p:spPr bwMode="auto">
              <a:xfrm>
                <a:off x="4650294" y="3679276"/>
                <a:ext cx="48840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25" name="Rectangle 123"/>
              <p:cNvSpPr>
                <a:spLocks noChangeArrowheads="1"/>
              </p:cNvSpPr>
              <p:nvPr/>
            </p:nvSpPr>
            <p:spPr bwMode="auto">
              <a:xfrm>
                <a:off x="4261108" y="3717775"/>
                <a:ext cx="53724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26" name="Rectangle 99"/>
              <p:cNvSpPr>
                <a:spLocks noChangeArrowheads="1"/>
              </p:cNvSpPr>
              <p:nvPr/>
            </p:nvSpPr>
            <p:spPr bwMode="auto">
              <a:xfrm>
                <a:off x="3463121" y="3654776"/>
                <a:ext cx="53724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27" name="Rectangle 115"/>
              <p:cNvSpPr>
                <a:spLocks noChangeArrowheads="1"/>
              </p:cNvSpPr>
              <p:nvPr/>
            </p:nvSpPr>
            <p:spPr bwMode="auto">
              <a:xfrm>
                <a:off x="3994822" y="3689584"/>
                <a:ext cx="50804" cy="45720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28" name="Rectangle 127"/>
              <p:cNvSpPr>
                <a:spLocks noChangeArrowheads="1"/>
              </p:cNvSpPr>
              <p:nvPr/>
            </p:nvSpPr>
            <p:spPr bwMode="auto">
              <a:xfrm>
                <a:off x="4387798" y="3609277"/>
                <a:ext cx="48840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29" name="Rectangle 87"/>
              <p:cNvSpPr>
                <a:spLocks noChangeArrowheads="1"/>
              </p:cNvSpPr>
              <p:nvPr/>
            </p:nvSpPr>
            <p:spPr bwMode="auto">
              <a:xfrm>
                <a:off x="3201317" y="3623277"/>
                <a:ext cx="48840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1730" name="Group 1729"/>
            <p:cNvGrpSpPr/>
            <p:nvPr/>
          </p:nvGrpSpPr>
          <p:grpSpPr>
            <a:xfrm>
              <a:off x="1373922" y="2237218"/>
              <a:ext cx="3804996" cy="1634474"/>
              <a:chOff x="1241270" y="2237218"/>
              <a:chExt cx="3447443" cy="1634474"/>
            </a:xfrm>
          </p:grpSpPr>
          <p:sp>
            <p:nvSpPr>
              <p:cNvPr id="1731" name="Line 40"/>
              <p:cNvSpPr>
                <a:spLocks noChangeShapeType="1"/>
              </p:cNvSpPr>
              <p:nvPr/>
            </p:nvSpPr>
            <p:spPr bwMode="auto">
              <a:xfrm>
                <a:off x="1377768" y="2755209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32" name="Rectangle 41"/>
              <p:cNvSpPr>
                <a:spLocks noChangeArrowheads="1"/>
              </p:cNvSpPr>
              <p:nvPr/>
            </p:nvSpPr>
            <p:spPr bwMode="auto">
              <a:xfrm>
                <a:off x="1367268" y="2755209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33" name="Rectangle 42"/>
              <p:cNvSpPr>
                <a:spLocks noChangeArrowheads="1"/>
              </p:cNvSpPr>
              <p:nvPr/>
            </p:nvSpPr>
            <p:spPr bwMode="auto">
              <a:xfrm>
                <a:off x="1367268" y="2958206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34" name="Line 44"/>
              <p:cNvSpPr>
                <a:spLocks noChangeShapeType="1"/>
              </p:cNvSpPr>
              <p:nvPr/>
            </p:nvSpPr>
            <p:spPr bwMode="auto">
              <a:xfrm>
                <a:off x="1773261" y="3318700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35" name="Rectangle 45"/>
              <p:cNvSpPr>
                <a:spLocks noChangeArrowheads="1"/>
              </p:cNvSpPr>
              <p:nvPr/>
            </p:nvSpPr>
            <p:spPr bwMode="auto">
              <a:xfrm>
                <a:off x="1759261" y="3315201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36" name="Rectangle 46"/>
              <p:cNvSpPr>
                <a:spLocks noChangeArrowheads="1"/>
              </p:cNvSpPr>
              <p:nvPr/>
            </p:nvSpPr>
            <p:spPr bwMode="auto">
              <a:xfrm>
                <a:off x="1759261" y="3507697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37" name="Line 48"/>
              <p:cNvSpPr>
                <a:spLocks noChangeShapeType="1"/>
              </p:cNvSpPr>
              <p:nvPr/>
            </p:nvSpPr>
            <p:spPr bwMode="auto">
              <a:xfrm>
                <a:off x="1906259" y="3409699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38" name="Rectangle 49"/>
              <p:cNvSpPr>
                <a:spLocks noChangeArrowheads="1"/>
              </p:cNvSpPr>
              <p:nvPr/>
            </p:nvSpPr>
            <p:spPr bwMode="auto">
              <a:xfrm>
                <a:off x="1892259" y="3409699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39" name="Rectangle 50"/>
              <p:cNvSpPr>
                <a:spLocks noChangeArrowheads="1"/>
              </p:cNvSpPr>
              <p:nvPr/>
            </p:nvSpPr>
            <p:spPr bwMode="auto">
              <a:xfrm>
                <a:off x="1892259" y="3602196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40" name="Line 52"/>
              <p:cNvSpPr>
                <a:spLocks noChangeShapeType="1"/>
              </p:cNvSpPr>
              <p:nvPr/>
            </p:nvSpPr>
            <p:spPr bwMode="auto">
              <a:xfrm>
                <a:off x="2172254" y="3665195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41" name="Rectangle 53"/>
              <p:cNvSpPr>
                <a:spLocks noChangeArrowheads="1"/>
              </p:cNvSpPr>
              <p:nvPr/>
            </p:nvSpPr>
            <p:spPr bwMode="auto">
              <a:xfrm>
                <a:off x="2158255" y="36616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42" name="Rectangle 54"/>
              <p:cNvSpPr>
                <a:spLocks noChangeArrowheads="1"/>
              </p:cNvSpPr>
              <p:nvPr/>
            </p:nvSpPr>
            <p:spPr bwMode="auto">
              <a:xfrm>
                <a:off x="2158255" y="3857692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43" name="Line 56"/>
              <p:cNvSpPr>
                <a:spLocks noChangeShapeType="1"/>
              </p:cNvSpPr>
              <p:nvPr/>
            </p:nvSpPr>
            <p:spPr bwMode="auto">
              <a:xfrm>
                <a:off x="2032257" y="3493698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44" name="Rectangle 57"/>
              <p:cNvSpPr>
                <a:spLocks noChangeArrowheads="1"/>
              </p:cNvSpPr>
              <p:nvPr/>
            </p:nvSpPr>
            <p:spPr bwMode="auto">
              <a:xfrm>
                <a:off x="2021757" y="349019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45" name="Rectangle 58"/>
              <p:cNvSpPr>
                <a:spLocks noChangeArrowheads="1"/>
              </p:cNvSpPr>
              <p:nvPr/>
            </p:nvSpPr>
            <p:spPr bwMode="auto">
              <a:xfrm>
                <a:off x="2021757" y="36861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46" name="Line 60"/>
              <p:cNvSpPr>
                <a:spLocks noChangeShapeType="1"/>
              </p:cNvSpPr>
              <p:nvPr/>
            </p:nvSpPr>
            <p:spPr bwMode="auto">
              <a:xfrm>
                <a:off x="2303420" y="3479698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47" name="Rectangle 61"/>
              <p:cNvSpPr>
                <a:spLocks noChangeArrowheads="1"/>
              </p:cNvSpPr>
              <p:nvPr/>
            </p:nvSpPr>
            <p:spPr bwMode="auto">
              <a:xfrm>
                <a:off x="2291253" y="3476198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48" name="Rectangle 62"/>
              <p:cNvSpPr>
                <a:spLocks noChangeArrowheads="1"/>
              </p:cNvSpPr>
              <p:nvPr/>
            </p:nvSpPr>
            <p:spPr bwMode="auto">
              <a:xfrm>
                <a:off x="2291253" y="36756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49" name="Line 64"/>
              <p:cNvSpPr>
                <a:spLocks noChangeShapeType="1"/>
              </p:cNvSpPr>
              <p:nvPr/>
            </p:nvSpPr>
            <p:spPr bwMode="auto">
              <a:xfrm>
                <a:off x="2434750" y="3619696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50" name="Rectangle 65"/>
              <p:cNvSpPr>
                <a:spLocks noChangeArrowheads="1"/>
              </p:cNvSpPr>
              <p:nvPr/>
            </p:nvSpPr>
            <p:spPr bwMode="auto">
              <a:xfrm>
                <a:off x="2420750" y="3616196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51" name="Rectangle 66"/>
              <p:cNvSpPr>
                <a:spLocks noChangeArrowheads="1"/>
              </p:cNvSpPr>
              <p:nvPr/>
            </p:nvSpPr>
            <p:spPr bwMode="auto">
              <a:xfrm>
                <a:off x="2420750" y="38191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52" name="Line 68"/>
              <p:cNvSpPr>
                <a:spLocks noChangeShapeType="1"/>
              </p:cNvSpPr>
              <p:nvPr/>
            </p:nvSpPr>
            <p:spPr bwMode="auto">
              <a:xfrm>
                <a:off x="2560748" y="3521697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53" name="Rectangle 69"/>
              <p:cNvSpPr>
                <a:spLocks noChangeArrowheads="1"/>
              </p:cNvSpPr>
              <p:nvPr/>
            </p:nvSpPr>
            <p:spPr bwMode="auto">
              <a:xfrm>
                <a:off x="2550248" y="3518197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54" name="Rectangle 70"/>
              <p:cNvSpPr>
                <a:spLocks noChangeArrowheads="1"/>
              </p:cNvSpPr>
              <p:nvPr/>
            </p:nvSpPr>
            <p:spPr bwMode="auto">
              <a:xfrm>
                <a:off x="2550248" y="3721194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55" name="Line 136"/>
              <p:cNvSpPr>
                <a:spLocks noChangeShapeType="1"/>
              </p:cNvSpPr>
              <p:nvPr/>
            </p:nvSpPr>
            <p:spPr bwMode="auto">
              <a:xfrm>
                <a:off x="1636763" y="3255701"/>
                <a:ext cx="0" cy="188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56" name="Line 140"/>
              <p:cNvSpPr>
                <a:spLocks noChangeShapeType="1"/>
              </p:cNvSpPr>
              <p:nvPr/>
            </p:nvSpPr>
            <p:spPr bwMode="auto">
              <a:xfrm>
                <a:off x="1507265" y="3154203"/>
                <a:ext cx="0" cy="185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57" name="Rectangle 141"/>
              <p:cNvSpPr>
                <a:spLocks noChangeArrowheads="1"/>
              </p:cNvSpPr>
              <p:nvPr/>
            </p:nvSpPr>
            <p:spPr bwMode="auto">
              <a:xfrm>
                <a:off x="1493266" y="315070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58" name="Rectangle 142"/>
              <p:cNvSpPr>
                <a:spLocks noChangeArrowheads="1"/>
              </p:cNvSpPr>
              <p:nvPr/>
            </p:nvSpPr>
            <p:spPr bwMode="auto">
              <a:xfrm>
                <a:off x="1493266" y="3336200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59" name="Freeform 39"/>
              <p:cNvSpPr>
                <a:spLocks/>
              </p:cNvSpPr>
              <p:nvPr/>
            </p:nvSpPr>
            <p:spPr bwMode="auto">
              <a:xfrm>
                <a:off x="1241270" y="2237218"/>
                <a:ext cx="3419444" cy="1536476"/>
              </a:xfrm>
              <a:custGeom>
                <a:avLst/>
                <a:gdLst>
                  <a:gd name="T0" fmla="*/ 977 w 977"/>
                  <a:gd name="T1" fmla="*/ 418 h 439"/>
                  <a:gd name="T2" fmla="*/ 943 w 977"/>
                  <a:gd name="T3" fmla="*/ 439 h 439"/>
                  <a:gd name="T4" fmla="*/ 906 w 977"/>
                  <a:gd name="T5" fmla="*/ 399 h 439"/>
                  <a:gd name="T6" fmla="*/ 871 w 977"/>
                  <a:gd name="T7" fmla="*/ 430 h 439"/>
                  <a:gd name="T8" fmla="*/ 832 w 977"/>
                  <a:gd name="T9" fmla="*/ 418 h 439"/>
                  <a:gd name="T10" fmla="*/ 793 w 977"/>
                  <a:gd name="T11" fmla="*/ 421 h 439"/>
                  <a:gd name="T12" fmla="*/ 757 w 977"/>
                  <a:gd name="T13" fmla="*/ 415 h 439"/>
                  <a:gd name="T14" fmla="*/ 718 w 977"/>
                  <a:gd name="T15" fmla="*/ 422 h 439"/>
                  <a:gd name="T16" fmla="*/ 680 w 977"/>
                  <a:gd name="T17" fmla="*/ 383 h 439"/>
                  <a:gd name="T18" fmla="*/ 642 w 977"/>
                  <a:gd name="T19" fmla="*/ 413 h 439"/>
                  <a:gd name="T20" fmla="*/ 603 w 977"/>
                  <a:gd name="T21" fmla="*/ 418 h 439"/>
                  <a:gd name="T22" fmla="*/ 566 w 977"/>
                  <a:gd name="T23" fmla="*/ 404 h 439"/>
                  <a:gd name="T24" fmla="*/ 529 w 977"/>
                  <a:gd name="T25" fmla="*/ 384 h 439"/>
                  <a:gd name="T26" fmla="*/ 489 w 977"/>
                  <a:gd name="T27" fmla="*/ 413 h 439"/>
                  <a:gd name="T28" fmla="*/ 451 w 977"/>
                  <a:gd name="T29" fmla="*/ 392 h 439"/>
                  <a:gd name="T30" fmla="*/ 415 w 977"/>
                  <a:gd name="T31" fmla="*/ 395 h 439"/>
                  <a:gd name="T32" fmla="*/ 379 w 977"/>
                  <a:gd name="T33" fmla="*/ 394 h 439"/>
                  <a:gd name="T34" fmla="*/ 341 w 977"/>
                  <a:gd name="T35" fmla="*/ 424 h 439"/>
                  <a:gd name="T36" fmla="*/ 301 w 977"/>
                  <a:gd name="T37" fmla="*/ 383 h 439"/>
                  <a:gd name="T38" fmla="*/ 266 w 977"/>
                  <a:gd name="T39" fmla="*/ 435 h 439"/>
                  <a:gd name="T40" fmla="*/ 226 w 977"/>
                  <a:gd name="T41" fmla="*/ 386 h 439"/>
                  <a:gd name="T42" fmla="*/ 190 w 977"/>
                  <a:gd name="T43" fmla="*/ 362 h 439"/>
                  <a:gd name="T44" fmla="*/ 151 w 977"/>
                  <a:gd name="T45" fmla="*/ 335 h 439"/>
                  <a:gd name="T46" fmla="*/ 113 w 977"/>
                  <a:gd name="T47" fmla="*/ 318 h 439"/>
                  <a:gd name="T48" fmla="*/ 76 w 977"/>
                  <a:gd name="T49" fmla="*/ 288 h 439"/>
                  <a:gd name="T50" fmla="*/ 39 w 977"/>
                  <a:gd name="T51" fmla="*/ 177 h 439"/>
                  <a:gd name="T52" fmla="*/ 0 w 977"/>
                  <a:gd name="T53" fmla="*/ 0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77" h="439">
                    <a:moveTo>
                      <a:pt x="977" y="418"/>
                    </a:moveTo>
                    <a:lnTo>
                      <a:pt x="943" y="439"/>
                    </a:lnTo>
                    <a:lnTo>
                      <a:pt x="906" y="399"/>
                    </a:lnTo>
                    <a:lnTo>
                      <a:pt x="871" y="430"/>
                    </a:lnTo>
                    <a:lnTo>
                      <a:pt x="832" y="418"/>
                    </a:lnTo>
                    <a:lnTo>
                      <a:pt x="793" y="421"/>
                    </a:lnTo>
                    <a:lnTo>
                      <a:pt x="757" y="415"/>
                    </a:lnTo>
                    <a:lnTo>
                      <a:pt x="718" y="422"/>
                    </a:lnTo>
                    <a:lnTo>
                      <a:pt x="680" y="383"/>
                    </a:lnTo>
                    <a:lnTo>
                      <a:pt x="642" y="413"/>
                    </a:lnTo>
                    <a:lnTo>
                      <a:pt x="603" y="418"/>
                    </a:lnTo>
                    <a:lnTo>
                      <a:pt x="566" y="404"/>
                    </a:lnTo>
                    <a:lnTo>
                      <a:pt x="529" y="384"/>
                    </a:lnTo>
                    <a:lnTo>
                      <a:pt x="489" y="413"/>
                    </a:lnTo>
                    <a:lnTo>
                      <a:pt x="451" y="392"/>
                    </a:lnTo>
                    <a:lnTo>
                      <a:pt x="415" y="395"/>
                    </a:lnTo>
                    <a:lnTo>
                      <a:pt x="379" y="394"/>
                    </a:lnTo>
                    <a:lnTo>
                      <a:pt x="341" y="424"/>
                    </a:lnTo>
                    <a:lnTo>
                      <a:pt x="301" y="383"/>
                    </a:lnTo>
                    <a:lnTo>
                      <a:pt x="266" y="435"/>
                    </a:lnTo>
                    <a:lnTo>
                      <a:pt x="226" y="386"/>
                    </a:lnTo>
                    <a:lnTo>
                      <a:pt x="190" y="362"/>
                    </a:lnTo>
                    <a:lnTo>
                      <a:pt x="151" y="335"/>
                    </a:lnTo>
                    <a:lnTo>
                      <a:pt x="113" y="318"/>
                    </a:lnTo>
                    <a:lnTo>
                      <a:pt x="76" y="288"/>
                    </a:lnTo>
                    <a:lnTo>
                      <a:pt x="39" y="177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60" name="Line 72"/>
              <p:cNvSpPr>
                <a:spLocks noChangeShapeType="1"/>
              </p:cNvSpPr>
              <p:nvPr/>
            </p:nvSpPr>
            <p:spPr bwMode="auto">
              <a:xfrm>
                <a:off x="2693746" y="3521697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61" name="Line 76"/>
              <p:cNvSpPr>
                <a:spLocks noChangeShapeType="1"/>
              </p:cNvSpPr>
              <p:nvPr/>
            </p:nvSpPr>
            <p:spPr bwMode="auto">
              <a:xfrm>
                <a:off x="2830244" y="3511197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62" name="Rectangle 77"/>
              <p:cNvSpPr>
                <a:spLocks noChangeArrowheads="1"/>
              </p:cNvSpPr>
              <p:nvPr/>
            </p:nvSpPr>
            <p:spPr bwMode="auto">
              <a:xfrm>
                <a:off x="2816244" y="3507697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63" name="Rectangle 78"/>
              <p:cNvSpPr>
                <a:spLocks noChangeArrowheads="1"/>
              </p:cNvSpPr>
              <p:nvPr/>
            </p:nvSpPr>
            <p:spPr bwMode="auto">
              <a:xfrm>
                <a:off x="2816244" y="3707194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64" name="Line 80"/>
              <p:cNvSpPr>
                <a:spLocks noChangeShapeType="1"/>
              </p:cNvSpPr>
              <p:nvPr/>
            </p:nvSpPr>
            <p:spPr bwMode="auto">
              <a:xfrm>
                <a:off x="2959741" y="3581196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65" name="Rectangle 81"/>
              <p:cNvSpPr>
                <a:spLocks noChangeArrowheads="1"/>
              </p:cNvSpPr>
              <p:nvPr/>
            </p:nvSpPr>
            <p:spPr bwMode="auto">
              <a:xfrm>
                <a:off x="2949242" y="3581196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66" name="Rectangle 82"/>
              <p:cNvSpPr>
                <a:spLocks noChangeArrowheads="1"/>
              </p:cNvSpPr>
              <p:nvPr/>
            </p:nvSpPr>
            <p:spPr bwMode="auto">
              <a:xfrm>
                <a:off x="2949242" y="37806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67" name="Line 88"/>
              <p:cNvSpPr>
                <a:spLocks noChangeShapeType="1"/>
              </p:cNvSpPr>
              <p:nvPr/>
            </p:nvSpPr>
            <p:spPr bwMode="auto">
              <a:xfrm>
                <a:off x="3092739" y="3476198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68" name="Rectangle 89"/>
              <p:cNvSpPr>
                <a:spLocks noChangeArrowheads="1"/>
              </p:cNvSpPr>
              <p:nvPr/>
            </p:nvSpPr>
            <p:spPr bwMode="auto">
              <a:xfrm>
                <a:off x="3078740" y="3472698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69" name="Rectangle 90"/>
              <p:cNvSpPr>
                <a:spLocks noChangeArrowheads="1"/>
              </p:cNvSpPr>
              <p:nvPr/>
            </p:nvSpPr>
            <p:spPr bwMode="auto">
              <a:xfrm>
                <a:off x="3078740" y="36791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70" name="Rectangle 137"/>
              <p:cNvSpPr>
                <a:spLocks noChangeArrowheads="1"/>
              </p:cNvSpPr>
              <p:nvPr/>
            </p:nvSpPr>
            <p:spPr bwMode="auto">
              <a:xfrm>
                <a:off x="1626263" y="3252202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71" name="Rectangle 138"/>
              <p:cNvSpPr>
                <a:spLocks noChangeArrowheads="1"/>
              </p:cNvSpPr>
              <p:nvPr/>
            </p:nvSpPr>
            <p:spPr bwMode="auto">
              <a:xfrm>
                <a:off x="1626263" y="3441199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72" name="Line 84"/>
              <p:cNvSpPr>
                <a:spLocks noChangeShapeType="1"/>
              </p:cNvSpPr>
              <p:nvPr/>
            </p:nvSpPr>
            <p:spPr bwMode="auto">
              <a:xfrm>
                <a:off x="3225737" y="3549697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73" name="Rectangle 85"/>
              <p:cNvSpPr>
                <a:spLocks noChangeArrowheads="1"/>
              </p:cNvSpPr>
              <p:nvPr/>
            </p:nvSpPr>
            <p:spPr bwMode="auto">
              <a:xfrm>
                <a:off x="3211737" y="3546197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74" name="Rectangle 86"/>
              <p:cNvSpPr>
                <a:spLocks noChangeArrowheads="1"/>
              </p:cNvSpPr>
              <p:nvPr/>
            </p:nvSpPr>
            <p:spPr bwMode="auto">
              <a:xfrm>
                <a:off x="3211737" y="3749194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75" name="Line 104"/>
              <p:cNvSpPr>
                <a:spLocks noChangeShapeType="1"/>
              </p:cNvSpPr>
              <p:nvPr/>
            </p:nvSpPr>
            <p:spPr bwMode="auto">
              <a:xfrm>
                <a:off x="3755897" y="3598696"/>
                <a:ext cx="0" cy="209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76" name="Rectangle 105"/>
              <p:cNvSpPr>
                <a:spLocks noChangeArrowheads="1"/>
              </p:cNvSpPr>
              <p:nvPr/>
            </p:nvSpPr>
            <p:spPr bwMode="auto">
              <a:xfrm>
                <a:off x="3743729" y="3598696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77" name="Rectangle 106"/>
              <p:cNvSpPr>
                <a:spLocks noChangeArrowheads="1"/>
              </p:cNvSpPr>
              <p:nvPr/>
            </p:nvSpPr>
            <p:spPr bwMode="auto">
              <a:xfrm>
                <a:off x="3743729" y="38086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78" name="Line 96"/>
              <p:cNvSpPr>
                <a:spLocks noChangeShapeType="1"/>
              </p:cNvSpPr>
              <p:nvPr/>
            </p:nvSpPr>
            <p:spPr bwMode="auto">
              <a:xfrm>
                <a:off x="3491733" y="3577696"/>
                <a:ext cx="0" cy="206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79" name="Rectangle 97"/>
              <p:cNvSpPr>
                <a:spLocks noChangeArrowheads="1"/>
              </p:cNvSpPr>
              <p:nvPr/>
            </p:nvSpPr>
            <p:spPr bwMode="auto">
              <a:xfrm>
                <a:off x="3477733" y="3577696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0" name="Rectangle 98"/>
              <p:cNvSpPr>
                <a:spLocks noChangeArrowheads="1"/>
              </p:cNvSpPr>
              <p:nvPr/>
            </p:nvSpPr>
            <p:spPr bwMode="auto">
              <a:xfrm>
                <a:off x="3477733" y="37841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1" name="Line 100"/>
              <p:cNvSpPr>
                <a:spLocks noChangeShapeType="1"/>
              </p:cNvSpPr>
              <p:nvPr/>
            </p:nvSpPr>
            <p:spPr bwMode="auto">
              <a:xfrm>
                <a:off x="3621231" y="3476198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2" name="Rectangle 101"/>
              <p:cNvSpPr>
                <a:spLocks noChangeArrowheads="1"/>
              </p:cNvSpPr>
              <p:nvPr/>
            </p:nvSpPr>
            <p:spPr bwMode="auto">
              <a:xfrm>
                <a:off x="3610731" y="3472698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3" name="Rectangle 102"/>
              <p:cNvSpPr>
                <a:spLocks noChangeArrowheads="1"/>
              </p:cNvSpPr>
              <p:nvPr/>
            </p:nvSpPr>
            <p:spPr bwMode="auto">
              <a:xfrm>
                <a:off x="3610731" y="3675695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4" name="Line 128"/>
              <p:cNvSpPr>
                <a:spLocks noChangeShapeType="1"/>
              </p:cNvSpPr>
              <p:nvPr/>
            </p:nvSpPr>
            <p:spPr bwMode="auto">
              <a:xfrm>
                <a:off x="4541715" y="3675695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5" name="Rectangle 129"/>
              <p:cNvSpPr>
                <a:spLocks noChangeArrowheads="1"/>
              </p:cNvSpPr>
              <p:nvPr/>
            </p:nvSpPr>
            <p:spPr bwMode="auto">
              <a:xfrm>
                <a:off x="4527716" y="36756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6" name="Rectangle 130"/>
              <p:cNvSpPr>
                <a:spLocks noChangeArrowheads="1"/>
              </p:cNvSpPr>
              <p:nvPr/>
            </p:nvSpPr>
            <p:spPr bwMode="auto">
              <a:xfrm>
                <a:off x="4527716" y="3868192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7" name="Line 132"/>
              <p:cNvSpPr>
                <a:spLocks noChangeShapeType="1"/>
              </p:cNvSpPr>
              <p:nvPr/>
            </p:nvSpPr>
            <p:spPr bwMode="auto">
              <a:xfrm>
                <a:off x="4674713" y="3567197"/>
                <a:ext cx="0" cy="258996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8" name="Rectangle 133"/>
              <p:cNvSpPr>
                <a:spLocks noChangeArrowheads="1"/>
              </p:cNvSpPr>
              <p:nvPr/>
            </p:nvSpPr>
            <p:spPr bwMode="auto">
              <a:xfrm>
                <a:off x="4664213" y="3567197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9" name="Rectangle 134"/>
              <p:cNvSpPr>
                <a:spLocks noChangeArrowheads="1"/>
              </p:cNvSpPr>
              <p:nvPr/>
            </p:nvSpPr>
            <p:spPr bwMode="auto">
              <a:xfrm>
                <a:off x="4664213" y="3822692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0" name="Line 116"/>
              <p:cNvSpPr>
                <a:spLocks noChangeShapeType="1"/>
              </p:cNvSpPr>
              <p:nvPr/>
            </p:nvSpPr>
            <p:spPr bwMode="auto">
              <a:xfrm>
                <a:off x="4146222" y="3591696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1" name="Rectangle 117"/>
              <p:cNvSpPr>
                <a:spLocks noChangeArrowheads="1"/>
              </p:cNvSpPr>
              <p:nvPr/>
            </p:nvSpPr>
            <p:spPr bwMode="auto">
              <a:xfrm>
                <a:off x="4132222" y="3591696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2" name="Rectangle 118"/>
              <p:cNvSpPr>
                <a:spLocks noChangeArrowheads="1"/>
              </p:cNvSpPr>
              <p:nvPr/>
            </p:nvSpPr>
            <p:spPr bwMode="auto">
              <a:xfrm>
                <a:off x="4132222" y="37946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3" name="Line 120"/>
              <p:cNvSpPr>
                <a:spLocks noChangeShapeType="1"/>
              </p:cNvSpPr>
              <p:nvPr/>
            </p:nvSpPr>
            <p:spPr bwMode="auto">
              <a:xfrm>
                <a:off x="4289720" y="3644195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4" name="Rectangle 121"/>
              <p:cNvSpPr>
                <a:spLocks noChangeArrowheads="1"/>
              </p:cNvSpPr>
              <p:nvPr/>
            </p:nvSpPr>
            <p:spPr bwMode="auto">
              <a:xfrm>
                <a:off x="4275720" y="36406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5" name="Rectangle 122"/>
              <p:cNvSpPr>
                <a:spLocks noChangeArrowheads="1"/>
              </p:cNvSpPr>
              <p:nvPr/>
            </p:nvSpPr>
            <p:spPr bwMode="auto">
              <a:xfrm>
                <a:off x="4275720" y="3840192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6" name="Line 92"/>
              <p:cNvSpPr>
                <a:spLocks noChangeShapeType="1"/>
              </p:cNvSpPr>
              <p:nvPr/>
            </p:nvSpPr>
            <p:spPr bwMode="auto">
              <a:xfrm>
                <a:off x="3351735" y="3602196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7" name="Rectangle 93"/>
              <p:cNvSpPr>
                <a:spLocks noChangeArrowheads="1"/>
              </p:cNvSpPr>
              <p:nvPr/>
            </p:nvSpPr>
            <p:spPr bwMode="auto">
              <a:xfrm>
                <a:off x="3341235" y="3602196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8" name="Rectangle 94"/>
              <p:cNvSpPr>
                <a:spLocks noChangeArrowheads="1"/>
              </p:cNvSpPr>
              <p:nvPr/>
            </p:nvSpPr>
            <p:spPr bwMode="auto">
              <a:xfrm>
                <a:off x="3341235" y="37981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9" name="Line 108"/>
              <p:cNvSpPr>
                <a:spLocks noChangeShapeType="1"/>
              </p:cNvSpPr>
              <p:nvPr/>
            </p:nvSpPr>
            <p:spPr bwMode="auto">
              <a:xfrm>
                <a:off x="3883726" y="3588196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00" name="Line 112"/>
              <p:cNvSpPr>
                <a:spLocks noChangeShapeType="1"/>
              </p:cNvSpPr>
              <p:nvPr/>
            </p:nvSpPr>
            <p:spPr bwMode="auto">
              <a:xfrm>
                <a:off x="4020224" y="3612696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01" name="Rectangle 113"/>
              <p:cNvSpPr>
                <a:spLocks noChangeArrowheads="1"/>
              </p:cNvSpPr>
              <p:nvPr/>
            </p:nvSpPr>
            <p:spPr bwMode="auto">
              <a:xfrm>
                <a:off x="4009724" y="3609196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02" name="Rectangle 114"/>
              <p:cNvSpPr>
                <a:spLocks noChangeArrowheads="1"/>
              </p:cNvSpPr>
              <p:nvPr/>
            </p:nvSpPr>
            <p:spPr bwMode="auto">
              <a:xfrm>
                <a:off x="4009724" y="38121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03" name="Line 124"/>
              <p:cNvSpPr>
                <a:spLocks noChangeShapeType="1"/>
              </p:cNvSpPr>
              <p:nvPr/>
            </p:nvSpPr>
            <p:spPr bwMode="auto">
              <a:xfrm>
                <a:off x="4412218" y="3525197"/>
                <a:ext cx="0" cy="209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04" name="Rectangle 125"/>
              <p:cNvSpPr>
                <a:spLocks noChangeArrowheads="1"/>
              </p:cNvSpPr>
              <p:nvPr/>
            </p:nvSpPr>
            <p:spPr bwMode="auto">
              <a:xfrm>
                <a:off x="4401718" y="3521697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05" name="Rectangle 126"/>
              <p:cNvSpPr>
                <a:spLocks noChangeArrowheads="1"/>
              </p:cNvSpPr>
              <p:nvPr/>
            </p:nvSpPr>
            <p:spPr bwMode="auto">
              <a:xfrm>
                <a:off x="4401718" y="3731694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06" name="Rectangle 73"/>
              <p:cNvSpPr>
                <a:spLocks noChangeArrowheads="1"/>
              </p:cNvSpPr>
              <p:nvPr/>
            </p:nvSpPr>
            <p:spPr bwMode="auto">
              <a:xfrm>
                <a:off x="2686746" y="3518197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07" name="Rectangle 74"/>
              <p:cNvSpPr>
                <a:spLocks noChangeArrowheads="1"/>
              </p:cNvSpPr>
              <p:nvPr/>
            </p:nvSpPr>
            <p:spPr bwMode="auto">
              <a:xfrm>
                <a:off x="2686746" y="3724694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08" name="Rectangle 109"/>
              <p:cNvSpPr>
                <a:spLocks noChangeArrowheads="1"/>
              </p:cNvSpPr>
              <p:nvPr/>
            </p:nvSpPr>
            <p:spPr bwMode="auto">
              <a:xfrm>
                <a:off x="3869726" y="3588196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09" name="Rectangle 110"/>
              <p:cNvSpPr>
                <a:spLocks noChangeArrowheads="1"/>
              </p:cNvSpPr>
              <p:nvPr/>
            </p:nvSpPr>
            <p:spPr bwMode="auto">
              <a:xfrm>
                <a:off x="3869726" y="37876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1810" name="Rectangle 1809"/>
            <p:cNvSpPr/>
            <p:nvPr/>
          </p:nvSpPr>
          <p:spPr>
            <a:xfrm>
              <a:off x="5094594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52</a:t>
              </a:r>
            </a:p>
          </p:txBody>
        </p:sp>
        <p:sp>
          <p:nvSpPr>
            <p:cNvPr id="1811" name="Rectangle 1810"/>
            <p:cNvSpPr/>
            <p:nvPr/>
          </p:nvSpPr>
          <p:spPr>
            <a:xfrm>
              <a:off x="4217493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40</a:t>
              </a:r>
            </a:p>
          </p:txBody>
        </p:sp>
        <p:sp>
          <p:nvSpPr>
            <p:cNvPr id="1812" name="Rectangle 1811"/>
            <p:cNvSpPr/>
            <p:nvPr/>
          </p:nvSpPr>
          <p:spPr>
            <a:xfrm>
              <a:off x="3340401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28</a:t>
              </a:r>
            </a:p>
          </p:txBody>
        </p:sp>
        <p:sp>
          <p:nvSpPr>
            <p:cNvPr id="1813" name="Rectangle 1812"/>
            <p:cNvSpPr/>
            <p:nvPr/>
          </p:nvSpPr>
          <p:spPr>
            <a:xfrm>
              <a:off x="2755673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20</a:t>
              </a:r>
            </a:p>
          </p:txBody>
        </p:sp>
        <p:sp>
          <p:nvSpPr>
            <p:cNvPr id="1814" name="Rectangle 1813"/>
            <p:cNvSpPr/>
            <p:nvPr/>
          </p:nvSpPr>
          <p:spPr>
            <a:xfrm>
              <a:off x="2170945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12</a:t>
              </a:r>
            </a:p>
          </p:txBody>
        </p:sp>
        <p:sp>
          <p:nvSpPr>
            <p:cNvPr id="1815" name="Rectangle 1814"/>
            <p:cNvSpPr/>
            <p:nvPr/>
          </p:nvSpPr>
          <p:spPr>
            <a:xfrm>
              <a:off x="1586217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1816" name="Rectangle 1815"/>
            <p:cNvSpPr/>
            <p:nvPr/>
          </p:nvSpPr>
          <p:spPr>
            <a:xfrm>
              <a:off x="4948403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50</a:t>
              </a:r>
            </a:p>
          </p:txBody>
        </p:sp>
        <p:sp>
          <p:nvSpPr>
            <p:cNvPr id="1817" name="Rectangle 1816"/>
            <p:cNvSpPr/>
            <p:nvPr/>
          </p:nvSpPr>
          <p:spPr>
            <a:xfrm>
              <a:off x="4363675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42</a:t>
              </a:r>
            </a:p>
          </p:txBody>
        </p:sp>
        <p:sp>
          <p:nvSpPr>
            <p:cNvPr id="1818" name="Rectangle 1817"/>
            <p:cNvSpPr/>
            <p:nvPr/>
          </p:nvSpPr>
          <p:spPr>
            <a:xfrm>
              <a:off x="4509857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44</a:t>
              </a:r>
            </a:p>
          </p:txBody>
        </p:sp>
        <p:sp>
          <p:nvSpPr>
            <p:cNvPr id="1819" name="Rectangle 1818"/>
            <p:cNvSpPr/>
            <p:nvPr/>
          </p:nvSpPr>
          <p:spPr>
            <a:xfrm>
              <a:off x="4656039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46</a:t>
              </a:r>
            </a:p>
          </p:txBody>
        </p:sp>
        <p:sp>
          <p:nvSpPr>
            <p:cNvPr id="1820" name="Rectangle 1819"/>
            <p:cNvSpPr/>
            <p:nvPr/>
          </p:nvSpPr>
          <p:spPr>
            <a:xfrm>
              <a:off x="4802221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48</a:t>
              </a:r>
            </a:p>
          </p:txBody>
        </p:sp>
        <p:sp>
          <p:nvSpPr>
            <p:cNvPr id="1821" name="Rectangle 1820"/>
            <p:cNvSpPr/>
            <p:nvPr/>
          </p:nvSpPr>
          <p:spPr>
            <a:xfrm>
              <a:off x="4071311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38</a:t>
              </a:r>
            </a:p>
          </p:txBody>
        </p:sp>
        <p:sp>
          <p:nvSpPr>
            <p:cNvPr id="1822" name="Rectangle 1821"/>
            <p:cNvSpPr/>
            <p:nvPr/>
          </p:nvSpPr>
          <p:spPr>
            <a:xfrm>
              <a:off x="3925129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36</a:t>
              </a:r>
            </a:p>
          </p:txBody>
        </p:sp>
        <p:sp>
          <p:nvSpPr>
            <p:cNvPr id="1823" name="Rectangle 1822"/>
            <p:cNvSpPr/>
            <p:nvPr/>
          </p:nvSpPr>
          <p:spPr>
            <a:xfrm>
              <a:off x="3778947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34</a:t>
              </a:r>
            </a:p>
          </p:txBody>
        </p:sp>
        <p:sp>
          <p:nvSpPr>
            <p:cNvPr id="1824" name="Rectangle 1823"/>
            <p:cNvSpPr/>
            <p:nvPr/>
          </p:nvSpPr>
          <p:spPr>
            <a:xfrm>
              <a:off x="3632765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32</a:t>
              </a:r>
            </a:p>
          </p:txBody>
        </p:sp>
        <p:sp>
          <p:nvSpPr>
            <p:cNvPr id="1825" name="Rectangle 1824"/>
            <p:cNvSpPr/>
            <p:nvPr/>
          </p:nvSpPr>
          <p:spPr>
            <a:xfrm>
              <a:off x="3486583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30</a:t>
              </a:r>
            </a:p>
          </p:txBody>
        </p:sp>
        <p:sp>
          <p:nvSpPr>
            <p:cNvPr id="1826" name="Rectangle 1825"/>
            <p:cNvSpPr/>
            <p:nvPr/>
          </p:nvSpPr>
          <p:spPr>
            <a:xfrm>
              <a:off x="1440035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1827" name="Rectangle 1826"/>
            <p:cNvSpPr/>
            <p:nvPr/>
          </p:nvSpPr>
          <p:spPr>
            <a:xfrm>
              <a:off x="1732399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6</a:t>
              </a:r>
            </a:p>
          </p:txBody>
        </p:sp>
        <p:sp>
          <p:nvSpPr>
            <p:cNvPr id="1828" name="Rectangle 1827"/>
            <p:cNvSpPr/>
            <p:nvPr/>
          </p:nvSpPr>
          <p:spPr>
            <a:xfrm>
              <a:off x="1878581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8</a:t>
              </a:r>
            </a:p>
          </p:txBody>
        </p:sp>
        <p:sp>
          <p:nvSpPr>
            <p:cNvPr id="1829" name="Rectangle 1828"/>
            <p:cNvSpPr/>
            <p:nvPr/>
          </p:nvSpPr>
          <p:spPr>
            <a:xfrm>
              <a:off x="2024763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10</a:t>
              </a:r>
            </a:p>
          </p:txBody>
        </p:sp>
        <p:sp>
          <p:nvSpPr>
            <p:cNvPr id="1830" name="Rectangle 1829"/>
            <p:cNvSpPr/>
            <p:nvPr/>
          </p:nvSpPr>
          <p:spPr>
            <a:xfrm>
              <a:off x="2317127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14</a:t>
              </a:r>
            </a:p>
          </p:txBody>
        </p:sp>
        <p:sp>
          <p:nvSpPr>
            <p:cNvPr id="1831" name="Rectangle 1830"/>
            <p:cNvSpPr/>
            <p:nvPr/>
          </p:nvSpPr>
          <p:spPr>
            <a:xfrm>
              <a:off x="2463309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16</a:t>
              </a:r>
            </a:p>
          </p:txBody>
        </p:sp>
        <p:sp>
          <p:nvSpPr>
            <p:cNvPr id="1832" name="Rectangle 1831"/>
            <p:cNvSpPr/>
            <p:nvPr/>
          </p:nvSpPr>
          <p:spPr>
            <a:xfrm>
              <a:off x="2609491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18</a:t>
              </a:r>
            </a:p>
          </p:txBody>
        </p:sp>
        <p:sp>
          <p:nvSpPr>
            <p:cNvPr id="1833" name="Rectangle 1832"/>
            <p:cNvSpPr/>
            <p:nvPr/>
          </p:nvSpPr>
          <p:spPr>
            <a:xfrm>
              <a:off x="2901855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22</a:t>
              </a:r>
            </a:p>
          </p:txBody>
        </p:sp>
        <p:sp>
          <p:nvSpPr>
            <p:cNvPr id="1834" name="Rectangle 1833"/>
            <p:cNvSpPr/>
            <p:nvPr/>
          </p:nvSpPr>
          <p:spPr>
            <a:xfrm>
              <a:off x="3048037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24</a:t>
              </a:r>
            </a:p>
          </p:txBody>
        </p:sp>
        <p:sp>
          <p:nvSpPr>
            <p:cNvPr id="1835" name="Rectangle 1834"/>
            <p:cNvSpPr/>
            <p:nvPr/>
          </p:nvSpPr>
          <p:spPr>
            <a:xfrm>
              <a:off x="3194219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26</a:t>
              </a:r>
            </a:p>
          </p:txBody>
        </p:sp>
        <p:sp>
          <p:nvSpPr>
            <p:cNvPr id="1836" name="Rectangle 1835"/>
            <p:cNvSpPr/>
            <p:nvPr/>
          </p:nvSpPr>
          <p:spPr>
            <a:xfrm>
              <a:off x="913651" y="4026521"/>
              <a:ext cx="483448" cy="9868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200" dirty="0"/>
                <a:t>Baseline</a:t>
              </a:r>
            </a:p>
          </p:txBody>
        </p:sp>
        <p:sp>
          <p:nvSpPr>
            <p:cNvPr id="1837" name="Rectangle 1836"/>
            <p:cNvSpPr/>
            <p:nvPr/>
          </p:nvSpPr>
          <p:spPr>
            <a:xfrm>
              <a:off x="2999585" y="4163208"/>
              <a:ext cx="286666" cy="169998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pPr algn="ctr"/>
              <a:r>
                <a:rPr lang="en-US" sz="1467" b="1" dirty="0"/>
                <a:t>Weeks</a:t>
              </a:r>
            </a:p>
          </p:txBody>
        </p:sp>
      </p:grpSp>
      <p:grpSp>
        <p:nvGrpSpPr>
          <p:cNvPr id="531" name="Group 530"/>
          <p:cNvGrpSpPr/>
          <p:nvPr/>
        </p:nvGrpSpPr>
        <p:grpSpPr>
          <a:xfrm>
            <a:off x="1580273" y="1136578"/>
            <a:ext cx="8536065" cy="571089"/>
            <a:chOff x="394805" y="1403490"/>
            <a:chExt cx="6402049" cy="428317"/>
          </a:xfrm>
        </p:grpSpPr>
        <p:grpSp>
          <p:nvGrpSpPr>
            <p:cNvPr id="535" name="Group 534"/>
            <p:cNvGrpSpPr/>
            <p:nvPr/>
          </p:nvGrpSpPr>
          <p:grpSpPr>
            <a:xfrm>
              <a:off x="394805" y="1503910"/>
              <a:ext cx="239849" cy="237777"/>
              <a:chOff x="5489261" y="1887367"/>
              <a:chExt cx="239849" cy="237777"/>
            </a:xfrm>
          </p:grpSpPr>
          <p:cxnSp>
            <p:nvCxnSpPr>
              <p:cNvPr id="558" name="Straight Connector 557"/>
              <p:cNvCxnSpPr/>
              <p:nvPr/>
            </p:nvCxnSpPr>
            <p:spPr>
              <a:xfrm>
                <a:off x="5535513" y="1920715"/>
                <a:ext cx="170930" cy="0"/>
              </a:xfrm>
              <a:prstGeom prst="line">
                <a:avLst/>
              </a:prstGeom>
              <a:ln w="19050">
                <a:solidFill>
                  <a:srgbClr val="9DA7A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9" name="Oval 558"/>
              <p:cNvSpPr/>
              <p:nvPr/>
            </p:nvSpPr>
            <p:spPr>
              <a:xfrm>
                <a:off x="5647793" y="1887367"/>
                <a:ext cx="72000" cy="72000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560" name="Straight Connector 559"/>
              <p:cNvCxnSpPr/>
              <p:nvPr/>
            </p:nvCxnSpPr>
            <p:spPr>
              <a:xfrm>
                <a:off x="5530767" y="2097693"/>
                <a:ext cx="170930" cy="0"/>
              </a:xfrm>
              <a:prstGeom prst="line">
                <a:avLst/>
              </a:prstGeom>
              <a:ln w="19050">
                <a:solidFill>
                  <a:srgbClr val="00386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1" name="Isosceles Triangle 560"/>
              <p:cNvSpPr/>
              <p:nvPr/>
            </p:nvSpPr>
            <p:spPr>
              <a:xfrm>
                <a:off x="5653980" y="2053568"/>
                <a:ext cx="75130" cy="71576"/>
              </a:xfrm>
              <a:prstGeom prst="triangle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5489261" y="1887367"/>
                <a:ext cx="72000" cy="72000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63" name="Isosceles Triangle 562"/>
              <p:cNvSpPr/>
              <p:nvPr/>
            </p:nvSpPr>
            <p:spPr>
              <a:xfrm>
                <a:off x="5495448" y="2053568"/>
                <a:ext cx="75130" cy="71576"/>
              </a:xfrm>
              <a:prstGeom prst="triangle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539" name="Group 538"/>
            <p:cNvGrpSpPr/>
            <p:nvPr/>
          </p:nvGrpSpPr>
          <p:grpSpPr>
            <a:xfrm>
              <a:off x="3490623" y="1503910"/>
              <a:ext cx="232098" cy="250522"/>
              <a:chOff x="5492533" y="2231864"/>
              <a:chExt cx="232098" cy="250522"/>
            </a:xfrm>
          </p:grpSpPr>
          <p:cxnSp>
            <p:nvCxnSpPr>
              <p:cNvPr id="552" name="Straight Connector 551"/>
              <p:cNvCxnSpPr/>
              <p:nvPr/>
            </p:nvCxnSpPr>
            <p:spPr>
              <a:xfrm>
                <a:off x="5535513" y="2265212"/>
                <a:ext cx="170930" cy="0"/>
              </a:xfrm>
              <a:prstGeom prst="line">
                <a:avLst/>
              </a:prstGeom>
              <a:ln w="19050">
                <a:solidFill>
                  <a:srgbClr val="D0006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" name="Rectangle 552"/>
              <p:cNvSpPr/>
              <p:nvPr/>
            </p:nvSpPr>
            <p:spPr>
              <a:xfrm>
                <a:off x="5652631" y="2231864"/>
                <a:ext cx="72000" cy="72000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554" name="Straight Connector 553"/>
              <p:cNvCxnSpPr/>
              <p:nvPr/>
            </p:nvCxnSpPr>
            <p:spPr>
              <a:xfrm>
                <a:off x="5529109" y="2445092"/>
                <a:ext cx="170930" cy="0"/>
              </a:xfrm>
              <a:prstGeom prst="line">
                <a:avLst/>
              </a:prstGeom>
              <a:ln w="19050">
                <a:solidFill>
                  <a:srgbClr val="F0AB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5" name="Diamond 554"/>
              <p:cNvSpPr/>
              <p:nvPr/>
            </p:nvSpPr>
            <p:spPr>
              <a:xfrm>
                <a:off x="5651065" y="2409234"/>
                <a:ext cx="73152" cy="73152"/>
              </a:xfrm>
              <a:prstGeom prst="diamond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5494099" y="2231864"/>
                <a:ext cx="72000" cy="72000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57" name="Diamond 556"/>
              <p:cNvSpPr/>
              <p:nvPr/>
            </p:nvSpPr>
            <p:spPr>
              <a:xfrm>
                <a:off x="5492533" y="2409234"/>
                <a:ext cx="73152" cy="73152"/>
              </a:xfrm>
              <a:prstGeom prst="diamond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543" name="Group 542"/>
            <p:cNvGrpSpPr/>
            <p:nvPr/>
          </p:nvGrpSpPr>
          <p:grpSpPr>
            <a:xfrm>
              <a:off x="619789" y="1403490"/>
              <a:ext cx="6177065" cy="428317"/>
              <a:chOff x="658010" y="1658221"/>
              <a:chExt cx="6177065" cy="428317"/>
            </a:xfrm>
          </p:grpSpPr>
          <p:sp>
            <p:nvSpPr>
              <p:cNvPr id="547" name="Rectangle 546"/>
              <p:cNvSpPr/>
              <p:nvPr/>
            </p:nvSpPr>
            <p:spPr>
              <a:xfrm>
                <a:off x="658010" y="1658221"/>
                <a:ext cx="2748830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1333" dirty="0"/>
                  <a:t>Placebo (N=148)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70 mg Q4W (low dose) (N=145)</a:t>
                </a:r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3752019" y="1671135"/>
                <a:ext cx="3083056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pt-BR" sz="1333" dirty="0"/>
                  <a:t>Tezepelumab 210 mg Q4W (medium dose) (N=145)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280 mg Q2W (high dose) (N=146)</a:t>
                </a:r>
              </a:p>
            </p:txBody>
          </p:sp>
        </p:grpSp>
      </p:grpSp>
      <p:sp>
        <p:nvSpPr>
          <p:cNvPr id="565" name="Rectangle 564"/>
          <p:cNvSpPr/>
          <p:nvPr/>
        </p:nvSpPr>
        <p:spPr>
          <a:xfrm>
            <a:off x="8647728" y="1862150"/>
            <a:ext cx="3059792" cy="76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1467" b="1" dirty="0"/>
              <a:t>Difference in change from baseline at Week 50</a:t>
            </a:r>
          </a:p>
          <a:p>
            <a:pPr lvl="0" algn="ctr">
              <a:defRPr/>
            </a:pPr>
            <a:r>
              <a:rPr lang="en-GB" sz="1467" b="1" dirty="0"/>
              <a:t>(p-value)</a:t>
            </a:r>
          </a:p>
        </p:txBody>
      </p:sp>
      <p:graphicFrame>
        <p:nvGraphicFramePr>
          <p:cNvPr id="530" name="Table 529"/>
          <p:cNvGraphicFramePr>
            <a:graphicFrameLocks noGrp="1"/>
          </p:cNvGraphicFramePr>
          <p:nvPr>
            <p:extLst/>
          </p:nvPr>
        </p:nvGraphicFramePr>
        <p:xfrm>
          <a:off x="8774493" y="2634557"/>
          <a:ext cx="286750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–0.20</a:t>
                      </a:r>
                    </a:p>
                    <a:p>
                      <a:pPr algn="ctr"/>
                      <a:r>
                        <a:rPr lang="en-GB" sz="1500" dirty="0"/>
                        <a:t>(0.077)</a:t>
                      </a:r>
                    </a:p>
                  </a:txBody>
                  <a:tcPr marL="121920" marR="121920" marT="60960" marB="60960">
                    <a:solidFill>
                      <a:srgbClr val="0038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–0.34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aseline="0" dirty="0"/>
                        <a:t>(0.003) </a:t>
                      </a:r>
                      <a:endParaRPr lang="en-GB" sz="1500" dirty="0"/>
                    </a:p>
                  </a:txBody>
                  <a:tcPr marL="121920" marR="121920" marT="60960" marB="60960">
                    <a:solidFill>
                      <a:srgbClr val="D000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–0.33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aseline="0" dirty="0"/>
                        <a:t>(0.004) </a:t>
                      </a:r>
                      <a:endParaRPr lang="en-GB" sz="1500" dirty="0"/>
                    </a:p>
                  </a:txBody>
                  <a:tcPr marL="121920" marR="121920" marT="60960" marB="60960">
                    <a:solidFill>
                      <a:srgbClr val="F0A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496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Phase </a:t>
            </a:r>
            <a:r>
              <a:rPr lang="en-GB" dirty="0"/>
              <a:t>II Study: Effect in Quality of Life (AQLQ(S)+12)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CB6858-F2FA-449F-934B-5B870ABE48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aseline="30000" dirty="0" err="1"/>
              <a:t>a</a:t>
            </a:r>
            <a:r>
              <a:rPr lang="en-US" dirty="0" err="1"/>
              <a:t>Least</a:t>
            </a:r>
            <a:r>
              <a:rPr lang="en-US" dirty="0"/>
              <a:t> squares mean and standard error of the observed data were plotted over time. Approximately 25% and 66% of data were missing at Weeks 48 and 52, respectively.</a:t>
            </a:r>
          </a:p>
          <a:p>
            <a:r>
              <a:rPr lang="en-US" dirty="0"/>
              <a:t>AQLQ(S)+12(S) = Asthma Quality of Life Questionnaire for patients ≥12 years of age; Q2W = every 2 weeks; Q4W = every 4 weeks.</a:t>
            </a:r>
            <a:br>
              <a:rPr lang="en-US" dirty="0"/>
            </a:br>
            <a:r>
              <a:rPr lang="da-DK" dirty="0"/>
              <a:t>Corren J et al.</a:t>
            </a:r>
            <a:r>
              <a:rPr lang="da-DK" i="1" dirty="0"/>
              <a:t> </a:t>
            </a:r>
            <a:r>
              <a:rPr lang="da-DK" dirty="0"/>
              <a:t>Supplementary appendix.</a:t>
            </a:r>
            <a:r>
              <a:rPr lang="da-DK" i="1" dirty="0"/>
              <a:t> N Engl J Med. </a:t>
            </a:r>
            <a:r>
              <a:rPr lang="da-DK" dirty="0"/>
              <a:t>2017;377:936-946</a:t>
            </a:r>
            <a:r>
              <a:rPr lang="en-US" dirty="0"/>
              <a:t>.</a:t>
            </a:r>
            <a:endParaRPr lang="da-DK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13021" y="729109"/>
            <a:ext cx="96000" cy="960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67" baseline="-2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613539" y="1851273"/>
            <a:ext cx="9557017" cy="4104729"/>
            <a:chOff x="2050444" y="1962674"/>
            <a:chExt cx="4664681" cy="2318694"/>
          </a:xfrm>
        </p:grpSpPr>
        <p:grpSp>
          <p:nvGrpSpPr>
            <p:cNvPr id="5" name="Group 4"/>
            <p:cNvGrpSpPr/>
            <p:nvPr/>
          </p:nvGrpSpPr>
          <p:grpSpPr>
            <a:xfrm>
              <a:off x="2050444" y="1962674"/>
              <a:ext cx="4664681" cy="2169002"/>
              <a:chOff x="2050444" y="1962674"/>
              <a:chExt cx="4664681" cy="2169002"/>
            </a:xfrm>
          </p:grpSpPr>
          <p:sp>
            <p:nvSpPr>
              <p:cNvPr id="289" name="Rectangle 288"/>
              <p:cNvSpPr/>
              <p:nvPr/>
            </p:nvSpPr>
            <p:spPr>
              <a:xfrm rot="16200000">
                <a:off x="1225811" y="2787307"/>
                <a:ext cx="1914722" cy="265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67" b="1" dirty="0"/>
                  <a:t>Least-Squares Mean Change </a:t>
                </a:r>
              </a:p>
              <a:p>
                <a:pPr algn="ctr"/>
                <a:r>
                  <a:rPr lang="en-US" sz="1467" b="1" dirty="0"/>
                  <a:t>in AQLQ(S)+12</a:t>
                </a:r>
                <a:r>
                  <a:rPr lang="en-US" sz="1467" b="1" baseline="30000" dirty="0"/>
                  <a:t>1,a</a:t>
                </a:r>
                <a:endParaRPr lang="en-US" sz="1467" b="1" dirty="0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2317301" y="2028283"/>
                <a:ext cx="4397824" cy="2103393"/>
                <a:chOff x="2317301" y="2028283"/>
                <a:chExt cx="4397824" cy="2103393"/>
              </a:xfrm>
            </p:grpSpPr>
            <p:grpSp>
              <p:nvGrpSpPr>
                <p:cNvPr id="804" name="Group 803"/>
                <p:cNvGrpSpPr/>
                <p:nvPr/>
              </p:nvGrpSpPr>
              <p:grpSpPr>
                <a:xfrm>
                  <a:off x="3041409" y="2390775"/>
                  <a:ext cx="3501369" cy="1434206"/>
                  <a:chOff x="3041409" y="2390775"/>
                  <a:chExt cx="3501369" cy="1434206"/>
                </a:xfrm>
              </p:grpSpPr>
              <p:grpSp>
                <p:nvGrpSpPr>
                  <p:cNvPr id="803" name="Group 802"/>
                  <p:cNvGrpSpPr/>
                  <p:nvPr/>
                </p:nvGrpSpPr>
                <p:grpSpPr>
                  <a:xfrm>
                    <a:off x="3041409" y="2460691"/>
                    <a:ext cx="3501369" cy="1364290"/>
                    <a:chOff x="3041409" y="2460691"/>
                    <a:chExt cx="3501369" cy="1364290"/>
                  </a:xfrm>
                </p:grpSpPr>
                <p:sp>
                  <p:nvSpPr>
                    <p:cNvPr id="127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93822" y="2962831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383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61315" y="2788799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143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25144" y="2623106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159" name="Rectangle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93922" y="2657541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189" name="Rectangle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59034" y="2625791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205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82909" y="2596118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221" name="Rectangl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5734" y="2559606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387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52784" y="2540066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391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722" y="2540556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395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77757" y="2531031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399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44946" y="2475468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403" name="Rectangl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05297" y="2460691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407" name="Rectangle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74378" y="2545228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408" name="Rectangle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1409" y="3756581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</p:grpSp>
              <p:grpSp>
                <p:nvGrpSpPr>
                  <p:cNvPr id="722" name="Group 721"/>
                  <p:cNvGrpSpPr/>
                  <p:nvPr/>
                </p:nvGrpSpPr>
                <p:grpSpPr>
                  <a:xfrm>
                    <a:off x="3060700" y="2390775"/>
                    <a:ext cx="3457575" cy="1393825"/>
                    <a:chOff x="3060700" y="2390775"/>
                    <a:chExt cx="3457575" cy="1393825"/>
                  </a:xfrm>
                </p:grpSpPr>
                <p:sp>
                  <p:nvSpPr>
                    <p:cNvPr id="723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3060700" y="2489200"/>
                      <a:ext cx="3444875" cy="1295400"/>
                    </a:xfrm>
                    <a:custGeom>
                      <a:avLst/>
                      <a:gdLst>
                        <a:gd name="T0" fmla="*/ 2170 w 2170"/>
                        <a:gd name="T1" fmla="*/ 54 h 816"/>
                        <a:gd name="T2" fmla="*/ 2001 w 2170"/>
                        <a:gd name="T3" fmla="*/ 0 h 816"/>
                        <a:gd name="T4" fmla="*/ 1838 w 2170"/>
                        <a:gd name="T5" fmla="*/ 8 h 816"/>
                        <a:gd name="T6" fmla="*/ 1669 w 2170"/>
                        <a:gd name="T7" fmla="*/ 44 h 816"/>
                        <a:gd name="T8" fmla="*/ 1503 w 2170"/>
                        <a:gd name="T9" fmla="*/ 48 h 816"/>
                        <a:gd name="T10" fmla="*/ 1340 w 2170"/>
                        <a:gd name="T11" fmla="*/ 52 h 816"/>
                        <a:gd name="T12" fmla="*/ 1171 w 2170"/>
                        <a:gd name="T13" fmla="*/ 84 h 816"/>
                        <a:gd name="T14" fmla="*/ 1006 w 2170"/>
                        <a:gd name="T15" fmla="*/ 58 h 816"/>
                        <a:gd name="T16" fmla="*/ 848 w 2170"/>
                        <a:gd name="T17" fmla="*/ 104 h 816"/>
                        <a:gd name="T18" fmla="*/ 671 w 2170"/>
                        <a:gd name="T19" fmla="*/ 122 h 816"/>
                        <a:gd name="T20" fmla="*/ 504 w 2170"/>
                        <a:gd name="T21" fmla="*/ 100 h 816"/>
                        <a:gd name="T22" fmla="*/ 337 w 2170"/>
                        <a:gd name="T23" fmla="*/ 206 h 816"/>
                        <a:gd name="T24" fmla="*/ 167 w 2170"/>
                        <a:gd name="T25" fmla="*/ 316 h 816"/>
                        <a:gd name="T26" fmla="*/ 0 w 2170"/>
                        <a:gd name="T27" fmla="*/ 816 h 8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170" h="816">
                          <a:moveTo>
                            <a:pt x="2170" y="54"/>
                          </a:moveTo>
                          <a:lnTo>
                            <a:pt x="2001" y="0"/>
                          </a:lnTo>
                          <a:lnTo>
                            <a:pt x="1838" y="8"/>
                          </a:lnTo>
                          <a:lnTo>
                            <a:pt x="1669" y="44"/>
                          </a:lnTo>
                          <a:lnTo>
                            <a:pt x="1503" y="48"/>
                          </a:lnTo>
                          <a:lnTo>
                            <a:pt x="1340" y="52"/>
                          </a:lnTo>
                          <a:lnTo>
                            <a:pt x="1171" y="84"/>
                          </a:lnTo>
                          <a:lnTo>
                            <a:pt x="1006" y="58"/>
                          </a:lnTo>
                          <a:lnTo>
                            <a:pt x="848" y="104"/>
                          </a:lnTo>
                          <a:lnTo>
                            <a:pt x="671" y="122"/>
                          </a:lnTo>
                          <a:lnTo>
                            <a:pt x="504" y="100"/>
                          </a:lnTo>
                          <a:lnTo>
                            <a:pt x="337" y="206"/>
                          </a:lnTo>
                          <a:lnTo>
                            <a:pt x="167" y="316"/>
                          </a:lnTo>
                          <a:lnTo>
                            <a:pt x="0" y="816"/>
                          </a:lnTo>
                        </a:path>
                      </a:pathLst>
                    </a:cu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24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25813" y="2901950"/>
                      <a:ext cx="0" cy="1746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25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3113" y="28987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26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3113" y="3073400"/>
                      <a:ext cx="25400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27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95688" y="2724150"/>
                      <a:ext cx="0" cy="1841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28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82988" y="2720975"/>
                      <a:ext cx="23812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29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82988" y="2905125"/>
                      <a:ext cx="23812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30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60800" y="2559050"/>
                      <a:ext cx="0" cy="17780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31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8100" y="25590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32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8100" y="27336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33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25913" y="2593975"/>
                      <a:ext cx="0" cy="17780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34" name="Rectangl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13213" y="25908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35" name="Rectangl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13213" y="27717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36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4200" y="2568575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37" name="Rectangl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1500" y="2565400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38" name="Rectangl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1500" y="2746375"/>
                      <a:ext cx="22225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39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16488" y="2530475"/>
                      <a:ext cx="0" cy="1873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40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03788" y="25273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41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03788" y="271462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42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60900" y="2495550"/>
                      <a:ext cx="0" cy="1841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43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8200" y="24923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44" name="Rectangl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8200" y="267652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45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87950" y="2473325"/>
                      <a:ext cx="0" cy="19050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46" name="Rectangl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75250" y="247332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47" name="Rectangl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75250" y="2660650"/>
                      <a:ext cx="25400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48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46713" y="2470150"/>
                      <a:ext cx="0" cy="1873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49" name="Rectangl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34013" y="24669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50" name="Rectangl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34013" y="26574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51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13413" y="2460625"/>
                      <a:ext cx="0" cy="1873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52" name="Rectangle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00713" y="24574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53" name="Rectangl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00713" y="26479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5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78525" y="2409825"/>
                      <a:ext cx="0" cy="1873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55" name="Rectangl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65825" y="24066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56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37288" y="2390775"/>
                      <a:ext cx="0" cy="1936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57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24588" y="23907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58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24588" y="25812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59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05575" y="2463800"/>
                      <a:ext cx="0" cy="2254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60" name="Rectangle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96050" y="2463800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61" name="Rectangl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96050" y="2689225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62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65825" y="25971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</p:grpSp>
            </p:grpSp>
            <p:grpSp>
              <p:nvGrpSpPr>
                <p:cNvPr id="802" name="Group 801"/>
                <p:cNvGrpSpPr/>
                <p:nvPr/>
              </p:nvGrpSpPr>
              <p:grpSpPr>
                <a:xfrm>
                  <a:off x="3048579" y="2254250"/>
                  <a:ext cx="3516450" cy="1568770"/>
                  <a:chOff x="3048579" y="2254250"/>
                  <a:chExt cx="3516450" cy="1568770"/>
                </a:xfrm>
              </p:grpSpPr>
              <p:grpSp>
                <p:nvGrpSpPr>
                  <p:cNvPr id="801" name="Group 800"/>
                  <p:cNvGrpSpPr/>
                  <p:nvPr/>
                </p:nvGrpSpPr>
                <p:grpSpPr>
                  <a:xfrm>
                    <a:off x="3048579" y="2329045"/>
                    <a:ext cx="3516450" cy="1493975"/>
                    <a:chOff x="3048579" y="2329045"/>
                    <a:chExt cx="3516450" cy="1493975"/>
                  </a:xfrm>
                </p:grpSpPr>
                <p:sp>
                  <p:nvSpPr>
                    <p:cNvPr id="551" name="Freeform 85"/>
                    <p:cNvSpPr>
                      <a:spLocks/>
                    </p:cNvSpPr>
                    <p:nvPr/>
                  </p:nvSpPr>
                  <p:spPr bwMode="auto">
                    <a:xfrm>
                      <a:off x="3313692" y="2979920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52" name="Freeform 89"/>
                    <p:cNvSpPr>
                      <a:spLocks/>
                    </p:cNvSpPr>
                    <p:nvPr/>
                  </p:nvSpPr>
                  <p:spPr bwMode="auto">
                    <a:xfrm>
                      <a:off x="3580545" y="2751320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53" name="Freeform 93"/>
                    <p:cNvSpPr>
                      <a:spLocks/>
                    </p:cNvSpPr>
                    <p:nvPr/>
                  </p:nvSpPr>
                  <p:spPr bwMode="auto">
                    <a:xfrm>
                      <a:off x="3845504" y="2738620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54" name="Freeform 97"/>
                    <p:cNvSpPr>
                      <a:spLocks/>
                    </p:cNvSpPr>
                    <p:nvPr/>
                  </p:nvSpPr>
                  <p:spPr bwMode="auto">
                    <a:xfrm>
                      <a:off x="4110617" y="2700520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55" name="Freeform 101"/>
                    <p:cNvSpPr>
                      <a:spLocks/>
                    </p:cNvSpPr>
                    <p:nvPr/>
                  </p:nvSpPr>
                  <p:spPr bwMode="auto">
                    <a:xfrm>
                      <a:off x="4375729" y="2589395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56" name="Freeform 105"/>
                    <p:cNvSpPr>
                      <a:spLocks/>
                    </p:cNvSpPr>
                    <p:nvPr/>
                  </p:nvSpPr>
                  <p:spPr bwMode="auto">
                    <a:xfrm>
                      <a:off x="4907542" y="2494145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57" name="Freeform 109"/>
                    <p:cNvSpPr>
                      <a:spLocks/>
                    </p:cNvSpPr>
                    <p:nvPr/>
                  </p:nvSpPr>
                  <p:spPr bwMode="auto">
                    <a:xfrm>
                      <a:off x="4642582" y="2494145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58" name="Freeform 113"/>
                    <p:cNvSpPr>
                      <a:spLocks/>
                    </p:cNvSpPr>
                    <p:nvPr/>
                  </p:nvSpPr>
                  <p:spPr bwMode="auto">
                    <a:xfrm>
                      <a:off x="5175829" y="2459220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59" name="Freeform 117"/>
                    <p:cNvSpPr>
                      <a:spLocks/>
                    </p:cNvSpPr>
                    <p:nvPr/>
                  </p:nvSpPr>
                  <p:spPr bwMode="auto">
                    <a:xfrm>
                      <a:off x="5437767" y="2424295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60" name="Freeform 121"/>
                    <p:cNvSpPr>
                      <a:spLocks/>
                    </p:cNvSpPr>
                    <p:nvPr/>
                  </p:nvSpPr>
                  <p:spPr bwMode="auto">
                    <a:xfrm>
                      <a:off x="5704467" y="2443345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61" name="Freeform 125"/>
                    <p:cNvSpPr>
                      <a:spLocks/>
                    </p:cNvSpPr>
                    <p:nvPr/>
                  </p:nvSpPr>
                  <p:spPr bwMode="auto">
                    <a:xfrm>
                      <a:off x="5966404" y="2379845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62" name="Freeform 129"/>
                    <p:cNvSpPr>
                      <a:spLocks/>
                    </p:cNvSpPr>
                    <p:nvPr/>
                  </p:nvSpPr>
                  <p:spPr bwMode="auto">
                    <a:xfrm>
                      <a:off x="6228342" y="2376670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63" name="Freeform 133"/>
                    <p:cNvSpPr>
                      <a:spLocks/>
                    </p:cNvSpPr>
                    <p:nvPr/>
                  </p:nvSpPr>
                  <p:spPr bwMode="auto">
                    <a:xfrm>
                      <a:off x="6496629" y="2329045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64" name="Freeform 134"/>
                    <p:cNvSpPr>
                      <a:spLocks/>
                    </p:cNvSpPr>
                    <p:nvPr/>
                  </p:nvSpPr>
                  <p:spPr bwMode="auto">
                    <a:xfrm>
                      <a:off x="3048579" y="3754620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</p:grpSp>
              <p:grpSp>
                <p:nvGrpSpPr>
                  <p:cNvPr id="681" name="Group 680"/>
                  <p:cNvGrpSpPr/>
                  <p:nvPr/>
                </p:nvGrpSpPr>
                <p:grpSpPr>
                  <a:xfrm>
                    <a:off x="3079750" y="2254250"/>
                    <a:ext cx="3457575" cy="1530350"/>
                    <a:chOff x="3079750" y="2254250"/>
                    <a:chExt cx="3457575" cy="1530350"/>
                  </a:xfrm>
                </p:grpSpPr>
                <p:sp>
                  <p:nvSpPr>
                    <p:cNvPr id="682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3079750" y="2359025"/>
                      <a:ext cx="3444875" cy="1425575"/>
                    </a:xfrm>
                    <a:custGeom>
                      <a:avLst/>
                      <a:gdLst>
                        <a:gd name="T0" fmla="*/ 2170 w 2170"/>
                        <a:gd name="T1" fmla="*/ 0 h 898"/>
                        <a:gd name="T2" fmla="*/ 2003 w 2170"/>
                        <a:gd name="T3" fmla="*/ 28 h 898"/>
                        <a:gd name="T4" fmla="*/ 1838 w 2170"/>
                        <a:gd name="T5" fmla="*/ 30 h 898"/>
                        <a:gd name="T6" fmla="*/ 1671 w 2170"/>
                        <a:gd name="T7" fmla="*/ 70 h 898"/>
                        <a:gd name="T8" fmla="*/ 1503 w 2170"/>
                        <a:gd name="T9" fmla="*/ 58 h 898"/>
                        <a:gd name="T10" fmla="*/ 1338 w 2170"/>
                        <a:gd name="T11" fmla="*/ 82 h 898"/>
                        <a:gd name="T12" fmla="*/ 1169 w 2170"/>
                        <a:gd name="T13" fmla="*/ 106 h 898"/>
                        <a:gd name="T14" fmla="*/ 1004 w 2170"/>
                        <a:gd name="T15" fmla="*/ 104 h 898"/>
                        <a:gd name="T16" fmla="*/ 836 w 2170"/>
                        <a:gd name="T17" fmla="*/ 164 h 898"/>
                        <a:gd name="T18" fmla="*/ 669 w 2170"/>
                        <a:gd name="T19" fmla="*/ 234 h 898"/>
                        <a:gd name="T20" fmla="*/ 502 w 2170"/>
                        <a:gd name="T21" fmla="*/ 258 h 898"/>
                        <a:gd name="T22" fmla="*/ 346 w 2170"/>
                        <a:gd name="T23" fmla="*/ 268 h 898"/>
                        <a:gd name="T24" fmla="*/ 167 w 2170"/>
                        <a:gd name="T25" fmla="*/ 408 h 898"/>
                        <a:gd name="T26" fmla="*/ 0 w 2170"/>
                        <a:gd name="T27" fmla="*/ 898 h 89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170" h="898">
                          <a:moveTo>
                            <a:pt x="2170" y="0"/>
                          </a:moveTo>
                          <a:lnTo>
                            <a:pt x="2003" y="28"/>
                          </a:lnTo>
                          <a:lnTo>
                            <a:pt x="1838" y="30"/>
                          </a:lnTo>
                          <a:lnTo>
                            <a:pt x="1671" y="70"/>
                          </a:lnTo>
                          <a:lnTo>
                            <a:pt x="1503" y="58"/>
                          </a:lnTo>
                          <a:lnTo>
                            <a:pt x="1338" y="82"/>
                          </a:lnTo>
                          <a:lnTo>
                            <a:pt x="1169" y="106"/>
                          </a:lnTo>
                          <a:lnTo>
                            <a:pt x="1004" y="104"/>
                          </a:lnTo>
                          <a:lnTo>
                            <a:pt x="836" y="164"/>
                          </a:lnTo>
                          <a:lnTo>
                            <a:pt x="669" y="234"/>
                          </a:lnTo>
                          <a:lnTo>
                            <a:pt x="502" y="258"/>
                          </a:lnTo>
                          <a:lnTo>
                            <a:pt x="346" y="268"/>
                          </a:lnTo>
                          <a:lnTo>
                            <a:pt x="167" y="408"/>
                          </a:lnTo>
                          <a:lnTo>
                            <a:pt x="0" y="898"/>
                          </a:lnTo>
                        </a:path>
                      </a:pathLst>
                    </a:cu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83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63975" y="2682875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84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63975" y="2860675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85" name="Rectangle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9088" y="263842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86" name="Rectangle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9088" y="28194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87" name="Rectangl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4200" y="25273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88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26013" y="2435225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89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0900" y="2435225"/>
                      <a:ext cx="23812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90" name="Rectangl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91125" y="24003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91" name="Rectangl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91125" y="258762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92" name="Line 1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65763" y="2355850"/>
                      <a:ext cx="0" cy="1841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93" name="Rectangle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53063" y="23558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94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53063" y="25400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95" name="Rectangl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19763" y="23812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96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19763" y="2562225"/>
                      <a:ext cx="25400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97" name="Line 1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97575" y="2317750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98" name="Rectangle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84875" y="23145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99" name="Line 1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59513" y="2311400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00" name="Rectangle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6813" y="23114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01" name="Rectangle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6813" y="24923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02" name="Line 1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24625" y="2254250"/>
                      <a:ext cx="0" cy="2127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03" name="Rectangl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11925" y="22542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04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11925" y="24669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05" name="Line 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44863" y="2921000"/>
                      <a:ext cx="0" cy="17780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06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32163" y="29210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07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32163" y="30988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08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9975" y="2695575"/>
                      <a:ext cx="0" cy="1746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09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98863" y="2695575"/>
                      <a:ext cx="23812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10" name="Rectangl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98863" y="2870200"/>
                      <a:ext cx="23812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11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76675" y="2682875"/>
                      <a:ext cx="0" cy="17780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12" name="Line 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41788" y="2641600"/>
                      <a:ext cx="0" cy="17780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13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06900" y="2527300"/>
                      <a:ext cx="0" cy="1841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14" name="Rectangl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4200" y="27082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15" name="Line 1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38713" y="2438400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16" name="Line 1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73600" y="2438400"/>
                      <a:ext cx="0" cy="1841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17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0900" y="2619375"/>
                      <a:ext cx="23812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18" name="Line 1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03825" y="2400300"/>
                      <a:ext cx="0" cy="1873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19" name="Line 1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32463" y="2381250"/>
                      <a:ext cx="0" cy="1841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20" name="Rectangle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84875" y="24955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21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26013" y="2616200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</p:grpSp>
            </p:grpSp>
            <p:grpSp>
              <p:nvGrpSpPr>
                <p:cNvPr id="800" name="Group 799"/>
                <p:cNvGrpSpPr/>
                <p:nvPr/>
              </p:nvGrpSpPr>
              <p:grpSpPr>
                <a:xfrm>
                  <a:off x="2988626" y="2657475"/>
                  <a:ext cx="3518038" cy="1166711"/>
                  <a:chOff x="2988626" y="2657475"/>
                  <a:chExt cx="3518038" cy="1166711"/>
                </a:xfrm>
              </p:grpSpPr>
              <p:grpSp>
                <p:nvGrpSpPr>
                  <p:cNvPr id="799" name="Group 798"/>
                  <p:cNvGrpSpPr/>
                  <p:nvPr/>
                </p:nvGrpSpPr>
                <p:grpSpPr>
                  <a:xfrm>
                    <a:off x="2988626" y="2736611"/>
                    <a:ext cx="3518038" cy="1087575"/>
                    <a:chOff x="2988626" y="2736611"/>
                    <a:chExt cx="3518038" cy="1087575"/>
                  </a:xfrm>
                </p:grpSpPr>
                <p:sp>
                  <p:nvSpPr>
                    <p:cNvPr id="566" name="Oval 1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0089" y="3270011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67" name="Oval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29964" y="3104911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68" name="Oval 2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8726" y="2996961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69" name="Oval 2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0664" y="2977911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70" name="Oval 2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18951" y="2914411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71" name="Oval 2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0764" y="2885836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72" name="Oval 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8826" y="2885836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73" name="Oval 2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4514" y="2777886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74" name="Oval 2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15876" y="2800111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75" name="Oval 2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78607" y="2818167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76" name="Oval 2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9626" y="2828686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77" name="Oval 2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71564" y="2806461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78" name="Oval 2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38264" y="2736611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79" name="Oval 2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88626" y="3755786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</p:grpSp>
              <p:grpSp>
                <p:nvGrpSpPr>
                  <p:cNvPr id="599" name="Group 598"/>
                  <p:cNvGrpSpPr/>
                  <p:nvPr/>
                </p:nvGrpSpPr>
                <p:grpSpPr>
                  <a:xfrm>
                    <a:off x="3025775" y="2657475"/>
                    <a:ext cx="3459163" cy="1127125"/>
                    <a:chOff x="3025775" y="2657475"/>
                    <a:chExt cx="3459163" cy="1127125"/>
                  </a:xfrm>
                </p:grpSpPr>
                <p:sp>
                  <p:nvSpPr>
                    <p:cNvPr id="600" name="Freeform 189"/>
                    <p:cNvSpPr>
                      <a:spLocks/>
                    </p:cNvSpPr>
                    <p:nvPr/>
                  </p:nvSpPr>
                  <p:spPr bwMode="auto">
                    <a:xfrm>
                      <a:off x="3025775" y="2765425"/>
                      <a:ext cx="3446462" cy="1019175"/>
                    </a:xfrm>
                    <a:custGeom>
                      <a:avLst/>
                      <a:gdLst>
                        <a:gd name="T0" fmla="*/ 0 w 2171"/>
                        <a:gd name="T1" fmla="*/ 642 h 642"/>
                        <a:gd name="T2" fmla="*/ 171 w 2171"/>
                        <a:gd name="T3" fmla="*/ 336 h 642"/>
                        <a:gd name="T4" fmla="*/ 339 w 2171"/>
                        <a:gd name="T5" fmla="*/ 230 h 642"/>
                        <a:gd name="T6" fmla="*/ 508 w 2171"/>
                        <a:gd name="T7" fmla="*/ 164 h 642"/>
                        <a:gd name="T8" fmla="*/ 667 w 2171"/>
                        <a:gd name="T9" fmla="*/ 152 h 642"/>
                        <a:gd name="T10" fmla="*/ 836 w 2171"/>
                        <a:gd name="T11" fmla="*/ 112 h 642"/>
                        <a:gd name="T12" fmla="*/ 1006 w 2171"/>
                        <a:gd name="T13" fmla="*/ 96 h 642"/>
                        <a:gd name="T14" fmla="*/ 1171 w 2171"/>
                        <a:gd name="T15" fmla="*/ 94 h 642"/>
                        <a:gd name="T16" fmla="*/ 1338 w 2171"/>
                        <a:gd name="T17" fmla="*/ 40 h 642"/>
                        <a:gd name="T18" fmla="*/ 1503 w 2171"/>
                        <a:gd name="T19" fmla="*/ 50 h 642"/>
                        <a:gd name="T20" fmla="*/ 1671 w 2171"/>
                        <a:gd name="T21" fmla="*/ 26 h 642"/>
                        <a:gd name="T22" fmla="*/ 1838 w 2171"/>
                        <a:gd name="T23" fmla="*/ 58 h 642"/>
                        <a:gd name="T24" fmla="*/ 2003 w 2171"/>
                        <a:gd name="T25" fmla="*/ 44 h 642"/>
                        <a:gd name="T26" fmla="*/ 2171 w 2171"/>
                        <a:gd name="T27" fmla="*/ 0 h 6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171" h="642">
                          <a:moveTo>
                            <a:pt x="0" y="642"/>
                          </a:moveTo>
                          <a:lnTo>
                            <a:pt x="171" y="336"/>
                          </a:lnTo>
                          <a:lnTo>
                            <a:pt x="339" y="230"/>
                          </a:lnTo>
                          <a:lnTo>
                            <a:pt x="508" y="164"/>
                          </a:lnTo>
                          <a:lnTo>
                            <a:pt x="667" y="152"/>
                          </a:lnTo>
                          <a:lnTo>
                            <a:pt x="836" y="112"/>
                          </a:lnTo>
                          <a:lnTo>
                            <a:pt x="1006" y="96"/>
                          </a:lnTo>
                          <a:lnTo>
                            <a:pt x="1171" y="94"/>
                          </a:lnTo>
                          <a:lnTo>
                            <a:pt x="1338" y="40"/>
                          </a:lnTo>
                          <a:lnTo>
                            <a:pt x="1503" y="50"/>
                          </a:lnTo>
                          <a:lnTo>
                            <a:pt x="1671" y="26"/>
                          </a:lnTo>
                          <a:lnTo>
                            <a:pt x="1838" y="58"/>
                          </a:lnTo>
                          <a:lnTo>
                            <a:pt x="2003" y="44"/>
                          </a:lnTo>
                          <a:lnTo>
                            <a:pt x="2171" y="0"/>
                          </a:lnTo>
                        </a:path>
                      </a:pathLst>
                    </a:cu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01" name="Line 1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97238" y="3203575"/>
                      <a:ext cx="0" cy="1841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02" name="Rectangle 1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4538" y="32004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03" name="Rectangle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4538" y="338772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04" name="Line 1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63938" y="3048000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05" name="Rectangle 1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1238" y="304482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06" name="Rectangle 1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1238" y="32289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07" name="Line 1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2700" y="2933700"/>
                      <a:ext cx="0" cy="1873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08" name="Rectangle 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10000" y="29337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09" name="Rectangle 2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10000" y="3117850"/>
                      <a:ext cx="25400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10" name="Line 2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4638" y="2921000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11" name="Rectangle 2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938" y="29210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12" name="Rectangle 2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938" y="31019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13" name="Line 2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52925" y="2860675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14" name="Rectangle 2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40225" y="28575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15" name="Rectangle 2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40225" y="30384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16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84738" y="2825750"/>
                      <a:ext cx="0" cy="1841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17" name="Rectangle 2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2038" y="28225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18" name="Rectangle 2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2038" y="30099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19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22800" y="2825750"/>
                      <a:ext cx="0" cy="1841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20" name="Rectangle 2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0100" y="28225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21" name="Rectangle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0100" y="30099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22" name="Line 2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81663" y="2714625"/>
                      <a:ext cx="0" cy="1873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23" name="Rectangle 2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68963" y="2714625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24" name="Rectangle 2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68963" y="2901950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25" name="Line 2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49850" y="2736850"/>
                      <a:ext cx="0" cy="1873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26" name="Rectangle 2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37150" y="27368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27" name="Rectangle 2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37150" y="2921000"/>
                      <a:ext cx="25400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28" name="Line 2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11788" y="2755900"/>
                      <a:ext cx="0" cy="17780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29" name="Rectangle 2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03850" y="2752725"/>
                      <a:ext cx="20637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30" name="Rectangle 2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03850" y="2930525"/>
                      <a:ext cx="20637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31" name="Line 2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46775" y="2765425"/>
                      <a:ext cx="0" cy="1873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32" name="Rectangle 2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34075" y="2765425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33" name="Rectangle 2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34075" y="2949575"/>
                      <a:ext cx="22225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34" name="Line 2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05538" y="2740025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35" name="Rectangle 2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96013" y="2740025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36" name="Rectangle 2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96013" y="2921000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37" name="Line 2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72238" y="2660650"/>
                      <a:ext cx="0" cy="21590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38" name="Rectangle 2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59538" y="26574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39" name="Rectangle 2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59538" y="28765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</p:grpSp>
            </p:grpSp>
            <p:sp>
              <p:nvSpPr>
                <p:cNvPr id="36" name="Rectangle 35"/>
                <p:cNvSpPr/>
                <p:nvPr/>
              </p:nvSpPr>
              <p:spPr>
                <a:xfrm>
                  <a:off x="2335160" y="3644091"/>
                  <a:ext cx="299849" cy="269360"/>
                </a:xfrm>
                <a:prstGeom prst="rect">
                  <a:avLst/>
                </a:prstGeom>
              </p:spPr>
              <p:txBody>
                <a:bodyPr wrap="square" lIns="0" rIns="0" anchor="ctr">
                  <a:noAutofit/>
                </a:bodyPr>
                <a:lstStyle/>
                <a:p>
                  <a:pPr algn="r"/>
                  <a:r>
                    <a:rPr lang="en-US" sz="1200" dirty="0"/>
                    <a:t>0.00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317301" y="2028283"/>
                  <a:ext cx="299849" cy="269360"/>
                </a:xfrm>
                <a:prstGeom prst="rect">
                  <a:avLst/>
                </a:prstGeom>
              </p:spPr>
              <p:txBody>
                <a:bodyPr wrap="square" lIns="0" tIns="0" rIns="0" bIns="0" anchor="ctr">
                  <a:noAutofit/>
                </a:bodyPr>
                <a:lstStyle/>
                <a:p>
                  <a:pPr algn="r"/>
                  <a:r>
                    <a:rPr lang="en-US" sz="1200" dirty="0"/>
                    <a:t>1.50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335160" y="2566886"/>
                  <a:ext cx="299849" cy="269360"/>
                </a:xfrm>
                <a:prstGeom prst="rect">
                  <a:avLst/>
                </a:prstGeom>
              </p:spPr>
              <p:txBody>
                <a:bodyPr wrap="square" lIns="0" tIns="0" rIns="0" bIns="0" anchor="ctr">
                  <a:noAutofit/>
                </a:bodyPr>
                <a:lstStyle/>
                <a:p>
                  <a:pPr algn="r"/>
                  <a:r>
                    <a:rPr lang="en-US" sz="1200" dirty="0"/>
                    <a:t>1.00</a:t>
                  </a: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335160" y="3105487"/>
                  <a:ext cx="299849" cy="269360"/>
                </a:xfrm>
                <a:prstGeom prst="rect">
                  <a:avLst/>
                </a:prstGeom>
              </p:spPr>
              <p:txBody>
                <a:bodyPr wrap="square" lIns="0" rIns="0" anchor="ctr">
                  <a:noAutofit/>
                </a:bodyPr>
                <a:lstStyle/>
                <a:p>
                  <a:pPr algn="r"/>
                  <a:r>
                    <a:rPr lang="en-US" sz="1200" dirty="0"/>
                    <a:t>0.50</a:t>
                  </a: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335160" y="2297584"/>
                  <a:ext cx="299849" cy="269360"/>
                </a:xfrm>
                <a:prstGeom prst="rect">
                  <a:avLst/>
                </a:prstGeom>
              </p:spPr>
              <p:txBody>
                <a:bodyPr wrap="square" lIns="0" tIns="0" rIns="0" bIns="0" anchor="ctr">
                  <a:noAutofit/>
                </a:bodyPr>
                <a:lstStyle/>
                <a:p>
                  <a:pPr algn="r"/>
                  <a:r>
                    <a:rPr lang="en-US" sz="1200" dirty="0"/>
                    <a:t>1.25</a:t>
                  </a: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2335160" y="2836186"/>
                  <a:ext cx="299849" cy="269360"/>
                </a:xfrm>
                <a:prstGeom prst="rect">
                  <a:avLst/>
                </a:prstGeom>
              </p:spPr>
              <p:txBody>
                <a:bodyPr wrap="square" lIns="0" tIns="0" rIns="0" bIns="0" anchor="ctr">
                  <a:noAutofit/>
                </a:bodyPr>
                <a:lstStyle/>
                <a:p>
                  <a:pPr algn="r"/>
                  <a:r>
                    <a:rPr lang="en-US" sz="1200" dirty="0"/>
                    <a:t>0.75</a:t>
                  </a: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2335160" y="3374788"/>
                  <a:ext cx="299849" cy="269360"/>
                </a:xfrm>
                <a:prstGeom prst="rect">
                  <a:avLst/>
                </a:prstGeom>
              </p:spPr>
              <p:txBody>
                <a:bodyPr wrap="square" lIns="0" rIns="0" anchor="ctr">
                  <a:noAutofit/>
                </a:bodyPr>
                <a:lstStyle/>
                <a:p>
                  <a:pPr algn="r"/>
                  <a:r>
                    <a:rPr lang="en-US" sz="1200" dirty="0"/>
                    <a:t>0.25</a:t>
                  </a:r>
                </a:p>
              </p:txBody>
            </p:sp>
            <p:sp>
              <p:nvSpPr>
                <p:cNvPr id="65" name="Freeform 5"/>
                <p:cNvSpPr>
                  <a:spLocks/>
                </p:cNvSpPr>
                <p:nvPr/>
              </p:nvSpPr>
              <p:spPr bwMode="auto">
                <a:xfrm>
                  <a:off x="2728913" y="2159000"/>
                  <a:ext cx="3986212" cy="1762125"/>
                </a:xfrm>
                <a:custGeom>
                  <a:avLst/>
                  <a:gdLst>
                    <a:gd name="T0" fmla="*/ 0 w 2511"/>
                    <a:gd name="T1" fmla="*/ 0 h 1110"/>
                    <a:gd name="T2" fmla="*/ 0 w 2511"/>
                    <a:gd name="T3" fmla="*/ 1110 h 1110"/>
                    <a:gd name="T4" fmla="*/ 2511 w 2511"/>
                    <a:gd name="T5" fmla="*/ 1110 h 1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11" h="1110">
                      <a:moveTo>
                        <a:pt x="0" y="0"/>
                      </a:moveTo>
                      <a:lnTo>
                        <a:pt x="0" y="1110"/>
                      </a:lnTo>
                      <a:lnTo>
                        <a:pt x="2511" y="1110"/>
                      </a:lnTo>
                    </a:path>
                  </a:pathLst>
                </a:cu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7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687638" y="2160586"/>
                  <a:ext cx="3810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2687638" y="2434696"/>
                  <a:ext cx="3810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70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2687638" y="2704042"/>
                  <a:ext cx="3810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71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687638" y="2973388"/>
                  <a:ext cx="3810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73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687638" y="3242734"/>
                  <a:ext cx="3810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75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2687638" y="3512080"/>
                  <a:ext cx="3810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76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2687638" y="3781425"/>
                  <a:ext cx="3810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78" name="Line 13"/>
                <p:cNvSpPr>
                  <a:spLocks noChangeShapeType="1"/>
                </p:cNvSpPr>
                <p:nvPr/>
              </p:nvSpPr>
              <p:spPr bwMode="auto">
                <a:xfrm>
                  <a:off x="3048000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80" name="Line 14"/>
                <p:cNvSpPr>
                  <a:spLocks noChangeShapeType="1"/>
                </p:cNvSpPr>
                <p:nvPr/>
              </p:nvSpPr>
              <p:spPr bwMode="auto">
                <a:xfrm>
                  <a:off x="3313113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88" name="Line 15"/>
                <p:cNvSpPr>
                  <a:spLocks noChangeShapeType="1"/>
                </p:cNvSpPr>
                <p:nvPr/>
              </p:nvSpPr>
              <p:spPr bwMode="auto">
                <a:xfrm>
                  <a:off x="3576638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89" name="Line 16"/>
                <p:cNvSpPr>
                  <a:spLocks noChangeShapeType="1"/>
                </p:cNvSpPr>
                <p:nvPr/>
              </p:nvSpPr>
              <p:spPr bwMode="auto">
                <a:xfrm>
                  <a:off x="3841750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91" name="Line 17"/>
                <p:cNvSpPr>
                  <a:spLocks noChangeShapeType="1"/>
                </p:cNvSpPr>
                <p:nvPr/>
              </p:nvSpPr>
              <p:spPr bwMode="auto">
                <a:xfrm>
                  <a:off x="4106863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93" name="Line 18"/>
                <p:cNvSpPr>
                  <a:spLocks noChangeShapeType="1"/>
                </p:cNvSpPr>
                <p:nvPr/>
              </p:nvSpPr>
              <p:spPr bwMode="auto">
                <a:xfrm>
                  <a:off x="4371975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95" name="Line 19"/>
                <p:cNvSpPr>
                  <a:spLocks noChangeShapeType="1"/>
                </p:cNvSpPr>
                <p:nvPr/>
              </p:nvSpPr>
              <p:spPr bwMode="auto">
                <a:xfrm>
                  <a:off x="4635500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97" name="Line 20"/>
                <p:cNvSpPr>
                  <a:spLocks noChangeShapeType="1"/>
                </p:cNvSpPr>
                <p:nvPr/>
              </p:nvSpPr>
              <p:spPr bwMode="auto">
                <a:xfrm>
                  <a:off x="4900613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98" name="Line 21"/>
                <p:cNvSpPr>
                  <a:spLocks noChangeShapeType="1"/>
                </p:cNvSpPr>
                <p:nvPr/>
              </p:nvSpPr>
              <p:spPr bwMode="auto">
                <a:xfrm>
                  <a:off x="5165725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99" name="Line 22"/>
                <p:cNvSpPr>
                  <a:spLocks noChangeShapeType="1"/>
                </p:cNvSpPr>
                <p:nvPr/>
              </p:nvSpPr>
              <p:spPr bwMode="auto">
                <a:xfrm>
                  <a:off x="5427663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01" name="Line 23"/>
                <p:cNvSpPr>
                  <a:spLocks noChangeShapeType="1"/>
                </p:cNvSpPr>
                <p:nvPr/>
              </p:nvSpPr>
              <p:spPr bwMode="auto">
                <a:xfrm>
                  <a:off x="5694363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02" name="Line 24"/>
                <p:cNvSpPr>
                  <a:spLocks noChangeShapeType="1"/>
                </p:cNvSpPr>
                <p:nvPr/>
              </p:nvSpPr>
              <p:spPr bwMode="auto">
                <a:xfrm>
                  <a:off x="5959475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04" name="Line 25"/>
                <p:cNvSpPr>
                  <a:spLocks noChangeShapeType="1"/>
                </p:cNvSpPr>
                <p:nvPr/>
              </p:nvSpPr>
              <p:spPr bwMode="auto">
                <a:xfrm>
                  <a:off x="6221413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05" name="Line 26"/>
                <p:cNvSpPr>
                  <a:spLocks noChangeShapeType="1"/>
                </p:cNvSpPr>
                <p:nvPr/>
              </p:nvSpPr>
              <p:spPr bwMode="auto">
                <a:xfrm>
                  <a:off x="6488113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grpSp>
              <p:nvGrpSpPr>
                <p:cNvPr id="806" name="Group 805"/>
                <p:cNvGrpSpPr/>
                <p:nvPr/>
              </p:nvGrpSpPr>
              <p:grpSpPr>
                <a:xfrm>
                  <a:off x="3013538" y="2533650"/>
                  <a:ext cx="3505092" cy="1284187"/>
                  <a:chOff x="3013538" y="2533650"/>
                  <a:chExt cx="3505092" cy="1284187"/>
                </a:xfrm>
              </p:grpSpPr>
              <p:grpSp>
                <p:nvGrpSpPr>
                  <p:cNvPr id="805" name="Group 804"/>
                  <p:cNvGrpSpPr/>
                  <p:nvPr/>
                </p:nvGrpSpPr>
                <p:grpSpPr>
                  <a:xfrm>
                    <a:off x="3013538" y="2600087"/>
                    <a:ext cx="3505092" cy="1217750"/>
                    <a:chOff x="3013538" y="2600087"/>
                    <a:chExt cx="3505092" cy="1217750"/>
                  </a:xfrm>
                </p:grpSpPr>
                <p:sp>
                  <p:nvSpPr>
                    <p:cNvPr id="581" name="Freeform 171"/>
                    <p:cNvSpPr>
                      <a:spLocks/>
                    </p:cNvSpPr>
                    <p:nvPr/>
                  </p:nvSpPr>
                  <p:spPr bwMode="auto">
                    <a:xfrm>
                      <a:off x="5395885" y="2736612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solidFill>
                        <a:srgbClr val="003865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82" name="Freeform 147"/>
                    <p:cNvSpPr>
                      <a:spLocks/>
                    </p:cNvSpPr>
                    <p:nvPr/>
                  </p:nvSpPr>
                  <p:spPr bwMode="auto">
                    <a:xfrm>
                      <a:off x="3804113" y="2892187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83" name="Freeform 151"/>
                    <p:cNvSpPr>
                      <a:spLocks/>
                    </p:cNvSpPr>
                    <p:nvPr/>
                  </p:nvSpPr>
                  <p:spPr bwMode="auto">
                    <a:xfrm>
                      <a:off x="4069226" y="2730262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84" name="Freeform 155"/>
                    <p:cNvSpPr>
                      <a:spLocks/>
                    </p:cNvSpPr>
                    <p:nvPr/>
                  </p:nvSpPr>
                  <p:spPr bwMode="auto">
                    <a:xfrm>
                      <a:off x="4337022" y="2708037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85" name="Freeform 159"/>
                    <p:cNvSpPr>
                      <a:spLocks/>
                    </p:cNvSpPr>
                    <p:nvPr/>
                  </p:nvSpPr>
                  <p:spPr bwMode="auto">
                    <a:xfrm>
                      <a:off x="4866151" y="2660412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86" name="Freeform 163"/>
                    <p:cNvSpPr>
                      <a:spLocks/>
                    </p:cNvSpPr>
                    <p:nvPr/>
                  </p:nvSpPr>
                  <p:spPr bwMode="auto">
                    <a:xfrm>
                      <a:off x="4603722" y="2657237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87" name="Freeform 167"/>
                    <p:cNvSpPr>
                      <a:spLocks/>
                    </p:cNvSpPr>
                    <p:nvPr/>
                  </p:nvSpPr>
                  <p:spPr bwMode="auto">
                    <a:xfrm>
                      <a:off x="5134438" y="2685812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88" name="Freeform 175"/>
                    <p:cNvSpPr>
                      <a:spLocks/>
                    </p:cNvSpPr>
                    <p:nvPr/>
                  </p:nvSpPr>
                  <p:spPr bwMode="auto">
                    <a:xfrm>
                      <a:off x="5656235" y="2685812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89" name="Freeform 179"/>
                    <p:cNvSpPr>
                      <a:spLocks/>
                    </p:cNvSpPr>
                    <p:nvPr/>
                  </p:nvSpPr>
                  <p:spPr bwMode="auto">
                    <a:xfrm>
                      <a:off x="5925013" y="2663587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90" name="Freeform 183"/>
                    <p:cNvSpPr>
                      <a:spLocks/>
                    </p:cNvSpPr>
                    <p:nvPr/>
                  </p:nvSpPr>
                  <p:spPr bwMode="auto">
                    <a:xfrm>
                      <a:off x="6189635" y="2657237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91" name="Freeform 139"/>
                    <p:cNvSpPr>
                      <a:spLocks/>
                    </p:cNvSpPr>
                    <p:nvPr/>
                  </p:nvSpPr>
                  <p:spPr bwMode="auto">
                    <a:xfrm>
                      <a:off x="3271810" y="3111262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92" name="Freeform 143"/>
                    <p:cNvSpPr>
                      <a:spLocks/>
                    </p:cNvSpPr>
                    <p:nvPr/>
                  </p:nvSpPr>
                  <p:spPr bwMode="auto">
                    <a:xfrm>
                      <a:off x="3538510" y="2942987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93" name="Freeform 187"/>
                    <p:cNvSpPr>
                      <a:spLocks/>
                    </p:cNvSpPr>
                    <p:nvPr/>
                  </p:nvSpPr>
                  <p:spPr bwMode="auto">
                    <a:xfrm>
                      <a:off x="6450230" y="2600087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94" name="Freeform 188"/>
                    <p:cNvSpPr>
                      <a:spLocks/>
                    </p:cNvSpPr>
                    <p:nvPr/>
                  </p:nvSpPr>
                  <p:spPr bwMode="auto">
                    <a:xfrm>
                      <a:off x="3013538" y="3749437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</p:grpSp>
              <p:grpSp>
                <p:nvGrpSpPr>
                  <p:cNvPr id="640" name="Group 639"/>
                  <p:cNvGrpSpPr/>
                  <p:nvPr/>
                </p:nvGrpSpPr>
                <p:grpSpPr>
                  <a:xfrm>
                    <a:off x="3041650" y="2533650"/>
                    <a:ext cx="3454400" cy="1254125"/>
                    <a:chOff x="3041650" y="2533650"/>
                    <a:chExt cx="3454400" cy="1254125"/>
                  </a:xfrm>
                </p:grpSpPr>
                <p:sp>
                  <p:nvSpPr>
                    <p:cNvPr id="641" name="Rectangle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87913" y="26066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42" name="Rectangle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87913" y="27844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43" name="Rectangle 1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5975" y="25971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44" name="Rectangle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5975" y="27813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45" name="Rectangle 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56200" y="26320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46" name="Rectangle 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56200" y="28067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47" name="Rectangle 1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8138" y="2682875"/>
                      <a:ext cx="25400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48" name="Rectangle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8138" y="28606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49" name="Rectangle 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1663" y="26352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50" name="Rectangle 1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1663" y="27940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51" name="Rectangle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46775" y="26066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52" name="Rectangle 1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46775" y="2784475"/>
                      <a:ext cx="25400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53" name="Rectangle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11888" y="260032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54" name="Rectangle 1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11888" y="27813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55" name="Rectangle 1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75413" y="2746375"/>
                      <a:ext cx="20637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56" name="Freeform 135"/>
                    <p:cNvSpPr>
                      <a:spLocks/>
                    </p:cNvSpPr>
                    <p:nvPr/>
                  </p:nvSpPr>
                  <p:spPr bwMode="auto">
                    <a:xfrm>
                      <a:off x="3041650" y="2641600"/>
                      <a:ext cx="3443287" cy="1146175"/>
                    </a:xfrm>
                    <a:custGeom>
                      <a:avLst/>
                      <a:gdLst>
                        <a:gd name="T0" fmla="*/ 2169 w 2169"/>
                        <a:gd name="T1" fmla="*/ 0 h 722"/>
                        <a:gd name="T2" fmla="*/ 2001 w 2169"/>
                        <a:gd name="T3" fmla="*/ 30 h 722"/>
                        <a:gd name="T4" fmla="*/ 1838 w 2169"/>
                        <a:gd name="T5" fmla="*/ 34 h 722"/>
                        <a:gd name="T6" fmla="*/ 1671 w 2169"/>
                        <a:gd name="T7" fmla="*/ 52 h 722"/>
                        <a:gd name="T8" fmla="*/ 1505 w 2169"/>
                        <a:gd name="T9" fmla="*/ 84 h 722"/>
                        <a:gd name="T10" fmla="*/ 1340 w 2169"/>
                        <a:gd name="T11" fmla="*/ 50 h 722"/>
                        <a:gd name="T12" fmla="*/ 1167 w 2169"/>
                        <a:gd name="T13" fmla="*/ 38 h 722"/>
                        <a:gd name="T14" fmla="*/ 1006 w 2169"/>
                        <a:gd name="T15" fmla="*/ 32 h 722"/>
                        <a:gd name="T16" fmla="*/ 834 w 2169"/>
                        <a:gd name="T17" fmla="*/ 62 h 722"/>
                        <a:gd name="T18" fmla="*/ 669 w 2169"/>
                        <a:gd name="T19" fmla="*/ 80 h 722"/>
                        <a:gd name="T20" fmla="*/ 502 w 2169"/>
                        <a:gd name="T21" fmla="*/ 182 h 722"/>
                        <a:gd name="T22" fmla="*/ 335 w 2169"/>
                        <a:gd name="T23" fmla="*/ 214 h 722"/>
                        <a:gd name="T24" fmla="*/ 169 w 2169"/>
                        <a:gd name="T25" fmla="*/ 318 h 722"/>
                        <a:gd name="T26" fmla="*/ 0 w 2169"/>
                        <a:gd name="T27" fmla="*/ 722 h 7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169" h="722">
                          <a:moveTo>
                            <a:pt x="2169" y="0"/>
                          </a:moveTo>
                          <a:lnTo>
                            <a:pt x="2001" y="30"/>
                          </a:lnTo>
                          <a:lnTo>
                            <a:pt x="1838" y="34"/>
                          </a:lnTo>
                          <a:lnTo>
                            <a:pt x="1671" y="52"/>
                          </a:lnTo>
                          <a:lnTo>
                            <a:pt x="1505" y="84"/>
                          </a:lnTo>
                          <a:lnTo>
                            <a:pt x="1340" y="50"/>
                          </a:lnTo>
                          <a:lnTo>
                            <a:pt x="1167" y="38"/>
                          </a:lnTo>
                          <a:lnTo>
                            <a:pt x="1006" y="32"/>
                          </a:lnTo>
                          <a:lnTo>
                            <a:pt x="834" y="62"/>
                          </a:lnTo>
                          <a:lnTo>
                            <a:pt x="669" y="80"/>
                          </a:lnTo>
                          <a:lnTo>
                            <a:pt x="502" y="182"/>
                          </a:lnTo>
                          <a:lnTo>
                            <a:pt x="335" y="214"/>
                          </a:lnTo>
                          <a:lnTo>
                            <a:pt x="169" y="318"/>
                          </a:lnTo>
                          <a:lnTo>
                            <a:pt x="0" y="722"/>
                          </a:lnTo>
                        </a:path>
                      </a:pathLst>
                    </a:cu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57" name="Line 1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38575" y="2847975"/>
                      <a:ext cx="0" cy="1619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58" name="Rectangle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25875" y="2844800"/>
                      <a:ext cx="25400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59" name="Rectangle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25875" y="30099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60" name="Line 1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03688" y="2679700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61" name="Rectangle 1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90988" y="267652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62" name="Rectangle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90988" y="28606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63" name="Line 1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71975" y="2657475"/>
                      <a:ext cx="0" cy="1682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64" name="Rectangle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59275" y="26543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65" name="Rectangle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59275" y="28257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66" name="Line 1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00613" y="2609850"/>
                      <a:ext cx="0" cy="17780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67" name="Line 1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38675" y="2600325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68" name="Line 1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68900" y="2632075"/>
                      <a:ext cx="0" cy="17780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69" name="Line 1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30838" y="2686050"/>
                      <a:ext cx="0" cy="1746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70" name="Line 1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94363" y="2635250"/>
                      <a:ext cx="0" cy="1587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71" name="Line 1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59475" y="2606675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72" name="Line 1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24588" y="2600325"/>
                      <a:ext cx="0" cy="1841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73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09938" y="3057525"/>
                      <a:ext cx="0" cy="1714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74" name="Rectangle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97238" y="3057525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75" name="Rectangle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97238" y="3228975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76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76638" y="2892425"/>
                      <a:ext cx="0" cy="1746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77" name="Rectangle 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63938" y="2889250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78" name="Rectangl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63938" y="3063875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79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88113" y="2536825"/>
                      <a:ext cx="0" cy="2095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80" name="Rectangle 1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75413" y="2533650"/>
                      <a:ext cx="20637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</p:grpSp>
            </p:grpSp>
            <p:sp>
              <p:nvSpPr>
                <p:cNvPr id="794" name="Rectangle 793"/>
                <p:cNvSpPr/>
                <p:nvPr/>
              </p:nvSpPr>
              <p:spPr>
                <a:xfrm>
                  <a:off x="2725736" y="3993177"/>
                  <a:ext cx="492817" cy="104315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algn="r"/>
                  <a:r>
                    <a:rPr lang="en-US" sz="1200" dirty="0"/>
                    <a:t>Baseline</a:t>
                  </a:r>
                </a:p>
              </p:txBody>
            </p:sp>
            <p:sp>
              <p:nvSpPr>
                <p:cNvPr id="781" name="Rectangle 780"/>
                <p:cNvSpPr/>
                <p:nvPr/>
              </p:nvSpPr>
              <p:spPr>
                <a:xfrm>
                  <a:off x="6438725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52</a:t>
                  </a:r>
                </a:p>
              </p:txBody>
            </p:sp>
            <p:sp>
              <p:nvSpPr>
                <p:cNvPr id="782" name="Rectangle 781"/>
                <p:cNvSpPr/>
                <p:nvPr/>
              </p:nvSpPr>
              <p:spPr>
                <a:xfrm>
                  <a:off x="5649776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40</a:t>
                  </a:r>
                </a:p>
              </p:txBody>
            </p:sp>
            <p:sp>
              <p:nvSpPr>
                <p:cNvPr id="783" name="Rectangle 782"/>
                <p:cNvSpPr/>
                <p:nvPr/>
              </p:nvSpPr>
              <p:spPr>
                <a:xfrm>
                  <a:off x="4852896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28</a:t>
                  </a:r>
                </a:p>
              </p:txBody>
            </p:sp>
            <p:sp>
              <p:nvSpPr>
                <p:cNvPr id="784" name="Rectangle 783"/>
                <p:cNvSpPr/>
                <p:nvPr/>
              </p:nvSpPr>
              <p:spPr>
                <a:xfrm>
                  <a:off x="4321642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20</a:t>
                  </a:r>
                </a:p>
              </p:txBody>
            </p:sp>
            <p:sp>
              <p:nvSpPr>
                <p:cNvPr id="785" name="Rectangle 784"/>
                <p:cNvSpPr/>
                <p:nvPr/>
              </p:nvSpPr>
              <p:spPr>
                <a:xfrm>
                  <a:off x="3790389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12</a:t>
                  </a:r>
                </a:p>
              </p:txBody>
            </p:sp>
            <p:sp>
              <p:nvSpPr>
                <p:cNvPr id="786" name="Rectangle 785"/>
                <p:cNvSpPr/>
                <p:nvPr/>
              </p:nvSpPr>
              <p:spPr>
                <a:xfrm>
                  <a:off x="3262311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4</a:t>
                  </a:r>
                </a:p>
              </p:txBody>
            </p:sp>
            <p:sp>
              <p:nvSpPr>
                <p:cNvPr id="787" name="Rectangle 786"/>
                <p:cNvSpPr/>
                <p:nvPr/>
              </p:nvSpPr>
              <p:spPr>
                <a:xfrm>
                  <a:off x="5915403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44</a:t>
                  </a:r>
                </a:p>
              </p:txBody>
            </p:sp>
            <p:sp>
              <p:nvSpPr>
                <p:cNvPr id="788" name="Rectangle 787"/>
                <p:cNvSpPr/>
                <p:nvPr/>
              </p:nvSpPr>
              <p:spPr>
                <a:xfrm>
                  <a:off x="6181029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48</a:t>
                  </a:r>
                </a:p>
              </p:txBody>
            </p:sp>
            <p:sp>
              <p:nvSpPr>
                <p:cNvPr id="789" name="Rectangle 788"/>
                <p:cNvSpPr/>
                <p:nvPr/>
              </p:nvSpPr>
              <p:spPr>
                <a:xfrm>
                  <a:off x="5384149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36</a:t>
                  </a:r>
                </a:p>
              </p:txBody>
            </p:sp>
            <p:sp>
              <p:nvSpPr>
                <p:cNvPr id="790" name="Rectangle 789"/>
                <p:cNvSpPr/>
                <p:nvPr/>
              </p:nvSpPr>
              <p:spPr>
                <a:xfrm>
                  <a:off x="5118522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32</a:t>
                  </a:r>
                </a:p>
              </p:txBody>
            </p:sp>
            <p:sp>
              <p:nvSpPr>
                <p:cNvPr id="791" name="Rectangle 790"/>
                <p:cNvSpPr/>
                <p:nvPr/>
              </p:nvSpPr>
              <p:spPr>
                <a:xfrm>
                  <a:off x="3524762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8</a:t>
                  </a:r>
                </a:p>
              </p:txBody>
            </p:sp>
            <p:sp>
              <p:nvSpPr>
                <p:cNvPr id="792" name="Rectangle 791"/>
                <p:cNvSpPr/>
                <p:nvPr/>
              </p:nvSpPr>
              <p:spPr>
                <a:xfrm>
                  <a:off x="4056015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16</a:t>
                  </a:r>
                </a:p>
              </p:txBody>
            </p:sp>
            <p:sp>
              <p:nvSpPr>
                <p:cNvPr id="793" name="Rectangle 792"/>
                <p:cNvSpPr/>
                <p:nvPr/>
              </p:nvSpPr>
              <p:spPr>
                <a:xfrm>
                  <a:off x="4587269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24</a:t>
                  </a:r>
                </a:p>
              </p:txBody>
            </p:sp>
          </p:grpSp>
        </p:grpSp>
        <p:sp>
          <p:nvSpPr>
            <p:cNvPr id="795" name="Rectangle 794"/>
            <p:cNvSpPr/>
            <p:nvPr/>
          </p:nvSpPr>
          <p:spPr>
            <a:xfrm>
              <a:off x="4532473" y="4101679"/>
              <a:ext cx="288615" cy="179689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pPr algn="ctr"/>
              <a:r>
                <a:rPr lang="en-US" sz="1467" b="1" dirty="0"/>
                <a:t>Weeks</a:t>
              </a:r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1580273" y="1260103"/>
            <a:ext cx="8536065" cy="571089"/>
            <a:chOff x="394805" y="1403490"/>
            <a:chExt cx="6402049" cy="428317"/>
          </a:xfrm>
        </p:grpSpPr>
        <p:grpSp>
          <p:nvGrpSpPr>
            <p:cNvPr id="304" name="Group 303"/>
            <p:cNvGrpSpPr/>
            <p:nvPr/>
          </p:nvGrpSpPr>
          <p:grpSpPr>
            <a:xfrm>
              <a:off x="394805" y="1503910"/>
              <a:ext cx="239849" cy="237777"/>
              <a:chOff x="5489261" y="1887367"/>
              <a:chExt cx="239849" cy="237777"/>
            </a:xfrm>
          </p:grpSpPr>
          <p:cxnSp>
            <p:nvCxnSpPr>
              <p:cNvPr id="315" name="Straight Connector 314"/>
              <p:cNvCxnSpPr/>
              <p:nvPr/>
            </p:nvCxnSpPr>
            <p:spPr>
              <a:xfrm>
                <a:off x="5535513" y="1920715"/>
                <a:ext cx="170930" cy="0"/>
              </a:xfrm>
              <a:prstGeom prst="line">
                <a:avLst/>
              </a:prstGeom>
              <a:ln w="19050">
                <a:solidFill>
                  <a:srgbClr val="9DA7A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Oval 315"/>
              <p:cNvSpPr/>
              <p:nvPr/>
            </p:nvSpPr>
            <p:spPr>
              <a:xfrm>
                <a:off x="5647793" y="1887367"/>
                <a:ext cx="72000" cy="72000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317" name="Straight Connector 316"/>
              <p:cNvCxnSpPr/>
              <p:nvPr/>
            </p:nvCxnSpPr>
            <p:spPr>
              <a:xfrm>
                <a:off x="5530767" y="2097693"/>
                <a:ext cx="170930" cy="0"/>
              </a:xfrm>
              <a:prstGeom prst="line">
                <a:avLst/>
              </a:prstGeom>
              <a:ln w="19050">
                <a:solidFill>
                  <a:srgbClr val="00386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Isosceles Triangle 317"/>
              <p:cNvSpPr/>
              <p:nvPr/>
            </p:nvSpPr>
            <p:spPr>
              <a:xfrm>
                <a:off x="5653980" y="2053568"/>
                <a:ext cx="75130" cy="71576"/>
              </a:xfrm>
              <a:prstGeom prst="triangle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5489261" y="1887367"/>
                <a:ext cx="72000" cy="72000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38" name="Isosceles Triangle 337"/>
              <p:cNvSpPr/>
              <p:nvPr/>
            </p:nvSpPr>
            <p:spPr>
              <a:xfrm>
                <a:off x="5495448" y="2053568"/>
                <a:ext cx="75130" cy="71576"/>
              </a:xfrm>
              <a:prstGeom prst="triangle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305" name="Group 304"/>
            <p:cNvGrpSpPr/>
            <p:nvPr/>
          </p:nvGrpSpPr>
          <p:grpSpPr>
            <a:xfrm>
              <a:off x="3490623" y="1503910"/>
              <a:ext cx="232098" cy="250522"/>
              <a:chOff x="5492533" y="2231864"/>
              <a:chExt cx="232098" cy="250522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5535513" y="2265212"/>
                <a:ext cx="170930" cy="0"/>
              </a:xfrm>
              <a:prstGeom prst="line">
                <a:avLst/>
              </a:prstGeom>
              <a:ln w="19050">
                <a:solidFill>
                  <a:srgbClr val="D0006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Rectangle 309"/>
              <p:cNvSpPr/>
              <p:nvPr/>
            </p:nvSpPr>
            <p:spPr>
              <a:xfrm>
                <a:off x="5652631" y="2231864"/>
                <a:ext cx="72000" cy="72000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311" name="Straight Connector 310"/>
              <p:cNvCxnSpPr/>
              <p:nvPr/>
            </p:nvCxnSpPr>
            <p:spPr>
              <a:xfrm>
                <a:off x="5529109" y="2445092"/>
                <a:ext cx="170930" cy="0"/>
              </a:xfrm>
              <a:prstGeom prst="line">
                <a:avLst/>
              </a:prstGeom>
              <a:ln w="19050">
                <a:solidFill>
                  <a:srgbClr val="F0AB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Diamond 311"/>
              <p:cNvSpPr/>
              <p:nvPr/>
            </p:nvSpPr>
            <p:spPr>
              <a:xfrm>
                <a:off x="5651065" y="2409234"/>
                <a:ext cx="73152" cy="73152"/>
              </a:xfrm>
              <a:prstGeom prst="diamond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5494099" y="2231864"/>
                <a:ext cx="72000" cy="72000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14" name="Diamond 313"/>
              <p:cNvSpPr/>
              <p:nvPr/>
            </p:nvSpPr>
            <p:spPr>
              <a:xfrm>
                <a:off x="5492533" y="2409234"/>
                <a:ext cx="73152" cy="73152"/>
              </a:xfrm>
              <a:prstGeom prst="diamond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306" name="Group 305"/>
            <p:cNvGrpSpPr/>
            <p:nvPr/>
          </p:nvGrpSpPr>
          <p:grpSpPr>
            <a:xfrm>
              <a:off x="619789" y="1403490"/>
              <a:ext cx="6177065" cy="428317"/>
              <a:chOff x="658010" y="1658221"/>
              <a:chExt cx="6177065" cy="428317"/>
            </a:xfrm>
          </p:grpSpPr>
          <p:sp>
            <p:nvSpPr>
              <p:cNvPr id="307" name="Rectangle 306"/>
              <p:cNvSpPr/>
              <p:nvPr/>
            </p:nvSpPr>
            <p:spPr>
              <a:xfrm>
                <a:off x="658010" y="1658221"/>
                <a:ext cx="2748830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1333" dirty="0"/>
                  <a:t>Placebo (N=148)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70 mg Q4W (low dose) (N=145)</a:t>
                </a:r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3752019" y="1671135"/>
                <a:ext cx="3083056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pt-BR" sz="1333" dirty="0"/>
                  <a:t>Tezepelumab 210 mg Q4W (medium dose) (N=145)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280 mg Q2W (high dose) (N=146)</a:t>
                </a:r>
              </a:p>
            </p:txBody>
          </p:sp>
        </p:grpSp>
      </p:grpSp>
      <p:sp>
        <p:nvSpPr>
          <p:cNvPr id="339" name="Rectangle 338"/>
          <p:cNvSpPr/>
          <p:nvPr/>
        </p:nvSpPr>
        <p:spPr>
          <a:xfrm>
            <a:off x="9052935" y="3651775"/>
            <a:ext cx="2608647" cy="76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1467" b="1" dirty="0"/>
              <a:t>Difference in change from baseline at Week 48 </a:t>
            </a:r>
          </a:p>
          <a:p>
            <a:pPr lvl="0" algn="ctr">
              <a:defRPr/>
            </a:pPr>
            <a:r>
              <a:rPr lang="en-GB" sz="1467" b="1" dirty="0"/>
              <a:t>(p-value)</a:t>
            </a:r>
          </a:p>
        </p:txBody>
      </p:sp>
      <p:graphicFrame>
        <p:nvGraphicFramePr>
          <p:cNvPr id="320" name="Table 319"/>
          <p:cNvGraphicFramePr>
            <a:graphicFrameLocks noGrp="1"/>
          </p:cNvGraphicFramePr>
          <p:nvPr>
            <p:extLst/>
          </p:nvPr>
        </p:nvGraphicFramePr>
        <p:xfrm>
          <a:off x="9175410" y="4401486"/>
          <a:ext cx="268865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0.13</a:t>
                      </a:r>
                    </a:p>
                    <a:p>
                      <a:pPr algn="ctr"/>
                      <a:r>
                        <a:rPr lang="en-GB" sz="1500" dirty="0"/>
                        <a:t>(0.268)</a:t>
                      </a:r>
                    </a:p>
                  </a:txBody>
                  <a:tcPr marL="121920" marR="121920" marT="60960" marB="60960">
                    <a:solidFill>
                      <a:srgbClr val="0038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0.32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(0.009) </a:t>
                      </a:r>
                    </a:p>
                  </a:txBody>
                  <a:tcPr marL="121920" marR="121920" marT="60960" marB="60960">
                    <a:solidFill>
                      <a:srgbClr val="D000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0.40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(0.001) </a:t>
                      </a:r>
                    </a:p>
                  </a:txBody>
                  <a:tcPr marL="121920" marR="121920" marT="60960" marB="60960">
                    <a:solidFill>
                      <a:srgbClr val="F0A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76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Phase </a:t>
            </a:r>
            <a:r>
              <a:rPr lang="en-GB" dirty="0"/>
              <a:t>II Study: Effect on Blood Eosinophils, FE</a:t>
            </a:r>
            <a:r>
              <a:rPr lang="en-GB" baseline="-25000" dirty="0"/>
              <a:t>NO</a:t>
            </a:r>
            <a:r>
              <a:rPr lang="en-GB" dirty="0"/>
              <a:t> and Total Serum </a:t>
            </a:r>
            <a:r>
              <a:rPr lang="en-GB" dirty="0" err="1"/>
              <a:t>IgE</a:t>
            </a:r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81F2B7F-198A-42B2-B878-1A7737CDC9EB}" type="slidenum">
              <a:rPr lang="en-GB" smtClean="0"/>
              <a:pPr algn="r"/>
              <a:t>16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7527E-B37B-4213-AF69-D0FD5907F6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aseline="30000" dirty="0" err="1"/>
              <a:t>a</a:t>
            </a:r>
            <a:r>
              <a:rPr lang="en-US" dirty="0" err="1"/>
              <a:t>Least</a:t>
            </a:r>
            <a:r>
              <a:rPr lang="en-US" dirty="0"/>
              <a:t> squares mean and SE of the observed data were plotted over time. </a:t>
            </a:r>
            <a:endParaRPr lang="en-GB" dirty="0"/>
          </a:p>
          <a:p>
            <a:r>
              <a:rPr lang="en-GB" dirty="0"/>
              <a:t>B = baseline; </a:t>
            </a:r>
            <a:r>
              <a:rPr lang="en-GB" dirty="0" err="1"/>
              <a:t>IgE</a:t>
            </a:r>
            <a:r>
              <a:rPr lang="en-GB" dirty="0"/>
              <a:t> = immunoglobulin E; </a:t>
            </a:r>
            <a:r>
              <a:rPr lang="en-GB" dirty="0" err="1"/>
              <a:t>Fe</a:t>
            </a:r>
            <a:r>
              <a:rPr lang="en-GB" baseline="-25000" dirty="0" err="1"/>
              <a:t>NO</a:t>
            </a:r>
            <a:r>
              <a:rPr lang="en-GB" dirty="0"/>
              <a:t> = fractional exhaled nitric oxide; Q2W = every 2 weeks; Q4W = every 4 weeks; SE = standard error.</a:t>
            </a:r>
          </a:p>
          <a:p>
            <a:r>
              <a:rPr lang="en-GB" dirty="0" err="1"/>
              <a:t>Corren</a:t>
            </a:r>
            <a:r>
              <a:rPr lang="en-GB" dirty="0"/>
              <a:t> J et al.</a:t>
            </a:r>
            <a:r>
              <a:rPr lang="en-GB" i="1" dirty="0"/>
              <a:t> </a:t>
            </a:r>
            <a:r>
              <a:rPr lang="en-GB" dirty="0"/>
              <a:t>Supplementary appendix. </a:t>
            </a:r>
            <a:r>
              <a:rPr lang="en-GB" i="1" dirty="0"/>
              <a:t>N </a:t>
            </a:r>
            <a:r>
              <a:rPr lang="en-GB" i="1" dirty="0" err="1"/>
              <a:t>Eng</a:t>
            </a:r>
            <a:r>
              <a:rPr lang="en-GB" i="1" dirty="0"/>
              <a:t> J Med. </a:t>
            </a:r>
            <a:r>
              <a:rPr lang="en-GB" dirty="0"/>
              <a:t>2017;377:936-946.</a:t>
            </a:r>
          </a:p>
        </p:txBody>
      </p:sp>
      <p:grpSp>
        <p:nvGrpSpPr>
          <p:cNvPr id="463" name="Group 462"/>
          <p:cNvGrpSpPr/>
          <p:nvPr/>
        </p:nvGrpSpPr>
        <p:grpSpPr>
          <a:xfrm>
            <a:off x="2034613" y="5532572"/>
            <a:ext cx="8536065" cy="571089"/>
            <a:chOff x="394805" y="1403490"/>
            <a:chExt cx="6402049" cy="428317"/>
          </a:xfrm>
        </p:grpSpPr>
        <p:grpSp>
          <p:nvGrpSpPr>
            <p:cNvPr id="464" name="Group 463"/>
            <p:cNvGrpSpPr/>
            <p:nvPr/>
          </p:nvGrpSpPr>
          <p:grpSpPr>
            <a:xfrm>
              <a:off x="394805" y="1503910"/>
              <a:ext cx="239849" cy="237777"/>
              <a:chOff x="5489261" y="1887367"/>
              <a:chExt cx="239849" cy="237777"/>
            </a:xfrm>
          </p:grpSpPr>
          <p:cxnSp>
            <p:nvCxnSpPr>
              <p:cNvPr id="475" name="Straight Connector 474"/>
              <p:cNvCxnSpPr/>
              <p:nvPr/>
            </p:nvCxnSpPr>
            <p:spPr>
              <a:xfrm>
                <a:off x="5535513" y="1920715"/>
                <a:ext cx="170930" cy="0"/>
              </a:xfrm>
              <a:prstGeom prst="line">
                <a:avLst/>
              </a:prstGeom>
              <a:ln w="19050">
                <a:solidFill>
                  <a:srgbClr val="9DA7A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6" name="Oval 475"/>
              <p:cNvSpPr/>
              <p:nvPr/>
            </p:nvSpPr>
            <p:spPr>
              <a:xfrm>
                <a:off x="5647793" y="1887367"/>
                <a:ext cx="72000" cy="72000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477" name="Straight Connector 476"/>
              <p:cNvCxnSpPr/>
              <p:nvPr/>
            </p:nvCxnSpPr>
            <p:spPr>
              <a:xfrm>
                <a:off x="5530767" y="2097693"/>
                <a:ext cx="170930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8" name="Isosceles Triangle 477"/>
              <p:cNvSpPr/>
              <p:nvPr/>
            </p:nvSpPr>
            <p:spPr>
              <a:xfrm>
                <a:off x="5653980" y="2053568"/>
                <a:ext cx="75130" cy="7157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79" name="Oval 478"/>
              <p:cNvSpPr/>
              <p:nvPr/>
            </p:nvSpPr>
            <p:spPr>
              <a:xfrm>
                <a:off x="5489261" y="1887367"/>
                <a:ext cx="72000" cy="72000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80" name="Isosceles Triangle 479"/>
              <p:cNvSpPr/>
              <p:nvPr/>
            </p:nvSpPr>
            <p:spPr>
              <a:xfrm>
                <a:off x="5495448" y="2053568"/>
                <a:ext cx="75130" cy="7157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3490623" y="1503910"/>
              <a:ext cx="232098" cy="250522"/>
              <a:chOff x="5492533" y="2231864"/>
              <a:chExt cx="232098" cy="250522"/>
            </a:xfrm>
          </p:grpSpPr>
          <p:cxnSp>
            <p:nvCxnSpPr>
              <p:cNvPr id="469" name="Straight Connector 468"/>
              <p:cNvCxnSpPr/>
              <p:nvPr/>
            </p:nvCxnSpPr>
            <p:spPr>
              <a:xfrm>
                <a:off x="5535513" y="2265212"/>
                <a:ext cx="170930" cy="0"/>
              </a:xfrm>
              <a:prstGeom prst="line">
                <a:avLst/>
              </a:prstGeom>
              <a:ln w="19050">
                <a:solidFill>
                  <a:srgbClr val="D0006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0" name="Rectangle 469"/>
              <p:cNvSpPr/>
              <p:nvPr/>
            </p:nvSpPr>
            <p:spPr>
              <a:xfrm>
                <a:off x="5652631" y="2231864"/>
                <a:ext cx="72000" cy="72000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471" name="Straight Connector 470"/>
              <p:cNvCxnSpPr/>
              <p:nvPr/>
            </p:nvCxnSpPr>
            <p:spPr>
              <a:xfrm>
                <a:off x="5529109" y="2445092"/>
                <a:ext cx="170930" cy="0"/>
              </a:xfrm>
              <a:prstGeom prst="line">
                <a:avLst/>
              </a:prstGeom>
              <a:ln w="19050">
                <a:solidFill>
                  <a:srgbClr val="F0AB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2" name="Diamond 471"/>
              <p:cNvSpPr/>
              <p:nvPr/>
            </p:nvSpPr>
            <p:spPr>
              <a:xfrm>
                <a:off x="5651065" y="2409234"/>
                <a:ext cx="73152" cy="73152"/>
              </a:xfrm>
              <a:prstGeom prst="diamond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5494099" y="2231864"/>
                <a:ext cx="72000" cy="72000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74" name="Diamond 473"/>
              <p:cNvSpPr/>
              <p:nvPr/>
            </p:nvSpPr>
            <p:spPr>
              <a:xfrm>
                <a:off x="5492533" y="2409234"/>
                <a:ext cx="73152" cy="73152"/>
              </a:xfrm>
              <a:prstGeom prst="diamond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466" name="Group 465"/>
            <p:cNvGrpSpPr/>
            <p:nvPr/>
          </p:nvGrpSpPr>
          <p:grpSpPr>
            <a:xfrm>
              <a:off x="619789" y="1403490"/>
              <a:ext cx="6177065" cy="428317"/>
              <a:chOff x="658010" y="1658221"/>
              <a:chExt cx="6177065" cy="428317"/>
            </a:xfrm>
          </p:grpSpPr>
          <p:sp>
            <p:nvSpPr>
              <p:cNvPr id="467" name="Rectangle 466"/>
              <p:cNvSpPr/>
              <p:nvPr/>
            </p:nvSpPr>
            <p:spPr>
              <a:xfrm>
                <a:off x="658010" y="1658221"/>
                <a:ext cx="2748830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1333" dirty="0"/>
                  <a:t>Placebo (N=148)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70 mg Q4W (low dose) (N=145)</a:t>
                </a:r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3752019" y="1671135"/>
                <a:ext cx="3083056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pt-BR" sz="1333" dirty="0"/>
                  <a:t>Tezepelumab 210 mg Q4W (medium dose) (N=145)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280 mg Q2W (high dose) (N=146)</a:t>
                </a:r>
              </a:p>
            </p:txBody>
          </p:sp>
        </p:grpSp>
      </p:grpSp>
      <p:sp>
        <p:nvSpPr>
          <p:cNvPr id="483" name="TextBox 482"/>
          <p:cNvSpPr txBox="1"/>
          <p:nvPr/>
        </p:nvSpPr>
        <p:spPr>
          <a:xfrm>
            <a:off x="991692" y="1285313"/>
            <a:ext cx="290335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67" b="1" dirty="0" err="1">
                <a:solidFill>
                  <a:schemeClr val="accent2"/>
                </a:solidFill>
              </a:rPr>
              <a:t>Blood</a:t>
            </a:r>
            <a:r>
              <a:rPr lang="es-ES" sz="1867" b="1" dirty="0">
                <a:solidFill>
                  <a:schemeClr val="accent2"/>
                </a:solidFill>
              </a:rPr>
              <a:t> </a:t>
            </a:r>
            <a:r>
              <a:rPr lang="es-ES" sz="1867" b="1" dirty="0" err="1">
                <a:solidFill>
                  <a:schemeClr val="accent2"/>
                </a:solidFill>
              </a:rPr>
              <a:t>Eosinophil</a:t>
            </a:r>
            <a:r>
              <a:rPr lang="es-ES" sz="1867" b="1" dirty="0">
                <a:solidFill>
                  <a:schemeClr val="accent2"/>
                </a:solidFill>
              </a:rPr>
              <a:t> </a:t>
            </a:r>
            <a:r>
              <a:rPr lang="es-ES" sz="1867" b="1" dirty="0" err="1">
                <a:solidFill>
                  <a:schemeClr val="accent2"/>
                </a:solidFill>
              </a:rPr>
              <a:t>Count</a:t>
            </a:r>
            <a:endParaRPr lang="es-ES" sz="1867" b="1" dirty="0">
              <a:solidFill>
                <a:schemeClr val="accent2"/>
              </a:solidFill>
            </a:endParaRPr>
          </a:p>
        </p:txBody>
      </p:sp>
      <p:sp>
        <p:nvSpPr>
          <p:cNvPr id="502" name="TextBox 501"/>
          <p:cNvSpPr txBox="1"/>
          <p:nvPr/>
        </p:nvSpPr>
        <p:spPr>
          <a:xfrm>
            <a:off x="6077737" y="1309891"/>
            <a:ext cx="72968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67" b="1" dirty="0">
                <a:solidFill>
                  <a:schemeClr val="accent2"/>
                </a:solidFill>
              </a:rPr>
              <a:t>FE</a:t>
            </a:r>
            <a:r>
              <a:rPr lang="es-ES" sz="1867" b="1" baseline="-25000" dirty="0">
                <a:solidFill>
                  <a:schemeClr val="accent2"/>
                </a:solidFill>
              </a:rPr>
              <a:t>NO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9388264" y="1293800"/>
            <a:ext cx="198631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67" b="1" dirty="0">
                <a:solidFill>
                  <a:schemeClr val="accent2"/>
                </a:solidFill>
              </a:rPr>
              <a:t>Total </a:t>
            </a:r>
            <a:r>
              <a:rPr lang="es-ES" sz="1867" b="1" dirty="0" err="1">
                <a:solidFill>
                  <a:schemeClr val="accent2"/>
                </a:solidFill>
              </a:rPr>
              <a:t>Serum</a:t>
            </a:r>
            <a:r>
              <a:rPr lang="es-ES" sz="1867" b="1" dirty="0">
                <a:solidFill>
                  <a:schemeClr val="accent2"/>
                </a:solidFill>
              </a:rPr>
              <a:t> IgE</a:t>
            </a:r>
          </a:p>
        </p:txBody>
      </p:sp>
      <p:cxnSp>
        <p:nvCxnSpPr>
          <p:cNvPr id="507" name="Straight Connector 506"/>
          <p:cNvCxnSpPr/>
          <p:nvPr/>
        </p:nvCxnSpPr>
        <p:spPr>
          <a:xfrm>
            <a:off x="732303" y="1726403"/>
            <a:ext cx="33906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>
            <a:off x="4577653" y="1720260"/>
            <a:ext cx="33906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>
            <a:off x="8575520" y="1704169"/>
            <a:ext cx="33906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7" name="Group 486"/>
          <p:cNvGrpSpPr/>
          <p:nvPr/>
        </p:nvGrpSpPr>
        <p:grpSpPr>
          <a:xfrm>
            <a:off x="16275" y="1969059"/>
            <a:ext cx="4184662" cy="3437628"/>
            <a:chOff x="1748067" y="1600984"/>
            <a:chExt cx="4959067" cy="2923961"/>
          </a:xfrm>
        </p:grpSpPr>
        <p:grpSp>
          <p:nvGrpSpPr>
            <p:cNvPr id="488" name="Group 487"/>
            <p:cNvGrpSpPr/>
            <p:nvPr/>
          </p:nvGrpSpPr>
          <p:grpSpPr>
            <a:xfrm>
              <a:off x="2894024" y="2150447"/>
              <a:ext cx="3388750" cy="1296886"/>
              <a:chOff x="2894024" y="2150447"/>
              <a:chExt cx="3388750" cy="1296886"/>
            </a:xfrm>
          </p:grpSpPr>
          <p:grpSp>
            <p:nvGrpSpPr>
              <p:cNvPr id="615" name="Group 614"/>
              <p:cNvGrpSpPr/>
              <p:nvPr/>
            </p:nvGrpSpPr>
            <p:grpSpPr>
              <a:xfrm>
                <a:off x="2894024" y="2150447"/>
                <a:ext cx="3388750" cy="1148330"/>
                <a:chOff x="2894024" y="2150447"/>
                <a:chExt cx="3388750" cy="1148330"/>
              </a:xfrm>
            </p:grpSpPr>
            <p:sp>
              <p:nvSpPr>
                <p:cNvPr id="636" name="Rectangle 40"/>
                <p:cNvSpPr>
                  <a:spLocks noChangeArrowheads="1"/>
                </p:cNvSpPr>
                <p:nvPr/>
              </p:nvSpPr>
              <p:spPr bwMode="auto">
                <a:xfrm>
                  <a:off x="2894024" y="2150447"/>
                  <a:ext cx="68400" cy="68400"/>
                </a:xfrm>
                <a:prstGeom prst="rect">
                  <a:avLst/>
                </a:prstGeom>
                <a:solidFill>
                  <a:srgbClr val="D0006F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37" name="Rectangle 42"/>
                <p:cNvSpPr>
                  <a:spLocks noChangeArrowheads="1"/>
                </p:cNvSpPr>
                <p:nvPr/>
              </p:nvSpPr>
              <p:spPr bwMode="auto">
                <a:xfrm>
                  <a:off x="3608640" y="3109078"/>
                  <a:ext cx="68400" cy="68400"/>
                </a:xfrm>
                <a:prstGeom prst="rect">
                  <a:avLst/>
                </a:prstGeom>
                <a:solidFill>
                  <a:srgbClr val="D0006F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38" name="Rectangle 43"/>
                <p:cNvSpPr>
                  <a:spLocks noChangeArrowheads="1"/>
                </p:cNvSpPr>
                <p:nvPr/>
              </p:nvSpPr>
              <p:spPr bwMode="auto">
                <a:xfrm>
                  <a:off x="4131530" y="3086582"/>
                  <a:ext cx="68400" cy="68400"/>
                </a:xfrm>
                <a:prstGeom prst="rect">
                  <a:avLst/>
                </a:prstGeom>
                <a:solidFill>
                  <a:srgbClr val="D0006F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39" name="Rectangle 44"/>
                <p:cNvSpPr>
                  <a:spLocks noChangeArrowheads="1"/>
                </p:cNvSpPr>
                <p:nvPr/>
              </p:nvSpPr>
              <p:spPr bwMode="auto">
                <a:xfrm>
                  <a:off x="4654420" y="3143938"/>
                  <a:ext cx="68400" cy="68400"/>
                </a:xfrm>
                <a:prstGeom prst="rect">
                  <a:avLst/>
                </a:prstGeom>
                <a:solidFill>
                  <a:srgbClr val="D0006F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0" name="Rectangle 45"/>
                <p:cNvSpPr>
                  <a:spLocks noChangeArrowheads="1"/>
                </p:cNvSpPr>
                <p:nvPr/>
              </p:nvSpPr>
              <p:spPr bwMode="auto">
                <a:xfrm>
                  <a:off x="5429330" y="3018283"/>
                  <a:ext cx="68400" cy="68400"/>
                </a:xfrm>
                <a:prstGeom prst="rect">
                  <a:avLst/>
                </a:prstGeom>
                <a:solidFill>
                  <a:srgbClr val="D0006F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1" name="Rectangle 46"/>
                <p:cNvSpPr>
                  <a:spLocks noChangeArrowheads="1"/>
                </p:cNvSpPr>
                <p:nvPr/>
              </p:nvSpPr>
              <p:spPr bwMode="auto">
                <a:xfrm>
                  <a:off x="6214374" y="3230377"/>
                  <a:ext cx="68400" cy="68400"/>
                </a:xfrm>
                <a:prstGeom prst="rect">
                  <a:avLst/>
                </a:prstGeom>
                <a:solidFill>
                  <a:srgbClr val="D0006F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16" name="Group 615"/>
              <p:cNvGrpSpPr/>
              <p:nvPr/>
            </p:nvGrpSpPr>
            <p:grpSpPr>
              <a:xfrm>
                <a:off x="2929256" y="2183684"/>
                <a:ext cx="3333421" cy="1263649"/>
                <a:chOff x="2915438" y="2183684"/>
                <a:chExt cx="3333421" cy="1263649"/>
              </a:xfrm>
            </p:grpSpPr>
            <p:sp>
              <p:nvSpPr>
                <p:cNvPr id="617" name="Freeform 21"/>
                <p:cNvSpPr>
                  <a:spLocks/>
                </p:cNvSpPr>
                <p:nvPr/>
              </p:nvSpPr>
              <p:spPr bwMode="auto">
                <a:xfrm>
                  <a:off x="2915438" y="2183684"/>
                  <a:ext cx="3320350" cy="1080639"/>
                </a:xfrm>
                <a:custGeom>
                  <a:avLst/>
                  <a:gdLst>
                    <a:gd name="T0" fmla="*/ 762 w 762"/>
                    <a:gd name="T1" fmla="*/ 248 h 248"/>
                    <a:gd name="T2" fmla="*/ 582 w 762"/>
                    <a:gd name="T3" fmla="*/ 199 h 248"/>
                    <a:gd name="T4" fmla="*/ 404 w 762"/>
                    <a:gd name="T5" fmla="*/ 227 h 248"/>
                    <a:gd name="T6" fmla="*/ 282 w 762"/>
                    <a:gd name="T7" fmla="*/ 214 h 248"/>
                    <a:gd name="T8" fmla="*/ 166 w 762"/>
                    <a:gd name="T9" fmla="*/ 219 h 248"/>
                    <a:gd name="T10" fmla="*/ 43 w 762"/>
                    <a:gd name="T11" fmla="*/ 207 h 248"/>
                    <a:gd name="T12" fmla="*/ 0 w 762"/>
                    <a:gd name="T13" fmla="*/ 0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2" h="248">
                      <a:moveTo>
                        <a:pt x="762" y="248"/>
                      </a:moveTo>
                      <a:lnTo>
                        <a:pt x="582" y="199"/>
                      </a:lnTo>
                      <a:lnTo>
                        <a:pt x="404" y="227"/>
                      </a:lnTo>
                      <a:lnTo>
                        <a:pt x="282" y="214"/>
                      </a:lnTo>
                      <a:lnTo>
                        <a:pt x="166" y="219"/>
                      </a:lnTo>
                      <a:lnTo>
                        <a:pt x="43" y="20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18" name="Line 22"/>
                <p:cNvSpPr>
                  <a:spLocks noChangeShapeType="1"/>
                </p:cNvSpPr>
                <p:nvPr/>
              </p:nvSpPr>
              <p:spPr bwMode="auto">
                <a:xfrm>
                  <a:off x="3111521" y="2933159"/>
                  <a:ext cx="0" cy="300662"/>
                </a:xfrm>
                <a:prstGeom prst="line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19" name="Rectangle 23"/>
                <p:cNvSpPr>
                  <a:spLocks noChangeArrowheads="1"/>
                </p:cNvSpPr>
                <p:nvPr/>
              </p:nvSpPr>
              <p:spPr bwMode="auto">
                <a:xfrm>
                  <a:off x="3094092" y="2933159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20" name="Rectangle 24"/>
                <p:cNvSpPr>
                  <a:spLocks noChangeArrowheads="1"/>
                </p:cNvSpPr>
                <p:nvPr/>
              </p:nvSpPr>
              <p:spPr bwMode="auto">
                <a:xfrm>
                  <a:off x="3094092" y="3233821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21" name="Line 25"/>
                <p:cNvSpPr>
                  <a:spLocks noChangeShapeType="1"/>
                </p:cNvSpPr>
                <p:nvPr/>
              </p:nvSpPr>
              <p:spPr bwMode="auto">
                <a:xfrm>
                  <a:off x="3630054" y="2972376"/>
                  <a:ext cx="0" cy="331163"/>
                </a:xfrm>
                <a:prstGeom prst="line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22" name="Rectangle 26"/>
                <p:cNvSpPr>
                  <a:spLocks noChangeArrowheads="1"/>
                </p:cNvSpPr>
                <p:nvPr/>
              </p:nvSpPr>
              <p:spPr bwMode="auto">
                <a:xfrm>
                  <a:off x="3612624" y="2968018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23" name="Rectangle 27"/>
                <p:cNvSpPr>
                  <a:spLocks noChangeArrowheads="1"/>
                </p:cNvSpPr>
                <p:nvPr/>
              </p:nvSpPr>
              <p:spPr bwMode="auto">
                <a:xfrm>
                  <a:off x="3612624" y="3303539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24" name="Line 28"/>
                <p:cNvSpPr>
                  <a:spLocks noChangeShapeType="1"/>
                </p:cNvSpPr>
                <p:nvPr/>
              </p:nvSpPr>
              <p:spPr bwMode="auto">
                <a:xfrm>
                  <a:off x="4152943" y="2998520"/>
                  <a:ext cx="0" cy="230943"/>
                </a:xfrm>
                <a:prstGeom prst="line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25" name="Rectangle 29"/>
                <p:cNvSpPr>
                  <a:spLocks noChangeArrowheads="1"/>
                </p:cNvSpPr>
                <p:nvPr/>
              </p:nvSpPr>
              <p:spPr bwMode="auto">
                <a:xfrm>
                  <a:off x="4135514" y="2998520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26" name="Rectangle 30"/>
                <p:cNvSpPr>
                  <a:spLocks noChangeArrowheads="1"/>
                </p:cNvSpPr>
                <p:nvPr/>
              </p:nvSpPr>
              <p:spPr bwMode="auto">
                <a:xfrm>
                  <a:off x="4135514" y="3229463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27" name="Rectangle 32"/>
                <p:cNvSpPr>
                  <a:spLocks noChangeArrowheads="1"/>
                </p:cNvSpPr>
                <p:nvPr/>
              </p:nvSpPr>
              <p:spPr bwMode="auto">
                <a:xfrm>
                  <a:off x="4662761" y="2998520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28" name="Rectangle 33"/>
                <p:cNvSpPr>
                  <a:spLocks noChangeArrowheads="1"/>
                </p:cNvSpPr>
                <p:nvPr/>
              </p:nvSpPr>
              <p:spPr bwMode="auto">
                <a:xfrm>
                  <a:off x="4662761" y="3342756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29" name="Rectangle 35"/>
                <p:cNvSpPr>
                  <a:spLocks noChangeArrowheads="1"/>
                </p:cNvSpPr>
                <p:nvPr/>
              </p:nvSpPr>
              <p:spPr bwMode="auto">
                <a:xfrm>
                  <a:off x="5438381" y="2867798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30" name="Line 37"/>
                <p:cNvSpPr>
                  <a:spLocks noChangeShapeType="1"/>
                </p:cNvSpPr>
                <p:nvPr/>
              </p:nvSpPr>
              <p:spPr bwMode="auto">
                <a:xfrm>
                  <a:off x="6235787" y="3078810"/>
                  <a:ext cx="0" cy="366023"/>
                </a:xfrm>
                <a:prstGeom prst="line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31" name="Rectangle 39"/>
                <p:cNvSpPr>
                  <a:spLocks noChangeArrowheads="1"/>
                </p:cNvSpPr>
                <p:nvPr/>
              </p:nvSpPr>
              <p:spPr bwMode="auto">
                <a:xfrm>
                  <a:off x="6222715" y="3442976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32" name="Rectangle 36"/>
                <p:cNvSpPr>
                  <a:spLocks noChangeArrowheads="1"/>
                </p:cNvSpPr>
                <p:nvPr/>
              </p:nvSpPr>
              <p:spPr bwMode="auto">
                <a:xfrm>
                  <a:off x="5438381" y="3216391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33" name="Line 31"/>
                <p:cNvSpPr>
                  <a:spLocks noChangeShapeType="1"/>
                </p:cNvSpPr>
                <p:nvPr/>
              </p:nvSpPr>
              <p:spPr bwMode="auto">
                <a:xfrm>
                  <a:off x="4675833" y="2998520"/>
                  <a:ext cx="0" cy="348593"/>
                </a:xfrm>
                <a:prstGeom prst="line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34" name="Line 34"/>
                <p:cNvSpPr>
                  <a:spLocks noChangeShapeType="1"/>
                </p:cNvSpPr>
                <p:nvPr/>
              </p:nvSpPr>
              <p:spPr bwMode="auto">
                <a:xfrm>
                  <a:off x="5451453" y="2867798"/>
                  <a:ext cx="0" cy="348593"/>
                </a:xfrm>
                <a:prstGeom prst="line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35" name="Rectangle 38"/>
                <p:cNvSpPr>
                  <a:spLocks noChangeArrowheads="1"/>
                </p:cNvSpPr>
                <p:nvPr/>
              </p:nvSpPr>
              <p:spPr bwMode="auto">
                <a:xfrm>
                  <a:off x="6222715" y="3076954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</p:grpSp>
        </p:grpSp>
        <p:grpSp>
          <p:nvGrpSpPr>
            <p:cNvPr id="489" name="Group 488"/>
            <p:cNvGrpSpPr/>
            <p:nvPr/>
          </p:nvGrpSpPr>
          <p:grpSpPr>
            <a:xfrm>
              <a:off x="2865111" y="1970171"/>
              <a:ext cx="3384392" cy="448814"/>
              <a:chOff x="2865111" y="1970171"/>
              <a:chExt cx="3384392" cy="448814"/>
            </a:xfrm>
          </p:grpSpPr>
          <p:grpSp>
            <p:nvGrpSpPr>
              <p:cNvPr id="587" name="Group 586"/>
              <p:cNvGrpSpPr/>
              <p:nvPr/>
            </p:nvGrpSpPr>
            <p:grpSpPr>
              <a:xfrm>
                <a:off x="2865111" y="2071305"/>
                <a:ext cx="3384392" cy="255769"/>
                <a:chOff x="2869875" y="2071305"/>
                <a:chExt cx="3384392" cy="255769"/>
              </a:xfrm>
            </p:grpSpPr>
            <p:sp>
              <p:nvSpPr>
                <p:cNvPr id="608" name="Oval 118"/>
                <p:cNvSpPr>
                  <a:spLocks noChangeArrowheads="1"/>
                </p:cNvSpPr>
                <p:nvPr/>
              </p:nvSpPr>
              <p:spPr bwMode="auto">
                <a:xfrm>
                  <a:off x="3580133" y="2258674"/>
                  <a:ext cx="68400" cy="68400"/>
                </a:xfrm>
                <a:prstGeom prst="ellipse">
                  <a:avLst/>
                </a:prstGeom>
                <a:solidFill>
                  <a:srgbClr val="9DA7AC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09" name="Oval 119"/>
                <p:cNvSpPr>
                  <a:spLocks noChangeArrowheads="1"/>
                </p:cNvSpPr>
                <p:nvPr/>
              </p:nvSpPr>
              <p:spPr bwMode="auto">
                <a:xfrm>
                  <a:off x="3060892" y="2071305"/>
                  <a:ext cx="68400" cy="68400"/>
                </a:xfrm>
                <a:prstGeom prst="ellipse">
                  <a:avLst/>
                </a:prstGeom>
                <a:solidFill>
                  <a:srgbClr val="9DA7AC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10" name="Oval 120"/>
                <p:cNvSpPr>
                  <a:spLocks noChangeArrowheads="1"/>
                </p:cNvSpPr>
                <p:nvPr/>
              </p:nvSpPr>
              <p:spPr bwMode="auto">
                <a:xfrm>
                  <a:off x="4103023" y="2106164"/>
                  <a:ext cx="68400" cy="68400"/>
                </a:xfrm>
                <a:prstGeom prst="ellipse">
                  <a:avLst/>
                </a:prstGeom>
                <a:solidFill>
                  <a:srgbClr val="9DA7AC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11" name="Oval 121"/>
                <p:cNvSpPr>
                  <a:spLocks noChangeArrowheads="1"/>
                </p:cNvSpPr>
                <p:nvPr/>
              </p:nvSpPr>
              <p:spPr bwMode="auto">
                <a:xfrm>
                  <a:off x="4620846" y="2228172"/>
                  <a:ext cx="68400" cy="68400"/>
                </a:xfrm>
                <a:prstGeom prst="ellipse">
                  <a:avLst/>
                </a:prstGeom>
                <a:solidFill>
                  <a:srgbClr val="9DA7AC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12" name="Oval 122"/>
                <p:cNvSpPr>
                  <a:spLocks noChangeArrowheads="1"/>
                </p:cNvSpPr>
                <p:nvPr/>
              </p:nvSpPr>
              <p:spPr bwMode="auto">
                <a:xfrm>
                  <a:off x="5405181" y="2193313"/>
                  <a:ext cx="68400" cy="68400"/>
                </a:xfrm>
                <a:prstGeom prst="ellipse">
                  <a:avLst/>
                </a:prstGeom>
                <a:solidFill>
                  <a:srgbClr val="9DA7AC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13" name="Oval 123"/>
                <p:cNvSpPr>
                  <a:spLocks noChangeArrowheads="1"/>
                </p:cNvSpPr>
                <p:nvPr/>
              </p:nvSpPr>
              <p:spPr bwMode="auto">
                <a:xfrm>
                  <a:off x="6185867" y="2254316"/>
                  <a:ext cx="68400" cy="68400"/>
                </a:xfrm>
                <a:prstGeom prst="ellipse">
                  <a:avLst/>
                </a:prstGeom>
                <a:solidFill>
                  <a:srgbClr val="9DA7AC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14" name="Oval 124"/>
                <p:cNvSpPr>
                  <a:spLocks noChangeArrowheads="1"/>
                </p:cNvSpPr>
                <p:nvPr/>
              </p:nvSpPr>
              <p:spPr bwMode="auto">
                <a:xfrm>
                  <a:off x="2869875" y="2150447"/>
                  <a:ext cx="68400" cy="68400"/>
                </a:xfrm>
                <a:prstGeom prst="ellipse">
                  <a:avLst/>
                </a:prstGeom>
                <a:solidFill>
                  <a:srgbClr val="9DA7AC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588" name="Group 587"/>
              <p:cNvGrpSpPr/>
              <p:nvPr/>
            </p:nvGrpSpPr>
            <p:grpSpPr>
              <a:xfrm>
                <a:off x="2894396" y="1970171"/>
                <a:ext cx="3333422" cy="448814"/>
                <a:chOff x="2894396" y="1970171"/>
                <a:chExt cx="3333422" cy="448814"/>
              </a:xfrm>
            </p:grpSpPr>
            <p:sp>
              <p:nvSpPr>
                <p:cNvPr id="589" name="Freeform 99"/>
                <p:cNvSpPr>
                  <a:spLocks/>
                </p:cNvSpPr>
                <p:nvPr/>
              </p:nvSpPr>
              <p:spPr bwMode="auto">
                <a:xfrm>
                  <a:off x="2894396" y="2105250"/>
                  <a:ext cx="3320350" cy="187369"/>
                </a:xfrm>
                <a:custGeom>
                  <a:avLst/>
                  <a:gdLst>
                    <a:gd name="T0" fmla="*/ 0 w 762"/>
                    <a:gd name="T1" fmla="*/ 17 h 43"/>
                    <a:gd name="T2" fmla="*/ 46 w 762"/>
                    <a:gd name="T3" fmla="*/ 0 h 43"/>
                    <a:gd name="T4" fmla="*/ 164 w 762"/>
                    <a:gd name="T5" fmla="*/ 43 h 43"/>
                    <a:gd name="T6" fmla="*/ 285 w 762"/>
                    <a:gd name="T7" fmla="*/ 8 h 43"/>
                    <a:gd name="T8" fmla="*/ 403 w 762"/>
                    <a:gd name="T9" fmla="*/ 36 h 43"/>
                    <a:gd name="T10" fmla="*/ 584 w 762"/>
                    <a:gd name="T11" fmla="*/ 29 h 43"/>
                    <a:gd name="T12" fmla="*/ 762 w 762"/>
                    <a:gd name="T13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2" h="43">
                      <a:moveTo>
                        <a:pt x="0" y="17"/>
                      </a:moveTo>
                      <a:lnTo>
                        <a:pt x="46" y="0"/>
                      </a:lnTo>
                      <a:lnTo>
                        <a:pt x="164" y="43"/>
                      </a:lnTo>
                      <a:lnTo>
                        <a:pt x="285" y="8"/>
                      </a:lnTo>
                      <a:lnTo>
                        <a:pt x="403" y="36"/>
                      </a:lnTo>
                      <a:lnTo>
                        <a:pt x="584" y="29"/>
                      </a:lnTo>
                      <a:lnTo>
                        <a:pt x="762" y="42"/>
                      </a:lnTo>
                    </a:path>
                  </a:pathLst>
                </a:cu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90" name="Line 100"/>
                <p:cNvSpPr>
                  <a:spLocks noChangeShapeType="1"/>
                </p:cNvSpPr>
                <p:nvPr/>
              </p:nvSpPr>
              <p:spPr bwMode="auto">
                <a:xfrm>
                  <a:off x="3094837" y="1987600"/>
                  <a:ext cx="0" cy="261445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91" name="Rectangle 101"/>
                <p:cNvSpPr>
                  <a:spLocks noChangeArrowheads="1"/>
                </p:cNvSpPr>
                <p:nvPr/>
              </p:nvSpPr>
              <p:spPr bwMode="auto">
                <a:xfrm>
                  <a:off x="3081765" y="1983243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92" name="Rectangle 102"/>
                <p:cNvSpPr>
                  <a:spLocks noChangeArrowheads="1"/>
                </p:cNvSpPr>
                <p:nvPr/>
              </p:nvSpPr>
              <p:spPr bwMode="auto">
                <a:xfrm>
                  <a:off x="3081765" y="2244688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93" name="Line 103"/>
                <p:cNvSpPr>
                  <a:spLocks noChangeShapeType="1"/>
                </p:cNvSpPr>
                <p:nvPr/>
              </p:nvSpPr>
              <p:spPr bwMode="auto">
                <a:xfrm>
                  <a:off x="3609012" y="2170612"/>
                  <a:ext cx="0" cy="248373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94" name="Rectangle 104"/>
                <p:cNvSpPr>
                  <a:spLocks noChangeArrowheads="1"/>
                </p:cNvSpPr>
                <p:nvPr/>
              </p:nvSpPr>
              <p:spPr bwMode="auto">
                <a:xfrm>
                  <a:off x="3595940" y="2170612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95" name="Rectangle 105"/>
                <p:cNvSpPr>
                  <a:spLocks noChangeArrowheads="1"/>
                </p:cNvSpPr>
                <p:nvPr/>
              </p:nvSpPr>
              <p:spPr bwMode="auto">
                <a:xfrm>
                  <a:off x="3595940" y="2414627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96" name="Line 106"/>
                <p:cNvSpPr>
                  <a:spLocks noChangeShapeType="1"/>
                </p:cNvSpPr>
                <p:nvPr/>
              </p:nvSpPr>
              <p:spPr bwMode="auto">
                <a:xfrm>
                  <a:off x="4131902" y="1974528"/>
                  <a:ext cx="0" cy="335521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97" name="Rectangle 107"/>
                <p:cNvSpPr>
                  <a:spLocks noChangeArrowheads="1"/>
                </p:cNvSpPr>
                <p:nvPr/>
              </p:nvSpPr>
              <p:spPr bwMode="auto">
                <a:xfrm>
                  <a:off x="4118830" y="1970171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98" name="Rectangle 108"/>
                <p:cNvSpPr>
                  <a:spLocks noChangeArrowheads="1"/>
                </p:cNvSpPr>
                <p:nvPr/>
              </p:nvSpPr>
              <p:spPr bwMode="auto">
                <a:xfrm>
                  <a:off x="4118830" y="2310049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99" name="Line 109"/>
                <p:cNvSpPr>
                  <a:spLocks noChangeShapeType="1"/>
                </p:cNvSpPr>
                <p:nvPr/>
              </p:nvSpPr>
              <p:spPr bwMode="auto">
                <a:xfrm>
                  <a:off x="4650434" y="2140110"/>
                  <a:ext cx="0" cy="239658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00" name="Rectangle 110"/>
                <p:cNvSpPr>
                  <a:spLocks noChangeArrowheads="1"/>
                </p:cNvSpPr>
                <p:nvPr/>
              </p:nvSpPr>
              <p:spPr bwMode="auto">
                <a:xfrm>
                  <a:off x="4637362" y="2140110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01" name="Rectangle 111"/>
                <p:cNvSpPr>
                  <a:spLocks noChangeArrowheads="1"/>
                </p:cNvSpPr>
                <p:nvPr/>
              </p:nvSpPr>
              <p:spPr bwMode="auto">
                <a:xfrm>
                  <a:off x="4637362" y="2379768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02" name="Line 112"/>
                <p:cNvSpPr>
                  <a:spLocks noChangeShapeType="1"/>
                </p:cNvSpPr>
                <p:nvPr/>
              </p:nvSpPr>
              <p:spPr bwMode="auto">
                <a:xfrm>
                  <a:off x="5439126" y="2122680"/>
                  <a:ext cx="0" cy="226585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03" name="Rectangle 113"/>
                <p:cNvSpPr>
                  <a:spLocks noChangeArrowheads="1"/>
                </p:cNvSpPr>
                <p:nvPr/>
              </p:nvSpPr>
              <p:spPr bwMode="auto">
                <a:xfrm>
                  <a:off x="5426054" y="2122680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04" name="Rectangle 114"/>
                <p:cNvSpPr>
                  <a:spLocks noChangeArrowheads="1"/>
                </p:cNvSpPr>
                <p:nvPr/>
              </p:nvSpPr>
              <p:spPr bwMode="auto">
                <a:xfrm>
                  <a:off x="5426054" y="2344908"/>
                  <a:ext cx="26144" cy="8715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05" name="Line 115"/>
                <p:cNvSpPr>
                  <a:spLocks noChangeShapeType="1"/>
                </p:cNvSpPr>
                <p:nvPr/>
              </p:nvSpPr>
              <p:spPr bwMode="auto">
                <a:xfrm>
                  <a:off x="6214746" y="2183684"/>
                  <a:ext cx="0" cy="217871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06" name="Rectangle 116"/>
                <p:cNvSpPr>
                  <a:spLocks noChangeArrowheads="1"/>
                </p:cNvSpPr>
                <p:nvPr/>
              </p:nvSpPr>
              <p:spPr bwMode="auto">
                <a:xfrm>
                  <a:off x="6197316" y="2179327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07" name="Rectangle 117"/>
                <p:cNvSpPr>
                  <a:spLocks noChangeArrowheads="1"/>
                </p:cNvSpPr>
                <p:nvPr/>
              </p:nvSpPr>
              <p:spPr bwMode="auto">
                <a:xfrm>
                  <a:off x="6197316" y="2401555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</p:grpSp>
        </p:grpSp>
        <p:sp>
          <p:nvSpPr>
            <p:cNvPr id="490" name="Rectangle 489"/>
            <p:cNvSpPr/>
            <p:nvPr/>
          </p:nvSpPr>
          <p:spPr>
            <a:xfrm>
              <a:off x="3722738" y="4271938"/>
              <a:ext cx="1365478" cy="253007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333" b="1" dirty="0"/>
                <a:t>Weeks</a:t>
              </a:r>
            </a:p>
          </p:txBody>
        </p:sp>
        <p:sp>
          <p:nvSpPr>
            <p:cNvPr id="491" name="Rectangle 490"/>
            <p:cNvSpPr/>
            <p:nvPr/>
          </p:nvSpPr>
          <p:spPr>
            <a:xfrm rot="16200000">
              <a:off x="539799" y="2809252"/>
              <a:ext cx="2720558" cy="30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67" b="1" dirty="0"/>
                <a:t>Mean Change in Eosinophil Counts (cell/µL)</a:t>
              </a:r>
              <a:r>
                <a:rPr lang="en-US" sz="1067" b="1" baseline="30000" dirty="0"/>
                <a:t>a</a:t>
              </a:r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2028686" y="3912914"/>
              <a:ext cx="357135" cy="13967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r"/>
              <a:r>
                <a:rPr lang="en-US" sz="1067" dirty="0"/>
                <a:t>–300</a:t>
              </a:r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2028686" y="3612934"/>
              <a:ext cx="357135" cy="13967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r"/>
              <a:r>
                <a:rPr lang="en-US" sz="1067" dirty="0"/>
                <a:t>–250</a:t>
              </a: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2028686" y="3012962"/>
              <a:ext cx="357135" cy="13967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r"/>
              <a:r>
                <a:rPr lang="en-US" sz="1067" dirty="0"/>
                <a:t>–150</a:t>
              </a: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2028686" y="2712978"/>
              <a:ext cx="357135" cy="13967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r"/>
              <a:r>
                <a:rPr lang="en-US" sz="1067" dirty="0"/>
                <a:t>–100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117966" y="2412993"/>
              <a:ext cx="267852" cy="13967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r"/>
              <a:r>
                <a:rPr lang="en-US" sz="1067" dirty="0"/>
                <a:t>–50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207251" y="1813026"/>
              <a:ext cx="178567" cy="13967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r"/>
              <a:r>
                <a:rPr lang="en-US" sz="1067" dirty="0"/>
                <a:t>50</a:t>
              </a: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2296533" y="2113012"/>
              <a:ext cx="89285" cy="13967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r"/>
              <a:r>
                <a:rPr lang="en-US" sz="1067" dirty="0"/>
                <a:t>0</a:t>
              </a: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2028686" y="3312949"/>
              <a:ext cx="357135" cy="13967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r"/>
              <a:r>
                <a:rPr lang="en-US" sz="1067" dirty="0"/>
                <a:t>–200</a:t>
              </a:r>
            </a:p>
          </p:txBody>
        </p:sp>
        <p:sp>
          <p:nvSpPr>
            <p:cNvPr id="500" name="Freeform 5"/>
            <p:cNvSpPr>
              <a:spLocks/>
            </p:cNvSpPr>
            <p:nvPr/>
          </p:nvSpPr>
          <p:spPr bwMode="auto">
            <a:xfrm>
              <a:off x="2519659" y="1878665"/>
              <a:ext cx="4187475" cy="2108988"/>
            </a:xfrm>
            <a:custGeom>
              <a:avLst/>
              <a:gdLst>
                <a:gd name="T0" fmla="*/ 0 w 961"/>
                <a:gd name="T1" fmla="*/ 0 h 484"/>
                <a:gd name="T2" fmla="*/ 0 w 961"/>
                <a:gd name="T3" fmla="*/ 484 h 484"/>
                <a:gd name="T4" fmla="*/ 961 w 961"/>
                <a:gd name="T5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1" h="484">
                  <a:moveTo>
                    <a:pt x="0" y="0"/>
                  </a:moveTo>
                  <a:lnTo>
                    <a:pt x="0" y="484"/>
                  </a:lnTo>
                  <a:lnTo>
                    <a:pt x="961" y="484"/>
                  </a:lnTo>
                </a:path>
              </a:pathLst>
            </a:cu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01" name="Line 6"/>
            <p:cNvSpPr>
              <a:spLocks noChangeShapeType="1"/>
            </p:cNvSpPr>
            <p:nvPr/>
          </p:nvSpPr>
          <p:spPr bwMode="auto">
            <a:xfrm flipH="1">
              <a:off x="2441962" y="1883022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04" name="Line 7"/>
            <p:cNvSpPr>
              <a:spLocks noChangeShapeType="1"/>
            </p:cNvSpPr>
            <p:nvPr/>
          </p:nvSpPr>
          <p:spPr bwMode="auto">
            <a:xfrm flipH="1">
              <a:off x="2441962" y="2183684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05" name="Line 8"/>
            <p:cNvSpPr>
              <a:spLocks noChangeShapeType="1"/>
            </p:cNvSpPr>
            <p:nvPr/>
          </p:nvSpPr>
          <p:spPr bwMode="auto">
            <a:xfrm flipH="1">
              <a:off x="2441962" y="2484345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06" name="Line 9"/>
            <p:cNvSpPr>
              <a:spLocks noChangeShapeType="1"/>
            </p:cNvSpPr>
            <p:nvPr/>
          </p:nvSpPr>
          <p:spPr bwMode="auto">
            <a:xfrm flipH="1">
              <a:off x="2441962" y="2780650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08" name="Line 10"/>
            <p:cNvSpPr>
              <a:spLocks noChangeShapeType="1"/>
            </p:cNvSpPr>
            <p:nvPr/>
          </p:nvSpPr>
          <p:spPr bwMode="auto">
            <a:xfrm flipH="1">
              <a:off x="2441962" y="3085668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11" name="Line 11"/>
            <p:cNvSpPr>
              <a:spLocks noChangeShapeType="1"/>
            </p:cNvSpPr>
            <p:nvPr/>
          </p:nvSpPr>
          <p:spPr bwMode="auto">
            <a:xfrm flipH="1">
              <a:off x="2441962" y="3386330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12" name="Line 12"/>
            <p:cNvSpPr>
              <a:spLocks noChangeShapeType="1"/>
            </p:cNvSpPr>
            <p:nvPr/>
          </p:nvSpPr>
          <p:spPr bwMode="auto">
            <a:xfrm flipH="1">
              <a:off x="2441962" y="3686992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13" name="Line 13"/>
            <p:cNvSpPr>
              <a:spLocks noChangeShapeType="1"/>
            </p:cNvSpPr>
            <p:nvPr/>
          </p:nvSpPr>
          <p:spPr bwMode="auto">
            <a:xfrm flipH="1">
              <a:off x="2441962" y="3987653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14" name="Line 14"/>
            <p:cNvSpPr>
              <a:spLocks noChangeShapeType="1"/>
            </p:cNvSpPr>
            <p:nvPr/>
          </p:nvSpPr>
          <p:spPr bwMode="auto">
            <a:xfrm>
              <a:off x="3099195" y="399201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15" name="Line 15"/>
            <p:cNvSpPr>
              <a:spLocks noChangeShapeType="1"/>
            </p:cNvSpPr>
            <p:nvPr/>
          </p:nvSpPr>
          <p:spPr bwMode="auto">
            <a:xfrm>
              <a:off x="2898754" y="399201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16" name="Line 16"/>
            <p:cNvSpPr>
              <a:spLocks noChangeShapeType="1"/>
            </p:cNvSpPr>
            <p:nvPr/>
          </p:nvSpPr>
          <p:spPr bwMode="auto">
            <a:xfrm>
              <a:off x="3630799" y="399201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17" name="Line 17"/>
            <p:cNvSpPr>
              <a:spLocks noChangeShapeType="1"/>
            </p:cNvSpPr>
            <p:nvPr/>
          </p:nvSpPr>
          <p:spPr bwMode="auto">
            <a:xfrm>
              <a:off x="6236533" y="399201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18" name="Line 18"/>
            <p:cNvSpPr>
              <a:spLocks noChangeShapeType="1"/>
            </p:cNvSpPr>
            <p:nvPr/>
          </p:nvSpPr>
          <p:spPr bwMode="auto">
            <a:xfrm>
              <a:off x="4667864" y="399201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19" name="Line 19"/>
            <p:cNvSpPr>
              <a:spLocks noChangeShapeType="1"/>
            </p:cNvSpPr>
            <p:nvPr/>
          </p:nvSpPr>
          <p:spPr bwMode="auto">
            <a:xfrm>
              <a:off x="5452199" y="399201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20" name="Line 20"/>
            <p:cNvSpPr>
              <a:spLocks noChangeShapeType="1"/>
            </p:cNvSpPr>
            <p:nvPr/>
          </p:nvSpPr>
          <p:spPr bwMode="auto">
            <a:xfrm>
              <a:off x="4149332" y="399201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521" name="Group 520"/>
            <p:cNvGrpSpPr/>
            <p:nvPr/>
          </p:nvGrpSpPr>
          <p:grpSpPr>
            <a:xfrm>
              <a:off x="2849372" y="2155515"/>
              <a:ext cx="3414819" cy="1095735"/>
              <a:chOff x="2849372" y="2155515"/>
              <a:chExt cx="3414819" cy="1095735"/>
            </a:xfrm>
          </p:grpSpPr>
          <p:grpSp>
            <p:nvGrpSpPr>
              <p:cNvPr id="558" name="Group 557"/>
              <p:cNvGrpSpPr/>
              <p:nvPr/>
            </p:nvGrpSpPr>
            <p:grpSpPr>
              <a:xfrm>
                <a:off x="2901618" y="2174968"/>
                <a:ext cx="3342137" cy="1076282"/>
                <a:chOff x="2893650" y="2174968"/>
                <a:chExt cx="3342137" cy="1076282"/>
              </a:xfrm>
            </p:grpSpPr>
            <p:sp>
              <p:nvSpPr>
                <p:cNvPr id="568" name="Freeform 73"/>
                <p:cNvSpPr>
                  <a:spLocks/>
                </p:cNvSpPr>
                <p:nvPr/>
              </p:nvSpPr>
              <p:spPr bwMode="auto">
                <a:xfrm>
                  <a:off x="2893650" y="2174968"/>
                  <a:ext cx="3329065" cy="941201"/>
                </a:xfrm>
                <a:custGeom>
                  <a:avLst/>
                  <a:gdLst>
                    <a:gd name="T0" fmla="*/ 0 w 764"/>
                    <a:gd name="T1" fmla="*/ 0 h 216"/>
                    <a:gd name="T2" fmla="*/ 47 w 764"/>
                    <a:gd name="T3" fmla="*/ 173 h 216"/>
                    <a:gd name="T4" fmla="*/ 164 w 764"/>
                    <a:gd name="T5" fmla="*/ 204 h 216"/>
                    <a:gd name="T6" fmla="*/ 284 w 764"/>
                    <a:gd name="T7" fmla="*/ 202 h 216"/>
                    <a:gd name="T8" fmla="*/ 404 w 764"/>
                    <a:gd name="T9" fmla="*/ 216 h 216"/>
                    <a:gd name="T10" fmla="*/ 586 w 764"/>
                    <a:gd name="T11" fmla="*/ 208 h 216"/>
                    <a:gd name="T12" fmla="*/ 764 w 764"/>
                    <a:gd name="T13" fmla="*/ 216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4" h="216">
                      <a:moveTo>
                        <a:pt x="0" y="0"/>
                      </a:moveTo>
                      <a:lnTo>
                        <a:pt x="47" y="173"/>
                      </a:lnTo>
                      <a:lnTo>
                        <a:pt x="164" y="204"/>
                      </a:lnTo>
                      <a:lnTo>
                        <a:pt x="284" y="202"/>
                      </a:lnTo>
                      <a:lnTo>
                        <a:pt x="404" y="216"/>
                      </a:lnTo>
                      <a:lnTo>
                        <a:pt x="586" y="208"/>
                      </a:lnTo>
                      <a:lnTo>
                        <a:pt x="764" y="216"/>
                      </a:lnTo>
                    </a:path>
                  </a:pathLst>
                </a:cu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69" name="Line 74"/>
                <p:cNvSpPr>
                  <a:spLocks noChangeShapeType="1"/>
                </p:cNvSpPr>
                <p:nvPr/>
              </p:nvSpPr>
              <p:spPr bwMode="auto">
                <a:xfrm>
                  <a:off x="3094092" y="2811151"/>
                  <a:ext cx="0" cy="217871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70" name="Rectangle 75"/>
                <p:cNvSpPr>
                  <a:spLocks noChangeArrowheads="1"/>
                </p:cNvSpPr>
                <p:nvPr/>
              </p:nvSpPr>
              <p:spPr bwMode="auto">
                <a:xfrm>
                  <a:off x="3081019" y="2811151"/>
                  <a:ext cx="30502" cy="4357"/>
                </a:xfrm>
                <a:prstGeom prst="rect">
                  <a:avLst/>
                </a:prstGeom>
                <a:solidFill>
                  <a:srgbClr val="003865"/>
                </a:solidFill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71" name="Rectangle 76"/>
                <p:cNvSpPr>
                  <a:spLocks noChangeArrowheads="1"/>
                </p:cNvSpPr>
                <p:nvPr/>
              </p:nvSpPr>
              <p:spPr bwMode="auto">
                <a:xfrm>
                  <a:off x="3081019" y="3029022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72" name="Line 77"/>
                <p:cNvSpPr>
                  <a:spLocks noChangeShapeType="1"/>
                </p:cNvSpPr>
                <p:nvPr/>
              </p:nvSpPr>
              <p:spPr bwMode="auto">
                <a:xfrm>
                  <a:off x="3616981" y="2946231"/>
                  <a:ext cx="0" cy="239658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73" name="Rectangle 78"/>
                <p:cNvSpPr>
                  <a:spLocks noChangeArrowheads="1"/>
                </p:cNvSpPr>
                <p:nvPr/>
              </p:nvSpPr>
              <p:spPr bwMode="auto">
                <a:xfrm>
                  <a:off x="3603909" y="2946231"/>
                  <a:ext cx="30502" cy="4357"/>
                </a:xfrm>
                <a:prstGeom prst="rect">
                  <a:avLst/>
                </a:prstGeom>
                <a:solidFill>
                  <a:srgbClr val="003865"/>
                </a:solidFill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74" name="Rectangle 79"/>
                <p:cNvSpPr>
                  <a:spLocks noChangeArrowheads="1"/>
                </p:cNvSpPr>
                <p:nvPr/>
              </p:nvSpPr>
              <p:spPr bwMode="auto">
                <a:xfrm>
                  <a:off x="3603909" y="3185889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75" name="Line 80"/>
                <p:cNvSpPr>
                  <a:spLocks noChangeShapeType="1"/>
                </p:cNvSpPr>
                <p:nvPr/>
              </p:nvSpPr>
              <p:spPr bwMode="auto">
                <a:xfrm>
                  <a:off x="4135514" y="2920087"/>
                  <a:ext cx="0" cy="265802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76" name="Rectangle 81"/>
                <p:cNvSpPr>
                  <a:spLocks noChangeArrowheads="1"/>
                </p:cNvSpPr>
                <p:nvPr/>
              </p:nvSpPr>
              <p:spPr bwMode="auto">
                <a:xfrm>
                  <a:off x="4122441" y="2915729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77" name="Rectangle 82"/>
                <p:cNvSpPr>
                  <a:spLocks noChangeArrowheads="1"/>
                </p:cNvSpPr>
                <p:nvPr/>
              </p:nvSpPr>
              <p:spPr bwMode="auto">
                <a:xfrm>
                  <a:off x="4122441" y="3185889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78" name="Line 83"/>
                <p:cNvSpPr>
                  <a:spLocks noChangeShapeType="1"/>
                </p:cNvSpPr>
                <p:nvPr/>
              </p:nvSpPr>
              <p:spPr bwMode="auto">
                <a:xfrm>
                  <a:off x="4654046" y="2976733"/>
                  <a:ext cx="0" cy="27016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79" name="Rectangle 84"/>
                <p:cNvSpPr>
                  <a:spLocks noChangeArrowheads="1"/>
                </p:cNvSpPr>
                <p:nvPr/>
              </p:nvSpPr>
              <p:spPr bwMode="auto">
                <a:xfrm>
                  <a:off x="4636616" y="2976733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80" name="Rectangle 85"/>
                <p:cNvSpPr>
                  <a:spLocks noChangeArrowheads="1"/>
                </p:cNvSpPr>
                <p:nvPr/>
              </p:nvSpPr>
              <p:spPr bwMode="auto">
                <a:xfrm>
                  <a:off x="4636616" y="3246893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81" name="Rectangle 87"/>
                <p:cNvSpPr>
                  <a:spLocks noChangeArrowheads="1"/>
                </p:cNvSpPr>
                <p:nvPr/>
              </p:nvSpPr>
              <p:spPr bwMode="auto">
                <a:xfrm>
                  <a:off x="5425308" y="2950589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82" name="Rectangle 88"/>
                <p:cNvSpPr>
                  <a:spLocks noChangeArrowheads="1"/>
                </p:cNvSpPr>
                <p:nvPr/>
              </p:nvSpPr>
              <p:spPr bwMode="auto">
                <a:xfrm>
                  <a:off x="5425308" y="3194604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83" name="Line 89"/>
                <p:cNvSpPr>
                  <a:spLocks noChangeShapeType="1"/>
                </p:cNvSpPr>
                <p:nvPr/>
              </p:nvSpPr>
              <p:spPr bwMode="auto">
                <a:xfrm>
                  <a:off x="6218358" y="2989805"/>
                  <a:ext cx="0" cy="25273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84" name="Rectangle 90"/>
                <p:cNvSpPr>
                  <a:spLocks noChangeArrowheads="1"/>
                </p:cNvSpPr>
                <p:nvPr/>
              </p:nvSpPr>
              <p:spPr bwMode="auto">
                <a:xfrm>
                  <a:off x="6209643" y="2985448"/>
                  <a:ext cx="26144" cy="8715"/>
                </a:xfrm>
                <a:prstGeom prst="rect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85" name="Rectangle 91"/>
                <p:cNvSpPr>
                  <a:spLocks noChangeArrowheads="1"/>
                </p:cNvSpPr>
                <p:nvPr/>
              </p:nvSpPr>
              <p:spPr bwMode="auto">
                <a:xfrm>
                  <a:off x="6209643" y="3242535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86" name="Line 86"/>
                <p:cNvSpPr>
                  <a:spLocks noChangeShapeType="1"/>
                </p:cNvSpPr>
                <p:nvPr/>
              </p:nvSpPr>
              <p:spPr bwMode="auto">
                <a:xfrm>
                  <a:off x="5438381" y="2954946"/>
                  <a:ext cx="0" cy="244015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</p:grpSp>
          <p:grpSp>
            <p:nvGrpSpPr>
              <p:cNvPr id="559" name="Group 558"/>
              <p:cNvGrpSpPr/>
              <p:nvPr/>
            </p:nvGrpSpPr>
            <p:grpSpPr>
              <a:xfrm>
                <a:off x="2849372" y="2155515"/>
                <a:ext cx="3414819" cy="1004534"/>
                <a:chOff x="2849372" y="2155515"/>
                <a:chExt cx="3414819" cy="1004534"/>
              </a:xfrm>
            </p:grpSpPr>
            <p:sp>
              <p:nvSpPr>
                <p:cNvPr id="560" name="Rectangle 41"/>
                <p:cNvSpPr>
                  <a:spLocks noChangeArrowheads="1"/>
                </p:cNvSpPr>
                <p:nvPr/>
              </p:nvSpPr>
              <p:spPr bwMode="auto">
                <a:xfrm>
                  <a:off x="3095244" y="3055471"/>
                  <a:ext cx="59608" cy="57356"/>
                </a:xfrm>
                <a:prstGeom prst="rect">
                  <a:avLst/>
                </a:prstGeom>
                <a:solidFill>
                  <a:srgbClr val="D0006F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61" name="Freeform 92"/>
                <p:cNvSpPr>
                  <a:spLocks/>
                </p:cNvSpPr>
                <p:nvPr/>
              </p:nvSpPr>
              <p:spPr bwMode="auto">
                <a:xfrm>
                  <a:off x="2849372" y="2155515"/>
                  <a:ext cx="77038" cy="68400"/>
                </a:xfrm>
                <a:prstGeom prst="triangle">
                  <a:avLst/>
                </a:prstGeom>
                <a:solidFill>
                  <a:srgbClr val="003865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62" name="Freeform 93"/>
                <p:cNvSpPr>
                  <a:spLocks/>
                </p:cNvSpPr>
                <p:nvPr/>
              </p:nvSpPr>
              <p:spPr bwMode="auto">
                <a:xfrm>
                  <a:off x="3586485" y="3044427"/>
                  <a:ext cx="77038" cy="68400"/>
                </a:xfrm>
                <a:prstGeom prst="triangle">
                  <a:avLst/>
                </a:prstGeom>
                <a:solidFill>
                  <a:srgbClr val="003865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63" name="Freeform 94"/>
                <p:cNvSpPr>
                  <a:spLocks/>
                </p:cNvSpPr>
                <p:nvPr/>
              </p:nvSpPr>
              <p:spPr bwMode="auto">
                <a:xfrm>
                  <a:off x="4099241" y="3026288"/>
                  <a:ext cx="77038" cy="68400"/>
                </a:xfrm>
                <a:prstGeom prst="triangle">
                  <a:avLst/>
                </a:prstGeom>
                <a:solidFill>
                  <a:srgbClr val="003865"/>
                </a:solidFill>
                <a:ln w="3175" cap="flat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64" name="Freeform 95"/>
                <p:cNvSpPr>
                  <a:spLocks/>
                </p:cNvSpPr>
                <p:nvPr/>
              </p:nvSpPr>
              <p:spPr bwMode="auto">
                <a:xfrm>
                  <a:off x="3058529" y="2895565"/>
                  <a:ext cx="77038" cy="68400"/>
                </a:xfrm>
                <a:prstGeom prst="triangle">
                  <a:avLst/>
                </a:prstGeom>
                <a:solidFill>
                  <a:srgbClr val="003865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65" name="Freeform 96"/>
                <p:cNvSpPr>
                  <a:spLocks/>
                </p:cNvSpPr>
                <p:nvPr/>
              </p:nvSpPr>
              <p:spPr bwMode="auto">
                <a:xfrm>
                  <a:off x="4623550" y="3087291"/>
                  <a:ext cx="77038" cy="68400"/>
                </a:xfrm>
                <a:prstGeom prst="triangle">
                  <a:avLst/>
                </a:prstGeom>
                <a:solidFill>
                  <a:srgbClr val="003865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66" name="Freeform 97"/>
                <p:cNvSpPr>
                  <a:spLocks/>
                </p:cNvSpPr>
                <p:nvPr/>
              </p:nvSpPr>
              <p:spPr bwMode="auto">
                <a:xfrm>
                  <a:off x="5407176" y="3048075"/>
                  <a:ext cx="77038" cy="68400"/>
                </a:xfrm>
                <a:prstGeom prst="triangle">
                  <a:avLst/>
                </a:prstGeom>
                <a:solidFill>
                  <a:srgbClr val="003865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67" name="Freeform 98"/>
                <p:cNvSpPr>
                  <a:spLocks/>
                </p:cNvSpPr>
                <p:nvPr/>
              </p:nvSpPr>
              <p:spPr bwMode="auto">
                <a:xfrm>
                  <a:off x="6187153" y="3091649"/>
                  <a:ext cx="77038" cy="68400"/>
                </a:xfrm>
                <a:prstGeom prst="triangle">
                  <a:avLst/>
                </a:prstGeom>
                <a:solidFill>
                  <a:srgbClr val="003865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</p:grpSp>
        <p:sp>
          <p:nvSpPr>
            <p:cNvPr id="522" name="Rectangle 521"/>
            <p:cNvSpPr/>
            <p:nvPr/>
          </p:nvSpPr>
          <p:spPr>
            <a:xfrm>
              <a:off x="2846695" y="4065967"/>
              <a:ext cx="108280" cy="139675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/>
            <a:p>
              <a:pPr algn="ctr"/>
              <a:r>
                <a:rPr lang="en-US" sz="1067" dirty="0"/>
                <a:t>B</a:t>
              </a: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3046357" y="4077204"/>
              <a:ext cx="89285" cy="139675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/>
            <a:p>
              <a:pPr algn="ctr"/>
              <a:r>
                <a:rPr lang="en-US" sz="1067" dirty="0"/>
                <a:t>4</a:t>
              </a:r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3535115" y="4077204"/>
              <a:ext cx="178567" cy="139675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/>
            <a:p>
              <a:pPr algn="ctr"/>
              <a:r>
                <a:rPr lang="en-US" sz="1067" dirty="0"/>
                <a:t>12</a:t>
              </a:r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4058989" y="4077204"/>
              <a:ext cx="178567" cy="139675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/>
            <a:p>
              <a:pPr algn="ctr"/>
              <a:r>
                <a:rPr lang="en-US" sz="1067" dirty="0"/>
                <a:t>20</a:t>
              </a: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582867" y="4077204"/>
              <a:ext cx="178567" cy="139675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/>
            <a:p>
              <a:pPr algn="ctr"/>
              <a:r>
                <a:rPr lang="en-US" sz="1067" dirty="0"/>
                <a:t>28</a:t>
              </a: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5367091" y="4077204"/>
              <a:ext cx="178567" cy="139675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/>
            <a:p>
              <a:pPr algn="ctr"/>
              <a:r>
                <a:rPr lang="en-US" sz="1067" dirty="0"/>
                <a:t>40</a:t>
              </a:r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6141335" y="4077204"/>
              <a:ext cx="178567" cy="139675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/>
            <a:p>
              <a:pPr algn="ctr"/>
              <a:r>
                <a:rPr lang="en-US" sz="1067" dirty="0"/>
                <a:t>52</a:t>
              </a:r>
            </a:p>
          </p:txBody>
        </p:sp>
        <p:grpSp>
          <p:nvGrpSpPr>
            <p:cNvPr id="529" name="Group 528"/>
            <p:cNvGrpSpPr/>
            <p:nvPr/>
          </p:nvGrpSpPr>
          <p:grpSpPr>
            <a:xfrm>
              <a:off x="2901541" y="2148068"/>
              <a:ext cx="3395237" cy="1700148"/>
              <a:chOff x="2901541" y="2148068"/>
              <a:chExt cx="3395237" cy="1700148"/>
            </a:xfrm>
          </p:grpSpPr>
          <p:grpSp>
            <p:nvGrpSpPr>
              <p:cNvPr id="530" name="Group 529"/>
              <p:cNvGrpSpPr/>
              <p:nvPr/>
            </p:nvGrpSpPr>
            <p:grpSpPr>
              <a:xfrm>
                <a:off x="2901541" y="2148068"/>
                <a:ext cx="3395237" cy="1525905"/>
                <a:chOff x="2901541" y="2148068"/>
                <a:chExt cx="3395237" cy="1525905"/>
              </a:xfrm>
            </p:grpSpPr>
            <p:sp>
              <p:nvSpPr>
                <p:cNvPr id="551" name="Freeform 66"/>
                <p:cNvSpPr>
                  <a:spLocks/>
                </p:cNvSpPr>
                <p:nvPr/>
              </p:nvSpPr>
              <p:spPr bwMode="auto">
                <a:xfrm>
                  <a:off x="2901541" y="2148068"/>
                  <a:ext cx="79244" cy="79244"/>
                </a:xfrm>
                <a:prstGeom prst="diamond">
                  <a:avLst/>
                </a:prstGeom>
                <a:solidFill>
                  <a:srgbClr val="F0AB00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52" name="Freeform 67"/>
                <p:cNvSpPr>
                  <a:spLocks/>
                </p:cNvSpPr>
                <p:nvPr/>
              </p:nvSpPr>
              <p:spPr bwMode="auto">
                <a:xfrm>
                  <a:off x="3093268" y="3346357"/>
                  <a:ext cx="79244" cy="79244"/>
                </a:xfrm>
                <a:prstGeom prst="diamond">
                  <a:avLst/>
                </a:prstGeom>
                <a:solidFill>
                  <a:srgbClr val="F0AB00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53" name="Freeform 68"/>
                <p:cNvSpPr>
                  <a:spLocks/>
                </p:cNvSpPr>
                <p:nvPr/>
              </p:nvSpPr>
              <p:spPr bwMode="auto">
                <a:xfrm>
                  <a:off x="3616157" y="3350005"/>
                  <a:ext cx="79244" cy="79244"/>
                </a:xfrm>
                <a:prstGeom prst="diamond">
                  <a:avLst/>
                </a:prstGeom>
                <a:solidFill>
                  <a:srgbClr val="F0AB00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54" name="Freeform 69"/>
                <p:cNvSpPr>
                  <a:spLocks/>
                </p:cNvSpPr>
                <p:nvPr/>
              </p:nvSpPr>
              <p:spPr bwMode="auto">
                <a:xfrm>
                  <a:off x="4133981" y="3398646"/>
                  <a:ext cx="79244" cy="79244"/>
                </a:xfrm>
                <a:prstGeom prst="diamond">
                  <a:avLst/>
                </a:prstGeom>
                <a:solidFill>
                  <a:srgbClr val="F0AB00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55" name="Freeform 70"/>
                <p:cNvSpPr>
                  <a:spLocks/>
                </p:cNvSpPr>
                <p:nvPr/>
              </p:nvSpPr>
              <p:spPr bwMode="auto">
                <a:xfrm>
                  <a:off x="4656870" y="3468364"/>
                  <a:ext cx="79244" cy="79244"/>
                </a:xfrm>
                <a:prstGeom prst="diamond">
                  <a:avLst/>
                </a:prstGeom>
                <a:solidFill>
                  <a:srgbClr val="F0AB00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56" name="Freeform 71"/>
                <p:cNvSpPr>
                  <a:spLocks/>
                </p:cNvSpPr>
                <p:nvPr/>
              </p:nvSpPr>
              <p:spPr bwMode="auto">
                <a:xfrm>
                  <a:off x="5441914" y="3498866"/>
                  <a:ext cx="79244" cy="79244"/>
                </a:xfrm>
                <a:prstGeom prst="diamond">
                  <a:avLst/>
                </a:prstGeom>
                <a:solidFill>
                  <a:srgbClr val="F0AB00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57" name="Freeform 72"/>
                <p:cNvSpPr>
                  <a:spLocks/>
                </p:cNvSpPr>
                <p:nvPr/>
              </p:nvSpPr>
              <p:spPr bwMode="auto">
                <a:xfrm>
                  <a:off x="6217534" y="3594729"/>
                  <a:ext cx="79244" cy="79244"/>
                </a:xfrm>
                <a:prstGeom prst="diamond">
                  <a:avLst/>
                </a:prstGeom>
                <a:solidFill>
                  <a:srgbClr val="F0AB00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531" name="Group 530"/>
              <p:cNvGrpSpPr/>
              <p:nvPr/>
            </p:nvGrpSpPr>
            <p:grpSpPr>
              <a:xfrm>
                <a:off x="2942328" y="2170612"/>
                <a:ext cx="3337779" cy="1677604"/>
                <a:chOff x="2928510" y="2170612"/>
                <a:chExt cx="3337779" cy="1677604"/>
              </a:xfrm>
            </p:grpSpPr>
            <p:sp>
              <p:nvSpPr>
                <p:cNvPr id="532" name="Freeform 47"/>
                <p:cNvSpPr>
                  <a:spLocks/>
                </p:cNvSpPr>
                <p:nvPr/>
              </p:nvSpPr>
              <p:spPr bwMode="auto">
                <a:xfrm>
                  <a:off x="2928510" y="2170612"/>
                  <a:ext cx="3320350" cy="1459734"/>
                </a:xfrm>
                <a:custGeom>
                  <a:avLst/>
                  <a:gdLst>
                    <a:gd name="T0" fmla="*/ 0 w 762"/>
                    <a:gd name="T1" fmla="*/ 0 h 335"/>
                    <a:gd name="T2" fmla="*/ 45 w 762"/>
                    <a:gd name="T3" fmla="*/ 278 h 335"/>
                    <a:gd name="T4" fmla="*/ 165 w 762"/>
                    <a:gd name="T5" fmla="*/ 279 h 335"/>
                    <a:gd name="T6" fmla="*/ 284 w 762"/>
                    <a:gd name="T7" fmla="*/ 290 h 335"/>
                    <a:gd name="T8" fmla="*/ 404 w 762"/>
                    <a:gd name="T9" fmla="*/ 306 h 335"/>
                    <a:gd name="T10" fmla="*/ 584 w 762"/>
                    <a:gd name="T11" fmla="*/ 311 h 335"/>
                    <a:gd name="T12" fmla="*/ 762 w 762"/>
                    <a:gd name="T13" fmla="*/ 335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2" h="335">
                      <a:moveTo>
                        <a:pt x="0" y="0"/>
                      </a:moveTo>
                      <a:lnTo>
                        <a:pt x="45" y="278"/>
                      </a:lnTo>
                      <a:lnTo>
                        <a:pt x="165" y="279"/>
                      </a:lnTo>
                      <a:lnTo>
                        <a:pt x="284" y="290"/>
                      </a:lnTo>
                      <a:lnTo>
                        <a:pt x="404" y="306"/>
                      </a:lnTo>
                      <a:lnTo>
                        <a:pt x="584" y="311"/>
                      </a:lnTo>
                      <a:lnTo>
                        <a:pt x="762" y="335"/>
                      </a:lnTo>
                    </a:path>
                  </a:pathLst>
                </a:cu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33" name="Line 48"/>
                <p:cNvSpPr>
                  <a:spLocks noChangeShapeType="1"/>
                </p:cNvSpPr>
                <p:nvPr/>
              </p:nvSpPr>
              <p:spPr bwMode="auto">
                <a:xfrm>
                  <a:off x="3124593" y="3172817"/>
                  <a:ext cx="0" cy="409597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34" name="Rectangle 49"/>
                <p:cNvSpPr>
                  <a:spLocks noChangeArrowheads="1"/>
                </p:cNvSpPr>
                <p:nvPr/>
              </p:nvSpPr>
              <p:spPr bwMode="auto">
                <a:xfrm>
                  <a:off x="3111521" y="3168459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35" name="Rectangle 50"/>
                <p:cNvSpPr>
                  <a:spLocks noChangeArrowheads="1"/>
                </p:cNvSpPr>
                <p:nvPr/>
              </p:nvSpPr>
              <p:spPr bwMode="auto">
                <a:xfrm>
                  <a:off x="3111521" y="3582414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36" name="Line 51"/>
                <p:cNvSpPr>
                  <a:spLocks noChangeShapeType="1"/>
                </p:cNvSpPr>
                <p:nvPr/>
              </p:nvSpPr>
              <p:spPr bwMode="auto">
                <a:xfrm>
                  <a:off x="3643126" y="3168459"/>
                  <a:ext cx="0" cy="440099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37" name="Rectangle 52"/>
                <p:cNvSpPr>
                  <a:spLocks noChangeArrowheads="1"/>
                </p:cNvSpPr>
                <p:nvPr/>
              </p:nvSpPr>
              <p:spPr bwMode="auto">
                <a:xfrm>
                  <a:off x="3630054" y="3164102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38" name="Rectangle 53"/>
                <p:cNvSpPr>
                  <a:spLocks noChangeArrowheads="1"/>
                </p:cNvSpPr>
                <p:nvPr/>
              </p:nvSpPr>
              <p:spPr bwMode="auto">
                <a:xfrm>
                  <a:off x="3630054" y="3604201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39" name="Line 54"/>
                <p:cNvSpPr>
                  <a:spLocks noChangeShapeType="1"/>
                </p:cNvSpPr>
                <p:nvPr/>
              </p:nvSpPr>
              <p:spPr bwMode="auto">
                <a:xfrm>
                  <a:off x="4166016" y="3203319"/>
                  <a:ext cx="0" cy="457528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40" name="Rectangle 55"/>
                <p:cNvSpPr>
                  <a:spLocks noChangeArrowheads="1"/>
                </p:cNvSpPr>
                <p:nvPr/>
              </p:nvSpPr>
              <p:spPr bwMode="auto">
                <a:xfrm>
                  <a:off x="4152943" y="3203319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41" name="Rectangle 56"/>
                <p:cNvSpPr>
                  <a:spLocks noChangeArrowheads="1"/>
                </p:cNvSpPr>
                <p:nvPr/>
              </p:nvSpPr>
              <p:spPr bwMode="auto">
                <a:xfrm>
                  <a:off x="4152943" y="3660847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42" name="Line 57"/>
                <p:cNvSpPr>
                  <a:spLocks noChangeShapeType="1"/>
                </p:cNvSpPr>
                <p:nvPr/>
              </p:nvSpPr>
              <p:spPr bwMode="auto">
                <a:xfrm>
                  <a:off x="4688905" y="3273037"/>
                  <a:ext cx="0" cy="457528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43" name="Rectangle 58"/>
                <p:cNvSpPr>
                  <a:spLocks noChangeArrowheads="1"/>
                </p:cNvSpPr>
                <p:nvPr/>
              </p:nvSpPr>
              <p:spPr bwMode="auto">
                <a:xfrm>
                  <a:off x="4671476" y="3273037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44" name="Rectangle 59"/>
                <p:cNvSpPr>
                  <a:spLocks noChangeArrowheads="1"/>
                </p:cNvSpPr>
                <p:nvPr/>
              </p:nvSpPr>
              <p:spPr bwMode="auto">
                <a:xfrm>
                  <a:off x="4671476" y="3726208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45" name="Line 60"/>
                <p:cNvSpPr>
                  <a:spLocks noChangeShapeType="1"/>
                </p:cNvSpPr>
                <p:nvPr/>
              </p:nvSpPr>
              <p:spPr bwMode="auto">
                <a:xfrm>
                  <a:off x="5473240" y="3303539"/>
                  <a:ext cx="0" cy="453171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46" name="Rectangle 61"/>
                <p:cNvSpPr>
                  <a:spLocks noChangeArrowheads="1"/>
                </p:cNvSpPr>
                <p:nvPr/>
              </p:nvSpPr>
              <p:spPr bwMode="auto">
                <a:xfrm>
                  <a:off x="5455810" y="3303539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47" name="Rectangle 62"/>
                <p:cNvSpPr>
                  <a:spLocks noChangeArrowheads="1"/>
                </p:cNvSpPr>
                <p:nvPr/>
              </p:nvSpPr>
              <p:spPr bwMode="auto">
                <a:xfrm>
                  <a:off x="5455810" y="3752353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48" name="Line 63"/>
                <p:cNvSpPr>
                  <a:spLocks noChangeShapeType="1"/>
                </p:cNvSpPr>
                <p:nvPr/>
              </p:nvSpPr>
              <p:spPr bwMode="auto">
                <a:xfrm>
                  <a:off x="6248860" y="3403760"/>
                  <a:ext cx="0" cy="444456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49" name="Rectangle 64"/>
                <p:cNvSpPr>
                  <a:spLocks noChangeArrowheads="1"/>
                </p:cNvSpPr>
                <p:nvPr/>
              </p:nvSpPr>
              <p:spPr bwMode="auto">
                <a:xfrm>
                  <a:off x="6235787" y="3403760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50" name="Rectangle 65"/>
                <p:cNvSpPr>
                  <a:spLocks noChangeArrowheads="1"/>
                </p:cNvSpPr>
                <p:nvPr/>
              </p:nvSpPr>
              <p:spPr bwMode="auto">
                <a:xfrm>
                  <a:off x="6235787" y="3843858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</p:grpSp>
        </p:grpSp>
      </p:grpSp>
      <p:grpSp>
        <p:nvGrpSpPr>
          <p:cNvPr id="642" name="Group 641"/>
          <p:cNvGrpSpPr/>
          <p:nvPr/>
        </p:nvGrpSpPr>
        <p:grpSpPr>
          <a:xfrm>
            <a:off x="4054816" y="2021658"/>
            <a:ext cx="3836906" cy="3465029"/>
            <a:chOff x="1471484" y="1745927"/>
            <a:chExt cx="6268059" cy="2976474"/>
          </a:xfrm>
        </p:grpSpPr>
        <p:sp>
          <p:nvSpPr>
            <p:cNvPr id="643" name="Rectangle 642"/>
            <p:cNvSpPr/>
            <p:nvPr/>
          </p:nvSpPr>
          <p:spPr>
            <a:xfrm rot="16200000">
              <a:off x="454312" y="2763099"/>
              <a:ext cx="2486855" cy="4525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/>
                <a:t>Mean Change in </a:t>
              </a:r>
              <a:r>
                <a:rPr lang="en-US" sz="1200" b="1" dirty="0" err="1"/>
                <a:t>F</a:t>
              </a:r>
              <a:r>
                <a:rPr lang="en-US" sz="1200" b="1" cap="small" dirty="0" err="1"/>
                <a:t>e</a:t>
              </a:r>
              <a:r>
                <a:rPr lang="en-US" sz="1200" b="1" baseline="-25000" dirty="0" err="1"/>
                <a:t>NO</a:t>
              </a:r>
              <a:r>
                <a:rPr lang="en-US" sz="1200" b="1" dirty="0"/>
                <a:t> (ppb)</a:t>
              </a:r>
              <a:r>
                <a:rPr lang="en-US" sz="1200" b="1" baseline="30000" dirty="0"/>
                <a:t>a</a:t>
              </a:r>
            </a:p>
          </p:txBody>
        </p:sp>
        <p:grpSp>
          <p:nvGrpSpPr>
            <p:cNvPr id="644" name="Group 643"/>
            <p:cNvGrpSpPr/>
            <p:nvPr/>
          </p:nvGrpSpPr>
          <p:grpSpPr>
            <a:xfrm>
              <a:off x="1764772" y="1946926"/>
              <a:ext cx="5974771" cy="2775475"/>
              <a:chOff x="1764772" y="1946926"/>
              <a:chExt cx="5974771" cy="2775475"/>
            </a:xfrm>
          </p:grpSpPr>
          <p:sp>
            <p:nvSpPr>
              <p:cNvPr id="645" name="Rectangle 644"/>
              <p:cNvSpPr/>
              <p:nvPr/>
            </p:nvSpPr>
            <p:spPr>
              <a:xfrm>
                <a:off x="3453040" y="4367070"/>
                <a:ext cx="1841226" cy="355331"/>
              </a:xfrm>
              <a:prstGeom prst="rect">
                <a:avLst/>
              </a:prstGeom>
            </p:spPr>
            <p:txBody>
              <a:bodyPr wrap="square" lIns="0" rIns="0">
                <a:noAutofit/>
              </a:bodyPr>
              <a:lstStyle/>
              <a:p>
                <a:pPr algn="ctr"/>
                <a:r>
                  <a:rPr lang="en-US" sz="1333" b="1" dirty="0"/>
                  <a:t>Weeks</a:t>
                </a:r>
              </a:p>
            </p:txBody>
          </p:sp>
          <p:cxnSp>
            <p:nvCxnSpPr>
              <p:cNvPr id="646" name="Straight Connector 645"/>
              <p:cNvCxnSpPr/>
              <p:nvPr/>
            </p:nvCxnSpPr>
            <p:spPr>
              <a:xfrm rot="5400000">
                <a:off x="3874690" y="4160831"/>
                <a:ext cx="76872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/>
              <p:cNvCxnSpPr/>
              <p:nvPr/>
            </p:nvCxnSpPr>
            <p:spPr>
              <a:xfrm rot="5400000">
                <a:off x="5271444" y="4160831"/>
                <a:ext cx="76872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/>
              <p:cNvCxnSpPr/>
              <p:nvPr/>
            </p:nvCxnSpPr>
            <p:spPr>
              <a:xfrm rot="5400000">
                <a:off x="7417118" y="4160831"/>
                <a:ext cx="76872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/>
              <p:cNvCxnSpPr/>
              <p:nvPr/>
            </p:nvCxnSpPr>
            <p:spPr>
              <a:xfrm rot="5400000">
                <a:off x="4561787" y="4160831"/>
                <a:ext cx="76872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/>
              <p:nvPr/>
            </p:nvCxnSpPr>
            <p:spPr>
              <a:xfrm rot="5400000">
                <a:off x="6344281" y="4160831"/>
                <a:ext cx="76872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/>
              <p:cNvCxnSpPr/>
              <p:nvPr/>
            </p:nvCxnSpPr>
            <p:spPr>
              <a:xfrm rot="5400000">
                <a:off x="3522706" y="4160831"/>
                <a:ext cx="76872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2" name="Freeform 203"/>
              <p:cNvSpPr/>
              <p:nvPr/>
            </p:nvSpPr>
            <p:spPr>
              <a:xfrm>
                <a:off x="2329444" y="2017179"/>
                <a:ext cx="5410099" cy="2090255"/>
              </a:xfrm>
              <a:custGeom>
                <a:avLst/>
                <a:gdLst>
                  <a:gd name="connsiteX0" fmla="*/ 0 w 4285753"/>
                  <a:gd name="connsiteY0" fmla="*/ 0 h 1614115"/>
                  <a:gd name="connsiteX1" fmla="*/ 0 w 4285753"/>
                  <a:gd name="connsiteY1" fmla="*/ 1614115 h 1614115"/>
                  <a:gd name="connsiteX2" fmla="*/ 4285753 w 4285753"/>
                  <a:gd name="connsiteY2" fmla="*/ 1614115 h 1614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5753" h="1614115">
                    <a:moveTo>
                      <a:pt x="0" y="0"/>
                    </a:moveTo>
                    <a:lnTo>
                      <a:pt x="0" y="1614115"/>
                    </a:lnTo>
                    <a:lnTo>
                      <a:pt x="4285753" y="1614115"/>
                    </a:lnTo>
                  </a:path>
                </a:pathLst>
              </a:cu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653" name="Straight Connector 652"/>
              <p:cNvCxnSpPr/>
              <p:nvPr/>
            </p:nvCxnSpPr>
            <p:spPr>
              <a:xfrm>
                <a:off x="2234957" y="3689440"/>
                <a:ext cx="76158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/>
              <p:cNvCxnSpPr/>
              <p:nvPr/>
            </p:nvCxnSpPr>
            <p:spPr>
              <a:xfrm>
                <a:off x="2234957" y="2017456"/>
                <a:ext cx="76158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/>
              <p:cNvCxnSpPr/>
              <p:nvPr/>
            </p:nvCxnSpPr>
            <p:spPr>
              <a:xfrm>
                <a:off x="2234957" y="2853448"/>
                <a:ext cx="76158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/>
              <p:cNvCxnSpPr/>
              <p:nvPr/>
            </p:nvCxnSpPr>
            <p:spPr>
              <a:xfrm>
                <a:off x="2234957" y="4107435"/>
                <a:ext cx="76158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/>
              <p:cNvCxnSpPr/>
              <p:nvPr/>
            </p:nvCxnSpPr>
            <p:spPr>
              <a:xfrm>
                <a:off x="2234957" y="2435453"/>
                <a:ext cx="76158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/>
              <p:cNvCxnSpPr/>
              <p:nvPr/>
            </p:nvCxnSpPr>
            <p:spPr>
              <a:xfrm>
                <a:off x="2234957" y="3271446"/>
                <a:ext cx="76158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Rectangle 658"/>
              <p:cNvSpPr/>
              <p:nvPr/>
            </p:nvSpPr>
            <p:spPr>
              <a:xfrm>
                <a:off x="1811907" y="3999371"/>
                <a:ext cx="369238" cy="220373"/>
              </a:xfrm>
              <a:prstGeom prst="rect">
                <a:avLst/>
              </a:prstGeom>
            </p:spPr>
            <p:txBody>
              <a:bodyPr wrap="none" lIns="0" rIns="0" anchor="ctr">
                <a:spAutoFit/>
              </a:bodyPr>
              <a:lstStyle/>
              <a:p>
                <a:pPr algn="r"/>
                <a:r>
                  <a:rPr lang="en-US" sz="1067" dirty="0"/>
                  <a:t>–20</a:t>
                </a:r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2058064" y="1946926"/>
                <a:ext cx="123080" cy="141059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pPr algn="r"/>
                <a:r>
                  <a:rPr lang="en-US" sz="1067" dirty="0"/>
                  <a:t>5</a:t>
                </a:r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1934985" y="2773321"/>
                <a:ext cx="246158" cy="141059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pPr algn="r"/>
                <a:r>
                  <a:rPr lang="en-US" sz="1067" dirty="0"/>
                  <a:t>–5</a:t>
                </a:r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1764772" y="3142310"/>
                <a:ext cx="416373" cy="237943"/>
              </a:xfrm>
              <a:prstGeom prst="rect">
                <a:avLst/>
              </a:prstGeom>
            </p:spPr>
            <p:txBody>
              <a:bodyPr wrap="none" lIns="0" rIns="0" anchor="ctr">
                <a:spAutoFit/>
              </a:bodyPr>
              <a:lstStyle/>
              <a:p>
                <a:pPr algn="r"/>
                <a:r>
                  <a:rPr lang="en-US" sz="1200" dirty="0"/>
                  <a:t>–10</a:t>
                </a:r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2058064" y="2356217"/>
                <a:ext cx="123080" cy="141059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pPr algn="r"/>
                <a:r>
                  <a:rPr lang="en-US" sz="1067" dirty="0"/>
                  <a:t>0</a:t>
                </a:r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1811908" y="3577110"/>
                <a:ext cx="369238" cy="220373"/>
              </a:xfrm>
              <a:prstGeom prst="rect">
                <a:avLst/>
              </a:prstGeom>
            </p:spPr>
            <p:txBody>
              <a:bodyPr wrap="none" lIns="0" rIns="0" anchor="ctr">
                <a:spAutoFit/>
              </a:bodyPr>
              <a:lstStyle/>
              <a:p>
                <a:pPr algn="r"/>
                <a:r>
                  <a:rPr lang="en-US" sz="1067" dirty="0"/>
                  <a:t>–15</a:t>
                </a:r>
              </a:p>
            </p:txBody>
          </p:sp>
          <p:cxnSp>
            <p:nvCxnSpPr>
              <p:cNvPr id="665" name="Straight Connector 664"/>
              <p:cNvCxnSpPr/>
              <p:nvPr/>
            </p:nvCxnSpPr>
            <p:spPr>
              <a:xfrm rot="5400000">
                <a:off x="3170722" y="4160831"/>
                <a:ext cx="76872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/>
              <p:cNvCxnSpPr/>
              <p:nvPr/>
            </p:nvCxnSpPr>
            <p:spPr>
              <a:xfrm rot="5400000">
                <a:off x="2818738" y="4160831"/>
                <a:ext cx="76872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ectangle 666"/>
              <p:cNvSpPr/>
              <p:nvPr/>
            </p:nvSpPr>
            <p:spPr>
              <a:xfrm>
                <a:off x="7332475" y="4199195"/>
                <a:ext cx="246158" cy="220373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sz="1067" dirty="0"/>
                  <a:t>52</a:t>
                </a:r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6259637" y="4199195"/>
                <a:ext cx="246158" cy="220373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sz="1067" dirty="0"/>
                  <a:t>40</a:t>
                </a:r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5186799" y="4199195"/>
                <a:ext cx="246158" cy="220373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sz="1067" dirty="0"/>
                  <a:t>28</a:t>
                </a:r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4474840" y="4199195"/>
                <a:ext cx="246158" cy="220373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sz="1067" dirty="0"/>
                  <a:t>20</a:t>
                </a:r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3791793" y="4199195"/>
                <a:ext cx="246158" cy="220373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sz="1067" dirty="0"/>
                  <a:t>12</a:t>
                </a:r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3497636" y="4199195"/>
                <a:ext cx="123080" cy="220373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sz="1067" dirty="0"/>
                  <a:t>8</a:t>
                </a:r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3146461" y="4199195"/>
                <a:ext cx="123080" cy="220373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sz="1067" dirty="0"/>
                  <a:t>4</a:t>
                </a:r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2778311" y="4199195"/>
                <a:ext cx="149266" cy="220373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sz="1067" dirty="0"/>
                  <a:t>B</a:t>
                </a:r>
              </a:p>
            </p:txBody>
          </p:sp>
          <p:sp>
            <p:nvSpPr>
              <p:cNvPr id="675" name="Freeform 16"/>
              <p:cNvSpPr>
                <a:spLocks/>
              </p:cNvSpPr>
              <p:nvPr/>
            </p:nvSpPr>
            <p:spPr bwMode="auto">
              <a:xfrm>
                <a:off x="2856115" y="2186615"/>
                <a:ext cx="4614355" cy="571189"/>
              </a:xfrm>
              <a:custGeom>
                <a:avLst/>
                <a:gdLst>
                  <a:gd name="T0" fmla="*/ 2748 w 2748"/>
                  <a:gd name="T1" fmla="*/ 202 h 337"/>
                  <a:gd name="T2" fmla="*/ 2103 w 2748"/>
                  <a:gd name="T3" fmla="*/ 158 h 337"/>
                  <a:gd name="T4" fmla="*/ 1471 w 2748"/>
                  <a:gd name="T5" fmla="*/ 216 h 337"/>
                  <a:gd name="T6" fmla="*/ 1051 w 2748"/>
                  <a:gd name="T7" fmla="*/ 0 h 337"/>
                  <a:gd name="T8" fmla="*/ 629 w 2748"/>
                  <a:gd name="T9" fmla="*/ 181 h 337"/>
                  <a:gd name="T10" fmla="*/ 422 w 2748"/>
                  <a:gd name="T11" fmla="*/ 337 h 337"/>
                  <a:gd name="T12" fmla="*/ 210 w 2748"/>
                  <a:gd name="T13" fmla="*/ 162 h 337"/>
                  <a:gd name="T14" fmla="*/ 0 w 2748"/>
                  <a:gd name="T15" fmla="*/ 144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48" h="337">
                    <a:moveTo>
                      <a:pt x="2748" y="202"/>
                    </a:moveTo>
                    <a:lnTo>
                      <a:pt x="2103" y="158"/>
                    </a:lnTo>
                    <a:lnTo>
                      <a:pt x="1471" y="216"/>
                    </a:lnTo>
                    <a:lnTo>
                      <a:pt x="1051" y="0"/>
                    </a:lnTo>
                    <a:lnTo>
                      <a:pt x="629" y="181"/>
                    </a:lnTo>
                    <a:lnTo>
                      <a:pt x="422" y="337"/>
                    </a:lnTo>
                    <a:lnTo>
                      <a:pt x="210" y="162"/>
                    </a:lnTo>
                    <a:lnTo>
                      <a:pt x="0" y="144"/>
                    </a:lnTo>
                  </a:path>
                </a:pathLst>
              </a:custGeom>
              <a:noFill/>
              <a:ln w="19050" cap="sq">
                <a:solidFill>
                  <a:srgbClr val="9DA7A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76" name="Oval 17"/>
              <p:cNvSpPr>
                <a:spLocks noChangeArrowheads="1"/>
              </p:cNvSpPr>
              <p:nvPr/>
            </p:nvSpPr>
            <p:spPr bwMode="auto">
              <a:xfrm>
                <a:off x="3179631" y="2434069"/>
                <a:ext cx="68542" cy="69185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77" name="Oval 18"/>
              <p:cNvSpPr>
                <a:spLocks noChangeArrowheads="1"/>
              </p:cNvSpPr>
              <p:nvPr/>
            </p:nvSpPr>
            <p:spPr bwMode="auto">
              <a:xfrm>
                <a:off x="3535616" y="2720512"/>
                <a:ext cx="68542" cy="69185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78" name="Oval 19"/>
              <p:cNvSpPr>
                <a:spLocks noChangeArrowheads="1"/>
              </p:cNvSpPr>
              <p:nvPr/>
            </p:nvSpPr>
            <p:spPr bwMode="auto">
              <a:xfrm>
                <a:off x="3882084" y="2462882"/>
                <a:ext cx="68542" cy="69185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79" name="Oval 20"/>
              <p:cNvSpPr>
                <a:spLocks noChangeArrowheads="1"/>
              </p:cNvSpPr>
              <p:nvPr/>
            </p:nvSpPr>
            <p:spPr bwMode="auto">
              <a:xfrm>
                <a:off x="4592990" y="2158362"/>
                <a:ext cx="68542" cy="69185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80" name="Oval 21"/>
              <p:cNvSpPr>
                <a:spLocks noChangeArrowheads="1"/>
              </p:cNvSpPr>
              <p:nvPr/>
            </p:nvSpPr>
            <p:spPr bwMode="auto">
              <a:xfrm>
                <a:off x="5294265" y="2515424"/>
                <a:ext cx="68542" cy="69185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81" name="Oval 22"/>
              <p:cNvSpPr>
                <a:spLocks noChangeArrowheads="1"/>
              </p:cNvSpPr>
              <p:nvPr/>
            </p:nvSpPr>
            <p:spPr bwMode="auto">
              <a:xfrm>
                <a:off x="6357180" y="2422204"/>
                <a:ext cx="68542" cy="69185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82" name="Oval 23"/>
              <p:cNvSpPr>
                <a:spLocks noChangeArrowheads="1"/>
              </p:cNvSpPr>
              <p:nvPr/>
            </p:nvSpPr>
            <p:spPr bwMode="auto">
              <a:xfrm>
                <a:off x="7413378" y="2496782"/>
                <a:ext cx="68542" cy="69185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83" name="Oval 24"/>
              <p:cNvSpPr>
                <a:spLocks noChangeArrowheads="1"/>
              </p:cNvSpPr>
              <p:nvPr/>
            </p:nvSpPr>
            <p:spPr bwMode="auto">
              <a:xfrm>
                <a:off x="2835965" y="2406954"/>
                <a:ext cx="68542" cy="69185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grpSp>
            <p:nvGrpSpPr>
              <p:cNvPr id="684" name="Group 683"/>
              <p:cNvGrpSpPr/>
              <p:nvPr/>
            </p:nvGrpSpPr>
            <p:grpSpPr>
              <a:xfrm>
                <a:off x="7413378" y="2332378"/>
                <a:ext cx="63808" cy="389832"/>
                <a:chOff x="7254875" y="2179638"/>
                <a:chExt cx="60325" cy="365125"/>
              </a:xfrm>
            </p:grpSpPr>
            <p:sp>
              <p:nvSpPr>
                <p:cNvPr id="823" name="Line 25"/>
                <p:cNvSpPr>
                  <a:spLocks noChangeShapeType="1"/>
                </p:cNvSpPr>
                <p:nvPr/>
              </p:nvSpPr>
              <p:spPr bwMode="auto">
                <a:xfrm>
                  <a:off x="7254875" y="2179638"/>
                  <a:ext cx="60325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24" name="Line 26"/>
                <p:cNvSpPr>
                  <a:spLocks noChangeShapeType="1"/>
                </p:cNvSpPr>
                <p:nvPr/>
              </p:nvSpPr>
              <p:spPr bwMode="auto">
                <a:xfrm>
                  <a:off x="7254875" y="2544763"/>
                  <a:ext cx="60325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25" name="Line 27"/>
                <p:cNvSpPr>
                  <a:spLocks noChangeShapeType="1"/>
                </p:cNvSpPr>
                <p:nvPr/>
              </p:nvSpPr>
              <p:spPr bwMode="auto">
                <a:xfrm>
                  <a:off x="7285037" y="2179638"/>
                  <a:ext cx="0" cy="365125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85" name="Group 684"/>
              <p:cNvGrpSpPr/>
              <p:nvPr/>
            </p:nvGrpSpPr>
            <p:grpSpPr>
              <a:xfrm>
                <a:off x="6355502" y="2256106"/>
                <a:ext cx="63808" cy="398307"/>
                <a:chOff x="6254750" y="2108200"/>
                <a:chExt cx="60325" cy="373063"/>
              </a:xfrm>
            </p:grpSpPr>
            <p:sp>
              <p:nvSpPr>
                <p:cNvPr id="820" name="Line 28"/>
                <p:cNvSpPr>
                  <a:spLocks noChangeShapeType="1"/>
                </p:cNvSpPr>
                <p:nvPr/>
              </p:nvSpPr>
              <p:spPr bwMode="auto">
                <a:xfrm>
                  <a:off x="6254750" y="2108200"/>
                  <a:ext cx="60325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21" name="Line 29"/>
                <p:cNvSpPr>
                  <a:spLocks noChangeShapeType="1"/>
                </p:cNvSpPr>
                <p:nvPr/>
              </p:nvSpPr>
              <p:spPr bwMode="auto">
                <a:xfrm>
                  <a:off x="6254750" y="2481263"/>
                  <a:ext cx="60325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22" name="Line 30"/>
                <p:cNvSpPr>
                  <a:spLocks noChangeShapeType="1"/>
                </p:cNvSpPr>
                <p:nvPr/>
              </p:nvSpPr>
              <p:spPr bwMode="auto">
                <a:xfrm>
                  <a:off x="6284912" y="2108200"/>
                  <a:ext cx="0" cy="373063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86" name="Group 685"/>
              <p:cNvGrpSpPr/>
              <p:nvPr/>
            </p:nvGrpSpPr>
            <p:grpSpPr>
              <a:xfrm>
                <a:off x="5295947" y="2351022"/>
                <a:ext cx="63808" cy="406781"/>
                <a:chOff x="5253038" y="2197100"/>
                <a:chExt cx="60325" cy="381000"/>
              </a:xfrm>
            </p:grpSpPr>
            <p:sp>
              <p:nvSpPr>
                <p:cNvPr id="817" name="Line 31"/>
                <p:cNvSpPr>
                  <a:spLocks noChangeShapeType="1"/>
                </p:cNvSpPr>
                <p:nvPr/>
              </p:nvSpPr>
              <p:spPr bwMode="auto">
                <a:xfrm>
                  <a:off x="5253038" y="2197100"/>
                  <a:ext cx="60325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18" name="Line 32"/>
                <p:cNvSpPr>
                  <a:spLocks noChangeShapeType="1"/>
                </p:cNvSpPr>
                <p:nvPr/>
              </p:nvSpPr>
              <p:spPr bwMode="auto">
                <a:xfrm>
                  <a:off x="5253038" y="2578100"/>
                  <a:ext cx="60325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19" name="Line 33"/>
                <p:cNvSpPr>
                  <a:spLocks noChangeShapeType="1"/>
                </p:cNvSpPr>
                <p:nvPr/>
              </p:nvSpPr>
              <p:spPr bwMode="auto">
                <a:xfrm>
                  <a:off x="5283200" y="2197100"/>
                  <a:ext cx="0" cy="38100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87" name="Group 686"/>
              <p:cNvGrpSpPr/>
              <p:nvPr/>
            </p:nvGrpSpPr>
            <p:grpSpPr>
              <a:xfrm>
                <a:off x="4592375" y="2003563"/>
                <a:ext cx="67167" cy="359323"/>
                <a:chOff x="4587875" y="1871663"/>
                <a:chExt cx="63500" cy="336550"/>
              </a:xfrm>
            </p:grpSpPr>
            <p:sp>
              <p:nvSpPr>
                <p:cNvPr id="814" name="Line 34"/>
                <p:cNvSpPr>
                  <a:spLocks noChangeShapeType="1"/>
                </p:cNvSpPr>
                <p:nvPr/>
              </p:nvSpPr>
              <p:spPr bwMode="auto">
                <a:xfrm>
                  <a:off x="4587875" y="1871663"/>
                  <a:ext cx="63500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15" name="Line 35"/>
                <p:cNvSpPr>
                  <a:spLocks noChangeShapeType="1"/>
                </p:cNvSpPr>
                <p:nvPr/>
              </p:nvSpPr>
              <p:spPr bwMode="auto">
                <a:xfrm>
                  <a:off x="4587875" y="2208213"/>
                  <a:ext cx="63500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16" name="Line 36"/>
                <p:cNvSpPr>
                  <a:spLocks noChangeShapeType="1"/>
                </p:cNvSpPr>
                <p:nvPr/>
              </p:nvSpPr>
              <p:spPr bwMode="auto">
                <a:xfrm>
                  <a:off x="4619625" y="1871663"/>
                  <a:ext cx="0" cy="33655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88" name="Group 687"/>
              <p:cNvGrpSpPr/>
              <p:nvPr/>
            </p:nvGrpSpPr>
            <p:grpSpPr>
              <a:xfrm>
                <a:off x="3882087" y="2330683"/>
                <a:ext cx="65488" cy="327120"/>
                <a:chOff x="3916363" y="2178050"/>
                <a:chExt cx="61913" cy="306388"/>
              </a:xfrm>
            </p:grpSpPr>
            <p:sp>
              <p:nvSpPr>
                <p:cNvPr id="811" name="Line 37"/>
                <p:cNvSpPr>
                  <a:spLocks noChangeShapeType="1"/>
                </p:cNvSpPr>
                <p:nvPr/>
              </p:nvSpPr>
              <p:spPr bwMode="auto">
                <a:xfrm>
                  <a:off x="3916363" y="2178050"/>
                  <a:ext cx="61913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12" name="Line 38"/>
                <p:cNvSpPr>
                  <a:spLocks noChangeShapeType="1"/>
                </p:cNvSpPr>
                <p:nvPr/>
              </p:nvSpPr>
              <p:spPr bwMode="auto">
                <a:xfrm>
                  <a:off x="3916363" y="2484438"/>
                  <a:ext cx="61913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13" name="Line 39"/>
                <p:cNvSpPr>
                  <a:spLocks noChangeShapeType="1"/>
                </p:cNvSpPr>
                <p:nvPr/>
              </p:nvSpPr>
              <p:spPr bwMode="auto">
                <a:xfrm>
                  <a:off x="3947319" y="2178050"/>
                  <a:ext cx="0" cy="306388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89" name="Group 688"/>
              <p:cNvGrpSpPr/>
              <p:nvPr/>
            </p:nvGrpSpPr>
            <p:grpSpPr>
              <a:xfrm>
                <a:off x="3534499" y="2598480"/>
                <a:ext cx="63808" cy="313561"/>
                <a:chOff x="3587750" y="2428875"/>
                <a:chExt cx="60325" cy="293688"/>
              </a:xfrm>
            </p:grpSpPr>
            <p:sp>
              <p:nvSpPr>
                <p:cNvPr id="808" name="Line 40"/>
                <p:cNvSpPr>
                  <a:spLocks noChangeShapeType="1"/>
                </p:cNvSpPr>
                <p:nvPr/>
              </p:nvSpPr>
              <p:spPr bwMode="auto">
                <a:xfrm>
                  <a:off x="3587750" y="2428875"/>
                  <a:ext cx="60325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09" name="Line 41"/>
                <p:cNvSpPr>
                  <a:spLocks noChangeShapeType="1"/>
                </p:cNvSpPr>
                <p:nvPr/>
              </p:nvSpPr>
              <p:spPr bwMode="auto">
                <a:xfrm>
                  <a:off x="3587750" y="2722563"/>
                  <a:ext cx="60325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10" name="Line 42"/>
                <p:cNvSpPr>
                  <a:spLocks noChangeShapeType="1"/>
                </p:cNvSpPr>
                <p:nvPr/>
              </p:nvSpPr>
              <p:spPr bwMode="auto">
                <a:xfrm>
                  <a:off x="3617912" y="2428875"/>
                  <a:ext cx="0" cy="293688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90" name="Group 689"/>
              <p:cNvGrpSpPr/>
              <p:nvPr/>
            </p:nvGrpSpPr>
            <p:grpSpPr>
              <a:xfrm>
                <a:off x="3178515" y="2295090"/>
                <a:ext cx="67167" cy="340680"/>
                <a:chOff x="3251200" y="2144713"/>
                <a:chExt cx="63500" cy="319088"/>
              </a:xfrm>
            </p:grpSpPr>
            <p:sp>
              <p:nvSpPr>
                <p:cNvPr id="805" name="Line 43"/>
                <p:cNvSpPr>
                  <a:spLocks noChangeShapeType="1"/>
                </p:cNvSpPr>
                <p:nvPr/>
              </p:nvSpPr>
              <p:spPr bwMode="auto">
                <a:xfrm>
                  <a:off x="3251200" y="2144713"/>
                  <a:ext cx="63500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06" name="Line 44"/>
                <p:cNvSpPr>
                  <a:spLocks noChangeShapeType="1"/>
                </p:cNvSpPr>
                <p:nvPr/>
              </p:nvSpPr>
              <p:spPr bwMode="auto">
                <a:xfrm>
                  <a:off x="3251200" y="2463800"/>
                  <a:ext cx="63500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07" name="Line 45"/>
                <p:cNvSpPr>
                  <a:spLocks noChangeShapeType="1"/>
                </p:cNvSpPr>
                <p:nvPr/>
              </p:nvSpPr>
              <p:spPr bwMode="auto">
                <a:xfrm>
                  <a:off x="3282950" y="2144713"/>
                  <a:ext cx="0" cy="319088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sp>
            <p:nvSpPr>
              <p:cNvPr id="691" name="Freeform 46"/>
              <p:cNvSpPr>
                <a:spLocks/>
              </p:cNvSpPr>
              <p:nvPr/>
            </p:nvSpPr>
            <p:spPr bwMode="auto">
              <a:xfrm>
                <a:off x="2923282" y="2430683"/>
                <a:ext cx="4547188" cy="1208479"/>
              </a:xfrm>
              <a:custGeom>
                <a:avLst/>
                <a:gdLst>
                  <a:gd name="T0" fmla="*/ 0 w 2708"/>
                  <a:gd name="T1" fmla="*/ 0 h 713"/>
                  <a:gd name="T2" fmla="*/ 211 w 2708"/>
                  <a:gd name="T3" fmla="*/ 546 h 713"/>
                  <a:gd name="T4" fmla="*/ 422 w 2708"/>
                  <a:gd name="T5" fmla="*/ 713 h 713"/>
                  <a:gd name="T6" fmla="*/ 630 w 2708"/>
                  <a:gd name="T7" fmla="*/ 701 h 713"/>
                  <a:gd name="T8" fmla="*/ 1052 w 2708"/>
                  <a:gd name="T9" fmla="*/ 578 h 713"/>
                  <a:gd name="T10" fmla="*/ 1472 w 2708"/>
                  <a:gd name="T11" fmla="*/ 599 h 713"/>
                  <a:gd name="T12" fmla="*/ 2103 w 2708"/>
                  <a:gd name="T13" fmla="*/ 710 h 713"/>
                  <a:gd name="T14" fmla="*/ 2708 w 2708"/>
                  <a:gd name="T15" fmla="*/ 541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08" h="713">
                    <a:moveTo>
                      <a:pt x="0" y="0"/>
                    </a:moveTo>
                    <a:lnTo>
                      <a:pt x="211" y="546"/>
                    </a:lnTo>
                    <a:lnTo>
                      <a:pt x="422" y="713"/>
                    </a:lnTo>
                    <a:lnTo>
                      <a:pt x="630" y="701"/>
                    </a:lnTo>
                    <a:lnTo>
                      <a:pt x="1052" y="578"/>
                    </a:lnTo>
                    <a:lnTo>
                      <a:pt x="1472" y="599"/>
                    </a:lnTo>
                    <a:lnTo>
                      <a:pt x="2103" y="710"/>
                    </a:lnTo>
                    <a:lnTo>
                      <a:pt x="2708" y="541"/>
                    </a:lnTo>
                  </a:path>
                </a:pathLst>
              </a:custGeom>
              <a:noFill/>
              <a:ln w="19050" cap="sq">
                <a:solidFill>
                  <a:srgbClr val="F0AB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92" name="Freeform 48"/>
              <p:cNvSpPr>
                <a:spLocks/>
              </p:cNvSpPr>
              <p:nvPr/>
            </p:nvSpPr>
            <p:spPr bwMode="auto">
              <a:xfrm rot="16200000">
                <a:off x="5359428" y="3416064"/>
                <a:ext cx="69185" cy="68542"/>
              </a:xfrm>
              <a:prstGeom prst="flowChartDecision">
                <a:avLst/>
              </a:prstGeom>
              <a:solidFill>
                <a:srgbClr val="F0AB00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93" name="Freeform 49"/>
              <p:cNvSpPr>
                <a:spLocks/>
              </p:cNvSpPr>
              <p:nvPr/>
            </p:nvSpPr>
            <p:spPr bwMode="auto">
              <a:xfrm rot="16200000">
                <a:off x="4650818" y="3368602"/>
                <a:ext cx="69185" cy="68542"/>
              </a:xfrm>
              <a:prstGeom prst="flowChartDecision">
                <a:avLst/>
              </a:prstGeom>
              <a:solidFill>
                <a:srgbClr val="F0AB00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94" name="Freeform 50"/>
              <p:cNvSpPr>
                <a:spLocks/>
              </p:cNvSpPr>
              <p:nvPr/>
            </p:nvSpPr>
            <p:spPr bwMode="auto">
              <a:xfrm rot="16200000">
                <a:off x="3942209" y="3582166"/>
                <a:ext cx="69185" cy="68542"/>
              </a:xfrm>
              <a:prstGeom prst="flowChartDecision">
                <a:avLst/>
              </a:prstGeom>
              <a:solidFill>
                <a:srgbClr val="F0AB00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95" name="Freeform 51"/>
              <p:cNvSpPr>
                <a:spLocks/>
              </p:cNvSpPr>
              <p:nvPr/>
            </p:nvSpPr>
            <p:spPr bwMode="auto">
              <a:xfrm rot="16200000">
                <a:off x="3594623" y="3592333"/>
                <a:ext cx="69185" cy="68542"/>
              </a:xfrm>
              <a:prstGeom prst="flowChartDecision">
                <a:avLst/>
              </a:prstGeom>
              <a:solidFill>
                <a:srgbClr val="F0AB00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96" name="Freeform 52"/>
              <p:cNvSpPr>
                <a:spLocks/>
              </p:cNvSpPr>
              <p:nvPr/>
            </p:nvSpPr>
            <p:spPr bwMode="auto">
              <a:xfrm rot="16200000">
                <a:off x="3238641" y="3307585"/>
                <a:ext cx="69185" cy="68542"/>
              </a:xfrm>
              <a:prstGeom prst="flowChartDecision">
                <a:avLst/>
              </a:prstGeom>
              <a:solidFill>
                <a:srgbClr val="F0AB00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97" name="Freeform 53"/>
              <p:cNvSpPr>
                <a:spLocks/>
              </p:cNvSpPr>
              <p:nvPr/>
            </p:nvSpPr>
            <p:spPr bwMode="auto">
              <a:xfrm rot="16200000">
                <a:off x="2909526" y="2383853"/>
                <a:ext cx="69185" cy="68542"/>
              </a:xfrm>
              <a:prstGeom prst="flowChartDecision">
                <a:avLst/>
              </a:prstGeom>
              <a:solidFill>
                <a:srgbClr val="F0AB00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grpSp>
            <p:nvGrpSpPr>
              <p:cNvPr id="698" name="Group 697"/>
              <p:cNvGrpSpPr/>
              <p:nvPr/>
            </p:nvGrpSpPr>
            <p:grpSpPr>
              <a:xfrm>
                <a:off x="3245681" y="3144245"/>
                <a:ext cx="64734" cy="420340"/>
                <a:chOff x="3314699" y="2940050"/>
                <a:chExt cx="61200" cy="393700"/>
              </a:xfrm>
            </p:grpSpPr>
            <p:sp>
              <p:nvSpPr>
                <p:cNvPr id="802" name="Line 54"/>
                <p:cNvSpPr>
                  <a:spLocks noChangeShapeType="1"/>
                </p:cNvSpPr>
                <p:nvPr/>
              </p:nvSpPr>
              <p:spPr bwMode="auto">
                <a:xfrm>
                  <a:off x="3314699" y="294005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03" name="Line 55"/>
                <p:cNvSpPr>
                  <a:spLocks noChangeShapeType="1"/>
                </p:cNvSpPr>
                <p:nvPr/>
              </p:nvSpPr>
              <p:spPr bwMode="auto">
                <a:xfrm>
                  <a:off x="3314699" y="333375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04" name="Line 56"/>
                <p:cNvSpPr>
                  <a:spLocks noChangeShapeType="1"/>
                </p:cNvSpPr>
                <p:nvPr/>
              </p:nvSpPr>
              <p:spPr bwMode="auto">
                <a:xfrm>
                  <a:off x="3345299" y="2940050"/>
                  <a:ext cx="0" cy="39370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99" name="Group 698"/>
              <p:cNvGrpSpPr/>
              <p:nvPr/>
            </p:nvGrpSpPr>
            <p:grpSpPr>
              <a:xfrm>
                <a:off x="3599987" y="3405262"/>
                <a:ext cx="64734" cy="467798"/>
                <a:chOff x="3649663" y="3184525"/>
                <a:chExt cx="61200" cy="438150"/>
              </a:xfrm>
            </p:grpSpPr>
            <p:sp>
              <p:nvSpPr>
                <p:cNvPr id="799" name="Line 57"/>
                <p:cNvSpPr>
                  <a:spLocks noChangeShapeType="1"/>
                </p:cNvSpPr>
                <p:nvPr/>
              </p:nvSpPr>
              <p:spPr bwMode="auto">
                <a:xfrm>
                  <a:off x="3649663" y="3184525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00" name="Line 58"/>
                <p:cNvSpPr>
                  <a:spLocks noChangeShapeType="1"/>
                </p:cNvSpPr>
                <p:nvPr/>
              </p:nvSpPr>
              <p:spPr bwMode="auto">
                <a:xfrm>
                  <a:off x="3649663" y="3622675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01" name="Line 59"/>
                <p:cNvSpPr>
                  <a:spLocks noChangeShapeType="1"/>
                </p:cNvSpPr>
                <p:nvPr/>
              </p:nvSpPr>
              <p:spPr bwMode="auto">
                <a:xfrm>
                  <a:off x="3680263" y="3184525"/>
                  <a:ext cx="0" cy="43815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00" name="Group 699"/>
              <p:cNvGrpSpPr/>
              <p:nvPr/>
            </p:nvGrpSpPr>
            <p:grpSpPr>
              <a:xfrm>
                <a:off x="3947573" y="3378144"/>
                <a:ext cx="64734" cy="477968"/>
                <a:chOff x="3978274" y="3159125"/>
                <a:chExt cx="61200" cy="447675"/>
              </a:xfrm>
            </p:grpSpPr>
            <p:sp>
              <p:nvSpPr>
                <p:cNvPr id="796" name="Line 60"/>
                <p:cNvSpPr>
                  <a:spLocks noChangeShapeType="1"/>
                </p:cNvSpPr>
                <p:nvPr/>
              </p:nvSpPr>
              <p:spPr bwMode="auto">
                <a:xfrm>
                  <a:off x="3978274" y="3159125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97" name="Line 61"/>
                <p:cNvSpPr>
                  <a:spLocks noChangeShapeType="1"/>
                </p:cNvSpPr>
                <p:nvPr/>
              </p:nvSpPr>
              <p:spPr bwMode="auto">
                <a:xfrm>
                  <a:off x="3978274" y="360680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98" name="Line 62"/>
                <p:cNvSpPr>
                  <a:spLocks noChangeShapeType="1"/>
                </p:cNvSpPr>
                <p:nvPr/>
              </p:nvSpPr>
              <p:spPr bwMode="auto">
                <a:xfrm>
                  <a:off x="4008874" y="3159125"/>
                  <a:ext cx="0" cy="447675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01" name="Group 700"/>
              <p:cNvGrpSpPr/>
              <p:nvPr/>
            </p:nvGrpSpPr>
            <p:grpSpPr>
              <a:xfrm>
                <a:off x="4656182" y="3169669"/>
                <a:ext cx="64734" cy="477968"/>
                <a:chOff x="4648199" y="2963863"/>
                <a:chExt cx="61200" cy="447675"/>
              </a:xfrm>
            </p:grpSpPr>
            <p:sp>
              <p:nvSpPr>
                <p:cNvPr id="793" name="Line 63"/>
                <p:cNvSpPr>
                  <a:spLocks noChangeShapeType="1"/>
                </p:cNvSpPr>
                <p:nvPr/>
              </p:nvSpPr>
              <p:spPr bwMode="auto">
                <a:xfrm>
                  <a:off x="4648199" y="2963863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94" name="Line 64"/>
                <p:cNvSpPr>
                  <a:spLocks noChangeShapeType="1"/>
                </p:cNvSpPr>
                <p:nvPr/>
              </p:nvSpPr>
              <p:spPr bwMode="auto">
                <a:xfrm>
                  <a:off x="4648199" y="3411538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95" name="Line 65"/>
                <p:cNvSpPr>
                  <a:spLocks noChangeShapeType="1"/>
                </p:cNvSpPr>
                <p:nvPr/>
              </p:nvSpPr>
              <p:spPr bwMode="auto">
                <a:xfrm>
                  <a:off x="4678799" y="2963863"/>
                  <a:ext cx="0" cy="447675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02" name="Group 701"/>
              <p:cNvGrpSpPr/>
              <p:nvPr/>
            </p:nvGrpSpPr>
            <p:grpSpPr>
              <a:xfrm>
                <a:off x="5363114" y="3225601"/>
                <a:ext cx="64734" cy="437290"/>
                <a:chOff x="5316538" y="3016250"/>
                <a:chExt cx="61200" cy="409575"/>
              </a:xfrm>
            </p:grpSpPr>
            <p:sp>
              <p:nvSpPr>
                <p:cNvPr id="790" name="Line 66"/>
                <p:cNvSpPr>
                  <a:spLocks noChangeShapeType="1"/>
                </p:cNvSpPr>
                <p:nvPr/>
              </p:nvSpPr>
              <p:spPr bwMode="auto">
                <a:xfrm>
                  <a:off x="5316538" y="301625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91" name="Line 67"/>
                <p:cNvSpPr>
                  <a:spLocks noChangeShapeType="1"/>
                </p:cNvSpPr>
                <p:nvPr/>
              </p:nvSpPr>
              <p:spPr bwMode="auto">
                <a:xfrm>
                  <a:off x="5316538" y="3425825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92" name="Line 68"/>
                <p:cNvSpPr>
                  <a:spLocks noChangeShapeType="1"/>
                </p:cNvSpPr>
                <p:nvPr/>
              </p:nvSpPr>
              <p:spPr bwMode="auto">
                <a:xfrm>
                  <a:off x="5347138" y="3016250"/>
                  <a:ext cx="0" cy="409575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sp>
            <p:nvSpPr>
              <p:cNvPr id="703" name="Freeform 72"/>
              <p:cNvSpPr>
                <a:spLocks/>
              </p:cNvSpPr>
              <p:nvPr/>
            </p:nvSpPr>
            <p:spPr bwMode="auto">
              <a:xfrm>
                <a:off x="2884661" y="2434073"/>
                <a:ext cx="4585810" cy="1052546"/>
              </a:xfrm>
              <a:custGeom>
                <a:avLst/>
                <a:gdLst>
                  <a:gd name="T0" fmla="*/ 0 w 2731"/>
                  <a:gd name="T1" fmla="*/ 0 h 621"/>
                  <a:gd name="T2" fmla="*/ 210 w 2731"/>
                  <a:gd name="T3" fmla="*/ 480 h 621"/>
                  <a:gd name="T4" fmla="*/ 416 w 2731"/>
                  <a:gd name="T5" fmla="*/ 554 h 621"/>
                  <a:gd name="T6" fmla="*/ 629 w 2731"/>
                  <a:gd name="T7" fmla="*/ 455 h 621"/>
                  <a:gd name="T8" fmla="*/ 1052 w 2731"/>
                  <a:gd name="T9" fmla="*/ 576 h 621"/>
                  <a:gd name="T10" fmla="*/ 1470 w 2731"/>
                  <a:gd name="T11" fmla="*/ 568 h 621"/>
                  <a:gd name="T12" fmla="*/ 2100 w 2731"/>
                  <a:gd name="T13" fmla="*/ 621 h 621"/>
                  <a:gd name="T14" fmla="*/ 2731 w 2731"/>
                  <a:gd name="T15" fmla="*/ 394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31" h="621">
                    <a:moveTo>
                      <a:pt x="0" y="0"/>
                    </a:moveTo>
                    <a:lnTo>
                      <a:pt x="210" y="480"/>
                    </a:lnTo>
                    <a:lnTo>
                      <a:pt x="416" y="554"/>
                    </a:lnTo>
                    <a:lnTo>
                      <a:pt x="629" y="455"/>
                    </a:lnTo>
                    <a:lnTo>
                      <a:pt x="1052" y="576"/>
                    </a:lnTo>
                    <a:lnTo>
                      <a:pt x="1470" y="568"/>
                    </a:lnTo>
                    <a:lnTo>
                      <a:pt x="2100" y="621"/>
                    </a:lnTo>
                    <a:lnTo>
                      <a:pt x="2731" y="394"/>
                    </a:lnTo>
                  </a:path>
                </a:pathLst>
              </a:custGeom>
              <a:noFill/>
              <a:ln w="19050" cap="sq">
                <a:solidFill>
                  <a:srgbClr val="00386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04" name="Freeform 73"/>
              <p:cNvSpPr>
                <a:spLocks/>
              </p:cNvSpPr>
              <p:nvPr/>
            </p:nvSpPr>
            <p:spPr bwMode="auto">
              <a:xfrm>
                <a:off x="5311055" y="3356103"/>
                <a:ext cx="68542" cy="69185"/>
              </a:xfrm>
              <a:custGeom>
                <a:avLst/>
                <a:gdLst>
                  <a:gd name="T0" fmla="*/ 15 w 29"/>
                  <a:gd name="T1" fmla="*/ 0 h 23"/>
                  <a:gd name="T2" fmla="*/ 0 w 29"/>
                  <a:gd name="T3" fmla="*/ 23 h 23"/>
                  <a:gd name="T4" fmla="*/ 29 w 29"/>
                  <a:gd name="T5" fmla="*/ 23 h 23"/>
                  <a:gd name="T6" fmla="*/ 15 w 29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23">
                    <a:moveTo>
                      <a:pt x="15" y="0"/>
                    </a:moveTo>
                    <a:lnTo>
                      <a:pt x="0" y="23"/>
                    </a:lnTo>
                    <a:lnTo>
                      <a:pt x="29" y="23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3865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05" name="Freeform 74"/>
              <p:cNvSpPr>
                <a:spLocks/>
              </p:cNvSpPr>
              <p:nvPr/>
            </p:nvSpPr>
            <p:spPr bwMode="auto">
              <a:xfrm>
                <a:off x="6375651" y="3440851"/>
                <a:ext cx="68542" cy="69185"/>
              </a:xfrm>
              <a:custGeom>
                <a:avLst/>
                <a:gdLst>
                  <a:gd name="T0" fmla="*/ 14 w 29"/>
                  <a:gd name="T1" fmla="*/ 0 h 24"/>
                  <a:gd name="T2" fmla="*/ 0 w 29"/>
                  <a:gd name="T3" fmla="*/ 24 h 24"/>
                  <a:gd name="T4" fmla="*/ 29 w 29"/>
                  <a:gd name="T5" fmla="*/ 24 h 24"/>
                  <a:gd name="T6" fmla="*/ 14 w 29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24">
                    <a:moveTo>
                      <a:pt x="14" y="0"/>
                    </a:moveTo>
                    <a:lnTo>
                      <a:pt x="0" y="24"/>
                    </a:lnTo>
                    <a:lnTo>
                      <a:pt x="29" y="2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3865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06" name="Freeform 75"/>
              <p:cNvSpPr>
                <a:spLocks/>
              </p:cNvSpPr>
              <p:nvPr/>
            </p:nvSpPr>
            <p:spPr bwMode="auto">
              <a:xfrm>
                <a:off x="7431845" y="3074751"/>
                <a:ext cx="68542" cy="69185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23 h 23"/>
                  <a:gd name="T4" fmla="*/ 31 w 31"/>
                  <a:gd name="T5" fmla="*/ 23 h 23"/>
                  <a:gd name="T6" fmla="*/ 16 w 31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lnTo>
                      <a:pt x="0" y="23"/>
                    </a:lnTo>
                    <a:lnTo>
                      <a:pt x="31" y="2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3865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07" name="Freeform 76"/>
              <p:cNvSpPr>
                <a:spLocks/>
              </p:cNvSpPr>
              <p:nvPr/>
            </p:nvSpPr>
            <p:spPr bwMode="auto">
              <a:xfrm>
                <a:off x="4617562" y="3367969"/>
                <a:ext cx="68542" cy="69185"/>
              </a:xfrm>
              <a:custGeom>
                <a:avLst/>
                <a:gdLst>
                  <a:gd name="T0" fmla="*/ 14 w 29"/>
                  <a:gd name="T1" fmla="*/ 0 h 22"/>
                  <a:gd name="T2" fmla="*/ 0 w 29"/>
                  <a:gd name="T3" fmla="*/ 22 h 22"/>
                  <a:gd name="T4" fmla="*/ 29 w 29"/>
                  <a:gd name="T5" fmla="*/ 22 h 22"/>
                  <a:gd name="T6" fmla="*/ 14 w 29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22">
                    <a:moveTo>
                      <a:pt x="14" y="0"/>
                    </a:moveTo>
                    <a:lnTo>
                      <a:pt x="0" y="22"/>
                    </a:lnTo>
                    <a:lnTo>
                      <a:pt x="29" y="2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3865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08" name="Freeform 77"/>
              <p:cNvSpPr>
                <a:spLocks/>
              </p:cNvSpPr>
              <p:nvPr/>
            </p:nvSpPr>
            <p:spPr bwMode="auto">
              <a:xfrm>
                <a:off x="3902233" y="3171361"/>
                <a:ext cx="68542" cy="69185"/>
              </a:xfrm>
              <a:custGeom>
                <a:avLst/>
                <a:gdLst>
                  <a:gd name="T0" fmla="*/ 15 w 29"/>
                  <a:gd name="T1" fmla="*/ 0 h 24"/>
                  <a:gd name="T2" fmla="*/ 0 w 29"/>
                  <a:gd name="T3" fmla="*/ 24 h 24"/>
                  <a:gd name="T4" fmla="*/ 29 w 29"/>
                  <a:gd name="T5" fmla="*/ 24 h 24"/>
                  <a:gd name="T6" fmla="*/ 15 w 29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24">
                    <a:moveTo>
                      <a:pt x="15" y="0"/>
                    </a:moveTo>
                    <a:lnTo>
                      <a:pt x="0" y="24"/>
                    </a:lnTo>
                    <a:lnTo>
                      <a:pt x="29" y="24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3865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09" name="Freeform 78"/>
              <p:cNvSpPr>
                <a:spLocks/>
              </p:cNvSpPr>
              <p:nvPr/>
            </p:nvSpPr>
            <p:spPr bwMode="auto">
              <a:xfrm>
                <a:off x="3547928" y="3327289"/>
                <a:ext cx="68542" cy="69185"/>
              </a:xfrm>
              <a:custGeom>
                <a:avLst/>
                <a:gdLst>
                  <a:gd name="T0" fmla="*/ 16 w 31"/>
                  <a:gd name="T1" fmla="*/ 0 h 22"/>
                  <a:gd name="T2" fmla="*/ 0 w 31"/>
                  <a:gd name="T3" fmla="*/ 22 h 22"/>
                  <a:gd name="T4" fmla="*/ 31 w 31"/>
                  <a:gd name="T5" fmla="*/ 22 h 22"/>
                  <a:gd name="T6" fmla="*/ 16 w 31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22">
                    <a:moveTo>
                      <a:pt x="16" y="0"/>
                    </a:moveTo>
                    <a:lnTo>
                      <a:pt x="0" y="22"/>
                    </a:lnTo>
                    <a:lnTo>
                      <a:pt x="31" y="2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3865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10" name="Freeform 79"/>
              <p:cNvSpPr>
                <a:spLocks/>
              </p:cNvSpPr>
              <p:nvPr/>
            </p:nvSpPr>
            <p:spPr bwMode="auto">
              <a:xfrm>
                <a:off x="3193624" y="3205256"/>
                <a:ext cx="68542" cy="69185"/>
              </a:xfrm>
              <a:custGeom>
                <a:avLst/>
                <a:gdLst>
                  <a:gd name="T0" fmla="*/ 13 w 29"/>
                  <a:gd name="T1" fmla="*/ 0 h 23"/>
                  <a:gd name="T2" fmla="*/ 0 w 29"/>
                  <a:gd name="T3" fmla="*/ 23 h 23"/>
                  <a:gd name="T4" fmla="*/ 29 w 29"/>
                  <a:gd name="T5" fmla="*/ 23 h 23"/>
                  <a:gd name="T6" fmla="*/ 13 w 29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lnTo>
                      <a:pt x="0" y="23"/>
                    </a:lnTo>
                    <a:lnTo>
                      <a:pt x="29" y="23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3865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11" name="Freeform 80"/>
              <p:cNvSpPr>
                <a:spLocks/>
              </p:cNvSpPr>
              <p:nvPr/>
            </p:nvSpPr>
            <p:spPr bwMode="auto">
              <a:xfrm>
                <a:off x="2866190" y="2415428"/>
                <a:ext cx="68542" cy="69185"/>
              </a:xfrm>
              <a:custGeom>
                <a:avLst/>
                <a:gdLst>
                  <a:gd name="T0" fmla="*/ 14 w 29"/>
                  <a:gd name="T1" fmla="*/ 0 h 22"/>
                  <a:gd name="T2" fmla="*/ 0 w 29"/>
                  <a:gd name="T3" fmla="*/ 22 h 22"/>
                  <a:gd name="T4" fmla="*/ 29 w 29"/>
                  <a:gd name="T5" fmla="*/ 22 h 22"/>
                  <a:gd name="T6" fmla="*/ 14 w 29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22">
                    <a:moveTo>
                      <a:pt x="14" y="0"/>
                    </a:moveTo>
                    <a:lnTo>
                      <a:pt x="0" y="22"/>
                    </a:lnTo>
                    <a:lnTo>
                      <a:pt x="29" y="2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3865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grpSp>
            <p:nvGrpSpPr>
              <p:cNvPr id="712" name="Group 711"/>
              <p:cNvGrpSpPr/>
              <p:nvPr/>
            </p:nvGrpSpPr>
            <p:grpSpPr>
              <a:xfrm>
                <a:off x="7436887" y="2890006"/>
                <a:ext cx="64734" cy="413561"/>
                <a:chOff x="7277100" y="2701925"/>
                <a:chExt cx="61200" cy="387350"/>
              </a:xfrm>
            </p:grpSpPr>
            <p:sp>
              <p:nvSpPr>
                <p:cNvPr id="787" name="Line 81"/>
                <p:cNvSpPr>
                  <a:spLocks noChangeShapeType="1"/>
                </p:cNvSpPr>
                <p:nvPr/>
              </p:nvSpPr>
              <p:spPr bwMode="auto">
                <a:xfrm>
                  <a:off x="7277100" y="2701925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88" name="Line 82"/>
                <p:cNvSpPr>
                  <a:spLocks noChangeShapeType="1"/>
                </p:cNvSpPr>
                <p:nvPr/>
              </p:nvSpPr>
              <p:spPr bwMode="auto">
                <a:xfrm>
                  <a:off x="7277100" y="3089275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89" name="Line 83"/>
                <p:cNvSpPr>
                  <a:spLocks noChangeShapeType="1"/>
                </p:cNvSpPr>
                <p:nvPr/>
              </p:nvSpPr>
              <p:spPr bwMode="auto">
                <a:xfrm>
                  <a:off x="7307700" y="2701925"/>
                  <a:ext cx="0" cy="38735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13" name="Group 712"/>
              <p:cNvGrpSpPr/>
              <p:nvPr/>
            </p:nvGrpSpPr>
            <p:grpSpPr>
              <a:xfrm>
                <a:off x="6380689" y="3191702"/>
                <a:ext cx="64734" cy="598308"/>
                <a:chOff x="6278562" y="2984500"/>
                <a:chExt cx="61200" cy="560388"/>
              </a:xfrm>
            </p:grpSpPr>
            <p:sp>
              <p:nvSpPr>
                <p:cNvPr id="784" name="Line 84"/>
                <p:cNvSpPr>
                  <a:spLocks noChangeShapeType="1"/>
                </p:cNvSpPr>
                <p:nvPr/>
              </p:nvSpPr>
              <p:spPr bwMode="auto">
                <a:xfrm>
                  <a:off x="6278562" y="298450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85" name="Line 85"/>
                <p:cNvSpPr>
                  <a:spLocks noChangeShapeType="1"/>
                </p:cNvSpPr>
                <p:nvPr/>
              </p:nvSpPr>
              <p:spPr bwMode="auto">
                <a:xfrm>
                  <a:off x="6278562" y="3544888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86" name="Line 86"/>
                <p:cNvSpPr>
                  <a:spLocks noChangeShapeType="1"/>
                </p:cNvSpPr>
                <p:nvPr/>
              </p:nvSpPr>
              <p:spPr bwMode="auto">
                <a:xfrm>
                  <a:off x="6309162" y="2984500"/>
                  <a:ext cx="0" cy="560388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14" name="Group 713"/>
              <p:cNvGrpSpPr/>
              <p:nvPr/>
            </p:nvGrpSpPr>
            <p:grpSpPr>
              <a:xfrm>
                <a:off x="5316096" y="3144245"/>
                <a:ext cx="64734" cy="500002"/>
                <a:chOff x="5272087" y="2940050"/>
                <a:chExt cx="61200" cy="468313"/>
              </a:xfrm>
            </p:grpSpPr>
            <p:sp>
              <p:nvSpPr>
                <p:cNvPr id="781" name="Line 87"/>
                <p:cNvSpPr>
                  <a:spLocks noChangeShapeType="1"/>
                </p:cNvSpPr>
                <p:nvPr/>
              </p:nvSpPr>
              <p:spPr bwMode="auto">
                <a:xfrm>
                  <a:off x="5272087" y="294005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82" name="Line 88"/>
                <p:cNvSpPr>
                  <a:spLocks noChangeShapeType="1"/>
                </p:cNvSpPr>
                <p:nvPr/>
              </p:nvSpPr>
              <p:spPr bwMode="auto">
                <a:xfrm>
                  <a:off x="5272087" y="3408363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83" name="Line 89"/>
                <p:cNvSpPr>
                  <a:spLocks noChangeShapeType="1"/>
                </p:cNvSpPr>
                <p:nvPr/>
              </p:nvSpPr>
              <p:spPr bwMode="auto">
                <a:xfrm>
                  <a:off x="5302687" y="2940050"/>
                  <a:ext cx="0" cy="468313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15" name="Group 714"/>
              <p:cNvGrpSpPr/>
              <p:nvPr/>
            </p:nvGrpSpPr>
            <p:grpSpPr>
              <a:xfrm>
                <a:off x="4615882" y="3188312"/>
                <a:ext cx="64734" cy="432205"/>
                <a:chOff x="4610099" y="2981325"/>
                <a:chExt cx="61200" cy="404813"/>
              </a:xfrm>
            </p:grpSpPr>
            <p:sp>
              <p:nvSpPr>
                <p:cNvPr id="778" name="Line 90"/>
                <p:cNvSpPr>
                  <a:spLocks noChangeShapeType="1"/>
                </p:cNvSpPr>
                <p:nvPr/>
              </p:nvSpPr>
              <p:spPr bwMode="auto">
                <a:xfrm>
                  <a:off x="4610099" y="2981325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79" name="Line 91"/>
                <p:cNvSpPr>
                  <a:spLocks noChangeShapeType="1"/>
                </p:cNvSpPr>
                <p:nvPr/>
              </p:nvSpPr>
              <p:spPr bwMode="auto">
                <a:xfrm>
                  <a:off x="4610099" y="3386138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80" name="Line 92"/>
                <p:cNvSpPr>
                  <a:spLocks noChangeShapeType="1"/>
                </p:cNvSpPr>
                <p:nvPr/>
              </p:nvSpPr>
              <p:spPr bwMode="auto">
                <a:xfrm>
                  <a:off x="4640699" y="2981325"/>
                  <a:ext cx="0" cy="404813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16" name="Group 715"/>
              <p:cNvGrpSpPr/>
              <p:nvPr/>
            </p:nvGrpSpPr>
            <p:grpSpPr>
              <a:xfrm>
                <a:off x="3907273" y="2998481"/>
                <a:ext cx="64734" cy="405087"/>
                <a:chOff x="3940174" y="2803525"/>
                <a:chExt cx="61200" cy="379413"/>
              </a:xfrm>
            </p:grpSpPr>
            <p:sp>
              <p:nvSpPr>
                <p:cNvPr id="775" name="Line 93"/>
                <p:cNvSpPr>
                  <a:spLocks noChangeShapeType="1"/>
                </p:cNvSpPr>
                <p:nvPr/>
              </p:nvSpPr>
              <p:spPr bwMode="auto">
                <a:xfrm>
                  <a:off x="3940174" y="2803525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76" name="Line 94"/>
                <p:cNvSpPr>
                  <a:spLocks noChangeShapeType="1"/>
                </p:cNvSpPr>
                <p:nvPr/>
              </p:nvSpPr>
              <p:spPr bwMode="auto">
                <a:xfrm>
                  <a:off x="3940174" y="3182938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77" name="Line 95"/>
                <p:cNvSpPr>
                  <a:spLocks noChangeShapeType="1"/>
                </p:cNvSpPr>
                <p:nvPr/>
              </p:nvSpPr>
              <p:spPr bwMode="auto">
                <a:xfrm>
                  <a:off x="3970774" y="2803525"/>
                  <a:ext cx="0" cy="379413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17" name="Group 716"/>
              <p:cNvGrpSpPr/>
              <p:nvPr/>
            </p:nvGrpSpPr>
            <p:grpSpPr>
              <a:xfrm>
                <a:off x="3554649" y="3069668"/>
                <a:ext cx="64734" cy="600002"/>
                <a:chOff x="3606800" y="2870200"/>
                <a:chExt cx="61200" cy="561975"/>
              </a:xfrm>
            </p:grpSpPr>
            <p:sp>
              <p:nvSpPr>
                <p:cNvPr id="772" name="Line 96"/>
                <p:cNvSpPr>
                  <a:spLocks noChangeShapeType="1"/>
                </p:cNvSpPr>
                <p:nvPr/>
              </p:nvSpPr>
              <p:spPr bwMode="auto">
                <a:xfrm>
                  <a:off x="3606800" y="287020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73" name="Line 97"/>
                <p:cNvSpPr>
                  <a:spLocks noChangeShapeType="1"/>
                </p:cNvSpPr>
                <p:nvPr/>
              </p:nvSpPr>
              <p:spPr bwMode="auto">
                <a:xfrm>
                  <a:off x="3606800" y="3432175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74" name="Line 98"/>
                <p:cNvSpPr>
                  <a:spLocks noChangeShapeType="1"/>
                </p:cNvSpPr>
                <p:nvPr/>
              </p:nvSpPr>
              <p:spPr bwMode="auto">
                <a:xfrm>
                  <a:off x="3637400" y="2870200"/>
                  <a:ext cx="0" cy="561975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18" name="Group 717"/>
              <p:cNvGrpSpPr/>
              <p:nvPr/>
            </p:nvGrpSpPr>
            <p:grpSpPr>
              <a:xfrm>
                <a:off x="3198664" y="3069668"/>
                <a:ext cx="64734" cy="327120"/>
                <a:chOff x="3270249" y="2870200"/>
                <a:chExt cx="61200" cy="306388"/>
              </a:xfrm>
            </p:grpSpPr>
            <p:sp>
              <p:nvSpPr>
                <p:cNvPr id="769" name="Line 99"/>
                <p:cNvSpPr>
                  <a:spLocks noChangeShapeType="1"/>
                </p:cNvSpPr>
                <p:nvPr/>
              </p:nvSpPr>
              <p:spPr bwMode="auto">
                <a:xfrm>
                  <a:off x="3270249" y="287020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70" name="Line 100"/>
                <p:cNvSpPr>
                  <a:spLocks noChangeShapeType="1"/>
                </p:cNvSpPr>
                <p:nvPr/>
              </p:nvSpPr>
              <p:spPr bwMode="auto">
                <a:xfrm>
                  <a:off x="3270249" y="3176588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71" name="Line 101"/>
                <p:cNvSpPr>
                  <a:spLocks noChangeShapeType="1"/>
                </p:cNvSpPr>
                <p:nvPr/>
              </p:nvSpPr>
              <p:spPr bwMode="auto">
                <a:xfrm>
                  <a:off x="3300849" y="2870200"/>
                  <a:ext cx="0" cy="306388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sp>
            <p:nvSpPr>
              <p:cNvPr id="719" name="Freeform 102"/>
              <p:cNvSpPr>
                <a:spLocks/>
              </p:cNvSpPr>
              <p:nvPr/>
            </p:nvSpPr>
            <p:spPr bwMode="auto">
              <a:xfrm>
                <a:off x="2899773" y="2430683"/>
                <a:ext cx="4565660" cy="750850"/>
              </a:xfrm>
              <a:custGeom>
                <a:avLst/>
                <a:gdLst>
                  <a:gd name="T0" fmla="*/ 0 w 2719"/>
                  <a:gd name="T1" fmla="*/ 0 h 443"/>
                  <a:gd name="T2" fmla="*/ 212 w 2719"/>
                  <a:gd name="T3" fmla="*/ 417 h 443"/>
                  <a:gd name="T4" fmla="*/ 422 w 2719"/>
                  <a:gd name="T5" fmla="*/ 425 h 443"/>
                  <a:gd name="T6" fmla="*/ 634 w 2719"/>
                  <a:gd name="T7" fmla="*/ 443 h 443"/>
                  <a:gd name="T8" fmla="*/ 1052 w 2719"/>
                  <a:gd name="T9" fmla="*/ 406 h 443"/>
                  <a:gd name="T10" fmla="*/ 1473 w 2719"/>
                  <a:gd name="T11" fmla="*/ 347 h 443"/>
                  <a:gd name="T12" fmla="*/ 2102 w 2719"/>
                  <a:gd name="T13" fmla="*/ 421 h 443"/>
                  <a:gd name="T14" fmla="*/ 2719 w 2719"/>
                  <a:gd name="T15" fmla="*/ 246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19" h="443">
                    <a:moveTo>
                      <a:pt x="0" y="0"/>
                    </a:moveTo>
                    <a:lnTo>
                      <a:pt x="212" y="417"/>
                    </a:lnTo>
                    <a:lnTo>
                      <a:pt x="422" y="425"/>
                    </a:lnTo>
                    <a:lnTo>
                      <a:pt x="634" y="443"/>
                    </a:lnTo>
                    <a:lnTo>
                      <a:pt x="1052" y="406"/>
                    </a:lnTo>
                    <a:lnTo>
                      <a:pt x="1473" y="347"/>
                    </a:lnTo>
                    <a:lnTo>
                      <a:pt x="2102" y="421"/>
                    </a:lnTo>
                    <a:lnTo>
                      <a:pt x="2719" y="246"/>
                    </a:lnTo>
                  </a:path>
                </a:pathLst>
              </a:custGeom>
              <a:noFill/>
              <a:ln w="19050" cap="sq">
                <a:solidFill>
                  <a:srgbClr val="D418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20" name="Rectangle 103"/>
              <p:cNvSpPr>
                <a:spLocks noChangeArrowheads="1"/>
              </p:cNvSpPr>
              <p:nvPr/>
            </p:nvSpPr>
            <p:spPr bwMode="auto">
              <a:xfrm>
                <a:off x="4627634" y="3084916"/>
                <a:ext cx="68542" cy="69185"/>
              </a:xfrm>
              <a:prstGeom prst="rect">
                <a:avLst/>
              </a:prstGeom>
              <a:solidFill>
                <a:srgbClr val="D4187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21" name="Rectangle 104"/>
              <p:cNvSpPr>
                <a:spLocks noChangeArrowheads="1"/>
              </p:cNvSpPr>
              <p:nvPr/>
            </p:nvSpPr>
            <p:spPr bwMode="auto">
              <a:xfrm>
                <a:off x="5337923" y="2991698"/>
                <a:ext cx="68542" cy="69185"/>
              </a:xfrm>
              <a:prstGeom prst="rect">
                <a:avLst/>
              </a:prstGeom>
              <a:solidFill>
                <a:srgbClr val="D4187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22" name="Rectangle 105"/>
              <p:cNvSpPr>
                <a:spLocks noChangeArrowheads="1"/>
              </p:cNvSpPr>
              <p:nvPr/>
            </p:nvSpPr>
            <p:spPr bwMode="auto">
              <a:xfrm>
                <a:off x="6395800" y="3112036"/>
                <a:ext cx="68542" cy="69185"/>
              </a:xfrm>
              <a:prstGeom prst="rect">
                <a:avLst/>
              </a:prstGeom>
              <a:solidFill>
                <a:srgbClr val="D4187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23" name="Rectangle 106"/>
              <p:cNvSpPr>
                <a:spLocks noChangeArrowheads="1"/>
              </p:cNvSpPr>
              <p:nvPr/>
            </p:nvSpPr>
            <p:spPr bwMode="auto">
              <a:xfrm>
                <a:off x="3929101" y="3149325"/>
                <a:ext cx="68542" cy="69185"/>
              </a:xfrm>
              <a:prstGeom prst="rect">
                <a:avLst/>
              </a:prstGeom>
              <a:solidFill>
                <a:srgbClr val="D4187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24" name="Rectangle 107"/>
              <p:cNvSpPr>
                <a:spLocks noChangeArrowheads="1"/>
              </p:cNvSpPr>
              <p:nvPr/>
            </p:nvSpPr>
            <p:spPr bwMode="auto">
              <a:xfrm>
                <a:off x="3573115" y="3117122"/>
                <a:ext cx="68542" cy="69185"/>
              </a:xfrm>
              <a:prstGeom prst="rect">
                <a:avLst/>
              </a:prstGeom>
              <a:solidFill>
                <a:srgbClr val="D4187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25" name="Rectangle 108"/>
              <p:cNvSpPr>
                <a:spLocks noChangeArrowheads="1"/>
              </p:cNvSpPr>
              <p:nvPr/>
            </p:nvSpPr>
            <p:spPr bwMode="auto">
              <a:xfrm>
                <a:off x="3228889" y="3105259"/>
                <a:ext cx="68542" cy="69185"/>
              </a:xfrm>
              <a:prstGeom prst="rect">
                <a:avLst/>
              </a:prstGeom>
              <a:solidFill>
                <a:srgbClr val="D4187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26" name="Rectangle 109"/>
              <p:cNvSpPr>
                <a:spLocks noChangeArrowheads="1"/>
              </p:cNvSpPr>
              <p:nvPr/>
            </p:nvSpPr>
            <p:spPr bwMode="auto">
              <a:xfrm>
                <a:off x="2879623" y="2406955"/>
                <a:ext cx="68542" cy="69185"/>
              </a:xfrm>
              <a:prstGeom prst="rect">
                <a:avLst/>
              </a:prstGeom>
              <a:solidFill>
                <a:srgbClr val="D4187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grpSp>
            <p:nvGrpSpPr>
              <p:cNvPr id="727" name="Group 726"/>
              <p:cNvGrpSpPr/>
              <p:nvPr/>
            </p:nvGrpSpPr>
            <p:grpSpPr>
              <a:xfrm>
                <a:off x="3228890" y="2969668"/>
                <a:ext cx="64734" cy="338984"/>
                <a:chOff x="3298825" y="2776538"/>
                <a:chExt cx="61200" cy="317500"/>
              </a:xfrm>
            </p:grpSpPr>
            <p:sp>
              <p:nvSpPr>
                <p:cNvPr id="766" name="Line 110"/>
                <p:cNvSpPr>
                  <a:spLocks noChangeShapeType="1"/>
                </p:cNvSpPr>
                <p:nvPr/>
              </p:nvSpPr>
              <p:spPr bwMode="auto">
                <a:xfrm>
                  <a:off x="3298825" y="2776538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67" name="Line 111"/>
                <p:cNvSpPr>
                  <a:spLocks noChangeShapeType="1"/>
                </p:cNvSpPr>
                <p:nvPr/>
              </p:nvSpPr>
              <p:spPr bwMode="auto">
                <a:xfrm>
                  <a:off x="3298825" y="3094038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68" name="Line 112"/>
                <p:cNvSpPr>
                  <a:spLocks noChangeShapeType="1"/>
                </p:cNvSpPr>
                <p:nvPr/>
              </p:nvSpPr>
              <p:spPr bwMode="auto">
                <a:xfrm>
                  <a:off x="3329425" y="2776538"/>
                  <a:ext cx="0" cy="31750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28" name="Group 727"/>
              <p:cNvGrpSpPr/>
              <p:nvPr/>
            </p:nvGrpSpPr>
            <p:grpSpPr>
              <a:xfrm>
                <a:off x="3574799" y="2983228"/>
                <a:ext cx="64734" cy="335594"/>
                <a:chOff x="3625850" y="2789238"/>
                <a:chExt cx="61200" cy="314325"/>
              </a:xfrm>
            </p:grpSpPr>
            <p:sp>
              <p:nvSpPr>
                <p:cNvPr id="763" name="Line 113"/>
                <p:cNvSpPr>
                  <a:spLocks noChangeShapeType="1"/>
                </p:cNvSpPr>
                <p:nvPr/>
              </p:nvSpPr>
              <p:spPr bwMode="auto">
                <a:xfrm>
                  <a:off x="3625850" y="2789238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64" name="Line 114"/>
                <p:cNvSpPr>
                  <a:spLocks noChangeShapeType="1"/>
                </p:cNvSpPr>
                <p:nvPr/>
              </p:nvSpPr>
              <p:spPr bwMode="auto">
                <a:xfrm>
                  <a:off x="3625850" y="3103563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65" name="Line 115"/>
                <p:cNvSpPr>
                  <a:spLocks noChangeShapeType="1"/>
                </p:cNvSpPr>
                <p:nvPr/>
              </p:nvSpPr>
              <p:spPr bwMode="auto">
                <a:xfrm>
                  <a:off x="3656450" y="2789238"/>
                  <a:ext cx="0" cy="314325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29" name="Group 728"/>
              <p:cNvGrpSpPr/>
              <p:nvPr/>
            </p:nvGrpSpPr>
            <p:grpSpPr>
              <a:xfrm>
                <a:off x="3930782" y="3012041"/>
                <a:ext cx="64734" cy="335594"/>
                <a:chOff x="3962399" y="2816225"/>
                <a:chExt cx="61200" cy="314325"/>
              </a:xfrm>
            </p:grpSpPr>
            <p:sp>
              <p:nvSpPr>
                <p:cNvPr id="760" name="Line 116"/>
                <p:cNvSpPr>
                  <a:spLocks noChangeShapeType="1"/>
                </p:cNvSpPr>
                <p:nvPr/>
              </p:nvSpPr>
              <p:spPr bwMode="auto">
                <a:xfrm>
                  <a:off x="3962399" y="2816225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61" name="Line 117"/>
                <p:cNvSpPr>
                  <a:spLocks noChangeShapeType="1"/>
                </p:cNvSpPr>
                <p:nvPr/>
              </p:nvSpPr>
              <p:spPr bwMode="auto">
                <a:xfrm>
                  <a:off x="3962399" y="313055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62" name="Line 118"/>
                <p:cNvSpPr>
                  <a:spLocks noChangeShapeType="1"/>
                </p:cNvSpPr>
                <p:nvPr/>
              </p:nvSpPr>
              <p:spPr bwMode="auto">
                <a:xfrm>
                  <a:off x="3992999" y="2816225"/>
                  <a:ext cx="0" cy="314325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30" name="Group 729"/>
              <p:cNvGrpSpPr/>
              <p:nvPr/>
            </p:nvGrpSpPr>
            <p:grpSpPr>
              <a:xfrm>
                <a:off x="4630997" y="2952719"/>
                <a:ext cx="64734" cy="335593"/>
                <a:chOff x="4624388" y="2760663"/>
                <a:chExt cx="61200" cy="314324"/>
              </a:xfrm>
            </p:grpSpPr>
            <p:sp>
              <p:nvSpPr>
                <p:cNvPr id="757" name="Line 119"/>
                <p:cNvSpPr>
                  <a:spLocks noChangeShapeType="1"/>
                </p:cNvSpPr>
                <p:nvPr/>
              </p:nvSpPr>
              <p:spPr bwMode="auto">
                <a:xfrm>
                  <a:off x="4624388" y="276225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58" name="Line 120"/>
                <p:cNvSpPr>
                  <a:spLocks noChangeShapeType="1"/>
                </p:cNvSpPr>
                <p:nvPr/>
              </p:nvSpPr>
              <p:spPr bwMode="auto">
                <a:xfrm>
                  <a:off x="4624388" y="3074987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59" name="Line 121"/>
                <p:cNvSpPr>
                  <a:spLocks noChangeShapeType="1"/>
                </p:cNvSpPr>
                <p:nvPr/>
              </p:nvSpPr>
              <p:spPr bwMode="auto">
                <a:xfrm>
                  <a:off x="4654988" y="2760663"/>
                  <a:ext cx="0" cy="312738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31" name="Group 730"/>
              <p:cNvGrpSpPr/>
              <p:nvPr/>
            </p:nvGrpSpPr>
            <p:grpSpPr>
              <a:xfrm>
                <a:off x="5341284" y="2839159"/>
                <a:ext cx="64734" cy="367797"/>
                <a:chOff x="5295900" y="2654300"/>
                <a:chExt cx="61200" cy="344487"/>
              </a:xfrm>
            </p:grpSpPr>
            <p:sp>
              <p:nvSpPr>
                <p:cNvPr id="754" name="Line 122"/>
                <p:cNvSpPr>
                  <a:spLocks noChangeShapeType="1"/>
                </p:cNvSpPr>
                <p:nvPr/>
              </p:nvSpPr>
              <p:spPr bwMode="auto">
                <a:xfrm>
                  <a:off x="5295900" y="265430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55" name="Line 123"/>
                <p:cNvSpPr>
                  <a:spLocks noChangeShapeType="1"/>
                </p:cNvSpPr>
                <p:nvPr/>
              </p:nvSpPr>
              <p:spPr bwMode="auto">
                <a:xfrm>
                  <a:off x="5295900" y="299720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56" name="Line 124"/>
                <p:cNvSpPr>
                  <a:spLocks noChangeShapeType="1"/>
                </p:cNvSpPr>
                <p:nvPr/>
              </p:nvSpPr>
              <p:spPr bwMode="auto">
                <a:xfrm>
                  <a:off x="5326500" y="2655887"/>
                  <a:ext cx="0" cy="34290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32" name="Group 731"/>
              <p:cNvGrpSpPr/>
              <p:nvPr/>
            </p:nvGrpSpPr>
            <p:grpSpPr>
              <a:xfrm>
                <a:off x="6399159" y="2981532"/>
                <a:ext cx="64734" cy="330510"/>
                <a:chOff x="6296024" y="2787650"/>
                <a:chExt cx="61200" cy="309563"/>
              </a:xfrm>
            </p:grpSpPr>
            <p:sp>
              <p:nvSpPr>
                <p:cNvPr id="751" name="Line 125"/>
                <p:cNvSpPr>
                  <a:spLocks noChangeShapeType="1"/>
                </p:cNvSpPr>
                <p:nvPr/>
              </p:nvSpPr>
              <p:spPr bwMode="auto">
                <a:xfrm>
                  <a:off x="6296024" y="278765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52" name="Line 126"/>
                <p:cNvSpPr>
                  <a:spLocks noChangeShapeType="1"/>
                </p:cNvSpPr>
                <p:nvPr/>
              </p:nvSpPr>
              <p:spPr bwMode="auto">
                <a:xfrm>
                  <a:off x="6296024" y="3097213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53" name="Line 127"/>
                <p:cNvSpPr>
                  <a:spLocks noChangeShapeType="1"/>
                </p:cNvSpPr>
                <p:nvPr/>
              </p:nvSpPr>
              <p:spPr bwMode="auto">
                <a:xfrm>
                  <a:off x="6326624" y="2787650"/>
                  <a:ext cx="0" cy="309563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33" name="Group 732"/>
              <p:cNvGrpSpPr/>
              <p:nvPr/>
            </p:nvGrpSpPr>
            <p:grpSpPr>
              <a:xfrm>
                <a:off x="6414267" y="3393398"/>
                <a:ext cx="68851" cy="476273"/>
                <a:chOff x="6414267" y="3393398"/>
                <a:chExt cx="68851" cy="476273"/>
              </a:xfrm>
            </p:grpSpPr>
            <p:sp>
              <p:nvSpPr>
                <p:cNvPr id="746" name="Freeform 47"/>
                <p:cNvSpPr>
                  <a:spLocks/>
                </p:cNvSpPr>
                <p:nvPr/>
              </p:nvSpPr>
              <p:spPr bwMode="auto">
                <a:xfrm rot="16200000">
                  <a:off x="6413945" y="3594029"/>
                  <a:ext cx="69185" cy="68542"/>
                </a:xfrm>
                <a:prstGeom prst="flowChartDecision">
                  <a:avLst/>
                </a:prstGeom>
                <a:solidFill>
                  <a:srgbClr val="F0AB00"/>
                </a:solidFill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grpSp>
              <p:nvGrpSpPr>
                <p:cNvPr id="747" name="Group 746"/>
                <p:cNvGrpSpPr/>
                <p:nvPr/>
              </p:nvGrpSpPr>
              <p:grpSpPr>
                <a:xfrm>
                  <a:off x="6419310" y="3393398"/>
                  <a:ext cx="63808" cy="476273"/>
                  <a:chOff x="6315075" y="3173413"/>
                  <a:chExt cx="60325" cy="446088"/>
                </a:xfrm>
              </p:grpSpPr>
              <p:sp>
                <p:nvSpPr>
                  <p:cNvPr id="748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6315075" y="3173413"/>
                    <a:ext cx="60325" cy="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F0AB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749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6345237" y="3173413"/>
                    <a:ext cx="0" cy="446088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F0AB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750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6315075" y="3619501"/>
                    <a:ext cx="60325" cy="0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F0AB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2400"/>
                  </a:p>
                </p:txBody>
              </p:sp>
            </p:grpSp>
          </p:grpSp>
          <p:grpSp>
            <p:nvGrpSpPr>
              <p:cNvPr id="734" name="Group 733"/>
              <p:cNvGrpSpPr/>
              <p:nvPr/>
            </p:nvGrpSpPr>
            <p:grpSpPr>
              <a:xfrm>
                <a:off x="7431007" y="3115436"/>
                <a:ext cx="68851" cy="476273"/>
                <a:chOff x="6414267" y="3393398"/>
                <a:chExt cx="68851" cy="476273"/>
              </a:xfrm>
            </p:grpSpPr>
            <p:sp>
              <p:nvSpPr>
                <p:cNvPr id="741" name="Freeform 47"/>
                <p:cNvSpPr>
                  <a:spLocks/>
                </p:cNvSpPr>
                <p:nvPr/>
              </p:nvSpPr>
              <p:spPr bwMode="auto">
                <a:xfrm rot="16200000">
                  <a:off x="6413945" y="3594029"/>
                  <a:ext cx="69185" cy="68542"/>
                </a:xfrm>
                <a:prstGeom prst="flowChartDecision">
                  <a:avLst/>
                </a:prstGeom>
                <a:solidFill>
                  <a:srgbClr val="F0AB00"/>
                </a:solidFill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grpSp>
              <p:nvGrpSpPr>
                <p:cNvPr id="742" name="Group 741"/>
                <p:cNvGrpSpPr/>
                <p:nvPr/>
              </p:nvGrpSpPr>
              <p:grpSpPr>
                <a:xfrm>
                  <a:off x="6419310" y="3393398"/>
                  <a:ext cx="63808" cy="476273"/>
                  <a:chOff x="6315075" y="3173413"/>
                  <a:chExt cx="60325" cy="446088"/>
                </a:xfrm>
              </p:grpSpPr>
              <p:sp>
                <p:nvSpPr>
                  <p:cNvPr id="743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6315075" y="3173413"/>
                    <a:ext cx="60325" cy="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F0AB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744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6345241" y="3173413"/>
                    <a:ext cx="0" cy="446088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F0AB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745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6315075" y="3619501"/>
                    <a:ext cx="60325" cy="0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F0AB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2400"/>
                  </a:p>
                </p:txBody>
              </p:sp>
            </p:grpSp>
          </p:grpSp>
          <p:grpSp>
            <p:nvGrpSpPr>
              <p:cNvPr id="735" name="Group 734"/>
              <p:cNvGrpSpPr/>
              <p:nvPr/>
            </p:nvGrpSpPr>
            <p:grpSpPr>
              <a:xfrm>
                <a:off x="7458379" y="2676238"/>
                <a:ext cx="68542" cy="330510"/>
                <a:chOff x="7848600" y="2981532"/>
                <a:chExt cx="68542" cy="330510"/>
              </a:xfrm>
            </p:grpSpPr>
            <p:sp>
              <p:nvSpPr>
                <p:cNvPr id="736" name="Rectangle 105"/>
                <p:cNvSpPr>
                  <a:spLocks noChangeArrowheads="1"/>
                </p:cNvSpPr>
                <p:nvPr/>
              </p:nvSpPr>
              <p:spPr bwMode="auto">
                <a:xfrm>
                  <a:off x="7848600" y="3112036"/>
                  <a:ext cx="68542" cy="69185"/>
                </a:xfrm>
                <a:prstGeom prst="rect">
                  <a:avLst/>
                </a:prstGeom>
                <a:solidFill>
                  <a:srgbClr val="D4187C"/>
                </a:solidFill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grpSp>
              <p:nvGrpSpPr>
                <p:cNvPr id="737" name="Group 736"/>
                <p:cNvGrpSpPr/>
                <p:nvPr/>
              </p:nvGrpSpPr>
              <p:grpSpPr>
                <a:xfrm>
                  <a:off x="7851959" y="2981532"/>
                  <a:ext cx="64734" cy="330510"/>
                  <a:chOff x="6296024" y="2787650"/>
                  <a:chExt cx="61200" cy="309563"/>
                </a:xfrm>
              </p:grpSpPr>
              <p:sp>
                <p:nvSpPr>
                  <p:cNvPr id="738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6296024" y="2787650"/>
                    <a:ext cx="61200" cy="0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D4187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739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6296024" y="3097213"/>
                    <a:ext cx="61200" cy="0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D4187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740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6326624" y="2787650"/>
                    <a:ext cx="0" cy="309563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D4187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2400"/>
                  </a:p>
                </p:txBody>
              </p:sp>
            </p:grpSp>
          </p:grpSp>
        </p:grpSp>
      </p:grpSp>
      <p:grpSp>
        <p:nvGrpSpPr>
          <p:cNvPr id="826" name="Group 825"/>
          <p:cNvGrpSpPr/>
          <p:nvPr/>
        </p:nvGrpSpPr>
        <p:grpSpPr>
          <a:xfrm>
            <a:off x="7963975" y="2191137"/>
            <a:ext cx="4147468" cy="3114323"/>
            <a:chOff x="1832555" y="1725345"/>
            <a:chExt cx="5361996" cy="2588830"/>
          </a:xfrm>
        </p:grpSpPr>
        <p:grpSp>
          <p:nvGrpSpPr>
            <p:cNvPr id="827" name="Group 826"/>
            <p:cNvGrpSpPr/>
            <p:nvPr/>
          </p:nvGrpSpPr>
          <p:grpSpPr>
            <a:xfrm>
              <a:off x="3028950" y="2023603"/>
              <a:ext cx="3633789" cy="636075"/>
              <a:chOff x="3028950" y="2030512"/>
              <a:chExt cx="3633789" cy="636075"/>
            </a:xfrm>
          </p:grpSpPr>
          <p:sp>
            <p:nvSpPr>
              <p:cNvPr id="945" name="Freeform 95"/>
              <p:cNvSpPr>
                <a:spLocks/>
              </p:cNvSpPr>
              <p:nvPr/>
            </p:nvSpPr>
            <p:spPr bwMode="auto">
              <a:xfrm>
                <a:off x="3028950" y="2231029"/>
                <a:ext cx="3617913" cy="351899"/>
              </a:xfrm>
              <a:custGeom>
                <a:avLst/>
                <a:gdLst>
                  <a:gd name="T0" fmla="*/ 0 w 2279"/>
                  <a:gd name="T1" fmla="*/ 265 h 265"/>
                  <a:gd name="T2" fmla="*/ 132 w 2279"/>
                  <a:gd name="T3" fmla="*/ 242 h 265"/>
                  <a:gd name="T4" fmla="*/ 490 w 2279"/>
                  <a:gd name="T5" fmla="*/ 210 h 265"/>
                  <a:gd name="T6" fmla="*/ 848 w 2279"/>
                  <a:gd name="T7" fmla="*/ 78 h 265"/>
                  <a:gd name="T8" fmla="*/ 1208 w 2279"/>
                  <a:gd name="T9" fmla="*/ 0 h 265"/>
                  <a:gd name="T10" fmla="*/ 1740 w 2279"/>
                  <a:gd name="T11" fmla="*/ 96 h 265"/>
                  <a:gd name="T12" fmla="*/ 2279 w 2279"/>
                  <a:gd name="T13" fmla="*/ 112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79" h="265">
                    <a:moveTo>
                      <a:pt x="0" y="265"/>
                    </a:moveTo>
                    <a:lnTo>
                      <a:pt x="132" y="242"/>
                    </a:lnTo>
                    <a:lnTo>
                      <a:pt x="490" y="210"/>
                    </a:lnTo>
                    <a:lnTo>
                      <a:pt x="848" y="78"/>
                    </a:lnTo>
                    <a:lnTo>
                      <a:pt x="1208" y="0"/>
                    </a:lnTo>
                    <a:lnTo>
                      <a:pt x="1740" y="96"/>
                    </a:lnTo>
                    <a:lnTo>
                      <a:pt x="2279" y="112"/>
                    </a:lnTo>
                  </a:path>
                </a:pathLst>
              </a:cu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46" name="Line 96"/>
              <p:cNvSpPr>
                <a:spLocks noChangeShapeType="1"/>
              </p:cNvSpPr>
              <p:nvPr/>
            </p:nvSpPr>
            <p:spPr bwMode="auto">
              <a:xfrm>
                <a:off x="3238500" y="2431545"/>
                <a:ext cx="0" cy="235042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47" name="Rectangle 97"/>
              <p:cNvSpPr>
                <a:spLocks noChangeArrowheads="1"/>
              </p:cNvSpPr>
              <p:nvPr/>
            </p:nvSpPr>
            <p:spPr bwMode="auto">
              <a:xfrm>
                <a:off x="3222625" y="2431545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48" name="Rectangle 98"/>
              <p:cNvSpPr>
                <a:spLocks noChangeArrowheads="1"/>
              </p:cNvSpPr>
              <p:nvPr/>
            </p:nvSpPr>
            <p:spPr bwMode="auto">
              <a:xfrm>
                <a:off x="3222625" y="2662603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49" name="Line 99"/>
              <p:cNvSpPr>
                <a:spLocks noChangeShapeType="1"/>
              </p:cNvSpPr>
              <p:nvPr/>
            </p:nvSpPr>
            <p:spPr bwMode="auto">
              <a:xfrm>
                <a:off x="3806825" y="2399675"/>
                <a:ext cx="0" cy="217779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50" name="Rectangle 100"/>
              <p:cNvSpPr>
                <a:spLocks noChangeArrowheads="1"/>
              </p:cNvSpPr>
              <p:nvPr/>
            </p:nvSpPr>
            <p:spPr bwMode="auto">
              <a:xfrm>
                <a:off x="3790950" y="2397019"/>
                <a:ext cx="28575" cy="2656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51" name="Rectangle 101"/>
              <p:cNvSpPr>
                <a:spLocks noChangeArrowheads="1"/>
              </p:cNvSpPr>
              <p:nvPr/>
            </p:nvSpPr>
            <p:spPr bwMode="auto">
              <a:xfrm>
                <a:off x="3790950" y="2617454"/>
                <a:ext cx="28575" cy="3984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52" name="Line 102"/>
              <p:cNvSpPr>
                <a:spLocks noChangeShapeType="1"/>
              </p:cNvSpPr>
              <p:nvPr/>
            </p:nvSpPr>
            <p:spPr bwMode="auto">
              <a:xfrm>
                <a:off x="4375150" y="2147369"/>
                <a:ext cx="0" cy="377130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53" name="Rectangle 103"/>
              <p:cNvSpPr>
                <a:spLocks noChangeArrowheads="1"/>
              </p:cNvSpPr>
              <p:nvPr/>
            </p:nvSpPr>
            <p:spPr bwMode="auto">
              <a:xfrm>
                <a:off x="4359275" y="2144714"/>
                <a:ext cx="31750" cy="2656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54" name="Rectangle 104"/>
              <p:cNvSpPr>
                <a:spLocks noChangeArrowheads="1"/>
              </p:cNvSpPr>
              <p:nvPr/>
            </p:nvSpPr>
            <p:spPr bwMode="auto">
              <a:xfrm>
                <a:off x="4359275" y="2520516"/>
                <a:ext cx="31750" cy="3984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55" name="Line 105"/>
              <p:cNvSpPr>
                <a:spLocks noChangeShapeType="1"/>
              </p:cNvSpPr>
              <p:nvPr/>
            </p:nvSpPr>
            <p:spPr bwMode="auto">
              <a:xfrm>
                <a:off x="4946651" y="2030512"/>
                <a:ext cx="0" cy="403688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56" name="Rectangle 106"/>
              <p:cNvSpPr>
                <a:spLocks noChangeArrowheads="1"/>
              </p:cNvSpPr>
              <p:nvPr/>
            </p:nvSpPr>
            <p:spPr bwMode="auto">
              <a:xfrm>
                <a:off x="4930776" y="2030512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57" name="Rectangle 107"/>
              <p:cNvSpPr>
                <a:spLocks noChangeArrowheads="1"/>
              </p:cNvSpPr>
              <p:nvPr/>
            </p:nvSpPr>
            <p:spPr bwMode="auto">
              <a:xfrm>
                <a:off x="4930776" y="2431545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58" name="Line 108"/>
              <p:cNvSpPr>
                <a:spLocks noChangeShapeType="1"/>
              </p:cNvSpPr>
              <p:nvPr/>
            </p:nvSpPr>
            <p:spPr bwMode="auto">
              <a:xfrm>
                <a:off x="5794376" y="2189863"/>
                <a:ext cx="0" cy="334636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59" name="Rectangle 109"/>
              <p:cNvSpPr>
                <a:spLocks noChangeArrowheads="1"/>
              </p:cNvSpPr>
              <p:nvPr/>
            </p:nvSpPr>
            <p:spPr bwMode="auto">
              <a:xfrm>
                <a:off x="5778501" y="2189863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60" name="Rectangle 110"/>
              <p:cNvSpPr>
                <a:spLocks noChangeArrowheads="1"/>
              </p:cNvSpPr>
              <p:nvPr/>
            </p:nvSpPr>
            <p:spPr bwMode="auto">
              <a:xfrm>
                <a:off x="5778501" y="2524499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61" name="Line 111"/>
              <p:cNvSpPr>
                <a:spLocks noChangeShapeType="1"/>
              </p:cNvSpPr>
              <p:nvPr/>
            </p:nvSpPr>
            <p:spPr bwMode="auto">
              <a:xfrm>
                <a:off x="6646863" y="2151353"/>
                <a:ext cx="0" cy="463445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62" name="Rectangle 112"/>
              <p:cNvSpPr>
                <a:spLocks noChangeArrowheads="1"/>
              </p:cNvSpPr>
              <p:nvPr/>
            </p:nvSpPr>
            <p:spPr bwMode="auto">
              <a:xfrm>
                <a:off x="6629401" y="2147369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63" name="Rectangle 113"/>
              <p:cNvSpPr>
                <a:spLocks noChangeArrowheads="1"/>
              </p:cNvSpPr>
              <p:nvPr/>
            </p:nvSpPr>
            <p:spPr bwMode="auto">
              <a:xfrm>
                <a:off x="6629401" y="2614798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828" name="Group 827"/>
            <p:cNvGrpSpPr/>
            <p:nvPr/>
          </p:nvGrpSpPr>
          <p:grpSpPr>
            <a:xfrm>
              <a:off x="2992562" y="2185150"/>
              <a:ext cx="3684725" cy="420299"/>
              <a:chOff x="2992562" y="2185150"/>
              <a:chExt cx="3684725" cy="420299"/>
            </a:xfrm>
          </p:grpSpPr>
          <p:sp>
            <p:nvSpPr>
              <p:cNvPr id="938" name="Oval 114"/>
              <p:cNvSpPr>
                <a:spLocks noChangeArrowheads="1"/>
              </p:cNvSpPr>
              <p:nvPr/>
            </p:nvSpPr>
            <p:spPr bwMode="auto">
              <a:xfrm>
                <a:off x="2992562" y="2537049"/>
                <a:ext cx="68400" cy="68400"/>
              </a:xfrm>
              <a:prstGeom prst="ellipse">
                <a:avLst/>
              </a:prstGeom>
              <a:solidFill>
                <a:srgbClr val="9DA7AC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39" name="Oval 115"/>
              <p:cNvSpPr>
                <a:spLocks noChangeArrowheads="1"/>
              </p:cNvSpPr>
              <p:nvPr/>
            </p:nvSpPr>
            <p:spPr bwMode="auto">
              <a:xfrm>
                <a:off x="3202112" y="2509163"/>
                <a:ext cx="68400" cy="68400"/>
              </a:xfrm>
              <a:prstGeom prst="ellipse">
                <a:avLst/>
              </a:prstGeom>
              <a:solidFill>
                <a:srgbClr val="9DA7AC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40" name="Oval 116"/>
              <p:cNvSpPr>
                <a:spLocks noChangeArrowheads="1"/>
              </p:cNvSpPr>
              <p:nvPr/>
            </p:nvSpPr>
            <p:spPr bwMode="auto">
              <a:xfrm>
                <a:off x="3770437" y="2461358"/>
                <a:ext cx="68400" cy="68400"/>
              </a:xfrm>
              <a:prstGeom prst="ellipse">
                <a:avLst/>
              </a:prstGeom>
              <a:solidFill>
                <a:srgbClr val="9DA7AC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41" name="Oval 117"/>
              <p:cNvSpPr>
                <a:spLocks noChangeArrowheads="1"/>
              </p:cNvSpPr>
              <p:nvPr/>
            </p:nvSpPr>
            <p:spPr bwMode="auto">
              <a:xfrm>
                <a:off x="4337174" y="2291384"/>
                <a:ext cx="68400" cy="68400"/>
              </a:xfrm>
              <a:prstGeom prst="ellipse">
                <a:avLst/>
              </a:prstGeom>
              <a:solidFill>
                <a:srgbClr val="9DA7AC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42" name="Oval 118"/>
              <p:cNvSpPr>
                <a:spLocks noChangeArrowheads="1"/>
              </p:cNvSpPr>
              <p:nvPr/>
            </p:nvSpPr>
            <p:spPr bwMode="auto">
              <a:xfrm>
                <a:off x="4910262" y="2185150"/>
                <a:ext cx="68400" cy="68400"/>
              </a:xfrm>
              <a:prstGeom prst="ellipse">
                <a:avLst/>
              </a:prstGeom>
              <a:solidFill>
                <a:srgbClr val="9DA7AC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43" name="Oval 119"/>
              <p:cNvSpPr>
                <a:spLocks noChangeArrowheads="1"/>
              </p:cNvSpPr>
              <p:nvPr/>
            </p:nvSpPr>
            <p:spPr bwMode="auto">
              <a:xfrm>
                <a:off x="5757987" y="2312631"/>
                <a:ext cx="68400" cy="68400"/>
              </a:xfrm>
              <a:prstGeom prst="ellipse">
                <a:avLst/>
              </a:prstGeom>
              <a:solidFill>
                <a:srgbClr val="9DA7AC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44" name="Oval 120"/>
              <p:cNvSpPr>
                <a:spLocks noChangeArrowheads="1"/>
              </p:cNvSpPr>
              <p:nvPr/>
            </p:nvSpPr>
            <p:spPr bwMode="auto">
              <a:xfrm>
                <a:off x="6608887" y="2336533"/>
                <a:ext cx="68400" cy="68400"/>
              </a:xfrm>
              <a:prstGeom prst="ellipse">
                <a:avLst/>
              </a:prstGeom>
              <a:solidFill>
                <a:srgbClr val="9DA7AC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sp>
          <p:nvSpPr>
            <p:cNvPr id="829" name="Freeform 5"/>
            <p:cNvSpPr>
              <a:spLocks/>
            </p:cNvSpPr>
            <p:nvPr/>
          </p:nvSpPr>
          <p:spPr bwMode="auto">
            <a:xfrm>
              <a:off x="2654300" y="1926665"/>
              <a:ext cx="4540251" cy="1913536"/>
            </a:xfrm>
            <a:custGeom>
              <a:avLst/>
              <a:gdLst>
                <a:gd name="T0" fmla="*/ 0 w 2860"/>
                <a:gd name="T1" fmla="*/ 0 h 1441"/>
                <a:gd name="T2" fmla="*/ 0 w 2860"/>
                <a:gd name="T3" fmla="*/ 1441 h 1441"/>
                <a:gd name="T4" fmla="*/ 2860 w 2860"/>
                <a:gd name="T5" fmla="*/ 1441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0" h="1441">
                  <a:moveTo>
                    <a:pt x="0" y="0"/>
                  </a:moveTo>
                  <a:lnTo>
                    <a:pt x="0" y="1441"/>
                  </a:lnTo>
                  <a:lnTo>
                    <a:pt x="2860" y="1441"/>
                  </a:lnTo>
                </a:path>
              </a:pathLst>
            </a:cu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0" name="Line 6"/>
            <p:cNvSpPr>
              <a:spLocks noChangeShapeType="1"/>
            </p:cNvSpPr>
            <p:nvPr/>
          </p:nvSpPr>
          <p:spPr bwMode="auto">
            <a:xfrm flipH="1">
              <a:off x="2578099" y="1933305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1" name="Line 7"/>
            <p:cNvSpPr>
              <a:spLocks noChangeShapeType="1"/>
            </p:cNvSpPr>
            <p:nvPr/>
          </p:nvSpPr>
          <p:spPr bwMode="auto">
            <a:xfrm flipH="1">
              <a:off x="2578099" y="2569379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2" name="Line 8"/>
            <p:cNvSpPr>
              <a:spLocks noChangeShapeType="1"/>
            </p:cNvSpPr>
            <p:nvPr/>
          </p:nvSpPr>
          <p:spPr bwMode="auto">
            <a:xfrm flipH="1">
              <a:off x="2578099" y="3205454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3" name="Line 9"/>
            <p:cNvSpPr>
              <a:spLocks noChangeShapeType="1"/>
            </p:cNvSpPr>
            <p:nvPr/>
          </p:nvSpPr>
          <p:spPr bwMode="auto">
            <a:xfrm flipH="1">
              <a:off x="2578099" y="3840201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4" name="Line 10"/>
            <p:cNvSpPr>
              <a:spLocks noChangeShapeType="1"/>
            </p:cNvSpPr>
            <p:nvPr/>
          </p:nvSpPr>
          <p:spPr bwMode="auto">
            <a:xfrm>
              <a:off x="3284538" y="3844184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5" name="Line 11"/>
            <p:cNvSpPr>
              <a:spLocks noChangeShapeType="1"/>
            </p:cNvSpPr>
            <p:nvPr/>
          </p:nvSpPr>
          <p:spPr bwMode="auto">
            <a:xfrm>
              <a:off x="3067050" y="3844184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6" name="Line 12"/>
            <p:cNvSpPr>
              <a:spLocks noChangeShapeType="1"/>
            </p:cNvSpPr>
            <p:nvPr/>
          </p:nvSpPr>
          <p:spPr bwMode="auto">
            <a:xfrm>
              <a:off x="3860800" y="3844184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7" name="Line 13"/>
            <p:cNvSpPr>
              <a:spLocks noChangeShapeType="1"/>
            </p:cNvSpPr>
            <p:nvPr/>
          </p:nvSpPr>
          <p:spPr bwMode="auto">
            <a:xfrm>
              <a:off x="6688138" y="3844184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8" name="Line 14"/>
            <p:cNvSpPr>
              <a:spLocks noChangeShapeType="1"/>
            </p:cNvSpPr>
            <p:nvPr/>
          </p:nvSpPr>
          <p:spPr bwMode="auto">
            <a:xfrm>
              <a:off x="4984751" y="3844184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9" name="Line 15"/>
            <p:cNvSpPr>
              <a:spLocks noChangeShapeType="1"/>
            </p:cNvSpPr>
            <p:nvPr/>
          </p:nvSpPr>
          <p:spPr bwMode="auto">
            <a:xfrm>
              <a:off x="5835651" y="3844184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40" name="Line 16"/>
            <p:cNvSpPr>
              <a:spLocks noChangeShapeType="1"/>
            </p:cNvSpPr>
            <p:nvPr/>
          </p:nvSpPr>
          <p:spPr bwMode="auto">
            <a:xfrm>
              <a:off x="4419600" y="3844184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841" name="Group 840"/>
            <p:cNvGrpSpPr/>
            <p:nvPr/>
          </p:nvGrpSpPr>
          <p:grpSpPr>
            <a:xfrm>
              <a:off x="3127375" y="2493688"/>
              <a:ext cx="3643314" cy="725046"/>
              <a:chOff x="3127375" y="2500597"/>
              <a:chExt cx="3643314" cy="725046"/>
            </a:xfrm>
          </p:grpSpPr>
          <p:sp>
            <p:nvSpPr>
              <p:cNvPr id="919" name="Freeform 43"/>
              <p:cNvSpPr>
                <a:spLocks/>
              </p:cNvSpPr>
              <p:nvPr/>
            </p:nvSpPr>
            <p:spPr bwMode="auto">
              <a:xfrm>
                <a:off x="3127375" y="2580272"/>
                <a:ext cx="3625851" cy="403688"/>
              </a:xfrm>
              <a:custGeom>
                <a:avLst/>
                <a:gdLst>
                  <a:gd name="T0" fmla="*/ 0 w 2284"/>
                  <a:gd name="T1" fmla="*/ 0 h 304"/>
                  <a:gd name="T2" fmla="*/ 138 w 2284"/>
                  <a:gd name="T3" fmla="*/ 109 h 304"/>
                  <a:gd name="T4" fmla="*/ 493 w 2284"/>
                  <a:gd name="T5" fmla="*/ 98 h 304"/>
                  <a:gd name="T6" fmla="*/ 812 w 2284"/>
                  <a:gd name="T7" fmla="*/ 153 h 304"/>
                  <a:gd name="T8" fmla="*/ 1170 w 2284"/>
                  <a:gd name="T9" fmla="*/ 182 h 304"/>
                  <a:gd name="T10" fmla="*/ 1748 w 2284"/>
                  <a:gd name="T11" fmla="*/ 205 h 304"/>
                  <a:gd name="T12" fmla="*/ 2284 w 2284"/>
                  <a:gd name="T13" fmla="*/ 304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4" h="304">
                    <a:moveTo>
                      <a:pt x="0" y="0"/>
                    </a:moveTo>
                    <a:lnTo>
                      <a:pt x="138" y="109"/>
                    </a:lnTo>
                    <a:lnTo>
                      <a:pt x="493" y="98"/>
                    </a:lnTo>
                    <a:lnTo>
                      <a:pt x="812" y="153"/>
                    </a:lnTo>
                    <a:lnTo>
                      <a:pt x="1170" y="182"/>
                    </a:lnTo>
                    <a:lnTo>
                      <a:pt x="1748" y="205"/>
                    </a:lnTo>
                    <a:lnTo>
                      <a:pt x="2284" y="304"/>
                    </a:lnTo>
                  </a:path>
                </a:pathLst>
              </a:cu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20" name="Line 44"/>
              <p:cNvSpPr>
                <a:spLocks noChangeShapeType="1"/>
              </p:cNvSpPr>
              <p:nvPr/>
            </p:nvSpPr>
            <p:spPr bwMode="auto">
              <a:xfrm>
                <a:off x="3346450" y="2641357"/>
                <a:ext cx="0" cy="163334"/>
              </a:xfrm>
              <a:prstGeom prst="line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21" name="Rectangle 45"/>
              <p:cNvSpPr>
                <a:spLocks noChangeArrowheads="1"/>
              </p:cNvSpPr>
              <p:nvPr/>
            </p:nvSpPr>
            <p:spPr bwMode="auto">
              <a:xfrm>
                <a:off x="3333750" y="2638701"/>
                <a:ext cx="28575" cy="6640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22" name="Rectangle 46"/>
              <p:cNvSpPr>
                <a:spLocks noChangeArrowheads="1"/>
              </p:cNvSpPr>
              <p:nvPr/>
            </p:nvSpPr>
            <p:spPr bwMode="auto">
              <a:xfrm>
                <a:off x="3333750" y="2804691"/>
                <a:ext cx="28575" cy="2656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23" name="Line 47"/>
              <p:cNvSpPr>
                <a:spLocks noChangeShapeType="1"/>
              </p:cNvSpPr>
              <p:nvPr/>
            </p:nvSpPr>
            <p:spPr bwMode="auto">
              <a:xfrm>
                <a:off x="3910013" y="2500597"/>
                <a:ext cx="0" cy="438214"/>
              </a:xfrm>
              <a:prstGeom prst="line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24" name="Rectangle 48"/>
              <p:cNvSpPr>
                <a:spLocks noChangeArrowheads="1"/>
              </p:cNvSpPr>
              <p:nvPr/>
            </p:nvSpPr>
            <p:spPr bwMode="auto">
              <a:xfrm>
                <a:off x="3894138" y="2500597"/>
                <a:ext cx="31750" cy="2656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25" name="Rectangle 49"/>
              <p:cNvSpPr>
                <a:spLocks noChangeArrowheads="1"/>
              </p:cNvSpPr>
              <p:nvPr/>
            </p:nvSpPr>
            <p:spPr bwMode="auto">
              <a:xfrm>
                <a:off x="3894138" y="2936155"/>
                <a:ext cx="31750" cy="2656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26" name="Line 50"/>
              <p:cNvSpPr>
                <a:spLocks noChangeShapeType="1"/>
              </p:cNvSpPr>
              <p:nvPr/>
            </p:nvSpPr>
            <p:spPr bwMode="auto">
              <a:xfrm>
                <a:off x="4478338" y="2683850"/>
                <a:ext cx="0" cy="209812"/>
              </a:xfrm>
              <a:prstGeom prst="line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27" name="Rectangle 51"/>
              <p:cNvSpPr>
                <a:spLocks noChangeArrowheads="1"/>
              </p:cNvSpPr>
              <p:nvPr/>
            </p:nvSpPr>
            <p:spPr bwMode="auto">
              <a:xfrm>
                <a:off x="4460875" y="2679866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28" name="Rectangle 52"/>
              <p:cNvSpPr>
                <a:spLocks noChangeArrowheads="1"/>
              </p:cNvSpPr>
              <p:nvPr/>
            </p:nvSpPr>
            <p:spPr bwMode="auto">
              <a:xfrm>
                <a:off x="4460875" y="2891006"/>
                <a:ext cx="33338" cy="6640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29" name="Line 53"/>
              <p:cNvSpPr>
                <a:spLocks noChangeShapeType="1"/>
              </p:cNvSpPr>
              <p:nvPr/>
            </p:nvSpPr>
            <p:spPr bwMode="auto">
              <a:xfrm>
                <a:off x="5045076" y="2655964"/>
                <a:ext cx="0" cy="338620"/>
              </a:xfrm>
              <a:prstGeom prst="line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30" name="Rectangle 54"/>
              <p:cNvSpPr>
                <a:spLocks noChangeArrowheads="1"/>
              </p:cNvSpPr>
              <p:nvPr/>
            </p:nvSpPr>
            <p:spPr bwMode="auto">
              <a:xfrm>
                <a:off x="5029201" y="2651980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31" name="Rectangle 55"/>
              <p:cNvSpPr>
                <a:spLocks noChangeArrowheads="1"/>
              </p:cNvSpPr>
              <p:nvPr/>
            </p:nvSpPr>
            <p:spPr bwMode="auto">
              <a:xfrm>
                <a:off x="5029201" y="2990600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32" name="Line 56"/>
              <p:cNvSpPr>
                <a:spLocks noChangeShapeType="1"/>
              </p:cNvSpPr>
              <p:nvPr/>
            </p:nvSpPr>
            <p:spPr bwMode="auto">
              <a:xfrm>
                <a:off x="5902326" y="2721032"/>
                <a:ext cx="0" cy="276208"/>
              </a:xfrm>
              <a:prstGeom prst="line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33" name="Rectangle 57"/>
              <p:cNvSpPr>
                <a:spLocks noChangeArrowheads="1"/>
              </p:cNvSpPr>
              <p:nvPr/>
            </p:nvSpPr>
            <p:spPr bwMode="auto">
              <a:xfrm>
                <a:off x="5884863" y="2718376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34" name="Rectangle 58"/>
              <p:cNvSpPr>
                <a:spLocks noChangeArrowheads="1"/>
              </p:cNvSpPr>
              <p:nvPr/>
            </p:nvSpPr>
            <p:spPr bwMode="auto">
              <a:xfrm>
                <a:off x="5884863" y="2997240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35" name="Line 59"/>
              <p:cNvSpPr>
                <a:spLocks noChangeShapeType="1"/>
              </p:cNvSpPr>
              <p:nvPr/>
            </p:nvSpPr>
            <p:spPr bwMode="auto">
              <a:xfrm>
                <a:off x="6753226" y="2742279"/>
                <a:ext cx="0" cy="479380"/>
              </a:xfrm>
              <a:prstGeom prst="line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36" name="Rectangle 60"/>
              <p:cNvSpPr>
                <a:spLocks noChangeArrowheads="1"/>
              </p:cNvSpPr>
              <p:nvPr/>
            </p:nvSpPr>
            <p:spPr bwMode="auto">
              <a:xfrm>
                <a:off x="6737351" y="2742279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37" name="Rectangle 61"/>
              <p:cNvSpPr>
                <a:spLocks noChangeArrowheads="1"/>
              </p:cNvSpPr>
              <p:nvPr/>
            </p:nvSpPr>
            <p:spPr bwMode="auto">
              <a:xfrm>
                <a:off x="6737351" y="3219003"/>
                <a:ext cx="33338" cy="6640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842" name="Group 841"/>
            <p:cNvGrpSpPr/>
            <p:nvPr/>
          </p:nvGrpSpPr>
          <p:grpSpPr>
            <a:xfrm>
              <a:off x="3084118" y="2533728"/>
              <a:ext cx="3717129" cy="478976"/>
              <a:chOff x="3084118" y="2540637"/>
              <a:chExt cx="3717129" cy="478976"/>
            </a:xfrm>
          </p:grpSpPr>
          <p:sp>
            <p:nvSpPr>
              <p:cNvPr id="912" name="Freeform 62"/>
              <p:cNvSpPr>
                <a:spLocks/>
              </p:cNvSpPr>
              <p:nvPr/>
            </p:nvSpPr>
            <p:spPr bwMode="auto">
              <a:xfrm>
                <a:off x="3084118" y="2540637"/>
                <a:ext cx="91278" cy="80600"/>
              </a:xfrm>
              <a:prstGeom prst="diamond">
                <a:avLst/>
              </a:prstGeom>
              <a:solidFill>
                <a:schemeClr val="bg2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13" name="Freeform 63"/>
              <p:cNvSpPr>
                <a:spLocks/>
              </p:cNvSpPr>
              <p:nvPr/>
            </p:nvSpPr>
            <p:spPr bwMode="auto">
              <a:xfrm>
                <a:off x="3303193" y="2678741"/>
                <a:ext cx="91278" cy="80600"/>
              </a:xfrm>
              <a:prstGeom prst="diamond">
                <a:avLst/>
              </a:prstGeom>
              <a:solidFill>
                <a:schemeClr val="bg2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14" name="Freeform 64"/>
              <p:cNvSpPr>
                <a:spLocks/>
              </p:cNvSpPr>
              <p:nvPr/>
            </p:nvSpPr>
            <p:spPr bwMode="auto">
              <a:xfrm>
                <a:off x="3861993" y="2669445"/>
                <a:ext cx="91278" cy="80600"/>
              </a:xfrm>
              <a:prstGeom prst="diamond">
                <a:avLst/>
              </a:prstGeom>
              <a:solidFill>
                <a:schemeClr val="bg2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15" name="Freeform 65"/>
              <p:cNvSpPr>
                <a:spLocks/>
              </p:cNvSpPr>
              <p:nvPr/>
            </p:nvSpPr>
            <p:spPr bwMode="auto">
              <a:xfrm>
                <a:off x="4430318" y="2747793"/>
                <a:ext cx="91278" cy="80600"/>
              </a:xfrm>
              <a:prstGeom prst="diamond">
                <a:avLst/>
              </a:prstGeom>
              <a:solidFill>
                <a:schemeClr val="bg2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16" name="Freeform 66"/>
              <p:cNvSpPr>
                <a:spLocks/>
              </p:cNvSpPr>
              <p:nvPr/>
            </p:nvSpPr>
            <p:spPr bwMode="auto">
              <a:xfrm>
                <a:off x="4998644" y="2782318"/>
                <a:ext cx="91278" cy="80600"/>
              </a:xfrm>
              <a:prstGeom prst="diamond">
                <a:avLst/>
              </a:prstGeom>
              <a:solidFill>
                <a:schemeClr val="bg2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17" name="Freeform 67"/>
              <p:cNvSpPr>
                <a:spLocks/>
              </p:cNvSpPr>
              <p:nvPr/>
            </p:nvSpPr>
            <p:spPr bwMode="auto">
              <a:xfrm>
                <a:off x="5854306" y="2814189"/>
                <a:ext cx="91278" cy="80600"/>
              </a:xfrm>
              <a:prstGeom prst="diamond">
                <a:avLst/>
              </a:prstGeom>
              <a:solidFill>
                <a:schemeClr val="bg2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18" name="Freeform 68"/>
              <p:cNvSpPr>
                <a:spLocks/>
              </p:cNvSpPr>
              <p:nvPr/>
            </p:nvSpPr>
            <p:spPr bwMode="auto">
              <a:xfrm>
                <a:off x="6709969" y="2939013"/>
                <a:ext cx="91278" cy="80600"/>
              </a:xfrm>
              <a:prstGeom prst="diamond">
                <a:avLst/>
              </a:prstGeom>
              <a:solidFill>
                <a:schemeClr val="bg2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843" name="Group 842"/>
            <p:cNvGrpSpPr/>
            <p:nvPr/>
          </p:nvGrpSpPr>
          <p:grpSpPr>
            <a:xfrm>
              <a:off x="3082925" y="2565396"/>
              <a:ext cx="3654426" cy="1110143"/>
              <a:chOff x="3082925" y="2572305"/>
              <a:chExt cx="3654426" cy="1110143"/>
            </a:xfrm>
          </p:grpSpPr>
          <p:sp>
            <p:nvSpPr>
              <p:cNvPr id="893" name="Freeform 17"/>
              <p:cNvSpPr>
                <a:spLocks/>
              </p:cNvSpPr>
              <p:nvPr/>
            </p:nvSpPr>
            <p:spPr bwMode="auto">
              <a:xfrm>
                <a:off x="3082925" y="2572305"/>
                <a:ext cx="3638551" cy="836591"/>
              </a:xfrm>
              <a:custGeom>
                <a:avLst/>
                <a:gdLst>
                  <a:gd name="T0" fmla="*/ 2292 w 2292"/>
                  <a:gd name="T1" fmla="*/ 630 h 630"/>
                  <a:gd name="T2" fmla="*/ 1752 w 2292"/>
                  <a:gd name="T3" fmla="*/ 505 h 630"/>
                  <a:gd name="T4" fmla="*/ 1216 w 2292"/>
                  <a:gd name="T5" fmla="*/ 547 h 630"/>
                  <a:gd name="T6" fmla="*/ 861 w 2292"/>
                  <a:gd name="T7" fmla="*/ 492 h 630"/>
                  <a:gd name="T8" fmla="*/ 500 w 2292"/>
                  <a:gd name="T9" fmla="*/ 263 h 630"/>
                  <a:gd name="T10" fmla="*/ 145 w 2292"/>
                  <a:gd name="T11" fmla="*/ 169 h 630"/>
                  <a:gd name="T12" fmla="*/ 0 w 2292"/>
                  <a:gd name="T13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2" h="630">
                    <a:moveTo>
                      <a:pt x="2292" y="630"/>
                    </a:moveTo>
                    <a:lnTo>
                      <a:pt x="1752" y="505"/>
                    </a:lnTo>
                    <a:lnTo>
                      <a:pt x="1216" y="547"/>
                    </a:lnTo>
                    <a:lnTo>
                      <a:pt x="861" y="492"/>
                    </a:lnTo>
                    <a:lnTo>
                      <a:pt x="500" y="263"/>
                    </a:lnTo>
                    <a:lnTo>
                      <a:pt x="145" y="169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94" name="Line 18"/>
              <p:cNvSpPr>
                <a:spLocks noChangeShapeType="1"/>
              </p:cNvSpPr>
              <p:nvPr/>
            </p:nvSpPr>
            <p:spPr bwMode="auto">
              <a:xfrm>
                <a:off x="3313113" y="2576288"/>
                <a:ext cx="0" cy="446182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95" name="Rectangle 19"/>
              <p:cNvSpPr>
                <a:spLocks noChangeArrowheads="1"/>
              </p:cNvSpPr>
              <p:nvPr/>
            </p:nvSpPr>
            <p:spPr bwMode="auto">
              <a:xfrm>
                <a:off x="3297238" y="2572305"/>
                <a:ext cx="28575" cy="3984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96" name="Rectangle 20"/>
              <p:cNvSpPr>
                <a:spLocks noChangeArrowheads="1"/>
              </p:cNvSpPr>
              <p:nvPr/>
            </p:nvSpPr>
            <p:spPr bwMode="auto">
              <a:xfrm>
                <a:off x="3297238" y="3022470"/>
                <a:ext cx="28575" cy="2656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97" name="Line 21"/>
              <p:cNvSpPr>
                <a:spLocks noChangeShapeType="1"/>
              </p:cNvSpPr>
              <p:nvPr/>
            </p:nvSpPr>
            <p:spPr bwMode="auto">
              <a:xfrm>
                <a:off x="3876675" y="2721032"/>
                <a:ext cx="0" cy="405016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98" name="Rectangle 22"/>
              <p:cNvSpPr>
                <a:spLocks noChangeArrowheads="1"/>
              </p:cNvSpPr>
              <p:nvPr/>
            </p:nvSpPr>
            <p:spPr bwMode="auto">
              <a:xfrm>
                <a:off x="3860800" y="2718376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99" name="Rectangle 23"/>
              <p:cNvSpPr>
                <a:spLocks noChangeArrowheads="1"/>
              </p:cNvSpPr>
              <p:nvPr/>
            </p:nvSpPr>
            <p:spPr bwMode="auto">
              <a:xfrm>
                <a:off x="3860800" y="3126048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00" name="Line 24"/>
              <p:cNvSpPr>
                <a:spLocks noChangeShapeType="1"/>
              </p:cNvSpPr>
              <p:nvPr/>
            </p:nvSpPr>
            <p:spPr bwMode="auto">
              <a:xfrm>
                <a:off x="4449763" y="2925532"/>
                <a:ext cx="0" cy="597565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01" name="Rectangle 25"/>
              <p:cNvSpPr>
                <a:spLocks noChangeArrowheads="1"/>
              </p:cNvSpPr>
              <p:nvPr/>
            </p:nvSpPr>
            <p:spPr bwMode="auto">
              <a:xfrm>
                <a:off x="4432300" y="2921548"/>
                <a:ext cx="33338" cy="664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02" name="Rectangle 26"/>
              <p:cNvSpPr>
                <a:spLocks noChangeArrowheads="1"/>
              </p:cNvSpPr>
              <p:nvPr/>
            </p:nvSpPr>
            <p:spPr bwMode="auto">
              <a:xfrm>
                <a:off x="4432300" y="3523097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03" name="Line 27"/>
              <p:cNvSpPr>
                <a:spLocks noChangeShapeType="1"/>
              </p:cNvSpPr>
              <p:nvPr/>
            </p:nvSpPr>
            <p:spPr bwMode="auto">
              <a:xfrm>
                <a:off x="5013326" y="2918892"/>
                <a:ext cx="0" cy="759572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04" name="Rectangle 28"/>
              <p:cNvSpPr>
                <a:spLocks noChangeArrowheads="1"/>
              </p:cNvSpPr>
              <p:nvPr/>
            </p:nvSpPr>
            <p:spPr bwMode="auto">
              <a:xfrm>
                <a:off x="4995863" y="2918892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05" name="Rectangle 29"/>
              <p:cNvSpPr>
                <a:spLocks noChangeArrowheads="1"/>
              </p:cNvSpPr>
              <p:nvPr/>
            </p:nvSpPr>
            <p:spPr bwMode="auto">
              <a:xfrm>
                <a:off x="4995863" y="3674480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06" name="Line 30"/>
              <p:cNvSpPr>
                <a:spLocks noChangeShapeType="1"/>
              </p:cNvSpPr>
              <p:nvPr/>
            </p:nvSpPr>
            <p:spPr bwMode="auto">
              <a:xfrm>
                <a:off x="5864226" y="3025126"/>
                <a:ext cx="0" cy="435559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07" name="Rectangle 31"/>
              <p:cNvSpPr>
                <a:spLocks noChangeArrowheads="1"/>
              </p:cNvSpPr>
              <p:nvPr/>
            </p:nvSpPr>
            <p:spPr bwMode="auto">
              <a:xfrm>
                <a:off x="5848351" y="3025126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08" name="Rectangle 32"/>
              <p:cNvSpPr>
                <a:spLocks noChangeArrowheads="1"/>
              </p:cNvSpPr>
              <p:nvPr/>
            </p:nvSpPr>
            <p:spPr bwMode="auto">
              <a:xfrm>
                <a:off x="5848351" y="3456701"/>
                <a:ext cx="33338" cy="7968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09" name="Line 33"/>
              <p:cNvSpPr>
                <a:spLocks noChangeShapeType="1"/>
              </p:cNvSpPr>
              <p:nvPr/>
            </p:nvSpPr>
            <p:spPr bwMode="auto">
              <a:xfrm>
                <a:off x="6721476" y="3122064"/>
                <a:ext cx="0" cy="556399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10" name="Rectangle 34"/>
              <p:cNvSpPr>
                <a:spLocks noChangeArrowheads="1"/>
              </p:cNvSpPr>
              <p:nvPr/>
            </p:nvSpPr>
            <p:spPr bwMode="auto">
              <a:xfrm>
                <a:off x="6704013" y="3118081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11" name="Rectangle 35"/>
              <p:cNvSpPr>
                <a:spLocks noChangeArrowheads="1"/>
              </p:cNvSpPr>
              <p:nvPr/>
            </p:nvSpPr>
            <p:spPr bwMode="auto">
              <a:xfrm>
                <a:off x="6704013" y="3678464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844" name="Group 843"/>
            <p:cNvGrpSpPr/>
            <p:nvPr/>
          </p:nvGrpSpPr>
          <p:grpSpPr>
            <a:xfrm>
              <a:off x="3065985" y="2539041"/>
              <a:ext cx="3689488" cy="897688"/>
              <a:chOff x="3065985" y="2539041"/>
              <a:chExt cx="3689488" cy="897688"/>
            </a:xfrm>
          </p:grpSpPr>
          <p:sp>
            <p:nvSpPr>
              <p:cNvPr id="886" name="Rectangle 36"/>
              <p:cNvSpPr>
                <a:spLocks noChangeArrowheads="1"/>
              </p:cNvSpPr>
              <p:nvPr/>
            </p:nvSpPr>
            <p:spPr bwMode="auto">
              <a:xfrm>
                <a:off x="3065985" y="2539041"/>
                <a:ext cx="68400" cy="68400"/>
              </a:xfrm>
              <a:prstGeom prst="rect">
                <a:avLst/>
              </a:prstGeom>
              <a:solidFill>
                <a:srgbClr val="D0006F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87" name="Rectangle 37"/>
              <p:cNvSpPr>
                <a:spLocks noChangeArrowheads="1"/>
              </p:cNvSpPr>
              <p:nvPr/>
            </p:nvSpPr>
            <p:spPr bwMode="auto">
              <a:xfrm>
                <a:off x="3281629" y="2754829"/>
                <a:ext cx="68400" cy="68400"/>
              </a:xfrm>
              <a:prstGeom prst="rect">
                <a:avLst/>
              </a:prstGeom>
              <a:solidFill>
                <a:srgbClr val="D0006F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88" name="Rectangle 38"/>
              <p:cNvSpPr>
                <a:spLocks noChangeArrowheads="1"/>
              </p:cNvSpPr>
              <p:nvPr/>
            </p:nvSpPr>
            <p:spPr bwMode="auto">
              <a:xfrm>
                <a:off x="3843860" y="2874342"/>
                <a:ext cx="68400" cy="68400"/>
              </a:xfrm>
              <a:prstGeom prst="rect">
                <a:avLst/>
              </a:prstGeom>
              <a:solidFill>
                <a:srgbClr val="D0006F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89" name="Rectangle 39"/>
              <p:cNvSpPr>
                <a:spLocks noChangeArrowheads="1"/>
              </p:cNvSpPr>
              <p:nvPr/>
            </p:nvSpPr>
            <p:spPr bwMode="auto">
              <a:xfrm>
                <a:off x="4415360" y="3183084"/>
                <a:ext cx="68400" cy="68400"/>
              </a:xfrm>
              <a:prstGeom prst="rect">
                <a:avLst/>
              </a:prstGeom>
              <a:solidFill>
                <a:srgbClr val="D0006F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90" name="Rectangle 40"/>
              <p:cNvSpPr>
                <a:spLocks noChangeArrowheads="1"/>
              </p:cNvSpPr>
              <p:nvPr/>
            </p:nvSpPr>
            <p:spPr bwMode="auto">
              <a:xfrm>
                <a:off x="4978923" y="3247488"/>
                <a:ext cx="68400" cy="68400"/>
              </a:xfrm>
              <a:prstGeom prst="rect">
                <a:avLst/>
              </a:prstGeom>
              <a:solidFill>
                <a:srgbClr val="D0006F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91" name="Rectangle 41"/>
              <p:cNvSpPr>
                <a:spLocks noChangeArrowheads="1"/>
              </p:cNvSpPr>
              <p:nvPr/>
            </p:nvSpPr>
            <p:spPr bwMode="auto">
              <a:xfrm>
                <a:off x="5831410" y="3198355"/>
                <a:ext cx="68400" cy="68400"/>
              </a:xfrm>
              <a:prstGeom prst="rect">
                <a:avLst/>
              </a:prstGeom>
              <a:solidFill>
                <a:srgbClr val="D0006F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92" name="Rectangle 42"/>
              <p:cNvSpPr>
                <a:spLocks noChangeArrowheads="1"/>
              </p:cNvSpPr>
              <p:nvPr/>
            </p:nvSpPr>
            <p:spPr bwMode="auto">
              <a:xfrm>
                <a:off x="6687073" y="3368329"/>
                <a:ext cx="68400" cy="68400"/>
              </a:xfrm>
              <a:prstGeom prst="rect">
                <a:avLst/>
              </a:prstGeom>
              <a:solidFill>
                <a:srgbClr val="D0006F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845" name="Group 844"/>
            <p:cNvGrpSpPr/>
            <p:nvPr/>
          </p:nvGrpSpPr>
          <p:grpSpPr>
            <a:xfrm>
              <a:off x="3062412" y="2394367"/>
              <a:ext cx="3633789" cy="628108"/>
              <a:chOff x="3067050" y="2403658"/>
              <a:chExt cx="3633789" cy="628108"/>
            </a:xfrm>
          </p:grpSpPr>
          <p:sp>
            <p:nvSpPr>
              <p:cNvPr id="867" name="Freeform 69"/>
              <p:cNvSpPr>
                <a:spLocks/>
              </p:cNvSpPr>
              <p:nvPr/>
            </p:nvSpPr>
            <p:spPr bwMode="auto">
              <a:xfrm>
                <a:off x="3067050" y="2541762"/>
                <a:ext cx="3621088" cy="324013"/>
              </a:xfrm>
              <a:custGeom>
                <a:avLst/>
                <a:gdLst>
                  <a:gd name="T0" fmla="*/ 0 w 2281"/>
                  <a:gd name="T1" fmla="*/ 29 h 244"/>
                  <a:gd name="T2" fmla="*/ 129 w 2281"/>
                  <a:gd name="T3" fmla="*/ 0 h 244"/>
                  <a:gd name="T4" fmla="*/ 492 w 2281"/>
                  <a:gd name="T5" fmla="*/ 75 h 244"/>
                  <a:gd name="T6" fmla="*/ 850 w 2281"/>
                  <a:gd name="T7" fmla="*/ 187 h 244"/>
                  <a:gd name="T8" fmla="*/ 1202 w 2281"/>
                  <a:gd name="T9" fmla="*/ 81 h 244"/>
                  <a:gd name="T10" fmla="*/ 1742 w 2281"/>
                  <a:gd name="T11" fmla="*/ 244 h 244"/>
                  <a:gd name="T12" fmla="*/ 2281 w 2281"/>
                  <a:gd name="T13" fmla="*/ 21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1" h="244">
                    <a:moveTo>
                      <a:pt x="0" y="29"/>
                    </a:moveTo>
                    <a:lnTo>
                      <a:pt x="129" y="0"/>
                    </a:lnTo>
                    <a:lnTo>
                      <a:pt x="492" y="75"/>
                    </a:lnTo>
                    <a:lnTo>
                      <a:pt x="850" y="187"/>
                    </a:lnTo>
                    <a:lnTo>
                      <a:pt x="1202" y="81"/>
                    </a:lnTo>
                    <a:lnTo>
                      <a:pt x="1742" y="244"/>
                    </a:lnTo>
                    <a:lnTo>
                      <a:pt x="2281" y="216"/>
                    </a:lnTo>
                  </a:path>
                </a:pathLst>
              </a:cu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68" name="Line 70"/>
              <p:cNvSpPr>
                <a:spLocks noChangeShapeType="1"/>
              </p:cNvSpPr>
              <p:nvPr/>
            </p:nvSpPr>
            <p:spPr bwMode="auto">
              <a:xfrm>
                <a:off x="3271838" y="2406314"/>
                <a:ext cx="0" cy="269568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69" name="Rectangle 71"/>
              <p:cNvSpPr>
                <a:spLocks noChangeArrowheads="1"/>
              </p:cNvSpPr>
              <p:nvPr/>
            </p:nvSpPr>
            <p:spPr bwMode="auto">
              <a:xfrm>
                <a:off x="3255963" y="2403658"/>
                <a:ext cx="33338" cy="2656"/>
              </a:xfrm>
              <a:prstGeom prst="rect">
                <a:avLst/>
              </a:prstGeom>
              <a:solidFill>
                <a:srgbClr val="003865"/>
              </a:solidFill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70" name="Rectangle 72"/>
              <p:cNvSpPr>
                <a:spLocks noChangeArrowheads="1"/>
              </p:cNvSpPr>
              <p:nvPr/>
            </p:nvSpPr>
            <p:spPr bwMode="auto">
              <a:xfrm>
                <a:off x="3255963" y="2675883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71" name="Line 73"/>
              <p:cNvSpPr>
                <a:spLocks noChangeShapeType="1"/>
              </p:cNvSpPr>
              <p:nvPr/>
            </p:nvSpPr>
            <p:spPr bwMode="auto">
              <a:xfrm>
                <a:off x="3840163" y="2507236"/>
                <a:ext cx="0" cy="269568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72" name="Rectangle 74"/>
              <p:cNvSpPr>
                <a:spLocks noChangeArrowheads="1"/>
              </p:cNvSpPr>
              <p:nvPr/>
            </p:nvSpPr>
            <p:spPr bwMode="auto">
              <a:xfrm>
                <a:off x="3824288" y="2503253"/>
                <a:ext cx="28575" cy="664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73" name="Rectangle 75"/>
              <p:cNvSpPr>
                <a:spLocks noChangeArrowheads="1"/>
              </p:cNvSpPr>
              <p:nvPr/>
            </p:nvSpPr>
            <p:spPr bwMode="auto">
              <a:xfrm>
                <a:off x="3824288" y="2772821"/>
                <a:ext cx="28575" cy="3984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74" name="Line 76"/>
              <p:cNvSpPr>
                <a:spLocks noChangeShapeType="1"/>
              </p:cNvSpPr>
              <p:nvPr/>
            </p:nvSpPr>
            <p:spPr bwMode="auto">
              <a:xfrm>
                <a:off x="4408488" y="2651980"/>
                <a:ext cx="0" cy="269568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75" name="Rectangle 77"/>
              <p:cNvSpPr>
                <a:spLocks noChangeArrowheads="1"/>
              </p:cNvSpPr>
              <p:nvPr/>
            </p:nvSpPr>
            <p:spPr bwMode="auto">
              <a:xfrm>
                <a:off x="4391025" y="2651980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76" name="Rectangle 78"/>
              <p:cNvSpPr>
                <a:spLocks noChangeArrowheads="1"/>
              </p:cNvSpPr>
              <p:nvPr/>
            </p:nvSpPr>
            <p:spPr bwMode="auto">
              <a:xfrm>
                <a:off x="4391025" y="2918892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77" name="Line 79"/>
              <p:cNvSpPr>
                <a:spLocks noChangeShapeType="1"/>
              </p:cNvSpPr>
              <p:nvPr/>
            </p:nvSpPr>
            <p:spPr bwMode="auto">
              <a:xfrm>
                <a:off x="4975226" y="2466071"/>
                <a:ext cx="0" cy="365179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78" name="Rectangle 80"/>
              <p:cNvSpPr>
                <a:spLocks noChangeArrowheads="1"/>
              </p:cNvSpPr>
              <p:nvPr/>
            </p:nvSpPr>
            <p:spPr bwMode="auto">
              <a:xfrm>
                <a:off x="4959351" y="2462087"/>
                <a:ext cx="33338" cy="664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79" name="Rectangle 81"/>
              <p:cNvSpPr>
                <a:spLocks noChangeArrowheads="1"/>
              </p:cNvSpPr>
              <p:nvPr/>
            </p:nvSpPr>
            <p:spPr bwMode="auto">
              <a:xfrm>
                <a:off x="4959351" y="2828594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80" name="Line 82"/>
              <p:cNvSpPr>
                <a:spLocks noChangeShapeType="1"/>
              </p:cNvSpPr>
              <p:nvPr/>
            </p:nvSpPr>
            <p:spPr bwMode="auto">
              <a:xfrm>
                <a:off x="5832476" y="2707753"/>
                <a:ext cx="0" cy="32135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81" name="Rectangle 83"/>
              <p:cNvSpPr>
                <a:spLocks noChangeArrowheads="1"/>
              </p:cNvSpPr>
              <p:nvPr/>
            </p:nvSpPr>
            <p:spPr bwMode="auto">
              <a:xfrm>
                <a:off x="5815013" y="2703769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82" name="Rectangle 84"/>
              <p:cNvSpPr>
                <a:spLocks noChangeArrowheads="1"/>
              </p:cNvSpPr>
              <p:nvPr/>
            </p:nvSpPr>
            <p:spPr bwMode="auto">
              <a:xfrm>
                <a:off x="5815013" y="3029110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83" name="Line 85"/>
              <p:cNvSpPr>
                <a:spLocks noChangeShapeType="1"/>
              </p:cNvSpPr>
              <p:nvPr/>
            </p:nvSpPr>
            <p:spPr bwMode="auto">
              <a:xfrm>
                <a:off x="6683376" y="2638701"/>
                <a:ext cx="0" cy="379786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84" name="Rectangle 86"/>
              <p:cNvSpPr>
                <a:spLocks noChangeArrowheads="1"/>
              </p:cNvSpPr>
              <p:nvPr/>
            </p:nvSpPr>
            <p:spPr bwMode="auto">
              <a:xfrm>
                <a:off x="6670676" y="2634717"/>
                <a:ext cx="30163" cy="3984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85" name="Rectangle 87"/>
              <p:cNvSpPr>
                <a:spLocks noChangeArrowheads="1"/>
              </p:cNvSpPr>
              <p:nvPr/>
            </p:nvSpPr>
            <p:spPr bwMode="auto">
              <a:xfrm>
                <a:off x="6670676" y="3014503"/>
                <a:ext cx="30163" cy="3984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846" name="Group 845"/>
            <p:cNvGrpSpPr/>
            <p:nvPr/>
          </p:nvGrpSpPr>
          <p:grpSpPr>
            <a:xfrm>
              <a:off x="3016206" y="2502895"/>
              <a:ext cx="3702936" cy="392315"/>
              <a:chOff x="3016206" y="2502895"/>
              <a:chExt cx="3702936" cy="392315"/>
            </a:xfrm>
          </p:grpSpPr>
          <p:sp>
            <p:nvSpPr>
              <p:cNvPr id="860" name="Freeform 88"/>
              <p:cNvSpPr>
                <a:spLocks/>
              </p:cNvSpPr>
              <p:nvPr/>
            </p:nvSpPr>
            <p:spPr bwMode="auto">
              <a:xfrm>
                <a:off x="3016206" y="2533339"/>
                <a:ext cx="79816" cy="68400"/>
              </a:xfrm>
              <a:prstGeom prst="triangle">
                <a:avLst/>
              </a:prstGeom>
              <a:solidFill>
                <a:srgbClr val="003865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61" name="Freeform 90"/>
              <p:cNvSpPr>
                <a:spLocks/>
              </p:cNvSpPr>
              <p:nvPr/>
            </p:nvSpPr>
            <p:spPr bwMode="auto">
              <a:xfrm>
                <a:off x="3791351" y="2595088"/>
                <a:ext cx="79816" cy="68400"/>
              </a:xfrm>
              <a:prstGeom prst="triangle">
                <a:avLst/>
              </a:prstGeom>
              <a:solidFill>
                <a:srgbClr val="003865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62" name="Freeform 91"/>
              <p:cNvSpPr>
                <a:spLocks/>
              </p:cNvSpPr>
              <p:nvPr/>
            </p:nvSpPr>
            <p:spPr bwMode="auto">
              <a:xfrm>
                <a:off x="4363739" y="2740495"/>
                <a:ext cx="79816" cy="68400"/>
              </a:xfrm>
              <a:prstGeom prst="triangle">
                <a:avLst/>
              </a:prstGeom>
              <a:solidFill>
                <a:srgbClr val="003865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63" name="Freeform 92"/>
              <p:cNvSpPr>
                <a:spLocks/>
              </p:cNvSpPr>
              <p:nvPr/>
            </p:nvSpPr>
            <p:spPr bwMode="auto">
              <a:xfrm>
                <a:off x="4930731" y="2609031"/>
                <a:ext cx="79816" cy="68400"/>
              </a:xfrm>
              <a:prstGeom prst="triangle">
                <a:avLst/>
              </a:prstGeom>
              <a:solidFill>
                <a:srgbClr val="003865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64" name="Freeform 93"/>
              <p:cNvSpPr>
                <a:spLocks/>
              </p:cNvSpPr>
              <p:nvPr/>
            </p:nvSpPr>
            <p:spPr bwMode="auto">
              <a:xfrm>
                <a:off x="5781631" y="2826810"/>
                <a:ext cx="79816" cy="68400"/>
              </a:xfrm>
              <a:prstGeom prst="triangle">
                <a:avLst/>
              </a:prstGeom>
              <a:solidFill>
                <a:srgbClr val="003865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65" name="Freeform 94"/>
              <p:cNvSpPr>
                <a:spLocks/>
              </p:cNvSpPr>
              <p:nvPr/>
            </p:nvSpPr>
            <p:spPr bwMode="auto">
              <a:xfrm>
                <a:off x="6639326" y="2778341"/>
                <a:ext cx="79816" cy="68400"/>
              </a:xfrm>
              <a:prstGeom prst="triangle">
                <a:avLst/>
              </a:prstGeom>
              <a:solidFill>
                <a:srgbClr val="003865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66" name="Freeform 89"/>
              <p:cNvSpPr>
                <a:spLocks/>
              </p:cNvSpPr>
              <p:nvPr/>
            </p:nvSpPr>
            <p:spPr bwMode="auto">
              <a:xfrm>
                <a:off x="3229745" y="2502895"/>
                <a:ext cx="79816" cy="68400"/>
              </a:xfrm>
              <a:prstGeom prst="triangle">
                <a:avLst/>
              </a:prstGeom>
              <a:solidFill>
                <a:srgbClr val="003865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sp>
          <p:nvSpPr>
            <p:cNvPr id="847" name="TextBox 846"/>
            <p:cNvSpPr txBox="1"/>
            <p:nvPr/>
          </p:nvSpPr>
          <p:spPr>
            <a:xfrm>
              <a:off x="2906400" y="3876412"/>
              <a:ext cx="356871" cy="213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67" dirty="0"/>
                <a:t>B</a:t>
              </a:r>
            </a:p>
          </p:txBody>
        </p:sp>
        <p:sp>
          <p:nvSpPr>
            <p:cNvPr id="848" name="TextBox 847"/>
            <p:cNvSpPr txBox="1"/>
            <p:nvPr/>
          </p:nvSpPr>
          <p:spPr>
            <a:xfrm>
              <a:off x="3116463" y="3876412"/>
              <a:ext cx="336148" cy="213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67" dirty="0"/>
                <a:t>4</a:t>
              </a:r>
            </a:p>
          </p:txBody>
        </p:sp>
        <p:sp>
          <p:nvSpPr>
            <p:cNvPr id="849" name="TextBox 848"/>
            <p:cNvSpPr txBox="1"/>
            <p:nvPr/>
          </p:nvSpPr>
          <p:spPr>
            <a:xfrm>
              <a:off x="3647671" y="3876412"/>
              <a:ext cx="433550" cy="213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67" dirty="0"/>
                <a:t>12</a:t>
              </a:r>
            </a:p>
          </p:txBody>
        </p:sp>
        <p:sp>
          <p:nvSpPr>
            <p:cNvPr id="850" name="TextBox 849"/>
            <p:cNvSpPr txBox="1"/>
            <p:nvPr/>
          </p:nvSpPr>
          <p:spPr>
            <a:xfrm>
              <a:off x="4204810" y="3876412"/>
              <a:ext cx="433550" cy="213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67" dirty="0"/>
                <a:t>20</a:t>
              </a:r>
            </a:p>
          </p:txBody>
        </p:sp>
        <p:sp>
          <p:nvSpPr>
            <p:cNvPr id="851" name="TextBox 850"/>
            <p:cNvSpPr txBox="1"/>
            <p:nvPr/>
          </p:nvSpPr>
          <p:spPr>
            <a:xfrm>
              <a:off x="4769045" y="3876412"/>
              <a:ext cx="433550" cy="213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67" dirty="0"/>
                <a:t>28</a:t>
              </a:r>
            </a:p>
          </p:txBody>
        </p:sp>
        <p:sp>
          <p:nvSpPr>
            <p:cNvPr id="852" name="TextBox 851"/>
            <p:cNvSpPr txBox="1"/>
            <p:nvPr/>
          </p:nvSpPr>
          <p:spPr>
            <a:xfrm>
              <a:off x="5616769" y="3876412"/>
              <a:ext cx="433550" cy="213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67" dirty="0"/>
                <a:t>40</a:t>
              </a:r>
            </a:p>
          </p:txBody>
        </p:sp>
        <p:sp>
          <p:nvSpPr>
            <p:cNvPr id="853" name="TextBox 852"/>
            <p:cNvSpPr txBox="1"/>
            <p:nvPr/>
          </p:nvSpPr>
          <p:spPr>
            <a:xfrm>
              <a:off x="6467669" y="3876412"/>
              <a:ext cx="433550" cy="213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67" dirty="0"/>
                <a:t>52</a:t>
              </a:r>
            </a:p>
          </p:txBody>
        </p:sp>
        <p:sp>
          <p:nvSpPr>
            <p:cNvPr id="854" name="TextBox 853"/>
            <p:cNvSpPr txBox="1"/>
            <p:nvPr/>
          </p:nvSpPr>
          <p:spPr>
            <a:xfrm>
              <a:off x="1968383" y="3727466"/>
              <a:ext cx="640264" cy="217085"/>
            </a:xfrm>
            <a:prstGeom prst="rect">
              <a:avLst/>
            </a:prstGeom>
            <a:noFill/>
          </p:spPr>
          <p:txBody>
            <a:bodyPr wrap="none" lIns="96000" tIns="48000" rIns="96000" bIns="48000" rtlCol="0" anchor="ctr" anchorCtr="0">
              <a:spAutoFit/>
            </a:bodyPr>
            <a:lstStyle/>
            <a:p>
              <a:pPr algn="r"/>
              <a:r>
                <a:rPr lang="en-GB" sz="1067" dirty="0"/>
                <a:t>–200</a:t>
              </a:r>
            </a:p>
          </p:txBody>
        </p:sp>
        <p:sp>
          <p:nvSpPr>
            <p:cNvPr id="855" name="TextBox 854"/>
            <p:cNvSpPr txBox="1"/>
            <p:nvPr/>
          </p:nvSpPr>
          <p:spPr>
            <a:xfrm>
              <a:off x="1968383" y="3098785"/>
              <a:ext cx="640264" cy="217085"/>
            </a:xfrm>
            <a:prstGeom prst="rect">
              <a:avLst/>
            </a:prstGeom>
            <a:noFill/>
          </p:spPr>
          <p:txBody>
            <a:bodyPr wrap="none" lIns="96000" tIns="48000" rIns="96000" bIns="48000" rtlCol="0" anchor="ctr" anchorCtr="0">
              <a:spAutoFit/>
            </a:bodyPr>
            <a:lstStyle/>
            <a:p>
              <a:pPr algn="r"/>
              <a:r>
                <a:rPr lang="en-GB" sz="1067" dirty="0"/>
                <a:t>–100</a:t>
              </a:r>
            </a:p>
          </p:txBody>
        </p:sp>
        <p:sp>
          <p:nvSpPr>
            <p:cNvPr id="856" name="TextBox 855"/>
            <p:cNvSpPr txBox="1"/>
            <p:nvPr/>
          </p:nvSpPr>
          <p:spPr>
            <a:xfrm>
              <a:off x="2260591" y="2462452"/>
              <a:ext cx="348052" cy="217085"/>
            </a:xfrm>
            <a:prstGeom prst="rect">
              <a:avLst/>
            </a:prstGeom>
            <a:noFill/>
          </p:spPr>
          <p:txBody>
            <a:bodyPr wrap="none" lIns="96000" tIns="48000" rIns="96000" bIns="48000" rtlCol="0" anchor="ctr" anchorCtr="0">
              <a:spAutoFit/>
            </a:bodyPr>
            <a:lstStyle/>
            <a:p>
              <a:pPr algn="r"/>
              <a:r>
                <a:rPr lang="en-GB" sz="1067" dirty="0"/>
                <a:t>0</a:t>
              </a:r>
            </a:p>
          </p:txBody>
        </p:sp>
        <p:sp>
          <p:nvSpPr>
            <p:cNvPr id="857" name="TextBox 856"/>
            <p:cNvSpPr txBox="1"/>
            <p:nvPr/>
          </p:nvSpPr>
          <p:spPr>
            <a:xfrm>
              <a:off x="2065784" y="1824243"/>
              <a:ext cx="542861" cy="217085"/>
            </a:xfrm>
            <a:prstGeom prst="rect">
              <a:avLst/>
            </a:prstGeom>
            <a:noFill/>
          </p:spPr>
          <p:txBody>
            <a:bodyPr wrap="none" lIns="96000" tIns="48000" rIns="96000" bIns="48000" rtlCol="0" anchor="ctr" anchorCtr="0">
              <a:spAutoFit/>
            </a:bodyPr>
            <a:lstStyle/>
            <a:p>
              <a:pPr algn="r"/>
              <a:r>
                <a:rPr lang="en-GB" sz="1067" dirty="0"/>
                <a:t>100</a:t>
              </a:r>
            </a:p>
          </p:txBody>
        </p:sp>
        <p:sp>
          <p:nvSpPr>
            <p:cNvPr id="858" name="TextBox 857"/>
            <p:cNvSpPr txBox="1"/>
            <p:nvPr/>
          </p:nvSpPr>
          <p:spPr>
            <a:xfrm rot="16200000">
              <a:off x="893004" y="2664896"/>
              <a:ext cx="2243169" cy="364067"/>
            </a:xfrm>
            <a:prstGeom prst="rect">
              <a:avLst/>
            </a:prstGeom>
            <a:noFill/>
          </p:spPr>
          <p:txBody>
            <a:bodyPr wrap="square" lIns="96000" tIns="48000" rIns="96000" bIns="48000" rtlCol="0" anchor="ctr" anchorCtr="0">
              <a:spAutoFit/>
            </a:bodyPr>
            <a:lstStyle/>
            <a:p>
              <a:pPr algn="ctr"/>
              <a:r>
                <a:rPr lang="en-GB" sz="1200" b="1" dirty="0"/>
                <a:t>Mean Change in Total </a:t>
              </a:r>
              <a:r>
                <a:rPr lang="en-GB" sz="1200" b="1" dirty="0" err="1"/>
                <a:t>IgE</a:t>
              </a:r>
              <a:r>
                <a:rPr lang="en-GB" sz="1200" b="1" dirty="0"/>
                <a:t> (IU/mL)</a:t>
              </a:r>
            </a:p>
          </p:txBody>
        </p:sp>
        <p:sp>
          <p:nvSpPr>
            <p:cNvPr id="859" name="TextBox 858"/>
            <p:cNvSpPr txBox="1"/>
            <p:nvPr/>
          </p:nvSpPr>
          <p:spPr>
            <a:xfrm>
              <a:off x="4457840" y="4066912"/>
              <a:ext cx="933169" cy="247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333" b="1" dirty="0"/>
                <a:t>Weeks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193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Phase </a:t>
            </a:r>
            <a:r>
              <a:rPr lang="en-GB" dirty="0"/>
              <a:t>II Study: Safety Results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4F54F3-C349-4609-AFEE-01462D5C7942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F87526-7BD8-4481-A5BD-25E98B2146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51602"/>
            <a:ext cx="9855200" cy="1005840"/>
          </a:xfrm>
        </p:spPr>
        <p:txBody>
          <a:bodyPr/>
          <a:lstStyle/>
          <a:p>
            <a:r>
              <a:rPr lang="en-US" dirty="0"/>
              <a:t>Note: Patients were counted once for each category regardless of the number of events; </a:t>
            </a:r>
            <a:r>
              <a:rPr lang="en-US" baseline="30000" dirty="0" err="1"/>
              <a:t>a</a:t>
            </a:r>
            <a:r>
              <a:rPr lang="en-US" dirty="0" err="1"/>
              <a:t>Serious</a:t>
            </a:r>
            <a:r>
              <a:rPr lang="en-US" dirty="0"/>
              <a:t> adverse event criteria: death, life-threatening, required inpatient hospitalization, prolongation of existing hospitalization, persistent or significant disability/incapacity, important medical event, congenital anomaly/birth defects (in the offspring of the patient). AE = adverse event; Q2W = every 2 weeks; Q4W = every 4 weeks; </a:t>
            </a:r>
            <a:r>
              <a:rPr lang="en-US" dirty="0" err="1"/>
              <a:t>teze</a:t>
            </a:r>
            <a:r>
              <a:rPr lang="en-US" dirty="0"/>
              <a:t> = tezepelumab.</a:t>
            </a:r>
          </a:p>
          <a:p>
            <a:r>
              <a:rPr lang="da-DK" dirty="0" err="1"/>
              <a:t>Corren</a:t>
            </a:r>
            <a:r>
              <a:rPr lang="da-DK" dirty="0"/>
              <a:t> J et al. </a:t>
            </a:r>
            <a:r>
              <a:rPr lang="da-DK" i="1" dirty="0"/>
              <a:t>N Eng J Med. </a:t>
            </a:r>
            <a:r>
              <a:rPr lang="da-DK" dirty="0"/>
              <a:t>2017;377:936-946</a:t>
            </a:r>
            <a:r>
              <a:rPr lang="en-US" dirty="0"/>
              <a:t>.</a:t>
            </a:r>
            <a:endParaRPr lang="da-DK" dirty="0"/>
          </a:p>
        </p:txBody>
      </p:sp>
      <p:graphicFrame>
        <p:nvGraphicFramePr>
          <p:cNvPr id="11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704910"/>
              </p:ext>
            </p:extLst>
          </p:nvPr>
        </p:nvGraphicFramePr>
        <p:xfrm>
          <a:off x="487680" y="1296127"/>
          <a:ext cx="11449735" cy="465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0829">
                  <a:extLst>
                    <a:ext uri="{9D8B030D-6E8A-4147-A177-3AD203B41FA5}">
                      <a16:colId xmlns:a16="http://schemas.microsoft.com/office/drawing/2014/main" val="3795706161"/>
                    </a:ext>
                  </a:extLst>
                </a:gridCol>
                <a:gridCol w="1355154">
                  <a:extLst>
                    <a:ext uri="{9D8B030D-6E8A-4147-A177-3AD203B41FA5}">
                      <a16:colId xmlns:a16="http://schemas.microsoft.com/office/drawing/2014/main" val="298770404"/>
                    </a:ext>
                  </a:extLst>
                </a:gridCol>
                <a:gridCol w="1841957">
                  <a:extLst>
                    <a:ext uri="{9D8B030D-6E8A-4147-A177-3AD203B41FA5}">
                      <a16:colId xmlns:a16="http://schemas.microsoft.com/office/drawing/2014/main" val="1172560332"/>
                    </a:ext>
                  </a:extLst>
                </a:gridCol>
                <a:gridCol w="2006417">
                  <a:extLst>
                    <a:ext uri="{9D8B030D-6E8A-4147-A177-3AD203B41FA5}">
                      <a16:colId xmlns:a16="http://schemas.microsoft.com/office/drawing/2014/main" val="129241328"/>
                    </a:ext>
                  </a:extLst>
                </a:gridCol>
                <a:gridCol w="1835378">
                  <a:extLst>
                    <a:ext uri="{9D8B030D-6E8A-4147-A177-3AD203B41FA5}">
                      <a16:colId xmlns:a16="http://schemas.microsoft.com/office/drawing/2014/main" val="3775188624"/>
                    </a:ext>
                  </a:extLst>
                </a:gridCol>
              </a:tblGrid>
              <a:tr h="977866">
                <a:tc>
                  <a:txBody>
                    <a:bodyPr/>
                    <a:lstStyle/>
                    <a:p>
                      <a:r>
                        <a:rPr lang="en-GB" sz="1700" dirty="0">
                          <a:latin typeface="+mn-lt"/>
                        </a:rPr>
                        <a:t>Patients With</a:t>
                      </a:r>
                    </a:p>
                  </a:txBody>
                  <a:tcPr marL="119005" marR="119005" marT="60960" marB="6096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Placebo </a:t>
                      </a:r>
                    </a:p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N=</a:t>
                      </a:r>
                      <a:r>
                        <a:rPr lang="en-GB" sz="1700" baseline="0" dirty="0">
                          <a:latin typeface="+mj-lt"/>
                        </a:rPr>
                        <a:t>148</a:t>
                      </a:r>
                      <a:endParaRPr lang="en-GB" sz="1700" dirty="0">
                        <a:latin typeface="+mj-lt"/>
                      </a:endParaRP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err="1">
                          <a:latin typeface="+mj-lt"/>
                        </a:rPr>
                        <a:t>Teze</a:t>
                      </a:r>
                      <a:r>
                        <a:rPr lang="en-GB" sz="1700" dirty="0">
                          <a:latin typeface="+mj-lt"/>
                        </a:rPr>
                        <a:t> Low</a:t>
                      </a:r>
                      <a:r>
                        <a:rPr lang="en-GB" sz="1700" baseline="0" dirty="0">
                          <a:latin typeface="+mj-lt"/>
                        </a:rPr>
                        <a:t> D</a:t>
                      </a:r>
                      <a:r>
                        <a:rPr lang="en-GB" sz="1700" dirty="0">
                          <a:latin typeface="+mj-lt"/>
                        </a:rPr>
                        <a:t>ose</a:t>
                      </a:r>
                      <a:r>
                        <a:rPr lang="en-GB" sz="1700" baseline="0" dirty="0">
                          <a:latin typeface="+mj-lt"/>
                        </a:rPr>
                        <a:t> </a:t>
                      </a:r>
                    </a:p>
                    <a:p>
                      <a:pPr algn="ctr"/>
                      <a:r>
                        <a:rPr lang="en-GB" sz="1700" baseline="0" dirty="0">
                          <a:latin typeface="+mj-lt"/>
                        </a:rPr>
                        <a:t>(70 mg Q4W)</a:t>
                      </a:r>
                    </a:p>
                    <a:p>
                      <a:pPr algn="ctr"/>
                      <a:r>
                        <a:rPr lang="en-GB" sz="1700" baseline="0" dirty="0">
                          <a:latin typeface="+mj-lt"/>
                        </a:rPr>
                        <a:t>N=145</a:t>
                      </a:r>
                      <a:endParaRPr lang="en-GB" sz="1700" dirty="0">
                        <a:latin typeface="+mj-lt"/>
                      </a:endParaRP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Teze</a:t>
                      </a:r>
                      <a:r>
                        <a:rPr lang="en-US" sz="1700" b="1" kern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Medium</a:t>
                      </a:r>
                      <a:r>
                        <a:rPr lang="en-US" sz="1700" b="1" kern="1200" baseline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</a:t>
                      </a:r>
                      <a:r>
                        <a:rPr lang="en-US" sz="1700" b="1" kern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ose</a:t>
                      </a:r>
                      <a:endParaRPr lang="en-GB" sz="1700" dirty="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(210 mg Q4W)</a:t>
                      </a:r>
                      <a:br>
                        <a:rPr lang="en-US" sz="1700" b="1" kern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b="1" kern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N=145</a:t>
                      </a:r>
                      <a:endParaRPr lang="en-GB" sz="1700" dirty="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Teze</a:t>
                      </a:r>
                      <a:r>
                        <a:rPr lang="en-US" sz="1700" b="1" kern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High</a:t>
                      </a:r>
                      <a:r>
                        <a:rPr lang="en-US" sz="1700" b="1" kern="1200" baseline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</a:t>
                      </a:r>
                      <a:r>
                        <a:rPr lang="en-US" sz="1700" b="1" kern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ose</a:t>
                      </a:r>
                      <a:endParaRPr lang="en-GB" sz="1700" dirty="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(280 mg Q2W)</a:t>
                      </a:r>
                      <a:br>
                        <a:rPr lang="en-US" sz="1700" b="1" kern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b="1" kern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N=146</a:t>
                      </a:r>
                      <a:endParaRPr lang="en-GB" sz="1700" dirty="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005" marR="119005" marT="60960" marB="60960" anchor="ctr"/>
                </a:tc>
                <a:extLst>
                  <a:ext uri="{0D108BD9-81ED-4DB2-BD59-A6C34878D82A}">
                    <a16:rowId xmlns:a16="http://schemas.microsoft.com/office/drawing/2014/main" val="3762651578"/>
                  </a:ext>
                </a:extLst>
              </a:tr>
              <a:tr h="386975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 least one AE, n (%)</a:t>
                      </a:r>
                      <a:endParaRPr lang="en-GB" sz="1700" b="1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92 (62.2)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96 (66.2)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94 (64.8)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90 (61.6)</a:t>
                      </a:r>
                    </a:p>
                  </a:txBody>
                  <a:tcPr marL="119005" marR="119005" marT="60960" marB="60960" anchor="ctr"/>
                </a:tc>
                <a:extLst>
                  <a:ext uri="{0D108BD9-81ED-4DB2-BD59-A6C34878D82A}">
                    <a16:rowId xmlns:a16="http://schemas.microsoft.com/office/drawing/2014/main" val="3978813733"/>
                  </a:ext>
                </a:extLst>
              </a:tr>
              <a:tr h="395711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                                  Asthma, 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 (%)</a:t>
                      </a:r>
                      <a:endParaRPr lang="en-GB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50 (33.8)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35 (24.1)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27 (18.6)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38 (26.0)</a:t>
                      </a:r>
                    </a:p>
                  </a:txBody>
                  <a:tcPr marL="119005" marR="119005" marT="60960" marB="60960" anchor="ctr"/>
                </a:tc>
                <a:extLst>
                  <a:ext uri="{0D108BD9-81ED-4DB2-BD59-A6C34878D82A}">
                    <a16:rowId xmlns:a16="http://schemas.microsoft.com/office/drawing/2014/main" val="521708585"/>
                  </a:ext>
                </a:extLst>
              </a:tr>
              <a:tr h="395711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                                 Nasopharyngitis</a:t>
                      </a:r>
                      <a:r>
                        <a:rPr lang="en-GB" sz="1600" b="1" baseline="0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 (%)</a:t>
                      </a:r>
                      <a:endParaRPr lang="en-GB" sz="1600" b="1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17 (11.5)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21 (14.5)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19 (13.1)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15 (10.3)</a:t>
                      </a:r>
                    </a:p>
                  </a:txBody>
                  <a:tcPr marL="119005" marR="119005" marT="60960" marB="60960" anchor="ctr"/>
                </a:tc>
                <a:extLst>
                  <a:ext uri="{0D108BD9-81ED-4DB2-BD59-A6C34878D82A}">
                    <a16:rowId xmlns:a16="http://schemas.microsoft.com/office/drawing/2014/main" val="1920483717"/>
                  </a:ext>
                </a:extLst>
              </a:tr>
              <a:tr h="395711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                                  Bronchitis,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 (%)</a:t>
                      </a:r>
                      <a:endParaRPr lang="en-GB" sz="1600" b="1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7 (4.7)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8 (5.5)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 (3.4)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 (6.2)</a:t>
                      </a:r>
                    </a:p>
                  </a:txBody>
                  <a:tcPr marL="119005" marR="119005" marT="60960" marB="60960" anchor="ctr"/>
                </a:tc>
                <a:extLst>
                  <a:ext uri="{0D108BD9-81ED-4DB2-BD59-A6C34878D82A}">
                    <a16:rowId xmlns:a16="http://schemas.microsoft.com/office/drawing/2014/main" val="1097403450"/>
                  </a:ext>
                </a:extLst>
              </a:tr>
              <a:tr h="395711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                                  Headache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 (%)</a:t>
                      </a:r>
                      <a:endParaRPr lang="en-GB" sz="1600" b="1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 (4.7)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8 (5.5)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11 (7.6)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 (3.4)</a:t>
                      </a:r>
                    </a:p>
                  </a:txBody>
                  <a:tcPr marL="119005" marR="119005" marT="60960" marB="60960" anchor="ctr"/>
                </a:tc>
                <a:extLst>
                  <a:ext uri="{0D108BD9-81ED-4DB2-BD59-A6C34878D82A}">
                    <a16:rowId xmlns:a16="http://schemas.microsoft.com/office/drawing/2014/main" val="597659862"/>
                  </a:ext>
                </a:extLst>
              </a:tr>
              <a:tr h="386975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Death</a:t>
                      </a:r>
                      <a:r>
                        <a:rPr lang="en-US" sz="17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 (%)</a:t>
                      </a:r>
                      <a:endParaRPr lang="en-GB" sz="1700" b="1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1 (0.7)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0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19005" marR="119005" marT="60960" marB="60960" anchor="ctr"/>
                </a:tc>
                <a:extLst>
                  <a:ext uri="{0D108BD9-81ED-4DB2-BD59-A6C34878D82A}">
                    <a16:rowId xmlns:a16="http://schemas.microsoft.com/office/drawing/2014/main" val="3578912399"/>
                  </a:ext>
                </a:extLst>
              </a:tr>
              <a:tr h="386975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 least one serious</a:t>
                      </a:r>
                      <a:r>
                        <a:rPr lang="en-GB" sz="1700" b="1" kern="1200" baseline="30000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700" b="1" kern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AE</a:t>
                      </a:r>
                      <a:r>
                        <a:rPr lang="en-US" sz="17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 (%)</a:t>
                      </a:r>
                      <a:endParaRPr lang="en-GB" sz="17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18 (12.2)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17 (11.7)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13 (9.0)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18 (12.3)</a:t>
                      </a:r>
                    </a:p>
                  </a:txBody>
                  <a:tcPr marL="119005" marR="119005" marT="60960" marB="60960" anchor="ctr"/>
                </a:tc>
                <a:extLst>
                  <a:ext uri="{0D108BD9-81ED-4DB2-BD59-A6C34878D82A}">
                    <a16:rowId xmlns:a16="http://schemas.microsoft.com/office/drawing/2014/main" val="431609141"/>
                  </a:ext>
                </a:extLst>
              </a:tr>
              <a:tr h="931606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 least one AE</a:t>
                      </a:r>
                      <a:r>
                        <a:rPr lang="en-US" sz="1700" b="1" kern="12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1" kern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leading to discontinuation of investigational product</a:t>
                      </a:r>
                      <a:r>
                        <a:rPr lang="en-US" sz="17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 (%)</a:t>
                      </a:r>
                      <a:endParaRPr lang="en-GB" sz="1700" b="1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005" marR="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 (0.7)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0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2 (1.4)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 (2.1)</a:t>
                      </a:r>
                    </a:p>
                  </a:txBody>
                  <a:tcPr marL="119005" marR="119005" marT="60960" marB="60960" anchor="ctr"/>
                </a:tc>
                <a:extLst>
                  <a:ext uri="{0D108BD9-81ED-4DB2-BD59-A6C34878D82A}">
                    <a16:rowId xmlns:a16="http://schemas.microsoft.com/office/drawing/2014/main" val="150641786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4258" y="3132375"/>
            <a:ext cx="21231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AEs reported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by</a:t>
            </a:r>
            <a:r>
              <a:rPr kumimoji="0" lang="es-E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≥5% patients</a:t>
            </a:r>
          </a:p>
        </p:txBody>
      </p:sp>
      <p:sp>
        <p:nvSpPr>
          <p:cNvPr id="5" name="Left Brace 4"/>
          <p:cNvSpPr/>
          <p:nvPr/>
        </p:nvSpPr>
        <p:spPr>
          <a:xfrm>
            <a:off x="2239821" y="2874768"/>
            <a:ext cx="240242" cy="1203851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7320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673E78-5E9B-4F8F-9B96-0751030A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63" y="1678450"/>
            <a:ext cx="11277600" cy="2183675"/>
          </a:xfrm>
        </p:spPr>
        <p:txBody>
          <a:bodyPr/>
          <a:lstStyle/>
          <a:p>
            <a:r>
              <a:rPr lang="en-US" dirty="0"/>
              <a:t>Tezepelumab Ongoing Phase II and Phase III Program </a:t>
            </a:r>
            <a:br>
              <a:rPr lang="en-US" dirty="0"/>
            </a:br>
            <a:br>
              <a:rPr lang="en-US" sz="2900" dirty="0"/>
            </a:br>
            <a:r>
              <a:rPr lang="en-GB" sz="2900" dirty="0"/>
              <a:t>Clinical studies evaluating the efficacy and safety of tezepelumab</a:t>
            </a:r>
            <a:br>
              <a:rPr lang="en-GB" sz="400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81BAC8-D21D-40D6-8FED-13D5FFAF0A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591300"/>
            <a:ext cx="487363" cy="266700"/>
          </a:xfrm>
        </p:spPr>
        <p:txBody>
          <a:bodyPr/>
          <a:lstStyle/>
          <a:p>
            <a:pPr algn="ctr"/>
            <a:fld id="{CC7432E5-F8E0-41AE-9A6B-AD730338B005}" type="slidenum">
              <a:rPr lang="en-US" smtClean="0"/>
              <a:pPr algn="ct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4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63">
            <a:extLst>
              <a:ext uri="{FF2B5EF4-FFF2-40B4-BE49-F238E27FC236}">
                <a16:creationId xmlns:a16="http://schemas.microsoft.com/office/drawing/2014/main" id="{AF7E29CB-CAE6-4BAE-99F0-6B423AB7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858721"/>
            <a:ext cx="10538495" cy="1128683"/>
          </a:xfrm>
        </p:spPr>
        <p:txBody>
          <a:bodyPr bIns="0" anchor="t">
            <a:noAutofit/>
          </a:bodyPr>
          <a:lstStyle/>
          <a:p>
            <a:r>
              <a:rPr lang="en-US" sz="3600" dirty="0"/>
              <a:t>Overview of Key Tezepelumab Clinical Studies  (Anti-TSLP Antibody)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21195D8B-6BE4-419D-B55E-0F15BBB652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ML-3049-ALL-0007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1F17DFAA-5A49-44A8-B34C-21202C13A7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11/19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0649A84B-8B19-4AAB-BD9B-BAD176B49B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11/18</a:t>
            </a:r>
          </a:p>
        </p:txBody>
      </p:sp>
      <p:pic>
        <p:nvPicPr>
          <p:cNvPr id="7" name="Picture 6" descr="AmgenLogo_Blue_rgb_WithoutTag.jpg">
            <a:extLst>
              <a:ext uri="{FF2B5EF4-FFF2-40B4-BE49-F238E27FC236}">
                <a16:creationId xmlns:a16="http://schemas.microsoft.com/office/drawing/2014/main" id="{6411A480-8CDF-4657-BE20-A14077EFBB1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12250" y="1484983"/>
            <a:ext cx="2879750" cy="78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EDIMMUNE_AZ_RGB_H_COL.jpg">
            <a:extLst>
              <a:ext uri="{FF2B5EF4-FFF2-40B4-BE49-F238E27FC236}">
                <a16:creationId xmlns:a16="http://schemas.microsoft.com/office/drawing/2014/main" id="{2B9104D6-1CB2-4601-AFA1-5D12BC27D2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786" y="911635"/>
            <a:ext cx="2168455" cy="70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72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C35F-7B58-4C66-AC91-3B8F4EE8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Core Tezepelumab Phase III Program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5A0277-3694-41A0-82D2-C5CC862D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66355A-084C-D24E-9AD2-7E4FC41EA627}" type="slidenum">
              <a:rPr lang="en-US" noProof="0" smtClean="0"/>
              <a:pPr lvl="0"/>
              <a:t>19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D75F5-2A78-47AE-BA87-C8E3E2F8D8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pt-BR" dirty="0"/>
              <a:t>ACQ-6 = Asthma Control Questionnaire-6; ICS = inhaled corticosteroids; LABA = long-acting beta-agonist; OCS = oral corticosteroid.</a:t>
            </a:r>
          </a:p>
          <a:p>
            <a:pPr lvl="0"/>
            <a:r>
              <a:rPr lang="pt-BR" dirty="0"/>
              <a:t>1. Study NCT03347279. ClinicalTrials.gov website; 2. </a:t>
            </a:r>
            <a:r>
              <a:rPr lang="en-US" dirty="0"/>
              <a:t>In House Data, AstraZeneca Pharmaceuticals LP. CSP D5180C00007; 3. Study </a:t>
            </a:r>
            <a:r>
              <a:rPr lang="pt-BR" dirty="0"/>
              <a:t>NCT03406078. ClinicalTrials.gov website. 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BE066E-F407-46D1-816E-E36B39376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7" y="3828437"/>
            <a:ext cx="1817040" cy="18170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6C24E62-F21B-467A-AEFC-D353779F8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32" y="1562280"/>
            <a:ext cx="1819656" cy="18196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39421E-9223-4636-AEAB-186E277582B1}"/>
              </a:ext>
            </a:extLst>
          </p:cNvPr>
          <p:cNvSpPr txBox="1"/>
          <p:nvPr/>
        </p:nvSpPr>
        <p:spPr>
          <a:xfrm>
            <a:off x="2686373" y="1489336"/>
            <a:ext cx="8379416" cy="2009061"/>
          </a:xfrm>
          <a:prstGeom prst="roundRect">
            <a:avLst/>
          </a:prstGeom>
          <a:solidFill>
            <a:srgbClr val="6CCFF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itchFamily="34" charset="0"/>
              </a:rPr>
              <a:t>A 52-week, randomized, double-blind, placebo-controlled, parallel-group, multicenter study in adolescents and adults with uncontrolled asthma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(n = ~1060)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1,2</a:t>
            </a: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itchFamily="34" charset="0"/>
            </a:endParaRPr>
          </a:p>
          <a:p>
            <a:pPr marL="380990" indent="-380990" defTabSz="609585">
              <a:buClr>
                <a:srgbClr val="4F81BD"/>
              </a:buClr>
              <a:buFont typeface="Arial" panose="020B0604020202020204" pitchFamily="34" charset="0"/>
              <a:buChar char="•"/>
              <a:defRPr/>
            </a:pPr>
            <a:r>
              <a:rPr lang="es-ES" sz="1600" dirty="0">
                <a:solidFill>
                  <a:schemeClr val="bg1"/>
                </a:solidFill>
              </a:rPr>
              <a:t>Medium- to h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igh</a:t>
            </a:r>
            <a:r>
              <a:rPr lang="es-ES" sz="1600" dirty="0">
                <a:solidFill>
                  <a:schemeClr val="bg1"/>
                </a:solidFill>
              </a:rPr>
              <a:t>-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dose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 ICS + ≥1 other controller medication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with or without OCS </a:t>
            </a:r>
            <a:r>
              <a:rPr lang="es-ES" sz="1600" dirty="0">
                <a:solidFill>
                  <a:schemeClr val="bg1"/>
                </a:solidFill>
                <a:latin typeface="Arial" panose="020B0604020202020204" pitchFamily="34" charset="0"/>
              </a:rPr>
              <a:t>≥3 months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380990" marR="0" lvl="0" indent="-38099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ACQ-6 score ≥1.5 </a:t>
            </a:r>
          </a:p>
          <a:p>
            <a:pPr marL="380990" marR="0" lvl="0" indent="-38099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 ≥2 prior asthma exacerbations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33F54-B40C-4129-B830-4627B02A4BCC}"/>
              </a:ext>
            </a:extLst>
          </p:cNvPr>
          <p:cNvSpPr txBox="1"/>
          <p:nvPr/>
        </p:nvSpPr>
        <p:spPr>
          <a:xfrm>
            <a:off x="2686373" y="3619482"/>
            <a:ext cx="8379416" cy="228147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A 48-week, randomized, double-blind, placebo-controlled, parallel-group, multicenter study in adults with OCS-dependent asthma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(n = ~140)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Arial" pitchFamily="34" charset="0"/>
            </a:endParaRPr>
          </a:p>
          <a:p>
            <a:pPr marL="380990" marR="0" lvl="0" indent="-38099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600" dirty="0">
                <a:solidFill>
                  <a:prstClr val="black"/>
                </a:solidFill>
              </a:rPr>
              <a:t>H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igh</a:t>
            </a:r>
            <a:r>
              <a:rPr lang="es-ES" sz="1600" dirty="0">
                <a:solidFill>
                  <a:prstClr val="black"/>
                </a:solidFill>
              </a:rPr>
              <a:t>-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dose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ICS + LABA with or without an additional controller medication </a:t>
            </a:r>
            <a:r>
              <a:rPr lang="es-ES" sz="1600" dirty="0">
                <a:solidFill>
                  <a:prstClr val="black"/>
                </a:solidFill>
              </a:rPr>
              <a:t>for           </a:t>
            </a: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</a:rPr>
              <a:t>≥3 months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80990" marR="0" lvl="0" indent="-38099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OCS treatment for ≥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6 months and a daily stable OCS dose of ≥7.5 to ≤30 mg for    ≥1 month</a:t>
            </a:r>
          </a:p>
          <a:p>
            <a:pPr marL="380990" marR="0" lvl="0" indent="-38099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≥1 prior asthma exacerbations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2" name="Picture 11" descr="logo-small-pathfinder.png">
            <a:extLst>
              <a:ext uri="{FF2B5EF4-FFF2-40B4-BE49-F238E27FC236}">
                <a16:creationId xmlns:a16="http://schemas.microsoft.com/office/drawing/2014/main" id="{84F68F29-D2F3-42D6-A1DB-DBD3435B13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921" y="7338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0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C35F-7B58-4C66-AC91-3B8F4EE8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Additional Tezepelumab Phase II and III Studies 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5A0277-3694-41A0-82D2-C5CC862D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66355A-084C-D24E-9AD2-7E4FC41EA627}" type="slidenum">
              <a:rPr lang="en-US" noProof="0" smtClean="0"/>
              <a:pPr lvl="0"/>
              <a:t>20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D75F5-2A78-47AE-BA87-C8E3E2F8D8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pt-BR" dirty="0"/>
              <a:t>ACQ-6 = Asthma Control Questionnaire-6; BD = bronchodialotor; </a:t>
            </a:r>
            <a:r>
              <a:rPr lang="en-US" dirty="0"/>
              <a:t>FEV</a:t>
            </a:r>
            <a:r>
              <a:rPr lang="en-US" baseline="-25000" dirty="0"/>
              <a:t>1 </a:t>
            </a:r>
            <a:r>
              <a:rPr lang="en-US" dirty="0"/>
              <a:t>= forced expiratory volume in 1 second; </a:t>
            </a:r>
            <a:r>
              <a:rPr lang="pt-BR" dirty="0"/>
              <a:t>ICS = inhaled corticosteroids.</a:t>
            </a:r>
          </a:p>
          <a:p>
            <a:pPr lvl="0"/>
            <a:r>
              <a:rPr lang="pt-BR" dirty="0"/>
              <a:t>1. Study NCT03706079. ClinicalTrials.gov website; 2. Study NCT03688074. ClinicalTrials.gov website. 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9421E-9223-4636-AEAB-186E277582B1}"/>
              </a:ext>
            </a:extLst>
          </p:cNvPr>
          <p:cNvSpPr txBox="1"/>
          <p:nvPr/>
        </p:nvSpPr>
        <p:spPr>
          <a:xfrm>
            <a:off x="2686373" y="1761751"/>
            <a:ext cx="8379416" cy="14642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6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itchFamily="34" charset="0"/>
              </a:rPr>
              <a:t>A </a:t>
            </a:r>
            <a:r>
              <a:rPr lang="en-NZ" sz="1600" kern="0" dirty="0">
                <a:solidFill>
                  <a:schemeClr val="bg1"/>
                </a:solidFill>
                <a:cs typeface="Arial" pitchFamily="34" charset="0"/>
              </a:rPr>
              <a:t>104</a:t>
            </a:r>
            <a:r>
              <a:rPr kumimoji="0" lang="en-NZ" sz="16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itchFamily="34" charset="0"/>
              </a:rPr>
              <a:t>-week, randomized, double-blind, placebo-controlled, parallel-group, phase </a:t>
            </a:r>
            <a:r>
              <a:rPr lang="en-NZ" sz="1600" kern="0" dirty="0">
                <a:solidFill>
                  <a:schemeClr val="bg1"/>
                </a:solidFill>
                <a:cs typeface="Arial" pitchFamily="34" charset="0"/>
              </a:rPr>
              <a:t>III, </a:t>
            </a:r>
            <a:r>
              <a:rPr kumimoji="0" lang="en-NZ" sz="16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itchFamily="34" charset="0"/>
              </a:rPr>
              <a:t>multicenter, safety extension study in adolescents and adults with severe uncontrolled asthma 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(n = ~</a:t>
            </a:r>
            <a:r>
              <a:rPr lang="en-US" sz="1600" dirty="0">
                <a:solidFill>
                  <a:schemeClr val="bg1"/>
                </a:solidFill>
              </a:rPr>
              <a:t>975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  <a:r>
              <a:rPr kumimoji="0" lang="en-US" sz="160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1</a:t>
            </a: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60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itchFamily="34" charset="0"/>
            </a:endParaRPr>
          </a:p>
          <a:p>
            <a:pPr marL="285750" lvl="0" indent="-285750" defTabSz="609585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n-NZ" sz="1600" kern="0" dirty="0">
                <a:solidFill>
                  <a:schemeClr val="bg1"/>
                </a:solidFill>
                <a:cs typeface="Arial" pitchFamily="34" charset="0"/>
              </a:rPr>
              <a:t>Patients must have completed NAVIGATOR or SOURCE studies 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33F54-B40C-4129-B830-4627B02A4BCC}"/>
              </a:ext>
            </a:extLst>
          </p:cNvPr>
          <p:cNvSpPr txBox="1"/>
          <p:nvPr/>
        </p:nvSpPr>
        <p:spPr>
          <a:xfrm>
            <a:off x="2686373" y="3601373"/>
            <a:ext cx="8379416" cy="228147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A 40-week, randomized, double-blind, placebo-controlled, parallel-group, </a:t>
            </a:r>
            <a:r>
              <a:rPr lang="en-NZ" sz="1600" kern="0" dirty="0">
                <a:solidFill>
                  <a:schemeClr val="tx1"/>
                </a:solidFill>
                <a:cs typeface="Arial" pitchFamily="34" charset="0"/>
              </a:rPr>
              <a:t>P</a:t>
            </a:r>
            <a:r>
              <a:rPr kumimoji="0" lang="en-NZ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hase</a:t>
            </a:r>
            <a:r>
              <a:rPr kumimoji="0" lang="en-NZ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 II, multicenter study in adults with inadequately controlled moderate-to-severe asthma  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(n = ~110)</a:t>
            </a:r>
            <a:r>
              <a:rPr lang="en-US" sz="1600" baseline="30000" dirty="0">
                <a:solidFill>
                  <a:schemeClr val="tx1"/>
                </a:solidFill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Arial" pitchFamily="34" charset="0"/>
            </a:endParaRPr>
          </a:p>
          <a:p>
            <a:pPr marL="380990" marR="0" lvl="0" indent="-38099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Medium- to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high</a:t>
            </a:r>
            <a:r>
              <a:rPr lang="es-ES" sz="1600" dirty="0">
                <a:solidFill>
                  <a:schemeClr val="tx1"/>
                </a:solidFill>
              </a:rPr>
              <a:t>-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dose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ICS (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anose="020B0604020202020204" pitchFamily="34" charset="0"/>
              </a:rPr>
              <a:t>≥12 months)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s-ES" sz="1600" dirty="0">
                <a:solidFill>
                  <a:schemeClr val="tx1"/>
                </a:solidFill>
              </a:rPr>
              <a:t>+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anose="020B0604020202020204" pitchFamily="34" charset="0"/>
              </a:rPr>
              <a:t>≥1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additional controller medication        (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anose="020B0604020202020204" pitchFamily="34" charset="0"/>
              </a:rPr>
              <a:t>≥3 months)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380990" indent="-380990" defTabSz="609585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ACQ-6 score ≥1.5 </a:t>
            </a:r>
          </a:p>
          <a:p>
            <a:pPr marL="380990" marR="0" lvl="0" indent="-38099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Pre-BD FEV</a:t>
            </a:r>
            <a:r>
              <a:rPr kumimoji="0" lang="en-NZ" sz="16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1</a:t>
            </a:r>
            <a:r>
              <a:rPr kumimoji="0" lang="en-NZ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 </a:t>
            </a:r>
            <a:r>
              <a:rPr kumimoji="0" lang="en-NZ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anose="020B0604020202020204" pitchFamily="34" charset="0"/>
              </a:rPr>
              <a:t>≥50% and &gt;1L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12" name="Picture 11" descr="logo-small-pathfinder.png">
            <a:extLst>
              <a:ext uri="{FF2B5EF4-FFF2-40B4-BE49-F238E27FC236}">
                <a16:creationId xmlns:a16="http://schemas.microsoft.com/office/drawing/2014/main" id="{84F68F29-D2F3-42D6-A1DB-DBD3435B13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921" y="73387"/>
            <a:ext cx="1219200" cy="1219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1D2AA1-89FC-496F-8F4D-6A2F1FF81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01" y="3798239"/>
            <a:ext cx="1819656" cy="18196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9DFBA5-A411-44DB-9851-9491A87DE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01" y="1658388"/>
            <a:ext cx="1819656" cy="18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47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E191AC-F810-424F-AB60-9336BB48D675}"/>
              </a:ext>
            </a:extLst>
          </p:cNvPr>
          <p:cNvCxnSpPr/>
          <p:nvPr/>
        </p:nvCxnSpPr>
        <p:spPr>
          <a:xfrm>
            <a:off x="9278520" y="2525619"/>
            <a:ext cx="0" cy="340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B9D18B-A833-42B9-B6BC-D6BF5B3FC3A3}"/>
              </a:ext>
            </a:extLst>
          </p:cNvPr>
          <p:cNvCxnSpPr/>
          <p:nvPr/>
        </p:nvCxnSpPr>
        <p:spPr>
          <a:xfrm>
            <a:off x="11866643" y="2525619"/>
            <a:ext cx="0" cy="340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9CBF12-1D1D-4852-9A15-288CC66028AD}"/>
              </a:ext>
            </a:extLst>
          </p:cNvPr>
          <p:cNvCxnSpPr>
            <a:cxnSpLocks/>
          </p:cNvCxnSpPr>
          <p:nvPr/>
        </p:nvCxnSpPr>
        <p:spPr>
          <a:xfrm>
            <a:off x="3785313" y="2450820"/>
            <a:ext cx="0" cy="1005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2759A84-76BD-4A99-87CD-047D4973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NAVIGATOR Phase III Study: Design</a:t>
            </a:r>
            <a:r>
              <a:rPr lang="en-GB" baseline="30000" dirty="0"/>
              <a:t>1,2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3C4F54F3-C349-4609-AFEE-01462D5C7942}" type="slidenum">
              <a:rPr lang="en-GB">
                <a:solidFill>
                  <a:srgbClr val="000000"/>
                </a:solidFill>
                <a:latin typeface="Arial" panose="020B0604020202020204"/>
              </a:rPr>
              <a:pPr defTabSz="914377"/>
              <a:t>21</a:t>
            </a:fld>
            <a:endParaRPr lang="en-GB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27229-8135-4EC1-8CE4-AB9FD48785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51602"/>
            <a:ext cx="10256808" cy="1005840"/>
          </a:xfrm>
        </p:spPr>
        <p:txBody>
          <a:bodyPr/>
          <a:lstStyle/>
          <a:p>
            <a:pPr lvl="0"/>
            <a:r>
              <a:rPr lang="en-GB" baseline="30000" dirty="0"/>
              <a:t>a</a:t>
            </a:r>
            <a:r>
              <a:rPr lang="en-GB" dirty="0"/>
              <a:t>Patients will receive IP until week 48. </a:t>
            </a:r>
            <a:r>
              <a:rPr lang="en-GB" altLang="en-US" dirty="0"/>
              <a:t>ACQ-6 = Asthma Control Questionnaire-6; DPI = dry powder inhaler; ICS = inhaled corticosteroids; IP = investigational product; LTE = long-term extension; </a:t>
            </a:r>
            <a:r>
              <a:rPr lang="en-US" altLang="en-US" dirty="0"/>
              <a:t>OCS = oral corticosteroids; Q4W = every 4 weeks; SC = subcutaneous. </a:t>
            </a:r>
          </a:p>
          <a:p>
            <a:pPr>
              <a:spcBef>
                <a:spcPts val="0"/>
              </a:spcBef>
            </a:pPr>
            <a:r>
              <a:rPr lang="pt-BR" dirty="0"/>
              <a:t>1. Study NCT03347279. ClinicalTrials.gov website; 2. </a:t>
            </a:r>
            <a:r>
              <a:rPr lang="en-US" dirty="0"/>
              <a:t>In-House Data, AstraZeneca Pharmaceuticals LP. CSP D5180C00007; 3. </a:t>
            </a:r>
            <a:r>
              <a:rPr lang="pt-BR" dirty="0"/>
              <a:t>Study NCT03706079. ClinicalTrials.gov website</a:t>
            </a:r>
            <a:r>
              <a:rPr lang="en-US" dirty="0"/>
              <a:t>.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5747" y="3151456"/>
            <a:ext cx="3154680" cy="2926080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defTabSz="914377"/>
            <a:r>
              <a:rPr lang="en-GB" sz="1200" b="1" dirty="0">
                <a:solidFill>
                  <a:srgbClr val="000000"/>
                </a:solidFill>
                <a:latin typeface="Arial" panose="020B0604020202020204"/>
              </a:rPr>
              <a:t>Study population:</a:t>
            </a:r>
          </a:p>
          <a:p>
            <a:pPr marL="228589" indent="-228589" defTabSz="914377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Age 12-80 years (N=~1060); </a:t>
            </a:r>
            <a:br>
              <a:rPr lang="en-GB" sz="1200" dirty="0">
                <a:solidFill>
                  <a:srgbClr val="000000"/>
                </a:solidFill>
              </a:rPr>
            </a:br>
            <a:r>
              <a:rPr lang="en-GB" sz="1200" dirty="0">
                <a:solidFill>
                  <a:srgbClr val="000000"/>
                </a:solidFill>
              </a:rPr>
              <a:t>non-smokers</a:t>
            </a:r>
          </a:p>
          <a:p>
            <a:pPr marL="228589" indent="-228589" defTabSz="914377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Uncontrolle</a:t>
            </a:r>
            <a:r>
              <a:rPr lang="en-GB" sz="1200" dirty="0">
                <a:solidFill>
                  <a:srgbClr val="000000"/>
                </a:solidFill>
                <a:latin typeface="Arial" panose="020B0604020202020204"/>
              </a:rPr>
              <a:t>d asthma </a:t>
            </a:r>
          </a:p>
          <a:p>
            <a:pPr marL="548626" lvl="1" indent="-228589" defTabSz="914377">
              <a:buFont typeface="Arial" panose="020B0604020202020204" pitchFamily="34" charset="0"/>
              <a:buChar char="̶"/>
            </a:pPr>
            <a:r>
              <a:rPr lang="en-GB" sz="1200" dirty="0">
                <a:solidFill>
                  <a:srgbClr val="000000"/>
                </a:solidFill>
              </a:rPr>
              <a:t>ACQ-6 score ≥1.5</a:t>
            </a:r>
          </a:p>
          <a:p>
            <a:pPr marL="228589" indent="-228589" defTabSz="914377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Medium- or high-dose ICS +          </a:t>
            </a:r>
            <a:r>
              <a:rPr lang="en-GB" sz="1200" dirty="0">
                <a:solidFill>
                  <a:srgbClr val="000000"/>
                </a:solidFill>
                <a:cs typeface="Arial" panose="020B0604020202020204" pitchFamily="34" charset="0"/>
              </a:rPr>
              <a:t>≥1 </a:t>
            </a:r>
            <a:r>
              <a:rPr lang="en-GB" sz="1200" dirty="0">
                <a:solidFill>
                  <a:srgbClr val="000000"/>
                </a:solidFill>
              </a:rPr>
              <a:t>other controller for </a:t>
            </a:r>
            <a:r>
              <a:rPr lang="en-GB" sz="1200" dirty="0">
                <a:solidFill>
                  <a:srgbClr val="000000"/>
                </a:solidFill>
                <a:cs typeface="Arial" panose="020B0604020202020204" pitchFamily="34" charset="0"/>
              </a:rPr>
              <a:t>≥3 months with or without OCS</a:t>
            </a:r>
            <a:endParaRPr lang="en-GB" sz="1200" dirty="0">
              <a:solidFill>
                <a:srgbClr val="000000"/>
              </a:solidFill>
            </a:endParaRPr>
          </a:p>
          <a:p>
            <a:pPr marL="228589" indent="-228589" defTabSz="914377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≥2 exacerbations in the past year</a:t>
            </a:r>
          </a:p>
          <a:p>
            <a:pPr marL="228589" indent="-228589" defTabSz="914377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Similar % patients with eosinophil counts  &gt; and &lt;300 cells/</a:t>
            </a:r>
            <a:r>
              <a:rPr lang="en-GB" sz="1200" dirty="0">
                <a:solidFill>
                  <a:srgbClr val="000000"/>
                </a:solidFill>
                <a:cs typeface="Arial" panose="020B0604020202020204" pitchFamily="34" charset="0"/>
              </a:rPr>
              <a:t>µL</a:t>
            </a:r>
          </a:p>
          <a:p>
            <a:pPr defTabSz="914377">
              <a:spcBef>
                <a:spcPts val="800"/>
              </a:spcBef>
            </a:pPr>
            <a:r>
              <a:rPr lang="en-GB" sz="1200" b="1" dirty="0">
                <a:solidFill>
                  <a:srgbClr val="000000"/>
                </a:solidFill>
                <a:latin typeface="Arial" panose="020B0604020202020204"/>
              </a:rPr>
              <a:t>Patient stratification:</a:t>
            </a:r>
          </a:p>
          <a:p>
            <a:pPr marL="228589" indent="-228589" defTabSz="914377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Age (adult or adolescents) </a:t>
            </a:r>
          </a:p>
          <a:p>
            <a:pPr marL="228589" indent="-228589" defTabSz="914377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Region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06396" y="5553916"/>
            <a:ext cx="73916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GB" sz="1200" dirty="0">
                <a:solidFill>
                  <a:srgbClr val="000000"/>
                </a:solidFill>
              </a:rPr>
              <a:t>Medium- or high-dose ICS: </a:t>
            </a:r>
            <a:r>
              <a:rPr lang="en-GB" sz="1200" dirty="0">
                <a:solidFill>
                  <a:srgbClr val="000000"/>
                </a:solidFill>
                <a:cs typeface="Arial" panose="020B0604020202020204" pitchFamily="34" charset="0"/>
              </a:rPr>
              <a:t>≥</a:t>
            </a:r>
            <a:r>
              <a:rPr lang="en-GB" sz="1200" dirty="0">
                <a:solidFill>
                  <a:srgbClr val="000000"/>
                </a:solidFill>
              </a:rPr>
              <a:t>500 µg fluticasone DPI equivalent total daily dose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6283C4-431A-4561-9F98-621E85EF70AA}"/>
              </a:ext>
            </a:extLst>
          </p:cNvPr>
          <p:cNvSpPr txBox="1"/>
          <p:nvPr/>
        </p:nvSpPr>
        <p:spPr>
          <a:xfrm rot="16200000">
            <a:off x="2941510" y="4305601"/>
            <a:ext cx="1472709" cy="297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GB" sz="1200" b="1" dirty="0">
                <a:solidFill>
                  <a:srgbClr val="000000"/>
                </a:solidFill>
              </a:rPr>
              <a:t>Randomization</a:t>
            </a:r>
            <a:r>
              <a:rPr lang="en-GB" sz="1331" b="1" dirty="0">
                <a:solidFill>
                  <a:srgbClr val="000000"/>
                </a:solidFill>
                <a:latin typeface="Arial" panose="020B0604020202020204"/>
              </a:rPr>
              <a:t> </a:t>
            </a:r>
          </a:p>
        </p:txBody>
      </p:sp>
      <p:sp>
        <p:nvSpPr>
          <p:cNvPr id="39" name="Rectangle 80">
            <a:extLst>
              <a:ext uri="{FF2B5EF4-FFF2-40B4-BE49-F238E27FC236}">
                <a16:creationId xmlns:a16="http://schemas.microsoft.com/office/drawing/2014/main" id="{10CC46D8-2D02-4D98-A6C2-6C95402ED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296" y="5816240"/>
            <a:ext cx="5023000" cy="54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8D467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D4A4F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0957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lang="en-GB" sz="1300" b="1" dirty="0">
                <a:solidFill>
                  <a:schemeClr val="accent1"/>
                </a:solidFill>
                <a:latin typeface="+mn-lt"/>
              </a:rPr>
              <a:t>NCT03347279</a:t>
            </a:r>
            <a:r>
              <a:rPr lang="en-GB" sz="1300" b="1" baseline="30000" dirty="0">
                <a:solidFill>
                  <a:schemeClr val="accent1"/>
                </a:solidFill>
                <a:latin typeface="+mn-lt"/>
              </a:rPr>
              <a:t>1</a:t>
            </a:r>
            <a:r>
              <a:rPr lang="en-GB" sz="1300" b="1" dirty="0">
                <a:solidFill>
                  <a:schemeClr val="accent1"/>
                </a:solidFill>
                <a:latin typeface="+mn-lt"/>
              </a:rPr>
              <a:t> </a:t>
            </a:r>
          </a:p>
          <a:p>
            <a:pPr defTabSz="60957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Status: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recruiting</a:t>
            </a:r>
            <a:br>
              <a:rPr lang="en-US" altLang="en-US" sz="1300" dirty="0">
                <a:solidFill>
                  <a:schemeClr val="accent1"/>
                </a:solidFill>
                <a:latin typeface="+mn-lt"/>
              </a:rPr>
            </a:b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Estimated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completion date: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September</a:t>
            </a: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2020</a:t>
            </a:r>
          </a:p>
        </p:txBody>
      </p:sp>
      <p:pic>
        <p:nvPicPr>
          <p:cNvPr id="40" name="Picture 39" descr="logo-small-navigator.png">
            <a:extLst>
              <a:ext uri="{FF2B5EF4-FFF2-40B4-BE49-F238E27FC236}">
                <a16:creationId xmlns:a16="http://schemas.microsoft.com/office/drawing/2014/main" id="{E7192181-B15E-4650-BCE6-88CC1C88D2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412" y="70043"/>
            <a:ext cx="1219200" cy="1219200"/>
          </a:xfrm>
          <a:prstGeom prst="rect">
            <a:avLst/>
          </a:prstGeom>
        </p:spPr>
      </p:pic>
      <p:pic>
        <p:nvPicPr>
          <p:cNvPr id="34" name="Graphic 33" descr="Group">
            <a:extLst>
              <a:ext uri="{FF2B5EF4-FFF2-40B4-BE49-F238E27FC236}">
                <a16:creationId xmlns:a16="http://schemas.microsoft.com/office/drawing/2014/main" id="{39BB0EB2-9E8F-4F03-9D71-50C12E2E9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7169" y="3069593"/>
            <a:ext cx="617352" cy="617352"/>
          </a:xfrm>
          <a:prstGeom prst="rect">
            <a:avLst/>
          </a:prstGeom>
        </p:spPr>
      </p:pic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B718FA08-0B12-40F7-8A30-813464E387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59084" y="5760977"/>
            <a:ext cx="637260" cy="63726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95D28DA9-570B-477F-BD70-81AF44C1C8C5}"/>
              </a:ext>
            </a:extLst>
          </p:cNvPr>
          <p:cNvSpPr/>
          <p:nvPr/>
        </p:nvSpPr>
        <p:spPr>
          <a:xfrm>
            <a:off x="9800460" y="3397888"/>
            <a:ext cx="2011680" cy="777240"/>
          </a:xfrm>
          <a:prstGeom prst="rightArrow">
            <a:avLst/>
          </a:prstGeom>
          <a:solidFill>
            <a:srgbClr val="D0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GB" sz="1300" b="1" dirty="0">
                <a:solidFill>
                  <a:srgbClr val="FFFFFF"/>
                </a:solidFill>
              </a:rPr>
              <a:t>Tezepelumab </a:t>
            </a:r>
          </a:p>
          <a:p>
            <a:pPr algn="ctr" defTabSz="914377"/>
            <a:r>
              <a:rPr lang="en-GB" sz="1300" b="1" dirty="0">
                <a:solidFill>
                  <a:srgbClr val="FFFFFF"/>
                </a:solidFill>
              </a:rPr>
              <a:t>210 mg SC Q4W 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7318782D-88E1-4A03-B7E2-F857EAF7261F}"/>
              </a:ext>
            </a:extLst>
          </p:cNvPr>
          <p:cNvSpPr/>
          <p:nvPr/>
        </p:nvSpPr>
        <p:spPr>
          <a:xfrm>
            <a:off x="9800459" y="4287484"/>
            <a:ext cx="2011680" cy="749808"/>
          </a:xfrm>
          <a:prstGeom prst="rightArrow">
            <a:avLst/>
          </a:prstGeom>
          <a:solidFill>
            <a:srgbClr val="D0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GB" sz="1300" b="1" dirty="0">
                <a:solidFill>
                  <a:srgbClr val="FFFFFF"/>
                </a:solidFill>
              </a:rPr>
              <a:t>Tezepelumab </a:t>
            </a:r>
          </a:p>
          <a:p>
            <a:pPr algn="ctr" defTabSz="914377"/>
            <a:r>
              <a:rPr lang="en-GB" sz="1300" b="1" dirty="0">
                <a:solidFill>
                  <a:srgbClr val="FFFFFF"/>
                </a:solidFill>
              </a:rPr>
              <a:t>210 mg SC Q4W 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A37B5FB-5CE2-4CEE-A38A-CE7970942769}"/>
              </a:ext>
            </a:extLst>
          </p:cNvPr>
          <p:cNvSpPr/>
          <p:nvPr/>
        </p:nvSpPr>
        <p:spPr>
          <a:xfrm>
            <a:off x="9800459" y="5039225"/>
            <a:ext cx="2011680" cy="74980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GB" sz="1300" b="1" dirty="0">
                <a:solidFill>
                  <a:srgbClr val="FFFFFF"/>
                </a:solidFill>
              </a:rPr>
              <a:t>Placebo SC Q4W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EB240CF-666B-4332-8FB7-B6FD2CE632AA}"/>
              </a:ext>
            </a:extLst>
          </p:cNvPr>
          <p:cNvGrpSpPr/>
          <p:nvPr/>
        </p:nvGrpSpPr>
        <p:grpSpPr>
          <a:xfrm>
            <a:off x="1588022" y="1414050"/>
            <a:ext cx="10510751" cy="4152837"/>
            <a:chOff x="1588022" y="1414050"/>
            <a:chExt cx="10510751" cy="4152837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3ACE878-B440-4BDA-9BA0-CD0FAEB1EDDF}"/>
                </a:ext>
              </a:extLst>
            </p:cNvPr>
            <p:cNvCxnSpPr>
              <a:cxnSpLocks/>
            </p:cNvCxnSpPr>
            <p:nvPr/>
          </p:nvCxnSpPr>
          <p:spPr>
            <a:xfrm>
              <a:off x="9252976" y="1804144"/>
              <a:ext cx="274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3248623-F4B3-4099-B89F-51B3EC633F3E}"/>
                </a:ext>
              </a:extLst>
            </p:cNvPr>
            <p:cNvGrpSpPr/>
            <p:nvPr/>
          </p:nvGrpSpPr>
          <p:grpSpPr>
            <a:xfrm>
              <a:off x="1588022" y="1414050"/>
              <a:ext cx="10510751" cy="4152837"/>
              <a:chOff x="1588022" y="1414050"/>
              <a:chExt cx="10510751" cy="4152837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C58912-E14F-4F9D-8232-EF1C6559B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9941" y="5065027"/>
                <a:ext cx="2109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4C488E7-4838-42B6-A248-F9748BDB6A5F}"/>
                  </a:ext>
                </a:extLst>
              </p:cNvPr>
              <p:cNvGrpSpPr/>
              <p:nvPr/>
            </p:nvGrpSpPr>
            <p:grpSpPr>
              <a:xfrm>
                <a:off x="1588022" y="1414050"/>
                <a:ext cx="10510751" cy="4152837"/>
                <a:chOff x="1588022" y="1414050"/>
                <a:chExt cx="10510751" cy="4152837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E638E386-B580-4796-9180-7B7863529662}"/>
                    </a:ext>
                  </a:extLst>
                </p:cNvPr>
                <p:cNvGrpSpPr/>
                <p:nvPr/>
              </p:nvGrpSpPr>
              <p:grpSpPr>
                <a:xfrm>
                  <a:off x="1588022" y="1414050"/>
                  <a:ext cx="10510751" cy="4152837"/>
                  <a:chOff x="1588022" y="1414050"/>
                  <a:chExt cx="10510751" cy="4152837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9F3E20B3-89ED-4759-B414-2E5D075F41FA}"/>
                      </a:ext>
                    </a:extLst>
                  </p:cNvPr>
                  <p:cNvGrpSpPr/>
                  <p:nvPr/>
                </p:nvGrpSpPr>
                <p:grpSpPr>
                  <a:xfrm>
                    <a:off x="1588022" y="1414050"/>
                    <a:ext cx="10510751" cy="4152837"/>
                    <a:chOff x="1822673" y="1433963"/>
                    <a:chExt cx="10462665" cy="3774202"/>
                  </a:xfrm>
                </p:grpSpPr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2174791" y="1434687"/>
                      <a:ext cx="1770847" cy="66969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914377"/>
                      <a:r>
                        <a:rPr lang="en-GB" sz="1400" b="1" dirty="0">
                          <a:solidFill>
                            <a:srgbClr val="FFFFFF"/>
                          </a:solidFill>
                          <a:latin typeface="Arial" panose="020B0604020202020204"/>
                        </a:rPr>
                        <a:t>Screening/run-in</a:t>
                      </a:r>
                    </a:p>
                    <a:p>
                      <a:pPr algn="ctr" defTabSz="914377"/>
                      <a:r>
                        <a:rPr lang="en-GB" sz="1400" b="1" dirty="0">
                          <a:solidFill>
                            <a:srgbClr val="FFFFFF"/>
                          </a:solidFill>
                          <a:latin typeface="Arial" panose="020B0604020202020204"/>
                        </a:rPr>
                        <a:t>5-6 weeks </a:t>
                      </a:r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3986276" y="1433963"/>
                      <a:ext cx="5505255" cy="670421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914377"/>
                      <a:r>
                        <a:rPr lang="en-GB" sz="1400" b="1" dirty="0">
                          <a:solidFill>
                            <a:srgbClr val="FFFFFF"/>
                          </a:solidFill>
                          <a:latin typeface="Arial" panose="020B0604020202020204"/>
                        </a:rPr>
                        <a:t>Treatment period </a:t>
                      </a:r>
                    </a:p>
                    <a:p>
                      <a:pPr algn="ctr" defTabSz="914377"/>
                      <a:r>
                        <a:rPr lang="en-GB" sz="1400" b="1" dirty="0">
                          <a:solidFill>
                            <a:srgbClr val="FFFFFF"/>
                          </a:solidFill>
                          <a:latin typeface="Arial" panose="020B0604020202020204"/>
                        </a:rPr>
                        <a:t> 48 weeks</a:t>
                      </a: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9721640" y="1434687"/>
                      <a:ext cx="2503479" cy="664235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914377">
                        <a:lnSpc>
                          <a:spcPct val="90000"/>
                        </a:lnSpc>
                      </a:pPr>
                      <a:r>
                        <a:rPr lang="en-GB" sz="1400" b="1" dirty="0">
                          <a:solidFill>
                            <a:srgbClr val="FFFFFF"/>
                          </a:solidFill>
                        </a:rPr>
                        <a:t>Follow-up (12 weeks) or enrollment in </a:t>
                      </a:r>
                      <a:r>
                        <a:rPr lang="en-GB" sz="1300" b="1" dirty="0">
                          <a:solidFill>
                            <a:srgbClr val="FFFFFF"/>
                          </a:solidFill>
                        </a:rPr>
                        <a:t>1-yr LTE extension</a:t>
                      </a:r>
                    </a:p>
                  </p:txBody>
                </p:sp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1822673" y="2724603"/>
                      <a:ext cx="823813" cy="27033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914377"/>
                      <a:r>
                        <a:rPr lang="en-GB" sz="1333" b="1" dirty="0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Week -5</a:t>
                      </a:r>
                    </a:p>
                  </p:txBody>
                </p:sp>
                <p:cxnSp>
                  <p:nvCxnSpPr>
                    <p:cNvPr id="32" name="Straight Arrow Connector 31"/>
                    <p:cNvCxnSpPr/>
                    <p:nvPr/>
                  </p:nvCxnSpPr>
                  <p:spPr>
                    <a:xfrm>
                      <a:off x="2204453" y="2449541"/>
                      <a:ext cx="0" cy="34049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9049458" y="2762932"/>
                      <a:ext cx="924340" cy="27033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914377"/>
                      <a:r>
                        <a:rPr lang="en-GB" sz="1333" b="1" dirty="0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Week 52</a:t>
                      </a:r>
                      <a:r>
                        <a:rPr lang="en-GB" sz="1333" b="1" baseline="30000" dirty="0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a</a:t>
                      </a:r>
                      <a:endParaRPr lang="en-GB" sz="1333" b="1" dirty="0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1424826" y="2762932"/>
                      <a:ext cx="860512" cy="27033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914377"/>
                      <a:r>
                        <a:rPr lang="en-GB" sz="1333" b="1" dirty="0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Week 64</a:t>
                      </a:r>
                    </a:p>
                  </p:txBody>
                </p:sp>
                <p:grpSp>
                  <p:nvGrpSpPr>
                    <p:cNvPr id="5" name="Group 4">
                      <a:extLst>
                        <a:ext uri="{FF2B5EF4-FFF2-40B4-BE49-F238E27FC236}">
                          <a16:creationId xmlns:a16="http://schemas.microsoft.com/office/drawing/2014/main" id="{5BF0FE3E-C913-4C9A-AE88-193C711BC8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2975" y="3155232"/>
                      <a:ext cx="5913851" cy="2052933"/>
                      <a:chOff x="4042975" y="3155232"/>
                      <a:chExt cx="5913851" cy="2052933"/>
                    </a:xfrm>
                  </p:grpSpPr>
                  <p:cxnSp>
                    <p:nvCxnSpPr>
                      <p:cNvPr id="58" name="Straight Arrow Connector 57"/>
                      <p:cNvCxnSpPr>
                        <a:cxnSpLocks/>
                      </p:cNvCxnSpPr>
                      <p:nvPr/>
                    </p:nvCxnSpPr>
                    <p:spPr>
                      <a:xfrm>
                        <a:off x="9319674" y="3580752"/>
                        <a:ext cx="637152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tailEnd type="triangle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Straight Arrow Connector 58"/>
                      <p:cNvCxnSpPr>
                        <a:cxnSpLocks/>
                      </p:cNvCxnSpPr>
                      <p:nvPr/>
                    </p:nvCxnSpPr>
                    <p:spPr>
                      <a:xfrm>
                        <a:off x="9659547" y="4401295"/>
                        <a:ext cx="297278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tailEnd type="triangle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" name="Rectangle: Rounded Corners 7"/>
                      <p:cNvSpPr/>
                      <p:nvPr/>
                    </p:nvSpPr>
                    <p:spPr>
                      <a:xfrm>
                        <a:off x="4358269" y="3155232"/>
                        <a:ext cx="5119721" cy="872581"/>
                      </a:xfrm>
                      <a:prstGeom prst="roundRect">
                        <a:avLst/>
                      </a:prstGeom>
                      <a:solidFill>
                        <a:srgbClr val="D0006F"/>
                      </a:solidFill>
                      <a:ln>
                        <a:noFill/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914377"/>
                        <a:r>
                          <a:rPr lang="en-GB" sz="1300" b="1" dirty="0">
                            <a:solidFill>
                              <a:srgbClr val="FFFFFF"/>
                            </a:solidFill>
                          </a:rPr>
                          <a:t>Tezepelumab 210 mg SC Q4W </a:t>
                        </a:r>
                      </a:p>
                    </p:txBody>
                  </p:sp>
                  <p:sp>
                    <p:nvSpPr>
                      <p:cNvPr id="10" name="Rectangle: Rounded Corners 9"/>
                      <p:cNvSpPr/>
                      <p:nvPr/>
                    </p:nvSpPr>
                    <p:spPr>
                      <a:xfrm>
                        <a:off x="4338749" y="4337052"/>
                        <a:ext cx="5133261" cy="871113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/>
                    </p:spPr>
                    <p:style>
                      <a:lnRef idx="3">
                        <a:schemeClr val="lt1"/>
                      </a:lnRef>
                      <a:fillRef idx="1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914377"/>
                        <a:r>
                          <a:rPr lang="en-GB" sz="1300" b="1" dirty="0">
                            <a:solidFill>
                              <a:srgbClr val="FFFFFF"/>
                            </a:solidFill>
                          </a:rPr>
                          <a:t>Placebo SC Q4W </a:t>
                        </a:r>
                      </a:p>
                    </p:txBody>
                  </p:sp>
                  <p:grpSp>
                    <p:nvGrpSpPr>
                      <p:cNvPr id="3" name="Group 2">
                        <a:extLst>
                          <a:ext uri="{FF2B5EF4-FFF2-40B4-BE49-F238E27FC236}">
                            <a16:creationId xmlns:a16="http://schemas.microsoft.com/office/drawing/2014/main" id="{151004DD-28A3-469A-BD3B-C1BDD9069B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42975" y="3605489"/>
                        <a:ext cx="301752" cy="1213951"/>
                        <a:chOff x="4042975" y="3605489"/>
                        <a:chExt cx="301752" cy="1213951"/>
                      </a:xfrm>
                    </p:grpSpPr>
                    <p:cxnSp>
                      <p:nvCxnSpPr>
                        <p:cNvPr id="18" name="Straight Connector 17"/>
                        <p:cNvCxnSpPr/>
                        <p:nvPr/>
                      </p:nvCxnSpPr>
                      <p:spPr>
                        <a:xfrm flipH="1">
                          <a:off x="4058707" y="3605489"/>
                          <a:ext cx="0" cy="1204993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" name="Straight Arrow Connector 50"/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074223" y="3613321"/>
                          <a:ext cx="270504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triangle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5" name="Straight Arrow Connector 64"/>
                        <p:cNvCxnSpPr/>
                        <p:nvPr/>
                      </p:nvCxnSpPr>
                      <p:spPr>
                        <a:xfrm>
                          <a:off x="4042975" y="4819440"/>
                          <a:ext cx="301752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triangle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2174790" y="2138173"/>
                      <a:ext cx="10050328" cy="332412"/>
                    </a:xfrm>
                    <a:prstGeom prst="rect">
                      <a:avLst/>
                    </a:prstGeom>
                    <a:solidFill>
                      <a:srgbClr val="6CCFF6"/>
                    </a:solidFill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914377"/>
                      <a:r>
                        <a:rPr lang="en-GB" sz="1467" b="1" dirty="0">
                          <a:solidFill>
                            <a:srgbClr val="FFFFFF"/>
                          </a:solidFill>
                          <a:latin typeface="Arial" panose="020B0604020202020204"/>
                        </a:rPr>
                        <a:t>Background medication: medium- to high-dose ICS + </a:t>
                      </a:r>
                      <a:r>
                        <a:rPr lang="en-GB" sz="1467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≥1 </a:t>
                      </a:r>
                      <a:r>
                        <a:rPr lang="en-GB" sz="1467" b="1" dirty="0">
                          <a:solidFill>
                            <a:srgbClr val="FFFFFF"/>
                          </a:solidFill>
                          <a:latin typeface="Arial" panose="020B0604020202020204"/>
                        </a:rPr>
                        <a:t>other controller medication</a:t>
                      </a:r>
                      <a:endParaRPr lang="en-GB" sz="1600" b="1" strike="sngStrike" dirty="0">
                        <a:solidFill>
                          <a:srgbClr val="FFFFFF"/>
                        </a:solidFill>
                        <a:latin typeface="Arial" panose="020B0604020202020204"/>
                      </a:endParaRPr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3583757" y="2724597"/>
                      <a:ext cx="898144" cy="27033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 defTabSz="914377"/>
                      <a:r>
                        <a:rPr lang="en-GB" sz="1333" b="1" dirty="0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Week 0</a:t>
                      </a:r>
                    </a:p>
                  </p:txBody>
                </p:sp>
              </p:grpSp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A735A44A-A05B-414C-B7B6-B6334B2C1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60912" y="5429649"/>
                    <a:ext cx="29864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EE06410-B6C9-486E-81DB-8CD802238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60912" y="4670821"/>
                  <a:ext cx="0" cy="76809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64409F53-F48C-4D74-A414-A301F972B0DC}"/>
              </a:ext>
            </a:extLst>
          </p:cNvPr>
          <p:cNvSpPr txBox="1"/>
          <p:nvPr/>
        </p:nvSpPr>
        <p:spPr>
          <a:xfrm>
            <a:off x="9776609" y="3217363"/>
            <a:ext cx="1737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DESTINATION: LTE study</a:t>
            </a:r>
            <a:r>
              <a:rPr lang="en-GB" sz="1000" baseline="30000" dirty="0"/>
              <a:t>3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44457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 Phase III Study: Key Inclusion and Exclusion Criteria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>
                <a:solidFill>
                  <a:srgbClr val="000000"/>
                </a:solidFill>
              </a:rPr>
              <a:pPr/>
              <a:t>22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E894582-EB11-46A4-9397-5FD9E77CD4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51602"/>
            <a:ext cx="10572750" cy="1005840"/>
          </a:xfrm>
        </p:spPr>
        <p:txBody>
          <a:bodyPr/>
          <a:lstStyle/>
          <a:p>
            <a:pPr lvl="0" defTabSz="609585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baseline="30000" dirty="0" err="1"/>
              <a:t>a</a:t>
            </a:r>
            <a:r>
              <a:rPr lang="en-US" dirty="0" err="1"/>
              <a:t>Key</a:t>
            </a:r>
            <a:r>
              <a:rPr lang="en-US" dirty="0"/>
              <a:t> inclusion and exclusion criteria are listed. </a:t>
            </a:r>
          </a:p>
          <a:p>
            <a:pPr lvl="0" defTabSz="609585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GB" dirty="0"/>
              <a:t>ACQ-6 = </a:t>
            </a:r>
            <a:r>
              <a:rPr lang="en-US" dirty="0"/>
              <a:t>Asthma Control Questionnaire-6 items; BD = bronchodilator; DPI = dry powder inhaler; FEV</a:t>
            </a:r>
            <a:r>
              <a:rPr lang="en-US" baseline="-25000" dirty="0"/>
              <a:t>1 </a:t>
            </a:r>
            <a:r>
              <a:rPr lang="en-US" dirty="0"/>
              <a:t>= forced expiratory volume in 1 second; ICS = inhaled corticosteroids; LABA = long-acting beta-agonist.</a:t>
            </a:r>
          </a:p>
          <a:p>
            <a:pPr lvl="0" defTabSz="609585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pt-BR" dirty="0"/>
              <a:t>1. Study NCT03347279. ClinicalTrials.gov website; 2. </a:t>
            </a:r>
            <a:r>
              <a:rPr lang="en-US" dirty="0"/>
              <a:t>In House Data, AstraZeneca Pharmaceuticals LP. CSP D5180C00007</a:t>
            </a:r>
            <a:r>
              <a:rPr lang="pt-BR" dirty="0"/>
              <a:t>.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57316"/>
            <a:ext cx="5564909" cy="398190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tIns="9144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 defTabSz="609585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/>
              <a:t>Age 12-80 years with an asthma</a:t>
            </a:r>
            <a:r>
              <a:rPr lang="en-US" sz="1400" i="1" dirty="0"/>
              <a:t> </a:t>
            </a:r>
            <a:r>
              <a:rPr lang="en-US" sz="1400" dirty="0"/>
              <a:t>diagnosis treated</a:t>
            </a:r>
            <a:r>
              <a:rPr lang="en-US" sz="1400" dirty="0">
                <a:solidFill>
                  <a:srgbClr val="000000"/>
                </a:solidFill>
              </a:rPr>
              <a:t> with medium- to high-dose ICS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00"/>
                </a:solidFill>
              </a:rPr>
              <a:t>and ≥1 other controller medication (</a:t>
            </a:r>
            <a:r>
              <a:rPr lang="en-US" sz="1400" dirty="0" err="1">
                <a:solidFill>
                  <a:srgbClr val="000000"/>
                </a:solidFill>
              </a:rPr>
              <a:t>ie</a:t>
            </a:r>
            <a:r>
              <a:rPr lang="en-US" sz="1400" dirty="0">
                <a:solidFill>
                  <a:srgbClr val="000000"/>
                </a:solidFill>
              </a:rPr>
              <a:t>, LABA, leukotriene receptor agonist, long-acting muscarinic agonist, theophylline) for </a:t>
            </a:r>
            <a:r>
              <a:rPr lang="en-US" sz="1400" dirty="0"/>
              <a:t>≥3 months prior to screening</a:t>
            </a:r>
          </a:p>
          <a:p>
            <a:pPr marL="740664" lvl="1" indent="-283464" defTabSz="609585">
              <a:spcBef>
                <a:spcPts val="300"/>
              </a:spcBef>
              <a:buClr>
                <a:schemeClr val="accent1"/>
              </a:buClr>
              <a:buFont typeface="Rockwell" panose="02060603020205020403" pitchFamily="18" charset="0"/>
              <a:buChar char="–"/>
              <a:defRPr/>
            </a:pPr>
            <a:r>
              <a:rPr lang="en-US" sz="1300" dirty="0"/>
              <a:t>Total daily high-dose ICS ≥500 </a:t>
            </a:r>
            <a:r>
              <a:rPr lang="en-US" sz="1300" dirty="0">
                <a:solidFill>
                  <a:schemeClr val="dk1"/>
                </a:solidFill>
              </a:rPr>
              <a:t>µg fluticasone propionate DPI equivalent for ≥3 months prior to screening</a:t>
            </a:r>
          </a:p>
          <a:p>
            <a:pPr marL="283464" indent="-283464" defTabSz="609585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/>
              <a:t>Weight: ≥40 kg</a:t>
            </a:r>
          </a:p>
          <a:p>
            <a:pPr marL="283464" lvl="0" indent="-283464" defTabSz="609585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/>
              <a:t>Morning pre-BD FEV</a:t>
            </a:r>
            <a:r>
              <a:rPr lang="en-US" sz="1400" baseline="-25000" dirty="0"/>
              <a:t>1</a:t>
            </a:r>
            <a:r>
              <a:rPr lang="en-US" sz="1400" dirty="0"/>
              <a:t> &lt;80% of predicted value (&lt;90% for patients aged 12-17 years) at screening</a:t>
            </a:r>
          </a:p>
          <a:p>
            <a:pPr marL="283464" indent="-283464" defTabSz="609585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/>
              <a:t>ACQ-6 score ≥1.5 at screening and randomization</a:t>
            </a:r>
          </a:p>
          <a:p>
            <a:pPr marL="283464" indent="-283464" defTabSz="609585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/>
              <a:t>Documented history of ≥2 asthma exacerbations treated with systemic corticosteroids or requiring hospitalization within the past 12 months </a:t>
            </a:r>
          </a:p>
          <a:p>
            <a:pPr marL="283464" lvl="0" indent="-283464" defTabSz="609585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>
                <a:solidFill>
                  <a:schemeClr val="dk1"/>
                </a:solidFill>
              </a:rPr>
              <a:t>Post-BD (albuterol / salbutamol) reversibility of FEV</a:t>
            </a:r>
            <a:r>
              <a:rPr lang="en-US" sz="1400" baseline="-25000" dirty="0">
                <a:solidFill>
                  <a:schemeClr val="dk1"/>
                </a:solidFill>
              </a:rPr>
              <a:t>1</a:t>
            </a:r>
            <a:r>
              <a:rPr lang="en-US" sz="1400" dirty="0">
                <a:solidFill>
                  <a:schemeClr val="dk1"/>
                </a:solidFill>
              </a:rPr>
              <a:t> ≥12% and ≥200 mL during screening or in the past 12 months</a:t>
            </a:r>
          </a:p>
          <a:p>
            <a:pPr marL="228594" indent="-228594" defTabSz="609570">
              <a:spcBef>
                <a:spcPts val="800"/>
              </a:spcBef>
              <a:buClr>
                <a:srgbClr val="7F134C"/>
              </a:buClr>
              <a:buFont typeface="Arial" panose="020B0604020202020204" pitchFamily="34" charset="0"/>
              <a:buChar char="•"/>
              <a:defRPr/>
            </a:pP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317245"/>
            <a:ext cx="5574145" cy="4426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1"/>
                </a:solidFill>
                <a:cs typeface="Arial" charset="0"/>
              </a:rPr>
              <a:t>Inclusion criteria</a:t>
            </a:r>
            <a:r>
              <a:rPr lang="en-US" sz="2000" b="1" baseline="30000" dirty="0">
                <a:solidFill>
                  <a:schemeClr val="accent1"/>
                </a:solidFill>
                <a:cs typeface="Arial" charset="0"/>
              </a:rPr>
              <a:t>1,2a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2727" y="1317245"/>
            <a:ext cx="5577840" cy="4426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1"/>
                </a:solidFill>
                <a:cs typeface="Arial" charset="0"/>
              </a:rPr>
              <a:t>Exclusion criteria</a:t>
            </a:r>
            <a:r>
              <a:rPr lang="en-US" sz="2000" b="1" baseline="30000" dirty="0">
                <a:solidFill>
                  <a:schemeClr val="accent1"/>
                </a:solidFill>
                <a:cs typeface="Arial" charset="0"/>
              </a:rPr>
              <a:t>1,2a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57EE672-A4DA-47E5-BCAA-07D8667D6AD9}"/>
              </a:ext>
            </a:extLst>
          </p:cNvPr>
          <p:cNvSpPr txBox="1">
            <a:spLocks/>
          </p:cNvSpPr>
          <p:nvPr/>
        </p:nvSpPr>
        <p:spPr>
          <a:xfrm>
            <a:off x="6195658" y="1757316"/>
            <a:ext cx="5564909" cy="398190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tIns="9144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83464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>
                <a:solidFill>
                  <a:schemeClr val="dk1"/>
                </a:solidFill>
              </a:rPr>
              <a:t>Clinically important pulmonary disease other than asthma</a:t>
            </a:r>
            <a:endParaRPr lang="en-US" sz="1400" dirty="0"/>
          </a:p>
          <a:p>
            <a:pPr marL="457200" indent="-283464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/>
              <a:t>History of a clinically significant infection requiring treatment &lt;2 weeks before screening or during run-in</a:t>
            </a:r>
          </a:p>
          <a:p>
            <a:pPr marL="457200" indent="-283464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/>
              <a:t>Current smoker or ex-smoker with a smoking history of </a:t>
            </a:r>
            <a:br>
              <a:rPr lang="en-US" sz="1400" dirty="0"/>
            </a:br>
            <a:r>
              <a:rPr lang="en-US" sz="1400" dirty="0"/>
              <a:t>≥10 pack-years </a:t>
            </a:r>
          </a:p>
          <a:p>
            <a:pPr marL="457200" indent="-283464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/>
              <a:t>Pregnant or breastfeeding</a:t>
            </a:r>
          </a:p>
          <a:p>
            <a:pPr marL="457200" indent="-283464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/>
              <a:t>History of chronic alcohol/drug abuse within the past                    12 months</a:t>
            </a:r>
          </a:p>
          <a:p>
            <a:pPr marL="457200" indent="-283464"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History of anaphylaxis to any other biologic therapy</a:t>
            </a:r>
          </a:p>
          <a:p>
            <a:pPr marL="457200" indent="-283464"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Use of biologics within 4 months or 5 half-lives of randomization</a:t>
            </a:r>
          </a:p>
          <a:p>
            <a:pPr marL="457200" indent="-283464"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Use of immunosuppressive therapies</a:t>
            </a:r>
          </a:p>
          <a:p>
            <a:pPr marL="0" indent="0" defTabSz="609570">
              <a:spcBef>
                <a:spcPts val="800"/>
              </a:spcBef>
              <a:buClr>
                <a:srgbClr val="7F134C"/>
              </a:buClr>
              <a:buNone/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0" name="Picture 9" descr="logo-small-navigator.png">
            <a:extLst>
              <a:ext uri="{FF2B5EF4-FFF2-40B4-BE49-F238E27FC236}">
                <a16:creationId xmlns:a16="http://schemas.microsoft.com/office/drawing/2014/main" id="{05AAEE15-C777-4A6E-8079-1E1E56995B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412" y="7004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66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26BD5EBF-A041-4E7A-AF4F-E578EA35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NAVIGATOR: Key Efficacy and Safety Endpoints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7B1CE-49C0-4C0B-AF0D-EF7E9D21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F54F3-C349-4609-AFEE-01462D5C7942}" type="slidenum">
              <a:rPr lang="en-GB" noProof="0" smtClean="0"/>
              <a:pPr lvl="0"/>
              <a:t>23</a:t>
            </a:fld>
            <a:endParaRPr lang="en-GB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E7CACC1-EE13-4715-A0AB-473FCF8ABF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51602"/>
            <a:ext cx="9855200" cy="1005840"/>
          </a:xfrm>
        </p:spPr>
        <p:txBody>
          <a:bodyPr/>
          <a:lstStyle/>
          <a:p>
            <a:r>
              <a:rPr lang="en-GB" dirty="0"/>
              <a:t>ACQ-6 = </a:t>
            </a:r>
            <a:r>
              <a:rPr lang="en-US" dirty="0"/>
              <a:t>Asthma Control Questionnaire-6 items; </a:t>
            </a:r>
            <a:r>
              <a:rPr lang="en-GB" dirty="0"/>
              <a:t>AE = adverse event; AQLQ(S)+12 = Standardized </a:t>
            </a:r>
            <a:r>
              <a:rPr lang="en-US" dirty="0"/>
              <a:t>Asthma Quality of Life Questionnaire for patients aged 12 years and older; ASD = asthma symptom diary; </a:t>
            </a:r>
            <a:r>
              <a:rPr lang="en-GB" dirty="0"/>
              <a:t>BD = bronchodilator; </a:t>
            </a:r>
            <a:r>
              <a:rPr lang="en-GB" dirty="0" err="1"/>
              <a:t>Fe</a:t>
            </a:r>
            <a:r>
              <a:rPr lang="en-GB" baseline="-25000" dirty="0" err="1"/>
              <a:t>NO</a:t>
            </a:r>
            <a:r>
              <a:rPr lang="en-GB" dirty="0"/>
              <a:t> = </a:t>
            </a:r>
            <a:r>
              <a:rPr lang="en-US" dirty="0"/>
              <a:t>fractional exhaled nitric oxide; FEV</a:t>
            </a:r>
            <a:r>
              <a:rPr lang="en-US" baseline="-25000" dirty="0"/>
              <a:t>1</a:t>
            </a:r>
            <a:r>
              <a:rPr lang="en-US" dirty="0"/>
              <a:t>, = forced expiratory volume in 1 second; Ig = immunoglobulin;            IL = interleukin; PEF = peak expiratory flow; SGRQ = St. George’s Respiratory Questionnaire; SNOT = Sino-nasal Outcome Test; TSLP = thymic stromal lymphopoietin.</a:t>
            </a:r>
            <a:r>
              <a:rPr lang="en-GB" dirty="0"/>
              <a:t> </a:t>
            </a:r>
            <a:br>
              <a:rPr lang="en-GB" dirty="0"/>
            </a:br>
            <a:r>
              <a:rPr lang="pt-BR" dirty="0"/>
              <a:t>1. Study NCT03347279. ClinicalTrials.gov website; 2. </a:t>
            </a:r>
            <a:r>
              <a:rPr lang="en-US" dirty="0"/>
              <a:t>In House Data, AstraZeneca Pharmaceuticals LP. CSP D5180C00007.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4A9372-6D4A-4521-8149-08B6266F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5776"/>
              </p:ext>
            </p:extLst>
          </p:nvPr>
        </p:nvGraphicFramePr>
        <p:xfrm>
          <a:off x="434340" y="1289243"/>
          <a:ext cx="1130046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964">
                  <a:extLst>
                    <a:ext uri="{9D8B030D-6E8A-4147-A177-3AD203B41FA5}">
                      <a16:colId xmlns:a16="http://schemas.microsoft.com/office/drawing/2014/main" val="2384091659"/>
                    </a:ext>
                  </a:extLst>
                </a:gridCol>
                <a:gridCol w="7623496">
                  <a:extLst>
                    <a:ext uri="{9D8B030D-6E8A-4147-A177-3AD203B41FA5}">
                      <a16:colId xmlns:a16="http://schemas.microsoft.com/office/drawing/2014/main" val="1872635347"/>
                    </a:ext>
                  </a:extLst>
                </a:gridCol>
              </a:tblGrid>
              <a:tr h="2199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Endpoint</a:t>
                      </a:r>
                      <a:r>
                        <a:rPr lang="en-US" sz="1200" b="1" kern="1200" baseline="30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endParaRPr lang="en-US" sz="1200" b="1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solidFill>
                      <a:srgbClr val="6CC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21920" marR="121920" marT="60960" marB="60960">
                    <a:solidFill>
                      <a:srgbClr val="6CC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34879"/>
                  </a:ext>
                </a:extLst>
              </a:tr>
              <a:tr h="21042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Primary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endpoint</a:t>
                      </a:r>
                      <a:endParaRPr lang="en-US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Annualized asthma exacerbation rate 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612651"/>
                  </a:ext>
                </a:extLst>
              </a:tr>
              <a:tr h="8098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secondary 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endpoints</a:t>
                      </a:r>
                      <a:r>
                        <a:rPr lang="en-US" sz="1200" b="1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Change from baseline in: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200" dirty="0"/>
                        <a:t>Pre-BD FEV</a:t>
                      </a:r>
                      <a:r>
                        <a:rPr lang="en-US" sz="1200" baseline="-25000" dirty="0"/>
                        <a:t>1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AQLQ(S)+12 total score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ACQ-6 score 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Weekly mean ASD score</a:t>
                      </a:r>
                      <a:endParaRPr lang="en-US" sz="1200" dirty="0"/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707653"/>
                  </a:ext>
                </a:extLst>
              </a:tr>
              <a:tr h="14729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Selected secondary endpoints</a:t>
                      </a:r>
                      <a:endParaRPr lang="en-US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to first asthma exacerbation</a:t>
                      </a:r>
                    </a:p>
                    <a:p>
                      <a:pPr marL="285750" marR="0" lvl="0" indent="-2857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from baseline in:</a:t>
                      </a:r>
                    </a:p>
                    <a:p>
                      <a:pPr marL="731520" marR="0" lvl="0" indent="-283464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</a:t>
                      </a:r>
                      <a:r>
                        <a:rPr lang="en-US" sz="12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otal serum 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IgE</a:t>
                      </a:r>
                      <a:endParaRPr lang="en-US" sz="12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31520" marR="0" lvl="0" indent="-283464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Peripheral blood eosinophils</a:t>
                      </a:r>
                      <a:endParaRPr lang="en-US" sz="1200" dirty="0"/>
                    </a:p>
                    <a:p>
                      <a:pPr marL="285750" marR="0" lvl="0" indent="-2857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from baseline in weekly mean: </a:t>
                      </a:r>
                    </a:p>
                    <a:p>
                      <a:pPr marL="731520" marR="0" lvl="0" indent="-2857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Rescue medication use</a:t>
                      </a:r>
                    </a:p>
                    <a:p>
                      <a:pPr marL="731520" marR="0" lvl="0" indent="-2857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Morning and evening PEF</a:t>
                      </a:r>
                    </a:p>
                    <a:p>
                      <a:pPr marL="731520" marR="0" lvl="0" indent="-2857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nighttime awakenings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51797"/>
                  </a:ext>
                </a:extLst>
              </a:tr>
              <a:tr h="21042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Safety assessments</a:t>
                      </a:r>
                      <a:r>
                        <a:rPr lang="en-US" sz="1200" b="1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AEs</a:t>
                      </a:r>
                      <a:r>
                        <a:rPr lang="en-US" sz="1200" baseline="0" dirty="0"/>
                        <a:t> and </a:t>
                      </a:r>
                      <a:r>
                        <a:rPr lang="en-US" sz="1200" dirty="0"/>
                        <a:t>serious AEs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067774"/>
                  </a:ext>
                </a:extLst>
              </a:tr>
              <a:tr h="6121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Selected exploratory endpoints</a:t>
                      </a:r>
                      <a:r>
                        <a:rPr lang="en-US" sz="1200" b="1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</a:t>
                      </a:r>
                      <a:r>
                        <a:rPr lang="en-US" sz="1200" b="0" i="0" kern="1200" baseline="-25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assessments in a subset of patients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SGRQ score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Serum biomarkers, including TSLP, IL-33, and TARC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SNOT-22 (patients with nasal polyps)</a:t>
                      </a:r>
                    </a:p>
                  </a:txBody>
                  <a:tcPr marL="121920" marR="121920" marT="60960" marB="60960"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168931"/>
                  </a:ext>
                </a:extLst>
              </a:tr>
            </a:tbl>
          </a:graphicData>
        </a:graphic>
      </p:graphicFrame>
      <p:pic>
        <p:nvPicPr>
          <p:cNvPr id="16" name="Picture 15" descr="logo-small-navigator.png">
            <a:extLst>
              <a:ext uri="{FF2B5EF4-FFF2-40B4-BE49-F238E27FC236}">
                <a16:creationId xmlns:a16="http://schemas.microsoft.com/office/drawing/2014/main" id="{C5F165AF-98ED-4FAC-8015-32FB0D7798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412" y="7004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61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26BD5EBF-A041-4E7A-AF4F-E578EA35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NAVIGATOR: Additional Secondary Endpoints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7B1CE-49C0-4C0B-AF0D-EF7E9D21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F54F3-C349-4609-AFEE-01462D5C7942}" type="slidenum">
              <a:rPr lang="en-GB" noProof="0" smtClean="0"/>
              <a:pPr lvl="0"/>
              <a:t>24</a:t>
            </a:fld>
            <a:endParaRPr lang="en-GB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B16FC1-AE9D-4C97-9C61-EE3F44099E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609585">
              <a:spcBef>
                <a:spcPts val="0"/>
              </a:spcBef>
              <a:buClrTx/>
              <a:defRPr/>
            </a:pPr>
            <a:r>
              <a:rPr lang="en-GB" dirty="0"/>
              <a:t>ADA = </a:t>
            </a:r>
            <a:r>
              <a:rPr lang="en-US" dirty="0">
                <a:solidFill>
                  <a:schemeClr val="dk1"/>
                </a:solidFill>
              </a:rPr>
              <a:t>antidrug antibodies; </a:t>
            </a:r>
            <a:r>
              <a:rPr lang="en-GB" dirty="0"/>
              <a:t>CGI-C = </a:t>
            </a:r>
            <a:r>
              <a:rPr lang="en-US" dirty="0"/>
              <a:t>Clinician Global Impression of Change; EQ-5D-5L = European Quality of Life-5 </a:t>
            </a:r>
            <a:r>
              <a:rPr lang="fr-FR" dirty="0"/>
              <a:t>Dimensions-5 Levels Questionnaire; </a:t>
            </a:r>
            <a:r>
              <a:rPr lang="fr-FR" dirty="0" err="1"/>
              <a:t>nAB</a:t>
            </a:r>
            <a:r>
              <a:rPr lang="fr-FR" dirty="0"/>
              <a:t> = </a:t>
            </a:r>
            <a:r>
              <a:rPr lang="en-US" dirty="0">
                <a:solidFill>
                  <a:schemeClr val="dk1"/>
                </a:solidFill>
              </a:rPr>
              <a:t>neutralizing antibodies; </a:t>
            </a:r>
            <a:r>
              <a:rPr lang="en-US" dirty="0"/>
              <a:t>PGI-C/S = Patient Global Impression of Change/Severity; WPAI + CIQ = Work Productivity and Activity Impairment Questionnaire and Classroom Impairment Questionnaire.</a:t>
            </a:r>
            <a:endParaRPr lang="en-GB" dirty="0"/>
          </a:p>
          <a:p>
            <a:pPr lvl="0" defTabSz="609585">
              <a:spcBef>
                <a:spcPts val="0"/>
              </a:spcBef>
              <a:buClrTx/>
              <a:defRPr/>
            </a:pPr>
            <a:r>
              <a:rPr lang="pt-BR" dirty="0"/>
              <a:t>1. Study NCT03347279. ClinicalTrials.gov website; 2. </a:t>
            </a:r>
            <a:r>
              <a:rPr lang="en-US" dirty="0"/>
              <a:t>In House Data, AstraZeneca Pharmaceuticals LP. CSP D5180C00007.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4A9372-6D4A-4521-8149-08B6266F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76946"/>
              </p:ext>
            </p:extLst>
          </p:nvPr>
        </p:nvGraphicFramePr>
        <p:xfrm>
          <a:off x="487680" y="1932921"/>
          <a:ext cx="1111692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244">
                  <a:extLst>
                    <a:ext uri="{9D8B030D-6E8A-4147-A177-3AD203B41FA5}">
                      <a16:colId xmlns:a16="http://schemas.microsoft.com/office/drawing/2014/main" val="2384091659"/>
                    </a:ext>
                  </a:extLst>
                </a:gridCol>
                <a:gridCol w="7499680">
                  <a:extLst>
                    <a:ext uri="{9D8B030D-6E8A-4147-A177-3AD203B41FA5}">
                      <a16:colId xmlns:a16="http://schemas.microsoft.com/office/drawing/2014/main" val="187263534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Endpoint</a:t>
                      </a:r>
                      <a:r>
                        <a:rPr lang="en-US" sz="1600" b="1" kern="1200" baseline="30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endParaRPr lang="en-US" sz="1600" b="1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solidFill>
                      <a:srgbClr val="6CC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21920" marR="121920" marT="60960" marB="60960">
                    <a:solidFill>
                      <a:srgbClr val="6CC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34879"/>
                  </a:ext>
                </a:extLst>
              </a:tr>
              <a:tr h="30073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Secondary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endpoints</a:t>
                      </a:r>
                      <a:endParaRPr lang="en-US" sz="16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Proportion of patients with ≥1 asthma exacerbation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Annualized rate of exacerbations associated with an emergency room visit, urgent care, or hospitalization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Asthma-specific resource utilization (eg, unscheduled physician visits, unscheduled phone calls to physicians, use of other asthma medications)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WPAI + CIQ 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Pharmacokinetic parameters: serum trough concentrations of tezepelumab</a:t>
                      </a:r>
                    </a:p>
                    <a:p>
                      <a:pPr marL="731520" indent="-285750">
                        <a:spcBef>
                          <a:spcPts val="0"/>
                        </a:spcBef>
                        <a:buClrTx/>
                        <a:buFont typeface="Arial" panose="020B0604020202020204" pitchFamily="34" charset="0"/>
                        <a:buChar char="̶"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Incidence of ADA and nAB 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EQ-5D-5L </a:t>
                      </a:r>
                      <a:r>
                        <a:rPr lang="fr-F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PGI-C/S and clinician CGI-C scores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612651"/>
                  </a:ext>
                </a:extLst>
              </a:tr>
            </a:tbl>
          </a:graphicData>
        </a:graphic>
      </p:graphicFrame>
      <p:pic>
        <p:nvPicPr>
          <p:cNvPr id="13" name="Picture 12" descr="logo-small-navigator.png">
            <a:extLst>
              <a:ext uri="{FF2B5EF4-FFF2-40B4-BE49-F238E27FC236}">
                <a16:creationId xmlns:a16="http://schemas.microsoft.com/office/drawing/2014/main" id="{5000A069-BB7E-407A-A5BA-2A7BA83549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412" y="7004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39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26BD5EBF-A041-4E7A-AF4F-E578EA35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NAVIGATOR: Additional Efficacy and Safety Endpoints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7B1CE-49C0-4C0B-AF0D-EF7E9D21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F54F3-C349-4609-AFEE-01462D5C7942}" type="slidenum">
              <a:rPr lang="en-GB" noProof="0" smtClean="0"/>
              <a:pPr lvl="0"/>
              <a:t>25</a:t>
            </a:fld>
            <a:endParaRPr lang="en-GB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93C076-D7B1-4AD4-9F60-DE61E8A543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609585">
              <a:spcBef>
                <a:spcPts val="0"/>
              </a:spcBef>
              <a:buClrTx/>
              <a:defRPr/>
            </a:pPr>
            <a:r>
              <a:rPr lang="en-GB" dirty="0"/>
              <a:t>ACQ-6 = </a:t>
            </a:r>
            <a:r>
              <a:rPr lang="en-US" dirty="0"/>
              <a:t>Asthma Control Questionnaire-6 items; </a:t>
            </a:r>
            <a:r>
              <a:rPr lang="en-GB" dirty="0"/>
              <a:t>BD = bronchodilator; Fe</a:t>
            </a:r>
            <a:r>
              <a:rPr lang="en-GB" baseline="-25000" dirty="0"/>
              <a:t>NO</a:t>
            </a:r>
            <a:r>
              <a:rPr lang="en-GB" dirty="0"/>
              <a:t> = </a:t>
            </a:r>
            <a:r>
              <a:rPr lang="en-US" dirty="0"/>
              <a:t>fractional exhaled nitric oxide; FEV</a:t>
            </a:r>
            <a:r>
              <a:rPr lang="en-US" baseline="-25000" dirty="0"/>
              <a:t>1 </a:t>
            </a:r>
            <a:r>
              <a:rPr lang="en-US" dirty="0"/>
              <a:t>=</a:t>
            </a:r>
            <a:r>
              <a:rPr lang="en-US" baseline="-25000" dirty="0"/>
              <a:t> </a:t>
            </a:r>
            <a:r>
              <a:rPr lang="en-US" dirty="0"/>
              <a:t>forced expiratory volume in 1 second; Ig = immunoglobulin; SGRQ = </a:t>
            </a:r>
            <a:r>
              <a:rPr lang="en-US" dirty="0">
                <a:solidFill>
                  <a:schemeClr val="dk1"/>
                </a:solidFill>
              </a:rPr>
              <a:t>St. George’s Respiratory Questionnaire; </a:t>
            </a:r>
            <a:r>
              <a:rPr lang="en-US" dirty="0"/>
              <a:t>Th = T-helper.</a:t>
            </a:r>
            <a:endParaRPr lang="en-GB" dirty="0"/>
          </a:p>
          <a:p>
            <a:pPr lvl="0" defTabSz="609585">
              <a:spcBef>
                <a:spcPts val="0"/>
              </a:spcBef>
              <a:buClrTx/>
              <a:defRPr/>
            </a:pPr>
            <a:r>
              <a:rPr lang="en-US" dirty="0"/>
              <a:t>In House Data, AstraZeneca Pharmaceuticals LP. CSP D5180C00007.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4A9372-6D4A-4521-8149-08B6266F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669490"/>
              </p:ext>
            </p:extLst>
          </p:nvPr>
        </p:nvGraphicFramePr>
        <p:xfrm>
          <a:off x="627321" y="1693023"/>
          <a:ext cx="10977283" cy="4193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7603">
                  <a:extLst>
                    <a:ext uri="{9D8B030D-6E8A-4147-A177-3AD203B41FA5}">
                      <a16:colId xmlns:a16="http://schemas.microsoft.com/office/drawing/2014/main" val="2384091659"/>
                    </a:ext>
                  </a:extLst>
                </a:gridCol>
                <a:gridCol w="7499680">
                  <a:extLst>
                    <a:ext uri="{9D8B030D-6E8A-4147-A177-3AD203B41FA5}">
                      <a16:colId xmlns:a16="http://schemas.microsoft.com/office/drawing/2014/main" val="1872635347"/>
                    </a:ext>
                  </a:extLst>
                </a:gridCol>
              </a:tblGrid>
              <a:tr h="4855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Endpoint</a:t>
                      </a:r>
                    </a:p>
                  </a:txBody>
                  <a:tcPr marL="121920" marR="121920" marT="60960" marB="60960">
                    <a:solidFill>
                      <a:srgbClr val="6CC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21920" marR="121920" marT="60960" marB="60960">
                    <a:solidFill>
                      <a:srgbClr val="6CC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34879"/>
                  </a:ext>
                </a:extLst>
              </a:tr>
              <a:tr h="23379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Exploratory endpoints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Post-BD FEV</a:t>
                      </a:r>
                      <a:r>
                        <a:rPr lang="en-US" sz="16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forced expiratory flow over 25-75% of the vital capacity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 from baseline in: 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SGRQ score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</a:t>
                      </a:r>
                      <a:r>
                        <a:rPr lang="en-US" sz="1600" b="0" i="0" u="none" strike="noStrike" kern="1200" baseline="-25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pre-BD, FEV</a:t>
                      </a:r>
                      <a:r>
                        <a:rPr lang="en-US" sz="16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ACQ-6, asthma symptoms, and rescue medication use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v-SE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Allergen-specific IgE, and total IgE, IgA, IgG, and IgM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Serum, transcriptomic, and optional pharmacogenic biomarkers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Enumeration of Th1, Th2, and Th17 cells in whole blood by flow cytometry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</a:t>
                      </a:r>
                      <a:r>
                        <a:rPr lang="en-US" sz="16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a subset of patients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707653"/>
                  </a:ext>
                </a:extLst>
              </a:tr>
              <a:tr h="106094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Safety endpoints</a:t>
                      </a: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Laboratory parameters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Digital electrocardiogram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Vital signs</a:t>
                      </a:r>
                      <a:endParaRPr lang="en-US" sz="1600" dirty="0"/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51797"/>
                  </a:ext>
                </a:extLst>
              </a:tr>
            </a:tbl>
          </a:graphicData>
        </a:graphic>
      </p:graphicFrame>
      <p:pic>
        <p:nvPicPr>
          <p:cNvPr id="13" name="Picture 12" descr="logo-small-navigator.png">
            <a:extLst>
              <a:ext uri="{FF2B5EF4-FFF2-40B4-BE49-F238E27FC236}">
                <a16:creationId xmlns:a16="http://schemas.microsoft.com/office/drawing/2014/main" id="{29087AED-2202-4CD5-865E-929E68C665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412" y="7004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07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E191AC-F810-424F-AB60-9336BB48D675}"/>
              </a:ext>
            </a:extLst>
          </p:cNvPr>
          <p:cNvCxnSpPr/>
          <p:nvPr/>
        </p:nvCxnSpPr>
        <p:spPr>
          <a:xfrm>
            <a:off x="9278520" y="2525619"/>
            <a:ext cx="0" cy="340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B9D18B-A833-42B9-B6BC-D6BF5B3FC3A3}"/>
              </a:ext>
            </a:extLst>
          </p:cNvPr>
          <p:cNvCxnSpPr/>
          <p:nvPr/>
        </p:nvCxnSpPr>
        <p:spPr>
          <a:xfrm>
            <a:off x="11888831" y="2450820"/>
            <a:ext cx="0" cy="340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9CBF12-1D1D-4852-9A15-288CC66028AD}"/>
              </a:ext>
            </a:extLst>
          </p:cNvPr>
          <p:cNvCxnSpPr>
            <a:cxnSpLocks/>
          </p:cNvCxnSpPr>
          <p:nvPr/>
        </p:nvCxnSpPr>
        <p:spPr>
          <a:xfrm>
            <a:off x="3785313" y="2450820"/>
            <a:ext cx="0" cy="1005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2759A84-76BD-4A99-87CD-047D4973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 Phase III Study: Design</a:t>
            </a:r>
            <a:r>
              <a:rPr lang="en-GB" baseline="30000" dirty="0"/>
              <a:t>1,2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3C4F54F3-C349-4609-AFEE-01462D5C7942}" type="slidenum">
              <a:rPr lang="en-GB">
                <a:solidFill>
                  <a:srgbClr val="000000"/>
                </a:solidFill>
                <a:latin typeface="Arial" panose="020B0604020202020204"/>
              </a:rPr>
              <a:pPr defTabSz="914377"/>
              <a:t>26</a:t>
            </a:fld>
            <a:endParaRPr lang="en-GB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27229-8135-4EC1-8CE4-AB9FD48785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5851602"/>
            <a:ext cx="10733096" cy="1005840"/>
          </a:xfrm>
        </p:spPr>
        <p:txBody>
          <a:bodyPr/>
          <a:lstStyle/>
          <a:p>
            <a:pPr lvl="0" defTabSz="609585">
              <a:spcBef>
                <a:spcPts val="0"/>
              </a:spcBef>
              <a:buClrTx/>
              <a:defRPr/>
            </a:pPr>
            <a:r>
              <a:rPr lang="en-GB" baseline="30000" dirty="0"/>
              <a:t>a</a:t>
            </a:r>
            <a:r>
              <a:rPr lang="en-GB" dirty="0"/>
              <a:t>Patients will receive IP until Week 44.</a:t>
            </a:r>
            <a:r>
              <a:rPr lang="en-GB" baseline="30000" dirty="0"/>
              <a:t>2</a:t>
            </a:r>
            <a:r>
              <a:rPr lang="en-GB" dirty="0"/>
              <a:t> The treatment period will consist of an induction phase for 4 weeks, OCS reduction phase for 36 weeks, and maintenance phase for 8 weeks.</a:t>
            </a:r>
            <a:r>
              <a:rPr lang="en-GB" baseline="30000" dirty="0"/>
              <a:t>2</a:t>
            </a:r>
            <a:endParaRPr lang="en-GB" dirty="0"/>
          </a:p>
          <a:p>
            <a:pPr lvl="0" defTabSz="609585">
              <a:spcBef>
                <a:spcPts val="0"/>
              </a:spcBef>
              <a:buClrTx/>
              <a:defRPr/>
            </a:pPr>
            <a:r>
              <a:rPr lang="en-GB" altLang="en-US" dirty="0"/>
              <a:t>DPI = dry powder inhaler; </a:t>
            </a:r>
            <a:r>
              <a:rPr lang="en-US" dirty="0"/>
              <a:t>ICS = inhaled corticosteroid;</a:t>
            </a:r>
            <a:r>
              <a:rPr lang="en-GB" dirty="0"/>
              <a:t> </a:t>
            </a:r>
            <a:r>
              <a:rPr lang="en-GB" altLang="en-US" dirty="0"/>
              <a:t>IP = investigational product</a:t>
            </a:r>
            <a:r>
              <a:rPr lang="en-US" altLang="en-US" dirty="0"/>
              <a:t>; LABA = long-acting beta-agonist; OCS = oral corticosteroid; Q4W = every 4 weeks; SC = subcutaneous.</a:t>
            </a:r>
          </a:p>
          <a:p>
            <a:pPr lvl="0" defTabSz="609585">
              <a:spcBef>
                <a:spcPts val="0"/>
              </a:spcBef>
              <a:buClrTx/>
              <a:defRPr/>
            </a:pPr>
            <a:r>
              <a:rPr lang="pt-BR" dirty="0"/>
              <a:t>1. Study NCT03406078. ClinicalTrials.gov website; 2. </a:t>
            </a:r>
            <a:r>
              <a:rPr lang="en-US" dirty="0"/>
              <a:t>In House Data, AstraZeneca Pharmaceuticals LP. CSP D5180C00009; 3. </a:t>
            </a:r>
            <a:r>
              <a:rPr lang="pt-BR" dirty="0"/>
              <a:t>Study NCT03706079. ClinicalTrials.gov website</a:t>
            </a:r>
            <a:r>
              <a:rPr lang="en-US" dirty="0"/>
              <a:t>.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5747" y="3143505"/>
            <a:ext cx="3235530" cy="3127248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defTabSz="914377"/>
            <a:r>
              <a:rPr lang="en-GB" sz="1100" b="1" dirty="0">
                <a:solidFill>
                  <a:srgbClr val="000000"/>
                </a:solidFill>
              </a:rPr>
              <a:t>Study population:</a:t>
            </a:r>
          </a:p>
          <a:p>
            <a:pPr marL="228589" indent="-228589" defTabSz="914377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</a:rPr>
              <a:t>Age 18-80 years (N=~140); </a:t>
            </a:r>
            <a:br>
              <a:rPr lang="en-GB" sz="1100" dirty="0">
                <a:solidFill>
                  <a:srgbClr val="000000"/>
                </a:solidFill>
              </a:rPr>
            </a:br>
            <a:r>
              <a:rPr lang="en-GB" sz="1100" dirty="0">
                <a:solidFill>
                  <a:srgbClr val="000000"/>
                </a:solidFill>
              </a:rPr>
              <a:t>non-smokers</a:t>
            </a:r>
          </a:p>
          <a:p>
            <a:pPr marL="228589" indent="-228589" defTabSz="914377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</a:rPr>
              <a:t>Severe asthma </a:t>
            </a:r>
          </a:p>
          <a:p>
            <a:pPr marL="228600" indent="-228600" defTabSz="6858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High-dose ICS + LABA for ≥3 months prior to screening</a:t>
            </a:r>
          </a:p>
          <a:p>
            <a:pPr marL="228600" indent="-228600" defTabSz="6858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NZ" sz="1100" kern="0" dirty="0">
                <a:solidFill>
                  <a:srgbClr val="000000"/>
                </a:solidFill>
                <a:cs typeface="Arial" pitchFamily="34" charset="0"/>
              </a:rPr>
              <a:t>OCS treatment for ≥</a:t>
            </a:r>
            <a:r>
              <a:rPr lang="en-US" sz="1100" dirty="0">
                <a:solidFill>
                  <a:prstClr val="black"/>
                </a:solidFill>
              </a:rPr>
              <a:t>6 months before screening and a daily stable OCS dose of ≥7.5 to ≤30 mg (prednisone or prednisolone equivalent) for ≥1 month</a:t>
            </a:r>
            <a:endParaRPr lang="en-GB" sz="1100" dirty="0">
              <a:solidFill>
                <a:srgbClr val="000000"/>
              </a:solidFill>
            </a:endParaRPr>
          </a:p>
          <a:p>
            <a:pPr marL="228600" indent="-228600" defTabSz="6858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</a:rPr>
              <a:t>≥1 exacerbations in the past year</a:t>
            </a:r>
          </a:p>
          <a:p>
            <a:pPr marL="228600" indent="-228600" defTabSz="6858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</a:rPr>
              <a:t>≥30% of patients with eosinophils count ≥300 cells/</a:t>
            </a:r>
            <a:r>
              <a:rPr lang="en-GB" sz="1100" dirty="0">
                <a:solidFill>
                  <a:srgbClr val="000000"/>
                </a:solidFill>
                <a:cs typeface="Arial" panose="020B0604020202020204" pitchFamily="34" charset="0"/>
              </a:rPr>
              <a:t>µL</a:t>
            </a:r>
          </a:p>
          <a:p>
            <a:pPr defTabSz="914377"/>
            <a:endParaRPr lang="en-GB" sz="1100" b="1" dirty="0">
              <a:solidFill>
                <a:srgbClr val="000000"/>
              </a:solidFill>
            </a:endParaRPr>
          </a:p>
          <a:p>
            <a:pPr defTabSz="914377"/>
            <a:r>
              <a:rPr lang="en-GB" sz="1100" b="1" dirty="0">
                <a:solidFill>
                  <a:srgbClr val="000000"/>
                </a:solidFill>
              </a:rPr>
              <a:t>Patient stratification:</a:t>
            </a:r>
            <a:endParaRPr lang="en-GB" sz="1100" dirty="0">
              <a:solidFill>
                <a:srgbClr val="000000"/>
              </a:solidFill>
            </a:endParaRPr>
          </a:p>
          <a:p>
            <a:pPr marL="228589" indent="-228589" defTabSz="914377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</a:rPr>
              <a:t>Region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80643" y="4748539"/>
            <a:ext cx="73916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GB" sz="1200" dirty="0">
                <a:solidFill>
                  <a:srgbClr val="000000"/>
                </a:solidFill>
                <a:latin typeface="Arial" panose="020B0604020202020204"/>
              </a:rPr>
              <a:t>Medium- or high-dose ICS: </a:t>
            </a: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n-GB" sz="1200" dirty="0">
                <a:solidFill>
                  <a:srgbClr val="000000"/>
                </a:solidFill>
                <a:latin typeface="Arial" panose="020B0604020202020204"/>
              </a:rPr>
              <a:t>500 µg/day fluticasone DPI or equivalent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6283C4-431A-4561-9F98-621E85EF70AA}"/>
              </a:ext>
            </a:extLst>
          </p:cNvPr>
          <p:cNvSpPr txBox="1"/>
          <p:nvPr/>
        </p:nvSpPr>
        <p:spPr>
          <a:xfrm rot="16200000">
            <a:off x="2964529" y="4399834"/>
            <a:ext cx="1472709" cy="297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GB" sz="1200" b="1" dirty="0">
                <a:solidFill>
                  <a:srgbClr val="000000"/>
                </a:solidFill>
              </a:rPr>
              <a:t>Randomization</a:t>
            </a:r>
            <a:r>
              <a:rPr lang="en-GB" sz="1331" b="1" dirty="0">
                <a:solidFill>
                  <a:srgbClr val="000000"/>
                </a:solidFill>
                <a:latin typeface="Arial" panose="020B0604020202020204"/>
              </a:rPr>
              <a:t> </a:t>
            </a:r>
          </a:p>
        </p:txBody>
      </p:sp>
      <p:sp>
        <p:nvSpPr>
          <p:cNvPr id="39" name="Rectangle 80">
            <a:extLst>
              <a:ext uri="{FF2B5EF4-FFF2-40B4-BE49-F238E27FC236}">
                <a16:creationId xmlns:a16="http://schemas.microsoft.com/office/drawing/2014/main" id="{10CC46D8-2D02-4D98-A6C2-6C95402ED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296" y="5864380"/>
            <a:ext cx="5023000" cy="54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8D467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D4A4F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0957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lang="en-GB" sz="1300" b="1" dirty="0">
                <a:solidFill>
                  <a:schemeClr val="accent1"/>
                </a:solidFill>
                <a:latin typeface="+mn-lt"/>
              </a:rPr>
              <a:t>NCT03406078</a:t>
            </a:r>
            <a:r>
              <a:rPr lang="en-GB" sz="1300" b="1" baseline="30000" dirty="0">
                <a:solidFill>
                  <a:schemeClr val="accent1"/>
                </a:solidFill>
                <a:latin typeface="+mn-lt"/>
              </a:rPr>
              <a:t>1</a:t>
            </a:r>
            <a:r>
              <a:rPr lang="en-GB" sz="1300" b="1" dirty="0">
                <a:solidFill>
                  <a:schemeClr val="accent1"/>
                </a:solidFill>
                <a:latin typeface="+mn-lt"/>
              </a:rPr>
              <a:t> </a:t>
            </a:r>
          </a:p>
          <a:p>
            <a:pPr defTabSz="60957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Status: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recruiting</a:t>
            </a:r>
            <a:br>
              <a:rPr lang="en-US" altLang="en-US" sz="1300" dirty="0">
                <a:solidFill>
                  <a:schemeClr val="accent1"/>
                </a:solidFill>
                <a:latin typeface="+mn-lt"/>
              </a:rPr>
            </a:b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Estimated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completion date: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November 2020</a:t>
            </a:r>
          </a:p>
        </p:txBody>
      </p:sp>
      <p:pic>
        <p:nvPicPr>
          <p:cNvPr id="34" name="Graphic 33" descr="Group">
            <a:extLst>
              <a:ext uri="{FF2B5EF4-FFF2-40B4-BE49-F238E27FC236}">
                <a16:creationId xmlns:a16="http://schemas.microsoft.com/office/drawing/2014/main" id="{39BB0EB2-9E8F-4F03-9D71-50C12E2E9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7169" y="3069593"/>
            <a:ext cx="617352" cy="617352"/>
          </a:xfrm>
          <a:prstGeom prst="rect">
            <a:avLst/>
          </a:prstGeom>
        </p:spPr>
      </p:pic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B718FA08-0B12-40F7-8A30-813464E38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59084" y="5816315"/>
            <a:ext cx="637260" cy="63726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95D28DA9-570B-477F-BD70-81AF44C1C8C5}"/>
              </a:ext>
            </a:extLst>
          </p:cNvPr>
          <p:cNvSpPr/>
          <p:nvPr/>
        </p:nvSpPr>
        <p:spPr>
          <a:xfrm>
            <a:off x="9800460" y="3297606"/>
            <a:ext cx="2011680" cy="749808"/>
          </a:xfrm>
          <a:prstGeom prst="rightArrow">
            <a:avLst/>
          </a:prstGeom>
          <a:solidFill>
            <a:srgbClr val="D0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GB" sz="1300" b="1" dirty="0">
                <a:solidFill>
                  <a:srgbClr val="FFFFFF"/>
                </a:solidFill>
              </a:rPr>
              <a:t>Tezepelumab </a:t>
            </a:r>
          </a:p>
          <a:p>
            <a:pPr algn="ctr" defTabSz="914377"/>
            <a:r>
              <a:rPr lang="en-GB" sz="1300" b="1" dirty="0">
                <a:solidFill>
                  <a:srgbClr val="FFFFFF"/>
                </a:solidFill>
              </a:rPr>
              <a:t>210 mg SC Q4W 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7318782D-88E1-4A03-B7E2-F857EAF7261F}"/>
              </a:ext>
            </a:extLst>
          </p:cNvPr>
          <p:cNvSpPr/>
          <p:nvPr/>
        </p:nvSpPr>
        <p:spPr>
          <a:xfrm>
            <a:off x="9800460" y="4348304"/>
            <a:ext cx="2011680" cy="749808"/>
          </a:xfrm>
          <a:prstGeom prst="rightArrow">
            <a:avLst/>
          </a:prstGeom>
          <a:solidFill>
            <a:srgbClr val="D0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GB" sz="1300" b="1" dirty="0">
                <a:solidFill>
                  <a:srgbClr val="FFFFFF"/>
                </a:solidFill>
              </a:rPr>
              <a:t>Tezepelumab </a:t>
            </a:r>
          </a:p>
          <a:p>
            <a:pPr algn="ctr" defTabSz="914377"/>
            <a:r>
              <a:rPr lang="en-GB" sz="1300" b="1" dirty="0">
                <a:solidFill>
                  <a:srgbClr val="FFFFFF"/>
                </a:solidFill>
              </a:rPr>
              <a:t>210 mg SC Q4W 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A37B5FB-5CE2-4CEE-A38A-CE7970942769}"/>
              </a:ext>
            </a:extLst>
          </p:cNvPr>
          <p:cNvSpPr/>
          <p:nvPr/>
        </p:nvSpPr>
        <p:spPr>
          <a:xfrm>
            <a:off x="9800459" y="5119347"/>
            <a:ext cx="2011680" cy="74980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GB" sz="1300" b="1" dirty="0">
                <a:solidFill>
                  <a:srgbClr val="FFFFFF"/>
                </a:solidFill>
              </a:rPr>
              <a:t>Placebo SC Q4W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EB240CF-666B-4332-8FB7-B6FD2CE632AA}"/>
              </a:ext>
            </a:extLst>
          </p:cNvPr>
          <p:cNvGrpSpPr/>
          <p:nvPr/>
        </p:nvGrpSpPr>
        <p:grpSpPr>
          <a:xfrm>
            <a:off x="1066728" y="1282711"/>
            <a:ext cx="11066647" cy="4334054"/>
            <a:chOff x="1066728" y="1370491"/>
            <a:chExt cx="11066647" cy="433405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3248623-F4B3-4099-B89F-51B3EC633F3E}"/>
                </a:ext>
              </a:extLst>
            </p:cNvPr>
            <p:cNvGrpSpPr/>
            <p:nvPr/>
          </p:nvGrpSpPr>
          <p:grpSpPr>
            <a:xfrm>
              <a:off x="1066728" y="1370491"/>
              <a:ext cx="11066647" cy="4334054"/>
              <a:chOff x="1066728" y="1370491"/>
              <a:chExt cx="11066647" cy="4334054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C58912-E14F-4F9D-8232-EF1C6559B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4105" y="5192248"/>
                <a:ext cx="27432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4C488E7-4838-42B6-A248-F9748BDB6A5F}"/>
                  </a:ext>
                </a:extLst>
              </p:cNvPr>
              <p:cNvGrpSpPr/>
              <p:nvPr/>
            </p:nvGrpSpPr>
            <p:grpSpPr>
              <a:xfrm>
                <a:off x="1066728" y="1370491"/>
                <a:ext cx="11066647" cy="4334054"/>
                <a:chOff x="1066728" y="1370491"/>
                <a:chExt cx="11066647" cy="4334054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E638E386-B580-4796-9180-7B7863529662}"/>
                    </a:ext>
                  </a:extLst>
                </p:cNvPr>
                <p:cNvGrpSpPr/>
                <p:nvPr/>
              </p:nvGrpSpPr>
              <p:grpSpPr>
                <a:xfrm>
                  <a:off x="1066728" y="1370491"/>
                  <a:ext cx="11066647" cy="4334054"/>
                  <a:chOff x="1066728" y="1370491"/>
                  <a:chExt cx="11066647" cy="4334054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9F3E20B3-89ED-4759-B414-2E5D075F41FA}"/>
                      </a:ext>
                    </a:extLst>
                  </p:cNvPr>
                  <p:cNvGrpSpPr/>
                  <p:nvPr/>
                </p:nvGrpSpPr>
                <p:grpSpPr>
                  <a:xfrm>
                    <a:off x="1066728" y="1370491"/>
                    <a:ext cx="11066647" cy="4334054"/>
                    <a:chOff x="1303769" y="1394375"/>
                    <a:chExt cx="11016021" cy="3938896"/>
                  </a:xfrm>
                </p:grpSpPr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1661854" y="1394375"/>
                      <a:ext cx="2283785" cy="71000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GB" sz="1300" b="1" dirty="0">
                          <a:solidFill>
                            <a:schemeClr val="bg1"/>
                          </a:solidFill>
                        </a:rPr>
                        <a:t>Screening/run-in (2 weeks) OCS optimization phase (up to 8 weeks)</a:t>
                      </a:r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3986276" y="1394375"/>
                      <a:ext cx="5505255" cy="71000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914377"/>
                      <a:r>
                        <a:rPr lang="en-GB" sz="1300" b="1" dirty="0">
                          <a:solidFill>
                            <a:srgbClr val="FFFFFF"/>
                          </a:solidFill>
                        </a:rPr>
                        <a:t>Treatment period </a:t>
                      </a:r>
                    </a:p>
                    <a:p>
                      <a:pPr algn="ctr" defTabSz="914377"/>
                      <a:r>
                        <a:rPr lang="en-GB" sz="1300" b="1" dirty="0">
                          <a:solidFill>
                            <a:srgbClr val="FFFFFF"/>
                          </a:solidFill>
                        </a:rPr>
                        <a:t> 48 weeks</a:t>
                      </a: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9657075" y="1394375"/>
                      <a:ext cx="2503479" cy="706375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914377"/>
                      <a:r>
                        <a:rPr lang="en-GB" sz="1200" b="1" dirty="0">
                          <a:solidFill>
                            <a:srgbClr val="FFFFFF"/>
                          </a:solidFill>
                        </a:rPr>
                        <a:t>Follow-up (12 weeks) or enrollment in 1-yr LTE extension</a:t>
                      </a:r>
                    </a:p>
                  </p:txBody>
                </p:sp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1303769" y="2724597"/>
                      <a:ext cx="917957" cy="27033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914377"/>
                      <a:r>
                        <a:rPr lang="en-GB" sz="1300" b="1" dirty="0">
                          <a:solidFill>
                            <a:srgbClr val="000000"/>
                          </a:solidFill>
                        </a:rPr>
                        <a:t>Week -10</a:t>
                      </a:r>
                    </a:p>
                  </p:txBody>
                </p:sp>
                <p:cxnSp>
                  <p:nvCxnSpPr>
                    <p:cNvPr id="32" name="Straight Arrow Connector 31"/>
                    <p:cNvCxnSpPr/>
                    <p:nvPr/>
                  </p:nvCxnSpPr>
                  <p:spPr>
                    <a:xfrm>
                      <a:off x="1709306" y="2449541"/>
                      <a:ext cx="0" cy="34049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9025714" y="2724597"/>
                      <a:ext cx="924340" cy="27033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914377"/>
                      <a:r>
                        <a:rPr lang="en-GB" sz="1300" b="1" dirty="0">
                          <a:solidFill>
                            <a:srgbClr val="000000"/>
                          </a:solidFill>
                        </a:rPr>
                        <a:t>Week 48</a:t>
                      </a:r>
                      <a:r>
                        <a:rPr lang="en-GB" sz="1300" b="1" baseline="30000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GB" sz="1300" b="1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1381024" y="2724597"/>
                      <a:ext cx="938766" cy="4475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 defTabSz="914377"/>
                      <a:r>
                        <a:rPr lang="en-GB" sz="1300" b="1" dirty="0">
                          <a:solidFill>
                            <a:srgbClr val="000000"/>
                          </a:solidFill>
                        </a:rPr>
                        <a:t>Weeks 54</a:t>
                      </a:r>
                    </a:p>
                    <a:p>
                      <a:pPr algn="ctr" defTabSz="914377"/>
                      <a:r>
                        <a:rPr lang="en-GB" sz="1300" b="1" dirty="0">
                          <a:solidFill>
                            <a:srgbClr val="000000"/>
                          </a:solidFill>
                        </a:rPr>
                        <a:t>and 60</a:t>
                      </a:r>
                    </a:p>
                  </p:txBody>
                </p:sp>
                <p:grpSp>
                  <p:nvGrpSpPr>
                    <p:cNvPr id="5" name="Group 4">
                      <a:extLst>
                        <a:ext uri="{FF2B5EF4-FFF2-40B4-BE49-F238E27FC236}">
                          <a16:creationId xmlns:a16="http://schemas.microsoft.com/office/drawing/2014/main" id="{5BF0FE3E-C913-4C9A-AE88-193C711BC8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2975" y="3155232"/>
                      <a:ext cx="5913851" cy="2178039"/>
                      <a:chOff x="4042975" y="3155232"/>
                      <a:chExt cx="5913851" cy="2178039"/>
                    </a:xfrm>
                  </p:grpSpPr>
                  <p:cxnSp>
                    <p:nvCxnSpPr>
                      <p:cNvPr id="58" name="Straight Arrow Connector 57"/>
                      <p:cNvCxnSpPr>
                        <a:cxnSpLocks/>
                      </p:cNvCxnSpPr>
                      <p:nvPr/>
                    </p:nvCxnSpPr>
                    <p:spPr>
                      <a:xfrm>
                        <a:off x="9319674" y="3580752"/>
                        <a:ext cx="637152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tailEnd type="triangle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Straight Arrow Connector 58"/>
                      <p:cNvCxnSpPr>
                        <a:cxnSpLocks/>
                      </p:cNvCxnSpPr>
                      <p:nvPr/>
                    </p:nvCxnSpPr>
                    <p:spPr>
                      <a:xfrm>
                        <a:off x="9659547" y="4517589"/>
                        <a:ext cx="297278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tailEnd type="triangle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" name="Rectangle: Rounded Corners 7"/>
                      <p:cNvSpPr/>
                      <p:nvPr/>
                    </p:nvSpPr>
                    <p:spPr>
                      <a:xfrm>
                        <a:off x="4358269" y="3155232"/>
                        <a:ext cx="5119721" cy="872581"/>
                      </a:xfrm>
                      <a:prstGeom prst="roundRect">
                        <a:avLst/>
                      </a:prstGeom>
                      <a:solidFill>
                        <a:srgbClr val="D0006F"/>
                      </a:solidFill>
                      <a:ln>
                        <a:noFill/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914377"/>
                        <a:r>
                          <a:rPr lang="en-GB" sz="1300" b="1" dirty="0">
                            <a:solidFill>
                              <a:srgbClr val="FFFFFF"/>
                            </a:solidFill>
                          </a:rPr>
                          <a:t>Tezepelumab 210 mg SC Q4W </a:t>
                        </a:r>
                      </a:p>
                    </p:txBody>
                  </p:sp>
                  <p:sp>
                    <p:nvSpPr>
                      <p:cNvPr id="10" name="Rectangle: Rounded Corners 9"/>
                      <p:cNvSpPr/>
                      <p:nvPr/>
                    </p:nvSpPr>
                    <p:spPr>
                      <a:xfrm>
                        <a:off x="4358268" y="4462158"/>
                        <a:ext cx="5133261" cy="871113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/>
                    </p:spPr>
                    <p:style>
                      <a:lnRef idx="3">
                        <a:schemeClr val="lt1"/>
                      </a:lnRef>
                      <a:fillRef idx="1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914377"/>
                        <a:r>
                          <a:rPr lang="en-GB" sz="1300" b="1" dirty="0">
                            <a:solidFill>
                              <a:srgbClr val="FFFFFF"/>
                            </a:solidFill>
                          </a:rPr>
                          <a:t>Placebo SC Q4W </a:t>
                        </a:r>
                      </a:p>
                    </p:txBody>
                  </p:sp>
                  <p:grpSp>
                    <p:nvGrpSpPr>
                      <p:cNvPr id="3" name="Group 2">
                        <a:extLst>
                          <a:ext uri="{FF2B5EF4-FFF2-40B4-BE49-F238E27FC236}">
                            <a16:creationId xmlns:a16="http://schemas.microsoft.com/office/drawing/2014/main" id="{151004DD-28A3-469A-BD3B-C1BDD9069B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42975" y="3605489"/>
                        <a:ext cx="301752" cy="1346268"/>
                        <a:chOff x="4042975" y="3605489"/>
                        <a:chExt cx="301752" cy="1346268"/>
                      </a:xfrm>
                    </p:grpSpPr>
                    <p:cxnSp>
                      <p:nvCxnSpPr>
                        <p:cNvPr id="18" name="Straight Connector 17"/>
                        <p:cNvCxnSpPr/>
                        <p:nvPr/>
                      </p:nvCxnSpPr>
                      <p:spPr>
                        <a:xfrm flipH="1">
                          <a:off x="4058707" y="3605489"/>
                          <a:ext cx="0" cy="1346268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" name="Straight Arrow Connector 50"/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074223" y="3613321"/>
                          <a:ext cx="270504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triangle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5" name="Straight Arrow Connector 64"/>
                        <p:cNvCxnSpPr/>
                        <p:nvPr/>
                      </p:nvCxnSpPr>
                      <p:spPr>
                        <a:xfrm>
                          <a:off x="4042975" y="4942291"/>
                          <a:ext cx="301752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triangle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1661854" y="2138173"/>
                      <a:ext cx="10498701" cy="332412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914377"/>
                      <a:r>
                        <a:rPr lang="en-GB" sz="1300" b="1" dirty="0">
                          <a:solidFill>
                            <a:srgbClr val="FFFFFF"/>
                          </a:solidFill>
                        </a:rPr>
                        <a:t>Background medication: high-dose ICS + LABA + OCS (to be tapered down) +/-</a:t>
                      </a:r>
                      <a:r>
                        <a:rPr lang="en-GB" sz="1300" b="1" dirty="0">
                          <a:solidFill>
                            <a:srgbClr val="FFFFFF"/>
                          </a:solidFill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dirty="0">
                          <a:solidFill>
                            <a:srgbClr val="FFFFFF"/>
                          </a:solidFill>
                        </a:rPr>
                        <a:t>other controller medication</a:t>
                      </a:r>
                      <a:endParaRPr lang="en-GB" sz="1300" b="1" strike="sngStrike" dirty="0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3560013" y="2724597"/>
                      <a:ext cx="898144" cy="27033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 defTabSz="914377"/>
                      <a:r>
                        <a:rPr lang="en-GB" sz="1300" b="1" dirty="0">
                          <a:solidFill>
                            <a:srgbClr val="000000"/>
                          </a:solidFill>
                        </a:rPr>
                        <a:t>Week 0</a:t>
                      </a:r>
                    </a:p>
                  </p:txBody>
                </p:sp>
              </p:grpSp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A735A44A-A05B-414C-B7B6-B6334B2C1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60912" y="5562926"/>
                    <a:ext cx="29864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EE06410-B6C9-486E-81DB-8CD802238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60912" y="4798042"/>
                  <a:ext cx="0" cy="76809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3ACE878-B440-4BDA-9BA0-CD0FAEB1EDDF}"/>
                </a:ext>
              </a:extLst>
            </p:cNvPr>
            <p:cNvCxnSpPr>
              <a:cxnSpLocks/>
            </p:cNvCxnSpPr>
            <p:nvPr/>
          </p:nvCxnSpPr>
          <p:spPr>
            <a:xfrm>
              <a:off x="9278516" y="1772512"/>
              <a:ext cx="182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E7840BCF-C8F3-42F5-9156-38F65C941BB4}"/>
              </a:ext>
            </a:extLst>
          </p:cNvPr>
          <p:cNvSpPr/>
          <p:nvPr/>
        </p:nvSpPr>
        <p:spPr>
          <a:xfrm>
            <a:off x="4179489" y="5605947"/>
            <a:ext cx="51672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GB" sz="1200" dirty="0">
                <a:solidFill>
                  <a:srgbClr val="000000"/>
                </a:solidFill>
              </a:rPr>
              <a:t>High-dose ICS: </a:t>
            </a:r>
            <a:r>
              <a:rPr lang="en-GB" sz="1200" dirty="0">
                <a:solidFill>
                  <a:srgbClr val="000000"/>
                </a:solidFill>
                <a:cs typeface="Arial" panose="020B0604020202020204" pitchFamily="34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</a:rPr>
              <a:t>500 µg/day fluticasone DPI equivalent total daily dose</a:t>
            </a:r>
          </a:p>
        </p:txBody>
      </p:sp>
      <p:pic>
        <p:nvPicPr>
          <p:cNvPr id="57" name="Picture 56" descr="logo-small-source.png">
            <a:extLst>
              <a:ext uri="{FF2B5EF4-FFF2-40B4-BE49-F238E27FC236}">
                <a16:creationId xmlns:a16="http://schemas.microsoft.com/office/drawing/2014/main" id="{B4449511-EC6D-4571-9412-C9473681E00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372" y="76202"/>
            <a:ext cx="1219200" cy="1219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26FD0DC-C837-487F-970B-9B3E35883EE2}"/>
              </a:ext>
            </a:extLst>
          </p:cNvPr>
          <p:cNvSpPr txBox="1"/>
          <p:nvPr/>
        </p:nvSpPr>
        <p:spPr>
          <a:xfrm>
            <a:off x="9776609" y="3148783"/>
            <a:ext cx="1737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DESTINATION: LTE study</a:t>
            </a:r>
            <a:r>
              <a:rPr lang="en-GB" sz="1000" baseline="30000" dirty="0"/>
              <a:t>3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067910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Phase III Study: Key Inclusion and Exclusion Criteria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>
                <a:solidFill>
                  <a:srgbClr val="000000"/>
                </a:solidFill>
              </a:rPr>
              <a:pPr/>
              <a:t>27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E894582-EB11-46A4-9397-5FD9E77CD4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51602"/>
            <a:ext cx="10572750" cy="1005840"/>
          </a:xfrm>
        </p:spPr>
        <p:txBody>
          <a:bodyPr/>
          <a:lstStyle/>
          <a:p>
            <a:r>
              <a:rPr lang="en-US" baseline="30000" dirty="0" err="1"/>
              <a:t>a</a:t>
            </a:r>
            <a:r>
              <a:rPr lang="en-US" dirty="0" err="1"/>
              <a:t>Select</a:t>
            </a:r>
            <a:r>
              <a:rPr lang="en-US" dirty="0"/>
              <a:t> inclusion and exclusion criteria are listed. </a:t>
            </a:r>
            <a:br>
              <a:rPr lang="en-US" dirty="0"/>
            </a:br>
            <a:r>
              <a:rPr lang="en-US" dirty="0"/>
              <a:t>BD = bronchodilator; DPI = dry powder inhaler; FEV</a:t>
            </a:r>
            <a:r>
              <a:rPr lang="en-US" baseline="-25000" dirty="0"/>
              <a:t>1</a:t>
            </a:r>
            <a:r>
              <a:rPr lang="en-US" dirty="0"/>
              <a:t> = forced expiratory volume in 1 second; ICS = inhaled corticosteroid; LABA = long-acting beta-agonist; OCS = oral corticosteroid.</a:t>
            </a:r>
            <a:r>
              <a:rPr lang="pt-BR" dirty="0"/>
              <a:t> </a:t>
            </a:r>
          </a:p>
          <a:p>
            <a:r>
              <a:rPr lang="pt-BR" dirty="0"/>
              <a:t>1. Study NCT03406078. ClinicalTrials.gov website; 2. </a:t>
            </a:r>
            <a:r>
              <a:rPr lang="en-US" dirty="0"/>
              <a:t>In House Data, AstraZeneca Pharmaceuticals LP. CSP D5180C00009.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64404"/>
            <a:ext cx="5564909" cy="4359946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tIns="9144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 defTabSz="609585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defRPr/>
            </a:pPr>
            <a:r>
              <a:rPr lang="en-US" sz="1400" dirty="0"/>
              <a:t>Age 18-80 years with an asthma</a:t>
            </a:r>
            <a:r>
              <a:rPr lang="en-US" sz="1400" i="1" dirty="0"/>
              <a:t> </a:t>
            </a:r>
            <a:r>
              <a:rPr lang="en-US" sz="1400" dirty="0"/>
              <a:t>diagnosis </a:t>
            </a:r>
            <a:r>
              <a:rPr lang="en-US" sz="1400" dirty="0">
                <a:solidFill>
                  <a:srgbClr val="000000"/>
                </a:solidFill>
              </a:rPr>
              <a:t>requiring treatment with high-dose ICS and a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00"/>
                </a:solidFill>
              </a:rPr>
              <a:t>LABA for ≥3 months prior to screening</a:t>
            </a:r>
          </a:p>
          <a:p>
            <a:pPr marL="740664" lvl="1" indent="-283464" defTabSz="609585">
              <a:spcBef>
                <a:spcPts val="400"/>
              </a:spcBef>
              <a:buClr>
                <a:schemeClr val="accent1"/>
              </a:buClr>
              <a:buFont typeface="Rockwell" panose="02060603020205020403" pitchFamily="18" charset="0"/>
              <a:buChar char="–"/>
              <a:defRPr/>
            </a:pPr>
            <a:r>
              <a:rPr lang="en-US" sz="1400" dirty="0"/>
              <a:t>High-dose ICS (total daily dose &gt;500 </a:t>
            </a:r>
            <a:r>
              <a:rPr lang="en-US" sz="1400" dirty="0">
                <a:solidFill>
                  <a:schemeClr val="dk1"/>
                </a:solidFill>
              </a:rPr>
              <a:t>µg fluticasone propionate DPI equivalent ≥3 months prior to screening</a:t>
            </a:r>
          </a:p>
          <a:p>
            <a:pPr marL="740664" lvl="1" indent="-283464" defTabSz="609585">
              <a:spcBef>
                <a:spcPts val="400"/>
              </a:spcBef>
              <a:buClr>
                <a:schemeClr val="accent1"/>
              </a:buClr>
              <a:buFont typeface="Rockwell" panose="02060603020205020403" pitchFamily="18" charset="0"/>
              <a:buChar char="–"/>
              <a:defRPr/>
            </a:pPr>
            <a:r>
              <a:rPr lang="en-US" sz="1400" dirty="0">
                <a:solidFill>
                  <a:schemeClr val="dk1"/>
                </a:solidFill>
              </a:rPr>
              <a:t>With or without additional controller medications for         ≥3 months</a:t>
            </a:r>
          </a:p>
          <a:p>
            <a:pPr marL="283464" lvl="1" defTabSz="609585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</a:rPr>
              <a:t>Weight: ≥40 kg</a:t>
            </a:r>
          </a:p>
          <a:p>
            <a:pPr marL="283464" lvl="1" defTabSz="609585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</a:rPr>
              <a:t>OCS treatment for ≥6 months prior to screening and on a stable daily dose of ≥7.5 to ≤30 mg (prednisone or prednisolone equivalent) for ≥1 month</a:t>
            </a:r>
          </a:p>
          <a:p>
            <a:pPr marL="283464" lvl="1" defTabSz="609585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Morning pre-BD FEV</a:t>
            </a:r>
            <a:r>
              <a:rPr lang="en-US" sz="1400" baseline="-25000" dirty="0"/>
              <a:t>1</a:t>
            </a:r>
            <a:r>
              <a:rPr lang="en-US" sz="1400" dirty="0"/>
              <a:t> &lt;80% predicted value at Visit 1 or 2</a:t>
            </a:r>
          </a:p>
          <a:p>
            <a:pPr marL="283464" lvl="1" defTabSz="609585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Documented history of ≥1 asthma exacerbations treated with systemic corticosteroids or hospitalization within the past          12 months </a:t>
            </a:r>
          </a:p>
          <a:p>
            <a:pPr marL="283464" lvl="1" defTabSz="609585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</a:rPr>
              <a:t>Post-BD (albuterol or salbutamol) reversibility of FEV</a:t>
            </a:r>
            <a:r>
              <a:rPr lang="en-US" sz="1400" baseline="-25000" dirty="0">
                <a:solidFill>
                  <a:schemeClr val="dk1"/>
                </a:solidFill>
              </a:rPr>
              <a:t>1</a:t>
            </a:r>
            <a:r>
              <a:rPr lang="en-US" sz="1400" dirty="0">
                <a:solidFill>
                  <a:schemeClr val="dk1"/>
                </a:solidFill>
              </a:rPr>
              <a:t> ≥12% and ≥200 mL during screening or in the past 12 months</a:t>
            </a:r>
            <a:endParaRPr lang="en-US" sz="1400" dirty="0"/>
          </a:p>
          <a:p>
            <a:pPr marL="228594" indent="-228594" defTabSz="609570">
              <a:spcBef>
                <a:spcPts val="800"/>
              </a:spcBef>
              <a:buClr>
                <a:srgbClr val="7F134C"/>
              </a:buClr>
              <a:buFont typeface="Arial" panose="020B0604020202020204" pitchFamily="34" charset="0"/>
              <a:buChar char="•"/>
              <a:defRPr/>
            </a:pP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324333"/>
            <a:ext cx="5574145" cy="4426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1"/>
                </a:solidFill>
                <a:cs typeface="Arial" charset="0"/>
              </a:rPr>
              <a:t>Inclusion criteria</a:t>
            </a:r>
            <a:r>
              <a:rPr lang="en-US" sz="2000" b="1" baseline="30000" dirty="0">
                <a:solidFill>
                  <a:schemeClr val="accent1"/>
                </a:solidFill>
                <a:cs typeface="Arial" charset="0"/>
              </a:rPr>
              <a:t>1,2a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2727" y="1324333"/>
            <a:ext cx="5577840" cy="4426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1"/>
                </a:solidFill>
                <a:cs typeface="Arial" charset="0"/>
              </a:rPr>
              <a:t>Exclusion criteria</a:t>
            </a:r>
            <a:r>
              <a:rPr lang="en-US" sz="2000" b="1" baseline="30000" dirty="0">
                <a:solidFill>
                  <a:schemeClr val="accent1"/>
                </a:solidFill>
                <a:cs typeface="Arial" charset="0"/>
              </a:rPr>
              <a:t>1,2a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DA3318-DB37-49D0-9EFC-6CD3097BD4C7}"/>
              </a:ext>
            </a:extLst>
          </p:cNvPr>
          <p:cNvSpPr txBox="1">
            <a:spLocks/>
          </p:cNvSpPr>
          <p:nvPr/>
        </p:nvSpPr>
        <p:spPr>
          <a:xfrm>
            <a:off x="6195658" y="1764403"/>
            <a:ext cx="5564909" cy="435994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tIns="9144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sz="1400" dirty="0">
                <a:solidFill>
                  <a:schemeClr val="dk1"/>
                </a:solidFill>
              </a:rPr>
              <a:t>Clinically important pulmonary disease other than asthma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History of a clinically significant infection requiring treatment with antibiotics or antivirals &lt;2 weeks before screening or during run-in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>
                <a:solidFill>
                  <a:schemeClr val="dk1"/>
                </a:solidFill>
              </a:rPr>
              <a:t>Clinically significant asthma exacerbation, including those requiring use of systemic corticosteroids or increase in the maintenance dose of OCS within 30 days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Current smoker or ex-smoker with a smoking history of                  ≥10 pack-years 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Pregnant or breastfeeding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History of chronic alcohol or drug abuse within 12 months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History of anaphylaxis to any other biologic therapy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Use of biologics within 4 months or 5 half-lives of randomization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Use of immunosuppressive medications</a:t>
            </a:r>
          </a:p>
          <a:p>
            <a:pPr marL="0" indent="0" defTabSz="609570">
              <a:spcBef>
                <a:spcPts val="800"/>
              </a:spcBef>
              <a:buClr>
                <a:srgbClr val="7F134C"/>
              </a:buClr>
              <a:buNone/>
              <a:defRPr/>
            </a:pPr>
            <a:endParaRPr lang="en-GB" sz="1400" dirty="0"/>
          </a:p>
        </p:txBody>
      </p:sp>
      <p:pic>
        <p:nvPicPr>
          <p:cNvPr id="14" name="Picture 13" descr="logo-small-source.png">
            <a:extLst>
              <a:ext uri="{FF2B5EF4-FFF2-40B4-BE49-F238E27FC236}">
                <a16:creationId xmlns:a16="http://schemas.microsoft.com/office/drawing/2014/main" id="{F664AF07-E80D-4372-8595-4A4E7F6236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372" y="7620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07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26BD5EBF-A041-4E7A-AF4F-E578EA35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SOURCE: Key Efficacy and Safety Endpoints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7B1CE-49C0-4C0B-AF0D-EF7E9D21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F54F3-C349-4609-AFEE-01462D5C7942}" type="slidenum">
              <a:rPr lang="en-GB" noProof="0" smtClean="0"/>
              <a:pPr lvl="0"/>
              <a:t>28</a:t>
            </a:fld>
            <a:endParaRPr lang="en-GB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5AD06-504E-4361-8316-AA6C534B80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5851602"/>
            <a:ext cx="10848753" cy="1005840"/>
          </a:xfrm>
        </p:spPr>
        <p:txBody>
          <a:bodyPr>
            <a:normAutofit/>
          </a:bodyPr>
          <a:lstStyle/>
          <a:p>
            <a:pPr marL="0" lvl="1">
              <a:spcBef>
                <a:spcPts val="300"/>
              </a:spcBef>
            </a:pPr>
            <a:r>
              <a:rPr lang="en-GB" sz="900" dirty="0"/>
              <a:t>ACQ-6 = </a:t>
            </a:r>
            <a:r>
              <a:rPr lang="fr-FR" sz="900" dirty="0"/>
              <a:t>Asthma Control Questionnaire-6 items; </a:t>
            </a:r>
            <a:r>
              <a:rPr lang="fr-FR" sz="900" dirty="0" err="1"/>
              <a:t>AEs</a:t>
            </a:r>
            <a:r>
              <a:rPr lang="fr-FR" sz="900" dirty="0"/>
              <a:t> = adverse </a:t>
            </a:r>
            <a:r>
              <a:rPr lang="fr-FR" sz="900" dirty="0" err="1"/>
              <a:t>events</a:t>
            </a:r>
            <a:r>
              <a:rPr lang="fr-FR" sz="900" dirty="0"/>
              <a:t>; </a:t>
            </a:r>
            <a:r>
              <a:rPr lang="en-GB" sz="900" dirty="0"/>
              <a:t>AQLQ(s) +12 = </a:t>
            </a:r>
            <a:r>
              <a:rPr lang="en-US" sz="900" dirty="0"/>
              <a:t>Asthma Quality of Life Questionnaire for patients age 12 years and older; ASD = asthma symptom diary; </a:t>
            </a:r>
            <a:r>
              <a:rPr lang="en-GB" sz="900" dirty="0"/>
              <a:t>BD = bronchodilator; </a:t>
            </a:r>
            <a:r>
              <a:rPr lang="en-GB" sz="900" dirty="0" err="1"/>
              <a:t>Fe</a:t>
            </a:r>
            <a:r>
              <a:rPr lang="en-GB" sz="900" baseline="-25000" dirty="0" err="1"/>
              <a:t>NO</a:t>
            </a:r>
            <a:r>
              <a:rPr lang="en-GB" sz="900" dirty="0"/>
              <a:t> = </a:t>
            </a:r>
            <a:r>
              <a:rPr lang="en-US" sz="900" dirty="0"/>
              <a:t>fractional exhaled nitric oxide; </a:t>
            </a:r>
            <a:r>
              <a:rPr lang="en-GB" sz="900" dirty="0"/>
              <a:t>FEV</a:t>
            </a:r>
            <a:r>
              <a:rPr lang="en-GB" sz="900" baseline="-25000" dirty="0"/>
              <a:t>1</a:t>
            </a:r>
            <a:r>
              <a:rPr lang="en-GB" sz="900" dirty="0"/>
              <a:t> = </a:t>
            </a:r>
            <a:r>
              <a:rPr lang="en-US" sz="900" dirty="0"/>
              <a:t>forced expiratory volume in 1 second; Ig = immunoglobulin; OCS = oral corticosteroid; PEF = peak expiratory flow; SGRQ = </a:t>
            </a:r>
            <a:r>
              <a:rPr lang="en-US" sz="900" dirty="0">
                <a:solidFill>
                  <a:schemeClr val="dk1"/>
                </a:solidFill>
              </a:rPr>
              <a:t>St. George’s Respiratory Questionnaire</a:t>
            </a:r>
            <a:r>
              <a:rPr lang="en-US" sz="900" dirty="0"/>
              <a:t>.</a:t>
            </a:r>
            <a:r>
              <a:rPr lang="pt-BR" sz="900" dirty="0"/>
              <a:t> </a:t>
            </a:r>
          </a:p>
          <a:p>
            <a:pPr marL="0" lvl="1">
              <a:spcBef>
                <a:spcPts val="0"/>
              </a:spcBef>
            </a:pPr>
            <a:r>
              <a:rPr lang="pt-BR" sz="900" dirty="0"/>
              <a:t>1. Study NCT03406078. ClinicalTrials.gov website; 2. </a:t>
            </a:r>
            <a:r>
              <a:rPr lang="en-US" sz="900" dirty="0"/>
              <a:t>In House Data, AstraZeneca Pharmaceuticals LP. CSP D5180C00009.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4A9372-6D4A-4521-8149-08B6266F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337940"/>
              </p:ext>
            </p:extLst>
          </p:nvPr>
        </p:nvGraphicFramePr>
        <p:xfrm>
          <a:off x="476201" y="1159229"/>
          <a:ext cx="11012077" cy="513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6073">
                  <a:extLst>
                    <a:ext uri="{9D8B030D-6E8A-4147-A177-3AD203B41FA5}">
                      <a16:colId xmlns:a16="http://schemas.microsoft.com/office/drawing/2014/main" val="2384091659"/>
                    </a:ext>
                  </a:extLst>
                </a:gridCol>
                <a:gridCol w="7546004">
                  <a:extLst>
                    <a:ext uri="{9D8B030D-6E8A-4147-A177-3AD203B41FA5}">
                      <a16:colId xmlns:a16="http://schemas.microsoft.com/office/drawing/2014/main" val="1872635347"/>
                    </a:ext>
                  </a:extLst>
                </a:gridCol>
              </a:tblGrid>
              <a:tr h="2824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Endpoint</a:t>
                      </a:r>
                      <a:r>
                        <a:rPr lang="en-US" sz="1400" b="1" kern="1200" baseline="30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endParaRPr lang="en-US" sz="1400" b="1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34879"/>
                  </a:ext>
                </a:extLst>
              </a:tr>
              <a:tr h="4622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Primary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endpoint</a:t>
                      </a:r>
                      <a:endParaRPr lang="en-US" sz="1400" b="1" baseline="3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Categorized percentage reduction from baseline in daily OCS dose while not losing asthma control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612651"/>
                  </a:ext>
                </a:extLst>
              </a:tr>
              <a:tr h="2824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Key secondary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endpoint</a:t>
                      </a:r>
                      <a:endParaRPr lang="en-US" sz="1400" b="1" baseline="3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CCFF6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Annualized </a:t>
                      </a:r>
                      <a:r>
                        <a:rPr lang="en-US" sz="1400" baseline="0" dirty="0">
                          <a:latin typeface="+mn-lt"/>
                        </a:rPr>
                        <a:t>asthma exacerbation rate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707653"/>
                  </a:ext>
                </a:extLst>
              </a:tr>
              <a:tr h="25338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Selected secondary endpoints</a:t>
                      </a:r>
                      <a:endParaRPr lang="en-US" sz="1400" b="1" baseline="3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3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Proportion of patients with: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 reduction in daily OCS dose 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≥50% reduction in daily OCS dose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Daily OCS dose ≤5 mg at Week 48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Change from baseline in: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Pre-BD FEV</a:t>
                      </a:r>
                      <a:r>
                        <a:rPr lang="en-US" sz="13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Weekly mean daily ASD score 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Weekly mean rescue medication use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home PEF (morning and evening) 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Weekly mean number of night-time awakenings due to asthma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ACQ-6 score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AQLQ(s)+12 total score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Peripheral blood eosinophil counts, Fe</a:t>
                      </a:r>
                      <a:r>
                        <a:rPr lang="en-US" sz="13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3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3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otal serum </a:t>
                      </a:r>
                      <a:r>
                        <a:rPr lang="en-US" sz="13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IgE</a:t>
                      </a:r>
                      <a:endParaRPr lang="en-US" sz="13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969778"/>
                  </a:ext>
                </a:extLst>
              </a:tr>
              <a:tr h="2824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Safety assessments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AEs</a:t>
                      </a:r>
                      <a:r>
                        <a:rPr lang="en-US" sz="1400" baseline="0" dirty="0">
                          <a:latin typeface="+mn-lt"/>
                        </a:rPr>
                        <a:t> and </a:t>
                      </a:r>
                      <a:r>
                        <a:rPr lang="en-US" sz="1400" dirty="0">
                          <a:latin typeface="+mn-lt"/>
                        </a:rPr>
                        <a:t>serious AEs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213455"/>
                  </a:ext>
                </a:extLst>
              </a:tr>
              <a:tr h="4836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Selected exploratory endpoints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SGRQ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Serum biomarkers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679305"/>
                  </a:ext>
                </a:extLst>
              </a:tr>
            </a:tbl>
          </a:graphicData>
        </a:graphic>
      </p:graphicFrame>
      <p:pic>
        <p:nvPicPr>
          <p:cNvPr id="13" name="Picture 12" descr="logo-small-source.png">
            <a:extLst>
              <a:ext uri="{FF2B5EF4-FFF2-40B4-BE49-F238E27FC236}">
                <a16:creationId xmlns:a16="http://schemas.microsoft.com/office/drawing/2014/main" id="{58054801-EBD8-441C-AB54-B9ACFE7714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372" y="7620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7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Unmet Need in Asthma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80837A-5D85-4B34-9DC7-72FB0E9B1C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SoC = standard of care.</a:t>
            </a:r>
          </a:p>
          <a:p>
            <a:r>
              <a:rPr lang="en-US" dirty="0"/>
              <a:t>1. Global Initiative for Asthma. Global Asthma Report 2018. </a:t>
            </a:r>
            <a:r>
              <a:rPr lang="en-US" dirty="0">
                <a:cs typeface="Arial" panose="020B0604020202020204" pitchFamily="34" charset="0"/>
              </a:rPr>
              <a:t>http://www.globalasthmareport.org/Global%20Asthma%20Report%202018.pdf; 2. </a:t>
            </a:r>
            <a:r>
              <a:rPr lang="en-NZ" dirty="0">
                <a:cs typeface="Arial" panose="020B0604020202020204" pitchFamily="34" charset="0"/>
              </a:rPr>
              <a:t>Chung KF et al. </a:t>
            </a:r>
            <a:r>
              <a:rPr lang="en-NZ" i="1" dirty="0" err="1">
                <a:cs typeface="Arial" panose="020B0604020202020204" pitchFamily="34" charset="0"/>
              </a:rPr>
              <a:t>Eur</a:t>
            </a:r>
            <a:r>
              <a:rPr lang="en-NZ" i="1" dirty="0">
                <a:cs typeface="Arial" panose="020B0604020202020204" pitchFamily="34" charset="0"/>
              </a:rPr>
              <a:t> </a:t>
            </a:r>
            <a:r>
              <a:rPr lang="en-NZ" i="1" dirty="0" err="1">
                <a:cs typeface="Arial" panose="020B0604020202020204" pitchFamily="34" charset="0"/>
              </a:rPr>
              <a:t>Respir</a:t>
            </a:r>
            <a:r>
              <a:rPr lang="en-NZ" i="1" dirty="0">
                <a:cs typeface="Arial" panose="020B0604020202020204" pitchFamily="34" charset="0"/>
              </a:rPr>
              <a:t> J </a:t>
            </a:r>
            <a:r>
              <a:rPr lang="en-NZ" dirty="0">
                <a:cs typeface="Arial" panose="020B0604020202020204" pitchFamily="34" charset="0"/>
              </a:rPr>
              <a:t>2014;43:343-373; 3. </a:t>
            </a:r>
            <a:r>
              <a:rPr lang="en-US" dirty="0">
                <a:cs typeface="Arial" panose="020B0604020202020204" pitchFamily="34" charset="0"/>
              </a:rPr>
              <a:t>Chastek B et al. </a:t>
            </a:r>
            <a:r>
              <a:rPr lang="en-US" i="1" dirty="0">
                <a:cs typeface="Arial" panose="020B0604020202020204" pitchFamily="34" charset="0"/>
              </a:rPr>
              <a:t>J </a:t>
            </a:r>
            <a:r>
              <a:rPr lang="en-US" i="1" dirty="0" err="1">
                <a:cs typeface="Arial" panose="020B0604020202020204" pitchFamily="34" charset="0"/>
              </a:rPr>
              <a:t>Manag</a:t>
            </a:r>
            <a:r>
              <a:rPr lang="en-US" i="1" dirty="0">
                <a:cs typeface="Arial" panose="020B0604020202020204" pitchFamily="34" charset="0"/>
              </a:rPr>
              <a:t> Care Spec Pharm. </a:t>
            </a:r>
            <a:r>
              <a:rPr lang="en-US" dirty="0">
                <a:cs typeface="Arial" panose="020B0604020202020204" pitchFamily="34" charset="0"/>
              </a:rPr>
              <a:t>2016;22:848-861; 4. Sadatsafavi M et al. </a:t>
            </a:r>
            <a:r>
              <a:rPr lang="en-US" i="1" dirty="0">
                <a:cs typeface="Arial" panose="020B0604020202020204" pitchFamily="34" charset="0"/>
              </a:rPr>
              <a:t>Can </a:t>
            </a:r>
            <a:r>
              <a:rPr lang="en-US" i="1" dirty="0" err="1">
                <a:cs typeface="Arial" panose="020B0604020202020204" pitchFamily="34" charset="0"/>
              </a:rPr>
              <a:t>Respir</a:t>
            </a:r>
            <a:r>
              <a:rPr lang="en-US" i="1" dirty="0">
                <a:cs typeface="Arial" panose="020B0604020202020204" pitchFamily="34" charset="0"/>
              </a:rPr>
              <a:t> J. </a:t>
            </a:r>
            <a:r>
              <a:rPr lang="en-US" dirty="0">
                <a:cs typeface="Arial" panose="020B0604020202020204" pitchFamily="34" charset="0"/>
              </a:rPr>
              <a:t>2010;17:74-80; 5. Zeiger RS et al. </a:t>
            </a:r>
            <a:r>
              <a:rPr lang="en-US" i="1" dirty="0">
                <a:cs typeface="Arial" panose="020B0604020202020204" pitchFamily="34" charset="0"/>
              </a:rPr>
              <a:t>J Allergy </a:t>
            </a:r>
            <a:r>
              <a:rPr lang="en-US" i="1" dirty="0" err="1">
                <a:cs typeface="Arial" panose="020B0604020202020204" pitchFamily="34" charset="0"/>
              </a:rPr>
              <a:t>Clin</a:t>
            </a:r>
            <a:r>
              <a:rPr lang="en-US" i="1" dirty="0">
                <a:cs typeface="Arial" panose="020B0604020202020204" pitchFamily="34" charset="0"/>
              </a:rPr>
              <a:t> Immunol </a:t>
            </a:r>
            <a:r>
              <a:rPr lang="en-US" i="1" dirty="0" err="1">
                <a:cs typeface="Arial" panose="020B0604020202020204" pitchFamily="34" charset="0"/>
              </a:rPr>
              <a:t>Pract</a:t>
            </a:r>
            <a:r>
              <a:rPr lang="en-US" i="1" dirty="0">
                <a:cs typeface="Arial" panose="020B0604020202020204" pitchFamily="34" charset="0"/>
              </a:rPr>
              <a:t>.</a:t>
            </a:r>
            <a:r>
              <a:rPr lang="en-US" dirty="0">
                <a:cs typeface="Arial" panose="020B0604020202020204" pitchFamily="34" charset="0"/>
              </a:rPr>
              <a:t> 2015;3:986-990; </a:t>
            </a:r>
            <a:r>
              <a:rPr lang="en-NZ" dirty="0">
                <a:cs typeface="Arial" panose="020B0604020202020204" pitchFamily="34" charset="0"/>
              </a:rPr>
              <a:t>6. </a:t>
            </a:r>
            <a:r>
              <a:rPr lang="en-US" dirty="0"/>
              <a:t>Global Initiative for Asthma. Global Strategy for Asthma Management and Prevention, 2018. http://ginasthma.org/2018-gina-report-global-strategy-for-asthma-management-and-prevention/; 7. </a:t>
            </a:r>
            <a:r>
              <a:rPr lang="en-US" dirty="0">
                <a:cs typeface="Arial" panose="020B0604020202020204" pitchFamily="34" charset="0"/>
              </a:rPr>
              <a:t>Reddel HK et al. </a:t>
            </a:r>
            <a:r>
              <a:rPr lang="en-US" i="1" dirty="0" err="1">
                <a:cs typeface="Arial" panose="020B0604020202020204" pitchFamily="34" charset="0"/>
              </a:rPr>
              <a:t>Eur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Respir</a:t>
            </a:r>
            <a:r>
              <a:rPr lang="en-US" i="1" dirty="0">
                <a:cs typeface="Arial" panose="020B0604020202020204" pitchFamily="34" charset="0"/>
              </a:rPr>
              <a:t> J. </a:t>
            </a:r>
            <a:r>
              <a:rPr lang="en-US" dirty="0">
                <a:cs typeface="Arial" panose="020B0604020202020204" pitchFamily="34" charset="0"/>
              </a:rPr>
              <a:t>2015;46:622-639; 8. Wenzel SE. </a:t>
            </a:r>
            <a:r>
              <a:rPr lang="en-US" i="1" dirty="0">
                <a:cs typeface="Arial" panose="020B0604020202020204" pitchFamily="34" charset="0"/>
              </a:rPr>
              <a:t>Lancet. </a:t>
            </a:r>
            <a:r>
              <a:rPr lang="en-US" dirty="0">
                <a:cs typeface="Arial" panose="020B0604020202020204" pitchFamily="34" charset="0"/>
              </a:rPr>
              <a:t>2006;368:804-813; 9. </a:t>
            </a:r>
            <a:r>
              <a:rPr lang="en-GB" dirty="0">
                <a:cs typeface="Arial" panose="020B0604020202020204" pitchFamily="34" charset="0"/>
              </a:rPr>
              <a:t>Kitajima M et al. </a:t>
            </a:r>
            <a:r>
              <a:rPr lang="en-GB" i="1" dirty="0">
                <a:cs typeface="Arial" panose="020B0604020202020204" pitchFamily="34" charset="0"/>
              </a:rPr>
              <a:t>Eur J Immunol. </a:t>
            </a:r>
            <a:r>
              <a:rPr lang="en-GB" dirty="0">
                <a:cs typeface="Arial" panose="020B0604020202020204" pitchFamily="34" charset="0"/>
              </a:rPr>
              <a:t>2011;41:1862-1871; 10. </a:t>
            </a:r>
            <a:r>
              <a:rPr lang="en-NZ" dirty="0">
                <a:cs typeface="Arial" panose="020B0604020202020204" pitchFamily="34" charset="0"/>
              </a:rPr>
              <a:t>Watanabe N et al. </a:t>
            </a:r>
            <a:r>
              <a:rPr lang="en-NZ" i="1" dirty="0">
                <a:cs typeface="Arial" panose="020B0604020202020204" pitchFamily="34" charset="0"/>
              </a:rPr>
              <a:t>Nat Immunol. </a:t>
            </a:r>
            <a:r>
              <a:rPr lang="en-NZ" dirty="0">
                <a:cs typeface="Arial" panose="020B0604020202020204" pitchFamily="34" charset="0"/>
              </a:rPr>
              <a:t>2004;5:426-434.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Asthma is a chronic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heterogeneous inflammatory airway disease that affects approximately    339 million people worldwide,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up to 10% of whom have severe asthma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</a:p>
          <a:p>
            <a:pPr marL="0" indent="0">
              <a:spcBef>
                <a:spcPts val="1000"/>
              </a:spcBef>
              <a:buNone/>
            </a:pPr>
            <a:endParaRPr lang="en-GB" dirty="0"/>
          </a:p>
          <a:p>
            <a:r>
              <a:rPr lang="en-US" dirty="0">
                <a:cs typeface="Arial" charset="0"/>
              </a:rPr>
              <a:t>Patients with severe asthma have a high burden of disease and often experience recurrent</a:t>
            </a:r>
            <a:r>
              <a:rPr lang="en-US" i="1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exacerbations and hospital admissions despite SoC treatment</a:t>
            </a:r>
            <a:r>
              <a:rPr lang="en-US" baseline="30000" dirty="0">
                <a:cs typeface="Arial" charset="0"/>
              </a:rPr>
              <a:t>3</a:t>
            </a:r>
            <a:r>
              <a:rPr lang="en-GB" baseline="30000" dirty="0">
                <a:cs typeface="Arial" charset="0"/>
              </a:rPr>
              <a:t>-5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endParaRPr lang="en-GB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Multiple inflammatory pathways are involved in the pathogenesis of asthma.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6-8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Blocking several inflammatory pathways will broaden the asthma patient population that will benefit from treatment with a biologic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9,10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6694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26BD5EBF-A041-4E7A-AF4F-E578EA35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SOURCE: Additional Efficacy Endpoints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7B1CE-49C0-4C0B-AF0D-EF7E9D21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F54F3-C349-4609-AFEE-01462D5C7942}" type="slidenum">
              <a:rPr lang="en-GB" noProof="0" smtClean="0"/>
              <a:pPr lvl="0"/>
              <a:t>29</a:t>
            </a:fld>
            <a:endParaRPr lang="en-GB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A580D-DC6B-49EB-9E54-68ABFD4891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>
              <a:spcBef>
                <a:spcPts val="300"/>
              </a:spcBef>
            </a:pPr>
            <a:r>
              <a:rPr lang="en-US" sz="1000" dirty="0"/>
              <a:t>ADA = </a:t>
            </a:r>
            <a:r>
              <a:rPr lang="en-US" sz="1000" dirty="0">
                <a:solidFill>
                  <a:schemeClr val="dk1"/>
                </a:solidFill>
              </a:rPr>
              <a:t>antidrug antibodies;</a:t>
            </a:r>
            <a:r>
              <a:rPr lang="en-US" sz="1000" dirty="0"/>
              <a:t> EQ-5D-5L = European Quality of Life-5 Dimensions-5 Levels Questionnaire; nAB = </a:t>
            </a:r>
            <a:r>
              <a:rPr lang="en-US" sz="1000" dirty="0">
                <a:solidFill>
                  <a:schemeClr val="dk1"/>
                </a:solidFill>
              </a:rPr>
              <a:t>neutralizing antibodies; </a:t>
            </a:r>
            <a:r>
              <a:rPr lang="en-US" sz="1000" dirty="0"/>
              <a:t>WPAI + CIQ = Work Productivity and Activity Impairment Questionnaire and Classroom Impairment Questionnaire.</a:t>
            </a:r>
          </a:p>
          <a:p>
            <a:pPr lvl="1">
              <a:spcBef>
                <a:spcPts val="300"/>
              </a:spcBef>
            </a:pPr>
            <a:r>
              <a:rPr lang="pt-BR" sz="1000" dirty="0"/>
              <a:t>Study NCT03406078. ClinicalTrials.gov website.</a:t>
            </a:r>
            <a:endParaRPr lang="en-US" sz="1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4A9372-6D4A-4521-8149-08B6266F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44014"/>
              </p:ext>
            </p:extLst>
          </p:nvPr>
        </p:nvGraphicFramePr>
        <p:xfrm>
          <a:off x="580469" y="2063105"/>
          <a:ext cx="11001930" cy="2296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5713">
                  <a:extLst>
                    <a:ext uri="{9D8B030D-6E8A-4147-A177-3AD203B41FA5}">
                      <a16:colId xmlns:a16="http://schemas.microsoft.com/office/drawing/2014/main" val="2384091659"/>
                    </a:ext>
                  </a:extLst>
                </a:gridCol>
                <a:gridCol w="7886217">
                  <a:extLst>
                    <a:ext uri="{9D8B030D-6E8A-4147-A177-3AD203B41FA5}">
                      <a16:colId xmlns:a16="http://schemas.microsoft.com/office/drawing/2014/main" val="1872635347"/>
                    </a:ext>
                  </a:extLst>
                </a:gridCol>
              </a:tblGrid>
              <a:tr h="4072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Endpoint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34879"/>
                  </a:ext>
                </a:extLst>
              </a:tr>
              <a:tr h="18848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Secondary endpoints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Asthma-specific resource utilization (</a:t>
                      </a:r>
                      <a:r>
                        <a:rPr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eg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unscheduled physician visits, unscheduled phone calls to physicians, use of other asthma medications)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WPAI + CIQ score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Pharmacokinetic parameters: serum trough concentrations of tezepelumab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 and nAB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EQ-5D-5L score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612651"/>
                  </a:ext>
                </a:extLst>
              </a:tr>
            </a:tbl>
          </a:graphicData>
        </a:graphic>
      </p:graphicFrame>
      <p:pic>
        <p:nvPicPr>
          <p:cNvPr id="8" name="Picture 7" descr="logo-small-source.png">
            <a:extLst>
              <a:ext uri="{FF2B5EF4-FFF2-40B4-BE49-F238E27FC236}">
                <a16:creationId xmlns:a16="http://schemas.microsoft.com/office/drawing/2014/main" id="{C8DB0E6C-3F6A-46E3-966C-DA382B1A84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372" y="7620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45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26BD5EBF-A041-4E7A-AF4F-E578EA35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SOURCE: Additional Efficacy and Safety Endpoints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7B1CE-49C0-4C0B-AF0D-EF7E9D21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F54F3-C349-4609-AFEE-01462D5C7942}" type="slidenum">
              <a:rPr lang="en-GB" noProof="0" smtClean="0"/>
              <a:pPr lvl="0"/>
              <a:t>30</a:t>
            </a:fld>
            <a:endParaRPr lang="en-GB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93C076-D7B1-4AD4-9F60-DE61E8A543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609585">
              <a:spcBef>
                <a:spcPts val="0"/>
              </a:spcBef>
              <a:buClrTx/>
              <a:defRPr/>
            </a:pPr>
            <a:r>
              <a:rPr lang="en-GB" dirty="0"/>
              <a:t>BD = bronchodilator; </a:t>
            </a:r>
            <a:r>
              <a:rPr lang="en-US" dirty="0"/>
              <a:t>FEV</a:t>
            </a:r>
            <a:r>
              <a:rPr lang="en-US" baseline="-25000" dirty="0"/>
              <a:t>1 </a:t>
            </a:r>
            <a:r>
              <a:rPr lang="en-US" dirty="0"/>
              <a:t>=</a:t>
            </a:r>
            <a:r>
              <a:rPr lang="en-US" baseline="-25000" dirty="0"/>
              <a:t> </a:t>
            </a:r>
            <a:r>
              <a:rPr lang="en-US" dirty="0"/>
              <a:t>forced expiratory volume in 1 second; Ig = immunoglobulin.</a:t>
            </a:r>
          </a:p>
          <a:p>
            <a:pPr defTabSz="609585">
              <a:spcBef>
                <a:spcPts val="0"/>
              </a:spcBef>
              <a:buClrTx/>
              <a:defRPr/>
            </a:pPr>
            <a:r>
              <a:rPr lang="en-US" dirty="0"/>
              <a:t>In House Data, AstraZeneca Pharmaceuticals LP. CSP D5180C00009.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4A9372-6D4A-4521-8149-08B6266F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520704"/>
              </p:ext>
            </p:extLst>
          </p:nvPr>
        </p:nvGraphicFramePr>
        <p:xfrm>
          <a:off x="627321" y="1693023"/>
          <a:ext cx="10977283" cy="3082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7603">
                  <a:extLst>
                    <a:ext uri="{9D8B030D-6E8A-4147-A177-3AD203B41FA5}">
                      <a16:colId xmlns:a16="http://schemas.microsoft.com/office/drawing/2014/main" val="2384091659"/>
                    </a:ext>
                  </a:extLst>
                </a:gridCol>
                <a:gridCol w="7499680">
                  <a:extLst>
                    <a:ext uri="{9D8B030D-6E8A-4147-A177-3AD203B41FA5}">
                      <a16:colId xmlns:a16="http://schemas.microsoft.com/office/drawing/2014/main" val="1872635347"/>
                    </a:ext>
                  </a:extLst>
                </a:gridCol>
              </a:tblGrid>
              <a:tr h="4855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Endpoint</a:t>
                      </a:r>
                    </a:p>
                  </a:txBody>
                  <a:tcPr marL="121920" marR="121920" marT="60960" marB="6096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21920" marR="121920" marT="60960" marB="6096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34879"/>
                  </a:ext>
                </a:extLst>
              </a:tr>
              <a:tr h="153576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Exploratory endpoints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v-SE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 from baseline in: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Post-BD FEV</a:t>
                      </a:r>
                      <a:r>
                        <a:rPr lang="en-US" sz="16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v-SE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Allergen-specific IgE, and total IgE, IgA, IgG, and IgM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Serum, transcriptomic, and optional pharmacogenic biomarkers 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707653"/>
                  </a:ext>
                </a:extLst>
              </a:tr>
              <a:tr h="106094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Safety endpoints</a:t>
                      </a: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Laboratory parameters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Digital electrocardiogram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Vital signs</a:t>
                      </a:r>
                      <a:endParaRPr lang="en-US" sz="1600" dirty="0"/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51797"/>
                  </a:ext>
                </a:extLst>
              </a:tr>
            </a:tbl>
          </a:graphicData>
        </a:graphic>
      </p:graphicFrame>
      <p:pic>
        <p:nvPicPr>
          <p:cNvPr id="8" name="Picture 7" descr="logo-small-source.png">
            <a:extLst>
              <a:ext uri="{FF2B5EF4-FFF2-40B4-BE49-F238E27FC236}">
                <a16:creationId xmlns:a16="http://schemas.microsoft.com/office/drawing/2014/main" id="{2A8D84DA-1852-46FA-AA61-3F3510FB8B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372" y="7620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28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E191AC-F810-424F-AB60-9336BB48D675}"/>
              </a:ext>
            </a:extLst>
          </p:cNvPr>
          <p:cNvCxnSpPr/>
          <p:nvPr/>
        </p:nvCxnSpPr>
        <p:spPr>
          <a:xfrm>
            <a:off x="8107242" y="2502484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2759A84-76BD-4A99-87CD-047D4973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DESTINATION Phase III Study: Design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Flow From NAVIGATOR and SOURCE Into DESTINATION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3C4F54F3-C349-4609-AFEE-01462D5C7942}" type="slidenum">
              <a:rPr lang="en-GB">
                <a:solidFill>
                  <a:srgbClr val="000000"/>
                </a:solidFill>
                <a:latin typeface="Arial" panose="020B0604020202020204"/>
              </a:rPr>
              <a:pPr defTabSz="914377"/>
              <a:t>31</a:t>
            </a:fld>
            <a:endParaRPr lang="en-GB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27229-8135-4EC1-8CE4-AB9FD48785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5851602"/>
            <a:ext cx="10531503" cy="1005840"/>
          </a:xfrm>
        </p:spPr>
        <p:txBody>
          <a:bodyPr/>
          <a:lstStyle/>
          <a:p>
            <a:pPr lvl="0" defTabSz="609585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GB" dirty="0"/>
              <a:t>ICS = inhaled corticosteroid; </a:t>
            </a:r>
            <a:r>
              <a:rPr lang="en-US" altLang="en-US" dirty="0"/>
              <a:t>OCS = oral corticosteroids; Q4W = every 4 weeks; SC = subcutaneous.</a:t>
            </a:r>
          </a:p>
          <a:p>
            <a:pPr lvl="0" defTabSz="609585">
              <a:lnSpc>
                <a:spcPct val="100000"/>
              </a:lnSpc>
              <a:buClrTx/>
              <a:defRPr/>
            </a:pPr>
            <a:r>
              <a:rPr lang="pt-BR" dirty="0"/>
              <a:t>Study NCT03706079. ClinicalTrials.gov website. 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394595" y="4905663"/>
            <a:ext cx="3055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GB" sz="1200" dirty="0">
                <a:solidFill>
                  <a:srgbClr val="000000"/>
                </a:solidFill>
                <a:latin typeface="Arial" panose="020B0604020202020204"/>
              </a:rPr>
              <a:t>Medium- or high-dose ICS + </a:t>
            </a: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≥1 controller medications with or without OCS</a:t>
            </a:r>
            <a:endParaRPr lang="en-GB" sz="1200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Rectangle 80">
            <a:extLst>
              <a:ext uri="{FF2B5EF4-FFF2-40B4-BE49-F238E27FC236}">
                <a16:creationId xmlns:a16="http://schemas.microsoft.com/office/drawing/2014/main" id="{10CC46D8-2D02-4D98-A6C2-6C95402ED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048" y="5491440"/>
            <a:ext cx="5023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8D467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D4A4F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0957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lang="pt-BR" sz="1300" b="1" dirty="0">
                <a:solidFill>
                  <a:schemeClr val="accent1"/>
                </a:solidFill>
                <a:latin typeface="+mn-lt"/>
              </a:rPr>
              <a:t>NCT03706079</a:t>
            </a:r>
            <a:r>
              <a:rPr lang="en-GB" sz="1300" b="1" dirty="0">
                <a:solidFill>
                  <a:schemeClr val="accent1"/>
                </a:solidFill>
                <a:latin typeface="+mn-lt"/>
              </a:rPr>
              <a:t> </a:t>
            </a:r>
          </a:p>
          <a:p>
            <a:pPr defTabSz="60957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Status: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enrolling by invitation </a:t>
            </a:r>
            <a:br>
              <a:rPr lang="en-US" altLang="en-US" sz="1300" dirty="0">
                <a:solidFill>
                  <a:schemeClr val="accent1"/>
                </a:solidFill>
                <a:latin typeface="+mn-lt"/>
              </a:rPr>
            </a:b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Estimated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completion date: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December</a:t>
            </a: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2021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112F1B-5A6F-4A60-A433-5470F03730D6}"/>
              </a:ext>
            </a:extLst>
          </p:cNvPr>
          <p:cNvGrpSpPr/>
          <p:nvPr/>
        </p:nvGrpSpPr>
        <p:grpSpPr>
          <a:xfrm>
            <a:off x="487680" y="3433289"/>
            <a:ext cx="3235530" cy="1257140"/>
            <a:chOff x="487680" y="3434631"/>
            <a:chExt cx="3235530" cy="1287647"/>
          </a:xfrm>
        </p:grpSpPr>
        <p:sp>
          <p:nvSpPr>
            <p:cNvPr id="44" name="TextBox 43"/>
            <p:cNvSpPr txBox="1"/>
            <p:nvPr/>
          </p:nvSpPr>
          <p:spPr>
            <a:xfrm>
              <a:off x="487680" y="3457303"/>
              <a:ext cx="3235530" cy="126497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defTabSz="914377"/>
              <a:endParaRPr lang="en-GB" sz="1100" b="1" dirty="0">
                <a:solidFill>
                  <a:srgbClr val="000000"/>
                </a:solidFill>
              </a:endParaRPr>
            </a:p>
            <a:p>
              <a:pPr defTabSz="914377"/>
              <a:r>
                <a:rPr lang="en-GB" sz="1100" b="1" dirty="0">
                  <a:solidFill>
                    <a:srgbClr val="000000"/>
                  </a:solidFill>
                </a:rPr>
                <a:t>Study population:</a:t>
              </a:r>
              <a:r>
                <a:rPr lang="en-GB" sz="1100" b="1" baseline="30000" dirty="0">
                  <a:solidFill>
                    <a:srgbClr val="000000"/>
                  </a:solidFill>
                </a:rPr>
                <a:t>1,2</a:t>
              </a:r>
              <a:r>
                <a:rPr lang="en-GB" sz="1100" b="1" dirty="0">
                  <a:solidFill>
                    <a:srgbClr val="000000"/>
                  </a:solidFill>
                </a:rPr>
                <a:t> </a:t>
              </a:r>
            </a:p>
            <a:p>
              <a:pPr marL="171446" indent="-171446" defTabSz="6858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rgbClr val="000000"/>
                  </a:solidFill>
                </a:rPr>
                <a:t>Age 13-81 years; non-smokers</a:t>
              </a:r>
            </a:p>
            <a:p>
              <a:pPr marL="171446" indent="-171446" defTabSz="6858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rgbClr val="000000"/>
                  </a:solidFill>
                </a:rPr>
                <a:t>Patients who have completed         SOURCE and NAVIGATOR resource studies</a:t>
              </a:r>
              <a:endParaRPr lang="en-GB" sz="1100" b="1" dirty="0">
                <a:solidFill>
                  <a:srgbClr val="000000"/>
                </a:solidFill>
              </a:endParaRPr>
            </a:p>
            <a:p>
              <a:pPr defTabSz="914377">
                <a:buClr>
                  <a:schemeClr val="accent1"/>
                </a:buClr>
              </a:pPr>
              <a:endParaRPr lang="en-GB" sz="1100" dirty="0">
                <a:solidFill>
                  <a:srgbClr val="000000"/>
                </a:solidFill>
              </a:endParaRPr>
            </a:p>
          </p:txBody>
        </p:sp>
        <p:pic>
          <p:nvPicPr>
            <p:cNvPr id="34" name="Graphic 33" descr="Group">
              <a:extLst>
                <a:ext uri="{FF2B5EF4-FFF2-40B4-BE49-F238E27FC236}">
                  <a16:creationId xmlns:a16="http://schemas.microsoft.com/office/drawing/2014/main" id="{39BB0EB2-9E8F-4F03-9D71-50C12E2E9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70988" y="3434631"/>
              <a:ext cx="617352" cy="617352"/>
            </a:xfrm>
            <a:prstGeom prst="rect">
              <a:avLst/>
            </a:prstGeom>
          </p:spPr>
        </p:pic>
      </p:grpSp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B718FA08-0B12-40F7-8A30-813464E38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24788" y="5459636"/>
            <a:ext cx="637260" cy="63726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02A6D2B-A2BB-47EC-A862-D8CCAFD1D4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3857" y="62734"/>
            <a:ext cx="1216152" cy="121615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75D9F60-7C2B-4C91-935D-6296C86FD2E3}"/>
              </a:ext>
            </a:extLst>
          </p:cNvPr>
          <p:cNvGrpSpPr/>
          <p:nvPr/>
        </p:nvGrpSpPr>
        <p:grpSpPr>
          <a:xfrm>
            <a:off x="1116419" y="1528057"/>
            <a:ext cx="8631433" cy="3281900"/>
            <a:chOff x="2821815" y="1352000"/>
            <a:chExt cx="8631433" cy="328190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6283C4-431A-4561-9F98-621E85EF70AA}"/>
                </a:ext>
              </a:extLst>
            </p:cNvPr>
            <p:cNvSpPr txBox="1"/>
            <p:nvPr/>
          </p:nvSpPr>
          <p:spPr>
            <a:xfrm rot="16200000">
              <a:off x="7062009" y="3629452"/>
              <a:ext cx="1472709" cy="297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/>
              <a:r>
                <a:rPr lang="en-GB" sz="1200" b="1" dirty="0">
                  <a:solidFill>
                    <a:srgbClr val="000000"/>
                  </a:solidFill>
                </a:rPr>
                <a:t>Re-randomization</a:t>
              </a:r>
              <a:r>
                <a:rPr lang="en-GB" sz="1331" b="1" dirty="0">
                  <a:solidFill>
                    <a:srgbClr val="000000"/>
                  </a:solidFill>
                  <a:latin typeface="Arial" panose="020B0604020202020204"/>
                </a:rPr>
                <a:t> </a:t>
              </a:r>
            </a:p>
          </p:txBody>
        </p:sp>
        <p:sp>
          <p:nvSpPr>
            <p:cNvPr id="64" name="Arrow: Up 34">
              <a:extLst>
                <a:ext uri="{FF2B5EF4-FFF2-40B4-BE49-F238E27FC236}">
                  <a16:creationId xmlns:a16="http://schemas.microsoft.com/office/drawing/2014/main" id="{D600B3D5-01B9-4F36-8802-E8B6B23E6CFC}"/>
                </a:ext>
              </a:extLst>
            </p:cNvPr>
            <p:cNvSpPr/>
            <p:nvPr/>
          </p:nvSpPr>
          <p:spPr>
            <a:xfrm rot="5400000">
              <a:off x="4491266" y="-317451"/>
              <a:ext cx="606688" cy="3945590"/>
            </a:xfrm>
            <a:prstGeom prst="upArrow">
              <a:avLst>
                <a:gd name="adj1" fmla="val 100000"/>
                <a:gd name="adj2" fmla="val 301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tIns="91440" bIns="0" rtlCol="0" anchor="ctr"/>
            <a:lstStyle/>
            <a:p>
              <a:pPr algn="r"/>
              <a:r>
                <a:rPr lang="en-US" sz="1600" dirty="0"/>
                <a:t>NAVIGATOR: 52-week treatment study</a:t>
              </a:r>
            </a:p>
          </p:txBody>
        </p:sp>
        <p:sp>
          <p:nvSpPr>
            <p:cNvPr id="66" name="Arrow: Up 34">
              <a:extLst>
                <a:ext uri="{FF2B5EF4-FFF2-40B4-BE49-F238E27FC236}">
                  <a16:creationId xmlns:a16="http://schemas.microsoft.com/office/drawing/2014/main" id="{8C942798-79C9-453D-8FB2-4D313C8E4A04}"/>
                </a:ext>
              </a:extLst>
            </p:cNvPr>
            <p:cNvSpPr/>
            <p:nvPr/>
          </p:nvSpPr>
          <p:spPr>
            <a:xfrm rot="5400000">
              <a:off x="4491266" y="390784"/>
              <a:ext cx="606688" cy="3945590"/>
            </a:xfrm>
            <a:prstGeom prst="upArrow">
              <a:avLst>
                <a:gd name="adj1" fmla="val 100000"/>
                <a:gd name="adj2" fmla="val 301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tIns="91440" bIns="0" rtlCol="0" anchor="ctr"/>
            <a:lstStyle/>
            <a:p>
              <a:pPr algn="ctr"/>
              <a:r>
                <a:rPr lang="en-US" sz="1600" dirty="0"/>
                <a:t>SOURCE: 48-week treatment study</a:t>
              </a:r>
            </a:p>
          </p:txBody>
        </p:sp>
        <p:sp>
          <p:nvSpPr>
            <p:cNvPr id="67" name="Arrow: Up 34">
              <a:extLst>
                <a:ext uri="{FF2B5EF4-FFF2-40B4-BE49-F238E27FC236}">
                  <a16:creationId xmlns:a16="http://schemas.microsoft.com/office/drawing/2014/main" id="{B0E8C865-6AD7-4D6C-9F8B-9E1E772ABCF1}"/>
                </a:ext>
              </a:extLst>
            </p:cNvPr>
            <p:cNvSpPr/>
            <p:nvPr/>
          </p:nvSpPr>
          <p:spPr>
            <a:xfrm rot="5400000">
              <a:off x="9549703" y="337777"/>
              <a:ext cx="606688" cy="3200403"/>
            </a:xfrm>
            <a:prstGeom prst="upArrow">
              <a:avLst>
                <a:gd name="adj1" fmla="val 100000"/>
                <a:gd name="adj2" fmla="val 301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tIns="91440" bIns="0" rtlCol="0" anchor="ctr"/>
            <a:lstStyle/>
            <a:p>
              <a:pPr algn="ctr"/>
              <a:r>
                <a:rPr lang="en-US" sz="1600" dirty="0"/>
                <a:t>DESTINATION 104-week study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81B059A-A33A-409B-8A22-D04064C72610}"/>
                </a:ext>
              </a:extLst>
            </p:cNvPr>
            <p:cNvGrpSpPr/>
            <p:nvPr/>
          </p:nvGrpSpPr>
          <p:grpSpPr>
            <a:xfrm>
              <a:off x="8012574" y="2922696"/>
              <a:ext cx="3149006" cy="1711204"/>
              <a:chOff x="4042975" y="3329586"/>
              <a:chExt cx="5435008" cy="1555184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F804F69D-B2D6-46E1-A511-2DEBA3154E8F}"/>
                  </a:ext>
                </a:extLst>
              </p:cNvPr>
              <p:cNvSpPr/>
              <p:nvPr/>
            </p:nvSpPr>
            <p:spPr>
              <a:xfrm>
                <a:off x="4347305" y="3329586"/>
                <a:ext cx="5119721" cy="648303"/>
              </a:xfrm>
              <a:prstGeom prst="roundRect">
                <a:avLst/>
              </a:prstGeom>
              <a:solidFill>
                <a:srgbClr val="D0006F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r>
                  <a:rPr lang="en-GB" sz="1300" b="1" dirty="0">
                    <a:solidFill>
                      <a:srgbClr val="FFFFFF"/>
                    </a:solidFill>
                  </a:rPr>
                  <a:t> </a:t>
                </a:r>
                <a:r>
                  <a:rPr lang="en-GB" sz="1600" b="1" dirty="0">
                    <a:solidFill>
                      <a:srgbClr val="FFFFFF"/>
                    </a:solidFill>
                  </a:rPr>
                  <a:t>Continue on tezepelumab </a:t>
                </a:r>
              </a:p>
              <a:p>
                <a:pPr algn="ctr" defTabSz="914377"/>
                <a:r>
                  <a:rPr lang="en-GB" sz="1600" b="1" dirty="0">
                    <a:solidFill>
                      <a:srgbClr val="FFFFFF"/>
                    </a:solidFill>
                  </a:rPr>
                  <a:t>210 SC Q4W </a:t>
                </a: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9E2325B2-1F71-4E3E-9E67-4AEB332FE7BC}"/>
                  </a:ext>
                </a:extLst>
              </p:cNvPr>
              <p:cNvSpPr/>
              <p:nvPr/>
            </p:nvSpPr>
            <p:spPr>
              <a:xfrm>
                <a:off x="4353465" y="4236567"/>
                <a:ext cx="5124518" cy="648203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r>
                  <a:rPr lang="en-GB" sz="1600" b="1" dirty="0">
                    <a:solidFill>
                      <a:srgbClr val="FFFFFF"/>
                    </a:solidFill>
                  </a:rPr>
                  <a:t>Placebo SC Q4W 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218ED7E1-04D7-4F24-8292-5B645AE679D7}"/>
                  </a:ext>
                </a:extLst>
              </p:cNvPr>
              <p:cNvGrpSpPr/>
              <p:nvPr/>
            </p:nvGrpSpPr>
            <p:grpSpPr>
              <a:xfrm>
                <a:off x="4042975" y="3602438"/>
                <a:ext cx="301752" cy="982511"/>
                <a:chOff x="4042975" y="3602438"/>
                <a:chExt cx="301752" cy="982511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490A669D-2697-4205-A964-A768EDCB4112}"/>
                    </a:ext>
                  </a:extLst>
                </p:cNvPr>
                <p:cNvCxnSpPr/>
                <p:nvPr/>
              </p:nvCxnSpPr>
              <p:spPr>
                <a:xfrm flipH="1">
                  <a:off x="4058707" y="3602438"/>
                  <a:ext cx="0" cy="9723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28ACCC99-AFC9-405C-907D-34A7C3BCD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42975" y="3613321"/>
                  <a:ext cx="27050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8E2B11FC-9D2A-412F-BD77-E3D982ACE7C4}"/>
                    </a:ext>
                  </a:extLst>
                </p:cNvPr>
                <p:cNvCxnSpPr/>
                <p:nvPr/>
              </p:nvCxnSpPr>
              <p:spPr>
                <a:xfrm>
                  <a:off x="4042975" y="4584949"/>
                  <a:ext cx="301752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242F0BD-9ED2-472E-9D79-BDB654D01EAB}"/>
              </a:ext>
            </a:extLst>
          </p:cNvPr>
          <p:cNvCxnSpPr>
            <a:cxnSpLocks/>
          </p:cNvCxnSpPr>
          <p:nvPr/>
        </p:nvCxnSpPr>
        <p:spPr>
          <a:xfrm>
            <a:off x="5248314" y="2157141"/>
            <a:ext cx="10972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319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DESTINATION Phase III Study: Key Inclusion and Exclusion Criteria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>
                <a:solidFill>
                  <a:srgbClr val="000000"/>
                </a:solidFill>
              </a:rPr>
              <a:pPr/>
              <a:t>32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E894582-EB11-46A4-9397-5FD9E77CD4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51602"/>
            <a:ext cx="10572750" cy="1005840"/>
          </a:xfrm>
        </p:spPr>
        <p:txBody>
          <a:bodyPr>
            <a:normAutofit/>
          </a:bodyPr>
          <a:lstStyle/>
          <a:p>
            <a:pPr lvl="0" defTabSz="609585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baseline="30000" dirty="0" err="1"/>
              <a:t>a</a:t>
            </a:r>
            <a:r>
              <a:rPr lang="en-US" dirty="0" err="1"/>
              <a:t>Select</a:t>
            </a:r>
            <a:r>
              <a:rPr lang="en-US" dirty="0"/>
              <a:t> inclusion and exclusion criteria are listed. </a:t>
            </a:r>
            <a:br>
              <a:rPr lang="en-US" dirty="0"/>
            </a:br>
            <a:r>
              <a:rPr lang="en-US" dirty="0"/>
              <a:t>ICS = inhaled corticosteroids; EOT = end of treatment; LABA = long-acting beta-agonist; OCS = oral corticosteroids.</a:t>
            </a:r>
          </a:p>
          <a:p>
            <a:pPr lvl="0" defTabSz="609585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pt-BR" dirty="0"/>
              <a:t>Study NCT03706079. ClinicalTrials.gov website.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64404"/>
            <a:ext cx="5564909" cy="4359946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tIns="9144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 defTabSz="609585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defRPr/>
            </a:pPr>
            <a:r>
              <a:rPr lang="en-US" sz="1400" dirty="0"/>
              <a:t>Age 13-81 years with a history of asthma</a:t>
            </a:r>
            <a:r>
              <a:rPr lang="en-US" sz="1400" i="1" dirty="0"/>
              <a:t> </a:t>
            </a:r>
            <a:r>
              <a:rPr lang="en-US" sz="1400" dirty="0"/>
              <a:t>exacerbations and inadequately controlled severe asthma receiving </a:t>
            </a:r>
            <a:r>
              <a:rPr lang="en-US" sz="1400" dirty="0">
                <a:solidFill>
                  <a:srgbClr val="000000"/>
                </a:solidFill>
              </a:rPr>
              <a:t>treatment with medium- or high-dose ICS and ≥1 additional controller medication </a:t>
            </a:r>
          </a:p>
          <a:p>
            <a:pPr marL="740664" lvl="1" indent="-283464" defTabSz="609585">
              <a:spcBef>
                <a:spcPts val="400"/>
              </a:spcBef>
              <a:buClr>
                <a:schemeClr val="accent1"/>
              </a:buClr>
              <a:buFont typeface="Rockwell" panose="02060603020205020403" pitchFamily="18" charset="0"/>
              <a:buChar char="–"/>
              <a:defRPr/>
            </a:pPr>
            <a:r>
              <a:rPr lang="en-US" sz="1400" dirty="0">
                <a:solidFill>
                  <a:schemeClr val="dk1"/>
                </a:solidFill>
              </a:rPr>
              <a:t>With or without OCS</a:t>
            </a:r>
          </a:p>
          <a:p>
            <a:pPr marL="283464" lvl="1" defTabSz="609585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Patients who have not met discontinuation criteria for the investigational product and who have attended the EOT visit for either the NAVIGATOR or SOURCE</a:t>
            </a:r>
            <a:r>
              <a:rPr lang="en-US" sz="1400" dirty="0">
                <a:solidFill>
                  <a:schemeClr val="dk1"/>
                </a:solidFill>
              </a:rPr>
              <a:t> studies</a:t>
            </a:r>
          </a:p>
          <a:p>
            <a:pPr marL="228594" indent="-228594" defTabSz="609570">
              <a:spcBef>
                <a:spcPts val="800"/>
              </a:spcBef>
              <a:buClr>
                <a:srgbClr val="7F134C"/>
              </a:buClr>
              <a:buFont typeface="Arial" panose="020B0604020202020204" pitchFamily="34" charset="0"/>
              <a:buChar char="•"/>
              <a:defRPr/>
            </a:pP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324333"/>
            <a:ext cx="5574145" cy="4426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1"/>
                </a:solidFill>
                <a:cs typeface="Arial" charset="0"/>
              </a:rPr>
              <a:t>Inclusion </a:t>
            </a:r>
            <a:r>
              <a:rPr lang="en-US" sz="2000" b="1" dirty="0" err="1">
                <a:solidFill>
                  <a:schemeClr val="accent1"/>
                </a:solidFill>
                <a:cs typeface="Arial" charset="0"/>
              </a:rPr>
              <a:t>criteria</a:t>
            </a:r>
            <a:r>
              <a:rPr lang="en-US" sz="2000" b="1" baseline="30000" dirty="0" err="1">
                <a:solidFill>
                  <a:schemeClr val="accent1"/>
                </a:solidFill>
                <a:cs typeface="Arial" charset="0"/>
              </a:rPr>
              <a:t>a</a:t>
            </a:r>
            <a:endParaRPr lang="en-US" sz="2000" b="1" baseline="30000" dirty="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82727" y="1324333"/>
            <a:ext cx="5577840" cy="4426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1"/>
                </a:solidFill>
                <a:cs typeface="Arial" charset="0"/>
              </a:rPr>
              <a:t>Exclusion </a:t>
            </a:r>
            <a:r>
              <a:rPr lang="en-US" sz="2000" b="1" dirty="0" err="1">
                <a:solidFill>
                  <a:schemeClr val="accent1"/>
                </a:solidFill>
                <a:cs typeface="Arial" charset="0"/>
              </a:rPr>
              <a:t>criteria</a:t>
            </a:r>
            <a:r>
              <a:rPr lang="en-US" sz="2000" b="1" baseline="30000" dirty="0" err="1">
                <a:solidFill>
                  <a:schemeClr val="accent1"/>
                </a:solidFill>
                <a:cs typeface="Arial" charset="0"/>
              </a:rPr>
              <a:t>a</a:t>
            </a:r>
            <a:endParaRPr lang="en-US" sz="2000" b="1" baseline="30000" dirty="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DA3318-DB37-49D0-9EFC-6CD3097BD4C7}"/>
              </a:ext>
            </a:extLst>
          </p:cNvPr>
          <p:cNvSpPr txBox="1">
            <a:spLocks/>
          </p:cNvSpPr>
          <p:nvPr/>
        </p:nvSpPr>
        <p:spPr>
          <a:xfrm>
            <a:off x="6195658" y="1764403"/>
            <a:ext cx="5564909" cy="435994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tIns="9144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400" dirty="0">
                <a:solidFill>
                  <a:schemeClr val="dk1"/>
                </a:solidFill>
              </a:rPr>
              <a:t>Clinically important pulmonary disease other than asthma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Pregnant or breastfeeding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History of chronic alcohol or drug abuse within 12 months prior to Visit 1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Use of immunosuppressive or immunomodulating medications within 12 weeks prior to randomization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None/>
            </a:pPr>
            <a:endParaRPr lang="en-GB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2D8A44-6BB2-4FA3-996B-20029BBA9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3857" y="62734"/>
            <a:ext cx="1216152" cy="12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58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99D36DB-E9F2-453B-A57D-3912793B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DESTINATION: Key Efficacy and Safety Endpoints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A8E95-A73D-4DBA-9E47-CCECD808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81F2B7F-198A-42B2-B878-1A7737CDC9EB}" type="slidenum">
              <a:rPr lang="en-GB" smtClean="0"/>
              <a:pPr algn="r"/>
              <a:t>33</a:t>
            </a:fld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2BB91E-FEA1-4543-BC68-3ECE963CF5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 defTabSz="609585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pt-BR" dirty="0"/>
              <a:t>AEs = adverse events. </a:t>
            </a:r>
            <a:endParaRPr lang="en-US" altLang="en-US" dirty="0"/>
          </a:p>
          <a:p>
            <a:pPr lvl="0" defTabSz="609585">
              <a:lnSpc>
                <a:spcPct val="100000"/>
              </a:lnSpc>
              <a:buClrTx/>
              <a:defRPr/>
            </a:pPr>
            <a:r>
              <a:rPr lang="pt-BR" dirty="0"/>
              <a:t>Study NCT03706079. ClinicalTrials.gov website. 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51C396-742C-4FC8-B401-120C77521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332229"/>
              </p:ext>
            </p:extLst>
          </p:nvPr>
        </p:nvGraphicFramePr>
        <p:xfrm>
          <a:off x="457200" y="2278647"/>
          <a:ext cx="11277600" cy="1744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558">
                  <a:extLst>
                    <a:ext uri="{9D8B030D-6E8A-4147-A177-3AD203B41FA5}">
                      <a16:colId xmlns:a16="http://schemas.microsoft.com/office/drawing/2014/main" val="2384091659"/>
                    </a:ext>
                  </a:extLst>
                </a:gridCol>
                <a:gridCol w="8017042">
                  <a:extLst>
                    <a:ext uri="{9D8B030D-6E8A-4147-A177-3AD203B41FA5}">
                      <a16:colId xmlns:a16="http://schemas.microsoft.com/office/drawing/2014/main" val="1872635347"/>
                    </a:ext>
                  </a:extLst>
                </a:gridCol>
              </a:tblGrid>
              <a:tr h="4505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Endpoints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34879"/>
                  </a:ext>
                </a:extLst>
              </a:tr>
              <a:tr h="7177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Primary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endpoint</a:t>
                      </a:r>
                      <a:endParaRPr lang="en-US" sz="1600" b="1" baseline="3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Exposure-adjusted rates of AEs or serious AEs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612651"/>
                  </a:ext>
                </a:extLst>
              </a:tr>
              <a:tr h="5764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Secondary endpoints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Annualized asthma exacerbation rate </a:t>
                      </a:r>
                      <a:endParaRPr lang="en-US" sz="1400" baseline="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21345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610C745-A949-4D56-92D9-0AC05CCBB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3857" y="62734"/>
            <a:ext cx="1216152" cy="12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74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02C260-6779-467B-A73E-78C16BF30A34}"/>
              </a:ext>
            </a:extLst>
          </p:cNvPr>
          <p:cNvCxnSpPr/>
          <p:nvPr/>
        </p:nvCxnSpPr>
        <p:spPr>
          <a:xfrm>
            <a:off x="6544256" y="2550851"/>
            <a:ext cx="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2759A84-76BD-4A99-87CD-047D4973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CASCADE Phase II Study: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3C4F54F3-C349-4609-AFEE-01462D5C7942}" type="slidenum">
              <a:rPr lang="en-GB">
                <a:solidFill>
                  <a:srgbClr val="000000"/>
                </a:solidFill>
                <a:latin typeface="Arial" panose="020B0604020202020204"/>
              </a:rPr>
              <a:pPr defTabSz="914377"/>
              <a:t>34</a:t>
            </a:fld>
            <a:endParaRPr lang="en-GB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27229-8135-4EC1-8CE4-AB9FD48785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5851602"/>
            <a:ext cx="10531503" cy="1005840"/>
          </a:xfrm>
        </p:spPr>
        <p:txBody>
          <a:bodyPr/>
          <a:lstStyle/>
          <a:p>
            <a:pPr lvl="0" defTabSz="609585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GB" dirty="0"/>
              <a:t>Note: Patients will receive IP until week 28. </a:t>
            </a:r>
            <a:r>
              <a:rPr lang="pt-BR" dirty="0"/>
              <a:t>ACQ-6 = Asthma Control Questionnaire-6;</a:t>
            </a:r>
            <a:r>
              <a:rPr lang="en-GB" dirty="0"/>
              <a:t> ICS = inhaled corticosteroid; </a:t>
            </a:r>
            <a:r>
              <a:rPr lang="en-GB" altLang="en-US" dirty="0"/>
              <a:t>IP = investigational product</a:t>
            </a:r>
            <a:r>
              <a:rPr lang="en-US" altLang="en-US" dirty="0"/>
              <a:t>; SC = subcutaneous.</a:t>
            </a:r>
          </a:p>
          <a:p>
            <a:pPr lvl="0" defTabSz="609585">
              <a:lnSpc>
                <a:spcPct val="100000"/>
              </a:lnSpc>
              <a:buClrTx/>
              <a:defRPr/>
            </a:pPr>
            <a:r>
              <a:rPr lang="pt-BR" dirty="0"/>
              <a:t>Study NCT03688074. ClinicalTrials.gov website.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3995" y="3393700"/>
            <a:ext cx="3235530" cy="1865196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defTabSz="914377"/>
            <a:r>
              <a:rPr lang="en-GB" sz="1100" b="1" dirty="0">
                <a:solidFill>
                  <a:srgbClr val="000000"/>
                </a:solidFill>
              </a:rPr>
              <a:t>Study population: </a:t>
            </a:r>
          </a:p>
          <a:p>
            <a:pPr marL="171446" indent="-171446" defTabSz="6858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</a:rPr>
              <a:t>Age 18-75 years; non-smokers</a:t>
            </a:r>
          </a:p>
          <a:p>
            <a:pPr marL="171446" indent="-171446" defTabSz="6858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</a:rPr>
              <a:t>Physician-diagnosed asthma for             </a:t>
            </a:r>
            <a:r>
              <a:rPr lang="en-NZ" sz="1100" kern="0" dirty="0">
                <a:solidFill>
                  <a:srgbClr val="000000"/>
                </a:solidFill>
                <a:cs typeface="Arial" pitchFamily="34" charset="0"/>
              </a:rPr>
              <a:t>≥12 months </a:t>
            </a:r>
            <a:endParaRPr lang="en-GB" sz="1100" dirty="0">
              <a:solidFill>
                <a:srgbClr val="000000"/>
              </a:solidFill>
            </a:endParaRPr>
          </a:p>
          <a:p>
            <a:pPr marL="171450" indent="-171450" defTabSz="6858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Medium- or high-dose ICS for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n-US" sz="1100" dirty="0">
                <a:solidFill>
                  <a:srgbClr val="000000"/>
                </a:solidFill>
              </a:rPr>
              <a:t>12 months (stable for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≥3 months prior to screening)</a:t>
            </a:r>
            <a:endParaRPr lang="en-US" sz="1100" dirty="0">
              <a:solidFill>
                <a:srgbClr val="000000"/>
              </a:solidFill>
            </a:endParaRPr>
          </a:p>
          <a:p>
            <a:pPr marL="171450" indent="-171450" defTabSz="6858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</a:rPr>
              <a:t>ACQ-6 ≥1.5 during screening prior to randomization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80643" y="4748539"/>
            <a:ext cx="73916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GB" sz="1200" dirty="0">
                <a:solidFill>
                  <a:srgbClr val="000000"/>
                </a:solidFill>
                <a:latin typeface="Arial" panose="020B0604020202020204"/>
              </a:rPr>
              <a:t>Medium- or high-dose ICS: </a:t>
            </a: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n-GB" sz="1200" dirty="0">
                <a:solidFill>
                  <a:srgbClr val="000000"/>
                </a:solidFill>
                <a:latin typeface="Arial" panose="020B0604020202020204"/>
              </a:rPr>
              <a:t>500 µg/day fluticasone DPI or equivalent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6283C4-431A-4561-9F98-621E85EF70AA}"/>
              </a:ext>
            </a:extLst>
          </p:cNvPr>
          <p:cNvSpPr txBox="1"/>
          <p:nvPr/>
        </p:nvSpPr>
        <p:spPr>
          <a:xfrm rot="16200000">
            <a:off x="2979213" y="4202035"/>
            <a:ext cx="1472709" cy="297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GB" sz="1200" b="1" dirty="0">
                <a:solidFill>
                  <a:srgbClr val="000000"/>
                </a:solidFill>
              </a:rPr>
              <a:t>Randomization</a:t>
            </a:r>
            <a:r>
              <a:rPr lang="en-GB" sz="1331" b="1" dirty="0">
                <a:solidFill>
                  <a:srgbClr val="000000"/>
                </a:solidFill>
                <a:latin typeface="Arial" panose="020B0604020202020204"/>
              </a:rPr>
              <a:t> </a:t>
            </a:r>
          </a:p>
        </p:txBody>
      </p:sp>
      <p:sp>
        <p:nvSpPr>
          <p:cNvPr id="39" name="Rectangle 80">
            <a:extLst>
              <a:ext uri="{FF2B5EF4-FFF2-40B4-BE49-F238E27FC236}">
                <a16:creationId xmlns:a16="http://schemas.microsoft.com/office/drawing/2014/main" id="{10CC46D8-2D02-4D98-A6C2-6C95402ED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853" y="5691703"/>
            <a:ext cx="5023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8D467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D4A4F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0957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lang="pt-BR" sz="1300" b="1" dirty="0">
                <a:solidFill>
                  <a:schemeClr val="accent1"/>
                </a:solidFill>
                <a:latin typeface="+mn-lt"/>
              </a:rPr>
              <a:t>NCT03688074</a:t>
            </a:r>
            <a:endParaRPr lang="en-GB" sz="1300" b="1" dirty="0">
              <a:solidFill>
                <a:schemeClr val="accent1"/>
              </a:solidFill>
              <a:latin typeface="+mn-lt"/>
            </a:endParaRPr>
          </a:p>
          <a:p>
            <a:pPr defTabSz="60957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Status: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recruiting</a:t>
            </a:r>
            <a:br>
              <a:rPr lang="en-US" altLang="en-US" sz="1300" dirty="0">
                <a:solidFill>
                  <a:schemeClr val="accent1"/>
                </a:solidFill>
                <a:latin typeface="+mn-lt"/>
              </a:rPr>
            </a:b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Estimated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completion date: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January</a:t>
            </a: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2021</a:t>
            </a:r>
          </a:p>
        </p:txBody>
      </p:sp>
      <p:pic>
        <p:nvPicPr>
          <p:cNvPr id="34" name="Graphic 33" descr="Group">
            <a:extLst>
              <a:ext uri="{FF2B5EF4-FFF2-40B4-BE49-F238E27FC236}">
                <a16:creationId xmlns:a16="http://schemas.microsoft.com/office/drawing/2014/main" id="{39BB0EB2-9E8F-4F03-9D71-50C12E2E9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0040" y="3348770"/>
            <a:ext cx="617352" cy="617352"/>
          </a:xfrm>
          <a:prstGeom prst="rect">
            <a:avLst/>
          </a:prstGeom>
        </p:spPr>
      </p:pic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B718FA08-0B12-40F7-8A30-813464E38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24788" y="5635121"/>
            <a:ext cx="637260" cy="63726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E7840BCF-C8F3-42F5-9156-38F65C941BB4}"/>
              </a:ext>
            </a:extLst>
          </p:cNvPr>
          <p:cNvSpPr/>
          <p:nvPr/>
        </p:nvSpPr>
        <p:spPr>
          <a:xfrm>
            <a:off x="4159084" y="5277653"/>
            <a:ext cx="51084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en-GB" sz="1200" dirty="0">
                <a:solidFill>
                  <a:srgbClr val="000000"/>
                </a:solidFill>
              </a:rPr>
              <a:t>Medium- or high-dose ICS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1DD073-E6AF-4D8D-BB73-148360E90719}"/>
              </a:ext>
            </a:extLst>
          </p:cNvPr>
          <p:cNvGrpSpPr/>
          <p:nvPr/>
        </p:nvGrpSpPr>
        <p:grpSpPr>
          <a:xfrm>
            <a:off x="3567000" y="1380077"/>
            <a:ext cx="7375843" cy="3830974"/>
            <a:chOff x="3567000" y="1380077"/>
            <a:chExt cx="7375843" cy="383097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F3E20B3-89ED-4759-B414-2E5D075F41FA}"/>
                </a:ext>
              </a:extLst>
            </p:cNvPr>
            <p:cNvGrpSpPr/>
            <p:nvPr/>
          </p:nvGrpSpPr>
          <p:grpSpPr>
            <a:xfrm>
              <a:off x="3567000" y="1380077"/>
              <a:ext cx="7375840" cy="3830974"/>
              <a:chOff x="3792597" y="1403087"/>
              <a:chExt cx="7342095" cy="348168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792597" y="1403087"/>
                <a:ext cx="5536194" cy="636691"/>
              </a:xfrm>
              <a:prstGeom prst="rect">
                <a:avLst/>
              </a:prstGeom>
              <a:solidFill>
                <a:schemeClr val="accent1"/>
              </a:solidFill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r>
                  <a:rPr lang="en-GB" sz="1300" b="1" dirty="0">
                    <a:solidFill>
                      <a:srgbClr val="FFFFFF"/>
                    </a:solidFill>
                  </a:rPr>
                  <a:t>Treatment period </a:t>
                </a:r>
              </a:p>
              <a:p>
                <a:pPr algn="ctr" defTabSz="914377"/>
                <a:r>
                  <a:rPr lang="en-GB" sz="1300" b="1" dirty="0">
                    <a:solidFill>
                      <a:srgbClr val="FFFFFF"/>
                    </a:solidFill>
                  </a:rPr>
                  <a:t> 28 weeks</a:t>
                </a: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BF0FE3E-C913-4C9A-AE88-193C711BC8DA}"/>
                  </a:ext>
                </a:extLst>
              </p:cNvPr>
              <p:cNvGrpSpPr/>
              <p:nvPr/>
            </p:nvGrpSpPr>
            <p:grpSpPr>
              <a:xfrm>
                <a:off x="4042975" y="3329586"/>
                <a:ext cx="5435008" cy="1555184"/>
                <a:chOff x="4042975" y="3329586"/>
                <a:chExt cx="5435008" cy="1555184"/>
              </a:xfrm>
            </p:grpSpPr>
            <p:sp>
              <p:nvSpPr>
                <p:cNvPr id="8" name="Rectangle: Rounded Corners 7"/>
                <p:cNvSpPr/>
                <p:nvPr/>
              </p:nvSpPr>
              <p:spPr>
                <a:xfrm>
                  <a:off x="4347305" y="3329586"/>
                  <a:ext cx="5119721" cy="648303"/>
                </a:xfrm>
                <a:prstGeom prst="roundRect">
                  <a:avLst/>
                </a:prstGeom>
                <a:solidFill>
                  <a:srgbClr val="D0006F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/>
                  <a:r>
                    <a:rPr lang="en-GB" sz="1300" b="1" dirty="0">
                      <a:solidFill>
                        <a:srgbClr val="FFFFFF"/>
                      </a:solidFill>
                    </a:rPr>
                    <a:t>Tezepelumab SC</a:t>
                  </a:r>
                </a:p>
              </p:txBody>
            </p:sp>
            <p:sp>
              <p:nvSpPr>
                <p:cNvPr id="10" name="Rectangle: Rounded Corners 9"/>
                <p:cNvSpPr/>
                <p:nvPr/>
              </p:nvSpPr>
              <p:spPr>
                <a:xfrm>
                  <a:off x="4353465" y="4236567"/>
                  <a:ext cx="5124518" cy="648203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/>
                  <a:r>
                    <a:rPr lang="en-GB" sz="1300" b="1" dirty="0">
                      <a:solidFill>
                        <a:srgbClr val="FFFFFF"/>
                      </a:solidFill>
                    </a:rPr>
                    <a:t>Placebo SC</a:t>
                  </a:r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151004DD-28A3-469A-BD3B-C1BDD9069B91}"/>
                    </a:ext>
                  </a:extLst>
                </p:cNvPr>
                <p:cNvGrpSpPr/>
                <p:nvPr/>
              </p:nvGrpSpPr>
              <p:grpSpPr>
                <a:xfrm>
                  <a:off x="4042975" y="3602438"/>
                  <a:ext cx="301752" cy="982511"/>
                  <a:chOff x="4042975" y="3602438"/>
                  <a:chExt cx="301752" cy="982511"/>
                </a:xfrm>
              </p:grpSpPr>
              <p:cxnSp>
                <p:nvCxnSpPr>
                  <p:cNvPr id="18" name="Straight Connector 17"/>
                  <p:cNvCxnSpPr/>
                  <p:nvPr/>
                </p:nvCxnSpPr>
                <p:spPr>
                  <a:xfrm flipH="1">
                    <a:off x="4052835" y="3602438"/>
                    <a:ext cx="0" cy="9723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/>
                  <p:cNvCxnSpPr>
                    <a:cxnSpLocks/>
                  </p:cNvCxnSpPr>
                  <p:nvPr/>
                </p:nvCxnSpPr>
                <p:spPr>
                  <a:xfrm flipV="1">
                    <a:off x="4042975" y="3613321"/>
                    <a:ext cx="27050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Arrow Connector 64"/>
                  <p:cNvCxnSpPr/>
                  <p:nvPr/>
                </p:nvCxnSpPr>
                <p:spPr>
                  <a:xfrm>
                    <a:off x="4042975" y="4584949"/>
                    <a:ext cx="301752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3" name="Rectangle 42"/>
              <p:cNvSpPr/>
              <p:nvPr/>
            </p:nvSpPr>
            <p:spPr>
              <a:xfrm>
                <a:off x="3792597" y="2138173"/>
                <a:ext cx="7342095" cy="357930"/>
              </a:xfrm>
              <a:prstGeom prst="rect">
                <a:avLst/>
              </a:prstGeom>
              <a:solidFill>
                <a:schemeClr val="accent6"/>
              </a:solidFill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r>
                  <a:rPr lang="en-GB" sz="1300" b="1" dirty="0">
                    <a:solidFill>
                      <a:srgbClr val="FFFFFF"/>
                    </a:solidFill>
                  </a:rPr>
                  <a:t>Background medication: medium or high-dose ICS + </a:t>
                </a:r>
                <a:r>
                  <a:rPr lang="en-GB" sz="1300" b="1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≥1 </a:t>
                </a:r>
                <a:r>
                  <a:rPr lang="en-GB" sz="1300" b="1" dirty="0">
                    <a:solidFill>
                      <a:srgbClr val="FFFFFF"/>
                    </a:solidFill>
                  </a:rPr>
                  <a:t>other controller medication</a:t>
                </a:r>
                <a:endParaRPr lang="en-GB" sz="1300" b="1" strike="sngStrike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F36D553-B771-4740-A210-FFB09F27F0A8}"/>
                </a:ext>
              </a:extLst>
            </p:cNvPr>
            <p:cNvSpPr/>
            <p:nvPr/>
          </p:nvSpPr>
          <p:spPr>
            <a:xfrm>
              <a:off x="9355426" y="1383175"/>
              <a:ext cx="1587417" cy="683716"/>
            </a:xfrm>
            <a:custGeom>
              <a:avLst/>
              <a:gdLst>
                <a:gd name="connsiteX0" fmla="*/ 0 w 2137450"/>
                <a:gd name="connsiteY0" fmla="*/ 0 h 477940"/>
                <a:gd name="connsiteX1" fmla="*/ 2137450 w 2137450"/>
                <a:gd name="connsiteY1" fmla="*/ 0 h 477940"/>
                <a:gd name="connsiteX2" fmla="*/ 2137450 w 2137450"/>
                <a:gd name="connsiteY2" fmla="*/ 477940 h 477940"/>
                <a:gd name="connsiteX3" fmla="*/ 0 w 2137450"/>
                <a:gd name="connsiteY3" fmla="*/ 477940 h 477940"/>
                <a:gd name="connsiteX4" fmla="*/ 0 w 2137450"/>
                <a:gd name="connsiteY4" fmla="*/ 0 h 47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450" h="477940">
                  <a:moveTo>
                    <a:pt x="0" y="0"/>
                  </a:moveTo>
                  <a:lnTo>
                    <a:pt x="2137450" y="0"/>
                  </a:lnTo>
                  <a:lnTo>
                    <a:pt x="2137450" y="477940"/>
                  </a:lnTo>
                  <a:lnTo>
                    <a:pt x="0" y="4779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Follow-up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dirty="0"/>
                <a:t>(12 weeks)</a:t>
              </a:r>
              <a:endParaRPr lang="en-US" sz="1300" kern="1200" dirty="0"/>
            </a:p>
          </p:txBody>
        </p: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E7E7E010-49B1-4CC2-9ADC-1D1F4CF3D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93956" y="70034"/>
            <a:ext cx="1216152" cy="12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13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Phase II Study: Key Inclusion and Exclusion Criteria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>
                <a:solidFill>
                  <a:srgbClr val="000000"/>
                </a:solidFill>
              </a:rPr>
              <a:pPr/>
              <a:t>35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E894582-EB11-46A4-9397-5FD9E77CD4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51602"/>
            <a:ext cx="10572750" cy="1005840"/>
          </a:xfrm>
        </p:spPr>
        <p:txBody>
          <a:bodyPr>
            <a:normAutofit/>
          </a:bodyPr>
          <a:lstStyle/>
          <a:p>
            <a:pPr lvl="0" defTabSz="609585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baseline="30000" dirty="0" err="1"/>
              <a:t>a</a:t>
            </a:r>
            <a:r>
              <a:rPr lang="en-US" dirty="0" err="1"/>
              <a:t>Select</a:t>
            </a:r>
            <a:r>
              <a:rPr lang="en-US" dirty="0"/>
              <a:t> inclusion and exclusion criteria are listed. </a:t>
            </a:r>
            <a:br>
              <a:rPr lang="en-US" dirty="0"/>
            </a:br>
            <a:r>
              <a:rPr lang="en-GB" dirty="0"/>
              <a:t>ACQ-6 = </a:t>
            </a:r>
            <a:r>
              <a:rPr lang="en-US" dirty="0"/>
              <a:t>Asthma Control Questionnaire-6 items; BD = bronchodilator; FEV</a:t>
            </a:r>
            <a:r>
              <a:rPr lang="en-US" baseline="-25000" dirty="0"/>
              <a:t>1</a:t>
            </a:r>
            <a:r>
              <a:rPr lang="en-US" dirty="0"/>
              <a:t> = forced expiratory volume in 1 second; ICS = inhaled corticosteroids; ICU = intensive care unit;               LRTI = lower respiratory tract infection; URTI = upper respiratory tract infection.</a:t>
            </a:r>
          </a:p>
          <a:p>
            <a:pPr lvl="0" defTabSz="609585">
              <a:lnSpc>
                <a:spcPct val="100000"/>
              </a:lnSpc>
              <a:buClrTx/>
              <a:defRPr/>
            </a:pPr>
            <a:r>
              <a:rPr lang="pt-BR" dirty="0"/>
              <a:t>Study NCT03688074. ClinicalTrials.gov website.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64404"/>
            <a:ext cx="5564909" cy="4359946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tIns="9144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 defTabSz="609585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defRPr/>
            </a:pPr>
            <a:r>
              <a:rPr lang="en-US" sz="1400" dirty="0"/>
              <a:t>Age 18-75 years with an asthma</a:t>
            </a:r>
            <a:r>
              <a:rPr lang="en-US" sz="1400" i="1" dirty="0"/>
              <a:t> </a:t>
            </a:r>
            <a:r>
              <a:rPr lang="en-US" sz="1400" dirty="0"/>
              <a:t>diagnosis </a:t>
            </a:r>
            <a:r>
              <a:rPr lang="en-US" sz="1400" dirty="0">
                <a:solidFill>
                  <a:srgbClr val="000000"/>
                </a:solidFill>
              </a:rPr>
              <a:t>requiring treatment with medium- or high-dose ICS for ≥12 months (must be stable for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≥3 months) </a:t>
            </a:r>
            <a:r>
              <a:rPr lang="en-US" sz="1400" dirty="0">
                <a:solidFill>
                  <a:srgbClr val="000000"/>
                </a:solidFill>
              </a:rPr>
              <a:t>prior to screening</a:t>
            </a:r>
          </a:p>
          <a:p>
            <a:pPr marL="740664" lvl="1" indent="-283464" defTabSz="609585">
              <a:spcBef>
                <a:spcPts val="400"/>
              </a:spcBef>
              <a:buClr>
                <a:schemeClr val="accent1"/>
              </a:buClr>
              <a:buFont typeface="Rockwell" panose="02060603020205020403" pitchFamily="18" charset="0"/>
              <a:buChar char="–"/>
              <a:defRPr/>
            </a:pPr>
            <a:r>
              <a:rPr lang="en-US" sz="1400" dirty="0">
                <a:solidFill>
                  <a:schemeClr val="dk1"/>
                </a:solidFill>
              </a:rPr>
              <a:t>At least 1 additional controller medications for ≥3 months</a:t>
            </a:r>
          </a:p>
          <a:p>
            <a:pPr marL="283464" lvl="1" defTabSz="609585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ACQ-6 score ≥1.5 during the screening period prior to randomization</a:t>
            </a:r>
          </a:p>
          <a:p>
            <a:pPr marL="283464" lvl="1" defTabSz="609585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Morning pre-BD FEV</a:t>
            </a:r>
            <a:r>
              <a:rPr lang="en-US" sz="1400" baseline="-25000" dirty="0"/>
              <a:t>1</a:t>
            </a:r>
            <a:r>
              <a:rPr lang="en-US" sz="1400" dirty="0"/>
              <a:t> &gt;50% and &gt;1 L predicted value at enrollment</a:t>
            </a:r>
          </a:p>
          <a:p>
            <a:pPr marL="283464" lvl="1" defTabSz="609585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</a:rPr>
              <a:t>Reversibility of FEV</a:t>
            </a:r>
            <a:r>
              <a:rPr lang="en-US" sz="1400" baseline="-25000" dirty="0">
                <a:solidFill>
                  <a:schemeClr val="dk1"/>
                </a:solidFill>
              </a:rPr>
              <a:t>1</a:t>
            </a:r>
            <a:r>
              <a:rPr lang="en-US" sz="1400" dirty="0">
                <a:solidFill>
                  <a:schemeClr val="dk1"/>
                </a:solidFill>
              </a:rPr>
              <a:t> ≥12% and ≥200 mL in the past 12 months prior to screening, or during the screening period prior to randomization</a:t>
            </a:r>
            <a:endParaRPr lang="en-US" sz="1400" dirty="0"/>
          </a:p>
          <a:p>
            <a:pPr marL="228594" indent="-228594" defTabSz="609570">
              <a:spcBef>
                <a:spcPts val="800"/>
              </a:spcBef>
              <a:buClr>
                <a:srgbClr val="7F134C"/>
              </a:buClr>
              <a:buFont typeface="Arial" panose="020B0604020202020204" pitchFamily="34" charset="0"/>
              <a:buChar char="•"/>
              <a:defRPr/>
            </a:pP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324333"/>
            <a:ext cx="5574145" cy="4426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1"/>
                </a:solidFill>
                <a:cs typeface="Arial" charset="0"/>
              </a:rPr>
              <a:t>Inclusion </a:t>
            </a:r>
            <a:r>
              <a:rPr lang="en-US" sz="2000" b="1" dirty="0" err="1">
                <a:solidFill>
                  <a:schemeClr val="accent1"/>
                </a:solidFill>
                <a:cs typeface="Arial" charset="0"/>
              </a:rPr>
              <a:t>criteria</a:t>
            </a:r>
            <a:r>
              <a:rPr lang="en-US" sz="2000" b="1" baseline="30000" dirty="0" err="1">
                <a:solidFill>
                  <a:schemeClr val="accent1"/>
                </a:solidFill>
                <a:cs typeface="Arial" charset="0"/>
              </a:rPr>
              <a:t>a</a:t>
            </a:r>
            <a:endParaRPr lang="en-US" sz="2000" b="1" baseline="30000" dirty="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82727" y="1324333"/>
            <a:ext cx="5577840" cy="4426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1"/>
                </a:solidFill>
                <a:cs typeface="Arial" charset="0"/>
              </a:rPr>
              <a:t>Exclusion </a:t>
            </a:r>
            <a:r>
              <a:rPr lang="en-US" sz="2000" b="1" dirty="0" err="1">
                <a:solidFill>
                  <a:schemeClr val="accent1"/>
                </a:solidFill>
                <a:cs typeface="Arial" charset="0"/>
              </a:rPr>
              <a:t>criteria</a:t>
            </a:r>
            <a:r>
              <a:rPr lang="en-US" sz="2000" b="1" baseline="30000" dirty="0" err="1">
                <a:solidFill>
                  <a:schemeClr val="accent1"/>
                </a:solidFill>
                <a:cs typeface="Arial" charset="0"/>
              </a:rPr>
              <a:t>a</a:t>
            </a:r>
            <a:endParaRPr lang="en-US" sz="2000" b="1" baseline="30000" dirty="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DA3318-DB37-49D0-9EFC-6CD3097BD4C7}"/>
              </a:ext>
            </a:extLst>
          </p:cNvPr>
          <p:cNvSpPr txBox="1">
            <a:spLocks/>
          </p:cNvSpPr>
          <p:nvPr/>
        </p:nvSpPr>
        <p:spPr>
          <a:xfrm>
            <a:off x="6195658" y="1764403"/>
            <a:ext cx="5564909" cy="435994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tIns="9144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400" dirty="0">
                <a:solidFill>
                  <a:schemeClr val="dk1"/>
                </a:solidFill>
              </a:rPr>
              <a:t>Clinically important pulmonary disease other than asthma</a:t>
            </a:r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History of a clinically significant infection (URTI or LRTI) requiring treatment with antibiotics or antivirals completed       &lt;2 weeks before Visit 1 or during run-in period</a:t>
            </a:r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Hospitalization or OCS required for asthma exacerbation within 6 weeks of enrollment or &gt;3 exacerbations requiring OCS or hospitalization in the year prior to Visit 1, or intubation or admitted to ICU for asthma exacerbation in the year prior to enrollment</a:t>
            </a:r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Current smoker or ex-smoker with a smoking history of          ≥10 pack-years </a:t>
            </a:r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Pregnant or breastfeeding</a:t>
            </a:r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History of chronic alcohol or drug abuse within 12 months</a:t>
            </a:r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History of anaphylaxis to any other biologic therapy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None/>
            </a:pPr>
            <a:endParaRPr lang="en-GB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7C0E38-E108-4C06-91A4-5E732BCAE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956" y="70034"/>
            <a:ext cx="1216152" cy="12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68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99D36DB-E9F2-453B-A57D-3912793B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CASCADE: Key Efficacy and Safety Endpoints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A8E95-A73D-4DBA-9E47-CCECD808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81F2B7F-198A-42B2-B878-1A7737CDC9EB}" type="slidenum">
              <a:rPr lang="en-GB" smtClean="0"/>
              <a:pPr algn="r"/>
              <a:t>36</a:t>
            </a:fld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2BB91E-FEA1-4543-BC68-3ECE963CF5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 defTabSz="609585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GB" baseline="30000" dirty="0"/>
              <a:t>a</a:t>
            </a:r>
            <a:r>
              <a:rPr lang="en-GB" dirty="0"/>
              <a:t>Patients will receive IP until week 28. </a:t>
            </a:r>
            <a:r>
              <a:rPr lang="en-GB" altLang="en-US" dirty="0"/>
              <a:t>IP = investigational product</a:t>
            </a:r>
            <a:r>
              <a:rPr lang="en-US" altLang="en-US" dirty="0"/>
              <a:t>; T2 = type 2.</a:t>
            </a:r>
          </a:p>
          <a:p>
            <a:pPr lvl="0" defTabSz="609585">
              <a:lnSpc>
                <a:spcPct val="100000"/>
              </a:lnSpc>
              <a:buClrTx/>
              <a:defRPr/>
            </a:pPr>
            <a:r>
              <a:rPr lang="pt-BR" dirty="0"/>
              <a:t>Study NCT03688074. ClinicalTrials.gov website. 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51C396-742C-4FC8-B401-120C77521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35240"/>
              </p:ext>
            </p:extLst>
          </p:nvPr>
        </p:nvGraphicFramePr>
        <p:xfrm>
          <a:off x="457200" y="1418580"/>
          <a:ext cx="11277600" cy="3022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558">
                  <a:extLst>
                    <a:ext uri="{9D8B030D-6E8A-4147-A177-3AD203B41FA5}">
                      <a16:colId xmlns:a16="http://schemas.microsoft.com/office/drawing/2014/main" val="2384091659"/>
                    </a:ext>
                  </a:extLst>
                </a:gridCol>
                <a:gridCol w="8017042">
                  <a:extLst>
                    <a:ext uri="{9D8B030D-6E8A-4147-A177-3AD203B41FA5}">
                      <a16:colId xmlns:a16="http://schemas.microsoft.com/office/drawing/2014/main" val="1872635347"/>
                    </a:ext>
                  </a:extLst>
                </a:gridCol>
              </a:tblGrid>
              <a:tr h="3195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Endpoints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34879"/>
                  </a:ext>
                </a:extLst>
              </a:tr>
              <a:tr h="5326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Primary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endpoint</a:t>
                      </a:r>
                      <a:endParaRPr lang="en-US" sz="1600" b="1" baseline="3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Change from baseline in number of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airway submucosal inflammatory cells/mm</a:t>
                      </a:r>
                      <a:r>
                        <a:rPr lang="en-US" sz="1600" b="1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bronchoscopic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biopsies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612651"/>
                  </a:ext>
                </a:extLst>
              </a:tr>
              <a:tr h="20474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Secondary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endpoints</a:t>
                      </a:r>
                      <a:endParaRPr lang="en-US" sz="1600" b="1" baseline="3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>
                          <a:latin typeface="+mn-lt"/>
                        </a:rPr>
                        <a:t>The change in: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600" baseline="0" dirty="0">
                          <a:latin typeface="+mn-lt"/>
                        </a:rPr>
                        <a:t>Reticular basement membrane thickness from baseline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airway epithelial integrity from baseline determined by microscopic evaluation of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bronchoscopic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biopsies</a:t>
                      </a:r>
                      <a:endParaRPr lang="en-US" sz="16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airway submucosal inflammatory cells per mm2 from baseline, across the spectrum of T2 status</a:t>
                      </a:r>
                      <a:endParaRPr lang="en-US" sz="1600" baseline="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70765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E3B9BF3-F7D1-44F1-89CE-420F35CF3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956" y="70034"/>
            <a:ext cx="1216152" cy="12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of Thymic Stromal Lymphopoietin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3C4F54F3-C349-4609-AFEE-01462D5C7942}" type="slidenum">
              <a:rPr lang="en-GB">
                <a:solidFill>
                  <a:srgbClr val="000000"/>
                </a:solidFill>
                <a:latin typeface="Arial" panose="020B0604020202020204"/>
              </a:rPr>
              <a:pPr defTabSz="914377"/>
              <a:t>3</a:t>
            </a:fld>
            <a:endParaRPr lang="en-GB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832458-36EC-46AE-8BA3-11C6347EBE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IgE = immunoglobulin E; IL = interleukin; ILC2 = type 2 innate lymphoid cell; T2 = type 2; Th = T-helper; TSLP, thymic stromal lymphopoietin.</a:t>
            </a:r>
          </a:p>
          <a:p>
            <a:r>
              <a:rPr lang="en-US" dirty="0"/>
              <a:t>1. </a:t>
            </a:r>
            <a:r>
              <a:rPr lang="en-US" dirty="0">
                <a:cs typeface="Arial" panose="020B0604020202020204" pitchFamily="34" charset="0"/>
              </a:rPr>
              <a:t>Allakhverdi Z et al. </a:t>
            </a:r>
            <a:r>
              <a:rPr lang="en-US" i="1" dirty="0">
                <a:cs typeface="Arial" panose="020B0604020202020204" pitchFamily="34" charset="0"/>
              </a:rPr>
              <a:t>J </a:t>
            </a:r>
            <a:r>
              <a:rPr lang="en-US" i="1" dirty="0" err="1">
                <a:cs typeface="Arial" panose="020B0604020202020204" pitchFamily="34" charset="0"/>
              </a:rPr>
              <a:t>Exp</a:t>
            </a:r>
            <a:r>
              <a:rPr lang="en-US" i="1" dirty="0">
                <a:cs typeface="Arial" panose="020B0604020202020204" pitchFamily="34" charset="0"/>
              </a:rPr>
              <a:t> Med. </a:t>
            </a:r>
            <a:r>
              <a:rPr lang="en-US" dirty="0">
                <a:cs typeface="Arial" panose="020B0604020202020204" pitchFamily="34" charset="0"/>
              </a:rPr>
              <a:t>2007;204:253-258; 2. </a:t>
            </a:r>
            <a:r>
              <a:rPr lang="en-NZ" dirty="0">
                <a:cs typeface="Arial" panose="020B0604020202020204" pitchFamily="34" charset="0"/>
              </a:rPr>
              <a:t>Shikotra A et al. </a:t>
            </a:r>
            <a:r>
              <a:rPr lang="en-NZ" i="1" dirty="0">
                <a:cs typeface="Arial" panose="020B0604020202020204" pitchFamily="34" charset="0"/>
              </a:rPr>
              <a:t>J Allergy </a:t>
            </a:r>
            <a:r>
              <a:rPr lang="en-NZ" i="1" dirty="0" err="1">
                <a:cs typeface="Arial" panose="020B0604020202020204" pitchFamily="34" charset="0"/>
              </a:rPr>
              <a:t>Clin</a:t>
            </a:r>
            <a:r>
              <a:rPr lang="en-NZ" i="1" dirty="0">
                <a:cs typeface="Arial" panose="020B0604020202020204" pitchFamily="34" charset="0"/>
              </a:rPr>
              <a:t> Immunol. </a:t>
            </a:r>
            <a:r>
              <a:rPr lang="en-NZ" dirty="0">
                <a:cs typeface="Arial" panose="020B0604020202020204" pitchFamily="34" charset="0"/>
              </a:rPr>
              <a:t>2012;129:104-111; 3. </a:t>
            </a:r>
            <a:r>
              <a:rPr lang="en-NZ" dirty="0" err="1">
                <a:cs typeface="Arial" panose="020B0604020202020204" pitchFamily="34" charset="0"/>
              </a:rPr>
              <a:t>Soumelis</a:t>
            </a:r>
            <a:r>
              <a:rPr lang="en-NZ" dirty="0">
                <a:cs typeface="Arial" panose="020B0604020202020204" pitchFamily="34" charset="0"/>
              </a:rPr>
              <a:t> V et al. </a:t>
            </a:r>
            <a:r>
              <a:rPr lang="en-NZ" i="1" dirty="0">
                <a:cs typeface="Arial" panose="020B0604020202020204" pitchFamily="34" charset="0"/>
              </a:rPr>
              <a:t>Nat Immunol. </a:t>
            </a:r>
            <a:r>
              <a:rPr lang="en-NZ" dirty="0">
                <a:cs typeface="Arial" panose="020B0604020202020204" pitchFamily="34" charset="0"/>
              </a:rPr>
              <a:t>2002;3:673-680; 4. </a:t>
            </a:r>
            <a:r>
              <a:rPr lang="en-GB" dirty="0">
                <a:cs typeface="Arial" panose="020B0604020202020204" pitchFamily="34" charset="0"/>
              </a:rPr>
              <a:t>Kitajima M et al. </a:t>
            </a:r>
            <a:r>
              <a:rPr lang="en-GB" i="1" dirty="0">
                <a:cs typeface="Arial" panose="020B0604020202020204" pitchFamily="34" charset="0"/>
              </a:rPr>
              <a:t>Eur J Immunol. </a:t>
            </a:r>
            <a:r>
              <a:rPr lang="en-GB" dirty="0">
                <a:cs typeface="Arial" panose="020B0604020202020204" pitchFamily="34" charset="0"/>
              </a:rPr>
              <a:t>2011;41:1862-1871; 5. </a:t>
            </a:r>
            <a:r>
              <a:rPr lang="en-NZ" dirty="0">
                <a:cs typeface="Arial" panose="020B0604020202020204" pitchFamily="34" charset="0"/>
              </a:rPr>
              <a:t>Watanabe N et al. </a:t>
            </a:r>
            <a:r>
              <a:rPr lang="en-NZ" i="1" dirty="0">
                <a:cs typeface="Arial" panose="020B0604020202020204" pitchFamily="34" charset="0"/>
              </a:rPr>
              <a:t>Nat Immunol. </a:t>
            </a:r>
            <a:r>
              <a:rPr lang="en-NZ" dirty="0">
                <a:cs typeface="Arial" panose="020B0604020202020204" pitchFamily="34" charset="0"/>
              </a:rPr>
              <a:t>2004;5:426-434; 6. </a:t>
            </a:r>
            <a:r>
              <a:rPr lang="en-GB" dirty="0">
                <a:cs typeface="Arial" panose="020B0604020202020204" pitchFamily="34" charset="0"/>
              </a:rPr>
              <a:t>Ito T et al. </a:t>
            </a:r>
            <a:r>
              <a:rPr lang="en-GB" i="1" dirty="0">
                <a:cs typeface="Arial" panose="020B0604020202020204" pitchFamily="34" charset="0"/>
              </a:rPr>
              <a:t>J </a:t>
            </a:r>
            <a:r>
              <a:rPr lang="en-GB" i="1" dirty="0" err="1">
                <a:cs typeface="Arial" panose="020B0604020202020204" pitchFamily="34" charset="0"/>
              </a:rPr>
              <a:t>Exp</a:t>
            </a:r>
            <a:r>
              <a:rPr lang="en-GB" i="1" dirty="0">
                <a:cs typeface="Arial" panose="020B0604020202020204" pitchFamily="34" charset="0"/>
              </a:rPr>
              <a:t> Med. </a:t>
            </a:r>
            <a:r>
              <a:rPr lang="en-GB" dirty="0">
                <a:cs typeface="Arial" panose="020B0604020202020204" pitchFamily="34" charset="0"/>
              </a:rPr>
              <a:t>2005;202:1213-1223; 7. </a:t>
            </a:r>
            <a:r>
              <a:rPr lang="en-NZ" dirty="0">
                <a:cs typeface="Arial" panose="020B0604020202020204" pitchFamily="34" charset="0"/>
              </a:rPr>
              <a:t>Ziegler SF et al. </a:t>
            </a:r>
            <a:r>
              <a:rPr lang="en-NZ" i="1" dirty="0">
                <a:cs typeface="Arial" panose="020B0604020202020204" pitchFamily="34" charset="0"/>
              </a:rPr>
              <a:t>Adv </a:t>
            </a:r>
            <a:r>
              <a:rPr lang="en-NZ" i="1" dirty="0" err="1">
                <a:cs typeface="Arial" panose="020B0604020202020204" pitchFamily="34" charset="0"/>
              </a:rPr>
              <a:t>Pharmacol</a:t>
            </a:r>
            <a:r>
              <a:rPr lang="en-NZ" i="1" dirty="0">
                <a:cs typeface="Arial" panose="020B0604020202020204" pitchFamily="34" charset="0"/>
              </a:rPr>
              <a:t>. </a:t>
            </a:r>
            <a:r>
              <a:rPr lang="en-NZ" dirty="0">
                <a:cs typeface="Arial" panose="020B0604020202020204" pitchFamily="34" charset="0"/>
              </a:rPr>
              <a:t>2013;66:129-155; 8. </a:t>
            </a:r>
            <a:r>
              <a:rPr lang="en-GB" dirty="0">
                <a:cs typeface="Arial" panose="020B0604020202020204" pitchFamily="34" charset="0"/>
              </a:rPr>
              <a:t>Sherrill JD et al. </a:t>
            </a:r>
            <a:r>
              <a:rPr lang="en-GB" i="1" dirty="0">
                <a:cs typeface="Arial" panose="020B0604020202020204" pitchFamily="34" charset="0"/>
              </a:rPr>
              <a:t>J Allergy </a:t>
            </a:r>
            <a:r>
              <a:rPr lang="en-GB" i="1" dirty="0" err="1">
                <a:cs typeface="Arial" panose="020B0604020202020204" pitchFamily="34" charset="0"/>
              </a:rPr>
              <a:t>Clin</a:t>
            </a:r>
            <a:r>
              <a:rPr lang="en-GB" i="1" dirty="0">
                <a:cs typeface="Arial" panose="020B0604020202020204" pitchFamily="34" charset="0"/>
              </a:rPr>
              <a:t> Immunol. </a:t>
            </a:r>
            <a:r>
              <a:rPr lang="en-GB" dirty="0">
                <a:cs typeface="Arial" panose="020B0604020202020204" pitchFamily="34" charset="0"/>
              </a:rPr>
              <a:t>2010;126:160-165; 9. Ying S et al. </a:t>
            </a:r>
            <a:r>
              <a:rPr lang="en-GB" i="1" dirty="0">
                <a:cs typeface="Arial" panose="020B0604020202020204" pitchFamily="34" charset="0"/>
              </a:rPr>
              <a:t>J Immunol. </a:t>
            </a:r>
            <a:r>
              <a:rPr lang="en-GB" dirty="0">
                <a:cs typeface="Arial" panose="020B0604020202020204" pitchFamily="34" charset="0"/>
              </a:rPr>
              <a:t>2008;181:2790-2798.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57200" y="1261872"/>
            <a:ext cx="6174712" cy="4572000"/>
          </a:xfrm>
        </p:spPr>
        <p:txBody>
          <a:bodyPr>
            <a:normAutofit/>
          </a:bodyPr>
          <a:lstStyle/>
          <a:p>
            <a:r>
              <a:rPr lang="en-US" sz="2133" dirty="0"/>
              <a:t>TSLP is an epithelial cytokine in the airways that is critical in the </a:t>
            </a:r>
            <a:r>
              <a:rPr lang="en-US" sz="2133" b="1" dirty="0">
                <a:solidFill>
                  <a:schemeClr val="accent1"/>
                </a:solidFill>
              </a:rPr>
              <a:t>initiation and persistence </a:t>
            </a:r>
            <a:r>
              <a:rPr lang="en-US" sz="2133" dirty="0"/>
              <a:t>of airway inflammation.</a:t>
            </a:r>
            <a:r>
              <a:rPr lang="en-US" sz="2133" baseline="30000" dirty="0"/>
              <a:t>1-3</a:t>
            </a:r>
            <a:r>
              <a:rPr lang="en-US" sz="2133" dirty="0"/>
              <a:t> </a:t>
            </a:r>
          </a:p>
          <a:p>
            <a:r>
              <a:rPr lang="en-US" sz="2133" dirty="0"/>
              <a:t>Due to its </a:t>
            </a:r>
            <a:r>
              <a:rPr lang="en-US" sz="2133" b="1" dirty="0">
                <a:solidFill>
                  <a:schemeClr val="accent1"/>
                </a:solidFill>
              </a:rPr>
              <a:t>upstream</a:t>
            </a:r>
            <a:r>
              <a:rPr lang="en-US" sz="2133" dirty="0"/>
              <a:t> position in the inflammatory cascade, TSLP activates </a:t>
            </a:r>
            <a:r>
              <a:rPr lang="en-US" sz="2133" b="1" dirty="0">
                <a:solidFill>
                  <a:schemeClr val="accent1"/>
                </a:solidFill>
              </a:rPr>
              <a:t>multiple cell types and inflammatory pathways </a:t>
            </a:r>
            <a:r>
              <a:rPr lang="en-US" sz="2133" dirty="0"/>
              <a:t>further </a:t>
            </a:r>
            <a:r>
              <a:rPr lang="en-US" sz="2133" b="1" dirty="0">
                <a:solidFill>
                  <a:schemeClr val="accent1"/>
                </a:solidFill>
              </a:rPr>
              <a:t>downstream</a:t>
            </a:r>
            <a:r>
              <a:rPr lang="en-US" sz="2133" baseline="30000" dirty="0"/>
              <a:t>1,3-6 </a:t>
            </a:r>
          </a:p>
          <a:p>
            <a:r>
              <a:rPr lang="en-GB" sz="2133" dirty="0"/>
              <a:t>TSLP is released by multiple epithelial triggers associated with asthma exacerbations </a:t>
            </a:r>
            <a:r>
              <a:rPr lang="en-GB" sz="2133" b="1" dirty="0">
                <a:solidFill>
                  <a:schemeClr val="accent1"/>
                </a:solidFill>
              </a:rPr>
              <a:t>(</a:t>
            </a:r>
            <a:r>
              <a:rPr lang="en-GB" sz="2133" b="1" dirty="0" err="1">
                <a:solidFill>
                  <a:schemeClr val="accent1"/>
                </a:solidFill>
              </a:rPr>
              <a:t>eg</a:t>
            </a:r>
            <a:r>
              <a:rPr lang="en-GB" sz="2133" b="1" dirty="0">
                <a:solidFill>
                  <a:schemeClr val="accent1"/>
                </a:solidFill>
              </a:rPr>
              <a:t>, allergens, viruses, smoke, pathogens)</a:t>
            </a:r>
            <a:r>
              <a:rPr lang="en-GB" sz="2133" dirty="0"/>
              <a:t>.</a:t>
            </a:r>
            <a:r>
              <a:rPr lang="en-GB" sz="2133" baseline="30000" dirty="0"/>
              <a:t>1,3,6,7 </a:t>
            </a:r>
            <a:r>
              <a:rPr lang="en-GB" sz="2133" dirty="0"/>
              <a:t>TSLP levels are increased in the airways of patients with asthma and correlate with disease severity</a:t>
            </a:r>
            <a:r>
              <a:rPr lang="en-GB" sz="2133" baseline="30000" dirty="0"/>
              <a:t>2,8,9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107103-50A6-4770-A648-02C6E38440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56"/>
          <a:stretch/>
        </p:blipFill>
        <p:spPr>
          <a:xfrm>
            <a:off x="6852745" y="1261873"/>
            <a:ext cx="4606267" cy="47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8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E014-FEAD-4034-BFA0-AE412BA4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Tezepelumab (Anti-TSLP Monoclonal Antibody)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F769DE-C898-4487-B283-1B6DE1B8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C7432E5-F8E0-41AE-9A6B-AD730338B005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204B0-7E0A-430B-B8F9-7F8F8411EB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en-GB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= fractional exhaled nitric oxide; Ig = immunoglobulin; IL = interleukin; TSLP = thymic stromal lymphopoietin.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Gauvreau GM et al.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Engl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 J Med.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2014;370:2102-110; 2. Corren J et al.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Engl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 J Med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2017;377:936-946; 3. </a:t>
            </a:r>
            <a:r>
              <a:rPr lang="en-GB" dirty="0">
                <a:solidFill>
                  <a:srgbClr val="000000"/>
                </a:solidFill>
              </a:rPr>
              <a:t>Verstraete K et al. </a:t>
            </a:r>
            <a:r>
              <a:rPr lang="en-GB" i="1" dirty="0">
                <a:solidFill>
                  <a:srgbClr val="000000"/>
                </a:solidFill>
              </a:rPr>
              <a:t>Nat </a:t>
            </a:r>
            <a:r>
              <a:rPr lang="en-GB" i="1" dirty="0" err="1">
                <a:solidFill>
                  <a:srgbClr val="000000"/>
                </a:solidFill>
              </a:rPr>
              <a:t>Comms</a:t>
            </a:r>
            <a:r>
              <a:rPr lang="en-GB" i="1" dirty="0">
                <a:solidFill>
                  <a:srgbClr val="000000"/>
                </a:solidFill>
              </a:rPr>
              <a:t>. </a:t>
            </a:r>
            <a:r>
              <a:rPr lang="en-GB" dirty="0">
                <a:solidFill>
                  <a:srgbClr val="000000"/>
                </a:solidFill>
              </a:rPr>
              <a:t>2017;8:14937.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2EE84F-EA1D-4D81-BC74-116A5F184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1872"/>
            <a:ext cx="4812815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dirty="0">
                <a:cs typeface="Arial" panose="020B0604020202020204" pitchFamily="34" charset="0"/>
              </a:rPr>
              <a:t>Tezepelumab is a human monoclonal antibody (</a:t>
            </a:r>
            <a:r>
              <a:rPr lang="en-GB" dirty="0"/>
              <a:t>IgG2l</a:t>
            </a:r>
            <a:r>
              <a:rPr lang="en-GB" dirty="0">
                <a:cs typeface="Arial" panose="020B0604020202020204" pitchFamily="34" charset="0"/>
              </a:rPr>
              <a:t>) that </a:t>
            </a:r>
            <a:r>
              <a:rPr lang="en-GB" b="1" dirty="0">
                <a:solidFill>
                  <a:schemeClr val="accent1"/>
                </a:solidFill>
                <a:cs typeface="Arial" panose="020B0604020202020204" pitchFamily="34" charset="0"/>
              </a:rPr>
              <a:t>specifically blocks TSLP from interacting with its receptor</a:t>
            </a:r>
            <a:r>
              <a:rPr lang="en-GB" baseline="30000" dirty="0">
                <a:cs typeface="Arial" panose="020B0604020202020204" pitchFamily="34" charset="0"/>
              </a:rPr>
              <a:t>1,2</a:t>
            </a:r>
          </a:p>
          <a:p>
            <a:pPr>
              <a:lnSpc>
                <a:spcPct val="100000"/>
              </a:lnSpc>
            </a:pPr>
            <a:endParaRPr lang="en-GB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dirty="0">
                <a:cs typeface="Arial" panose="020B0604020202020204" pitchFamily="34" charset="0"/>
              </a:rPr>
              <a:t>By blocking TSLP, tezepelumab reduces the initiation and persistence of airway inflammation by </a:t>
            </a:r>
            <a:r>
              <a:rPr lang="en-GB" b="1" dirty="0">
                <a:solidFill>
                  <a:schemeClr val="accent1"/>
                </a:solidFill>
                <a:cs typeface="Arial" panose="020B0604020202020204" pitchFamily="34" charset="0"/>
              </a:rPr>
              <a:t>interfering with multiple downstream inflammatory pathways</a:t>
            </a:r>
            <a:r>
              <a:rPr lang="en-GB" dirty="0">
                <a:cs typeface="Arial" panose="020B0604020202020204" pitchFamily="34" charset="0"/>
              </a:rPr>
              <a:t>, as evidenced by the reduction of a </a:t>
            </a:r>
            <a:r>
              <a:rPr lang="en-GB" b="1" dirty="0">
                <a:solidFill>
                  <a:schemeClr val="accent1"/>
                </a:solidFill>
                <a:cs typeface="Arial" panose="020B0604020202020204" pitchFamily="34" charset="0"/>
              </a:rPr>
              <a:t>broad spectrum of cytokines </a:t>
            </a:r>
            <a:r>
              <a:rPr lang="en-GB" dirty="0">
                <a:cs typeface="Arial" panose="020B0604020202020204" pitchFamily="34" charset="0"/>
              </a:rPr>
              <a:t>(e.g. IL-5,    IL-13) and </a:t>
            </a:r>
            <a:r>
              <a:rPr lang="en-GB" b="1" dirty="0">
                <a:solidFill>
                  <a:schemeClr val="accent1"/>
                </a:solidFill>
                <a:cs typeface="Arial" panose="020B0604020202020204" pitchFamily="34" charset="0"/>
              </a:rPr>
              <a:t>baseline biomarkers </a:t>
            </a:r>
            <a:r>
              <a:rPr lang="en-GB" dirty="0">
                <a:cs typeface="Arial" panose="020B0604020202020204" pitchFamily="34" charset="0"/>
              </a:rPr>
              <a:t>(e.g. blood eosinophils, </a:t>
            </a:r>
            <a:r>
              <a:rPr lang="en-GB" dirty="0" err="1">
                <a:cs typeface="Arial" panose="020B0604020202020204" pitchFamily="34" charset="0"/>
              </a:rPr>
              <a:t>IgE</a:t>
            </a:r>
            <a:r>
              <a:rPr lang="en-GB" dirty="0">
                <a:cs typeface="Arial" panose="020B0604020202020204" pitchFamily="34" charset="0"/>
              </a:rPr>
              <a:t>, Fe</a:t>
            </a:r>
            <a:r>
              <a:rPr lang="en-GB" baseline="-25000" dirty="0">
                <a:cs typeface="Arial" panose="020B0604020202020204" pitchFamily="34" charset="0"/>
              </a:rPr>
              <a:t>NO</a:t>
            </a:r>
            <a:r>
              <a:rPr lang="en-GB" i="1" dirty="0">
                <a:cs typeface="Arial" panose="020B0604020202020204" pitchFamily="34" charset="0"/>
              </a:rPr>
              <a:t>)</a:t>
            </a:r>
            <a:r>
              <a:rPr lang="en-GB" baseline="30000" dirty="0">
                <a:cs typeface="Arial" panose="020B0604020202020204" pitchFamily="34" charset="0"/>
              </a:rPr>
              <a:t>2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AD35B9-2F42-4D60-84D6-8E8CDD848349}"/>
              </a:ext>
            </a:extLst>
          </p:cNvPr>
          <p:cNvGrpSpPr/>
          <p:nvPr/>
        </p:nvGrpSpPr>
        <p:grpSpPr>
          <a:xfrm>
            <a:off x="6102804" y="1464698"/>
            <a:ext cx="5515789" cy="3075727"/>
            <a:chOff x="4572000" y="841348"/>
            <a:chExt cx="4136842" cy="23067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B9212D-8F11-4CC9-AABF-B1504B422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841348"/>
              <a:ext cx="4136842" cy="230679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C9400A-C012-4866-A8B4-D531E44520EE}"/>
                </a:ext>
              </a:extLst>
            </p:cNvPr>
            <p:cNvSpPr/>
            <p:nvPr/>
          </p:nvSpPr>
          <p:spPr>
            <a:xfrm>
              <a:off x="4619887" y="898179"/>
              <a:ext cx="1611307" cy="451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1127BA-961A-4F36-8051-10A902890357}"/>
                </a:ext>
              </a:extLst>
            </p:cNvPr>
            <p:cNvSpPr/>
            <p:nvPr/>
          </p:nvSpPr>
          <p:spPr>
            <a:xfrm>
              <a:off x="6969797" y="1021672"/>
              <a:ext cx="456016" cy="1277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CB8CE4A-2EF5-4562-96FB-B6E6EAC65A1A}"/>
              </a:ext>
            </a:extLst>
          </p:cNvPr>
          <p:cNvSpPr txBox="1"/>
          <p:nvPr/>
        </p:nvSpPr>
        <p:spPr>
          <a:xfrm>
            <a:off x="7451172" y="4617030"/>
            <a:ext cx="3467616" cy="441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Tezepelumab bound to TSLP</a:t>
            </a:r>
            <a:b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 Verstraete K et al. Nat </a:t>
            </a:r>
            <a:r>
              <a:rPr kumimoji="0" lang="en-GB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Comms</a:t>
            </a:r>
            <a:r>
              <a: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2017;8:14937</a:t>
            </a:r>
            <a:r>
              <a:rPr kumimoji="0" lang="en-GB" sz="1067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32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C87E9D-D02A-4BC4-8DF3-5B71985D0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913558"/>
              </p:ext>
            </p:extLst>
          </p:nvPr>
        </p:nvGraphicFramePr>
        <p:xfrm>
          <a:off x="550164" y="1780773"/>
          <a:ext cx="11428781" cy="43862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94723">
                  <a:extLst>
                    <a:ext uri="{9D8B030D-6E8A-4147-A177-3AD203B41FA5}">
                      <a16:colId xmlns:a16="http://schemas.microsoft.com/office/drawing/2014/main" val="513272237"/>
                    </a:ext>
                  </a:extLst>
                </a:gridCol>
                <a:gridCol w="806216">
                  <a:extLst>
                    <a:ext uri="{9D8B030D-6E8A-4147-A177-3AD203B41FA5}">
                      <a16:colId xmlns:a16="http://schemas.microsoft.com/office/drawing/2014/main" val="3409692847"/>
                    </a:ext>
                  </a:extLst>
                </a:gridCol>
                <a:gridCol w="1685871">
                  <a:extLst>
                    <a:ext uri="{9D8B030D-6E8A-4147-A177-3AD203B41FA5}">
                      <a16:colId xmlns:a16="http://schemas.microsoft.com/office/drawing/2014/main" val="159080432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3410656"/>
                    </a:ext>
                  </a:extLst>
                </a:gridCol>
                <a:gridCol w="2084832">
                  <a:extLst>
                    <a:ext uri="{9D8B030D-6E8A-4147-A177-3AD203B41FA5}">
                      <a16:colId xmlns:a16="http://schemas.microsoft.com/office/drawing/2014/main" val="600138780"/>
                    </a:ext>
                  </a:extLst>
                </a:gridCol>
                <a:gridCol w="1037539">
                  <a:extLst>
                    <a:ext uri="{9D8B030D-6E8A-4147-A177-3AD203B41FA5}">
                      <a16:colId xmlns:a16="http://schemas.microsoft.com/office/drawing/2014/main" val="1671322163"/>
                    </a:ext>
                  </a:extLst>
                </a:gridCol>
              </a:tblGrid>
              <a:tr h="3019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effectLst/>
                          <a:latin typeface="+mj-lt"/>
                        </a:rPr>
                        <a:t>Identifier(s)</a:t>
                      </a:r>
                      <a:endParaRPr lang="en-US" sz="1300" b="1" dirty="0">
                        <a:solidFill>
                          <a:srgbClr val="53565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effectLst/>
                          <a:latin typeface="+mj-lt"/>
                        </a:rPr>
                        <a:t>Phase</a:t>
                      </a:r>
                      <a:endParaRPr lang="en-US" sz="1300" b="1" dirty="0">
                        <a:solidFill>
                          <a:srgbClr val="53565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Objective</a:t>
                      </a: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Study Design</a:t>
                      </a: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Population</a:t>
                      </a: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Status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602386"/>
                  </a:ext>
                </a:extLst>
              </a:tr>
              <a:tr h="690251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</a:rPr>
                        <a:t>NCT00757042</a:t>
                      </a:r>
                      <a:r>
                        <a:rPr lang="en-US" sz="1100" b="1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Safety and pharmacokinetic profile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4572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Single-ascending dose, double-blind, placebo-controlled </a:t>
                      </a:r>
                    </a:p>
                    <a:p>
                      <a:pPr marL="0" marR="0" lvl="0" indent="-4572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Healthy volunteers</a:t>
                      </a: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6 tezepelumab SC doses, 2 tezepelumab IV doses vs. placebo SC or IV</a:t>
                      </a:r>
                    </a:p>
                    <a:p>
                      <a:pPr marL="0" marR="0" lvl="0" indent="-4572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Atopic dermatitis</a:t>
                      </a: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 tezepelumab SC or IV dose vs. placebo SC or IV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Adult healthy volunteers Adults with atopic dermatitis (n=78, total)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Completed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337918"/>
                  </a:ext>
                </a:extLst>
              </a:tr>
              <a:tr h="690251">
                <a:tc>
                  <a:txBody>
                    <a:bodyPr/>
                    <a:lstStyle/>
                    <a:p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NCT00972179</a:t>
                      </a:r>
                      <a:r>
                        <a:rPr lang="en-US" sz="1100" b="1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Safety, tolerability, and pharmacokinetic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4572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Multiple-dose, double-blind, placebo-controlled, sequential dose-escalation</a:t>
                      </a:r>
                    </a:p>
                    <a:p>
                      <a:pPr marL="0" marR="0" lvl="0" indent="-4572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tezepelumab SC doses, 1 tezepelumab IV dose vs. placebo SC or IV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Adult, healthy volunteers (N=49)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Completed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828905"/>
                  </a:ext>
                </a:extLst>
              </a:tr>
              <a:tr h="544236">
                <a:tc>
                  <a:txBody>
                    <a:bodyPr/>
                    <a:lstStyle/>
                    <a:p>
                      <a:r>
                        <a:rPr lang="en-US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NCT01405963</a:t>
                      </a:r>
                      <a:r>
                        <a:rPr lang="en-US" sz="1100" b="1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Safety and tolerability, allergen induced airway response 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Proof of concept, double-blind, placebo-controlled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tezepelumab IV dose vs. placebo IV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Adult patients with mild atopic asthma (N=31)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Completed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021416"/>
                  </a:ext>
                </a:extLst>
              </a:tr>
              <a:tr h="398222">
                <a:tc>
                  <a:txBody>
                    <a:bodyPr/>
                    <a:lstStyle/>
                    <a:p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NCT02512900</a:t>
                      </a:r>
                      <a:r>
                        <a:rPr lang="en-US" sz="1100" b="1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Pharmacokinetic profile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 days </a:t>
                      </a:r>
                      <a:r>
                        <a:rPr lang="en-US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postdose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open-label, single-group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tezepelumab SC dose 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Adolescents with mild to moderate asthma (N=21)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Completed 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52736"/>
                  </a:ext>
                </a:extLst>
              </a:tr>
              <a:tr h="398222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</a:rPr>
                        <a:t>NCT01913028</a:t>
                      </a:r>
                      <a:r>
                        <a:rPr lang="en-US" sz="1100" b="1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</a:p>
                  </a:txBody>
                  <a:tcPr marL="121920" marR="121920" marT="60960" marB="6096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Safety and pharmacokinetic  profile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Single-ascending dose, single-blind, placebo-controlled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tezepelumab SC doses vs. placebo SC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Adult healthy Japanese male volunteers (n=64)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Completed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686758"/>
                  </a:ext>
                </a:extLst>
              </a:tr>
              <a:tr h="544236">
                <a:tc>
                  <a:txBody>
                    <a:bodyPr/>
                    <a:lstStyle/>
                    <a:p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NCT02054130</a:t>
                      </a:r>
                      <a:r>
                        <a:rPr lang="en-US" sz="1100" b="1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lnR w="12700" cmpd="sng">
                      <a:noFill/>
                    </a:lnR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II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Dose-ranging study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52-week treatment period, placebo-controlled, parallel-group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tezepelumab SC doses vs. placebo SC</a:t>
                      </a: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Adult patients with uncontrolled, severe asthma </a:t>
                      </a:r>
                      <a:r>
                        <a:rPr lang="en-US" sz="1100" b="0" dirty="0">
                          <a:latin typeface="+mn-lt"/>
                        </a:rPr>
                        <a:t>(N=584)</a:t>
                      </a: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926880"/>
                  </a:ext>
                </a:extLst>
              </a:tr>
            </a:tbl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7B72D005-8543-4F54-B43E-9EE26773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Tezepelumab (AMG 157) Clinical Development Program (Completed Studies)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AC1441B-6DE1-4AAE-B6CB-A64135F4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7871768-977C-4050-A5FE-EEAB1551A5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5851602"/>
            <a:ext cx="10508285" cy="1005840"/>
          </a:xfrm>
        </p:spPr>
        <p:txBody>
          <a:bodyPr anchor="b">
            <a:normAutofit/>
          </a:bodyPr>
          <a:lstStyle/>
          <a:p>
            <a:r>
              <a:rPr lang="en-US" sz="850" dirty="0"/>
              <a:t>IV = intravenous; Q4W = every 4 weeks; SC = subcutaneous.</a:t>
            </a:r>
          </a:p>
          <a:p>
            <a:pPr>
              <a:spcBef>
                <a:spcPts val="0"/>
              </a:spcBef>
            </a:pPr>
            <a:r>
              <a:rPr lang="en-US" sz="850" dirty="0"/>
              <a:t>1. </a:t>
            </a:r>
            <a:r>
              <a:rPr lang="pt-BR" sz="850" dirty="0"/>
              <a:t>Study NCT00757042. ClinicalTrials.gov website; 2.</a:t>
            </a:r>
            <a:r>
              <a:rPr lang="en-US" sz="850" dirty="0"/>
              <a:t> </a:t>
            </a:r>
            <a:r>
              <a:rPr lang="pt-BR" sz="850" dirty="0"/>
              <a:t>Study NCT00972179. ClinicalTrials.gov website; </a:t>
            </a:r>
            <a:r>
              <a:rPr lang="en-US" sz="850" dirty="0"/>
              <a:t>3. Gauvreau GM et al. </a:t>
            </a:r>
            <a:r>
              <a:rPr lang="en-US" sz="850" i="1" dirty="0"/>
              <a:t>N </a:t>
            </a:r>
            <a:r>
              <a:rPr lang="en-US" sz="850" i="1" dirty="0" err="1"/>
              <a:t>Engl</a:t>
            </a:r>
            <a:r>
              <a:rPr lang="en-US" sz="850" i="1" dirty="0"/>
              <a:t> J Med</a:t>
            </a:r>
            <a:r>
              <a:rPr lang="en-US" sz="850" dirty="0"/>
              <a:t>. 2014;370:2102-2110; Study </a:t>
            </a:r>
            <a:r>
              <a:rPr lang="pt-BR" sz="850" dirty="0"/>
              <a:t>NCT01405963. ClinicalTrials.gov website; 4. Study NCT02512900. ClinicalTrials.gov website; 5. Study NCT01913028. ClinicalTrials.gov website; 6. </a:t>
            </a:r>
            <a:r>
              <a:rPr lang="da-DK" sz="900" dirty="0"/>
              <a:t>Corren J et al. </a:t>
            </a:r>
            <a:r>
              <a:rPr lang="da-DK" sz="900" i="1" dirty="0"/>
              <a:t>N Eng J Med. </a:t>
            </a:r>
            <a:r>
              <a:rPr lang="da-DK" sz="900" dirty="0"/>
              <a:t>2017;377:936-946</a:t>
            </a:r>
            <a:r>
              <a:rPr lang="en-US" sz="900" dirty="0"/>
              <a:t>.</a:t>
            </a:r>
            <a:endParaRPr lang="da-DK" sz="900" dirty="0"/>
          </a:p>
        </p:txBody>
      </p:sp>
    </p:spTree>
    <p:extLst>
      <p:ext uri="{BB962C8B-B14F-4D97-AF65-F5344CB8AC3E}">
        <p14:creationId xmlns:p14="http://schemas.microsoft.com/office/powerpoint/2010/main" val="107403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C87E9D-D02A-4BC4-8DF3-5B71985D0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47576"/>
              </p:ext>
            </p:extLst>
          </p:nvPr>
        </p:nvGraphicFramePr>
        <p:xfrm>
          <a:off x="473149" y="1669637"/>
          <a:ext cx="11412831" cy="28013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8773">
                  <a:extLst>
                    <a:ext uri="{9D8B030D-6E8A-4147-A177-3AD203B41FA5}">
                      <a16:colId xmlns:a16="http://schemas.microsoft.com/office/drawing/2014/main" val="513272237"/>
                    </a:ext>
                  </a:extLst>
                </a:gridCol>
                <a:gridCol w="806216">
                  <a:extLst>
                    <a:ext uri="{9D8B030D-6E8A-4147-A177-3AD203B41FA5}">
                      <a16:colId xmlns:a16="http://schemas.microsoft.com/office/drawing/2014/main" val="3409692847"/>
                    </a:ext>
                  </a:extLst>
                </a:gridCol>
                <a:gridCol w="1685871">
                  <a:extLst>
                    <a:ext uri="{9D8B030D-6E8A-4147-A177-3AD203B41FA5}">
                      <a16:colId xmlns:a16="http://schemas.microsoft.com/office/drawing/2014/main" val="159080432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3410656"/>
                    </a:ext>
                  </a:extLst>
                </a:gridCol>
                <a:gridCol w="2084832">
                  <a:extLst>
                    <a:ext uri="{9D8B030D-6E8A-4147-A177-3AD203B41FA5}">
                      <a16:colId xmlns:a16="http://schemas.microsoft.com/office/drawing/2014/main" val="600138780"/>
                    </a:ext>
                  </a:extLst>
                </a:gridCol>
                <a:gridCol w="1037539">
                  <a:extLst>
                    <a:ext uri="{9D8B030D-6E8A-4147-A177-3AD203B41FA5}">
                      <a16:colId xmlns:a16="http://schemas.microsoft.com/office/drawing/2014/main" val="1671322163"/>
                    </a:ext>
                  </a:extLst>
                </a:gridCol>
              </a:tblGrid>
              <a:tr h="3019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effectLst/>
                          <a:latin typeface="+mj-lt"/>
                        </a:rPr>
                        <a:t>Identifier(s)</a:t>
                      </a:r>
                      <a:endParaRPr lang="en-US" sz="1300" b="1" dirty="0">
                        <a:solidFill>
                          <a:srgbClr val="53565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effectLst/>
                          <a:latin typeface="+mj-lt"/>
                        </a:rPr>
                        <a:t>Phase</a:t>
                      </a:r>
                      <a:endParaRPr lang="en-US" sz="1300" b="1" dirty="0">
                        <a:solidFill>
                          <a:srgbClr val="53565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Objective</a:t>
                      </a: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Study Design</a:t>
                      </a: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Population</a:t>
                      </a: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Status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602386"/>
                  </a:ext>
                </a:extLst>
              </a:tr>
              <a:tr h="544236">
                <a:tc>
                  <a:txBody>
                    <a:bodyPr/>
                    <a:lstStyle/>
                    <a:p>
                      <a:r>
                        <a:rPr lang="en-US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NCT03347279</a:t>
                      </a:r>
                      <a:r>
                        <a:rPr lang="en-US" sz="1100" b="1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III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+mn-lt"/>
                        </a:rPr>
                        <a:t>Safety and efficacy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52-week treatment period, double-blind, placebo-controlled, parallel-group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tezepelumab SC dose Q4W vs. placebo SC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+mn-lt"/>
                        </a:rPr>
                        <a:t>Adolescents and adults with severe, uncontrolled asthma (N=~1060)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Recruiting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109350"/>
                  </a:ext>
                </a:extLst>
              </a:tr>
              <a:tr h="544236">
                <a:tc>
                  <a:txBody>
                    <a:bodyPr/>
                    <a:lstStyle/>
                    <a:p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NCT</a:t>
                      </a:r>
                      <a:r>
                        <a:rPr lang="en-US" sz="1100" b="1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03406078</a:t>
                      </a:r>
                      <a:r>
                        <a:rPr lang="en-US" sz="1100" b="1" i="0" u="non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100" b="1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III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+mn-lt"/>
                        </a:rPr>
                        <a:t>Reduction of OCS use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48-week treatment period, double-blind, placebo-controlled, parallel-group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tezepelumab SC dose Q4W vs. placebo SC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+mn-lt"/>
                        </a:rPr>
                        <a:t>Adults with OCS dependent severe asthma (N=~140)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Recruiting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25693"/>
                  </a:ext>
                </a:extLst>
              </a:tr>
              <a:tr h="544236">
                <a:tc>
                  <a:txBody>
                    <a:bodyPr/>
                    <a:lstStyle/>
                    <a:p>
                      <a:r>
                        <a:rPr lang="en-US" sz="1100" b="1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NCT03706079</a:t>
                      </a:r>
                      <a:r>
                        <a:rPr lang="en-US" sz="1100" b="1" i="0" u="non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100" b="1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III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+mn-lt"/>
                        </a:rPr>
                        <a:t>Safety and tolerability extension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104-week, double-blind, placebo-controlled, parallel-group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tezepelumab SC dose Q4W vs. placebo SC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Adults and adolescents with severe uncontrolled asthma (N=~975)</a:t>
                      </a:r>
                      <a:endParaRPr lang="en-US" sz="1100" b="0" dirty="0">
                        <a:latin typeface="+mn-lt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Enrolling by invitation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627696"/>
                  </a:ext>
                </a:extLst>
              </a:tr>
              <a:tr h="544236">
                <a:tc>
                  <a:txBody>
                    <a:bodyPr/>
                    <a:lstStyle/>
                    <a:p>
                      <a:r>
                        <a:rPr lang="pt-BR" sz="1100" b="1" dirty="0"/>
                        <a:t>NCT03688074</a:t>
                      </a:r>
                      <a:r>
                        <a:rPr lang="en-US" sz="1100" b="1" i="0" u="non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100" b="1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II</a:t>
                      </a: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+mn-lt"/>
                        </a:rPr>
                        <a:t>Airway inflammation</a:t>
                      </a: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28-week treatment period, double-blind, placebo-controlled, parallel-group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tezepelumab SC dose Q4W vs. placebo SC</a:t>
                      </a: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Adults with inadequately controlled moderate to severe asthma (N=~110)</a:t>
                      </a:r>
                      <a:endParaRPr lang="en-US" sz="1100" b="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Recruiting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290003"/>
                  </a:ext>
                </a:extLst>
              </a:tr>
            </a:tbl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7B72D005-8543-4F54-B43E-9EE26773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Tezepelumab (AMG 157) Clinical Development Program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AC1441B-6DE1-4AAE-B6CB-A64135F4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7871768-977C-4050-A5FE-EEAB1551A5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5851602"/>
            <a:ext cx="10508285" cy="1005840"/>
          </a:xfrm>
        </p:spPr>
        <p:txBody>
          <a:bodyPr anchor="b">
            <a:normAutofit/>
          </a:bodyPr>
          <a:lstStyle/>
          <a:p>
            <a:r>
              <a:rPr lang="en-US" sz="850" dirty="0"/>
              <a:t>Q4W = every 4 weeks; SC = subcutaneous.</a:t>
            </a:r>
          </a:p>
          <a:p>
            <a:pPr>
              <a:spcBef>
                <a:spcPts val="0"/>
              </a:spcBef>
            </a:pPr>
            <a:r>
              <a:rPr lang="en-US" sz="850" dirty="0"/>
              <a:t>1.</a:t>
            </a:r>
            <a:r>
              <a:rPr lang="pt-BR" sz="850" dirty="0"/>
              <a:t> Study NCT03347279. ClinicalTrials.gov website; </a:t>
            </a:r>
            <a:r>
              <a:rPr lang="en-US" sz="850" dirty="0"/>
              <a:t>2. Study N</a:t>
            </a:r>
            <a:r>
              <a:rPr lang="pt-BR" sz="850" dirty="0"/>
              <a:t>CT03406078. ClinicalTrials.gov website; 3. Study NCT03706079. ClinicalTrials.gov website; 4. Study NCT03688074. ClinicalTrials.gov website.</a:t>
            </a:r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06852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673E78-5E9B-4F8F-9B96-0751030A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63" y="1678450"/>
            <a:ext cx="11277600" cy="978729"/>
          </a:xfrm>
        </p:spPr>
        <p:txBody>
          <a:bodyPr/>
          <a:lstStyle/>
          <a:p>
            <a:r>
              <a:rPr lang="en-GB" dirty="0"/>
              <a:t>Phase IIb Dose Ranging Study: PATHWAY</a:t>
            </a:r>
            <a:br>
              <a:rPr lang="en-GB" sz="400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81BAC8-D21D-40D6-8FED-13D5FFAF0A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591300"/>
            <a:ext cx="487363" cy="266700"/>
          </a:xfrm>
        </p:spPr>
        <p:txBody>
          <a:bodyPr/>
          <a:lstStyle/>
          <a:p>
            <a:pPr algn="ctr"/>
            <a:fld id="{CC7432E5-F8E0-41AE-9A6B-AD730338B005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5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2759A84-76BD-4A99-87CD-047D4973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PATHWAY: Phase II Dose-Ranging Study in Severe Asthma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27229-8135-4EC1-8CE4-AB9FD48785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 err="1"/>
              <a:t>Corren</a:t>
            </a:r>
            <a:r>
              <a:rPr lang="da-DK" dirty="0"/>
              <a:t> J et al. </a:t>
            </a:r>
            <a:r>
              <a:rPr lang="da-DK" i="1" dirty="0"/>
              <a:t>N Engl J Med. </a:t>
            </a:r>
            <a:r>
              <a:rPr lang="da-DK" dirty="0"/>
              <a:t>2017;377:936-946</a:t>
            </a:r>
            <a:r>
              <a:rPr lang="en-US" dirty="0"/>
              <a:t>.</a:t>
            </a:r>
            <a:endParaRPr lang="da-DK" dirty="0"/>
          </a:p>
        </p:txBody>
      </p:sp>
      <p:sp>
        <p:nvSpPr>
          <p:cNvPr id="44" name="TextBox 43"/>
          <p:cNvSpPr txBox="1"/>
          <p:nvPr/>
        </p:nvSpPr>
        <p:spPr>
          <a:xfrm>
            <a:off x="388728" y="3081833"/>
            <a:ext cx="3221026" cy="3232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67" b="1" dirty="0">
                <a:solidFill>
                  <a:schemeClr val="bg1"/>
                </a:solidFill>
              </a:rPr>
              <a:t>Population: 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67" dirty="0">
                <a:solidFill>
                  <a:schemeClr val="bg1"/>
                </a:solidFill>
              </a:rPr>
              <a:t>Non-smoker, 18-75 y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67" dirty="0">
                <a:solidFill>
                  <a:schemeClr val="bg1"/>
                </a:solidFill>
              </a:rPr>
              <a:t>Uncontrolled asthma (ACQ6 ≥1.5)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67" dirty="0">
                <a:solidFill>
                  <a:schemeClr val="bg1"/>
                </a:solidFill>
              </a:rPr>
              <a:t>Medium/high dose ICS + LABA or other controller (GINA 4-5)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67" dirty="0">
                <a:solidFill>
                  <a:schemeClr val="bg1"/>
                </a:solidFill>
              </a:rPr>
              <a:t>≥2 exacerbations requiring systemic CS in past year or </a:t>
            </a:r>
          </a:p>
          <a:p>
            <a:r>
              <a:rPr lang="en-US" sz="1467" dirty="0">
                <a:solidFill>
                  <a:schemeClr val="bg1"/>
                </a:solidFill>
              </a:rPr>
              <a:t>    1 requiring hospitalization</a:t>
            </a:r>
          </a:p>
          <a:p>
            <a:pPr>
              <a:spcBef>
                <a:spcPts val="1600"/>
              </a:spcBef>
            </a:pPr>
            <a:r>
              <a:rPr lang="en-US" sz="1467" b="1" dirty="0">
                <a:solidFill>
                  <a:schemeClr val="bg1"/>
                </a:solidFill>
              </a:rPr>
              <a:t>Stratification: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67" dirty="0">
                <a:solidFill>
                  <a:schemeClr val="bg1"/>
                </a:solidFill>
              </a:rPr>
              <a:t>Medium-high dose ICS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67" dirty="0">
                <a:solidFill>
                  <a:schemeClr val="bg1"/>
                </a:solidFill>
              </a:rPr>
              <a:t>Eosinophil count ≥ and</a:t>
            </a:r>
          </a:p>
          <a:p>
            <a:r>
              <a:rPr lang="en-US" sz="1467" dirty="0">
                <a:solidFill>
                  <a:schemeClr val="bg1"/>
                </a:solidFill>
              </a:rPr>
              <a:t>    &lt; 250 cells/µL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67" dirty="0">
                <a:solidFill>
                  <a:schemeClr val="bg1"/>
                </a:solidFill>
              </a:rPr>
              <a:t>Location (Japan or ROW)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41357" y="5605502"/>
            <a:ext cx="7391616" cy="74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67" dirty="0"/>
              <a:t>Medium dose: 250–500 µg/day fluticasone DPI or equivalent; high dose: &gt;500 µg/day fluticasone DPI or equivalent</a:t>
            </a:r>
            <a:endParaRPr lang="en-GB" altLang="en-US" sz="1067" dirty="0"/>
          </a:p>
          <a:p>
            <a:r>
              <a:rPr lang="en-GB" altLang="en-US" sz="1067" dirty="0">
                <a:solidFill>
                  <a:srgbClr val="211E1F"/>
                </a:solidFill>
              </a:rPr>
              <a:t>ACQ-6 = Asthma Control Questionnaire-6; CS = corticosteroids; DPI = dry powder inhaler; GINA = Global Initiative for Asthma; HD = high dose; ICS = inhaled corticosteroid; LABA = </a:t>
            </a:r>
            <a:r>
              <a:rPr lang="en-US" altLang="en-US" sz="1067" dirty="0"/>
              <a:t>long-acting beta</a:t>
            </a:r>
            <a:r>
              <a:rPr lang="en-US" altLang="en-US" sz="1067" baseline="-25000" dirty="0"/>
              <a:t>2</a:t>
            </a:r>
            <a:r>
              <a:rPr lang="en-US" altLang="en-US" sz="1067" dirty="0"/>
              <a:t>-agonist; MD = medium dose; Q2W = every 2 weeks; Q4W = every 4 weeks; R = randomization; ROW = rest of world; SC = subcutaneous.</a:t>
            </a:r>
            <a:endParaRPr lang="en-GB" sz="1067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120177-E287-4A65-B4AC-BFECA4C6B73F}"/>
              </a:ext>
            </a:extLst>
          </p:cNvPr>
          <p:cNvSpPr/>
          <p:nvPr/>
        </p:nvSpPr>
        <p:spPr>
          <a:xfrm>
            <a:off x="532276" y="1112363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GB" dirty="0">
                <a:solidFill>
                  <a:schemeClr val="accent2"/>
                </a:solidFill>
              </a:rPr>
              <a:t>NCT02054130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3E20B3-89ED-4759-B414-2E5D075F41FA}"/>
              </a:ext>
            </a:extLst>
          </p:cNvPr>
          <p:cNvGrpSpPr/>
          <p:nvPr/>
        </p:nvGrpSpPr>
        <p:grpSpPr>
          <a:xfrm>
            <a:off x="1874655" y="1434687"/>
            <a:ext cx="9946152" cy="3745177"/>
            <a:chOff x="1874655" y="1434687"/>
            <a:chExt cx="9946152" cy="3745177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9911588" y="2451687"/>
              <a:ext cx="0" cy="338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1374631" y="2451687"/>
              <a:ext cx="0" cy="338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951484" y="2448880"/>
              <a:ext cx="8129" cy="8434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174791" y="1434687"/>
              <a:ext cx="1770847" cy="521208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>
                  <a:solidFill>
                    <a:schemeClr val="bg1"/>
                  </a:solidFill>
                </a:rPr>
                <a:t>Screening/run-in</a:t>
              </a:r>
            </a:p>
            <a:p>
              <a:pPr algn="ctr"/>
              <a:r>
                <a:rPr lang="es-ES" sz="1400" b="1" dirty="0">
                  <a:solidFill>
                    <a:schemeClr val="bg1"/>
                  </a:solidFill>
                </a:rPr>
                <a:t>5 </a:t>
              </a:r>
              <a:r>
                <a:rPr lang="es-ES" sz="1400" b="1" dirty="0" err="1">
                  <a:solidFill>
                    <a:schemeClr val="bg1"/>
                  </a:solidFill>
                </a:rPr>
                <a:t>weeks</a:t>
              </a:r>
              <a:r>
                <a:rPr lang="es-ES" sz="1400" b="1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86276" y="1434687"/>
              <a:ext cx="5925312" cy="521208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 err="1">
                  <a:solidFill>
                    <a:schemeClr val="bg1"/>
                  </a:solidFill>
                </a:rPr>
                <a:t>Treatment</a:t>
              </a:r>
              <a:r>
                <a:rPr lang="es-ES" sz="1400" b="1" dirty="0">
                  <a:solidFill>
                    <a:schemeClr val="bg1"/>
                  </a:solidFill>
                </a:rPr>
                <a:t> </a:t>
              </a:r>
              <a:r>
                <a:rPr lang="es-ES" sz="1400" b="1" dirty="0" err="1">
                  <a:solidFill>
                    <a:schemeClr val="bg1"/>
                  </a:solidFill>
                </a:rPr>
                <a:t>period</a:t>
              </a:r>
              <a:r>
                <a:rPr lang="es-ES" sz="1400" b="1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s-ES" sz="1400" b="1" dirty="0">
                  <a:solidFill>
                    <a:schemeClr val="bg1"/>
                  </a:solidFill>
                </a:rPr>
                <a:t> 52 </a:t>
              </a:r>
              <a:r>
                <a:rPr lang="es-ES" sz="1400" b="1" dirty="0" err="1">
                  <a:solidFill>
                    <a:schemeClr val="bg1"/>
                  </a:solidFill>
                </a:rPr>
                <a:t>weeks</a:t>
              </a:r>
              <a:endParaRPr lang="es-E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944104" y="1434687"/>
              <a:ext cx="1430527" cy="521208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 err="1">
                  <a:solidFill>
                    <a:schemeClr val="bg1"/>
                  </a:solidFill>
                </a:rPr>
                <a:t>Follow</a:t>
              </a:r>
              <a:r>
                <a:rPr lang="es-ES" sz="1400" b="1" dirty="0">
                  <a:solidFill>
                    <a:schemeClr val="bg1"/>
                  </a:solidFill>
                </a:rPr>
                <a:t> up</a:t>
              </a:r>
            </a:p>
            <a:p>
              <a:pPr algn="ctr"/>
              <a:r>
                <a:rPr lang="es-ES" sz="1400" b="1" dirty="0">
                  <a:solidFill>
                    <a:schemeClr val="bg1"/>
                  </a:solidFill>
                </a:rPr>
                <a:t>12 </a:t>
              </a:r>
              <a:r>
                <a:rPr lang="es-ES" sz="1400" b="1" dirty="0" err="1">
                  <a:solidFill>
                    <a:schemeClr val="bg1"/>
                  </a:solidFill>
                </a:rPr>
                <a:t>weeks</a:t>
              </a:r>
              <a:r>
                <a:rPr lang="es-ES" sz="1400" b="1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74655" y="2732242"/>
              <a:ext cx="827599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333" b="1" dirty="0" err="1"/>
                <a:t>Week</a:t>
              </a:r>
              <a:r>
                <a:rPr lang="es-ES" sz="1333" b="1" dirty="0"/>
                <a:t> -5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232161" y="2449541"/>
              <a:ext cx="0" cy="3404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652812" y="2732242"/>
              <a:ext cx="786880" cy="2974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" sz="1333" b="1" dirty="0" err="1"/>
                <a:t>Week</a:t>
              </a:r>
              <a:r>
                <a:rPr lang="es-ES" sz="1333" b="1" dirty="0"/>
                <a:t> 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506710" y="2724603"/>
              <a:ext cx="864467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333" b="1" dirty="0" err="1"/>
                <a:t>Week</a:t>
              </a:r>
              <a:r>
                <a:rPr lang="es-ES" sz="1333" b="1" dirty="0"/>
                <a:t> 52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956340" y="2716676"/>
              <a:ext cx="864467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333" b="1" dirty="0" err="1"/>
                <a:t>Week</a:t>
              </a:r>
              <a:r>
                <a:rPr lang="es-ES" sz="1333" b="1" dirty="0"/>
                <a:t> 64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BF0FE3E-C913-4C9A-AE88-193C711BC8DA}"/>
                </a:ext>
              </a:extLst>
            </p:cNvPr>
            <p:cNvGrpSpPr/>
            <p:nvPr/>
          </p:nvGrpSpPr>
          <p:grpSpPr>
            <a:xfrm>
              <a:off x="3712087" y="3066608"/>
              <a:ext cx="7647800" cy="2113256"/>
              <a:chOff x="3712087" y="3066608"/>
              <a:chExt cx="7647800" cy="2113256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9869415" y="3286045"/>
                <a:ext cx="149047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9869415" y="3844172"/>
                <a:ext cx="149047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9869415" y="4402299"/>
                <a:ext cx="149047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9869415" y="4960426"/>
                <a:ext cx="149047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: Rounded Corners 5"/>
              <p:cNvSpPr/>
              <p:nvPr/>
            </p:nvSpPr>
            <p:spPr>
              <a:xfrm>
                <a:off x="4234035" y="3066608"/>
                <a:ext cx="5651212" cy="438875"/>
              </a:xfrm>
              <a:prstGeom prst="roundRect">
                <a:avLst/>
              </a:prstGeom>
              <a:solidFill>
                <a:srgbClr val="F0AB00"/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67" b="1" dirty="0"/>
                  <a:t>Tezepelumab 280 mg (</a:t>
                </a:r>
                <a:r>
                  <a:rPr lang="es-ES" sz="1467" b="1" dirty="0" err="1"/>
                  <a:t>high</a:t>
                </a:r>
                <a:r>
                  <a:rPr lang="es-ES" sz="1467" b="1" dirty="0"/>
                  <a:t> </a:t>
                </a:r>
                <a:r>
                  <a:rPr lang="es-ES" sz="1467" b="1" dirty="0" err="1"/>
                  <a:t>dose</a:t>
                </a:r>
                <a:r>
                  <a:rPr lang="es-ES" sz="1467" b="1" dirty="0"/>
                  <a:t>) SC Q2W (N=146)</a:t>
                </a:r>
              </a:p>
            </p:txBody>
          </p:sp>
          <p:sp>
            <p:nvSpPr>
              <p:cNvPr id="8" name="Rectangle: Rounded Corners 7"/>
              <p:cNvSpPr/>
              <p:nvPr/>
            </p:nvSpPr>
            <p:spPr>
              <a:xfrm>
                <a:off x="4234035" y="3624735"/>
                <a:ext cx="5651212" cy="438875"/>
              </a:xfrm>
              <a:prstGeom prst="roundRect">
                <a:avLst/>
              </a:prstGeom>
              <a:solidFill>
                <a:srgbClr val="D0006F"/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67" b="1" dirty="0"/>
                  <a:t>Tezepelumab 210 mg (</a:t>
                </a:r>
                <a:r>
                  <a:rPr lang="es-ES" sz="1467" b="1" dirty="0" err="1"/>
                  <a:t>medium</a:t>
                </a:r>
                <a:r>
                  <a:rPr lang="es-ES" sz="1467" b="1" dirty="0"/>
                  <a:t> </a:t>
                </a:r>
                <a:r>
                  <a:rPr lang="es-ES" sz="1467" b="1" dirty="0" err="1"/>
                  <a:t>dose</a:t>
                </a:r>
                <a:r>
                  <a:rPr lang="es-ES" sz="1467" b="1" dirty="0"/>
                  <a:t>) SC Q4W (N=145)</a:t>
                </a:r>
              </a:p>
            </p:txBody>
          </p:sp>
          <p:sp>
            <p:nvSpPr>
              <p:cNvPr id="9" name="Rectangle: Rounded Corners 8"/>
              <p:cNvSpPr/>
              <p:nvPr/>
            </p:nvSpPr>
            <p:spPr>
              <a:xfrm>
                <a:off x="4234035" y="4182862"/>
                <a:ext cx="5651212" cy="438875"/>
              </a:xfrm>
              <a:prstGeom prst="roundRect">
                <a:avLst/>
              </a:prstGeom>
              <a:solidFill>
                <a:srgbClr val="003865"/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67" b="1" dirty="0"/>
                  <a:t>Tezepelumab 70 mg (</a:t>
                </a:r>
                <a:r>
                  <a:rPr lang="es-ES" sz="1467" b="1" dirty="0" err="1"/>
                  <a:t>low</a:t>
                </a:r>
                <a:r>
                  <a:rPr lang="es-ES" sz="1467" b="1" dirty="0"/>
                  <a:t> </a:t>
                </a:r>
                <a:r>
                  <a:rPr lang="es-ES" sz="1467" b="1" dirty="0" err="1"/>
                  <a:t>dose</a:t>
                </a:r>
                <a:r>
                  <a:rPr lang="es-ES" sz="1467" b="1" dirty="0"/>
                  <a:t>) SC Q4W (N=145)</a:t>
                </a:r>
              </a:p>
            </p:txBody>
          </p:sp>
          <p:sp>
            <p:nvSpPr>
              <p:cNvPr id="10" name="Rectangle: Rounded Corners 9"/>
              <p:cNvSpPr/>
              <p:nvPr/>
            </p:nvSpPr>
            <p:spPr>
              <a:xfrm>
                <a:off x="4234035" y="4740989"/>
                <a:ext cx="5651212" cy="438875"/>
              </a:xfrm>
              <a:prstGeom prst="roundRect">
                <a:avLst/>
              </a:prstGeom>
              <a:solidFill>
                <a:srgbClr val="9DA7AC"/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67" b="1" dirty="0"/>
                  <a:t>Placebo SC Q2W (N=148)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51004DD-28A3-469A-BD3B-C1BDD9069B91}"/>
                  </a:ext>
                </a:extLst>
              </p:cNvPr>
              <p:cNvGrpSpPr/>
              <p:nvPr/>
            </p:nvGrpSpPr>
            <p:grpSpPr>
              <a:xfrm>
                <a:off x="3712087" y="3276118"/>
                <a:ext cx="539290" cy="1702687"/>
                <a:chOff x="3712087" y="3276118"/>
                <a:chExt cx="539290" cy="1702687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3951484" y="3276118"/>
                  <a:ext cx="12961" cy="17026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/>
                <p:cNvSpPr/>
                <p:nvPr/>
              </p:nvSpPr>
              <p:spPr>
                <a:xfrm>
                  <a:off x="3712087" y="3897093"/>
                  <a:ext cx="491755" cy="469861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2400" dirty="0"/>
                    <a:t>R</a:t>
                  </a:r>
                </a:p>
              </p:txBody>
            </p: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3949625" y="3291908"/>
                  <a:ext cx="30175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3949625" y="3850174"/>
                  <a:ext cx="30175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3949625" y="4408440"/>
                  <a:ext cx="30175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3949625" y="4966707"/>
                  <a:ext cx="30175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3" name="Rectangle 42"/>
            <p:cNvSpPr/>
            <p:nvPr/>
          </p:nvSpPr>
          <p:spPr>
            <a:xfrm>
              <a:off x="2174791" y="2024555"/>
              <a:ext cx="9199840" cy="424325"/>
            </a:xfrm>
            <a:prstGeom prst="rect">
              <a:avLst/>
            </a:prstGeom>
            <a:solidFill>
              <a:srgbClr val="830051">
                <a:alpha val="40000"/>
              </a:srgb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67" b="1" dirty="0" err="1">
                  <a:solidFill>
                    <a:schemeClr val="bg1"/>
                  </a:solidFill>
                </a:rPr>
                <a:t>Background</a:t>
              </a:r>
              <a:r>
                <a:rPr lang="es-ES" sz="1467" b="1" dirty="0">
                  <a:solidFill>
                    <a:schemeClr val="bg1"/>
                  </a:solidFill>
                </a:rPr>
                <a:t> Medication: MD-HD ICS + LABA (with/</a:t>
              </a:r>
              <a:r>
                <a:rPr lang="es-ES" sz="1467" b="1" dirty="0" err="1">
                  <a:solidFill>
                    <a:schemeClr val="bg1"/>
                  </a:solidFill>
                </a:rPr>
                <a:t>without</a:t>
              </a:r>
              <a:r>
                <a:rPr lang="es-ES" sz="1467" b="1" dirty="0">
                  <a:solidFill>
                    <a:schemeClr val="bg1"/>
                  </a:solidFill>
                </a:rPr>
                <a:t> </a:t>
              </a:r>
              <a:r>
                <a:rPr lang="es-ES" sz="1467" b="1" dirty="0" err="1">
                  <a:solidFill>
                    <a:schemeClr val="bg1"/>
                  </a:solidFill>
                </a:rPr>
                <a:t>other</a:t>
              </a:r>
              <a:r>
                <a:rPr lang="es-ES" sz="1467" b="1" dirty="0">
                  <a:solidFill>
                    <a:schemeClr val="bg1"/>
                  </a:solidFill>
                </a:rPr>
                <a:t> controller </a:t>
              </a:r>
              <a:r>
                <a:rPr lang="es-ES" sz="1467" b="1" dirty="0" err="1">
                  <a:solidFill>
                    <a:schemeClr val="bg1"/>
                  </a:solidFill>
                </a:rPr>
                <a:t>meds</a:t>
              </a:r>
              <a:r>
                <a:rPr lang="es-ES" sz="1467" b="1" dirty="0">
                  <a:solidFill>
                    <a:schemeClr val="bg1"/>
                  </a:solidFill>
                </a:rPr>
                <a:t>)</a:t>
              </a:r>
              <a:endParaRPr lang="es-E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6739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af6428a215fd8b75d74dd12f2b88c15812c8e"/>
</p:tagLst>
</file>

<file path=ppt/theme/theme1.xml><?xml version="1.0" encoding="utf-8"?>
<a:theme xmlns:a="http://schemas.openxmlformats.org/drawingml/2006/main" name="Slide Template">
  <a:themeElements>
    <a:clrScheme name="AZ MA Color Set">
      <a:dk1>
        <a:srgbClr val="000000"/>
      </a:dk1>
      <a:lt1>
        <a:srgbClr val="FFFFFF"/>
      </a:lt1>
      <a:dk2>
        <a:srgbClr val="3F4444"/>
      </a:dk2>
      <a:lt2>
        <a:srgbClr val="9DB0AC"/>
      </a:lt2>
      <a:accent1>
        <a:srgbClr val="7F134C"/>
      </a:accent1>
      <a:accent2>
        <a:srgbClr val="0D3759"/>
      </a:accent2>
      <a:accent3>
        <a:srgbClr val="65D2DF"/>
      </a:accent3>
      <a:accent4>
        <a:srgbClr val="3C1053"/>
      </a:accent4>
      <a:accent5>
        <a:srgbClr val="B5D820"/>
      </a:accent5>
      <a:accent6>
        <a:srgbClr val="F0AB00"/>
      </a:accent6>
      <a:hlink>
        <a:srgbClr val="7F134C"/>
      </a:hlink>
      <a:folHlink>
        <a:srgbClr val="9DB0A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lide Template">
  <a:themeElements>
    <a:clrScheme name="AZ MA Color Set">
      <a:dk1>
        <a:srgbClr val="000000"/>
      </a:dk1>
      <a:lt1>
        <a:srgbClr val="FFFFFF"/>
      </a:lt1>
      <a:dk2>
        <a:srgbClr val="3F4444"/>
      </a:dk2>
      <a:lt2>
        <a:srgbClr val="9DB0AC"/>
      </a:lt2>
      <a:accent1>
        <a:srgbClr val="7F134C"/>
      </a:accent1>
      <a:accent2>
        <a:srgbClr val="0D3759"/>
      </a:accent2>
      <a:accent3>
        <a:srgbClr val="65D2DF"/>
      </a:accent3>
      <a:accent4>
        <a:srgbClr val="3C1053"/>
      </a:accent4>
      <a:accent5>
        <a:srgbClr val="B5D820"/>
      </a:accent5>
      <a:accent6>
        <a:srgbClr val="F0AB00"/>
      </a:accent6>
      <a:hlink>
        <a:srgbClr val="7F134C"/>
      </a:hlink>
      <a:folHlink>
        <a:srgbClr val="9DB0A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Z MA Color Set">
      <a:dk1>
        <a:srgbClr val="000000"/>
      </a:dk1>
      <a:lt1>
        <a:srgbClr val="FFFFFF"/>
      </a:lt1>
      <a:dk2>
        <a:srgbClr val="3F4444"/>
      </a:dk2>
      <a:lt2>
        <a:srgbClr val="9DB0AC"/>
      </a:lt2>
      <a:accent1>
        <a:srgbClr val="7F134C"/>
      </a:accent1>
      <a:accent2>
        <a:srgbClr val="0D3759"/>
      </a:accent2>
      <a:accent3>
        <a:srgbClr val="65D2DF"/>
      </a:accent3>
      <a:accent4>
        <a:srgbClr val="3C1053"/>
      </a:accent4>
      <a:accent5>
        <a:srgbClr val="B5D820"/>
      </a:accent5>
      <a:accent6>
        <a:srgbClr val="F0AB00"/>
      </a:accent6>
      <a:hlink>
        <a:srgbClr val="7F134C"/>
      </a:hlink>
      <a:folHlink>
        <a:srgbClr val="9DB0A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AZ MA Color Set">
      <a:dk1>
        <a:srgbClr val="000000"/>
      </a:dk1>
      <a:lt1>
        <a:srgbClr val="FFFFFF"/>
      </a:lt1>
      <a:dk2>
        <a:srgbClr val="3F4444"/>
      </a:dk2>
      <a:lt2>
        <a:srgbClr val="9DB0AC"/>
      </a:lt2>
      <a:accent1>
        <a:srgbClr val="7F134C"/>
      </a:accent1>
      <a:accent2>
        <a:srgbClr val="0D3759"/>
      </a:accent2>
      <a:accent3>
        <a:srgbClr val="65D2DF"/>
      </a:accent3>
      <a:accent4>
        <a:srgbClr val="3C1053"/>
      </a:accent4>
      <a:accent5>
        <a:srgbClr val="B5D820"/>
      </a:accent5>
      <a:accent6>
        <a:srgbClr val="F0AB00"/>
      </a:accent6>
      <a:hlink>
        <a:srgbClr val="7F134C"/>
      </a:hlink>
      <a:folHlink>
        <a:srgbClr val="9DB0A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22798</TotalTime>
  <Words>9150</Words>
  <Application>Microsoft Office PowerPoint</Application>
  <PresentationFormat>Widescreen</PresentationFormat>
  <Paragraphs>1298</Paragraphs>
  <Slides>37</Slides>
  <Notes>37</Notes>
  <HiddenSlides>13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Rockwell</vt:lpstr>
      <vt:lpstr>Times New Roman</vt:lpstr>
      <vt:lpstr>Slide Template</vt:lpstr>
      <vt:lpstr>1_Slide Template</vt:lpstr>
      <vt:lpstr>PowerPoint Presentation</vt:lpstr>
      <vt:lpstr>Overview of Key Tezepelumab Clinical Studies  (Anti-TSLP Antibody)</vt:lpstr>
      <vt:lpstr>Unmet Need in Asthma </vt:lpstr>
      <vt:lpstr>Functions of Thymic Stromal Lymphopoietin </vt:lpstr>
      <vt:lpstr>Overview of Tezepelumab (Anti-TSLP Monoclonal Antibody)</vt:lpstr>
      <vt:lpstr>Tezepelumab (AMG 157) Clinical Development Program (Completed Studies)</vt:lpstr>
      <vt:lpstr>Tezepelumab (AMG 157) Clinical Development Program</vt:lpstr>
      <vt:lpstr>Phase IIb Dose Ranging Study: PATHWAY </vt:lpstr>
      <vt:lpstr>PATHWAY: Phase II Dose-Ranging Study in Severe Asthma</vt:lpstr>
      <vt:lpstr>PATHWAY Phase II Study: Efficacy and Safety Endpoints</vt:lpstr>
      <vt:lpstr>PATHWAY Phase II Study: Effect on Asthma Exacerbations</vt:lpstr>
      <vt:lpstr>PATHWAY Phase II Study: Effect on Asthma Exacerbations by Baseline Biomarker Status</vt:lpstr>
      <vt:lpstr>PATHWAY Phase II Study: Effect on Asthma Exacerbations Requiring Hospitalization</vt:lpstr>
      <vt:lpstr>PATHWAY Phase II Study: Effect in Lung Function (pre-BD FEV1)</vt:lpstr>
      <vt:lpstr>PATHWAY Phase II Study: Effect in Asthma Control (ACQ-6) </vt:lpstr>
      <vt:lpstr>PATHWAY Phase II Study: Effect in Quality of Life (AQLQ(S)+12)</vt:lpstr>
      <vt:lpstr>PATHWAY Phase II Study: Effect on Blood Eosinophils, FENO and Total Serum IgE</vt:lpstr>
      <vt:lpstr>PATHWAY Phase II Study: Safety Results </vt:lpstr>
      <vt:lpstr>Tezepelumab Ongoing Phase II and Phase III Program   Clinical studies evaluating the efficacy and safety of tezepelumab </vt:lpstr>
      <vt:lpstr>Core Tezepelumab Phase III Program</vt:lpstr>
      <vt:lpstr>Additional Tezepelumab Phase II and III Studies </vt:lpstr>
      <vt:lpstr>NAVIGATOR Phase III Study: Design1,2</vt:lpstr>
      <vt:lpstr>NAVIGATOR Phase III Study: Key Inclusion and Exclusion Criteria</vt:lpstr>
      <vt:lpstr>NAVIGATOR: Key Efficacy and Safety Endpoints</vt:lpstr>
      <vt:lpstr>NAVIGATOR: Additional Secondary Endpoints</vt:lpstr>
      <vt:lpstr>NAVIGATOR: Additional Efficacy and Safety Endpoints</vt:lpstr>
      <vt:lpstr>SOURCE Phase III Study: Design1,2</vt:lpstr>
      <vt:lpstr>SOURCE Phase III Study: Key Inclusion and Exclusion Criteria</vt:lpstr>
      <vt:lpstr>SOURCE: Key Efficacy and Safety Endpoints</vt:lpstr>
      <vt:lpstr>SOURCE: Additional Efficacy Endpoints</vt:lpstr>
      <vt:lpstr>SOURCE: Additional Efficacy and Safety Endpoints</vt:lpstr>
      <vt:lpstr>DESTINATION Phase III Study: Design  Flow From NAVIGATOR and SOURCE Into DESTINATION</vt:lpstr>
      <vt:lpstr>DESTINATION Phase III Study: Key Inclusion and Exclusion Criteria</vt:lpstr>
      <vt:lpstr>DESTINATION: Key Efficacy and Safety Endpoints</vt:lpstr>
      <vt:lpstr>CASCADE Phase II Study: Design</vt:lpstr>
      <vt:lpstr>CASCADE Phase II Study: Key Inclusion and Exclusion Criteria</vt:lpstr>
      <vt:lpstr>CASCADE: Key Efficacy and Safety Endpoints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Kwiatek, Justin</dc:creator>
  <cp:lastModifiedBy>Sarah Williams</cp:lastModifiedBy>
  <cp:revision>335</cp:revision>
  <cp:lastPrinted>2017-11-14T16:14:39Z</cp:lastPrinted>
  <dcterms:created xsi:type="dcterms:W3CDTF">2015-10-23T18:57:23Z</dcterms:created>
  <dcterms:modified xsi:type="dcterms:W3CDTF">2019-06-25T09:02:57Z</dcterms:modified>
</cp:coreProperties>
</file>