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61" r:id="rId8"/>
    <p:sldId id="262" r:id="rId9"/>
    <p:sldId id="263" r:id="rId10"/>
    <p:sldId id="264" r:id="rId11"/>
    <p:sldId id="265" r:id="rId12"/>
    <p:sldId id="284" r:id="rId13"/>
    <p:sldId id="276" r:id="rId14"/>
    <p:sldId id="266" r:id="rId15"/>
    <p:sldId id="267" r:id="rId16"/>
    <p:sldId id="268" r:id="rId17"/>
    <p:sldId id="277" r:id="rId18"/>
    <p:sldId id="269" r:id="rId19"/>
    <p:sldId id="270" r:id="rId20"/>
    <p:sldId id="271" r:id="rId21"/>
    <p:sldId id="272" r:id="rId22"/>
    <p:sldId id="273" r:id="rId23"/>
    <p:sldId id="278" r:id="rId24"/>
    <p:sldId id="281" r:id="rId25"/>
    <p:sldId id="279" r:id="rId26"/>
    <p:sldId id="280" r:id="rId27"/>
    <p:sldId id="282" r:id="rId28"/>
    <p:sldId id="283" r:id="rId29"/>
    <p:sldId id="285" r:id="rId30"/>
    <p:sldId id="260" r:id="rId31"/>
    <p:sldId id="287" r:id="rId32"/>
    <p:sldId id="286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87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45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20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67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33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9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7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7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53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52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724A-7800-475D-AF71-B4C1BBA8464D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3C8D-9760-48B4-9B89-E25B08273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8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s.mbed.com/users/garyservin/code/ros_lib_indigo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os.mbed.com/users/garyservin/code/ros_lib_indigo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os.mbed.com/users/garyservin/code/ros_lib_indigo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os.mbed.com/users/garyservin/code/ros_lib_indigo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azebosim.org/tutorials" TargetMode="External"/><Relationship Id="rId2" Type="http://schemas.openxmlformats.org/officeDocument/2006/relationships/hyperlink" Target="https://os.mbed.com/users/garyservin/code/ros_lib_indig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nerationrobots.com/blog/en/robotic-simulation-scenarios-with-gazebo-and-ro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os.mbed.com/users/garyservin/code/ros_lib_indig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azebosim.org/tutorials?cat=build_world&amp;tut=building_edi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模擬環境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助教：劉信宏、吳宜儒、徐世金、張藏謙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授課老師：葉廷仁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51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世界建構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0000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Building Editor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2" y="2417886"/>
            <a:ext cx="7963775" cy="40166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83240" y="3157808"/>
            <a:ext cx="185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建築物平面圖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由左下方</a:t>
            </a:r>
            <a:r>
              <a:rPr lang="en-US" altLang="zh-TW" dirty="0" smtClean="0">
                <a:solidFill>
                  <a:srgbClr val="FF0000"/>
                </a:solidFill>
              </a:rPr>
              <a:t>import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55777" y="519039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2D050"/>
                </a:solidFill>
              </a:rPr>
              <a:t>虛擬環境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6427" y="5751759"/>
            <a:ext cx="13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FF00"/>
                </a:solidFill>
              </a:rPr>
              <a:t>預設指令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14749" y="639989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完成後存</a:t>
            </a:r>
            <a:r>
              <a:rPr lang="zh-TW" altLang="en-US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42357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世界建構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0000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Building Editor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3361" r="4332"/>
          <a:stretch/>
        </p:blipFill>
        <p:spPr>
          <a:xfrm>
            <a:off x="875935" y="2409092"/>
            <a:ext cx="2597028" cy="23380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12213" r="31053"/>
          <a:stretch/>
        </p:blipFill>
        <p:spPr>
          <a:xfrm>
            <a:off x="875934" y="4970828"/>
            <a:ext cx="6238875" cy="142984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466491" y="3216426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由預設介面引入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66491" y="3908961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由</a:t>
            </a:r>
            <a:r>
              <a:rPr lang="en-US" altLang="zh-TW" dirty="0" err="1" smtClean="0"/>
              <a:t>roslaunch</a:t>
            </a:r>
            <a:r>
              <a:rPr lang="zh-TW" altLang="en-US" dirty="0" smtClean="0"/>
              <a:t>啟動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1" idx="1"/>
          </p:cNvCxnSpPr>
          <p:nvPr/>
        </p:nvCxnSpPr>
        <p:spPr>
          <a:xfrm flipH="1">
            <a:off x="3472963" y="3401092"/>
            <a:ext cx="9935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2"/>
          </p:cNvCxnSpPr>
          <p:nvPr/>
        </p:nvCxnSpPr>
        <p:spPr>
          <a:xfrm flipH="1">
            <a:off x="5604728" y="4278293"/>
            <a:ext cx="1" cy="692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世界建構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53444"/>
            <a:ext cx="5181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11115" y="2910255"/>
            <a:ext cx="7297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Gazebo</a:t>
            </a:r>
            <a:r>
              <a:rPr lang="zh-TW" altLang="en-US" sz="4400" dirty="0" smtClean="0"/>
              <a:t>模型建構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9318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196002" y="1964894"/>
            <a:ext cx="2536581" cy="6945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minicar_description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388327" y="4322881"/>
            <a:ext cx="1714500" cy="6945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macros.xacro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2535115" y="4322880"/>
            <a:ext cx="1714500" cy="6945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material.xacro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4681904" y="4322880"/>
            <a:ext cx="1714500" cy="6945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minicar.gazebo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819901" y="4322879"/>
            <a:ext cx="1714500" cy="6945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minicar.xacro</a:t>
            </a:r>
            <a:endParaRPr lang="zh-TW" altLang="en-US" dirty="0"/>
          </a:p>
        </p:txBody>
      </p:sp>
      <p:cxnSp>
        <p:nvCxnSpPr>
          <p:cNvPr id="24" name="肘形接點 23"/>
          <p:cNvCxnSpPr>
            <a:stCxn id="18" idx="2"/>
            <a:endCxn id="19" idx="0"/>
          </p:cNvCxnSpPr>
          <p:nvPr/>
        </p:nvCxnSpPr>
        <p:spPr>
          <a:xfrm rot="5400000">
            <a:off x="2023238" y="1881826"/>
            <a:ext cx="1663394" cy="32187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8" idx="2"/>
            <a:endCxn id="20" idx="0"/>
          </p:cNvCxnSpPr>
          <p:nvPr/>
        </p:nvCxnSpPr>
        <p:spPr>
          <a:xfrm rot="5400000">
            <a:off x="3096633" y="2955219"/>
            <a:ext cx="1663393" cy="10719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8" idx="2"/>
            <a:endCxn id="21" idx="0"/>
          </p:cNvCxnSpPr>
          <p:nvPr/>
        </p:nvCxnSpPr>
        <p:spPr>
          <a:xfrm rot="16200000" flipH="1">
            <a:off x="4170027" y="2953752"/>
            <a:ext cx="1663393" cy="10748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8" idx="2"/>
            <a:endCxn id="22" idx="0"/>
          </p:cNvCxnSpPr>
          <p:nvPr/>
        </p:nvCxnSpPr>
        <p:spPr>
          <a:xfrm rot="16200000" flipH="1">
            <a:off x="5239026" y="1884754"/>
            <a:ext cx="1663392" cy="32128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minicar.xacro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7" y="2666632"/>
            <a:ext cx="5268749" cy="16012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27" y="4973325"/>
            <a:ext cx="6274597" cy="4982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95293" y="3631436"/>
            <a:ext cx="14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設定參數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95292" y="2594120"/>
            <a:ext cx="14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機器人名稱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158224" y="5037774"/>
            <a:ext cx="15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引入其他檔案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6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minicar.xacro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1" y="2399764"/>
            <a:ext cx="4958495" cy="391213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246567" y="2289296"/>
            <a:ext cx="14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關節設定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46566" y="3048101"/>
            <a:ext cx="14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零件設定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10" idx="1"/>
          </p:cNvCxnSpPr>
          <p:nvPr/>
        </p:nvCxnSpPr>
        <p:spPr>
          <a:xfrm flipH="1" flipV="1">
            <a:off x="3675185" y="2470638"/>
            <a:ext cx="2571382" cy="33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3675185" y="3232767"/>
            <a:ext cx="2571382" cy="33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675185" y="3416669"/>
            <a:ext cx="14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FF00"/>
                </a:solidFill>
              </a:rPr>
              <a:t>碰撞設定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675184" y="4337195"/>
            <a:ext cx="14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FF00"/>
                </a:solidFill>
              </a:rPr>
              <a:t>外</a:t>
            </a:r>
            <a:r>
              <a:rPr lang="zh-TW" altLang="en-US" dirty="0">
                <a:solidFill>
                  <a:srgbClr val="FFFF00"/>
                </a:solidFill>
              </a:rPr>
              <a:t>觀</a:t>
            </a:r>
            <a:r>
              <a:rPr lang="zh-TW" altLang="en-US" dirty="0" smtClean="0">
                <a:solidFill>
                  <a:srgbClr val="FFFF00"/>
                </a:solidFill>
              </a:rPr>
              <a:t>設定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75183" y="5439547"/>
            <a:ext cx="14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FF00"/>
                </a:solidFill>
              </a:rPr>
              <a:t>慣性設定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minicar.xacro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零件預設為</a:t>
            </a:r>
            <a:r>
              <a:rPr lang="en-US" altLang="zh-TW" dirty="0" smtClean="0"/>
              <a:t>box ,cylinder ,sphere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自定義格式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stl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6" y="2875817"/>
            <a:ext cx="5581650" cy="209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06" y="3345839"/>
            <a:ext cx="3038475" cy="219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06" y="3110828"/>
            <a:ext cx="5153025" cy="209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818" y="4163431"/>
            <a:ext cx="61055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minicar.xacro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/>
              <a:t>Joint type</a:t>
            </a:r>
          </a:p>
          <a:p>
            <a:pPr marL="1207008" lvl="2" indent="-457200">
              <a:buSzPct val="110000"/>
              <a:buFont typeface="+mj-lt"/>
              <a:buAutoNum type="arabicPeriod"/>
            </a:pPr>
            <a:r>
              <a:rPr lang="en-US" altLang="zh-TW" dirty="0"/>
              <a:t>revolute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：轉動關節，有上下限</a:t>
            </a:r>
            <a:endParaRPr lang="en-US" altLang="zh-TW" dirty="0"/>
          </a:p>
          <a:p>
            <a:pPr marL="1207008" lvl="2" indent="-457200">
              <a:buSzPct val="110000"/>
              <a:buFont typeface="+mj-lt"/>
              <a:buAutoNum type="arabicPeriod"/>
            </a:pPr>
            <a:r>
              <a:rPr lang="en-US" altLang="zh-TW" dirty="0"/>
              <a:t>continuous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：轉動關節，沒有上下限</a:t>
            </a:r>
            <a:endParaRPr lang="en-US" altLang="zh-TW" dirty="0"/>
          </a:p>
          <a:p>
            <a:pPr marL="1207008" lvl="2" indent="-457200">
              <a:buSzPct val="110000"/>
              <a:buFont typeface="+mj-lt"/>
              <a:buAutoNum type="arabicPeriod"/>
            </a:pPr>
            <a:r>
              <a:rPr lang="en-US" altLang="zh-TW" dirty="0"/>
              <a:t>prismatic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：滑動關節，有上下限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07008" lvl="2" indent="-457200">
              <a:buSzPct val="110000"/>
              <a:buFont typeface="+mj-lt"/>
              <a:buAutoNum type="arabicPeriod"/>
            </a:pPr>
            <a:r>
              <a:rPr lang="en-US" altLang="zh-TW" dirty="0"/>
              <a:t>fixed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：不可動關節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07008" lvl="2" indent="-457200">
              <a:buSzPct val="110000"/>
              <a:buFont typeface="+mj-lt"/>
              <a:buAutoNum type="arabicPeriod"/>
            </a:pPr>
            <a:r>
              <a:rPr lang="en-US" altLang="zh-TW" dirty="0"/>
              <a:t>floating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/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自由度關節</a:t>
            </a:r>
            <a:endParaRPr lang="en-US" altLang="zh-TW" dirty="0"/>
          </a:p>
          <a:p>
            <a:pPr marL="1207008" lvl="2" indent="-457200">
              <a:buSzPct val="110000"/>
              <a:buFont typeface="+mj-lt"/>
              <a:buAutoNum type="arabicPeriod"/>
            </a:pPr>
            <a:r>
              <a:rPr lang="en-US" altLang="zh-TW" dirty="0"/>
              <a:t>planar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：平面移動關節</a:t>
            </a:r>
            <a:endParaRPr lang="en-US" altLang="zh-TW" dirty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12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minicar.xacro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2719754"/>
            <a:ext cx="797858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11115" y="2910255"/>
            <a:ext cx="7297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Gazebo</a:t>
            </a:r>
            <a:r>
              <a:rPr lang="zh-TW" altLang="en-US" sz="4400" dirty="0" smtClean="0"/>
              <a:t>介紹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1213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minicar.xacro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66975"/>
            <a:ext cx="6505575" cy="28384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68614" y="555652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Lidar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07" y="2310216"/>
            <a:ext cx="6078781" cy="40016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minicar.xacro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248753" y="6311899"/>
            <a:ext cx="264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將</a:t>
            </a:r>
            <a:r>
              <a:rPr lang="en-US" altLang="zh-TW" dirty="0" smtClean="0"/>
              <a:t>Lidar</a:t>
            </a:r>
            <a:r>
              <a:rPr lang="zh-TW" altLang="en-US" dirty="0" smtClean="0"/>
              <a:t>模型加入</a:t>
            </a:r>
            <a:r>
              <a:rPr lang="en-US" altLang="zh-TW" dirty="0" smtClean="0"/>
              <a:t>gazebo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5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macros.xacro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此程式主要是用來建立模組。將會重複用到的參數或零件先建置，以供其他程式調用。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3376613"/>
            <a:ext cx="5143500" cy="28003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29000" y="622873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各形狀的慣性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macros.xacro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31753"/>
          <a:stretch/>
        </p:blipFill>
        <p:spPr>
          <a:xfrm>
            <a:off x="971916" y="2603683"/>
            <a:ext cx="7077075" cy="27952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6" y="5857874"/>
            <a:ext cx="2828925" cy="6381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71916" y="2250533"/>
            <a:ext cx="243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設定模組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1915" y="5481034"/>
            <a:ext cx="243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調用模組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88" y="5803649"/>
            <a:ext cx="4455136" cy="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macros.xacro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71916" y="2250533"/>
            <a:ext cx="243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設定車輪的控制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134519"/>
            <a:ext cx="55530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materials.xacro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顏色設</a:t>
            </a:r>
            <a:r>
              <a:rPr lang="zh-TW" altLang="en-US" dirty="0"/>
              <a:t>定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08" y="3396456"/>
            <a:ext cx="3038475" cy="1209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8" y="3396456"/>
            <a:ext cx="3404218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minicar.gazebo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加入插件，藉以連接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gazebo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5" y="2855668"/>
            <a:ext cx="6324600" cy="1076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85" y="4001294"/>
            <a:ext cx="7496175" cy="26955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02823" y="33938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FF00"/>
                </a:solidFill>
              </a:rPr>
              <a:t>控制各個關節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151685" y="59425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FF00"/>
                </a:solidFill>
              </a:rPr>
              <a:t>差動輪控制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minicar.gazebo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加入插件，藉以連接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gazebo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5468815" y="400129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設定各個零件在</a:t>
            </a:r>
            <a:r>
              <a:rPr lang="en-US" altLang="zh-TW" dirty="0" smtClean="0"/>
              <a:t>gazebo</a:t>
            </a:r>
            <a:r>
              <a:rPr lang="zh-TW" altLang="en-US" dirty="0" smtClean="0"/>
              <a:t>的狀態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0" y="3472988"/>
            <a:ext cx="4265013" cy="20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模型建構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minicar.gazebo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6274" t="20003" r="13695" b="17598"/>
          <a:stretch/>
        </p:blipFill>
        <p:spPr>
          <a:xfrm>
            <a:off x="1644162" y="2964707"/>
            <a:ext cx="5855676" cy="32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11115" y="2910255"/>
            <a:ext cx="7297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Gazebo</a:t>
            </a:r>
            <a:r>
              <a:rPr lang="zh-TW" altLang="en-US" sz="4400" dirty="0" smtClean="0"/>
              <a:t>模擬使用前置作業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87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Gazebo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中的模擬軟體。用以模擬出機器人姿態，以及機器人和周遭環境的互動。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56" y="3048793"/>
            <a:ext cx="3062288" cy="29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81891" y="448887"/>
            <a:ext cx="6396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turtlebot_teleop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package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hlinkClick r:id="rId2"/>
          </p:cNvPr>
          <p:cNvSpPr txBox="1"/>
          <p:nvPr/>
        </p:nvSpPr>
        <p:spPr>
          <a:xfrm>
            <a:off x="581891" y="1347965"/>
            <a:ext cx="85621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sudoapt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-get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-kinetic-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teleop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turtlebot_teleop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777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roscd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turtlebot_teleop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/launch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777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keyboard_teleop.launch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keyboard_teleop.launch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remap from="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turtlebot_teleop_keyboard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to="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"/&gt; 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AEF-5B30-45DB-843C-CBCFBA93136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3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81891" y="448887"/>
            <a:ext cx="6396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turtlebot_teleop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package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hlinkClick r:id="rId2"/>
          </p:cNvPr>
          <p:cNvSpPr txBox="1"/>
          <p:nvPr/>
        </p:nvSpPr>
        <p:spPr>
          <a:xfrm>
            <a:off x="581891" y="1347965"/>
            <a:ext cx="85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roslaunch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turtlebot_teleop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keyboard_teleop.launch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AEF-5B30-45DB-843C-CBCFBA931364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94" y="3108817"/>
            <a:ext cx="4991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81891" y="448887"/>
            <a:ext cx="367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ros_control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hlinkClick r:id="rId2"/>
          </p:cNvPr>
          <p:cNvSpPr txBox="1"/>
          <p:nvPr/>
        </p:nvSpPr>
        <p:spPr>
          <a:xfrm>
            <a:off x="581891" y="1347965"/>
            <a:ext cx="8562109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-kinetic-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-kinetic-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-controllers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AEF-5B30-45DB-843C-CBCFBA931364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0" y="2153236"/>
            <a:ext cx="5972541" cy="41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11115" y="2910255"/>
            <a:ext cx="7297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Gazebo</a:t>
            </a:r>
            <a:r>
              <a:rPr lang="zh-TW" altLang="en-US" sz="4400" dirty="0" smtClean="0"/>
              <a:t>模擬使用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158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圓角矩形 40"/>
          <p:cNvSpPr/>
          <p:nvPr/>
        </p:nvSpPr>
        <p:spPr>
          <a:xfrm>
            <a:off x="3394157" y="5872774"/>
            <a:ext cx="2235400" cy="8593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solidFill>
                  <a:schemeClr val="tx1"/>
                </a:solidFill>
              </a:rPr>
              <a:t>map_server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25145" y="448887"/>
            <a:ext cx="3791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/>
              <a:t>Gazebo</a:t>
            </a:r>
            <a:r>
              <a:rPr lang="zh-TW" altLang="en-US" sz="4000" dirty="0"/>
              <a:t>模擬使用</a:t>
            </a:r>
          </a:p>
        </p:txBody>
      </p:sp>
      <p:sp>
        <p:nvSpPr>
          <p:cNvPr id="3" name="文字方塊 2">
            <a:hlinkClick r:id="rId2"/>
          </p:cNvPr>
          <p:cNvSpPr txBox="1"/>
          <p:nvPr/>
        </p:nvSpPr>
        <p:spPr>
          <a:xfrm>
            <a:off x="581891" y="1347965"/>
            <a:ext cx="7665293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roslaunch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gazebo_sim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test.launch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28288" y="5872774"/>
            <a:ext cx="2057400" cy="365125"/>
          </a:xfrm>
        </p:spPr>
        <p:txBody>
          <a:bodyPr/>
          <a:lstStyle/>
          <a:p>
            <a:fld id="{35617AEF-5B30-45DB-843C-CBCFBA931364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486149" y="2544375"/>
            <a:ext cx="2051419" cy="905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gazebo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341271" y="2544375"/>
            <a:ext cx="2307981" cy="905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solidFill>
                  <a:schemeClr val="tx1"/>
                </a:solidFill>
              </a:rPr>
              <a:t>rviz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7" idx="3"/>
            <a:endCxn id="8" idx="1"/>
          </p:cNvCxnSpPr>
          <p:nvPr/>
        </p:nvCxnSpPr>
        <p:spPr>
          <a:xfrm>
            <a:off x="5537568" y="2997179"/>
            <a:ext cx="8037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28" idx="3"/>
            <a:endCxn id="7" idx="1"/>
          </p:cNvCxnSpPr>
          <p:nvPr/>
        </p:nvCxnSpPr>
        <p:spPr>
          <a:xfrm flipV="1">
            <a:off x="2264018" y="2997179"/>
            <a:ext cx="1222131" cy="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2036823" y="4596647"/>
            <a:ext cx="4950069" cy="764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solidFill>
                  <a:schemeClr val="tx1"/>
                </a:solidFill>
              </a:rPr>
              <a:t>amcl</a:t>
            </a:r>
            <a:r>
              <a:rPr lang="en-US" altLang="zh-TW" sz="2800" dirty="0" smtClean="0">
                <a:solidFill>
                  <a:schemeClr val="tx1"/>
                </a:solidFill>
              </a:rPr>
              <a:t> /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gmapping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7" idx="2"/>
          </p:cNvCxnSpPr>
          <p:nvPr/>
        </p:nvCxnSpPr>
        <p:spPr>
          <a:xfrm flipH="1">
            <a:off x="4511858" y="3449983"/>
            <a:ext cx="1" cy="1116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621762" y="3815053"/>
            <a:ext cx="189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, /scan, /</a:t>
            </a:r>
            <a:r>
              <a:rPr lang="en-US" altLang="zh-TW" dirty="0" err="1" smtClean="0"/>
              <a:t>odom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64985" y="2254202"/>
            <a:ext cx="9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, /san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212599" y="2553195"/>
            <a:ext cx="2051419" cy="9056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自</a:t>
            </a:r>
            <a:r>
              <a:rPr lang="zh-TW" altLang="en-US" sz="2800" dirty="0">
                <a:solidFill>
                  <a:schemeClr val="tx1"/>
                </a:solidFill>
              </a:rPr>
              <a:t>定義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264018" y="2359709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cmd_vel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22" idx="1"/>
            <a:endCxn id="28" idx="2"/>
          </p:cNvCxnSpPr>
          <p:nvPr/>
        </p:nvCxnSpPr>
        <p:spPr>
          <a:xfrm rot="10800000">
            <a:off x="1238309" y="3458803"/>
            <a:ext cx="798514" cy="15200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22" idx="3"/>
            <a:endCxn id="8" idx="2"/>
          </p:cNvCxnSpPr>
          <p:nvPr/>
        </p:nvCxnSpPr>
        <p:spPr>
          <a:xfrm flipV="1">
            <a:off x="6986892" y="3449983"/>
            <a:ext cx="508370" cy="15288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283710" y="3892231"/>
            <a:ext cx="189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amcl_pose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506285" y="3857781"/>
            <a:ext cx="148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particlecloud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853919" y="5432266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/map</a:t>
            </a:r>
            <a:endParaRPr lang="zh-TW" altLang="en-US" dirty="0"/>
          </a:p>
        </p:txBody>
      </p:sp>
      <p:cxnSp>
        <p:nvCxnSpPr>
          <p:cNvPr id="43" name="直線單箭頭接點 42"/>
          <p:cNvCxnSpPr>
            <a:stCxn id="41" idx="0"/>
            <a:endCxn id="22" idx="2"/>
          </p:cNvCxnSpPr>
          <p:nvPr/>
        </p:nvCxnSpPr>
        <p:spPr>
          <a:xfrm flipV="1">
            <a:off x="4511857" y="5361090"/>
            <a:ext cx="1" cy="511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81891" y="4488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考資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料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hlinkClick r:id="rId2"/>
          </p:cNvPr>
          <p:cNvSpPr txBox="1"/>
          <p:nvPr/>
        </p:nvSpPr>
        <p:spPr>
          <a:xfrm>
            <a:off x="581891" y="1347965"/>
            <a:ext cx="85621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Gazebo tutorial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gazebosim.org/tutorials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 tutorial</a:t>
            </a:r>
          </a:p>
          <a:p>
            <a:pPr lvl="1">
              <a:lnSpc>
                <a:spcPct val="200000"/>
              </a:lnSpc>
            </a:pPr>
            <a:r>
              <a:rPr lang="en-US" altLang="zh-TW" sz="2000" dirty="0">
                <a:hlinkClick r:id="rId4"/>
              </a:rPr>
              <a:t>https://www.generationrobots.com/blog/en/robotic-simulation-scenarios-with-gazebo-and-ros/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AEF-5B30-45DB-843C-CBCFBA93136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8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81891" y="448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補充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hlinkClick r:id="rId2"/>
              </p:cNvPr>
              <p:cNvSpPr txBox="1"/>
              <p:nvPr/>
            </p:nvSpPr>
            <p:spPr>
              <a:xfrm>
                <a:off x="581891" y="1347965"/>
                <a:ext cx="7933459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補充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amcl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參數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粒子數量</a:t>
                </a: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粒子範圍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0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更新率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可設為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，即是隨雷射掃描頻率更新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雷射模型</a:t>
                </a: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>
                <a:hlinkClick r:id="rId2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1347965"/>
                <a:ext cx="7933459" cy="4616648"/>
              </a:xfrm>
              <a:prstGeom prst="rect">
                <a:avLst/>
              </a:prstGeom>
              <a:blipFill>
                <a:blip r:embed="rId3"/>
                <a:stretch>
                  <a:fillRect l="-998" t="-10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AEF-5B30-45DB-843C-CBCFBA931364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24502" b="69571"/>
          <a:stretch/>
        </p:blipFill>
        <p:spPr>
          <a:xfrm>
            <a:off x="2587869" y="2302897"/>
            <a:ext cx="5067300" cy="3516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35184" b="50444"/>
          <a:stretch/>
        </p:blipFill>
        <p:spPr>
          <a:xfrm>
            <a:off x="2587869" y="3176612"/>
            <a:ext cx="5067300" cy="8528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82004" b="12217"/>
          <a:stretch/>
        </p:blipFill>
        <p:spPr>
          <a:xfrm>
            <a:off x="2587869" y="4551489"/>
            <a:ext cx="5067300" cy="342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t="68225" b="26293"/>
          <a:stretch/>
        </p:blipFill>
        <p:spPr>
          <a:xfrm>
            <a:off x="2587869" y="5379715"/>
            <a:ext cx="5067300" cy="3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18" y="1825625"/>
            <a:ext cx="7751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11115" y="2910255"/>
            <a:ext cx="7297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Gazebo</a:t>
            </a:r>
            <a:r>
              <a:rPr lang="zh-TW" altLang="en-US" sz="4400" dirty="0" smtClean="0"/>
              <a:t>世界建構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563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世界建構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預設環境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56" y="2294287"/>
            <a:ext cx="7571888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世界建構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0000"/>
            </a:pPr>
            <a:r>
              <a:rPr lang="zh-TW" altLang="en-US" dirty="0"/>
              <a:t>置入預設物件</a:t>
            </a:r>
            <a:endParaRPr lang="en-US" altLang="zh-TW" dirty="0"/>
          </a:p>
          <a:p>
            <a:pPr marL="800100" lvl="1" indent="-342900">
              <a:buSzPct val="110000"/>
              <a:buFont typeface="+mj-lt"/>
              <a:buAutoNum type="arabicPeriod"/>
            </a:pPr>
            <a:r>
              <a:rPr lang="en-US" altLang="zh-TW" dirty="0"/>
              <a:t>Box (1m x 1m x 1m)</a:t>
            </a:r>
          </a:p>
          <a:p>
            <a:pPr marL="800100" lvl="1" indent="-342900">
              <a:buSzPct val="110000"/>
              <a:buFont typeface="+mj-lt"/>
              <a:buAutoNum type="arabicPeriod"/>
            </a:pPr>
            <a:r>
              <a:rPr lang="en-US" altLang="zh-TW" dirty="0"/>
              <a:t>Sphere (diameter 1m)</a:t>
            </a:r>
          </a:p>
          <a:p>
            <a:pPr marL="800100" lvl="1" indent="-342900">
              <a:buSzPct val="110000"/>
              <a:buFont typeface="+mj-lt"/>
              <a:buAutoNum type="arabicPeriod"/>
            </a:pPr>
            <a:r>
              <a:rPr lang="nb-NO" altLang="zh-TW" dirty="0"/>
              <a:t>Cylinder (1 meter diameter, 1 meter length)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10" y="3582662"/>
            <a:ext cx="5451624" cy="28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Gazebo</a:t>
            </a:r>
            <a:r>
              <a:rPr lang="zh-TW" altLang="en-US" dirty="0" smtClean="0"/>
              <a:t>世界建構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0000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Building Editor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405856"/>
            <a:ext cx="4876800" cy="3190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28900" y="3174023"/>
            <a:ext cx="1257300" cy="21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5315" y="5913081"/>
            <a:ext cx="84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參考資料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3"/>
              </a:rPr>
              <a:t>http://gazebosim.org/</a:t>
            </a:r>
            <a:r>
              <a:rPr lang="en-US" altLang="zh-TW" dirty="0" err="1">
                <a:hlinkClick r:id="rId3"/>
              </a:rPr>
              <a:t>tutorials?cat</a:t>
            </a:r>
            <a:r>
              <a:rPr lang="en-US" altLang="zh-TW" dirty="0">
                <a:hlinkClick r:id="rId3"/>
              </a:rPr>
              <a:t>=</a:t>
            </a:r>
            <a:r>
              <a:rPr lang="en-US" altLang="zh-TW" dirty="0" err="1">
                <a:hlinkClick r:id="rId3"/>
              </a:rPr>
              <a:t>build_world&amp;tut</a:t>
            </a:r>
            <a:r>
              <a:rPr lang="en-US" altLang="zh-TW" dirty="0">
                <a:hlinkClick r:id="rId3"/>
              </a:rPr>
              <a:t>=</a:t>
            </a:r>
            <a:r>
              <a:rPr lang="en-US" altLang="zh-TW" dirty="0" err="1">
                <a:hlinkClick r:id="rId3"/>
              </a:rPr>
              <a:t>building_editor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2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楷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496</Words>
  <Application>Microsoft Office PowerPoint</Application>
  <PresentationFormat>如螢幕大小 (4:3)</PresentationFormat>
  <Paragraphs>146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Gazebo模擬環境</vt:lpstr>
      <vt:lpstr>PowerPoint 簡報</vt:lpstr>
      <vt:lpstr>Gazebo介紹</vt:lpstr>
      <vt:lpstr>Gazebo介紹</vt:lpstr>
      <vt:lpstr>Gazebo介紹</vt:lpstr>
      <vt:lpstr>PowerPoint 簡報</vt:lpstr>
      <vt:lpstr>Gazebo世界建構</vt:lpstr>
      <vt:lpstr>Gazebo世界建構</vt:lpstr>
      <vt:lpstr>Gazebo世界建構</vt:lpstr>
      <vt:lpstr>Gazebo世界建構</vt:lpstr>
      <vt:lpstr>Gazebo世界建構</vt:lpstr>
      <vt:lpstr>Gazebo世界建構</vt:lpstr>
      <vt:lpstr>PowerPoint 簡報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Gazebo模型建構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Gazebo模擬環境</dc:title>
  <dc:creator>信宏 劉</dc:creator>
  <cp:lastModifiedBy>信宏 劉</cp:lastModifiedBy>
  <cp:revision>107</cp:revision>
  <dcterms:created xsi:type="dcterms:W3CDTF">2019-05-06T14:35:10Z</dcterms:created>
  <dcterms:modified xsi:type="dcterms:W3CDTF">2019-05-08T07:49:03Z</dcterms:modified>
</cp:coreProperties>
</file>