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4"/>
  </p:notesMasterIdLst>
  <p:sldIdLst>
    <p:sldId id="2666" r:id="rId3"/>
    <p:sldId id="2668" r:id="rId4"/>
    <p:sldId id="2676" r:id="rId5"/>
    <p:sldId id="2675" r:id="rId6"/>
    <p:sldId id="2672" r:id="rId7"/>
    <p:sldId id="2673" r:id="rId8"/>
    <p:sldId id="2670" r:id="rId9"/>
    <p:sldId id="2671" r:id="rId10"/>
    <p:sldId id="2669" r:id="rId11"/>
    <p:sldId id="2674" r:id="rId12"/>
    <p:sldId id="2667" r:id="rId13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7551" autoAdjust="0"/>
  </p:normalViewPr>
  <p:slideViewPr>
    <p:cSldViewPr snapToGrid="0">
      <p:cViewPr varScale="1">
        <p:scale>
          <a:sx n="111" d="100"/>
          <a:sy n="111" d="100"/>
        </p:scale>
        <p:origin x="152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4061" y="1477007"/>
            <a:ext cx="7924800" cy="3756837"/>
          </a:xfrm>
        </p:spPr>
        <p:txBody>
          <a:bodyPr/>
          <a:lstStyle/>
          <a:p>
            <a:r>
              <a:rPr lang="en-US" sz="3733" dirty="0">
                <a:solidFill>
                  <a:schemeClr val="bg1"/>
                </a:solidFill>
              </a:rPr>
              <a:t>Digital Business Automation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Diagrams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 (20.0.3)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10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</p:spTree>
    <p:extLst>
      <p:ext uri="{BB962C8B-B14F-4D97-AF65-F5344CB8AC3E}">
        <p14:creationId xmlns:p14="http://schemas.microsoft.com/office/powerpoint/2010/main" val="183480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 (20.0.2)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1246909"/>
            <a:ext cx="9692263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5481663"/>
            <a:ext cx="11850247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A7A879D-1D2A-C84E-94D8-F2F0DA96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5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8" y="4829622"/>
            <a:ext cx="9509117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Cloud Pak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448873" y="3098799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465" y="2535936"/>
            <a:ext cx="2255520" cy="2244403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52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Automation Decision Services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08" y="1246908"/>
            <a:ext cx="2072372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14" y="1755649"/>
            <a:ext cx="1899893" cy="304629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3A00D4-5F8D-524D-A5C8-E42D729D1AC8}"/>
              </a:ext>
            </a:extLst>
          </p:cNvPr>
          <p:cNvSpPr/>
          <p:nvPr/>
        </p:nvSpPr>
        <p:spPr>
          <a:xfrm>
            <a:off x="10163636" y="19306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10163636" y="262406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7905C708-C0BF-B940-88A4-864472DCB527}"/>
              </a:ext>
            </a:extLst>
          </p:cNvPr>
          <p:cNvSpPr/>
          <p:nvPr/>
        </p:nvSpPr>
        <p:spPr>
          <a:xfrm>
            <a:off x="10241281" y="3428999"/>
            <a:ext cx="1553855" cy="743279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Repository</a:t>
            </a:r>
            <a:endParaRPr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1792000" y="308589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F73E85-6B08-6644-9622-93E57C66AE4B}"/>
              </a:ext>
            </a:extLst>
          </p:cNvPr>
          <p:cNvSpPr/>
          <p:nvPr/>
        </p:nvSpPr>
        <p:spPr>
          <a:xfrm>
            <a:off x="1029402" y="413622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7743139" y="41018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7743139" y="362515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743138" y="319005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7743138" y="269473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4911546" y="409711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Runtime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5827776" y="3078549"/>
            <a:ext cx="147401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4043382" y="3098798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Decision </a:t>
            </a:r>
          </a:p>
        </p:txBody>
      </p:sp>
    </p:spTree>
    <p:extLst>
      <p:ext uri="{BB962C8B-B14F-4D97-AF65-F5344CB8AC3E}">
        <p14:creationId xmlns:p14="http://schemas.microsoft.com/office/powerpoint/2010/main" val="322379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4">
            <a:extLst>
              <a:ext uri="{FF2B5EF4-FFF2-40B4-BE49-F238E27FC236}">
                <a16:creationId xmlns:a16="http://schemas.microsoft.com/office/drawing/2014/main" id="{28F12FD3-AAD5-BA48-A459-F138F6AC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4641995"/>
            <a:ext cx="6143797" cy="93842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Automation Foundation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10403334" cy="3388305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for Business Automation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57292"/>
          </a:xfrm>
        </p:spPr>
        <p:txBody>
          <a:bodyPr/>
          <a:lstStyle/>
          <a:p>
            <a:r>
              <a:rPr lang="en-US" dirty="0"/>
              <a:t>BAW components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8312325" cy="4652475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OpenShift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Container Platform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5894773"/>
            <a:ext cx="10403334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829" y="1244915"/>
            <a:ext cx="2082088" cy="724795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Performance Center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518" y="1244915"/>
            <a:ext cx="1899893" cy="307276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Dev Workstation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1173038" y="4737965"/>
            <a:ext cx="1174426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2991499" y="473796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5406878" y="4737965"/>
            <a:ext cx="1265324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3404" y="364635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3404" y="320267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Messaging JMS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69" y="2035703"/>
            <a:ext cx="5940198" cy="2281979"/>
          </a:xfrm>
          <a:prstGeom prst="roundRect">
            <a:avLst>
              <a:gd name="adj" fmla="val 3158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3404" y="225073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User Management</a:t>
            </a: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629" y="1244915"/>
            <a:ext cx="1899893" cy="307276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9447800" y="1336833"/>
            <a:ext cx="152500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58EB1C2E-79EE-6A45-9A2E-227B5839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3" y="4677198"/>
            <a:ext cx="5965964" cy="69543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Event Framework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8CF8B6-919C-5B4D-A649-0C3271B9E897}"/>
              </a:ext>
            </a:extLst>
          </p:cNvPr>
          <p:cNvSpPr/>
          <p:nvPr/>
        </p:nvSpPr>
        <p:spPr>
          <a:xfrm>
            <a:off x="4644839" y="3286805"/>
            <a:ext cx="1833826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Business Automation Studio</a:t>
            </a: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976DAAC8-788F-934A-9144-424D764A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72" y="1253678"/>
            <a:ext cx="3478491" cy="71708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Navigator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D235E95-3AE4-5042-AAF1-FA022E92E4C2}"/>
              </a:ext>
            </a:extLst>
          </p:cNvPr>
          <p:cNvSpPr/>
          <p:nvPr/>
        </p:nvSpPr>
        <p:spPr>
          <a:xfrm>
            <a:off x="1092075" y="1327883"/>
            <a:ext cx="3063727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Navigator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0A74815-9D3A-8C48-8BAB-06C482BBD527}"/>
              </a:ext>
            </a:extLst>
          </p:cNvPr>
          <p:cNvSpPr/>
          <p:nvPr/>
        </p:nvSpPr>
        <p:spPr>
          <a:xfrm>
            <a:off x="4935629" y="1328003"/>
            <a:ext cx="1252246" cy="4037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Dashboards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3DAA2A3-BCED-F34A-A75D-DEDCAA4A7203}"/>
              </a:ext>
            </a:extLst>
          </p:cNvPr>
          <p:cNvSpPr/>
          <p:nvPr/>
        </p:nvSpPr>
        <p:spPr>
          <a:xfrm>
            <a:off x="7638024" y="1331581"/>
            <a:ext cx="1252246" cy="4037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LDAP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A864FB2-BCDB-2548-9A4B-9B449CA4D921}"/>
              </a:ext>
            </a:extLst>
          </p:cNvPr>
          <p:cNvSpPr/>
          <p:nvPr/>
        </p:nvSpPr>
        <p:spPr>
          <a:xfrm>
            <a:off x="7638024" y="1916084"/>
            <a:ext cx="1252246" cy="4037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DB2 | PostgreSQL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95D7D4C-A197-3542-B154-491845411DB8}"/>
              </a:ext>
            </a:extLst>
          </p:cNvPr>
          <p:cNvSpPr/>
          <p:nvPr/>
        </p:nvSpPr>
        <p:spPr>
          <a:xfrm>
            <a:off x="2504160" y="272670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Content Platform Engine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7038873-4414-A640-80F3-D8F4BB9E0D46}"/>
              </a:ext>
            </a:extLst>
          </p:cNvPr>
          <p:cNvSpPr/>
          <p:nvPr/>
        </p:nvSpPr>
        <p:spPr>
          <a:xfrm>
            <a:off x="7638024" y="2473955"/>
            <a:ext cx="1252246" cy="4037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Elastic Search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876A7FE-0EF8-B34B-9585-1844CF1F8A14}"/>
              </a:ext>
            </a:extLst>
          </p:cNvPr>
          <p:cNvSpPr/>
          <p:nvPr/>
        </p:nvSpPr>
        <p:spPr>
          <a:xfrm>
            <a:off x="4970538" y="2096658"/>
            <a:ext cx="1427341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Federation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7C2D48C-FB35-A949-8D53-3BC0841148FA}"/>
              </a:ext>
            </a:extLst>
          </p:cNvPr>
          <p:cNvSpPr/>
          <p:nvPr/>
        </p:nvSpPr>
        <p:spPr>
          <a:xfrm>
            <a:off x="9447800" y="1828824"/>
            <a:ext cx="152500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Case Designer</a:t>
            </a:r>
          </a:p>
        </p:txBody>
      </p:sp>
    </p:spTree>
    <p:extLst>
      <p:ext uri="{BB962C8B-B14F-4D97-AF65-F5344CB8AC3E}">
        <p14:creationId xmlns:p14="http://schemas.microsoft.com/office/powerpoint/2010/main" val="29877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4">
            <a:extLst>
              <a:ext uri="{FF2B5EF4-FFF2-40B4-BE49-F238E27FC236}">
                <a16:creationId xmlns:a16="http://schemas.microsoft.com/office/drawing/2014/main" id="{28F12FD3-AAD5-BA48-A459-F138F6AC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4641995"/>
            <a:ext cx="6143797" cy="93842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Automation Foundation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10403334" cy="3388305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for Business Automation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 (21.0.2 SaaS)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6143797" cy="4652475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OpenShift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Container Platform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5894773"/>
            <a:ext cx="10403334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489309" y="1346907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829" y="1244915"/>
            <a:ext cx="2082088" cy="724795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Performance Center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69" y="3120400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076" y="1195056"/>
            <a:ext cx="4145893" cy="4652475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518" y="1244915"/>
            <a:ext cx="1899893" cy="307276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273497" y="33182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173107" y="23187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1173038" y="4737965"/>
            <a:ext cx="1174426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2991499" y="473796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5406878" y="4737965"/>
            <a:ext cx="1265324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3404" y="364635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3404" y="320267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1670" y="3207003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69" y="2035703"/>
            <a:ext cx="3482795" cy="99809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3404" y="225073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1670" y="211344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629" y="1244915"/>
            <a:ext cx="1899893" cy="307276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173107" y="28178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173107" y="33234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268765" y="28177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581201" y="1346907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58EB1C2E-79EE-6A45-9A2E-227B5839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3" y="4677198"/>
            <a:ext cx="5965964" cy="69543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Event Framework</a:t>
            </a:r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3044ED3D-FA40-2345-B190-9A57F6BB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60" y="2035703"/>
            <a:ext cx="2082088" cy="22819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Applications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8CF8B6-919C-5B4D-A649-0C3271B9E897}"/>
              </a:ext>
            </a:extLst>
          </p:cNvPr>
          <p:cNvSpPr/>
          <p:nvPr/>
        </p:nvSpPr>
        <p:spPr>
          <a:xfrm>
            <a:off x="4644839" y="3286805"/>
            <a:ext cx="1833826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Business Automation Studio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D62DB45-8E61-E64C-A498-2BE9B78E1C3A}"/>
              </a:ext>
            </a:extLst>
          </p:cNvPr>
          <p:cNvSpPr/>
          <p:nvPr/>
        </p:nvSpPr>
        <p:spPr>
          <a:xfrm>
            <a:off x="4644839" y="2719342"/>
            <a:ext cx="1833826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Playback Engine and Application Engine</a:t>
            </a: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976DAAC8-788F-934A-9144-424D764A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72" y="1253678"/>
            <a:ext cx="3478491" cy="71708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Navigator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D235E95-3AE4-5042-AAF1-FA022E92E4C2}"/>
              </a:ext>
            </a:extLst>
          </p:cNvPr>
          <p:cNvSpPr/>
          <p:nvPr/>
        </p:nvSpPr>
        <p:spPr>
          <a:xfrm>
            <a:off x="1092075" y="1327883"/>
            <a:ext cx="3063727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Navigator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935B93F-32AB-344E-80CF-76E45B0C194D}"/>
              </a:ext>
            </a:extLst>
          </p:cNvPr>
          <p:cNvSpPr/>
          <p:nvPr/>
        </p:nvSpPr>
        <p:spPr>
          <a:xfrm>
            <a:off x="4672946" y="2134736"/>
            <a:ext cx="844543" cy="448722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Application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269332-9DFC-4045-B3C0-5E77C177B9F1}"/>
              </a:ext>
            </a:extLst>
          </p:cNvPr>
          <p:cNvSpPr/>
          <p:nvPr/>
        </p:nvSpPr>
        <p:spPr>
          <a:xfrm>
            <a:off x="5609421" y="2134736"/>
            <a:ext cx="844543" cy="448722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Service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0A74815-9D3A-8C48-8BAB-06C482BBD527}"/>
              </a:ext>
            </a:extLst>
          </p:cNvPr>
          <p:cNvSpPr/>
          <p:nvPr/>
        </p:nvSpPr>
        <p:spPr>
          <a:xfrm>
            <a:off x="4935629" y="1328003"/>
            <a:ext cx="1252246" cy="4037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43025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4">
            <a:extLst>
              <a:ext uri="{FF2B5EF4-FFF2-40B4-BE49-F238E27FC236}">
                <a16:creationId xmlns:a16="http://schemas.microsoft.com/office/drawing/2014/main" id="{28F12FD3-AAD5-BA48-A459-F138F6AC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4641995"/>
            <a:ext cx="10403334" cy="93842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Automation Foundation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10403334" cy="3388305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for Business Automation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 (21.0.2 OpenShift)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10403334" cy="4652475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OpenShift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Container Platform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5894773"/>
            <a:ext cx="10403334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8554538" y="135267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058" y="1250682"/>
            <a:ext cx="2082088" cy="724795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Performance Center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598" y="3126167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8238336" y="2324542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Workplace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3669611" y="4737965"/>
            <a:ext cx="1174426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5124606" y="473796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219346" y="4737965"/>
            <a:ext cx="1265324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3578633" y="36521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3578633" y="3208437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2196899" y="3212770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598" y="2041470"/>
            <a:ext cx="3482795" cy="99809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3578633" y="225650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2196899" y="211921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858" y="1250682"/>
            <a:ext cx="1899893" cy="307276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8238336" y="2823642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8238336" y="33291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Authoring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58EB1C2E-79EE-6A45-9A2E-227B5839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3" y="4677198"/>
            <a:ext cx="10200808" cy="69543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Event Framework</a:t>
            </a:r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3044ED3D-FA40-2345-B190-9A57F6BB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89" y="2041470"/>
            <a:ext cx="2082088" cy="22819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Applications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8CF8B6-919C-5B4D-A649-0C3271B9E897}"/>
              </a:ext>
            </a:extLst>
          </p:cNvPr>
          <p:cNvSpPr/>
          <p:nvPr/>
        </p:nvSpPr>
        <p:spPr>
          <a:xfrm>
            <a:off x="5710068" y="3292572"/>
            <a:ext cx="1833826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Business Automation Studio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D62DB45-8E61-E64C-A498-2BE9B78E1C3A}"/>
              </a:ext>
            </a:extLst>
          </p:cNvPr>
          <p:cNvSpPr/>
          <p:nvPr/>
        </p:nvSpPr>
        <p:spPr>
          <a:xfrm>
            <a:off x="5710068" y="2725109"/>
            <a:ext cx="1833826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Playback Engine and Application Engine</a:t>
            </a: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976DAAC8-788F-934A-9144-424D764A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01" y="1259445"/>
            <a:ext cx="3478491" cy="71708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Navigator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D235E95-3AE4-5042-AAF1-FA022E92E4C2}"/>
              </a:ext>
            </a:extLst>
          </p:cNvPr>
          <p:cNvSpPr/>
          <p:nvPr/>
        </p:nvSpPr>
        <p:spPr>
          <a:xfrm>
            <a:off x="2157304" y="1333650"/>
            <a:ext cx="3063727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Navigator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935B93F-32AB-344E-80CF-76E45B0C194D}"/>
              </a:ext>
            </a:extLst>
          </p:cNvPr>
          <p:cNvSpPr/>
          <p:nvPr/>
        </p:nvSpPr>
        <p:spPr>
          <a:xfrm>
            <a:off x="5738175" y="2140503"/>
            <a:ext cx="844543" cy="448722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Application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269332-9DFC-4045-B3C0-5E77C177B9F1}"/>
              </a:ext>
            </a:extLst>
          </p:cNvPr>
          <p:cNvSpPr/>
          <p:nvPr/>
        </p:nvSpPr>
        <p:spPr>
          <a:xfrm>
            <a:off x="6674650" y="2140503"/>
            <a:ext cx="844543" cy="448722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Service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0A74815-9D3A-8C48-8BAB-06C482BBD527}"/>
              </a:ext>
            </a:extLst>
          </p:cNvPr>
          <p:cNvSpPr/>
          <p:nvPr/>
        </p:nvSpPr>
        <p:spPr>
          <a:xfrm>
            <a:off x="6000858" y="1333770"/>
            <a:ext cx="1252246" cy="4037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25019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Payable use case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5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Accounts Payable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Validate Invoice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Validate Invoice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244311"/>
                </a:solidFill>
              </a:rPr>
              <a:t>Accounts Payable Process </a:t>
            </a:r>
            <a:r>
              <a:rPr lang="en-US" sz="900" b="1" dirty="0">
                <a:solidFill>
                  <a:srgbClr val="244311"/>
                </a:solidFill>
                <a:latin typeface="Arial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6952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Onboarding Application use case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6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HR Onboarding Application Services Process App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29196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8" y="4024854"/>
            <a:ext cx="123215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8" y="3581171"/>
            <a:ext cx="123215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</a:rPr>
              <a:t>Calculate Candidate Salary Range Project</a:t>
            </a:r>
            <a:endParaRPr lang="en-US" sz="900" b="1" dirty="0">
              <a:solidFill>
                <a:srgbClr val="244311"/>
              </a:solidFill>
              <a:latin typeface="Arial"/>
            </a:endParaRP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29196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8" y="2431730"/>
            <a:ext cx="123215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Calculate Candidate Salary Range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</a:rPr>
              <a:t>HR Onboarding Application Services Process App</a:t>
            </a:r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00495259-4CA0-B840-B4EA-67110E1B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904" y="2207831"/>
            <a:ext cx="28675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Studio</a:t>
            </a:r>
          </a:p>
        </p:txBody>
      </p:sp>
      <p:sp>
        <p:nvSpPr>
          <p:cNvPr id="36" name="AutoShape 4">
            <a:extLst>
              <a:ext uri="{FF2B5EF4-FFF2-40B4-BE49-F238E27FC236}">
                <a16:creationId xmlns:a16="http://schemas.microsoft.com/office/drawing/2014/main" id="{69AABDF7-0675-DA45-AAD8-186A59C29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903" y="3502256"/>
            <a:ext cx="28675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Navigator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CCBF363-8AED-8145-8219-B8427FE351B6}"/>
              </a:ext>
            </a:extLst>
          </p:cNvPr>
          <p:cNvSpPr/>
          <p:nvPr/>
        </p:nvSpPr>
        <p:spPr>
          <a:xfrm>
            <a:off x="5441882" y="2282277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Studio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ACC17EF-FC59-4746-A24D-E022DC141962}"/>
              </a:ext>
            </a:extLst>
          </p:cNvPr>
          <p:cNvSpPr/>
          <p:nvPr/>
        </p:nvSpPr>
        <p:spPr>
          <a:xfrm>
            <a:off x="5441883" y="2771408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prstClr val="white"/>
                </a:solidFill>
                <a:latin typeface="Arial"/>
              </a:rPr>
              <a:t>Playback Application Engine</a:t>
            </a:r>
            <a:endParaRPr lang="en-US" sz="9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B9F03D2-E07D-7A48-B4BB-DC538946EBF1}"/>
              </a:ext>
            </a:extLst>
          </p:cNvPr>
          <p:cNvSpPr/>
          <p:nvPr/>
        </p:nvSpPr>
        <p:spPr>
          <a:xfrm>
            <a:off x="4050032" y="2771408"/>
            <a:ext cx="1249366" cy="3858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Onboarding App template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0A2EC81-D2DA-A249-877E-1AC2D172FF6C}"/>
              </a:ext>
            </a:extLst>
          </p:cNvPr>
          <p:cNvSpPr/>
          <p:nvPr/>
        </p:nvSpPr>
        <p:spPr>
          <a:xfrm>
            <a:off x="4050032" y="2282277"/>
            <a:ext cx="1249366" cy="3858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HR Onboarding App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056F40D-9ED9-E542-8C24-06BFB6A7B6B6}"/>
              </a:ext>
            </a:extLst>
          </p:cNvPr>
          <p:cNvSpPr/>
          <p:nvPr/>
        </p:nvSpPr>
        <p:spPr>
          <a:xfrm>
            <a:off x="5441881" y="4037392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Application Engine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501C41-AA88-0D40-9161-6A7C52F4F0D6}"/>
              </a:ext>
            </a:extLst>
          </p:cNvPr>
          <p:cNvSpPr/>
          <p:nvPr/>
        </p:nvSpPr>
        <p:spPr>
          <a:xfrm>
            <a:off x="5431767" y="3557220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Navigator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43C03C6-3F94-D24A-B276-65BC4CC37648}"/>
              </a:ext>
            </a:extLst>
          </p:cNvPr>
          <p:cNvSpPr/>
          <p:nvPr/>
        </p:nvSpPr>
        <p:spPr>
          <a:xfrm>
            <a:off x="4050032" y="3813572"/>
            <a:ext cx="1249366" cy="3858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HR Onboarding App</a:t>
            </a:r>
          </a:p>
        </p:txBody>
      </p:sp>
    </p:spTree>
    <p:extLst>
      <p:ext uri="{BB962C8B-B14F-4D97-AF65-F5344CB8AC3E}">
        <p14:creationId xmlns:p14="http://schemas.microsoft.com/office/powerpoint/2010/main" val="100150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7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BCEB-A565-9C4C-A713-B6CB597B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Automation Methodology</a:t>
            </a:r>
            <a:endParaRPr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4D987A-E914-3344-9C2E-E8218B464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93586"/>
              </p:ext>
            </p:extLst>
          </p:nvPr>
        </p:nvGraphicFramePr>
        <p:xfrm>
          <a:off x="458788" y="1039812"/>
          <a:ext cx="11458272" cy="540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8">
                  <a:extLst>
                    <a:ext uri="{9D8B030D-6E8A-4147-A177-3AD203B41FA5}">
                      <a16:colId xmlns:a16="http://schemas.microsoft.com/office/drawing/2014/main" val="190072353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79379966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46125738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79200833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93588323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8406585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6378084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64040792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92897222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92103235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74513503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45383299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869369123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622219144"/>
                    </a:ext>
                  </a:extLst>
                </a:gridCol>
              </a:tblGrid>
              <a:tr h="5401739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8482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D228-7860-5B46-8FAB-47D715A1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8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002D-4945-1648-9B37-A8DE60CCBF77}"/>
              </a:ext>
            </a:extLst>
          </p:cNvPr>
          <p:cNvSpPr/>
          <p:nvPr/>
        </p:nvSpPr>
        <p:spPr>
          <a:xfrm>
            <a:off x="473571" y="1623628"/>
            <a:ext cx="2445178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0BDAF-F612-E247-85E1-EDF60AB3E754}"/>
              </a:ext>
            </a:extLst>
          </p:cNvPr>
          <p:cNvSpPr/>
          <p:nvPr/>
        </p:nvSpPr>
        <p:spPr>
          <a:xfrm>
            <a:off x="5417958" y="1562103"/>
            <a:ext cx="1944832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AF077-3368-8240-90F3-11409E13888D}"/>
              </a:ext>
            </a:extLst>
          </p:cNvPr>
          <p:cNvSpPr txBox="1"/>
          <p:nvPr/>
        </p:nvSpPr>
        <p:spPr>
          <a:xfrm>
            <a:off x="389243" y="101938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</a:t>
            </a:r>
            <a:endParaRPr sz="14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FF55E89-F2BC-3A42-AF5C-14036E3D19E4}"/>
              </a:ext>
            </a:extLst>
          </p:cNvPr>
          <p:cNvSpPr/>
          <p:nvPr/>
        </p:nvSpPr>
        <p:spPr>
          <a:xfrm>
            <a:off x="1910443" y="988609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F3443A7-E1D9-364B-ACEF-504A3A4FE187}"/>
              </a:ext>
            </a:extLst>
          </p:cNvPr>
          <p:cNvSpPr/>
          <p:nvPr/>
        </p:nvSpPr>
        <p:spPr>
          <a:xfrm>
            <a:off x="1115784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5388CF9-4083-6A46-AD61-180B8FAD0379}"/>
              </a:ext>
            </a:extLst>
          </p:cNvPr>
          <p:cNvSpPr/>
          <p:nvPr/>
        </p:nvSpPr>
        <p:spPr>
          <a:xfrm>
            <a:off x="389243" y="6123422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C40FE-720D-B145-9F11-BEDC88635411}"/>
              </a:ext>
            </a:extLst>
          </p:cNvPr>
          <p:cNvSpPr txBox="1"/>
          <p:nvPr/>
        </p:nvSpPr>
        <p:spPr>
          <a:xfrm>
            <a:off x="659510" y="6092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Playback</a:t>
            </a:r>
            <a:endParaRPr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8F27A98-AD2B-EE43-8FC2-4EFB3057C083}"/>
              </a:ext>
            </a:extLst>
          </p:cNvPr>
          <p:cNvSpPr/>
          <p:nvPr/>
        </p:nvSpPr>
        <p:spPr>
          <a:xfrm>
            <a:off x="2732316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5C2362-FD66-554E-A266-7443DCD49DDE}"/>
              </a:ext>
            </a:extLst>
          </p:cNvPr>
          <p:cNvSpPr/>
          <p:nvPr/>
        </p:nvSpPr>
        <p:spPr>
          <a:xfrm>
            <a:off x="5169903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1.0</a:t>
            </a:r>
            <a:endParaRPr sz="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585D97-6049-4244-BB17-C043A0C88B20}"/>
              </a:ext>
            </a:extLst>
          </p:cNvPr>
          <p:cNvSpPr/>
          <p:nvPr/>
        </p:nvSpPr>
        <p:spPr>
          <a:xfrm>
            <a:off x="8318189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1.1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A4F50-80DC-8042-9650-F4E536D4FED9}"/>
              </a:ext>
            </a:extLst>
          </p:cNvPr>
          <p:cNvSpPr/>
          <p:nvPr/>
        </p:nvSpPr>
        <p:spPr>
          <a:xfrm>
            <a:off x="485488" y="2422638"/>
            <a:ext cx="11247724" cy="3693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Process</a:t>
            </a:r>
            <a:endParaRPr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257B8-9497-7740-91EB-5133730B8DC7}"/>
              </a:ext>
            </a:extLst>
          </p:cNvPr>
          <p:cNvSpPr/>
          <p:nvPr/>
        </p:nvSpPr>
        <p:spPr>
          <a:xfrm>
            <a:off x="1047082" y="3393524"/>
            <a:ext cx="10681663" cy="441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Decision</a:t>
            </a:r>
            <a:endParaRPr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D7A0B-C69F-CF47-A2A9-41FEEF755E52}"/>
              </a:ext>
            </a:extLst>
          </p:cNvPr>
          <p:cNvSpPr/>
          <p:nvPr/>
        </p:nvSpPr>
        <p:spPr>
          <a:xfrm>
            <a:off x="481022" y="4150081"/>
            <a:ext cx="11247723" cy="36933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Data</a:t>
            </a:r>
            <a:endParaRPr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6AFEB6-2771-2E4D-A178-C7C4B3A49A66}"/>
              </a:ext>
            </a:extLst>
          </p:cNvPr>
          <p:cNvSpPr/>
          <p:nvPr/>
        </p:nvSpPr>
        <p:spPr>
          <a:xfrm>
            <a:off x="459252" y="4926363"/>
            <a:ext cx="1124772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Services</a:t>
            </a:r>
            <a:endParaRPr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6C573-8259-0F43-8549-CE7E77BFB81F}"/>
              </a:ext>
            </a:extLst>
          </p:cNvPr>
          <p:cNvSpPr/>
          <p:nvPr/>
        </p:nvSpPr>
        <p:spPr>
          <a:xfrm>
            <a:off x="464691" y="5519635"/>
            <a:ext cx="2445178" cy="3843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Platform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9290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EFD7A-54C0-2342-913C-772AA467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9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77B22-01CF-4E42-93A6-DFAB54B54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Older Versions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DCDA09-464A-A547-8B2D-6FAAD0C8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36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208124</TotalTime>
  <Words>742</Words>
  <Application>Microsoft Macintosh PowerPoint</Application>
  <PresentationFormat>Widescreen</PresentationFormat>
  <Paragraphs>242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Grande</vt:lpstr>
      <vt:lpstr>BLANK</vt:lpstr>
      <vt:lpstr>InterConnect Theme</vt:lpstr>
      <vt:lpstr>PowerPoint Presentation</vt:lpstr>
      <vt:lpstr>BAW components</vt:lpstr>
      <vt:lpstr>Refund Request use case (21.0.2 SaaS)</vt:lpstr>
      <vt:lpstr>Refund Request use case (21.0.2 OpenShift)</vt:lpstr>
      <vt:lpstr>Accounts Payable use case</vt:lpstr>
      <vt:lpstr>HR Onboarding Application use case</vt:lpstr>
      <vt:lpstr>Different Data Models</vt:lpstr>
      <vt:lpstr>Process Automation Methodology</vt:lpstr>
      <vt:lpstr>Older Versions</vt:lpstr>
      <vt:lpstr>Refund Request use case (20.0.3)</vt:lpstr>
      <vt:lpstr>Refund Request use case (20.0.2)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2759</cp:revision>
  <cp:lastPrinted>2016-03-10T02:30:19Z</cp:lastPrinted>
  <dcterms:created xsi:type="dcterms:W3CDTF">2015-06-25T15:18:43Z</dcterms:created>
  <dcterms:modified xsi:type="dcterms:W3CDTF">2021-11-26T19:24:25Z</dcterms:modified>
</cp:coreProperties>
</file>