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328" r:id="rId6"/>
    <p:sldId id="318" r:id="rId7"/>
    <p:sldId id="319" r:id="rId8"/>
    <p:sldId id="320" r:id="rId9"/>
    <p:sldId id="323" r:id="rId10"/>
    <p:sldId id="321" r:id="rId11"/>
    <p:sldId id="325" r:id="rId12"/>
    <p:sldId id="326" r:id="rId13"/>
    <p:sldId id="327" r:id="rId14"/>
    <p:sldId id="324" r:id="rId15"/>
    <p:sldId id="329" r:id="rId16"/>
    <p:sldId id="330" r:id="rId17"/>
    <p:sldId id="331" r:id="rId18"/>
    <p:sldId id="332" r:id="rId19"/>
    <p:sldId id="333" r:id="rId20"/>
    <p:sldId id="335" r:id="rId21"/>
    <p:sldId id="334" r:id="rId22"/>
    <p:sldId id="337" r:id="rId23"/>
    <p:sldId id="276" r:id="rId24"/>
    <p:sldId id="27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F"/>
    <a:srgbClr val="933CE0"/>
    <a:srgbClr val="FF0000"/>
    <a:srgbClr val="893AC9"/>
    <a:srgbClr val="7933B1"/>
    <a:srgbClr val="00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26"/>
    <p:restoredTop sz="95522"/>
  </p:normalViewPr>
  <p:slideViewPr>
    <p:cSldViewPr snapToGrid="0">
      <p:cViewPr>
        <p:scale>
          <a:sx n="105" d="100"/>
          <a:sy n="105" d="100"/>
        </p:scale>
        <p:origin x="-3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25CF-9160-B949-88B9-8F9D83FA6178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389538-BB5F-D048-9D9D-6EF924DCBBFA}">
      <dgm:prSet phldrT="[Texte]" custT="1"/>
      <dgm:spPr/>
      <dgm:t>
        <a:bodyPr/>
        <a:lstStyle/>
        <a:p>
          <a:r>
            <a:rPr lang="fr-FR" sz="3200" dirty="0"/>
            <a:t>Contexte</a:t>
          </a:r>
          <a:endParaRPr lang="fr-FR" sz="5400" dirty="0"/>
        </a:p>
      </dgm:t>
    </dgm:pt>
    <dgm:pt modelId="{9592C227-BE5B-6F48-B0DD-1EEA69887D28}" type="parTrans" cxnId="{D2900144-14F3-934D-A229-21C169460126}">
      <dgm:prSet/>
      <dgm:spPr/>
      <dgm:t>
        <a:bodyPr/>
        <a:lstStyle/>
        <a:p>
          <a:endParaRPr lang="fr-FR"/>
        </a:p>
      </dgm:t>
    </dgm:pt>
    <dgm:pt modelId="{ABBB2E2F-32E8-E342-9651-13F84ED22D2E}" type="sibTrans" cxnId="{D2900144-14F3-934D-A229-21C169460126}">
      <dgm:prSet/>
      <dgm:spPr/>
      <dgm:t>
        <a:bodyPr/>
        <a:lstStyle/>
        <a:p>
          <a:endParaRPr lang="fr-FR"/>
        </a:p>
      </dgm:t>
    </dgm:pt>
    <dgm:pt modelId="{F611FA61-0CDC-C145-8B48-203008401A6E}">
      <dgm:prSet phldrT="[Texte]" custT="1"/>
      <dgm:spPr/>
      <dgm:t>
        <a:bodyPr anchor="ctr"/>
        <a:lstStyle/>
        <a:p>
          <a:r>
            <a:rPr lang="fr-FR" sz="1200" b="0" i="0" dirty="0"/>
            <a:t>Sur cette place de marché anglophone, des vendeurs proposent des articles à des acheteurs en postant une photo et une description.</a:t>
          </a:r>
          <a:endParaRPr lang="fr-FR" sz="1200" dirty="0"/>
        </a:p>
      </dgm:t>
    </dgm:pt>
    <dgm:pt modelId="{7D8380A1-B842-B040-B81A-9D0FC5EBFC4C}" type="parTrans" cxnId="{6A5B27F3-5325-824D-8897-98BB54CF1072}">
      <dgm:prSet/>
      <dgm:spPr/>
      <dgm:t>
        <a:bodyPr/>
        <a:lstStyle/>
        <a:p>
          <a:endParaRPr lang="fr-FR"/>
        </a:p>
      </dgm:t>
    </dgm:pt>
    <dgm:pt modelId="{DE338339-AF86-AE48-8214-96DEB7A94B17}" type="sibTrans" cxnId="{6A5B27F3-5325-824D-8897-98BB54CF1072}">
      <dgm:prSet/>
      <dgm:spPr/>
      <dgm:t>
        <a:bodyPr/>
        <a:lstStyle/>
        <a:p>
          <a:endParaRPr lang="fr-FR"/>
        </a:p>
      </dgm:t>
    </dgm:pt>
    <dgm:pt modelId="{FA8D987F-7DD5-3841-8F42-FA63984981AF}">
      <dgm:prSet phldrT="[Texte]" custT="1"/>
      <dgm:spPr/>
      <dgm:t>
        <a:bodyPr/>
        <a:lstStyle/>
        <a:p>
          <a:r>
            <a:rPr lang="fr-FR" sz="3200" dirty="0"/>
            <a:t>Mission</a:t>
          </a:r>
          <a:endParaRPr lang="fr-FR" sz="5400" dirty="0"/>
        </a:p>
      </dgm:t>
    </dgm:pt>
    <dgm:pt modelId="{C03EDFC7-710F-0F46-904D-8A3703723082}" type="parTrans" cxnId="{FF68177B-D2C0-CF4C-B11F-C49E8E90A17A}">
      <dgm:prSet/>
      <dgm:spPr/>
      <dgm:t>
        <a:bodyPr/>
        <a:lstStyle/>
        <a:p>
          <a:endParaRPr lang="fr-FR"/>
        </a:p>
      </dgm:t>
    </dgm:pt>
    <dgm:pt modelId="{199EEE03-10B8-5A4D-8203-5EA1B18F9D18}" type="sibTrans" cxnId="{FF68177B-D2C0-CF4C-B11F-C49E8E90A17A}">
      <dgm:prSet/>
      <dgm:spPr/>
      <dgm:t>
        <a:bodyPr/>
        <a:lstStyle/>
        <a:p>
          <a:endParaRPr lang="fr-FR"/>
        </a:p>
      </dgm:t>
    </dgm:pt>
    <dgm:pt modelId="{57A6099B-C252-F646-AD50-7315B1A04DAC}">
      <dgm:prSet phldrT="[Texte]" custT="1"/>
      <dgm:spPr/>
      <dgm:t>
        <a:bodyPr anchor="ctr"/>
        <a:lstStyle/>
        <a:p>
          <a:r>
            <a:rPr lang="fr-FR" sz="1200" b="0" i="0" dirty="0"/>
            <a:t>Étudier la faisabilité d'un </a:t>
          </a:r>
          <a:r>
            <a:rPr lang="fr-FR" sz="1200" b="1" i="0" dirty="0"/>
            <a:t>moteur de classification</a:t>
          </a:r>
          <a:r>
            <a:rPr lang="fr-FR" sz="1200" b="0" i="0" dirty="0"/>
            <a:t> des articles en différentes catégories, à partir du texte (en anglais) et de l’image.</a:t>
          </a:r>
          <a:endParaRPr lang="fr-FR" sz="1200" dirty="0"/>
        </a:p>
      </dgm:t>
    </dgm:pt>
    <dgm:pt modelId="{D87DA5C6-1027-2C45-97AB-2D748EBD450B}" type="parTrans" cxnId="{7D6732CF-7B90-874A-A57A-2E90B5B90B4A}">
      <dgm:prSet/>
      <dgm:spPr/>
      <dgm:t>
        <a:bodyPr/>
        <a:lstStyle/>
        <a:p>
          <a:endParaRPr lang="fr-FR"/>
        </a:p>
      </dgm:t>
    </dgm:pt>
    <dgm:pt modelId="{5F086F82-D2E9-7940-AF35-34E981BDA289}" type="sibTrans" cxnId="{7D6732CF-7B90-874A-A57A-2E90B5B90B4A}">
      <dgm:prSet/>
      <dgm:spPr/>
      <dgm:t>
        <a:bodyPr/>
        <a:lstStyle/>
        <a:p>
          <a:endParaRPr lang="fr-FR"/>
        </a:p>
      </dgm:t>
    </dgm:pt>
    <dgm:pt modelId="{0C1DEEEE-D18D-B14D-9AD2-51392F3E977B}">
      <dgm:prSet phldrT="[Texte]" custT="1"/>
      <dgm:spPr/>
      <dgm:t>
        <a:bodyPr/>
        <a:lstStyle/>
        <a:p>
          <a:r>
            <a:rPr lang="fr-FR" sz="1200" b="1" i="0" dirty="0"/>
            <a:t>il devient nécessaire d'automatiser </a:t>
          </a:r>
          <a:r>
            <a:rPr lang="fr-FR" sz="1200" b="0" i="0" dirty="0"/>
            <a:t>l'attribution de la catégorie des articles, pour rendre l’expérience utilisateur des vendeurs plus fluide.</a:t>
          </a:r>
          <a:endParaRPr lang="fr-FR" sz="1200" dirty="0"/>
        </a:p>
      </dgm:t>
    </dgm:pt>
    <dgm:pt modelId="{25BB015F-43CC-E446-819B-FDD0DF20F7F1}" type="parTrans" cxnId="{467E61AF-D56E-0447-B4D6-55C3947268B3}">
      <dgm:prSet/>
      <dgm:spPr/>
      <dgm:t>
        <a:bodyPr/>
        <a:lstStyle/>
        <a:p>
          <a:endParaRPr lang="fr-FR"/>
        </a:p>
      </dgm:t>
    </dgm:pt>
    <dgm:pt modelId="{2EA91D75-7B00-B744-A8C1-05283F856543}" type="sibTrans" cxnId="{467E61AF-D56E-0447-B4D6-55C3947268B3}">
      <dgm:prSet/>
      <dgm:spPr/>
      <dgm:t>
        <a:bodyPr/>
        <a:lstStyle/>
        <a:p>
          <a:endParaRPr lang="fr-FR"/>
        </a:p>
      </dgm:t>
    </dgm:pt>
    <dgm:pt modelId="{47466123-0D82-B44A-BA24-43A18522E58C}">
      <dgm:prSet phldrT="[Texte]" custT="1"/>
      <dgm:spPr/>
      <dgm:t>
        <a:bodyPr anchor="ctr"/>
        <a:lstStyle/>
        <a:p>
          <a:endParaRPr lang="fr-FR" sz="1200" dirty="0"/>
        </a:p>
      </dgm:t>
    </dgm:pt>
    <dgm:pt modelId="{7324D889-A800-C242-B890-BDB9E25EC5C1}" type="parTrans" cxnId="{420BEA5D-B0F6-2144-9CEC-38D66165EEED}">
      <dgm:prSet/>
      <dgm:spPr/>
      <dgm:t>
        <a:bodyPr/>
        <a:lstStyle/>
        <a:p>
          <a:endParaRPr lang="fr-FR"/>
        </a:p>
      </dgm:t>
    </dgm:pt>
    <dgm:pt modelId="{0185DCD5-503C-684A-81EE-10292A89EE55}" type="sibTrans" cxnId="{420BEA5D-B0F6-2144-9CEC-38D66165EEED}">
      <dgm:prSet/>
      <dgm:spPr/>
      <dgm:t>
        <a:bodyPr/>
        <a:lstStyle/>
        <a:p>
          <a:endParaRPr lang="fr-FR"/>
        </a:p>
      </dgm:t>
    </dgm:pt>
    <dgm:pt modelId="{12E9EC55-599A-2B44-A583-548DB6013CF7}" type="pres">
      <dgm:prSet presAssocID="{EF7E25CF-9160-B949-88B9-8F9D83FA6178}" presName="Name0" presStyleCnt="0">
        <dgm:presLayoutVars>
          <dgm:dir/>
          <dgm:animLvl val="lvl"/>
          <dgm:resizeHandles/>
        </dgm:presLayoutVars>
      </dgm:prSet>
      <dgm:spPr/>
    </dgm:pt>
    <dgm:pt modelId="{1144EC76-EC2C-0B45-9396-445ADDAF5955}" type="pres">
      <dgm:prSet presAssocID="{CB389538-BB5F-D048-9D9D-6EF924DCBBFA}" presName="linNode" presStyleCnt="0"/>
      <dgm:spPr/>
    </dgm:pt>
    <dgm:pt modelId="{F3FE0F5E-A2B7-C640-AD12-E4435463E8CD}" type="pres">
      <dgm:prSet presAssocID="{CB389538-BB5F-D048-9D9D-6EF924DCBBFA}" presName="parentShp" presStyleLbl="node1" presStyleIdx="0" presStyleCnt="2" custScaleX="84905" custScaleY="71039">
        <dgm:presLayoutVars>
          <dgm:bulletEnabled val="1"/>
        </dgm:presLayoutVars>
      </dgm:prSet>
      <dgm:spPr/>
    </dgm:pt>
    <dgm:pt modelId="{9D7116D1-314C-4845-8786-207F59889178}" type="pres">
      <dgm:prSet presAssocID="{CB389538-BB5F-D048-9D9D-6EF924DCBBFA}" presName="childShp" presStyleLbl="bgAccFollowNode1" presStyleIdx="0" presStyleCnt="2" custLinFactNeighborX="9450" custLinFactNeighborY="-1980">
        <dgm:presLayoutVars>
          <dgm:bulletEnabled val="1"/>
        </dgm:presLayoutVars>
      </dgm:prSet>
      <dgm:spPr/>
    </dgm:pt>
    <dgm:pt modelId="{99C56CB9-3609-4A41-9CD2-E1919EBC277C}" type="pres">
      <dgm:prSet presAssocID="{ABBB2E2F-32E8-E342-9651-13F84ED22D2E}" presName="spacing" presStyleCnt="0"/>
      <dgm:spPr/>
    </dgm:pt>
    <dgm:pt modelId="{D2E8F81F-5B0F-AB4B-BE21-078A21F1E205}" type="pres">
      <dgm:prSet presAssocID="{FA8D987F-7DD5-3841-8F42-FA63984981AF}" presName="linNode" presStyleCnt="0"/>
      <dgm:spPr/>
    </dgm:pt>
    <dgm:pt modelId="{5A585D69-D4EE-AF4F-8624-648F950C67D8}" type="pres">
      <dgm:prSet presAssocID="{FA8D987F-7DD5-3841-8F42-FA63984981AF}" presName="parentShp" presStyleLbl="node1" presStyleIdx="1" presStyleCnt="2" custScaleX="85475" custScaleY="63301">
        <dgm:presLayoutVars>
          <dgm:bulletEnabled val="1"/>
        </dgm:presLayoutVars>
      </dgm:prSet>
      <dgm:spPr/>
    </dgm:pt>
    <dgm:pt modelId="{5E4978A4-F546-8044-9225-5E81965FCCFB}" type="pres">
      <dgm:prSet presAssocID="{FA8D987F-7DD5-3841-8F42-FA63984981AF}" presName="childShp" presStyleLbl="bgAccFollowNode1" presStyleIdx="1" presStyleCnt="2" custLinFactNeighborX="9405" custLinFactNeighborY="2404">
        <dgm:presLayoutVars>
          <dgm:bulletEnabled val="1"/>
        </dgm:presLayoutVars>
      </dgm:prSet>
      <dgm:spPr/>
    </dgm:pt>
  </dgm:ptLst>
  <dgm:cxnLst>
    <dgm:cxn modelId="{4A66DA01-BBE4-4C4F-9F0F-B482359B25DC}" type="presOf" srcId="{FA8D987F-7DD5-3841-8F42-FA63984981AF}" destId="{5A585D69-D4EE-AF4F-8624-648F950C67D8}" srcOrd="0" destOrd="0" presId="urn:microsoft.com/office/officeart/2005/8/layout/vList6"/>
    <dgm:cxn modelId="{8793A928-C043-9344-A55F-7B5686EE7B70}" type="presOf" srcId="{57A6099B-C252-F646-AD50-7315B1A04DAC}" destId="{5E4978A4-F546-8044-9225-5E81965FCCFB}" srcOrd="0" destOrd="0" presId="urn:microsoft.com/office/officeart/2005/8/layout/vList6"/>
    <dgm:cxn modelId="{E7384437-1D84-9B4A-9016-78EFB67D0DA6}" type="presOf" srcId="{CB389538-BB5F-D048-9D9D-6EF924DCBBFA}" destId="{F3FE0F5E-A2B7-C640-AD12-E4435463E8CD}" srcOrd="0" destOrd="0" presId="urn:microsoft.com/office/officeart/2005/8/layout/vList6"/>
    <dgm:cxn modelId="{D2900144-14F3-934D-A229-21C169460126}" srcId="{EF7E25CF-9160-B949-88B9-8F9D83FA6178}" destId="{CB389538-BB5F-D048-9D9D-6EF924DCBBFA}" srcOrd="0" destOrd="0" parTransId="{9592C227-BE5B-6F48-B0DD-1EEA69887D28}" sibTransId="{ABBB2E2F-32E8-E342-9651-13F84ED22D2E}"/>
    <dgm:cxn modelId="{36131949-2D5B-8748-B074-60376356E6D9}" type="presOf" srcId="{0C1DEEEE-D18D-B14D-9AD2-51392F3E977B}" destId="{9D7116D1-314C-4845-8786-207F59889178}" srcOrd="0" destOrd="1" presId="urn:microsoft.com/office/officeart/2005/8/layout/vList6"/>
    <dgm:cxn modelId="{420BEA5D-B0F6-2144-9CEC-38D66165EEED}" srcId="{FA8D987F-7DD5-3841-8F42-FA63984981AF}" destId="{47466123-0D82-B44A-BA24-43A18522E58C}" srcOrd="1" destOrd="0" parTransId="{7324D889-A800-C242-B890-BDB9E25EC5C1}" sibTransId="{0185DCD5-503C-684A-81EE-10292A89EE55}"/>
    <dgm:cxn modelId="{26616B78-CD06-2C4C-A040-5AEDA4A5F10B}" type="presOf" srcId="{F611FA61-0CDC-C145-8B48-203008401A6E}" destId="{9D7116D1-314C-4845-8786-207F59889178}" srcOrd="0" destOrd="0" presId="urn:microsoft.com/office/officeart/2005/8/layout/vList6"/>
    <dgm:cxn modelId="{FF68177B-D2C0-CF4C-B11F-C49E8E90A17A}" srcId="{EF7E25CF-9160-B949-88B9-8F9D83FA6178}" destId="{FA8D987F-7DD5-3841-8F42-FA63984981AF}" srcOrd="1" destOrd="0" parTransId="{C03EDFC7-710F-0F46-904D-8A3703723082}" sibTransId="{199EEE03-10B8-5A4D-8203-5EA1B18F9D18}"/>
    <dgm:cxn modelId="{467E61AF-D56E-0447-B4D6-55C3947268B3}" srcId="{CB389538-BB5F-D048-9D9D-6EF924DCBBFA}" destId="{0C1DEEEE-D18D-B14D-9AD2-51392F3E977B}" srcOrd="1" destOrd="0" parTransId="{25BB015F-43CC-E446-819B-FDD0DF20F7F1}" sibTransId="{2EA91D75-7B00-B744-A8C1-05283F856543}"/>
    <dgm:cxn modelId="{7D6732CF-7B90-874A-A57A-2E90B5B90B4A}" srcId="{FA8D987F-7DD5-3841-8F42-FA63984981AF}" destId="{57A6099B-C252-F646-AD50-7315B1A04DAC}" srcOrd="0" destOrd="0" parTransId="{D87DA5C6-1027-2C45-97AB-2D748EBD450B}" sibTransId="{5F086F82-D2E9-7940-AF35-34E981BDA289}"/>
    <dgm:cxn modelId="{112EA5DB-9ADA-8C48-A567-25746F7D40FC}" type="presOf" srcId="{EF7E25CF-9160-B949-88B9-8F9D83FA6178}" destId="{12E9EC55-599A-2B44-A583-548DB6013CF7}" srcOrd="0" destOrd="0" presId="urn:microsoft.com/office/officeart/2005/8/layout/vList6"/>
    <dgm:cxn modelId="{B86D33DE-BBDD-B64E-AF8F-0D8017A23C3D}" type="presOf" srcId="{47466123-0D82-B44A-BA24-43A18522E58C}" destId="{5E4978A4-F546-8044-9225-5E81965FCCFB}" srcOrd="0" destOrd="1" presId="urn:microsoft.com/office/officeart/2005/8/layout/vList6"/>
    <dgm:cxn modelId="{6A5B27F3-5325-824D-8897-98BB54CF1072}" srcId="{CB389538-BB5F-D048-9D9D-6EF924DCBBFA}" destId="{F611FA61-0CDC-C145-8B48-203008401A6E}" srcOrd="0" destOrd="0" parTransId="{7D8380A1-B842-B040-B81A-9D0FC5EBFC4C}" sibTransId="{DE338339-AF86-AE48-8214-96DEB7A94B17}"/>
    <dgm:cxn modelId="{497F2964-D729-954C-83E3-84E38DC7F357}" type="presParOf" srcId="{12E9EC55-599A-2B44-A583-548DB6013CF7}" destId="{1144EC76-EC2C-0B45-9396-445ADDAF5955}" srcOrd="0" destOrd="0" presId="urn:microsoft.com/office/officeart/2005/8/layout/vList6"/>
    <dgm:cxn modelId="{CA45698B-8A74-7540-AC37-BDF4C8B92C0E}" type="presParOf" srcId="{1144EC76-EC2C-0B45-9396-445ADDAF5955}" destId="{F3FE0F5E-A2B7-C640-AD12-E4435463E8CD}" srcOrd="0" destOrd="0" presId="urn:microsoft.com/office/officeart/2005/8/layout/vList6"/>
    <dgm:cxn modelId="{021F1666-6033-B24A-8556-3704A12DDC59}" type="presParOf" srcId="{1144EC76-EC2C-0B45-9396-445ADDAF5955}" destId="{9D7116D1-314C-4845-8786-207F59889178}" srcOrd="1" destOrd="0" presId="urn:microsoft.com/office/officeart/2005/8/layout/vList6"/>
    <dgm:cxn modelId="{BF13674C-B0D6-B743-9A7E-64FC2BB74096}" type="presParOf" srcId="{12E9EC55-599A-2B44-A583-548DB6013CF7}" destId="{99C56CB9-3609-4A41-9CD2-E1919EBC277C}" srcOrd="1" destOrd="0" presId="urn:microsoft.com/office/officeart/2005/8/layout/vList6"/>
    <dgm:cxn modelId="{8B383F12-6FD4-C749-A107-7DEDB6C907D7}" type="presParOf" srcId="{12E9EC55-599A-2B44-A583-548DB6013CF7}" destId="{D2E8F81F-5B0F-AB4B-BE21-078A21F1E205}" srcOrd="2" destOrd="0" presId="urn:microsoft.com/office/officeart/2005/8/layout/vList6"/>
    <dgm:cxn modelId="{6D252822-9A52-7E4F-8F8E-41842DB5B8A8}" type="presParOf" srcId="{D2E8F81F-5B0F-AB4B-BE21-078A21F1E205}" destId="{5A585D69-D4EE-AF4F-8624-648F950C67D8}" srcOrd="0" destOrd="0" presId="urn:microsoft.com/office/officeart/2005/8/layout/vList6"/>
    <dgm:cxn modelId="{ED99ADF0-60DE-0C49-8566-AE327E971228}" type="presParOf" srcId="{D2E8F81F-5B0F-AB4B-BE21-078A21F1E205}" destId="{5E4978A4-F546-8044-9225-5E81965FCCF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22E6A-A274-A644-9EB1-DB101548ED7F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9CBF192-8AE7-1348-A11A-A355CDDB97A3}">
      <dgm:prSet phldrT="[Texte]"/>
      <dgm:spPr/>
      <dgm:t>
        <a:bodyPr/>
        <a:lstStyle/>
        <a:p>
          <a:r>
            <a:rPr lang="fr-FR" dirty="0"/>
            <a:t>Requête sur la catégorie Champagne</a:t>
          </a:r>
        </a:p>
      </dgm:t>
    </dgm:pt>
    <dgm:pt modelId="{A16674AE-5A55-314C-8DC0-1D2D7FB0341B}" type="parTrans" cxnId="{2C509BA7-2D80-BE48-A4E9-26F4B32A2A3B}">
      <dgm:prSet/>
      <dgm:spPr/>
      <dgm:t>
        <a:bodyPr/>
        <a:lstStyle/>
        <a:p>
          <a:endParaRPr lang="fr-FR"/>
        </a:p>
      </dgm:t>
    </dgm:pt>
    <dgm:pt modelId="{54CD2C01-361F-0344-8507-8623E9CDFAED}" type="sibTrans" cxnId="{2C509BA7-2D80-BE48-A4E9-26F4B32A2A3B}">
      <dgm:prSet/>
      <dgm:spPr/>
      <dgm:t>
        <a:bodyPr/>
        <a:lstStyle/>
        <a:p>
          <a:endParaRPr lang="fr-FR"/>
        </a:p>
      </dgm:t>
    </dgm:pt>
    <dgm:pt modelId="{97B2CB02-06E5-264B-9B70-EFB19629EE0A}">
      <dgm:prSet phldrT="[Texte]"/>
      <dgm:spPr/>
      <dgm:t>
        <a:bodyPr/>
        <a:lstStyle/>
        <a:p>
          <a:r>
            <a:rPr lang="fr-FR" dirty="0"/>
            <a:t>Import des données</a:t>
          </a:r>
        </a:p>
      </dgm:t>
    </dgm:pt>
    <dgm:pt modelId="{60D96ED3-4FBB-C743-91AA-A66FE01367F3}" type="parTrans" cxnId="{39258F1E-CAC0-924A-8686-F56A80C85E5F}">
      <dgm:prSet/>
      <dgm:spPr/>
      <dgm:t>
        <a:bodyPr/>
        <a:lstStyle/>
        <a:p>
          <a:endParaRPr lang="fr-FR"/>
        </a:p>
      </dgm:t>
    </dgm:pt>
    <dgm:pt modelId="{2864A7ED-731B-6B4B-8E93-C28FD296685A}" type="sibTrans" cxnId="{39258F1E-CAC0-924A-8686-F56A80C85E5F}">
      <dgm:prSet/>
      <dgm:spPr/>
      <dgm:t>
        <a:bodyPr/>
        <a:lstStyle/>
        <a:p>
          <a:endParaRPr lang="fr-FR"/>
        </a:p>
      </dgm:t>
    </dgm:pt>
    <dgm:pt modelId="{FAC5124C-E990-2640-94C3-2AB1A8D139E0}">
      <dgm:prSet phldrT="[Texte]"/>
      <dgm:spPr/>
      <dgm:t>
        <a:bodyPr/>
        <a:lstStyle/>
        <a:p>
          <a:r>
            <a:rPr lang="fr-FR" dirty="0"/>
            <a:t>Transformation en </a:t>
          </a:r>
          <a:r>
            <a:rPr lang="fr-FR" dirty="0" err="1"/>
            <a:t>dataframe</a:t>
          </a:r>
          <a:endParaRPr lang="fr-FR" dirty="0"/>
        </a:p>
      </dgm:t>
    </dgm:pt>
    <dgm:pt modelId="{BAE0EC9A-6448-AC42-90C9-9342723761FA}" type="parTrans" cxnId="{3ED8D424-CDFC-A04E-B84E-11A5E5C2A7FB}">
      <dgm:prSet/>
      <dgm:spPr/>
      <dgm:t>
        <a:bodyPr/>
        <a:lstStyle/>
        <a:p>
          <a:endParaRPr lang="fr-FR"/>
        </a:p>
      </dgm:t>
    </dgm:pt>
    <dgm:pt modelId="{9DE7618F-EBF0-3645-8390-62F4A5B8F8BD}" type="sibTrans" cxnId="{3ED8D424-CDFC-A04E-B84E-11A5E5C2A7FB}">
      <dgm:prSet/>
      <dgm:spPr/>
      <dgm:t>
        <a:bodyPr/>
        <a:lstStyle/>
        <a:p>
          <a:endParaRPr lang="fr-FR"/>
        </a:p>
      </dgm:t>
    </dgm:pt>
    <dgm:pt modelId="{A41CE89E-8259-644F-B76D-920BCB0A0D71}">
      <dgm:prSet/>
      <dgm:spPr/>
      <dgm:t>
        <a:bodyPr/>
        <a:lstStyle/>
        <a:p>
          <a:r>
            <a:rPr lang="fr-FR" dirty="0"/>
            <a:t>Filtrage en s’assurant du respect du RGPD</a:t>
          </a:r>
        </a:p>
      </dgm:t>
    </dgm:pt>
    <dgm:pt modelId="{A21A5E05-0837-894C-BBCE-D06ADA0AE16A}" type="parTrans" cxnId="{18C9942A-C27D-964F-8384-B959E85C22C2}">
      <dgm:prSet/>
      <dgm:spPr/>
      <dgm:t>
        <a:bodyPr/>
        <a:lstStyle/>
        <a:p>
          <a:endParaRPr lang="fr-FR"/>
        </a:p>
      </dgm:t>
    </dgm:pt>
    <dgm:pt modelId="{81A057EB-7FD2-F442-8453-7FDEBCDB272D}" type="sibTrans" cxnId="{18C9942A-C27D-964F-8384-B959E85C22C2}">
      <dgm:prSet/>
      <dgm:spPr/>
      <dgm:t>
        <a:bodyPr/>
        <a:lstStyle/>
        <a:p>
          <a:endParaRPr lang="fr-FR"/>
        </a:p>
      </dgm:t>
    </dgm:pt>
    <dgm:pt modelId="{62256E3C-21DC-A144-88FB-BA3409629570}">
      <dgm:prSet/>
      <dgm:spPr/>
      <dgm:t>
        <a:bodyPr/>
        <a:lstStyle/>
        <a:p>
          <a:r>
            <a:rPr lang="fr-FR" dirty="0"/>
            <a:t>Extraction au format csv</a:t>
          </a:r>
        </a:p>
      </dgm:t>
    </dgm:pt>
    <dgm:pt modelId="{1B6356AB-AA57-A94C-8680-3378204EAF6F}" type="parTrans" cxnId="{801744C6-434C-B74D-BE5B-435BB8C133A8}">
      <dgm:prSet/>
      <dgm:spPr/>
      <dgm:t>
        <a:bodyPr/>
        <a:lstStyle/>
        <a:p>
          <a:endParaRPr lang="fr-FR"/>
        </a:p>
      </dgm:t>
    </dgm:pt>
    <dgm:pt modelId="{7E529FC2-8D96-8347-87C6-4806DCEC855C}" type="sibTrans" cxnId="{801744C6-434C-B74D-BE5B-435BB8C133A8}">
      <dgm:prSet/>
      <dgm:spPr/>
      <dgm:t>
        <a:bodyPr/>
        <a:lstStyle/>
        <a:p>
          <a:endParaRPr lang="fr-FR"/>
        </a:p>
      </dgm:t>
    </dgm:pt>
    <dgm:pt modelId="{77DD5A98-B1F5-3447-9A26-4170258A7235}" type="pres">
      <dgm:prSet presAssocID="{15622E6A-A274-A644-9EB1-DB101548ED7F}" presName="linearFlow" presStyleCnt="0">
        <dgm:presLayoutVars>
          <dgm:dir/>
          <dgm:resizeHandles val="exact"/>
        </dgm:presLayoutVars>
      </dgm:prSet>
      <dgm:spPr/>
    </dgm:pt>
    <dgm:pt modelId="{3C433906-F691-3A48-95B4-FABFDFCE13B0}" type="pres">
      <dgm:prSet presAssocID="{F9CBF192-8AE7-1348-A11A-A355CDDB97A3}" presName="composite" presStyleCnt="0"/>
      <dgm:spPr/>
    </dgm:pt>
    <dgm:pt modelId="{2CF154C7-3417-E84A-89A3-F3C79C613A6D}" type="pres">
      <dgm:prSet presAssocID="{F9CBF192-8AE7-1348-A11A-A355CDDB97A3}" presName="imgShp" presStyleLbl="fgImgPlace1" presStyleIdx="0" presStyleCnt="5"/>
      <dgm:spPr/>
    </dgm:pt>
    <dgm:pt modelId="{318360A5-DAEB-4E49-A14B-0D2275EB5D89}" type="pres">
      <dgm:prSet presAssocID="{F9CBF192-8AE7-1348-A11A-A355CDDB97A3}" presName="txShp" presStyleLbl="node1" presStyleIdx="0" presStyleCnt="5">
        <dgm:presLayoutVars>
          <dgm:bulletEnabled val="1"/>
        </dgm:presLayoutVars>
      </dgm:prSet>
      <dgm:spPr/>
    </dgm:pt>
    <dgm:pt modelId="{E7F6412E-5543-874C-BA20-11E38F829F8A}" type="pres">
      <dgm:prSet presAssocID="{54CD2C01-361F-0344-8507-8623E9CDFAED}" presName="spacing" presStyleCnt="0"/>
      <dgm:spPr/>
    </dgm:pt>
    <dgm:pt modelId="{AB286812-B8DD-FE41-B061-6934DEF99ECD}" type="pres">
      <dgm:prSet presAssocID="{97B2CB02-06E5-264B-9B70-EFB19629EE0A}" presName="composite" presStyleCnt="0"/>
      <dgm:spPr/>
    </dgm:pt>
    <dgm:pt modelId="{BAFC3250-3A54-DA4E-867A-273EE0D7E6E5}" type="pres">
      <dgm:prSet presAssocID="{97B2CB02-06E5-264B-9B70-EFB19629EE0A}" presName="imgShp" presStyleLbl="fgImgPlace1" presStyleIdx="1" presStyleCnt="5"/>
      <dgm:spPr/>
    </dgm:pt>
    <dgm:pt modelId="{EED8569D-BF70-8D4E-A1FC-1554265EFD9C}" type="pres">
      <dgm:prSet presAssocID="{97B2CB02-06E5-264B-9B70-EFB19629EE0A}" presName="txShp" presStyleLbl="node1" presStyleIdx="1" presStyleCnt="5">
        <dgm:presLayoutVars>
          <dgm:bulletEnabled val="1"/>
        </dgm:presLayoutVars>
      </dgm:prSet>
      <dgm:spPr/>
    </dgm:pt>
    <dgm:pt modelId="{149DC982-6A57-FF4A-A223-B4BB43892B39}" type="pres">
      <dgm:prSet presAssocID="{2864A7ED-731B-6B4B-8E93-C28FD296685A}" presName="spacing" presStyleCnt="0"/>
      <dgm:spPr/>
    </dgm:pt>
    <dgm:pt modelId="{BD41C717-3918-FA4C-954D-677853F64758}" type="pres">
      <dgm:prSet presAssocID="{FAC5124C-E990-2640-94C3-2AB1A8D139E0}" presName="composite" presStyleCnt="0"/>
      <dgm:spPr/>
    </dgm:pt>
    <dgm:pt modelId="{50FFB22B-D730-1A4B-B461-63EEFF482179}" type="pres">
      <dgm:prSet presAssocID="{FAC5124C-E990-2640-94C3-2AB1A8D139E0}" presName="imgShp" presStyleLbl="fgImgPlace1" presStyleIdx="2" presStyleCnt="5"/>
      <dgm:spPr/>
    </dgm:pt>
    <dgm:pt modelId="{86C7016D-10CA-B142-9F8B-55719B684BA3}" type="pres">
      <dgm:prSet presAssocID="{FAC5124C-E990-2640-94C3-2AB1A8D139E0}" presName="txShp" presStyleLbl="node1" presStyleIdx="2" presStyleCnt="5">
        <dgm:presLayoutVars>
          <dgm:bulletEnabled val="1"/>
        </dgm:presLayoutVars>
      </dgm:prSet>
      <dgm:spPr/>
    </dgm:pt>
    <dgm:pt modelId="{CAB06772-0475-EB48-9AE8-6F1EE9080BAD}" type="pres">
      <dgm:prSet presAssocID="{9DE7618F-EBF0-3645-8390-62F4A5B8F8BD}" presName="spacing" presStyleCnt="0"/>
      <dgm:spPr/>
    </dgm:pt>
    <dgm:pt modelId="{B57F21B3-7220-D442-9C32-3B6F8AD4177D}" type="pres">
      <dgm:prSet presAssocID="{A41CE89E-8259-644F-B76D-920BCB0A0D71}" presName="composite" presStyleCnt="0"/>
      <dgm:spPr/>
    </dgm:pt>
    <dgm:pt modelId="{BD60043A-A11A-2844-8F71-FE1D9DB06862}" type="pres">
      <dgm:prSet presAssocID="{A41CE89E-8259-644F-B76D-920BCB0A0D71}" presName="imgShp" presStyleLbl="fgImgPlace1" presStyleIdx="3" presStyleCnt="5"/>
      <dgm:spPr/>
    </dgm:pt>
    <dgm:pt modelId="{2DDDD963-22B4-3C47-83DB-C51632B42CD2}" type="pres">
      <dgm:prSet presAssocID="{A41CE89E-8259-644F-B76D-920BCB0A0D71}" presName="txShp" presStyleLbl="node1" presStyleIdx="3" presStyleCnt="5">
        <dgm:presLayoutVars>
          <dgm:bulletEnabled val="1"/>
        </dgm:presLayoutVars>
      </dgm:prSet>
      <dgm:spPr/>
    </dgm:pt>
    <dgm:pt modelId="{AD518E86-99AD-CF4A-9915-BEA2AD5C6F15}" type="pres">
      <dgm:prSet presAssocID="{81A057EB-7FD2-F442-8453-7FDEBCDB272D}" presName="spacing" presStyleCnt="0"/>
      <dgm:spPr/>
    </dgm:pt>
    <dgm:pt modelId="{13B6CF15-ED87-F647-99E0-5BB28F407409}" type="pres">
      <dgm:prSet presAssocID="{62256E3C-21DC-A144-88FB-BA3409629570}" presName="composite" presStyleCnt="0"/>
      <dgm:spPr/>
    </dgm:pt>
    <dgm:pt modelId="{E961F889-1E65-2F4D-AFB0-D03481F42440}" type="pres">
      <dgm:prSet presAssocID="{62256E3C-21DC-A144-88FB-BA3409629570}" presName="imgShp" presStyleLbl="fgImgPlace1" presStyleIdx="4" presStyleCnt="5"/>
      <dgm:spPr/>
    </dgm:pt>
    <dgm:pt modelId="{0DCF6F5C-13E6-004F-B6EA-C11B258650C8}" type="pres">
      <dgm:prSet presAssocID="{62256E3C-21DC-A144-88FB-BA3409629570}" presName="txShp" presStyleLbl="node1" presStyleIdx="4" presStyleCnt="5">
        <dgm:presLayoutVars>
          <dgm:bulletEnabled val="1"/>
        </dgm:presLayoutVars>
      </dgm:prSet>
      <dgm:spPr/>
    </dgm:pt>
  </dgm:ptLst>
  <dgm:cxnLst>
    <dgm:cxn modelId="{D1F4AD1B-C68C-7B49-8BEA-6941EB879184}" type="presOf" srcId="{62256E3C-21DC-A144-88FB-BA3409629570}" destId="{0DCF6F5C-13E6-004F-B6EA-C11B258650C8}" srcOrd="0" destOrd="0" presId="urn:microsoft.com/office/officeart/2005/8/layout/vList3"/>
    <dgm:cxn modelId="{ED97221E-5F26-B145-B305-1E161C179B66}" type="presOf" srcId="{15622E6A-A274-A644-9EB1-DB101548ED7F}" destId="{77DD5A98-B1F5-3447-9A26-4170258A7235}" srcOrd="0" destOrd="0" presId="urn:microsoft.com/office/officeart/2005/8/layout/vList3"/>
    <dgm:cxn modelId="{39258F1E-CAC0-924A-8686-F56A80C85E5F}" srcId="{15622E6A-A274-A644-9EB1-DB101548ED7F}" destId="{97B2CB02-06E5-264B-9B70-EFB19629EE0A}" srcOrd="1" destOrd="0" parTransId="{60D96ED3-4FBB-C743-91AA-A66FE01367F3}" sibTransId="{2864A7ED-731B-6B4B-8E93-C28FD296685A}"/>
    <dgm:cxn modelId="{3ED8D424-CDFC-A04E-B84E-11A5E5C2A7FB}" srcId="{15622E6A-A274-A644-9EB1-DB101548ED7F}" destId="{FAC5124C-E990-2640-94C3-2AB1A8D139E0}" srcOrd="2" destOrd="0" parTransId="{BAE0EC9A-6448-AC42-90C9-9342723761FA}" sibTransId="{9DE7618F-EBF0-3645-8390-62F4A5B8F8BD}"/>
    <dgm:cxn modelId="{18C9942A-C27D-964F-8384-B959E85C22C2}" srcId="{15622E6A-A274-A644-9EB1-DB101548ED7F}" destId="{A41CE89E-8259-644F-B76D-920BCB0A0D71}" srcOrd="3" destOrd="0" parTransId="{A21A5E05-0837-894C-BBCE-D06ADA0AE16A}" sibTransId="{81A057EB-7FD2-F442-8453-7FDEBCDB272D}"/>
    <dgm:cxn modelId="{EF08CE2E-88F8-D441-9BFE-89C29B68973F}" type="presOf" srcId="{F9CBF192-8AE7-1348-A11A-A355CDDB97A3}" destId="{318360A5-DAEB-4E49-A14B-0D2275EB5D89}" srcOrd="0" destOrd="0" presId="urn:microsoft.com/office/officeart/2005/8/layout/vList3"/>
    <dgm:cxn modelId="{35B6AF38-8DF0-FA43-9FAC-A4EF3B2FA245}" type="presOf" srcId="{FAC5124C-E990-2640-94C3-2AB1A8D139E0}" destId="{86C7016D-10CA-B142-9F8B-55719B684BA3}" srcOrd="0" destOrd="0" presId="urn:microsoft.com/office/officeart/2005/8/layout/vList3"/>
    <dgm:cxn modelId="{3C059592-1CF4-D943-B5FC-E57AD1940730}" type="presOf" srcId="{97B2CB02-06E5-264B-9B70-EFB19629EE0A}" destId="{EED8569D-BF70-8D4E-A1FC-1554265EFD9C}" srcOrd="0" destOrd="0" presId="urn:microsoft.com/office/officeart/2005/8/layout/vList3"/>
    <dgm:cxn modelId="{2C509BA7-2D80-BE48-A4E9-26F4B32A2A3B}" srcId="{15622E6A-A274-A644-9EB1-DB101548ED7F}" destId="{F9CBF192-8AE7-1348-A11A-A355CDDB97A3}" srcOrd="0" destOrd="0" parTransId="{A16674AE-5A55-314C-8DC0-1D2D7FB0341B}" sibTransId="{54CD2C01-361F-0344-8507-8623E9CDFAED}"/>
    <dgm:cxn modelId="{801744C6-434C-B74D-BE5B-435BB8C133A8}" srcId="{15622E6A-A274-A644-9EB1-DB101548ED7F}" destId="{62256E3C-21DC-A144-88FB-BA3409629570}" srcOrd="4" destOrd="0" parTransId="{1B6356AB-AA57-A94C-8680-3378204EAF6F}" sibTransId="{7E529FC2-8D96-8347-87C6-4806DCEC855C}"/>
    <dgm:cxn modelId="{4088A4CE-1C51-3140-8079-B3566A8EF1E5}" type="presOf" srcId="{A41CE89E-8259-644F-B76D-920BCB0A0D71}" destId="{2DDDD963-22B4-3C47-83DB-C51632B42CD2}" srcOrd="0" destOrd="0" presId="urn:microsoft.com/office/officeart/2005/8/layout/vList3"/>
    <dgm:cxn modelId="{E6D3333A-386F-1D45-9570-1967F20A18F5}" type="presParOf" srcId="{77DD5A98-B1F5-3447-9A26-4170258A7235}" destId="{3C433906-F691-3A48-95B4-FABFDFCE13B0}" srcOrd="0" destOrd="0" presId="urn:microsoft.com/office/officeart/2005/8/layout/vList3"/>
    <dgm:cxn modelId="{A615BBA8-0D1F-5348-86A5-106BB2C78EA4}" type="presParOf" srcId="{3C433906-F691-3A48-95B4-FABFDFCE13B0}" destId="{2CF154C7-3417-E84A-89A3-F3C79C613A6D}" srcOrd="0" destOrd="0" presId="urn:microsoft.com/office/officeart/2005/8/layout/vList3"/>
    <dgm:cxn modelId="{E19E96F4-ED81-864D-842F-F06159B9AF03}" type="presParOf" srcId="{3C433906-F691-3A48-95B4-FABFDFCE13B0}" destId="{318360A5-DAEB-4E49-A14B-0D2275EB5D89}" srcOrd="1" destOrd="0" presId="urn:microsoft.com/office/officeart/2005/8/layout/vList3"/>
    <dgm:cxn modelId="{EB8F405A-E44F-8547-B887-8116156608F6}" type="presParOf" srcId="{77DD5A98-B1F5-3447-9A26-4170258A7235}" destId="{E7F6412E-5543-874C-BA20-11E38F829F8A}" srcOrd="1" destOrd="0" presId="urn:microsoft.com/office/officeart/2005/8/layout/vList3"/>
    <dgm:cxn modelId="{C65EDE97-D665-794E-9C52-FCF4F8A4408C}" type="presParOf" srcId="{77DD5A98-B1F5-3447-9A26-4170258A7235}" destId="{AB286812-B8DD-FE41-B061-6934DEF99ECD}" srcOrd="2" destOrd="0" presId="urn:microsoft.com/office/officeart/2005/8/layout/vList3"/>
    <dgm:cxn modelId="{D3FAAAFE-65FB-E444-BA0A-322BB515D5D6}" type="presParOf" srcId="{AB286812-B8DD-FE41-B061-6934DEF99ECD}" destId="{BAFC3250-3A54-DA4E-867A-273EE0D7E6E5}" srcOrd="0" destOrd="0" presId="urn:microsoft.com/office/officeart/2005/8/layout/vList3"/>
    <dgm:cxn modelId="{6A02DF70-9462-394E-BE43-0C89EC53A9E9}" type="presParOf" srcId="{AB286812-B8DD-FE41-B061-6934DEF99ECD}" destId="{EED8569D-BF70-8D4E-A1FC-1554265EFD9C}" srcOrd="1" destOrd="0" presId="urn:microsoft.com/office/officeart/2005/8/layout/vList3"/>
    <dgm:cxn modelId="{F886FB1E-5EBE-A14E-9E70-5DD45C3A4360}" type="presParOf" srcId="{77DD5A98-B1F5-3447-9A26-4170258A7235}" destId="{149DC982-6A57-FF4A-A223-B4BB43892B39}" srcOrd="3" destOrd="0" presId="urn:microsoft.com/office/officeart/2005/8/layout/vList3"/>
    <dgm:cxn modelId="{D2AF5C38-DC40-C04D-8A32-5337A4CBB2FA}" type="presParOf" srcId="{77DD5A98-B1F5-3447-9A26-4170258A7235}" destId="{BD41C717-3918-FA4C-954D-677853F64758}" srcOrd="4" destOrd="0" presId="urn:microsoft.com/office/officeart/2005/8/layout/vList3"/>
    <dgm:cxn modelId="{21276DBA-AE14-C547-93E3-F3C85905A116}" type="presParOf" srcId="{BD41C717-3918-FA4C-954D-677853F64758}" destId="{50FFB22B-D730-1A4B-B461-63EEFF482179}" srcOrd="0" destOrd="0" presId="urn:microsoft.com/office/officeart/2005/8/layout/vList3"/>
    <dgm:cxn modelId="{BBD02190-2C84-BE46-BF2B-AE8107E4C05E}" type="presParOf" srcId="{BD41C717-3918-FA4C-954D-677853F64758}" destId="{86C7016D-10CA-B142-9F8B-55719B684BA3}" srcOrd="1" destOrd="0" presId="urn:microsoft.com/office/officeart/2005/8/layout/vList3"/>
    <dgm:cxn modelId="{59AB9DCE-5D83-FB4E-9369-07E1A45F209B}" type="presParOf" srcId="{77DD5A98-B1F5-3447-9A26-4170258A7235}" destId="{CAB06772-0475-EB48-9AE8-6F1EE9080BAD}" srcOrd="5" destOrd="0" presId="urn:microsoft.com/office/officeart/2005/8/layout/vList3"/>
    <dgm:cxn modelId="{36A5644D-5CB7-DD41-9681-B48F7F784446}" type="presParOf" srcId="{77DD5A98-B1F5-3447-9A26-4170258A7235}" destId="{B57F21B3-7220-D442-9C32-3B6F8AD4177D}" srcOrd="6" destOrd="0" presId="urn:microsoft.com/office/officeart/2005/8/layout/vList3"/>
    <dgm:cxn modelId="{2A333EBE-C91F-6E4F-A0B3-187AE49E357E}" type="presParOf" srcId="{B57F21B3-7220-D442-9C32-3B6F8AD4177D}" destId="{BD60043A-A11A-2844-8F71-FE1D9DB06862}" srcOrd="0" destOrd="0" presId="urn:microsoft.com/office/officeart/2005/8/layout/vList3"/>
    <dgm:cxn modelId="{23FA7E5E-BEC9-7746-8602-206D06768733}" type="presParOf" srcId="{B57F21B3-7220-D442-9C32-3B6F8AD4177D}" destId="{2DDDD963-22B4-3C47-83DB-C51632B42CD2}" srcOrd="1" destOrd="0" presId="urn:microsoft.com/office/officeart/2005/8/layout/vList3"/>
    <dgm:cxn modelId="{46A0F572-F2D2-1943-A3A2-300DB269D428}" type="presParOf" srcId="{77DD5A98-B1F5-3447-9A26-4170258A7235}" destId="{AD518E86-99AD-CF4A-9915-BEA2AD5C6F15}" srcOrd="7" destOrd="0" presId="urn:microsoft.com/office/officeart/2005/8/layout/vList3"/>
    <dgm:cxn modelId="{10E51DD2-A04A-2149-B0A0-22995D1B4256}" type="presParOf" srcId="{77DD5A98-B1F5-3447-9A26-4170258A7235}" destId="{13B6CF15-ED87-F647-99E0-5BB28F407409}" srcOrd="8" destOrd="0" presId="urn:microsoft.com/office/officeart/2005/8/layout/vList3"/>
    <dgm:cxn modelId="{B45B745D-E46D-2A44-A97A-0725060FC61B}" type="presParOf" srcId="{13B6CF15-ED87-F647-99E0-5BB28F407409}" destId="{E961F889-1E65-2F4D-AFB0-D03481F42440}" srcOrd="0" destOrd="0" presId="urn:microsoft.com/office/officeart/2005/8/layout/vList3"/>
    <dgm:cxn modelId="{1EB32847-C428-4041-B790-DEC915FB65DE}" type="presParOf" srcId="{13B6CF15-ED87-F647-99E0-5BB28F407409}" destId="{0DCF6F5C-13E6-004F-B6EA-C11B258650C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116D1-314C-4845-8786-207F59889178}">
      <dsp:nvSpPr>
        <dsp:cNvPr id="0" name=""/>
        <dsp:cNvSpPr/>
      </dsp:nvSpPr>
      <dsp:spPr>
        <a:xfrm>
          <a:off x="2777224" y="0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dirty="0"/>
            <a:t>Sur cette place de marché anglophone, des vendeurs proposent des articles à des acheteurs en postant une photo et une description.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i="0" kern="1200" dirty="0"/>
            <a:t>il devient nécessaire d'automatiser </a:t>
          </a:r>
          <a:r>
            <a:rPr lang="fr-FR" sz="1200" b="0" i="0" kern="1200" dirty="0"/>
            <a:t>l'attribution de la catégorie des articles, pour rendre l’expérience utilisateur des vendeurs plus fluide.</a:t>
          </a:r>
          <a:endParaRPr lang="fr-FR" sz="1200" kern="1200" dirty="0"/>
        </a:p>
      </dsp:txBody>
      <dsp:txXfrm>
        <a:off x="2777224" y="206525"/>
        <a:ext cx="3546260" cy="1239152"/>
      </dsp:txXfrm>
    </dsp:sp>
    <dsp:sp modelId="{F3FE0F5E-A2B7-C640-AD12-E4435463E8CD}">
      <dsp:nvSpPr>
        <dsp:cNvPr id="0" name=""/>
        <dsp:cNvSpPr/>
      </dsp:nvSpPr>
      <dsp:spPr>
        <a:xfrm>
          <a:off x="209610" y="239670"/>
          <a:ext cx="2358002" cy="1173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Contexte</a:t>
          </a:r>
          <a:endParaRPr lang="fr-FR" sz="5400" kern="1200" dirty="0"/>
        </a:p>
      </dsp:txBody>
      <dsp:txXfrm>
        <a:off x="266906" y="296966"/>
        <a:ext cx="2243410" cy="1059115"/>
      </dsp:txXfrm>
    </dsp:sp>
    <dsp:sp modelId="{5E4978A4-F546-8044-9225-5E81965FCCFB}">
      <dsp:nvSpPr>
        <dsp:cNvPr id="0" name=""/>
        <dsp:cNvSpPr/>
      </dsp:nvSpPr>
      <dsp:spPr>
        <a:xfrm>
          <a:off x="2777224" y="1818269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dirty="0"/>
            <a:t>Étudier la faisabilité d'un </a:t>
          </a:r>
          <a:r>
            <a:rPr lang="fr-FR" sz="1200" b="1" i="0" kern="1200" dirty="0"/>
            <a:t>moteur de classification</a:t>
          </a:r>
          <a:r>
            <a:rPr lang="fr-FR" sz="1200" b="0" i="0" kern="1200" dirty="0"/>
            <a:t> des articles en différentes catégories, à partir du texte (en anglais) et de l’image.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200" kern="1200" dirty="0"/>
        </a:p>
      </dsp:txBody>
      <dsp:txXfrm>
        <a:off x="2777224" y="2024794"/>
        <a:ext cx="3546260" cy="1239152"/>
      </dsp:txXfrm>
    </dsp:sp>
    <dsp:sp modelId="{5A585D69-D4EE-AF4F-8624-648F950C67D8}">
      <dsp:nvSpPr>
        <dsp:cNvPr id="0" name=""/>
        <dsp:cNvSpPr/>
      </dsp:nvSpPr>
      <dsp:spPr>
        <a:xfrm>
          <a:off x="201695" y="2121016"/>
          <a:ext cx="2373832" cy="104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Mission</a:t>
          </a:r>
          <a:endParaRPr lang="fr-FR" sz="5400" kern="1200" dirty="0"/>
        </a:p>
      </dsp:txBody>
      <dsp:txXfrm>
        <a:off x="252750" y="2172071"/>
        <a:ext cx="2271722" cy="94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60A5-DAEB-4E49-A14B-0D2275EB5D89}">
      <dsp:nvSpPr>
        <dsp:cNvPr id="0" name=""/>
        <dsp:cNvSpPr/>
      </dsp:nvSpPr>
      <dsp:spPr>
        <a:xfrm rot="10800000">
          <a:off x="1083493" y="1317"/>
          <a:ext cx="3640388" cy="6662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8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Requête sur la catégorie Champagne</a:t>
          </a:r>
        </a:p>
      </dsp:txBody>
      <dsp:txXfrm rot="10800000">
        <a:off x="1250046" y="1317"/>
        <a:ext cx="3473835" cy="666214"/>
      </dsp:txXfrm>
    </dsp:sp>
    <dsp:sp modelId="{2CF154C7-3417-E84A-89A3-F3C79C613A6D}">
      <dsp:nvSpPr>
        <dsp:cNvPr id="0" name=""/>
        <dsp:cNvSpPr/>
      </dsp:nvSpPr>
      <dsp:spPr>
        <a:xfrm>
          <a:off x="750386" y="1317"/>
          <a:ext cx="666214" cy="666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8569D-BF70-8D4E-A1FC-1554265EFD9C}">
      <dsp:nvSpPr>
        <dsp:cNvPr id="0" name=""/>
        <dsp:cNvSpPr/>
      </dsp:nvSpPr>
      <dsp:spPr>
        <a:xfrm rot="10800000">
          <a:off x="1083493" y="866401"/>
          <a:ext cx="3640388" cy="6662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8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Import des données</a:t>
          </a:r>
        </a:p>
      </dsp:txBody>
      <dsp:txXfrm rot="10800000">
        <a:off x="1250046" y="866401"/>
        <a:ext cx="3473835" cy="666214"/>
      </dsp:txXfrm>
    </dsp:sp>
    <dsp:sp modelId="{BAFC3250-3A54-DA4E-867A-273EE0D7E6E5}">
      <dsp:nvSpPr>
        <dsp:cNvPr id="0" name=""/>
        <dsp:cNvSpPr/>
      </dsp:nvSpPr>
      <dsp:spPr>
        <a:xfrm>
          <a:off x="750386" y="866401"/>
          <a:ext cx="666214" cy="666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016D-10CA-B142-9F8B-55719B684BA3}">
      <dsp:nvSpPr>
        <dsp:cNvPr id="0" name=""/>
        <dsp:cNvSpPr/>
      </dsp:nvSpPr>
      <dsp:spPr>
        <a:xfrm rot="10800000">
          <a:off x="1083493" y="1731485"/>
          <a:ext cx="3640388" cy="6662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8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Transformation en </a:t>
          </a:r>
          <a:r>
            <a:rPr lang="fr-FR" sz="1800" kern="1200" dirty="0" err="1"/>
            <a:t>dataframe</a:t>
          </a:r>
          <a:endParaRPr lang="fr-FR" sz="1800" kern="1200" dirty="0"/>
        </a:p>
      </dsp:txBody>
      <dsp:txXfrm rot="10800000">
        <a:off x="1250046" y="1731485"/>
        <a:ext cx="3473835" cy="666214"/>
      </dsp:txXfrm>
    </dsp:sp>
    <dsp:sp modelId="{50FFB22B-D730-1A4B-B461-63EEFF482179}">
      <dsp:nvSpPr>
        <dsp:cNvPr id="0" name=""/>
        <dsp:cNvSpPr/>
      </dsp:nvSpPr>
      <dsp:spPr>
        <a:xfrm>
          <a:off x="750386" y="1731485"/>
          <a:ext cx="666214" cy="666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DD963-22B4-3C47-83DB-C51632B42CD2}">
      <dsp:nvSpPr>
        <dsp:cNvPr id="0" name=""/>
        <dsp:cNvSpPr/>
      </dsp:nvSpPr>
      <dsp:spPr>
        <a:xfrm rot="10800000">
          <a:off x="1083493" y="2596570"/>
          <a:ext cx="3640388" cy="6662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8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Filtrage en s’assurant du respect du RGPD</a:t>
          </a:r>
        </a:p>
      </dsp:txBody>
      <dsp:txXfrm rot="10800000">
        <a:off x="1250046" y="2596570"/>
        <a:ext cx="3473835" cy="666214"/>
      </dsp:txXfrm>
    </dsp:sp>
    <dsp:sp modelId="{BD60043A-A11A-2844-8F71-FE1D9DB06862}">
      <dsp:nvSpPr>
        <dsp:cNvPr id="0" name=""/>
        <dsp:cNvSpPr/>
      </dsp:nvSpPr>
      <dsp:spPr>
        <a:xfrm>
          <a:off x="750386" y="2596570"/>
          <a:ext cx="666214" cy="666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F6F5C-13E6-004F-B6EA-C11B258650C8}">
      <dsp:nvSpPr>
        <dsp:cNvPr id="0" name=""/>
        <dsp:cNvSpPr/>
      </dsp:nvSpPr>
      <dsp:spPr>
        <a:xfrm rot="10800000">
          <a:off x="1083493" y="3461654"/>
          <a:ext cx="3640388" cy="6662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782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Extraction au format csv</a:t>
          </a:r>
        </a:p>
      </dsp:txBody>
      <dsp:txXfrm rot="10800000">
        <a:off x="1250046" y="3461654"/>
        <a:ext cx="3473835" cy="666214"/>
      </dsp:txXfrm>
    </dsp:sp>
    <dsp:sp modelId="{E961F889-1E65-2F4D-AFB0-D03481F42440}">
      <dsp:nvSpPr>
        <dsp:cNvPr id="0" name=""/>
        <dsp:cNvSpPr/>
      </dsp:nvSpPr>
      <dsp:spPr>
        <a:xfrm>
          <a:off x="750386" y="3461654"/>
          <a:ext cx="666214" cy="66621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A3979-4ACD-594C-99E2-DFDF5CE2ECA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C7A-7D54-954C-877B-A8EC7B937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1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BE2F-FCB1-F6C1-1963-648BEE2A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333DA-B9CD-D52C-7772-55BBE6C0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82C29-7EA4-4B0B-D9BE-EB7B664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3C845-DCD4-3250-D213-9C724962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F081E-40AB-4AE1-909F-3CC68AD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8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6AF5C-2A9C-B2C2-2142-73891A1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F5305-5957-B018-031B-622A9EEB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14B5C-EAC5-734A-A3DD-88D9E77D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CAC5F-6FAA-6713-10E5-98861698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BBD91-D3C5-E850-F831-B94A201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AE2107-4292-3D0E-A7FE-011A86265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02EA9-DC1A-54C8-72F5-A8AE3591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97BFA-B38F-17A7-92E4-A57AC09B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25E4D-B90D-54F2-2D25-C9F5D196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3767F-A011-D573-6AF2-D6D3BD8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DB4D-1F97-CCEC-309D-5C3AD7A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BC1C0-A292-F4D2-4CFB-A21FE9C0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BF0ED-B427-6949-DB34-219746F6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CE8C2-A113-9851-BCD7-EC9FAFD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3F94F-068D-EFCA-B576-D17A54BF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3F59A-A732-ABE7-1F6D-FE88C195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DF865-0776-BA54-23FD-169A9DA9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0BCB7-ABFA-EBAF-1769-C7F28A5C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442C0-1F65-8272-D496-176576E3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D003A-CAA9-6C4F-E35B-CEFE6B1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6FA2-F481-CF96-EBF2-CC069765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B973F-83E6-DF7A-28AC-04232088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9B34B-B078-FBFC-7D20-8BC6E0DB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AC398-7853-43F5-74A8-B836619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9A2547-6E45-4E2D-69E5-4D08742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B252B-CC38-82E4-C653-48F4EDCB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73D99-A92D-ACFD-0120-19D9F145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941C2-3EB2-6215-DD52-2168354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6D5F4-6A23-B120-AF08-B0890144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FA8ABE-6B71-4046-30FB-93EC4A82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E9FF8-3A7C-01B3-2C32-18161588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08CF37-55A4-2B5D-54DD-FEC6A14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E82C0F-7D71-5082-B750-6923D7AE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E3E64F-F79E-CE1A-EA9F-EBC7EBA6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B479-55B9-4A9F-C06A-42DAB44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E793FD-F28E-3219-E659-EF65507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CBA0E-7A97-AA7A-3A9D-347CE95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0F0E79-B988-7F6C-4CAA-361B97C0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A5273-5D2B-5B49-A046-628676F1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4D9F42-63AF-C0FA-8450-64C92F9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B8B618-A00A-1608-7E84-FCF4E44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6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2F60D-FE4A-62B2-2775-E1D083BC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3AB11-C10D-ED61-06D7-1748859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D86F2-B7D0-3516-2486-808F00E7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E8E12-C753-932A-DE65-5D76921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986063-9D71-8203-43F9-44E524D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65C46-6582-10C2-44FB-09363615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ACD33-B102-EE03-97D8-26A54FF2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0D8F61-F92B-43F0-2004-0D93E5A6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BA858-559F-FC3B-6AAD-ABEB011D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F69AD-1586-9BEE-B092-2582DF45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46693-D835-D6C0-A8AE-7D3761A1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70E5D-215A-1D1B-F164-673D657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7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BB8B3-04A8-B77D-B14C-3C66C92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A1A11-50BD-C204-4A1E-935EF657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1481C-C148-61BC-21DE-8D2AC368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E3D3-1C74-984E-B04A-23795C5D4D33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0E17A-A652-7E36-7EC3-3A10015D0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46843-9210-9F84-5046-EAB79A8E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73FF0-4005-55EC-FCB5-B77CADE9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4483"/>
            <a:ext cx="9144000" cy="24853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Projet numéro 6 :</a:t>
            </a:r>
            <a:br>
              <a:rPr lang="fr-FR" sz="4000" dirty="0"/>
            </a:br>
            <a:r>
              <a:rPr lang="fr-FR" sz="2800" b="1" i="0" dirty="0">
                <a:solidFill>
                  <a:srgbClr val="271A38"/>
                </a:solidFill>
                <a:effectLst/>
                <a:latin typeface="Inter"/>
              </a:rPr>
              <a:t>Etudiez la faisabilité d'un moteur de classification d'articles</a:t>
            </a:r>
            <a:br>
              <a:rPr lang="fr-FR" sz="90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1360D-AD9D-F3B8-BF7E-D5A29355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055" y="3692469"/>
            <a:ext cx="5872716" cy="208104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2000" i="0" dirty="0">
                <a:solidFill>
                  <a:srgbClr val="000000"/>
                </a:solidFill>
                <a:effectLst/>
                <a:latin typeface="Marianne"/>
              </a:rPr>
              <a:t>Thomas Zilliox</a:t>
            </a:r>
          </a:p>
          <a:p>
            <a:r>
              <a:rPr lang="fr-FR" sz="1800" dirty="0"/>
              <a:t>Mai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390C0-4748-FC7D-C2CE-A87F08A92BF4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5938E-977C-7887-7708-94D239F39247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45E26B-A62E-EA80-A282-C398DD90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7" y="3429000"/>
            <a:ext cx="3336284" cy="20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E3F5B-C0C1-3C9A-CCC3-330528D7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2B8ED1-5E64-0B5D-A7F4-68BFCD183CD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F80D6E-D9DA-1150-9273-8897C8393E09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11D9F7-2C87-DE9D-587F-3B6E7033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9D9247E-4C28-798E-12AF-A766978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3" y="1151709"/>
            <a:ext cx="3689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fr-FR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Word2Vec :</a:t>
            </a:r>
            <a:endParaRPr lang="fr-FR" sz="2000" dirty="0">
              <a:solidFill>
                <a:srgbClr val="7030A0"/>
              </a:solidFill>
              <a:effectLst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C9077EF-5F24-C997-FF1B-23C490D5A8AE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DF08EE3-ADE1-2A98-D327-BAC2D4D0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86" y="1805427"/>
            <a:ext cx="5352917" cy="3997174"/>
          </a:xfrm>
          <a:prstGeom prst="rect">
            <a:avLst/>
          </a:prstGeom>
        </p:spPr>
      </p:pic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EEBD3DAE-2CCA-A00A-F59A-E70FBEA40305}"/>
              </a:ext>
            </a:extLst>
          </p:cNvPr>
          <p:cNvSpPr/>
          <p:nvPr/>
        </p:nvSpPr>
        <p:spPr>
          <a:xfrm>
            <a:off x="7194785" y="4735977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4BE18A-800D-4E8F-4B7B-CCC0E0B9C6A4}"/>
              </a:ext>
            </a:extLst>
          </p:cNvPr>
          <p:cNvSpPr txBox="1"/>
          <p:nvPr/>
        </p:nvSpPr>
        <p:spPr>
          <a:xfrm>
            <a:off x="8002845" y="4748207"/>
            <a:ext cx="265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non-concluants.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CFB2B96-5534-9882-0553-68671BA4A421}"/>
              </a:ext>
            </a:extLst>
          </p:cNvPr>
          <p:cNvSpPr txBox="1"/>
          <p:nvPr/>
        </p:nvSpPr>
        <p:spPr>
          <a:xfrm>
            <a:off x="7194785" y="2064436"/>
            <a:ext cx="4553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Transformation des mots en vecteurs numériques.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Obtenir une représentation vectorielle des mots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But : Le modèle doit comprendre le langage brut.</a:t>
            </a:r>
          </a:p>
        </p:txBody>
      </p:sp>
    </p:spTree>
    <p:extLst>
      <p:ext uri="{BB962C8B-B14F-4D97-AF65-F5344CB8AC3E}">
        <p14:creationId xmlns:p14="http://schemas.microsoft.com/office/powerpoint/2010/main" val="226355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16822-26F9-1DB0-0CE6-4218633B4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D4932-1A1B-2EDF-ECCF-AEAAB3467EB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1046EF-6E83-3BB3-DDD5-18F4AEA1BAB3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30442E-F909-408E-8A68-9799680A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E54498A-31FD-076E-92A9-63FF8467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3" y="1151709"/>
            <a:ext cx="3689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fr-FR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BERT :</a:t>
            </a:r>
            <a:endParaRPr lang="fr-FR" sz="2000" dirty="0">
              <a:solidFill>
                <a:srgbClr val="7030A0"/>
              </a:solidFill>
              <a:effectLst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2FFFE26-63EB-8B58-2D2C-74B538EFA1C7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CD244FF-663B-1E3C-2632-22A16CCE75E7}"/>
              </a:ext>
            </a:extLst>
          </p:cNvPr>
          <p:cNvSpPr txBox="1"/>
          <p:nvPr/>
        </p:nvSpPr>
        <p:spPr>
          <a:xfrm>
            <a:off x="7402385" y="1846337"/>
            <a:ext cx="35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 </a:t>
            </a:r>
            <a:r>
              <a:rPr lang="fr-FR" dirty="0" err="1"/>
              <a:t>Hugging</a:t>
            </a:r>
            <a:r>
              <a:rPr lang="fr-FR" dirty="0"/>
              <a:t> Face Transformers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DAA635-2AB3-9D39-6AEC-67F6464D69FF}"/>
              </a:ext>
            </a:extLst>
          </p:cNvPr>
          <p:cNvSpPr txBox="1"/>
          <p:nvPr/>
        </p:nvSpPr>
        <p:spPr>
          <a:xfrm>
            <a:off x="1092303" y="180955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Deux choix utilisés :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BE16656-F174-B39B-6161-F26D1FB02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36989"/>
              </p:ext>
            </p:extLst>
          </p:nvPr>
        </p:nvGraphicFramePr>
        <p:xfrm>
          <a:off x="664663" y="290919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5122264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5937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8332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TensorFlow Hub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Hugging Face Transformers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619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🎛️ 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Simple et directe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Très flexible et fine-grainée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33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🧠 Accès aux couches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Limité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Complet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903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📚 Variété de modèles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Faible (BERT principalement)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Énorme (des centaines de modèles)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958308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35702B4-10B7-4663-484D-D79478313418}"/>
              </a:ext>
            </a:extLst>
          </p:cNvPr>
          <p:cNvSpPr txBox="1"/>
          <p:nvPr/>
        </p:nvSpPr>
        <p:spPr>
          <a:xfrm>
            <a:off x="4011003" y="1849115"/>
            <a:ext cx="2180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BERT </a:t>
            </a:r>
            <a:r>
              <a:rPr lang="fr-FR" dirty="0" err="1"/>
              <a:t>Tensorflow</a:t>
            </a:r>
            <a:r>
              <a:rPr lang="fr-FR" dirty="0"/>
              <a:t> Hub</a:t>
            </a:r>
          </a:p>
          <a:p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59E89DA-A592-EF73-B489-D781C8A9E2AE}"/>
              </a:ext>
            </a:extLst>
          </p:cNvPr>
          <p:cNvSpPr/>
          <p:nvPr/>
        </p:nvSpPr>
        <p:spPr>
          <a:xfrm>
            <a:off x="3576577" y="1859627"/>
            <a:ext cx="434426" cy="3339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18F8728-C8B3-DC23-62A1-24013365BFE9}"/>
              </a:ext>
            </a:extLst>
          </p:cNvPr>
          <p:cNvSpPr/>
          <p:nvPr/>
        </p:nvSpPr>
        <p:spPr>
          <a:xfrm>
            <a:off x="6967959" y="1876971"/>
            <a:ext cx="434426" cy="3339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95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45D9-12A5-6AD7-EAED-E05DE1FF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59DE0-6255-30D5-1854-B541E6C17BF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04E2F3-C59B-8ED8-7ECA-E4B6258B76A4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E91BAE-1465-76E0-3869-23E5D042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A2808A1-165B-9E3D-D91F-B698FFB9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3" y="1151709"/>
            <a:ext cx="3689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fr-FR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BERT :</a:t>
            </a:r>
            <a:endParaRPr lang="fr-FR" sz="2000" dirty="0">
              <a:solidFill>
                <a:srgbClr val="7030A0"/>
              </a:solidFill>
              <a:effectLst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FFCBDC-CE69-4233-D13A-A9F076129197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0C1205F-BCAD-F986-AAEE-CDDB62C0C23D}"/>
              </a:ext>
            </a:extLst>
          </p:cNvPr>
          <p:cNvSpPr txBox="1"/>
          <p:nvPr/>
        </p:nvSpPr>
        <p:spPr>
          <a:xfrm>
            <a:off x="1080653" y="4941457"/>
            <a:ext cx="250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BERT </a:t>
            </a:r>
            <a:r>
              <a:rPr lang="fr-FR" dirty="0" err="1"/>
              <a:t>Hugging</a:t>
            </a:r>
            <a:r>
              <a:rPr lang="fr-FR" dirty="0"/>
              <a:t> Face Transformers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E588DE-A539-961D-DD1F-75F7211419C9}"/>
              </a:ext>
            </a:extLst>
          </p:cNvPr>
          <p:cNvSpPr txBox="1"/>
          <p:nvPr/>
        </p:nvSpPr>
        <p:spPr>
          <a:xfrm>
            <a:off x="1080652" y="1341623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Résultats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D4B10C-4D51-5AE5-8356-CE3733890626}"/>
              </a:ext>
            </a:extLst>
          </p:cNvPr>
          <p:cNvSpPr txBox="1"/>
          <p:nvPr/>
        </p:nvSpPr>
        <p:spPr>
          <a:xfrm>
            <a:off x="1080652" y="2590328"/>
            <a:ext cx="218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BERT </a:t>
            </a:r>
            <a:r>
              <a:rPr lang="fr-FR" dirty="0" err="1"/>
              <a:t>Tensorflow</a:t>
            </a:r>
            <a:r>
              <a:rPr lang="fr-FR" dirty="0"/>
              <a:t> Hub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87B8B7-AFFF-10AF-97F7-B6CA35EE19FC}"/>
              </a:ext>
            </a:extLst>
          </p:cNvPr>
          <p:cNvSpPr/>
          <p:nvPr/>
        </p:nvSpPr>
        <p:spPr>
          <a:xfrm>
            <a:off x="646226" y="2608041"/>
            <a:ext cx="434426" cy="3339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898962C-9926-DA14-A2D5-1F35C07C2A5C}"/>
              </a:ext>
            </a:extLst>
          </p:cNvPr>
          <p:cNvSpPr/>
          <p:nvPr/>
        </p:nvSpPr>
        <p:spPr>
          <a:xfrm>
            <a:off x="646226" y="5097669"/>
            <a:ext cx="305097" cy="33390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34D1D16-A39E-641D-DF25-0B3B447E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53" y="4097856"/>
            <a:ext cx="5289630" cy="233353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91597E1-2CB6-98A3-56FE-5897ACF6B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675" y="1628857"/>
            <a:ext cx="5196108" cy="2292275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402B9FB-1F3E-45AA-DDCC-5B360A4BDE04}"/>
              </a:ext>
            </a:extLst>
          </p:cNvPr>
          <p:cNvSpPr/>
          <p:nvPr/>
        </p:nvSpPr>
        <p:spPr>
          <a:xfrm>
            <a:off x="10079505" y="1151709"/>
            <a:ext cx="859026" cy="4001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BA9C3B-E153-8558-F9AA-CAE03C8821DF}"/>
              </a:ext>
            </a:extLst>
          </p:cNvPr>
          <p:cNvSpPr txBox="1"/>
          <p:nvPr/>
        </p:nvSpPr>
        <p:spPr>
          <a:xfrm>
            <a:off x="9918339" y="2574939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0,323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863511-69D8-4493-763E-151B6AC438E7}"/>
              </a:ext>
            </a:extLst>
          </p:cNvPr>
          <p:cNvSpPr txBox="1"/>
          <p:nvPr/>
        </p:nvSpPr>
        <p:spPr>
          <a:xfrm>
            <a:off x="9918339" y="5064567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0,3154</a:t>
            </a:r>
          </a:p>
        </p:txBody>
      </p:sp>
      <p:sp>
        <p:nvSpPr>
          <p:cNvPr id="19" name="Flèche vers le bas 18">
            <a:extLst>
              <a:ext uri="{FF2B5EF4-FFF2-40B4-BE49-F238E27FC236}">
                <a16:creationId xmlns:a16="http://schemas.microsoft.com/office/drawing/2014/main" id="{2DEF2842-ED57-7B90-53C5-E3849D746718}"/>
              </a:ext>
            </a:extLst>
          </p:cNvPr>
          <p:cNvSpPr/>
          <p:nvPr/>
        </p:nvSpPr>
        <p:spPr>
          <a:xfrm rot="16200000">
            <a:off x="9228997" y="2564893"/>
            <a:ext cx="338129" cy="482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93AD9C41-BC14-1D33-37C2-DBF84B65C159}"/>
              </a:ext>
            </a:extLst>
          </p:cNvPr>
          <p:cNvSpPr/>
          <p:nvPr/>
        </p:nvSpPr>
        <p:spPr>
          <a:xfrm rot="16200000">
            <a:off x="9228997" y="5025642"/>
            <a:ext cx="338129" cy="482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11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664CE-8BCD-8C34-D010-9750DC2F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6EEFE7-6C3D-595A-E648-7896973D716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8BCBD0-A51B-8A65-DC53-C683E7D6C577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43F1EC5-C9DC-AACD-5747-DE4E46421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B89D5B2-CC4A-F773-6EA6-BAE65C5B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3" y="1151709"/>
            <a:ext cx="3689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ts val="1000"/>
              <a:tabLst>
                <a:tab pos="457200" algn="l"/>
              </a:tabLst>
            </a:pPr>
            <a:r>
              <a:rPr lang="fr-FR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USE :</a:t>
            </a:r>
            <a:endParaRPr lang="fr-FR" sz="2000" dirty="0">
              <a:solidFill>
                <a:srgbClr val="7030A0"/>
              </a:solidFill>
              <a:effectLst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3BF9D77-D8E0-D85F-C892-293387247DD2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D602B5-62A9-58FF-076E-5ABC3A0C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084" y="1628790"/>
            <a:ext cx="4756873" cy="14718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84AFCE4-3272-0014-BA9C-5AFAC5CFA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76" y="3510557"/>
            <a:ext cx="6236733" cy="2751348"/>
          </a:xfrm>
          <a:prstGeom prst="rect">
            <a:avLst/>
          </a:prstGeom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1C674D09-DADC-C47E-333F-3104ACB28A02}"/>
              </a:ext>
            </a:extLst>
          </p:cNvPr>
          <p:cNvSpPr/>
          <p:nvPr/>
        </p:nvSpPr>
        <p:spPr>
          <a:xfrm>
            <a:off x="9658051" y="1336904"/>
            <a:ext cx="859026" cy="4001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507641-1FFE-14E9-D12E-48F0FF16EF3A}"/>
              </a:ext>
            </a:extLst>
          </p:cNvPr>
          <p:cNvSpPr txBox="1"/>
          <p:nvPr/>
        </p:nvSpPr>
        <p:spPr>
          <a:xfrm>
            <a:off x="9496885" y="3033905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0,4723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9EAB9666-7083-F43A-D7C8-9B0054E313FE}"/>
              </a:ext>
            </a:extLst>
          </p:cNvPr>
          <p:cNvSpPr/>
          <p:nvPr/>
        </p:nvSpPr>
        <p:spPr>
          <a:xfrm>
            <a:off x="9922243" y="1957081"/>
            <a:ext cx="330643" cy="864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e bas 20">
            <a:extLst>
              <a:ext uri="{FF2B5EF4-FFF2-40B4-BE49-F238E27FC236}">
                <a16:creationId xmlns:a16="http://schemas.microsoft.com/office/drawing/2014/main" id="{1FCFE8FD-C2C3-4C11-3D69-DFC8243D2244}"/>
              </a:ext>
            </a:extLst>
          </p:cNvPr>
          <p:cNvSpPr/>
          <p:nvPr/>
        </p:nvSpPr>
        <p:spPr>
          <a:xfrm>
            <a:off x="9922243" y="3686025"/>
            <a:ext cx="330643" cy="864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C604545-69FB-9BDD-0AED-71BD38666137}"/>
              </a:ext>
            </a:extLst>
          </p:cNvPr>
          <p:cNvSpPr txBox="1"/>
          <p:nvPr/>
        </p:nvSpPr>
        <p:spPr>
          <a:xfrm>
            <a:off x="8565266" y="4960217"/>
            <a:ext cx="3044597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Modèle le plus performant.</a:t>
            </a:r>
          </a:p>
        </p:txBody>
      </p:sp>
    </p:spTree>
    <p:extLst>
      <p:ext uri="{BB962C8B-B14F-4D97-AF65-F5344CB8AC3E}">
        <p14:creationId xmlns:p14="http://schemas.microsoft.com/office/powerpoint/2010/main" val="23023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2F6F-033A-0E4D-4186-761677D18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C9650A-F0A6-DC84-28AB-BB048216301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D9A078-D555-03E7-8E5E-12F08039747A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5B6C2B5-8665-8C29-3CB6-1BDD166E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42D094-F9DD-B528-383B-436F028E4150}"/>
              </a:ext>
            </a:extLst>
          </p:cNvPr>
          <p:cNvSpPr txBox="1"/>
          <p:nvPr/>
        </p:nvSpPr>
        <p:spPr>
          <a:xfrm>
            <a:off x="2924185" y="1266298"/>
            <a:ext cx="255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Conclusions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27C218D-B210-D4A4-26B8-BBD8E8FDC048}"/>
              </a:ext>
            </a:extLst>
          </p:cNvPr>
          <p:cNvSpPr/>
          <p:nvPr/>
        </p:nvSpPr>
        <p:spPr>
          <a:xfrm>
            <a:off x="693676" y="1173040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Texte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2980F7-E6DE-C089-13FE-9D218B462D27}"/>
              </a:ext>
            </a:extLst>
          </p:cNvPr>
          <p:cNvSpPr txBox="1"/>
          <p:nvPr/>
        </p:nvSpPr>
        <p:spPr>
          <a:xfrm>
            <a:off x="1264118" y="2351796"/>
            <a:ext cx="5615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Méthodes classiques : Simples mais pas les plus efficaces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Méthodes d’</a:t>
            </a:r>
            <a:r>
              <a:rPr lang="fr-FR" dirty="0" err="1"/>
              <a:t>Embeddings</a:t>
            </a:r>
            <a:r>
              <a:rPr lang="fr-FR" dirty="0"/>
              <a:t> : USE semble être le plus efficace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B4271E-D168-8B75-AD0F-DFE6E5412E60}"/>
              </a:ext>
            </a:extLst>
          </p:cNvPr>
          <p:cNvSpPr txBox="1"/>
          <p:nvPr/>
        </p:nvSpPr>
        <p:spPr>
          <a:xfrm>
            <a:off x="1264118" y="3958542"/>
            <a:ext cx="43679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Possibilités d’amélioration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Essayer d’autres modèles de classification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Améliorer le fine tuning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Améliorer le prétraitement des textes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95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43D3-AD43-34BC-78D4-22FDD7603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C177C-694D-4EB5-7C34-DB5847CB0B43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C70F15-312E-4509-EE63-A1103BA96E60}"/>
              </a:ext>
            </a:extLst>
          </p:cNvPr>
          <p:cNvSpPr txBox="1"/>
          <p:nvPr/>
        </p:nvSpPr>
        <p:spPr>
          <a:xfrm>
            <a:off x="1080652" y="75474"/>
            <a:ext cx="8713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 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140A29-523D-1AC6-4973-352BB39A3F8B}"/>
              </a:ext>
            </a:extLst>
          </p:cNvPr>
          <p:cNvSpPr txBox="1"/>
          <p:nvPr/>
        </p:nvSpPr>
        <p:spPr>
          <a:xfrm>
            <a:off x="1319048" y="2067647"/>
            <a:ext cx="95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71A38"/>
                </a:solidFill>
                <a:effectLst/>
                <a:latin typeface="Inter"/>
              </a:rPr>
              <a:t>Deux sous- parties : 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15194195-F070-9187-DC39-65CA599E05B0}"/>
              </a:ext>
            </a:extLst>
          </p:cNvPr>
          <p:cNvSpPr/>
          <p:nvPr/>
        </p:nvSpPr>
        <p:spPr>
          <a:xfrm>
            <a:off x="1439063" y="2944666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FDC94A0-6B78-C105-DDC0-716BE2FC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206838F-4A9C-27B4-C6F7-6800E98AA9FA}"/>
              </a:ext>
            </a:extLst>
          </p:cNvPr>
          <p:cNvSpPr txBox="1"/>
          <p:nvPr/>
        </p:nvSpPr>
        <p:spPr>
          <a:xfrm>
            <a:off x="2154554" y="2944666"/>
            <a:ext cx="955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Prétraitement des images : Couleurs, égalisation, descripteurs et standardisation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030EED-3721-F85D-2E01-E8E72DA02EA5}"/>
              </a:ext>
            </a:extLst>
          </p:cNvPr>
          <p:cNvSpPr txBox="1"/>
          <p:nvPr/>
        </p:nvSpPr>
        <p:spPr>
          <a:xfrm>
            <a:off x="2154554" y="4050582"/>
            <a:ext cx="9553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Faisabilité et résultats par les images des produits : </a:t>
            </a:r>
          </a:p>
          <a:p>
            <a:pPr marL="342900" indent="-342900" algn="l">
              <a:buFontTx/>
              <a:buChar char="-"/>
            </a:pPr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Générateur de descripteurs (SIFT) </a:t>
            </a:r>
          </a:p>
          <a:p>
            <a:pPr marL="342900" indent="-342900" algn="l">
              <a:buFontTx/>
              <a:buChar char="-"/>
            </a:pPr>
            <a:r>
              <a:rPr lang="fr-FR" sz="2000" dirty="0">
                <a:solidFill>
                  <a:srgbClr val="271A38"/>
                </a:solidFill>
                <a:latin typeface="Inter"/>
              </a:rPr>
              <a:t>Réseaux de neurones (CNN </a:t>
            </a:r>
            <a:r>
              <a:rPr lang="fr-FR" sz="2000" dirty="0" err="1">
                <a:solidFill>
                  <a:srgbClr val="271A38"/>
                </a:solidFill>
                <a:latin typeface="Inter"/>
              </a:rPr>
              <a:t>TransferLearning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)</a:t>
            </a:r>
            <a:endParaRPr lang="fr-FR" sz="200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8018177-20CA-33EE-EF10-72F6B5FB5D2F}"/>
              </a:ext>
            </a:extLst>
          </p:cNvPr>
          <p:cNvSpPr/>
          <p:nvPr/>
        </p:nvSpPr>
        <p:spPr>
          <a:xfrm>
            <a:off x="1407071" y="4050582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7090F2F-23AA-8D8F-420F-6D080399379B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</p:spTree>
    <p:extLst>
      <p:ext uri="{BB962C8B-B14F-4D97-AF65-F5344CB8AC3E}">
        <p14:creationId xmlns:p14="http://schemas.microsoft.com/office/powerpoint/2010/main" val="298236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019D-EFB6-D360-DD02-5427F776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EC8EB2-809C-3F43-7913-9BBA555E299D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DC0676-C3D1-7A9C-C4F7-4BF78EBB7A17}"/>
              </a:ext>
            </a:extLst>
          </p:cNvPr>
          <p:cNvSpPr txBox="1"/>
          <p:nvPr/>
        </p:nvSpPr>
        <p:spPr>
          <a:xfrm>
            <a:off x="1080652" y="75474"/>
            <a:ext cx="862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979D530D-10B1-80DC-F2E5-8D137C7C3762}"/>
              </a:ext>
            </a:extLst>
          </p:cNvPr>
          <p:cNvSpPr/>
          <p:nvPr/>
        </p:nvSpPr>
        <p:spPr>
          <a:xfrm>
            <a:off x="1439063" y="2448629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BE345A-DE49-B0F2-1A47-29B1800C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0F8F4C-03FB-29E2-2597-B1CCF3B44F0C}"/>
              </a:ext>
            </a:extLst>
          </p:cNvPr>
          <p:cNvSpPr txBox="1"/>
          <p:nvPr/>
        </p:nvSpPr>
        <p:spPr>
          <a:xfrm>
            <a:off x="2821167" y="1323048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Prétraitement des images</a:t>
            </a:r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ACC695CD-38B5-41A7-1D87-ADDCED34334A}"/>
              </a:ext>
            </a:extLst>
          </p:cNvPr>
          <p:cNvSpPr/>
          <p:nvPr/>
        </p:nvSpPr>
        <p:spPr>
          <a:xfrm>
            <a:off x="1439063" y="4915971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545212A-4BD4-1CDC-58AF-5FE35F200C2C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6EE3416-BA68-46D6-8BB7-258AB289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2177746"/>
            <a:ext cx="24170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Transformation des couleurs </a:t>
            </a:r>
            <a:r>
              <a:rPr lang="en-US" altLang="fr-FR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</a:t>
            </a:r>
            <a:r>
              <a:rPr lang="en-US" altLang="fr-FR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noir et </a:t>
            </a:r>
            <a:r>
              <a:rPr lang="en-US" altLang="fr-FR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blanc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8597BB7B-55A3-CACC-4077-897C85FBBAC6}"/>
              </a:ext>
            </a:extLst>
          </p:cNvPr>
          <p:cNvSpPr/>
          <p:nvPr/>
        </p:nvSpPr>
        <p:spPr>
          <a:xfrm>
            <a:off x="1439063" y="383838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6C7DDA0-ABF3-ADE0-76D6-CCEB05D8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3497889"/>
            <a:ext cx="26398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sz="1800" b="0" kern="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Égalisation de l’histogramme de l’image</a:t>
            </a:r>
            <a:r>
              <a:rPr lang="fr-FR" sz="18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 </a:t>
            </a:r>
            <a:endParaRPr lang="fr-FR" dirty="0">
              <a:solidFill>
                <a:srgbClr val="7030A0"/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EC4ECD0B-E6FD-86DD-0799-4A709027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4818032"/>
            <a:ext cx="1882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Génération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descripteurs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613DE4-B1CE-D256-2339-8005899A9760}"/>
              </a:ext>
            </a:extLst>
          </p:cNvPr>
          <p:cNvSpPr txBox="1"/>
          <p:nvPr/>
        </p:nvSpPr>
        <p:spPr>
          <a:xfrm>
            <a:off x="4935416" y="2135346"/>
            <a:ext cx="51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ea typeface="Times New Roman" panose="02020603050405020304" pitchFamily="18" charset="0"/>
              </a:rPr>
              <a:t>Réduction de la complexité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>
                <a:ea typeface="Times New Roman" panose="02020603050405020304" pitchFamily="18" charset="0"/>
              </a:rPr>
              <a:t>Moins de bruit visuel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ea typeface="Times New Roman" panose="02020603050405020304" pitchFamily="18" charset="0"/>
              </a:rPr>
              <a:t>Gain en temps d’entraînement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6887BEC-2228-1908-2681-8E458576C6FF}"/>
              </a:ext>
            </a:extLst>
          </p:cNvPr>
          <p:cNvSpPr txBox="1"/>
          <p:nvPr/>
        </p:nvSpPr>
        <p:spPr>
          <a:xfrm>
            <a:off x="4930999" y="3429000"/>
            <a:ext cx="6119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/>
              <a:t>Meilleure visibilité des détails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/>
              <a:t>Amélioration des performances des modèles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/>
              <a:t>Préparation standardisée des images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A77F549-ABE8-6C23-CCD3-F66AA04B16AD}"/>
              </a:ext>
            </a:extLst>
          </p:cNvPr>
          <p:cNvSpPr txBox="1"/>
          <p:nvPr/>
        </p:nvSpPr>
        <p:spPr>
          <a:xfrm>
            <a:off x="4930999" y="4677920"/>
            <a:ext cx="616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Extraire les éléments pertinents d’une image en forme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Réduit la complexité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Facilite la comparaison d’images</a:t>
            </a:r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949EB95C-FD25-BE12-8E4D-6598AF2D7441}"/>
              </a:ext>
            </a:extLst>
          </p:cNvPr>
          <p:cNvSpPr/>
          <p:nvPr/>
        </p:nvSpPr>
        <p:spPr>
          <a:xfrm>
            <a:off x="1439063" y="589514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71B3770-A26F-7F63-6581-F66FF55A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5797205"/>
            <a:ext cx="1882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Standardisation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la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résolution</a:t>
            </a:r>
            <a:endParaRPr kumimoji="0" lang="en-US" altLang="fr-FR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964985-2C14-621A-1F49-F99366F6917B}"/>
              </a:ext>
            </a:extLst>
          </p:cNvPr>
          <p:cNvSpPr txBox="1"/>
          <p:nvPr/>
        </p:nvSpPr>
        <p:spPr>
          <a:xfrm>
            <a:off x="4930999" y="5762759"/>
            <a:ext cx="6983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Assure une cohérence en taille entre toutes les entrées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Accélère l'entraînement en réduisant la consommation de mémoire</a:t>
            </a:r>
          </a:p>
        </p:txBody>
      </p:sp>
    </p:spTree>
    <p:extLst>
      <p:ext uri="{BB962C8B-B14F-4D97-AF65-F5344CB8AC3E}">
        <p14:creationId xmlns:p14="http://schemas.microsoft.com/office/powerpoint/2010/main" val="188998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A9622-50B2-6D50-368B-667F59EFA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7DEB68-9866-15E7-7A7F-F6026ECDC5BF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FFD90F-C4EF-7C70-9C65-D36AA024EAE5}"/>
              </a:ext>
            </a:extLst>
          </p:cNvPr>
          <p:cNvSpPr txBox="1"/>
          <p:nvPr/>
        </p:nvSpPr>
        <p:spPr>
          <a:xfrm>
            <a:off x="1080652" y="75474"/>
            <a:ext cx="862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B68C5DC9-DFBD-0F95-8089-940275DF9FAC}"/>
              </a:ext>
            </a:extLst>
          </p:cNvPr>
          <p:cNvSpPr/>
          <p:nvPr/>
        </p:nvSpPr>
        <p:spPr>
          <a:xfrm>
            <a:off x="736930" y="2145393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9F8B493-6264-47E7-3068-360B0AEF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DEB0EE-A9BA-E0EC-1E4D-124F1770AE48}"/>
              </a:ext>
            </a:extLst>
          </p:cNvPr>
          <p:cNvSpPr txBox="1"/>
          <p:nvPr/>
        </p:nvSpPr>
        <p:spPr>
          <a:xfrm>
            <a:off x="2821167" y="1335082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Méthode </a:t>
            </a:r>
            <a:r>
              <a:rPr lang="fr-FR" sz="2000" i="0" dirty="0">
                <a:solidFill>
                  <a:srgbClr val="7030A0"/>
                </a:solidFill>
                <a:effectLst/>
                <a:latin typeface="Inter"/>
              </a:rPr>
              <a:t>SIFT 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(</a:t>
            </a:r>
            <a:r>
              <a:rPr lang="fr-FR" sz="2000" dirty="0" err="1">
                <a:solidFill>
                  <a:srgbClr val="271A38"/>
                </a:solidFill>
                <a:latin typeface="Inter"/>
              </a:rPr>
              <a:t>Scale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-Invariant </a:t>
            </a:r>
            <a:r>
              <a:rPr lang="fr-FR" sz="2000" dirty="0" err="1">
                <a:solidFill>
                  <a:srgbClr val="271A38"/>
                </a:solidFill>
                <a:latin typeface="Inter"/>
              </a:rPr>
              <a:t>Feature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2000" dirty="0" err="1">
                <a:solidFill>
                  <a:srgbClr val="271A38"/>
                </a:solidFill>
                <a:latin typeface="Inter"/>
              </a:rPr>
              <a:t>Transform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)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E9C6CB7-C062-3CD8-9956-91EBAA394F34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0DB4828-3905-BE7D-70A5-1170EB81400C}"/>
              </a:ext>
            </a:extLst>
          </p:cNvPr>
          <p:cNvSpPr txBox="1"/>
          <p:nvPr/>
        </p:nvSpPr>
        <p:spPr>
          <a:xfrm>
            <a:off x="1564493" y="2042213"/>
            <a:ext cx="5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Détecte et décrit les points d’intérêt (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au sein des images, efficace pour détecter des points caractéristiques robustes et distinctifs au sein des images.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C9A795-AD76-BC1D-978D-E3306C81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2" y="4285401"/>
            <a:ext cx="3810000" cy="2133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12E65EF-8BED-A734-8757-F5395869836C}"/>
              </a:ext>
            </a:extLst>
          </p:cNvPr>
          <p:cNvSpPr txBox="1"/>
          <p:nvPr/>
        </p:nvSpPr>
        <p:spPr>
          <a:xfrm>
            <a:off x="1924516" y="3308972"/>
            <a:ext cx="208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Trouve les </a:t>
            </a:r>
            <a:r>
              <a:rPr lang="fr-FR" dirty="0" err="1">
                <a:solidFill>
                  <a:srgbClr val="7030A0"/>
                </a:solidFill>
              </a:rPr>
              <a:t>keypoints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AC9C559-1422-CCA2-66D8-0DDD4C9C953F}"/>
              </a:ext>
            </a:extLst>
          </p:cNvPr>
          <p:cNvSpPr/>
          <p:nvPr/>
        </p:nvSpPr>
        <p:spPr>
          <a:xfrm>
            <a:off x="6477874" y="2861174"/>
            <a:ext cx="3081766" cy="9378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 ( 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Ajusted</a:t>
            </a:r>
            <a:r>
              <a:rPr lang="fr-FR" b="0" i="0" dirty="0">
                <a:solidFill>
                  <a:schemeClr val="bg1"/>
                </a:solidFill>
                <a:effectLst/>
              </a:rPr>
              <a:t> Rand Index 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04896CCC-BE37-EC1C-BFEC-F982B8BAAD16}"/>
              </a:ext>
            </a:extLst>
          </p:cNvPr>
          <p:cNvSpPr/>
          <p:nvPr/>
        </p:nvSpPr>
        <p:spPr>
          <a:xfrm rot="16200000">
            <a:off x="9847111" y="2949999"/>
            <a:ext cx="550985" cy="717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2D0F3C-82EE-0341-3BE1-161893D15FE7}"/>
              </a:ext>
            </a:extLst>
          </p:cNvPr>
          <p:cNvSpPr txBox="1"/>
          <p:nvPr/>
        </p:nvSpPr>
        <p:spPr>
          <a:xfrm>
            <a:off x="10685567" y="3108916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0,0671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E0C718B1-4D5C-F591-37FC-54DBC749D21F}"/>
              </a:ext>
            </a:extLst>
          </p:cNvPr>
          <p:cNvSpPr/>
          <p:nvPr/>
        </p:nvSpPr>
        <p:spPr>
          <a:xfrm rot="5400000">
            <a:off x="2750771" y="3859739"/>
            <a:ext cx="46976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5B63F63-22DE-0BC6-3845-DCD49FB7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79" y="3827076"/>
            <a:ext cx="4363901" cy="269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3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E759B-35B0-7DC6-45AA-B1DA0174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479B57-5E2F-A0FC-74FA-78DD08FFD077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22A68A-6E86-E574-0EB0-168F6EB55870}"/>
              </a:ext>
            </a:extLst>
          </p:cNvPr>
          <p:cNvSpPr txBox="1"/>
          <p:nvPr/>
        </p:nvSpPr>
        <p:spPr>
          <a:xfrm>
            <a:off x="1080652" y="75474"/>
            <a:ext cx="862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BC24A020-86FA-031E-DE7F-2C13DBD400C1}"/>
              </a:ext>
            </a:extLst>
          </p:cNvPr>
          <p:cNvSpPr/>
          <p:nvPr/>
        </p:nvSpPr>
        <p:spPr>
          <a:xfrm>
            <a:off x="736930" y="2145393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39D80ED-C0DE-F03A-3F25-561F80FF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92A92A1-19E1-9A8F-42AF-5E4C413880FF}"/>
              </a:ext>
            </a:extLst>
          </p:cNvPr>
          <p:cNvSpPr txBox="1"/>
          <p:nvPr/>
        </p:nvSpPr>
        <p:spPr>
          <a:xfrm>
            <a:off x="2821167" y="1335082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CNN (</a:t>
            </a:r>
            <a:r>
              <a:rPr lang="fr-FR" sz="2000" i="0" dirty="0" err="1">
                <a:solidFill>
                  <a:srgbClr val="271A38"/>
                </a:solidFill>
                <a:effectLst/>
                <a:latin typeface="Inter"/>
              </a:rPr>
              <a:t>Conventional</a:t>
            </a:r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 Neural Network)</a:t>
            </a:r>
            <a:endParaRPr lang="fr-FR" sz="200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55BDE92-BB48-E3A3-4561-8688F7B248C7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04EE3E-46E2-F982-B5F4-31906B6BF614}"/>
              </a:ext>
            </a:extLst>
          </p:cNvPr>
          <p:cNvSpPr txBox="1"/>
          <p:nvPr/>
        </p:nvSpPr>
        <p:spPr>
          <a:xfrm>
            <a:off x="1564493" y="2042213"/>
            <a:ext cx="575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dirty="0">
                <a:latin typeface="Times New Roman" panose="02020603050405020304" pitchFamily="18" charset="0"/>
              </a:rPr>
              <a:t>Type de réseau neuronal artificiel utilisé principalement pour la reconnaissance et le traitement d'images, grâce à sa capacité à identifier des motifs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EEB4B0-B95D-629B-CBE8-AB6F69B4BF4C}"/>
              </a:ext>
            </a:extLst>
          </p:cNvPr>
          <p:cNvSpPr txBox="1"/>
          <p:nvPr/>
        </p:nvSpPr>
        <p:spPr>
          <a:xfrm>
            <a:off x="1778569" y="3119291"/>
            <a:ext cx="469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Identifie les motifs à l’aide de plusieurs couches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4DB9DEB-700B-BC69-EC31-F7D4E1084D35}"/>
              </a:ext>
            </a:extLst>
          </p:cNvPr>
          <p:cNvSpPr/>
          <p:nvPr/>
        </p:nvSpPr>
        <p:spPr>
          <a:xfrm>
            <a:off x="7190282" y="3166116"/>
            <a:ext cx="2200275" cy="9378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 (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Ajusted</a:t>
            </a:r>
            <a:r>
              <a:rPr lang="fr-FR" b="0" i="0" dirty="0">
                <a:solidFill>
                  <a:schemeClr val="bg1"/>
                </a:solidFill>
                <a:effectLst/>
              </a:rPr>
              <a:t> Rand Index 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BD3D7780-D2E7-FE79-5C3C-55CE80E8BF8E}"/>
              </a:ext>
            </a:extLst>
          </p:cNvPr>
          <p:cNvSpPr/>
          <p:nvPr/>
        </p:nvSpPr>
        <p:spPr>
          <a:xfrm rot="16200000">
            <a:off x="9705744" y="3276068"/>
            <a:ext cx="550985" cy="717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EF07E59-4B10-DF3A-6448-9099F94019F8}"/>
              </a:ext>
            </a:extLst>
          </p:cNvPr>
          <p:cNvSpPr txBox="1"/>
          <p:nvPr/>
        </p:nvSpPr>
        <p:spPr>
          <a:xfrm>
            <a:off x="10571916" y="3429000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0,4894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BD0B154F-3DF7-D0D9-C429-616EF8CA3AFA}"/>
              </a:ext>
            </a:extLst>
          </p:cNvPr>
          <p:cNvSpPr/>
          <p:nvPr/>
        </p:nvSpPr>
        <p:spPr>
          <a:xfrm rot="5400000">
            <a:off x="3965706" y="3667498"/>
            <a:ext cx="319380" cy="286251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790984-E9FA-076A-B946-9A24E0946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64" y="4169840"/>
            <a:ext cx="3829263" cy="215396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D6080BA-B052-51BA-149B-271E09137CFF}"/>
              </a:ext>
            </a:extLst>
          </p:cNvPr>
          <p:cNvSpPr txBox="1"/>
          <p:nvPr/>
        </p:nvSpPr>
        <p:spPr>
          <a:xfrm>
            <a:off x="9298191" y="2115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20C4AA1-47D1-2525-BD78-2D2AFE564B1F}"/>
              </a:ext>
            </a:extLst>
          </p:cNvPr>
          <p:cNvSpPr/>
          <p:nvPr/>
        </p:nvSpPr>
        <p:spPr>
          <a:xfrm>
            <a:off x="8474411" y="1507915"/>
            <a:ext cx="2688184" cy="9959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Apprentissage Non - Supervisée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7600C65-5CA8-5892-EEE2-68221853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32" y="4192191"/>
            <a:ext cx="3829264" cy="23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C967A-84D7-54EC-DE38-31461094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912D8-13AB-F69E-3D51-F19D6EAE2B21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0239FF-7568-3D4E-403E-C1937132BC39}"/>
              </a:ext>
            </a:extLst>
          </p:cNvPr>
          <p:cNvSpPr txBox="1"/>
          <p:nvPr/>
        </p:nvSpPr>
        <p:spPr>
          <a:xfrm>
            <a:off x="1080652" y="75474"/>
            <a:ext cx="862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D29BA2A7-DF12-C731-C085-F045A5B448C8}"/>
              </a:ext>
            </a:extLst>
          </p:cNvPr>
          <p:cNvSpPr/>
          <p:nvPr/>
        </p:nvSpPr>
        <p:spPr>
          <a:xfrm>
            <a:off x="849002" y="2036098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FD4DE5F-00DF-F42D-75A4-DABE4EF9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4E9BE5C-1093-3E9A-DFA8-B74647A7FFDA}"/>
              </a:ext>
            </a:extLst>
          </p:cNvPr>
          <p:cNvSpPr txBox="1"/>
          <p:nvPr/>
        </p:nvSpPr>
        <p:spPr>
          <a:xfrm>
            <a:off x="2821167" y="1335539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CNN (</a:t>
            </a:r>
            <a:r>
              <a:rPr lang="fr-FR" sz="2000" i="0" dirty="0" err="1">
                <a:solidFill>
                  <a:srgbClr val="271A38"/>
                </a:solidFill>
                <a:effectLst/>
                <a:latin typeface="Inter"/>
              </a:rPr>
              <a:t>Conventional</a:t>
            </a:r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 Neural Network) </a:t>
            </a:r>
            <a:endParaRPr lang="fr-FR" sz="200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F863AC8-CCDE-EB79-2053-11D105D2332B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DE89330-503A-AB69-FBC4-0E7E18FF587F}"/>
              </a:ext>
            </a:extLst>
          </p:cNvPr>
          <p:cNvSpPr txBox="1"/>
          <p:nvPr/>
        </p:nvSpPr>
        <p:spPr>
          <a:xfrm>
            <a:off x="1564493" y="2042213"/>
            <a:ext cx="57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dirty="0">
                <a:latin typeface="Times New Roman" panose="02020603050405020304" pitchFamily="18" charset="0"/>
              </a:rPr>
              <a:t>4 modèles testés : 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50A31FE6-C141-EF12-1B40-B1FA7F41F5A3}"/>
              </a:ext>
            </a:extLst>
          </p:cNvPr>
          <p:cNvSpPr/>
          <p:nvPr/>
        </p:nvSpPr>
        <p:spPr>
          <a:xfrm rot="16200000">
            <a:off x="7040706" y="1189538"/>
            <a:ext cx="299152" cy="647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E0315-3FBF-D6BA-2B08-69728408F531}"/>
              </a:ext>
            </a:extLst>
          </p:cNvPr>
          <p:cNvSpPr txBox="1"/>
          <p:nvPr/>
        </p:nvSpPr>
        <p:spPr>
          <a:xfrm>
            <a:off x="9298191" y="2115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8F909D7-0F56-CE19-395D-D6EA8725DDF5}"/>
              </a:ext>
            </a:extLst>
          </p:cNvPr>
          <p:cNvSpPr/>
          <p:nvPr/>
        </p:nvSpPr>
        <p:spPr>
          <a:xfrm>
            <a:off x="7707632" y="1156696"/>
            <a:ext cx="3711920" cy="67699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Apprentissage Supervisée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E26B667-032D-8F48-FA1C-1ECAACB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11439"/>
              </p:ext>
            </p:extLst>
          </p:nvPr>
        </p:nvGraphicFramePr>
        <p:xfrm>
          <a:off x="772448" y="2693203"/>
          <a:ext cx="10413241" cy="372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82">
                  <a:extLst>
                    <a:ext uri="{9D8B030D-6E8A-4147-A177-3AD203B41FA5}">
                      <a16:colId xmlns:a16="http://schemas.microsoft.com/office/drawing/2014/main" val="2783121827"/>
                    </a:ext>
                  </a:extLst>
                </a:gridCol>
                <a:gridCol w="2596353">
                  <a:extLst>
                    <a:ext uri="{9D8B030D-6E8A-4147-A177-3AD203B41FA5}">
                      <a16:colId xmlns:a16="http://schemas.microsoft.com/office/drawing/2014/main" val="833665064"/>
                    </a:ext>
                  </a:extLst>
                </a:gridCol>
                <a:gridCol w="2596353">
                  <a:extLst>
                    <a:ext uri="{9D8B030D-6E8A-4147-A177-3AD203B41FA5}">
                      <a16:colId xmlns:a16="http://schemas.microsoft.com/office/drawing/2014/main" val="218884779"/>
                    </a:ext>
                  </a:extLst>
                </a:gridCol>
                <a:gridCol w="2596353">
                  <a:extLst>
                    <a:ext uri="{9D8B030D-6E8A-4147-A177-3AD203B41FA5}">
                      <a16:colId xmlns:a16="http://schemas.microsoft.com/office/drawing/2014/main" val="731261621"/>
                    </a:ext>
                  </a:extLst>
                </a:gridCol>
              </a:tblGrid>
              <a:tr h="32325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Validation </a:t>
                      </a:r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Test </a:t>
                      </a:r>
                      <a:r>
                        <a:rPr lang="fr-FR" sz="1600" dirty="0" err="1"/>
                        <a:t>Accuracy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96903"/>
                  </a:ext>
                </a:extLst>
              </a:tr>
              <a:tr h="677197">
                <a:tc>
                  <a:txBody>
                    <a:bodyPr/>
                    <a:lstStyle/>
                    <a:p>
                      <a:r>
                        <a:rPr lang="fr-FR" sz="1600" dirty="0"/>
                        <a:t>VGG16 Classification supervisée simplifiée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16 couches, simple, adapté classification image.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614351"/>
                  </a:ext>
                </a:extLst>
              </a:tr>
              <a:tr h="880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 : Image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generator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avec augmentation des données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VGG16 avec génération d’images augmentées automatiquement.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109791"/>
                  </a:ext>
                </a:extLst>
              </a:tr>
              <a:tr h="677197">
                <a:tc>
                  <a:txBody>
                    <a:bodyPr/>
                    <a:lstStyle/>
                    <a:p>
                      <a:r>
                        <a:rPr lang="fr-FR" sz="1600" dirty="0"/>
                        <a:t>VGG19 avec augmentation intégrée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19 couches, plus puissant avec données augmentées intégrées.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0.8475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0.8390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80989"/>
                  </a:ext>
                </a:extLst>
              </a:tr>
              <a:tr h="677197">
                <a:tc>
                  <a:txBody>
                    <a:bodyPr/>
                    <a:lstStyle/>
                    <a:p>
                      <a:r>
                        <a:rPr lang="fr-FR" sz="1600" dirty="0"/>
                        <a:t>RESNET 50 avec augmentation intégrée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 couches, résout surapprentissage via connexions résiduelles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0.8517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6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4E45-7E02-48C1-A4AD-48D9EFE1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075C5-5F1D-FA25-E426-13B9948A03A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1CCBEB-3413-F7F5-BF43-7C647707116F}"/>
              </a:ext>
            </a:extLst>
          </p:cNvPr>
          <p:cNvSpPr txBox="1"/>
          <p:nvPr/>
        </p:nvSpPr>
        <p:spPr>
          <a:xfrm>
            <a:off x="4980326" y="52080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Présentation du Projet 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9F96825E-7BD8-1D6F-1F13-A39173280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4652"/>
              </p:ext>
            </p:extLst>
          </p:nvPr>
        </p:nvGraphicFramePr>
        <p:xfrm>
          <a:off x="3520715" y="2211327"/>
          <a:ext cx="6943060" cy="3470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F3BC4FF-C891-0061-08A2-60236E328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17" y="2211327"/>
            <a:ext cx="2456862" cy="15324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319641-9426-1A11-C6DE-C956897B6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387" y="4335684"/>
            <a:ext cx="1041722" cy="10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8A0D7-6E96-3FF9-5187-4C0079A78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3F7C8-96E7-2054-BC89-B88408527C5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9C22A-7363-4E3B-FBCC-22BD8E5891CA}"/>
              </a:ext>
            </a:extLst>
          </p:cNvPr>
          <p:cNvSpPr txBox="1"/>
          <p:nvPr/>
        </p:nvSpPr>
        <p:spPr>
          <a:xfrm>
            <a:off x="1080652" y="75474"/>
            <a:ext cx="8623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Deuxième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9B0A856-2FF7-219E-12AA-D9D9A1D44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F9EFD5C-1165-27FA-CE3B-B62E7E855AE3}"/>
              </a:ext>
            </a:extLst>
          </p:cNvPr>
          <p:cNvSpPr txBox="1"/>
          <p:nvPr/>
        </p:nvSpPr>
        <p:spPr>
          <a:xfrm>
            <a:off x="2821167" y="1335539"/>
            <a:ext cx="955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CNN (</a:t>
            </a:r>
            <a:r>
              <a:rPr lang="fr-FR" sz="2000" i="0" dirty="0" err="1">
                <a:solidFill>
                  <a:srgbClr val="271A38"/>
                </a:solidFill>
                <a:effectLst/>
                <a:latin typeface="Inter"/>
              </a:rPr>
              <a:t>Conventional</a:t>
            </a:r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 Neural Network) </a:t>
            </a:r>
            <a:endParaRPr lang="fr-FR" sz="200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9FD82D-5464-072C-C171-3B71B67017B4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Image :</a:t>
            </a:r>
          </a:p>
        </p:txBody>
      </p:sp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2DCFBD2F-D0D3-A136-8780-416A30B672C7}"/>
              </a:ext>
            </a:extLst>
          </p:cNvPr>
          <p:cNvSpPr/>
          <p:nvPr/>
        </p:nvSpPr>
        <p:spPr>
          <a:xfrm rot="16200000">
            <a:off x="7040706" y="1189538"/>
            <a:ext cx="299152" cy="647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A08FC2-320A-5F6E-1F33-D6902DFA02D7}"/>
              </a:ext>
            </a:extLst>
          </p:cNvPr>
          <p:cNvSpPr txBox="1"/>
          <p:nvPr/>
        </p:nvSpPr>
        <p:spPr>
          <a:xfrm>
            <a:off x="9298191" y="2115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34DD93-F12E-71DE-E87B-5520BE024C9F}"/>
              </a:ext>
            </a:extLst>
          </p:cNvPr>
          <p:cNvSpPr/>
          <p:nvPr/>
        </p:nvSpPr>
        <p:spPr>
          <a:xfrm>
            <a:off x="7707632" y="1156696"/>
            <a:ext cx="3711920" cy="67699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7030A0"/>
                </a:solidFill>
              </a:rPr>
              <a:t>Exemple du VGG16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3A17C1C-1B33-12B9-8717-153657CF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86" y="2335464"/>
            <a:ext cx="6493076" cy="3563583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764F518E-066B-C1F2-0DB6-D1131616D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88" y="2262762"/>
            <a:ext cx="4665597" cy="2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Convolution +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altLang="fr-FR" sz="1400" dirty="0">
                <a:latin typeface="Arial" panose="020B0604020202020204" pitchFamily="34" charset="0"/>
              </a:rPr>
              <a:t>extrait des motifs visuels (bords, textures) dans l’image + garde les valeurs positives pour activer les neurones importants.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2. Max </a:t>
            </a:r>
            <a:r>
              <a:rPr lang="fr-FR" alt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Pooling</a:t>
            </a: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1400" dirty="0">
                <a:latin typeface="Arial" panose="020B0604020202020204" pitchFamily="34" charset="0"/>
              </a:rPr>
              <a:t>: réduit la taille des images en gardant les informations les plus fortes, ce qui simplifie les calculs et évite le surapprentissage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38A99D6-94E6-42C1-59F9-429894CE7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89" y="4417214"/>
            <a:ext cx="4816068" cy="83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3. </a:t>
            </a:r>
            <a:r>
              <a:rPr lang="fr-FR" alt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Fully</a:t>
            </a: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Connected</a:t>
            </a: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+ </a:t>
            </a:r>
            <a:r>
              <a:rPr lang="fr-FR" altLang="fr-FR" sz="1600" b="1" dirty="0" err="1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ReLU</a:t>
            </a:r>
            <a:r>
              <a:rPr lang="fr-FR" altLang="fr-FR" sz="1600" b="1" dirty="0">
                <a:solidFill>
                  <a:srgbClr val="0070C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: </a:t>
            </a:r>
            <a:r>
              <a:rPr lang="fr-FR" altLang="fr-FR" sz="1400" dirty="0">
                <a:latin typeface="Arial" panose="020B0604020202020204" pitchFamily="34" charset="0"/>
              </a:rPr>
              <a:t>connectent tous les neurones entre eux pour combiner les informations extraites et prendre des décisions.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08F5696-1ADA-0538-A4F3-3A92179C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88" y="5402115"/>
            <a:ext cx="4247285" cy="83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01568" rIns="9144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fr-FR" altLang="fr-FR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4. </a:t>
            </a:r>
            <a:r>
              <a:rPr lang="fr-FR" altLang="fr-FR" sz="16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Softmax</a:t>
            </a:r>
            <a:r>
              <a:rPr lang="fr-FR" altLang="fr-FR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 : </a:t>
            </a:r>
            <a:r>
              <a:rPr lang="fr-FR" altLang="fr-FR" sz="1400" dirty="0"/>
              <a:t>transforme les scores finaux en probabilités pour chaque classe, afin de choisir la prédiction finale.</a:t>
            </a:r>
          </a:p>
        </p:txBody>
      </p:sp>
    </p:spTree>
    <p:extLst>
      <p:ext uri="{BB962C8B-B14F-4D97-AF65-F5344CB8AC3E}">
        <p14:creationId xmlns:p14="http://schemas.microsoft.com/office/powerpoint/2010/main" val="382696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775E-78BA-70C3-15C0-9801A332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582729-2339-FFE3-7087-94C6382B3CBC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90D43D-070E-0BBA-7A16-742D822FB331}"/>
              </a:ext>
            </a:extLst>
          </p:cNvPr>
          <p:cNvSpPr txBox="1"/>
          <p:nvPr/>
        </p:nvSpPr>
        <p:spPr>
          <a:xfrm>
            <a:off x="1080652" y="75474"/>
            <a:ext cx="632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Troisième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Mise en place de l’API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0A6220E-CCD2-0CD7-4021-D1797124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FDD13C74-ABA1-AE85-213F-C0AC3ED3744D}"/>
              </a:ext>
            </a:extLst>
          </p:cNvPr>
          <p:cNvSpPr/>
          <p:nvPr/>
        </p:nvSpPr>
        <p:spPr>
          <a:xfrm rot="16200000">
            <a:off x="5946424" y="1892286"/>
            <a:ext cx="299152" cy="647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156C9C-F7B5-AD7D-A0D4-F51958B33869}"/>
              </a:ext>
            </a:extLst>
          </p:cNvPr>
          <p:cNvSpPr txBox="1"/>
          <p:nvPr/>
        </p:nvSpPr>
        <p:spPr>
          <a:xfrm>
            <a:off x="9298191" y="2115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55F954-59D9-C2E8-8F68-2B29E33DF59B}"/>
              </a:ext>
            </a:extLst>
          </p:cNvPr>
          <p:cNvSpPr txBox="1"/>
          <p:nvPr/>
        </p:nvSpPr>
        <p:spPr>
          <a:xfrm>
            <a:off x="6989931" y="1753132"/>
            <a:ext cx="369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Programme permettant à deux applications distinctes de communiquer entre elles.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BA7D59-FA9F-B038-9C92-A2D9F262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72" y="3639118"/>
            <a:ext cx="6951952" cy="255531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7F0224A5-CCC1-E228-6FD7-23EB07D23549}"/>
              </a:ext>
            </a:extLst>
          </p:cNvPr>
          <p:cNvSpPr/>
          <p:nvPr/>
        </p:nvSpPr>
        <p:spPr>
          <a:xfrm>
            <a:off x="934732" y="1619700"/>
            <a:ext cx="4042702" cy="1491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API </a:t>
            </a:r>
          </a:p>
          <a:p>
            <a:pPr algn="ctr"/>
            <a:r>
              <a:rPr lang="fr-FR" sz="2000" b="1" dirty="0"/>
              <a:t>(Application </a:t>
            </a:r>
            <a:r>
              <a:rPr lang="fr-FR" sz="2000" b="1" dirty="0" err="1"/>
              <a:t>Programming</a:t>
            </a:r>
            <a:r>
              <a:rPr lang="fr-FR" sz="2000" b="1" dirty="0"/>
              <a:t> Interface) 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070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DAC4-01A5-E263-7C82-5C58FB5A5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30FA9D-0EFB-E6E9-3660-99CCA548813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5AE0F-37B2-46FE-D883-4D218F74E09B}"/>
              </a:ext>
            </a:extLst>
          </p:cNvPr>
          <p:cNvSpPr txBox="1"/>
          <p:nvPr/>
        </p:nvSpPr>
        <p:spPr>
          <a:xfrm>
            <a:off x="1080652" y="75474"/>
            <a:ext cx="632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Troisième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Mise en place de l’API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49A91AD-F91A-B283-7856-9D389F53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20" name="Flèche vers le bas 19">
            <a:extLst>
              <a:ext uri="{FF2B5EF4-FFF2-40B4-BE49-F238E27FC236}">
                <a16:creationId xmlns:a16="http://schemas.microsoft.com/office/drawing/2014/main" id="{7F132E24-CEDF-834A-356E-68FD1258A5F3}"/>
              </a:ext>
            </a:extLst>
          </p:cNvPr>
          <p:cNvSpPr/>
          <p:nvPr/>
        </p:nvSpPr>
        <p:spPr>
          <a:xfrm rot="16200000">
            <a:off x="5886931" y="3105167"/>
            <a:ext cx="418137" cy="647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F42E798-A6E7-3C0C-340D-811E6402EC7A}"/>
              </a:ext>
            </a:extLst>
          </p:cNvPr>
          <p:cNvSpPr txBox="1"/>
          <p:nvPr/>
        </p:nvSpPr>
        <p:spPr>
          <a:xfrm>
            <a:off x="9298191" y="2115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A38C0B-EF0B-0D25-EEF0-BDDB96C4EB86}"/>
              </a:ext>
            </a:extLst>
          </p:cNvPr>
          <p:cNvSpPr txBox="1"/>
          <p:nvPr/>
        </p:nvSpPr>
        <p:spPr>
          <a:xfrm>
            <a:off x="6885155" y="1841640"/>
            <a:ext cx="44296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API </a:t>
            </a:r>
            <a:r>
              <a:rPr lang="fr-FR" sz="2400" b="1" dirty="0" err="1"/>
              <a:t>Edamam</a:t>
            </a:r>
            <a:r>
              <a:rPr lang="fr-FR" sz="2400" b="1" dirty="0"/>
              <a:t> :</a:t>
            </a:r>
          </a:p>
          <a:p>
            <a:endParaRPr lang="fr-FR" dirty="0"/>
          </a:p>
          <a:p>
            <a:r>
              <a:rPr lang="fr-FR" dirty="0"/>
              <a:t>Interface de programmation d’application qui permet aux développeurs d’accéder aux données nutritionnelles, des recettes et des informations alimentaires des produits disponibles sur le site </a:t>
            </a:r>
            <a:r>
              <a:rPr lang="fr-FR" u="sng" dirty="0" err="1">
                <a:solidFill>
                  <a:srgbClr val="00B0F0"/>
                </a:solidFill>
              </a:rPr>
              <a:t>edamam.com</a:t>
            </a:r>
            <a:endParaRPr lang="fr-FR" u="sng" dirty="0">
              <a:solidFill>
                <a:srgbClr val="00B0F0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16065D3-CC56-7982-FB4F-2BDCDB3E5F70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Démarche :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96E08CD-391F-671D-EE3C-119BE848F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059785"/>
              </p:ext>
            </p:extLst>
          </p:nvPr>
        </p:nvGraphicFramePr>
        <p:xfrm>
          <a:off x="84032" y="2327949"/>
          <a:ext cx="5474269" cy="412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F95C69C-1DE4-291F-7002-B75C8FDDDA9E}"/>
              </a:ext>
            </a:extLst>
          </p:cNvPr>
          <p:cNvSpPr txBox="1"/>
          <p:nvPr/>
        </p:nvSpPr>
        <p:spPr>
          <a:xfrm>
            <a:off x="6885155" y="4678009"/>
            <a:ext cx="442962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RGPD : </a:t>
            </a:r>
          </a:p>
          <a:p>
            <a:endParaRPr lang="fr-FR" dirty="0"/>
          </a:p>
          <a:p>
            <a:r>
              <a:rPr lang="fr-FR" dirty="0"/>
              <a:t>Utiliser les données nécessaires exclusivement à notre projet.</a:t>
            </a:r>
          </a:p>
        </p:txBody>
      </p:sp>
      <p:sp>
        <p:nvSpPr>
          <p:cNvPr id="9" name="Flèche vers le bas 8">
            <a:extLst>
              <a:ext uri="{FF2B5EF4-FFF2-40B4-BE49-F238E27FC236}">
                <a16:creationId xmlns:a16="http://schemas.microsoft.com/office/drawing/2014/main" id="{3C8F6537-1F87-48A2-9BAD-A0349073F918}"/>
              </a:ext>
            </a:extLst>
          </p:cNvPr>
          <p:cNvSpPr/>
          <p:nvPr/>
        </p:nvSpPr>
        <p:spPr>
          <a:xfrm rot="16200000">
            <a:off x="5817414" y="5000508"/>
            <a:ext cx="418137" cy="647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8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D615-A08D-9289-280F-E83CA283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4AA581-815D-1C42-5D14-7A2357B28201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93BE13-BF7D-5BAB-4EE3-A6442EBFAB93}"/>
              </a:ext>
            </a:extLst>
          </p:cNvPr>
          <p:cNvSpPr txBox="1"/>
          <p:nvPr/>
        </p:nvSpPr>
        <p:spPr>
          <a:xfrm>
            <a:off x="4691646" y="13702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 </a:t>
            </a:r>
            <a:endParaRPr lang="fr-FR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9073F1-403B-E17C-B538-B48045F2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67" y="76352"/>
            <a:ext cx="744279" cy="7442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896F1A-C208-6AB8-4DC1-0E7E6565C251}"/>
              </a:ext>
            </a:extLst>
          </p:cNvPr>
          <p:cNvSpPr txBox="1"/>
          <p:nvPr/>
        </p:nvSpPr>
        <p:spPr>
          <a:xfrm>
            <a:off x="1724628" y="1717501"/>
            <a:ext cx="9343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classification des produits à l’aide de leurs descriptions ainsi que de leurs images est donc possible. Les deux modèles à privilégier sont : </a:t>
            </a:r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Le modèle BERT pour la classification textuelle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Le modèle ResNet50 pour la classification d’image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6A4BAA-86D2-B963-A6BF-B38D89E8709D}"/>
              </a:ext>
            </a:extLst>
          </p:cNvPr>
          <p:cNvSpPr txBox="1"/>
          <p:nvPr/>
        </p:nvSpPr>
        <p:spPr>
          <a:xfrm>
            <a:off x="1724628" y="5229196"/>
            <a:ext cx="920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mise en place d’une API afin de se connecter directement à </a:t>
            </a:r>
            <a:r>
              <a:rPr lang="fr-FR" sz="2000" dirty="0" err="1"/>
              <a:t>OpenFoodfact</a:t>
            </a:r>
            <a:r>
              <a:rPr lang="fr-FR" sz="2000" dirty="0"/>
              <a:t> est également possible, afin d’y recueillir les différentes données.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E1E060E5-D642-CF91-110B-5671A65C5CB1}"/>
              </a:ext>
            </a:extLst>
          </p:cNvPr>
          <p:cNvSpPr/>
          <p:nvPr/>
        </p:nvSpPr>
        <p:spPr>
          <a:xfrm>
            <a:off x="808320" y="1752752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5599F7F0-900E-309D-E8A5-391F671E988A}"/>
              </a:ext>
            </a:extLst>
          </p:cNvPr>
          <p:cNvSpPr/>
          <p:nvPr/>
        </p:nvSpPr>
        <p:spPr>
          <a:xfrm>
            <a:off x="808318" y="5418335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15EFDE2F-F6F8-3A5A-0088-42C0FB108CB5}"/>
              </a:ext>
            </a:extLst>
          </p:cNvPr>
          <p:cNvSpPr/>
          <p:nvPr/>
        </p:nvSpPr>
        <p:spPr>
          <a:xfrm>
            <a:off x="808318" y="3933504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E52DF8-8579-ED5F-5E83-17373D138339}"/>
              </a:ext>
            </a:extLst>
          </p:cNvPr>
          <p:cNvSpPr txBox="1"/>
          <p:nvPr/>
        </p:nvSpPr>
        <p:spPr>
          <a:xfrm>
            <a:off x="1724628" y="3755281"/>
            <a:ext cx="891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méthode optimale afin d’obtenir le modèle le plus efficace serait de fusionner les deux algorithmes en un seul algorithme, ce que l’on appelle un algorithme d’apprentissage multimodal.</a:t>
            </a:r>
          </a:p>
        </p:txBody>
      </p:sp>
    </p:spTree>
    <p:extLst>
      <p:ext uri="{BB962C8B-B14F-4D97-AF65-F5344CB8AC3E}">
        <p14:creationId xmlns:p14="http://schemas.microsoft.com/office/powerpoint/2010/main" val="283267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861E-2F6C-651C-8B87-EE447946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6BE7-D8FC-4D58-7C67-79B4F1F6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84"/>
            <a:ext cx="9144000" cy="1810831"/>
          </a:xfrm>
        </p:spPr>
        <p:txBody>
          <a:bodyPr>
            <a:noAutofit/>
          </a:bodyPr>
          <a:lstStyle/>
          <a:p>
            <a:r>
              <a:rPr lang="fr-FR" sz="4000" dirty="0"/>
              <a:t>Merci pour votre attention.</a:t>
            </a:r>
            <a:br>
              <a:rPr lang="fr-FR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6267E-636A-1340-778E-70D21CDCEC80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EE066-78CC-C8B4-3B0D-8AB92420520F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9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33C97-12D9-1A93-3F74-ED055A26540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EDDC74-5AC3-587E-0BA1-FC45B3221FE7}"/>
              </a:ext>
            </a:extLst>
          </p:cNvPr>
          <p:cNvSpPr txBox="1"/>
          <p:nvPr/>
        </p:nvSpPr>
        <p:spPr>
          <a:xfrm>
            <a:off x="5090660" y="75474"/>
            <a:ext cx="201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Sommaire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586554-0D62-8567-E17B-9A72D2C7C8DC}"/>
              </a:ext>
            </a:extLst>
          </p:cNvPr>
          <p:cNvSpPr txBox="1"/>
          <p:nvPr/>
        </p:nvSpPr>
        <p:spPr>
          <a:xfrm>
            <a:off x="1304296" y="1326822"/>
            <a:ext cx="5580374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Résumé des étapes du projet :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1)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 : Partie Texte</a:t>
            </a: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2)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 : Partie Image</a:t>
            </a:r>
          </a:p>
          <a:p>
            <a:pPr algn="l"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3) Apprentissage supervisé</a:t>
            </a:r>
          </a:p>
          <a:p>
            <a:pPr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4) Test de l’API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F763D-654F-0FE7-EB97-0D136C4E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0" y="113202"/>
            <a:ext cx="509317" cy="5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FE68-7A7C-F253-D38C-8D98B4FBD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5059B-0089-1A1C-475E-EAAE65BD2DFE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FA83F6-94B5-7A32-E868-C72303E0672B}"/>
              </a:ext>
            </a:extLst>
          </p:cNvPr>
          <p:cNvSpPr txBox="1"/>
          <p:nvPr/>
        </p:nvSpPr>
        <p:spPr>
          <a:xfrm>
            <a:off x="1080652" y="75474"/>
            <a:ext cx="874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 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967CFC-7C53-A8C9-14BC-6C44B59D2008}"/>
              </a:ext>
            </a:extLst>
          </p:cNvPr>
          <p:cNvSpPr txBox="1"/>
          <p:nvPr/>
        </p:nvSpPr>
        <p:spPr>
          <a:xfrm>
            <a:off x="1319048" y="1965107"/>
            <a:ext cx="95539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71A38"/>
                </a:solidFill>
                <a:effectLst/>
                <a:latin typeface="Inter"/>
              </a:rPr>
              <a:t>Trois sous- parties : 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8F21118-3DB3-8CF8-786A-38B205A5326E}"/>
              </a:ext>
            </a:extLst>
          </p:cNvPr>
          <p:cNvSpPr/>
          <p:nvPr/>
        </p:nvSpPr>
        <p:spPr>
          <a:xfrm>
            <a:off x="1432709" y="341156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46038C-E779-C0B4-1D32-296C1947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57A299E-5607-1514-4C99-1FA32A188AD4}"/>
              </a:ext>
            </a:extLst>
          </p:cNvPr>
          <p:cNvSpPr txBox="1"/>
          <p:nvPr/>
        </p:nvSpPr>
        <p:spPr>
          <a:xfrm>
            <a:off x="2192550" y="3454791"/>
            <a:ext cx="95539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Faisabilité et résultats par les méthodes classiques : </a:t>
            </a:r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fr-FR" dirty="0"/>
              <a:t>Bag-Of-</a:t>
            </a:r>
            <a:r>
              <a:rPr lang="fr-FR" dirty="0" err="1"/>
              <a:t>Words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Tf-</a:t>
            </a:r>
            <a:r>
              <a:rPr lang="fr-FR" dirty="0" err="1"/>
              <a:t>idf</a:t>
            </a:r>
            <a:endParaRPr lang="fr-FR" dirty="0"/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A383F0E5-6CED-AF27-35DE-4258E2E9766D}"/>
              </a:ext>
            </a:extLst>
          </p:cNvPr>
          <p:cNvSpPr/>
          <p:nvPr/>
        </p:nvSpPr>
        <p:spPr>
          <a:xfrm>
            <a:off x="1432709" y="498697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93D7EBD-24CE-AB1E-F11E-2F5DABB9D8EF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Texte :</a:t>
            </a:r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6EB58246-E9E4-BD7D-9D92-9B2C3875E503}"/>
              </a:ext>
            </a:extLst>
          </p:cNvPr>
          <p:cNvSpPr/>
          <p:nvPr/>
        </p:nvSpPr>
        <p:spPr>
          <a:xfrm>
            <a:off x="1432709" y="2765440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3E40A77-E6F4-5267-F102-377EE66FDE78}"/>
              </a:ext>
            </a:extLst>
          </p:cNvPr>
          <p:cNvSpPr txBox="1"/>
          <p:nvPr/>
        </p:nvSpPr>
        <p:spPr>
          <a:xfrm>
            <a:off x="2192550" y="2734548"/>
            <a:ext cx="955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Prétraitement du texte (colonne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 </a:t>
            </a:r>
            <a:r>
              <a:rPr lang="fr-FR" sz="20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description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) pour 7 catégories</a:t>
            </a:r>
            <a:endParaRPr lang="fr-FR" sz="200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201B396-01A9-FFA6-6109-80E118898D36}"/>
              </a:ext>
            </a:extLst>
          </p:cNvPr>
          <p:cNvSpPr txBox="1"/>
          <p:nvPr/>
        </p:nvSpPr>
        <p:spPr>
          <a:xfrm>
            <a:off x="2192550" y="4930988"/>
            <a:ext cx="9553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Faisabilité et résultats par les méthodes de Word-</a:t>
            </a:r>
            <a:r>
              <a:rPr lang="fr-FR" sz="2000" i="0" dirty="0" err="1">
                <a:solidFill>
                  <a:srgbClr val="271A38"/>
                </a:solidFill>
                <a:effectLst/>
                <a:latin typeface="Inter"/>
              </a:rPr>
              <a:t>Embedding</a:t>
            </a:r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 :</a:t>
            </a:r>
          </a:p>
          <a:p>
            <a:pPr algn="l"/>
            <a:r>
              <a:rPr lang="fr-FR" dirty="0">
                <a:solidFill>
                  <a:srgbClr val="271A38"/>
                </a:solidFill>
                <a:latin typeface="Inter"/>
              </a:rPr>
              <a:t>-     Word2Vec</a:t>
            </a:r>
          </a:p>
          <a:p>
            <a:pPr marL="342900" indent="-342900" algn="l">
              <a:buFontTx/>
              <a:buChar char="-"/>
            </a:pPr>
            <a:r>
              <a:rPr lang="fr-FR" dirty="0">
                <a:solidFill>
                  <a:srgbClr val="271A38"/>
                </a:solidFill>
                <a:latin typeface="Inter"/>
              </a:rPr>
              <a:t>BERT :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Tenserflow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Hub et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Hugging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Face Transformers</a:t>
            </a:r>
          </a:p>
          <a:p>
            <a:pPr marL="342900" indent="-342900" algn="l">
              <a:buFontTx/>
              <a:buChar char="-"/>
            </a:pPr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USE 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4863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86ED-46D1-D8F2-54EE-13581C28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3236C4-86A4-AFA5-A3E8-542E9192B08A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26781B-E251-AFD9-CC6C-F20278323EEE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1AE519B4-CB1C-0431-05AF-8645D329EE93}"/>
              </a:ext>
            </a:extLst>
          </p:cNvPr>
          <p:cNvSpPr/>
          <p:nvPr/>
        </p:nvSpPr>
        <p:spPr>
          <a:xfrm>
            <a:off x="1500042" y="2374756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35FDF5-0C44-0B98-0DD4-FE59C975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8D17718-E817-54D6-6229-46A5D7A27394}"/>
              </a:ext>
            </a:extLst>
          </p:cNvPr>
          <p:cNvSpPr txBox="1"/>
          <p:nvPr/>
        </p:nvSpPr>
        <p:spPr>
          <a:xfrm>
            <a:off x="2821167" y="1323048"/>
            <a:ext cx="955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Prétraitement du texte (colonne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 </a:t>
            </a:r>
            <a:r>
              <a:rPr lang="fr-FR" sz="2000" i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description</a:t>
            </a:r>
            <a:r>
              <a:rPr lang="fr-FR" sz="2000" dirty="0">
                <a:solidFill>
                  <a:srgbClr val="271A38"/>
                </a:solidFill>
                <a:latin typeface="Inter"/>
              </a:rPr>
              <a:t>)</a:t>
            </a:r>
            <a:endParaRPr lang="fr-FR" sz="200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20CABF80-447C-CC84-4CB2-76173C2E0182}"/>
              </a:ext>
            </a:extLst>
          </p:cNvPr>
          <p:cNvSpPr/>
          <p:nvPr/>
        </p:nvSpPr>
        <p:spPr>
          <a:xfrm>
            <a:off x="1439063" y="506340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0F62246-2C43-8D1B-5DBC-6FDDFDCE4B8C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Texte 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1F290EC-4F77-772D-44F0-B4D77C1D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3" y="2242372"/>
            <a:ext cx="2417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Nettoyage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 base du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texte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4A224B51-36FD-E102-1A65-C2100766DA40}"/>
              </a:ext>
            </a:extLst>
          </p:cNvPr>
          <p:cNvSpPr/>
          <p:nvPr/>
        </p:nvSpPr>
        <p:spPr>
          <a:xfrm>
            <a:off x="1500042" y="3764511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E96B10A-02E0-306D-0708-F435242C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3770626"/>
            <a:ext cx="263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sz="1800" b="0" kern="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Tokenisation</a:t>
            </a:r>
            <a:r>
              <a:rPr lang="fr-FR" sz="18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 </a:t>
            </a:r>
            <a:endParaRPr lang="fr-FR" dirty="0">
              <a:solidFill>
                <a:srgbClr val="7030A0"/>
              </a:solidFill>
              <a:effectLst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71E7588-DDA2-BE37-8065-386A6CFA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92" y="4931020"/>
            <a:ext cx="1882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Stopwords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et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Lemmatisation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067FC7D-A0B7-2A17-36E8-702372477A7C}"/>
              </a:ext>
            </a:extLst>
          </p:cNvPr>
          <p:cNvSpPr txBox="1"/>
          <p:nvPr/>
        </p:nvSpPr>
        <p:spPr>
          <a:xfrm>
            <a:off x="4935416" y="2061473"/>
            <a:ext cx="51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ea typeface="Times New Roman" panose="02020603050405020304" pitchFamily="18" charset="0"/>
              </a:rPr>
              <a:t>Mise en minuscule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>
                <a:ea typeface="Times New Roman" panose="02020603050405020304" pitchFamily="18" charset="0"/>
              </a:rPr>
              <a:t>Retrait de la ponctuation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ea typeface="Times New Roman" panose="02020603050405020304" pitchFamily="18" charset="0"/>
              </a:rPr>
              <a:t>Suppression des chiffres si non pertinents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8576802-B8FA-B881-4B29-42E7BDE5FCFD}"/>
              </a:ext>
            </a:extLst>
          </p:cNvPr>
          <p:cNvSpPr txBox="1"/>
          <p:nvPr/>
        </p:nvSpPr>
        <p:spPr>
          <a:xfrm>
            <a:off x="4935416" y="3493627"/>
            <a:ext cx="611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/>
              <a:t>Diviser le texte en unités : </a:t>
            </a:r>
            <a:r>
              <a:rPr lang="fr-FR" b="1" dirty="0"/>
              <a:t>mots</a:t>
            </a:r>
            <a:r>
              <a:rPr lang="fr-FR" dirty="0"/>
              <a:t>, </a:t>
            </a:r>
            <a:r>
              <a:rPr lang="fr-FR" b="1" dirty="0" err="1"/>
              <a:t>tokens</a:t>
            </a:r>
            <a:r>
              <a:rPr lang="fr-FR" dirty="0"/>
              <a:t> ou </a:t>
            </a:r>
            <a:r>
              <a:rPr lang="fr-FR" b="1" dirty="0"/>
              <a:t>phrases</a:t>
            </a:r>
            <a:r>
              <a:rPr lang="fr-FR" dirty="0"/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dirty="0"/>
              <a:t>Avec les modèles modernes comme </a:t>
            </a:r>
            <a:r>
              <a:rPr lang="fr-FR" b="1" dirty="0"/>
              <a:t>BERT</a:t>
            </a:r>
            <a:r>
              <a:rPr lang="fr-FR" dirty="0"/>
              <a:t>, on utilise des </a:t>
            </a:r>
            <a:r>
              <a:rPr lang="fr-FR" dirty="0" err="1"/>
              <a:t>tokenizers</a:t>
            </a:r>
            <a:r>
              <a:rPr lang="fr-FR" dirty="0"/>
              <a:t> spéciaux (</a:t>
            </a:r>
            <a:r>
              <a:rPr lang="fr-FR" dirty="0" err="1"/>
              <a:t>bert</a:t>
            </a:r>
            <a:r>
              <a:rPr lang="fr-FR" dirty="0"/>
              <a:t>-base-</a:t>
            </a:r>
            <a:r>
              <a:rPr lang="fr-FR" dirty="0" err="1"/>
              <a:t>uncased</a:t>
            </a:r>
            <a:r>
              <a:rPr lang="fr-FR" dirty="0"/>
              <a:t> par exemple)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2B8145-01A7-8CA7-0E35-8395A1B006F3}"/>
              </a:ext>
            </a:extLst>
          </p:cNvPr>
          <p:cNvSpPr txBox="1"/>
          <p:nvPr/>
        </p:nvSpPr>
        <p:spPr>
          <a:xfrm>
            <a:off x="4935416" y="4931020"/>
            <a:ext cx="616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Supprimer les mots fréquents sans valeur (ex : </a:t>
            </a:r>
            <a:r>
              <a:rPr lang="fr-FR" i="1" dirty="0"/>
              <a:t>le</a:t>
            </a:r>
            <a:r>
              <a:rPr lang="fr-FR" dirty="0"/>
              <a:t>, </a:t>
            </a:r>
            <a:r>
              <a:rPr lang="fr-FR" i="1" dirty="0"/>
              <a:t>et</a:t>
            </a:r>
            <a:r>
              <a:rPr lang="fr-FR" dirty="0"/>
              <a:t>, </a:t>
            </a:r>
            <a:r>
              <a:rPr lang="fr-FR" i="1" dirty="0"/>
              <a:t>de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Réduire un mot à sa forme de base ("mangé" → "manger")</a:t>
            </a:r>
          </a:p>
        </p:txBody>
      </p:sp>
    </p:spTree>
    <p:extLst>
      <p:ext uri="{BB962C8B-B14F-4D97-AF65-F5344CB8AC3E}">
        <p14:creationId xmlns:p14="http://schemas.microsoft.com/office/powerpoint/2010/main" val="27138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C2D4-3D10-F351-E7DE-246DE97E8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0573E-742D-4C33-DF2C-8592EF6EA78A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0AF8C6-F1D6-C150-BF4A-05FA7808305A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4A03C289-AA51-5C3C-E8CB-7FDDBD161169}"/>
              </a:ext>
            </a:extLst>
          </p:cNvPr>
          <p:cNvSpPr/>
          <p:nvPr/>
        </p:nvSpPr>
        <p:spPr>
          <a:xfrm>
            <a:off x="1511059" y="2784866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D94C693-6384-A519-8DB9-8B82F802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19F197A-7DDD-EEF4-AB07-8BDE8B39009C}"/>
              </a:ext>
            </a:extLst>
          </p:cNvPr>
          <p:cNvSpPr txBox="1"/>
          <p:nvPr/>
        </p:nvSpPr>
        <p:spPr>
          <a:xfrm>
            <a:off x="2821167" y="1323048"/>
            <a:ext cx="955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Méthodes dites classiques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6A46A7-A677-10C6-693C-2AF090607BED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Texte 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ED5D7A-6752-55E0-3EF0-AB78689C7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10" y="2790981"/>
            <a:ext cx="24170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Bag of Words (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BoW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: 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98D49D63-8AFA-C97A-E012-32774AC299F9}"/>
              </a:ext>
            </a:extLst>
          </p:cNvPr>
          <p:cNvSpPr/>
          <p:nvPr/>
        </p:nvSpPr>
        <p:spPr>
          <a:xfrm>
            <a:off x="1511059" y="4174621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D2648AD-BDC5-7412-24CE-DB716957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09" y="3903737"/>
            <a:ext cx="26398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en-US" sz="18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TF-IDF (Term Frequency-Inverse Document Frequency)</a:t>
            </a:r>
            <a:r>
              <a:rPr lang="fr-FR" dirty="0">
                <a:solidFill>
                  <a:srgbClr val="7030A0"/>
                </a:solidFill>
                <a:effectLst/>
              </a:rPr>
              <a:t> :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65C7937-555E-2847-0F20-DCF58B89104B}"/>
              </a:ext>
            </a:extLst>
          </p:cNvPr>
          <p:cNvSpPr txBox="1"/>
          <p:nvPr/>
        </p:nvSpPr>
        <p:spPr>
          <a:xfrm>
            <a:off x="4946433" y="2471583"/>
            <a:ext cx="51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Représente un texte par un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compte brut de mots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Chaque texte devient un vecteur où chaque dimension correspond à un mot du vocabulaire.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9B59DE-508D-8727-9367-6DA1866F7DF8}"/>
              </a:ext>
            </a:extLst>
          </p:cNvPr>
          <p:cNvSpPr txBox="1"/>
          <p:nvPr/>
        </p:nvSpPr>
        <p:spPr>
          <a:xfrm>
            <a:off x="4946433" y="3903737"/>
            <a:ext cx="611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BoW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mais les mots sont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pondérés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Mots fréquents dans un document mais rares dans la collection ont un poids plus fort.</a:t>
            </a:r>
          </a:p>
        </p:txBody>
      </p:sp>
    </p:spTree>
    <p:extLst>
      <p:ext uri="{BB962C8B-B14F-4D97-AF65-F5344CB8AC3E}">
        <p14:creationId xmlns:p14="http://schemas.microsoft.com/office/powerpoint/2010/main" val="403875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C60C-E78E-4417-BE93-E041158F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4B6669-7835-1CBE-E91E-A0038BE655B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812299-8E9D-1689-762D-8CF17B2A4551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1B38386-A4FD-7778-95C2-4D06BC31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17CD31D6-A728-2672-2E6B-2523F804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78" y="1152539"/>
            <a:ext cx="2897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0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Bag of Words (</a:t>
            </a:r>
            <a:r>
              <a:rPr kumimoji="0" lang="en-US" altLang="fr-FR" sz="200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BoW</a:t>
            </a:r>
            <a:r>
              <a:rPr kumimoji="0" lang="en-US" altLang="fr-FR" sz="20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D5719D2-8FBD-380B-E1D9-F5BE857F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6" y="1705707"/>
            <a:ext cx="6308714" cy="4654060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72A22B7-4AE1-BA73-574B-BAD37BF49C4E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B08BA52-BA42-B0E4-BD48-AFF6C79A5E22}"/>
              </a:ext>
            </a:extLst>
          </p:cNvPr>
          <p:cNvSpPr/>
          <p:nvPr/>
        </p:nvSpPr>
        <p:spPr>
          <a:xfrm>
            <a:off x="906543" y="2262559"/>
            <a:ext cx="2010652" cy="550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Corpus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6074B19-5C6D-CC85-F939-7CA1CAA28805}"/>
              </a:ext>
            </a:extLst>
          </p:cNvPr>
          <p:cNvSpPr/>
          <p:nvPr/>
        </p:nvSpPr>
        <p:spPr>
          <a:xfrm>
            <a:off x="955286" y="3255994"/>
            <a:ext cx="1961909" cy="527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Tokenize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E632C40-C733-12ED-C70B-709BF986C5A0}"/>
              </a:ext>
            </a:extLst>
          </p:cNvPr>
          <p:cNvSpPr/>
          <p:nvPr/>
        </p:nvSpPr>
        <p:spPr>
          <a:xfrm>
            <a:off x="847927" y="4203951"/>
            <a:ext cx="2176626" cy="6447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Compte la fréquence des mots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F5B9CE4-2C4A-4887-FDC3-9C61675B20DE}"/>
              </a:ext>
            </a:extLst>
          </p:cNvPr>
          <p:cNvSpPr/>
          <p:nvPr/>
        </p:nvSpPr>
        <p:spPr>
          <a:xfrm>
            <a:off x="823556" y="5313052"/>
            <a:ext cx="2200997" cy="8909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Encode les données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9EC66E0-6F1E-DEC3-75F7-B2F0C1210198}"/>
              </a:ext>
            </a:extLst>
          </p:cNvPr>
          <p:cNvSpPr/>
          <p:nvPr/>
        </p:nvSpPr>
        <p:spPr>
          <a:xfrm>
            <a:off x="8018757" y="1277817"/>
            <a:ext cx="3081766" cy="9378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 (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Adjusted</a:t>
            </a:r>
            <a:r>
              <a:rPr lang="fr-FR" b="0" i="0" dirty="0">
                <a:solidFill>
                  <a:schemeClr val="bg1"/>
                </a:solidFill>
                <a:effectLst/>
              </a:rPr>
              <a:t> Rand Index)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Flèche vers le bas 24">
            <a:extLst>
              <a:ext uri="{FF2B5EF4-FFF2-40B4-BE49-F238E27FC236}">
                <a16:creationId xmlns:a16="http://schemas.microsoft.com/office/drawing/2014/main" id="{21F3E02C-3DF8-40D6-19F7-DBC4ABFD4FB3}"/>
              </a:ext>
            </a:extLst>
          </p:cNvPr>
          <p:cNvSpPr/>
          <p:nvPr/>
        </p:nvSpPr>
        <p:spPr>
          <a:xfrm>
            <a:off x="9416632" y="2538051"/>
            <a:ext cx="550985" cy="717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4C282D2-9C0B-9AA4-6C6C-24D719C42319}"/>
              </a:ext>
            </a:extLst>
          </p:cNvPr>
          <p:cNvSpPr txBox="1"/>
          <p:nvPr/>
        </p:nvSpPr>
        <p:spPr>
          <a:xfrm>
            <a:off x="9086126" y="3401951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0,3675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E1F2A03-140E-1E5E-37BD-FB1885A22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626" y="4169840"/>
            <a:ext cx="4486027" cy="195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1ADC-EE29-9494-E54B-2ED5D73E7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D29B25-FA0B-50F8-3D67-D31560BD82F7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47110-285C-06E3-D8D8-3B0ABB680B7E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23346F6-0E3B-4BD0-F5B7-0E760BDC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24B1E7A-A393-2CE2-17D5-EE6939B0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033" y="997821"/>
            <a:ext cx="36892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en-US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TF-IDF (Term Frequency-Inverse Document Frequency)</a:t>
            </a:r>
            <a:r>
              <a:rPr lang="fr-FR" sz="2000" dirty="0">
                <a:solidFill>
                  <a:srgbClr val="7030A0"/>
                </a:solidFill>
                <a:effectLst/>
              </a:rPr>
              <a:t> :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0F9CB31-F8A5-613B-0323-53AA4EFD0300}"/>
              </a:ext>
            </a:extLst>
          </p:cNvPr>
          <p:cNvSpPr/>
          <p:nvPr/>
        </p:nvSpPr>
        <p:spPr>
          <a:xfrm>
            <a:off x="740569" y="2203940"/>
            <a:ext cx="2342600" cy="64477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D499512-D73F-8D58-797B-CEBB3A0388AE}"/>
              </a:ext>
            </a:extLst>
          </p:cNvPr>
          <p:cNvSpPr/>
          <p:nvPr/>
        </p:nvSpPr>
        <p:spPr>
          <a:xfrm>
            <a:off x="906543" y="2262559"/>
            <a:ext cx="2010652" cy="550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Corpus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D3054C2-D7D6-657B-10CA-B730039D9AE1}"/>
              </a:ext>
            </a:extLst>
          </p:cNvPr>
          <p:cNvSpPr/>
          <p:nvPr/>
        </p:nvSpPr>
        <p:spPr>
          <a:xfrm>
            <a:off x="955286" y="3255994"/>
            <a:ext cx="1961909" cy="5275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Tokenize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41CC2B6-AF1F-B6F9-367B-A2632EB30BC1}"/>
              </a:ext>
            </a:extLst>
          </p:cNvPr>
          <p:cNvSpPr/>
          <p:nvPr/>
        </p:nvSpPr>
        <p:spPr>
          <a:xfrm>
            <a:off x="847927" y="4203951"/>
            <a:ext cx="2176626" cy="6447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Compte la fréquence des mots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E4BC43E-67EC-04E5-11CC-99E3EEC415E3}"/>
              </a:ext>
            </a:extLst>
          </p:cNvPr>
          <p:cNvSpPr/>
          <p:nvPr/>
        </p:nvSpPr>
        <p:spPr>
          <a:xfrm>
            <a:off x="8018757" y="1277817"/>
            <a:ext cx="3081766" cy="9378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ARI (</a:t>
            </a:r>
            <a:r>
              <a:rPr lang="fr-FR" b="0" i="0" dirty="0" err="1">
                <a:solidFill>
                  <a:schemeClr val="bg1"/>
                </a:solidFill>
                <a:effectLst/>
              </a:rPr>
              <a:t>Ajdusted</a:t>
            </a:r>
            <a:r>
              <a:rPr lang="fr-FR" b="0" i="0" dirty="0">
                <a:solidFill>
                  <a:schemeClr val="bg1"/>
                </a:solidFill>
                <a:effectLst/>
              </a:rPr>
              <a:t> Rand Index)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Flèche vers le bas 24">
            <a:extLst>
              <a:ext uri="{FF2B5EF4-FFF2-40B4-BE49-F238E27FC236}">
                <a16:creationId xmlns:a16="http://schemas.microsoft.com/office/drawing/2014/main" id="{E0B91A73-24E4-077D-5FD3-074678BBFE79}"/>
              </a:ext>
            </a:extLst>
          </p:cNvPr>
          <p:cNvSpPr/>
          <p:nvPr/>
        </p:nvSpPr>
        <p:spPr>
          <a:xfrm>
            <a:off x="9416632" y="2538051"/>
            <a:ext cx="550985" cy="717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05EEADA-92B2-82F3-4B0E-365202F29830}"/>
              </a:ext>
            </a:extLst>
          </p:cNvPr>
          <p:cNvSpPr txBox="1"/>
          <p:nvPr/>
        </p:nvSpPr>
        <p:spPr>
          <a:xfrm>
            <a:off x="9086126" y="3401951"/>
            <a:ext cx="1181358" cy="400110"/>
          </a:xfrm>
          <a:prstGeom prst="rect">
            <a:avLst/>
          </a:prstGeom>
          <a:noFill/>
          <a:ln w="19050">
            <a:solidFill>
              <a:srgbClr val="00A1D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0,4875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06D087-49D5-E707-7DCA-6DAC7E0E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9" y="2328915"/>
            <a:ext cx="5493032" cy="25461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A670A9-C7A1-AB28-3130-AC5CA01F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70" y="4197872"/>
            <a:ext cx="5393803" cy="23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6135-4DD3-D3A0-6B7E-3114A005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F7BC2-279F-9B0E-8726-6DED3C48823F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CA6DDB-9681-918B-AE7F-2F0BD7A415DF}"/>
              </a:ext>
            </a:extLst>
          </p:cNvPr>
          <p:cNvSpPr txBox="1"/>
          <p:nvPr/>
        </p:nvSpPr>
        <p:spPr>
          <a:xfrm>
            <a:off x="1080652" y="75474"/>
            <a:ext cx="847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dirty="0">
                <a:solidFill>
                  <a:srgbClr val="1F1F1F"/>
                </a:solidFill>
                <a:latin typeface="Roboto" panose="02000000000000000000" pitchFamily="2" charset="0"/>
              </a:rPr>
              <a:t>Prétraitement et faisabilité du projet</a:t>
            </a:r>
            <a:endParaRPr lang="fr-FR" sz="2800" b="1" dirty="0"/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6651B3BD-E447-4F16-D21D-1CBF6498047E}"/>
              </a:ext>
            </a:extLst>
          </p:cNvPr>
          <p:cNvSpPr/>
          <p:nvPr/>
        </p:nvSpPr>
        <p:spPr>
          <a:xfrm>
            <a:off x="1137138" y="3631865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B299A22-7DC9-9AC0-B307-3ECEA9E7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3C11D2-AE0A-50D0-57F1-342E77E944A0}"/>
              </a:ext>
            </a:extLst>
          </p:cNvPr>
          <p:cNvSpPr txBox="1"/>
          <p:nvPr/>
        </p:nvSpPr>
        <p:spPr>
          <a:xfrm>
            <a:off x="2821167" y="1323048"/>
            <a:ext cx="9553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000" i="0" dirty="0">
                <a:solidFill>
                  <a:srgbClr val="271A38"/>
                </a:solidFill>
                <a:effectLst/>
                <a:latin typeface="Inter"/>
              </a:rPr>
              <a:t>Méthodes de Word-</a:t>
            </a:r>
            <a:r>
              <a:rPr lang="fr-FR" sz="2000" i="0" dirty="0" err="1">
                <a:solidFill>
                  <a:srgbClr val="271A38"/>
                </a:solidFill>
                <a:effectLst/>
                <a:latin typeface="Inter"/>
              </a:rPr>
              <a:t>Embedding</a:t>
            </a:r>
            <a:endParaRPr lang="fr-FR" sz="200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556EC9-C322-A2AB-9E44-18F5CFF5B15A}"/>
              </a:ext>
            </a:extLst>
          </p:cNvPr>
          <p:cNvSpPr/>
          <p:nvPr/>
        </p:nvSpPr>
        <p:spPr>
          <a:xfrm>
            <a:off x="772448" y="1193458"/>
            <a:ext cx="2048719" cy="6481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Partie Texte 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7647590-86A0-3276-251C-DFEF2C60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688" y="3454958"/>
            <a:ext cx="2903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0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BERT (</a:t>
            </a:r>
            <a:r>
              <a:rPr lang="fr-FR" sz="2000" dirty="0" err="1">
                <a:solidFill>
                  <a:srgbClr val="7030A0"/>
                </a:solidFill>
              </a:rPr>
              <a:t>Bidirectional</a:t>
            </a:r>
            <a:r>
              <a:rPr lang="fr-FR" sz="2000" dirty="0">
                <a:solidFill>
                  <a:srgbClr val="7030A0"/>
                </a:solidFill>
              </a:rPr>
              <a:t> Encoder </a:t>
            </a:r>
            <a:r>
              <a:rPr lang="fr-FR" sz="2000" dirty="0" err="1">
                <a:solidFill>
                  <a:srgbClr val="7030A0"/>
                </a:solidFill>
              </a:rPr>
              <a:t>Representations</a:t>
            </a:r>
            <a:r>
              <a:rPr lang="fr-FR" sz="2000" dirty="0">
                <a:solidFill>
                  <a:srgbClr val="7030A0"/>
                </a:solidFill>
              </a:rPr>
              <a:t> </a:t>
            </a:r>
            <a:r>
              <a:rPr lang="fr-FR" sz="2000" dirty="0" err="1">
                <a:solidFill>
                  <a:srgbClr val="7030A0"/>
                </a:solidFill>
              </a:rPr>
              <a:t>from</a:t>
            </a:r>
            <a:r>
              <a:rPr lang="fr-FR" sz="2000" dirty="0">
                <a:solidFill>
                  <a:srgbClr val="7030A0"/>
                </a:solidFill>
              </a:rPr>
              <a:t> Transformers ) :</a:t>
            </a:r>
            <a:endParaRPr lang="en-US" altLang="fr-FR" sz="2000" dirty="0">
              <a:solidFill>
                <a:srgbClr val="7030A0"/>
              </a:solidFill>
            </a:endParaRP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BFDD4DD7-FA5A-1034-9C35-93E58F1BC73E}"/>
              </a:ext>
            </a:extLst>
          </p:cNvPr>
          <p:cNvSpPr/>
          <p:nvPr/>
        </p:nvSpPr>
        <p:spPr>
          <a:xfrm>
            <a:off x="1137138" y="5233873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94DAEA5-E258-C7F2-C16D-24BC587F0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688" y="5070712"/>
            <a:ext cx="2639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fr-FR" sz="2000" b="0" kern="0" dirty="0">
                <a:solidFill>
                  <a:srgbClr val="7030A0"/>
                </a:solidFill>
                <a:effectLst/>
                <a:ea typeface="Times New Roman" panose="02020603050405020304" pitchFamily="18" charset="0"/>
              </a:rPr>
              <a:t>USE : Universal Sentence Encoder</a:t>
            </a:r>
            <a:endParaRPr lang="fr-FR" sz="2000" dirty="0">
              <a:solidFill>
                <a:srgbClr val="7030A0"/>
              </a:solidFill>
              <a:effectLst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C1B917D-0D4B-6B6F-0FE6-A76AABFDDD3A}"/>
              </a:ext>
            </a:extLst>
          </p:cNvPr>
          <p:cNvSpPr txBox="1"/>
          <p:nvPr/>
        </p:nvSpPr>
        <p:spPr>
          <a:xfrm>
            <a:off x="5000390" y="3357784"/>
            <a:ext cx="616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Compréhension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fine du contexte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(grâce à la bidirectionnalité).</a:t>
            </a:r>
          </a:p>
          <a:p>
            <a:pPr marL="34290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modèle apprend à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prédire les mots masqués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à partir du contexte complet.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BDFE608-ED14-EC69-707F-BDC358D2570D}"/>
              </a:ext>
            </a:extLst>
          </p:cNvPr>
          <p:cNvSpPr txBox="1"/>
          <p:nvPr/>
        </p:nvSpPr>
        <p:spPr>
          <a:xfrm>
            <a:off x="5000390" y="4934787"/>
            <a:ext cx="616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ransforme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 phrases entières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(et pas seulement des mots) en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vecteurs numériques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(aussi appelés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embeddings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ncode directement la signification de la phrase.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DDAE5407-89BD-D9DB-B3C4-53231DE2B5B6}"/>
              </a:ext>
            </a:extLst>
          </p:cNvPr>
          <p:cNvSpPr/>
          <p:nvPr/>
        </p:nvSpPr>
        <p:spPr>
          <a:xfrm>
            <a:off x="1137138" y="2314284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0B5DE1-1C44-2271-0ADB-91238279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667" y="2320399"/>
            <a:ext cx="15495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Word2Vec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14CD52-6807-6888-431F-338A7F3A5818}"/>
              </a:ext>
            </a:extLst>
          </p:cNvPr>
          <p:cNvSpPr txBox="1"/>
          <p:nvPr/>
        </p:nvSpPr>
        <p:spPr>
          <a:xfrm>
            <a:off x="5000390" y="1956397"/>
            <a:ext cx="6165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Représente chaque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 un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vecteur dense et continu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appris via un 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réseau de neurones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Ces vecteurs capturent le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 mots, leur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proximité sémantique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les analogies.</a:t>
            </a:r>
          </a:p>
        </p:txBody>
      </p:sp>
    </p:spTree>
    <p:extLst>
      <p:ext uri="{BB962C8B-B14F-4D97-AF65-F5344CB8AC3E}">
        <p14:creationId xmlns:p14="http://schemas.microsoft.com/office/powerpoint/2010/main" val="8645824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110657</TotalTime>
  <Words>1385</Words>
  <Application>Microsoft Macintosh PowerPoint</Application>
  <PresentationFormat>Grand écran</PresentationFormat>
  <Paragraphs>230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Marianne</vt:lpstr>
      <vt:lpstr>Roboto</vt:lpstr>
      <vt:lpstr>Symbol</vt:lpstr>
      <vt:lpstr>Times New Roman</vt:lpstr>
      <vt:lpstr>Thème Office</vt:lpstr>
      <vt:lpstr>Projet numéro 6 : Etudiez la faisabilité d'un moteur de classification d'articles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Zilliox</dc:creator>
  <cp:lastModifiedBy>Thomas Zilliox</cp:lastModifiedBy>
  <cp:revision>92</cp:revision>
  <dcterms:created xsi:type="dcterms:W3CDTF">2024-10-21T20:04:27Z</dcterms:created>
  <dcterms:modified xsi:type="dcterms:W3CDTF">2025-06-20T12:28:54Z</dcterms:modified>
</cp:coreProperties>
</file>