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301" r:id="rId6"/>
    <p:sldId id="287" r:id="rId7"/>
    <p:sldId id="302" r:id="rId8"/>
    <p:sldId id="305" r:id="rId9"/>
    <p:sldId id="304" r:id="rId10"/>
    <p:sldId id="303" r:id="rId11"/>
    <p:sldId id="306" r:id="rId12"/>
    <p:sldId id="307" r:id="rId13"/>
    <p:sldId id="308" r:id="rId14"/>
    <p:sldId id="309" r:id="rId15"/>
    <p:sldId id="310" r:id="rId16"/>
    <p:sldId id="315" r:id="rId17"/>
    <p:sldId id="311" r:id="rId18"/>
    <p:sldId id="312" r:id="rId19"/>
    <p:sldId id="290" r:id="rId20"/>
    <p:sldId id="313" r:id="rId21"/>
    <p:sldId id="316" r:id="rId22"/>
    <p:sldId id="276" r:id="rId23"/>
    <p:sldId id="27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3CE0"/>
    <a:srgbClr val="00A1DF"/>
    <a:srgbClr val="FF0000"/>
    <a:srgbClr val="893AC9"/>
    <a:srgbClr val="7933B1"/>
    <a:srgbClr val="00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90"/>
    <p:restoredTop sz="96327"/>
  </p:normalViewPr>
  <p:slideViewPr>
    <p:cSldViewPr snapToGrid="0">
      <p:cViewPr>
        <p:scale>
          <a:sx n="123" d="100"/>
          <a:sy n="123" d="100"/>
        </p:scale>
        <p:origin x="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E25CF-9160-B949-88B9-8F9D83FA6178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B389538-BB5F-D048-9D9D-6EF924DCBBFA}">
      <dgm:prSet phldrT="[Texte]" custT="1"/>
      <dgm:spPr/>
      <dgm:t>
        <a:bodyPr/>
        <a:lstStyle/>
        <a:p>
          <a:r>
            <a:rPr lang="fr-FR" sz="3200" dirty="0"/>
            <a:t>Contexte</a:t>
          </a:r>
          <a:endParaRPr lang="fr-FR" sz="5400" dirty="0"/>
        </a:p>
      </dgm:t>
    </dgm:pt>
    <dgm:pt modelId="{9592C227-BE5B-6F48-B0DD-1EEA69887D28}" type="parTrans" cxnId="{D2900144-14F3-934D-A229-21C169460126}">
      <dgm:prSet/>
      <dgm:spPr/>
      <dgm:t>
        <a:bodyPr/>
        <a:lstStyle/>
        <a:p>
          <a:endParaRPr lang="fr-FR"/>
        </a:p>
      </dgm:t>
    </dgm:pt>
    <dgm:pt modelId="{ABBB2E2F-32E8-E342-9651-13F84ED22D2E}" type="sibTrans" cxnId="{D2900144-14F3-934D-A229-21C169460126}">
      <dgm:prSet/>
      <dgm:spPr/>
      <dgm:t>
        <a:bodyPr/>
        <a:lstStyle/>
        <a:p>
          <a:endParaRPr lang="fr-FR"/>
        </a:p>
      </dgm:t>
    </dgm:pt>
    <dgm:pt modelId="{F611FA61-0CDC-C145-8B48-203008401A6E}">
      <dgm:prSet phldrT="[Texte]" custT="1"/>
      <dgm:spPr/>
      <dgm:t>
        <a:bodyPr anchor="ctr"/>
        <a:lstStyle/>
        <a:p>
          <a:r>
            <a:rPr lang="fr-FR" sz="1200" b="1" i="0" dirty="0"/>
            <a:t>Construire et maintenir le </a:t>
          </a:r>
          <a:r>
            <a:rPr lang="fr-FR" sz="1200" b="1" i="0" dirty="0" err="1"/>
            <a:t>dashboard</a:t>
          </a:r>
          <a:r>
            <a:rPr lang="fr-FR" sz="1200" b="1" i="0" dirty="0"/>
            <a:t> </a:t>
          </a:r>
          <a:r>
            <a:rPr lang="fr-FR" sz="1200" b="0" i="0" dirty="0"/>
            <a:t>au service des équipes Customer </a:t>
          </a:r>
          <a:r>
            <a:rPr lang="fr-FR" sz="1200" b="0" i="0" dirty="0" err="1"/>
            <a:t>Experience</a:t>
          </a:r>
          <a:r>
            <a:rPr lang="fr-FR" sz="1200" b="0" i="0" dirty="0"/>
            <a:t> de </a:t>
          </a:r>
          <a:r>
            <a:rPr lang="fr-FR" sz="1200" b="0" i="0" dirty="0" err="1"/>
            <a:t>Olist</a:t>
          </a:r>
          <a:endParaRPr lang="fr-FR" sz="1200" dirty="0"/>
        </a:p>
      </dgm:t>
    </dgm:pt>
    <dgm:pt modelId="{7D8380A1-B842-B040-B81A-9D0FC5EBFC4C}" type="parTrans" cxnId="{6A5B27F3-5325-824D-8897-98BB54CF1072}">
      <dgm:prSet/>
      <dgm:spPr/>
      <dgm:t>
        <a:bodyPr/>
        <a:lstStyle/>
        <a:p>
          <a:endParaRPr lang="fr-FR"/>
        </a:p>
      </dgm:t>
    </dgm:pt>
    <dgm:pt modelId="{DE338339-AF86-AE48-8214-96DEB7A94B17}" type="sibTrans" cxnId="{6A5B27F3-5325-824D-8897-98BB54CF1072}">
      <dgm:prSet/>
      <dgm:spPr/>
      <dgm:t>
        <a:bodyPr/>
        <a:lstStyle/>
        <a:p>
          <a:endParaRPr lang="fr-FR"/>
        </a:p>
      </dgm:t>
    </dgm:pt>
    <dgm:pt modelId="{FA8D987F-7DD5-3841-8F42-FA63984981AF}">
      <dgm:prSet phldrT="[Texte]" custT="1"/>
      <dgm:spPr/>
      <dgm:t>
        <a:bodyPr/>
        <a:lstStyle/>
        <a:p>
          <a:r>
            <a:rPr lang="fr-FR" sz="3200" dirty="0"/>
            <a:t>Mission</a:t>
          </a:r>
          <a:endParaRPr lang="fr-FR" sz="5400" dirty="0"/>
        </a:p>
      </dgm:t>
    </dgm:pt>
    <dgm:pt modelId="{C03EDFC7-710F-0F46-904D-8A3703723082}" type="parTrans" cxnId="{FF68177B-D2C0-CF4C-B11F-C49E8E90A17A}">
      <dgm:prSet/>
      <dgm:spPr/>
      <dgm:t>
        <a:bodyPr/>
        <a:lstStyle/>
        <a:p>
          <a:endParaRPr lang="fr-FR"/>
        </a:p>
      </dgm:t>
    </dgm:pt>
    <dgm:pt modelId="{199EEE03-10B8-5A4D-8203-5EA1B18F9D18}" type="sibTrans" cxnId="{FF68177B-D2C0-CF4C-B11F-C49E8E90A17A}">
      <dgm:prSet/>
      <dgm:spPr/>
      <dgm:t>
        <a:bodyPr/>
        <a:lstStyle/>
        <a:p>
          <a:endParaRPr lang="fr-FR"/>
        </a:p>
      </dgm:t>
    </dgm:pt>
    <dgm:pt modelId="{57A6099B-C252-F646-AD50-7315B1A04DAC}">
      <dgm:prSet phldrT="[Texte]" custT="1"/>
      <dgm:spPr/>
      <dgm:t>
        <a:bodyPr anchor="ctr"/>
        <a:lstStyle/>
        <a:p>
          <a:r>
            <a:rPr lang="fr-FR" sz="1200" b="1" i="0" dirty="0"/>
            <a:t>Fournir une description actionnable</a:t>
          </a:r>
          <a:r>
            <a:rPr lang="fr-FR" sz="1200" b="0" i="0" dirty="0"/>
            <a:t> de la segmentation créée et de sa logique sous-jacente</a:t>
          </a:r>
          <a:endParaRPr lang="fr-FR" sz="1200" dirty="0"/>
        </a:p>
      </dgm:t>
    </dgm:pt>
    <dgm:pt modelId="{D87DA5C6-1027-2C45-97AB-2D748EBD450B}" type="parTrans" cxnId="{7D6732CF-7B90-874A-A57A-2E90B5B90B4A}">
      <dgm:prSet/>
      <dgm:spPr/>
      <dgm:t>
        <a:bodyPr/>
        <a:lstStyle/>
        <a:p>
          <a:endParaRPr lang="fr-FR"/>
        </a:p>
      </dgm:t>
    </dgm:pt>
    <dgm:pt modelId="{5F086F82-D2E9-7940-AF35-34E981BDA289}" type="sibTrans" cxnId="{7D6732CF-7B90-874A-A57A-2E90B5B90B4A}">
      <dgm:prSet/>
      <dgm:spPr/>
      <dgm:t>
        <a:bodyPr/>
        <a:lstStyle/>
        <a:p>
          <a:endParaRPr lang="fr-FR"/>
        </a:p>
      </dgm:t>
    </dgm:pt>
    <dgm:pt modelId="{0C1DEEEE-D18D-B14D-9AD2-51392F3E977B}">
      <dgm:prSet phldrT="[Texte]" custT="1"/>
      <dgm:spPr/>
      <dgm:t>
        <a:bodyPr/>
        <a:lstStyle/>
        <a:p>
          <a:r>
            <a:rPr lang="fr-FR" sz="1200" b="1" i="0" dirty="0"/>
            <a:t>Réaliser des segmentations des clients</a:t>
          </a:r>
          <a:r>
            <a:rPr lang="fr-FR" sz="1200" b="0" i="0" dirty="0"/>
            <a:t> qu’elles pourront utiliser au quotidien pour leurs campagnes de communication.</a:t>
          </a:r>
          <a:endParaRPr lang="fr-FR" sz="1200" dirty="0"/>
        </a:p>
      </dgm:t>
    </dgm:pt>
    <dgm:pt modelId="{25BB015F-43CC-E446-819B-FDD0DF20F7F1}" type="parTrans" cxnId="{467E61AF-D56E-0447-B4D6-55C3947268B3}">
      <dgm:prSet/>
      <dgm:spPr/>
      <dgm:t>
        <a:bodyPr/>
        <a:lstStyle/>
        <a:p>
          <a:endParaRPr lang="fr-FR"/>
        </a:p>
      </dgm:t>
    </dgm:pt>
    <dgm:pt modelId="{2EA91D75-7B00-B744-A8C1-05283F856543}" type="sibTrans" cxnId="{467E61AF-D56E-0447-B4D6-55C3947268B3}">
      <dgm:prSet/>
      <dgm:spPr/>
      <dgm:t>
        <a:bodyPr/>
        <a:lstStyle/>
        <a:p>
          <a:endParaRPr lang="fr-FR"/>
        </a:p>
      </dgm:t>
    </dgm:pt>
    <dgm:pt modelId="{5D9A2B1B-B348-A04B-A003-29E00192E71A}">
      <dgm:prSet phldrT="[Texte]" custT="1"/>
      <dgm:spPr/>
      <dgm:t>
        <a:bodyPr anchor="ctr"/>
        <a:lstStyle/>
        <a:p>
          <a:r>
            <a:rPr lang="fr-FR" sz="1200" b="1" i="0" dirty="0"/>
            <a:t>Proposer un contrat de maintenance</a:t>
          </a:r>
          <a:r>
            <a:rPr lang="fr-FR" sz="1200" b="0" i="0" dirty="0"/>
            <a:t> basée sur une analyse de la stabilité des segments au cours du temps</a:t>
          </a:r>
          <a:endParaRPr lang="fr-FR" sz="1200" dirty="0"/>
        </a:p>
      </dgm:t>
    </dgm:pt>
    <dgm:pt modelId="{218AB7D7-365C-2346-A9C3-3B4A43E36DD4}" type="parTrans" cxnId="{B07390FB-AD55-DB44-AA4A-B27EC8D12DE6}">
      <dgm:prSet/>
      <dgm:spPr/>
      <dgm:t>
        <a:bodyPr/>
        <a:lstStyle/>
        <a:p>
          <a:endParaRPr lang="fr-FR"/>
        </a:p>
      </dgm:t>
    </dgm:pt>
    <dgm:pt modelId="{86F48F7C-92FC-6F44-B4CC-617DE4F6648B}" type="sibTrans" cxnId="{B07390FB-AD55-DB44-AA4A-B27EC8D12DE6}">
      <dgm:prSet/>
      <dgm:spPr/>
      <dgm:t>
        <a:bodyPr/>
        <a:lstStyle/>
        <a:p>
          <a:endParaRPr lang="fr-FR"/>
        </a:p>
      </dgm:t>
    </dgm:pt>
    <dgm:pt modelId="{12E9EC55-599A-2B44-A583-548DB6013CF7}" type="pres">
      <dgm:prSet presAssocID="{EF7E25CF-9160-B949-88B9-8F9D83FA6178}" presName="Name0" presStyleCnt="0">
        <dgm:presLayoutVars>
          <dgm:dir/>
          <dgm:animLvl val="lvl"/>
          <dgm:resizeHandles/>
        </dgm:presLayoutVars>
      </dgm:prSet>
      <dgm:spPr/>
    </dgm:pt>
    <dgm:pt modelId="{1144EC76-EC2C-0B45-9396-445ADDAF5955}" type="pres">
      <dgm:prSet presAssocID="{CB389538-BB5F-D048-9D9D-6EF924DCBBFA}" presName="linNode" presStyleCnt="0"/>
      <dgm:spPr/>
    </dgm:pt>
    <dgm:pt modelId="{F3FE0F5E-A2B7-C640-AD12-E4435463E8CD}" type="pres">
      <dgm:prSet presAssocID="{CB389538-BB5F-D048-9D9D-6EF924DCBBFA}" presName="parentShp" presStyleLbl="node1" presStyleIdx="0" presStyleCnt="2" custScaleX="84905" custScaleY="71039">
        <dgm:presLayoutVars>
          <dgm:bulletEnabled val="1"/>
        </dgm:presLayoutVars>
      </dgm:prSet>
      <dgm:spPr/>
    </dgm:pt>
    <dgm:pt modelId="{9D7116D1-314C-4845-8786-207F59889178}" type="pres">
      <dgm:prSet presAssocID="{CB389538-BB5F-D048-9D9D-6EF924DCBBFA}" presName="childShp" presStyleLbl="bgAccFollowNode1" presStyleIdx="0" presStyleCnt="2" custLinFactNeighborX="9450" custLinFactNeighborY="-1980">
        <dgm:presLayoutVars>
          <dgm:bulletEnabled val="1"/>
        </dgm:presLayoutVars>
      </dgm:prSet>
      <dgm:spPr/>
    </dgm:pt>
    <dgm:pt modelId="{99C56CB9-3609-4A41-9CD2-E1919EBC277C}" type="pres">
      <dgm:prSet presAssocID="{ABBB2E2F-32E8-E342-9651-13F84ED22D2E}" presName="spacing" presStyleCnt="0"/>
      <dgm:spPr/>
    </dgm:pt>
    <dgm:pt modelId="{D2E8F81F-5B0F-AB4B-BE21-078A21F1E205}" type="pres">
      <dgm:prSet presAssocID="{FA8D987F-7DD5-3841-8F42-FA63984981AF}" presName="linNode" presStyleCnt="0"/>
      <dgm:spPr/>
    </dgm:pt>
    <dgm:pt modelId="{5A585D69-D4EE-AF4F-8624-648F950C67D8}" type="pres">
      <dgm:prSet presAssocID="{FA8D987F-7DD5-3841-8F42-FA63984981AF}" presName="parentShp" presStyleLbl="node1" presStyleIdx="1" presStyleCnt="2" custScaleX="85475" custScaleY="63301">
        <dgm:presLayoutVars>
          <dgm:bulletEnabled val="1"/>
        </dgm:presLayoutVars>
      </dgm:prSet>
      <dgm:spPr/>
    </dgm:pt>
    <dgm:pt modelId="{5E4978A4-F546-8044-9225-5E81965FCCFB}" type="pres">
      <dgm:prSet presAssocID="{FA8D987F-7DD5-3841-8F42-FA63984981AF}" presName="childShp" presStyleLbl="bgAccFollowNode1" presStyleIdx="1" presStyleCnt="2" custLinFactNeighborX="9405" custLinFactNeighborY="2404">
        <dgm:presLayoutVars>
          <dgm:bulletEnabled val="1"/>
        </dgm:presLayoutVars>
      </dgm:prSet>
      <dgm:spPr/>
    </dgm:pt>
  </dgm:ptLst>
  <dgm:cxnLst>
    <dgm:cxn modelId="{4A66DA01-BBE4-4C4F-9F0F-B482359B25DC}" type="presOf" srcId="{FA8D987F-7DD5-3841-8F42-FA63984981AF}" destId="{5A585D69-D4EE-AF4F-8624-648F950C67D8}" srcOrd="0" destOrd="0" presId="urn:microsoft.com/office/officeart/2005/8/layout/vList6"/>
    <dgm:cxn modelId="{05091D1A-2744-274A-A2D0-E70228892F08}" type="presOf" srcId="{5D9A2B1B-B348-A04B-A003-29E00192E71A}" destId="{5E4978A4-F546-8044-9225-5E81965FCCFB}" srcOrd="0" destOrd="1" presId="urn:microsoft.com/office/officeart/2005/8/layout/vList6"/>
    <dgm:cxn modelId="{8793A928-C043-9344-A55F-7B5686EE7B70}" type="presOf" srcId="{57A6099B-C252-F646-AD50-7315B1A04DAC}" destId="{5E4978A4-F546-8044-9225-5E81965FCCFB}" srcOrd="0" destOrd="0" presId="urn:microsoft.com/office/officeart/2005/8/layout/vList6"/>
    <dgm:cxn modelId="{E7384437-1D84-9B4A-9016-78EFB67D0DA6}" type="presOf" srcId="{CB389538-BB5F-D048-9D9D-6EF924DCBBFA}" destId="{F3FE0F5E-A2B7-C640-AD12-E4435463E8CD}" srcOrd="0" destOrd="0" presId="urn:microsoft.com/office/officeart/2005/8/layout/vList6"/>
    <dgm:cxn modelId="{D2900144-14F3-934D-A229-21C169460126}" srcId="{EF7E25CF-9160-B949-88B9-8F9D83FA6178}" destId="{CB389538-BB5F-D048-9D9D-6EF924DCBBFA}" srcOrd="0" destOrd="0" parTransId="{9592C227-BE5B-6F48-B0DD-1EEA69887D28}" sibTransId="{ABBB2E2F-32E8-E342-9651-13F84ED22D2E}"/>
    <dgm:cxn modelId="{36131949-2D5B-8748-B074-60376356E6D9}" type="presOf" srcId="{0C1DEEEE-D18D-B14D-9AD2-51392F3E977B}" destId="{9D7116D1-314C-4845-8786-207F59889178}" srcOrd="0" destOrd="1" presId="urn:microsoft.com/office/officeart/2005/8/layout/vList6"/>
    <dgm:cxn modelId="{26616B78-CD06-2C4C-A040-5AEDA4A5F10B}" type="presOf" srcId="{F611FA61-0CDC-C145-8B48-203008401A6E}" destId="{9D7116D1-314C-4845-8786-207F59889178}" srcOrd="0" destOrd="0" presId="urn:microsoft.com/office/officeart/2005/8/layout/vList6"/>
    <dgm:cxn modelId="{FF68177B-D2C0-CF4C-B11F-C49E8E90A17A}" srcId="{EF7E25CF-9160-B949-88B9-8F9D83FA6178}" destId="{FA8D987F-7DD5-3841-8F42-FA63984981AF}" srcOrd="1" destOrd="0" parTransId="{C03EDFC7-710F-0F46-904D-8A3703723082}" sibTransId="{199EEE03-10B8-5A4D-8203-5EA1B18F9D18}"/>
    <dgm:cxn modelId="{467E61AF-D56E-0447-B4D6-55C3947268B3}" srcId="{CB389538-BB5F-D048-9D9D-6EF924DCBBFA}" destId="{0C1DEEEE-D18D-B14D-9AD2-51392F3E977B}" srcOrd="1" destOrd="0" parTransId="{25BB015F-43CC-E446-819B-FDD0DF20F7F1}" sibTransId="{2EA91D75-7B00-B744-A8C1-05283F856543}"/>
    <dgm:cxn modelId="{7D6732CF-7B90-874A-A57A-2E90B5B90B4A}" srcId="{FA8D987F-7DD5-3841-8F42-FA63984981AF}" destId="{57A6099B-C252-F646-AD50-7315B1A04DAC}" srcOrd="0" destOrd="0" parTransId="{D87DA5C6-1027-2C45-97AB-2D748EBD450B}" sibTransId="{5F086F82-D2E9-7940-AF35-34E981BDA289}"/>
    <dgm:cxn modelId="{112EA5DB-9ADA-8C48-A567-25746F7D40FC}" type="presOf" srcId="{EF7E25CF-9160-B949-88B9-8F9D83FA6178}" destId="{12E9EC55-599A-2B44-A583-548DB6013CF7}" srcOrd="0" destOrd="0" presId="urn:microsoft.com/office/officeart/2005/8/layout/vList6"/>
    <dgm:cxn modelId="{6A5B27F3-5325-824D-8897-98BB54CF1072}" srcId="{CB389538-BB5F-D048-9D9D-6EF924DCBBFA}" destId="{F611FA61-0CDC-C145-8B48-203008401A6E}" srcOrd="0" destOrd="0" parTransId="{7D8380A1-B842-B040-B81A-9D0FC5EBFC4C}" sibTransId="{DE338339-AF86-AE48-8214-96DEB7A94B17}"/>
    <dgm:cxn modelId="{B07390FB-AD55-DB44-AA4A-B27EC8D12DE6}" srcId="{FA8D987F-7DD5-3841-8F42-FA63984981AF}" destId="{5D9A2B1B-B348-A04B-A003-29E00192E71A}" srcOrd="1" destOrd="0" parTransId="{218AB7D7-365C-2346-A9C3-3B4A43E36DD4}" sibTransId="{86F48F7C-92FC-6F44-B4CC-617DE4F6648B}"/>
    <dgm:cxn modelId="{497F2964-D729-954C-83E3-84E38DC7F357}" type="presParOf" srcId="{12E9EC55-599A-2B44-A583-548DB6013CF7}" destId="{1144EC76-EC2C-0B45-9396-445ADDAF5955}" srcOrd="0" destOrd="0" presId="urn:microsoft.com/office/officeart/2005/8/layout/vList6"/>
    <dgm:cxn modelId="{CA45698B-8A74-7540-AC37-BDF4C8B92C0E}" type="presParOf" srcId="{1144EC76-EC2C-0B45-9396-445ADDAF5955}" destId="{F3FE0F5E-A2B7-C640-AD12-E4435463E8CD}" srcOrd="0" destOrd="0" presId="urn:microsoft.com/office/officeart/2005/8/layout/vList6"/>
    <dgm:cxn modelId="{021F1666-6033-B24A-8556-3704A12DDC59}" type="presParOf" srcId="{1144EC76-EC2C-0B45-9396-445ADDAF5955}" destId="{9D7116D1-314C-4845-8786-207F59889178}" srcOrd="1" destOrd="0" presId="urn:microsoft.com/office/officeart/2005/8/layout/vList6"/>
    <dgm:cxn modelId="{BF13674C-B0D6-B743-9A7E-64FC2BB74096}" type="presParOf" srcId="{12E9EC55-599A-2B44-A583-548DB6013CF7}" destId="{99C56CB9-3609-4A41-9CD2-E1919EBC277C}" srcOrd="1" destOrd="0" presId="urn:microsoft.com/office/officeart/2005/8/layout/vList6"/>
    <dgm:cxn modelId="{8B383F12-6FD4-C749-A107-7DEDB6C907D7}" type="presParOf" srcId="{12E9EC55-599A-2B44-A583-548DB6013CF7}" destId="{D2E8F81F-5B0F-AB4B-BE21-078A21F1E205}" srcOrd="2" destOrd="0" presId="urn:microsoft.com/office/officeart/2005/8/layout/vList6"/>
    <dgm:cxn modelId="{6D252822-9A52-7E4F-8F8E-41842DB5B8A8}" type="presParOf" srcId="{D2E8F81F-5B0F-AB4B-BE21-078A21F1E205}" destId="{5A585D69-D4EE-AF4F-8624-648F950C67D8}" srcOrd="0" destOrd="0" presId="urn:microsoft.com/office/officeart/2005/8/layout/vList6"/>
    <dgm:cxn modelId="{ED99ADF0-60DE-0C49-8566-AE327E971228}" type="presParOf" srcId="{D2E8F81F-5B0F-AB4B-BE21-078A21F1E205}" destId="{5E4978A4-F546-8044-9225-5E81965FCCF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116D1-314C-4845-8786-207F59889178}">
      <dsp:nvSpPr>
        <dsp:cNvPr id="0" name=""/>
        <dsp:cNvSpPr/>
      </dsp:nvSpPr>
      <dsp:spPr>
        <a:xfrm>
          <a:off x="2777224" y="0"/>
          <a:ext cx="4165836" cy="165220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i="0" kern="1200" dirty="0"/>
            <a:t>Construire et maintenir le </a:t>
          </a:r>
          <a:r>
            <a:rPr lang="fr-FR" sz="1200" b="1" i="0" kern="1200" dirty="0" err="1"/>
            <a:t>dashboard</a:t>
          </a:r>
          <a:r>
            <a:rPr lang="fr-FR" sz="1200" b="1" i="0" kern="1200" dirty="0"/>
            <a:t> </a:t>
          </a:r>
          <a:r>
            <a:rPr lang="fr-FR" sz="1200" b="0" i="0" kern="1200" dirty="0"/>
            <a:t>au service des équipes Customer </a:t>
          </a:r>
          <a:r>
            <a:rPr lang="fr-FR" sz="1200" b="0" i="0" kern="1200" dirty="0" err="1"/>
            <a:t>Experience</a:t>
          </a:r>
          <a:r>
            <a:rPr lang="fr-FR" sz="1200" b="0" i="0" kern="1200" dirty="0"/>
            <a:t> de </a:t>
          </a:r>
          <a:r>
            <a:rPr lang="fr-FR" sz="1200" b="0" i="0" kern="1200" dirty="0" err="1"/>
            <a:t>Olist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i="0" kern="1200" dirty="0"/>
            <a:t>Réaliser des segmentations des clients</a:t>
          </a:r>
          <a:r>
            <a:rPr lang="fr-FR" sz="1200" b="0" i="0" kern="1200" dirty="0"/>
            <a:t> qu’elles pourront utiliser au quotidien pour leurs campagnes de communication.</a:t>
          </a:r>
          <a:endParaRPr lang="fr-FR" sz="1200" kern="1200" dirty="0"/>
        </a:p>
      </dsp:txBody>
      <dsp:txXfrm>
        <a:off x="2777224" y="206525"/>
        <a:ext cx="3546260" cy="1239152"/>
      </dsp:txXfrm>
    </dsp:sp>
    <dsp:sp modelId="{F3FE0F5E-A2B7-C640-AD12-E4435463E8CD}">
      <dsp:nvSpPr>
        <dsp:cNvPr id="0" name=""/>
        <dsp:cNvSpPr/>
      </dsp:nvSpPr>
      <dsp:spPr>
        <a:xfrm>
          <a:off x="209610" y="239670"/>
          <a:ext cx="2358002" cy="11737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Contexte</a:t>
          </a:r>
          <a:endParaRPr lang="fr-FR" sz="5400" kern="1200" dirty="0"/>
        </a:p>
      </dsp:txBody>
      <dsp:txXfrm>
        <a:off x="266906" y="296966"/>
        <a:ext cx="2243410" cy="1059115"/>
      </dsp:txXfrm>
    </dsp:sp>
    <dsp:sp modelId="{5E4978A4-F546-8044-9225-5E81965FCCFB}">
      <dsp:nvSpPr>
        <dsp:cNvPr id="0" name=""/>
        <dsp:cNvSpPr/>
      </dsp:nvSpPr>
      <dsp:spPr>
        <a:xfrm>
          <a:off x="2777224" y="1818269"/>
          <a:ext cx="4165836" cy="165220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i="0" kern="1200" dirty="0"/>
            <a:t>Fournir une description actionnable</a:t>
          </a:r>
          <a:r>
            <a:rPr lang="fr-FR" sz="1200" b="0" i="0" kern="1200" dirty="0"/>
            <a:t> de la segmentation créée et de sa logique sous-jacente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i="0" kern="1200" dirty="0"/>
            <a:t>Proposer un contrat de maintenance</a:t>
          </a:r>
          <a:r>
            <a:rPr lang="fr-FR" sz="1200" b="0" i="0" kern="1200" dirty="0"/>
            <a:t> basée sur une analyse de la stabilité des segments au cours du temps</a:t>
          </a:r>
          <a:endParaRPr lang="fr-FR" sz="1200" kern="1200" dirty="0"/>
        </a:p>
      </dsp:txBody>
      <dsp:txXfrm>
        <a:off x="2777224" y="2024794"/>
        <a:ext cx="3546260" cy="1239152"/>
      </dsp:txXfrm>
    </dsp:sp>
    <dsp:sp modelId="{5A585D69-D4EE-AF4F-8624-648F950C67D8}">
      <dsp:nvSpPr>
        <dsp:cNvPr id="0" name=""/>
        <dsp:cNvSpPr/>
      </dsp:nvSpPr>
      <dsp:spPr>
        <a:xfrm>
          <a:off x="201695" y="2121016"/>
          <a:ext cx="2373832" cy="1045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Mission</a:t>
          </a:r>
          <a:endParaRPr lang="fr-FR" sz="5400" kern="1200" dirty="0"/>
        </a:p>
      </dsp:txBody>
      <dsp:txXfrm>
        <a:off x="252750" y="2172071"/>
        <a:ext cx="2271722" cy="943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A3979-4ACD-594C-99E2-DFDF5CE2ECA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71C7A-7D54-954C-877B-A8EC7B9376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01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71C7A-7D54-954C-877B-A8EC7B9376C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41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1E3C5-6A01-F873-CBEF-F863D910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34BBCB3-AE49-C872-2501-11AE3D292E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39BBEA-9692-D14A-F6AD-9B0F8F586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6E03F-356E-3D22-BF9E-26F6B8919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71C7A-7D54-954C-877B-A8EC7B9376C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6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BE2F-FCB1-F6C1-1963-648BEE2A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7333DA-B9CD-D52C-7772-55BBE6C0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882C29-7EA4-4B0B-D9BE-EB7B6642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3C845-DCD4-3250-D213-9C724962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F081E-40AB-4AE1-909F-3CC68AD8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81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6AF5C-2A9C-B2C2-2142-73891A13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F5305-5957-B018-031B-622A9EEBF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E14B5C-EAC5-734A-A3DD-88D9E77D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CAC5F-6FAA-6713-10E5-98861698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BBD91-D3C5-E850-F831-B94A201B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8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AE2107-4292-3D0E-A7FE-011A86265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02EA9-DC1A-54C8-72F5-A8AE3591A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97BFA-B38F-17A7-92E4-A57AC09B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F25E4D-B90D-54F2-2D25-C9F5D196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3767F-A011-D573-6AF2-D6D3BD8E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3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DB4D-1F97-CCEC-309D-5C3AD7A5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BC1C0-A292-F4D2-4CFB-A21FE9C0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3BF0ED-B427-6949-DB34-219746F6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FCE8C2-A113-9851-BCD7-EC9FAFD1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3F94F-068D-EFCA-B576-D17A54BF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8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3F59A-A732-ABE7-1F6D-FE88C195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DF865-0776-BA54-23FD-169A9DA9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0BCB7-ABFA-EBAF-1769-C7F28A5C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A442C0-1F65-8272-D496-176576E3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D003A-CAA9-6C4F-E35B-CEFE6B1E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82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6FA2-F481-CF96-EBF2-CC069765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CB973F-83E6-DF7A-28AC-04232088E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89B34B-B078-FBFC-7D20-8BC6E0DB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AC398-7853-43F5-74A8-B836619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9A2547-6E45-4E2D-69E5-4D08742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B252B-CC38-82E4-C653-48F4EDCB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7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73D99-A92D-ACFD-0120-19D9F145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4941C2-3EB2-6215-DD52-2168354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6D5F4-6A23-B120-AF08-B0890144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FA8ABE-6B71-4046-30FB-93EC4A82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2E9FF8-3A7C-01B3-2C32-18161588A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08CF37-55A4-2B5D-54DD-FEC6A14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CE82C0F-7D71-5082-B750-6923D7AE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E3E64F-F79E-CE1A-EA9F-EBC7EBA6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2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FB479-55B9-4A9F-C06A-42DAB44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3E793FD-F28E-3219-E659-EF65507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7CBA0E-7A97-AA7A-3A9D-347CE95C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0F0E79-B988-7F6C-4CAA-361B97C0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CA5273-5D2B-5B49-A046-628676F1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4D9F42-63AF-C0FA-8450-64C92F9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B8B618-A00A-1608-7E84-FCF4E445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6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2F60D-FE4A-62B2-2775-E1D083BCB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E3AB11-C10D-ED61-06D7-1748859CC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D86F2-B7D0-3516-2486-808F00E7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7E8E12-C753-932A-DE65-5D76921E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986063-9D71-8203-43F9-44E524D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65C46-6582-10C2-44FB-09363615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7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ACD33-B102-EE03-97D8-26A54FF2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0D8F61-F92B-43F0-2004-0D93E5A6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BBA858-559F-FC3B-6AAD-ABEB011D8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F69AD-1586-9BEE-B092-2582DF45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46693-D835-D6C0-A8AE-7D3761A1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C70E5D-215A-1D1B-F164-673D6577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27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EBB8B3-04A8-B77D-B14C-3C66C923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A1A11-50BD-C204-4A1E-935EF6574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1481C-C148-61BC-21DE-8D2AC3683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E3D3-1C74-984E-B04A-23795C5D4D33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0E17A-A652-7E36-7EC3-3A10015D0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46843-9210-9F84-5046-EAB79A8E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E7F40-58BA-5E4D-9384-5429BB63B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9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73FF0-4005-55EC-FCB5-B77CADE9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4483"/>
            <a:ext cx="9144000" cy="24853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Projet numéro 5 :</a:t>
            </a:r>
            <a:br>
              <a:rPr lang="fr-FR" sz="4000" dirty="0"/>
            </a:br>
            <a:r>
              <a:rPr lang="fr-FR" sz="2800" b="1" i="0" dirty="0">
                <a:solidFill>
                  <a:srgbClr val="271A38"/>
                </a:solidFill>
                <a:effectLst/>
                <a:latin typeface="Inter"/>
              </a:rPr>
              <a:t>Segmentez des clients d'un site e-commerce</a:t>
            </a:r>
            <a:br>
              <a:rPr lang="fr-FR" sz="1000" b="1" i="0" dirty="0">
                <a:solidFill>
                  <a:srgbClr val="271A38"/>
                </a:solidFill>
                <a:effectLst/>
                <a:latin typeface="Inter"/>
              </a:rPr>
            </a:b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51360D-AD9D-F3B8-BF7E-D5A29355E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1743" y="4041228"/>
            <a:ext cx="5872716" cy="208104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2000" i="0" dirty="0">
                <a:solidFill>
                  <a:srgbClr val="000000"/>
                </a:solidFill>
                <a:effectLst/>
                <a:latin typeface="Marianne"/>
              </a:rPr>
              <a:t>Thomas Zilliox</a:t>
            </a:r>
          </a:p>
          <a:p>
            <a:r>
              <a:rPr lang="fr-FR" sz="1800" dirty="0"/>
              <a:t>Février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390C0-4748-FC7D-C2CE-A87F08A92BF4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5938E-977C-7887-7708-94D239F39247}"/>
              </a:ext>
            </a:extLst>
          </p:cNvPr>
          <p:cNvSpPr/>
          <p:nvPr/>
        </p:nvSpPr>
        <p:spPr>
          <a:xfrm>
            <a:off x="0" y="6122276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65FF93-D5E7-4758-628D-66C6CF58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92" y="4333467"/>
            <a:ext cx="1978269" cy="79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961F-8996-0341-E5D6-F0079043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4BCBD6-2C7A-41F4-1CE3-28B6AB5AC7AF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A837FB-56EB-396A-D70C-CF59B372211D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7F83EC-C079-D863-F2A8-8D59DBE2D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8C72B705-24F5-9965-B4C3-373B00BAB798}"/>
              </a:ext>
            </a:extLst>
          </p:cNvPr>
          <p:cNvSpPr/>
          <p:nvPr/>
        </p:nvSpPr>
        <p:spPr>
          <a:xfrm flipV="1">
            <a:off x="951938" y="1239937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5D3713-85CD-3C38-0156-E5FDC19EAF7A}"/>
              </a:ext>
            </a:extLst>
          </p:cNvPr>
          <p:cNvSpPr txBox="1"/>
          <p:nvPr/>
        </p:nvSpPr>
        <p:spPr>
          <a:xfrm>
            <a:off x="1402224" y="1145376"/>
            <a:ext cx="10393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Premières phases de test avec </a:t>
            </a:r>
            <a:r>
              <a:rPr lang="fr-FR" sz="2000" dirty="0" err="1"/>
              <a:t>Kmeans</a:t>
            </a:r>
            <a:r>
              <a:rPr lang="fr-FR" sz="2000" dirty="0"/>
              <a:t> simple, </a:t>
            </a:r>
            <a:r>
              <a:rPr lang="fr-FR" sz="2000" dirty="0" err="1"/>
              <a:t>OneHotEncoding</a:t>
            </a:r>
            <a:r>
              <a:rPr lang="fr-FR" sz="2000" dirty="0"/>
              <a:t> et Standardisation des variables :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0C8EB5-15BD-FAE7-1CCC-ECB0140A4581}"/>
              </a:ext>
            </a:extLst>
          </p:cNvPr>
          <p:cNvSpPr txBox="1"/>
          <p:nvPr/>
        </p:nvSpPr>
        <p:spPr>
          <a:xfrm>
            <a:off x="2230802" y="4651192"/>
            <a:ext cx="1804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Nuages de points</a:t>
            </a:r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3B5BFDCA-DF48-3C03-818B-BF6DB81561A3}"/>
              </a:ext>
            </a:extLst>
          </p:cNvPr>
          <p:cNvSpPr/>
          <p:nvPr/>
        </p:nvSpPr>
        <p:spPr>
          <a:xfrm flipV="1">
            <a:off x="951938" y="2057866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à angle droit 1">
            <a:extLst>
              <a:ext uri="{FF2B5EF4-FFF2-40B4-BE49-F238E27FC236}">
                <a16:creationId xmlns:a16="http://schemas.microsoft.com/office/drawing/2014/main" id="{4A1D4D32-16EB-615E-BF5F-D11EFB3D593C}"/>
              </a:ext>
            </a:extLst>
          </p:cNvPr>
          <p:cNvSpPr/>
          <p:nvPr/>
        </p:nvSpPr>
        <p:spPr>
          <a:xfrm rot="5400000">
            <a:off x="1801584" y="4581290"/>
            <a:ext cx="282344" cy="280375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F12BB3-EA9E-59DA-6289-573B5038355B}"/>
              </a:ext>
            </a:extLst>
          </p:cNvPr>
          <p:cNvSpPr txBox="1"/>
          <p:nvPr/>
        </p:nvSpPr>
        <p:spPr>
          <a:xfrm>
            <a:off x="2230802" y="5336074"/>
            <a:ext cx="12490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Radar plots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A77DD7-8A55-010E-2D09-2D409F675907}"/>
              </a:ext>
            </a:extLst>
          </p:cNvPr>
          <p:cNvSpPr txBox="1"/>
          <p:nvPr/>
        </p:nvSpPr>
        <p:spPr>
          <a:xfrm>
            <a:off x="2230802" y="3304602"/>
            <a:ext cx="44183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CAH (Classification Ascendante Hiérarchique)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96FD42-C690-7681-0B21-B9DD00F3A37C}"/>
              </a:ext>
            </a:extLst>
          </p:cNvPr>
          <p:cNvSpPr txBox="1"/>
          <p:nvPr/>
        </p:nvSpPr>
        <p:spPr>
          <a:xfrm>
            <a:off x="2230802" y="2679104"/>
            <a:ext cx="69244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DBSCAN (Density-</a:t>
            </a:r>
            <a:r>
              <a:rPr lang="fr-FR" dirty="0" err="1"/>
              <a:t>Based</a:t>
            </a:r>
            <a:r>
              <a:rPr lang="fr-FR" dirty="0"/>
              <a:t> Spatial Clustering of Applications </a:t>
            </a:r>
            <a:r>
              <a:rPr lang="fr-FR" dirty="0" err="1"/>
              <a:t>with</a:t>
            </a:r>
            <a:r>
              <a:rPr lang="fr-FR" dirty="0"/>
              <a:t> Noise)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F227F4-A6A2-7F99-F2A4-B674A6716E05}"/>
              </a:ext>
            </a:extLst>
          </p:cNvPr>
          <p:cNvSpPr txBox="1"/>
          <p:nvPr/>
        </p:nvSpPr>
        <p:spPr>
          <a:xfrm>
            <a:off x="1402224" y="1963305"/>
            <a:ext cx="6545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Deuxièmes phases de test avec algorithmes plus complexes : </a:t>
            </a:r>
          </a:p>
        </p:txBody>
      </p:sp>
      <p:sp>
        <p:nvSpPr>
          <p:cNvPr id="10" name="Flèche à angle droit 9">
            <a:extLst>
              <a:ext uri="{FF2B5EF4-FFF2-40B4-BE49-F238E27FC236}">
                <a16:creationId xmlns:a16="http://schemas.microsoft.com/office/drawing/2014/main" id="{9D14A5BC-D920-3745-090D-B2A79D7466FC}"/>
              </a:ext>
            </a:extLst>
          </p:cNvPr>
          <p:cNvSpPr/>
          <p:nvPr/>
        </p:nvSpPr>
        <p:spPr>
          <a:xfrm rot="5400000">
            <a:off x="1801584" y="2608598"/>
            <a:ext cx="282344" cy="280375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à angle droit 15">
            <a:extLst>
              <a:ext uri="{FF2B5EF4-FFF2-40B4-BE49-F238E27FC236}">
                <a16:creationId xmlns:a16="http://schemas.microsoft.com/office/drawing/2014/main" id="{14449201-4658-71D7-4C60-462D2344BEBC}"/>
              </a:ext>
            </a:extLst>
          </p:cNvPr>
          <p:cNvSpPr/>
          <p:nvPr/>
        </p:nvSpPr>
        <p:spPr>
          <a:xfrm rot="5400000">
            <a:off x="1801584" y="3278066"/>
            <a:ext cx="282344" cy="280375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à angle droit 16">
            <a:extLst>
              <a:ext uri="{FF2B5EF4-FFF2-40B4-BE49-F238E27FC236}">
                <a16:creationId xmlns:a16="http://schemas.microsoft.com/office/drawing/2014/main" id="{1A5CB378-B269-86C0-0328-28C066BBB120}"/>
              </a:ext>
            </a:extLst>
          </p:cNvPr>
          <p:cNvSpPr/>
          <p:nvPr/>
        </p:nvSpPr>
        <p:spPr>
          <a:xfrm rot="5400000">
            <a:off x="1801584" y="5250758"/>
            <a:ext cx="282344" cy="280375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vers la droite 17">
            <a:extLst>
              <a:ext uri="{FF2B5EF4-FFF2-40B4-BE49-F238E27FC236}">
                <a16:creationId xmlns:a16="http://schemas.microsoft.com/office/drawing/2014/main" id="{0BCAD5F4-9272-3C5C-78C7-CED8A8521B19}"/>
              </a:ext>
            </a:extLst>
          </p:cNvPr>
          <p:cNvSpPr/>
          <p:nvPr/>
        </p:nvSpPr>
        <p:spPr>
          <a:xfrm flipV="1">
            <a:off x="951938" y="4072933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87B81E-D21B-B5DD-49F2-9F849F336557}"/>
              </a:ext>
            </a:extLst>
          </p:cNvPr>
          <p:cNvSpPr txBox="1"/>
          <p:nvPr/>
        </p:nvSpPr>
        <p:spPr>
          <a:xfrm>
            <a:off x="1402224" y="3981999"/>
            <a:ext cx="3517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Types de visualisations réalisés :</a:t>
            </a:r>
          </a:p>
        </p:txBody>
      </p:sp>
    </p:spTree>
    <p:extLst>
      <p:ext uri="{BB962C8B-B14F-4D97-AF65-F5344CB8AC3E}">
        <p14:creationId xmlns:p14="http://schemas.microsoft.com/office/powerpoint/2010/main" val="233458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39C4E-2054-3EC6-F10D-4BF797F96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E706FB0-A688-E3BF-249A-B8110764BA9D}"/>
              </a:ext>
            </a:extLst>
          </p:cNvPr>
          <p:cNvSpPr/>
          <p:nvPr/>
        </p:nvSpPr>
        <p:spPr>
          <a:xfrm>
            <a:off x="651510" y="1041760"/>
            <a:ext cx="5444490" cy="681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4C2F7-4735-E1F5-E82C-154171E06DB9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73262E9-E969-B03C-3B16-EB89E243AA14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66CCCF-1E89-2BB3-9C42-54EA423E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1B72A4-19B9-273B-1155-A12B45621816}"/>
              </a:ext>
            </a:extLst>
          </p:cNvPr>
          <p:cNvSpPr txBox="1"/>
          <p:nvPr/>
        </p:nvSpPr>
        <p:spPr>
          <a:xfrm>
            <a:off x="738182" y="1156393"/>
            <a:ext cx="5216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 Premières phases de test avec </a:t>
            </a:r>
            <a:r>
              <a:rPr lang="fr-FR" sz="2000" dirty="0" err="1">
                <a:solidFill>
                  <a:schemeClr val="bg1"/>
                </a:solidFill>
              </a:rPr>
              <a:t>Kmeans</a:t>
            </a:r>
            <a:r>
              <a:rPr lang="fr-FR" sz="2000" dirty="0">
                <a:solidFill>
                  <a:schemeClr val="bg1"/>
                </a:solidFill>
              </a:rPr>
              <a:t> simple :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1704744-2B74-7648-8DF2-7C0861FAB884}"/>
              </a:ext>
            </a:extLst>
          </p:cNvPr>
          <p:cNvSpPr txBox="1"/>
          <p:nvPr/>
        </p:nvSpPr>
        <p:spPr>
          <a:xfrm>
            <a:off x="937260" y="2972689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du coude pour nombre de clusters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67100E-A4CF-DC90-0661-665C4466B6A2}"/>
              </a:ext>
            </a:extLst>
          </p:cNvPr>
          <p:cNvSpPr txBox="1"/>
          <p:nvPr/>
        </p:nvSpPr>
        <p:spPr>
          <a:xfrm>
            <a:off x="937260" y="1962380"/>
            <a:ext cx="8385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utilisées : ['Somme des achats', '</a:t>
            </a:r>
            <a:r>
              <a:rPr lang="fr-FR" dirty="0" err="1"/>
              <a:t>days_diff</a:t>
            </a:r>
            <a:r>
              <a:rPr lang="fr-FR" dirty="0"/>
              <a:t>', 'Nombre achats </a:t>
            </a:r>
            <a:r>
              <a:rPr lang="fr-FR" dirty="0" err="1"/>
              <a:t>effectués','Catégorie</a:t>
            </a:r>
            <a:r>
              <a:rPr lang="fr-FR" dirty="0"/>
              <a:t> de produit','</a:t>
            </a:r>
            <a:r>
              <a:rPr lang="fr-FR" dirty="0" err="1"/>
              <a:t>seller_state</a:t>
            </a:r>
            <a:r>
              <a:rPr lang="fr-FR" dirty="0"/>
              <a:t>']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EEA511-D748-83D3-FD79-3EE5D2A30B1E}"/>
              </a:ext>
            </a:extLst>
          </p:cNvPr>
          <p:cNvSpPr txBox="1"/>
          <p:nvPr/>
        </p:nvSpPr>
        <p:spPr>
          <a:xfrm>
            <a:off x="5673090" y="2972689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Scatterplot</a:t>
            </a:r>
            <a:r>
              <a:rPr lang="fr-FR" dirty="0"/>
              <a:t> obtenu (4 clusters) 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A9B4754-3467-66E8-BE8A-9ED9B44E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9" y="3771652"/>
            <a:ext cx="3935222" cy="276900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DDC7C5B-B4DC-8D53-95DF-A770BB8C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90" y="3699561"/>
            <a:ext cx="4204335" cy="2913189"/>
          </a:xfrm>
          <a:prstGeom prst="rect">
            <a:avLst/>
          </a:prstGeom>
        </p:spPr>
      </p:pic>
      <p:sp>
        <p:nvSpPr>
          <p:cNvPr id="22" name="Flèche à angle droit 21">
            <a:extLst>
              <a:ext uri="{FF2B5EF4-FFF2-40B4-BE49-F238E27FC236}">
                <a16:creationId xmlns:a16="http://schemas.microsoft.com/office/drawing/2014/main" id="{278D1357-474A-0550-E0F2-120C7DA8E5E0}"/>
              </a:ext>
            </a:extLst>
          </p:cNvPr>
          <p:cNvSpPr/>
          <p:nvPr/>
        </p:nvSpPr>
        <p:spPr>
          <a:xfrm rot="5400000">
            <a:off x="661622" y="2997311"/>
            <a:ext cx="265524" cy="285750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vers la droite 23">
            <a:extLst>
              <a:ext uri="{FF2B5EF4-FFF2-40B4-BE49-F238E27FC236}">
                <a16:creationId xmlns:a16="http://schemas.microsoft.com/office/drawing/2014/main" id="{FBB01209-DBE7-9DC5-1AED-566D3CC6487F}"/>
              </a:ext>
            </a:extLst>
          </p:cNvPr>
          <p:cNvSpPr/>
          <p:nvPr/>
        </p:nvSpPr>
        <p:spPr>
          <a:xfrm flipV="1">
            <a:off x="535411" y="2019457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à angle droit 24">
            <a:extLst>
              <a:ext uri="{FF2B5EF4-FFF2-40B4-BE49-F238E27FC236}">
                <a16:creationId xmlns:a16="http://schemas.microsoft.com/office/drawing/2014/main" id="{66A03C12-E25E-BD7D-9C67-6B0BB8E0EAA5}"/>
              </a:ext>
            </a:extLst>
          </p:cNvPr>
          <p:cNvSpPr/>
          <p:nvPr/>
        </p:nvSpPr>
        <p:spPr>
          <a:xfrm rot="5400000">
            <a:off x="5397453" y="2997311"/>
            <a:ext cx="265524" cy="285750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BD285-887E-38F7-4BC7-BE201336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F7630B9-E6FA-D0BF-4527-923B5C4099D3}"/>
              </a:ext>
            </a:extLst>
          </p:cNvPr>
          <p:cNvSpPr/>
          <p:nvPr/>
        </p:nvSpPr>
        <p:spPr>
          <a:xfrm>
            <a:off x="719132" y="1051372"/>
            <a:ext cx="8698230" cy="681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BCD71-1FC3-0DB0-8BC5-303886DC85D0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074956-9D12-930D-56F4-324DEDB29BD5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7470E2-249D-DA7A-5B69-3E5BBC6F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6663010-8E6F-3197-60CC-C06FB80C892E}"/>
              </a:ext>
            </a:extLst>
          </p:cNvPr>
          <p:cNvSpPr txBox="1"/>
          <p:nvPr/>
        </p:nvSpPr>
        <p:spPr>
          <a:xfrm>
            <a:off x="738182" y="1156393"/>
            <a:ext cx="895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 Deuxièmes phases de test avec </a:t>
            </a:r>
            <a:r>
              <a:rPr lang="fr-FR" sz="2000" dirty="0" err="1">
                <a:solidFill>
                  <a:schemeClr val="bg1"/>
                </a:solidFill>
              </a:rPr>
              <a:t>Kmeans</a:t>
            </a:r>
            <a:r>
              <a:rPr lang="fr-FR" sz="2000" dirty="0">
                <a:solidFill>
                  <a:schemeClr val="bg1"/>
                </a:solidFill>
              </a:rPr>
              <a:t> simple et Transformation des variables :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AE03C3-B8E8-F2E6-672C-FE9FCF034E47}"/>
              </a:ext>
            </a:extLst>
          </p:cNvPr>
          <p:cNvSpPr txBox="1"/>
          <p:nvPr/>
        </p:nvSpPr>
        <p:spPr>
          <a:xfrm>
            <a:off x="1169670" y="2368389"/>
            <a:ext cx="84201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/>
              <a:t>Variables où l’on a appliqué la fonction logarithmique : ['</a:t>
            </a:r>
            <a:r>
              <a:rPr lang="fr-FR" dirty="0" err="1"/>
              <a:t>price</a:t>
            </a:r>
            <a:r>
              <a:rPr lang="fr-FR" dirty="0"/>
              <a:t>', 'Somme des achats’,</a:t>
            </a:r>
          </a:p>
          <a:p>
            <a:pPr>
              <a:lnSpc>
                <a:spcPts val="1425"/>
              </a:lnSpc>
            </a:pPr>
            <a:endParaRPr lang="fr-FR" dirty="0"/>
          </a:p>
          <a:p>
            <a:pPr>
              <a:lnSpc>
                <a:spcPts val="1425"/>
              </a:lnSpc>
            </a:pPr>
            <a:r>
              <a:rPr lang="fr-FR" dirty="0"/>
              <a:t>'Nombre achats effectués']</a:t>
            </a:r>
          </a:p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E0BEB7-CF94-7623-0B24-97E718AFE75D}"/>
              </a:ext>
            </a:extLst>
          </p:cNvPr>
          <p:cNvSpPr txBox="1"/>
          <p:nvPr/>
        </p:nvSpPr>
        <p:spPr>
          <a:xfrm>
            <a:off x="1254916" y="3992999"/>
            <a:ext cx="7920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utilisées au total : ['</a:t>
            </a:r>
            <a:r>
              <a:rPr lang="fr-FR" dirty="0" err="1"/>
              <a:t>price</a:t>
            </a:r>
            <a:r>
              <a:rPr lang="fr-FR" dirty="0"/>
              <a:t>','Somme des </a:t>
            </a:r>
            <a:r>
              <a:rPr lang="fr-FR" dirty="0" err="1"/>
              <a:t>achats','Nombre</a:t>
            </a:r>
            <a:r>
              <a:rPr lang="fr-FR" dirty="0"/>
              <a:t> achats effectués', '</a:t>
            </a:r>
            <a:r>
              <a:rPr lang="fr-FR" dirty="0" err="1"/>
              <a:t>Number_of_days_of_delay</a:t>
            </a:r>
            <a:r>
              <a:rPr lang="fr-FR" dirty="0"/>
              <a:t>', 'days_diff','review_score','payment_installments','freight_value']</a:t>
            </a: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5857BA97-DA73-CEE0-DC45-614C3F492554}"/>
              </a:ext>
            </a:extLst>
          </p:cNvPr>
          <p:cNvSpPr/>
          <p:nvPr/>
        </p:nvSpPr>
        <p:spPr>
          <a:xfrm flipV="1">
            <a:off x="719132" y="4088216"/>
            <a:ext cx="450538" cy="28279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7586240F-F591-1C1E-C328-D3B4C92782B1}"/>
              </a:ext>
            </a:extLst>
          </p:cNvPr>
          <p:cNvSpPr/>
          <p:nvPr/>
        </p:nvSpPr>
        <p:spPr>
          <a:xfrm flipV="1">
            <a:off x="719132" y="2308981"/>
            <a:ext cx="450538" cy="282790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3560-F483-160A-A4FC-998D2CD8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810C8DF-65CE-9840-DF86-78CC2C50A107}"/>
              </a:ext>
            </a:extLst>
          </p:cNvPr>
          <p:cNvSpPr/>
          <p:nvPr/>
        </p:nvSpPr>
        <p:spPr>
          <a:xfrm>
            <a:off x="719132" y="1051372"/>
            <a:ext cx="8698230" cy="681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0A4DF-262E-C0D9-8EF5-44119A906332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6A44A5-BD9B-8191-ED73-258F73BCB20F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6E8AA0-E8A7-C092-05DF-0436F7DC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EFE8B7-EAF1-B947-6D58-56DE97E3F762}"/>
              </a:ext>
            </a:extLst>
          </p:cNvPr>
          <p:cNvSpPr txBox="1"/>
          <p:nvPr/>
        </p:nvSpPr>
        <p:spPr>
          <a:xfrm>
            <a:off x="738182" y="1156393"/>
            <a:ext cx="895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 Deuxièmes phases de test avec </a:t>
            </a:r>
            <a:r>
              <a:rPr lang="fr-FR" sz="2000" dirty="0" err="1">
                <a:solidFill>
                  <a:schemeClr val="bg1"/>
                </a:solidFill>
              </a:rPr>
              <a:t>Kmeans</a:t>
            </a:r>
            <a:r>
              <a:rPr lang="fr-FR" sz="2000" dirty="0">
                <a:solidFill>
                  <a:schemeClr val="bg1"/>
                </a:solidFill>
              </a:rPr>
              <a:t> simple et Transformation des variables :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049A402-1B55-37AA-4EE4-D5F2624CE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2" y="2933700"/>
            <a:ext cx="4629793" cy="307848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BAA5CCB-E2A5-6641-8085-BF6179F226DB}"/>
              </a:ext>
            </a:extLst>
          </p:cNvPr>
          <p:cNvSpPr txBox="1"/>
          <p:nvPr/>
        </p:nvSpPr>
        <p:spPr>
          <a:xfrm>
            <a:off x="982980" y="2173020"/>
            <a:ext cx="298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du coude pour nombre de clusters :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4F6C437-2C3F-940C-9785-1C2192A5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63961"/>
            <a:ext cx="4698607" cy="152332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42F98391-B55F-E016-4B91-331D72C6ABB5}"/>
              </a:ext>
            </a:extLst>
          </p:cNvPr>
          <p:cNvSpPr txBox="1"/>
          <p:nvPr/>
        </p:nvSpPr>
        <p:spPr>
          <a:xfrm>
            <a:off x="6198278" y="2283559"/>
            <a:ext cx="380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Exemples de Graphes sous forme de radars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3712F1-579A-D15F-1CF3-0A420A70A1E6}"/>
              </a:ext>
            </a:extLst>
          </p:cNvPr>
          <p:cNvSpPr txBox="1"/>
          <p:nvPr/>
        </p:nvSpPr>
        <p:spPr>
          <a:xfrm>
            <a:off x="6876379" y="5812125"/>
            <a:ext cx="3137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u="sng" dirty="0"/>
              <a:t>Premier Test non concluant </a:t>
            </a:r>
          </a:p>
        </p:txBody>
      </p:sp>
      <p:sp>
        <p:nvSpPr>
          <p:cNvPr id="19" name="Flèche à angle droit 18">
            <a:extLst>
              <a:ext uri="{FF2B5EF4-FFF2-40B4-BE49-F238E27FC236}">
                <a16:creationId xmlns:a16="http://schemas.microsoft.com/office/drawing/2014/main" id="{5B406A22-359B-D809-34E0-2657E6ABD285}"/>
              </a:ext>
            </a:extLst>
          </p:cNvPr>
          <p:cNvSpPr/>
          <p:nvPr/>
        </p:nvSpPr>
        <p:spPr>
          <a:xfrm rot="5400000">
            <a:off x="456473" y="2088616"/>
            <a:ext cx="525317" cy="483158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à angle droit 19">
            <a:extLst>
              <a:ext uri="{FF2B5EF4-FFF2-40B4-BE49-F238E27FC236}">
                <a16:creationId xmlns:a16="http://schemas.microsoft.com/office/drawing/2014/main" id="{8E2B60A7-2BD3-640E-D3DA-B628EDAA1F36}"/>
              </a:ext>
            </a:extLst>
          </p:cNvPr>
          <p:cNvSpPr/>
          <p:nvPr/>
        </p:nvSpPr>
        <p:spPr>
          <a:xfrm rot="5400000">
            <a:off x="5591764" y="2244393"/>
            <a:ext cx="525317" cy="483158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5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B9613-D03F-6CB4-C78B-649165EF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F0040A-DC30-AD4F-8FBA-044500A44BA2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CA0C59-160E-6ADB-8CE7-BB6FD77DF10A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58BAB30-4C1A-2A1E-B267-F686D135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580AF3-EA7F-8C42-722B-D1361E121F56}"/>
              </a:ext>
            </a:extLst>
          </p:cNvPr>
          <p:cNvSpPr txBox="1"/>
          <p:nvPr/>
        </p:nvSpPr>
        <p:spPr>
          <a:xfrm>
            <a:off x="738182" y="1156393"/>
            <a:ext cx="8954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Après plusieurs autres tests et suppression des variable '</a:t>
            </a:r>
            <a:r>
              <a:rPr lang="fr-FR" sz="1600" dirty="0" err="1"/>
              <a:t>payment_installments</a:t>
            </a:r>
            <a:r>
              <a:rPr lang="fr-FR" sz="1600" dirty="0"/>
              <a:t>’ et '</a:t>
            </a:r>
            <a:r>
              <a:rPr lang="fr-FR" sz="1600" dirty="0" err="1"/>
              <a:t>freight_value</a:t>
            </a:r>
            <a:r>
              <a:rPr lang="fr-FR" sz="1600" dirty="0"/>
              <a:t>', le résultat optimal obtenu semble être de 5 clusters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6F186C-98EA-C778-B73B-27449999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2" y="1955831"/>
            <a:ext cx="5554910" cy="354538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F26E512-E1CE-35ED-44BC-FAD27892D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019" y="4239716"/>
            <a:ext cx="1512621" cy="13002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D34217F-504D-F821-31D5-597A4B8D4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893" y="1977172"/>
            <a:ext cx="2723252" cy="203015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DD6C661-58DE-EDCB-D1BF-29CD3E369774}"/>
              </a:ext>
            </a:extLst>
          </p:cNvPr>
          <p:cNvSpPr txBox="1"/>
          <p:nvPr/>
        </p:nvSpPr>
        <p:spPr>
          <a:xfrm>
            <a:off x="1043884" y="5898799"/>
            <a:ext cx="478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Néanmoins, la catégorisation des clusters n’est pas exploitable d’un point de vue client.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ECD4B08-D119-387F-309B-744F8CA659F1}"/>
              </a:ext>
            </a:extLst>
          </p:cNvPr>
          <p:cNvSpPr txBox="1"/>
          <p:nvPr/>
        </p:nvSpPr>
        <p:spPr>
          <a:xfrm>
            <a:off x="6905330" y="5991769"/>
            <a:ext cx="214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Passage à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6</a:t>
            </a:r>
            <a:r>
              <a:rPr lang="fr-FR" dirty="0"/>
              <a:t> clusters</a:t>
            </a:r>
          </a:p>
        </p:txBody>
      </p:sp>
      <p:sp>
        <p:nvSpPr>
          <p:cNvPr id="23" name="Flèche vers la droite 22">
            <a:extLst>
              <a:ext uri="{FF2B5EF4-FFF2-40B4-BE49-F238E27FC236}">
                <a16:creationId xmlns:a16="http://schemas.microsoft.com/office/drawing/2014/main" id="{16F59FE1-B2BC-30B6-E7D9-BB3E218F78A8}"/>
              </a:ext>
            </a:extLst>
          </p:cNvPr>
          <p:cNvSpPr/>
          <p:nvPr/>
        </p:nvSpPr>
        <p:spPr>
          <a:xfrm flipV="1">
            <a:off x="5826369" y="6035040"/>
            <a:ext cx="913098" cy="28279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7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5DE5-8E44-77D1-571E-9D440E423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2A9CA-95A5-80FE-E70D-EB1C8DEF6488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9C1A2D-061F-3077-A3BD-54F65C41D21F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07349F-71EA-59EE-CAB6-63064D6F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96E593-2AF0-60AE-6ED0-B28FAF181ABC}"/>
              </a:ext>
            </a:extLst>
          </p:cNvPr>
          <p:cNvSpPr txBox="1"/>
          <p:nvPr/>
        </p:nvSpPr>
        <p:spPr>
          <a:xfrm>
            <a:off x="600613" y="1168896"/>
            <a:ext cx="8954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Nombre de clusters choisi :    </a:t>
            </a:r>
            <a:r>
              <a:rPr lang="fr-FR" sz="2400" b="1" dirty="0">
                <a:solidFill>
                  <a:srgbClr val="0070C0"/>
                </a:solidFill>
              </a:rPr>
              <a:t>6</a:t>
            </a:r>
          </a:p>
          <a:p>
            <a:endParaRPr lang="fr-FR" dirty="0"/>
          </a:p>
          <a:p>
            <a:r>
              <a:rPr lang="fr-FR" dirty="0"/>
              <a:t>- Catégorisation des groupes de clients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39DAC9-C896-A88B-524E-5DF3558021D0}"/>
              </a:ext>
            </a:extLst>
          </p:cNvPr>
          <p:cNvSpPr txBox="1"/>
          <p:nvPr/>
        </p:nvSpPr>
        <p:spPr>
          <a:xfrm>
            <a:off x="964533" y="2610528"/>
            <a:ext cx="287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Clients peu dépensiers, très satisfaits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3CC1A81-7F05-1F99-FC39-03C2B29EE040}"/>
              </a:ext>
            </a:extLst>
          </p:cNvPr>
          <p:cNvSpPr txBox="1"/>
          <p:nvPr/>
        </p:nvSpPr>
        <p:spPr>
          <a:xfrm>
            <a:off x="964533" y="3164278"/>
            <a:ext cx="2775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ont beaucoup acheté mais n’ont pas fait d’achats depuis longtemps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725137-B552-1BFA-8BC4-31A1B52C25CB}"/>
              </a:ext>
            </a:extLst>
          </p:cNvPr>
          <p:cNvSpPr txBox="1"/>
          <p:nvPr/>
        </p:nvSpPr>
        <p:spPr>
          <a:xfrm>
            <a:off x="964534" y="4065087"/>
            <a:ext cx="277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achètent très souvent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700EA2-0913-BBFA-D596-426226764A39}"/>
              </a:ext>
            </a:extLst>
          </p:cNvPr>
          <p:cNvSpPr txBox="1"/>
          <p:nvPr/>
        </p:nvSpPr>
        <p:spPr>
          <a:xfrm>
            <a:off x="971395" y="5282292"/>
            <a:ext cx="27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ont beaucoup achetés et très satisfaits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56253E-ECBB-6582-8C64-3EEFC1501CB2}"/>
              </a:ext>
            </a:extLst>
          </p:cNvPr>
          <p:cNvSpPr txBox="1"/>
          <p:nvPr/>
        </p:nvSpPr>
        <p:spPr>
          <a:xfrm>
            <a:off x="964532" y="4605573"/>
            <a:ext cx="309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n’ont pas fait d’achats depuis longtemps et qui ont peu acheté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2902843-8FB1-EE05-8280-207C1CD080DD}"/>
              </a:ext>
            </a:extLst>
          </p:cNvPr>
          <p:cNvSpPr/>
          <p:nvPr/>
        </p:nvSpPr>
        <p:spPr>
          <a:xfrm>
            <a:off x="561378" y="2606936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A1D8EE7-3C6A-87FA-001C-063235BAD1C7}"/>
              </a:ext>
            </a:extLst>
          </p:cNvPr>
          <p:cNvSpPr/>
          <p:nvPr/>
        </p:nvSpPr>
        <p:spPr>
          <a:xfrm>
            <a:off x="561378" y="3376130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75394DA-90A0-840C-2289-B8EE62C5F281}"/>
              </a:ext>
            </a:extLst>
          </p:cNvPr>
          <p:cNvSpPr/>
          <p:nvPr/>
        </p:nvSpPr>
        <p:spPr>
          <a:xfrm>
            <a:off x="561378" y="4061495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A693014-88A7-CF34-0B56-EE1109856957}"/>
              </a:ext>
            </a:extLst>
          </p:cNvPr>
          <p:cNvSpPr/>
          <p:nvPr/>
        </p:nvSpPr>
        <p:spPr>
          <a:xfrm>
            <a:off x="561378" y="4738214"/>
            <a:ext cx="310017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74EE265-84E7-85EC-F58E-8060506AD612}"/>
              </a:ext>
            </a:extLst>
          </p:cNvPr>
          <p:cNvSpPr/>
          <p:nvPr/>
        </p:nvSpPr>
        <p:spPr>
          <a:xfrm>
            <a:off x="540368" y="5414933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39C836B-AE83-C74D-2141-08BA620F7BC6}"/>
              </a:ext>
            </a:extLst>
          </p:cNvPr>
          <p:cNvSpPr/>
          <p:nvPr/>
        </p:nvSpPr>
        <p:spPr>
          <a:xfrm>
            <a:off x="540368" y="6093370"/>
            <a:ext cx="365760" cy="3288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159815D-253F-E17F-1E6E-35D69DFBF23A}"/>
              </a:ext>
            </a:extLst>
          </p:cNvPr>
          <p:cNvSpPr txBox="1"/>
          <p:nvPr/>
        </p:nvSpPr>
        <p:spPr>
          <a:xfrm>
            <a:off x="971395" y="5859935"/>
            <a:ext cx="2549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ont peu achetés et insatisfaits avec de nombreux jours de retards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BD1AE-F841-4088-EE12-987B73FE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36946"/>
            <a:ext cx="4992833" cy="344423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1FA8179-00AD-2FD0-D530-0BFBD2104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627" y="4895694"/>
            <a:ext cx="4412773" cy="17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32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70B2-58BA-87E3-A12B-1C109AAB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D0379D-077A-3998-B0C3-32D1A873367E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179B76-F2AA-A018-574A-77651E7515E0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539B1B-41EA-A3E0-E2E7-C4784B3E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169C08-5166-C5B1-0BC5-3FEABB5432EC}"/>
              </a:ext>
            </a:extLst>
          </p:cNvPr>
          <p:cNvSpPr txBox="1"/>
          <p:nvPr/>
        </p:nvSpPr>
        <p:spPr>
          <a:xfrm>
            <a:off x="600613" y="1168896"/>
            <a:ext cx="89544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Résumé des résultats : </a:t>
            </a:r>
          </a:p>
          <a:p>
            <a:endParaRPr lang="fr-FR" dirty="0"/>
          </a:p>
          <a:p>
            <a:r>
              <a:rPr lang="fr-FR" dirty="0"/>
              <a:t>- Nombre de clusters choisi :    </a:t>
            </a:r>
            <a:r>
              <a:rPr lang="fr-FR" sz="2400" b="1" dirty="0">
                <a:solidFill>
                  <a:srgbClr val="0070C0"/>
                </a:solidFill>
              </a:rPr>
              <a:t>6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Catégorisation des groupes de clients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DAFAFE-951E-EAD8-8844-2AA59673FB0F}"/>
              </a:ext>
            </a:extLst>
          </p:cNvPr>
          <p:cNvSpPr txBox="1"/>
          <p:nvPr/>
        </p:nvSpPr>
        <p:spPr>
          <a:xfrm>
            <a:off x="1003768" y="3557504"/>
            <a:ext cx="287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Clients peu dépensiers, très satisfaits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603085-7D99-37C0-C5AF-AC979CF10340}"/>
              </a:ext>
            </a:extLst>
          </p:cNvPr>
          <p:cNvSpPr txBox="1"/>
          <p:nvPr/>
        </p:nvSpPr>
        <p:spPr>
          <a:xfrm>
            <a:off x="1003768" y="4111254"/>
            <a:ext cx="2775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ont beaucoup acheté mais n’ont pas fait d’achats depuis longtemps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DC48C41-2E03-D015-790E-67748E3BC415}"/>
              </a:ext>
            </a:extLst>
          </p:cNvPr>
          <p:cNvSpPr txBox="1"/>
          <p:nvPr/>
        </p:nvSpPr>
        <p:spPr>
          <a:xfrm>
            <a:off x="1003768" y="5012063"/>
            <a:ext cx="5891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achètent très souvent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1D6C25-E96D-E066-9902-DB7156ECB515}"/>
              </a:ext>
            </a:extLst>
          </p:cNvPr>
          <p:cNvSpPr txBox="1"/>
          <p:nvPr/>
        </p:nvSpPr>
        <p:spPr>
          <a:xfrm>
            <a:off x="4629983" y="4218976"/>
            <a:ext cx="27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ont beaucoup achetés et très satisfaits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9C58AF9-BF94-F8E9-AEDE-BE8ED0263E05}"/>
              </a:ext>
            </a:extLst>
          </p:cNvPr>
          <p:cNvSpPr txBox="1"/>
          <p:nvPr/>
        </p:nvSpPr>
        <p:spPr>
          <a:xfrm>
            <a:off x="4629983" y="3449782"/>
            <a:ext cx="3047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n’ont pas achetés depuis longtemps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9911E9C-EC9C-055F-3654-BBCD206A7383}"/>
              </a:ext>
            </a:extLst>
          </p:cNvPr>
          <p:cNvSpPr/>
          <p:nvPr/>
        </p:nvSpPr>
        <p:spPr>
          <a:xfrm>
            <a:off x="600613" y="3553912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44EE9E0-A068-72F9-7EED-F923328F7D4E}"/>
              </a:ext>
            </a:extLst>
          </p:cNvPr>
          <p:cNvSpPr/>
          <p:nvPr/>
        </p:nvSpPr>
        <p:spPr>
          <a:xfrm>
            <a:off x="600613" y="4323106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BB7EEDA-0038-A958-3FDC-4C2F91446802}"/>
              </a:ext>
            </a:extLst>
          </p:cNvPr>
          <p:cNvSpPr/>
          <p:nvPr/>
        </p:nvSpPr>
        <p:spPr>
          <a:xfrm>
            <a:off x="600613" y="5008471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C44E67F0-67C9-D6C4-280D-C8F3139EC92A}"/>
              </a:ext>
            </a:extLst>
          </p:cNvPr>
          <p:cNvSpPr/>
          <p:nvPr/>
        </p:nvSpPr>
        <p:spPr>
          <a:xfrm>
            <a:off x="4176843" y="3553912"/>
            <a:ext cx="310017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A5E1F0C-2763-7980-F1F5-240DB338A436}"/>
              </a:ext>
            </a:extLst>
          </p:cNvPr>
          <p:cNvSpPr/>
          <p:nvPr/>
        </p:nvSpPr>
        <p:spPr>
          <a:xfrm>
            <a:off x="4148971" y="4323106"/>
            <a:ext cx="365760" cy="3149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1C3EE2D-8E1A-D952-C352-7DEE98F32B59}"/>
              </a:ext>
            </a:extLst>
          </p:cNvPr>
          <p:cNvSpPr/>
          <p:nvPr/>
        </p:nvSpPr>
        <p:spPr>
          <a:xfrm>
            <a:off x="4148971" y="5001543"/>
            <a:ext cx="365760" cy="32881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BF311-A644-ACA3-9A21-744B188C276D}"/>
              </a:ext>
            </a:extLst>
          </p:cNvPr>
          <p:cNvSpPr txBox="1"/>
          <p:nvPr/>
        </p:nvSpPr>
        <p:spPr>
          <a:xfrm>
            <a:off x="4629983" y="4796619"/>
            <a:ext cx="2549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Clients qui ont peu achetés et insatisfaits avec de nombreux jours de retards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85F3882-3349-9CBB-7AC7-F8E9817A6E5F}"/>
              </a:ext>
            </a:extLst>
          </p:cNvPr>
          <p:cNvSpPr txBox="1"/>
          <p:nvPr/>
        </p:nvSpPr>
        <p:spPr>
          <a:xfrm>
            <a:off x="8846348" y="1676727"/>
            <a:ext cx="230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 par clusters :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2ECFD910-9DBE-0F1E-7643-007E17889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608" y="2451173"/>
            <a:ext cx="3312377" cy="28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68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C4499-3872-17F2-5C3C-1761996E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8C0F0-238A-7598-B21A-3EC702AFFF48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EBF443-81CE-1E9B-8311-C9B41E06BBA9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BDA1BD-539E-0790-CAC9-91D1A6490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BE2F476-B161-7F7D-74E4-D30768EC158F}"/>
              </a:ext>
            </a:extLst>
          </p:cNvPr>
          <p:cNvSpPr txBox="1"/>
          <p:nvPr/>
        </p:nvSpPr>
        <p:spPr>
          <a:xfrm>
            <a:off x="1039265" y="1564576"/>
            <a:ext cx="478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Coefficients de silhouette de l’algorithme choisi :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6E7B0D-24EF-7517-3A15-387919C2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53" y="2381724"/>
            <a:ext cx="4788747" cy="336576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746C80D-FEE4-7EEA-54EB-71D8B7580EE4}"/>
              </a:ext>
            </a:extLst>
          </p:cNvPr>
          <p:cNvSpPr txBox="1"/>
          <p:nvPr/>
        </p:nvSpPr>
        <p:spPr>
          <a:xfrm>
            <a:off x="7025269" y="2136338"/>
            <a:ext cx="3958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Observations : </a:t>
            </a:r>
          </a:p>
          <a:p>
            <a:endParaRPr lang="fr-FR" dirty="0"/>
          </a:p>
          <a:p>
            <a:r>
              <a:rPr lang="fr-FR" dirty="0"/>
              <a:t>La segmentation en </a:t>
            </a:r>
            <a:r>
              <a:rPr lang="fr-FR" b="1" dirty="0">
                <a:solidFill>
                  <a:srgbClr val="933CE0"/>
                </a:solidFill>
              </a:rPr>
              <a:t>six clusters</a:t>
            </a:r>
            <a:r>
              <a:rPr lang="fr-FR" dirty="0">
                <a:solidFill>
                  <a:srgbClr val="933CE0"/>
                </a:solidFill>
              </a:rPr>
              <a:t> </a:t>
            </a:r>
            <a:r>
              <a:rPr lang="fr-FR" dirty="0"/>
              <a:t>montre une </a:t>
            </a:r>
            <a:r>
              <a:rPr lang="fr-FR" b="1" dirty="0"/>
              <a:t>cohésion modérée</a:t>
            </a:r>
            <a:r>
              <a:rPr lang="fr-FR" dirty="0"/>
              <a:t>, avec un score moyen de </a:t>
            </a:r>
            <a:r>
              <a:rPr lang="fr-FR" b="1" dirty="0"/>
              <a:t>silhouette de </a:t>
            </a:r>
            <a:r>
              <a:rPr lang="fr-FR" b="1" dirty="0">
                <a:solidFill>
                  <a:srgbClr val="933CE0"/>
                </a:solidFill>
              </a:rPr>
              <a:t>0,48</a:t>
            </a:r>
            <a:r>
              <a:rPr lang="fr-FR" dirty="0"/>
              <a:t>. La majorité des clusters sont bien définis, mais certains pourraient être améliorés en termes de </a:t>
            </a:r>
            <a:r>
              <a:rPr lang="fr-FR" b="1" dirty="0"/>
              <a:t>séparation</a:t>
            </a:r>
            <a:r>
              <a:rPr lang="fr-FR" dirty="0"/>
              <a:t> et de </a:t>
            </a:r>
            <a:r>
              <a:rPr lang="fr-FR" b="1" dirty="0"/>
              <a:t>compacité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6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0033-9741-84CB-0BBD-E275FEDC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1346B5-7D11-8F08-6875-7CEA6CC3646D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E6CFEE-67AB-57B2-0017-AA3285B17C01}"/>
              </a:ext>
            </a:extLst>
          </p:cNvPr>
          <p:cNvSpPr txBox="1"/>
          <p:nvPr/>
        </p:nvSpPr>
        <p:spPr>
          <a:xfrm>
            <a:off x="738182" y="97566"/>
            <a:ext cx="695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Troisième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Algorithme de classification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F4CE2C-B6FA-8453-1D36-0089B46E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AF8DBC8-1EC4-8ABD-F0BC-6EF061320886}"/>
              </a:ext>
            </a:extLst>
          </p:cNvPr>
          <p:cNvSpPr txBox="1"/>
          <p:nvPr/>
        </p:nvSpPr>
        <p:spPr>
          <a:xfrm>
            <a:off x="1039263" y="982212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Essais d’autres algorithmes :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0370B1-578E-6169-CBBB-F95B051E9FE6}"/>
              </a:ext>
            </a:extLst>
          </p:cNvPr>
          <p:cNvSpPr txBox="1"/>
          <p:nvPr/>
        </p:nvSpPr>
        <p:spPr>
          <a:xfrm>
            <a:off x="1682453" y="4973800"/>
            <a:ext cx="4963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Observations : </a:t>
            </a:r>
          </a:p>
          <a:p>
            <a:endParaRPr lang="fr-FR" sz="1400" dirty="0"/>
          </a:p>
          <a:p>
            <a:r>
              <a:rPr lang="fr-FR" sz="1400" dirty="0"/>
              <a:t>- 1/5 du jeu de données car très chronophage</a:t>
            </a:r>
          </a:p>
          <a:p>
            <a:r>
              <a:rPr lang="fr-FR" sz="1400" dirty="0"/>
              <a:t>- Clusters relativement équilibrés exceptés pour le cinquième cluster (50% du jeu de données)</a:t>
            </a:r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CA104A-9506-AF7D-BFE5-D70A48AD25FD}"/>
              </a:ext>
            </a:extLst>
          </p:cNvPr>
          <p:cNvSpPr txBox="1"/>
          <p:nvPr/>
        </p:nvSpPr>
        <p:spPr>
          <a:xfrm>
            <a:off x="7063252" y="4973800"/>
            <a:ext cx="48078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Observations : </a:t>
            </a:r>
          </a:p>
          <a:p>
            <a:endParaRPr lang="fr-FR" sz="1400" dirty="0"/>
          </a:p>
          <a:p>
            <a:r>
              <a:rPr lang="fr-FR" sz="1400" dirty="0"/>
              <a:t>- 6 clusters identifiés par l’algorithme</a:t>
            </a:r>
          </a:p>
          <a:p>
            <a:r>
              <a:rPr lang="fr-FR" sz="1400" dirty="0"/>
              <a:t>- Clusters relativement équilibrés</a:t>
            </a:r>
          </a:p>
          <a:p>
            <a:r>
              <a:rPr lang="fr-FR" sz="1400" dirty="0"/>
              <a:t>- Sur un échantillon de 20000, 3713 points identifiés comme du bruit (17% du jeu de données)</a:t>
            </a:r>
          </a:p>
          <a:p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FB5E478-8EFD-278B-25C7-053E2955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68" y="2114634"/>
            <a:ext cx="4301123" cy="262873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44F99B-49BC-3CFD-CD49-0D7588E8B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126" y="1959784"/>
            <a:ext cx="4807853" cy="29384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C7FC145-2BED-14A2-5AEC-CA3D6DAACC36}"/>
              </a:ext>
            </a:extLst>
          </p:cNvPr>
          <p:cNvSpPr txBox="1"/>
          <p:nvPr/>
        </p:nvSpPr>
        <p:spPr>
          <a:xfrm>
            <a:off x="1374468" y="1521040"/>
            <a:ext cx="4040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- Classification Ascendante Hiérarchique (CAH)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49EE93-8FB3-5B7A-071E-E90A8DDC2FEC}"/>
              </a:ext>
            </a:extLst>
          </p:cNvPr>
          <p:cNvSpPr txBox="1"/>
          <p:nvPr/>
        </p:nvSpPr>
        <p:spPr>
          <a:xfrm>
            <a:off x="8380022" y="152104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- DBSCAN</a:t>
            </a:r>
          </a:p>
        </p:txBody>
      </p:sp>
    </p:spTree>
    <p:extLst>
      <p:ext uri="{BB962C8B-B14F-4D97-AF65-F5344CB8AC3E}">
        <p14:creationId xmlns:p14="http://schemas.microsoft.com/office/powerpoint/2010/main" val="199010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19F0-6160-7B45-1ED6-8CC35C290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F6BD8-90CE-E2B6-EC48-6DE3E74EA0E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731F37-865F-3BD9-8360-A5F50CDB04A3}"/>
              </a:ext>
            </a:extLst>
          </p:cNvPr>
          <p:cNvSpPr txBox="1"/>
          <p:nvPr/>
        </p:nvSpPr>
        <p:spPr>
          <a:xfrm>
            <a:off x="1080652" y="106252"/>
            <a:ext cx="651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Quatrième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Contrat de maintenance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D208D6-97DD-01D6-A19C-E38060B6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2B56B5-A7C9-E344-5891-A263A9906CD6}"/>
              </a:ext>
            </a:extLst>
          </p:cNvPr>
          <p:cNvSpPr txBox="1"/>
          <p:nvPr/>
        </p:nvSpPr>
        <p:spPr>
          <a:xfrm>
            <a:off x="1430300" y="2779991"/>
            <a:ext cx="992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Olist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souhaite une recommandation de fréquence à laquelle la segmentation doit être mise à jour pour rester pertinente, afin de pouvoir effectuer un devis de contrat de maintenance.</a:t>
            </a:r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E4FFA979-89F0-92BD-BF6B-4D6A56C2FC39}"/>
              </a:ext>
            </a:extLst>
          </p:cNvPr>
          <p:cNvSpPr/>
          <p:nvPr/>
        </p:nvSpPr>
        <p:spPr>
          <a:xfrm flipV="1">
            <a:off x="825554" y="2827022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404E117-D8EC-3162-A67D-15C619B8A827}"/>
              </a:ext>
            </a:extLst>
          </p:cNvPr>
          <p:cNvSpPr txBox="1"/>
          <p:nvPr/>
        </p:nvSpPr>
        <p:spPr>
          <a:xfrm>
            <a:off x="825554" y="1581722"/>
            <a:ext cx="280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Rappel du contexte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979F57-FF7E-CB7F-EEEB-606B19CF92DB}"/>
              </a:ext>
            </a:extLst>
          </p:cNvPr>
          <p:cNvSpPr txBox="1"/>
          <p:nvPr/>
        </p:nvSpPr>
        <p:spPr>
          <a:xfrm>
            <a:off x="1430300" y="3867594"/>
            <a:ext cx="992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Utilité : Adaptation du modèle aux nouvelles données et amélioration continue des performances</a:t>
            </a:r>
            <a:endParaRPr lang="fr-FR" dirty="0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CC5FA240-84D2-F118-B6C8-87B8751485B1}"/>
              </a:ext>
            </a:extLst>
          </p:cNvPr>
          <p:cNvSpPr/>
          <p:nvPr/>
        </p:nvSpPr>
        <p:spPr>
          <a:xfrm flipV="1">
            <a:off x="825554" y="3863381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072FDD-6D3C-4B82-FAFF-0964C2574AF3}"/>
              </a:ext>
            </a:extLst>
          </p:cNvPr>
          <p:cNvSpPr txBox="1"/>
          <p:nvPr/>
        </p:nvSpPr>
        <p:spPr>
          <a:xfrm>
            <a:off x="1430300" y="5007142"/>
            <a:ext cx="992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Méthode utilisé :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Ajusted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Rand Index (ARI)</a:t>
            </a:r>
            <a:endParaRPr lang="fr-FR" dirty="0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0A82FA4-03B3-CFD9-3CFD-1346DD939608}"/>
              </a:ext>
            </a:extLst>
          </p:cNvPr>
          <p:cNvSpPr/>
          <p:nvPr/>
        </p:nvSpPr>
        <p:spPr>
          <a:xfrm flipV="1">
            <a:off x="825554" y="5002929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1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4E45-7E02-48C1-A4AD-48D9EFE1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075C5-5F1D-FA25-E426-13B9948A03A6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1CCBEB-3413-F7F5-BF43-7C647707116F}"/>
              </a:ext>
            </a:extLst>
          </p:cNvPr>
          <p:cNvSpPr txBox="1"/>
          <p:nvPr/>
        </p:nvSpPr>
        <p:spPr>
          <a:xfrm>
            <a:off x="4980326" y="52080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Présentation du Projet 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9F96825E-7BD8-1D6F-1F13-A39173280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7745687"/>
              </p:ext>
            </p:extLst>
          </p:nvPr>
        </p:nvGraphicFramePr>
        <p:xfrm>
          <a:off x="3844806" y="2188178"/>
          <a:ext cx="6943060" cy="3470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Image 1">
            <a:extLst>
              <a:ext uri="{FF2B5EF4-FFF2-40B4-BE49-F238E27FC236}">
                <a16:creationId xmlns:a16="http://schemas.microsoft.com/office/drawing/2014/main" id="{51EB073F-192F-A541-87D0-DF6431F79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133" y="1503802"/>
            <a:ext cx="1456945" cy="5844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D91373-7A53-44CB-8416-96C920B8D5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4134" y="2578101"/>
            <a:ext cx="1367064" cy="9801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6DB843E-0841-D8D2-993C-B33088512B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7850" y="4232970"/>
            <a:ext cx="1121228" cy="11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43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192A0-46EC-D655-0718-D3B958C9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4658AD-3B9D-C2D2-1542-D4FE1D0D0C75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748E03-E14C-FF80-EAED-B44A848BC9D9}"/>
              </a:ext>
            </a:extLst>
          </p:cNvPr>
          <p:cNvSpPr txBox="1"/>
          <p:nvPr/>
        </p:nvSpPr>
        <p:spPr>
          <a:xfrm>
            <a:off x="1080652" y="106252"/>
            <a:ext cx="651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Quatrième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Contrat de maintenance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B0664-0BF3-6ADB-FD5E-FD21EE86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61BEACE-60ED-9C81-71C2-1194FCA55588}"/>
              </a:ext>
            </a:extLst>
          </p:cNvPr>
          <p:cNvSpPr txBox="1"/>
          <p:nvPr/>
        </p:nvSpPr>
        <p:spPr>
          <a:xfrm>
            <a:off x="1080651" y="2152445"/>
            <a:ext cx="992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L'</a:t>
            </a:r>
            <a:r>
              <a:rPr lang="fr-FR" b="1" dirty="0"/>
              <a:t>ARI</a:t>
            </a:r>
            <a:r>
              <a:rPr lang="fr-FR" dirty="0"/>
              <a:t> (</a:t>
            </a:r>
            <a:r>
              <a:rPr lang="fr-FR" dirty="0" err="1"/>
              <a:t>Adjusted</a:t>
            </a:r>
            <a:r>
              <a:rPr lang="fr-FR" dirty="0"/>
              <a:t> Rand Index) mesure la similarité entre deux partitions, servant à évaluer la qualité des clusters générés par un algorithme de clustering.</a:t>
            </a:r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15D3D81C-C7D0-F33C-C452-4113805BE08E}"/>
              </a:ext>
            </a:extLst>
          </p:cNvPr>
          <p:cNvSpPr/>
          <p:nvPr/>
        </p:nvSpPr>
        <p:spPr>
          <a:xfrm flipV="1">
            <a:off x="431102" y="1325295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692BF7-0650-8A5D-253D-A6F128788464}"/>
              </a:ext>
            </a:extLst>
          </p:cNvPr>
          <p:cNvSpPr txBox="1"/>
          <p:nvPr/>
        </p:nvSpPr>
        <p:spPr>
          <a:xfrm>
            <a:off x="1080652" y="1289184"/>
            <a:ext cx="992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/>
              <a:t>Principe de l’ARI :</a:t>
            </a:r>
          </a:p>
        </p:txBody>
      </p:sp>
      <p:sp>
        <p:nvSpPr>
          <p:cNvPr id="6" name="Flèche à angle droit 5">
            <a:extLst>
              <a:ext uri="{FF2B5EF4-FFF2-40B4-BE49-F238E27FC236}">
                <a16:creationId xmlns:a16="http://schemas.microsoft.com/office/drawing/2014/main" id="{0F4307C7-5338-A18D-72CD-B12A7A771CEB}"/>
              </a:ext>
            </a:extLst>
          </p:cNvPr>
          <p:cNvSpPr/>
          <p:nvPr/>
        </p:nvSpPr>
        <p:spPr>
          <a:xfrm rot="5400000">
            <a:off x="1230084" y="3288813"/>
            <a:ext cx="282344" cy="280375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107AFF-3EF2-DC0C-D302-133806C40507}"/>
              </a:ext>
            </a:extLst>
          </p:cNvPr>
          <p:cNvSpPr txBox="1"/>
          <p:nvPr/>
        </p:nvSpPr>
        <p:spPr>
          <a:xfrm>
            <a:off x="1631372" y="3287828"/>
            <a:ext cx="78763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Comparaison de deux clusterings différents du même ensemble de données :</a:t>
            </a:r>
          </a:p>
          <a:p>
            <a:pPr algn="l">
              <a:buNone/>
            </a:pPr>
            <a:endParaRPr lang="fr-F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Clustering de « référence", c'est-à-dire le clustering que l'on considère comme étant le plus précis ou le plus pertinent.</a:t>
            </a:r>
            <a:b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fr-FR" sz="16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Clustering de comparaison : ici, le jeu de données où les commandes ont débuté une semaine après la première commande réalisée au sein du </a:t>
            </a:r>
            <a:r>
              <a:rPr lang="fr-FR" sz="16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dataset</a:t>
            </a:r>
            <a: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12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2CC9-00D6-64FB-A92D-951E0C55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2D7B30-B660-7A00-6EBF-F833B1858DF7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CCB759-DD6A-3E87-3016-D90909B29C8A}"/>
              </a:ext>
            </a:extLst>
          </p:cNvPr>
          <p:cNvSpPr txBox="1"/>
          <p:nvPr/>
        </p:nvSpPr>
        <p:spPr>
          <a:xfrm>
            <a:off x="1080652" y="106252"/>
            <a:ext cx="651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Quatrième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Contrat de maintenance</a:t>
            </a:r>
            <a:endParaRPr lang="fr-FR" sz="2800" b="0" i="0" dirty="0">
              <a:solidFill>
                <a:srgbClr val="212121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FCFB15-AA54-65A2-228D-FE38020FE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3753" y="106252"/>
            <a:ext cx="523220" cy="5232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E55D8BD-B3BF-5DDD-73A4-C0F728997378}"/>
              </a:ext>
            </a:extLst>
          </p:cNvPr>
          <p:cNvSpPr txBox="1"/>
          <p:nvPr/>
        </p:nvSpPr>
        <p:spPr>
          <a:xfrm>
            <a:off x="1080652" y="1045835"/>
            <a:ext cx="9921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fr-FR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L'ARI varie entre -1 et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 </a:t>
            </a:r>
            <a: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ARI de 1 	Clusterings identiques.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ARI de 0 	Clusterings aussi similaires que ce que l'on pourrait attendre du hasard.</a:t>
            </a:r>
            <a:endParaRPr lang="fr-FR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2A9EED0A-DF6C-CCF0-4BBC-3C6DB460B1F1}"/>
              </a:ext>
            </a:extLst>
          </p:cNvPr>
          <p:cNvSpPr/>
          <p:nvPr/>
        </p:nvSpPr>
        <p:spPr>
          <a:xfrm flipV="1">
            <a:off x="423753" y="1045835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830970E-EB6D-BE69-4D2C-16FBFD29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98" y="2499782"/>
            <a:ext cx="6449465" cy="41268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431ED31-FDA8-B90B-33A6-7590D2C0378B}"/>
              </a:ext>
            </a:extLst>
          </p:cNvPr>
          <p:cNvSpPr txBox="1"/>
          <p:nvPr/>
        </p:nvSpPr>
        <p:spPr>
          <a:xfrm>
            <a:off x="1080652" y="1954551"/>
            <a:ext cx="541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ARI élevé 		Forte concordance entre les clusters</a:t>
            </a:r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A4E90895-7D0A-F430-D0C3-33AFECF989F0}"/>
              </a:ext>
            </a:extLst>
          </p:cNvPr>
          <p:cNvSpPr/>
          <p:nvPr/>
        </p:nvSpPr>
        <p:spPr>
          <a:xfrm flipV="1">
            <a:off x="2138139" y="2032484"/>
            <a:ext cx="710635" cy="205040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C71A0BB0-C8EC-CDB8-446E-DE9AD57D7B3B}"/>
              </a:ext>
            </a:extLst>
          </p:cNvPr>
          <p:cNvSpPr/>
          <p:nvPr/>
        </p:nvSpPr>
        <p:spPr>
          <a:xfrm flipV="1">
            <a:off x="2138139" y="1400246"/>
            <a:ext cx="710635" cy="205040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BD069A8B-D23D-7D51-FC6E-6D1F47E7E00E}"/>
              </a:ext>
            </a:extLst>
          </p:cNvPr>
          <p:cNvSpPr/>
          <p:nvPr/>
        </p:nvSpPr>
        <p:spPr>
          <a:xfrm flipV="1">
            <a:off x="2138139" y="1682338"/>
            <a:ext cx="710635" cy="205040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15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3D615-A08D-9289-280F-E83CA283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4AA581-815D-1C42-5D14-7A2357B28201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93BE13-BF7D-5BAB-4EE3-A6442EBFAB93}"/>
              </a:ext>
            </a:extLst>
          </p:cNvPr>
          <p:cNvSpPr txBox="1"/>
          <p:nvPr/>
        </p:nvSpPr>
        <p:spPr>
          <a:xfrm>
            <a:off x="4691646" y="137029"/>
            <a:ext cx="1811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Conclusion </a:t>
            </a:r>
            <a:endParaRPr lang="fr-FR" sz="2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A9073F1-403B-E17C-B538-B48045F2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367" y="76352"/>
            <a:ext cx="744279" cy="7442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E896F1A-C208-6AB8-4DC1-0E7E6565C251}"/>
              </a:ext>
            </a:extLst>
          </p:cNvPr>
          <p:cNvSpPr txBox="1"/>
          <p:nvPr/>
        </p:nvSpPr>
        <p:spPr>
          <a:xfrm>
            <a:off x="1724628" y="1717501"/>
            <a:ext cx="334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Segmentation en </a:t>
            </a:r>
            <a:r>
              <a:rPr lang="fr-FR" sz="2000" b="1" dirty="0">
                <a:solidFill>
                  <a:srgbClr val="0070C0"/>
                </a:solidFill>
              </a:rPr>
              <a:t>6</a:t>
            </a:r>
            <a:r>
              <a:rPr lang="fr-FR" sz="2000" dirty="0"/>
              <a:t> clusters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6A4BAA-86D2-B963-A6BF-B38D89E8709D}"/>
              </a:ext>
            </a:extLst>
          </p:cNvPr>
          <p:cNvSpPr txBox="1"/>
          <p:nvPr/>
        </p:nvSpPr>
        <p:spPr>
          <a:xfrm>
            <a:off x="1724628" y="4875255"/>
            <a:ext cx="6567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Contrat de maintenance à renouveler toutes les </a:t>
            </a:r>
            <a:r>
              <a:rPr lang="fr-FR" sz="2000" b="1" dirty="0">
                <a:solidFill>
                  <a:srgbClr val="0070C0"/>
                </a:solidFill>
              </a:rPr>
              <a:t>12</a:t>
            </a:r>
            <a:r>
              <a:rPr lang="fr-FR" sz="2000" dirty="0"/>
              <a:t> semaines </a:t>
            </a:r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E1E060E5-D642-CF91-110B-5671A65C5CB1}"/>
              </a:ext>
            </a:extLst>
          </p:cNvPr>
          <p:cNvSpPr/>
          <p:nvPr/>
        </p:nvSpPr>
        <p:spPr>
          <a:xfrm>
            <a:off x="808320" y="1752752"/>
            <a:ext cx="744279" cy="32960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5599F7F0-900E-309D-E8A5-391F671E988A}"/>
              </a:ext>
            </a:extLst>
          </p:cNvPr>
          <p:cNvSpPr/>
          <p:nvPr/>
        </p:nvSpPr>
        <p:spPr>
          <a:xfrm>
            <a:off x="808319" y="4910505"/>
            <a:ext cx="744279" cy="32960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53F0AED-8E11-4081-C98B-D488A34BDC5E}"/>
              </a:ext>
            </a:extLst>
          </p:cNvPr>
          <p:cNvSpPr txBox="1"/>
          <p:nvPr/>
        </p:nvSpPr>
        <p:spPr>
          <a:xfrm>
            <a:off x="4319506" y="2904686"/>
            <a:ext cx="6141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- Clients peu dépensiers, très satisfaits (26,8% du CA)</a:t>
            </a:r>
          </a:p>
          <a:p>
            <a:r>
              <a:rPr lang="fr-FR" sz="1800" dirty="0"/>
              <a:t>- Clients qui n’ont pas achetés depuis longtemps (24% du CA)</a:t>
            </a:r>
          </a:p>
          <a:p>
            <a:r>
              <a:rPr lang="fr-FR" sz="1800" dirty="0"/>
              <a:t>- Clients qui ont beaucoup achetés et très satisfaits (27% du CA)</a:t>
            </a:r>
          </a:p>
        </p:txBody>
      </p:sp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15EFDE2F-F6F8-3A5A-0088-42C0FB108CB5}"/>
              </a:ext>
            </a:extLst>
          </p:cNvPr>
          <p:cNvSpPr/>
          <p:nvPr/>
        </p:nvSpPr>
        <p:spPr>
          <a:xfrm>
            <a:off x="808320" y="3183719"/>
            <a:ext cx="744279" cy="329609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309132-3B57-B025-E9D9-8D3ED9B8A3E8}"/>
              </a:ext>
            </a:extLst>
          </p:cNvPr>
          <p:cNvSpPr txBox="1"/>
          <p:nvPr/>
        </p:nvSpPr>
        <p:spPr>
          <a:xfrm>
            <a:off x="1724628" y="3181685"/>
            <a:ext cx="2671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Segments à privilégier : </a:t>
            </a:r>
          </a:p>
        </p:txBody>
      </p:sp>
    </p:spTree>
    <p:extLst>
      <p:ext uri="{BB962C8B-B14F-4D97-AF65-F5344CB8AC3E}">
        <p14:creationId xmlns:p14="http://schemas.microsoft.com/office/powerpoint/2010/main" val="2832674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0861E-2F6C-651C-8B87-EE447946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686BE7-D8FC-4D58-7C67-79B4F1F69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3584"/>
            <a:ext cx="9144000" cy="1810831"/>
          </a:xfrm>
        </p:spPr>
        <p:txBody>
          <a:bodyPr>
            <a:noAutofit/>
          </a:bodyPr>
          <a:lstStyle/>
          <a:p>
            <a:r>
              <a:rPr lang="fr-FR" sz="4000" dirty="0"/>
              <a:t>Merci pour votre attention.</a:t>
            </a:r>
            <a:br>
              <a:rPr lang="fr-FR" sz="4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6267E-636A-1340-778E-70D21CDCEC80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EE066-78CC-C8B4-3B0D-8AB92420520F}"/>
              </a:ext>
            </a:extLst>
          </p:cNvPr>
          <p:cNvSpPr/>
          <p:nvPr/>
        </p:nvSpPr>
        <p:spPr>
          <a:xfrm>
            <a:off x="0" y="6122276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98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33C97-12D9-1A93-3F74-ED055A265409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EDDC74-5AC3-587E-0BA1-FC45B3221FE7}"/>
              </a:ext>
            </a:extLst>
          </p:cNvPr>
          <p:cNvSpPr txBox="1"/>
          <p:nvPr/>
        </p:nvSpPr>
        <p:spPr>
          <a:xfrm>
            <a:off x="5090660" y="75474"/>
            <a:ext cx="201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Sommaire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586554-0D62-8567-E17B-9A72D2C7C8DC}"/>
              </a:ext>
            </a:extLst>
          </p:cNvPr>
          <p:cNvSpPr txBox="1"/>
          <p:nvPr/>
        </p:nvSpPr>
        <p:spPr>
          <a:xfrm>
            <a:off x="1304296" y="1326822"/>
            <a:ext cx="6492483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Résumé des étapes du projet :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algn="l">
              <a:lnSpc>
                <a:spcPct val="250000"/>
              </a:lnSpc>
            </a:pPr>
            <a:r>
              <a:rPr lang="fr-FR" dirty="0"/>
              <a:t>1) 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Scripts SQL</a:t>
            </a:r>
            <a:endParaRPr lang="fr-FR" dirty="0"/>
          </a:p>
          <a:p>
            <a:pPr algn="l">
              <a:lnSpc>
                <a:spcPct val="250000"/>
              </a:lnSpc>
            </a:pPr>
            <a:r>
              <a:rPr lang="fr-FR" dirty="0"/>
              <a:t>2) </a:t>
            </a: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Préparation des données et analyses exploratoires</a:t>
            </a:r>
          </a:p>
          <a:p>
            <a:pPr>
              <a:lnSpc>
                <a:spcPct val="250000"/>
              </a:lnSpc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3) Algorithmes de classification et visualisations des résultats</a:t>
            </a:r>
          </a:p>
          <a:p>
            <a:pPr>
              <a:lnSpc>
                <a:spcPct val="250000"/>
              </a:lnSpc>
            </a:pPr>
            <a:r>
              <a:rPr lang="fr-FR" dirty="0">
                <a:solidFill>
                  <a:srgbClr val="1F1F1F"/>
                </a:solidFill>
                <a:latin typeface="Roboto" panose="02000000000000000000" pitchFamily="2" charset="0"/>
              </a:rPr>
              <a:t>4) Contrat de maintenance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90F763D-654F-0FE7-EB97-0D136C4E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70" y="113202"/>
            <a:ext cx="509317" cy="5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1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FE68-7A7C-F253-D38C-8D98B4FBD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5059B-0089-1A1C-475E-EAAE65BD2DFE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FA83F6-94B5-7A32-E868-C72303E0672B}"/>
              </a:ext>
            </a:extLst>
          </p:cNvPr>
          <p:cNvSpPr txBox="1"/>
          <p:nvPr/>
        </p:nvSpPr>
        <p:spPr>
          <a:xfrm>
            <a:off x="1080652" y="75474"/>
            <a:ext cx="435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Scripts SQL</a:t>
            </a:r>
            <a:endParaRPr lang="fr-FR" sz="28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967CFC-7C53-A8C9-14BC-6C44B59D2008}"/>
              </a:ext>
            </a:extLst>
          </p:cNvPr>
          <p:cNvSpPr txBox="1"/>
          <p:nvPr/>
        </p:nvSpPr>
        <p:spPr>
          <a:xfrm>
            <a:off x="1319048" y="1598724"/>
            <a:ext cx="955390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2400" b="1" i="0" dirty="0">
                <a:solidFill>
                  <a:srgbClr val="271A38"/>
                </a:solidFill>
                <a:effectLst/>
                <a:latin typeface="Inter"/>
              </a:rPr>
              <a:t>Quatre questions :</a:t>
            </a: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endParaRPr lang="fr-FR" sz="2000" b="0" i="0" dirty="0">
              <a:solidFill>
                <a:srgbClr val="271A38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1F1F1F"/>
                </a:solidFill>
                <a:latin typeface="Roboto" panose="02000000000000000000" pitchFamily="2" charset="0"/>
              </a:rPr>
              <a:t>  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En excluant les commandes annulées, quelles sont les commandes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récentes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de moins de 3 mois que les clients ont reçues avec au moins 3 jours de retard ? </a:t>
            </a:r>
            <a:br>
              <a:rPr lang="fr-FR" dirty="0">
                <a:solidFill>
                  <a:srgbClr val="271A38"/>
                </a:solidFill>
                <a:latin typeface="Inter"/>
              </a:rPr>
            </a:b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 Qui sont les vendeurs ayant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génére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́ un chiffre d'affaires de plus de 100 000 Real sur des commandes livrées via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Olist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? </a:t>
            </a:r>
            <a:br>
              <a:rPr lang="fr-FR" dirty="0">
                <a:solidFill>
                  <a:srgbClr val="271A38"/>
                </a:solidFill>
                <a:latin typeface="Inter"/>
              </a:rPr>
            </a:b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 Qui sont les nouveaux vendeurs (moins de 3 mois d'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anciennete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́) qui sont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déja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̀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très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engagés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avec la plateforme (ayant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déja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̀ vendu plus de 30 produits) ? </a:t>
            </a:r>
            <a:br>
              <a:rPr lang="fr-FR" dirty="0">
                <a:solidFill>
                  <a:srgbClr val="271A38"/>
                </a:solidFill>
                <a:latin typeface="Inter"/>
              </a:rPr>
            </a:b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 Question : Quels sont les 5 codes postaux, enregistrant plus de 30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reviews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, avec le pire </a:t>
            </a:r>
            <a:r>
              <a:rPr lang="fr-FR" dirty="0" err="1">
                <a:solidFill>
                  <a:srgbClr val="271A38"/>
                </a:solidFill>
                <a:latin typeface="Inter"/>
              </a:rPr>
              <a:t>review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score moyen sur les 12 derniers mois ? </a:t>
            </a:r>
          </a:p>
        </p:txBody>
      </p:sp>
      <p:sp>
        <p:nvSpPr>
          <p:cNvPr id="12" name="Flèche vers la droite 11">
            <a:extLst>
              <a:ext uri="{FF2B5EF4-FFF2-40B4-BE49-F238E27FC236}">
                <a16:creationId xmlns:a16="http://schemas.microsoft.com/office/drawing/2014/main" id="{C8F21118-3DB3-8CF8-786A-38B205A5326E}"/>
              </a:ext>
            </a:extLst>
          </p:cNvPr>
          <p:cNvSpPr/>
          <p:nvPr/>
        </p:nvSpPr>
        <p:spPr>
          <a:xfrm>
            <a:off x="432066" y="1599462"/>
            <a:ext cx="715491" cy="381562"/>
          </a:xfrm>
          <a:prstGeom prst="rightArrow">
            <a:avLst/>
          </a:prstGeom>
          <a:gradFill flip="none" rotWithShape="1">
            <a:gsLst>
              <a:gs pos="0">
                <a:srgbClr val="933CE0">
                  <a:tint val="66000"/>
                  <a:satMod val="160000"/>
                </a:srgbClr>
              </a:gs>
              <a:gs pos="50000">
                <a:srgbClr val="933CE0">
                  <a:tint val="44500"/>
                  <a:satMod val="160000"/>
                </a:srgbClr>
              </a:gs>
              <a:gs pos="100000">
                <a:srgbClr val="933CE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C46038C-E779-C0B4-1D32-296C1947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066" y="106252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C807-1165-E38B-65A2-48B96DBC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CD3967-16D5-DF19-95E6-9E9679336F7D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FDBE58B4-13CE-7F97-E893-28DF0A78DA40}"/>
              </a:ext>
            </a:extLst>
          </p:cNvPr>
          <p:cNvSpPr/>
          <p:nvPr/>
        </p:nvSpPr>
        <p:spPr>
          <a:xfrm flipV="1">
            <a:off x="951938" y="1239937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B212BF-266F-E992-3A8C-79BA2159CFCD}"/>
              </a:ext>
            </a:extLst>
          </p:cNvPr>
          <p:cNvSpPr txBox="1"/>
          <p:nvPr/>
        </p:nvSpPr>
        <p:spPr>
          <a:xfrm>
            <a:off x="1442097" y="1156393"/>
            <a:ext cx="5145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9 Bases de données à rassembler en une seule 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DBBAA54-216F-5B86-5541-7806E3AB8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19" y="2315727"/>
            <a:ext cx="6650421" cy="401068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53B79DD-28D9-5085-8314-43817190B801}"/>
              </a:ext>
            </a:extLst>
          </p:cNvPr>
          <p:cNvSpPr txBox="1"/>
          <p:nvPr/>
        </p:nvSpPr>
        <p:spPr>
          <a:xfrm>
            <a:off x="8723613" y="3772769"/>
            <a:ext cx="3150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  </a:t>
            </a:r>
            <a:r>
              <a:rPr lang="fr-FR" dirty="0" err="1"/>
              <a:t>product_category_name</a:t>
            </a:r>
            <a:r>
              <a:rPr lang="fr-FR" dirty="0"/>
              <a:t> </a:t>
            </a:r>
          </a:p>
          <a:p>
            <a:r>
              <a:rPr lang="fr-FR" dirty="0"/>
              <a:t>Pour la traduction de l’espagnol</a:t>
            </a:r>
          </a:p>
          <a:p>
            <a:r>
              <a:rPr lang="fr-FR" dirty="0"/>
              <a:t>À l’anglais</a:t>
            </a:r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47031853-5C5C-224D-69CC-E25B5E11CE3D}"/>
              </a:ext>
            </a:extLst>
          </p:cNvPr>
          <p:cNvSpPr/>
          <p:nvPr/>
        </p:nvSpPr>
        <p:spPr>
          <a:xfrm flipV="1">
            <a:off x="951937" y="1592964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571BAD0-8A1B-F91D-7031-6E19B157D8C8}"/>
              </a:ext>
            </a:extLst>
          </p:cNvPr>
          <p:cNvSpPr txBox="1"/>
          <p:nvPr/>
        </p:nvSpPr>
        <p:spPr>
          <a:xfrm>
            <a:off x="1442097" y="1494948"/>
            <a:ext cx="9113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Données concernées : Clients, vendeurs, commandes, produits commandés et </a:t>
            </a:r>
            <a:r>
              <a:rPr lang="fr-FR" sz="2000" dirty="0" err="1"/>
              <a:t>reviews</a:t>
            </a:r>
            <a:endParaRPr lang="fr-FR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D1FDF50-856C-C5E1-1DB6-3568EC26298E}"/>
              </a:ext>
            </a:extLst>
          </p:cNvPr>
          <p:cNvSpPr txBox="1"/>
          <p:nvPr/>
        </p:nvSpPr>
        <p:spPr>
          <a:xfrm>
            <a:off x="1080652" y="75474"/>
            <a:ext cx="435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Première étape : </a:t>
            </a:r>
            <a:r>
              <a:rPr lang="fr-FR" sz="2800" b="0" i="0" dirty="0">
                <a:solidFill>
                  <a:srgbClr val="1F1F1F"/>
                </a:solidFill>
                <a:effectLst/>
              </a:rPr>
              <a:t>Scripts SQL</a:t>
            </a:r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43B1BA-E1A7-A86D-8A27-71BE907B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8717" y="106252"/>
            <a:ext cx="523220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DD77-95E6-6E2D-8ED9-2BD08F70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A57AE-F2C6-5AE7-A215-E6AE471977E3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3C052C-D5BC-782D-8A87-33EC07698B8B}"/>
              </a:ext>
            </a:extLst>
          </p:cNvPr>
          <p:cNvSpPr txBox="1"/>
          <p:nvPr/>
        </p:nvSpPr>
        <p:spPr>
          <a:xfrm>
            <a:off x="738182" y="97566"/>
            <a:ext cx="1152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Préparation et première analyse exploratoire des données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81BCE6B-3FA2-C58D-3D5F-BD143FA57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78E241-F74C-0206-FE2D-49DD7FB0855A}"/>
              </a:ext>
            </a:extLst>
          </p:cNvPr>
          <p:cNvSpPr txBox="1"/>
          <p:nvPr/>
        </p:nvSpPr>
        <p:spPr>
          <a:xfrm>
            <a:off x="1297756" y="2964322"/>
            <a:ext cx="852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Premières analyses simples et création des variables RFM (Récence/Fréquence/Montant)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7D0B6B-74B0-261B-E04C-9E0CB1027526}"/>
              </a:ext>
            </a:extLst>
          </p:cNvPr>
          <p:cNvSpPr txBox="1"/>
          <p:nvPr/>
        </p:nvSpPr>
        <p:spPr>
          <a:xfrm>
            <a:off x="1360439" y="4605121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271A38"/>
                </a:solidFill>
                <a:latin typeface="Inter"/>
              </a:rPr>
              <a:t>Visualisations des différents groupes de clients trouvés</a:t>
            </a:r>
          </a:p>
          <a:p>
            <a:endParaRPr lang="fr-FR" dirty="0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3715B318-BBC9-64B4-1F32-37EA6B502F1B}"/>
              </a:ext>
            </a:extLst>
          </p:cNvPr>
          <p:cNvSpPr/>
          <p:nvPr/>
        </p:nvSpPr>
        <p:spPr>
          <a:xfrm flipV="1">
            <a:off x="738182" y="2961645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 vers la droite 1">
            <a:extLst>
              <a:ext uri="{FF2B5EF4-FFF2-40B4-BE49-F238E27FC236}">
                <a16:creationId xmlns:a16="http://schemas.microsoft.com/office/drawing/2014/main" id="{DDE62446-03E5-7650-783B-70F6D186A432}"/>
              </a:ext>
            </a:extLst>
          </p:cNvPr>
          <p:cNvSpPr/>
          <p:nvPr/>
        </p:nvSpPr>
        <p:spPr>
          <a:xfrm flipV="1">
            <a:off x="738182" y="4614241"/>
            <a:ext cx="559574" cy="377759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C629D2-23B1-37F6-0C4F-2DCFEF1C59EA}"/>
              </a:ext>
            </a:extLst>
          </p:cNvPr>
          <p:cNvSpPr txBox="1"/>
          <p:nvPr/>
        </p:nvSpPr>
        <p:spPr>
          <a:xfrm>
            <a:off x="738182" y="1615254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Deux parties :</a:t>
            </a:r>
          </a:p>
        </p:txBody>
      </p:sp>
    </p:spTree>
    <p:extLst>
      <p:ext uri="{BB962C8B-B14F-4D97-AF65-F5344CB8AC3E}">
        <p14:creationId xmlns:p14="http://schemas.microsoft.com/office/powerpoint/2010/main" val="11199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0A297-69A7-4BBA-420D-57D9C593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CB084-3120-A213-C01F-D7A66A49AB72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ABECAC-2E9A-42E8-2995-5447C601DD0E}"/>
              </a:ext>
            </a:extLst>
          </p:cNvPr>
          <p:cNvSpPr txBox="1"/>
          <p:nvPr/>
        </p:nvSpPr>
        <p:spPr>
          <a:xfrm>
            <a:off x="738182" y="97566"/>
            <a:ext cx="1152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Préparation et première analyse exploratoire des données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01955E-F532-620A-54B1-0C016CF8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CB9A6E57-BAE4-D501-32DE-C8ACB66AA21B}"/>
              </a:ext>
            </a:extLst>
          </p:cNvPr>
          <p:cNvSpPr/>
          <p:nvPr/>
        </p:nvSpPr>
        <p:spPr>
          <a:xfrm flipV="1">
            <a:off x="1442098" y="4830537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6F2BE7-9A3C-8E63-01E5-6042797D6664}"/>
              </a:ext>
            </a:extLst>
          </p:cNvPr>
          <p:cNvSpPr txBox="1"/>
          <p:nvPr/>
        </p:nvSpPr>
        <p:spPr>
          <a:xfrm>
            <a:off x="1932257" y="4746993"/>
            <a:ext cx="5140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Majoritairement, les commandes arrivent en avance.</a:t>
            </a:r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FAA9E358-448D-BFBD-6455-2977D8BF71F0}"/>
              </a:ext>
            </a:extLst>
          </p:cNvPr>
          <p:cNvSpPr/>
          <p:nvPr/>
        </p:nvSpPr>
        <p:spPr>
          <a:xfrm flipV="1">
            <a:off x="1442097" y="5440785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FF6BAA-2CC9-5079-92F9-C117836D6320}"/>
              </a:ext>
            </a:extLst>
          </p:cNvPr>
          <p:cNvSpPr txBox="1"/>
          <p:nvPr/>
        </p:nvSpPr>
        <p:spPr>
          <a:xfrm>
            <a:off x="1932257" y="5342769"/>
            <a:ext cx="564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Plus elles arrivent en retard, plus le </a:t>
            </a:r>
            <a:r>
              <a:rPr lang="fr-FR" dirty="0" err="1"/>
              <a:t>review_score</a:t>
            </a:r>
            <a:r>
              <a:rPr lang="fr-FR" dirty="0"/>
              <a:t> sera bas.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7AD773-5993-819E-7CBA-26FD789F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97" y="1422209"/>
            <a:ext cx="3908193" cy="27597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B2810BE-49D8-70C2-36D2-24D544D18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210" y="1351034"/>
            <a:ext cx="4560410" cy="316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8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BEB9A-23A3-8D38-899E-FA7E6DBB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286AD4-6563-9230-247B-2ECA19D7CE83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06E2EA5-0825-949D-4094-555155F8307A}"/>
              </a:ext>
            </a:extLst>
          </p:cNvPr>
          <p:cNvSpPr txBox="1"/>
          <p:nvPr/>
        </p:nvSpPr>
        <p:spPr>
          <a:xfrm>
            <a:off x="738182" y="97566"/>
            <a:ext cx="1152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Préparation et première analyse exploratoire des données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8D34F9-63F2-A5FE-F229-461EC978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B91C2AD-56B4-0161-B38C-E8DC151E7DB0}"/>
              </a:ext>
            </a:extLst>
          </p:cNvPr>
          <p:cNvSpPr txBox="1"/>
          <p:nvPr/>
        </p:nvSpPr>
        <p:spPr>
          <a:xfrm>
            <a:off x="4304371" y="1376504"/>
            <a:ext cx="404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Review</a:t>
            </a:r>
            <a:r>
              <a:rPr lang="fr-FR" dirty="0"/>
              <a:t> score des catégories de produits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97F1B95-CD3A-51DB-E4CC-977C86F45FE6}"/>
              </a:ext>
            </a:extLst>
          </p:cNvPr>
          <p:cNvSpPr txBox="1"/>
          <p:nvPr/>
        </p:nvSpPr>
        <p:spPr>
          <a:xfrm>
            <a:off x="1329291" y="2303083"/>
            <a:ext cx="379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Les 10 produits les moins bien notés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CC7041-F200-92B6-F070-CC06E4DCD42D}"/>
              </a:ext>
            </a:extLst>
          </p:cNvPr>
          <p:cNvSpPr txBox="1"/>
          <p:nvPr/>
        </p:nvSpPr>
        <p:spPr>
          <a:xfrm>
            <a:off x="7063081" y="2303083"/>
            <a:ext cx="337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 Les 10 produits les mieux notés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264E472-18CB-B446-DA6F-CE5B8E60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27" y="3187470"/>
            <a:ext cx="4931412" cy="23931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C0940C-2C40-5467-1043-6F88F7060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37" y="3247773"/>
            <a:ext cx="4881137" cy="23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0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35EFF-DA6C-B482-FC9D-C8DC0CFAF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B53D43-0557-5212-FF3D-122283673655}"/>
              </a:ext>
            </a:extLst>
          </p:cNvPr>
          <p:cNvSpPr/>
          <p:nvPr/>
        </p:nvSpPr>
        <p:spPr>
          <a:xfrm>
            <a:off x="0" y="0"/>
            <a:ext cx="12192000" cy="735724"/>
          </a:xfrm>
          <a:prstGeom prst="rect">
            <a:avLst/>
          </a:prstGeom>
          <a:gradFill flip="none" rotWithShape="1">
            <a:gsLst>
              <a:gs pos="0">
                <a:srgbClr val="7933B1">
                  <a:tint val="66000"/>
                  <a:satMod val="160000"/>
                </a:srgbClr>
              </a:gs>
              <a:gs pos="50000">
                <a:srgbClr val="7933B1">
                  <a:tint val="44500"/>
                  <a:satMod val="160000"/>
                </a:srgbClr>
              </a:gs>
              <a:gs pos="100000">
                <a:srgbClr val="7933B1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3B77A8-EBC7-D049-33FB-6544236EA30F}"/>
              </a:ext>
            </a:extLst>
          </p:cNvPr>
          <p:cNvSpPr txBox="1"/>
          <p:nvPr/>
        </p:nvSpPr>
        <p:spPr>
          <a:xfrm>
            <a:off x="738182" y="97566"/>
            <a:ext cx="11527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2800" b="1" i="0" dirty="0">
                <a:solidFill>
                  <a:srgbClr val="212121"/>
                </a:solidFill>
                <a:effectLst/>
              </a:rPr>
              <a:t>Deuxième étape : </a:t>
            </a:r>
            <a:r>
              <a:rPr lang="fr-FR" sz="2800" b="1" i="0" dirty="0">
                <a:solidFill>
                  <a:srgbClr val="1F1F1F"/>
                </a:solidFill>
                <a:effectLst/>
              </a:rPr>
              <a:t>Préparation et première analyse exploratoire des données</a:t>
            </a:r>
            <a:endParaRPr lang="fr-FR" sz="2800" b="0" i="0" dirty="0">
              <a:solidFill>
                <a:srgbClr val="1F1F1F"/>
              </a:solidFill>
              <a:effectLst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D6C3434-F440-9FB8-DAD0-3C22F840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8" y="111438"/>
            <a:ext cx="523220" cy="5232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11DA54-2353-50D2-4E78-EB54EE5A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02" y="1056349"/>
            <a:ext cx="4251588" cy="2687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B48DA10-B55F-6B47-62C4-8B6512DE2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02" y="4018384"/>
            <a:ext cx="3934205" cy="251676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66A3C1E-ADDF-AC0D-B3D6-6CADEA38C0B4}"/>
              </a:ext>
            </a:extLst>
          </p:cNvPr>
          <p:cNvSpPr txBox="1"/>
          <p:nvPr/>
        </p:nvSpPr>
        <p:spPr>
          <a:xfrm>
            <a:off x="970240" y="1438507"/>
            <a:ext cx="302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Première segmentation RFM :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389E972C-D318-8B88-50DF-DA251CD62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2" y="2027463"/>
            <a:ext cx="5006123" cy="1782438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602AED88-4B06-5E61-B774-AFA87D15C0B5}"/>
              </a:ext>
            </a:extLst>
          </p:cNvPr>
          <p:cNvSpPr txBox="1"/>
          <p:nvPr/>
        </p:nvSpPr>
        <p:spPr>
          <a:xfrm>
            <a:off x="858606" y="4168651"/>
            <a:ext cx="45543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11 catégories de clients basés sur deux indicateurs :</a:t>
            </a:r>
          </a:p>
          <a:p>
            <a:endParaRPr lang="fr-FR" sz="1600" b="1" dirty="0"/>
          </a:p>
          <a:p>
            <a:endParaRPr lang="fr-FR" sz="1600" b="1" dirty="0"/>
          </a:p>
          <a:p>
            <a:endParaRPr lang="fr-FR" sz="1600" b="1" dirty="0"/>
          </a:p>
          <a:p>
            <a:endParaRPr lang="fr-FR" sz="1600" b="1" dirty="0"/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53FAB81E-7306-57E9-2BA8-2BF3933C1DC8}"/>
              </a:ext>
            </a:extLst>
          </p:cNvPr>
          <p:cNvSpPr/>
          <p:nvPr/>
        </p:nvSpPr>
        <p:spPr>
          <a:xfrm flipV="1">
            <a:off x="456757" y="4221418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a droite 26">
            <a:extLst>
              <a:ext uri="{FF2B5EF4-FFF2-40B4-BE49-F238E27FC236}">
                <a16:creationId xmlns:a16="http://schemas.microsoft.com/office/drawing/2014/main" id="{F358B1E7-6F2D-F823-8E28-0B43F4F64BB6}"/>
              </a:ext>
            </a:extLst>
          </p:cNvPr>
          <p:cNvSpPr/>
          <p:nvPr/>
        </p:nvSpPr>
        <p:spPr>
          <a:xfrm flipV="1">
            <a:off x="456758" y="1506662"/>
            <a:ext cx="401849" cy="233021"/>
          </a:xfrm>
          <a:prstGeom prst="rightArrow">
            <a:avLst/>
          </a:prstGeom>
          <a:solidFill>
            <a:srgbClr val="7933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à angle droit 28">
            <a:extLst>
              <a:ext uri="{FF2B5EF4-FFF2-40B4-BE49-F238E27FC236}">
                <a16:creationId xmlns:a16="http://schemas.microsoft.com/office/drawing/2014/main" id="{3CB15767-7928-E8BF-F132-EB488A5CAC9A}"/>
              </a:ext>
            </a:extLst>
          </p:cNvPr>
          <p:cNvSpPr/>
          <p:nvPr/>
        </p:nvSpPr>
        <p:spPr>
          <a:xfrm rot="5400000">
            <a:off x="1015652" y="4869519"/>
            <a:ext cx="233023" cy="231220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à angle droit 29">
            <a:extLst>
              <a:ext uri="{FF2B5EF4-FFF2-40B4-BE49-F238E27FC236}">
                <a16:creationId xmlns:a16="http://schemas.microsoft.com/office/drawing/2014/main" id="{6DD809BF-62EA-B4FA-30EB-48B7769E7ED9}"/>
              </a:ext>
            </a:extLst>
          </p:cNvPr>
          <p:cNvSpPr/>
          <p:nvPr/>
        </p:nvSpPr>
        <p:spPr>
          <a:xfrm rot="5400000">
            <a:off x="1015651" y="5569486"/>
            <a:ext cx="233023" cy="231221"/>
          </a:xfrm>
          <a:prstGeom prst="bent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F444EE6-9EC2-D39E-DCCE-BA5D868FCC84}"/>
              </a:ext>
            </a:extLst>
          </p:cNvPr>
          <p:cNvSpPr txBox="1"/>
          <p:nvPr/>
        </p:nvSpPr>
        <p:spPr>
          <a:xfrm>
            <a:off x="1247773" y="5553645"/>
            <a:ext cx="307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 </a:t>
            </a:r>
            <a:r>
              <a:rPr lang="fr-FR" sz="1600" b="1" dirty="0"/>
              <a:t>Fréquence et Montant des achats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2A9D293-D139-CAB6-1F98-B256EC380B81}"/>
              </a:ext>
            </a:extLst>
          </p:cNvPr>
          <p:cNvSpPr txBox="1"/>
          <p:nvPr/>
        </p:nvSpPr>
        <p:spPr>
          <a:xfrm>
            <a:off x="1247773" y="4868617"/>
            <a:ext cx="23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/>
              <a:t> </a:t>
            </a:r>
            <a:r>
              <a:rPr lang="fr-FR" sz="1600" b="1" dirty="0"/>
              <a:t>Récence du dernier achat</a:t>
            </a:r>
          </a:p>
        </p:txBody>
      </p:sp>
    </p:spTree>
    <p:extLst>
      <p:ext uri="{BB962C8B-B14F-4D97-AF65-F5344CB8AC3E}">
        <p14:creationId xmlns:p14="http://schemas.microsoft.com/office/powerpoint/2010/main" val="3445329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57233</TotalTime>
  <Words>1271</Words>
  <Application>Microsoft Macintosh PowerPoint</Application>
  <PresentationFormat>Grand écran</PresentationFormat>
  <Paragraphs>160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Inter</vt:lpstr>
      <vt:lpstr>Marianne</vt:lpstr>
      <vt:lpstr>Roboto</vt:lpstr>
      <vt:lpstr>Thème Office</vt:lpstr>
      <vt:lpstr>Projet numéro 5 : Segmentez des clients d'un site e-commerce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Zilliox</dc:creator>
  <cp:lastModifiedBy>Thomas Zilliox</cp:lastModifiedBy>
  <cp:revision>69</cp:revision>
  <dcterms:created xsi:type="dcterms:W3CDTF">2024-10-21T20:04:27Z</dcterms:created>
  <dcterms:modified xsi:type="dcterms:W3CDTF">2025-03-15T08:18:28Z</dcterms:modified>
</cp:coreProperties>
</file>