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57" r:id="rId5"/>
    <p:sldId id="262" r:id="rId6"/>
    <p:sldId id="263" r:id="rId7"/>
    <p:sldId id="261" r:id="rId8"/>
    <p:sldId id="260"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7E25CF-9160-B949-88B9-8F9D83FA6178}"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fr-FR"/>
        </a:p>
      </dgm:t>
    </dgm:pt>
    <dgm:pt modelId="{F611FA61-0CDC-C145-8B48-203008401A6E}">
      <dgm:prSet phldrT="[Texte]" custT="1"/>
      <dgm:spPr/>
      <dgm:t>
        <a:bodyPr anchor="ctr"/>
        <a:lstStyle/>
        <a:p>
          <a:r>
            <a:rPr lang="fr-FR" sz="1200" dirty="0"/>
            <a:t>Les outils de visualisation des coûts pour Azure ainsi que pour AWS ne sont pas centralisés, et ne sont pas regroupés par famille de service selon la norme FOCUS, qui normalise les coûts du cloud.</a:t>
          </a:r>
        </a:p>
      </dgm:t>
    </dgm:pt>
    <dgm:pt modelId="{7D8380A1-B842-B040-B81A-9D0FC5EBFC4C}" type="parTrans" cxnId="{6A5B27F3-5325-824D-8897-98BB54CF1072}">
      <dgm:prSet/>
      <dgm:spPr/>
      <dgm:t>
        <a:bodyPr/>
        <a:lstStyle/>
        <a:p>
          <a:endParaRPr lang="fr-FR"/>
        </a:p>
      </dgm:t>
    </dgm:pt>
    <dgm:pt modelId="{DE338339-AF86-AE48-8214-96DEB7A94B17}" type="sibTrans" cxnId="{6A5B27F3-5325-824D-8897-98BB54CF1072}">
      <dgm:prSet/>
      <dgm:spPr/>
      <dgm:t>
        <a:bodyPr/>
        <a:lstStyle/>
        <a:p>
          <a:endParaRPr lang="fr-FR"/>
        </a:p>
      </dgm:t>
    </dgm:pt>
    <dgm:pt modelId="{FA8D987F-7DD5-3841-8F42-FA63984981AF}">
      <dgm:prSet phldrT="[Texte]" custT="1"/>
      <dgm:spPr/>
      <dgm:t>
        <a:bodyPr/>
        <a:lstStyle/>
        <a:p>
          <a:r>
            <a:rPr lang="fr-FR" sz="3200" dirty="0"/>
            <a:t>Solutions</a:t>
          </a:r>
          <a:endParaRPr lang="fr-FR" sz="5400" dirty="0"/>
        </a:p>
      </dgm:t>
    </dgm:pt>
    <dgm:pt modelId="{C03EDFC7-710F-0F46-904D-8A3703723082}" type="parTrans" cxnId="{FF68177B-D2C0-CF4C-B11F-C49E8E90A17A}">
      <dgm:prSet/>
      <dgm:spPr/>
      <dgm:t>
        <a:bodyPr/>
        <a:lstStyle/>
        <a:p>
          <a:endParaRPr lang="fr-FR"/>
        </a:p>
      </dgm:t>
    </dgm:pt>
    <dgm:pt modelId="{199EEE03-10B8-5A4D-8203-5EA1B18F9D18}" type="sibTrans" cxnId="{FF68177B-D2C0-CF4C-B11F-C49E8E90A17A}">
      <dgm:prSet/>
      <dgm:spPr/>
      <dgm:t>
        <a:bodyPr/>
        <a:lstStyle/>
        <a:p>
          <a:endParaRPr lang="fr-FR"/>
        </a:p>
      </dgm:t>
    </dgm:pt>
    <dgm:pt modelId="{57A6099B-C252-F646-AD50-7315B1A04DAC}">
      <dgm:prSet phldrT="[Texte]" custT="1"/>
      <dgm:spPr/>
      <dgm:t>
        <a:bodyPr anchor="ctr"/>
        <a:lstStyle/>
        <a:p>
          <a:r>
            <a:rPr lang="fr-FR" sz="1200" b="0" i="0" dirty="0"/>
            <a:t>Créer un </a:t>
          </a:r>
          <a:r>
            <a:rPr lang="fr-FR" sz="1200" b="0" i="0" dirty="0" err="1"/>
            <a:t>dashboard</a:t>
          </a:r>
          <a:r>
            <a:rPr lang="fr-FR" sz="1200" b="0" i="0" dirty="0"/>
            <a:t> Power BI afin de permettre aux équipes d’observer les coûts du cloud par famille de service.</a:t>
          </a:r>
          <a:endParaRPr lang="fr-FR" sz="1200" dirty="0"/>
        </a:p>
      </dgm:t>
    </dgm:pt>
    <dgm:pt modelId="{D87DA5C6-1027-2C45-97AB-2D748EBD450B}" type="parTrans" cxnId="{7D6732CF-7B90-874A-A57A-2E90B5B90B4A}">
      <dgm:prSet/>
      <dgm:spPr/>
      <dgm:t>
        <a:bodyPr/>
        <a:lstStyle/>
        <a:p>
          <a:endParaRPr lang="fr-FR"/>
        </a:p>
      </dgm:t>
    </dgm:pt>
    <dgm:pt modelId="{5F086F82-D2E9-7940-AF35-34E981BDA289}" type="sibTrans" cxnId="{7D6732CF-7B90-874A-A57A-2E90B5B90B4A}">
      <dgm:prSet/>
      <dgm:spPr/>
      <dgm:t>
        <a:bodyPr/>
        <a:lstStyle/>
        <a:p>
          <a:endParaRPr lang="fr-FR"/>
        </a:p>
      </dgm:t>
    </dgm:pt>
    <dgm:pt modelId="{47466123-0D82-B44A-BA24-43A18522E58C}">
      <dgm:prSet phldrT="[Texte]" custT="1"/>
      <dgm:spPr/>
      <dgm:t>
        <a:bodyPr anchor="ctr"/>
        <a:lstStyle/>
        <a:p>
          <a:endParaRPr lang="fr-FR" sz="1200" dirty="0"/>
        </a:p>
      </dgm:t>
    </dgm:pt>
    <dgm:pt modelId="{7324D889-A800-C242-B890-BDB9E25EC5C1}" type="parTrans" cxnId="{420BEA5D-B0F6-2144-9CEC-38D66165EEED}">
      <dgm:prSet/>
      <dgm:spPr/>
      <dgm:t>
        <a:bodyPr/>
        <a:lstStyle/>
        <a:p>
          <a:endParaRPr lang="fr-FR"/>
        </a:p>
      </dgm:t>
    </dgm:pt>
    <dgm:pt modelId="{0185DCD5-503C-684A-81EE-10292A89EE55}" type="sibTrans" cxnId="{420BEA5D-B0F6-2144-9CEC-38D66165EEED}">
      <dgm:prSet/>
      <dgm:spPr/>
      <dgm:t>
        <a:bodyPr/>
        <a:lstStyle/>
        <a:p>
          <a:endParaRPr lang="fr-FR"/>
        </a:p>
      </dgm:t>
    </dgm:pt>
    <dgm:pt modelId="{CB389538-BB5F-D048-9D9D-6EF924DCBBFA}">
      <dgm:prSet phldrT="[Texte]" custT="1"/>
      <dgm:spPr/>
      <dgm:t>
        <a:bodyPr/>
        <a:lstStyle/>
        <a:p>
          <a:r>
            <a:rPr lang="fr-FR" sz="3200" dirty="0"/>
            <a:t>Problématique</a:t>
          </a:r>
          <a:endParaRPr lang="fr-FR" sz="5400" dirty="0"/>
        </a:p>
      </dgm:t>
    </dgm:pt>
    <dgm:pt modelId="{ABBB2E2F-32E8-E342-9651-13F84ED22D2E}" type="sibTrans" cxnId="{D2900144-14F3-934D-A229-21C169460126}">
      <dgm:prSet/>
      <dgm:spPr/>
      <dgm:t>
        <a:bodyPr/>
        <a:lstStyle/>
        <a:p>
          <a:endParaRPr lang="fr-FR"/>
        </a:p>
      </dgm:t>
    </dgm:pt>
    <dgm:pt modelId="{9592C227-BE5B-6F48-B0DD-1EEA69887D28}" type="parTrans" cxnId="{D2900144-14F3-934D-A229-21C169460126}">
      <dgm:prSet/>
      <dgm:spPr/>
      <dgm:t>
        <a:bodyPr/>
        <a:lstStyle/>
        <a:p>
          <a:endParaRPr lang="fr-FR"/>
        </a:p>
      </dgm:t>
    </dgm:pt>
    <dgm:pt modelId="{31BE96A6-0EE8-B845-A218-DF41B32A62C1}">
      <dgm:prSet phldrT="[Texte]" custT="1"/>
      <dgm:spPr/>
      <dgm:t>
        <a:bodyPr anchor="ctr"/>
        <a:lstStyle/>
        <a:p>
          <a:r>
            <a:rPr lang="fr-FR" sz="1200" dirty="0"/>
            <a:t>Ces mêmes outils ne proposent pas des plateformes de visualisation adaptées à notre entreprise.</a:t>
          </a:r>
        </a:p>
      </dgm:t>
    </dgm:pt>
    <dgm:pt modelId="{EDFBF981-1108-604F-A282-C93256F5D97E}" type="parTrans" cxnId="{592B4000-CCB8-B847-BBF5-16D121B220E4}">
      <dgm:prSet/>
      <dgm:spPr/>
    </dgm:pt>
    <dgm:pt modelId="{F930E6EF-9170-E344-B2BB-9F01BCA7C799}" type="sibTrans" cxnId="{592B4000-CCB8-B847-BBF5-16D121B220E4}">
      <dgm:prSet/>
      <dgm:spPr/>
    </dgm:pt>
    <dgm:pt modelId="{384D4F0A-63C3-8F42-BC25-A49E645D9699}">
      <dgm:prSet phldrT="[Texte]" custT="1"/>
      <dgm:spPr/>
      <dgm:t>
        <a:bodyPr anchor="ctr"/>
        <a:lstStyle/>
        <a:p>
          <a:r>
            <a:rPr lang="fr-FR" sz="1200" dirty="0"/>
            <a:t>Leur fournir des moyens pour prédire les coûts ainsi que pour obtenir des recommandations pour les baisser.</a:t>
          </a:r>
        </a:p>
      </dgm:t>
    </dgm:pt>
    <dgm:pt modelId="{D8342C9A-11C2-C441-BF1C-47619F59B3F8}" type="parTrans" cxnId="{BB03C366-741C-A944-A2C5-BE1A0B43FC62}">
      <dgm:prSet/>
      <dgm:spPr/>
    </dgm:pt>
    <dgm:pt modelId="{A3DCFD5D-C5E2-2C44-A813-5BC8DB69597D}" type="sibTrans" cxnId="{BB03C366-741C-A944-A2C5-BE1A0B43FC62}">
      <dgm:prSet/>
      <dgm:spPr/>
    </dgm:pt>
    <dgm:pt modelId="{12E9EC55-599A-2B44-A583-548DB6013CF7}" type="pres">
      <dgm:prSet presAssocID="{EF7E25CF-9160-B949-88B9-8F9D83FA6178}" presName="Name0" presStyleCnt="0">
        <dgm:presLayoutVars>
          <dgm:dir/>
          <dgm:animLvl val="lvl"/>
          <dgm:resizeHandles/>
        </dgm:presLayoutVars>
      </dgm:prSet>
      <dgm:spPr/>
    </dgm:pt>
    <dgm:pt modelId="{1144EC76-EC2C-0B45-9396-445ADDAF5955}" type="pres">
      <dgm:prSet presAssocID="{CB389538-BB5F-D048-9D9D-6EF924DCBBFA}" presName="linNode" presStyleCnt="0"/>
      <dgm:spPr/>
    </dgm:pt>
    <dgm:pt modelId="{F3FE0F5E-A2B7-C640-AD12-E4435463E8CD}" type="pres">
      <dgm:prSet presAssocID="{CB389538-BB5F-D048-9D9D-6EF924DCBBFA}" presName="parentShp" presStyleLbl="node1" presStyleIdx="0" presStyleCnt="2" custScaleX="84905" custScaleY="71039">
        <dgm:presLayoutVars>
          <dgm:bulletEnabled val="1"/>
        </dgm:presLayoutVars>
      </dgm:prSet>
      <dgm:spPr/>
    </dgm:pt>
    <dgm:pt modelId="{9D7116D1-314C-4845-8786-207F59889178}" type="pres">
      <dgm:prSet presAssocID="{CB389538-BB5F-D048-9D9D-6EF924DCBBFA}" presName="childShp" presStyleLbl="bgAccFollowNode1" presStyleIdx="0" presStyleCnt="2" custLinFactNeighborX="9450" custLinFactNeighborY="-1980">
        <dgm:presLayoutVars>
          <dgm:bulletEnabled val="1"/>
        </dgm:presLayoutVars>
      </dgm:prSet>
      <dgm:spPr/>
    </dgm:pt>
    <dgm:pt modelId="{99C56CB9-3609-4A41-9CD2-E1919EBC277C}" type="pres">
      <dgm:prSet presAssocID="{ABBB2E2F-32E8-E342-9651-13F84ED22D2E}" presName="spacing" presStyleCnt="0"/>
      <dgm:spPr/>
    </dgm:pt>
    <dgm:pt modelId="{D2E8F81F-5B0F-AB4B-BE21-078A21F1E205}" type="pres">
      <dgm:prSet presAssocID="{FA8D987F-7DD5-3841-8F42-FA63984981AF}" presName="linNode" presStyleCnt="0"/>
      <dgm:spPr/>
    </dgm:pt>
    <dgm:pt modelId="{5A585D69-D4EE-AF4F-8624-648F950C67D8}" type="pres">
      <dgm:prSet presAssocID="{FA8D987F-7DD5-3841-8F42-FA63984981AF}" presName="parentShp" presStyleLbl="node1" presStyleIdx="1" presStyleCnt="2" custScaleX="85475" custScaleY="63301">
        <dgm:presLayoutVars>
          <dgm:bulletEnabled val="1"/>
        </dgm:presLayoutVars>
      </dgm:prSet>
      <dgm:spPr/>
    </dgm:pt>
    <dgm:pt modelId="{5E4978A4-F546-8044-9225-5E81965FCCFB}" type="pres">
      <dgm:prSet presAssocID="{FA8D987F-7DD5-3841-8F42-FA63984981AF}" presName="childShp" presStyleLbl="bgAccFollowNode1" presStyleIdx="1" presStyleCnt="2" custLinFactNeighborX="9405" custLinFactNeighborY="2404">
        <dgm:presLayoutVars>
          <dgm:bulletEnabled val="1"/>
        </dgm:presLayoutVars>
      </dgm:prSet>
      <dgm:spPr/>
    </dgm:pt>
  </dgm:ptLst>
  <dgm:cxnLst>
    <dgm:cxn modelId="{592B4000-CCB8-B847-BBF5-16D121B220E4}" srcId="{CB389538-BB5F-D048-9D9D-6EF924DCBBFA}" destId="{31BE96A6-0EE8-B845-A218-DF41B32A62C1}" srcOrd="1" destOrd="0" parTransId="{EDFBF981-1108-604F-A282-C93256F5D97E}" sibTransId="{F930E6EF-9170-E344-B2BB-9F01BCA7C799}"/>
    <dgm:cxn modelId="{7CE78D00-9E70-4F4B-9EFF-5F6807BD471A}" type="presOf" srcId="{384D4F0A-63C3-8F42-BC25-A49E645D9699}" destId="{5E4978A4-F546-8044-9225-5E81965FCCFB}" srcOrd="0" destOrd="1" presId="urn:microsoft.com/office/officeart/2005/8/layout/vList6"/>
    <dgm:cxn modelId="{4A66DA01-BBE4-4C4F-9F0F-B482359B25DC}" type="presOf" srcId="{FA8D987F-7DD5-3841-8F42-FA63984981AF}" destId="{5A585D69-D4EE-AF4F-8624-648F950C67D8}" srcOrd="0" destOrd="0" presId="urn:microsoft.com/office/officeart/2005/8/layout/vList6"/>
    <dgm:cxn modelId="{8793A928-C043-9344-A55F-7B5686EE7B70}" type="presOf" srcId="{57A6099B-C252-F646-AD50-7315B1A04DAC}" destId="{5E4978A4-F546-8044-9225-5E81965FCCFB}" srcOrd="0" destOrd="0" presId="urn:microsoft.com/office/officeart/2005/8/layout/vList6"/>
    <dgm:cxn modelId="{E7384437-1D84-9B4A-9016-78EFB67D0DA6}" type="presOf" srcId="{CB389538-BB5F-D048-9D9D-6EF924DCBBFA}" destId="{F3FE0F5E-A2B7-C640-AD12-E4435463E8CD}" srcOrd="0" destOrd="0" presId="urn:microsoft.com/office/officeart/2005/8/layout/vList6"/>
    <dgm:cxn modelId="{D2900144-14F3-934D-A229-21C169460126}" srcId="{EF7E25CF-9160-B949-88B9-8F9D83FA6178}" destId="{CB389538-BB5F-D048-9D9D-6EF924DCBBFA}" srcOrd="0" destOrd="0" parTransId="{9592C227-BE5B-6F48-B0DD-1EEA69887D28}" sibTransId="{ABBB2E2F-32E8-E342-9651-13F84ED22D2E}"/>
    <dgm:cxn modelId="{420BEA5D-B0F6-2144-9CEC-38D66165EEED}" srcId="{FA8D987F-7DD5-3841-8F42-FA63984981AF}" destId="{47466123-0D82-B44A-BA24-43A18522E58C}" srcOrd="2" destOrd="0" parTransId="{7324D889-A800-C242-B890-BDB9E25EC5C1}" sibTransId="{0185DCD5-503C-684A-81EE-10292A89EE55}"/>
    <dgm:cxn modelId="{98113965-B27C-1448-AD6D-462EBD0986EA}" type="presOf" srcId="{31BE96A6-0EE8-B845-A218-DF41B32A62C1}" destId="{9D7116D1-314C-4845-8786-207F59889178}" srcOrd="0" destOrd="1" presId="urn:microsoft.com/office/officeart/2005/8/layout/vList6"/>
    <dgm:cxn modelId="{BB03C366-741C-A944-A2C5-BE1A0B43FC62}" srcId="{FA8D987F-7DD5-3841-8F42-FA63984981AF}" destId="{384D4F0A-63C3-8F42-BC25-A49E645D9699}" srcOrd="1" destOrd="0" parTransId="{D8342C9A-11C2-C441-BF1C-47619F59B3F8}" sibTransId="{A3DCFD5D-C5E2-2C44-A813-5BC8DB69597D}"/>
    <dgm:cxn modelId="{26616B78-CD06-2C4C-A040-5AEDA4A5F10B}" type="presOf" srcId="{F611FA61-0CDC-C145-8B48-203008401A6E}" destId="{9D7116D1-314C-4845-8786-207F59889178}" srcOrd="0" destOrd="0" presId="urn:microsoft.com/office/officeart/2005/8/layout/vList6"/>
    <dgm:cxn modelId="{FF68177B-D2C0-CF4C-B11F-C49E8E90A17A}" srcId="{EF7E25CF-9160-B949-88B9-8F9D83FA6178}" destId="{FA8D987F-7DD5-3841-8F42-FA63984981AF}" srcOrd="1" destOrd="0" parTransId="{C03EDFC7-710F-0F46-904D-8A3703723082}" sibTransId="{199EEE03-10B8-5A4D-8203-5EA1B18F9D18}"/>
    <dgm:cxn modelId="{7D6732CF-7B90-874A-A57A-2E90B5B90B4A}" srcId="{FA8D987F-7DD5-3841-8F42-FA63984981AF}" destId="{57A6099B-C252-F646-AD50-7315B1A04DAC}" srcOrd="0" destOrd="0" parTransId="{D87DA5C6-1027-2C45-97AB-2D748EBD450B}" sibTransId="{5F086F82-D2E9-7940-AF35-34E981BDA289}"/>
    <dgm:cxn modelId="{112EA5DB-9ADA-8C48-A567-25746F7D40FC}" type="presOf" srcId="{EF7E25CF-9160-B949-88B9-8F9D83FA6178}" destId="{12E9EC55-599A-2B44-A583-548DB6013CF7}" srcOrd="0" destOrd="0" presId="urn:microsoft.com/office/officeart/2005/8/layout/vList6"/>
    <dgm:cxn modelId="{B86D33DE-BBDD-B64E-AF8F-0D8017A23C3D}" type="presOf" srcId="{47466123-0D82-B44A-BA24-43A18522E58C}" destId="{5E4978A4-F546-8044-9225-5E81965FCCFB}" srcOrd="0" destOrd="2" presId="urn:microsoft.com/office/officeart/2005/8/layout/vList6"/>
    <dgm:cxn modelId="{6A5B27F3-5325-824D-8897-98BB54CF1072}" srcId="{CB389538-BB5F-D048-9D9D-6EF924DCBBFA}" destId="{F611FA61-0CDC-C145-8B48-203008401A6E}" srcOrd="0" destOrd="0" parTransId="{7D8380A1-B842-B040-B81A-9D0FC5EBFC4C}" sibTransId="{DE338339-AF86-AE48-8214-96DEB7A94B17}"/>
    <dgm:cxn modelId="{497F2964-D729-954C-83E3-84E38DC7F357}" type="presParOf" srcId="{12E9EC55-599A-2B44-A583-548DB6013CF7}" destId="{1144EC76-EC2C-0B45-9396-445ADDAF5955}" srcOrd="0" destOrd="0" presId="urn:microsoft.com/office/officeart/2005/8/layout/vList6"/>
    <dgm:cxn modelId="{CA45698B-8A74-7540-AC37-BDF4C8B92C0E}" type="presParOf" srcId="{1144EC76-EC2C-0B45-9396-445ADDAF5955}" destId="{F3FE0F5E-A2B7-C640-AD12-E4435463E8CD}" srcOrd="0" destOrd="0" presId="urn:microsoft.com/office/officeart/2005/8/layout/vList6"/>
    <dgm:cxn modelId="{021F1666-6033-B24A-8556-3704A12DDC59}" type="presParOf" srcId="{1144EC76-EC2C-0B45-9396-445ADDAF5955}" destId="{9D7116D1-314C-4845-8786-207F59889178}" srcOrd="1" destOrd="0" presId="urn:microsoft.com/office/officeart/2005/8/layout/vList6"/>
    <dgm:cxn modelId="{BF13674C-B0D6-B743-9A7E-64FC2BB74096}" type="presParOf" srcId="{12E9EC55-599A-2B44-A583-548DB6013CF7}" destId="{99C56CB9-3609-4A41-9CD2-E1919EBC277C}" srcOrd="1" destOrd="0" presId="urn:microsoft.com/office/officeart/2005/8/layout/vList6"/>
    <dgm:cxn modelId="{8B383F12-6FD4-C749-A107-7DEDB6C907D7}" type="presParOf" srcId="{12E9EC55-599A-2B44-A583-548DB6013CF7}" destId="{D2E8F81F-5B0F-AB4B-BE21-078A21F1E205}" srcOrd="2" destOrd="0" presId="urn:microsoft.com/office/officeart/2005/8/layout/vList6"/>
    <dgm:cxn modelId="{6D252822-9A52-7E4F-8F8E-41842DB5B8A8}" type="presParOf" srcId="{D2E8F81F-5B0F-AB4B-BE21-078A21F1E205}" destId="{5A585D69-D4EE-AF4F-8624-648F950C67D8}" srcOrd="0" destOrd="0" presId="urn:microsoft.com/office/officeart/2005/8/layout/vList6"/>
    <dgm:cxn modelId="{ED99ADF0-60DE-0C49-8566-AE327E971228}" type="presParOf" srcId="{D2E8F81F-5B0F-AB4B-BE21-078A21F1E205}" destId="{5E4978A4-F546-8044-9225-5E81965FCCF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116D1-314C-4845-8786-207F59889178}">
      <dsp:nvSpPr>
        <dsp:cNvPr id="0" name=""/>
        <dsp:cNvSpPr/>
      </dsp:nvSpPr>
      <dsp:spPr>
        <a:xfrm>
          <a:off x="3319975" y="0"/>
          <a:ext cx="4979963" cy="165220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Les outils de visualisation des coûts pour Azure ainsi que pour AWS ne sont pas centralisés, et ne sont pas regroupés par famille de service selon la norme FOCUS, qui normalise les coûts du cloud.</a:t>
          </a:r>
        </a:p>
        <a:p>
          <a:pPr marL="114300" lvl="1" indent="-114300" algn="l" defTabSz="533400">
            <a:lnSpc>
              <a:spcPct val="90000"/>
            </a:lnSpc>
            <a:spcBef>
              <a:spcPct val="0"/>
            </a:spcBef>
            <a:spcAft>
              <a:spcPct val="15000"/>
            </a:spcAft>
            <a:buChar char="•"/>
          </a:pPr>
          <a:r>
            <a:rPr lang="fr-FR" sz="1200" kern="1200" dirty="0"/>
            <a:t>Ces mêmes outils ne proposent pas des plateformes de visualisation adaptées à notre entreprise.</a:t>
          </a:r>
        </a:p>
      </dsp:txBody>
      <dsp:txXfrm>
        <a:off x="3319975" y="206525"/>
        <a:ext cx="4360387" cy="1239152"/>
      </dsp:txXfrm>
    </dsp:sp>
    <dsp:sp modelId="{F3FE0F5E-A2B7-C640-AD12-E4435463E8CD}">
      <dsp:nvSpPr>
        <dsp:cNvPr id="0" name=""/>
        <dsp:cNvSpPr/>
      </dsp:nvSpPr>
      <dsp:spPr>
        <a:xfrm>
          <a:off x="250575" y="239670"/>
          <a:ext cx="2818825" cy="11737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kern="1200" dirty="0"/>
            <a:t>Problématique</a:t>
          </a:r>
          <a:endParaRPr lang="fr-FR" sz="5400" kern="1200" dirty="0"/>
        </a:p>
      </dsp:txBody>
      <dsp:txXfrm>
        <a:off x="307871" y="296966"/>
        <a:ext cx="2704233" cy="1059115"/>
      </dsp:txXfrm>
    </dsp:sp>
    <dsp:sp modelId="{5E4978A4-F546-8044-9225-5E81965FCCFB}">
      <dsp:nvSpPr>
        <dsp:cNvPr id="0" name=""/>
        <dsp:cNvSpPr/>
      </dsp:nvSpPr>
      <dsp:spPr>
        <a:xfrm>
          <a:off x="3319975" y="1818269"/>
          <a:ext cx="4979963" cy="165220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b="0" i="0" kern="1200" dirty="0"/>
            <a:t>Créer un </a:t>
          </a:r>
          <a:r>
            <a:rPr lang="fr-FR" sz="1200" b="0" i="0" kern="1200" dirty="0" err="1"/>
            <a:t>dashboard</a:t>
          </a:r>
          <a:r>
            <a:rPr lang="fr-FR" sz="1200" b="0" i="0" kern="1200" dirty="0"/>
            <a:t> Power BI afin de permettre aux équipes d’observer les coûts du cloud par famille de service.</a:t>
          </a:r>
          <a:endParaRPr lang="fr-FR" sz="1200" kern="1200" dirty="0"/>
        </a:p>
        <a:p>
          <a:pPr marL="114300" lvl="1" indent="-114300" algn="l" defTabSz="533400">
            <a:lnSpc>
              <a:spcPct val="90000"/>
            </a:lnSpc>
            <a:spcBef>
              <a:spcPct val="0"/>
            </a:spcBef>
            <a:spcAft>
              <a:spcPct val="15000"/>
            </a:spcAft>
            <a:buChar char="•"/>
          </a:pPr>
          <a:r>
            <a:rPr lang="fr-FR" sz="1200" kern="1200" dirty="0"/>
            <a:t>Leur fournir des moyens pour prédire les coûts ainsi que pour obtenir des recommandations pour les baisser.</a:t>
          </a:r>
        </a:p>
        <a:p>
          <a:pPr marL="114300" lvl="1" indent="-114300" algn="l" defTabSz="533400">
            <a:lnSpc>
              <a:spcPct val="90000"/>
            </a:lnSpc>
            <a:spcBef>
              <a:spcPct val="0"/>
            </a:spcBef>
            <a:spcAft>
              <a:spcPct val="15000"/>
            </a:spcAft>
            <a:buChar char="•"/>
          </a:pPr>
          <a:endParaRPr lang="fr-FR" sz="1200" kern="1200" dirty="0"/>
        </a:p>
      </dsp:txBody>
      <dsp:txXfrm>
        <a:off x="3319975" y="2024794"/>
        <a:ext cx="4360387" cy="1239152"/>
      </dsp:txXfrm>
    </dsp:sp>
    <dsp:sp modelId="{5A585D69-D4EE-AF4F-8624-648F950C67D8}">
      <dsp:nvSpPr>
        <dsp:cNvPr id="0" name=""/>
        <dsp:cNvSpPr/>
      </dsp:nvSpPr>
      <dsp:spPr>
        <a:xfrm>
          <a:off x="241113" y="2121016"/>
          <a:ext cx="2837749" cy="1045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kern="1200" dirty="0"/>
            <a:t>Solutions</a:t>
          </a:r>
          <a:endParaRPr lang="fr-FR" sz="5400" kern="1200" dirty="0"/>
        </a:p>
      </dsp:txBody>
      <dsp:txXfrm>
        <a:off x="292168" y="2172071"/>
        <a:ext cx="2735639" cy="94375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551D3F-BC4C-1ACB-29C9-B9B80B132A0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E4B37B4-D359-0C52-2600-333437102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8BFD23D-8FCD-7430-7B86-679AA1B4880F}"/>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5" name="Espace réservé du pied de page 4">
            <a:extLst>
              <a:ext uri="{FF2B5EF4-FFF2-40B4-BE49-F238E27FC236}">
                <a16:creationId xmlns:a16="http://schemas.microsoft.com/office/drawing/2014/main" id="{5A9ECAC3-D320-7D9B-85C9-2B5DF4EADE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11863A-5686-0F67-8859-7D1957862BFF}"/>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356988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C285D-34B1-25AF-0748-CCBE7D62D30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2F4707E-3342-54A0-4488-7FD11631025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E25A99-E428-7F47-94F1-CE22724F4702}"/>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5" name="Espace réservé du pied de page 4">
            <a:extLst>
              <a:ext uri="{FF2B5EF4-FFF2-40B4-BE49-F238E27FC236}">
                <a16:creationId xmlns:a16="http://schemas.microsoft.com/office/drawing/2014/main" id="{33002D37-FF0E-3C31-57EC-C9FA631E8B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6A0201-4180-7FA3-4925-D765CC9DEC95}"/>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376985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5F2B38-0B12-9A0F-E0A9-DC4A5258B49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EDE295B-5665-2D21-B8F0-B91E4D0B379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37CE42-D2BB-5E45-5468-29EB775E8D95}"/>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5" name="Espace réservé du pied de page 4">
            <a:extLst>
              <a:ext uri="{FF2B5EF4-FFF2-40B4-BE49-F238E27FC236}">
                <a16:creationId xmlns:a16="http://schemas.microsoft.com/office/drawing/2014/main" id="{6BF0EC27-7E36-55A2-7E13-1BBB2DB3E8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A1ABA-4D0C-C8F4-967B-272C65617D99}"/>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320265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02ADA-8758-0100-57F5-69A076BFF64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7CA448-1872-0F06-2F81-8A2E1700370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03B8D1-5731-2D0B-B5E1-BDEF1B0172D1}"/>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5" name="Espace réservé du pied de page 4">
            <a:extLst>
              <a:ext uri="{FF2B5EF4-FFF2-40B4-BE49-F238E27FC236}">
                <a16:creationId xmlns:a16="http://schemas.microsoft.com/office/drawing/2014/main" id="{680017E4-7A08-F4B5-EF79-D36E3E0771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3EDC25-FA17-C522-CFFD-8DADEC8C3BC0}"/>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245917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DA550-C3F4-2D16-2076-66408DF975D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4F4800F-A996-6C6F-E768-C2E2489748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BE06DB2-F0CD-476E-D3F5-A12C0F9321B7}"/>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5" name="Espace réservé du pied de page 4">
            <a:extLst>
              <a:ext uri="{FF2B5EF4-FFF2-40B4-BE49-F238E27FC236}">
                <a16:creationId xmlns:a16="http://schemas.microsoft.com/office/drawing/2014/main" id="{DF789AEE-B543-7D72-9EA2-40AC4FED67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47CEF3-CC5F-8CDD-8F6B-A088A135ABDF}"/>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371738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E6F1F0-67A2-FA3E-1390-7BE1408E194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198B624-CC53-064A-529E-94BAFAD59F8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96AD2D2-2D18-A4DC-CCCA-628DF734071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0CD2BC4-665F-B156-70DE-69906CF4BA50}"/>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6" name="Espace réservé du pied de page 5">
            <a:extLst>
              <a:ext uri="{FF2B5EF4-FFF2-40B4-BE49-F238E27FC236}">
                <a16:creationId xmlns:a16="http://schemas.microsoft.com/office/drawing/2014/main" id="{792012AF-53A1-3E99-DE1C-4E3FFFA2774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23A0740-70B0-34A1-FB9E-2F2AD9E94880}"/>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151562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022C5-3356-A87F-6B94-3D8B6671DB0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C67977-9781-C358-1A68-7D3EE2139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96D37D2-936C-FE00-236A-7F40ED48763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0633606-6FD8-1604-DB22-12988D3CC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350DD01-59F5-33D9-37E9-3F825A5E042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3ADB4A9-6589-5C4B-7458-0C9A531A96F7}"/>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8" name="Espace réservé du pied de page 7">
            <a:extLst>
              <a:ext uri="{FF2B5EF4-FFF2-40B4-BE49-F238E27FC236}">
                <a16:creationId xmlns:a16="http://schemas.microsoft.com/office/drawing/2014/main" id="{84ACCC4C-E84F-16FE-CC0B-0BF80B9918D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4E85542-F503-BA6F-D0E7-47E5A7C2B987}"/>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2040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3DAE3-4C16-790D-4581-9BD4498BD6F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AF67917-EC28-13E7-54D2-3C0E32A7A143}"/>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4" name="Espace réservé du pied de page 3">
            <a:extLst>
              <a:ext uri="{FF2B5EF4-FFF2-40B4-BE49-F238E27FC236}">
                <a16:creationId xmlns:a16="http://schemas.microsoft.com/office/drawing/2014/main" id="{E04D3969-E910-C151-ECC2-4A669B7D869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FF9E66E-57AB-3DF4-5BA3-E493F6A2A519}"/>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426076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12C0C27-C30A-4266-1A3F-BA4D83764109}"/>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3" name="Espace réservé du pied de page 2">
            <a:extLst>
              <a:ext uri="{FF2B5EF4-FFF2-40B4-BE49-F238E27FC236}">
                <a16:creationId xmlns:a16="http://schemas.microsoft.com/office/drawing/2014/main" id="{FD197131-EDB2-7624-1E69-86E82DCF2BB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4D30154-A7E1-02B8-7A19-034C686518DD}"/>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163283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7137E-9A38-A45C-A03F-55675AA018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492124-DD4F-87EF-C5B8-AC0DA68DB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3CC3905-2407-8DFC-1048-43B5DFE56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69B67B-EF76-2182-6733-34E6D5648387}"/>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6" name="Espace réservé du pied de page 5">
            <a:extLst>
              <a:ext uri="{FF2B5EF4-FFF2-40B4-BE49-F238E27FC236}">
                <a16:creationId xmlns:a16="http://schemas.microsoft.com/office/drawing/2014/main" id="{09629C1B-109B-4FF9-D7A5-7BF94A41F8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FE1D700-E091-82BB-03EC-83A37AE9BE10}"/>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74695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E28E90-F37D-345E-7FB2-10A135D464F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ED69039-C677-E574-F710-4D0D44020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E3FD8D1-ECCD-EF81-09DD-B48C6BDBC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87F595B-0186-01E8-AB09-049D0F049254}"/>
              </a:ext>
            </a:extLst>
          </p:cNvPr>
          <p:cNvSpPr>
            <a:spLocks noGrp="1"/>
          </p:cNvSpPr>
          <p:nvPr>
            <p:ph type="dt" sz="half" idx="10"/>
          </p:nvPr>
        </p:nvSpPr>
        <p:spPr/>
        <p:txBody>
          <a:bodyPr/>
          <a:lstStyle/>
          <a:p>
            <a:fld id="{72C58163-1266-45FC-9AA6-3A20D977C698}" type="datetimeFigureOut">
              <a:rPr lang="fr-FR" smtClean="0"/>
              <a:t>10/08/2025</a:t>
            </a:fld>
            <a:endParaRPr lang="fr-FR"/>
          </a:p>
        </p:txBody>
      </p:sp>
      <p:sp>
        <p:nvSpPr>
          <p:cNvPr id="6" name="Espace réservé du pied de page 5">
            <a:extLst>
              <a:ext uri="{FF2B5EF4-FFF2-40B4-BE49-F238E27FC236}">
                <a16:creationId xmlns:a16="http://schemas.microsoft.com/office/drawing/2014/main" id="{C5EE72D4-0541-9304-D16E-F9EB36DCC6D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731009D-123A-4FEE-D2EA-114F52FA0215}"/>
              </a:ext>
            </a:extLst>
          </p:cNvPr>
          <p:cNvSpPr>
            <a:spLocks noGrp="1"/>
          </p:cNvSpPr>
          <p:nvPr>
            <p:ph type="sldNum" sz="quarter" idx="12"/>
          </p:nvPr>
        </p:nvSpPr>
        <p:spPr/>
        <p:txBody>
          <a:bodyPr/>
          <a:lstStyle/>
          <a:p>
            <a:fld id="{6DE4ED08-0AB6-42D9-BF8D-AD2F7B780F54}" type="slidenum">
              <a:rPr lang="fr-FR" smtClean="0"/>
              <a:t>‹N°›</a:t>
            </a:fld>
            <a:endParaRPr lang="fr-FR"/>
          </a:p>
        </p:txBody>
      </p:sp>
    </p:spTree>
    <p:extLst>
      <p:ext uri="{BB962C8B-B14F-4D97-AF65-F5344CB8AC3E}">
        <p14:creationId xmlns:p14="http://schemas.microsoft.com/office/powerpoint/2010/main" val="389626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0A589E1-AF6C-BEDE-F30A-D842DDA68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305310E-733B-7B01-1964-30F7248FC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5C51F4-2C9C-2B7A-B647-A423A07DB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58163-1266-45FC-9AA6-3A20D977C698}" type="datetimeFigureOut">
              <a:rPr lang="fr-FR" smtClean="0"/>
              <a:t>10/08/2025</a:t>
            </a:fld>
            <a:endParaRPr lang="fr-FR"/>
          </a:p>
        </p:txBody>
      </p:sp>
      <p:sp>
        <p:nvSpPr>
          <p:cNvPr id="5" name="Espace réservé du pied de page 4">
            <a:extLst>
              <a:ext uri="{FF2B5EF4-FFF2-40B4-BE49-F238E27FC236}">
                <a16:creationId xmlns:a16="http://schemas.microsoft.com/office/drawing/2014/main" id="{A9534585-4063-F7E5-17E7-577088AA5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A74C993-A86D-CCFD-89B1-22BC8C637B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4ED08-0AB6-42D9-BF8D-AD2F7B780F54}" type="slidenum">
              <a:rPr lang="fr-FR" smtClean="0"/>
              <a:t>‹N°›</a:t>
            </a:fld>
            <a:endParaRPr lang="fr-FR"/>
          </a:p>
        </p:txBody>
      </p:sp>
    </p:spTree>
    <p:extLst>
      <p:ext uri="{BB962C8B-B14F-4D97-AF65-F5344CB8AC3E}">
        <p14:creationId xmlns:p14="http://schemas.microsoft.com/office/powerpoint/2010/main" val="238654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FABE07-A8AD-DC38-2132-221F4C93F23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A9C180-0277-C49B-6B8B-1FC034D49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41A8E7-C9CA-A7F6-9431-0EFF64EAF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62F6A5-E03C-4DFD-7CEB-D70109310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DD0D22-DF6C-C3DA-B472-5BE1A37B0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a:extLst>
              <a:ext uri="{FF2B5EF4-FFF2-40B4-BE49-F238E27FC236}">
                <a16:creationId xmlns:a16="http://schemas.microsoft.com/office/drawing/2014/main" id="{3523065B-877A-0D52-9C15-3DFF701D3B10}"/>
              </a:ext>
            </a:extLst>
          </p:cNvPr>
          <p:cNvSpPr txBox="1">
            <a:spLocks/>
          </p:cNvSpPr>
          <p:nvPr/>
        </p:nvSpPr>
        <p:spPr>
          <a:xfrm>
            <a:off x="1524000" y="1553976"/>
            <a:ext cx="9144000" cy="248531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fr-FR" sz="3600" dirty="0"/>
              <a:t>Etude de cas </a:t>
            </a:r>
            <a:r>
              <a:rPr lang="fr-FR" sz="3600" dirty="0" err="1"/>
              <a:t>Finops</a:t>
            </a:r>
            <a:r>
              <a:rPr lang="fr-FR" sz="3600" dirty="0"/>
              <a:t> Azure et AWS :</a:t>
            </a:r>
            <a:br>
              <a:rPr lang="fr-FR" sz="4000" dirty="0"/>
            </a:br>
            <a:r>
              <a:rPr lang="fr-FR" sz="2800" b="1" dirty="0">
                <a:solidFill>
                  <a:srgbClr val="271A38"/>
                </a:solidFill>
                <a:latin typeface="Inter"/>
              </a:rPr>
              <a:t>Création d’un </a:t>
            </a:r>
            <a:r>
              <a:rPr lang="fr-FR" sz="2800" b="1" dirty="0" err="1">
                <a:solidFill>
                  <a:srgbClr val="271A38"/>
                </a:solidFill>
                <a:latin typeface="Inter"/>
              </a:rPr>
              <a:t>dashboard</a:t>
            </a:r>
            <a:r>
              <a:rPr lang="fr-FR" sz="2800" b="1" dirty="0">
                <a:solidFill>
                  <a:srgbClr val="271A38"/>
                </a:solidFill>
                <a:latin typeface="Inter"/>
              </a:rPr>
              <a:t> de visualisation ainsi que de prédictions des coûts du Cloud</a:t>
            </a:r>
            <a:endParaRPr lang="fr-FR" sz="4000" dirty="0"/>
          </a:p>
        </p:txBody>
      </p:sp>
      <p:sp>
        <p:nvSpPr>
          <p:cNvPr id="6" name="Sous-titre 2">
            <a:extLst>
              <a:ext uri="{FF2B5EF4-FFF2-40B4-BE49-F238E27FC236}">
                <a16:creationId xmlns:a16="http://schemas.microsoft.com/office/drawing/2014/main" id="{34ED8E01-8A96-8C9E-F6F5-800CBF4FE529}"/>
              </a:ext>
            </a:extLst>
          </p:cNvPr>
          <p:cNvSpPr txBox="1">
            <a:spLocks/>
          </p:cNvSpPr>
          <p:nvPr/>
        </p:nvSpPr>
        <p:spPr>
          <a:xfrm>
            <a:off x="6567360" y="4127235"/>
            <a:ext cx="5872716" cy="20810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dirty="0"/>
          </a:p>
          <a:p>
            <a:endParaRPr lang="fr-FR" dirty="0"/>
          </a:p>
          <a:p>
            <a:r>
              <a:rPr lang="fr-FR" sz="2000" dirty="0">
                <a:solidFill>
                  <a:srgbClr val="000000"/>
                </a:solidFill>
                <a:latin typeface="Marianne"/>
              </a:rPr>
              <a:t>Thomas Zilliox</a:t>
            </a:r>
          </a:p>
          <a:p>
            <a:r>
              <a:rPr lang="fr-FR" sz="1800" dirty="0"/>
              <a:t>Juillet 2025</a:t>
            </a:r>
          </a:p>
        </p:txBody>
      </p:sp>
      <p:pic>
        <p:nvPicPr>
          <p:cNvPr id="7" name="Image 6">
            <a:extLst>
              <a:ext uri="{FF2B5EF4-FFF2-40B4-BE49-F238E27FC236}">
                <a16:creationId xmlns:a16="http://schemas.microsoft.com/office/drawing/2014/main" id="{8D8960D0-A048-33AE-E8CE-2759135C23B3}"/>
              </a:ext>
            </a:extLst>
          </p:cNvPr>
          <p:cNvPicPr>
            <a:picLocks noChangeAspect="1"/>
          </p:cNvPicPr>
          <p:nvPr/>
        </p:nvPicPr>
        <p:blipFill>
          <a:blip r:embed="rId2"/>
          <a:stretch>
            <a:fillRect/>
          </a:stretch>
        </p:blipFill>
        <p:spPr>
          <a:xfrm>
            <a:off x="0" y="4364026"/>
            <a:ext cx="2892610" cy="1520953"/>
          </a:xfrm>
          <a:prstGeom prst="rect">
            <a:avLst/>
          </a:prstGeom>
        </p:spPr>
      </p:pic>
      <p:pic>
        <p:nvPicPr>
          <p:cNvPr id="8" name="Image 7">
            <a:extLst>
              <a:ext uri="{FF2B5EF4-FFF2-40B4-BE49-F238E27FC236}">
                <a16:creationId xmlns:a16="http://schemas.microsoft.com/office/drawing/2014/main" id="{CFD0605F-E13C-4F4B-8837-5F71BF7D094E}"/>
              </a:ext>
            </a:extLst>
          </p:cNvPr>
          <p:cNvPicPr>
            <a:picLocks noChangeAspect="1"/>
          </p:cNvPicPr>
          <p:nvPr/>
        </p:nvPicPr>
        <p:blipFill>
          <a:blip r:embed="rId3"/>
          <a:stretch>
            <a:fillRect/>
          </a:stretch>
        </p:blipFill>
        <p:spPr>
          <a:xfrm>
            <a:off x="2227275" y="4408120"/>
            <a:ext cx="1330670" cy="1330670"/>
          </a:xfrm>
          <a:prstGeom prst="rect">
            <a:avLst/>
          </a:prstGeom>
        </p:spPr>
      </p:pic>
    </p:spTree>
    <p:extLst>
      <p:ext uri="{BB962C8B-B14F-4D97-AF65-F5344CB8AC3E}">
        <p14:creationId xmlns:p14="http://schemas.microsoft.com/office/powerpoint/2010/main" val="223710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B6718D-A0EE-1410-7968-2351D1EC985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24F818-50E8-2A90-01C0-47D1F6B60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01C2D0-58E8-35AF-1408-EDFC0004A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B302A6-5160-7E92-B1DB-3E47C1D75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17C698-A86F-26F6-6841-9CB12E862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1">
            <a:extLst>
              <a:ext uri="{FF2B5EF4-FFF2-40B4-BE49-F238E27FC236}">
                <a16:creationId xmlns:a16="http://schemas.microsoft.com/office/drawing/2014/main" id="{3AB62623-509C-6B8C-4480-5AF10609F52C}"/>
              </a:ext>
            </a:extLst>
          </p:cNvPr>
          <p:cNvSpPr>
            <a:spLocks noGrp="1"/>
          </p:cNvSpPr>
          <p:nvPr>
            <p:ph type="ctrTitle"/>
          </p:nvPr>
        </p:nvSpPr>
        <p:spPr>
          <a:xfrm>
            <a:off x="661776" y="232408"/>
            <a:ext cx="7063721" cy="1159200"/>
          </a:xfrm>
        </p:spPr>
        <p:txBody>
          <a:bodyPr anchor="ctr">
            <a:normAutofit/>
          </a:bodyPr>
          <a:lstStyle/>
          <a:p>
            <a:pPr algn="l"/>
            <a:r>
              <a:rPr lang="fr-FR" sz="3700" dirty="0">
                <a:solidFill>
                  <a:srgbClr val="FFFFFF"/>
                </a:solidFill>
              </a:rPr>
              <a:t>Présentation du projet</a:t>
            </a:r>
          </a:p>
        </p:txBody>
      </p:sp>
      <p:graphicFrame>
        <p:nvGraphicFramePr>
          <p:cNvPr id="5" name="Diagramme 4">
            <a:extLst>
              <a:ext uri="{FF2B5EF4-FFF2-40B4-BE49-F238E27FC236}">
                <a16:creationId xmlns:a16="http://schemas.microsoft.com/office/drawing/2014/main" id="{0A2F9309-FA7B-E320-4B95-2D48E3EB31C5}"/>
              </a:ext>
            </a:extLst>
          </p:cNvPr>
          <p:cNvGraphicFramePr/>
          <p:nvPr>
            <p:extLst>
              <p:ext uri="{D42A27DB-BD31-4B8C-83A1-F6EECF244321}">
                <p14:modId xmlns:p14="http://schemas.microsoft.com/office/powerpoint/2010/main" val="687578268"/>
              </p:ext>
            </p:extLst>
          </p:nvPr>
        </p:nvGraphicFramePr>
        <p:xfrm>
          <a:off x="3338496" y="2330597"/>
          <a:ext cx="8299939" cy="3470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id="{89F3EA5B-9C2E-E6EA-932F-17C045A438BD}"/>
              </a:ext>
            </a:extLst>
          </p:cNvPr>
          <p:cNvPicPr>
            <a:picLocks noChangeAspect="1"/>
          </p:cNvPicPr>
          <p:nvPr/>
        </p:nvPicPr>
        <p:blipFill>
          <a:blip r:embed="rId7"/>
          <a:stretch>
            <a:fillRect/>
          </a:stretch>
        </p:blipFill>
        <p:spPr>
          <a:xfrm>
            <a:off x="661776" y="3309322"/>
            <a:ext cx="2383644" cy="1513022"/>
          </a:xfrm>
          <a:prstGeom prst="rect">
            <a:avLst/>
          </a:prstGeom>
        </p:spPr>
      </p:pic>
    </p:spTree>
    <p:extLst>
      <p:ext uri="{BB962C8B-B14F-4D97-AF65-F5344CB8AC3E}">
        <p14:creationId xmlns:p14="http://schemas.microsoft.com/office/powerpoint/2010/main" val="154703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9F404E-AABE-59EF-50CF-6CDA82448C5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4997E9-8E53-938D-DE96-2E60E402D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6B40A-430A-5B9F-CDF0-B7E8F262A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94F910-E8BA-9596-3B9C-315179882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685AFB-CCA2-8718-859C-91B052745F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1">
            <a:extLst>
              <a:ext uri="{FF2B5EF4-FFF2-40B4-BE49-F238E27FC236}">
                <a16:creationId xmlns:a16="http://schemas.microsoft.com/office/drawing/2014/main" id="{5AF38FB5-5077-0561-638E-6F743BBE1075}"/>
              </a:ext>
            </a:extLst>
          </p:cNvPr>
          <p:cNvSpPr>
            <a:spLocks noGrp="1"/>
          </p:cNvSpPr>
          <p:nvPr>
            <p:ph type="ctrTitle"/>
          </p:nvPr>
        </p:nvSpPr>
        <p:spPr>
          <a:xfrm>
            <a:off x="661776" y="232408"/>
            <a:ext cx="7063721" cy="1159200"/>
          </a:xfrm>
        </p:spPr>
        <p:txBody>
          <a:bodyPr anchor="ctr">
            <a:normAutofit/>
          </a:bodyPr>
          <a:lstStyle/>
          <a:p>
            <a:pPr algn="l"/>
            <a:r>
              <a:rPr lang="fr-FR" sz="3700" dirty="0">
                <a:solidFill>
                  <a:srgbClr val="FFFFFF"/>
                </a:solidFill>
              </a:rPr>
              <a:t>Sommaire</a:t>
            </a:r>
          </a:p>
        </p:txBody>
      </p:sp>
      <p:sp>
        <p:nvSpPr>
          <p:cNvPr id="2" name="ZoneTexte 1">
            <a:extLst>
              <a:ext uri="{FF2B5EF4-FFF2-40B4-BE49-F238E27FC236}">
                <a16:creationId xmlns:a16="http://schemas.microsoft.com/office/drawing/2014/main" id="{0A74B194-F518-1758-AC21-CFD1CF218045}"/>
              </a:ext>
            </a:extLst>
          </p:cNvPr>
          <p:cNvSpPr txBox="1"/>
          <p:nvPr/>
        </p:nvSpPr>
        <p:spPr>
          <a:xfrm>
            <a:off x="1214844" y="1624016"/>
            <a:ext cx="8735661" cy="3831818"/>
          </a:xfrm>
          <a:prstGeom prst="rect">
            <a:avLst/>
          </a:prstGeom>
          <a:noFill/>
        </p:spPr>
        <p:txBody>
          <a:bodyPr wrap="none" rtlCol="0">
            <a:spAutoFit/>
          </a:bodyPr>
          <a:lstStyle/>
          <a:p>
            <a:pPr>
              <a:lnSpc>
                <a:spcPct val="150000"/>
              </a:lnSpc>
            </a:pPr>
            <a:r>
              <a:rPr lang="fr-FR" sz="2400" u="sng" dirty="0"/>
              <a:t>Résumé des étapes du projet :</a:t>
            </a:r>
          </a:p>
          <a:p>
            <a:pPr>
              <a:lnSpc>
                <a:spcPct val="150000"/>
              </a:lnSpc>
            </a:pPr>
            <a:endParaRPr lang="fr-FR" dirty="0"/>
          </a:p>
          <a:p>
            <a:r>
              <a:rPr lang="fr-FR" b="1" dirty="0"/>
              <a:t>Créer un </a:t>
            </a:r>
            <a:r>
              <a:rPr lang="fr-FR" b="1" dirty="0" err="1"/>
              <a:t>dashboard</a:t>
            </a:r>
            <a:r>
              <a:rPr lang="fr-FR" b="1" dirty="0"/>
              <a:t> de visualisation des coûts </a:t>
            </a:r>
            <a:r>
              <a:rPr lang="fr-FR" dirty="0"/>
              <a:t>par Cloud, par mois et par famille de service</a:t>
            </a:r>
          </a:p>
          <a:p>
            <a:endParaRPr lang="fr-FR" b="1" dirty="0"/>
          </a:p>
          <a:p>
            <a:pPr lvl="0"/>
            <a:endParaRPr lang="fr-FR" b="1" dirty="0"/>
          </a:p>
          <a:p>
            <a:r>
              <a:rPr lang="fr-FR" b="1" dirty="0"/>
              <a:t>Détecter automatiquement des anomalies</a:t>
            </a:r>
            <a:r>
              <a:rPr lang="fr-FR" dirty="0"/>
              <a:t> (hausses ou baisses inattendues)</a:t>
            </a:r>
          </a:p>
          <a:p>
            <a:pPr lvl="0"/>
            <a:endParaRPr lang="fr-FR" dirty="0"/>
          </a:p>
          <a:p>
            <a:pPr lvl="0"/>
            <a:endParaRPr lang="fr-FR" dirty="0"/>
          </a:p>
          <a:p>
            <a:r>
              <a:rPr lang="fr-FR" b="1" dirty="0"/>
              <a:t>Recommandations et prédictions basées </a:t>
            </a:r>
            <a:r>
              <a:rPr lang="fr-FR" dirty="0"/>
              <a:t>sur les 3 prochains mois </a:t>
            </a:r>
          </a:p>
          <a:p>
            <a:pPr lvl="0"/>
            <a:endParaRPr lang="fr-FR" b="1" dirty="0"/>
          </a:p>
          <a:p>
            <a:pPr lvl="0"/>
            <a:endParaRPr lang="fr-FR" b="1" dirty="0"/>
          </a:p>
          <a:p>
            <a:pPr lvl="0"/>
            <a:r>
              <a:rPr lang="fr-FR" b="1" dirty="0"/>
              <a:t>Projections des gains métiers et ROI estimé</a:t>
            </a:r>
            <a:endParaRPr lang="fr-FR" dirty="0"/>
          </a:p>
        </p:txBody>
      </p:sp>
      <p:sp>
        <p:nvSpPr>
          <p:cNvPr id="4" name="Ellipse 3">
            <a:extLst>
              <a:ext uri="{FF2B5EF4-FFF2-40B4-BE49-F238E27FC236}">
                <a16:creationId xmlns:a16="http://schemas.microsoft.com/office/drawing/2014/main" id="{80961BCB-9976-FA8E-062C-E37531D9B659}"/>
              </a:ext>
            </a:extLst>
          </p:cNvPr>
          <p:cNvSpPr/>
          <p:nvPr/>
        </p:nvSpPr>
        <p:spPr>
          <a:xfrm>
            <a:off x="605244" y="2599363"/>
            <a:ext cx="609600" cy="39858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6" name="Ellipse 5">
            <a:extLst>
              <a:ext uri="{FF2B5EF4-FFF2-40B4-BE49-F238E27FC236}">
                <a16:creationId xmlns:a16="http://schemas.microsoft.com/office/drawing/2014/main" id="{25D2C5E1-447A-6C18-7C2D-8ECF8E3C23BF}"/>
              </a:ext>
            </a:extLst>
          </p:cNvPr>
          <p:cNvSpPr/>
          <p:nvPr/>
        </p:nvSpPr>
        <p:spPr>
          <a:xfrm>
            <a:off x="605244" y="3412807"/>
            <a:ext cx="609600" cy="39858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7" name="Ellipse 6">
            <a:extLst>
              <a:ext uri="{FF2B5EF4-FFF2-40B4-BE49-F238E27FC236}">
                <a16:creationId xmlns:a16="http://schemas.microsoft.com/office/drawing/2014/main" id="{448EC421-F850-258E-CBD2-5F4CBD8A77E3}"/>
              </a:ext>
            </a:extLst>
          </p:cNvPr>
          <p:cNvSpPr/>
          <p:nvPr/>
        </p:nvSpPr>
        <p:spPr>
          <a:xfrm>
            <a:off x="605244" y="4203197"/>
            <a:ext cx="609600" cy="39858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8" name="ZoneTexte 7">
            <a:extLst>
              <a:ext uri="{FF2B5EF4-FFF2-40B4-BE49-F238E27FC236}">
                <a16:creationId xmlns:a16="http://schemas.microsoft.com/office/drawing/2014/main" id="{F3733D37-5677-7697-B853-B94E74391A12}"/>
              </a:ext>
            </a:extLst>
          </p:cNvPr>
          <p:cNvSpPr txBox="1"/>
          <p:nvPr/>
        </p:nvSpPr>
        <p:spPr>
          <a:xfrm>
            <a:off x="1200700" y="5991989"/>
            <a:ext cx="9173730" cy="923330"/>
          </a:xfrm>
          <a:prstGeom prst="rect">
            <a:avLst/>
          </a:prstGeom>
          <a:noFill/>
        </p:spPr>
        <p:txBody>
          <a:bodyPr wrap="none" rtlCol="0">
            <a:spAutoFit/>
          </a:bodyPr>
          <a:lstStyle/>
          <a:p>
            <a:r>
              <a:rPr lang="fr-FR" dirty="0"/>
              <a:t>Le tout intégré dans un </a:t>
            </a:r>
            <a:r>
              <a:rPr lang="fr-FR" b="1" dirty="0" err="1"/>
              <a:t>dashboard</a:t>
            </a:r>
            <a:r>
              <a:rPr lang="fr-FR" b="1" dirty="0"/>
              <a:t> Power BI interactif</a:t>
            </a:r>
            <a:r>
              <a:rPr lang="fr-FR" dirty="0"/>
              <a:t>, lisible par des profils non techniques </a:t>
            </a:r>
            <a:br>
              <a:rPr lang="fr-FR" dirty="0"/>
            </a:br>
            <a:r>
              <a:rPr lang="fr-FR" dirty="0"/>
              <a:t>(DSI, </a:t>
            </a:r>
            <a:r>
              <a:rPr lang="fr-FR" dirty="0" err="1"/>
              <a:t>FinOps</a:t>
            </a:r>
            <a:r>
              <a:rPr lang="fr-FR" dirty="0"/>
              <a:t>, DevOps…).</a:t>
            </a:r>
          </a:p>
          <a:p>
            <a:endParaRPr lang="fr-FR" dirty="0"/>
          </a:p>
        </p:txBody>
      </p:sp>
      <p:sp>
        <p:nvSpPr>
          <p:cNvPr id="11" name="Flèche à angle droit 10">
            <a:extLst>
              <a:ext uri="{FF2B5EF4-FFF2-40B4-BE49-F238E27FC236}">
                <a16:creationId xmlns:a16="http://schemas.microsoft.com/office/drawing/2014/main" id="{8635F4FA-95F5-1B7B-80F1-95F27C232FE0}"/>
              </a:ext>
            </a:extLst>
          </p:cNvPr>
          <p:cNvSpPr/>
          <p:nvPr/>
        </p:nvSpPr>
        <p:spPr>
          <a:xfrm rot="5400000">
            <a:off x="796898" y="5816374"/>
            <a:ext cx="375139" cy="432465"/>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3F6313E7-BCD9-38DB-766B-802A32C7413D}"/>
              </a:ext>
            </a:extLst>
          </p:cNvPr>
          <p:cNvSpPr/>
          <p:nvPr/>
        </p:nvSpPr>
        <p:spPr>
          <a:xfrm>
            <a:off x="591100" y="5054647"/>
            <a:ext cx="609600" cy="39858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4</a:t>
            </a:r>
          </a:p>
        </p:txBody>
      </p:sp>
    </p:spTree>
    <p:extLst>
      <p:ext uri="{BB962C8B-B14F-4D97-AF65-F5344CB8AC3E}">
        <p14:creationId xmlns:p14="http://schemas.microsoft.com/office/powerpoint/2010/main" val="256249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7332D9-D2B4-0079-5EAE-4AB9973C3E32}"/>
              </a:ext>
            </a:extLst>
          </p:cNvPr>
          <p:cNvSpPr>
            <a:spLocks noGrp="1"/>
          </p:cNvSpPr>
          <p:nvPr>
            <p:ph type="ctrTitle"/>
          </p:nvPr>
        </p:nvSpPr>
        <p:spPr>
          <a:xfrm>
            <a:off x="699713" y="248038"/>
            <a:ext cx="7063721" cy="1159200"/>
          </a:xfrm>
        </p:spPr>
        <p:txBody>
          <a:bodyPr anchor="ctr">
            <a:normAutofit/>
          </a:bodyPr>
          <a:lstStyle/>
          <a:p>
            <a:pPr algn="l"/>
            <a:r>
              <a:rPr lang="fr-FR" sz="3700" dirty="0">
                <a:solidFill>
                  <a:srgbClr val="FFFFFF"/>
                </a:solidFill>
              </a:rPr>
              <a:t>Coûts Cloud Azure et AWS par famille de service</a:t>
            </a:r>
          </a:p>
        </p:txBody>
      </p:sp>
      <p:sp>
        <p:nvSpPr>
          <p:cNvPr id="3" name="Sous-titre 2">
            <a:extLst>
              <a:ext uri="{FF2B5EF4-FFF2-40B4-BE49-F238E27FC236}">
                <a16:creationId xmlns:a16="http://schemas.microsoft.com/office/drawing/2014/main" id="{3DE75734-FBE2-C72C-C736-08370FB86852}"/>
              </a:ext>
            </a:extLst>
          </p:cNvPr>
          <p:cNvSpPr>
            <a:spLocks noGrp="1"/>
          </p:cNvSpPr>
          <p:nvPr>
            <p:ph type="subTitle" idx="1"/>
          </p:nvPr>
        </p:nvSpPr>
        <p:spPr>
          <a:xfrm>
            <a:off x="8572499" y="390832"/>
            <a:ext cx="3233585" cy="873612"/>
          </a:xfrm>
        </p:spPr>
        <p:txBody>
          <a:bodyPr anchor="ctr">
            <a:normAutofit/>
          </a:bodyPr>
          <a:lstStyle/>
          <a:p>
            <a:pPr algn="l"/>
            <a:endParaRPr lang="fr-FR" sz="2000">
              <a:solidFill>
                <a:srgbClr val="FFFFFF"/>
              </a:solidFill>
            </a:endParaRPr>
          </a:p>
        </p:txBody>
      </p:sp>
      <p:pic>
        <p:nvPicPr>
          <p:cNvPr id="5" name="Image 4" descr="Une image contenant texte, logiciel, Icône d’ordinateur, nombre&#10;&#10;Le contenu généré par l’IA peut être incorrect.">
            <a:extLst>
              <a:ext uri="{FF2B5EF4-FFF2-40B4-BE49-F238E27FC236}">
                <a16:creationId xmlns:a16="http://schemas.microsoft.com/office/drawing/2014/main" id="{FB4FEE55-5711-5A78-D632-53328DD36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2216348"/>
            <a:ext cx="9034309" cy="4200953"/>
          </a:xfrm>
          <a:prstGeom prst="rect">
            <a:avLst/>
          </a:prstGeom>
        </p:spPr>
      </p:pic>
      <p:sp>
        <p:nvSpPr>
          <p:cNvPr id="4" name="ZoneTexte 3">
            <a:extLst>
              <a:ext uri="{FF2B5EF4-FFF2-40B4-BE49-F238E27FC236}">
                <a16:creationId xmlns:a16="http://schemas.microsoft.com/office/drawing/2014/main" id="{9115FD84-3E10-4F27-254B-09841870ACB2}"/>
              </a:ext>
            </a:extLst>
          </p:cNvPr>
          <p:cNvSpPr txBox="1"/>
          <p:nvPr/>
        </p:nvSpPr>
        <p:spPr>
          <a:xfrm>
            <a:off x="161511" y="2341625"/>
            <a:ext cx="2333211" cy="1323439"/>
          </a:xfrm>
          <a:prstGeom prst="rect">
            <a:avLst/>
          </a:prstGeom>
          <a:noFill/>
        </p:spPr>
        <p:txBody>
          <a:bodyPr wrap="square" rtlCol="0">
            <a:spAutoFit/>
          </a:bodyPr>
          <a:lstStyle/>
          <a:p>
            <a:r>
              <a:rPr lang="fr-FR" sz="1600" dirty="0"/>
              <a:t>- Résumé des Coûts des Cloud pour Azure ainsi que pour AWS, par mois ainsi que par famille de service (norme FOCUS).</a:t>
            </a:r>
          </a:p>
        </p:txBody>
      </p:sp>
      <p:sp>
        <p:nvSpPr>
          <p:cNvPr id="6" name="ZoneTexte 5">
            <a:extLst>
              <a:ext uri="{FF2B5EF4-FFF2-40B4-BE49-F238E27FC236}">
                <a16:creationId xmlns:a16="http://schemas.microsoft.com/office/drawing/2014/main" id="{83502F12-627C-010F-6663-4D59B8FCB9C0}"/>
              </a:ext>
            </a:extLst>
          </p:cNvPr>
          <p:cNvSpPr txBox="1"/>
          <p:nvPr/>
        </p:nvSpPr>
        <p:spPr>
          <a:xfrm>
            <a:off x="161510" y="4143920"/>
            <a:ext cx="2333211" cy="1815882"/>
          </a:xfrm>
          <a:prstGeom prst="rect">
            <a:avLst/>
          </a:prstGeom>
          <a:noFill/>
        </p:spPr>
        <p:txBody>
          <a:bodyPr wrap="square" rtlCol="0">
            <a:spAutoFit/>
          </a:bodyPr>
          <a:lstStyle/>
          <a:p>
            <a:r>
              <a:rPr lang="fr-FR" sz="1600" dirty="0"/>
              <a:t>- </a:t>
            </a:r>
            <a:r>
              <a:rPr lang="fr-FR" sz="1600" u="sng" dirty="0"/>
              <a:t>Observation globale : </a:t>
            </a:r>
          </a:p>
          <a:p>
            <a:r>
              <a:rPr lang="fr-FR" sz="1600" dirty="0"/>
              <a:t>Les coûts ont augmenté entre janvier 2024 et mars 2024, et la majorité de ces coûts proviennent de la famille de service </a:t>
            </a:r>
            <a:r>
              <a:rPr lang="fr-FR" sz="1600" b="1" dirty="0" err="1"/>
              <a:t>Compute</a:t>
            </a:r>
            <a:r>
              <a:rPr lang="fr-FR" sz="1600" dirty="0"/>
              <a:t>. </a:t>
            </a:r>
          </a:p>
        </p:txBody>
      </p:sp>
    </p:spTree>
    <p:extLst>
      <p:ext uri="{BB962C8B-B14F-4D97-AF65-F5344CB8AC3E}">
        <p14:creationId xmlns:p14="http://schemas.microsoft.com/office/powerpoint/2010/main" val="167156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7332D9-D2B4-0079-5EAE-4AB9973C3E32}"/>
              </a:ext>
            </a:extLst>
          </p:cNvPr>
          <p:cNvSpPr>
            <a:spLocks noGrp="1"/>
          </p:cNvSpPr>
          <p:nvPr>
            <p:ph type="ctrTitle"/>
          </p:nvPr>
        </p:nvSpPr>
        <p:spPr>
          <a:xfrm>
            <a:off x="699713" y="248038"/>
            <a:ext cx="7063721" cy="1159200"/>
          </a:xfrm>
        </p:spPr>
        <p:txBody>
          <a:bodyPr anchor="ctr">
            <a:normAutofit/>
          </a:bodyPr>
          <a:lstStyle/>
          <a:p>
            <a:pPr algn="l"/>
            <a:r>
              <a:rPr lang="fr-FR" sz="3700" dirty="0">
                <a:solidFill>
                  <a:srgbClr val="FFFFFF"/>
                </a:solidFill>
              </a:rPr>
              <a:t>Anomalies des coûts Cloud par nom de service</a:t>
            </a:r>
          </a:p>
        </p:txBody>
      </p:sp>
      <p:sp>
        <p:nvSpPr>
          <p:cNvPr id="3" name="Sous-titre 2">
            <a:extLst>
              <a:ext uri="{FF2B5EF4-FFF2-40B4-BE49-F238E27FC236}">
                <a16:creationId xmlns:a16="http://schemas.microsoft.com/office/drawing/2014/main" id="{3DE75734-FBE2-C72C-C736-08370FB86852}"/>
              </a:ext>
            </a:extLst>
          </p:cNvPr>
          <p:cNvSpPr>
            <a:spLocks noGrp="1"/>
          </p:cNvSpPr>
          <p:nvPr>
            <p:ph type="subTitle" idx="1"/>
          </p:nvPr>
        </p:nvSpPr>
        <p:spPr>
          <a:xfrm>
            <a:off x="8572499" y="390832"/>
            <a:ext cx="3233585" cy="873612"/>
          </a:xfrm>
        </p:spPr>
        <p:txBody>
          <a:bodyPr anchor="ctr">
            <a:normAutofit/>
          </a:bodyPr>
          <a:lstStyle/>
          <a:p>
            <a:pPr algn="l"/>
            <a:endParaRPr lang="fr-FR" sz="2000">
              <a:solidFill>
                <a:srgbClr val="FFFFFF"/>
              </a:solidFill>
            </a:endParaRPr>
          </a:p>
        </p:txBody>
      </p:sp>
      <p:pic>
        <p:nvPicPr>
          <p:cNvPr id="6" name="Image 5" descr="Une image contenant texte, capture d’écran, logiciel, nombre&#10;&#10;Le contenu généré par l’IA peut être incorrect.">
            <a:extLst>
              <a:ext uri="{FF2B5EF4-FFF2-40B4-BE49-F238E27FC236}">
                <a16:creationId xmlns:a16="http://schemas.microsoft.com/office/drawing/2014/main" id="{1FBED6FF-82B0-EE01-EC78-4BD08F9D8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252807"/>
            <a:ext cx="8128856" cy="3751086"/>
          </a:xfrm>
          <a:prstGeom prst="rect">
            <a:avLst/>
          </a:prstGeom>
        </p:spPr>
      </p:pic>
      <p:sp>
        <p:nvSpPr>
          <p:cNvPr id="7" name="ZoneTexte 6">
            <a:extLst>
              <a:ext uri="{FF2B5EF4-FFF2-40B4-BE49-F238E27FC236}">
                <a16:creationId xmlns:a16="http://schemas.microsoft.com/office/drawing/2014/main" id="{13710704-E9E8-A4FC-F475-3871D16D7BFB}"/>
              </a:ext>
            </a:extLst>
          </p:cNvPr>
          <p:cNvSpPr txBox="1"/>
          <p:nvPr/>
        </p:nvSpPr>
        <p:spPr>
          <a:xfrm>
            <a:off x="171450" y="2749129"/>
            <a:ext cx="3162300" cy="1323439"/>
          </a:xfrm>
          <a:prstGeom prst="rect">
            <a:avLst/>
          </a:prstGeom>
          <a:noFill/>
        </p:spPr>
        <p:txBody>
          <a:bodyPr wrap="square" rtlCol="0">
            <a:spAutoFit/>
          </a:bodyPr>
          <a:lstStyle/>
          <a:p>
            <a:r>
              <a:rPr lang="fr-FR" sz="1600" dirty="0"/>
              <a:t>- Liste des services dont la différence de coûts entre les deux derniers facturés multipliée par 3 est supérieure au coût total du mois précédent la facturation.</a:t>
            </a:r>
          </a:p>
        </p:txBody>
      </p:sp>
      <p:sp>
        <p:nvSpPr>
          <p:cNvPr id="8" name="ZoneTexte 7">
            <a:extLst>
              <a:ext uri="{FF2B5EF4-FFF2-40B4-BE49-F238E27FC236}">
                <a16:creationId xmlns:a16="http://schemas.microsoft.com/office/drawing/2014/main" id="{77589165-0D77-5253-23B9-30D663681552}"/>
              </a:ext>
            </a:extLst>
          </p:cNvPr>
          <p:cNvSpPr txBox="1"/>
          <p:nvPr/>
        </p:nvSpPr>
        <p:spPr>
          <a:xfrm>
            <a:off x="171450" y="4680454"/>
            <a:ext cx="3162300" cy="1323439"/>
          </a:xfrm>
          <a:prstGeom prst="rect">
            <a:avLst/>
          </a:prstGeom>
          <a:noFill/>
        </p:spPr>
        <p:txBody>
          <a:bodyPr wrap="square" rtlCol="0">
            <a:spAutoFit/>
          </a:bodyPr>
          <a:lstStyle/>
          <a:p>
            <a:r>
              <a:rPr lang="fr-FR" sz="1600" dirty="0"/>
              <a:t>- Liste des machines virtuelles dont les coûts totaux du mois de juin sont supérieurs à 200 euros et qui </a:t>
            </a:r>
            <a:r>
              <a:rPr lang="fr-FR" sz="1600" b="1" dirty="0"/>
              <a:t>ne proviennent pas</a:t>
            </a:r>
            <a:r>
              <a:rPr lang="fr-FR" sz="1600" dirty="0"/>
              <a:t> de l’environnement de production. </a:t>
            </a:r>
          </a:p>
        </p:txBody>
      </p:sp>
    </p:spTree>
    <p:extLst>
      <p:ext uri="{BB962C8B-B14F-4D97-AF65-F5344CB8AC3E}">
        <p14:creationId xmlns:p14="http://schemas.microsoft.com/office/powerpoint/2010/main" val="319300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955FD4-1876-0AE6-6406-413F11C55CA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997B3F-0A45-A083-1639-24049A19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19EA75-02AF-E98B-5159-B9F47B0F4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24523E8-C949-C86F-EBAB-D2E2E00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E71327-4A82-D04B-81AA-CB6F0F47F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F7E997A-BA82-EEBE-8534-C63577700FD5}"/>
              </a:ext>
            </a:extLst>
          </p:cNvPr>
          <p:cNvSpPr>
            <a:spLocks noGrp="1"/>
          </p:cNvSpPr>
          <p:nvPr>
            <p:ph type="ctrTitle"/>
          </p:nvPr>
        </p:nvSpPr>
        <p:spPr>
          <a:xfrm>
            <a:off x="699713" y="248038"/>
            <a:ext cx="7063721" cy="1159200"/>
          </a:xfrm>
        </p:spPr>
        <p:txBody>
          <a:bodyPr anchor="ctr">
            <a:normAutofit/>
          </a:bodyPr>
          <a:lstStyle/>
          <a:p>
            <a:pPr algn="l"/>
            <a:r>
              <a:rPr lang="fr-FR" sz="3700" dirty="0">
                <a:solidFill>
                  <a:srgbClr val="FFFFFF"/>
                </a:solidFill>
              </a:rPr>
              <a:t>Recommandations et prédictions</a:t>
            </a:r>
          </a:p>
        </p:txBody>
      </p:sp>
      <p:sp>
        <p:nvSpPr>
          <p:cNvPr id="3" name="Sous-titre 2">
            <a:extLst>
              <a:ext uri="{FF2B5EF4-FFF2-40B4-BE49-F238E27FC236}">
                <a16:creationId xmlns:a16="http://schemas.microsoft.com/office/drawing/2014/main" id="{84204C10-B87B-B40D-A36A-FAF6B425DE6B}"/>
              </a:ext>
            </a:extLst>
          </p:cNvPr>
          <p:cNvSpPr>
            <a:spLocks noGrp="1"/>
          </p:cNvSpPr>
          <p:nvPr>
            <p:ph type="subTitle" idx="1"/>
          </p:nvPr>
        </p:nvSpPr>
        <p:spPr>
          <a:xfrm>
            <a:off x="8572499" y="390832"/>
            <a:ext cx="3233585" cy="873612"/>
          </a:xfrm>
        </p:spPr>
        <p:txBody>
          <a:bodyPr anchor="ctr">
            <a:normAutofit/>
          </a:bodyPr>
          <a:lstStyle/>
          <a:p>
            <a:pPr algn="l"/>
            <a:endParaRPr lang="fr-FR" sz="2000">
              <a:solidFill>
                <a:srgbClr val="FFFFFF"/>
              </a:solidFill>
            </a:endParaRPr>
          </a:p>
        </p:txBody>
      </p:sp>
      <p:sp>
        <p:nvSpPr>
          <p:cNvPr id="7" name="ZoneTexte 6">
            <a:extLst>
              <a:ext uri="{FF2B5EF4-FFF2-40B4-BE49-F238E27FC236}">
                <a16:creationId xmlns:a16="http://schemas.microsoft.com/office/drawing/2014/main" id="{A0CDFED5-4921-750F-D532-9F38944900D4}"/>
              </a:ext>
            </a:extLst>
          </p:cNvPr>
          <p:cNvSpPr txBox="1"/>
          <p:nvPr/>
        </p:nvSpPr>
        <p:spPr>
          <a:xfrm>
            <a:off x="126328" y="1725633"/>
            <a:ext cx="3162300" cy="584775"/>
          </a:xfrm>
          <a:prstGeom prst="rect">
            <a:avLst/>
          </a:prstGeom>
          <a:noFill/>
        </p:spPr>
        <p:txBody>
          <a:bodyPr wrap="square" rtlCol="0">
            <a:spAutoFit/>
          </a:bodyPr>
          <a:lstStyle/>
          <a:p>
            <a:r>
              <a:rPr lang="fr-FR" sz="1600" dirty="0"/>
              <a:t>- Liste des services dont il faudrait analyser les coûts plus en détail</a:t>
            </a:r>
          </a:p>
        </p:txBody>
      </p:sp>
      <p:pic>
        <p:nvPicPr>
          <p:cNvPr id="5" name="Image 4" descr="Une image contenant texte, logiciel, Icône d’ordinateur, Page web&#10;&#10;Description générée automatiquement">
            <a:extLst>
              <a:ext uri="{FF2B5EF4-FFF2-40B4-BE49-F238E27FC236}">
                <a16:creationId xmlns:a16="http://schemas.microsoft.com/office/drawing/2014/main" id="{AE453BBA-304A-5532-D082-9871ABA0A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346" y="2468871"/>
            <a:ext cx="8490539" cy="3769278"/>
          </a:xfrm>
          <a:prstGeom prst="rect">
            <a:avLst/>
          </a:prstGeom>
        </p:spPr>
      </p:pic>
      <p:sp>
        <p:nvSpPr>
          <p:cNvPr id="4" name="ZoneTexte 3">
            <a:extLst>
              <a:ext uri="{FF2B5EF4-FFF2-40B4-BE49-F238E27FC236}">
                <a16:creationId xmlns:a16="http://schemas.microsoft.com/office/drawing/2014/main" id="{3E827469-11D5-9F58-5F08-F00798B7E247}"/>
              </a:ext>
            </a:extLst>
          </p:cNvPr>
          <p:cNvSpPr txBox="1"/>
          <p:nvPr/>
        </p:nvSpPr>
        <p:spPr>
          <a:xfrm>
            <a:off x="126328" y="4801833"/>
            <a:ext cx="2083919" cy="1569660"/>
          </a:xfrm>
          <a:prstGeom prst="rect">
            <a:avLst/>
          </a:prstGeom>
          <a:noFill/>
        </p:spPr>
        <p:txBody>
          <a:bodyPr wrap="square" rtlCol="0">
            <a:spAutoFit/>
          </a:bodyPr>
          <a:lstStyle/>
          <a:p>
            <a:r>
              <a:rPr lang="fr-FR" sz="1600" dirty="0"/>
              <a:t>- Prédictions des coûts mensuels futur par Cloud réalisées grâce </a:t>
            </a:r>
          </a:p>
          <a:p>
            <a:r>
              <a:rPr lang="fr-FR" sz="1600" dirty="0"/>
              <a:t>au module </a:t>
            </a:r>
            <a:r>
              <a:rPr lang="fr-FR" sz="1600" dirty="0" err="1"/>
              <a:t>Prophet</a:t>
            </a:r>
            <a:r>
              <a:rPr lang="fr-FR" sz="1600" dirty="0"/>
              <a:t> : </a:t>
            </a:r>
            <a:br>
              <a:rPr lang="fr-FR" sz="1600" dirty="0"/>
            </a:br>
            <a:endParaRPr lang="fr-FR" sz="1600" dirty="0"/>
          </a:p>
          <a:p>
            <a:endParaRPr lang="fr-FR" sz="1600" dirty="0"/>
          </a:p>
        </p:txBody>
      </p:sp>
      <p:cxnSp>
        <p:nvCxnSpPr>
          <p:cNvPr id="9" name="Connecteur droit avec flèche 8">
            <a:extLst>
              <a:ext uri="{FF2B5EF4-FFF2-40B4-BE49-F238E27FC236}">
                <a16:creationId xmlns:a16="http://schemas.microsoft.com/office/drawing/2014/main" id="{08D8E24A-8E32-6436-AB10-791F250046DC}"/>
              </a:ext>
            </a:extLst>
          </p:cNvPr>
          <p:cNvCxnSpPr>
            <a:cxnSpLocks/>
          </p:cNvCxnSpPr>
          <p:nvPr/>
        </p:nvCxnSpPr>
        <p:spPr>
          <a:xfrm>
            <a:off x="3081130" y="2310409"/>
            <a:ext cx="1639957" cy="920982"/>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Connecteur droit avec flèche 10">
            <a:extLst>
              <a:ext uri="{FF2B5EF4-FFF2-40B4-BE49-F238E27FC236}">
                <a16:creationId xmlns:a16="http://schemas.microsoft.com/office/drawing/2014/main" id="{50FD5FBA-B12A-1937-B7C4-2BC809349835}"/>
              </a:ext>
            </a:extLst>
          </p:cNvPr>
          <p:cNvCxnSpPr>
            <a:cxnSpLocks/>
            <a:stCxn id="8" idx="1"/>
          </p:cNvCxnSpPr>
          <p:nvPr/>
        </p:nvCxnSpPr>
        <p:spPr>
          <a:xfrm flipH="1">
            <a:off x="7971183" y="2749763"/>
            <a:ext cx="2007281" cy="48162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2CDB3C47-4C7B-59BF-C88B-004D9D9394E9}"/>
              </a:ext>
            </a:extLst>
          </p:cNvPr>
          <p:cNvSpPr txBox="1"/>
          <p:nvPr/>
        </p:nvSpPr>
        <p:spPr>
          <a:xfrm>
            <a:off x="9978464" y="1718711"/>
            <a:ext cx="2066895" cy="2062103"/>
          </a:xfrm>
          <a:prstGeom prst="rect">
            <a:avLst/>
          </a:prstGeom>
          <a:noFill/>
        </p:spPr>
        <p:txBody>
          <a:bodyPr wrap="square" rtlCol="0">
            <a:spAutoFit/>
          </a:bodyPr>
          <a:lstStyle/>
          <a:p>
            <a:r>
              <a:rPr lang="fr-FR" sz="1600" dirty="0"/>
              <a:t>- Liste des machines virtuelles dont les coûts totaux du mois de juin sont supérieurs à 200 euros et qui </a:t>
            </a:r>
            <a:r>
              <a:rPr lang="fr-FR" sz="1600" b="1" dirty="0"/>
              <a:t>ne proviennent pas</a:t>
            </a:r>
            <a:r>
              <a:rPr lang="fr-FR" sz="1600" dirty="0"/>
              <a:t> de l’environnement de production. </a:t>
            </a:r>
          </a:p>
        </p:txBody>
      </p:sp>
      <p:sp>
        <p:nvSpPr>
          <p:cNvPr id="20" name="ZoneTexte 19">
            <a:extLst>
              <a:ext uri="{FF2B5EF4-FFF2-40B4-BE49-F238E27FC236}">
                <a16:creationId xmlns:a16="http://schemas.microsoft.com/office/drawing/2014/main" id="{90AAEBF4-A4A2-3A3E-B323-5352351B6B22}"/>
              </a:ext>
            </a:extLst>
          </p:cNvPr>
          <p:cNvSpPr txBox="1"/>
          <p:nvPr/>
        </p:nvSpPr>
        <p:spPr>
          <a:xfrm>
            <a:off x="2308642" y="6314312"/>
            <a:ext cx="3845861" cy="276999"/>
          </a:xfrm>
          <a:prstGeom prst="rect">
            <a:avLst/>
          </a:prstGeom>
          <a:noFill/>
        </p:spPr>
        <p:txBody>
          <a:bodyPr wrap="none" rtlCol="0">
            <a:spAutoFit/>
          </a:bodyPr>
          <a:lstStyle/>
          <a:p>
            <a:r>
              <a:rPr lang="fr-FR" sz="1200" dirty="0"/>
              <a:t> - Azure : les coûts sont en augmentation moyenne de 20%</a:t>
            </a:r>
          </a:p>
        </p:txBody>
      </p:sp>
      <p:sp>
        <p:nvSpPr>
          <p:cNvPr id="21" name="ZoneTexte 20">
            <a:extLst>
              <a:ext uri="{FF2B5EF4-FFF2-40B4-BE49-F238E27FC236}">
                <a16:creationId xmlns:a16="http://schemas.microsoft.com/office/drawing/2014/main" id="{9375C8FA-B668-C667-02BA-F0623F266B69}"/>
              </a:ext>
            </a:extLst>
          </p:cNvPr>
          <p:cNvSpPr txBox="1"/>
          <p:nvPr/>
        </p:nvSpPr>
        <p:spPr>
          <a:xfrm>
            <a:off x="6279247" y="6314312"/>
            <a:ext cx="3699218" cy="276999"/>
          </a:xfrm>
          <a:prstGeom prst="rect">
            <a:avLst/>
          </a:prstGeom>
          <a:noFill/>
        </p:spPr>
        <p:txBody>
          <a:bodyPr wrap="none" rtlCol="0">
            <a:spAutoFit/>
          </a:bodyPr>
          <a:lstStyle/>
          <a:p>
            <a:r>
              <a:rPr lang="fr-FR" sz="1200" dirty="0"/>
              <a:t> - AWS : les coûts sont en augmentation moyenne de 3%</a:t>
            </a:r>
          </a:p>
        </p:txBody>
      </p:sp>
      <p:cxnSp>
        <p:nvCxnSpPr>
          <p:cNvPr id="22" name="Connecteur droit avec flèche 21">
            <a:extLst>
              <a:ext uri="{FF2B5EF4-FFF2-40B4-BE49-F238E27FC236}">
                <a16:creationId xmlns:a16="http://schemas.microsoft.com/office/drawing/2014/main" id="{7A5BD519-41BB-B4ED-C1D2-E656BD9ACD1E}"/>
              </a:ext>
            </a:extLst>
          </p:cNvPr>
          <p:cNvCxnSpPr>
            <a:cxnSpLocks/>
          </p:cNvCxnSpPr>
          <p:nvPr/>
        </p:nvCxnSpPr>
        <p:spPr>
          <a:xfrm flipV="1">
            <a:off x="4392107" y="6205080"/>
            <a:ext cx="3288" cy="19153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Connecteur droit avec flèche 27">
            <a:extLst>
              <a:ext uri="{FF2B5EF4-FFF2-40B4-BE49-F238E27FC236}">
                <a16:creationId xmlns:a16="http://schemas.microsoft.com/office/drawing/2014/main" id="{704E3C19-AB74-F72B-9DA6-745F31C755F0}"/>
              </a:ext>
            </a:extLst>
          </p:cNvPr>
          <p:cNvCxnSpPr>
            <a:cxnSpLocks/>
          </p:cNvCxnSpPr>
          <p:nvPr/>
        </p:nvCxnSpPr>
        <p:spPr>
          <a:xfrm flipV="1">
            <a:off x="7960777" y="6179962"/>
            <a:ext cx="3288" cy="19153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789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7332D9-D2B4-0079-5EAE-4AB9973C3E32}"/>
              </a:ext>
            </a:extLst>
          </p:cNvPr>
          <p:cNvSpPr>
            <a:spLocks noGrp="1"/>
          </p:cNvSpPr>
          <p:nvPr>
            <p:ph type="ctrTitle"/>
          </p:nvPr>
        </p:nvSpPr>
        <p:spPr>
          <a:xfrm>
            <a:off x="699713" y="248038"/>
            <a:ext cx="7063721" cy="1159200"/>
          </a:xfrm>
        </p:spPr>
        <p:txBody>
          <a:bodyPr anchor="ctr">
            <a:normAutofit/>
          </a:bodyPr>
          <a:lstStyle/>
          <a:p>
            <a:pPr algn="l"/>
            <a:r>
              <a:rPr lang="fr-FR" sz="3700" dirty="0">
                <a:solidFill>
                  <a:srgbClr val="FFFFFF"/>
                </a:solidFill>
              </a:rPr>
              <a:t>Projections des gains métiers et ROI estimé</a:t>
            </a:r>
          </a:p>
        </p:txBody>
      </p:sp>
      <p:sp>
        <p:nvSpPr>
          <p:cNvPr id="3" name="Sous-titre 2">
            <a:extLst>
              <a:ext uri="{FF2B5EF4-FFF2-40B4-BE49-F238E27FC236}">
                <a16:creationId xmlns:a16="http://schemas.microsoft.com/office/drawing/2014/main" id="{3DE75734-FBE2-C72C-C736-08370FB86852}"/>
              </a:ext>
            </a:extLst>
          </p:cNvPr>
          <p:cNvSpPr>
            <a:spLocks noGrp="1"/>
          </p:cNvSpPr>
          <p:nvPr>
            <p:ph type="subTitle" idx="1"/>
          </p:nvPr>
        </p:nvSpPr>
        <p:spPr>
          <a:xfrm>
            <a:off x="8572499" y="390832"/>
            <a:ext cx="3233585" cy="873612"/>
          </a:xfrm>
        </p:spPr>
        <p:txBody>
          <a:bodyPr anchor="ctr">
            <a:normAutofit/>
          </a:bodyPr>
          <a:lstStyle/>
          <a:p>
            <a:pPr algn="l"/>
            <a:endParaRPr lang="fr-FR" sz="2000">
              <a:solidFill>
                <a:srgbClr val="FFFFFF"/>
              </a:solidFill>
            </a:endParaRPr>
          </a:p>
        </p:txBody>
      </p:sp>
      <p:sp>
        <p:nvSpPr>
          <p:cNvPr id="8" name="ZoneTexte 7">
            <a:extLst>
              <a:ext uri="{FF2B5EF4-FFF2-40B4-BE49-F238E27FC236}">
                <a16:creationId xmlns:a16="http://schemas.microsoft.com/office/drawing/2014/main" id="{77589165-0D77-5253-23B9-30D663681552}"/>
              </a:ext>
            </a:extLst>
          </p:cNvPr>
          <p:cNvSpPr txBox="1"/>
          <p:nvPr/>
        </p:nvSpPr>
        <p:spPr>
          <a:xfrm>
            <a:off x="171450" y="4680454"/>
            <a:ext cx="3162300" cy="1323439"/>
          </a:xfrm>
          <a:prstGeom prst="rect">
            <a:avLst/>
          </a:prstGeom>
          <a:noFill/>
        </p:spPr>
        <p:txBody>
          <a:bodyPr wrap="square" rtlCol="0">
            <a:spAutoFit/>
          </a:bodyPr>
          <a:lstStyle/>
          <a:p>
            <a:r>
              <a:rPr lang="fr-FR" sz="1600" dirty="0"/>
              <a:t>- Calcul du ROI sur le reste de l’année : 151 441 euros ( Somme des diminutions des coûts réalisées multipliée par le nombre de mois restants dans l’année )</a:t>
            </a:r>
          </a:p>
        </p:txBody>
      </p:sp>
      <p:pic>
        <p:nvPicPr>
          <p:cNvPr id="5" name="Image 4">
            <a:extLst>
              <a:ext uri="{FF2B5EF4-FFF2-40B4-BE49-F238E27FC236}">
                <a16:creationId xmlns:a16="http://schemas.microsoft.com/office/drawing/2014/main" id="{E10306D0-8303-6D18-45D5-CC279EFB1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843" y="2131365"/>
            <a:ext cx="8486343" cy="3722782"/>
          </a:xfrm>
          <a:prstGeom prst="rect">
            <a:avLst/>
          </a:prstGeom>
        </p:spPr>
      </p:pic>
      <p:sp>
        <p:nvSpPr>
          <p:cNvPr id="6" name="ZoneTexte 5">
            <a:extLst>
              <a:ext uri="{FF2B5EF4-FFF2-40B4-BE49-F238E27FC236}">
                <a16:creationId xmlns:a16="http://schemas.microsoft.com/office/drawing/2014/main" id="{82517532-5D80-4A45-0580-5626E6AF8800}"/>
              </a:ext>
            </a:extLst>
          </p:cNvPr>
          <p:cNvSpPr txBox="1"/>
          <p:nvPr/>
        </p:nvSpPr>
        <p:spPr>
          <a:xfrm>
            <a:off x="171450" y="2230421"/>
            <a:ext cx="3162300" cy="1569660"/>
          </a:xfrm>
          <a:prstGeom prst="rect">
            <a:avLst/>
          </a:prstGeom>
          <a:noFill/>
        </p:spPr>
        <p:txBody>
          <a:bodyPr wrap="square" rtlCol="0">
            <a:spAutoFit/>
          </a:bodyPr>
          <a:lstStyle/>
          <a:p>
            <a:r>
              <a:rPr lang="fr-FR" sz="1600" dirty="0"/>
              <a:t>- Projection des gains métiers pour le mois prochain après recalibrage :</a:t>
            </a:r>
            <a:br>
              <a:rPr lang="fr-FR" sz="1600" dirty="0"/>
            </a:br>
            <a:r>
              <a:rPr lang="fr-FR" sz="1600" dirty="0"/>
              <a:t> </a:t>
            </a:r>
          </a:p>
          <a:p>
            <a:pPr marL="285750" indent="-285750">
              <a:buFont typeface="Arial" panose="020B0604020202020204" pitchFamily="34" charset="0"/>
              <a:buChar char="•"/>
            </a:pPr>
            <a:r>
              <a:rPr lang="fr-FR" sz="1600" dirty="0"/>
              <a:t>20000 euros pour les services</a:t>
            </a:r>
          </a:p>
          <a:p>
            <a:pPr marL="285750" indent="-285750">
              <a:buFont typeface="Arial" panose="020B0604020202020204" pitchFamily="34" charset="0"/>
              <a:buChar char="•"/>
            </a:pPr>
            <a:r>
              <a:rPr lang="fr-FR" sz="1600" dirty="0"/>
              <a:t>2563 euros pour les machines virtuelles</a:t>
            </a:r>
          </a:p>
        </p:txBody>
      </p:sp>
    </p:spTree>
    <p:extLst>
      <p:ext uri="{BB962C8B-B14F-4D97-AF65-F5344CB8AC3E}">
        <p14:creationId xmlns:p14="http://schemas.microsoft.com/office/powerpoint/2010/main" val="182711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7332D9-D2B4-0079-5EAE-4AB9973C3E32}"/>
              </a:ext>
            </a:extLst>
          </p:cNvPr>
          <p:cNvSpPr>
            <a:spLocks noGrp="1"/>
          </p:cNvSpPr>
          <p:nvPr>
            <p:ph type="ctrTitle"/>
          </p:nvPr>
        </p:nvSpPr>
        <p:spPr>
          <a:xfrm>
            <a:off x="699713" y="248038"/>
            <a:ext cx="7063721" cy="1159200"/>
          </a:xfrm>
        </p:spPr>
        <p:txBody>
          <a:bodyPr anchor="ctr">
            <a:normAutofit/>
          </a:bodyPr>
          <a:lstStyle/>
          <a:p>
            <a:pPr algn="l"/>
            <a:r>
              <a:rPr lang="fr-FR" sz="3700" dirty="0">
                <a:solidFill>
                  <a:srgbClr val="FFFFFF"/>
                </a:solidFill>
              </a:rPr>
              <a:t>Prochaines étapes</a:t>
            </a:r>
          </a:p>
        </p:txBody>
      </p:sp>
      <p:sp>
        <p:nvSpPr>
          <p:cNvPr id="4" name="ZoneTexte 3">
            <a:extLst>
              <a:ext uri="{FF2B5EF4-FFF2-40B4-BE49-F238E27FC236}">
                <a16:creationId xmlns:a16="http://schemas.microsoft.com/office/drawing/2014/main" id="{537D90D7-61E3-9890-117C-1306DD681EB1}"/>
              </a:ext>
            </a:extLst>
          </p:cNvPr>
          <p:cNvSpPr txBox="1"/>
          <p:nvPr/>
        </p:nvSpPr>
        <p:spPr>
          <a:xfrm>
            <a:off x="3265723" y="1939832"/>
            <a:ext cx="7896777" cy="4524315"/>
          </a:xfrm>
          <a:prstGeom prst="rect">
            <a:avLst/>
          </a:prstGeom>
          <a:noFill/>
        </p:spPr>
        <p:txBody>
          <a:bodyPr wrap="none" rtlCol="0">
            <a:spAutoFit/>
          </a:bodyPr>
          <a:lstStyle/>
          <a:p>
            <a:endParaRPr lang="fr-FR" dirty="0"/>
          </a:p>
          <a:p>
            <a:pPr marL="285750" indent="-285750">
              <a:buFontTx/>
              <a:buChar char="-"/>
            </a:pPr>
            <a:r>
              <a:rPr lang="fr-FR" dirty="0"/>
              <a:t>Mise en place d’un agent IA qui répond aux questions de l’utilisateur :</a:t>
            </a:r>
          </a:p>
          <a:p>
            <a:r>
              <a:rPr lang="fr-FR" sz="1800" dirty="0"/>
              <a:t>      Azure </a:t>
            </a:r>
            <a:r>
              <a:rPr lang="fr-FR" sz="1800" dirty="0" err="1"/>
              <a:t>OpenAI</a:t>
            </a:r>
            <a:r>
              <a:rPr lang="fr-FR" sz="1800" dirty="0"/>
              <a:t> Service, </a:t>
            </a:r>
            <a:r>
              <a:rPr lang="fr-FR" sz="1800" dirty="0" err="1"/>
              <a:t>Copilot</a:t>
            </a:r>
            <a:r>
              <a:rPr lang="fr-FR" sz="1800" dirty="0"/>
              <a:t> au sein de </a:t>
            </a:r>
            <a:r>
              <a:rPr lang="fr-FR" sz="1800" dirty="0" err="1"/>
              <a:t>PowerBI</a:t>
            </a:r>
            <a:r>
              <a:rPr lang="fr-FR" dirty="0"/>
              <a:t>, </a:t>
            </a:r>
            <a:r>
              <a:rPr lang="fr-FR" sz="1800" dirty="0" err="1"/>
              <a:t>Langchain</a:t>
            </a:r>
            <a:r>
              <a:rPr lang="fr-FR" sz="1800" dirty="0"/>
              <a:t> et </a:t>
            </a:r>
            <a:r>
              <a:rPr lang="fr-FR" sz="1800" dirty="0" err="1"/>
              <a:t>Streamlit</a:t>
            </a:r>
            <a:r>
              <a:rPr lang="fr-FR" dirty="0"/>
              <a:t>…</a:t>
            </a:r>
            <a:r>
              <a:rPr lang="fr-FR" sz="1800" dirty="0"/>
              <a:t> </a:t>
            </a:r>
          </a:p>
          <a:p>
            <a:pPr marL="285750" indent="-285750">
              <a:buFontTx/>
              <a:buChar char="-"/>
            </a:pPr>
            <a:endParaRPr lang="fr-FR" dirty="0"/>
          </a:p>
          <a:p>
            <a:pPr marL="285750" indent="-285750">
              <a:buFontTx/>
              <a:buChar char="-"/>
            </a:pPr>
            <a:r>
              <a:rPr lang="fr-FR" dirty="0"/>
              <a:t>Renforcer la qualité du modèle et de l’agent IA : </a:t>
            </a:r>
            <a:br>
              <a:rPr lang="fr-FR" dirty="0"/>
            </a:br>
            <a:r>
              <a:rPr lang="fr-FR" dirty="0"/>
              <a:t>feedback humain, suivi de la performance de la prédiction…</a:t>
            </a:r>
          </a:p>
          <a:p>
            <a:endParaRPr lang="fr-FR" dirty="0"/>
          </a:p>
          <a:p>
            <a:pPr marL="285750" indent="-285750">
              <a:buFontTx/>
              <a:buChar char="-"/>
            </a:pPr>
            <a:r>
              <a:rPr lang="fr-FR" dirty="0"/>
              <a:t>Industrialiser le projet de manière plus large au sein de l’entreprise :</a:t>
            </a:r>
            <a:br>
              <a:rPr lang="fr-FR" dirty="0"/>
            </a:br>
            <a:r>
              <a:rPr lang="fr-FR" dirty="0"/>
              <a:t>Mettre en place plusieurs pipelines de données, coupler les prédictions </a:t>
            </a:r>
            <a:r>
              <a:rPr lang="fr-FR" dirty="0" err="1"/>
              <a:t>FinOps</a:t>
            </a:r>
            <a:r>
              <a:rPr lang="fr-FR" dirty="0"/>
              <a:t> </a:t>
            </a:r>
            <a:br>
              <a:rPr lang="fr-FR" dirty="0"/>
            </a:br>
            <a:r>
              <a:rPr lang="fr-FR" dirty="0"/>
              <a:t>à des KPIs métiers, intégrer le produit pour du </a:t>
            </a:r>
            <a:r>
              <a:rPr lang="fr-FR" dirty="0" err="1"/>
              <a:t>GreenOps</a:t>
            </a:r>
            <a:r>
              <a:rPr lang="fr-FR" dirty="0"/>
              <a:t>…</a:t>
            </a:r>
            <a:br>
              <a:rPr lang="fr-FR" dirty="0"/>
            </a:br>
            <a:endParaRPr lang="fr-FR" dirty="0"/>
          </a:p>
          <a:p>
            <a:pPr marL="285750" indent="-285750">
              <a:buFontTx/>
              <a:buChar char="-"/>
            </a:pPr>
            <a:r>
              <a:rPr lang="fr-FR" dirty="0"/>
              <a:t>Mettre en place une gouvernance de l’agent IA :</a:t>
            </a:r>
            <a:br>
              <a:rPr lang="fr-FR" dirty="0"/>
            </a:br>
            <a:r>
              <a:rPr lang="fr-FR" dirty="0"/>
              <a:t>Formaliser une politique IA de confiance, définir les enjeux critiques et </a:t>
            </a:r>
            <a:br>
              <a:rPr lang="fr-FR" dirty="0"/>
            </a:br>
            <a:r>
              <a:rPr lang="fr-FR" dirty="0"/>
              <a:t>les objectifs…</a:t>
            </a:r>
          </a:p>
          <a:p>
            <a:pPr marL="285750" indent="-285750">
              <a:buFontTx/>
              <a:buChar char="-"/>
            </a:pPr>
            <a:endParaRPr lang="fr-FR" dirty="0"/>
          </a:p>
          <a:p>
            <a:pPr marL="285750" indent="-285750">
              <a:buFontTx/>
              <a:buChar char="-"/>
            </a:pPr>
            <a:endParaRPr lang="fr-FR" dirty="0"/>
          </a:p>
        </p:txBody>
      </p:sp>
      <p:pic>
        <p:nvPicPr>
          <p:cNvPr id="6" name="Image 5" descr="Une image contenant automate, capture d’écran, robot, dessin humoristique&#10;&#10;Le contenu généré par l’IA peut être incorrect.">
            <a:extLst>
              <a:ext uri="{FF2B5EF4-FFF2-40B4-BE49-F238E27FC236}">
                <a16:creationId xmlns:a16="http://schemas.microsoft.com/office/drawing/2014/main" id="{B96A0C7C-38A7-D3FB-94B5-BB7E33456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02" y="2885381"/>
            <a:ext cx="2619375" cy="1743075"/>
          </a:xfrm>
          <a:prstGeom prst="rect">
            <a:avLst/>
          </a:prstGeom>
        </p:spPr>
      </p:pic>
    </p:spTree>
    <p:extLst>
      <p:ext uri="{BB962C8B-B14F-4D97-AF65-F5344CB8AC3E}">
        <p14:creationId xmlns:p14="http://schemas.microsoft.com/office/powerpoint/2010/main" val="34380539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591</Words>
  <Application>Microsoft Macintosh PowerPoint</Application>
  <PresentationFormat>Grand écran</PresentationFormat>
  <Paragraphs>58</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Inter</vt:lpstr>
      <vt:lpstr>Marianne</vt:lpstr>
      <vt:lpstr>Thème Office</vt:lpstr>
      <vt:lpstr>Présentation PowerPoint</vt:lpstr>
      <vt:lpstr>Présentation du projet</vt:lpstr>
      <vt:lpstr>Sommaire</vt:lpstr>
      <vt:lpstr>Coûts Cloud Azure et AWS par famille de service</vt:lpstr>
      <vt:lpstr>Anomalies des coûts Cloud par nom de service</vt:lpstr>
      <vt:lpstr>Recommandations et prédictions</vt:lpstr>
      <vt:lpstr>Projections des gains métiers et ROI estimé</vt:lpstr>
      <vt:lpstr>Prochaines étapes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ZILLIOX (Adm)</dc:creator>
  <cp:lastModifiedBy>Thomas Zilliox</cp:lastModifiedBy>
  <cp:revision>9</cp:revision>
  <dcterms:created xsi:type="dcterms:W3CDTF">2025-08-07T09:15:27Z</dcterms:created>
  <dcterms:modified xsi:type="dcterms:W3CDTF">2025-08-10T07:33:20Z</dcterms:modified>
</cp:coreProperties>
</file>