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8" r:id="rId7"/>
    <p:sldId id="279" r:id="rId8"/>
    <p:sldId id="287" r:id="rId9"/>
    <p:sldId id="291" r:id="rId10"/>
    <p:sldId id="294" r:id="rId11"/>
    <p:sldId id="266" r:id="rId12"/>
    <p:sldId id="290" r:id="rId13"/>
    <p:sldId id="295" r:id="rId14"/>
    <p:sldId id="289" r:id="rId15"/>
    <p:sldId id="296" r:id="rId16"/>
    <p:sldId id="288" r:id="rId17"/>
    <p:sldId id="292" r:id="rId18"/>
    <p:sldId id="267" r:id="rId19"/>
    <p:sldId id="286" r:id="rId20"/>
    <p:sldId id="293" r:id="rId21"/>
    <p:sldId id="276" r:id="rId22"/>
    <p:sldId id="27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AC9"/>
    <a:srgbClr val="933CE0"/>
    <a:srgbClr val="FF0000"/>
    <a:srgbClr val="7933B1"/>
    <a:srgbClr val="00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9"/>
    <p:restoredTop sz="94694"/>
  </p:normalViewPr>
  <p:slideViewPr>
    <p:cSldViewPr snapToGrid="0">
      <p:cViewPr>
        <p:scale>
          <a:sx n="182" d="100"/>
          <a:sy n="182" d="100"/>
        </p:scale>
        <p:origin x="-4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E25CF-9160-B949-88B9-8F9D83FA6178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389538-BB5F-D048-9D9D-6EF924DCBBFA}">
      <dgm:prSet phldrT="[Texte]" custT="1"/>
      <dgm:spPr/>
      <dgm:t>
        <a:bodyPr/>
        <a:lstStyle/>
        <a:p>
          <a:r>
            <a:rPr lang="fr-FR" sz="3200" dirty="0"/>
            <a:t>Contexte</a:t>
          </a:r>
          <a:endParaRPr lang="fr-FR" sz="5400" dirty="0"/>
        </a:p>
      </dgm:t>
    </dgm:pt>
    <dgm:pt modelId="{9592C227-BE5B-6F48-B0DD-1EEA69887D28}" type="parTrans" cxnId="{D2900144-14F3-934D-A229-21C169460126}">
      <dgm:prSet/>
      <dgm:spPr/>
      <dgm:t>
        <a:bodyPr/>
        <a:lstStyle/>
        <a:p>
          <a:endParaRPr lang="fr-FR"/>
        </a:p>
      </dgm:t>
    </dgm:pt>
    <dgm:pt modelId="{ABBB2E2F-32E8-E342-9651-13F84ED22D2E}" type="sibTrans" cxnId="{D2900144-14F3-934D-A229-21C169460126}">
      <dgm:prSet/>
      <dgm:spPr/>
      <dgm:t>
        <a:bodyPr/>
        <a:lstStyle/>
        <a:p>
          <a:endParaRPr lang="fr-FR"/>
        </a:p>
      </dgm:t>
    </dgm:pt>
    <dgm:pt modelId="{F611FA61-0CDC-C145-8B48-203008401A6E}">
      <dgm:prSet phldrT="[Texte]" custT="1"/>
      <dgm:spPr/>
      <dgm:t>
        <a:bodyPr anchor="ctr"/>
        <a:lstStyle/>
        <a:p>
          <a:r>
            <a:rPr lang="fr-FR" sz="1200" dirty="0"/>
            <a:t>La ville de Seattle veut être neutre en émissions de carbone en 2050.</a:t>
          </a:r>
        </a:p>
      </dgm:t>
    </dgm:pt>
    <dgm:pt modelId="{7D8380A1-B842-B040-B81A-9D0FC5EBFC4C}" type="parTrans" cxnId="{6A5B27F3-5325-824D-8897-98BB54CF1072}">
      <dgm:prSet/>
      <dgm:spPr/>
      <dgm:t>
        <a:bodyPr/>
        <a:lstStyle/>
        <a:p>
          <a:endParaRPr lang="fr-FR"/>
        </a:p>
      </dgm:t>
    </dgm:pt>
    <dgm:pt modelId="{DE338339-AF86-AE48-8214-96DEB7A94B17}" type="sibTrans" cxnId="{6A5B27F3-5325-824D-8897-98BB54CF1072}">
      <dgm:prSet/>
      <dgm:spPr/>
      <dgm:t>
        <a:bodyPr/>
        <a:lstStyle/>
        <a:p>
          <a:endParaRPr lang="fr-FR"/>
        </a:p>
      </dgm:t>
    </dgm:pt>
    <dgm:pt modelId="{CC5739BE-421C-4541-8244-A0E4D5254B87}">
      <dgm:prSet phldrT="[Texte]" custT="1"/>
      <dgm:spPr/>
      <dgm:t>
        <a:bodyPr anchor="ctr"/>
        <a:lstStyle/>
        <a:p>
          <a:r>
            <a:rPr lang="fr-FR" sz="1200" dirty="0"/>
            <a:t>Des relevés très coûteux ont été réalisé dans un échantillon de bâtiment</a:t>
          </a:r>
        </a:p>
      </dgm:t>
    </dgm:pt>
    <dgm:pt modelId="{6D2854E1-D294-B946-905A-1000C2ACA2E9}" type="parTrans" cxnId="{95207954-96C0-9D46-AAE8-A037BF14565D}">
      <dgm:prSet/>
      <dgm:spPr/>
      <dgm:t>
        <a:bodyPr/>
        <a:lstStyle/>
        <a:p>
          <a:endParaRPr lang="fr-FR"/>
        </a:p>
      </dgm:t>
    </dgm:pt>
    <dgm:pt modelId="{886535F7-E185-EA40-804C-318D99ADA151}" type="sibTrans" cxnId="{95207954-96C0-9D46-AAE8-A037BF14565D}">
      <dgm:prSet/>
      <dgm:spPr/>
      <dgm:t>
        <a:bodyPr/>
        <a:lstStyle/>
        <a:p>
          <a:endParaRPr lang="fr-FR"/>
        </a:p>
      </dgm:t>
    </dgm:pt>
    <dgm:pt modelId="{FA8D987F-7DD5-3841-8F42-FA63984981AF}">
      <dgm:prSet phldrT="[Texte]" custT="1"/>
      <dgm:spPr/>
      <dgm:t>
        <a:bodyPr/>
        <a:lstStyle/>
        <a:p>
          <a:r>
            <a:rPr lang="fr-FR" sz="3200" dirty="0"/>
            <a:t>Mission</a:t>
          </a:r>
          <a:endParaRPr lang="fr-FR" sz="5400" dirty="0"/>
        </a:p>
      </dgm:t>
    </dgm:pt>
    <dgm:pt modelId="{C03EDFC7-710F-0F46-904D-8A3703723082}" type="parTrans" cxnId="{FF68177B-D2C0-CF4C-B11F-C49E8E90A17A}">
      <dgm:prSet/>
      <dgm:spPr/>
      <dgm:t>
        <a:bodyPr/>
        <a:lstStyle/>
        <a:p>
          <a:endParaRPr lang="fr-FR"/>
        </a:p>
      </dgm:t>
    </dgm:pt>
    <dgm:pt modelId="{199EEE03-10B8-5A4D-8203-5EA1B18F9D18}" type="sibTrans" cxnId="{FF68177B-D2C0-CF4C-B11F-C49E8E90A17A}">
      <dgm:prSet/>
      <dgm:spPr/>
      <dgm:t>
        <a:bodyPr/>
        <a:lstStyle/>
        <a:p>
          <a:endParaRPr lang="fr-FR"/>
        </a:p>
      </dgm:t>
    </dgm:pt>
    <dgm:pt modelId="{57A6099B-C252-F646-AD50-7315B1A04DAC}">
      <dgm:prSet phldrT="[Texte]" custT="1"/>
      <dgm:spPr/>
      <dgm:t>
        <a:bodyPr anchor="ctr"/>
        <a:lstStyle/>
        <a:p>
          <a:r>
            <a:rPr lang="fr-FR" sz="1200" dirty="0"/>
            <a:t>Prédire les émissions de CO2 et la consommation totale d’énergie des bâtiments non destinés à l’habitation.</a:t>
          </a:r>
        </a:p>
      </dgm:t>
    </dgm:pt>
    <dgm:pt modelId="{D87DA5C6-1027-2C45-97AB-2D748EBD450B}" type="parTrans" cxnId="{7D6732CF-7B90-874A-A57A-2E90B5B90B4A}">
      <dgm:prSet/>
      <dgm:spPr/>
      <dgm:t>
        <a:bodyPr/>
        <a:lstStyle/>
        <a:p>
          <a:endParaRPr lang="fr-FR"/>
        </a:p>
      </dgm:t>
    </dgm:pt>
    <dgm:pt modelId="{5F086F82-D2E9-7940-AF35-34E981BDA289}" type="sibTrans" cxnId="{7D6732CF-7B90-874A-A57A-2E90B5B90B4A}">
      <dgm:prSet/>
      <dgm:spPr/>
      <dgm:t>
        <a:bodyPr/>
        <a:lstStyle/>
        <a:p>
          <a:endParaRPr lang="fr-FR"/>
        </a:p>
      </dgm:t>
    </dgm:pt>
    <dgm:pt modelId="{7B6A6C3C-7F08-804C-BC44-FB97EC5FA84D}">
      <dgm:prSet phldrT="[Texte]" custT="1"/>
      <dgm:spPr/>
      <dgm:t>
        <a:bodyPr anchor="ctr"/>
        <a:lstStyle/>
        <a:p>
          <a:r>
            <a:rPr lang="fr-FR" sz="1200" dirty="0"/>
            <a:t>Évaluer l’importance de l’ENERGY STAR Score.</a:t>
          </a:r>
        </a:p>
      </dgm:t>
    </dgm:pt>
    <dgm:pt modelId="{E0CFC811-DD2C-664E-B3FF-89BEB1666A32}" type="parTrans" cxnId="{6029FEB3-D5E2-8142-9076-C09698C8315E}">
      <dgm:prSet/>
      <dgm:spPr/>
      <dgm:t>
        <a:bodyPr/>
        <a:lstStyle/>
        <a:p>
          <a:endParaRPr lang="fr-FR"/>
        </a:p>
      </dgm:t>
    </dgm:pt>
    <dgm:pt modelId="{5F060700-8ABA-8D42-869A-B28A5CBCDA3C}" type="sibTrans" cxnId="{6029FEB3-D5E2-8142-9076-C09698C8315E}">
      <dgm:prSet/>
      <dgm:spPr/>
      <dgm:t>
        <a:bodyPr/>
        <a:lstStyle/>
        <a:p>
          <a:endParaRPr lang="fr-FR"/>
        </a:p>
      </dgm:t>
    </dgm:pt>
    <dgm:pt modelId="{12E9EC55-599A-2B44-A583-548DB6013CF7}" type="pres">
      <dgm:prSet presAssocID="{EF7E25CF-9160-B949-88B9-8F9D83FA6178}" presName="Name0" presStyleCnt="0">
        <dgm:presLayoutVars>
          <dgm:dir/>
          <dgm:animLvl val="lvl"/>
          <dgm:resizeHandles/>
        </dgm:presLayoutVars>
      </dgm:prSet>
      <dgm:spPr/>
    </dgm:pt>
    <dgm:pt modelId="{1144EC76-EC2C-0B45-9396-445ADDAF5955}" type="pres">
      <dgm:prSet presAssocID="{CB389538-BB5F-D048-9D9D-6EF924DCBBFA}" presName="linNode" presStyleCnt="0"/>
      <dgm:spPr/>
    </dgm:pt>
    <dgm:pt modelId="{F3FE0F5E-A2B7-C640-AD12-E4435463E8CD}" type="pres">
      <dgm:prSet presAssocID="{CB389538-BB5F-D048-9D9D-6EF924DCBBFA}" presName="parentShp" presStyleLbl="node1" presStyleIdx="0" presStyleCnt="2" custScaleX="84905" custScaleY="71039">
        <dgm:presLayoutVars>
          <dgm:bulletEnabled val="1"/>
        </dgm:presLayoutVars>
      </dgm:prSet>
      <dgm:spPr/>
    </dgm:pt>
    <dgm:pt modelId="{9D7116D1-314C-4845-8786-207F59889178}" type="pres">
      <dgm:prSet presAssocID="{CB389538-BB5F-D048-9D9D-6EF924DCBBFA}" presName="childShp" presStyleLbl="bgAccFollowNode1" presStyleIdx="0" presStyleCnt="2" custLinFactNeighborX="9450" custLinFactNeighborY="-1980">
        <dgm:presLayoutVars>
          <dgm:bulletEnabled val="1"/>
        </dgm:presLayoutVars>
      </dgm:prSet>
      <dgm:spPr/>
    </dgm:pt>
    <dgm:pt modelId="{99C56CB9-3609-4A41-9CD2-E1919EBC277C}" type="pres">
      <dgm:prSet presAssocID="{ABBB2E2F-32E8-E342-9651-13F84ED22D2E}" presName="spacing" presStyleCnt="0"/>
      <dgm:spPr/>
    </dgm:pt>
    <dgm:pt modelId="{D2E8F81F-5B0F-AB4B-BE21-078A21F1E205}" type="pres">
      <dgm:prSet presAssocID="{FA8D987F-7DD5-3841-8F42-FA63984981AF}" presName="linNode" presStyleCnt="0"/>
      <dgm:spPr/>
    </dgm:pt>
    <dgm:pt modelId="{5A585D69-D4EE-AF4F-8624-648F950C67D8}" type="pres">
      <dgm:prSet presAssocID="{FA8D987F-7DD5-3841-8F42-FA63984981AF}" presName="parentShp" presStyleLbl="node1" presStyleIdx="1" presStyleCnt="2" custScaleX="85475" custScaleY="63301">
        <dgm:presLayoutVars>
          <dgm:bulletEnabled val="1"/>
        </dgm:presLayoutVars>
      </dgm:prSet>
      <dgm:spPr/>
    </dgm:pt>
    <dgm:pt modelId="{5E4978A4-F546-8044-9225-5E81965FCCFB}" type="pres">
      <dgm:prSet presAssocID="{FA8D987F-7DD5-3841-8F42-FA63984981AF}" presName="childShp" presStyleLbl="bgAccFollowNode1" presStyleIdx="1" presStyleCnt="2" custLinFactNeighborX="9405" custLinFactNeighborY="2404">
        <dgm:presLayoutVars>
          <dgm:bulletEnabled val="1"/>
        </dgm:presLayoutVars>
      </dgm:prSet>
      <dgm:spPr/>
    </dgm:pt>
  </dgm:ptLst>
  <dgm:cxnLst>
    <dgm:cxn modelId="{4A66DA01-BBE4-4C4F-9F0F-B482359B25DC}" type="presOf" srcId="{FA8D987F-7DD5-3841-8F42-FA63984981AF}" destId="{5A585D69-D4EE-AF4F-8624-648F950C67D8}" srcOrd="0" destOrd="0" presId="urn:microsoft.com/office/officeart/2005/8/layout/vList6"/>
    <dgm:cxn modelId="{CCD42A0A-B299-BB43-846E-59408DD577BF}" type="presOf" srcId="{CC5739BE-421C-4541-8244-A0E4D5254B87}" destId="{9D7116D1-314C-4845-8786-207F59889178}" srcOrd="0" destOrd="1" presId="urn:microsoft.com/office/officeart/2005/8/layout/vList6"/>
    <dgm:cxn modelId="{8793A928-C043-9344-A55F-7B5686EE7B70}" type="presOf" srcId="{57A6099B-C252-F646-AD50-7315B1A04DAC}" destId="{5E4978A4-F546-8044-9225-5E81965FCCFB}" srcOrd="0" destOrd="0" presId="urn:microsoft.com/office/officeart/2005/8/layout/vList6"/>
    <dgm:cxn modelId="{E7384437-1D84-9B4A-9016-78EFB67D0DA6}" type="presOf" srcId="{CB389538-BB5F-D048-9D9D-6EF924DCBBFA}" destId="{F3FE0F5E-A2B7-C640-AD12-E4435463E8CD}" srcOrd="0" destOrd="0" presId="urn:microsoft.com/office/officeart/2005/8/layout/vList6"/>
    <dgm:cxn modelId="{D2900144-14F3-934D-A229-21C169460126}" srcId="{EF7E25CF-9160-B949-88B9-8F9D83FA6178}" destId="{CB389538-BB5F-D048-9D9D-6EF924DCBBFA}" srcOrd="0" destOrd="0" parTransId="{9592C227-BE5B-6F48-B0DD-1EEA69887D28}" sibTransId="{ABBB2E2F-32E8-E342-9651-13F84ED22D2E}"/>
    <dgm:cxn modelId="{95207954-96C0-9D46-AAE8-A037BF14565D}" srcId="{CB389538-BB5F-D048-9D9D-6EF924DCBBFA}" destId="{CC5739BE-421C-4541-8244-A0E4D5254B87}" srcOrd="1" destOrd="0" parTransId="{6D2854E1-D294-B946-905A-1000C2ACA2E9}" sibTransId="{886535F7-E185-EA40-804C-318D99ADA151}"/>
    <dgm:cxn modelId="{6E7B236A-9619-9F4C-B6CE-7FFBA456E60A}" type="presOf" srcId="{7B6A6C3C-7F08-804C-BC44-FB97EC5FA84D}" destId="{5E4978A4-F546-8044-9225-5E81965FCCFB}" srcOrd="0" destOrd="1" presId="urn:microsoft.com/office/officeart/2005/8/layout/vList6"/>
    <dgm:cxn modelId="{26616B78-CD06-2C4C-A040-5AEDA4A5F10B}" type="presOf" srcId="{F611FA61-0CDC-C145-8B48-203008401A6E}" destId="{9D7116D1-314C-4845-8786-207F59889178}" srcOrd="0" destOrd="0" presId="urn:microsoft.com/office/officeart/2005/8/layout/vList6"/>
    <dgm:cxn modelId="{FF68177B-D2C0-CF4C-B11F-C49E8E90A17A}" srcId="{EF7E25CF-9160-B949-88B9-8F9D83FA6178}" destId="{FA8D987F-7DD5-3841-8F42-FA63984981AF}" srcOrd="1" destOrd="0" parTransId="{C03EDFC7-710F-0F46-904D-8A3703723082}" sibTransId="{199EEE03-10B8-5A4D-8203-5EA1B18F9D18}"/>
    <dgm:cxn modelId="{6029FEB3-D5E2-8142-9076-C09698C8315E}" srcId="{FA8D987F-7DD5-3841-8F42-FA63984981AF}" destId="{7B6A6C3C-7F08-804C-BC44-FB97EC5FA84D}" srcOrd="1" destOrd="0" parTransId="{E0CFC811-DD2C-664E-B3FF-89BEB1666A32}" sibTransId="{5F060700-8ABA-8D42-869A-B28A5CBCDA3C}"/>
    <dgm:cxn modelId="{7D6732CF-7B90-874A-A57A-2E90B5B90B4A}" srcId="{FA8D987F-7DD5-3841-8F42-FA63984981AF}" destId="{57A6099B-C252-F646-AD50-7315B1A04DAC}" srcOrd="0" destOrd="0" parTransId="{D87DA5C6-1027-2C45-97AB-2D748EBD450B}" sibTransId="{5F086F82-D2E9-7940-AF35-34E981BDA289}"/>
    <dgm:cxn modelId="{112EA5DB-9ADA-8C48-A567-25746F7D40FC}" type="presOf" srcId="{EF7E25CF-9160-B949-88B9-8F9D83FA6178}" destId="{12E9EC55-599A-2B44-A583-548DB6013CF7}" srcOrd="0" destOrd="0" presId="urn:microsoft.com/office/officeart/2005/8/layout/vList6"/>
    <dgm:cxn modelId="{6A5B27F3-5325-824D-8897-98BB54CF1072}" srcId="{CB389538-BB5F-D048-9D9D-6EF924DCBBFA}" destId="{F611FA61-0CDC-C145-8B48-203008401A6E}" srcOrd="0" destOrd="0" parTransId="{7D8380A1-B842-B040-B81A-9D0FC5EBFC4C}" sibTransId="{DE338339-AF86-AE48-8214-96DEB7A94B17}"/>
    <dgm:cxn modelId="{497F2964-D729-954C-83E3-84E38DC7F357}" type="presParOf" srcId="{12E9EC55-599A-2B44-A583-548DB6013CF7}" destId="{1144EC76-EC2C-0B45-9396-445ADDAF5955}" srcOrd="0" destOrd="0" presId="urn:microsoft.com/office/officeart/2005/8/layout/vList6"/>
    <dgm:cxn modelId="{CA45698B-8A74-7540-AC37-BDF4C8B92C0E}" type="presParOf" srcId="{1144EC76-EC2C-0B45-9396-445ADDAF5955}" destId="{F3FE0F5E-A2B7-C640-AD12-E4435463E8CD}" srcOrd="0" destOrd="0" presId="urn:microsoft.com/office/officeart/2005/8/layout/vList6"/>
    <dgm:cxn modelId="{021F1666-6033-B24A-8556-3704A12DDC59}" type="presParOf" srcId="{1144EC76-EC2C-0B45-9396-445ADDAF5955}" destId="{9D7116D1-314C-4845-8786-207F59889178}" srcOrd="1" destOrd="0" presId="urn:microsoft.com/office/officeart/2005/8/layout/vList6"/>
    <dgm:cxn modelId="{BF13674C-B0D6-B743-9A7E-64FC2BB74096}" type="presParOf" srcId="{12E9EC55-599A-2B44-A583-548DB6013CF7}" destId="{99C56CB9-3609-4A41-9CD2-E1919EBC277C}" srcOrd="1" destOrd="0" presId="urn:microsoft.com/office/officeart/2005/8/layout/vList6"/>
    <dgm:cxn modelId="{8B383F12-6FD4-C749-A107-7DEDB6C907D7}" type="presParOf" srcId="{12E9EC55-599A-2B44-A583-548DB6013CF7}" destId="{D2E8F81F-5B0F-AB4B-BE21-078A21F1E205}" srcOrd="2" destOrd="0" presId="urn:microsoft.com/office/officeart/2005/8/layout/vList6"/>
    <dgm:cxn modelId="{6D252822-9A52-7E4F-8F8E-41842DB5B8A8}" type="presParOf" srcId="{D2E8F81F-5B0F-AB4B-BE21-078A21F1E205}" destId="{5A585D69-D4EE-AF4F-8624-648F950C67D8}" srcOrd="0" destOrd="0" presId="urn:microsoft.com/office/officeart/2005/8/layout/vList6"/>
    <dgm:cxn modelId="{ED99ADF0-60DE-0C49-8566-AE327E971228}" type="presParOf" srcId="{D2E8F81F-5B0F-AB4B-BE21-078A21F1E205}" destId="{5E4978A4-F546-8044-9225-5E81965FCCF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116D1-314C-4845-8786-207F59889178}">
      <dsp:nvSpPr>
        <dsp:cNvPr id="0" name=""/>
        <dsp:cNvSpPr/>
      </dsp:nvSpPr>
      <dsp:spPr>
        <a:xfrm>
          <a:off x="2777224" y="0"/>
          <a:ext cx="4165836" cy="165220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La ville de Seattle veut être neutre en émissions de carbone en 2050.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Des relevés très coûteux ont été réalisé dans un échantillon de bâtiment</a:t>
          </a:r>
        </a:p>
      </dsp:txBody>
      <dsp:txXfrm>
        <a:off x="2777224" y="206525"/>
        <a:ext cx="3546260" cy="1239152"/>
      </dsp:txXfrm>
    </dsp:sp>
    <dsp:sp modelId="{F3FE0F5E-A2B7-C640-AD12-E4435463E8CD}">
      <dsp:nvSpPr>
        <dsp:cNvPr id="0" name=""/>
        <dsp:cNvSpPr/>
      </dsp:nvSpPr>
      <dsp:spPr>
        <a:xfrm>
          <a:off x="209610" y="239670"/>
          <a:ext cx="2358002" cy="1173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Contexte</a:t>
          </a:r>
          <a:endParaRPr lang="fr-FR" sz="5400" kern="1200" dirty="0"/>
        </a:p>
      </dsp:txBody>
      <dsp:txXfrm>
        <a:off x="266906" y="296966"/>
        <a:ext cx="2243410" cy="1059115"/>
      </dsp:txXfrm>
    </dsp:sp>
    <dsp:sp modelId="{5E4978A4-F546-8044-9225-5E81965FCCFB}">
      <dsp:nvSpPr>
        <dsp:cNvPr id="0" name=""/>
        <dsp:cNvSpPr/>
      </dsp:nvSpPr>
      <dsp:spPr>
        <a:xfrm>
          <a:off x="2777224" y="1818269"/>
          <a:ext cx="4165836" cy="165220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Prédire les émissions de CO2 et la consommation totale d’énergie des bâtiments non destinés à l’habitation.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Évaluer l’importance de l’ENERGY STAR Score.</a:t>
          </a:r>
        </a:p>
      </dsp:txBody>
      <dsp:txXfrm>
        <a:off x="2777224" y="2024794"/>
        <a:ext cx="3546260" cy="1239152"/>
      </dsp:txXfrm>
    </dsp:sp>
    <dsp:sp modelId="{5A585D69-D4EE-AF4F-8624-648F950C67D8}">
      <dsp:nvSpPr>
        <dsp:cNvPr id="0" name=""/>
        <dsp:cNvSpPr/>
      </dsp:nvSpPr>
      <dsp:spPr>
        <a:xfrm>
          <a:off x="201695" y="2121016"/>
          <a:ext cx="2373832" cy="104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Mission</a:t>
          </a:r>
          <a:endParaRPr lang="fr-FR" sz="5400" kern="1200" dirty="0"/>
        </a:p>
      </dsp:txBody>
      <dsp:txXfrm>
        <a:off x="252750" y="2172071"/>
        <a:ext cx="2271722" cy="943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BE2F-FCB1-F6C1-1963-648BEE2A7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7333DA-B9CD-D52C-7772-55BBE6C0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82C29-7EA4-4B0B-D9BE-EB7B664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3C845-DCD4-3250-D213-9C724962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F081E-40AB-4AE1-909F-3CC68AD8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8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6AF5C-2A9C-B2C2-2142-73891A13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F5305-5957-B018-031B-622A9EEBF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14B5C-EAC5-734A-A3DD-88D9E77D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CAC5F-6FAA-6713-10E5-98861698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BBD91-D3C5-E850-F831-B94A201B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6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AE2107-4292-3D0E-A7FE-011A86265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02EA9-DC1A-54C8-72F5-A8AE3591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97BFA-B38F-17A7-92E4-A57AC09B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F25E4D-B90D-54F2-2D25-C9F5D196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B3767F-A011-D573-6AF2-D6D3BD8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3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DB4D-1F97-CCEC-309D-5C3AD7A5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BC1C0-A292-F4D2-4CFB-A21FE9C0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BF0ED-B427-6949-DB34-219746F6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CE8C2-A113-9851-BCD7-EC9FAFD1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3F94F-068D-EFCA-B576-D17A54BF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8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3F59A-A732-ABE7-1F6D-FE88C195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DF865-0776-BA54-23FD-169A9DA9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0BCB7-ABFA-EBAF-1769-C7F28A5C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442C0-1F65-8272-D496-176576E3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D003A-CAA9-6C4F-E35B-CEFE6B1E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8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6FA2-F481-CF96-EBF2-CC069765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B973F-83E6-DF7A-28AC-04232088E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89B34B-B078-FBFC-7D20-8BC6E0DB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AC398-7853-43F5-74A8-B8366190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9A2547-6E45-4E2D-69E5-4D08742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8B252B-CC38-82E4-C653-48F4EDCB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3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73D99-A92D-ACFD-0120-19D9F145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4941C2-3EB2-6215-DD52-21683541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36D5F4-6A23-B120-AF08-B0890144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FA8ABE-6B71-4046-30FB-93EC4A82A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2E9FF8-3A7C-01B3-2C32-18161588A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08CF37-55A4-2B5D-54DD-FEC6A14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E82C0F-7D71-5082-B750-6923D7AE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E3E64F-F79E-CE1A-EA9F-EBC7EBA6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FB479-55B9-4A9F-C06A-42DAB446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E793FD-F28E-3219-E659-EF65507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CBA0E-7A97-AA7A-3A9D-347CE95C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0F0E79-B988-7F6C-4CAA-361B97C0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08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CA5273-5D2B-5B49-A046-628676F1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4D9F42-63AF-C0FA-8450-64C92F9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B8B618-A00A-1608-7E84-FCF4E445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6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2F60D-FE4A-62B2-2775-E1D083BC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E3AB11-C10D-ED61-06D7-1748859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D86F2-B7D0-3516-2486-808F00E7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7E8E12-C753-932A-DE65-5D76921E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986063-9D71-8203-43F9-44E524D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65C46-6582-10C2-44FB-09363615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7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ACD33-B102-EE03-97D8-26A54FF2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0D8F61-F92B-43F0-2004-0D93E5A6E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BBA858-559F-FC3B-6AAD-ABEB011D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F69AD-1586-9BEE-B092-2582DF45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46693-D835-D6C0-A8AE-7D3761A1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C70E5D-215A-1D1B-F164-673D6577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7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EBB8B3-04A8-B77D-B14C-3C66C923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A1A11-50BD-C204-4A1E-935EF657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1481C-C148-61BC-21DE-8D2AC3683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E3D3-1C74-984E-B04A-23795C5D4D33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0E17A-A652-7E36-7EC3-3A10015D0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46843-9210-9F84-5046-EAB79A8E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73FF0-4005-55EC-FCB5-B77CADE9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2523"/>
            <a:ext cx="9144000" cy="24853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Projet numéro 4 :</a:t>
            </a:r>
            <a:br>
              <a:rPr lang="fr-FR" sz="4000" dirty="0"/>
            </a:br>
            <a:r>
              <a:rPr lang="fr-FR" sz="2800" b="1" i="0" dirty="0">
                <a:solidFill>
                  <a:srgbClr val="271A38"/>
                </a:solidFill>
                <a:effectLst/>
                <a:latin typeface="Inter"/>
              </a:rPr>
              <a:t>Anticipez les besoins en consommation de bâtiments pour la ville de Seattle</a:t>
            </a:r>
            <a:br>
              <a:rPr lang="fr-FR" sz="1000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1360D-AD9D-F3B8-BF7E-D5A29355E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1743" y="4041228"/>
            <a:ext cx="5872716" cy="208104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2000" i="0" dirty="0">
                <a:solidFill>
                  <a:srgbClr val="000000"/>
                </a:solidFill>
                <a:effectLst/>
                <a:latin typeface="Marianne"/>
              </a:rPr>
              <a:t>Thomas Zilliox</a:t>
            </a:r>
          </a:p>
          <a:p>
            <a:r>
              <a:rPr lang="fr-FR" sz="1800" dirty="0"/>
              <a:t>Janvier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390C0-4748-FC7D-C2CE-A87F08A92BF4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5938E-977C-7887-7708-94D239F39247}"/>
              </a:ext>
            </a:extLst>
          </p:cNvPr>
          <p:cNvSpPr/>
          <p:nvPr/>
        </p:nvSpPr>
        <p:spPr>
          <a:xfrm>
            <a:off x="0" y="6122276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E6F6D76-6F17-07F5-D391-9252EBC8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7" y="3080164"/>
            <a:ext cx="4087658" cy="22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3FE9D-EF2A-DD34-6C1C-B4AA0F45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2F1A9C-5716-3226-E6D2-3C98F20762BA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05E988C-DB5A-0C55-64BD-BC35C41A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65D96AF-E434-D080-F03E-A15F1D543805}"/>
              </a:ext>
            </a:extLst>
          </p:cNvPr>
          <p:cNvSpPr txBox="1"/>
          <p:nvPr/>
        </p:nvSpPr>
        <p:spPr>
          <a:xfrm>
            <a:off x="1080652" y="106252"/>
            <a:ext cx="909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Deuxième étape : </a:t>
            </a:r>
            <a:r>
              <a:rPr lang="fr-FR" sz="2800" b="0" i="0" dirty="0" err="1">
                <a:solidFill>
                  <a:srgbClr val="1F1F1F"/>
                </a:solidFill>
                <a:effectLst/>
              </a:rPr>
              <a:t>Feature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 Engineering et premier algorithme</a:t>
            </a:r>
            <a:endParaRPr lang="fr-FR" sz="28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40EF11-CFD6-638F-98DD-F5BDA348F30D}"/>
              </a:ext>
            </a:extLst>
          </p:cNvPr>
          <p:cNvSpPr txBox="1"/>
          <p:nvPr/>
        </p:nvSpPr>
        <p:spPr>
          <a:xfrm>
            <a:off x="1080652" y="1418713"/>
            <a:ext cx="4631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450"/>
              </a:spcAft>
            </a:pPr>
            <a:r>
              <a:rPr lang="fr-FR" sz="2000" b="1" dirty="0">
                <a:solidFill>
                  <a:srgbClr val="7933B1"/>
                </a:solidFill>
              </a:rPr>
              <a:t>Suppression des valeurs extrêmes pour optimiser notre algorithme :</a:t>
            </a:r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4C4CC8F1-5EB6-FE53-2A0C-0076EEACD81D}"/>
              </a:ext>
            </a:extLst>
          </p:cNvPr>
          <p:cNvSpPr/>
          <p:nvPr/>
        </p:nvSpPr>
        <p:spPr>
          <a:xfrm flipV="1">
            <a:off x="427063" y="1583777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44899E-2B54-30D6-3399-88C24C5D9A99}"/>
              </a:ext>
            </a:extLst>
          </p:cNvPr>
          <p:cNvSpPr txBox="1"/>
          <p:nvPr/>
        </p:nvSpPr>
        <p:spPr>
          <a:xfrm>
            <a:off x="5763683" y="1258138"/>
            <a:ext cx="5554149" cy="1236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  <a:latin typeface="Inter"/>
              </a:rPr>
              <a:t>  </a:t>
            </a:r>
            <a:r>
              <a:rPr lang="fr-FR" sz="1600" dirty="0" err="1">
                <a:solidFill>
                  <a:srgbClr val="271A38"/>
                </a:solidFill>
                <a:latin typeface="Inter"/>
              </a:rPr>
              <a:t>TotalGHGEmissions</a:t>
            </a:r>
            <a:r>
              <a:rPr lang="fr-FR" sz="1600" dirty="0">
                <a:solidFill>
                  <a:srgbClr val="271A38"/>
                </a:solidFill>
                <a:latin typeface="Inter"/>
              </a:rPr>
              <a:t> &gt; 1000 : 41 lignes supprimées (-3%)</a:t>
            </a:r>
          </a:p>
          <a:p>
            <a:pPr>
              <a:lnSpc>
                <a:spcPct val="15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  <a:latin typeface="Inter"/>
              </a:rPr>
              <a:t>  </a:t>
            </a:r>
            <a:r>
              <a:rPr lang="fr-FR" sz="1600" dirty="0" err="1">
                <a:solidFill>
                  <a:srgbClr val="271A38"/>
                </a:solidFill>
                <a:latin typeface="Inter"/>
              </a:rPr>
              <a:t>SiteEnergyUse</a:t>
            </a:r>
            <a:r>
              <a:rPr lang="fr-FR" sz="1600" dirty="0">
                <a:solidFill>
                  <a:srgbClr val="271A38"/>
                </a:solidFill>
                <a:latin typeface="Inter"/>
              </a:rPr>
              <a:t>(</a:t>
            </a:r>
            <a:r>
              <a:rPr lang="fr-FR" sz="1600" dirty="0" err="1">
                <a:solidFill>
                  <a:srgbClr val="271A38"/>
                </a:solidFill>
                <a:latin typeface="Inter"/>
              </a:rPr>
              <a:t>kBtu</a:t>
            </a:r>
            <a:r>
              <a:rPr lang="fr-FR" sz="1600" dirty="0">
                <a:solidFill>
                  <a:srgbClr val="271A38"/>
                </a:solidFill>
                <a:latin typeface="Inter"/>
              </a:rPr>
              <a:t>) &gt; 30000000 : 84 lignes supprimées (5,5%)</a:t>
            </a:r>
          </a:p>
          <a:p>
            <a:endParaRPr lang="fr-FR" sz="16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D31F3B6-3275-5E15-F112-10F07643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783" y="4682938"/>
            <a:ext cx="1984077" cy="19457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A4DE6BC-D9D2-F6E7-FE2E-14BBB7C7A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185" y="4712573"/>
            <a:ext cx="1954220" cy="196458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7334913-32CB-5472-F291-F8FFAD9A6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640" y="2395936"/>
            <a:ext cx="1883493" cy="19457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2EDB244-8484-C76A-E1B0-4CF60428D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0271" y="2388800"/>
            <a:ext cx="1991134" cy="2056957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70DC88A1-F48E-31ED-0039-5A0837558CDF}"/>
              </a:ext>
            </a:extLst>
          </p:cNvPr>
          <p:cNvSpPr txBox="1"/>
          <p:nvPr/>
        </p:nvSpPr>
        <p:spPr>
          <a:xfrm>
            <a:off x="515657" y="3759608"/>
            <a:ext cx="2094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933B1"/>
                </a:solidFill>
              </a:rPr>
              <a:t>Avant suppression des valeurs extrêmes :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1A6527-A563-01A2-F979-444B422974D1}"/>
              </a:ext>
            </a:extLst>
          </p:cNvPr>
          <p:cNvSpPr txBox="1"/>
          <p:nvPr/>
        </p:nvSpPr>
        <p:spPr>
          <a:xfrm>
            <a:off x="6098169" y="3759608"/>
            <a:ext cx="2094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933B1"/>
                </a:solidFill>
              </a:rPr>
              <a:t>Après suppression des valeurs extrêmes : </a:t>
            </a:r>
          </a:p>
        </p:txBody>
      </p:sp>
      <p:sp>
        <p:nvSpPr>
          <p:cNvPr id="30" name="Flèche vers la droite 29">
            <a:extLst>
              <a:ext uri="{FF2B5EF4-FFF2-40B4-BE49-F238E27FC236}">
                <a16:creationId xmlns:a16="http://schemas.microsoft.com/office/drawing/2014/main" id="{68EE682A-B65B-1FC5-4953-ABE7DD65E7CE}"/>
              </a:ext>
            </a:extLst>
          </p:cNvPr>
          <p:cNvSpPr/>
          <p:nvPr/>
        </p:nvSpPr>
        <p:spPr>
          <a:xfrm flipV="1">
            <a:off x="5204109" y="4032393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58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4CB0C-F6DE-02F5-4184-F9566423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CFEE00-3A5E-3130-F476-EBEBA5F0BE5D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BA12C9-723C-AC88-02AE-49FDA7F68A45}"/>
              </a:ext>
            </a:extLst>
          </p:cNvPr>
          <p:cNvSpPr/>
          <p:nvPr/>
        </p:nvSpPr>
        <p:spPr>
          <a:xfrm>
            <a:off x="5641972" y="1608362"/>
            <a:ext cx="4923247" cy="6271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519966-9165-C772-AABE-1BE38716EE9C}"/>
              </a:ext>
            </a:extLst>
          </p:cNvPr>
          <p:cNvSpPr txBox="1"/>
          <p:nvPr/>
        </p:nvSpPr>
        <p:spPr>
          <a:xfrm>
            <a:off x="1080652" y="805606"/>
            <a:ext cx="64718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b="0" i="0" u="sng" dirty="0">
                <a:solidFill>
                  <a:srgbClr val="7030A0"/>
                </a:solidFill>
                <a:effectLst/>
                <a:latin typeface="Inter"/>
              </a:rPr>
              <a:t>Premier essa</a:t>
            </a:r>
            <a:r>
              <a:rPr lang="fr-FR" sz="2000" u="sng" dirty="0">
                <a:solidFill>
                  <a:srgbClr val="7030A0"/>
                </a:solidFill>
                <a:latin typeface="Inter"/>
              </a:rPr>
              <a:t>i : Régression linéaire</a:t>
            </a:r>
            <a:endParaRPr lang="fr-FR" sz="2400" b="0" i="0" dirty="0">
              <a:solidFill>
                <a:srgbClr val="7030A0"/>
              </a:solidFill>
              <a:effectLst/>
              <a:latin typeface="Inter"/>
            </a:endParaRPr>
          </a:p>
          <a:p>
            <a:pPr algn="l"/>
            <a:endParaRPr lang="fr-FR" sz="2400" b="0" i="0" dirty="0">
              <a:solidFill>
                <a:srgbClr val="7030A0"/>
              </a:solidFill>
              <a:effectLst/>
              <a:latin typeface="Inter"/>
            </a:endParaRPr>
          </a:p>
          <a:p>
            <a:pPr algn="l"/>
            <a:endParaRPr lang="fr-FR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1B4D1EE-5FB7-D709-B4E1-F258CC7B8816}"/>
              </a:ext>
            </a:extLst>
          </p:cNvPr>
          <p:cNvSpPr/>
          <p:nvPr/>
        </p:nvSpPr>
        <p:spPr>
          <a:xfrm>
            <a:off x="1392402" y="2913275"/>
            <a:ext cx="2763711" cy="5097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C9111E8-D4C5-49C8-100D-DE98CBE84649}"/>
              </a:ext>
            </a:extLst>
          </p:cNvPr>
          <p:cNvSpPr/>
          <p:nvPr/>
        </p:nvSpPr>
        <p:spPr>
          <a:xfrm>
            <a:off x="1392402" y="4994004"/>
            <a:ext cx="2763712" cy="50975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304092-EEA5-3047-226C-B3674B34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FF28A41-3EF9-BE0A-E76C-2E1941D33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44740"/>
              </p:ext>
            </p:extLst>
          </p:nvPr>
        </p:nvGraphicFramePr>
        <p:xfrm>
          <a:off x="8976265" y="2516569"/>
          <a:ext cx="1600804" cy="129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04">
                  <a:extLst>
                    <a:ext uri="{9D8B030D-6E8A-4147-A177-3AD203B41FA5}">
                      <a16:colId xmlns:a16="http://schemas.microsoft.com/office/drawing/2014/main" val="1541032269"/>
                    </a:ext>
                  </a:extLst>
                </a:gridCol>
              </a:tblGrid>
              <a:tr h="759001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131.370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66017"/>
                  </a:ext>
                </a:extLst>
              </a:tr>
              <a:tr h="540713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0.269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37536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99720BA-14B6-CDA4-5E41-FE909DEB1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56506"/>
              </p:ext>
            </p:extLst>
          </p:nvPr>
        </p:nvGraphicFramePr>
        <p:xfrm>
          <a:off x="8912208" y="4668585"/>
          <a:ext cx="1653010" cy="119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10">
                  <a:extLst>
                    <a:ext uri="{9D8B030D-6E8A-4147-A177-3AD203B41FA5}">
                      <a16:colId xmlns:a16="http://schemas.microsoft.com/office/drawing/2014/main" val="1541032269"/>
                    </a:ext>
                  </a:extLst>
                </a:gridCol>
              </a:tblGrid>
              <a:tr h="59652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3630815.252</a:t>
                      </a:r>
                      <a:endParaRPr lang="fr-FR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66017"/>
                  </a:ext>
                </a:extLst>
              </a:tr>
              <a:tr h="59652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</a:t>
                      </a:r>
                      <a:endParaRPr lang="fr-FR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3753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189F092-D942-95E6-63C4-D3178C38D28C}"/>
              </a:ext>
            </a:extLst>
          </p:cNvPr>
          <p:cNvSpPr txBox="1"/>
          <p:nvPr/>
        </p:nvSpPr>
        <p:spPr>
          <a:xfrm>
            <a:off x="1807535" y="3020575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TotalGHGEmissions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8D24E9-E90C-860C-3877-9699CF6789B0}"/>
              </a:ext>
            </a:extLst>
          </p:cNvPr>
          <p:cNvSpPr txBox="1"/>
          <p:nvPr/>
        </p:nvSpPr>
        <p:spPr>
          <a:xfrm>
            <a:off x="1701623" y="5065933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SiteEnergyUse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kBtu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86FED2-916E-D2F3-4122-9A4B50588D53}"/>
              </a:ext>
            </a:extLst>
          </p:cNvPr>
          <p:cNvSpPr txBox="1"/>
          <p:nvPr/>
        </p:nvSpPr>
        <p:spPr>
          <a:xfrm>
            <a:off x="1080652" y="106252"/>
            <a:ext cx="909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Deuxième étape : </a:t>
            </a:r>
            <a:r>
              <a:rPr lang="fr-FR" sz="2800" b="0" i="0" dirty="0" err="1">
                <a:solidFill>
                  <a:srgbClr val="1F1F1F"/>
                </a:solidFill>
                <a:effectLst/>
              </a:rPr>
              <a:t>Feature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 Engineering et premier algorithme</a:t>
            </a:r>
            <a:endParaRPr lang="fr-FR" sz="28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C8CB05C-45D2-7F4F-1758-01F20825DF27}"/>
              </a:ext>
            </a:extLst>
          </p:cNvPr>
          <p:cNvSpPr txBox="1"/>
          <p:nvPr/>
        </p:nvSpPr>
        <p:spPr>
          <a:xfrm>
            <a:off x="5641971" y="2581260"/>
            <a:ext cx="231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fr-FR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(RMSE): </a:t>
            </a:r>
            <a:endParaRPr lang="fr-FR" sz="16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426578-1498-2739-BE68-1284A0A54980}"/>
              </a:ext>
            </a:extLst>
          </p:cNvPr>
          <p:cNvSpPr txBox="1"/>
          <p:nvPr/>
        </p:nvSpPr>
        <p:spPr>
          <a:xfrm>
            <a:off x="5641971" y="3493117"/>
            <a:ext cx="200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R² Score (</a:t>
            </a:r>
            <a:r>
              <a:rPr lang="fr-FR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endParaRPr lang="fr-FR" sz="1600" dirty="0"/>
          </a:p>
          <a:p>
            <a:endParaRPr lang="fr-FR" sz="20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030075-CC77-1FF0-4B72-43C53A0632E9}"/>
              </a:ext>
            </a:extLst>
          </p:cNvPr>
          <p:cNvSpPr txBox="1"/>
          <p:nvPr/>
        </p:nvSpPr>
        <p:spPr>
          <a:xfrm>
            <a:off x="5641971" y="4675407"/>
            <a:ext cx="2315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fr-FR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(RMSE): 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AB78443-362F-BD8A-8844-CDBD9BEC7642}"/>
              </a:ext>
            </a:extLst>
          </p:cNvPr>
          <p:cNvSpPr txBox="1"/>
          <p:nvPr/>
        </p:nvSpPr>
        <p:spPr>
          <a:xfrm>
            <a:off x="5641971" y="5503754"/>
            <a:ext cx="200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R² Score (</a:t>
            </a:r>
            <a:r>
              <a:rPr lang="fr-FR" sz="16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fr-FR" sz="16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endParaRPr lang="fr-FR" sz="1600" dirty="0"/>
          </a:p>
          <a:p>
            <a:endParaRPr lang="fr-FR" sz="20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85856D6-8B25-DA34-193E-153CCF7EA89D}"/>
              </a:ext>
            </a:extLst>
          </p:cNvPr>
          <p:cNvSpPr txBox="1"/>
          <p:nvPr/>
        </p:nvSpPr>
        <p:spPr>
          <a:xfrm>
            <a:off x="6727781" y="1722730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dirty="0">
                <a:solidFill>
                  <a:schemeClr val="bg1"/>
                </a:solidFill>
                <a:latin typeface="Inter"/>
              </a:rPr>
              <a:t>Scores de l’algorithme </a:t>
            </a:r>
            <a:endParaRPr lang="fr-FR" sz="2400" i="0" dirty="0">
              <a:solidFill>
                <a:schemeClr val="bg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6380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19F0-6160-7B45-1ED6-8CC35C290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F6BD8-90CE-E2B6-EC48-6DE3E74EA0E6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731F37-865F-3BD9-8360-A5F50CDB04A3}"/>
              </a:ext>
            </a:extLst>
          </p:cNvPr>
          <p:cNvSpPr txBox="1"/>
          <p:nvPr/>
        </p:nvSpPr>
        <p:spPr>
          <a:xfrm>
            <a:off x="1080652" y="106252"/>
            <a:ext cx="990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Algorithmes plus complexes et validation croisée</a:t>
            </a:r>
            <a:endParaRPr lang="fr-FR" sz="2800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D208D6-97DD-01D6-A19C-E38060B6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3753" y="106252"/>
            <a:ext cx="523220" cy="52322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FF5ED8C-7BFC-1BD9-7FE3-48DDD6E1B849}"/>
              </a:ext>
            </a:extLst>
          </p:cNvPr>
          <p:cNvSpPr txBox="1"/>
          <p:nvPr/>
        </p:nvSpPr>
        <p:spPr>
          <a:xfrm>
            <a:off x="1399629" y="3105834"/>
            <a:ext cx="1047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Essai d’algorithmes plus complexes :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RandomForest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,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Extratrees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,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ElasticNet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, SVM et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GradientBoostingRegressor</a:t>
            </a:r>
            <a:endParaRPr lang="fr-FR" dirty="0">
              <a:solidFill>
                <a:srgbClr val="271A38"/>
              </a:solidFill>
              <a:latin typeface="Inter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2B56B5-A7C9-E344-5891-A263A9906CD6}"/>
              </a:ext>
            </a:extLst>
          </p:cNvPr>
          <p:cNvSpPr txBox="1"/>
          <p:nvPr/>
        </p:nvSpPr>
        <p:spPr>
          <a:xfrm>
            <a:off x="1399629" y="4516177"/>
            <a:ext cx="616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Validation croisée pour optimiser les algorithmes de prédictions</a:t>
            </a:r>
          </a:p>
          <a:p>
            <a:endParaRPr lang="fr-FR" dirty="0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E4FFA979-89F0-92BD-BF6B-4D6A56C2FC39}"/>
              </a:ext>
            </a:extLst>
          </p:cNvPr>
          <p:cNvSpPr/>
          <p:nvPr/>
        </p:nvSpPr>
        <p:spPr>
          <a:xfrm flipV="1">
            <a:off x="840055" y="3103157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 vers la droite 1">
            <a:extLst>
              <a:ext uri="{FF2B5EF4-FFF2-40B4-BE49-F238E27FC236}">
                <a16:creationId xmlns:a16="http://schemas.microsoft.com/office/drawing/2014/main" id="{B38C74DD-E427-17F2-36B8-AAFD496DF76D}"/>
              </a:ext>
            </a:extLst>
          </p:cNvPr>
          <p:cNvSpPr/>
          <p:nvPr/>
        </p:nvSpPr>
        <p:spPr>
          <a:xfrm flipV="1">
            <a:off x="840055" y="4540686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04E117-D8EC-3162-A67D-15C619B8A827}"/>
              </a:ext>
            </a:extLst>
          </p:cNvPr>
          <p:cNvSpPr txBox="1"/>
          <p:nvPr/>
        </p:nvSpPr>
        <p:spPr>
          <a:xfrm>
            <a:off x="825554" y="1581722"/>
            <a:ext cx="1901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Trois parties :</a:t>
            </a:r>
          </a:p>
        </p:txBody>
      </p:sp>
    </p:spTree>
    <p:extLst>
      <p:ext uri="{BB962C8B-B14F-4D97-AF65-F5344CB8AC3E}">
        <p14:creationId xmlns:p14="http://schemas.microsoft.com/office/powerpoint/2010/main" val="298312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14AB-2882-24C5-692E-F845AA07D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D5AF71-7B59-56AD-5C5C-370E005C2983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65F9C2-5021-FB1B-E1CE-D23DAA55CB4C}"/>
              </a:ext>
            </a:extLst>
          </p:cNvPr>
          <p:cNvSpPr txBox="1"/>
          <p:nvPr/>
        </p:nvSpPr>
        <p:spPr>
          <a:xfrm>
            <a:off x="1080652" y="106252"/>
            <a:ext cx="990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Algorithmes plus complexes et validation croisée</a:t>
            </a:r>
            <a:endParaRPr lang="fr-FR" sz="28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9CFD390-1BC3-8D00-C06F-2B03BC504852}"/>
              </a:ext>
            </a:extLst>
          </p:cNvPr>
          <p:cNvSpPr/>
          <p:nvPr/>
        </p:nvSpPr>
        <p:spPr>
          <a:xfrm>
            <a:off x="4577620" y="1411105"/>
            <a:ext cx="2775097" cy="57539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6F2963C-2BFF-97BF-B05A-1E0069B546C4}"/>
              </a:ext>
            </a:extLst>
          </p:cNvPr>
          <p:cNvSpPr/>
          <p:nvPr/>
        </p:nvSpPr>
        <p:spPr>
          <a:xfrm>
            <a:off x="8314661" y="2930024"/>
            <a:ext cx="2756764" cy="57539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a droite 18">
            <a:extLst>
              <a:ext uri="{FF2B5EF4-FFF2-40B4-BE49-F238E27FC236}">
                <a16:creationId xmlns:a16="http://schemas.microsoft.com/office/drawing/2014/main" id="{055D9AFF-BEA4-9E4C-F22A-78D34CA8B7A5}"/>
              </a:ext>
            </a:extLst>
          </p:cNvPr>
          <p:cNvSpPr/>
          <p:nvPr/>
        </p:nvSpPr>
        <p:spPr>
          <a:xfrm rot="5400000">
            <a:off x="9080381" y="3952709"/>
            <a:ext cx="978408" cy="4814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a droite 17">
            <a:extLst>
              <a:ext uri="{FF2B5EF4-FFF2-40B4-BE49-F238E27FC236}">
                <a16:creationId xmlns:a16="http://schemas.microsoft.com/office/drawing/2014/main" id="{52B6C151-FC60-C4D9-D6BD-4639186544C3}"/>
              </a:ext>
            </a:extLst>
          </p:cNvPr>
          <p:cNvSpPr/>
          <p:nvPr/>
        </p:nvSpPr>
        <p:spPr>
          <a:xfrm rot="5400000">
            <a:off x="2026936" y="4105869"/>
            <a:ext cx="978408" cy="4814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13723A6-5215-3F8C-782D-A556DC5A1B7A}"/>
              </a:ext>
            </a:extLst>
          </p:cNvPr>
          <p:cNvSpPr/>
          <p:nvPr/>
        </p:nvSpPr>
        <p:spPr>
          <a:xfrm>
            <a:off x="1281247" y="2930024"/>
            <a:ext cx="2756764" cy="57539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41AB62-22C3-BA29-B5CB-EF420637E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3753" y="106252"/>
            <a:ext cx="523220" cy="523220"/>
          </a:xfrm>
          <a:prstGeom prst="rect">
            <a:avLst/>
          </a:prstGeom>
        </p:spPr>
      </p:pic>
      <p:sp>
        <p:nvSpPr>
          <p:cNvPr id="17" name="Flèche vers la droite 16">
            <a:extLst>
              <a:ext uri="{FF2B5EF4-FFF2-40B4-BE49-F238E27FC236}">
                <a16:creationId xmlns:a16="http://schemas.microsoft.com/office/drawing/2014/main" id="{522525A1-C1D8-1E2D-27EB-AADDEFEBB5CF}"/>
              </a:ext>
            </a:extLst>
          </p:cNvPr>
          <p:cNvSpPr/>
          <p:nvPr/>
        </p:nvSpPr>
        <p:spPr>
          <a:xfrm rot="2344376">
            <a:off x="7382610" y="21967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D14E58-626A-AB16-8BDD-BF967395DA7D}"/>
              </a:ext>
            </a:extLst>
          </p:cNvPr>
          <p:cNvSpPr txBox="1"/>
          <p:nvPr/>
        </p:nvSpPr>
        <p:spPr>
          <a:xfrm>
            <a:off x="4852711" y="1454480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Modèles utilisés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AE8676-8158-CFA3-65DE-B5D1CD0847F6}"/>
              </a:ext>
            </a:extLst>
          </p:cNvPr>
          <p:cNvSpPr txBox="1"/>
          <p:nvPr/>
        </p:nvSpPr>
        <p:spPr>
          <a:xfrm>
            <a:off x="1693998" y="3033056"/>
            <a:ext cx="192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Modèles Linéaires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B0E2F2-6AEF-706A-EB44-20E301C33EA6}"/>
              </a:ext>
            </a:extLst>
          </p:cNvPr>
          <p:cNvSpPr txBox="1"/>
          <p:nvPr/>
        </p:nvSpPr>
        <p:spPr>
          <a:xfrm>
            <a:off x="1409699" y="5059441"/>
            <a:ext cx="222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749F6E-F305-7F9B-3E21-905555EE903D}"/>
              </a:ext>
            </a:extLst>
          </p:cNvPr>
          <p:cNvSpPr txBox="1"/>
          <p:nvPr/>
        </p:nvSpPr>
        <p:spPr>
          <a:xfrm>
            <a:off x="8563915" y="3033056"/>
            <a:ext cx="225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Modèles Ensemblistes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57AD1CD-98C1-EF2B-069F-B51C1896265D}"/>
              </a:ext>
            </a:extLst>
          </p:cNvPr>
          <p:cNvSpPr txBox="1"/>
          <p:nvPr/>
        </p:nvSpPr>
        <p:spPr>
          <a:xfrm>
            <a:off x="8314661" y="4932564"/>
            <a:ext cx="3007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71A38"/>
                </a:solidFill>
                <a:latin typeface="Inter"/>
              </a:rPr>
              <a:t>RandomForest</a:t>
            </a: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71A38"/>
                </a:solidFill>
                <a:latin typeface="Inter"/>
              </a:rPr>
              <a:t>Extratrees</a:t>
            </a: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71A38"/>
                </a:solidFill>
                <a:latin typeface="Inter"/>
              </a:rPr>
              <a:t>SVM (</a:t>
            </a:r>
            <a:r>
              <a:rPr lang="fr-FR" dirty="0"/>
              <a:t>noyau non linéaire)</a:t>
            </a: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271A38"/>
                </a:solidFill>
                <a:latin typeface="Inter"/>
              </a:rPr>
              <a:t>GradientBoostingRegressor</a:t>
            </a:r>
            <a:endParaRPr lang="fr-FR" dirty="0"/>
          </a:p>
        </p:txBody>
      </p: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0EDD0D81-C761-22B9-B29E-1986611B5F5D}"/>
              </a:ext>
            </a:extLst>
          </p:cNvPr>
          <p:cNvSpPr/>
          <p:nvPr/>
        </p:nvSpPr>
        <p:spPr>
          <a:xfrm rot="8340957">
            <a:off x="3658750" y="21751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9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E77E7-8ABE-3067-BA0C-4946F710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EEDD60-34FF-37A8-FB6C-B0D6CB5BCFEB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B3F480-D64C-FA55-CA59-A39F4DEC6079}"/>
              </a:ext>
            </a:extLst>
          </p:cNvPr>
          <p:cNvSpPr txBox="1"/>
          <p:nvPr/>
        </p:nvSpPr>
        <p:spPr>
          <a:xfrm>
            <a:off x="1107294" y="137029"/>
            <a:ext cx="841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0" i="0" dirty="0">
                <a:solidFill>
                  <a:srgbClr val="212121"/>
                </a:solidFill>
                <a:effectLst/>
              </a:rPr>
              <a:t>Approches des modélisations étudiées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2DCB3C8-1993-7D50-CBA6-A9A147A68AA1}"/>
              </a:ext>
            </a:extLst>
          </p:cNvPr>
          <p:cNvSpPr txBox="1"/>
          <p:nvPr/>
        </p:nvSpPr>
        <p:spPr>
          <a:xfrm>
            <a:off x="850473" y="1278929"/>
            <a:ext cx="7796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7030A0"/>
                </a:solidFill>
                <a:latin typeface="Inter"/>
              </a:rPr>
              <a:t>Graphique des prédictions sans l’ENERGYSTARSCORE : </a:t>
            </a:r>
          </a:p>
          <a:p>
            <a:pPr algn="l"/>
            <a:endParaRPr lang="fr-FR" sz="2400" b="0" i="0" dirty="0">
              <a:solidFill>
                <a:srgbClr val="7030A0"/>
              </a:solidFill>
              <a:effectLst/>
              <a:latin typeface="Inter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908060C-09CD-2DB1-4C36-982109E70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FB819B-93A9-182B-F829-0F482B7CA51E}"/>
              </a:ext>
            </a:extLst>
          </p:cNvPr>
          <p:cNvSpPr txBox="1"/>
          <p:nvPr/>
        </p:nvSpPr>
        <p:spPr>
          <a:xfrm>
            <a:off x="1107294" y="2515619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TotalGHGEmissions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EB7CE9-8FD5-AD0D-6F5A-5B08103CE861}"/>
              </a:ext>
            </a:extLst>
          </p:cNvPr>
          <p:cNvSpPr txBox="1"/>
          <p:nvPr/>
        </p:nvSpPr>
        <p:spPr>
          <a:xfrm>
            <a:off x="1028233" y="5016025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SiteEnergyUse</a:t>
            </a:r>
            <a:r>
              <a:rPr lang="fr-FR" dirty="0"/>
              <a:t> (</a:t>
            </a:r>
            <a:r>
              <a:rPr lang="fr-FR" dirty="0" err="1"/>
              <a:t>kBtu</a:t>
            </a:r>
            <a:r>
              <a:rPr lang="fr-FR" dirty="0"/>
              <a:t>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32CF48B-666E-F3FB-7B0F-1D5A655E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05" y="1875049"/>
            <a:ext cx="2592197" cy="225986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CEB7B9-1BDB-E857-7DC1-C5E19AB77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631" y="1875048"/>
            <a:ext cx="2602935" cy="225986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EF88A12-B54C-9556-C154-3B0DCCCA0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68" y="4450535"/>
            <a:ext cx="3002069" cy="227043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AC6FA54-497E-920E-12D1-724172867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369" y="4450535"/>
            <a:ext cx="2592197" cy="2250541"/>
          </a:xfrm>
          <a:prstGeom prst="rect">
            <a:avLst/>
          </a:prstGeom>
        </p:spPr>
      </p:pic>
      <p:sp>
        <p:nvSpPr>
          <p:cNvPr id="18" name="Flèche vers la droite 17">
            <a:extLst>
              <a:ext uri="{FF2B5EF4-FFF2-40B4-BE49-F238E27FC236}">
                <a16:creationId xmlns:a16="http://schemas.microsoft.com/office/drawing/2014/main" id="{A72A0040-4181-3744-98C6-940BCBC362B0}"/>
              </a:ext>
            </a:extLst>
          </p:cNvPr>
          <p:cNvSpPr/>
          <p:nvPr/>
        </p:nvSpPr>
        <p:spPr>
          <a:xfrm>
            <a:off x="508579" y="2547162"/>
            <a:ext cx="598715" cy="248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a droite 18">
            <a:extLst>
              <a:ext uri="{FF2B5EF4-FFF2-40B4-BE49-F238E27FC236}">
                <a16:creationId xmlns:a16="http://schemas.microsoft.com/office/drawing/2014/main" id="{6F8724DC-157D-18AB-2B00-4316CEA55DBD}"/>
              </a:ext>
            </a:extLst>
          </p:cNvPr>
          <p:cNvSpPr/>
          <p:nvPr/>
        </p:nvSpPr>
        <p:spPr>
          <a:xfrm>
            <a:off x="372792" y="5076392"/>
            <a:ext cx="598715" cy="248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4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976B7-245C-DA34-499D-FDEB63F6B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93C63-FC7E-8C55-D6B9-EEB9DE4149F6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01F433-B762-D889-FBDC-3CDA2B5A7CD5}"/>
              </a:ext>
            </a:extLst>
          </p:cNvPr>
          <p:cNvSpPr txBox="1"/>
          <p:nvPr/>
        </p:nvSpPr>
        <p:spPr>
          <a:xfrm>
            <a:off x="1107294" y="137029"/>
            <a:ext cx="841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0" i="0" dirty="0">
                <a:solidFill>
                  <a:srgbClr val="212121"/>
                </a:solidFill>
                <a:effectLst/>
              </a:rPr>
              <a:t>Approches des modélisations étudiées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B9AE5E-BA3E-D00C-DA11-0CF6269E152F}"/>
              </a:ext>
            </a:extLst>
          </p:cNvPr>
          <p:cNvSpPr txBox="1"/>
          <p:nvPr/>
        </p:nvSpPr>
        <p:spPr>
          <a:xfrm>
            <a:off x="850473" y="1278929"/>
            <a:ext cx="77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7030A0"/>
                </a:solidFill>
                <a:latin typeface="Inter"/>
              </a:rPr>
              <a:t>Graphique des prédictions sans l’ENERGYSTARSCORE :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9AF7D4-8033-86BE-06A5-0745B463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6594C2-3EB4-2700-DE6F-74519E0CE53A}"/>
              </a:ext>
            </a:extLst>
          </p:cNvPr>
          <p:cNvSpPr txBox="1"/>
          <p:nvPr/>
        </p:nvSpPr>
        <p:spPr>
          <a:xfrm>
            <a:off x="2037735" y="1797677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7030A0"/>
                </a:solidFill>
                <a:latin typeface="Inter"/>
              </a:rPr>
              <a:t>TotalGHGEmissions</a:t>
            </a:r>
            <a:endParaRPr lang="fr-FR" dirty="0">
              <a:solidFill>
                <a:srgbClr val="7030A0"/>
              </a:solidFill>
              <a:latin typeface="Inter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7B385F-7292-2684-22B5-61E4FF7D561C}"/>
              </a:ext>
            </a:extLst>
          </p:cNvPr>
          <p:cNvSpPr txBox="1"/>
          <p:nvPr/>
        </p:nvSpPr>
        <p:spPr>
          <a:xfrm>
            <a:off x="8581724" y="1893306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893AC9"/>
                </a:solidFill>
              </a:rPr>
              <a:t>SiteEnergyUse</a:t>
            </a:r>
            <a:r>
              <a:rPr lang="fr-FR" dirty="0">
                <a:solidFill>
                  <a:srgbClr val="893AC9"/>
                </a:solidFill>
              </a:rPr>
              <a:t> (</a:t>
            </a:r>
            <a:r>
              <a:rPr lang="fr-FR" dirty="0" err="1">
                <a:solidFill>
                  <a:srgbClr val="893AC9"/>
                </a:solidFill>
              </a:rPr>
              <a:t>kBtu</a:t>
            </a:r>
            <a:r>
              <a:rPr lang="fr-FR" dirty="0">
                <a:solidFill>
                  <a:srgbClr val="893AC9"/>
                </a:solidFill>
              </a:rPr>
              <a:t>)</a:t>
            </a:r>
          </a:p>
        </p:txBody>
      </p:sp>
      <p:sp>
        <p:nvSpPr>
          <p:cNvPr id="18" name="Flèche vers la droite 17">
            <a:extLst>
              <a:ext uri="{FF2B5EF4-FFF2-40B4-BE49-F238E27FC236}">
                <a16:creationId xmlns:a16="http://schemas.microsoft.com/office/drawing/2014/main" id="{084AEAB6-E38D-AC04-9B80-F269E1C336B2}"/>
              </a:ext>
            </a:extLst>
          </p:cNvPr>
          <p:cNvSpPr/>
          <p:nvPr/>
        </p:nvSpPr>
        <p:spPr>
          <a:xfrm>
            <a:off x="1037428" y="1974926"/>
            <a:ext cx="598715" cy="248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a droite 18">
            <a:extLst>
              <a:ext uri="{FF2B5EF4-FFF2-40B4-BE49-F238E27FC236}">
                <a16:creationId xmlns:a16="http://schemas.microsoft.com/office/drawing/2014/main" id="{3087265D-0EFD-3472-8BEC-A9D49360A548}"/>
              </a:ext>
            </a:extLst>
          </p:cNvPr>
          <p:cNvSpPr/>
          <p:nvPr/>
        </p:nvSpPr>
        <p:spPr>
          <a:xfrm>
            <a:off x="7468902" y="1953673"/>
            <a:ext cx="598715" cy="248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E7C0727-32F3-36DB-AB9E-A6314BA6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346" y="4301683"/>
            <a:ext cx="3058022" cy="21943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F42B988-DABC-7E85-72E8-D19ADDAC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6" y="2316425"/>
            <a:ext cx="2639962" cy="189437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9F2500-4ABC-374B-F986-3F0C36180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741" y="2421886"/>
            <a:ext cx="3236139" cy="228523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8B5B8D0-851A-D71F-C82E-65575DAB0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741" y="4572764"/>
            <a:ext cx="3236140" cy="22852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809D95E-CE5C-B962-A403-8C6F22BE31A1}"/>
              </a:ext>
            </a:extLst>
          </p:cNvPr>
          <p:cNvSpPr/>
          <p:nvPr/>
        </p:nvSpPr>
        <p:spPr>
          <a:xfrm>
            <a:off x="2252601" y="2560798"/>
            <a:ext cx="778708" cy="4134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5F462A-C22E-7ED7-E1F1-10561D9CBF1C}"/>
              </a:ext>
            </a:extLst>
          </p:cNvPr>
          <p:cNvSpPr/>
          <p:nvPr/>
        </p:nvSpPr>
        <p:spPr>
          <a:xfrm>
            <a:off x="8875649" y="2430965"/>
            <a:ext cx="651642" cy="3894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76024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3807-4491-348B-009A-A205AA22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2E386-68A8-56C6-DDED-A83BD56F7F8B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4D986D-7D50-7E88-47ED-86D2551C7B25}"/>
              </a:ext>
            </a:extLst>
          </p:cNvPr>
          <p:cNvSpPr txBox="1"/>
          <p:nvPr/>
        </p:nvSpPr>
        <p:spPr>
          <a:xfrm>
            <a:off x="925215" y="1133738"/>
            <a:ext cx="95539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0" i="0" dirty="0">
                <a:solidFill>
                  <a:srgbClr val="7030A0"/>
                </a:solidFill>
                <a:effectLst/>
                <a:latin typeface="Inter"/>
              </a:rPr>
              <a:t>Optimisation des hyperparamètres :</a:t>
            </a:r>
          </a:p>
          <a:p>
            <a:pPr algn="l"/>
            <a:endParaRPr lang="fr-FR" dirty="0">
              <a:solidFill>
                <a:srgbClr val="271A38"/>
              </a:solidFill>
              <a:latin typeface="Inter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54D653B-AE6E-47BD-B654-22822ADB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1BE933B-E569-BB12-0B28-6A5CBE363759}"/>
              </a:ext>
            </a:extLst>
          </p:cNvPr>
          <p:cNvSpPr txBox="1"/>
          <p:nvPr/>
        </p:nvSpPr>
        <p:spPr>
          <a:xfrm>
            <a:off x="1080652" y="106252"/>
            <a:ext cx="990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Algorithmes plus complexes et validation croisée</a:t>
            </a:r>
            <a:endParaRPr lang="fr-FR" sz="28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1769CC-9040-B929-9113-7AB02176CB92}"/>
              </a:ext>
            </a:extLst>
          </p:cNvPr>
          <p:cNvSpPr txBox="1"/>
          <p:nvPr/>
        </p:nvSpPr>
        <p:spPr>
          <a:xfrm>
            <a:off x="925215" y="1992972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TotalGHGEmissions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2AF1A1F-89DB-29F2-1672-8A99FD92B559}"/>
              </a:ext>
            </a:extLst>
          </p:cNvPr>
          <p:cNvSpPr txBox="1"/>
          <p:nvPr/>
        </p:nvSpPr>
        <p:spPr>
          <a:xfrm>
            <a:off x="1007039" y="4155863"/>
            <a:ext cx="21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SiteEnergyUse</a:t>
            </a:r>
            <a:r>
              <a:rPr lang="fr-FR" dirty="0"/>
              <a:t> (</a:t>
            </a:r>
            <a:r>
              <a:rPr lang="fr-FR" dirty="0" err="1"/>
              <a:t>kBtu</a:t>
            </a:r>
            <a:r>
              <a:rPr lang="fr-FR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C4B7F3D-4D64-818E-7AF5-E8E9C761A03C}"/>
              </a:ext>
            </a:extLst>
          </p:cNvPr>
          <p:cNvSpPr txBox="1"/>
          <p:nvPr/>
        </p:nvSpPr>
        <p:spPr>
          <a:xfrm>
            <a:off x="1007039" y="4573985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ExtraTreesRegressor</a:t>
            </a:r>
            <a:endParaRPr lang="fr-F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17C5F80-D6F2-79EB-F7F2-583EA367D380}"/>
              </a:ext>
            </a:extLst>
          </p:cNvPr>
          <p:cNvSpPr txBox="1"/>
          <p:nvPr/>
        </p:nvSpPr>
        <p:spPr>
          <a:xfrm>
            <a:off x="1007039" y="5105604"/>
            <a:ext cx="173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5 validations croisées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31F3FE-2892-7945-18E6-CE0BE4EAC1F5}"/>
              </a:ext>
            </a:extLst>
          </p:cNvPr>
          <p:cNvSpPr txBox="1"/>
          <p:nvPr/>
        </p:nvSpPr>
        <p:spPr>
          <a:xfrm>
            <a:off x="6142339" y="1133738"/>
            <a:ext cx="166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Meilleurs résultats :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68CA373-8B12-A1C5-04AC-CFADCC4EA702}"/>
              </a:ext>
            </a:extLst>
          </p:cNvPr>
          <p:cNvSpPr txBox="1"/>
          <p:nvPr/>
        </p:nvSpPr>
        <p:spPr>
          <a:xfrm>
            <a:off x="925215" y="5928044"/>
            <a:ext cx="857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Modèle le plus robuste possible : </a:t>
            </a:r>
            <a:r>
              <a:rPr lang="fr-FR" dirty="0" err="1"/>
              <a:t>train_score</a:t>
            </a:r>
            <a:r>
              <a:rPr lang="fr-FR" dirty="0"/>
              <a:t> et </a:t>
            </a:r>
            <a:r>
              <a:rPr lang="fr-FR" dirty="0" err="1"/>
              <a:t>test_score</a:t>
            </a:r>
            <a:r>
              <a:rPr lang="fr-FR" dirty="0"/>
              <a:t> qui ne soient pas trop éloignés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FBF615F-397F-B611-A63C-2DED5E34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76" y="1690154"/>
            <a:ext cx="1667764" cy="186035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639FA9F-6680-109C-22D9-E2FF4CABB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23" y="4148645"/>
            <a:ext cx="2520870" cy="12460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89E646F2-AA19-F29B-83EE-A0B791D5C8B5}"/>
              </a:ext>
            </a:extLst>
          </p:cNvPr>
          <p:cNvSpPr txBox="1"/>
          <p:nvPr/>
        </p:nvSpPr>
        <p:spPr>
          <a:xfrm>
            <a:off x="925215" y="2298348"/>
            <a:ext cx="3244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000000"/>
                </a:solidFill>
                <a:effectLst/>
              </a:rPr>
              <a:t>Modèles testés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ExtraTreesRegressor</a:t>
            </a:r>
            <a:endParaRPr lang="fr-F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GradientBoostingRegressor</a:t>
            </a:r>
            <a:endParaRPr lang="fr-F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D26B624-0E26-B46D-8868-25EADA130FAC}"/>
              </a:ext>
            </a:extLst>
          </p:cNvPr>
          <p:cNvSpPr txBox="1"/>
          <p:nvPr/>
        </p:nvSpPr>
        <p:spPr>
          <a:xfrm>
            <a:off x="925215" y="3232854"/>
            <a:ext cx="173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5 validations croisées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411BDC5-C56F-6E1D-452F-45A21F7F371C}"/>
              </a:ext>
            </a:extLst>
          </p:cNvPr>
          <p:cNvCxnSpPr/>
          <p:nvPr/>
        </p:nvCxnSpPr>
        <p:spPr>
          <a:xfrm flipV="1">
            <a:off x="1007039" y="3746941"/>
            <a:ext cx="10527978" cy="117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èche vers la droite 31">
            <a:extLst>
              <a:ext uri="{FF2B5EF4-FFF2-40B4-BE49-F238E27FC236}">
                <a16:creationId xmlns:a16="http://schemas.microsoft.com/office/drawing/2014/main" id="{4FCB8DAB-C445-8815-AD4E-07D57D068F7B}"/>
              </a:ext>
            </a:extLst>
          </p:cNvPr>
          <p:cNvSpPr/>
          <p:nvPr/>
        </p:nvSpPr>
        <p:spPr>
          <a:xfrm>
            <a:off x="242260" y="6001369"/>
            <a:ext cx="598715" cy="248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1CF5216-3799-0D32-CFE1-DAA983476B78}"/>
              </a:ext>
            </a:extLst>
          </p:cNvPr>
          <p:cNvSpPr txBox="1"/>
          <p:nvPr/>
        </p:nvSpPr>
        <p:spPr>
          <a:xfrm>
            <a:off x="8729733" y="1975182"/>
            <a:ext cx="14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Train Score 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DF11BE6-72E6-82EE-0F0B-6C8838A285B5}"/>
              </a:ext>
            </a:extLst>
          </p:cNvPr>
          <p:cNvSpPr txBox="1"/>
          <p:nvPr/>
        </p:nvSpPr>
        <p:spPr>
          <a:xfrm>
            <a:off x="8729733" y="2526790"/>
            <a:ext cx="14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Score 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8131070-6B83-BFDA-21FA-D3AB8B831E2D}"/>
              </a:ext>
            </a:extLst>
          </p:cNvPr>
          <p:cNvSpPr txBox="1"/>
          <p:nvPr/>
        </p:nvSpPr>
        <p:spPr>
          <a:xfrm>
            <a:off x="9403837" y="1351868"/>
            <a:ext cx="20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ExtraTreesRegressor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E8CA5A8-214D-A931-E388-ADA2D64DDA52}"/>
              </a:ext>
            </a:extLst>
          </p:cNvPr>
          <p:cNvSpPr txBox="1"/>
          <p:nvPr/>
        </p:nvSpPr>
        <p:spPr>
          <a:xfrm>
            <a:off x="9556237" y="1504268"/>
            <a:ext cx="27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GradientBoostingRegressor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34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5711A-9007-F157-8D3C-4D4962664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2436C-A7A7-F9C1-9297-33E3D7ABC3F0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E82BD-2C51-95AA-6806-F939B6C0585A}"/>
              </a:ext>
            </a:extLst>
          </p:cNvPr>
          <p:cNvSpPr txBox="1"/>
          <p:nvPr/>
        </p:nvSpPr>
        <p:spPr>
          <a:xfrm>
            <a:off x="1107294" y="137029"/>
            <a:ext cx="841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0" i="0" dirty="0">
                <a:solidFill>
                  <a:srgbClr val="212121"/>
                </a:solidFill>
                <a:effectLst/>
              </a:rPr>
              <a:t>Approches des modélisations étudiées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3DE128-40A9-2E88-CA70-85B32D080012}"/>
              </a:ext>
            </a:extLst>
          </p:cNvPr>
          <p:cNvSpPr txBox="1"/>
          <p:nvPr/>
        </p:nvSpPr>
        <p:spPr>
          <a:xfrm>
            <a:off x="850473" y="1096396"/>
            <a:ext cx="7796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rgbClr val="7030A0"/>
                </a:solidFill>
                <a:latin typeface="Inter"/>
              </a:rPr>
              <a:t>Application de la validation croisée (</a:t>
            </a:r>
            <a:r>
              <a:rPr lang="fr-FR" dirty="0" err="1">
                <a:solidFill>
                  <a:srgbClr val="7030A0"/>
                </a:solidFill>
                <a:latin typeface="Inter"/>
              </a:rPr>
              <a:t>GridSearchCV</a:t>
            </a:r>
            <a:r>
              <a:rPr lang="fr-FR" dirty="0">
                <a:solidFill>
                  <a:srgbClr val="7030A0"/>
                </a:solidFill>
                <a:latin typeface="Inter"/>
              </a:rPr>
              <a:t>) :</a:t>
            </a:r>
          </a:p>
          <a:p>
            <a:pPr algn="l"/>
            <a:endParaRPr lang="fr-FR" sz="2400" b="0" i="0" dirty="0">
              <a:solidFill>
                <a:srgbClr val="7030A0"/>
              </a:solidFill>
              <a:effectLst/>
              <a:latin typeface="Inter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3A77224-995A-7AB5-C11B-C21504CB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62754C2-70AC-E67E-5375-EBEAD3252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01878"/>
              </p:ext>
            </p:extLst>
          </p:nvPr>
        </p:nvGraphicFramePr>
        <p:xfrm>
          <a:off x="3794071" y="4295494"/>
          <a:ext cx="3046442" cy="163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442">
                  <a:extLst>
                    <a:ext uri="{9D8B030D-6E8A-4147-A177-3AD203B41FA5}">
                      <a16:colId xmlns:a16="http://schemas.microsoft.com/office/drawing/2014/main" val="3871875562"/>
                    </a:ext>
                  </a:extLst>
                </a:gridCol>
              </a:tblGrid>
              <a:tr h="21854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Grille des paramètres 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934564"/>
                  </a:ext>
                </a:extLst>
              </a:tr>
              <a:tr h="371524"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'model__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[10,20, 50, 100],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972033"/>
                  </a:ext>
                </a:extLst>
              </a:tr>
              <a:tr h="371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'model__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[None, 10, 20,30],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676919"/>
                  </a:ext>
                </a:extLst>
              </a:tr>
              <a:tr h="5245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'model__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[2, 5, 10,15]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771291"/>
                  </a:ext>
                </a:extLst>
              </a:tr>
            </a:tbl>
          </a:graphicData>
        </a:graphic>
      </p:graphicFrame>
      <p:sp>
        <p:nvSpPr>
          <p:cNvPr id="16" name="Flèche vers la droite 15">
            <a:extLst>
              <a:ext uri="{FF2B5EF4-FFF2-40B4-BE49-F238E27FC236}">
                <a16:creationId xmlns:a16="http://schemas.microsoft.com/office/drawing/2014/main" id="{B4600757-B9D7-7C34-4DCB-CC599BBFEF1D}"/>
              </a:ext>
            </a:extLst>
          </p:cNvPr>
          <p:cNvSpPr/>
          <p:nvPr/>
        </p:nvSpPr>
        <p:spPr>
          <a:xfrm>
            <a:off x="531908" y="6127701"/>
            <a:ext cx="598715" cy="2485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D64722CD-FB96-BEB3-00F1-408B3BFBE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00385"/>
              </p:ext>
            </p:extLst>
          </p:nvPr>
        </p:nvGraphicFramePr>
        <p:xfrm>
          <a:off x="3570352" y="1892613"/>
          <a:ext cx="378839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95">
                  <a:extLst>
                    <a:ext uri="{9D8B030D-6E8A-4147-A177-3AD203B41FA5}">
                      <a16:colId xmlns:a16="http://schemas.microsoft.com/office/drawing/2014/main" val="1820281966"/>
                    </a:ext>
                  </a:extLst>
                </a:gridCol>
                <a:gridCol w="1894195">
                  <a:extLst>
                    <a:ext uri="{9D8B030D-6E8A-4147-A177-3AD203B41FA5}">
                      <a16:colId xmlns:a16="http://schemas.microsoft.com/office/drawing/2014/main" val="3871875562"/>
                    </a:ext>
                  </a:extLst>
                </a:gridCol>
              </a:tblGrid>
              <a:tr h="22711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ExtraTreesRegressor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GradientBoostingRegressor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934564"/>
                  </a:ext>
                </a:extLst>
              </a:tr>
              <a:tr h="316332">
                <a:tc>
                  <a:txBody>
                    <a:bodyPr/>
                    <a:lstStyle/>
                    <a:p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'model__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[10,20, 50, 100],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'model__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[10,20, 50, 100],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972033"/>
                  </a:ext>
                </a:extLst>
              </a:tr>
              <a:tr h="316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'model__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[None, 10, 20,30],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'model__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[None, 10, 20,30],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676919"/>
                  </a:ext>
                </a:extLst>
              </a:tr>
              <a:tr h="3163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'model__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[2, 5, 10,15]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'model__</a:t>
                      </a: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fr-FR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[2, 5, 10,15]</a:t>
                      </a:r>
                    </a:p>
                    <a:p>
                      <a:pPr algn="ctr"/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771291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E6D4A387-7102-414C-158D-05DB6DCB7128}"/>
              </a:ext>
            </a:extLst>
          </p:cNvPr>
          <p:cNvSpPr txBox="1"/>
          <p:nvPr/>
        </p:nvSpPr>
        <p:spPr>
          <a:xfrm>
            <a:off x="4412649" y="1613178"/>
            <a:ext cx="1838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Grille des paramètres :</a:t>
            </a:r>
          </a:p>
          <a:p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7DBBFBE-0D5C-730A-87EF-F0E201DE8B75}"/>
              </a:ext>
            </a:extLst>
          </p:cNvPr>
          <p:cNvSpPr txBox="1"/>
          <p:nvPr/>
        </p:nvSpPr>
        <p:spPr>
          <a:xfrm>
            <a:off x="8141766" y="4174173"/>
            <a:ext cx="166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Meilleurs résultats : </a:t>
            </a:r>
          </a:p>
        </p:txBody>
      </p:sp>
    </p:spTree>
    <p:extLst>
      <p:ext uri="{BB962C8B-B14F-4D97-AF65-F5344CB8AC3E}">
        <p14:creationId xmlns:p14="http://schemas.microsoft.com/office/powerpoint/2010/main" val="129991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4E461-C1D1-B81C-9D7B-7EDAFF5E9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3755A-4ADE-C189-D1E7-74C0488DE6CC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57CF3B-9F02-F123-59EF-109239D1C5D5}"/>
              </a:ext>
            </a:extLst>
          </p:cNvPr>
          <p:cNvSpPr txBox="1"/>
          <p:nvPr/>
        </p:nvSpPr>
        <p:spPr>
          <a:xfrm>
            <a:off x="1765362" y="2660199"/>
            <a:ext cx="95539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rgbClr val="271A38"/>
                </a:solidFill>
                <a:latin typeface="Inter"/>
              </a:rPr>
              <a:t>Feature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Importances globale </a:t>
            </a:r>
            <a:endParaRPr lang="fr-FR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algn="l"/>
            <a:endParaRPr lang="fr-F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fr-FR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fr-FR" sz="1600" dirty="0">
              <a:solidFill>
                <a:srgbClr val="271A38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fr-FR" sz="1600" dirty="0" err="1">
                <a:solidFill>
                  <a:srgbClr val="271A38"/>
                </a:solidFill>
                <a:latin typeface="Inter"/>
              </a:rPr>
              <a:t>Feature</a:t>
            </a:r>
            <a:r>
              <a:rPr lang="fr-FR" sz="1600" dirty="0">
                <a:solidFill>
                  <a:srgbClr val="271A38"/>
                </a:solidFill>
                <a:latin typeface="Inter"/>
              </a:rPr>
              <a:t> Importances local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271A38"/>
              </a:solidFill>
              <a:latin typeface="Inter"/>
            </a:endParaRPr>
          </a:p>
          <a:p>
            <a:endParaRPr lang="fr-FR" dirty="0"/>
          </a:p>
        </p:txBody>
      </p:sp>
      <p:sp>
        <p:nvSpPr>
          <p:cNvPr id="2" name="Flèche vers la droite 1">
            <a:extLst>
              <a:ext uri="{FF2B5EF4-FFF2-40B4-BE49-F238E27FC236}">
                <a16:creationId xmlns:a16="http://schemas.microsoft.com/office/drawing/2014/main" id="{7A9CCBDA-38EF-08E0-C010-9B27C604913D}"/>
              </a:ext>
            </a:extLst>
          </p:cNvPr>
          <p:cNvSpPr/>
          <p:nvPr/>
        </p:nvSpPr>
        <p:spPr>
          <a:xfrm>
            <a:off x="1080652" y="2747131"/>
            <a:ext cx="559574" cy="23348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5A2168E7-A139-995C-C918-A4C168EEB84F}"/>
              </a:ext>
            </a:extLst>
          </p:cNvPr>
          <p:cNvSpPr/>
          <p:nvPr/>
        </p:nvSpPr>
        <p:spPr>
          <a:xfrm flipV="1">
            <a:off x="1080652" y="3980087"/>
            <a:ext cx="559574" cy="23348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B4055E-221C-F49C-40F9-0BA0784D87F0}"/>
              </a:ext>
            </a:extLst>
          </p:cNvPr>
          <p:cNvSpPr txBox="1"/>
          <p:nvPr/>
        </p:nvSpPr>
        <p:spPr>
          <a:xfrm>
            <a:off x="1107294" y="137029"/>
            <a:ext cx="762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12121"/>
                </a:solidFill>
                <a:effectLst/>
              </a:rPr>
              <a:t>Quatrième Étape : </a:t>
            </a:r>
            <a:r>
              <a:rPr lang="fr-FR" sz="2400" b="0" i="0" dirty="0" err="1">
                <a:solidFill>
                  <a:srgbClr val="212121"/>
                </a:solidFill>
                <a:effectLst/>
              </a:rPr>
              <a:t>Features</a:t>
            </a:r>
            <a:r>
              <a:rPr lang="fr-FR" sz="2400" b="0" i="0" dirty="0">
                <a:solidFill>
                  <a:srgbClr val="212121"/>
                </a:solidFill>
                <a:effectLst/>
              </a:rPr>
              <a:t> importances globale et locale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758268C-E604-C7E1-2A84-42829E55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3844269-6B5B-6D40-6436-A80FFCB35948}"/>
              </a:ext>
            </a:extLst>
          </p:cNvPr>
          <p:cNvSpPr txBox="1"/>
          <p:nvPr/>
        </p:nvSpPr>
        <p:spPr>
          <a:xfrm>
            <a:off x="1080652" y="1606548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Deux parties :</a:t>
            </a:r>
          </a:p>
        </p:txBody>
      </p:sp>
    </p:spTree>
    <p:extLst>
      <p:ext uri="{BB962C8B-B14F-4D97-AF65-F5344CB8AC3E}">
        <p14:creationId xmlns:p14="http://schemas.microsoft.com/office/powerpoint/2010/main" val="375503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3B7BE-589C-E3C4-C546-BC89F8248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A4B69F-3BE5-2B7A-09EC-7B3084641F9B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B07C45-FCE4-729F-A56F-9CAE5BB6A10B}"/>
              </a:ext>
            </a:extLst>
          </p:cNvPr>
          <p:cNvSpPr txBox="1"/>
          <p:nvPr/>
        </p:nvSpPr>
        <p:spPr>
          <a:xfrm>
            <a:off x="1787112" y="1932599"/>
            <a:ext cx="955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TotalGHGEmissions</a:t>
            </a:r>
            <a:r>
              <a:rPr lang="fr-FR" sz="2000" b="1" dirty="0"/>
              <a:t> :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B272CC-F2A0-74FE-D59B-31EA39D3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53132E97-5223-37FA-4685-5F0228D8F546}"/>
              </a:ext>
            </a:extLst>
          </p:cNvPr>
          <p:cNvSpPr/>
          <p:nvPr/>
        </p:nvSpPr>
        <p:spPr>
          <a:xfrm>
            <a:off x="843950" y="1942781"/>
            <a:ext cx="82626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C3FC594A-DDD4-4F41-07F5-69C833B1A0CE}"/>
              </a:ext>
            </a:extLst>
          </p:cNvPr>
          <p:cNvSpPr/>
          <p:nvPr/>
        </p:nvSpPr>
        <p:spPr>
          <a:xfrm>
            <a:off x="747995" y="4857422"/>
            <a:ext cx="82626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09D017-A3C6-262A-6A9A-4B8288A4A624}"/>
              </a:ext>
            </a:extLst>
          </p:cNvPr>
          <p:cNvSpPr txBox="1"/>
          <p:nvPr/>
        </p:nvSpPr>
        <p:spPr>
          <a:xfrm>
            <a:off x="256822" y="935202"/>
            <a:ext cx="3060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Feature</a:t>
            </a:r>
            <a:r>
              <a:rPr lang="fr-FR" sz="2000" dirty="0"/>
              <a:t> importance global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CC22E0-7938-0ED5-5C62-2E054FA0B697}"/>
              </a:ext>
            </a:extLst>
          </p:cNvPr>
          <p:cNvSpPr txBox="1"/>
          <p:nvPr/>
        </p:nvSpPr>
        <p:spPr>
          <a:xfrm>
            <a:off x="1107294" y="137029"/>
            <a:ext cx="762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12121"/>
                </a:solidFill>
                <a:effectLst/>
              </a:rPr>
              <a:t>Quatrième Étape : </a:t>
            </a:r>
            <a:r>
              <a:rPr lang="fr-FR" sz="2400" b="0" i="0" dirty="0" err="1">
                <a:solidFill>
                  <a:srgbClr val="212121"/>
                </a:solidFill>
                <a:effectLst/>
              </a:rPr>
              <a:t>Features</a:t>
            </a:r>
            <a:r>
              <a:rPr lang="fr-FR" sz="2400" b="0" i="0" dirty="0">
                <a:solidFill>
                  <a:srgbClr val="212121"/>
                </a:solidFill>
                <a:effectLst/>
              </a:rPr>
              <a:t> importances globale et locale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3E6C4E-D942-8965-0BF1-F96EC9830663}"/>
              </a:ext>
            </a:extLst>
          </p:cNvPr>
          <p:cNvSpPr txBox="1"/>
          <p:nvPr/>
        </p:nvSpPr>
        <p:spPr>
          <a:xfrm>
            <a:off x="1662378" y="4857422"/>
            <a:ext cx="955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SiteEnergyUse</a:t>
            </a:r>
            <a:r>
              <a:rPr lang="fr-FR" sz="2000" b="1" dirty="0"/>
              <a:t>(</a:t>
            </a:r>
            <a:r>
              <a:rPr lang="fr-FR" sz="2000" b="1" dirty="0" err="1"/>
              <a:t>kBtu</a:t>
            </a:r>
            <a:r>
              <a:rPr lang="fr-FR" sz="2000" b="1" dirty="0"/>
              <a:t>) :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1E9EAFE-7D89-5FFB-95A4-E0EB34AFE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5" y="3966102"/>
            <a:ext cx="6034681" cy="26200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C3D3192-C909-09D5-A3BC-695CB433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496" y="1041279"/>
            <a:ext cx="6034681" cy="29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4E45-7E02-48C1-A4AD-48D9EFE1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075C5-5F1D-FA25-E426-13B9948A03A6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1CCBEB-3413-F7F5-BF43-7C647707116F}"/>
              </a:ext>
            </a:extLst>
          </p:cNvPr>
          <p:cNvSpPr txBox="1"/>
          <p:nvPr/>
        </p:nvSpPr>
        <p:spPr>
          <a:xfrm>
            <a:off x="4980326" y="52080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Présentation du Projet </a:t>
            </a: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9F96825E-7BD8-1D6F-1F13-A39173280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207164"/>
              </p:ext>
            </p:extLst>
          </p:nvPr>
        </p:nvGraphicFramePr>
        <p:xfrm>
          <a:off x="3844806" y="2188178"/>
          <a:ext cx="6943060" cy="3470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BB521009-CCA5-555F-3694-DADB22A66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26" y="3057359"/>
            <a:ext cx="3327990" cy="173211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B0A9141-DCE3-B53A-4ADB-8970BBABC5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05" y="843170"/>
            <a:ext cx="2631262" cy="11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4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B623-B7FF-0C13-5E92-9D747BDC6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812FD-D340-CA3C-7E2A-2AABD713C10B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79A21D-34A5-E185-3CD1-1057D1908581}"/>
              </a:ext>
            </a:extLst>
          </p:cNvPr>
          <p:cNvSpPr txBox="1"/>
          <p:nvPr/>
        </p:nvSpPr>
        <p:spPr>
          <a:xfrm>
            <a:off x="794528" y="2344897"/>
            <a:ext cx="675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TotalGHGEmissions</a:t>
            </a:r>
            <a:r>
              <a:rPr lang="fr-FR" sz="2000" b="1" dirty="0"/>
              <a:t> :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F02360-D66D-874B-8073-6C33EE6C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1EF4F50B-B3BE-8EB1-6897-5C759E8ECEAA}"/>
              </a:ext>
            </a:extLst>
          </p:cNvPr>
          <p:cNvSpPr/>
          <p:nvPr/>
        </p:nvSpPr>
        <p:spPr>
          <a:xfrm>
            <a:off x="307456" y="2375675"/>
            <a:ext cx="492382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B5FD6C58-E467-D894-0466-9035B76BD697}"/>
              </a:ext>
            </a:extLst>
          </p:cNvPr>
          <p:cNvSpPr/>
          <p:nvPr/>
        </p:nvSpPr>
        <p:spPr>
          <a:xfrm>
            <a:off x="256822" y="4405868"/>
            <a:ext cx="59365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824139-9EC0-BB6B-F512-E4E9FB81A96A}"/>
              </a:ext>
            </a:extLst>
          </p:cNvPr>
          <p:cNvSpPr txBox="1"/>
          <p:nvPr/>
        </p:nvSpPr>
        <p:spPr>
          <a:xfrm>
            <a:off x="256822" y="1081799"/>
            <a:ext cx="4825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Feature</a:t>
            </a:r>
            <a:r>
              <a:rPr lang="fr-FR" sz="2000" dirty="0"/>
              <a:t> importance locale (méthode SHAP)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0B5A591-2B7A-417A-4C26-3FC74F5829C7}"/>
              </a:ext>
            </a:extLst>
          </p:cNvPr>
          <p:cNvSpPr txBox="1"/>
          <p:nvPr/>
        </p:nvSpPr>
        <p:spPr>
          <a:xfrm>
            <a:off x="1107294" y="137029"/>
            <a:ext cx="762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12121"/>
                </a:solidFill>
                <a:effectLst/>
              </a:rPr>
              <a:t>Quatrième Étape : </a:t>
            </a:r>
            <a:r>
              <a:rPr lang="fr-FR" sz="2400" b="0" i="0" dirty="0" err="1">
                <a:solidFill>
                  <a:srgbClr val="212121"/>
                </a:solidFill>
                <a:effectLst/>
              </a:rPr>
              <a:t>Features</a:t>
            </a:r>
            <a:r>
              <a:rPr lang="fr-FR" sz="2400" b="0" i="0" dirty="0">
                <a:solidFill>
                  <a:srgbClr val="212121"/>
                </a:solidFill>
                <a:effectLst/>
              </a:rPr>
              <a:t> importances globale et locale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040FDC-A710-ADA7-BBB0-6762137CDA9D}"/>
              </a:ext>
            </a:extLst>
          </p:cNvPr>
          <p:cNvSpPr txBox="1"/>
          <p:nvPr/>
        </p:nvSpPr>
        <p:spPr>
          <a:xfrm>
            <a:off x="850473" y="4375090"/>
            <a:ext cx="955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SiteEnergyUse</a:t>
            </a:r>
            <a:r>
              <a:rPr lang="fr-FR" sz="2000" b="1" dirty="0"/>
              <a:t>(</a:t>
            </a:r>
            <a:r>
              <a:rPr lang="fr-FR" sz="2000" b="1" dirty="0" err="1"/>
              <a:t>kBtu</a:t>
            </a:r>
            <a:r>
              <a:rPr lang="fr-FR" sz="2000" b="1" dirty="0"/>
              <a:t>) :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EC92E8-65EE-9B54-D808-E253D482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08" y="1536962"/>
            <a:ext cx="4570608" cy="207128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59EE8C3-9A12-135D-BB4D-B4E712CB8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808" y="4054937"/>
            <a:ext cx="4570608" cy="227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6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3D615-A08D-9289-280F-E83CA283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4AA581-815D-1C42-5D14-7A2357B28201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09472B2C-4846-FEA1-0796-D5099DC5F1CC}"/>
              </a:ext>
            </a:extLst>
          </p:cNvPr>
          <p:cNvSpPr/>
          <p:nvPr/>
        </p:nvSpPr>
        <p:spPr>
          <a:xfrm>
            <a:off x="730565" y="1527495"/>
            <a:ext cx="744279" cy="329609"/>
          </a:xfrm>
          <a:prstGeom prst="rightArrow">
            <a:avLst/>
          </a:prstGeom>
          <a:solidFill>
            <a:srgbClr val="0057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98831AA7-0686-EC03-1417-639ED6C09789}"/>
              </a:ext>
            </a:extLst>
          </p:cNvPr>
          <p:cNvSpPr/>
          <p:nvPr/>
        </p:nvSpPr>
        <p:spPr>
          <a:xfrm>
            <a:off x="730565" y="5125221"/>
            <a:ext cx="744279" cy="329609"/>
          </a:xfrm>
          <a:prstGeom prst="rightArrow">
            <a:avLst/>
          </a:prstGeom>
          <a:solidFill>
            <a:srgbClr val="0057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C7AA7ABB-735F-3A32-C084-CFFAF5BB3D95}"/>
              </a:ext>
            </a:extLst>
          </p:cNvPr>
          <p:cNvSpPr/>
          <p:nvPr/>
        </p:nvSpPr>
        <p:spPr>
          <a:xfrm>
            <a:off x="730565" y="3514888"/>
            <a:ext cx="744279" cy="329609"/>
          </a:xfrm>
          <a:prstGeom prst="rightArrow">
            <a:avLst/>
          </a:prstGeom>
          <a:solidFill>
            <a:srgbClr val="0057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E93BE13-BF7D-5BAB-4EE3-A6442EBFAB93}"/>
              </a:ext>
            </a:extLst>
          </p:cNvPr>
          <p:cNvSpPr txBox="1"/>
          <p:nvPr/>
        </p:nvSpPr>
        <p:spPr>
          <a:xfrm>
            <a:off x="4691646" y="13702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Conclusion </a:t>
            </a:r>
            <a:endParaRPr lang="fr-FR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A9073F1-403B-E17C-B538-B48045F2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67" y="76352"/>
            <a:ext cx="744279" cy="74427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D5DC7FA-3C78-07C0-58A6-96129FE762AF}"/>
              </a:ext>
            </a:extLst>
          </p:cNvPr>
          <p:cNvSpPr txBox="1"/>
          <p:nvPr/>
        </p:nvSpPr>
        <p:spPr>
          <a:xfrm>
            <a:off x="1552599" y="1527495"/>
            <a:ext cx="8882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600" b="0" i="0" dirty="0">
                <a:solidFill>
                  <a:srgbClr val="271A38"/>
                </a:solidFill>
                <a:effectLst/>
                <a:latin typeface="Inter"/>
              </a:rPr>
              <a:t>Pour notre algorithme de prédiction, avec l’aide de la validation croisée et du </a:t>
            </a:r>
            <a:r>
              <a:rPr lang="fr-FR" sz="1600" b="0" i="0" dirty="0" err="1">
                <a:solidFill>
                  <a:srgbClr val="271A38"/>
                </a:solidFill>
                <a:effectLst/>
                <a:latin typeface="Inter"/>
              </a:rPr>
              <a:t>GridSearchCV</a:t>
            </a:r>
            <a:r>
              <a:rPr lang="fr-FR" sz="1600" b="0" i="0" dirty="0">
                <a:solidFill>
                  <a:srgbClr val="271A38"/>
                </a:solidFill>
                <a:effectLst/>
                <a:latin typeface="Inter"/>
              </a:rPr>
              <a:t>, les meilleurs</a:t>
            </a:r>
          </a:p>
          <a:p>
            <a:pPr algn="l"/>
            <a:r>
              <a:rPr lang="fr-FR" sz="1600" dirty="0">
                <a:solidFill>
                  <a:srgbClr val="271A38"/>
                </a:solidFill>
                <a:latin typeface="Inter"/>
              </a:rPr>
              <a:t>algorithmes de prédiction à utiliser sont :</a:t>
            </a: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rgbClr val="271A38"/>
                </a:solidFill>
                <a:latin typeface="Inter"/>
              </a:rPr>
              <a:t>Le </a:t>
            </a:r>
            <a:r>
              <a:rPr lang="fr-FR" sz="1600" dirty="0" err="1">
                <a:solidFill>
                  <a:srgbClr val="271A38"/>
                </a:solidFill>
                <a:latin typeface="Inter"/>
              </a:rPr>
              <a:t>ExtraTreesRegressor</a:t>
            </a:r>
            <a:r>
              <a:rPr lang="fr-FR" sz="1600" dirty="0">
                <a:solidFill>
                  <a:srgbClr val="271A38"/>
                </a:solidFill>
                <a:latin typeface="Inter"/>
              </a:rPr>
              <a:t> et le </a:t>
            </a:r>
            <a:r>
              <a:rPr lang="fr-FR" sz="1600" dirty="0" err="1">
                <a:solidFill>
                  <a:srgbClr val="271A38"/>
                </a:solidFill>
                <a:latin typeface="Inter"/>
              </a:rPr>
              <a:t>GradientBoostingRegressor</a:t>
            </a:r>
            <a:r>
              <a:rPr lang="fr-FR" sz="1600" dirty="0">
                <a:solidFill>
                  <a:srgbClr val="271A38"/>
                </a:solidFill>
                <a:latin typeface="Inter"/>
              </a:rPr>
              <a:t> pour la prédiction d’émissions de CO2</a:t>
            </a: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rgbClr val="271A38"/>
                </a:solidFill>
                <a:latin typeface="Inter"/>
              </a:rPr>
              <a:t>Le </a:t>
            </a:r>
            <a:r>
              <a:rPr lang="fr-FR" sz="1600" dirty="0" err="1">
                <a:solidFill>
                  <a:srgbClr val="271A38"/>
                </a:solidFill>
                <a:latin typeface="Inter"/>
              </a:rPr>
              <a:t>ExtraTreesRegressor</a:t>
            </a:r>
            <a:r>
              <a:rPr lang="fr-FR" sz="1600" dirty="0">
                <a:solidFill>
                  <a:srgbClr val="271A38"/>
                </a:solidFill>
                <a:latin typeface="Inter"/>
              </a:rPr>
              <a:t> pour la consommation d’énergie</a:t>
            </a:r>
            <a:endParaRPr lang="fr-FR" sz="1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14B5DD-69D0-7E2C-7D0C-6E1B3AB7FDA8}"/>
              </a:ext>
            </a:extLst>
          </p:cNvPr>
          <p:cNvSpPr txBox="1"/>
          <p:nvPr/>
        </p:nvSpPr>
        <p:spPr>
          <a:xfrm>
            <a:off x="1552599" y="3429000"/>
            <a:ext cx="9833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Sans les relevés énergétiques futurs, les variables les plus importantes pour les prédictions de notre modèle sont :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PropertyGFATotal</a:t>
            </a:r>
            <a:r>
              <a:rPr lang="fr-FR" sz="1600" dirty="0"/>
              <a:t>, ENERGYSTARSCORE et </a:t>
            </a:r>
            <a:r>
              <a:rPr lang="fr-FR" sz="1600" dirty="0" err="1"/>
              <a:t>Numberoffloors</a:t>
            </a:r>
            <a:r>
              <a:rPr lang="fr-FR" sz="1600" dirty="0"/>
              <a:t> pour la prédiction d’émissions de CO2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PropertyGFATotal</a:t>
            </a:r>
            <a:r>
              <a:rPr lang="fr-FR" sz="1600" dirty="0"/>
              <a:t>, ENERGYSTARSCORE et </a:t>
            </a:r>
            <a:r>
              <a:rPr lang="fr-FR" sz="1600" dirty="0" err="1"/>
              <a:t>LargestPropertyUseType</a:t>
            </a:r>
            <a:r>
              <a:rPr lang="fr-FR" sz="1600" dirty="0"/>
              <a:t> pour la prédiction de consommation d’énergie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57EDE5-1D0C-05A1-A1AB-C601234FE0B7}"/>
              </a:ext>
            </a:extLst>
          </p:cNvPr>
          <p:cNvSpPr txBox="1"/>
          <p:nvPr/>
        </p:nvSpPr>
        <p:spPr>
          <a:xfrm>
            <a:off x="1552599" y="5092247"/>
            <a:ext cx="80417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0" i="0" dirty="0">
                <a:solidFill>
                  <a:srgbClr val="271A38"/>
                </a:solidFill>
                <a:effectLst/>
                <a:latin typeface="Inter"/>
              </a:rPr>
              <a:t>Perspectives d'amélioration : </a:t>
            </a:r>
          </a:p>
          <a:p>
            <a:r>
              <a:rPr lang="fr-FR" sz="1600" dirty="0"/>
              <a:t>-    Collecte de données supplémentaires (Type de système de chauffage et de refroidissement,</a:t>
            </a:r>
          </a:p>
          <a:p>
            <a:r>
              <a:rPr lang="fr-FR" sz="1600" dirty="0"/>
              <a:t>Isolation et matériaux de construction.), </a:t>
            </a:r>
          </a:p>
          <a:p>
            <a:r>
              <a:rPr lang="fr-FR" sz="1600" dirty="0"/>
              <a:t>-    Essai de modèles avancés (</a:t>
            </a:r>
            <a:r>
              <a:rPr lang="fr-FR" sz="1600" dirty="0" err="1"/>
              <a:t>XGBoost</a:t>
            </a:r>
            <a:r>
              <a:rPr lang="fr-FR" sz="1600" dirty="0"/>
              <a:t> / </a:t>
            </a:r>
            <a:r>
              <a:rPr lang="fr-FR" sz="1600" dirty="0" err="1"/>
              <a:t>LightGBM</a:t>
            </a:r>
            <a:r>
              <a:rPr lang="fr-FR" sz="1600" dirty="0"/>
              <a:t>, </a:t>
            </a:r>
            <a:r>
              <a:rPr lang="fr-FR" sz="1600" dirty="0" err="1"/>
              <a:t>Deeplearning</a:t>
            </a:r>
            <a:r>
              <a:rPr lang="fr-FR" sz="1600" dirty="0"/>
              <a:t>),</a:t>
            </a:r>
          </a:p>
          <a:p>
            <a:r>
              <a:rPr lang="fr-FR" sz="1600" dirty="0"/>
              <a:t>-    Segmentation des modèles et augmentation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283267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0861E-2F6C-651C-8B87-EE447946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6BE7-D8FC-4D58-7C67-79B4F1F6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584"/>
            <a:ext cx="9144000" cy="1810831"/>
          </a:xfrm>
        </p:spPr>
        <p:txBody>
          <a:bodyPr>
            <a:noAutofit/>
          </a:bodyPr>
          <a:lstStyle/>
          <a:p>
            <a:r>
              <a:rPr lang="fr-FR" sz="4000" dirty="0"/>
              <a:t>Merci pour votre attention.</a:t>
            </a:r>
            <a:br>
              <a:rPr lang="fr-FR" sz="4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6267E-636A-1340-778E-70D21CDCEC80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EE066-78CC-C8B4-3B0D-8AB92420520F}"/>
              </a:ext>
            </a:extLst>
          </p:cNvPr>
          <p:cNvSpPr/>
          <p:nvPr/>
        </p:nvSpPr>
        <p:spPr>
          <a:xfrm>
            <a:off x="0" y="6122276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9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C33C97-12D9-1A93-3F74-ED055A265409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EDDC74-5AC3-587E-0BA1-FC45B3221FE7}"/>
              </a:ext>
            </a:extLst>
          </p:cNvPr>
          <p:cNvSpPr txBox="1"/>
          <p:nvPr/>
        </p:nvSpPr>
        <p:spPr>
          <a:xfrm>
            <a:off x="5090660" y="75474"/>
            <a:ext cx="201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Sommaire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586554-0D62-8567-E17B-9A72D2C7C8DC}"/>
              </a:ext>
            </a:extLst>
          </p:cNvPr>
          <p:cNvSpPr txBox="1"/>
          <p:nvPr/>
        </p:nvSpPr>
        <p:spPr>
          <a:xfrm>
            <a:off x="1304296" y="1326822"/>
            <a:ext cx="6239209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u="sng" dirty="0"/>
              <a:t>Résumé des étapes du projet :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algn="l">
              <a:lnSpc>
                <a:spcPct val="250000"/>
              </a:lnSpc>
            </a:pPr>
            <a:r>
              <a:rPr lang="fr-FR" dirty="0"/>
              <a:t>1) 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Exploration des données et premier </a:t>
            </a:r>
            <a:r>
              <a:rPr lang="fr-FR" dirty="0" err="1">
                <a:solidFill>
                  <a:srgbClr val="1F1F1F"/>
                </a:solidFill>
                <a:latin typeface="Roboto" panose="02000000000000000000" pitchFamily="2" charset="0"/>
              </a:rPr>
              <a:t>feature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 engineering</a:t>
            </a:r>
            <a:endParaRPr lang="fr-FR" dirty="0"/>
          </a:p>
          <a:p>
            <a:pPr algn="l">
              <a:lnSpc>
                <a:spcPct val="250000"/>
              </a:lnSpc>
            </a:pPr>
            <a:r>
              <a:rPr lang="fr-FR" dirty="0"/>
              <a:t>2) 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Algorithme de régression linéaire</a:t>
            </a:r>
          </a:p>
          <a:p>
            <a:pPr>
              <a:lnSpc>
                <a:spcPct val="250000"/>
              </a:lnSpc>
            </a:pP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3) Algorithmes plus complexes : </a:t>
            </a:r>
            <a:r>
              <a:rPr lang="fr-FR" dirty="0" err="1">
                <a:solidFill>
                  <a:srgbClr val="1F1F1F"/>
                </a:solidFill>
                <a:latin typeface="Roboto" panose="02000000000000000000" pitchFamily="2" charset="0"/>
              </a:rPr>
              <a:t>RandomForest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, SVM, etc…</a:t>
            </a:r>
          </a:p>
          <a:p>
            <a:pPr>
              <a:lnSpc>
                <a:spcPct val="250000"/>
              </a:lnSpc>
            </a:pP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4) </a:t>
            </a:r>
            <a:r>
              <a:rPr lang="fr-FR" dirty="0" err="1">
                <a:solidFill>
                  <a:srgbClr val="1F1F1F"/>
                </a:solidFill>
                <a:latin typeface="Roboto" panose="02000000000000000000" pitchFamily="2" charset="0"/>
              </a:rPr>
              <a:t>Feature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 importance global et local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0F763D-654F-0FE7-EB97-0D136C4E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70" y="113202"/>
            <a:ext cx="509317" cy="5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FE68-7A7C-F253-D38C-8D98B4FBD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B5059B-0089-1A1C-475E-EAAE65BD2DFE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FA83F6-94B5-7A32-E868-C72303E0672B}"/>
              </a:ext>
            </a:extLst>
          </p:cNvPr>
          <p:cNvSpPr txBox="1"/>
          <p:nvPr/>
        </p:nvSpPr>
        <p:spPr>
          <a:xfrm>
            <a:off x="1080652" y="75474"/>
            <a:ext cx="1088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Exploration des données et premier </a:t>
            </a:r>
            <a:r>
              <a:rPr lang="fr-FR" sz="2800" b="0" i="0" dirty="0" err="1">
                <a:solidFill>
                  <a:srgbClr val="1F1F1F"/>
                </a:solidFill>
                <a:effectLst/>
              </a:rPr>
              <a:t>feature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 engineering</a:t>
            </a:r>
            <a:endParaRPr lang="fr-FR" sz="28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967CFC-7C53-A8C9-14BC-6C44B59D2008}"/>
              </a:ext>
            </a:extLst>
          </p:cNvPr>
          <p:cNvSpPr txBox="1"/>
          <p:nvPr/>
        </p:nvSpPr>
        <p:spPr>
          <a:xfrm>
            <a:off x="1319048" y="1849834"/>
            <a:ext cx="9553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71A38"/>
                </a:solidFill>
                <a:effectLst/>
                <a:latin typeface="Inter"/>
              </a:rPr>
              <a:t>Deux parties 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Premier filtrage du jeu de données</a:t>
            </a: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dirty="0">
                <a:solidFill>
                  <a:srgbClr val="271A38"/>
                </a:solidFill>
                <a:effectLst/>
                <a:latin typeface="Inter"/>
              </a:rPr>
              <a:t> Analyse exploratoire plus approfondie 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0A506A-7EAF-F035-3036-BE833F21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6" y="131199"/>
            <a:ext cx="529050" cy="529050"/>
          </a:xfrm>
          <a:prstGeom prst="rect">
            <a:avLst/>
          </a:prstGeom>
        </p:spPr>
      </p:pic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C8F21118-3DB3-8CF8-786A-38B205A5326E}"/>
              </a:ext>
            </a:extLst>
          </p:cNvPr>
          <p:cNvSpPr/>
          <p:nvPr/>
        </p:nvSpPr>
        <p:spPr>
          <a:xfrm>
            <a:off x="432066" y="1963864"/>
            <a:ext cx="609600" cy="31805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3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3BBFC-6F44-6538-47EF-342D783BD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3B8A12-8EF5-14B2-C947-A0BC2AEBCF94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6F5AB8-4BF3-F166-4913-19486BDD372E}"/>
              </a:ext>
            </a:extLst>
          </p:cNvPr>
          <p:cNvSpPr txBox="1"/>
          <p:nvPr/>
        </p:nvSpPr>
        <p:spPr>
          <a:xfrm>
            <a:off x="1080652" y="75474"/>
            <a:ext cx="1088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Exploration des données et premier </a:t>
            </a:r>
            <a:r>
              <a:rPr lang="fr-FR" sz="2800" b="0" i="0" dirty="0" err="1">
                <a:solidFill>
                  <a:srgbClr val="1F1F1F"/>
                </a:solidFill>
                <a:effectLst/>
              </a:rPr>
              <a:t>feature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 engineering</a:t>
            </a:r>
            <a:endParaRPr lang="fr-FR" sz="28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836E8-1411-71A8-46CB-FBDACB8667C1}"/>
              </a:ext>
            </a:extLst>
          </p:cNvPr>
          <p:cNvSpPr txBox="1"/>
          <p:nvPr/>
        </p:nvSpPr>
        <p:spPr>
          <a:xfrm>
            <a:off x="696591" y="1038976"/>
            <a:ext cx="108641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Jeu de données initial : </a:t>
            </a:r>
            <a:r>
              <a:rPr lang="fr-FR" b="1" dirty="0">
                <a:solidFill>
                  <a:srgbClr val="1F1F1F"/>
                </a:solidFill>
                <a:latin typeface="Roboto" panose="02000000000000000000" pitchFamily="2" charset="0"/>
              </a:rPr>
              <a:t>3376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 lignes et </a:t>
            </a:r>
            <a:r>
              <a:rPr lang="fr-FR" b="1" dirty="0">
                <a:solidFill>
                  <a:srgbClr val="1F1F1F"/>
                </a:solidFill>
                <a:latin typeface="Roboto" panose="02000000000000000000" pitchFamily="2" charset="0"/>
              </a:rPr>
              <a:t>46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 colonnes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Étude sur les bâtiments </a:t>
            </a:r>
            <a:r>
              <a:rPr lang="fr-FR" sz="1400" dirty="0">
                <a:solidFill>
                  <a:srgbClr val="FF0000"/>
                </a:solidFill>
                <a:latin typeface="Roboto" panose="02000000000000000000" pitchFamily="2" charset="0"/>
              </a:rPr>
              <a:t>non-résidentielles</a:t>
            </a: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 (colonne ‘</a:t>
            </a:r>
            <a:r>
              <a:rPr lang="fr-FR" sz="1400" dirty="0" err="1">
                <a:solidFill>
                  <a:srgbClr val="1F1F1F"/>
                </a:solidFill>
                <a:latin typeface="Roboto" panose="02000000000000000000" pitchFamily="2" charset="0"/>
              </a:rPr>
              <a:t>BuildingType</a:t>
            </a: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’)</a:t>
            </a:r>
            <a:endParaRPr lang="fr-FR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b="1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Filtrage des données aberrantes : colonnes ‘</a:t>
            </a:r>
            <a:r>
              <a:rPr lang="fr-FR" sz="1400" dirty="0" err="1">
                <a:solidFill>
                  <a:srgbClr val="1F1F1F"/>
                </a:solidFill>
                <a:latin typeface="Roboto" panose="02000000000000000000" pitchFamily="2" charset="0"/>
              </a:rPr>
              <a:t>Outlier</a:t>
            </a: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’ et ‘</a:t>
            </a:r>
            <a:r>
              <a:rPr lang="fr-FR" sz="1400" dirty="0" err="1">
                <a:solidFill>
                  <a:srgbClr val="1F1F1F"/>
                </a:solidFill>
                <a:latin typeface="Roboto" panose="02000000000000000000" pitchFamily="2" charset="0"/>
              </a:rPr>
              <a:t>ComplianceStatus</a:t>
            </a: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Suppression des lignes dont les valeurs au sein de la colonne ‘</a:t>
            </a:r>
            <a:r>
              <a:rPr lang="fr-FR" sz="1400" dirty="0" err="1">
                <a:solidFill>
                  <a:srgbClr val="1F1F1F"/>
                </a:solidFill>
                <a:latin typeface="Roboto" panose="02000000000000000000" pitchFamily="2" charset="0"/>
              </a:rPr>
              <a:t>LargestPropertyUseType</a:t>
            </a: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’ sont nulles (20 lignes)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Remplacement des valeurs nulles au sein des colonnes </a:t>
            </a:r>
            <a:r>
              <a:rPr lang="fr-FR" sz="1400" dirty="0" err="1">
                <a:solidFill>
                  <a:srgbClr val="1F1F1F"/>
                </a:solidFill>
                <a:latin typeface="Roboto" panose="02000000000000000000" pitchFamily="2" charset="0"/>
              </a:rPr>
              <a:t>SecondLargestPropertyUseType</a:t>
            </a: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 et </a:t>
            </a:r>
            <a:r>
              <a:rPr lang="fr-FR" sz="1400" dirty="0" err="1">
                <a:solidFill>
                  <a:srgbClr val="1F1F1F"/>
                </a:solidFill>
                <a:latin typeface="Roboto" panose="02000000000000000000" pitchFamily="2" charset="0"/>
              </a:rPr>
              <a:t>ThirdLargestPropertyUseType</a:t>
            </a: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  par les valeurs « Non renseigné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Remplacement des valeurs nulles au sein des colonnes </a:t>
            </a:r>
            <a:r>
              <a:rPr lang="fr-FR" sz="1400" dirty="0" err="1">
                <a:solidFill>
                  <a:srgbClr val="1F1F1F"/>
                </a:solidFill>
                <a:latin typeface="Roboto" panose="02000000000000000000" pitchFamily="2" charset="0"/>
              </a:rPr>
              <a:t>SecondLargestPropertyUseTypeGFA</a:t>
            </a: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 et </a:t>
            </a:r>
            <a:r>
              <a:rPr lang="fr-FR" sz="1400" dirty="0" err="1">
                <a:solidFill>
                  <a:srgbClr val="1F1F1F"/>
                </a:solidFill>
                <a:latin typeface="Roboto" panose="02000000000000000000" pitchFamily="2" charset="0"/>
              </a:rPr>
              <a:t>ThirdLargestPropertyUseTypeGFA</a:t>
            </a: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 par 0</a:t>
            </a:r>
          </a:p>
          <a:p>
            <a:endParaRPr lang="fr-FR" sz="1400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Suppression des colonnes non utiles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endParaRPr lang="fr-FR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Jeu de données final : </a:t>
            </a:r>
            <a:r>
              <a:rPr lang="fr-FR" sz="1800" b="1" dirty="0"/>
              <a:t>1544 </a:t>
            </a:r>
            <a:r>
              <a:rPr lang="fr-FR" sz="1800" dirty="0"/>
              <a:t>lignes</a:t>
            </a:r>
            <a:r>
              <a:rPr lang="fr-FR" sz="1800" b="1" dirty="0"/>
              <a:t> </a:t>
            </a:r>
            <a:r>
              <a:rPr lang="fr-FR" sz="1800" dirty="0"/>
              <a:t>et</a:t>
            </a:r>
            <a:r>
              <a:rPr lang="fr-FR" sz="1800" b="1" dirty="0"/>
              <a:t> 31 </a:t>
            </a:r>
            <a:r>
              <a:rPr lang="fr-FR" sz="1800" dirty="0"/>
              <a:t>colonnes</a:t>
            </a:r>
            <a:endParaRPr lang="fr-FR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C3C01D-D3E3-FCE8-E23E-EB1481B0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6" y="131199"/>
            <a:ext cx="529050" cy="529050"/>
          </a:xfrm>
          <a:prstGeom prst="rect">
            <a:avLst/>
          </a:prstGeom>
        </p:spPr>
      </p:pic>
      <p:sp>
        <p:nvSpPr>
          <p:cNvPr id="2" name="Flèche vers la droite 1">
            <a:extLst>
              <a:ext uri="{FF2B5EF4-FFF2-40B4-BE49-F238E27FC236}">
                <a16:creationId xmlns:a16="http://schemas.microsoft.com/office/drawing/2014/main" id="{0D505663-8114-7282-5053-9888D19E3257}"/>
              </a:ext>
            </a:extLst>
          </p:cNvPr>
          <p:cNvSpPr/>
          <p:nvPr/>
        </p:nvSpPr>
        <p:spPr>
          <a:xfrm>
            <a:off x="489302" y="1038976"/>
            <a:ext cx="471814" cy="33779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6849ED44-EBE0-DBB3-6738-E74934C6E692}"/>
              </a:ext>
            </a:extLst>
          </p:cNvPr>
          <p:cNvSpPr/>
          <p:nvPr/>
        </p:nvSpPr>
        <p:spPr>
          <a:xfrm>
            <a:off x="520114" y="5143428"/>
            <a:ext cx="441001" cy="33779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8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F89E-D68D-BD05-FACE-6C2EDB754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30ED3-CE49-283A-21D0-2286CF7ACFE6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90510C-E23E-532E-74CE-4414E3BAE632}"/>
              </a:ext>
            </a:extLst>
          </p:cNvPr>
          <p:cNvSpPr txBox="1"/>
          <p:nvPr/>
        </p:nvSpPr>
        <p:spPr>
          <a:xfrm>
            <a:off x="1080652" y="75474"/>
            <a:ext cx="1088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Exploration des données et premier </a:t>
            </a:r>
            <a:r>
              <a:rPr lang="fr-FR" sz="2800" b="0" i="0" dirty="0" err="1">
                <a:solidFill>
                  <a:srgbClr val="1F1F1F"/>
                </a:solidFill>
                <a:effectLst/>
              </a:rPr>
              <a:t>feature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 engineering</a:t>
            </a:r>
            <a:endParaRPr lang="fr-FR" sz="28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D4A990-7C1E-5B36-481C-9AFE1238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6" y="131199"/>
            <a:ext cx="529050" cy="5290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DB817D-8387-8382-C884-1258FBCCB96B}"/>
              </a:ext>
            </a:extLst>
          </p:cNvPr>
          <p:cNvSpPr txBox="1"/>
          <p:nvPr/>
        </p:nvSpPr>
        <p:spPr>
          <a:xfrm>
            <a:off x="1080652" y="1301974"/>
            <a:ext cx="500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Corrélations entre les variables numériques 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4D8B29-CA34-CBE9-7358-6E26577E936D}"/>
              </a:ext>
            </a:extLst>
          </p:cNvPr>
          <p:cNvSpPr txBox="1"/>
          <p:nvPr/>
        </p:nvSpPr>
        <p:spPr>
          <a:xfrm>
            <a:off x="6082470" y="1529670"/>
            <a:ext cx="60254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dirty="0">
                <a:effectLst/>
              </a:rPr>
              <a:t>Suppression des colonnes en doublons :</a:t>
            </a:r>
          </a:p>
          <a:p>
            <a:endParaRPr lang="fr-FR" dirty="0">
              <a:solidFill>
                <a:srgbClr val="A3151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Electricity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(kWh)’</a:t>
            </a:r>
            <a:r>
              <a:rPr lang="fr-FR" sz="1600" b="0" dirty="0">
                <a:solidFill>
                  <a:srgbClr val="000000"/>
                </a:solidFill>
                <a:effectLst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NaturalGas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(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therms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)’</a:t>
            </a:r>
            <a:r>
              <a:rPr lang="fr-FR" sz="1600" b="0" dirty="0">
                <a:solidFill>
                  <a:srgbClr val="000000"/>
                </a:solidFill>
                <a:effectLst/>
              </a:rPr>
              <a:t>,</a:t>
            </a:r>
            <a:endParaRPr lang="fr-FR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SiteEUIWN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(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kBtu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sf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)’</a:t>
            </a:r>
            <a:r>
              <a:rPr lang="fr-FR" sz="1600" b="0" dirty="0">
                <a:solidFill>
                  <a:srgbClr val="000000"/>
                </a:solidFill>
                <a:effectLst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SourceEUIWN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(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kBtu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sf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)’</a:t>
            </a:r>
            <a:r>
              <a:rPr lang="fr-FR" sz="1600" b="0" dirty="0">
                <a:solidFill>
                  <a:srgbClr val="000000"/>
                </a:solidFill>
                <a:effectLst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SiteEnergyUseWN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(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kBtu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)’</a:t>
            </a:r>
          </a:p>
          <a:p>
            <a:endParaRPr lang="fr-FR" b="0" dirty="0">
              <a:solidFill>
                <a:srgbClr val="A31515"/>
              </a:solidFill>
              <a:effectLst/>
            </a:endParaRPr>
          </a:p>
          <a:p>
            <a:endParaRPr lang="fr-FR" dirty="0"/>
          </a:p>
          <a:p>
            <a:r>
              <a:rPr lang="fr-FR" dirty="0"/>
              <a:t>Suppression des colonnes trop corrélées avec d’autres colonnes 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0" dirty="0">
                <a:solidFill>
                  <a:srgbClr val="A31515"/>
                </a:solidFill>
                <a:effectLst/>
              </a:rPr>
              <a:t>'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SiteEUI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(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kBtu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sf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)’ </a:t>
            </a:r>
            <a:r>
              <a:rPr lang="fr-FR" sz="1600" b="0" dirty="0">
                <a:effectLst/>
              </a:rPr>
              <a:t>avec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 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SourceEUI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(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kBtu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sf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)</a:t>
            </a:r>
          </a:p>
          <a:p>
            <a:endParaRPr lang="fr-FR" sz="1600" dirty="0">
              <a:solidFill>
                <a:srgbClr val="A3151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A31515"/>
                </a:solidFill>
              </a:rPr>
              <a:t>‘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PropertyGFABuilding</a:t>
            </a:r>
            <a:r>
              <a:rPr lang="fr-FR" sz="1600" b="0" dirty="0">
                <a:solidFill>
                  <a:srgbClr val="A31515"/>
                </a:solidFill>
                <a:effectLst/>
              </a:rPr>
              <a:t>(s)’</a:t>
            </a:r>
            <a:r>
              <a:rPr lang="fr-FR" sz="1600" dirty="0">
                <a:solidFill>
                  <a:srgbClr val="000000"/>
                </a:solidFill>
              </a:rPr>
              <a:t> et </a:t>
            </a:r>
            <a:r>
              <a:rPr lang="fr-FR" sz="1600" dirty="0">
                <a:solidFill>
                  <a:srgbClr val="A31515"/>
                </a:solidFill>
              </a:rPr>
              <a:t>‘</a:t>
            </a:r>
            <a:r>
              <a:rPr lang="fr-FR" sz="1600" b="0" dirty="0" err="1">
                <a:solidFill>
                  <a:srgbClr val="A31515"/>
                </a:solidFill>
                <a:effectLst/>
              </a:rPr>
              <a:t>LargestPropertyUseTypeGFA</a:t>
            </a:r>
            <a:r>
              <a:rPr lang="fr-FR" sz="1600" dirty="0">
                <a:solidFill>
                  <a:srgbClr val="A31515"/>
                </a:solidFill>
              </a:rPr>
              <a:t>’ </a:t>
            </a:r>
            <a:r>
              <a:rPr lang="fr-FR" sz="1600" dirty="0"/>
              <a:t>avec</a:t>
            </a:r>
            <a:r>
              <a:rPr lang="fr-FR" sz="1600" dirty="0">
                <a:solidFill>
                  <a:srgbClr val="A31515"/>
                </a:solidFill>
              </a:rPr>
              <a:t> ‘</a:t>
            </a:r>
            <a:r>
              <a:rPr lang="fr-FR" sz="1600" dirty="0" err="1">
                <a:solidFill>
                  <a:srgbClr val="A31515"/>
                </a:solidFill>
              </a:rPr>
              <a:t>PropertyGFATotal</a:t>
            </a:r>
            <a:r>
              <a:rPr lang="fr-FR" sz="1600" dirty="0">
                <a:solidFill>
                  <a:srgbClr val="A31515"/>
                </a:solidFill>
              </a:rPr>
              <a:t>’</a:t>
            </a: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1BCD8D-7160-35AB-E782-3BC69CFE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0" y="1956392"/>
            <a:ext cx="5052000" cy="38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9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976F8-18DE-DF21-05E9-89998D67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F25472-E360-071C-662D-C7B07EF00BAD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995635-3724-7853-F254-272E3C298FC1}"/>
              </a:ext>
            </a:extLst>
          </p:cNvPr>
          <p:cNvSpPr txBox="1"/>
          <p:nvPr/>
        </p:nvSpPr>
        <p:spPr>
          <a:xfrm>
            <a:off x="1080652" y="106252"/>
            <a:ext cx="10887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Exploration des données et premier </a:t>
            </a:r>
            <a:r>
              <a:rPr lang="fr-FR" sz="2800" b="0" i="0" dirty="0" err="1">
                <a:solidFill>
                  <a:srgbClr val="1F1F1F"/>
                </a:solidFill>
                <a:effectLst/>
              </a:rPr>
              <a:t>feature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 engineering</a:t>
            </a:r>
            <a:endParaRPr lang="fr-FR" sz="28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70D856-1F57-DE50-2659-8433FE86099B}"/>
              </a:ext>
            </a:extLst>
          </p:cNvPr>
          <p:cNvSpPr txBox="1"/>
          <p:nvPr/>
        </p:nvSpPr>
        <p:spPr>
          <a:xfrm>
            <a:off x="5763683" y="3348790"/>
            <a:ext cx="4487414" cy="225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A31515"/>
                </a:solidFill>
              </a:rPr>
              <a:t>'</a:t>
            </a:r>
            <a:r>
              <a:rPr lang="fr-FR" sz="1600" dirty="0" err="1">
                <a:solidFill>
                  <a:srgbClr val="A31515"/>
                </a:solidFill>
              </a:rPr>
              <a:t>SourceEUI</a:t>
            </a:r>
            <a:r>
              <a:rPr lang="fr-FR" sz="1600" dirty="0">
                <a:solidFill>
                  <a:srgbClr val="A31515"/>
                </a:solidFill>
              </a:rPr>
              <a:t>(</a:t>
            </a:r>
            <a:r>
              <a:rPr lang="fr-FR" sz="1600" dirty="0" err="1">
                <a:solidFill>
                  <a:srgbClr val="A31515"/>
                </a:solidFill>
              </a:rPr>
              <a:t>kBtu</a:t>
            </a:r>
            <a:r>
              <a:rPr lang="fr-FR" sz="1600" dirty="0">
                <a:solidFill>
                  <a:srgbClr val="A31515"/>
                </a:solidFill>
              </a:rPr>
              <a:t>/</a:t>
            </a:r>
            <a:r>
              <a:rPr lang="fr-FR" sz="1600" dirty="0" err="1">
                <a:solidFill>
                  <a:srgbClr val="A31515"/>
                </a:solidFill>
              </a:rPr>
              <a:t>sf</a:t>
            </a:r>
            <a:r>
              <a:rPr lang="fr-FR" sz="1600" dirty="0">
                <a:solidFill>
                  <a:srgbClr val="A31515"/>
                </a:solidFill>
              </a:rPr>
              <a:t>)’, '</a:t>
            </a:r>
            <a:r>
              <a:rPr lang="fr-FR" sz="1600" dirty="0" err="1">
                <a:solidFill>
                  <a:srgbClr val="A31515"/>
                </a:solidFill>
              </a:rPr>
              <a:t>SteamUse</a:t>
            </a:r>
            <a:r>
              <a:rPr lang="fr-FR" sz="1600" dirty="0">
                <a:solidFill>
                  <a:srgbClr val="A31515"/>
                </a:solidFill>
              </a:rPr>
              <a:t>(</a:t>
            </a:r>
            <a:r>
              <a:rPr lang="fr-FR" sz="1600" dirty="0" err="1">
                <a:solidFill>
                  <a:srgbClr val="A31515"/>
                </a:solidFill>
              </a:rPr>
              <a:t>kBtu</a:t>
            </a:r>
            <a:r>
              <a:rPr lang="fr-FR" sz="1600" dirty="0">
                <a:solidFill>
                  <a:srgbClr val="A31515"/>
                </a:solidFill>
              </a:rPr>
              <a:t>)', '</a:t>
            </a:r>
            <a:r>
              <a:rPr lang="fr-FR" sz="1600" dirty="0" err="1">
                <a:solidFill>
                  <a:srgbClr val="A31515"/>
                </a:solidFill>
              </a:rPr>
              <a:t>Electricity</a:t>
            </a:r>
            <a:r>
              <a:rPr lang="fr-FR" sz="1600" dirty="0">
                <a:solidFill>
                  <a:srgbClr val="A31515"/>
                </a:solidFill>
              </a:rPr>
              <a:t>(</a:t>
            </a:r>
            <a:r>
              <a:rPr lang="fr-FR" sz="1600" dirty="0" err="1">
                <a:solidFill>
                  <a:srgbClr val="A31515"/>
                </a:solidFill>
              </a:rPr>
              <a:t>kBtu</a:t>
            </a:r>
            <a:r>
              <a:rPr lang="fr-FR" sz="1600" dirty="0">
                <a:solidFill>
                  <a:srgbClr val="A31515"/>
                </a:solidFill>
              </a:rPr>
              <a:t>)’, '</a:t>
            </a:r>
            <a:r>
              <a:rPr lang="fr-FR" sz="1600" dirty="0" err="1">
                <a:solidFill>
                  <a:srgbClr val="A31515"/>
                </a:solidFill>
              </a:rPr>
              <a:t>NaturalGas</a:t>
            </a:r>
            <a:r>
              <a:rPr lang="fr-FR" sz="1600" dirty="0">
                <a:solidFill>
                  <a:srgbClr val="A31515"/>
                </a:solidFill>
              </a:rPr>
              <a:t>(</a:t>
            </a:r>
            <a:r>
              <a:rPr lang="fr-FR" sz="1600" dirty="0" err="1">
                <a:solidFill>
                  <a:srgbClr val="A31515"/>
                </a:solidFill>
              </a:rPr>
              <a:t>kBtu</a:t>
            </a:r>
            <a:r>
              <a:rPr lang="fr-FR" sz="1600" dirty="0">
                <a:solidFill>
                  <a:srgbClr val="A31515"/>
                </a:solidFill>
              </a:rPr>
              <a:t>)’et '</a:t>
            </a:r>
            <a:r>
              <a:rPr lang="fr-FR" sz="1600" dirty="0" err="1">
                <a:solidFill>
                  <a:srgbClr val="A31515"/>
                </a:solidFill>
              </a:rPr>
              <a:t>GHGEmissionsIntensity</a:t>
            </a:r>
            <a:r>
              <a:rPr lang="fr-FR" sz="1600" dirty="0">
                <a:solidFill>
                  <a:srgbClr val="A31515"/>
                </a:solidFill>
              </a:rPr>
              <a:t>’ </a:t>
            </a:r>
            <a:r>
              <a:rPr lang="fr-FR" sz="1600" dirty="0"/>
              <a:t>car on doit se passer des relevés futurs.</a:t>
            </a:r>
          </a:p>
          <a:p>
            <a:pPr>
              <a:spcAft>
                <a:spcPts val="450"/>
              </a:spcAft>
            </a:pPr>
            <a:endParaRPr lang="fr-FR" sz="1600" dirty="0">
              <a:solidFill>
                <a:srgbClr val="A31515"/>
              </a:solidFill>
            </a:endParaRPr>
          </a:p>
          <a:p>
            <a:pPr algn="l">
              <a:spcAft>
                <a:spcPts val="450"/>
              </a:spcAft>
            </a:pPr>
            <a:endParaRPr lang="fr-FR" sz="1600" dirty="0">
              <a:solidFill>
                <a:srgbClr val="A3151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algn="l"/>
            <a:endParaRPr lang="fr-FR" dirty="0">
              <a:solidFill>
                <a:srgbClr val="271A38"/>
              </a:solidFill>
              <a:latin typeface="Inter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43E7EE-2413-ED88-4A5E-B0E9DDA6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3753" y="106252"/>
            <a:ext cx="523220" cy="523220"/>
          </a:xfrm>
          <a:prstGeom prst="rect">
            <a:avLst/>
          </a:prstGeom>
        </p:spPr>
      </p:pic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A871510B-3E50-55DA-436E-D18FAC4D4F58}"/>
              </a:ext>
            </a:extLst>
          </p:cNvPr>
          <p:cNvSpPr/>
          <p:nvPr/>
        </p:nvSpPr>
        <p:spPr>
          <a:xfrm flipV="1">
            <a:off x="427063" y="3715250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D808AC-68BD-7159-061C-5DC6E2769A3D}"/>
              </a:ext>
            </a:extLst>
          </p:cNvPr>
          <p:cNvSpPr txBox="1"/>
          <p:nvPr/>
        </p:nvSpPr>
        <p:spPr>
          <a:xfrm>
            <a:off x="1080652" y="1627448"/>
            <a:ext cx="4487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933B1"/>
                </a:solidFill>
              </a:rPr>
              <a:t>Création de nouvelles variables :</a:t>
            </a:r>
            <a:endParaRPr lang="fr-FR" sz="2000" b="1" dirty="0">
              <a:solidFill>
                <a:srgbClr val="7933B1"/>
              </a:solidFill>
              <a:latin typeface="Roboto" panose="020000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974CEB-89E8-0D2C-BB5C-6ADEEB378778}"/>
              </a:ext>
            </a:extLst>
          </p:cNvPr>
          <p:cNvSpPr txBox="1"/>
          <p:nvPr/>
        </p:nvSpPr>
        <p:spPr>
          <a:xfrm>
            <a:off x="1080652" y="2641012"/>
            <a:ext cx="382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933B1"/>
                </a:solidFill>
              </a:rPr>
              <a:t>Regroupement des valeurs :</a:t>
            </a:r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36A2BD4F-8319-AC98-454A-5FB2BD15B825}"/>
              </a:ext>
            </a:extLst>
          </p:cNvPr>
          <p:cNvSpPr/>
          <p:nvPr/>
        </p:nvSpPr>
        <p:spPr>
          <a:xfrm flipV="1">
            <a:off x="427063" y="2616513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DEBB71A1-EAAC-F360-423A-1B47CC269B3E}"/>
              </a:ext>
            </a:extLst>
          </p:cNvPr>
          <p:cNvSpPr/>
          <p:nvPr/>
        </p:nvSpPr>
        <p:spPr>
          <a:xfrm flipV="1">
            <a:off x="427063" y="1669401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414171-3A2B-6C20-CF04-E72D57DAFB1A}"/>
              </a:ext>
            </a:extLst>
          </p:cNvPr>
          <p:cNvSpPr txBox="1"/>
          <p:nvPr/>
        </p:nvSpPr>
        <p:spPr>
          <a:xfrm>
            <a:off x="5763683" y="1627448"/>
            <a:ext cx="4282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271A38"/>
                </a:solidFill>
              </a:rPr>
              <a:t>Âge du bâtiment, Ratio de consommation de gaz et Ratio de consommation d’électricité.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A2A296E-1375-7EF4-68F3-088C95BADDD5}"/>
              </a:ext>
            </a:extLst>
          </p:cNvPr>
          <p:cNvSpPr txBox="1"/>
          <p:nvPr/>
        </p:nvSpPr>
        <p:spPr>
          <a:xfrm>
            <a:off x="5763683" y="2672744"/>
            <a:ext cx="4040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271A38"/>
                </a:solidFill>
              </a:rPr>
              <a:t>de </a:t>
            </a:r>
            <a:r>
              <a:rPr lang="fr-FR" sz="1600" dirty="0">
                <a:solidFill>
                  <a:srgbClr val="A31515"/>
                </a:solidFill>
              </a:rPr>
              <a:t>‘</a:t>
            </a:r>
            <a:r>
              <a:rPr lang="fr-FR" sz="1600" dirty="0" err="1">
                <a:solidFill>
                  <a:srgbClr val="A31515"/>
                </a:solidFill>
              </a:rPr>
              <a:t>LargestPropertyUseType</a:t>
            </a:r>
            <a:r>
              <a:rPr lang="fr-FR" sz="1600" dirty="0">
                <a:solidFill>
                  <a:srgbClr val="A31515"/>
                </a:solidFill>
              </a:rPr>
              <a:t>’ </a:t>
            </a:r>
            <a:r>
              <a:rPr lang="fr-FR" sz="1600" dirty="0">
                <a:solidFill>
                  <a:srgbClr val="271A38"/>
                </a:solidFill>
              </a:rPr>
              <a:t>en 13 catégories.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8F4980-4280-9982-EF03-2DE24A4382CB}"/>
              </a:ext>
            </a:extLst>
          </p:cNvPr>
          <p:cNvSpPr txBox="1"/>
          <p:nvPr/>
        </p:nvSpPr>
        <p:spPr>
          <a:xfrm>
            <a:off x="1080652" y="3550186"/>
            <a:ext cx="32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933B1"/>
                </a:solidFill>
              </a:rPr>
              <a:t>Nouvelles suppressions des colonnes :</a:t>
            </a:r>
          </a:p>
        </p:txBody>
      </p:sp>
    </p:spTree>
    <p:extLst>
      <p:ext uri="{BB962C8B-B14F-4D97-AF65-F5344CB8AC3E}">
        <p14:creationId xmlns:p14="http://schemas.microsoft.com/office/powerpoint/2010/main" val="197623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7DD77-95E6-6E2D-8ED9-2BD08F704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FA57AE-F2C6-5AE7-A215-E6AE471977E3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3C052C-D5BC-782D-8A87-33EC07698B8B}"/>
              </a:ext>
            </a:extLst>
          </p:cNvPr>
          <p:cNvSpPr txBox="1"/>
          <p:nvPr/>
        </p:nvSpPr>
        <p:spPr>
          <a:xfrm>
            <a:off x="1080652" y="106252"/>
            <a:ext cx="9645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Deuxième étape : </a:t>
            </a:r>
            <a:r>
              <a:rPr lang="fr-FR" sz="2800" b="1" dirty="0">
                <a:solidFill>
                  <a:srgbClr val="1F1F1F"/>
                </a:solidFill>
              </a:rPr>
              <a:t>Sélection des variables et premier algorithme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1BCE6B-3FA2-C58D-3D5F-BD143FA57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3753" y="106252"/>
            <a:ext cx="523220" cy="523220"/>
          </a:xfrm>
          <a:prstGeom prst="rect">
            <a:avLst/>
          </a:prstGeom>
        </p:spPr>
      </p:pic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256EF9DB-D0F9-1742-2C3C-2EE69CD2FC23}"/>
              </a:ext>
            </a:extLst>
          </p:cNvPr>
          <p:cNvSpPr/>
          <p:nvPr/>
        </p:nvSpPr>
        <p:spPr>
          <a:xfrm flipV="1">
            <a:off x="511580" y="5077684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A5763A-E775-6030-E7DF-F398F119FC8A}"/>
              </a:ext>
            </a:extLst>
          </p:cNvPr>
          <p:cNvSpPr txBox="1"/>
          <p:nvPr/>
        </p:nvSpPr>
        <p:spPr>
          <a:xfrm>
            <a:off x="1080652" y="5041656"/>
            <a:ext cx="691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Standardisation des données pour optimiser l’algorithme (</a:t>
            </a:r>
            <a:r>
              <a:rPr lang="fr-FR" dirty="0" err="1"/>
              <a:t>RobustScaler</a:t>
            </a:r>
            <a:r>
              <a:rPr lang="fr-FR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78E241-F74C-0206-FE2D-49DD7FB0855A}"/>
              </a:ext>
            </a:extLst>
          </p:cNvPr>
          <p:cNvSpPr txBox="1"/>
          <p:nvPr/>
        </p:nvSpPr>
        <p:spPr>
          <a:xfrm>
            <a:off x="1080652" y="2509394"/>
            <a:ext cx="7996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Séparation des variables en deux catégories distinctes : catégorielles et numériques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F7D0B6B-74B0-261B-E04C-9E0CB1027526}"/>
              </a:ext>
            </a:extLst>
          </p:cNvPr>
          <p:cNvSpPr txBox="1"/>
          <p:nvPr/>
        </p:nvSpPr>
        <p:spPr>
          <a:xfrm>
            <a:off x="1080652" y="3775525"/>
            <a:ext cx="6839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Encodage des variables catégorielles (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OneHotEncoder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,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OrdinalEncoder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)</a:t>
            </a:r>
          </a:p>
          <a:p>
            <a:endParaRPr lang="fr-FR" dirty="0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3715B318-BBC9-64B4-1F32-37EA6B502F1B}"/>
              </a:ext>
            </a:extLst>
          </p:cNvPr>
          <p:cNvSpPr/>
          <p:nvPr/>
        </p:nvSpPr>
        <p:spPr>
          <a:xfrm flipV="1">
            <a:off x="521078" y="2506717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 vers la droite 1">
            <a:extLst>
              <a:ext uri="{FF2B5EF4-FFF2-40B4-BE49-F238E27FC236}">
                <a16:creationId xmlns:a16="http://schemas.microsoft.com/office/drawing/2014/main" id="{DDE62446-03E5-7650-783B-70F6D186A432}"/>
              </a:ext>
            </a:extLst>
          </p:cNvPr>
          <p:cNvSpPr/>
          <p:nvPr/>
        </p:nvSpPr>
        <p:spPr>
          <a:xfrm flipV="1">
            <a:off x="458395" y="3784645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C629D2-23B1-37F6-0C4F-2DCFEF1C59EA}"/>
              </a:ext>
            </a:extLst>
          </p:cNvPr>
          <p:cNvSpPr txBox="1"/>
          <p:nvPr/>
        </p:nvSpPr>
        <p:spPr>
          <a:xfrm>
            <a:off x="1080652" y="1606548"/>
            <a:ext cx="1901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Trois parties :</a:t>
            </a:r>
          </a:p>
        </p:txBody>
      </p:sp>
    </p:spTree>
    <p:extLst>
      <p:ext uri="{BB962C8B-B14F-4D97-AF65-F5344CB8AC3E}">
        <p14:creationId xmlns:p14="http://schemas.microsoft.com/office/powerpoint/2010/main" val="11199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FBDAA-29F1-ADAF-6EBB-55F67BBAA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0E703-C838-6E54-4217-9C8073D0507F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E1CBF8-8E04-9AA0-61B0-E86795061DC5}"/>
              </a:ext>
            </a:extLst>
          </p:cNvPr>
          <p:cNvSpPr txBox="1"/>
          <p:nvPr/>
        </p:nvSpPr>
        <p:spPr>
          <a:xfrm>
            <a:off x="3687238" y="1395519"/>
            <a:ext cx="363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7030A0"/>
                </a:solidFill>
                <a:effectLst/>
                <a:latin typeface="Inter"/>
              </a:rPr>
              <a:t>Variables catégorielles utilisées :</a:t>
            </a:r>
            <a:endParaRPr lang="fr-FR" sz="2400" b="0" i="0" dirty="0">
              <a:solidFill>
                <a:srgbClr val="7030A0"/>
              </a:solidFill>
              <a:effectLst/>
              <a:latin typeface="Inter"/>
            </a:endParaRPr>
          </a:p>
          <a:p>
            <a:pPr algn="l"/>
            <a:endParaRPr lang="fr-FR" dirty="0">
              <a:solidFill>
                <a:srgbClr val="271A38"/>
              </a:solidFill>
              <a:latin typeface="Inter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035D01E-A880-4164-E5F2-F7D7B850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71035"/>
            <a:ext cx="593651" cy="5936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CE167D6-8163-1505-6246-F00C59B69C00}"/>
              </a:ext>
            </a:extLst>
          </p:cNvPr>
          <p:cNvSpPr txBox="1"/>
          <p:nvPr/>
        </p:nvSpPr>
        <p:spPr>
          <a:xfrm>
            <a:off x="1080652" y="106252"/>
            <a:ext cx="9096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Deuxième étape : </a:t>
            </a:r>
            <a:r>
              <a:rPr lang="fr-FR" sz="2800" b="0" i="0" dirty="0" err="1">
                <a:solidFill>
                  <a:srgbClr val="1F1F1F"/>
                </a:solidFill>
                <a:effectLst/>
              </a:rPr>
              <a:t>Feature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 Engineering et premier algorithme</a:t>
            </a:r>
            <a:endParaRPr lang="fr-FR" sz="2800" b="0" i="0" dirty="0">
              <a:solidFill>
                <a:srgbClr val="212121"/>
              </a:solidFill>
              <a:effectLst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D3600-FE8B-49F9-140D-4302F3ABF0CE}"/>
              </a:ext>
            </a:extLst>
          </p:cNvPr>
          <p:cNvSpPr txBox="1"/>
          <p:nvPr/>
        </p:nvSpPr>
        <p:spPr>
          <a:xfrm>
            <a:off x="3687238" y="3142620"/>
            <a:ext cx="535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7030A0"/>
                </a:solidFill>
                <a:effectLst/>
                <a:latin typeface="Inter"/>
              </a:rPr>
              <a:t>Variables numériques utilisées 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5307BA-BAE0-963D-732F-2304DD7E3554}"/>
              </a:ext>
            </a:extLst>
          </p:cNvPr>
          <p:cNvSpPr txBox="1"/>
          <p:nvPr/>
        </p:nvSpPr>
        <p:spPr>
          <a:xfrm>
            <a:off x="4180539" y="5835572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RobustScaler</a:t>
            </a:r>
            <a:r>
              <a:rPr lang="fr-FR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C8BB69-2A25-AC22-9D92-597910F7509A}"/>
              </a:ext>
            </a:extLst>
          </p:cNvPr>
          <p:cNvSpPr txBox="1"/>
          <p:nvPr/>
        </p:nvSpPr>
        <p:spPr>
          <a:xfrm>
            <a:off x="3796813" y="4757151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Variables numériques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4C1AC7-B02A-A33D-0163-236F07ACB482}"/>
              </a:ext>
            </a:extLst>
          </p:cNvPr>
          <p:cNvSpPr txBox="1"/>
          <p:nvPr/>
        </p:nvSpPr>
        <p:spPr>
          <a:xfrm>
            <a:off x="8016167" y="4785812"/>
            <a:ext cx="227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Variables catégorielles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7D23FC-6E5B-57A7-7A3D-7052D0332DC3}"/>
              </a:ext>
            </a:extLst>
          </p:cNvPr>
          <p:cNvSpPr txBox="1"/>
          <p:nvPr/>
        </p:nvSpPr>
        <p:spPr>
          <a:xfrm>
            <a:off x="7163456" y="578442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OrdinalEncoder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BCE3EC-8B13-CCE4-AA33-8073C474AEEC}"/>
              </a:ext>
            </a:extLst>
          </p:cNvPr>
          <p:cNvSpPr txBox="1"/>
          <p:nvPr/>
        </p:nvSpPr>
        <p:spPr>
          <a:xfrm>
            <a:off x="9739756" y="5813101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OneHotEncoder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153573D-785C-DBFB-9B81-3375108DF021}"/>
              </a:ext>
            </a:extLst>
          </p:cNvPr>
          <p:cNvCxnSpPr>
            <a:cxnSpLocks/>
          </p:cNvCxnSpPr>
          <p:nvPr/>
        </p:nvCxnSpPr>
        <p:spPr>
          <a:xfrm>
            <a:off x="4904648" y="5126483"/>
            <a:ext cx="0" cy="739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D39493A-7156-C881-DC98-AF4EE8F4804D}"/>
              </a:ext>
            </a:extLst>
          </p:cNvPr>
          <p:cNvCxnSpPr>
            <a:cxnSpLocks/>
          </p:cNvCxnSpPr>
          <p:nvPr/>
        </p:nvCxnSpPr>
        <p:spPr>
          <a:xfrm>
            <a:off x="9377685" y="5155143"/>
            <a:ext cx="963613" cy="554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FCD2654-1E7C-1C5B-1DB1-C00534043EF8}"/>
              </a:ext>
            </a:extLst>
          </p:cNvPr>
          <p:cNvCxnSpPr>
            <a:cxnSpLocks/>
          </p:cNvCxnSpPr>
          <p:nvPr/>
        </p:nvCxnSpPr>
        <p:spPr>
          <a:xfrm flipH="1">
            <a:off x="8309267" y="5155144"/>
            <a:ext cx="845143" cy="554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èche vers la droite 22">
            <a:extLst>
              <a:ext uri="{FF2B5EF4-FFF2-40B4-BE49-F238E27FC236}">
                <a16:creationId xmlns:a16="http://schemas.microsoft.com/office/drawing/2014/main" id="{2B9C9392-C67E-C0C0-0ADC-383D1200E11A}"/>
              </a:ext>
            </a:extLst>
          </p:cNvPr>
          <p:cNvSpPr/>
          <p:nvPr/>
        </p:nvSpPr>
        <p:spPr>
          <a:xfrm flipV="1">
            <a:off x="364258" y="2246299"/>
            <a:ext cx="438444" cy="260392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ED73F985-E22E-7A6B-8571-507309263114}"/>
              </a:ext>
            </a:extLst>
          </p:cNvPr>
          <p:cNvSpPr/>
          <p:nvPr/>
        </p:nvSpPr>
        <p:spPr>
          <a:xfrm flipV="1">
            <a:off x="364258" y="5203305"/>
            <a:ext cx="438444" cy="26039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E1B694-51E9-560A-B808-D4E38115E45D}"/>
              </a:ext>
            </a:extLst>
          </p:cNvPr>
          <p:cNvSpPr txBox="1"/>
          <p:nvPr/>
        </p:nvSpPr>
        <p:spPr>
          <a:xfrm>
            <a:off x="886911" y="4757151"/>
            <a:ext cx="2392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7933B1"/>
                </a:solidFill>
              </a:rPr>
              <a:t>Traitements des variables pour l’algorithme de prédiction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4E26D4-3F9C-38A4-C3CA-DAFF462E7BED}"/>
              </a:ext>
            </a:extLst>
          </p:cNvPr>
          <p:cNvSpPr txBox="1"/>
          <p:nvPr/>
        </p:nvSpPr>
        <p:spPr>
          <a:xfrm>
            <a:off x="886911" y="2041850"/>
            <a:ext cx="2192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7933B1"/>
                </a:solidFill>
              </a:rPr>
              <a:t>Catégorisation des variables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088B97B-E0AD-1AE1-4592-4E0A59C3A870}"/>
              </a:ext>
            </a:extLst>
          </p:cNvPr>
          <p:cNvSpPr txBox="1"/>
          <p:nvPr/>
        </p:nvSpPr>
        <p:spPr>
          <a:xfrm>
            <a:off x="7163456" y="970397"/>
            <a:ext cx="44398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>
                <a:effectLst/>
                <a:latin typeface="Courier New" panose="02070309020205020404" pitchFamily="49" charset="0"/>
              </a:rPr>
              <a:t>'</a:t>
            </a:r>
            <a:r>
              <a:rPr lang="fr-FR" sz="1400" b="0" dirty="0" err="1">
                <a:effectLst/>
                <a:latin typeface="Courier New" panose="02070309020205020404" pitchFamily="49" charset="0"/>
              </a:rPr>
              <a:t>PrimaryPropertyType</a:t>
            </a:r>
            <a:r>
              <a:rPr lang="fr-FR" sz="14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>
                <a:effectLst/>
                <a:latin typeface="Courier New" panose="02070309020205020404" pitchFamily="49" charset="0"/>
              </a:rPr>
              <a:t>'</a:t>
            </a:r>
            <a:r>
              <a:rPr lang="fr-FR" sz="1400" b="0" dirty="0" err="1">
                <a:effectLst/>
                <a:latin typeface="Courier New" panose="02070309020205020404" pitchFamily="49" charset="0"/>
              </a:rPr>
              <a:t>Neighborhood</a:t>
            </a:r>
            <a:r>
              <a:rPr lang="fr-FR" sz="14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>
                <a:effectLst/>
                <a:latin typeface="Courier New" panose="02070309020205020404" pitchFamily="49" charset="0"/>
              </a:rPr>
              <a:t>'</a:t>
            </a:r>
            <a:r>
              <a:rPr lang="fr-FR" sz="1400" b="0" dirty="0" err="1">
                <a:effectLst/>
                <a:latin typeface="Courier New" panose="02070309020205020404" pitchFamily="49" charset="0"/>
              </a:rPr>
              <a:t>LargestPropertyUseType</a:t>
            </a:r>
            <a:r>
              <a:rPr lang="fr-FR" sz="14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>
                <a:effectLst/>
                <a:latin typeface="Courier New" panose="02070309020205020404" pitchFamily="49" charset="0"/>
              </a:rPr>
              <a:t>'</a:t>
            </a:r>
            <a:r>
              <a:rPr lang="fr-FR" sz="1400" b="0" dirty="0" err="1">
                <a:effectLst/>
                <a:latin typeface="Courier New" panose="02070309020205020404" pitchFamily="49" charset="0"/>
              </a:rPr>
              <a:t>ZipCode</a:t>
            </a:r>
            <a:r>
              <a:rPr lang="fr-FR" sz="14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>
                <a:effectLst/>
                <a:latin typeface="Courier New" panose="02070309020205020404" pitchFamily="49" charset="0"/>
              </a:rPr>
              <a:t>'</a:t>
            </a:r>
            <a:r>
              <a:rPr lang="fr-FR" sz="1400" b="0" dirty="0" err="1">
                <a:effectLst/>
                <a:latin typeface="Courier New" panose="02070309020205020404" pitchFamily="49" charset="0"/>
              </a:rPr>
              <a:t>SecondLargestPropertyUseType</a:t>
            </a:r>
            <a:r>
              <a:rPr lang="fr-FR" sz="14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dirty="0">
                <a:effectLst/>
                <a:latin typeface="Courier New" panose="02070309020205020404" pitchFamily="49" charset="0"/>
              </a:rPr>
              <a:t>'</a:t>
            </a:r>
            <a:r>
              <a:rPr lang="fr-FR" sz="1400" b="0" dirty="0" err="1">
                <a:effectLst/>
                <a:latin typeface="Courier New" panose="02070309020205020404" pitchFamily="49" charset="0"/>
              </a:rPr>
              <a:t>ThirdLargestPropertyUseType</a:t>
            </a:r>
            <a:r>
              <a:rPr lang="fr-FR" sz="14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3983AE8-36EF-1C13-DE90-AF7F7B751F2B}"/>
              </a:ext>
            </a:extLst>
          </p:cNvPr>
          <p:cNvSpPr txBox="1"/>
          <p:nvPr/>
        </p:nvSpPr>
        <p:spPr>
          <a:xfrm>
            <a:off x="7163456" y="2701889"/>
            <a:ext cx="40174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NumberofBuildings</a:t>
            </a:r>
            <a:r>
              <a:rPr lang="fr-FR" sz="1400" dirty="0">
                <a:solidFill>
                  <a:srgbClr val="1F1F1F"/>
                </a:solidFill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NumberofFloors</a:t>
            </a: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PropertyGFATotal</a:t>
            </a: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PropertyGFAParking</a:t>
            </a: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SecondLargestPropertyUseTypeGFA</a:t>
            </a: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ThirdLargestPropertyUseTypeGFA</a:t>
            </a: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ENERGYSTARScore</a:t>
            </a:r>
            <a:r>
              <a:rPr lang="fr-FR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</a:t>
            </a:r>
            <a:endParaRPr lang="fr-FR" sz="1400" dirty="0">
              <a:solidFill>
                <a:srgbClr val="271A38"/>
              </a:solidFill>
              <a:latin typeface="Inter"/>
            </a:endParaRPr>
          </a:p>
          <a:p>
            <a:endParaRPr lang="fr-FR" sz="1400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835302E-4A90-3BA2-51D1-BC1AE5A70106}"/>
              </a:ext>
            </a:extLst>
          </p:cNvPr>
          <p:cNvCxnSpPr>
            <a:cxnSpLocks/>
          </p:cNvCxnSpPr>
          <p:nvPr/>
        </p:nvCxnSpPr>
        <p:spPr>
          <a:xfrm flipV="1">
            <a:off x="2996664" y="1653074"/>
            <a:ext cx="690574" cy="470266"/>
          </a:xfrm>
          <a:prstGeom prst="straightConnector1">
            <a:avLst/>
          </a:prstGeom>
          <a:ln w="12700">
            <a:solidFill>
              <a:srgbClr val="893A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94ECA7C-58A8-E93A-A001-BFFA22B7F287}"/>
              </a:ext>
            </a:extLst>
          </p:cNvPr>
          <p:cNvCxnSpPr>
            <a:cxnSpLocks/>
          </p:cNvCxnSpPr>
          <p:nvPr/>
        </p:nvCxnSpPr>
        <p:spPr>
          <a:xfrm>
            <a:off x="2996664" y="2613588"/>
            <a:ext cx="690574" cy="580301"/>
          </a:xfrm>
          <a:prstGeom prst="straightConnector1">
            <a:avLst/>
          </a:prstGeom>
          <a:ln w="12700">
            <a:solidFill>
              <a:srgbClr val="893A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620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34658</TotalTime>
  <Words>1115</Words>
  <Application>Microsoft Macintosh PowerPoint</Application>
  <PresentationFormat>Grand écran</PresentationFormat>
  <Paragraphs>202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Inter</vt:lpstr>
      <vt:lpstr>Marianne</vt:lpstr>
      <vt:lpstr>Roboto</vt:lpstr>
      <vt:lpstr>Thème Office</vt:lpstr>
      <vt:lpstr>Projet numéro 4 : Anticipez les besoins en consommation de bâtiments pour la ville de Seattle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Zilliox</dc:creator>
  <cp:lastModifiedBy>Thomas Zilliox</cp:lastModifiedBy>
  <cp:revision>46</cp:revision>
  <dcterms:created xsi:type="dcterms:W3CDTF">2024-10-21T20:04:27Z</dcterms:created>
  <dcterms:modified xsi:type="dcterms:W3CDTF">2025-01-11T14:56:33Z</dcterms:modified>
</cp:coreProperties>
</file>