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raphics.stanford.edu/papers/bssrdf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graphics.pixar.com/library/ApproxBSSRDF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ibrary.imageworks.com/pdfs/imageworks-library-BSSRDF-sampling.pd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71E97-4369-4240-919B-D6E48EF16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1671015"/>
          </a:xfrm>
        </p:spPr>
        <p:txBody>
          <a:bodyPr/>
          <a:lstStyle/>
          <a:p>
            <a:r>
              <a:rPr lang="zh-CN" altLang="en-US" dirty="0"/>
              <a:t>次表面散射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01C967-2859-4615-82CE-04E731D5B4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r>
              <a:rPr lang="zh-CN" altLang="en-US" dirty="0"/>
              <a:t>陈涛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68416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304BA-C8B1-4B75-B231-8B57CE6D5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19338"/>
          </a:xfrm>
        </p:spPr>
        <p:txBody>
          <a:bodyPr/>
          <a:lstStyle/>
          <a:p>
            <a:r>
              <a:rPr lang="zh-CN" altLang="en-US" dirty="0"/>
              <a:t>求表面所有点对出射点的贡献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5E30E7-1C0B-4F16-B370-54450F8BE7D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06896" y="5997039"/>
            <a:ext cx="10363826" cy="67689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cap="none" dirty="0"/>
              <a:t>来自：</a:t>
            </a:r>
            <a:r>
              <a:rPr lang="en-US" altLang="zh-CN" sz="1600" b="0" i="0" cap="none" dirty="0">
                <a:solidFill>
                  <a:srgbClr val="404040"/>
                </a:solidFill>
                <a:effectLst/>
                <a:latin typeface="Lato" panose="020B0604020202020204" pitchFamily="34" charset="0"/>
              </a:rPr>
              <a:t>Jensen, Henrik </a:t>
            </a:r>
            <a:r>
              <a:rPr lang="en-US" altLang="zh-CN" sz="1600" b="0" i="0" cap="none" dirty="0" err="1">
                <a:solidFill>
                  <a:srgbClr val="404040"/>
                </a:solidFill>
                <a:effectLst/>
                <a:latin typeface="Lato" panose="020B0604020202020204" pitchFamily="34" charset="0"/>
              </a:rPr>
              <a:t>Wann</a:t>
            </a:r>
            <a:r>
              <a:rPr lang="en-US" altLang="zh-CN" sz="1600" b="0" i="0" cap="none" dirty="0">
                <a:solidFill>
                  <a:srgbClr val="404040"/>
                </a:solidFill>
                <a:effectLst/>
                <a:latin typeface="Lato" panose="020B0604020202020204" pitchFamily="34" charset="0"/>
              </a:rPr>
              <a:t>, et al. </a:t>
            </a:r>
            <a:r>
              <a:rPr lang="en-US" altLang="zh-CN" sz="1600" b="0" i="1" u="sng" cap="none" dirty="0">
                <a:solidFill>
                  <a:srgbClr val="404040"/>
                </a:solidFill>
                <a:effectLst/>
                <a:latin typeface="Lato" panose="020B0604020202020204" pitchFamily="34" charset="0"/>
                <a:hlinkClick r:id="rId2"/>
              </a:rPr>
              <a:t>“A practical model for subsurface light transport.”</a:t>
            </a:r>
            <a:r>
              <a:rPr lang="en-US" altLang="zh-CN" sz="1600" b="0" i="0" cap="none" dirty="0">
                <a:solidFill>
                  <a:srgbClr val="404040"/>
                </a:solidFill>
                <a:effectLst/>
                <a:latin typeface="Lato" panose="020B0604020202020204" pitchFamily="34" charset="0"/>
              </a:rPr>
              <a:t> SIGGRAPH 2001.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710F035-3A0B-44D0-AEC1-27A610471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318" y="1814594"/>
            <a:ext cx="5719639" cy="263887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1CD0089-1C20-4EFE-A982-3697526C2D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75" y="4597821"/>
            <a:ext cx="8888065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899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DCDD2-4B03-4512-88B1-3CA2431C3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08402"/>
          </a:xfrm>
        </p:spPr>
        <p:txBody>
          <a:bodyPr>
            <a:normAutofit/>
          </a:bodyPr>
          <a:lstStyle/>
          <a:p>
            <a:r>
              <a:rPr lang="en-US" altLang="zh-CN" sz="2000" b="1" i="0" cap="none" dirty="0">
                <a:solidFill>
                  <a:srgbClr val="404040"/>
                </a:solidFill>
                <a:effectLst/>
                <a:latin typeface="Open Sans" panose="020B0604020202020204" pitchFamily="34" charset="0"/>
              </a:rPr>
              <a:t>Normalized Diffusion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C81582-84D9-4315-90AA-FDDA8AE3B91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5225143"/>
            <a:ext cx="10363826" cy="56605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dirty="0"/>
              <a:t>来自：</a:t>
            </a:r>
            <a:r>
              <a:rPr lang="en-US" altLang="zh-CN" b="0" i="0" cap="non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Christensen, Per H., and Brent Burley. </a:t>
            </a:r>
            <a:r>
              <a:rPr lang="en-US" altLang="zh-CN" b="0" i="1" u="sng" cap="none" dirty="0">
                <a:solidFill>
                  <a:srgbClr val="404040"/>
                </a:solidFill>
                <a:effectLst/>
                <a:latin typeface="Lato" panose="020F0502020204030203" pitchFamily="34" charset="0"/>
                <a:hlinkClick r:id="rId2"/>
              </a:rPr>
              <a:t>“Approximate reﬂectance profiles for efficient subsurface scattering.”</a:t>
            </a:r>
            <a:r>
              <a:rPr lang="en-US" altLang="zh-CN" b="0" i="0" cap="non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Technical Report 15-04, Pixar, 2015.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FF0EEDA-F768-4287-A8ED-FAB4F02DB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74" y="2138810"/>
            <a:ext cx="8907118" cy="84784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1EF3D50-AA50-47CB-A731-C312AAD5F0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74" y="3536659"/>
            <a:ext cx="4763165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337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EE9AC7-B554-4510-A55E-7C62CDF2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采样入射点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DD2FF2-656B-4B28-B0DC-FFFAB9D0F80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2987" y="2411067"/>
            <a:ext cx="4271471" cy="2362813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cap="none" dirty="0"/>
              <a:t>确定球面半径</a:t>
            </a:r>
            <a:r>
              <a:rPr lang="en-US" altLang="zh-CN" cap="none" dirty="0"/>
              <a:t>Rm</a:t>
            </a:r>
            <a:r>
              <a:rPr lang="zh-CN" altLang="en-US" cap="none" dirty="0"/>
              <a:t>，入射点必须在球体内。</a:t>
            </a:r>
            <a:endParaRPr lang="en-US" altLang="zh-CN" cap="none" dirty="0">
              <a:latin typeface="Lucida Fax" panose="02060602050505020204" pitchFamily="18" charset="0"/>
            </a:endParaRPr>
          </a:p>
          <a:p>
            <a:r>
              <a:rPr lang="zh-CN" altLang="en-US" cap="none" dirty="0"/>
              <a:t>在</a:t>
            </a:r>
            <a:r>
              <a:rPr lang="en-US" altLang="zh-CN" cap="none" dirty="0"/>
              <a:t>[0,Rm]</a:t>
            </a:r>
            <a:r>
              <a:rPr lang="zh-CN" altLang="en-US" cap="none" dirty="0"/>
              <a:t>中，以某种分布方式采样</a:t>
            </a:r>
            <a:r>
              <a:rPr lang="en-US" altLang="zh-CN" cap="none" dirty="0"/>
              <a:t>r</a:t>
            </a:r>
            <a:r>
              <a:rPr lang="zh-CN" altLang="en-US" cap="none" dirty="0"/>
              <a:t>。</a:t>
            </a:r>
            <a:endParaRPr lang="en-US" altLang="zh-CN" cap="none" dirty="0"/>
          </a:p>
          <a:p>
            <a:r>
              <a:rPr lang="zh-CN" altLang="en-US" cap="none" dirty="0"/>
              <a:t>以</a:t>
            </a:r>
            <a:r>
              <a:rPr lang="en-US" altLang="zh-CN" cap="none" dirty="0"/>
              <a:t>P</a:t>
            </a:r>
            <a:r>
              <a:rPr lang="zh-CN" altLang="en-US" cap="none" dirty="0"/>
              <a:t>圆心，</a:t>
            </a:r>
            <a:r>
              <a:rPr lang="en-US" altLang="zh-CN" cap="none" dirty="0"/>
              <a:t>r</a:t>
            </a:r>
            <a:r>
              <a:rPr lang="zh-CN" altLang="en-US" cap="none" dirty="0"/>
              <a:t>为半径，法线</a:t>
            </a:r>
            <a:r>
              <a:rPr lang="en-US" altLang="zh-CN" cap="none" dirty="0"/>
              <a:t>N</a:t>
            </a:r>
            <a:r>
              <a:rPr lang="zh-CN" altLang="en-US" cap="none" dirty="0"/>
              <a:t>为对称轴，作一个圆柱面，与物体表面相交。入射点就在这条交线上。</a:t>
            </a:r>
            <a:endParaRPr lang="en-US" altLang="zh-CN" cap="none" dirty="0"/>
          </a:p>
          <a:p>
            <a:r>
              <a:rPr lang="zh-CN" altLang="en-US" cap="none" dirty="0"/>
              <a:t>随机一个角度，确定入射点。</a:t>
            </a:r>
            <a:endParaRPr lang="en-US" altLang="zh-CN" cap="none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4071DC-7202-4FF4-A0D6-719C65CAF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717" y="2295756"/>
            <a:ext cx="4724561" cy="326433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D4EBC96-3C95-4D56-9AC0-CC47DA8AF9EF}"/>
              </a:ext>
            </a:extLst>
          </p:cNvPr>
          <p:cNvSpPr txBox="1"/>
          <p:nvPr/>
        </p:nvSpPr>
        <p:spPr>
          <a:xfrm>
            <a:off x="1098468" y="5907974"/>
            <a:ext cx="8108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来自：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King, Alan, et al. </a:t>
            </a:r>
            <a:r>
              <a:rPr lang="en-US" altLang="zh-CN" b="0" i="1" u="sng" dirty="0">
                <a:solidFill>
                  <a:srgbClr val="404040"/>
                </a:solidFill>
                <a:effectLst/>
                <a:latin typeface="Lato" panose="020F0502020204030203" pitchFamily="34" charset="0"/>
                <a:hlinkClick r:id="rId3"/>
              </a:rPr>
              <a:t>“BSSRDF importance sampling.”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SIGGRAPH Talks, 2013.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98D21EB-D499-4672-AFCD-CA385FFE0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8724" y="4901085"/>
            <a:ext cx="3794143" cy="70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021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2D2515-CE44-4867-985F-E095D603B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62861"/>
          </a:xfrm>
        </p:spPr>
        <p:txBody>
          <a:bodyPr>
            <a:normAutofit/>
          </a:bodyPr>
          <a:lstStyle/>
          <a:p>
            <a:r>
              <a:rPr lang="en-US" altLang="zh-CN" cap="none" dirty="0"/>
              <a:t>Inverse Sampling</a:t>
            </a: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38AC79-8061-442C-8927-5B2F7E0B47C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09437" y="6239483"/>
            <a:ext cx="10363826" cy="4116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cap="none" dirty="0"/>
              <a:t>来自：</a:t>
            </a:r>
            <a:r>
              <a:rPr lang="en-US" altLang="zh-CN" cap="none" dirty="0"/>
              <a:t>https://gao-duan.github.io/blogs/bssrdf/index.html</a:t>
            </a:r>
            <a:endParaRPr lang="zh-CN" altLang="en-US" cap="none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8F34704-4060-4F50-8E5C-9058F62F6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37" y="1651685"/>
            <a:ext cx="4141634" cy="346817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CC6FA9E-61EB-462C-B3A4-9ACDED60B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86" y="5158525"/>
            <a:ext cx="3445679" cy="910651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482A659-4ECB-4E69-A4BA-167D5B27DADC}"/>
              </a:ext>
            </a:extLst>
          </p:cNvPr>
          <p:cNvSpPr txBox="1"/>
          <p:nvPr/>
        </p:nvSpPr>
        <p:spPr>
          <a:xfrm>
            <a:off x="6151418" y="2131621"/>
            <a:ext cx="41919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[0,1]</a:t>
            </a:r>
            <a:r>
              <a:rPr lang="zh-CN" altLang="en-US" dirty="0"/>
              <a:t>中随机一个数</a:t>
            </a:r>
            <a:r>
              <a:rPr lang="en-US" altLang="zh-CN" dirty="0"/>
              <a:t>u, r = cdf</a:t>
            </a:r>
            <a:r>
              <a:rPr lang="en-US" altLang="zh-CN" baseline="30000" dirty="0"/>
              <a:t>-1</a:t>
            </a:r>
            <a:r>
              <a:rPr lang="en-US" altLang="zh-CN" dirty="0"/>
              <a:t>(u) * d</a:t>
            </a:r>
          </a:p>
          <a:p>
            <a:r>
              <a:rPr lang="zh-CN" altLang="en-US" dirty="0"/>
              <a:t>计算</a:t>
            </a:r>
            <a:r>
              <a:rPr lang="en-US" altLang="zh-CN" dirty="0" err="1"/>
              <a:t>pdf</a:t>
            </a:r>
            <a:r>
              <a:rPr lang="en-US" altLang="zh-CN" baseline="-25000" dirty="0" err="1"/>
              <a:t>disk</a:t>
            </a:r>
            <a:r>
              <a:rPr lang="en-US" altLang="zh-CN" dirty="0"/>
              <a:t> = Sr’(r)</a:t>
            </a:r>
          </a:p>
          <a:p>
            <a:endParaRPr lang="en-US" altLang="zh-CN" dirty="0"/>
          </a:p>
          <a:p>
            <a:r>
              <a:rPr lang="zh-CN" altLang="en-US" dirty="0"/>
              <a:t>随机一个</a:t>
            </a:r>
            <a:r>
              <a:rPr lang="en-US" altLang="zh-CN" dirty="0"/>
              <a:t>channel</a:t>
            </a:r>
          </a:p>
          <a:p>
            <a:r>
              <a:rPr lang="zh-CN" altLang="en-US" dirty="0"/>
              <a:t>计算</a:t>
            </a:r>
            <a:r>
              <a:rPr lang="en-US" altLang="zh-CN" dirty="0" err="1"/>
              <a:t>pdf</a:t>
            </a:r>
            <a:r>
              <a:rPr lang="en-US" altLang="zh-CN" baseline="-25000" dirty="0" err="1"/>
              <a:t>channel</a:t>
            </a:r>
            <a:r>
              <a:rPr lang="en-US" altLang="zh-CN" baseline="-25000" dirty="0"/>
              <a:t> </a:t>
            </a:r>
            <a:r>
              <a:rPr lang="en-US" altLang="zh-CN" dirty="0"/>
              <a:t>= 1/3</a:t>
            </a:r>
          </a:p>
          <a:p>
            <a:endParaRPr lang="en-US" altLang="zh-CN" dirty="0"/>
          </a:p>
          <a:p>
            <a:r>
              <a:rPr lang="zh-CN" altLang="en-US" dirty="0"/>
              <a:t>最终</a:t>
            </a:r>
            <a:r>
              <a:rPr lang="en-US" altLang="zh-CN" dirty="0"/>
              <a:t>Pdf = </a:t>
            </a:r>
            <a:r>
              <a:rPr lang="en-US" altLang="zh-CN" dirty="0" err="1"/>
              <a:t>pdf</a:t>
            </a:r>
            <a:r>
              <a:rPr lang="en-US" altLang="zh-CN" baseline="-25000" dirty="0" err="1"/>
              <a:t>disk</a:t>
            </a:r>
            <a:r>
              <a:rPr lang="en-US" altLang="zh-CN" baseline="-25000" dirty="0"/>
              <a:t> </a:t>
            </a:r>
            <a:r>
              <a:rPr lang="en-US" altLang="zh-CN" dirty="0" err="1"/>
              <a:t>pdf</a:t>
            </a:r>
            <a:r>
              <a:rPr lang="en-US" altLang="zh-CN" baseline="-25000" dirty="0" err="1"/>
              <a:t>channel</a:t>
            </a:r>
            <a:r>
              <a:rPr lang="en-US" altLang="zh-CN" baseline="-25000" dirty="0"/>
              <a:t> </a:t>
            </a:r>
            <a:r>
              <a:rPr lang="en-US" altLang="zh-CN" dirty="0"/>
              <a:t>|</a:t>
            </a:r>
            <a:r>
              <a:rPr lang="en-US" altLang="zh-CN" dirty="0" err="1"/>
              <a:t>V•N</a:t>
            </a:r>
            <a:r>
              <a:rPr lang="en-US" altLang="zh-CN" baseline="-25000" dirty="0" err="1"/>
              <a:t>hit</a:t>
            </a:r>
            <a:r>
              <a:rPr lang="en-US" altLang="zh-CN" dirty="0"/>
              <a:t>|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7165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9538E4-9091-42A6-A5F7-22C4C2F90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54023"/>
          </a:xfrm>
        </p:spPr>
        <p:txBody>
          <a:bodyPr/>
          <a:lstStyle/>
          <a:p>
            <a:r>
              <a:rPr lang="en-US" altLang="zh-CN" cap="none" dirty="0"/>
              <a:t>Multiple Importance Sampling</a:t>
            </a: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9D2F1E-10E0-40EB-83AD-AF15DBC87F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6259077"/>
            <a:ext cx="10363826" cy="36933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CN" altLang="en-US" cap="none" dirty="0"/>
              <a:t>来自：</a:t>
            </a:r>
            <a:r>
              <a:rPr lang="en-US" altLang="zh-CN" cap="none" dirty="0"/>
              <a:t> http://shihchinw.github.io/2015/10/bssrdf-importance-sampling-of-normalized-diffusion.html</a:t>
            </a:r>
            <a:endParaRPr lang="zh-CN" altLang="en-US" cap="none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962EA1-DCC6-4B2E-9063-7C5B92C77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558" y="1564987"/>
            <a:ext cx="3571935" cy="11521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DBE6ED2-AEC0-4BDF-8A3B-C70EBE153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558" y="2840059"/>
            <a:ext cx="2853478" cy="133537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43B9327-3AEF-4AF0-9FB3-87144A05F1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558" y="4280982"/>
            <a:ext cx="2538782" cy="54475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EF37A80-0D08-41EC-AAAD-0C29CDD7B3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558" y="4869108"/>
            <a:ext cx="2089094" cy="58312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C5DC158-11FE-435F-89E3-5688F73023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558" y="5515826"/>
            <a:ext cx="2125817" cy="52449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F4ACF6C-EA33-4539-A6A7-A11EFB5D3E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46943" y="1748453"/>
            <a:ext cx="2224433" cy="85402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4F9E2821-CF95-40F7-AC24-90DCFBC0EBA2}"/>
              </a:ext>
            </a:extLst>
          </p:cNvPr>
          <p:cNvSpPr txBox="1"/>
          <p:nvPr/>
        </p:nvSpPr>
        <p:spPr>
          <a:xfrm>
            <a:off x="4868884" y="1806133"/>
            <a:ext cx="44583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确定</a:t>
            </a:r>
            <a:r>
              <a:rPr lang="en-US" altLang="zh-CN" dirty="0"/>
              <a:t>Rm</a:t>
            </a:r>
          </a:p>
          <a:p>
            <a:r>
              <a:rPr lang="zh-CN" altLang="en-US" dirty="0"/>
              <a:t>以</a:t>
            </a:r>
            <a:r>
              <a:rPr lang="en-US" altLang="zh-CN" dirty="0"/>
              <a:t>w1</a:t>
            </a:r>
            <a:r>
              <a:rPr lang="zh-CN" altLang="en-US" dirty="0"/>
              <a:t>，</a:t>
            </a:r>
            <a:r>
              <a:rPr lang="en-US" altLang="zh-CN" dirty="0"/>
              <a:t>w2</a:t>
            </a:r>
            <a:r>
              <a:rPr lang="zh-CN" altLang="en-US" dirty="0"/>
              <a:t>为权值随机产生策略</a:t>
            </a:r>
            <a:endParaRPr lang="en-US" altLang="zh-CN" dirty="0"/>
          </a:p>
          <a:p>
            <a:r>
              <a:rPr lang="zh-CN" altLang="en-US" dirty="0"/>
              <a:t>根据策略采样出对应的</a:t>
            </a:r>
            <a:r>
              <a:rPr lang="en-US" altLang="zh-CN" dirty="0"/>
              <a:t>r</a:t>
            </a:r>
          </a:p>
          <a:p>
            <a:endParaRPr lang="en-US" altLang="zh-CN" dirty="0"/>
          </a:p>
          <a:p>
            <a:r>
              <a:rPr lang="en-US" altLang="zh-CN" dirty="0" err="1"/>
              <a:t>pdf</a:t>
            </a:r>
            <a:r>
              <a:rPr lang="en-US" altLang="zh-CN" baseline="-25000" dirty="0" err="1"/>
              <a:t>disk</a:t>
            </a:r>
            <a:r>
              <a:rPr lang="en-US" altLang="zh-CN" dirty="0"/>
              <a:t> = P</a:t>
            </a:r>
            <a:r>
              <a:rPr lang="en-US" altLang="zh-CN" baseline="-25000" dirty="0"/>
              <a:t>1</a:t>
            </a:r>
            <a:r>
              <a:rPr lang="en-US" altLang="zh-CN" dirty="0"/>
              <a:t>(r)  + P</a:t>
            </a:r>
            <a:r>
              <a:rPr lang="en-US" altLang="zh-CN" baseline="-25000" dirty="0"/>
              <a:t>2</a:t>
            </a:r>
            <a:r>
              <a:rPr lang="en-US" altLang="zh-CN" dirty="0"/>
              <a:t>(r)</a:t>
            </a:r>
          </a:p>
          <a:p>
            <a:r>
              <a:rPr lang="zh-CN" altLang="en-US" dirty="0"/>
              <a:t>策略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 err="1"/>
              <a:t>pdf</a:t>
            </a:r>
            <a:r>
              <a:rPr lang="en-US" altLang="zh-CN" baseline="-25000" dirty="0" err="1"/>
              <a:t>strategy</a:t>
            </a:r>
            <a:r>
              <a:rPr lang="en-US" altLang="zh-CN" dirty="0"/>
              <a:t> =  w1 / (w1 + w2)</a:t>
            </a:r>
          </a:p>
          <a:p>
            <a:r>
              <a:rPr lang="zh-CN" altLang="en-US" dirty="0"/>
              <a:t>策略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 err="1"/>
              <a:t>pdf</a:t>
            </a:r>
            <a:r>
              <a:rPr lang="en-US" altLang="zh-CN" baseline="-25000" dirty="0" err="1"/>
              <a:t>strategy</a:t>
            </a:r>
            <a:r>
              <a:rPr lang="en-US" altLang="zh-CN" dirty="0"/>
              <a:t> = w2 / (w1 + w2)</a:t>
            </a:r>
          </a:p>
          <a:p>
            <a:endParaRPr lang="en-US" altLang="zh-CN" dirty="0"/>
          </a:p>
          <a:p>
            <a:r>
              <a:rPr lang="zh-CN" altLang="en-US" dirty="0"/>
              <a:t>随机一个</a:t>
            </a:r>
            <a:r>
              <a:rPr lang="en-US" altLang="zh-CN" dirty="0"/>
              <a:t>channel</a:t>
            </a:r>
          </a:p>
          <a:p>
            <a:r>
              <a:rPr lang="zh-CN" altLang="en-US" dirty="0"/>
              <a:t>计算</a:t>
            </a:r>
            <a:r>
              <a:rPr lang="en-US" altLang="zh-CN" dirty="0" err="1"/>
              <a:t>pdf</a:t>
            </a:r>
            <a:r>
              <a:rPr lang="en-US" altLang="zh-CN" baseline="-25000" dirty="0" err="1"/>
              <a:t>channel</a:t>
            </a:r>
            <a:r>
              <a:rPr lang="en-US" altLang="zh-CN" baseline="-25000" dirty="0"/>
              <a:t> </a:t>
            </a:r>
            <a:r>
              <a:rPr lang="en-US" altLang="zh-CN" dirty="0"/>
              <a:t>= 1/3</a:t>
            </a:r>
          </a:p>
          <a:p>
            <a:endParaRPr lang="en-US" altLang="zh-CN" dirty="0"/>
          </a:p>
          <a:p>
            <a:r>
              <a:rPr lang="zh-CN" altLang="en-US" dirty="0"/>
              <a:t>最终</a:t>
            </a:r>
            <a:r>
              <a:rPr lang="en-US" altLang="zh-CN" dirty="0"/>
              <a:t>Pdf = </a:t>
            </a:r>
            <a:r>
              <a:rPr lang="en-US" altLang="zh-CN" dirty="0" err="1"/>
              <a:t>pdf</a:t>
            </a:r>
            <a:r>
              <a:rPr lang="en-US" altLang="zh-CN" baseline="-25000" dirty="0" err="1"/>
              <a:t>disk</a:t>
            </a:r>
            <a:r>
              <a:rPr lang="en-US" altLang="zh-CN" baseline="-25000" dirty="0"/>
              <a:t> </a:t>
            </a:r>
            <a:r>
              <a:rPr lang="en-US" altLang="zh-CN" dirty="0" err="1"/>
              <a:t>pdf</a:t>
            </a:r>
            <a:r>
              <a:rPr lang="en-US" altLang="zh-CN" baseline="-25000" dirty="0" err="1"/>
              <a:t>strategy</a:t>
            </a:r>
            <a:r>
              <a:rPr lang="en-US" altLang="zh-CN" baseline="-25000" dirty="0"/>
              <a:t> </a:t>
            </a:r>
            <a:r>
              <a:rPr lang="en-US" altLang="zh-CN" dirty="0" err="1"/>
              <a:t>pdf</a:t>
            </a:r>
            <a:r>
              <a:rPr lang="en-US" altLang="zh-CN" baseline="-25000" dirty="0" err="1"/>
              <a:t>channel</a:t>
            </a:r>
            <a:r>
              <a:rPr lang="en-US" altLang="zh-CN" baseline="-25000" dirty="0"/>
              <a:t> </a:t>
            </a:r>
            <a:r>
              <a:rPr lang="en-US" altLang="zh-CN" dirty="0"/>
              <a:t>|</a:t>
            </a:r>
            <a:r>
              <a:rPr lang="en-US" altLang="zh-CN" dirty="0" err="1"/>
              <a:t>V•N</a:t>
            </a:r>
            <a:r>
              <a:rPr lang="en-US" altLang="zh-CN" baseline="-25000" dirty="0" err="1"/>
              <a:t>hit</a:t>
            </a:r>
            <a:r>
              <a:rPr lang="en-US" altLang="zh-CN" dirty="0"/>
              <a:t>|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8F9EBBA-DB47-4486-A689-3A9EB1D84383}"/>
              </a:ext>
            </a:extLst>
          </p:cNvPr>
          <p:cNvSpPr txBox="1"/>
          <p:nvPr/>
        </p:nvSpPr>
        <p:spPr>
          <a:xfrm>
            <a:off x="3301340" y="5298455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策略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C4772A9-E610-4D3F-9930-2039FE7374F9}"/>
              </a:ext>
            </a:extLst>
          </p:cNvPr>
          <p:cNvSpPr txBox="1"/>
          <p:nvPr/>
        </p:nvSpPr>
        <p:spPr>
          <a:xfrm>
            <a:off x="3828095" y="3153240"/>
            <a:ext cx="773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策略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5558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364B6-05EF-4EC5-96CA-3ACE17245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i="0" u="none" strike="noStrike" cap="none" dirty="0" err="1">
                <a:latin typeface="Arial" panose="020B0604020202020204" pitchFamily="34" charset="0"/>
              </a:rPr>
              <a:t>dmfp</a:t>
            </a:r>
            <a:r>
              <a:rPr lang="en-US" altLang="zh-CN" sz="3600" b="1" i="0" u="none" strike="noStrike" cap="none" dirty="0">
                <a:latin typeface="Arial" panose="020B0604020202020204" pitchFamily="34" charset="0"/>
              </a:rPr>
              <a:t> as parameter</a:t>
            </a: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EC0667-DB72-43D8-90D0-D1F1B60FE57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8143" y="5857613"/>
            <a:ext cx="10363826" cy="536368"/>
          </a:xfrm>
        </p:spPr>
        <p:txBody>
          <a:bodyPr/>
          <a:lstStyle/>
          <a:p>
            <a:pPr marL="0" indent="0">
              <a:buNone/>
            </a:pPr>
            <a:r>
              <a:rPr lang="zh-CN" altLang="en-US" cap="none" dirty="0"/>
              <a:t>来自：</a:t>
            </a:r>
            <a:r>
              <a:rPr lang="en-US" altLang="zh-CN" cap="none" dirty="0"/>
              <a:t>https://zhuanlan.zhihu.com/p/21247702</a:t>
            </a:r>
            <a:endParaRPr lang="zh-CN" altLang="en-US" cap="none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E474EF6-AFF4-42F4-878C-C8BD0142A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95" y="2060315"/>
            <a:ext cx="1431060" cy="43127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2F55220-254F-4E6F-8711-F4BC842AC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835" y="2068705"/>
            <a:ext cx="2564572" cy="431279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66F173CD-FF60-4DC0-9AB5-C842B65839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8263" y="2033751"/>
            <a:ext cx="1948178" cy="53715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1D06788B-4B64-4769-9196-449BF18EE6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241" y="2727509"/>
            <a:ext cx="3948630" cy="753039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CE949413-8C28-4F3D-9A20-3B6DB49FC451}"/>
              </a:ext>
            </a:extLst>
          </p:cNvPr>
          <p:cNvSpPr txBox="1"/>
          <p:nvPr/>
        </p:nvSpPr>
        <p:spPr>
          <a:xfrm>
            <a:off x="4909407" y="2882136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取</a:t>
            </a:r>
            <a:r>
              <a:rPr lang="en-US" altLang="zh-CN" dirty="0"/>
              <a:t>diffuse color</a:t>
            </a:r>
            <a:endParaRPr lang="zh-CN" altLang="en-US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40FBF2CF-7456-4149-A0D0-2D498F76CC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3318" y="2782269"/>
            <a:ext cx="2215819" cy="536369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F4B1FE9F-2D1F-4533-B60E-E360598383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011" y="3601795"/>
            <a:ext cx="8584302" cy="208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26355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236</TotalTime>
  <Words>329</Words>
  <Application>Microsoft Office PowerPoint</Application>
  <PresentationFormat>宽屏</PresentationFormat>
  <Paragraphs>42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Arial</vt:lpstr>
      <vt:lpstr>Lato</vt:lpstr>
      <vt:lpstr>Lucida Fax</vt:lpstr>
      <vt:lpstr>Open Sans</vt:lpstr>
      <vt:lpstr>Tw Cen MT</vt:lpstr>
      <vt:lpstr>水滴</vt:lpstr>
      <vt:lpstr>次表面散射</vt:lpstr>
      <vt:lpstr>求表面所有点对出射点的贡献</vt:lpstr>
      <vt:lpstr>Normalized Diffusion</vt:lpstr>
      <vt:lpstr>采样入射点</vt:lpstr>
      <vt:lpstr>Inverse Sampling</vt:lpstr>
      <vt:lpstr>Multiple Importance Sampling</vt:lpstr>
      <vt:lpstr>dmfp as parameter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小奈 陈</dc:creator>
  <cp:lastModifiedBy>小奈 陈</cp:lastModifiedBy>
  <cp:revision>24</cp:revision>
  <dcterms:created xsi:type="dcterms:W3CDTF">2021-09-18T09:15:42Z</dcterms:created>
  <dcterms:modified xsi:type="dcterms:W3CDTF">2021-09-18T14:04:57Z</dcterms:modified>
</cp:coreProperties>
</file>