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raphics.stanford.edu/papers/bssrdf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raphics.pixar.com/library/ApproxBSSRDF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imageworks.com/pdfs/imageworks-library-BSSRDF-sampling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71E97-4369-4240-919B-D6E48EF16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671015"/>
          </a:xfrm>
        </p:spPr>
        <p:txBody>
          <a:bodyPr/>
          <a:lstStyle/>
          <a:p>
            <a:r>
              <a:rPr lang="zh-CN" altLang="en-US" dirty="0"/>
              <a:t>次表面散射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01C967-2859-4615-82CE-04E731D5B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陈涛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841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304BA-C8B1-4B75-B231-8B57CE6D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19338"/>
          </a:xfrm>
        </p:spPr>
        <p:txBody>
          <a:bodyPr/>
          <a:lstStyle/>
          <a:p>
            <a:r>
              <a:rPr lang="zh-CN" altLang="en-US" dirty="0"/>
              <a:t>求表面所有点对出射点的贡献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E30E7-1C0B-4F16-B370-54450F8BE7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6896" y="5997039"/>
            <a:ext cx="10363826" cy="67689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cap="none" dirty="0"/>
              <a:t>来自：</a:t>
            </a:r>
            <a:r>
              <a:rPr lang="en-US" altLang="zh-CN" sz="1600" b="0" i="0" cap="none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Jensen, Henrik </a:t>
            </a:r>
            <a:r>
              <a:rPr lang="en-US" altLang="zh-CN" sz="1600" b="0" i="0" cap="none" dirty="0" err="1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Wann</a:t>
            </a:r>
            <a:r>
              <a:rPr lang="en-US" altLang="zh-CN" sz="1600" b="0" i="0" cap="none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, et al. </a:t>
            </a:r>
            <a:r>
              <a:rPr lang="en-US" altLang="zh-CN" sz="1600" b="0" i="1" u="sng" cap="none" dirty="0">
                <a:solidFill>
                  <a:srgbClr val="404040"/>
                </a:solidFill>
                <a:effectLst/>
                <a:latin typeface="Lato" panose="020B0604020202020204" pitchFamily="34" charset="0"/>
                <a:hlinkClick r:id="rId2"/>
              </a:rPr>
              <a:t>“A practical model for subsurface light transport.”</a:t>
            </a:r>
            <a:r>
              <a:rPr lang="en-US" altLang="zh-CN" sz="1600" b="0" i="0" cap="none" dirty="0">
                <a:solidFill>
                  <a:srgbClr val="404040"/>
                </a:solidFill>
                <a:effectLst/>
                <a:latin typeface="Lato" panose="020B0604020202020204" pitchFamily="34" charset="0"/>
              </a:rPr>
              <a:t> SIGGRAPH 2001.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10F035-3A0B-44D0-AEC1-27A610471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18" y="1814594"/>
            <a:ext cx="5719639" cy="26388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CD0089-1C20-4EFE-A982-3697526C2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597821"/>
            <a:ext cx="888806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9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DCDD2-4B03-4512-88B1-3CA2431C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08402"/>
          </a:xfrm>
        </p:spPr>
        <p:txBody>
          <a:bodyPr>
            <a:normAutofit/>
          </a:bodyPr>
          <a:lstStyle/>
          <a:p>
            <a:r>
              <a:rPr lang="en-US" altLang="zh-CN" sz="2000" b="1" i="0" cap="none" dirty="0">
                <a:solidFill>
                  <a:srgbClr val="404040"/>
                </a:solidFill>
                <a:effectLst/>
                <a:latin typeface="Open Sans" panose="020B0604020202020204" pitchFamily="34" charset="0"/>
              </a:rPr>
              <a:t>Normalized Diffusion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81582-84D9-4315-90AA-FDDA8AE3B9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225143"/>
            <a:ext cx="10363826" cy="5660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来自：</a:t>
            </a:r>
            <a:r>
              <a:rPr lang="en-US" altLang="zh-CN" b="0" i="0" cap="non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Christensen, Per H., and Brent Burley. </a:t>
            </a:r>
            <a:r>
              <a:rPr lang="en-US" altLang="zh-CN" b="0" i="1" u="sng" cap="none" dirty="0">
                <a:solidFill>
                  <a:srgbClr val="404040"/>
                </a:solidFill>
                <a:effectLst/>
                <a:latin typeface="Lato" panose="020F0502020204030203" pitchFamily="34" charset="0"/>
                <a:hlinkClick r:id="rId2"/>
              </a:rPr>
              <a:t>“Approximate reﬂectance profiles for efficient subsurface scattering.”</a:t>
            </a:r>
            <a:r>
              <a:rPr lang="en-US" altLang="zh-CN" b="0" i="0" cap="non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Technical Report 15-04, Pixar, 2015.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F0EEDA-F768-4287-A8ED-FAB4F02DB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2138810"/>
            <a:ext cx="8907118" cy="8478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EF3D50-AA50-47CB-A731-C312AAD5F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4" y="3536659"/>
            <a:ext cx="476316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3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E9AC7-B554-4510-A55E-7C62CDF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采样入射点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D2FF2-656B-4B28-B0DC-FFFAB9D0F8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2987" y="2411067"/>
            <a:ext cx="4271471" cy="236281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cap="none" dirty="0"/>
              <a:t>确定球面半径</a:t>
            </a:r>
            <a:r>
              <a:rPr lang="en-US" altLang="zh-CN" cap="none" dirty="0"/>
              <a:t>Rm</a:t>
            </a:r>
            <a:r>
              <a:rPr lang="zh-CN" altLang="en-US" cap="none" dirty="0"/>
              <a:t>，入射点必须在球体内。</a:t>
            </a:r>
            <a:endParaRPr lang="en-US" altLang="zh-CN" cap="none" dirty="0">
              <a:latin typeface="Lucida Fax" panose="02060602050505020204" pitchFamily="18" charset="0"/>
            </a:endParaRPr>
          </a:p>
          <a:p>
            <a:r>
              <a:rPr lang="zh-CN" altLang="en-US" cap="none" dirty="0"/>
              <a:t>在</a:t>
            </a:r>
            <a:r>
              <a:rPr lang="en-US" altLang="zh-CN" cap="none" dirty="0"/>
              <a:t>[0,Rm]</a:t>
            </a:r>
            <a:r>
              <a:rPr lang="zh-CN" altLang="en-US" cap="none" dirty="0"/>
              <a:t>中，以某种分布方式采样</a:t>
            </a:r>
            <a:r>
              <a:rPr lang="en-US" altLang="zh-CN" cap="none" dirty="0"/>
              <a:t>r</a:t>
            </a:r>
            <a:r>
              <a:rPr lang="zh-CN" altLang="en-US" cap="none" dirty="0"/>
              <a:t>。</a:t>
            </a:r>
            <a:endParaRPr lang="en-US" altLang="zh-CN" cap="none" dirty="0"/>
          </a:p>
          <a:p>
            <a:r>
              <a:rPr lang="zh-CN" altLang="en-US" cap="none" dirty="0"/>
              <a:t>以</a:t>
            </a:r>
            <a:r>
              <a:rPr lang="en-US" altLang="zh-CN" cap="none" dirty="0"/>
              <a:t>P</a:t>
            </a:r>
            <a:r>
              <a:rPr lang="zh-CN" altLang="en-US" cap="none" dirty="0"/>
              <a:t>圆心，</a:t>
            </a:r>
            <a:r>
              <a:rPr lang="en-US" altLang="zh-CN" cap="none" dirty="0"/>
              <a:t>r</a:t>
            </a:r>
            <a:r>
              <a:rPr lang="zh-CN" altLang="en-US" cap="none" dirty="0"/>
              <a:t>为半径，法线</a:t>
            </a:r>
            <a:r>
              <a:rPr lang="en-US" altLang="zh-CN" cap="none" dirty="0"/>
              <a:t>N</a:t>
            </a:r>
            <a:r>
              <a:rPr lang="zh-CN" altLang="en-US" cap="none" dirty="0"/>
              <a:t>为对称轴，作一个圆柱面，与物体表面相交。入射点就在这条交线上。</a:t>
            </a:r>
            <a:endParaRPr lang="en-US" altLang="zh-CN" cap="none" dirty="0"/>
          </a:p>
          <a:p>
            <a:r>
              <a:rPr lang="zh-CN" altLang="en-US" cap="none" dirty="0"/>
              <a:t>随机一个角度，确定入射点。</a:t>
            </a:r>
            <a:endParaRPr lang="en-US" altLang="zh-CN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071DC-7202-4FF4-A0D6-719C65CAF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17" y="2295756"/>
            <a:ext cx="4724561" cy="3264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4EBC96-3C95-4D56-9AC0-CC47DA8AF9EF}"/>
              </a:ext>
            </a:extLst>
          </p:cNvPr>
          <p:cNvSpPr txBox="1"/>
          <p:nvPr/>
        </p:nvSpPr>
        <p:spPr>
          <a:xfrm>
            <a:off x="1098468" y="5907974"/>
            <a:ext cx="8108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来自：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King, Alan, et al. </a:t>
            </a:r>
            <a:r>
              <a:rPr lang="en-US" altLang="zh-CN" b="0" i="1" u="sng" dirty="0">
                <a:solidFill>
                  <a:srgbClr val="404040"/>
                </a:solidFill>
                <a:effectLst/>
                <a:latin typeface="Lato" panose="020F0502020204030203" pitchFamily="34" charset="0"/>
                <a:hlinkClick r:id="rId3"/>
              </a:rPr>
              <a:t>“BSSRDF importance sampling.”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SIGGRAPH Talks, 2013.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8D21EB-D499-4672-AFCD-CA385FFE0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724" y="4901085"/>
            <a:ext cx="3794143" cy="7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2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D2515-CE44-4867-985F-E095D603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2861"/>
          </a:xfrm>
        </p:spPr>
        <p:txBody>
          <a:bodyPr>
            <a:normAutofit/>
          </a:bodyPr>
          <a:lstStyle/>
          <a:p>
            <a:r>
              <a:rPr lang="en-US" altLang="zh-CN" cap="none" dirty="0"/>
              <a:t>Inverse Sampling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8AC79-8061-442C-8927-5B2F7E0B47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9437" y="6239483"/>
            <a:ext cx="10363826" cy="411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cap="none" dirty="0"/>
              <a:t>来自：</a:t>
            </a:r>
            <a:r>
              <a:rPr lang="en-US" altLang="zh-CN" cap="none" dirty="0"/>
              <a:t>https://gao-duan.github.io/blogs/bssrdf/index.html</a:t>
            </a:r>
            <a:endParaRPr lang="zh-CN" altLang="en-US" cap="none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F34704-4060-4F50-8E5C-9058F62F6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37" y="1651685"/>
            <a:ext cx="4141634" cy="34681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CC6FA9E-61EB-462C-B3A4-9ACDED60B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86" y="5158525"/>
            <a:ext cx="3445679" cy="91065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482A659-4ECB-4E69-A4BA-167D5B27DADC}"/>
              </a:ext>
            </a:extLst>
          </p:cNvPr>
          <p:cNvSpPr txBox="1"/>
          <p:nvPr/>
        </p:nvSpPr>
        <p:spPr>
          <a:xfrm>
            <a:off x="6151418" y="2131621"/>
            <a:ext cx="4191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[0,1]</a:t>
            </a:r>
            <a:r>
              <a:rPr lang="zh-CN" altLang="en-US" dirty="0"/>
              <a:t>中随机一个数</a:t>
            </a:r>
            <a:r>
              <a:rPr lang="en-US" altLang="zh-CN" dirty="0"/>
              <a:t>u, r = cdf</a:t>
            </a:r>
            <a:r>
              <a:rPr lang="en-US" altLang="zh-CN" baseline="30000" dirty="0"/>
              <a:t>-1</a:t>
            </a:r>
            <a:r>
              <a:rPr lang="en-US" altLang="zh-CN" dirty="0"/>
              <a:t>(u) * d</a:t>
            </a:r>
          </a:p>
          <a:p>
            <a:r>
              <a:rPr lang="zh-CN" altLang="en-US" dirty="0"/>
              <a:t>计算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disk</a:t>
            </a:r>
            <a:r>
              <a:rPr lang="en-US" altLang="zh-CN" dirty="0"/>
              <a:t> = Sr’(r)</a:t>
            </a:r>
          </a:p>
          <a:p>
            <a:endParaRPr lang="en-US" altLang="zh-CN" dirty="0"/>
          </a:p>
          <a:p>
            <a:r>
              <a:rPr lang="zh-CN" altLang="en-US" dirty="0"/>
              <a:t>随机一个</a:t>
            </a:r>
            <a:r>
              <a:rPr lang="en-US" altLang="zh-CN" dirty="0"/>
              <a:t>channel</a:t>
            </a:r>
          </a:p>
          <a:p>
            <a:r>
              <a:rPr lang="zh-CN" altLang="en-US" dirty="0"/>
              <a:t>计算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channel</a:t>
            </a:r>
            <a:r>
              <a:rPr lang="en-US" altLang="zh-CN" baseline="-25000" dirty="0"/>
              <a:t> </a:t>
            </a:r>
            <a:r>
              <a:rPr lang="en-US" altLang="zh-CN" dirty="0"/>
              <a:t>= 1/3</a:t>
            </a:r>
          </a:p>
          <a:p>
            <a:endParaRPr lang="en-US" altLang="zh-CN" dirty="0"/>
          </a:p>
          <a:p>
            <a:r>
              <a:rPr lang="zh-CN" altLang="en-US" dirty="0"/>
              <a:t>最终</a:t>
            </a:r>
            <a:r>
              <a:rPr lang="en-US" altLang="zh-CN" dirty="0"/>
              <a:t>Pdf = 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disk</a:t>
            </a:r>
            <a:r>
              <a:rPr lang="en-US" altLang="zh-CN" baseline="-25000" dirty="0"/>
              <a:t> 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channel</a:t>
            </a:r>
            <a:r>
              <a:rPr lang="en-US" altLang="zh-CN" baseline="-25000" dirty="0"/>
              <a:t> </a:t>
            </a:r>
            <a:r>
              <a:rPr lang="en-US" altLang="zh-CN" dirty="0"/>
              <a:t>|</a:t>
            </a:r>
            <a:r>
              <a:rPr lang="en-US" altLang="zh-CN" dirty="0" err="1"/>
              <a:t>V•N</a:t>
            </a:r>
            <a:r>
              <a:rPr lang="en-US" altLang="zh-CN" baseline="-25000" dirty="0" err="1"/>
              <a:t>hit</a:t>
            </a:r>
            <a:r>
              <a:rPr lang="en-US" altLang="zh-CN" dirty="0"/>
              <a:t>|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16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538E4-9091-42A6-A5F7-22C4C2F9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54023"/>
          </a:xfrm>
        </p:spPr>
        <p:txBody>
          <a:bodyPr/>
          <a:lstStyle/>
          <a:p>
            <a:r>
              <a:rPr lang="en-US" altLang="zh-CN" cap="none" dirty="0"/>
              <a:t>Multiple Importance Sampling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D2F1E-10E0-40EB-83AD-AF15DBC87F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6259077"/>
            <a:ext cx="10363826" cy="3693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cap="none" dirty="0"/>
              <a:t>来自：</a:t>
            </a:r>
            <a:r>
              <a:rPr lang="en-US" altLang="zh-CN" cap="none" dirty="0"/>
              <a:t> http://shihchinw.github.io/2015/10/bssrdf-importance-sampling-of-normalized-diffusion.html</a:t>
            </a:r>
            <a:endParaRPr lang="zh-CN" altLang="en-US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962EA1-DCC6-4B2E-9063-7C5B92C7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58" y="1564987"/>
            <a:ext cx="3571935" cy="1152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BE6ED2-AEC0-4BDF-8A3B-C70EBE153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58" y="2840059"/>
            <a:ext cx="2853478" cy="13353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3B9327-3AEF-4AF0-9FB3-87144A05F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58" y="4280982"/>
            <a:ext cx="2538782" cy="5447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F37A80-0D08-41EC-AAAD-0C29CDD7B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558" y="4869108"/>
            <a:ext cx="2089094" cy="5831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5DC158-11FE-435F-89E3-5688F7302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558" y="5515826"/>
            <a:ext cx="2125817" cy="52449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F4ACF6C-EA33-4539-A6A7-A11EFB5D3E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6943" y="1748453"/>
            <a:ext cx="2224433" cy="85402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F9E2821-CF95-40F7-AC24-90DCFBC0EBA2}"/>
              </a:ext>
            </a:extLst>
          </p:cNvPr>
          <p:cNvSpPr txBox="1"/>
          <p:nvPr/>
        </p:nvSpPr>
        <p:spPr>
          <a:xfrm>
            <a:off x="4868884" y="1806133"/>
            <a:ext cx="44583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确定</a:t>
            </a:r>
            <a:r>
              <a:rPr lang="en-US" altLang="zh-CN" dirty="0"/>
              <a:t>Rm</a:t>
            </a:r>
          </a:p>
          <a:p>
            <a:r>
              <a:rPr lang="zh-CN" altLang="en-US" dirty="0"/>
              <a:t>以</a:t>
            </a:r>
            <a:r>
              <a:rPr lang="en-US" altLang="zh-CN" dirty="0"/>
              <a:t>w1</a:t>
            </a:r>
            <a:r>
              <a:rPr lang="zh-CN" altLang="en-US" dirty="0"/>
              <a:t>，</a:t>
            </a:r>
            <a:r>
              <a:rPr lang="en-US" altLang="zh-CN" dirty="0"/>
              <a:t>w2</a:t>
            </a:r>
            <a:r>
              <a:rPr lang="zh-CN" altLang="en-US" dirty="0"/>
              <a:t>为权值随机产生策略</a:t>
            </a:r>
            <a:endParaRPr lang="en-US" altLang="zh-CN" dirty="0"/>
          </a:p>
          <a:p>
            <a:r>
              <a:rPr lang="zh-CN" altLang="en-US" dirty="0"/>
              <a:t>根据策略采样出对应的</a:t>
            </a:r>
            <a:r>
              <a:rPr lang="en-US" altLang="zh-CN" dirty="0"/>
              <a:t>r</a:t>
            </a:r>
          </a:p>
          <a:p>
            <a:endParaRPr lang="en-US" altLang="zh-CN" dirty="0"/>
          </a:p>
          <a:p>
            <a:r>
              <a:rPr lang="en-US" altLang="zh-CN" dirty="0" err="1"/>
              <a:t>pdf</a:t>
            </a:r>
            <a:r>
              <a:rPr lang="en-US" altLang="zh-CN" baseline="-25000" dirty="0" err="1"/>
              <a:t>disk</a:t>
            </a:r>
            <a:r>
              <a:rPr lang="en-US" altLang="zh-CN" dirty="0"/>
              <a:t> = P</a:t>
            </a:r>
            <a:r>
              <a:rPr lang="en-US" altLang="zh-CN" baseline="-25000" dirty="0"/>
              <a:t>1</a:t>
            </a:r>
            <a:r>
              <a:rPr lang="en-US" altLang="zh-CN" dirty="0"/>
              <a:t>(r)  + P</a:t>
            </a:r>
            <a:r>
              <a:rPr lang="en-US" altLang="zh-CN" baseline="-25000" dirty="0"/>
              <a:t>2</a:t>
            </a:r>
            <a:r>
              <a:rPr lang="en-US" altLang="zh-CN" dirty="0"/>
              <a:t>(r)</a:t>
            </a:r>
          </a:p>
          <a:p>
            <a:r>
              <a:rPr lang="zh-CN" altLang="en-US" dirty="0"/>
              <a:t>策略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strategy</a:t>
            </a:r>
            <a:r>
              <a:rPr lang="en-US" altLang="zh-CN" dirty="0"/>
              <a:t> =  w1 / (w1 + w2)</a:t>
            </a:r>
          </a:p>
          <a:p>
            <a:r>
              <a:rPr lang="zh-CN" altLang="en-US" dirty="0"/>
              <a:t>策略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strategy</a:t>
            </a:r>
            <a:r>
              <a:rPr lang="en-US" altLang="zh-CN" dirty="0"/>
              <a:t> = w2 / (w1 + w2)</a:t>
            </a:r>
          </a:p>
          <a:p>
            <a:endParaRPr lang="en-US" altLang="zh-CN" dirty="0"/>
          </a:p>
          <a:p>
            <a:r>
              <a:rPr lang="zh-CN" altLang="en-US" dirty="0"/>
              <a:t>随机一个</a:t>
            </a:r>
            <a:r>
              <a:rPr lang="en-US" altLang="zh-CN" dirty="0"/>
              <a:t>channel</a:t>
            </a:r>
          </a:p>
          <a:p>
            <a:r>
              <a:rPr lang="zh-CN" altLang="en-US" dirty="0"/>
              <a:t>计算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channel</a:t>
            </a:r>
            <a:r>
              <a:rPr lang="en-US" altLang="zh-CN" baseline="-25000" dirty="0"/>
              <a:t> </a:t>
            </a:r>
            <a:r>
              <a:rPr lang="en-US" altLang="zh-CN" dirty="0"/>
              <a:t>= 1/3</a:t>
            </a:r>
          </a:p>
          <a:p>
            <a:endParaRPr lang="en-US" altLang="zh-CN" dirty="0"/>
          </a:p>
          <a:p>
            <a:r>
              <a:rPr lang="zh-CN" altLang="en-US" dirty="0"/>
              <a:t>最终</a:t>
            </a:r>
            <a:r>
              <a:rPr lang="en-US" altLang="zh-CN" dirty="0"/>
              <a:t>Pdf = 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disk</a:t>
            </a:r>
            <a:r>
              <a:rPr lang="en-US" altLang="zh-CN" baseline="-25000" dirty="0"/>
              <a:t> 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strategy</a:t>
            </a:r>
            <a:r>
              <a:rPr lang="en-US" altLang="zh-CN" baseline="-25000" dirty="0"/>
              <a:t> </a:t>
            </a:r>
            <a:r>
              <a:rPr lang="en-US" altLang="zh-CN" dirty="0" err="1"/>
              <a:t>pdf</a:t>
            </a:r>
            <a:r>
              <a:rPr lang="en-US" altLang="zh-CN" baseline="-25000" dirty="0" err="1"/>
              <a:t>channel</a:t>
            </a:r>
            <a:r>
              <a:rPr lang="en-US" altLang="zh-CN" baseline="-25000" dirty="0"/>
              <a:t> </a:t>
            </a:r>
            <a:r>
              <a:rPr lang="en-US" altLang="zh-CN" dirty="0"/>
              <a:t>|</a:t>
            </a:r>
            <a:r>
              <a:rPr lang="en-US" altLang="zh-CN" dirty="0" err="1"/>
              <a:t>V•N</a:t>
            </a:r>
            <a:r>
              <a:rPr lang="en-US" altLang="zh-CN" baseline="-25000" dirty="0" err="1"/>
              <a:t>hit</a:t>
            </a:r>
            <a:r>
              <a:rPr lang="en-US" altLang="zh-CN" dirty="0"/>
              <a:t>|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F9EBBA-DB47-4486-A689-3A9EB1D84383}"/>
              </a:ext>
            </a:extLst>
          </p:cNvPr>
          <p:cNvSpPr txBox="1"/>
          <p:nvPr/>
        </p:nvSpPr>
        <p:spPr>
          <a:xfrm>
            <a:off x="3301340" y="529845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策略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4772A9-E610-4D3F-9930-2039FE7374F9}"/>
              </a:ext>
            </a:extLst>
          </p:cNvPr>
          <p:cNvSpPr txBox="1"/>
          <p:nvPr/>
        </p:nvSpPr>
        <p:spPr>
          <a:xfrm>
            <a:off x="3828095" y="3153240"/>
            <a:ext cx="77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策略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55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364B6-05EF-4EC5-96CA-3ACE1724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调参数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C0667-DB72-43D8-90D0-D1F1B60FE5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635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208</TotalTime>
  <Words>311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Lato</vt:lpstr>
      <vt:lpstr>Lucida Fax</vt:lpstr>
      <vt:lpstr>Open Sans</vt:lpstr>
      <vt:lpstr>Tw Cen MT</vt:lpstr>
      <vt:lpstr>水滴</vt:lpstr>
      <vt:lpstr>次表面散射</vt:lpstr>
      <vt:lpstr>求表面所有点对出射点的贡献</vt:lpstr>
      <vt:lpstr>Normalized Diffusion</vt:lpstr>
      <vt:lpstr>采样入射点</vt:lpstr>
      <vt:lpstr>Inverse Sampling</vt:lpstr>
      <vt:lpstr>Multiple Importance Sampling</vt:lpstr>
      <vt:lpstr>调参数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小奈 陈</dc:creator>
  <cp:lastModifiedBy>小奈 陈</cp:lastModifiedBy>
  <cp:revision>23</cp:revision>
  <dcterms:created xsi:type="dcterms:W3CDTF">2021-09-18T09:15:42Z</dcterms:created>
  <dcterms:modified xsi:type="dcterms:W3CDTF">2021-09-18T13:07:48Z</dcterms:modified>
</cp:coreProperties>
</file>