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raphics.stanford.edu/papers/bssrdf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raphics.pixar.com/library/ApproxBSSRDF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imageworks.com/pdfs/imageworks-library-BSSRDF-sampling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71E97-4369-4240-919B-D6E48EF16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671015"/>
          </a:xfrm>
        </p:spPr>
        <p:txBody>
          <a:bodyPr/>
          <a:lstStyle/>
          <a:p>
            <a:r>
              <a:rPr lang="zh-CN" altLang="en-US" dirty="0"/>
              <a:t>次表面散射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01C967-2859-4615-82CE-04E731D5B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陈涛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841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304BA-C8B1-4B75-B231-8B57CE6D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19338"/>
          </a:xfrm>
        </p:spPr>
        <p:txBody>
          <a:bodyPr/>
          <a:lstStyle/>
          <a:p>
            <a:r>
              <a:rPr lang="zh-CN" altLang="en-US" dirty="0"/>
              <a:t>求表面所有点对出射点的贡献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E30E7-1C0B-4F16-B370-54450F8BE7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6896" y="5997039"/>
            <a:ext cx="10363826" cy="676894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zh-CN" altLang="en-US" dirty="0"/>
              <a:t>来自：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Jensen, Henrik </a:t>
            </a:r>
            <a:r>
              <a:rPr lang="en-US" altLang="zh-CN" sz="1600" b="0" i="0" dirty="0" err="1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Wann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, et al. </a:t>
            </a:r>
            <a:r>
              <a:rPr lang="en-US" altLang="zh-CN" sz="1600" b="0" i="1" u="sng" dirty="0">
                <a:solidFill>
                  <a:srgbClr val="404040"/>
                </a:solidFill>
                <a:effectLst/>
                <a:latin typeface="Lato" panose="020B0604020202020204" pitchFamily="34" charset="0"/>
                <a:hlinkClick r:id="rId2"/>
              </a:rPr>
              <a:t>“A practical model for subsurface light transport.”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 SIGGRAPH 2001.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10F035-3A0B-44D0-AEC1-27A610471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18" y="1814594"/>
            <a:ext cx="5719639" cy="26388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CD0089-1C20-4EFE-A982-3697526C2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5" y="4597821"/>
            <a:ext cx="8888065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9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DCDD2-4B03-4512-88B1-3CA2431C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8402"/>
          </a:xfrm>
        </p:spPr>
        <p:txBody>
          <a:bodyPr>
            <a:normAutofit/>
          </a:bodyPr>
          <a:lstStyle/>
          <a:p>
            <a:r>
              <a:rPr lang="en-US" altLang="zh-CN" sz="2000" b="1" i="0" dirty="0">
                <a:solidFill>
                  <a:srgbClr val="404040"/>
                </a:solidFill>
                <a:effectLst/>
                <a:latin typeface="Open Sans" panose="020B0604020202020204" pitchFamily="34" charset="0"/>
              </a:rPr>
              <a:t>Normalized Diffusion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81582-84D9-4315-90AA-FDDA8AE3B9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5225143"/>
            <a:ext cx="10363826" cy="5660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来自：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Christensen, Per H., and Brent Burley. </a:t>
            </a:r>
            <a:r>
              <a:rPr lang="en-US" altLang="zh-CN" b="0" i="1" u="sng" dirty="0">
                <a:solidFill>
                  <a:srgbClr val="404040"/>
                </a:solidFill>
                <a:effectLst/>
                <a:latin typeface="Lato" panose="020F0502020204030203" pitchFamily="34" charset="0"/>
                <a:hlinkClick r:id="rId2"/>
              </a:rPr>
              <a:t>“Approximate reﬂectance profiles for efficient subsurface scattering.”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Technical Report 15-04, Pixar, 2015.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F0EEDA-F768-4287-A8ED-FAB4F02DB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2138810"/>
            <a:ext cx="8907118" cy="8478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1EF3D50-AA50-47CB-A731-C312AAD5F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4" y="3536659"/>
            <a:ext cx="4763165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3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E9AC7-B554-4510-A55E-7C62CDF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采样入射点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D2FF2-656B-4B28-B0DC-FFFAB9D0F8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2987" y="2411067"/>
            <a:ext cx="4271471" cy="236281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确定球面半径</a:t>
            </a:r>
            <a:r>
              <a:rPr lang="en-US" altLang="zh-CN" dirty="0"/>
              <a:t>rm</a:t>
            </a:r>
            <a:r>
              <a:rPr lang="zh-CN" altLang="en-US" dirty="0"/>
              <a:t>，入射点必须在球体内。</a:t>
            </a:r>
            <a:endParaRPr lang="en-US" altLang="zh-CN" dirty="0">
              <a:latin typeface="Lucida Fax" panose="02060602050505020204" pitchFamily="18" charset="0"/>
            </a:endParaRPr>
          </a:p>
          <a:p>
            <a:r>
              <a:rPr lang="zh-CN" altLang="en-US" dirty="0"/>
              <a:t>在</a:t>
            </a:r>
            <a:r>
              <a:rPr lang="en-US" altLang="zh-CN" dirty="0"/>
              <a:t>[0,Rm]</a:t>
            </a:r>
            <a:r>
              <a:rPr lang="zh-CN" altLang="en-US" dirty="0"/>
              <a:t>中，以某种分布方式采样</a:t>
            </a:r>
            <a:r>
              <a:rPr lang="en-US" altLang="zh-CN" dirty="0"/>
              <a:t>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p</a:t>
            </a:r>
            <a:r>
              <a:rPr lang="zh-CN" altLang="en-US" dirty="0"/>
              <a:t>圆心，</a:t>
            </a:r>
            <a:r>
              <a:rPr lang="en-US" altLang="zh-CN" dirty="0"/>
              <a:t>r</a:t>
            </a:r>
            <a:r>
              <a:rPr lang="zh-CN" altLang="en-US" dirty="0"/>
              <a:t>为半径，法线</a:t>
            </a:r>
            <a:r>
              <a:rPr lang="en-US" altLang="zh-CN" dirty="0"/>
              <a:t>N</a:t>
            </a:r>
            <a:r>
              <a:rPr lang="zh-CN" altLang="en-US" dirty="0"/>
              <a:t>为对称轴，作一个圆柱面，与物体表面相交。入射点就在这条交线上。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4071DC-7202-4FF4-A0D6-719C65CAF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17" y="2295756"/>
            <a:ext cx="4724561" cy="32643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D4EBC96-3C95-4D56-9AC0-CC47DA8AF9EF}"/>
              </a:ext>
            </a:extLst>
          </p:cNvPr>
          <p:cNvSpPr txBox="1"/>
          <p:nvPr/>
        </p:nvSpPr>
        <p:spPr>
          <a:xfrm>
            <a:off x="1098468" y="5907974"/>
            <a:ext cx="8108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来自：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King, Alan, et al. </a:t>
            </a:r>
            <a:r>
              <a:rPr lang="en-US" altLang="zh-CN" b="0" i="1" u="sng" dirty="0">
                <a:solidFill>
                  <a:srgbClr val="404040"/>
                </a:solidFill>
                <a:effectLst/>
                <a:latin typeface="Lato" panose="020F0502020204030203" pitchFamily="34" charset="0"/>
                <a:hlinkClick r:id="rId3"/>
              </a:rPr>
              <a:t>“BSSRDF importance sampling.”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SIGGRAPH Talks, 2013.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02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D2515-CE44-4867-985F-E095D603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8AC79-8061-442C-8927-5B2F7E0B47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165732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54</TotalTime>
  <Words>145</Words>
  <Application>Microsoft Office PowerPoint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Lato</vt:lpstr>
      <vt:lpstr>Lucida Fax</vt:lpstr>
      <vt:lpstr>Open Sans</vt:lpstr>
      <vt:lpstr>Tw Cen MT</vt:lpstr>
      <vt:lpstr>水滴</vt:lpstr>
      <vt:lpstr>次表面散射</vt:lpstr>
      <vt:lpstr>求表面所有点对出射点的贡献</vt:lpstr>
      <vt:lpstr>Normalized Diffusion</vt:lpstr>
      <vt:lpstr>采样入射点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小奈 陈</dc:creator>
  <cp:lastModifiedBy>小奈 陈</cp:lastModifiedBy>
  <cp:revision>8</cp:revision>
  <dcterms:created xsi:type="dcterms:W3CDTF">2021-09-18T09:15:42Z</dcterms:created>
  <dcterms:modified xsi:type="dcterms:W3CDTF">2021-09-18T10:10:16Z</dcterms:modified>
</cp:coreProperties>
</file>