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ecad249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ecad249a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ecad249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ecad249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cad249a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ecad249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ecad249a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ecad249a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cad249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ecad249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423200" y="644500"/>
            <a:ext cx="5017500" cy="165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sz="3200"/>
              <a:t>Environmental Audio Scene And Event Recognition</a:t>
            </a:r>
            <a:endParaRPr sz="3200"/>
          </a:p>
        </p:txBody>
      </p:sp>
      <p:sp>
        <p:nvSpPr>
          <p:cNvPr id="87" name="Google Shape;87;p13"/>
          <p:cNvSpPr txBox="1"/>
          <p:nvPr>
            <p:ph idx="1" type="subTitle"/>
          </p:nvPr>
        </p:nvSpPr>
        <p:spPr>
          <a:xfrm>
            <a:off x="3309200" y="2813425"/>
            <a:ext cx="5245500" cy="184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500"/>
              </a:spcBef>
              <a:spcAft>
                <a:spcPts val="0"/>
              </a:spcAft>
              <a:buSzPts val="1300"/>
              <a:buNone/>
            </a:pPr>
            <a:r>
              <a:rPr lang="en-GB" sz="1400">
                <a:solidFill>
                  <a:schemeClr val="dk2"/>
                </a:solidFill>
                <a:latin typeface="Montserrat"/>
                <a:ea typeface="Montserrat"/>
                <a:cs typeface="Montserrat"/>
                <a:sym typeface="Montserrat"/>
              </a:rPr>
              <a:t>Batch : B10</a:t>
            </a:r>
            <a:endParaRPr sz="1400">
              <a:solidFill>
                <a:schemeClr val="dk2"/>
              </a:solidFill>
              <a:latin typeface="Montserrat"/>
              <a:ea typeface="Montserrat"/>
              <a:cs typeface="Montserrat"/>
              <a:sym typeface="Montserrat"/>
            </a:endParaRPr>
          </a:p>
          <a:p>
            <a:pPr indent="0" lvl="0" marL="0" rtl="0" algn="l">
              <a:lnSpc>
                <a:spcPct val="115000"/>
              </a:lnSpc>
              <a:spcBef>
                <a:spcPts val="500"/>
              </a:spcBef>
              <a:spcAft>
                <a:spcPts val="0"/>
              </a:spcAft>
              <a:buSzPts val="1300"/>
              <a:buNone/>
            </a:pPr>
            <a:r>
              <a:rPr lang="en-GB" sz="1400">
                <a:solidFill>
                  <a:schemeClr val="dk2"/>
                </a:solidFill>
                <a:latin typeface="Montserrat"/>
                <a:ea typeface="Montserrat"/>
                <a:cs typeface="Montserrat"/>
                <a:sym typeface="Montserrat"/>
              </a:rPr>
              <a:t>Guide : Prof. Pradnesh Bhisikar</a:t>
            </a:r>
            <a:endParaRPr sz="1400">
              <a:solidFill>
                <a:schemeClr val="dk2"/>
              </a:solidFill>
              <a:latin typeface="Montserrat"/>
              <a:ea typeface="Montserrat"/>
              <a:cs typeface="Montserrat"/>
              <a:sym typeface="Montserrat"/>
            </a:endParaRPr>
          </a:p>
          <a:p>
            <a:pPr indent="0" lvl="0" marL="0" rtl="0" algn="l">
              <a:lnSpc>
                <a:spcPct val="115000"/>
              </a:lnSpc>
              <a:spcBef>
                <a:spcPts val="500"/>
              </a:spcBef>
              <a:spcAft>
                <a:spcPts val="0"/>
              </a:spcAft>
              <a:buSzPts val="1300"/>
              <a:buNone/>
            </a:pPr>
            <a:r>
              <a:rPr lang="en-GB" sz="1400">
                <a:solidFill>
                  <a:schemeClr val="dk2"/>
                </a:solidFill>
                <a:latin typeface="Montserrat"/>
                <a:ea typeface="Montserrat"/>
                <a:cs typeface="Montserrat"/>
                <a:sym typeface="Montserrat"/>
              </a:rPr>
              <a:t>College : Sandip Institute Of Technology And Research Center</a:t>
            </a:r>
            <a:endParaRPr sz="1400">
              <a:solidFill>
                <a:schemeClr val="dk2"/>
              </a:solidFill>
              <a:latin typeface="Montserrat"/>
              <a:ea typeface="Montserrat"/>
              <a:cs typeface="Montserrat"/>
              <a:sym typeface="Montserrat"/>
            </a:endParaRPr>
          </a:p>
          <a:p>
            <a:pPr indent="0" lvl="0" marL="0" rtl="0" algn="l">
              <a:lnSpc>
                <a:spcPct val="115000"/>
              </a:lnSpc>
              <a:spcBef>
                <a:spcPts val="500"/>
              </a:spcBef>
              <a:spcAft>
                <a:spcPts val="0"/>
              </a:spcAft>
              <a:buSzPts val="1300"/>
              <a:buNone/>
            </a:pPr>
            <a:r>
              <a:rPr lang="en-GB" sz="1400">
                <a:solidFill>
                  <a:schemeClr val="dk2"/>
                </a:solidFill>
                <a:latin typeface="Montserrat"/>
                <a:ea typeface="Montserrat"/>
                <a:cs typeface="Montserrat"/>
                <a:sym typeface="Montserrat"/>
              </a:rPr>
              <a:t>Dept : Dept Of  Computer Engineering</a:t>
            </a:r>
            <a:endParaRPr sz="1100">
              <a:solidFill>
                <a:schemeClr val="dk2"/>
              </a:solidFill>
              <a:latin typeface="Montserrat"/>
              <a:ea typeface="Montserrat"/>
              <a:cs typeface="Montserrat"/>
              <a:sym typeface="Montserrat"/>
            </a:endParaRPr>
          </a:p>
        </p:txBody>
      </p:sp>
      <p:pic>
        <p:nvPicPr>
          <p:cNvPr id="88" name="Google Shape;88;p13"/>
          <p:cNvPicPr preferRelativeResize="0"/>
          <p:nvPr/>
        </p:nvPicPr>
        <p:blipFill>
          <a:blip r:embed="rId3">
            <a:alphaModFix/>
          </a:blip>
          <a:stretch>
            <a:fillRect/>
          </a:stretch>
        </p:blipFill>
        <p:spPr>
          <a:xfrm>
            <a:off x="554250" y="2735950"/>
            <a:ext cx="1744850" cy="174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2100" y="12750"/>
            <a:ext cx="7038900" cy="59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400"/>
              <a:t>Neural Network Architecture : </a:t>
            </a:r>
            <a:endParaRPr sz="2400"/>
          </a:p>
        </p:txBody>
      </p:sp>
      <p:pic>
        <p:nvPicPr>
          <p:cNvPr id="164" name="Google Shape;164;p22"/>
          <p:cNvPicPr preferRelativeResize="0"/>
          <p:nvPr/>
        </p:nvPicPr>
        <p:blipFill>
          <a:blip r:embed="rId3">
            <a:alphaModFix/>
          </a:blip>
          <a:stretch>
            <a:fillRect/>
          </a:stretch>
        </p:blipFill>
        <p:spPr>
          <a:xfrm>
            <a:off x="4827750" y="0"/>
            <a:ext cx="331845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154500" y="12750"/>
            <a:ext cx="7038900" cy="582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400"/>
              <a:t>NN </a:t>
            </a:r>
            <a:r>
              <a:rPr lang="en-GB" sz="2400"/>
              <a:t>Graph : </a:t>
            </a:r>
            <a:endParaRPr sz="2400"/>
          </a:p>
        </p:txBody>
      </p:sp>
      <p:pic>
        <p:nvPicPr>
          <p:cNvPr id="170" name="Google Shape;170;p23"/>
          <p:cNvPicPr preferRelativeResize="0"/>
          <p:nvPr/>
        </p:nvPicPr>
        <p:blipFill>
          <a:blip r:embed="rId3">
            <a:alphaModFix/>
          </a:blip>
          <a:stretch>
            <a:fillRect/>
          </a:stretch>
        </p:blipFill>
        <p:spPr>
          <a:xfrm>
            <a:off x="3445525" y="0"/>
            <a:ext cx="5658074"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2100" y="12750"/>
            <a:ext cx="7038900" cy="526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GB"/>
              <a:t>Use Case Diagram :</a:t>
            </a:r>
            <a:endParaRPr/>
          </a:p>
        </p:txBody>
      </p:sp>
      <p:sp>
        <p:nvSpPr>
          <p:cNvPr id="176" name="Google Shape;176;p24"/>
          <p:cNvSpPr/>
          <p:nvPr/>
        </p:nvSpPr>
        <p:spPr>
          <a:xfrm>
            <a:off x="3854525" y="582525"/>
            <a:ext cx="2801100" cy="418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a:off x="4337900" y="777150"/>
            <a:ext cx="1945800" cy="42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GB" sz="800" u="none" cap="none" strike="noStrike">
                <a:solidFill>
                  <a:srgbClr val="000000"/>
                </a:solidFill>
                <a:latin typeface="Arial"/>
                <a:ea typeface="Arial"/>
                <a:cs typeface="Arial"/>
                <a:sym typeface="Arial"/>
              </a:rPr>
              <a:t>Gather known and unknown data</a:t>
            </a:r>
            <a:endParaRPr b="1" i="0" sz="800" u="none" cap="none" strike="noStrike">
              <a:solidFill>
                <a:srgbClr val="000000"/>
              </a:solidFill>
              <a:latin typeface="Arial"/>
              <a:ea typeface="Arial"/>
              <a:cs typeface="Arial"/>
              <a:sym typeface="Arial"/>
            </a:endParaRPr>
          </a:p>
        </p:txBody>
      </p:sp>
      <p:sp>
        <p:nvSpPr>
          <p:cNvPr id="178" name="Google Shape;178;p24"/>
          <p:cNvSpPr/>
          <p:nvPr/>
        </p:nvSpPr>
        <p:spPr>
          <a:xfrm>
            <a:off x="4337900" y="1462950"/>
            <a:ext cx="1945800" cy="42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GB" sz="800" u="none" cap="none" strike="noStrike">
                <a:solidFill>
                  <a:srgbClr val="000000"/>
                </a:solidFill>
                <a:latin typeface="Arial"/>
                <a:ea typeface="Arial"/>
                <a:cs typeface="Arial"/>
                <a:sym typeface="Arial"/>
              </a:rPr>
              <a:t>Prepare dataset</a:t>
            </a:r>
            <a:endParaRPr b="1" i="0" sz="800" u="none" cap="none" strike="noStrike">
              <a:solidFill>
                <a:srgbClr val="000000"/>
              </a:solidFill>
              <a:latin typeface="Arial"/>
              <a:ea typeface="Arial"/>
              <a:cs typeface="Arial"/>
              <a:sym typeface="Arial"/>
            </a:endParaRPr>
          </a:p>
        </p:txBody>
      </p:sp>
      <p:sp>
        <p:nvSpPr>
          <p:cNvPr id="179" name="Google Shape;179;p24"/>
          <p:cNvSpPr/>
          <p:nvPr/>
        </p:nvSpPr>
        <p:spPr>
          <a:xfrm>
            <a:off x="4337900" y="2148750"/>
            <a:ext cx="1945800" cy="42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GB" sz="800" u="none" cap="none" strike="noStrike">
                <a:solidFill>
                  <a:srgbClr val="000000"/>
                </a:solidFill>
                <a:latin typeface="Arial"/>
                <a:ea typeface="Arial"/>
                <a:cs typeface="Arial"/>
                <a:sym typeface="Arial"/>
              </a:rPr>
              <a:t>Delete Dataset</a:t>
            </a:r>
            <a:endParaRPr b="1" i="0" sz="800" u="none" cap="none" strike="noStrike">
              <a:solidFill>
                <a:srgbClr val="000000"/>
              </a:solidFill>
              <a:latin typeface="Arial"/>
              <a:ea typeface="Arial"/>
              <a:cs typeface="Arial"/>
              <a:sym typeface="Arial"/>
            </a:endParaRPr>
          </a:p>
        </p:txBody>
      </p:sp>
      <p:sp>
        <p:nvSpPr>
          <p:cNvPr id="180" name="Google Shape;180;p24"/>
          <p:cNvSpPr/>
          <p:nvPr/>
        </p:nvSpPr>
        <p:spPr>
          <a:xfrm>
            <a:off x="4337900" y="2834550"/>
            <a:ext cx="1945800" cy="42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GB" sz="800" u="none" cap="none" strike="noStrike">
                <a:solidFill>
                  <a:srgbClr val="000000"/>
                </a:solidFill>
                <a:latin typeface="Arial"/>
                <a:ea typeface="Arial"/>
                <a:cs typeface="Arial"/>
                <a:sym typeface="Arial"/>
              </a:rPr>
              <a:t>Choose algorithm and validation method</a:t>
            </a:r>
            <a:endParaRPr b="1" i="0" sz="800" u="none" cap="none" strike="noStrike">
              <a:solidFill>
                <a:srgbClr val="000000"/>
              </a:solidFill>
              <a:latin typeface="Arial"/>
              <a:ea typeface="Arial"/>
              <a:cs typeface="Arial"/>
              <a:sym typeface="Arial"/>
            </a:endParaRPr>
          </a:p>
        </p:txBody>
      </p:sp>
      <p:sp>
        <p:nvSpPr>
          <p:cNvPr id="181" name="Google Shape;181;p24"/>
          <p:cNvSpPr/>
          <p:nvPr/>
        </p:nvSpPr>
        <p:spPr>
          <a:xfrm>
            <a:off x="4337900" y="3520350"/>
            <a:ext cx="1945800" cy="42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lang="en-GB" sz="800"/>
              <a:t>Create,</a:t>
            </a:r>
            <a:r>
              <a:rPr b="1" i="0" lang="en-GB" sz="800" u="none" cap="none" strike="noStrike">
                <a:solidFill>
                  <a:srgbClr val="000000"/>
                </a:solidFill>
                <a:latin typeface="Arial"/>
                <a:ea typeface="Arial"/>
                <a:cs typeface="Arial"/>
                <a:sym typeface="Arial"/>
              </a:rPr>
              <a:t>Examine and Update until satisfied</a:t>
            </a:r>
            <a:endParaRPr b="1" i="0" sz="800" u="none" cap="none" strike="noStrike">
              <a:solidFill>
                <a:srgbClr val="000000"/>
              </a:solidFill>
              <a:latin typeface="Arial"/>
              <a:ea typeface="Arial"/>
              <a:cs typeface="Arial"/>
              <a:sym typeface="Arial"/>
            </a:endParaRPr>
          </a:p>
        </p:txBody>
      </p:sp>
      <p:sp>
        <p:nvSpPr>
          <p:cNvPr id="182" name="Google Shape;182;p24"/>
          <p:cNvSpPr/>
          <p:nvPr/>
        </p:nvSpPr>
        <p:spPr>
          <a:xfrm>
            <a:off x="4337900" y="4206150"/>
            <a:ext cx="1945800" cy="42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GB" sz="800" u="none" cap="none" strike="noStrike">
                <a:solidFill>
                  <a:srgbClr val="000000"/>
                </a:solidFill>
                <a:latin typeface="Arial"/>
                <a:ea typeface="Arial"/>
                <a:cs typeface="Arial"/>
                <a:sym typeface="Arial"/>
              </a:rPr>
              <a:t>Use model with new data for prediction</a:t>
            </a:r>
            <a:endParaRPr b="1" i="0" sz="800" u="none" cap="none" strike="noStrike">
              <a:solidFill>
                <a:srgbClr val="000000"/>
              </a:solidFill>
              <a:latin typeface="Arial"/>
              <a:ea typeface="Arial"/>
              <a:cs typeface="Arial"/>
              <a:sym typeface="Arial"/>
            </a:endParaRPr>
          </a:p>
        </p:txBody>
      </p:sp>
      <p:sp>
        <p:nvSpPr>
          <p:cNvPr id="183" name="Google Shape;183;p24"/>
          <p:cNvSpPr txBox="1"/>
          <p:nvPr/>
        </p:nvSpPr>
        <p:spPr>
          <a:xfrm>
            <a:off x="4860275" y="182225"/>
            <a:ext cx="917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chemeClr val="dk2"/>
                </a:solidFill>
                <a:latin typeface="Lato"/>
                <a:ea typeface="Lato"/>
                <a:cs typeface="Lato"/>
                <a:sym typeface="Lato"/>
              </a:rPr>
              <a:t>System</a:t>
            </a:r>
            <a:endParaRPr b="1" i="0" sz="1000" u="none" cap="none" strike="noStrike">
              <a:solidFill>
                <a:schemeClr val="dk2"/>
              </a:solidFill>
              <a:latin typeface="Lato"/>
              <a:ea typeface="Lato"/>
              <a:cs typeface="Lato"/>
              <a:sym typeface="Lato"/>
            </a:endParaRPr>
          </a:p>
        </p:txBody>
      </p:sp>
      <p:pic>
        <p:nvPicPr>
          <p:cNvPr id="184" name="Google Shape;184;p24"/>
          <p:cNvPicPr preferRelativeResize="0"/>
          <p:nvPr/>
        </p:nvPicPr>
        <p:blipFill rotWithShape="1">
          <a:blip r:embed="rId3">
            <a:alphaModFix/>
          </a:blip>
          <a:srcRect b="0" l="0" r="0" t="0"/>
          <a:stretch/>
        </p:blipFill>
        <p:spPr>
          <a:xfrm>
            <a:off x="1502925" y="743550"/>
            <a:ext cx="680624" cy="808126"/>
          </a:xfrm>
          <a:prstGeom prst="rect">
            <a:avLst/>
          </a:prstGeom>
          <a:noFill/>
          <a:ln>
            <a:noFill/>
          </a:ln>
        </p:spPr>
      </p:pic>
      <p:pic>
        <p:nvPicPr>
          <p:cNvPr id="185" name="Google Shape;185;p24"/>
          <p:cNvPicPr preferRelativeResize="0"/>
          <p:nvPr/>
        </p:nvPicPr>
        <p:blipFill rotWithShape="1">
          <a:blip r:embed="rId3">
            <a:alphaModFix/>
          </a:blip>
          <a:srcRect b="0" l="0" r="0" t="0"/>
          <a:stretch/>
        </p:blipFill>
        <p:spPr>
          <a:xfrm>
            <a:off x="7979925" y="819750"/>
            <a:ext cx="680624" cy="808126"/>
          </a:xfrm>
          <a:prstGeom prst="rect">
            <a:avLst/>
          </a:prstGeom>
          <a:noFill/>
          <a:ln>
            <a:noFill/>
          </a:ln>
        </p:spPr>
      </p:pic>
      <p:pic>
        <p:nvPicPr>
          <p:cNvPr id="186" name="Google Shape;186;p24"/>
          <p:cNvPicPr preferRelativeResize="0"/>
          <p:nvPr/>
        </p:nvPicPr>
        <p:blipFill rotWithShape="1">
          <a:blip r:embed="rId3">
            <a:alphaModFix/>
          </a:blip>
          <a:srcRect b="0" l="0" r="0" t="0"/>
          <a:stretch/>
        </p:blipFill>
        <p:spPr>
          <a:xfrm>
            <a:off x="8056125" y="3334350"/>
            <a:ext cx="680624" cy="808126"/>
          </a:xfrm>
          <a:prstGeom prst="rect">
            <a:avLst/>
          </a:prstGeom>
          <a:noFill/>
          <a:ln>
            <a:noFill/>
          </a:ln>
        </p:spPr>
      </p:pic>
      <p:sp>
        <p:nvSpPr>
          <p:cNvPr id="187" name="Google Shape;187;p24"/>
          <p:cNvSpPr txBox="1"/>
          <p:nvPr/>
        </p:nvSpPr>
        <p:spPr>
          <a:xfrm>
            <a:off x="1355075" y="1630025"/>
            <a:ext cx="917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Lato"/>
                <a:ea typeface="Lato"/>
                <a:cs typeface="Lato"/>
                <a:sym typeface="Lato"/>
              </a:rPr>
              <a:t>Admin</a:t>
            </a:r>
            <a:endParaRPr b="1" i="0" sz="1000" u="none" cap="none" strike="noStrike">
              <a:solidFill>
                <a:schemeClr val="lt1"/>
              </a:solidFill>
              <a:latin typeface="Lato"/>
              <a:ea typeface="Lato"/>
              <a:cs typeface="Lato"/>
              <a:sym typeface="Lato"/>
            </a:endParaRPr>
          </a:p>
        </p:txBody>
      </p:sp>
      <p:sp>
        <p:nvSpPr>
          <p:cNvPr id="188" name="Google Shape;188;p24"/>
          <p:cNvSpPr txBox="1"/>
          <p:nvPr/>
        </p:nvSpPr>
        <p:spPr>
          <a:xfrm>
            <a:off x="7832075" y="1706225"/>
            <a:ext cx="917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Lato"/>
                <a:ea typeface="Lato"/>
                <a:cs typeface="Lato"/>
                <a:sym typeface="Lato"/>
              </a:rPr>
              <a:t>Tester</a:t>
            </a:r>
            <a:endParaRPr b="1" i="0" sz="1000" u="none" cap="none" strike="noStrike">
              <a:solidFill>
                <a:schemeClr val="lt1"/>
              </a:solidFill>
              <a:latin typeface="Lato"/>
              <a:ea typeface="Lato"/>
              <a:cs typeface="Lato"/>
              <a:sym typeface="Lato"/>
            </a:endParaRPr>
          </a:p>
        </p:txBody>
      </p:sp>
      <p:sp>
        <p:nvSpPr>
          <p:cNvPr id="189" name="Google Shape;189;p24"/>
          <p:cNvSpPr txBox="1"/>
          <p:nvPr/>
        </p:nvSpPr>
        <p:spPr>
          <a:xfrm>
            <a:off x="7984475" y="4220825"/>
            <a:ext cx="917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Lato"/>
                <a:ea typeface="Lato"/>
                <a:cs typeface="Lato"/>
                <a:sym typeface="Lato"/>
              </a:rPr>
              <a:t>Developer</a:t>
            </a:r>
            <a:endParaRPr b="1" i="0" sz="1000" u="none" cap="none" strike="noStrike">
              <a:solidFill>
                <a:schemeClr val="lt1"/>
              </a:solidFill>
              <a:latin typeface="Lato"/>
              <a:ea typeface="Lato"/>
              <a:cs typeface="Lato"/>
              <a:sym typeface="Lato"/>
            </a:endParaRPr>
          </a:p>
        </p:txBody>
      </p:sp>
      <p:cxnSp>
        <p:nvCxnSpPr>
          <p:cNvPr id="190" name="Google Shape;190;p24"/>
          <p:cNvCxnSpPr>
            <a:stCxn id="184" idx="3"/>
            <a:endCxn id="177" idx="2"/>
          </p:cNvCxnSpPr>
          <p:nvPr/>
        </p:nvCxnSpPr>
        <p:spPr>
          <a:xfrm flipH="1" rot="10800000">
            <a:off x="2183549" y="988013"/>
            <a:ext cx="2154300" cy="159600"/>
          </a:xfrm>
          <a:prstGeom prst="straightConnector1">
            <a:avLst/>
          </a:prstGeom>
          <a:noFill/>
          <a:ln cap="flat" cmpd="sng" w="9525">
            <a:solidFill>
              <a:schemeClr val="dk2"/>
            </a:solidFill>
            <a:prstDash val="solid"/>
            <a:round/>
            <a:headEnd len="sm" w="sm" type="none"/>
            <a:tailEnd len="sm" w="sm" type="none"/>
          </a:ln>
        </p:spPr>
      </p:cxnSp>
      <p:cxnSp>
        <p:nvCxnSpPr>
          <p:cNvPr id="191" name="Google Shape;191;p24"/>
          <p:cNvCxnSpPr>
            <a:stCxn id="184" idx="3"/>
            <a:endCxn id="178" idx="2"/>
          </p:cNvCxnSpPr>
          <p:nvPr/>
        </p:nvCxnSpPr>
        <p:spPr>
          <a:xfrm>
            <a:off x="2183549" y="1147613"/>
            <a:ext cx="2154300" cy="526200"/>
          </a:xfrm>
          <a:prstGeom prst="straightConnector1">
            <a:avLst/>
          </a:prstGeom>
          <a:noFill/>
          <a:ln cap="flat" cmpd="sng" w="9525">
            <a:solidFill>
              <a:schemeClr val="dk2"/>
            </a:solidFill>
            <a:prstDash val="solid"/>
            <a:round/>
            <a:headEnd len="sm" w="sm" type="none"/>
            <a:tailEnd len="sm" w="sm" type="none"/>
          </a:ln>
        </p:spPr>
      </p:cxnSp>
      <p:cxnSp>
        <p:nvCxnSpPr>
          <p:cNvPr id="192" name="Google Shape;192;p24"/>
          <p:cNvCxnSpPr>
            <a:stCxn id="184" idx="3"/>
            <a:endCxn id="179" idx="2"/>
          </p:cNvCxnSpPr>
          <p:nvPr/>
        </p:nvCxnSpPr>
        <p:spPr>
          <a:xfrm>
            <a:off x="2183549" y="1147613"/>
            <a:ext cx="2154300" cy="1212000"/>
          </a:xfrm>
          <a:prstGeom prst="straightConnector1">
            <a:avLst/>
          </a:prstGeom>
          <a:noFill/>
          <a:ln cap="flat" cmpd="sng" w="9525">
            <a:solidFill>
              <a:schemeClr val="dk2"/>
            </a:solidFill>
            <a:prstDash val="solid"/>
            <a:round/>
            <a:headEnd len="sm" w="sm" type="none"/>
            <a:tailEnd len="sm" w="sm" type="none"/>
          </a:ln>
        </p:spPr>
      </p:cxnSp>
      <p:cxnSp>
        <p:nvCxnSpPr>
          <p:cNvPr id="193" name="Google Shape;193;p24"/>
          <p:cNvCxnSpPr>
            <a:stCxn id="184" idx="3"/>
            <a:endCxn id="180" idx="2"/>
          </p:cNvCxnSpPr>
          <p:nvPr/>
        </p:nvCxnSpPr>
        <p:spPr>
          <a:xfrm>
            <a:off x="2183549" y="1147613"/>
            <a:ext cx="2154300" cy="1897800"/>
          </a:xfrm>
          <a:prstGeom prst="straightConnector1">
            <a:avLst/>
          </a:prstGeom>
          <a:noFill/>
          <a:ln cap="flat" cmpd="sng" w="9525">
            <a:solidFill>
              <a:schemeClr val="dk2"/>
            </a:solidFill>
            <a:prstDash val="solid"/>
            <a:round/>
            <a:headEnd len="sm" w="sm" type="none"/>
            <a:tailEnd len="sm" w="sm" type="none"/>
          </a:ln>
        </p:spPr>
      </p:cxnSp>
      <p:cxnSp>
        <p:nvCxnSpPr>
          <p:cNvPr id="194" name="Google Shape;194;p24"/>
          <p:cNvCxnSpPr>
            <a:stCxn id="177" idx="6"/>
            <a:endCxn id="185" idx="1"/>
          </p:cNvCxnSpPr>
          <p:nvPr/>
        </p:nvCxnSpPr>
        <p:spPr>
          <a:xfrm>
            <a:off x="6283700" y="987900"/>
            <a:ext cx="1696200" cy="235800"/>
          </a:xfrm>
          <a:prstGeom prst="straightConnector1">
            <a:avLst/>
          </a:prstGeom>
          <a:noFill/>
          <a:ln cap="flat" cmpd="sng" w="9525">
            <a:solidFill>
              <a:schemeClr val="dk2"/>
            </a:solidFill>
            <a:prstDash val="solid"/>
            <a:round/>
            <a:headEnd len="sm" w="sm" type="none"/>
            <a:tailEnd len="sm" w="sm" type="none"/>
          </a:ln>
        </p:spPr>
      </p:cxnSp>
      <p:cxnSp>
        <p:nvCxnSpPr>
          <p:cNvPr id="195" name="Google Shape;195;p24"/>
          <p:cNvCxnSpPr>
            <a:stCxn id="180" idx="6"/>
            <a:endCxn id="185" idx="1"/>
          </p:cNvCxnSpPr>
          <p:nvPr/>
        </p:nvCxnSpPr>
        <p:spPr>
          <a:xfrm flipH="1" rot="10800000">
            <a:off x="6283700" y="1223700"/>
            <a:ext cx="1696200" cy="1821600"/>
          </a:xfrm>
          <a:prstGeom prst="straightConnector1">
            <a:avLst/>
          </a:prstGeom>
          <a:noFill/>
          <a:ln cap="flat" cmpd="sng" w="9525">
            <a:solidFill>
              <a:schemeClr val="dk2"/>
            </a:solidFill>
            <a:prstDash val="solid"/>
            <a:round/>
            <a:headEnd len="sm" w="sm" type="none"/>
            <a:tailEnd len="sm" w="sm" type="none"/>
          </a:ln>
        </p:spPr>
      </p:cxnSp>
      <p:cxnSp>
        <p:nvCxnSpPr>
          <p:cNvPr id="196" name="Google Shape;196;p24"/>
          <p:cNvCxnSpPr>
            <a:stCxn id="181" idx="6"/>
            <a:endCxn id="186" idx="1"/>
          </p:cNvCxnSpPr>
          <p:nvPr/>
        </p:nvCxnSpPr>
        <p:spPr>
          <a:xfrm>
            <a:off x="6283700" y="3731100"/>
            <a:ext cx="1772400" cy="7200"/>
          </a:xfrm>
          <a:prstGeom prst="straightConnector1">
            <a:avLst/>
          </a:prstGeom>
          <a:noFill/>
          <a:ln cap="flat" cmpd="sng" w="9525">
            <a:solidFill>
              <a:schemeClr val="dk2"/>
            </a:solidFill>
            <a:prstDash val="solid"/>
            <a:round/>
            <a:headEnd len="sm" w="sm" type="none"/>
            <a:tailEnd len="sm" w="sm" type="none"/>
          </a:ln>
        </p:spPr>
      </p:cxnSp>
      <p:cxnSp>
        <p:nvCxnSpPr>
          <p:cNvPr id="197" name="Google Shape;197;p24"/>
          <p:cNvCxnSpPr>
            <a:stCxn id="182" idx="6"/>
            <a:endCxn id="186" idx="1"/>
          </p:cNvCxnSpPr>
          <p:nvPr/>
        </p:nvCxnSpPr>
        <p:spPr>
          <a:xfrm flipH="1" rot="10800000">
            <a:off x="6283700" y="3738300"/>
            <a:ext cx="1772400" cy="678600"/>
          </a:xfrm>
          <a:prstGeom prst="straightConnector1">
            <a:avLst/>
          </a:prstGeom>
          <a:noFill/>
          <a:ln cap="flat" cmpd="sng" w="9525">
            <a:solidFill>
              <a:schemeClr val="dk2"/>
            </a:solidFill>
            <a:prstDash val="solid"/>
            <a:round/>
            <a:headEnd len="sm" w="sm" type="none"/>
            <a:tailEnd len="sm" w="sm" type="none"/>
          </a:ln>
        </p:spPr>
      </p:cxnSp>
      <p:cxnSp>
        <p:nvCxnSpPr>
          <p:cNvPr id="198" name="Google Shape;198;p24"/>
          <p:cNvCxnSpPr>
            <a:stCxn id="182" idx="2"/>
            <a:endCxn id="199" idx="3"/>
          </p:cNvCxnSpPr>
          <p:nvPr/>
        </p:nvCxnSpPr>
        <p:spPr>
          <a:xfrm rot="10800000">
            <a:off x="2183600" y="4195500"/>
            <a:ext cx="2154300" cy="221400"/>
          </a:xfrm>
          <a:prstGeom prst="straightConnector1">
            <a:avLst/>
          </a:prstGeom>
          <a:noFill/>
          <a:ln cap="flat" cmpd="sng" w="9525">
            <a:solidFill>
              <a:schemeClr val="dk2"/>
            </a:solidFill>
            <a:prstDash val="solid"/>
            <a:round/>
            <a:headEnd len="sm" w="sm" type="none"/>
            <a:tailEnd len="sm" w="sm" type="none"/>
          </a:ln>
        </p:spPr>
      </p:cxnSp>
      <p:sp>
        <p:nvSpPr>
          <p:cNvPr id="200" name="Google Shape;200;p24"/>
          <p:cNvSpPr txBox="1"/>
          <p:nvPr/>
        </p:nvSpPr>
        <p:spPr>
          <a:xfrm>
            <a:off x="1450100" y="1636000"/>
            <a:ext cx="73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Montserrat"/>
                <a:ea typeface="Montserrat"/>
                <a:cs typeface="Montserrat"/>
                <a:sym typeface="Montserrat"/>
              </a:rPr>
              <a:t>Admin</a:t>
            </a:r>
            <a:endParaRPr sz="1000">
              <a:latin typeface="Montserrat"/>
              <a:ea typeface="Montserrat"/>
              <a:cs typeface="Montserrat"/>
              <a:sym typeface="Montserrat"/>
            </a:endParaRPr>
          </a:p>
        </p:txBody>
      </p:sp>
      <p:sp>
        <p:nvSpPr>
          <p:cNvPr id="201" name="Google Shape;201;p24"/>
          <p:cNvSpPr txBox="1"/>
          <p:nvPr/>
        </p:nvSpPr>
        <p:spPr>
          <a:xfrm>
            <a:off x="7984400" y="4226800"/>
            <a:ext cx="91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Montserrat"/>
                <a:ea typeface="Montserrat"/>
                <a:cs typeface="Montserrat"/>
                <a:sym typeface="Montserrat"/>
              </a:rPr>
              <a:t>Developer</a:t>
            </a:r>
            <a:endParaRPr sz="1000">
              <a:latin typeface="Montserrat"/>
              <a:ea typeface="Montserrat"/>
              <a:cs typeface="Montserrat"/>
              <a:sym typeface="Montserrat"/>
            </a:endParaRPr>
          </a:p>
        </p:txBody>
      </p:sp>
      <p:sp>
        <p:nvSpPr>
          <p:cNvPr id="202" name="Google Shape;202;p24"/>
          <p:cNvSpPr txBox="1"/>
          <p:nvPr/>
        </p:nvSpPr>
        <p:spPr>
          <a:xfrm>
            <a:off x="8003300" y="1636000"/>
            <a:ext cx="73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Montserrat"/>
                <a:ea typeface="Montserrat"/>
                <a:cs typeface="Montserrat"/>
                <a:sym typeface="Montserrat"/>
              </a:rPr>
              <a:t>Tester</a:t>
            </a:r>
            <a:endParaRPr sz="1000">
              <a:latin typeface="Montserrat"/>
              <a:ea typeface="Montserrat"/>
              <a:cs typeface="Montserrat"/>
              <a:sym typeface="Montserrat"/>
            </a:endParaRPr>
          </a:p>
        </p:txBody>
      </p:sp>
      <p:pic>
        <p:nvPicPr>
          <p:cNvPr id="199" name="Google Shape;199;p24"/>
          <p:cNvPicPr preferRelativeResize="0"/>
          <p:nvPr/>
        </p:nvPicPr>
        <p:blipFill rotWithShape="1">
          <a:blip r:embed="rId3">
            <a:alphaModFix/>
          </a:blip>
          <a:srcRect b="0" l="0" r="0" t="0"/>
          <a:stretch/>
        </p:blipFill>
        <p:spPr>
          <a:xfrm>
            <a:off x="1502925" y="3791550"/>
            <a:ext cx="680624" cy="808126"/>
          </a:xfrm>
          <a:prstGeom prst="rect">
            <a:avLst/>
          </a:prstGeom>
          <a:noFill/>
          <a:ln>
            <a:noFill/>
          </a:ln>
        </p:spPr>
      </p:pic>
      <p:sp>
        <p:nvSpPr>
          <p:cNvPr id="203" name="Google Shape;203;p24"/>
          <p:cNvSpPr txBox="1"/>
          <p:nvPr/>
        </p:nvSpPr>
        <p:spPr>
          <a:xfrm>
            <a:off x="1450100" y="4607800"/>
            <a:ext cx="731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Montserrat"/>
                <a:ea typeface="Montserrat"/>
                <a:cs typeface="Montserrat"/>
                <a:sym typeface="Montserrat"/>
              </a:rPr>
              <a:t>End User</a:t>
            </a:r>
            <a:endParaRPr sz="10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5461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Experiments and results :</a:t>
            </a:r>
            <a:endParaRPr/>
          </a:p>
        </p:txBody>
      </p:sp>
      <p:sp>
        <p:nvSpPr>
          <p:cNvPr id="209" name="Google Shape;209;p25"/>
          <p:cNvSpPr txBox="1"/>
          <p:nvPr>
            <p:ph idx="1" type="body"/>
          </p:nvPr>
        </p:nvSpPr>
        <p:spPr>
          <a:xfrm>
            <a:off x="1297500" y="1616300"/>
            <a:ext cx="7038900" cy="32538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chemeClr val="dk2"/>
              </a:buClr>
              <a:buSzPct val="100000"/>
              <a:buFont typeface="Montserrat"/>
              <a:buChar char="●"/>
            </a:pPr>
            <a:r>
              <a:rPr b="1" lang="en-GB" sz="1500">
                <a:solidFill>
                  <a:schemeClr val="dk2"/>
                </a:solidFill>
                <a:latin typeface="Montserrat"/>
                <a:ea typeface="Montserrat"/>
                <a:cs typeface="Montserrat"/>
                <a:sym typeface="Montserrat"/>
              </a:rPr>
              <a:t>1st Generation</a:t>
            </a:r>
            <a:endParaRPr b="1" sz="1500">
              <a:solidFill>
                <a:schemeClr val="dk2"/>
              </a:solidFill>
              <a:latin typeface="Montserrat"/>
              <a:ea typeface="Montserrat"/>
              <a:cs typeface="Montserrat"/>
              <a:sym typeface="Montserrat"/>
            </a:endParaRPr>
          </a:p>
          <a:p>
            <a:pPr indent="-305435" lvl="1" marL="914400" rtl="0" algn="l">
              <a:spcBef>
                <a:spcPts val="0"/>
              </a:spcBef>
              <a:spcAft>
                <a:spcPts val="0"/>
              </a:spcAft>
              <a:buClr>
                <a:schemeClr val="dk2"/>
              </a:buClr>
              <a:buSzPct val="100000"/>
              <a:buFont typeface="Montserrat"/>
              <a:buChar char="○"/>
            </a:pPr>
            <a:r>
              <a:rPr lang="en-GB" sz="1308">
                <a:solidFill>
                  <a:schemeClr val="dk2"/>
                </a:solidFill>
                <a:latin typeface="Montserrat"/>
                <a:ea typeface="Montserrat"/>
                <a:cs typeface="Montserrat"/>
                <a:sym typeface="Montserrat"/>
              </a:rPr>
              <a:t>We had built a 7 layer CNN model with Adam optimizer, Categorical crossentrophy as loss function and 100 epochs we got training accuracy of 65.43 % and validation accuracy of 15.03%.</a:t>
            </a:r>
            <a:endParaRPr sz="1200">
              <a:solidFill>
                <a:schemeClr val="dk2"/>
              </a:solidFill>
              <a:latin typeface="Montserrat"/>
              <a:ea typeface="Montserrat"/>
              <a:cs typeface="Montserrat"/>
              <a:sym typeface="Montserrat"/>
            </a:endParaRPr>
          </a:p>
          <a:p>
            <a:pPr indent="-310832" lvl="0" marL="457200" rtl="0" algn="l">
              <a:spcBef>
                <a:spcPts val="0"/>
              </a:spcBef>
              <a:spcAft>
                <a:spcPts val="0"/>
              </a:spcAft>
              <a:buClr>
                <a:schemeClr val="dk2"/>
              </a:buClr>
              <a:buSzPct val="100000"/>
              <a:buFont typeface="Montserrat"/>
              <a:buChar char="●"/>
            </a:pPr>
            <a:r>
              <a:rPr b="1" lang="en-GB" sz="1400">
                <a:solidFill>
                  <a:schemeClr val="dk2"/>
                </a:solidFill>
                <a:latin typeface="Montserrat"/>
                <a:ea typeface="Montserrat"/>
                <a:cs typeface="Montserrat"/>
                <a:sym typeface="Montserrat"/>
              </a:rPr>
              <a:t>2nd Generation</a:t>
            </a:r>
            <a:endParaRPr b="1" sz="1400">
              <a:solidFill>
                <a:schemeClr val="dk2"/>
              </a:solidFill>
              <a:latin typeface="Montserrat"/>
              <a:ea typeface="Montserrat"/>
              <a:cs typeface="Montserrat"/>
              <a:sym typeface="Montserrat"/>
            </a:endParaRPr>
          </a:p>
          <a:p>
            <a:pPr indent="-305995" lvl="1" marL="914400" rtl="0" algn="l">
              <a:spcBef>
                <a:spcPts val="0"/>
              </a:spcBef>
              <a:spcAft>
                <a:spcPts val="0"/>
              </a:spcAft>
              <a:buClr>
                <a:schemeClr val="dk2"/>
              </a:buClr>
              <a:buSzPct val="100000"/>
              <a:buFont typeface="Montserrat"/>
              <a:buChar char="○"/>
            </a:pPr>
            <a:r>
              <a:rPr lang="en-GB" sz="1317">
                <a:solidFill>
                  <a:schemeClr val="dk2"/>
                </a:solidFill>
                <a:latin typeface="Montserrat"/>
                <a:ea typeface="Montserrat"/>
                <a:cs typeface="Montserrat"/>
                <a:sym typeface="Montserrat"/>
              </a:rPr>
              <a:t>In 2nd generation we built a CNN model with 5 layers with Adam optimizer, sparse categorical cross entropy as loss function and 200 epochs resulting in training accuracy of 64.12% and validation accuracy of 19.04%</a:t>
            </a:r>
            <a:endParaRPr sz="1317">
              <a:solidFill>
                <a:schemeClr val="dk2"/>
              </a:solidFill>
              <a:latin typeface="Montserrat"/>
              <a:ea typeface="Montserrat"/>
              <a:cs typeface="Montserrat"/>
              <a:sym typeface="Montserrat"/>
            </a:endParaRPr>
          </a:p>
          <a:p>
            <a:pPr indent="-310832" lvl="0" marL="457200" rtl="0" algn="l">
              <a:spcBef>
                <a:spcPts val="0"/>
              </a:spcBef>
              <a:spcAft>
                <a:spcPts val="0"/>
              </a:spcAft>
              <a:buClr>
                <a:schemeClr val="dk2"/>
              </a:buClr>
              <a:buSzPct val="100000"/>
              <a:buFont typeface="Montserrat"/>
              <a:buChar char="●"/>
            </a:pPr>
            <a:r>
              <a:rPr b="1" lang="en-GB" sz="1400">
                <a:solidFill>
                  <a:schemeClr val="dk2"/>
                </a:solidFill>
                <a:latin typeface="Montserrat"/>
                <a:ea typeface="Montserrat"/>
                <a:cs typeface="Montserrat"/>
                <a:sym typeface="Montserrat"/>
              </a:rPr>
              <a:t>3rd Generation</a:t>
            </a:r>
            <a:endParaRPr b="1" sz="1400">
              <a:solidFill>
                <a:schemeClr val="dk2"/>
              </a:solidFill>
              <a:latin typeface="Montserrat"/>
              <a:ea typeface="Montserrat"/>
              <a:cs typeface="Montserrat"/>
              <a:sym typeface="Montserrat"/>
            </a:endParaRPr>
          </a:p>
          <a:p>
            <a:pPr indent="-305435" lvl="1" marL="914400" rtl="0" algn="l">
              <a:spcBef>
                <a:spcPts val="0"/>
              </a:spcBef>
              <a:spcAft>
                <a:spcPts val="0"/>
              </a:spcAft>
              <a:buClr>
                <a:schemeClr val="dk2"/>
              </a:buClr>
              <a:buSzPct val="100000"/>
              <a:buFont typeface="Montserrat"/>
              <a:buChar char="○"/>
            </a:pPr>
            <a:r>
              <a:rPr lang="en-GB" sz="1308">
                <a:solidFill>
                  <a:schemeClr val="dk2"/>
                </a:solidFill>
                <a:latin typeface="Montserrat"/>
                <a:ea typeface="Montserrat"/>
                <a:cs typeface="Montserrat"/>
                <a:sym typeface="Montserrat"/>
              </a:rPr>
              <a:t>In 3rd generation ,we built a 4 layer model having all 4 dense layers with mean squared error as loss function, adam optimizer,  and relu,softmax as activation functions giving training accuracy of 80.45% and validation accuracy of 25.3%</a:t>
            </a:r>
            <a:endParaRPr sz="1308">
              <a:solidFill>
                <a:schemeClr val="dk2"/>
              </a:solidFill>
              <a:latin typeface="Montserrat"/>
              <a:ea typeface="Montserrat"/>
              <a:cs typeface="Montserrat"/>
              <a:sym typeface="Montserrat"/>
            </a:endParaRPr>
          </a:p>
          <a:p>
            <a:pPr indent="0" lvl="0" marL="0" rtl="0" algn="l">
              <a:spcBef>
                <a:spcPts val="120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1200"/>
              </a:spcBef>
              <a:spcAft>
                <a:spcPts val="1200"/>
              </a:spcAft>
              <a:buNone/>
            </a:pPr>
            <a:r>
              <a:t/>
            </a:r>
            <a:endParaRPr sz="1200">
              <a:solidFill>
                <a:schemeClr val="dk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1378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4th Generation</a:t>
            </a:r>
            <a:endParaRPr b="1" sz="1400"/>
          </a:p>
          <a:p>
            <a:pPr indent="-304800" lvl="1" marL="914400" rtl="0" algn="l">
              <a:spcBef>
                <a:spcPts val="0"/>
              </a:spcBef>
              <a:spcAft>
                <a:spcPts val="0"/>
              </a:spcAft>
              <a:buSzPts val="1200"/>
              <a:buFont typeface="Montserrat"/>
              <a:buChar char="○"/>
            </a:pPr>
            <a:r>
              <a:rPr b="0" lang="en-GB" sz="1200">
                <a:latin typeface="Montserrat"/>
                <a:ea typeface="Montserrat"/>
                <a:cs typeface="Montserrat"/>
                <a:sym typeface="Montserrat"/>
              </a:rPr>
              <a:t>For 4th generation we added a single dropout layer and a flattening layer to reduce the overfitting along with previous generations specs as it is resulting in a whopping  accuracy of 92.32% and validation accuracy of 34.68%</a:t>
            </a:r>
            <a:endParaRPr b="0" sz="1200">
              <a:latin typeface="Montserrat"/>
              <a:ea typeface="Montserrat"/>
              <a:cs typeface="Montserrat"/>
              <a:sym typeface="Montserrat"/>
            </a:endParaRPr>
          </a:p>
        </p:txBody>
      </p:sp>
      <p:pic>
        <p:nvPicPr>
          <p:cNvPr id="215" name="Google Shape;215;p26"/>
          <p:cNvPicPr preferRelativeResize="0"/>
          <p:nvPr/>
        </p:nvPicPr>
        <p:blipFill>
          <a:blip r:embed="rId3">
            <a:alphaModFix/>
          </a:blip>
          <a:stretch>
            <a:fillRect/>
          </a:stretch>
        </p:blipFill>
        <p:spPr>
          <a:xfrm>
            <a:off x="1701650" y="1450100"/>
            <a:ext cx="6569251" cy="369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108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5th Generation</a:t>
            </a:r>
            <a:endParaRPr b="1" sz="1400"/>
          </a:p>
          <a:p>
            <a:pPr indent="-304800" lvl="1" marL="914400" rtl="0" algn="l">
              <a:spcBef>
                <a:spcPts val="0"/>
              </a:spcBef>
              <a:spcAft>
                <a:spcPts val="0"/>
              </a:spcAft>
              <a:buSzPts val="1200"/>
              <a:buFont typeface="Montserrat"/>
              <a:buChar char="○"/>
            </a:pPr>
            <a:r>
              <a:rPr b="0" lang="en-GB" sz="1200">
                <a:latin typeface="Montserrat"/>
                <a:ea typeface="Montserrat"/>
                <a:cs typeface="Montserrat"/>
                <a:sym typeface="Montserrat"/>
              </a:rPr>
              <a:t>In 5th generation we used categorical crossentrophy as loss function, it resulted in accuracy of more than 90% but it was also yielding higher validation loss as compared to other generations</a:t>
            </a:r>
            <a:endParaRPr b="0" sz="1200">
              <a:latin typeface="Montserrat"/>
              <a:ea typeface="Montserrat"/>
              <a:cs typeface="Montserrat"/>
              <a:sym typeface="Montserrat"/>
            </a:endParaRPr>
          </a:p>
        </p:txBody>
      </p:sp>
      <p:pic>
        <p:nvPicPr>
          <p:cNvPr id="221" name="Google Shape;221;p27"/>
          <p:cNvPicPr preferRelativeResize="0"/>
          <p:nvPr/>
        </p:nvPicPr>
        <p:blipFill>
          <a:blip r:embed="rId3">
            <a:alphaModFix/>
          </a:blip>
          <a:stretch>
            <a:fillRect/>
          </a:stretch>
        </p:blipFill>
        <p:spPr>
          <a:xfrm>
            <a:off x="152400" y="1627350"/>
            <a:ext cx="4485000" cy="3363750"/>
          </a:xfrm>
          <a:prstGeom prst="rect">
            <a:avLst/>
          </a:prstGeom>
          <a:noFill/>
          <a:ln>
            <a:noFill/>
          </a:ln>
        </p:spPr>
      </p:pic>
      <p:pic>
        <p:nvPicPr>
          <p:cNvPr id="222" name="Google Shape;222;p27"/>
          <p:cNvPicPr preferRelativeResize="0"/>
          <p:nvPr/>
        </p:nvPicPr>
        <p:blipFill>
          <a:blip r:embed="rId4">
            <a:alphaModFix/>
          </a:blip>
          <a:stretch>
            <a:fillRect/>
          </a:stretch>
        </p:blipFill>
        <p:spPr>
          <a:xfrm>
            <a:off x="4789800" y="1627350"/>
            <a:ext cx="4201800" cy="336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139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6</a:t>
            </a:r>
            <a:r>
              <a:rPr b="1" lang="en-GB" sz="1400"/>
              <a:t>th Generation</a:t>
            </a:r>
            <a:endParaRPr b="1" sz="1400"/>
          </a:p>
          <a:p>
            <a:pPr indent="-304800" lvl="1" marL="914400" rtl="0" algn="l">
              <a:spcBef>
                <a:spcPts val="0"/>
              </a:spcBef>
              <a:spcAft>
                <a:spcPts val="0"/>
              </a:spcAft>
              <a:buSzPts val="1200"/>
              <a:buFont typeface="Montserrat"/>
              <a:buChar char="○"/>
            </a:pPr>
            <a:r>
              <a:rPr b="0" lang="en-GB" sz="1200">
                <a:latin typeface="Montserrat"/>
                <a:ea typeface="Montserrat"/>
                <a:cs typeface="Montserrat"/>
                <a:sym typeface="Montserrat"/>
              </a:rPr>
              <a:t>This is the latest generation we have tested so far and the best generation we have build. With similar specs as in 4th generation along with an extra dropout layer it </a:t>
            </a:r>
            <a:r>
              <a:rPr b="0" lang="en-GB" sz="1200">
                <a:latin typeface="Montserrat"/>
                <a:ea typeface="Montserrat"/>
                <a:cs typeface="Montserrat"/>
                <a:sym typeface="Montserrat"/>
              </a:rPr>
              <a:t>resulted</a:t>
            </a:r>
            <a:r>
              <a:rPr b="0" lang="en-GB" sz="1200">
                <a:latin typeface="Montserrat"/>
                <a:ea typeface="Montserrat"/>
                <a:cs typeface="Montserrat"/>
                <a:sym typeface="Montserrat"/>
              </a:rPr>
              <a:t> in training accuracy of 95.97% and first time we got validation accuracy more than 40% (specifically speaking 41.53%)</a:t>
            </a:r>
            <a:endParaRPr b="0" sz="1200">
              <a:latin typeface="Montserrat"/>
              <a:ea typeface="Montserrat"/>
              <a:cs typeface="Montserrat"/>
              <a:sym typeface="Montserrat"/>
            </a:endParaRPr>
          </a:p>
        </p:txBody>
      </p:sp>
      <p:pic>
        <p:nvPicPr>
          <p:cNvPr id="228" name="Google Shape;228;p28"/>
          <p:cNvPicPr preferRelativeResize="0"/>
          <p:nvPr/>
        </p:nvPicPr>
        <p:blipFill>
          <a:blip r:embed="rId3">
            <a:alphaModFix/>
          </a:blip>
          <a:stretch>
            <a:fillRect/>
          </a:stretch>
        </p:blipFill>
        <p:spPr>
          <a:xfrm>
            <a:off x="1800800" y="1561650"/>
            <a:ext cx="6370850" cy="358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9"/>
          <p:cNvPicPr preferRelativeResize="0"/>
          <p:nvPr/>
        </p:nvPicPr>
        <p:blipFill>
          <a:blip r:embed="rId3">
            <a:alphaModFix/>
          </a:blip>
          <a:stretch>
            <a:fillRect/>
          </a:stretch>
        </p:blipFill>
        <p:spPr>
          <a:xfrm>
            <a:off x="152400" y="1453775"/>
            <a:ext cx="4556101" cy="3417076"/>
          </a:xfrm>
          <a:prstGeom prst="rect">
            <a:avLst/>
          </a:prstGeom>
          <a:noFill/>
          <a:ln>
            <a:noFill/>
          </a:ln>
        </p:spPr>
      </p:pic>
      <p:pic>
        <p:nvPicPr>
          <p:cNvPr id="234" name="Google Shape;234;p29"/>
          <p:cNvPicPr preferRelativeResize="0"/>
          <p:nvPr/>
        </p:nvPicPr>
        <p:blipFill>
          <a:blip r:embed="rId4">
            <a:alphaModFix/>
          </a:blip>
          <a:stretch>
            <a:fillRect/>
          </a:stretch>
        </p:blipFill>
        <p:spPr>
          <a:xfrm>
            <a:off x="4784075" y="1453775"/>
            <a:ext cx="4306675" cy="3417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Scope</a:t>
            </a:r>
            <a:endParaRPr/>
          </a:p>
        </p:txBody>
      </p:sp>
      <p:sp>
        <p:nvSpPr>
          <p:cNvPr id="240" name="Google Shape;24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sz="1400">
                <a:solidFill>
                  <a:schemeClr val="dk2"/>
                </a:solidFill>
                <a:latin typeface="Montserrat"/>
                <a:ea typeface="Montserrat"/>
                <a:cs typeface="Montserrat"/>
                <a:sym typeface="Montserrat"/>
              </a:rPr>
              <a:t>Many </a:t>
            </a:r>
            <a:r>
              <a:rPr lang="en-GB" sz="1400">
                <a:solidFill>
                  <a:schemeClr val="dk2"/>
                </a:solidFill>
                <a:latin typeface="Montserrat"/>
                <a:ea typeface="Montserrat"/>
                <a:cs typeface="Montserrat"/>
                <a:sym typeface="Montserrat"/>
              </a:rPr>
              <a:t>techniques</a:t>
            </a:r>
            <a:r>
              <a:rPr lang="en-GB" sz="1400">
                <a:solidFill>
                  <a:schemeClr val="dk2"/>
                </a:solidFill>
                <a:latin typeface="Montserrat"/>
                <a:ea typeface="Montserrat"/>
                <a:cs typeface="Montserrat"/>
                <a:sym typeface="Montserrat"/>
              </a:rPr>
              <a:t> have not been studied closer in this thesis and more work can be done.Below is  a list of possible directions to work in this domain:</a:t>
            </a:r>
            <a:endParaRPr sz="1400">
              <a:solidFill>
                <a:schemeClr val="dk2"/>
              </a:solidFill>
              <a:latin typeface="Montserrat"/>
              <a:ea typeface="Montserrat"/>
              <a:cs typeface="Montserrat"/>
              <a:sym typeface="Montserrat"/>
            </a:endParaRPr>
          </a:p>
          <a:p>
            <a:pPr indent="-317500" lvl="0" marL="457200" rtl="0" algn="just">
              <a:spcBef>
                <a:spcPts val="1200"/>
              </a:spcBef>
              <a:spcAft>
                <a:spcPts val="0"/>
              </a:spcAft>
              <a:buClr>
                <a:schemeClr val="dk2"/>
              </a:buClr>
              <a:buSzPts val="1400"/>
              <a:buFont typeface="Montserrat"/>
              <a:buAutoNum type="arabicPeriod"/>
            </a:pPr>
            <a:r>
              <a:rPr lang="en-GB" sz="1400">
                <a:solidFill>
                  <a:schemeClr val="dk2"/>
                </a:solidFill>
                <a:latin typeface="Montserrat"/>
                <a:ea typeface="Montserrat"/>
                <a:cs typeface="Montserrat"/>
                <a:sym typeface="Montserrat"/>
              </a:rPr>
              <a:t>Implement more efficient and accurate model</a:t>
            </a:r>
            <a:endParaRPr sz="1400">
              <a:solidFill>
                <a:schemeClr val="dk2"/>
              </a:solidFill>
              <a:latin typeface="Montserrat"/>
              <a:ea typeface="Montserrat"/>
              <a:cs typeface="Montserrat"/>
              <a:sym typeface="Montserrat"/>
            </a:endParaRPr>
          </a:p>
          <a:p>
            <a:pPr indent="-317500" lvl="0" marL="457200" rtl="0" algn="just">
              <a:spcBef>
                <a:spcPts val="0"/>
              </a:spcBef>
              <a:spcAft>
                <a:spcPts val="0"/>
              </a:spcAft>
              <a:buClr>
                <a:schemeClr val="dk2"/>
              </a:buClr>
              <a:buSzPts val="1400"/>
              <a:buFont typeface="Montserrat"/>
              <a:buAutoNum type="arabicPeriod"/>
            </a:pPr>
            <a:r>
              <a:rPr lang="en-GB" sz="1400">
                <a:solidFill>
                  <a:schemeClr val="dk2"/>
                </a:solidFill>
                <a:latin typeface="Montserrat"/>
                <a:ea typeface="Montserrat"/>
                <a:cs typeface="Montserrat"/>
                <a:sym typeface="Montserrat"/>
              </a:rPr>
              <a:t>Use another </a:t>
            </a:r>
            <a:r>
              <a:rPr lang="en-GB" sz="1400">
                <a:solidFill>
                  <a:schemeClr val="dk2"/>
                </a:solidFill>
                <a:latin typeface="Montserrat"/>
                <a:ea typeface="Montserrat"/>
                <a:cs typeface="Montserrat"/>
                <a:sym typeface="Montserrat"/>
              </a:rPr>
              <a:t>training</a:t>
            </a:r>
            <a:r>
              <a:rPr lang="en-GB" sz="1400">
                <a:solidFill>
                  <a:schemeClr val="dk2"/>
                </a:solidFill>
                <a:latin typeface="Montserrat"/>
                <a:ea typeface="Montserrat"/>
                <a:cs typeface="Montserrat"/>
                <a:sym typeface="Montserrat"/>
              </a:rPr>
              <a:t>  set to get better performance while training.If we use better training dataset or more no of audio clips to train model it’ll yield a better results.</a:t>
            </a:r>
            <a:endParaRPr sz="1400">
              <a:solidFill>
                <a:schemeClr val="dk2"/>
              </a:solidFill>
              <a:latin typeface="Montserrat"/>
              <a:ea typeface="Montserrat"/>
              <a:cs typeface="Montserrat"/>
              <a:sym typeface="Montserrat"/>
            </a:endParaRPr>
          </a:p>
          <a:p>
            <a:pPr indent="-317500" lvl="0" marL="457200" rtl="0" algn="just">
              <a:spcBef>
                <a:spcPts val="0"/>
              </a:spcBef>
              <a:spcAft>
                <a:spcPts val="0"/>
              </a:spcAft>
              <a:buClr>
                <a:schemeClr val="dk2"/>
              </a:buClr>
              <a:buSzPts val="1400"/>
              <a:buFont typeface="Montserrat"/>
              <a:buAutoNum type="arabicPeriod"/>
            </a:pPr>
            <a:r>
              <a:rPr lang="en-GB" sz="1400">
                <a:solidFill>
                  <a:schemeClr val="dk2"/>
                </a:solidFill>
                <a:latin typeface="Montserrat"/>
                <a:ea typeface="Montserrat"/>
                <a:cs typeface="Montserrat"/>
                <a:sym typeface="Montserrat"/>
              </a:rPr>
              <a:t>This kind of models can be used in </a:t>
            </a:r>
            <a:r>
              <a:rPr lang="en-GB" sz="1400">
                <a:solidFill>
                  <a:schemeClr val="dk2"/>
                </a:solidFill>
                <a:latin typeface="Montserrat"/>
                <a:ea typeface="Montserrat"/>
                <a:cs typeface="Montserrat"/>
                <a:sym typeface="Montserrat"/>
              </a:rPr>
              <a:t>surveillance</a:t>
            </a:r>
            <a:r>
              <a:rPr lang="en-GB" sz="1400">
                <a:solidFill>
                  <a:schemeClr val="dk2"/>
                </a:solidFill>
                <a:latin typeface="Montserrat"/>
                <a:ea typeface="Montserrat"/>
                <a:cs typeface="Montserrat"/>
                <a:sym typeface="Montserrat"/>
              </a:rPr>
              <a:t> systems  in future ,which will help to build better surveillance systems in future</a:t>
            </a:r>
            <a:endParaRPr sz="1400">
              <a:solidFill>
                <a:schemeClr val="dk2"/>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60"/>
              <a:buNone/>
            </a:pPr>
            <a:r>
              <a:rPr lang="en-GB" sz="2440"/>
              <a:t>Conclusion :</a:t>
            </a:r>
            <a:endParaRPr sz="2440"/>
          </a:p>
        </p:txBody>
      </p:sp>
      <p:sp>
        <p:nvSpPr>
          <p:cNvPr id="246" name="Google Shape;246;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solidFill>
                  <a:schemeClr val="dk2"/>
                </a:solidFill>
                <a:latin typeface="Montserrat"/>
                <a:ea typeface="Montserrat"/>
                <a:cs typeface="Montserrat"/>
                <a:sym typeface="Montserrat"/>
              </a:rPr>
              <a:t>Audio processing is a vast field to study in future.Audio classification is  complex and many problems should be considered while working .In contrast to this w</a:t>
            </a:r>
            <a:r>
              <a:rPr lang="en-GB" sz="1400">
                <a:solidFill>
                  <a:schemeClr val="dk2"/>
                </a:solidFill>
                <a:latin typeface="Montserrat"/>
                <a:ea typeface="Montserrat"/>
                <a:cs typeface="Montserrat"/>
                <a:sym typeface="Montserrat"/>
              </a:rPr>
              <a:t>e have worked on solving the problem of recognizing various audio files mostly related to a child care center using machine learning.</a:t>
            </a:r>
            <a:endParaRPr sz="1400">
              <a:solidFill>
                <a:schemeClr val="dk2"/>
              </a:solidFill>
              <a:latin typeface="Montserrat"/>
              <a:ea typeface="Montserrat"/>
              <a:cs typeface="Montserrat"/>
              <a:sym typeface="Montserrat"/>
            </a:endParaRPr>
          </a:p>
          <a:p>
            <a:pPr indent="0" lvl="0" marL="0" rtl="0" algn="just">
              <a:lnSpc>
                <a:spcPct val="115000"/>
              </a:lnSpc>
              <a:spcBef>
                <a:spcPts val="1200"/>
              </a:spcBef>
              <a:spcAft>
                <a:spcPts val="1200"/>
              </a:spcAft>
              <a:buSzPts val="1300"/>
              <a:buNone/>
            </a:pPr>
            <a:r>
              <a:rPr lang="en-GB" sz="1400">
                <a:solidFill>
                  <a:schemeClr val="dk2"/>
                </a:solidFill>
                <a:latin typeface="Montserrat"/>
                <a:ea typeface="Montserrat"/>
                <a:cs typeface="Montserrat"/>
                <a:sym typeface="Montserrat"/>
              </a:rPr>
              <a:t> So, We have built a generative model for the purpose of audio recognition using CNN and a basic system based on model which will determine various audio files based on the input given to the system.</a:t>
            </a:r>
            <a:endParaRPr sz="1400">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GB"/>
              <a:t>Introduction :</a:t>
            </a:r>
            <a:endParaRPr/>
          </a:p>
        </p:txBody>
      </p:sp>
      <p:sp>
        <p:nvSpPr>
          <p:cNvPr id="94" name="Google Shape;94;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GB" sz="1400">
                <a:solidFill>
                  <a:schemeClr val="dk2"/>
                </a:solidFill>
                <a:latin typeface="Montserrat"/>
                <a:ea typeface="Montserrat"/>
                <a:cs typeface="Montserrat"/>
                <a:sym typeface="Montserrat"/>
              </a:rPr>
              <a:t>Monitoring human and social activities is becoming increasingly pervasive in our living environments. Automated systems, that use multimodal techniques employing both video and audio information, have recently gained importance. When visual cues cannot reliably recognize the activities (events) and environments/contexts, audio cues are complementary to visual cues. The information collected from a semantic audio analysis can be beneficial and related applications such as analyzing and forecasting patterns of events, classifying/searching audio records, customer alerts, and robot navigation.</a:t>
            </a:r>
            <a:endParaRPr sz="1400">
              <a:solidFill>
                <a:schemeClr val="dk2"/>
              </a:solidFill>
              <a:latin typeface="Montserrat"/>
              <a:ea typeface="Montserrat"/>
              <a:cs typeface="Montserrat"/>
              <a:sym typeface="Montserrat"/>
            </a:endParaRPr>
          </a:p>
          <a:p>
            <a:pPr indent="0" lvl="0" marL="0" rtl="0" algn="l">
              <a:lnSpc>
                <a:spcPct val="115000"/>
              </a:lnSpc>
              <a:spcBef>
                <a:spcPts val="1200"/>
              </a:spcBef>
              <a:spcAft>
                <a:spcPts val="1200"/>
              </a:spcAft>
              <a:buSzPts val="1300"/>
              <a:buNone/>
            </a:pPr>
            <a:r>
              <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297500" y="393750"/>
            <a:ext cx="70389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0" lang="en-GB" sz="2400"/>
              <a:t>References:</a:t>
            </a:r>
            <a:endParaRPr b="0" sz="2400"/>
          </a:p>
        </p:txBody>
      </p:sp>
      <p:sp>
        <p:nvSpPr>
          <p:cNvPr id="252" name="Google Shape;252;p32"/>
          <p:cNvSpPr txBox="1"/>
          <p:nvPr>
            <p:ph idx="4294967295" type="body"/>
          </p:nvPr>
        </p:nvSpPr>
        <p:spPr>
          <a:xfrm>
            <a:off x="1127850" y="1288975"/>
            <a:ext cx="7501800" cy="3681000"/>
          </a:xfrm>
          <a:prstGeom prst="rect">
            <a:avLst/>
          </a:prstGeom>
          <a:noFill/>
          <a:ln>
            <a:noFill/>
          </a:ln>
        </p:spPr>
        <p:txBody>
          <a:bodyPr anchorCtr="0" anchor="t" bIns="91425" lIns="91425" spcFirstLastPara="1" rIns="91425" wrap="square" tIns="91425">
            <a:noAutofit/>
          </a:bodyPr>
          <a:lstStyle/>
          <a:p>
            <a:pPr indent="-285750" lvl="0" marL="457200" rtl="0" algn="just">
              <a:lnSpc>
                <a:spcPct val="115000"/>
              </a:lnSpc>
              <a:spcBef>
                <a:spcPts val="0"/>
              </a:spcBef>
              <a:spcAft>
                <a:spcPts val="0"/>
              </a:spcAft>
              <a:buClr>
                <a:schemeClr val="dk2"/>
              </a:buClr>
              <a:buSzPts val="900"/>
              <a:buFont typeface="Montserrat"/>
              <a:buChar char="●"/>
            </a:pPr>
            <a:r>
              <a:rPr lang="en-GB" sz="900">
                <a:solidFill>
                  <a:schemeClr val="dk2"/>
                </a:solidFill>
                <a:latin typeface="Montserrat"/>
                <a:ea typeface="Montserrat"/>
                <a:cs typeface="Montserrat"/>
                <a:sym typeface="Montserrat"/>
              </a:rPr>
              <a:t>•N. Takahashi, M. Gygli , and L. Van Gool, “AENET: Learning deep audio features for video analysis,” IEEE Transactions on Multimedia, vol. 20, no. 3, pp. 513 524, 2018.</a:t>
            </a:r>
            <a:endParaRPr sz="900">
              <a:solidFill>
                <a:schemeClr val="dk2"/>
              </a:solidFill>
              <a:latin typeface="Montserrat"/>
              <a:ea typeface="Montserrat"/>
              <a:cs typeface="Montserrat"/>
              <a:sym typeface="Montserrat"/>
            </a:endParaRPr>
          </a:p>
          <a:p>
            <a:pPr indent="-285750" lvl="0" marL="457200" rtl="0" algn="just">
              <a:lnSpc>
                <a:spcPct val="115000"/>
              </a:lnSpc>
              <a:spcBef>
                <a:spcPts val="0"/>
              </a:spcBef>
              <a:spcAft>
                <a:spcPts val="0"/>
              </a:spcAft>
              <a:buClr>
                <a:schemeClr val="dk2"/>
              </a:buClr>
              <a:buSzPts val="900"/>
              <a:buFont typeface="Montserrat"/>
              <a:buChar char="●"/>
            </a:pPr>
            <a:r>
              <a:rPr lang="en-GB" sz="900">
                <a:solidFill>
                  <a:schemeClr val="dk2"/>
                </a:solidFill>
                <a:latin typeface="Montserrat"/>
                <a:ea typeface="Montserrat"/>
                <a:cs typeface="Montserrat"/>
                <a:sym typeface="Montserrat"/>
              </a:rPr>
              <a:t>•Generative Model Driven Representation Learning in a Hybrid Framework for Environmental Audio Scene and Sound Event Recognition. S.L.Jayalakshmi, S.Chandrakala. IEEE Transactions on Multimedia ( Volume:22, Issue: 1 , Jan.</a:t>
            </a:r>
            <a:endParaRPr sz="900">
              <a:solidFill>
                <a:schemeClr val="dk2"/>
              </a:solidFill>
              <a:latin typeface="Montserrat"/>
              <a:ea typeface="Montserrat"/>
              <a:cs typeface="Montserrat"/>
              <a:sym typeface="Montserrat"/>
            </a:endParaRPr>
          </a:p>
          <a:p>
            <a:pPr indent="-285750" lvl="0" marL="457200" rtl="0" algn="just">
              <a:lnSpc>
                <a:spcPct val="115000"/>
              </a:lnSpc>
              <a:spcBef>
                <a:spcPts val="0"/>
              </a:spcBef>
              <a:spcAft>
                <a:spcPts val="0"/>
              </a:spcAft>
              <a:buClr>
                <a:schemeClr val="dk2"/>
              </a:buClr>
              <a:buSzPts val="900"/>
              <a:buFont typeface="Montserrat"/>
              <a:buChar char="●"/>
            </a:pPr>
            <a:r>
              <a:rPr lang="en-GB" sz="900">
                <a:solidFill>
                  <a:schemeClr val="dk2"/>
                </a:solidFill>
                <a:latin typeface="Montserrat"/>
                <a:ea typeface="Montserrat"/>
                <a:cs typeface="Montserrat"/>
                <a:sym typeface="Montserrat"/>
              </a:rPr>
              <a:t>•Q. Kong, Y. Xu, I. Sobieraj, W. Wang, and M. D. Plumbley , “Sound event detection and time frequency segmentation from weakly labeled data,” IEEE/ACM Transactions on Audio, Speech and Language Processing (TASLP), vol. 27, no. 4, pp. 777 787, 2019.</a:t>
            </a:r>
            <a:endParaRPr sz="900">
              <a:solidFill>
                <a:schemeClr val="dk2"/>
              </a:solidFill>
              <a:latin typeface="Montserrat"/>
              <a:ea typeface="Montserrat"/>
              <a:cs typeface="Montserrat"/>
              <a:sym typeface="Montserrat"/>
            </a:endParaRPr>
          </a:p>
          <a:p>
            <a:pPr indent="-285750" lvl="0" marL="457200" rtl="0" algn="just">
              <a:lnSpc>
                <a:spcPct val="115000"/>
              </a:lnSpc>
              <a:spcBef>
                <a:spcPts val="0"/>
              </a:spcBef>
              <a:spcAft>
                <a:spcPts val="0"/>
              </a:spcAft>
              <a:buClr>
                <a:schemeClr val="dk2"/>
              </a:buClr>
              <a:buSzPts val="900"/>
              <a:buFont typeface="Montserrat"/>
              <a:buChar char="●"/>
            </a:pPr>
            <a:r>
              <a:rPr lang="en-GB" sz="900">
                <a:solidFill>
                  <a:schemeClr val="dk2"/>
                </a:solidFill>
                <a:latin typeface="Montserrat"/>
                <a:ea typeface="Montserrat"/>
                <a:cs typeface="Montserrat"/>
                <a:sym typeface="Montserrat"/>
              </a:rPr>
              <a:t>J. Ren, X. Jiang, J. Yuan, and N. Magnenat Thalmann, “Sound event classification using robust texture features for robot hearing.” IEEE Trans. Multimedia, vol. 19, no. 3, pp. 447458, 2017.</a:t>
            </a:r>
            <a:endParaRPr sz="900">
              <a:solidFill>
                <a:schemeClr val="dk2"/>
              </a:solidFill>
              <a:latin typeface="Montserrat"/>
              <a:ea typeface="Montserrat"/>
              <a:cs typeface="Montserrat"/>
              <a:sym typeface="Montserrat"/>
            </a:endParaRPr>
          </a:p>
          <a:p>
            <a:pPr indent="-285750" lvl="0" marL="457200" rtl="0" algn="just">
              <a:lnSpc>
                <a:spcPct val="115000"/>
              </a:lnSpc>
              <a:spcBef>
                <a:spcPts val="0"/>
              </a:spcBef>
              <a:spcAft>
                <a:spcPts val="0"/>
              </a:spcAft>
              <a:buClr>
                <a:schemeClr val="dk2"/>
              </a:buClr>
              <a:buSzPts val="900"/>
              <a:buFont typeface="Montserrat"/>
              <a:buChar char="●"/>
            </a:pPr>
            <a:r>
              <a:rPr lang="en-GB" sz="900">
                <a:solidFill>
                  <a:schemeClr val="dk2"/>
                </a:solidFill>
                <a:latin typeface="Montserrat"/>
                <a:ea typeface="Montserrat"/>
                <a:cs typeface="Montserrat"/>
                <a:sym typeface="Montserrat"/>
              </a:rPr>
              <a:t>•L. Jing, B. Liu, J. Choi, A. Janin, J. Bernd, M. W. Mahoney, and G. Friedland, “DCAR: A discriminative and compact audio representation for audio processing,” IEEE Transactions on Multimedia, vol. 19, no. 12, pp. 2637 2650, 2017.</a:t>
            </a:r>
            <a:endParaRPr sz="900">
              <a:solidFill>
                <a:schemeClr val="dk2"/>
              </a:solidFill>
              <a:latin typeface="Montserrat"/>
              <a:ea typeface="Montserrat"/>
              <a:cs typeface="Montserrat"/>
              <a:sym typeface="Montserrat"/>
            </a:endParaRPr>
          </a:p>
          <a:p>
            <a:pPr indent="-285750" lvl="0" marL="457200" rtl="0" algn="just">
              <a:lnSpc>
                <a:spcPct val="115000"/>
              </a:lnSpc>
              <a:spcBef>
                <a:spcPts val="0"/>
              </a:spcBef>
              <a:spcAft>
                <a:spcPts val="0"/>
              </a:spcAft>
              <a:buClr>
                <a:schemeClr val="dk2"/>
              </a:buClr>
              <a:buSzPts val="900"/>
              <a:buFont typeface="Montserrat"/>
              <a:buChar char="●"/>
            </a:pPr>
            <a:r>
              <a:rPr lang="en-GB" sz="900">
                <a:solidFill>
                  <a:schemeClr val="dk2"/>
                </a:solidFill>
                <a:latin typeface="Montserrat"/>
                <a:ea typeface="Montserrat"/>
                <a:cs typeface="Montserrat"/>
                <a:sym typeface="Montserrat"/>
              </a:rPr>
              <a:t>•H. Malik, “Acoustic environment identification and its applications to audio forensics,”IEEE Transactions on Information Forensics and Security, vol. 8, no. 11, pp. 1827 1837,2013.</a:t>
            </a:r>
            <a:endParaRPr sz="900">
              <a:solidFill>
                <a:schemeClr val="dk2"/>
              </a:solidFill>
              <a:latin typeface="Montserrat"/>
              <a:ea typeface="Montserrat"/>
              <a:cs typeface="Montserrat"/>
              <a:sym typeface="Montserrat"/>
            </a:endParaRPr>
          </a:p>
          <a:p>
            <a:pPr indent="-285750" lvl="0" marL="457200" rtl="0" algn="just">
              <a:lnSpc>
                <a:spcPct val="115000"/>
              </a:lnSpc>
              <a:spcBef>
                <a:spcPts val="0"/>
              </a:spcBef>
              <a:spcAft>
                <a:spcPts val="0"/>
              </a:spcAft>
              <a:buClr>
                <a:schemeClr val="dk2"/>
              </a:buClr>
              <a:buSzPts val="900"/>
              <a:buFont typeface="Montserrat"/>
              <a:buChar char="●"/>
            </a:pPr>
            <a:r>
              <a:rPr lang="en-GB" sz="900">
                <a:solidFill>
                  <a:schemeClr val="dk2"/>
                </a:solidFill>
                <a:latin typeface="Montserrat"/>
                <a:ea typeface="Montserrat"/>
                <a:cs typeface="Montserrat"/>
                <a:sym typeface="Montserrat"/>
              </a:rPr>
              <a:t>•D. Stowell, D. Giannoulis, E. Benetos , M. Lagrange, and M. Plumbley , “Detection and classification of acoustic scenes and events,” IEEE Transactions on Multimedia, vol. 17, no.10, pp. 1733 1746, 2015.</a:t>
            </a:r>
            <a:endParaRPr sz="900">
              <a:solidFill>
                <a:schemeClr val="dk2"/>
              </a:solidFill>
              <a:latin typeface="Montserrat"/>
              <a:ea typeface="Montserrat"/>
              <a:cs typeface="Montserrat"/>
              <a:sym typeface="Montserrat"/>
            </a:endParaRPr>
          </a:p>
          <a:p>
            <a:pPr indent="-285750" lvl="0" marL="457200" rtl="0" algn="just">
              <a:lnSpc>
                <a:spcPct val="115000"/>
              </a:lnSpc>
              <a:spcBef>
                <a:spcPts val="0"/>
              </a:spcBef>
              <a:spcAft>
                <a:spcPts val="0"/>
              </a:spcAft>
              <a:buClr>
                <a:schemeClr val="dk2"/>
              </a:buClr>
              <a:buSzPts val="900"/>
              <a:buFont typeface="Montserrat"/>
              <a:buChar char="●"/>
            </a:pPr>
            <a:r>
              <a:rPr lang="en-GB" sz="900">
                <a:solidFill>
                  <a:schemeClr val="dk2"/>
                </a:solidFill>
                <a:latin typeface="Montserrat"/>
                <a:ea typeface="Montserrat"/>
                <a:cs typeface="Montserrat"/>
                <a:sym typeface="Montserrat"/>
              </a:rPr>
              <a:t>•G. Mafra, N. Duong, A. Ozerov, and P. Perez , “Acoustic scene classification: an evaluation of an extremely compact feature representation,” in Detection and Classification of Acoustic Scenes and Events, 2016.</a:t>
            </a:r>
            <a:endParaRPr sz="900">
              <a:solidFill>
                <a:schemeClr val="dk2"/>
              </a:solidFill>
              <a:latin typeface="Montserrat"/>
              <a:ea typeface="Montserrat"/>
              <a:cs typeface="Montserrat"/>
              <a:sym typeface="Montserrat"/>
            </a:endParaRPr>
          </a:p>
          <a:p>
            <a:pPr indent="-285750" lvl="0" marL="457200" rtl="0" algn="just">
              <a:lnSpc>
                <a:spcPct val="115000"/>
              </a:lnSpc>
              <a:spcBef>
                <a:spcPts val="0"/>
              </a:spcBef>
              <a:spcAft>
                <a:spcPts val="0"/>
              </a:spcAft>
              <a:buClr>
                <a:schemeClr val="dk2"/>
              </a:buClr>
              <a:buSzPts val="900"/>
              <a:buFont typeface="Montserrat"/>
              <a:buChar char="●"/>
            </a:pPr>
            <a:r>
              <a:rPr lang="en-GB" sz="900">
                <a:solidFill>
                  <a:schemeClr val="dk2"/>
                </a:solidFill>
                <a:latin typeface="Montserrat"/>
                <a:ea typeface="Montserrat"/>
                <a:cs typeface="Montserrat"/>
                <a:sym typeface="Montserrat"/>
              </a:rPr>
              <a:t>•Y Xu, Q. Huang, W. Wang, P. Foster, S. Sigtia , P. J. Jackson, and M. Plumbley ,“Unsupervised feature learning based on deep models for environmental audio tagging,”IEEE/ACM Transactions on Audio, Speech, and Language Processing, vol. 25, no. 6, pp.1230 1241, 2017.</a:t>
            </a:r>
            <a:endParaRPr sz="900">
              <a:solidFill>
                <a:schemeClr val="dk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729450" y="1524450"/>
            <a:ext cx="7688400" cy="251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0" lang="en-GB" sz="2400">
                <a:latin typeface="Montserrat"/>
                <a:ea typeface="Montserrat"/>
                <a:cs typeface="Montserrat"/>
                <a:sym typeface="Montserrat"/>
              </a:rPr>
              <a:t>Presented By :</a:t>
            </a:r>
            <a:endParaRPr b="0" sz="2400">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0" sz="2400">
              <a:latin typeface="Montserrat"/>
              <a:ea typeface="Montserrat"/>
              <a:cs typeface="Montserrat"/>
              <a:sym typeface="Montserrat"/>
            </a:endParaRPr>
          </a:p>
          <a:p>
            <a:pPr indent="-381000" lvl="0" marL="457200" rtl="0" algn="ctr">
              <a:lnSpc>
                <a:spcPct val="100000"/>
              </a:lnSpc>
              <a:spcBef>
                <a:spcPts val="0"/>
              </a:spcBef>
              <a:spcAft>
                <a:spcPts val="0"/>
              </a:spcAft>
              <a:buSzPts val="2400"/>
              <a:buFont typeface="Montserrat"/>
              <a:buAutoNum type="arabicPeriod"/>
            </a:pPr>
            <a:r>
              <a:rPr b="0" lang="en-GB" sz="2400">
                <a:latin typeface="Montserrat"/>
                <a:ea typeface="Montserrat"/>
                <a:cs typeface="Montserrat"/>
                <a:sym typeface="Montserrat"/>
              </a:rPr>
              <a:t>Shubham Thombare</a:t>
            </a:r>
            <a:endParaRPr b="0" sz="2400">
              <a:latin typeface="Montserrat"/>
              <a:ea typeface="Montserrat"/>
              <a:cs typeface="Montserrat"/>
              <a:sym typeface="Montserrat"/>
            </a:endParaRPr>
          </a:p>
          <a:p>
            <a:pPr indent="0" lvl="0" marL="0" rtl="0" algn="ctr">
              <a:lnSpc>
                <a:spcPct val="100000"/>
              </a:lnSpc>
              <a:spcBef>
                <a:spcPts val="0"/>
              </a:spcBef>
              <a:spcAft>
                <a:spcPts val="0"/>
              </a:spcAft>
              <a:buSzPts val="2800"/>
              <a:buNone/>
            </a:pPr>
            <a:r>
              <a:rPr b="0" lang="en-GB" sz="2400">
                <a:latin typeface="Montserrat"/>
                <a:ea typeface="Montserrat"/>
                <a:cs typeface="Montserrat"/>
                <a:sym typeface="Montserrat"/>
              </a:rPr>
              <a:t>2. Kunal Sonar</a:t>
            </a:r>
            <a:endParaRPr b="0" sz="2400">
              <a:latin typeface="Montserrat"/>
              <a:ea typeface="Montserrat"/>
              <a:cs typeface="Montserrat"/>
              <a:sym typeface="Montserrat"/>
            </a:endParaRPr>
          </a:p>
          <a:p>
            <a:pPr indent="0" lvl="0" marL="0" rtl="0" algn="ctr">
              <a:lnSpc>
                <a:spcPct val="100000"/>
              </a:lnSpc>
              <a:spcBef>
                <a:spcPts val="0"/>
              </a:spcBef>
              <a:spcAft>
                <a:spcPts val="0"/>
              </a:spcAft>
              <a:buSzPts val="2800"/>
              <a:buNone/>
            </a:pPr>
            <a:r>
              <a:rPr b="0" lang="en-GB" sz="2400">
                <a:latin typeface="Montserrat"/>
                <a:ea typeface="Montserrat"/>
                <a:cs typeface="Montserrat"/>
                <a:sym typeface="Montserrat"/>
              </a:rPr>
              <a:t>3. Ankush Soni</a:t>
            </a:r>
            <a:endParaRPr b="0" sz="2400">
              <a:latin typeface="Montserrat"/>
              <a:ea typeface="Montserrat"/>
              <a:cs typeface="Montserrat"/>
              <a:sym typeface="Montserrat"/>
            </a:endParaRPr>
          </a:p>
          <a:p>
            <a:pPr indent="0" lvl="0" marL="0" rtl="0" algn="ctr">
              <a:lnSpc>
                <a:spcPct val="100000"/>
              </a:lnSpc>
              <a:spcBef>
                <a:spcPts val="0"/>
              </a:spcBef>
              <a:spcAft>
                <a:spcPts val="0"/>
              </a:spcAft>
              <a:buSzPts val="2800"/>
              <a:buNone/>
            </a:pPr>
            <a:r>
              <a:rPr b="0" lang="en-GB" sz="2400">
                <a:latin typeface="Montserrat"/>
                <a:ea typeface="Montserrat"/>
                <a:cs typeface="Montserrat"/>
                <a:sym typeface="Montserrat"/>
              </a:rPr>
              <a:t>4. Vishal Kajale</a:t>
            </a:r>
            <a:endParaRPr b="0" sz="24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729450" y="1313750"/>
            <a:ext cx="7688400" cy="240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GB" sz="3000"/>
              <a:t>Thank You!</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GB"/>
              <a:t>Problem Statement :</a:t>
            </a:r>
            <a:endParaRPr/>
          </a:p>
        </p:txBody>
      </p:sp>
      <p:sp>
        <p:nvSpPr>
          <p:cNvPr id="100" name="Google Shape;100;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solidFill>
                  <a:schemeClr val="dk2"/>
                </a:solidFill>
                <a:latin typeface="Montserrat"/>
                <a:ea typeface="Montserrat"/>
                <a:cs typeface="Montserrat"/>
                <a:sym typeface="Montserrat"/>
              </a:rPr>
              <a:t>Build an environmental audio scene and event recognition system which recognizes scenes and events solely on the basis of audio. And classify the given audio event and audio scene on the basis of its credibility towards children which helps to understand impact of the event on children.</a:t>
            </a:r>
            <a:endParaRPr sz="1400">
              <a:solidFill>
                <a:schemeClr val="dk2"/>
              </a:solidFill>
              <a:latin typeface="Montserrat"/>
              <a:ea typeface="Montserrat"/>
              <a:cs typeface="Montserrat"/>
              <a:sym typeface="Montserrat"/>
            </a:endParaRPr>
          </a:p>
          <a:p>
            <a:pPr indent="0" lvl="0" marL="0" rtl="0" algn="l">
              <a:lnSpc>
                <a:spcPct val="115000"/>
              </a:lnSpc>
              <a:spcBef>
                <a:spcPts val="1200"/>
              </a:spcBef>
              <a:spcAft>
                <a:spcPts val="1200"/>
              </a:spcAft>
              <a:buSzPts val="1300"/>
              <a:buNone/>
            </a:pPr>
            <a:r>
              <a:t/>
            </a: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GB"/>
              <a:t>Objective :</a:t>
            </a:r>
            <a:endParaRPr/>
          </a:p>
        </p:txBody>
      </p:sp>
      <p:sp>
        <p:nvSpPr>
          <p:cNvPr id="106" name="Google Shape;106;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GB" sz="1400">
                <a:solidFill>
                  <a:schemeClr val="dk2"/>
                </a:solidFill>
                <a:latin typeface="Montserrat"/>
                <a:ea typeface="Montserrat"/>
                <a:cs typeface="Montserrat"/>
                <a:sym typeface="Montserrat"/>
              </a:rPr>
              <a:t>1. Recognizing scene of the environment in child</a:t>
            </a:r>
            <a:endParaRPr sz="1400">
              <a:solidFill>
                <a:schemeClr val="dk2"/>
              </a:solidFill>
              <a:latin typeface="Montserrat"/>
              <a:ea typeface="Montserrat"/>
              <a:cs typeface="Montserrat"/>
              <a:sym typeface="Montserrat"/>
            </a:endParaRPr>
          </a:p>
          <a:p>
            <a:pPr indent="0" lvl="0" marL="0" rtl="0" algn="just">
              <a:lnSpc>
                <a:spcPct val="115000"/>
              </a:lnSpc>
              <a:spcBef>
                <a:spcPts val="1200"/>
              </a:spcBef>
              <a:spcAft>
                <a:spcPts val="0"/>
              </a:spcAft>
              <a:buSzPts val="1300"/>
              <a:buNone/>
            </a:pPr>
            <a:r>
              <a:rPr lang="en-GB" sz="1400">
                <a:solidFill>
                  <a:schemeClr val="dk2"/>
                </a:solidFill>
                <a:latin typeface="Montserrat"/>
                <a:ea typeface="Montserrat"/>
                <a:cs typeface="Montserrat"/>
                <a:sym typeface="Montserrat"/>
              </a:rPr>
              <a:t>care center,  elder homes, orphanages.</a:t>
            </a:r>
            <a:endParaRPr sz="1400">
              <a:solidFill>
                <a:schemeClr val="dk2"/>
              </a:solidFill>
              <a:latin typeface="Montserrat"/>
              <a:ea typeface="Montserrat"/>
              <a:cs typeface="Montserrat"/>
              <a:sym typeface="Montserrat"/>
            </a:endParaRPr>
          </a:p>
          <a:p>
            <a:pPr indent="0" lvl="0" marL="0" rtl="0" algn="just">
              <a:lnSpc>
                <a:spcPct val="115000"/>
              </a:lnSpc>
              <a:spcBef>
                <a:spcPts val="1200"/>
              </a:spcBef>
              <a:spcAft>
                <a:spcPts val="0"/>
              </a:spcAft>
              <a:buSzPts val="1300"/>
              <a:buNone/>
            </a:pPr>
            <a:r>
              <a:rPr lang="en-GB" sz="1400">
                <a:solidFill>
                  <a:schemeClr val="dk2"/>
                </a:solidFill>
                <a:latin typeface="Montserrat"/>
                <a:ea typeface="Montserrat"/>
                <a:cs typeface="Montserrat"/>
                <a:sym typeface="Montserrat"/>
              </a:rPr>
              <a:t>2. Classify Sound event using Audio as the primary Information.</a:t>
            </a:r>
            <a:endParaRPr sz="1400">
              <a:solidFill>
                <a:schemeClr val="dk2"/>
              </a:solidFill>
              <a:latin typeface="Montserrat"/>
              <a:ea typeface="Montserrat"/>
              <a:cs typeface="Montserrat"/>
              <a:sym typeface="Montserrat"/>
            </a:endParaRPr>
          </a:p>
          <a:p>
            <a:pPr indent="0" lvl="0" marL="0" rtl="0" algn="just">
              <a:lnSpc>
                <a:spcPct val="115000"/>
              </a:lnSpc>
              <a:spcBef>
                <a:spcPts val="1200"/>
              </a:spcBef>
              <a:spcAft>
                <a:spcPts val="0"/>
              </a:spcAft>
              <a:buSzPts val="1300"/>
              <a:buNone/>
            </a:pPr>
            <a:r>
              <a:rPr lang="en-GB" sz="1400">
                <a:solidFill>
                  <a:schemeClr val="dk2"/>
                </a:solidFill>
                <a:latin typeface="Montserrat"/>
                <a:ea typeface="Montserrat"/>
                <a:cs typeface="Montserrat"/>
                <a:sym typeface="Montserrat"/>
              </a:rPr>
              <a:t>3. </a:t>
            </a:r>
            <a:r>
              <a:rPr lang="en-GB" sz="1400">
                <a:solidFill>
                  <a:schemeClr val="dk2"/>
                </a:solidFill>
                <a:latin typeface="Montserrat"/>
                <a:ea typeface="Montserrat"/>
                <a:cs typeface="Montserrat"/>
                <a:sym typeface="Montserrat"/>
              </a:rPr>
              <a:t>Label</a:t>
            </a:r>
            <a:r>
              <a:rPr lang="en-GB" sz="1400">
                <a:solidFill>
                  <a:schemeClr val="dk2"/>
                </a:solidFill>
                <a:latin typeface="Montserrat"/>
                <a:ea typeface="Montserrat"/>
                <a:cs typeface="Montserrat"/>
                <a:sym typeface="Montserrat"/>
              </a:rPr>
              <a:t> the scene using e</a:t>
            </a:r>
            <a:r>
              <a:rPr lang="en-GB" sz="1400">
                <a:solidFill>
                  <a:schemeClr val="dk2"/>
                </a:solidFill>
                <a:latin typeface="Montserrat"/>
                <a:ea typeface="Montserrat"/>
                <a:cs typeface="Montserrat"/>
                <a:sym typeface="Montserrat"/>
              </a:rPr>
              <a:t>nvironmental Audio Scene And Event Recognition</a:t>
            </a:r>
            <a:r>
              <a:rPr lang="en-GB" sz="1400">
                <a:solidFill>
                  <a:schemeClr val="dk2"/>
                </a:solidFill>
                <a:latin typeface="Montserrat"/>
                <a:ea typeface="Montserrat"/>
                <a:cs typeface="Montserrat"/>
                <a:sym typeface="Montserrat"/>
              </a:rPr>
              <a:t> .</a:t>
            </a:r>
            <a:endParaRPr sz="1400">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56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GB"/>
              <a:t>Scope : </a:t>
            </a:r>
            <a:endParaRPr/>
          </a:p>
        </p:txBody>
      </p:sp>
      <p:sp>
        <p:nvSpPr>
          <p:cNvPr id="112" name="Google Shape;112;p17"/>
          <p:cNvSpPr txBox="1"/>
          <p:nvPr>
            <p:ph idx="1" type="body"/>
          </p:nvPr>
        </p:nvSpPr>
        <p:spPr>
          <a:xfrm>
            <a:off x="729450" y="1697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Audio signal processing has a myriad of research problems to focus on.</a:t>
            </a:r>
            <a:endParaRPr sz="1400">
              <a:solidFill>
                <a:schemeClr val="dk2"/>
              </a:solidFill>
              <a:latin typeface="Montserrat"/>
              <a:ea typeface="Montserrat"/>
              <a:cs typeface="Montserrat"/>
              <a:sym typeface="Montserrat"/>
            </a:endParaRPr>
          </a:p>
          <a:p>
            <a:pPr indent="-317500" lvl="0" marL="457200" rtl="0" algn="just">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Scientists from NASA,ISRO and various private organizations are researching on audio everyday to find various ways to utilize it more efficiently.</a:t>
            </a:r>
            <a:endParaRPr sz="1400">
              <a:solidFill>
                <a:schemeClr val="dk2"/>
              </a:solidFill>
              <a:latin typeface="Montserrat"/>
              <a:ea typeface="Montserrat"/>
              <a:cs typeface="Montserrat"/>
              <a:sym typeface="Montserrat"/>
            </a:endParaRPr>
          </a:p>
          <a:p>
            <a:pPr indent="-317500" lvl="0" marL="457200" rtl="0" algn="just">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We have already seen some awesome products like real-time translators and personal assistants systems already. </a:t>
            </a:r>
            <a:endParaRPr sz="1400">
              <a:solidFill>
                <a:schemeClr val="dk2"/>
              </a:solidFill>
              <a:latin typeface="Montserrat"/>
              <a:ea typeface="Montserrat"/>
              <a:cs typeface="Montserrat"/>
              <a:sym typeface="Montserrat"/>
            </a:endParaRPr>
          </a:p>
          <a:p>
            <a:pPr indent="-317500" lvl="0" marL="457200" rtl="0" algn="just">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After research it’s quite fascinating the potential that audio processing holds.</a:t>
            </a:r>
            <a:endParaRPr sz="14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56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GB"/>
              <a:t>Technologies used :</a:t>
            </a:r>
            <a:endParaRPr/>
          </a:p>
        </p:txBody>
      </p:sp>
      <p:sp>
        <p:nvSpPr>
          <p:cNvPr id="118" name="Google Shape;118;p18"/>
          <p:cNvSpPr txBox="1"/>
          <p:nvPr>
            <p:ph idx="1" type="body"/>
          </p:nvPr>
        </p:nvSpPr>
        <p:spPr>
          <a:xfrm>
            <a:off x="729450" y="1697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2"/>
                </a:solidFill>
                <a:latin typeface="Montserrat"/>
                <a:ea typeface="Montserrat"/>
                <a:cs typeface="Montserrat"/>
                <a:sym typeface="Montserrat"/>
              </a:rPr>
              <a:t>1. </a:t>
            </a:r>
            <a:r>
              <a:rPr lang="en-GB" sz="1200">
                <a:solidFill>
                  <a:schemeClr val="dk2"/>
                </a:solidFill>
                <a:latin typeface="Montserrat"/>
                <a:ea typeface="Montserrat"/>
                <a:cs typeface="Montserrat"/>
                <a:sym typeface="Montserrat"/>
              </a:rPr>
              <a:t>Python 3.6 or more</a:t>
            </a:r>
            <a:endParaRPr sz="12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200">
                <a:solidFill>
                  <a:schemeClr val="dk2"/>
                </a:solidFill>
                <a:latin typeface="Montserrat"/>
                <a:ea typeface="Montserrat"/>
                <a:cs typeface="Montserrat"/>
                <a:sym typeface="Montserrat"/>
              </a:rPr>
              <a:t>2. </a:t>
            </a:r>
            <a:r>
              <a:rPr lang="en-GB" sz="1200">
                <a:solidFill>
                  <a:schemeClr val="dk2"/>
                </a:solidFill>
                <a:latin typeface="Montserrat"/>
                <a:ea typeface="Montserrat"/>
                <a:cs typeface="Montserrat"/>
                <a:sym typeface="Montserrat"/>
              </a:rPr>
              <a:t>Libraries &amp; packages :</a:t>
            </a:r>
            <a:endParaRPr sz="1200">
              <a:solidFill>
                <a:schemeClr val="dk2"/>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GB" sz="1200">
                <a:solidFill>
                  <a:schemeClr val="dk2"/>
                </a:solidFill>
                <a:latin typeface="Montserrat"/>
                <a:ea typeface="Montserrat"/>
                <a:cs typeface="Montserrat"/>
                <a:sym typeface="Montserrat"/>
              </a:rPr>
              <a:t>1. Tensorflow</a:t>
            </a:r>
            <a:endParaRPr sz="1200">
              <a:solidFill>
                <a:schemeClr val="dk2"/>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GB" sz="1200">
                <a:solidFill>
                  <a:schemeClr val="dk2"/>
                </a:solidFill>
                <a:latin typeface="Montserrat"/>
                <a:ea typeface="Montserrat"/>
                <a:cs typeface="Montserrat"/>
                <a:sym typeface="Montserrat"/>
              </a:rPr>
              <a:t>2. Keras</a:t>
            </a:r>
            <a:endParaRPr sz="1200">
              <a:solidFill>
                <a:schemeClr val="dk2"/>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GB" sz="1200">
                <a:solidFill>
                  <a:schemeClr val="dk2"/>
                </a:solidFill>
                <a:latin typeface="Montserrat"/>
                <a:ea typeface="Montserrat"/>
                <a:cs typeface="Montserrat"/>
                <a:sym typeface="Montserrat"/>
              </a:rPr>
              <a:t>3. Librosa</a:t>
            </a:r>
            <a:endParaRPr sz="1200">
              <a:solidFill>
                <a:schemeClr val="dk2"/>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200">
                <a:solidFill>
                  <a:schemeClr val="dk2"/>
                </a:solidFill>
                <a:latin typeface="Montserrat"/>
                <a:ea typeface="Montserrat"/>
                <a:cs typeface="Montserrat"/>
                <a:sym typeface="Montserrat"/>
              </a:rPr>
              <a:t>4. Numpy etc.,</a:t>
            </a:r>
            <a:endParaRPr sz="1200">
              <a:solidFill>
                <a:schemeClr val="dk2"/>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200">
                <a:solidFill>
                  <a:schemeClr val="dk2"/>
                </a:solidFill>
                <a:latin typeface="Montserrat"/>
                <a:ea typeface="Montserrat"/>
                <a:cs typeface="Montserrat"/>
                <a:sym typeface="Montserrat"/>
              </a:rPr>
              <a:t>3.Development Tools:</a:t>
            </a:r>
            <a:endParaRPr sz="1200">
              <a:solidFill>
                <a:schemeClr val="dk2"/>
              </a:solidFill>
              <a:latin typeface="Montserrat"/>
              <a:ea typeface="Montserrat"/>
              <a:cs typeface="Montserrat"/>
              <a:sym typeface="Montserrat"/>
            </a:endParaRPr>
          </a:p>
          <a:p>
            <a:pPr indent="0" lvl="0" marL="457200" rtl="0" algn="l">
              <a:lnSpc>
                <a:spcPct val="115000"/>
              </a:lnSpc>
              <a:spcBef>
                <a:spcPts val="1200"/>
              </a:spcBef>
              <a:spcAft>
                <a:spcPts val="1200"/>
              </a:spcAft>
              <a:buNone/>
            </a:pPr>
            <a:r>
              <a:rPr lang="en-GB" sz="1200">
                <a:solidFill>
                  <a:schemeClr val="dk2"/>
                </a:solidFill>
                <a:latin typeface="Montserrat"/>
                <a:ea typeface="Montserrat"/>
                <a:cs typeface="Montserrat"/>
                <a:sym typeface="Montserrat"/>
              </a:rPr>
              <a:t>1.Visual studio code</a:t>
            </a:r>
            <a:endParaRPr sz="1200">
              <a:solidFill>
                <a:schemeClr val="dk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632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GB"/>
              <a:t>Algorithms &amp; Models :</a:t>
            </a:r>
            <a:endParaRPr/>
          </a:p>
        </p:txBody>
      </p:sp>
      <p:sp>
        <p:nvSpPr>
          <p:cNvPr id="124" name="Google Shape;124;p19"/>
          <p:cNvSpPr txBox="1"/>
          <p:nvPr>
            <p:ph idx="1" type="body"/>
          </p:nvPr>
        </p:nvSpPr>
        <p:spPr>
          <a:xfrm>
            <a:off x="729450" y="17740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Model:</a:t>
            </a:r>
            <a:endParaRPr sz="1400">
              <a:solidFill>
                <a:schemeClr val="dk2"/>
              </a:solidFill>
              <a:latin typeface="Montserrat"/>
              <a:ea typeface="Montserrat"/>
              <a:cs typeface="Montserrat"/>
              <a:sym typeface="Montserrat"/>
            </a:endParaRPr>
          </a:p>
          <a:p>
            <a:pPr indent="-317500" lvl="2" marL="1371600" rtl="0" algn="l">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Sequential Model</a:t>
            </a:r>
            <a:endParaRPr sz="1400">
              <a:solidFill>
                <a:schemeClr val="dk2"/>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Algorithms:</a:t>
            </a:r>
            <a:endParaRPr sz="1400">
              <a:solidFill>
                <a:schemeClr val="dk2"/>
              </a:solidFill>
              <a:latin typeface="Montserrat"/>
              <a:ea typeface="Montserrat"/>
              <a:cs typeface="Montserrat"/>
              <a:sym typeface="Montserrat"/>
            </a:endParaRPr>
          </a:p>
          <a:p>
            <a:pPr indent="-317500" lvl="2" marL="1371600" rtl="0" algn="l">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Spectral gating algorithm</a:t>
            </a:r>
            <a:endParaRPr sz="1400">
              <a:solidFill>
                <a:schemeClr val="dk2"/>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Optimization Algorithm   : Adam Optimization Algorithm</a:t>
            </a:r>
            <a:endParaRPr sz="1400">
              <a:solidFill>
                <a:schemeClr val="dk2"/>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Activation Function : Relu,Softmax</a:t>
            </a:r>
            <a:endParaRPr sz="1400">
              <a:solidFill>
                <a:schemeClr val="dk2"/>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Loss function : Mean squared error</a:t>
            </a:r>
            <a:endParaRPr sz="140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556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GB"/>
              <a:t>Methodology :</a:t>
            </a:r>
            <a:endParaRPr/>
          </a:p>
        </p:txBody>
      </p:sp>
      <p:sp>
        <p:nvSpPr>
          <p:cNvPr id="130" name="Google Shape;130;p20"/>
          <p:cNvSpPr txBox="1"/>
          <p:nvPr>
            <p:ph idx="1" type="body"/>
          </p:nvPr>
        </p:nvSpPr>
        <p:spPr>
          <a:xfrm>
            <a:off x="1297500" y="1493200"/>
            <a:ext cx="7038900" cy="29112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Various Audio will be collected from the sound Events.</a:t>
            </a:r>
            <a:endParaRPr sz="1400">
              <a:solidFill>
                <a:schemeClr val="dk2"/>
              </a:solidFill>
              <a:latin typeface="Montserrat"/>
              <a:ea typeface="Montserrat"/>
              <a:cs typeface="Montserrat"/>
              <a:sym typeface="Montserrat"/>
            </a:endParaRPr>
          </a:p>
          <a:p>
            <a:pPr indent="-317500" lvl="0" marL="457200" rtl="0" algn="just">
              <a:lnSpc>
                <a:spcPct val="100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The Collected Audio will be sent for Noise Reduction by means of which we could get much clearer output.</a:t>
            </a:r>
            <a:endParaRPr sz="1400">
              <a:solidFill>
                <a:schemeClr val="dk2"/>
              </a:solidFill>
              <a:latin typeface="Montserrat"/>
              <a:ea typeface="Montserrat"/>
              <a:cs typeface="Montserrat"/>
              <a:sym typeface="Montserrat"/>
            </a:endParaRPr>
          </a:p>
          <a:p>
            <a:pPr indent="-317500" lvl="0" marL="457200" rtl="0" algn="just">
              <a:lnSpc>
                <a:spcPct val="100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Collected Noise free Sound is further processed to extract features of the Scenario, which could be determined by classifying sound into further subdomains.</a:t>
            </a:r>
            <a:endParaRPr sz="1400">
              <a:solidFill>
                <a:schemeClr val="dk2"/>
              </a:solidFill>
              <a:latin typeface="Montserrat"/>
              <a:ea typeface="Montserrat"/>
              <a:cs typeface="Montserrat"/>
              <a:sym typeface="Montserrat"/>
            </a:endParaRPr>
          </a:p>
          <a:p>
            <a:pPr indent="-317500" lvl="0" marL="457200" rtl="0" algn="just">
              <a:lnSpc>
                <a:spcPct val="100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These subdomains will help us to recognize various Scenes from which credibility of the situation can be understood.</a:t>
            </a:r>
            <a:endParaRPr sz="1400">
              <a:solidFill>
                <a:schemeClr val="dk2"/>
              </a:solidFill>
              <a:latin typeface="Montserrat"/>
              <a:ea typeface="Montserrat"/>
              <a:cs typeface="Montserrat"/>
              <a:sym typeface="Montserrat"/>
            </a:endParaRPr>
          </a:p>
          <a:p>
            <a:pPr indent="-317500" lvl="0" marL="457200" rtl="0" algn="just">
              <a:lnSpc>
                <a:spcPct val="100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If Situation tends to be some unethical, dangerous or could be accidental .</a:t>
            </a:r>
            <a:endParaRPr sz="1400">
              <a:solidFill>
                <a:schemeClr val="dk2"/>
              </a:solidFill>
              <a:latin typeface="Montserrat"/>
              <a:ea typeface="Montserrat"/>
              <a:cs typeface="Montserrat"/>
              <a:sym typeface="Montserrat"/>
            </a:endParaRPr>
          </a:p>
          <a:p>
            <a:pPr indent="-317500" lvl="0" marL="457200" rtl="0" algn="just">
              <a:lnSpc>
                <a:spcPct val="100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On behalf of which preventive measures could be taken.And further the Situation will be labelled to avoid repetition of such instance.</a:t>
            </a:r>
            <a:endParaRPr sz="1400">
              <a:solidFill>
                <a:schemeClr val="dk2"/>
              </a:solidFill>
              <a:latin typeface="Montserrat"/>
              <a:ea typeface="Montserrat"/>
              <a:cs typeface="Montserrat"/>
              <a:sym typeface="Montserrat"/>
            </a:endParaRPr>
          </a:p>
          <a:p>
            <a:pPr indent="-317500" lvl="0" marL="457200" rtl="0" algn="just">
              <a:lnSpc>
                <a:spcPct val="100000"/>
              </a:lnSpc>
              <a:spcBef>
                <a:spcPts val="0"/>
              </a:spcBef>
              <a:spcAft>
                <a:spcPts val="0"/>
              </a:spcAft>
              <a:buClr>
                <a:schemeClr val="dk2"/>
              </a:buClr>
              <a:buSzPts val="1400"/>
              <a:buFont typeface="Montserrat"/>
              <a:buChar char="●"/>
            </a:pPr>
            <a:r>
              <a:rPr lang="en-GB" sz="1400">
                <a:solidFill>
                  <a:schemeClr val="dk2"/>
                </a:solidFill>
                <a:latin typeface="Montserrat"/>
                <a:ea typeface="Montserrat"/>
                <a:cs typeface="Montserrat"/>
                <a:sym typeface="Montserrat"/>
              </a:rPr>
              <a:t>Situations will also be labelled if they are ethical or good for the premise.</a:t>
            </a:r>
            <a:endParaRPr sz="1500">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p:nvPr/>
        </p:nvSpPr>
        <p:spPr>
          <a:xfrm>
            <a:off x="3372575" y="892375"/>
            <a:ext cx="3374400" cy="3221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ph type="title"/>
          </p:nvPr>
        </p:nvSpPr>
        <p:spPr>
          <a:xfrm>
            <a:off x="459300" y="12750"/>
            <a:ext cx="7038900" cy="560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GB"/>
              <a:t>Workflow Diagram :</a:t>
            </a:r>
            <a:endParaRPr/>
          </a:p>
        </p:txBody>
      </p:sp>
      <p:sp>
        <p:nvSpPr>
          <p:cNvPr id="137" name="Google Shape;137;p21"/>
          <p:cNvSpPr/>
          <p:nvPr/>
        </p:nvSpPr>
        <p:spPr>
          <a:xfrm rot="-5400000">
            <a:off x="1239904" y="2386558"/>
            <a:ext cx="723033" cy="988440"/>
          </a:xfrm>
          <a:prstGeom prst="flowChartOffpageConnector">
            <a:avLst/>
          </a:prstGeom>
          <a:solidFill>
            <a:srgbClr val="49DC49"/>
          </a:solidFill>
          <a:ln cap="flat" cmpd="sng" w="9525">
            <a:solidFill>
              <a:srgbClr val="49DC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1"/>
          <p:cNvSpPr txBox="1"/>
          <p:nvPr/>
        </p:nvSpPr>
        <p:spPr>
          <a:xfrm>
            <a:off x="1170390" y="2701651"/>
            <a:ext cx="7908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Data Collection</a:t>
            </a:r>
            <a:endParaRPr b="1" i="0" sz="900" u="none" cap="none" strike="noStrike">
              <a:solidFill>
                <a:srgbClr val="000000"/>
              </a:solidFill>
              <a:latin typeface="Arial"/>
              <a:ea typeface="Arial"/>
              <a:cs typeface="Arial"/>
              <a:sym typeface="Arial"/>
            </a:endParaRPr>
          </a:p>
        </p:txBody>
      </p:sp>
      <p:sp>
        <p:nvSpPr>
          <p:cNvPr id="139" name="Google Shape;139;p21"/>
          <p:cNvSpPr/>
          <p:nvPr/>
        </p:nvSpPr>
        <p:spPr>
          <a:xfrm rot="-5400000">
            <a:off x="2374289" y="2386558"/>
            <a:ext cx="723033" cy="988440"/>
          </a:xfrm>
          <a:prstGeom prst="flowChartOffpageConnector">
            <a:avLst/>
          </a:prstGeom>
          <a:solidFill>
            <a:srgbClr val="49DC49"/>
          </a:solidFill>
          <a:ln cap="flat" cmpd="sng" w="9525">
            <a:solidFill>
              <a:srgbClr val="49DC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1"/>
          <p:cNvSpPr txBox="1"/>
          <p:nvPr/>
        </p:nvSpPr>
        <p:spPr>
          <a:xfrm>
            <a:off x="2304766" y="2421407"/>
            <a:ext cx="7908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Data Preprocessing &amp; Feature Extraction</a:t>
            </a:r>
            <a:endParaRPr b="1" i="0" sz="900" u="none" cap="none" strike="noStrike">
              <a:solidFill>
                <a:srgbClr val="000000"/>
              </a:solidFill>
              <a:latin typeface="Arial"/>
              <a:ea typeface="Arial"/>
              <a:cs typeface="Arial"/>
              <a:sym typeface="Arial"/>
            </a:endParaRPr>
          </a:p>
        </p:txBody>
      </p:sp>
      <p:sp>
        <p:nvSpPr>
          <p:cNvPr id="141" name="Google Shape;141;p21"/>
          <p:cNvSpPr/>
          <p:nvPr/>
        </p:nvSpPr>
        <p:spPr>
          <a:xfrm rot="-5400000">
            <a:off x="3584875" y="2386558"/>
            <a:ext cx="723033" cy="988440"/>
          </a:xfrm>
          <a:prstGeom prst="flowChartOffpageConnector">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1"/>
          <p:cNvSpPr txBox="1"/>
          <p:nvPr/>
        </p:nvSpPr>
        <p:spPr>
          <a:xfrm>
            <a:off x="3515350" y="2505525"/>
            <a:ext cx="7908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Data Split into training and test data</a:t>
            </a:r>
            <a:endParaRPr b="1" i="0" sz="900" u="none" cap="none" strike="noStrike">
              <a:solidFill>
                <a:srgbClr val="000000"/>
              </a:solidFill>
              <a:latin typeface="Arial"/>
              <a:ea typeface="Arial"/>
              <a:cs typeface="Arial"/>
              <a:sym typeface="Arial"/>
            </a:endParaRPr>
          </a:p>
        </p:txBody>
      </p:sp>
      <p:sp>
        <p:nvSpPr>
          <p:cNvPr id="143" name="Google Shape;143;p21"/>
          <p:cNvSpPr/>
          <p:nvPr/>
        </p:nvSpPr>
        <p:spPr>
          <a:xfrm rot="-5400000">
            <a:off x="4724088" y="2386558"/>
            <a:ext cx="723033" cy="988440"/>
          </a:xfrm>
          <a:prstGeom prst="flowChartOffpageConnector">
            <a:avLst/>
          </a:prstGeom>
          <a:solidFill>
            <a:srgbClr val="49DC49"/>
          </a:solidFill>
          <a:ln cap="flat" cmpd="sng" w="9525">
            <a:solidFill>
              <a:srgbClr val="49DC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txBox="1"/>
          <p:nvPr/>
        </p:nvSpPr>
        <p:spPr>
          <a:xfrm>
            <a:off x="4654574" y="2701651"/>
            <a:ext cx="7908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GB" sz="800" u="none" cap="none" strike="noStrike">
                <a:solidFill>
                  <a:srgbClr val="000000"/>
                </a:solidFill>
                <a:latin typeface="Arial"/>
                <a:ea typeface="Arial"/>
                <a:cs typeface="Arial"/>
                <a:sym typeface="Arial"/>
              </a:rPr>
              <a:t>ML Model training</a:t>
            </a:r>
            <a:endParaRPr b="1" i="0" sz="800" u="none" cap="none" strike="noStrike">
              <a:solidFill>
                <a:srgbClr val="000000"/>
              </a:solidFill>
              <a:latin typeface="Arial"/>
              <a:ea typeface="Arial"/>
              <a:cs typeface="Arial"/>
              <a:sym typeface="Arial"/>
            </a:endParaRPr>
          </a:p>
        </p:txBody>
      </p:sp>
      <p:sp>
        <p:nvSpPr>
          <p:cNvPr id="145" name="Google Shape;145;p21"/>
          <p:cNvSpPr/>
          <p:nvPr/>
        </p:nvSpPr>
        <p:spPr>
          <a:xfrm rot="-5400000">
            <a:off x="5863301" y="2386558"/>
            <a:ext cx="723033" cy="988440"/>
          </a:xfrm>
          <a:prstGeom prst="flowChartOffpageConnector">
            <a:avLst/>
          </a:prstGeom>
          <a:solidFill>
            <a:srgbClr val="49DC49"/>
          </a:solidFill>
          <a:ln cap="flat" cmpd="sng" w="9525">
            <a:solidFill>
              <a:srgbClr val="49DC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txBox="1"/>
          <p:nvPr/>
        </p:nvSpPr>
        <p:spPr>
          <a:xfrm>
            <a:off x="5722893" y="2701654"/>
            <a:ext cx="925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ML Model Validation</a:t>
            </a:r>
            <a:endParaRPr b="1" i="0" sz="900" u="none" cap="none" strike="noStrike">
              <a:solidFill>
                <a:srgbClr val="000000"/>
              </a:solidFill>
              <a:latin typeface="Arial"/>
              <a:ea typeface="Arial"/>
              <a:cs typeface="Arial"/>
              <a:sym typeface="Arial"/>
            </a:endParaRPr>
          </a:p>
        </p:txBody>
      </p:sp>
      <p:sp>
        <p:nvSpPr>
          <p:cNvPr id="147" name="Google Shape;147;p21"/>
          <p:cNvSpPr/>
          <p:nvPr/>
        </p:nvSpPr>
        <p:spPr>
          <a:xfrm rot="-5400000">
            <a:off x="8069314" y="2386558"/>
            <a:ext cx="723033" cy="988440"/>
          </a:xfrm>
          <a:prstGeom prst="flowChartOffpageConnector">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1"/>
          <p:cNvSpPr txBox="1"/>
          <p:nvPr/>
        </p:nvSpPr>
        <p:spPr>
          <a:xfrm>
            <a:off x="7860417" y="2701654"/>
            <a:ext cx="988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Deployment</a:t>
            </a:r>
            <a:endParaRPr b="1" i="0" sz="900" u="none" cap="none" strike="noStrike">
              <a:solidFill>
                <a:srgbClr val="000000"/>
              </a:solidFill>
              <a:latin typeface="Arial"/>
              <a:ea typeface="Arial"/>
              <a:cs typeface="Arial"/>
              <a:sym typeface="Arial"/>
            </a:endParaRPr>
          </a:p>
        </p:txBody>
      </p:sp>
      <p:sp>
        <p:nvSpPr>
          <p:cNvPr id="149" name="Google Shape;149;p21"/>
          <p:cNvSpPr/>
          <p:nvPr/>
        </p:nvSpPr>
        <p:spPr>
          <a:xfrm>
            <a:off x="4564905" y="1966325"/>
            <a:ext cx="700500" cy="3402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Training Dataset</a:t>
            </a:r>
            <a:endParaRPr b="1" i="0" sz="900" u="none" cap="none" strike="noStrike">
              <a:solidFill>
                <a:srgbClr val="000000"/>
              </a:solidFill>
              <a:latin typeface="Arial"/>
              <a:ea typeface="Arial"/>
              <a:cs typeface="Arial"/>
              <a:sym typeface="Arial"/>
            </a:endParaRPr>
          </a:p>
        </p:txBody>
      </p:sp>
      <p:sp>
        <p:nvSpPr>
          <p:cNvPr id="150" name="Google Shape;150;p21"/>
          <p:cNvSpPr/>
          <p:nvPr/>
        </p:nvSpPr>
        <p:spPr>
          <a:xfrm>
            <a:off x="5757842" y="1312587"/>
            <a:ext cx="700500" cy="3402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Testing Dataset</a:t>
            </a:r>
            <a:endParaRPr b="1" i="0" sz="900" u="none" cap="none" strike="noStrike">
              <a:solidFill>
                <a:srgbClr val="000000"/>
              </a:solidFill>
              <a:latin typeface="Arial"/>
              <a:ea typeface="Arial"/>
              <a:cs typeface="Arial"/>
              <a:sym typeface="Arial"/>
            </a:endParaRPr>
          </a:p>
        </p:txBody>
      </p:sp>
      <p:cxnSp>
        <p:nvCxnSpPr>
          <p:cNvPr id="151" name="Google Shape;151;p21"/>
          <p:cNvCxnSpPr>
            <a:endCxn id="149" idx="1"/>
          </p:cNvCxnSpPr>
          <p:nvPr/>
        </p:nvCxnSpPr>
        <p:spPr>
          <a:xfrm flipH="1" rot="10800000">
            <a:off x="3768105" y="2136425"/>
            <a:ext cx="796800" cy="382800"/>
          </a:xfrm>
          <a:prstGeom prst="bentConnector3">
            <a:avLst>
              <a:gd fmla="val 2551" name="adj1"/>
            </a:avLst>
          </a:prstGeom>
          <a:noFill/>
          <a:ln cap="flat" cmpd="sng" w="9525">
            <a:solidFill>
              <a:schemeClr val="dk2"/>
            </a:solidFill>
            <a:prstDash val="solid"/>
            <a:round/>
            <a:headEnd len="sm" w="sm" type="none"/>
            <a:tailEnd len="sm" w="sm" type="none"/>
          </a:ln>
        </p:spPr>
      </p:cxnSp>
      <p:cxnSp>
        <p:nvCxnSpPr>
          <p:cNvPr id="152" name="Google Shape;152;p21"/>
          <p:cNvCxnSpPr>
            <a:endCxn id="150" idx="1"/>
          </p:cNvCxnSpPr>
          <p:nvPr/>
        </p:nvCxnSpPr>
        <p:spPr>
          <a:xfrm flipH="1" rot="10800000">
            <a:off x="3512642" y="1482687"/>
            <a:ext cx="2245200" cy="1015200"/>
          </a:xfrm>
          <a:prstGeom prst="bentConnector3">
            <a:avLst>
              <a:gd fmla="val 452" name="adj1"/>
            </a:avLst>
          </a:prstGeom>
          <a:noFill/>
          <a:ln cap="flat" cmpd="sng" w="9525">
            <a:solidFill>
              <a:schemeClr val="dk2"/>
            </a:solidFill>
            <a:prstDash val="solid"/>
            <a:round/>
            <a:headEnd len="sm" w="sm" type="none"/>
            <a:tailEnd len="sm" w="sm" type="none"/>
          </a:ln>
        </p:spPr>
      </p:cxnSp>
      <p:cxnSp>
        <p:nvCxnSpPr>
          <p:cNvPr id="153" name="Google Shape;153;p21"/>
          <p:cNvCxnSpPr>
            <a:endCxn id="145" idx="3"/>
          </p:cNvCxnSpPr>
          <p:nvPr/>
        </p:nvCxnSpPr>
        <p:spPr>
          <a:xfrm>
            <a:off x="6147418" y="1668762"/>
            <a:ext cx="77400" cy="850500"/>
          </a:xfrm>
          <a:prstGeom prst="straightConnector1">
            <a:avLst/>
          </a:prstGeom>
          <a:noFill/>
          <a:ln cap="flat" cmpd="sng" w="9525">
            <a:solidFill>
              <a:schemeClr val="dk2"/>
            </a:solidFill>
            <a:prstDash val="solid"/>
            <a:round/>
            <a:headEnd len="sm" w="sm" type="none"/>
            <a:tailEnd len="sm" w="sm" type="none"/>
          </a:ln>
        </p:spPr>
      </p:cxnSp>
      <p:cxnSp>
        <p:nvCxnSpPr>
          <p:cNvPr id="154" name="Google Shape;154;p21"/>
          <p:cNvCxnSpPr>
            <a:stCxn id="149" idx="2"/>
            <a:endCxn id="143" idx="3"/>
          </p:cNvCxnSpPr>
          <p:nvPr/>
        </p:nvCxnSpPr>
        <p:spPr>
          <a:xfrm>
            <a:off x="4915155" y="2306525"/>
            <a:ext cx="170400" cy="212700"/>
          </a:xfrm>
          <a:prstGeom prst="straightConnector1">
            <a:avLst/>
          </a:prstGeom>
          <a:noFill/>
          <a:ln cap="flat" cmpd="sng" w="9525">
            <a:solidFill>
              <a:schemeClr val="dk2"/>
            </a:solidFill>
            <a:prstDash val="solid"/>
            <a:round/>
            <a:headEnd len="sm" w="sm" type="none"/>
            <a:tailEnd len="sm" w="sm" type="none"/>
          </a:ln>
        </p:spPr>
      </p:cxnSp>
      <p:sp>
        <p:nvSpPr>
          <p:cNvPr id="155" name="Google Shape;155;p21"/>
          <p:cNvSpPr/>
          <p:nvPr/>
        </p:nvSpPr>
        <p:spPr>
          <a:xfrm rot="2499351">
            <a:off x="4826368" y="4199938"/>
            <a:ext cx="320016" cy="285823"/>
          </a:xfrm>
          <a:prstGeom prst="halfFrame">
            <a:avLst>
              <a:gd fmla="val 33333" name="adj1"/>
              <a:gd fmla="val 33333"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1"/>
          <p:cNvSpPr/>
          <p:nvPr/>
        </p:nvSpPr>
        <p:spPr>
          <a:xfrm>
            <a:off x="4297025" y="4463675"/>
            <a:ext cx="1400100" cy="492600"/>
          </a:xfrm>
          <a:prstGeom prst="roundRect">
            <a:avLst>
              <a:gd fmla="val 16667"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Calibri"/>
                <a:ea typeface="Calibri"/>
                <a:cs typeface="Calibri"/>
                <a:sym typeface="Calibri"/>
              </a:rPr>
              <a:t>Model Building Phase</a:t>
            </a:r>
            <a:endParaRPr b="1" i="0" sz="1200" u="none" cap="none" strike="noStrike">
              <a:solidFill>
                <a:srgbClr val="000000"/>
              </a:solidFill>
              <a:latin typeface="Calibri"/>
              <a:ea typeface="Calibri"/>
              <a:cs typeface="Calibri"/>
              <a:sym typeface="Calibri"/>
            </a:endParaRPr>
          </a:p>
        </p:txBody>
      </p:sp>
      <p:sp>
        <p:nvSpPr>
          <p:cNvPr id="157" name="Google Shape;157;p21"/>
          <p:cNvSpPr/>
          <p:nvPr/>
        </p:nvSpPr>
        <p:spPr>
          <a:xfrm rot="-5400000">
            <a:off x="6926314" y="2386558"/>
            <a:ext cx="723033" cy="988440"/>
          </a:xfrm>
          <a:prstGeom prst="flowChartOffpageConnector">
            <a:avLst/>
          </a:prstGeom>
          <a:solidFill>
            <a:srgbClr val="49DC49"/>
          </a:solidFill>
          <a:ln cap="flat" cmpd="sng" w="9525">
            <a:solidFill>
              <a:srgbClr val="49DC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1"/>
          <p:cNvSpPr txBox="1"/>
          <p:nvPr/>
        </p:nvSpPr>
        <p:spPr>
          <a:xfrm>
            <a:off x="6717417" y="2701654"/>
            <a:ext cx="988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Predictions</a:t>
            </a:r>
            <a:endParaRPr b="1" i="0" sz="9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