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9"/>
  </p:notesMasterIdLst>
  <p:handoutMasterIdLst>
    <p:handoutMasterId r:id="rId79"/>
  </p:handoutMasterIdLst>
  <p:sldIdLst>
    <p:sldId id="256" r:id="rId4"/>
    <p:sldId id="367" r:id="rId5"/>
    <p:sldId id="366" r:id="rId6"/>
    <p:sldId id="368" r:id="rId7"/>
    <p:sldId id="369" r:id="rId8"/>
    <p:sldId id="430" r:id="rId9"/>
    <p:sldId id="370" r:id="rId10"/>
    <p:sldId id="566" r:id="rId11"/>
    <p:sldId id="432" r:id="rId12"/>
    <p:sldId id="431" r:id="rId13"/>
    <p:sldId id="434" r:id="rId14"/>
    <p:sldId id="433" r:id="rId15"/>
    <p:sldId id="435" r:id="rId16"/>
    <p:sldId id="436" r:id="rId17"/>
    <p:sldId id="438" r:id="rId18"/>
    <p:sldId id="439" r:id="rId19"/>
    <p:sldId id="441" r:id="rId20"/>
    <p:sldId id="440" r:id="rId21"/>
    <p:sldId id="501" r:id="rId22"/>
    <p:sldId id="502" r:id="rId23"/>
    <p:sldId id="503" r:id="rId24"/>
    <p:sldId id="504" r:id="rId25"/>
    <p:sldId id="505" r:id="rId26"/>
    <p:sldId id="506" r:id="rId27"/>
    <p:sldId id="507" r:id="rId28"/>
    <p:sldId id="642" r:id="rId30"/>
    <p:sldId id="643" r:id="rId31"/>
    <p:sldId id="644" r:id="rId32"/>
    <p:sldId id="508" r:id="rId33"/>
    <p:sldId id="703" r:id="rId34"/>
    <p:sldId id="706" r:id="rId35"/>
    <p:sldId id="707" r:id="rId36"/>
    <p:sldId id="708" r:id="rId37"/>
    <p:sldId id="709" r:id="rId38"/>
    <p:sldId id="710" r:id="rId39"/>
    <p:sldId id="711" r:id="rId40"/>
    <p:sldId id="712" r:id="rId41"/>
    <p:sldId id="713" r:id="rId42"/>
    <p:sldId id="714" r:id="rId43"/>
    <p:sldId id="715" r:id="rId44"/>
    <p:sldId id="773" r:id="rId45"/>
    <p:sldId id="774" r:id="rId46"/>
    <p:sldId id="775" r:id="rId47"/>
    <p:sldId id="776" r:id="rId48"/>
    <p:sldId id="778" r:id="rId49"/>
    <p:sldId id="779" r:id="rId50"/>
    <p:sldId id="780" r:id="rId51"/>
    <p:sldId id="777" r:id="rId52"/>
    <p:sldId id="781" r:id="rId53"/>
    <p:sldId id="782" r:id="rId54"/>
    <p:sldId id="783" r:id="rId55"/>
    <p:sldId id="784" r:id="rId56"/>
    <p:sldId id="785" r:id="rId57"/>
    <p:sldId id="786" r:id="rId58"/>
    <p:sldId id="847" r:id="rId59"/>
    <p:sldId id="848" r:id="rId60"/>
    <p:sldId id="917" r:id="rId61"/>
    <p:sldId id="918" r:id="rId62"/>
    <p:sldId id="919" r:id="rId63"/>
    <p:sldId id="898" r:id="rId64"/>
    <p:sldId id="899" r:id="rId65"/>
    <p:sldId id="900" r:id="rId66"/>
    <p:sldId id="901" r:id="rId67"/>
    <p:sldId id="902" r:id="rId68"/>
    <p:sldId id="903" r:id="rId69"/>
    <p:sldId id="904" r:id="rId70"/>
    <p:sldId id="905" r:id="rId71"/>
    <p:sldId id="906" r:id="rId72"/>
    <p:sldId id="907" r:id="rId73"/>
    <p:sldId id="908" r:id="rId74"/>
    <p:sldId id="909" r:id="rId75"/>
    <p:sldId id="910" r:id="rId76"/>
    <p:sldId id="911" r:id="rId77"/>
    <p:sldId id="912" r:id="rId78"/>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1pPr>
    <a:lvl2pPr marL="457200" lvl="1"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66CC"/>
    <a:srgbClr val="FF6699"/>
    <a:srgbClr val="66FF66"/>
    <a:srgbClr val="99FF99"/>
    <a:srgbClr val="FFFF99"/>
    <a:srgbClr val="99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591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commentAuthors" Target="commentAuthors.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handoutMaster" Target="handoutMasters/handoutMaster1.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B0F6EACB-8851-4BAB-B6B6-0F5C279A00DB}"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475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2827B2-F8C0-48A0-BB0B-D3B97CAC6F99}"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dirty="0">
                <a:latin typeface="Verdana" panose="020B0604030504040204" pitchFamily="34" charset="0"/>
              </a:rPr>
            </a:fld>
            <a:endParaRPr lang="en-US" dirty="0">
              <a:latin typeface="Verdana" panose="020B060403050404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algn="r">
              <a:buNone/>
            </a:pPr>
            <a:fld id="{9A0DB2DC-4C9A-4742-B13C-FB6460FD3503}" type="slidenum">
              <a:rPr lang="en-US" altLang="en-US" dirty="0"/>
            </a:fld>
            <a:endParaRPr lang="en-US"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B5FE434D-0184-4923-A792-5CAD186606BB}"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Rectangle 2"/>
          <p:cNvSpPr>
            <a:spLocks noGrp="1" noChangeArrowheads="1"/>
          </p:cNvSpPr>
          <p:nvPr>
            <p:ph type="ctrTitle"/>
          </p:nvPr>
        </p:nvSpPr>
        <p:spPr bwMode="auto">
          <a:xfrm>
            <a:off x="539750" y="1603375"/>
            <a:ext cx="6477000" cy="1828800"/>
          </a:xfrm>
          <a:ln>
            <a:miter lim="800000"/>
          </a:ln>
          <a:effectLst/>
          <a:sp3d prstMaterial="plastic"/>
        </p:spPr>
        <p:txBody>
          <a:bodyPr vert="horz" wrap="square" lIns="91440" tIns="45720" rIns="91440" bIns="45720" numCol="1" anchor="b" anchorCtr="0" compatLnSpc="1">
            <a:normAutofit/>
            <a:scene3d>
              <a:camera prst="orthographicFront"/>
              <a:lightRig rig="soft" dir="t"/>
            </a:scene3d>
            <a:sp3d prstMaterial="softEdge">
              <a:bevelT w="25400" h="25400"/>
            </a:sp3d>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Virtualization </a:t>
            </a:r>
            <a:endPar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14339" name="Rectangle 3"/>
          <p:cNvSpPr>
            <a:spLocks noGrp="1"/>
          </p:cNvSpPr>
          <p:nvPr>
            <p:ph type="subTitle"/>
          </p:nvPr>
        </p:nvSpPr>
        <p:spPr>
          <a:xfrm>
            <a:off x="762000" y="3733800"/>
            <a:ext cx="7556500" cy="1131888"/>
          </a:xfrm>
        </p:spPr>
        <p:txBody>
          <a:bodyPr vert="horz" wrap="square" lIns="45720" tIns="45720" rIns="45720" bIns="45720" anchor="t" anchorCtr="0"/>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eaLnBrk="1" hangingPunct="1">
              <a:lnSpc>
                <a:spcPct val="80000"/>
              </a:lnSpc>
            </a:pPr>
            <a:r>
              <a:rPr lang="en-US" sz="1600" dirty="0">
                <a:solidFill>
                  <a:schemeClr val="tx2"/>
                </a:solidFill>
              </a:rPr>
              <a:t>Dr.</a:t>
            </a:r>
            <a:r>
              <a:rPr sz="1600" dirty="0">
                <a:solidFill>
                  <a:schemeClr val="tx2"/>
                </a:solidFill>
              </a:rPr>
              <a:t> </a:t>
            </a:r>
            <a:r>
              <a:rPr lang="en-US" sz="1600" dirty="0">
                <a:solidFill>
                  <a:schemeClr val="tx2"/>
                </a:solidFill>
              </a:rPr>
              <a:t>Prashant B Jawade</a:t>
            </a:r>
            <a:endParaRPr lang="en-US" sz="1600" dirty="0">
              <a:solidFill>
                <a:schemeClr val="tx2"/>
              </a:solidFill>
            </a:endParaRPr>
          </a:p>
          <a:p>
            <a:pPr lvl="0" eaLnBrk="1" hangingPunct="1">
              <a:lnSpc>
                <a:spcPct val="80000"/>
              </a:lnSpc>
            </a:pPr>
            <a:r>
              <a:rPr sz="1600" dirty="0">
                <a:solidFill>
                  <a:schemeClr val="tx2"/>
                </a:solidFill>
              </a:rPr>
              <a:t>Dept of CSE</a:t>
            </a:r>
            <a:endParaRPr sz="1600" dirty="0">
              <a:solidFill>
                <a:schemeClr val="tx2"/>
              </a:solidFill>
            </a:endParaRPr>
          </a:p>
          <a:p>
            <a:pPr lvl="0" eaLnBrk="1" hangingPunct="1">
              <a:lnSpc>
                <a:spcPct val="80000"/>
              </a:lnSpc>
            </a:pPr>
            <a:r>
              <a:rPr lang="en-US" sz="1600" dirty="0">
                <a:solidFill>
                  <a:schemeClr val="tx2"/>
                </a:solidFill>
              </a:rPr>
              <a:t>Government College of Engineering, Nagpur</a:t>
            </a:r>
            <a:endParaRPr lang="en-US" sz="1600" dirty="0">
              <a:solidFill>
                <a:schemeClr val="tx2"/>
              </a:solidFill>
            </a:endParaRPr>
          </a:p>
        </p:txBody>
      </p:sp>
      <p:sp>
        <p:nvSpPr>
          <p:cNvPr id="14340" name="Rectangle 7"/>
          <p:cNvSpPr txBox="1">
            <a:spLocks noGrp="1"/>
          </p:cNvSpPr>
          <p:nvPr>
            <p:ph type="sldNum" sz="quarter" idx="12"/>
          </p:nvPr>
        </p:nvSpPr>
        <p:spPr/>
        <p:txBody>
          <a:bodyPr anchor="b" anchorCtr="0"/>
          <a:lstStyle>
            <a:lvl1pPr marL="0" lvl="0" indent="0" algn="ctr" defTabSz="914400" rtl="0" eaLnBrk="0" fontAlgn="base" latinLnBrk="0" hangingPunct="0">
              <a:lnSpc>
                <a:spcPct val="100000"/>
              </a:lnSpc>
              <a:spcBef>
                <a:spcPct val="0"/>
              </a:spcBef>
              <a:spcAft>
                <a:spcPct val="0"/>
              </a:spcAft>
              <a:buNone/>
              <a:defRPr sz="1000" b="0" i="0" u="none" kern="1200" baseline="0">
                <a:solidFill>
                  <a:schemeClr val="tx1"/>
                </a:solidFill>
                <a:latin typeface="Arial" panose="020B0604020202020204" pitchFamily="34" charset="0"/>
              </a:defRPr>
            </a:lvl1pPr>
            <a:lvl2pPr marL="457200" lvl="1"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10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altLang="en-US" dirty="0">
                <a:solidFill>
                  <a:srgbClr val="FFFFFF"/>
                </a:solidFill>
              </a:rPr>
            </a:fld>
            <a:endParaRPr lang="en-US" altLang="en-US" dirty="0">
              <a:solidFill>
                <a:srgbClr val="FFFFFF"/>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035" y="11430"/>
            <a:ext cx="8659495" cy="421005"/>
          </a:xfrm>
        </p:spPr>
        <p:txBody>
          <a:bodyPr/>
          <a:p>
            <a:pPr algn="l"/>
            <a:r>
              <a:rPr lang="en-US" sz="2400" b="1"/>
              <a:t> Server Virtualization</a:t>
            </a:r>
            <a:endParaRPr lang="en-US" sz="2400" b="1"/>
          </a:p>
        </p:txBody>
      </p:sp>
      <p:sp>
        <p:nvSpPr>
          <p:cNvPr id="3" name="Text Placeholder 2"/>
          <p:cNvSpPr>
            <a:spLocks noGrp="1"/>
          </p:cNvSpPr>
          <p:nvPr>
            <p:ph type="body" idx="1"/>
          </p:nvPr>
        </p:nvSpPr>
        <p:spPr>
          <a:xfrm>
            <a:off x="25400" y="339725"/>
            <a:ext cx="9019540" cy="6391910"/>
          </a:xfrm>
        </p:spPr>
        <p:txBody>
          <a:bodyPr/>
          <a:p>
            <a:pPr marL="285750" indent="-285750" algn="just">
              <a:lnSpc>
                <a:spcPct val="100000"/>
              </a:lnSpc>
              <a:buFont typeface="Arial" panose="020B0604020202020204" pitchFamily="34" charset="0"/>
              <a:buChar char="•"/>
            </a:pPr>
            <a:r>
              <a:rPr lang="en-US" sz="2000">
                <a:solidFill>
                  <a:schemeClr val="tx1"/>
                </a:solidFill>
                <a:sym typeface="+mn-ea"/>
              </a:rPr>
              <a:t>is a kind of virtualization, used for</a:t>
            </a:r>
            <a:r>
              <a:rPr lang="en-US" sz="2000">
                <a:solidFill>
                  <a:srgbClr val="FF0000"/>
                </a:solidFill>
                <a:sym typeface="+mn-ea"/>
              </a:rPr>
              <a:t> masking of server resources, which includes number of physical servers, processors and operating systems.</a:t>
            </a:r>
            <a:endParaRPr lang="en-US" sz="2000">
              <a:solidFill>
                <a:srgbClr val="FF0000"/>
              </a:solidFill>
              <a:sym typeface="+mn-ea"/>
            </a:endParaRPr>
          </a:p>
          <a:p>
            <a:pPr marL="342900" indent="-342900" algn="just">
              <a:buFont typeface="Arial" panose="020B0604020202020204" pitchFamily="34" charset="0"/>
              <a:buChar char="•"/>
            </a:pPr>
            <a:r>
              <a:rPr lang="en-US" sz="2000">
                <a:solidFill>
                  <a:schemeClr val="tx1"/>
                </a:solidFill>
                <a:sym typeface="+mn-ea"/>
              </a:rPr>
              <a:t>The intention of using this method is to </a:t>
            </a:r>
            <a:r>
              <a:rPr lang="en-US" sz="2000">
                <a:solidFill>
                  <a:srgbClr val="FF0000"/>
                </a:solidFill>
                <a:sym typeface="+mn-ea"/>
              </a:rPr>
              <a:t>spare the complicated server resources and hence increasing the  sharing, utilization and maintaining the capacity of servers.</a:t>
            </a:r>
            <a:endParaRPr lang="en-US" sz="2000">
              <a:solidFill>
                <a:srgbClr val="FF0000"/>
              </a:solidFill>
            </a:endParaRPr>
          </a:p>
          <a:p>
            <a:pPr marL="342900" indent="-342900" algn="just">
              <a:buFont typeface="Arial" panose="020B0604020202020204" pitchFamily="34" charset="0"/>
              <a:buChar char="•"/>
            </a:pPr>
            <a:r>
              <a:rPr lang="en-US" sz="2000">
                <a:solidFill>
                  <a:schemeClr val="tx1"/>
                </a:solidFill>
              </a:rPr>
              <a:t>The newest major technology trend in the data centre is server virtualization.</a:t>
            </a:r>
            <a:endParaRPr lang="en-US" sz="2000">
              <a:solidFill>
                <a:schemeClr val="tx1"/>
              </a:solidFill>
            </a:endParaRPr>
          </a:p>
          <a:p>
            <a:pPr marL="285750" indent="-285750" algn="just">
              <a:lnSpc>
                <a:spcPct val="100000"/>
              </a:lnSpc>
              <a:buFont typeface="Arial" panose="020B0604020202020204" pitchFamily="34" charset="0"/>
              <a:buChar char="•"/>
            </a:pPr>
            <a:r>
              <a:rPr lang="en-US" sz="2000">
                <a:solidFill>
                  <a:schemeClr val="tx1"/>
                </a:solidFill>
              </a:rPr>
              <a:t> It will be the  highest-impact trend in IT infrastructure and operations </a:t>
            </a:r>
            <a:endParaRPr lang="en-US" sz="2000">
              <a:solidFill>
                <a:schemeClr val="tx1"/>
              </a:solidFill>
            </a:endParaRPr>
          </a:p>
          <a:p>
            <a:pPr marL="285750" indent="-285750" algn="just">
              <a:lnSpc>
                <a:spcPct val="100000"/>
              </a:lnSpc>
              <a:buFont typeface="Arial" panose="020B0604020202020204" pitchFamily="34" charset="0"/>
              <a:buChar char="•"/>
            </a:pPr>
            <a:r>
              <a:rPr lang="en-US" sz="2000">
                <a:solidFill>
                  <a:schemeClr val="tx1"/>
                </a:solidFill>
              </a:rPr>
              <a:t>It has both positive and enormous impacts on corporate power, cooling expenses and data centre capacity.</a:t>
            </a:r>
            <a:endParaRPr lang="en-US" sz="2000">
              <a:solidFill>
                <a:schemeClr val="tx1"/>
              </a:solidFill>
            </a:endParaRPr>
          </a:p>
          <a:p>
            <a:pPr marL="285750" indent="-285750" algn="just">
              <a:lnSpc>
                <a:spcPct val="100000"/>
              </a:lnSpc>
              <a:buFont typeface="Arial" panose="020B0604020202020204" pitchFamily="34" charset="0"/>
              <a:buChar char="•"/>
            </a:pPr>
            <a:r>
              <a:rPr lang="en-US" sz="2000">
                <a:solidFill>
                  <a:schemeClr val="tx1"/>
                </a:solidFill>
              </a:rPr>
              <a:t> It helps to extend the life time of data centres and even forced some huge organizations to close some of their data centres.</a:t>
            </a:r>
            <a:endParaRPr lang="en-US" sz="2000">
              <a:solidFill>
                <a:schemeClr val="tx1"/>
              </a:solidFill>
            </a:endParaRPr>
          </a:p>
          <a:p>
            <a:pPr marL="285750" indent="-285750" algn="just">
              <a:lnSpc>
                <a:spcPct val="100000"/>
              </a:lnSpc>
              <a:buFont typeface="Arial" panose="020B0604020202020204" pitchFamily="34" charset="0"/>
              <a:buChar char="•"/>
            </a:pPr>
            <a:r>
              <a:rPr lang="en-US" sz="2000">
                <a:solidFill>
                  <a:srgbClr val="FF0000"/>
                </a:solidFill>
              </a:rPr>
              <a:t>With server virtualization, a physical server can be partitioned into multiple virtual servers.</a:t>
            </a:r>
            <a:endParaRPr lang="en-US" sz="2000">
              <a:solidFill>
                <a:srgbClr val="FF0000"/>
              </a:solidFill>
            </a:endParaRPr>
          </a:p>
          <a:p>
            <a:pPr marL="285750" indent="-285750" algn="just">
              <a:lnSpc>
                <a:spcPct val="100000"/>
              </a:lnSpc>
              <a:buFont typeface="Arial" panose="020B0604020202020204" pitchFamily="34" charset="0"/>
              <a:buChar char="•"/>
            </a:pPr>
            <a:r>
              <a:rPr lang="en-US" sz="2000">
                <a:solidFill>
                  <a:schemeClr val="tx1"/>
                </a:solidFill>
              </a:rPr>
              <a:t> Each virtual server </a:t>
            </a:r>
            <a:r>
              <a:rPr lang="en-US" sz="2000">
                <a:solidFill>
                  <a:srgbClr val="FF0000"/>
                </a:solidFill>
              </a:rPr>
              <a:t>has its own operating system and applications and  </a:t>
            </a:r>
            <a:endParaRPr lang="en-US" sz="2000">
              <a:solidFill>
                <a:srgbClr val="FF0000"/>
              </a:solidFill>
            </a:endParaRPr>
          </a:p>
          <a:p>
            <a:pPr algn="just">
              <a:lnSpc>
                <a:spcPct val="100000"/>
              </a:lnSpc>
              <a:buFont typeface="Arial" panose="020B0604020202020204" pitchFamily="34" charset="0"/>
            </a:pPr>
            <a:r>
              <a:rPr lang="en-US" sz="2000">
                <a:solidFill>
                  <a:srgbClr val="FF0000"/>
                </a:solidFill>
              </a:rPr>
              <a:t>     acts as an individual server. </a:t>
            </a:r>
            <a:endParaRPr lang="en-US" sz="2000">
              <a:solidFill>
                <a:srgbClr val="FF0000"/>
              </a:solidFill>
            </a:endParaRPr>
          </a:p>
          <a:p>
            <a:pPr marL="285750" indent="-285750" algn="just">
              <a:lnSpc>
                <a:spcPct val="100000"/>
              </a:lnSpc>
              <a:buFont typeface="Arial" panose="020B0604020202020204" pitchFamily="34" charset="0"/>
              <a:buChar char="•"/>
            </a:pPr>
            <a:r>
              <a:rPr lang="en-US" sz="2000">
                <a:solidFill>
                  <a:schemeClr val="tx1"/>
                </a:solidFill>
              </a:rPr>
              <a:t>Because of this technology, one can complete his development using more </a:t>
            </a:r>
            <a:endParaRPr lang="en-US" sz="2000">
              <a:solidFill>
                <a:schemeClr val="tx1"/>
              </a:solidFill>
            </a:endParaRPr>
          </a:p>
          <a:p>
            <a:pPr algn="just">
              <a:lnSpc>
                <a:spcPct val="100000"/>
              </a:lnSpc>
              <a:buFont typeface="Arial" panose="020B0604020202020204" pitchFamily="34" charset="0"/>
            </a:pPr>
            <a:r>
              <a:rPr lang="en-US" sz="2000">
                <a:solidFill>
                  <a:schemeClr val="tx1"/>
                </a:solidFill>
              </a:rPr>
              <a:t>    operating systems on one server, supporting multiple business forms.</a:t>
            </a:r>
            <a:endParaRPr lang="en-US" sz="2000">
              <a:solidFill>
                <a:schemeClr val="tx1"/>
              </a:solidFill>
            </a:endParaRPr>
          </a:p>
          <a:p>
            <a:pPr>
              <a:lnSpc>
                <a:spcPct val="100000"/>
              </a:lnSpc>
              <a:buFont typeface="Arial" panose="020B0604020202020204" pitchFamily="34" charset="0"/>
            </a:pPr>
            <a:r>
              <a:rPr lang="en-US" sz="2000">
                <a:solidFill>
                  <a:srgbClr val="FF0000"/>
                </a:solidFill>
              </a:rPr>
              <a:t> </a:t>
            </a:r>
            <a:endParaRPr lang="en-US" sz="20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921000" y="3687445"/>
            <a:ext cx="2540000" cy="306705"/>
          </a:xfrm>
          <a:prstGeom prst="rect">
            <a:avLst/>
          </a:prstGeom>
          <a:noFill/>
        </p:spPr>
        <p:txBody>
          <a:bodyPr wrap="square" rtlCol="0" anchor="t">
            <a:spAutoFit/>
          </a:bodyPr>
          <a:p>
            <a:r>
              <a:rPr lang="en-US" sz="1400"/>
              <a:t>Fig. Server Virtualization</a:t>
            </a:r>
            <a:endParaRPr lang="en-US" sz="1400"/>
          </a:p>
        </p:txBody>
      </p:sp>
      <p:pic>
        <p:nvPicPr>
          <p:cNvPr id="7" name="Content Placeholder 6"/>
          <p:cNvPicPr>
            <a:picLocks noChangeAspect="1"/>
          </p:cNvPicPr>
          <p:nvPr>
            <p:ph idx="1"/>
          </p:nvPr>
        </p:nvPicPr>
        <p:blipFill>
          <a:blip r:embed="rId1"/>
          <a:stretch>
            <a:fillRect/>
          </a:stretch>
        </p:blipFill>
        <p:spPr>
          <a:xfrm>
            <a:off x="1938655" y="2895600"/>
            <a:ext cx="4505325" cy="3199130"/>
          </a:xfrm>
          <a:prstGeom prst="rect">
            <a:avLst/>
          </a:prstGeom>
          <a:noFill/>
          <a:ln w="9525">
            <a:noFill/>
          </a:ln>
        </p:spPr>
      </p:pic>
      <p:sp>
        <p:nvSpPr>
          <p:cNvPr id="3" name="Text Box 2"/>
          <p:cNvSpPr txBox="1"/>
          <p:nvPr/>
        </p:nvSpPr>
        <p:spPr>
          <a:xfrm>
            <a:off x="3456940" y="6374130"/>
            <a:ext cx="1615440" cy="245110"/>
          </a:xfrm>
          <a:prstGeom prst="rect">
            <a:avLst/>
          </a:prstGeom>
          <a:noFill/>
        </p:spPr>
        <p:txBody>
          <a:bodyPr wrap="none" rtlCol="0">
            <a:spAutoFit/>
          </a:bodyPr>
          <a:p>
            <a:r>
              <a:rPr lang="en-US"/>
              <a:t>Fig. Server  virtualization </a:t>
            </a:r>
            <a:endParaRPr lang="en-US"/>
          </a:p>
        </p:txBody>
      </p:sp>
      <p:sp>
        <p:nvSpPr>
          <p:cNvPr id="8" name="Text Box 7"/>
          <p:cNvSpPr txBox="1"/>
          <p:nvPr/>
        </p:nvSpPr>
        <p:spPr>
          <a:xfrm>
            <a:off x="158750" y="239395"/>
            <a:ext cx="8799830" cy="2461260"/>
          </a:xfrm>
          <a:prstGeom prst="rect">
            <a:avLst/>
          </a:prstGeom>
          <a:noFill/>
        </p:spPr>
        <p:txBody>
          <a:bodyPr wrap="square" rtlCol="0" anchor="t">
            <a:spAutoFit/>
          </a:bodyPr>
          <a:p>
            <a:pPr marL="285750" indent="-285750" algn="just">
              <a:lnSpc>
                <a:spcPct val="100000"/>
              </a:lnSpc>
              <a:buFont typeface="Arial" panose="020B0604020202020204" pitchFamily="34" charset="0"/>
              <a:buChar char="•"/>
            </a:pPr>
            <a:r>
              <a:rPr lang="en-US" sz="2200">
                <a:solidFill>
                  <a:srgbClr val="FF0000"/>
                </a:solidFill>
                <a:sym typeface="+mn-ea"/>
              </a:rPr>
              <a:t>Server  virtualization stacks multiple virtual workloads such as servers, applications that run on a single physical host. </a:t>
            </a:r>
            <a:endParaRPr lang="en-US" sz="2200">
              <a:solidFill>
                <a:srgbClr val="FF0000"/>
              </a:solidFill>
              <a:sym typeface="+mn-ea"/>
            </a:endParaRPr>
          </a:p>
          <a:p>
            <a:pPr algn="just">
              <a:lnSpc>
                <a:spcPct val="100000"/>
              </a:lnSpc>
              <a:buFont typeface="Arial" panose="020B0604020202020204" pitchFamily="34" charset="0"/>
            </a:pPr>
            <a:endParaRPr lang="en-US" sz="2200">
              <a:solidFill>
                <a:srgbClr val="FF0000"/>
              </a:solidFill>
            </a:endParaRPr>
          </a:p>
          <a:p>
            <a:pPr marL="285750" indent="-285750" algn="just">
              <a:lnSpc>
                <a:spcPct val="100000"/>
              </a:lnSpc>
              <a:buFont typeface="Arial" panose="020B0604020202020204" pitchFamily="34" charset="0"/>
              <a:buChar char="•"/>
            </a:pPr>
            <a:r>
              <a:rPr lang="en-US" sz="2200">
                <a:solidFill>
                  <a:srgbClr val="FF0000"/>
                </a:solidFill>
                <a:sym typeface="+mn-ea"/>
              </a:rPr>
              <a:t>Server virtualization softwares such as Hyper-V or VMware encapsulates  an operating system and its applications to run in isolated processors and memory spaces of  the host.</a:t>
            </a:r>
            <a:endParaRPr lang="en-US" sz="2200">
              <a:solidFill>
                <a:srgbClr val="FF0000"/>
              </a:solidFill>
            </a:endParaRPr>
          </a:p>
          <a:p>
            <a:pPr marL="285750" indent="-285750" algn="just">
              <a:lnSpc>
                <a:spcPct val="100000"/>
              </a:lnSpc>
              <a:buFont typeface="Arial" panose="020B0604020202020204" pitchFamily="34" charset="0"/>
              <a:buChar char="•"/>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390" y="266065"/>
            <a:ext cx="8968105" cy="6185535"/>
          </a:xfrm>
          <a:prstGeom prst="rect">
            <a:avLst/>
          </a:prstGeom>
          <a:noFill/>
        </p:spPr>
        <p:txBody>
          <a:bodyPr wrap="square" rtlCol="0" anchor="t">
            <a:spAutoFit/>
          </a:bodyPr>
          <a:p>
            <a:pPr marL="342900" indent="-342900" algn="just">
              <a:buFont typeface="Arial" panose="020B0604020202020204" pitchFamily="34" charset="0"/>
              <a:buChar char="•"/>
            </a:pPr>
            <a:r>
              <a:rPr lang="en-US" sz="2200"/>
              <a:t>Server virtualization </a:t>
            </a:r>
            <a:r>
              <a:rPr lang="en-US" sz="2200">
                <a:solidFill>
                  <a:srgbClr val="FF0000"/>
                </a:solidFill>
              </a:rPr>
              <a:t>masks the server resource which includes the servers, processors and operating systems from the server users. </a:t>
            </a:r>
            <a:endParaRPr lang="en-US" sz="2200">
              <a:solidFill>
                <a:srgbClr val="FF0000"/>
              </a:solidFill>
            </a:endParaRPr>
          </a:p>
          <a:p>
            <a:pPr algn="just">
              <a:buFont typeface="Arial" panose="020B0604020202020204" pitchFamily="34" charset="0"/>
            </a:pPr>
            <a:endParaRPr lang="en-US" sz="2200">
              <a:solidFill>
                <a:srgbClr val="FF0000"/>
              </a:solidFill>
            </a:endParaRPr>
          </a:p>
          <a:p>
            <a:pPr marL="342900" indent="-342900" algn="just">
              <a:buFont typeface="Arial" panose="020B0604020202020204" pitchFamily="34" charset="0"/>
              <a:buChar char="•"/>
            </a:pPr>
            <a:r>
              <a:rPr lang="en-US" sz="2200"/>
              <a:t>Server administrator isolates the application into many </a:t>
            </a:r>
            <a:endParaRPr lang="en-US" sz="2200"/>
          </a:p>
          <a:p>
            <a:pPr algn="just">
              <a:buFont typeface="Arial" panose="020B0604020202020204" pitchFamily="34" charset="0"/>
            </a:pPr>
            <a:r>
              <a:rPr lang="en-US" sz="2200"/>
              <a:t>    virtual environments.</a:t>
            </a:r>
            <a:endParaRPr lang="en-US" sz="2200"/>
          </a:p>
          <a:p>
            <a:pPr algn="just">
              <a:buFont typeface="Arial" panose="020B0604020202020204" pitchFamily="34" charset="0"/>
            </a:pPr>
            <a:endParaRPr lang="en-US" sz="2200"/>
          </a:p>
          <a:p>
            <a:pPr marL="342900" indent="-342900" algn="just">
              <a:buFont typeface="Arial" panose="020B0604020202020204" pitchFamily="34" charset="0"/>
              <a:buChar char="•"/>
            </a:pPr>
            <a:r>
              <a:rPr lang="en-US" sz="2200"/>
              <a:t>The virtual environments are called as guests, instances, containers or emulations.</a:t>
            </a:r>
            <a:endParaRPr lang="en-US" sz="2200"/>
          </a:p>
          <a:p>
            <a:pPr algn="just">
              <a:buFont typeface="Arial" panose="020B0604020202020204" pitchFamily="34" charset="0"/>
            </a:pPr>
            <a:endParaRPr lang="en-US" sz="2200"/>
          </a:p>
          <a:p>
            <a:pPr marL="342900" indent="-342900" algn="just">
              <a:buFont typeface="Arial" panose="020B0604020202020204" pitchFamily="34" charset="0"/>
              <a:buChar char="•"/>
            </a:pPr>
            <a:r>
              <a:rPr lang="en-US" sz="2200">
                <a:solidFill>
                  <a:srgbClr val="FF0000"/>
                </a:solidFill>
              </a:rPr>
              <a:t>It allows multiple applications to run on one server with equal importance.</a:t>
            </a:r>
            <a:endParaRPr lang="en-US" sz="2200">
              <a:solidFill>
                <a:srgbClr val="FF0000"/>
              </a:solidFill>
            </a:endParaRPr>
          </a:p>
          <a:p>
            <a:pPr algn="just">
              <a:buFont typeface="Arial" panose="020B0604020202020204" pitchFamily="34" charset="0"/>
            </a:pPr>
            <a:endParaRPr lang="en-US" sz="2200"/>
          </a:p>
          <a:p>
            <a:pPr marL="342900" indent="-342900" algn="just">
              <a:buFont typeface="Arial" panose="020B0604020202020204" pitchFamily="34" charset="0"/>
              <a:buChar char="•"/>
            </a:pPr>
            <a:r>
              <a:rPr lang="en-US" sz="2200"/>
              <a:t>Moreover, it permits one application to utilize resources across the company network. </a:t>
            </a:r>
            <a:endParaRPr lang="en-US" sz="2200"/>
          </a:p>
          <a:p>
            <a:pPr algn="just">
              <a:buFont typeface="Arial" panose="020B0604020202020204" pitchFamily="34" charset="0"/>
            </a:pPr>
            <a:endParaRPr lang="en-US" sz="2200"/>
          </a:p>
          <a:p>
            <a:pPr marL="342900" indent="-342900" algn="just">
              <a:buFont typeface="Arial" panose="020B0604020202020204" pitchFamily="34" charset="0"/>
              <a:buChar char="•"/>
            </a:pPr>
            <a:r>
              <a:rPr lang="en-US" sz="2200">
                <a:solidFill>
                  <a:srgbClr val="FF0000"/>
                </a:solidFill>
              </a:rPr>
              <a:t>Virtualization can allow applications to dynamically move from one physical server to another when the demands and </a:t>
            </a:r>
            <a:endParaRPr lang="en-US" sz="2200">
              <a:solidFill>
                <a:srgbClr val="FF0000"/>
              </a:solidFill>
            </a:endParaRPr>
          </a:p>
          <a:p>
            <a:pPr algn="just">
              <a:buFont typeface="Arial" panose="020B0604020202020204" pitchFamily="34" charset="0"/>
            </a:pPr>
            <a:r>
              <a:rPr lang="en-US" sz="2200">
                <a:solidFill>
                  <a:srgbClr val="FF0000"/>
                </a:solidFill>
              </a:rPr>
              <a:t>    resource availabilities vary, without service disturbance.</a:t>
            </a:r>
            <a:endParaRPr lang="en-US" sz="22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52400"/>
            <a:ext cx="7886700" cy="407035"/>
          </a:xfrm>
        </p:spPr>
        <p:txBody>
          <a:bodyPr/>
          <a:p>
            <a:pPr algn="l"/>
            <a:r>
              <a:rPr lang="en-US" sz="2400" b="1"/>
              <a:t>Need for Server Virtualization</a:t>
            </a:r>
            <a:endParaRPr lang="en-US" sz="2400" b="1"/>
          </a:p>
        </p:txBody>
      </p:sp>
      <p:sp>
        <p:nvSpPr>
          <p:cNvPr id="4" name="Text Box 3"/>
          <p:cNvSpPr txBox="1"/>
          <p:nvPr/>
        </p:nvSpPr>
        <p:spPr>
          <a:xfrm>
            <a:off x="46355" y="697865"/>
            <a:ext cx="8917940" cy="5939155"/>
          </a:xfrm>
          <a:prstGeom prst="rect">
            <a:avLst/>
          </a:prstGeom>
          <a:noFill/>
        </p:spPr>
        <p:txBody>
          <a:bodyPr wrap="square" rtlCol="0" anchor="t">
            <a:spAutoFit/>
          </a:bodyPr>
          <a:p>
            <a:pPr marL="342900" indent="-342900" algn="just">
              <a:lnSpc>
                <a:spcPct val="100000"/>
              </a:lnSpc>
              <a:buFont typeface="Arial" panose="020B0604020202020204" pitchFamily="34" charset="0"/>
              <a:buChar char="•"/>
            </a:pPr>
            <a:r>
              <a:rPr lang="en-US" sz="2000"/>
              <a:t>The need for server virtualization is consolidation, redundancy, legacy systems and migration.</a:t>
            </a:r>
            <a:endParaRPr lang="en-US" sz="2000"/>
          </a:p>
          <a:p>
            <a:pPr marL="342900" indent="-342900" algn="just">
              <a:lnSpc>
                <a:spcPct val="100000"/>
              </a:lnSpc>
              <a:buFont typeface="Arial" panose="020B0604020202020204" pitchFamily="34" charset="0"/>
              <a:buChar char="•"/>
            </a:pPr>
            <a:r>
              <a:rPr lang="en-US" sz="2000">
                <a:solidFill>
                  <a:srgbClr val="FF0000"/>
                </a:solidFill>
              </a:rPr>
              <a:t>Server virtualization reduces space through consolidation.</a:t>
            </a:r>
            <a:endParaRPr lang="en-US" sz="2000">
              <a:solidFill>
                <a:srgbClr val="FF0000"/>
              </a:solidFill>
            </a:endParaRPr>
          </a:p>
          <a:p>
            <a:pPr algn="just">
              <a:lnSpc>
                <a:spcPct val="100000"/>
              </a:lnSpc>
              <a:buFont typeface="Arial" panose="020B0604020202020204" pitchFamily="34" charset="0"/>
            </a:pPr>
            <a:endParaRPr lang="en-US" sz="2000">
              <a:solidFill>
                <a:srgbClr val="FF0000"/>
              </a:solidFill>
            </a:endParaRPr>
          </a:p>
          <a:p>
            <a:pPr marL="342900" indent="-342900" algn="just">
              <a:lnSpc>
                <a:spcPct val="100000"/>
              </a:lnSpc>
              <a:buFont typeface="Arial" panose="020B0604020202020204" pitchFamily="34" charset="0"/>
              <a:buChar char="•"/>
            </a:pPr>
            <a:r>
              <a:rPr lang="en-US" sz="2000"/>
              <a:t>For IT organizations that have large number of servers, the need for single physical space can decrease the workload.</a:t>
            </a:r>
            <a:endParaRPr lang="en-US" sz="2000"/>
          </a:p>
          <a:p>
            <a:pPr algn="just">
              <a:lnSpc>
                <a:spcPct val="100000"/>
              </a:lnSpc>
              <a:buFont typeface="Arial" panose="020B0604020202020204" pitchFamily="34" charset="0"/>
            </a:pPr>
            <a:endParaRPr lang="en-US" sz="2000"/>
          </a:p>
          <a:p>
            <a:pPr marL="342900" indent="-342900" algn="just">
              <a:lnSpc>
                <a:spcPct val="100000"/>
              </a:lnSpc>
              <a:buFont typeface="Arial" panose="020B0604020202020204" pitchFamily="34" charset="0"/>
              <a:buChar char="•"/>
            </a:pPr>
            <a:r>
              <a:rPr lang="en-US" sz="2000"/>
              <a:t>Server virtualization supports redundancy without purchasing more hardware.</a:t>
            </a:r>
            <a:endParaRPr lang="en-US" sz="2000"/>
          </a:p>
          <a:p>
            <a:pPr algn="just">
              <a:lnSpc>
                <a:spcPct val="100000"/>
              </a:lnSpc>
              <a:buFont typeface="Arial" panose="020B0604020202020204" pitchFamily="34" charset="0"/>
            </a:pPr>
            <a:endParaRPr lang="en-US" sz="2000"/>
          </a:p>
          <a:p>
            <a:pPr marL="342900" indent="-342900" algn="just">
              <a:lnSpc>
                <a:spcPct val="100000"/>
              </a:lnSpc>
              <a:buFont typeface="Arial" panose="020B0604020202020204" pitchFamily="34" charset="0"/>
              <a:buChar char="•"/>
            </a:pPr>
            <a:r>
              <a:rPr lang="en-US" sz="2000"/>
              <a:t>Legacy systems using server virtualization the outdated systems services can be virtualized, hence the programs work as if it is executed in old systems.</a:t>
            </a:r>
            <a:endParaRPr lang="en-US" sz="2000"/>
          </a:p>
          <a:p>
            <a:pPr algn="just">
              <a:lnSpc>
                <a:spcPct val="100000"/>
              </a:lnSpc>
              <a:buFont typeface="Arial" panose="020B0604020202020204" pitchFamily="34" charset="0"/>
            </a:pPr>
            <a:endParaRPr lang="en-US" sz="2000"/>
          </a:p>
          <a:p>
            <a:pPr marL="342900" indent="-342900" algn="just">
              <a:lnSpc>
                <a:spcPct val="100000"/>
              </a:lnSpc>
              <a:buFont typeface="Arial" panose="020B0604020202020204" pitchFamily="34" charset="0"/>
              <a:buChar char="•"/>
            </a:pPr>
            <a:r>
              <a:rPr lang="en-US" sz="2000"/>
              <a:t>Migration is a new trend in server virtualization. Migration moves a server environment from one place to another. </a:t>
            </a:r>
            <a:endParaRPr lang="en-US" sz="2000"/>
          </a:p>
          <a:p>
            <a:pPr algn="just">
              <a:lnSpc>
                <a:spcPct val="100000"/>
              </a:lnSpc>
              <a:buFont typeface="Arial" panose="020B0604020202020204" pitchFamily="34" charset="0"/>
            </a:pPr>
            <a:endParaRPr lang="en-US" sz="2000"/>
          </a:p>
          <a:p>
            <a:pPr marL="342900" indent="-342900" algn="just">
              <a:lnSpc>
                <a:spcPct val="100000"/>
              </a:lnSpc>
              <a:buFont typeface="Arial" panose="020B0604020202020204" pitchFamily="34" charset="0"/>
              <a:buChar char="•"/>
            </a:pPr>
            <a:r>
              <a:rPr lang="en-US" sz="2000"/>
              <a:t>With the help of suitable hardware and software, it is possible to </a:t>
            </a:r>
            <a:endParaRPr lang="en-US" sz="2000"/>
          </a:p>
          <a:p>
            <a:pPr algn="just">
              <a:lnSpc>
                <a:spcPct val="100000"/>
              </a:lnSpc>
              <a:buFont typeface="Arial" panose="020B0604020202020204" pitchFamily="34" charset="0"/>
            </a:pPr>
            <a:r>
              <a:rPr lang="en-US" sz="2000"/>
              <a:t>     migrate a virtual server from one physical machine to another in a network.</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3195" y="711835"/>
            <a:ext cx="8865235" cy="5631180"/>
          </a:xfrm>
          <a:prstGeom prst="rect">
            <a:avLst/>
          </a:prstGeom>
          <a:noFill/>
        </p:spPr>
        <p:txBody>
          <a:bodyPr wrap="square" rtlCol="0" anchor="t">
            <a:spAutoFit/>
          </a:bodyPr>
          <a:p>
            <a:pPr marL="342900" indent="-342900" algn="just">
              <a:buFont typeface="Arial" panose="020B0604020202020204" pitchFamily="34" charset="0"/>
              <a:buChar char="•"/>
            </a:pPr>
            <a:r>
              <a:rPr lang="en-US" sz="2000"/>
              <a:t>There are three ways to create virtual servers—</a:t>
            </a:r>
            <a:r>
              <a:rPr lang="en-US" sz="2000">
                <a:solidFill>
                  <a:srgbClr val="FF0000"/>
                </a:solidFill>
              </a:rPr>
              <a:t>full virtualization, paravirtualization and OS-level virtualization. </a:t>
            </a:r>
            <a:endParaRPr lang="en-US" sz="2000">
              <a:solidFill>
                <a:srgbClr val="FF0000"/>
              </a:solidFill>
            </a:endParaRPr>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Host is the physical server. Guests are the virtual servers. </a:t>
            </a:r>
            <a:endParaRPr lang="en-US" sz="2000"/>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The virtual servers are like stand-alone machines.</a:t>
            </a:r>
            <a:endParaRPr lang="en-US" sz="2000"/>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Complete virtualization utilizes software called hypervisor.</a:t>
            </a:r>
            <a:endParaRPr lang="en-US" sz="2000"/>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 The connection point between </a:t>
            </a:r>
            <a:r>
              <a:rPr lang="en-US" sz="2000">
                <a:solidFill>
                  <a:srgbClr val="FF0000"/>
                </a:solidFill>
              </a:rPr>
              <a:t>server’s CPU and its storage space is hypervisor</a:t>
            </a:r>
            <a:r>
              <a:rPr lang="en-US" sz="2000"/>
              <a:t>. </a:t>
            </a:r>
            <a:endParaRPr lang="en-US" sz="2000"/>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It serves as a platform for the virtual server’s OS. </a:t>
            </a:r>
            <a:endParaRPr lang="en-US" sz="2000"/>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Virtual servers operate independently and are not aware of other virtual servers using hypervisor.</a:t>
            </a:r>
            <a:endParaRPr lang="en-US" sz="2000"/>
          </a:p>
          <a:p>
            <a:pPr algn="just">
              <a:buFont typeface="Arial" panose="020B0604020202020204" pitchFamily="34" charset="0"/>
            </a:pPr>
            <a:r>
              <a:rPr lang="en-US" sz="2000"/>
              <a:t> </a:t>
            </a:r>
            <a:endParaRPr lang="en-US" sz="2000"/>
          </a:p>
          <a:p>
            <a:pPr marL="342900" indent="-342900" algn="just">
              <a:buFont typeface="Arial" panose="020B0604020202020204" pitchFamily="34" charset="0"/>
              <a:buChar char="•"/>
            </a:pPr>
            <a:endParaRPr lang="en-US" sz="2000"/>
          </a:p>
        </p:txBody>
      </p:sp>
      <p:sp>
        <p:nvSpPr>
          <p:cNvPr id="5" name="Text Box 4"/>
          <p:cNvSpPr txBox="1"/>
          <p:nvPr/>
        </p:nvSpPr>
        <p:spPr>
          <a:xfrm>
            <a:off x="76200" y="228600"/>
            <a:ext cx="6615430" cy="460375"/>
          </a:xfrm>
          <a:prstGeom prst="rect">
            <a:avLst/>
          </a:prstGeom>
          <a:noFill/>
        </p:spPr>
        <p:txBody>
          <a:bodyPr wrap="square" rtlCol="0" anchor="t">
            <a:spAutoFit/>
          </a:bodyPr>
          <a:p>
            <a:pPr algn="l"/>
            <a:r>
              <a:rPr lang="en-US" sz="2400" b="1"/>
              <a:t>Three Kinds of Server Virtualization</a:t>
            </a:r>
            <a:endParaRPr lang="en-US"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885" y="127635"/>
            <a:ext cx="8832850" cy="6523990"/>
          </a:xfrm>
          <a:prstGeom prst="rect">
            <a:avLst/>
          </a:prstGeom>
          <a:noFill/>
        </p:spPr>
        <p:txBody>
          <a:bodyPr wrap="square" rtlCol="0" anchor="t">
            <a:spAutoFit/>
          </a:bodyPr>
          <a:p>
            <a:pPr marL="342900" indent="-342900" algn="l">
              <a:buFont typeface="Arial" panose="020B0604020202020204" pitchFamily="34" charset="0"/>
              <a:buChar char="•"/>
            </a:pPr>
            <a:r>
              <a:rPr lang="en-US" sz="2200">
                <a:sym typeface="+mn-ea"/>
              </a:rPr>
              <a:t>The physical server’s resources are monitored by the hypervisor.</a:t>
            </a:r>
            <a:endParaRPr lang="en-US" sz="2200">
              <a:sym typeface="+mn-ea"/>
            </a:endParaRPr>
          </a:p>
          <a:p>
            <a:pPr algn="l">
              <a:buFont typeface="Arial" panose="020B0604020202020204" pitchFamily="34" charset="0"/>
            </a:pPr>
            <a:endParaRPr lang="en-US" sz="2200"/>
          </a:p>
          <a:p>
            <a:pPr marL="342900" indent="-342900" algn="l">
              <a:buFont typeface="Arial" panose="020B0604020202020204" pitchFamily="34" charset="0"/>
              <a:buChar char="•"/>
            </a:pPr>
            <a:r>
              <a:rPr lang="en-US" sz="2200">
                <a:sym typeface="+mn-ea"/>
              </a:rPr>
              <a:t>When any application runs on the virtual servers, </a:t>
            </a:r>
            <a:r>
              <a:rPr lang="en-US" sz="2200">
                <a:solidFill>
                  <a:srgbClr val="FF0000"/>
                </a:solidFill>
                <a:sym typeface="+mn-ea"/>
              </a:rPr>
              <a:t>the hypervisor passes resources from the physical machine to the proper  virtual server.</a:t>
            </a:r>
            <a:endParaRPr lang="en-US" sz="2200">
              <a:solidFill>
                <a:srgbClr val="FF0000"/>
              </a:solidFill>
              <a:sym typeface="+mn-ea"/>
            </a:endParaRPr>
          </a:p>
          <a:p>
            <a:pPr algn="l">
              <a:buFont typeface="Arial" panose="020B0604020202020204" pitchFamily="34" charset="0"/>
            </a:pPr>
            <a:endParaRPr lang="en-US" sz="2200"/>
          </a:p>
          <a:p>
            <a:pPr marL="342900" indent="-342900" algn="l">
              <a:buFont typeface="Arial" panose="020B0604020202020204" pitchFamily="34" charset="0"/>
              <a:buChar char="•"/>
            </a:pPr>
            <a:r>
              <a:rPr lang="en-US" sz="2200">
                <a:solidFill>
                  <a:srgbClr val="FF0000"/>
                </a:solidFill>
                <a:sym typeface="+mn-ea"/>
              </a:rPr>
              <a:t>Hypervisors have their own processing requirements and physical server reserves processing power and resources to be executed by the hypervisor application. </a:t>
            </a:r>
            <a:endParaRPr lang="en-US" sz="2200">
              <a:solidFill>
                <a:srgbClr val="FF0000"/>
              </a:solidFill>
              <a:sym typeface="+mn-ea"/>
            </a:endParaRPr>
          </a:p>
          <a:p>
            <a:pPr algn="l">
              <a:buFont typeface="Arial" panose="020B0604020202020204" pitchFamily="34" charset="0"/>
            </a:pPr>
            <a:endParaRPr lang="en-US" sz="2200"/>
          </a:p>
          <a:p>
            <a:pPr marL="342900" indent="-342900" algn="l">
              <a:buFont typeface="Arial" panose="020B0604020202020204" pitchFamily="34" charset="0"/>
              <a:buChar char="•"/>
            </a:pPr>
            <a:r>
              <a:rPr lang="en-US" sz="2200">
                <a:sym typeface="+mn-ea"/>
              </a:rPr>
              <a:t>This will impact the overall server performance and slow down applications.</a:t>
            </a:r>
            <a:endParaRPr lang="en-US" sz="2200">
              <a:sym typeface="+mn-ea"/>
            </a:endParaRPr>
          </a:p>
          <a:p>
            <a:pPr marL="342900" indent="-342900" algn="l">
              <a:buFont typeface="Arial" panose="020B0604020202020204" pitchFamily="34" charset="0"/>
              <a:buChar char="•"/>
            </a:pPr>
            <a:r>
              <a:rPr lang="en-US" sz="2200">
                <a:sym typeface="+mn-ea"/>
              </a:rPr>
              <a:t>The </a:t>
            </a:r>
            <a:r>
              <a:rPr lang="en-US" sz="2200">
                <a:solidFill>
                  <a:srgbClr val="FF0000"/>
                </a:solidFill>
                <a:sym typeface="+mn-ea"/>
              </a:rPr>
              <a:t>paravirtualization approach is somewhat different</a:t>
            </a:r>
            <a:r>
              <a:rPr lang="en-US" sz="2200">
                <a:sym typeface="+mn-ea"/>
              </a:rPr>
              <a:t>. </a:t>
            </a:r>
            <a:r>
              <a:rPr lang="en-US" sz="2200">
                <a:solidFill>
                  <a:srgbClr val="FF0000"/>
                </a:solidFill>
                <a:sym typeface="+mn-ea"/>
              </a:rPr>
              <a:t>The virtual servers in a para virtualization system are aware of each other not like in the full virtualization technique.</a:t>
            </a:r>
            <a:endParaRPr lang="en-US" sz="2200">
              <a:solidFill>
                <a:srgbClr val="FF0000"/>
              </a:solidFill>
              <a:sym typeface="+mn-ea"/>
            </a:endParaRPr>
          </a:p>
          <a:p>
            <a:pPr algn="l">
              <a:buFont typeface="Arial" panose="020B0604020202020204" pitchFamily="34" charset="0"/>
            </a:pPr>
            <a:endParaRPr lang="en-US" sz="2200">
              <a:solidFill>
                <a:srgbClr val="FF0000"/>
              </a:solidFill>
              <a:sym typeface="+mn-ea"/>
            </a:endParaRPr>
          </a:p>
          <a:p>
            <a:pPr marL="342900" indent="-342900" algn="l">
              <a:buFont typeface="Arial" panose="020B0604020202020204" pitchFamily="34" charset="0"/>
              <a:buChar char="•"/>
            </a:pPr>
            <a:r>
              <a:rPr lang="en-US" sz="2200">
                <a:sym typeface="+mn-ea"/>
              </a:rPr>
              <a:t>A paravirtualization hypervisor </a:t>
            </a:r>
            <a:r>
              <a:rPr lang="en-US" sz="2200">
                <a:solidFill>
                  <a:srgbClr val="FF0000"/>
                </a:solidFill>
                <a:sym typeface="+mn-ea"/>
              </a:rPr>
              <a:t>uses less processing power to manage virtual OS.</a:t>
            </a:r>
            <a:endParaRPr lang="en-US" sz="2200">
              <a:solidFill>
                <a:srgbClr val="FF0000"/>
              </a:solidFill>
              <a:sym typeface="+mn-ea"/>
            </a:endParaRPr>
          </a:p>
          <a:p>
            <a:pPr algn="l">
              <a:buFont typeface="Arial" panose="020B0604020202020204" pitchFamily="34" charset="0"/>
            </a:pPr>
            <a:endParaRPr lang="en-US" sz="2200">
              <a:solidFill>
                <a:srgbClr val="FF0000"/>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94615" y="158115"/>
            <a:ext cx="8955405" cy="5846445"/>
          </a:xfrm>
          <a:prstGeom prst="rect">
            <a:avLst/>
          </a:prstGeom>
          <a:noFill/>
        </p:spPr>
        <p:txBody>
          <a:bodyPr wrap="square" rtlCol="0" anchor="t">
            <a:spAutoFit/>
          </a:bodyPr>
          <a:p>
            <a:pPr marL="342900" indent="-342900" algn="just">
              <a:buFont typeface="Arial" panose="020B0604020202020204" pitchFamily="34" charset="0"/>
              <a:buChar char="•"/>
            </a:pPr>
            <a:r>
              <a:rPr lang="en-US" sz="2200">
                <a:sym typeface="+mn-ea"/>
              </a:rPr>
              <a:t>Adopting a type of server virtualization is decided based on the requirements of network administrator.</a:t>
            </a:r>
            <a:endParaRPr lang="en-US" sz="2200">
              <a:sym typeface="+mn-ea"/>
            </a:endParaRPr>
          </a:p>
          <a:p>
            <a:pPr algn="just">
              <a:buFont typeface="Arial" panose="020B0604020202020204" pitchFamily="34" charset="0"/>
            </a:pPr>
            <a:endParaRPr lang="en-US" sz="2200">
              <a:sym typeface="+mn-ea"/>
            </a:endParaRPr>
          </a:p>
          <a:p>
            <a:pPr marL="342900" indent="-342900" algn="just">
              <a:buFont typeface="Arial" panose="020B0604020202020204" pitchFamily="34" charset="0"/>
              <a:buChar char="•"/>
            </a:pPr>
            <a:r>
              <a:rPr lang="en-US" sz="2200">
                <a:sym typeface="+mn-ea"/>
              </a:rPr>
              <a:t>If the administrator’s personal servers function on the identical functioning  scheme, then an functioning scheme will work excellently.</a:t>
            </a:r>
            <a:endParaRPr lang="en-US" sz="2200">
              <a:sym typeface="+mn-ea"/>
            </a:endParaRPr>
          </a:p>
          <a:p>
            <a:pPr algn="just">
              <a:buFont typeface="Arial" panose="020B0604020202020204" pitchFamily="34" charset="0"/>
            </a:pPr>
            <a:endParaRPr lang="en-US" sz="2200">
              <a:sym typeface="+mn-ea"/>
            </a:endParaRPr>
          </a:p>
          <a:p>
            <a:pPr marL="342900" indent="-342900" algn="just">
              <a:buFont typeface="Arial" panose="020B0604020202020204" pitchFamily="34" charset="0"/>
              <a:buChar char="•"/>
            </a:pPr>
            <a:r>
              <a:rPr lang="en-US" sz="2200">
                <a:sym typeface="+mn-ea"/>
              </a:rPr>
              <a:t> </a:t>
            </a:r>
            <a:r>
              <a:rPr lang="en-US" sz="2200">
                <a:solidFill>
                  <a:srgbClr val="FF0000"/>
                </a:solidFill>
                <a:sym typeface="+mn-ea"/>
              </a:rPr>
              <a:t>If the administrator wants to install different OS, then para-virtualization is the best option.</a:t>
            </a:r>
            <a:endParaRPr lang="en-US" sz="2200">
              <a:solidFill>
                <a:srgbClr val="FF0000"/>
              </a:solidFill>
              <a:sym typeface="+mn-ea"/>
            </a:endParaRPr>
          </a:p>
          <a:p>
            <a:pPr algn="just">
              <a:buFont typeface="Arial" panose="020B0604020202020204" pitchFamily="34" charset="0"/>
            </a:pPr>
            <a:endParaRPr lang="en-US" sz="2200">
              <a:solidFill>
                <a:srgbClr val="FF0000"/>
              </a:solidFill>
              <a:sym typeface="+mn-ea"/>
            </a:endParaRPr>
          </a:p>
          <a:p>
            <a:pPr marL="342900" indent="-342900" algn="just">
              <a:buFont typeface="Arial" panose="020B0604020202020204" pitchFamily="34" charset="0"/>
              <a:buChar char="•"/>
            </a:pPr>
            <a:r>
              <a:rPr lang="en-US" sz="2200">
                <a:sym typeface="+mn-ea"/>
              </a:rPr>
              <a:t> Many industries support full virtualization, but interest in paravirtualization is also growing; soon it may replace full virtualization.</a:t>
            </a:r>
            <a:endParaRPr lang="en-US" sz="2200">
              <a:sym typeface="+mn-ea"/>
            </a:endParaRPr>
          </a:p>
          <a:p>
            <a:pPr algn="just">
              <a:buFont typeface="Arial" panose="020B0604020202020204" pitchFamily="34" charset="0"/>
            </a:pPr>
            <a:endParaRPr lang="en-US" sz="2200">
              <a:sym typeface="+mn-ea"/>
            </a:endParaRPr>
          </a:p>
          <a:p>
            <a:pPr marL="342900" indent="-342900" algn="just">
              <a:buFont typeface="Arial" panose="020B0604020202020204" pitchFamily="34" charset="0"/>
              <a:buChar char="•"/>
            </a:pPr>
            <a:r>
              <a:rPr lang="en-US" sz="2200">
                <a:sym typeface="+mn-ea"/>
              </a:rPr>
              <a:t>Visualizing a single physical server as multiple logical servers is called server virtualization. </a:t>
            </a:r>
            <a:endParaRPr lang="en-US" sz="2200">
              <a:sym typeface="+mn-ea"/>
            </a:endParaRPr>
          </a:p>
          <a:p>
            <a:pPr marL="342900" indent="-342900" algn="just">
              <a:buFont typeface="Arial" panose="020B0604020202020204" pitchFamily="34" charset="0"/>
              <a:buChar char="•"/>
            </a:pPr>
            <a:endParaRPr 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04800" y="381000"/>
            <a:ext cx="8547100" cy="706755"/>
          </a:xfrm>
          <a:prstGeom prst="rect">
            <a:avLst/>
          </a:prstGeom>
          <a:noFill/>
        </p:spPr>
        <p:txBody>
          <a:bodyPr wrap="square" rtlCol="0" anchor="t">
            <a:spAutoFit/>
          </a:bodyPr>
          <a:p>
            <a:pPr algn="l"/>
            <a:br>
              <a:rPr lang="en-US" sz="2000">
                <a:sym typeface="+mn-ea"/>
              </a:rPr>
            </a:br>
            <a:endParaRPr lang="en-US" sz="2000"/>
          </a:p>
        </p:txBody>
      </p:sp>
      <p:sp>
        <p:nvSpPr>
          <p:cNvPr id="2" name="Text Box 1"/>
          <p:cNvSpPr txBox="1"/>
          <p:nvPr/>
        </p:nvSpPr>
        <p:spPr>
          <a:xfrm>
            <a:off x="130175" y="165735"/>
            <a:ext cx="8908415" cy="6185535"/>
          </a:xfrm>
          <a:prstGeom prst="rect">
            <a:avLst/>
          </a:prstGeom>
          <a:noFill/>
        </p:spPr>
        <p:txBody>
          <a:bodyPr wrap="square" rtlCol="0" anchor="t">
            <a:spAutoFit/>
          </a:bodyPr>
          <a:p>
            <a:pPr marL="342900" indent="-342900" algn="l">
              <a:lnSpc>
                <a:spcPct val="150000"/>
              </a:lnSpc>
              <a:buFont typeface="Arial" panose="020B0604020202020204" pitchFamily="34" charset="0"/>
              <a:buChar char="•"/>
            </a:pPr>
            <a:r>
              <a:rPr lang="en-US" sz="2400">
                <a:solidFill>
                  <a:srgbClr val="FF0000"/>
                </a:solidFill>
                <a:sym typeface="+mn-ea"/>
              </a:rPr>
              <a:t>Uses of server virtualization are summarized as follows:</a:t>
            </a:r>
            <a:endParaRPr lang="en-US" sz="2400">
              <a:solidFill>
                <a:srgbClr val="FF0000"/>
              </a:solidFill>
              <a:sym typeface="+mn-ea"/>
            </a:endParaRPr>
          </a:p>
          <a:p>
            <a:pPr marL="342900" indent="-342900" algn="l">
              <a:lnSpc>
                <a:spcPct val="200000"/>
              </a:lnSpc>
              <a:buFont typeface="Wingdings" panose="05000000000000000000" charset="0"/>
              <a:buChar char="Ø"/>
            </a:pPr>
            <a:r>
              <a:rPr lang="en-US" sz="2400">
                <a:sym typeface="+mn-ea"/>
              </a:rPr>
              <a:t>   Cost reduction in infrastructure such as hardware and its </a:t>
            </a:r>
            <a:endParaRPr lang="en-US" sz="2400">
              <a:sym typeface="+mn-ea"/>
            </a:endParaRPr>
          </a:p>
          <a:p>
            <a:pPr algn="l">
              <a:lnSpc>
                <a:spcPct val="200000"/>
              </a:lnSpc>
              <a:buFont typeface="Wingdings" panose="05000000000000000000" charset="0"/>
            </a:pPr>
            <a:r>
              <a:rPr lang="en-US" sz="2400">
                <a:sym typeface="+mn-ea"/>
              </a:rPr>
              <a:t>    maintenance.  </a:t>
            </a:r>
            <a:endParaRPr lang="en-US" sz="2400">
              <a:sym typeface="+mn-ea"/>
            </a:endParaRPr>
          </a:p>
          <a:p>
            <a:pPr marL="342900" indent="-342900" algn="l">
              <a:lnSpc>
                <a:spcPct val="200000"/>
              </a:lnSpc>
              <a:buFont typeface="Wingdings" panose="05000000000000000000" charset="0"/>
              <a:buChar char="Ø"/>
            </a:pPr>
            <a:r>
              <a:rPr lang="en-US" sz="2400">
                <a:sym typeface="+mn-ea"/>
              </a:rPr>
              <a:t>  Utilization of resource to the fullest</a:t>
            </a:r>
            <a:endParaRPr lang="en-US" sz="2400">
              <a:sym typeface="+mn-ea"/>
            </a:endParaRPr>
          </a:p>
          <a:p>
            <a:pPr marL="342900" indent="-342900" algn="l">
              <a:lnSpc>
                <a:spcPct val="200000"/>
              </a:lnSpc>
              <a:buFont typeface="Wingdings" panose="05000000000000000000" charset="0"/>
              <a:buChar char="Ø"/>
            </a:pPr>
            <a:r>
              <a:rPr lang="en-US" sz="2400">
                <a:sym typeface="+mn-ea"/>
              </a:rPr>
              <a:t>  Increased efficiency of server</a:t>
            </a:r>
            <a:endParaRPr lang="en-US" sz="2400">
              <a:sym typeface="+mn-ea"/>
            </a:endParaRPr>
          </a:p>
          <a:p>
            <a:pPr marL="342900" indent="-342900" algn="l">
              <a:lnSpc>
                <a:spcPct val="200000"/>
              </a:lnSpc>
              <a:buFont typeface="Wingdings" panose="05000000000000000000" charset="0"/>
              <a:buChar char="Ø"/>
            </a:pPr>
            <a:r>
              <a:rPr lang="en-US" sz="2400">
                <a:sym typeface="+mn-ea"/>
              </a:rPr>
              <a:t>  Increased security</a:t>
            </a:r>
            <a:endParaRPr lang="en-US" sz="2400">
              <a:sym typeface="+mn-ea"/>
            </a:endParaRPr>
          </a:p>
          <a:p>
            <a:pPr marL="342900" indent="-342900" algn="l">
              <a:lnSpc>
                <a:spcPct val="200000"/>
              </a:lnSpc>
              <a:buFont typeface="Wingdings" panose="05000000000000000000" charset="0"/>
              <a:buChar char="Ø"/>
            </a:pPr>
            <a:r>
              <a:rPr lang="en-US" sz="2400">
                <a:sym typeface="+mn-ea"/>
              </a:rPr>
              <a:t>  Space saving in data centres</a:t>
            </a:r>
            <a:br>
              <a:rPr lang="en-US" sz="2400">
                <a:sym typeface="+mn-ea"/>
              </a:rPr>
            </a:br>
            <a:endParaRPr lang="en-US" sz="2400"/>
          </a:p>
          <a:p>
            <a:pPr marL="342900" indent="-342900" algn="l">
              <a:buFont typeface="Arial" panose="020B0604020202020204" pitchFamily="34" charset="0"/>
              <a:buChar char="•"/>
            </a:pP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 y="95885"/>
            <a:ext cx="8495665" cy="480695"/>
          </a:xfrm>
        </p:spPr>
        <p:txBody>
          <a:bodyPr/>
          <a:p>
            <a:pPr algn="l"/>
            <a:r>
              <a:rPr lang="en-US" sz="2400" b="1"/>
              <a:t>Limitations of Server Virtualization:</a:t>
            </a:r>
            <a:endParaRPr lang="en-US" sz="2400" b="1"/>
          </a:p>
        </p:txBody>
      </p:sp>
      <p:sp>
        <p:nvSpPr>
          <p:cNvPr id="5" name="Text Box 4"/>
          <p:cNvSpPr txBox="1"/>
          <p:nvPr/>
        </p:nvSpPr>
        <p:spPr>
          <a:xfrm>
            <a:off x="123825" y="650875"/>
            <a:ext cx="8841105" cy="6092825"/>
          </a:xfrm>
          <a:prstGeom prst="rect">
            <a:avLst/>
          </a:prstGeom>
          <a:noFill/>
        </p:spPr>
        <p:txBody>
          <a:bodyPr wrap="square" rtlCol="0" anchor="t">
            <a:spAutoFit/>
          </a:bodyPr>
          <a:p>
            <a:pPr algn="l"/>
            <a:r>
              <a:rPr lang="en-US" sz="2000"/>
              <a:t>The </a:t>
            </a:r>
            <a:r>
              <a:rPr lang="en-US" sz="2000">
                <a:solidFill>
                  <a:srgbClr val="FF0000"/>
                </a:solidFill>
              </a:rPr>
              <a:t>benefits of server virtualization are more than its limitations.</a:t>
            </a:r>
            <a:endParaRPr lang="en-US" sz="2000">
              <a:solidFill>
                <a:srgbClr val="FF0000"/>
              </a:solidFill>
            </a:endParaRPr>
          </a:p>
          <a:p>
            <a:pPr algn="l"/>
            <a:endParaRPr lang="en-US" sz="2000">
              <a:solidFill>
                <a:srgbClr val="FF0000"/>
              </a:solidFill>
            </a:endParaRPr>
          </a:p>
          <a:p>
            <a:pPr marL="342900" indent="-342900" algn="l">
              <a:lnSpc>
                <a:spcPct val="150000"/>
              </a:lnSpc>
              <a:buFont typeface="Arial" panose="020B0604020202020204" pitchFamily="34" charset="0"/>
              <a:buChar char="•"/>
            </a:pPr>
            <a:r>
              <a:rPr lang="en-US" sz="2000"/>
              <a:t> It is important for a network administrator to learn server virtualization concepts before implementing it in his premises.</a:t>
            </a:r>
            <a:endParaRPr lang="en-US" sz="2000"/>
          </a:p>
          <a:p>
            <a:pPr marL="342900" indent="-342900" algn="l">
              <a:lnSpc>
                <a:spcPct val="150000"/>
              </a:lnSpc>
              <a:buFont typeface="Arial" panose="020B0604020202020204" pitchFamily="34" charset="0"/>
              <a:buChar char="•"/>
            </a:pPr>
            <a:r>
              <a:rPr lang="en-US" sz="2000"/>
              <a:t>Virtualization is </a:t>
            </a:r>
            <a:r>
              <a:rPr lang="en-US" sz="2000">
                <a:solidFill>
                  <a:srgbClr val="FF0000"/>
                </a:solidFill>
              </a:rPr>
              <a:t>not a good choice for servers with applications demanding high on processing power,</a:t>
            </a:r>
            <a:r>
              <a:rPr lang="en-US" sz="2000"/>
              <a:t> as it divides the processing power among the virtual servers. </a:t>
            </a:r>
            <a:endParaRPr lang="en-US" sz="2000"/>
          </a:p>
          <a:p>
            <a:pPr marL="342900" indent="-342900" algn="l">
              <a:lnSpc>
                <a:spcPct val="150000"/>
              </a:lnSpc>
              <a:buFont typeface="Arial" panose="020B0604020202020204" pitchFamily="34" charset="0"/>
              <a:buChar char="•"/>
            </a:pPr>
            <a:r>
              <a:rPr lang="en-US" sz="2000">
                <a:solidFill>
                  <a:srgbClr val="FF0000"/>
                </a:solidFill>
              </a:rPr>
              <a:t>Too many virtual servers will reduce the server’s ability in storing the data. </a:t>
            </a:r>
            <a:endParaRPr lang="en-US" sz="2000">
              <a:solidFill>
                <a:srgbClr val="FF0000"/>
              </a:solidFill>
            </a:endParaRPr>
          </a:p>
          <a:p>
            <a:pPr marL="342900" indent="-342900" algn="l">
              <a:lnSpc>
                <a:spcPct val="150000"/>
              </a:lnSpc>
              <a:buFont typeface="Arial" panose="020B0604020202020204" pitchFamily="34" charset="0"/>
              <a:buChar char="•"/>
            </a:pPr>
            <a:r>
              <a:rPr lang="en-US" sz="2000"/>
              <a:t>Another limitation is migration. Many organizations are investing in server virtualization in spite of its limitations. As server virtualization technology move forward, the need for massive data centres could decline. </a:t>
            </a:r>
            <a:endParaRPr lang="en-US" sz="2000"/>
          </a:p>
          <a:p>
            <a:pPr marL="342900" indent="-342900" algn="l">
              <a:lnSpc>
                <a:spcPct val="150000"/>
              </a:lnSpc>
              <a:buFont typeface="Arial" panose="020B0604020202020204" pitchFamily="34" charset="0"/>
              <a:buChar char="•"/>
            </a:pPr>
            <a:r>
              <a:rPr lang="en-US" sz="2000">
                <a:solidFill>
                  <a:srgbClr val="FF0000"/>
                </a:solidFill>
              </a:rPr>
              <a:t>As a green initiative, investing in server virtualization results in power utilization and heat reduction. </a:t>
            </a:r>
            <a:endParaRPr lang="en-US" sz="2000">
              <a:solidFill>
                <a:srgbClr val="FF0000"/>
              </a:solidFill>
            </a:endParaRPr>
          </a:p>
          <a:p>
            <a:pPr algn="l"/>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8425" y="143510"/>
            <a:ext cx="8395335" cy="1445260"/>
          </a:xfrm>
          <a:prstGeom prst="rect">
            <a:avLst/>
          </a:prstGeom>
          <a:noFill/>
        </p:spPr>
        <p:txBody>
          <a:bodyPr wrap="square" rtlCol="0" anchor="t">
            <a:spAutoFit/>
          </a:bodyPr>
          <a:p>
            <a:pPr marL="342900" indent="-342900" algn="just">
              <a:buFont typeface="Arial" panose="020B0604020202020204" pitchFamily="34" charset="0"/>
              <a:buChar char="•"/>
            </a:pPr>
            <a:r>
              <a:rPr lang="en-US" sz="2200">
                <a:sym typeface="+mn-ea"/>
              </a:rPr>
              <a:t>Virtual servers could lead to a complete revolution in the computing industry and this will give a wide opening to researchers to develop high end tools and to use it in Server Virtualization.</a:t>
            </a:r>
            <a:endParaRPr 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90805" y="627380"/>
            <a:ext cx="9011285" cy="6229985"/>
          </a:xfrm>
        </p:spPr>
        <p:txBody>
          <a:bodyPr/>
          <a:p>
            <a:pPr algn="just">
              <a:buFont typeface="Arial" panose="020B0604020202020204" pitchFamily="34" charset="0"/>
              <a:buChar char="•"/>
            </a:pPr>
            <a:r>
              <a:rPr lang="en-US" sz="2000">
                <a:solidFill>
                  <a:srgbClr val="FF0000"/>
                </a:solidFill>
                <a:sym typeface="+mn-ea"/>
              </a:rPr>
              <a:t>Virtualization is a process that allows for more efficient utilization of physical computer hardware and is the foundation of cloud computing. </a:t>
            </a:r>
            <a:endParaRPr lang="en-US" sz="2000"/>
          </a:p>
          <a:p>
            <a:pPr algn="just">
              <a:buFont typeface="Arial" panose="020B0604020202020204" pitchFamily="34" charset="0"/>
              <a:buChar char="•"/>
            </a:pPr>
            <a:r>
              <a:rPr lang="en-US" sz="2000"/>
              <a:t>Virtualization is a methodology for dividing the computer resources to more than one execution environment by applying more concepts like partitioning, time-sharing, machine simulation and emulation.</a:t>
            </a:r>
            <a:endParaRPr lang="en-US" sz="2000"/>
          </a:p>
          <a:p>
            <a:pPr algn="just">
              <a:buFont typeface="Arial" panose="020B0604020202020204" pitchFamily="34" charset="0"/>
              <a:buChar char="•"/>
            </a:pPr>
            <a:r>
              <a:rPr lang="en-US" sz="2000">
                <a:sym typeface="+mn-ea"/>
              </a:rPr>
              <a:t>Virtualization uses software to create an abstraction layer over computer hardware that allows the hardware elements of a single computer—processors, memory, storage and more—to be divided into multiple virtual computers, commonly called virtual machines (VMs</a:t>
            </a:r>
            <a:endParaRPr lang="en-US" sz="2000"/>
          </a:p>
          <a:p>
            <a:pPr algn="just">
              <a:buFont typeface="Arial" panose="020B0604020202020204" pitchFamily="34" charset="0"/>
              <a:buChar char="•"/>
            </a:pPr>
            <a:r>
              <a:rPr lang="en-US" sz="2000"/>
              <a:t>Virtualization can be expressed as a brand new trend in IT, which includes autonomic  computing and utility computing. </a:t>
            </a:r>
            <a:endParaRPr lang="en-US" sz="2000"/>
          </a:p>
          <a:p>
            <a:pPr algn="just">
              <a:buFont typeface="Arial" panose="020B0604020202020204" pitchFamily="34" charset="0"/>
              <a:buChar char="•"/>
            </a:pPr>
            <a:endParaRPr lang="en-US" sz="2000"/>
          </a:p>
          <a:p>
            <a:pPr algn="just">
              <a:buFont typeface="Arial" panose="020B0604020202020204" pitchFamily="34" charset="0"/>
              <a:buChar char="•"/>
            </a:pPr>
            <a:r>
              <a:rPr lang="en-US" sz="2000"/>
              <a:t>This new trend helps the IT environment to manage itself and  every available resource is seen as a utility, where a client pays per use.</a:t>
            </a:r>
            <a:endParaRPr lang="en-US" sz="2000"/>
          </a:p>
          <a:p>
            <a:pPr marL="0" indent="0" algn="just">
              <a:buFont typeface="Arial" panose="020B0604020202020204" pitchFamily="34" charset="0"/>
              <a:buNone/>
            </a:pPr>
            <a:endParaRPr lang="en-US" sz="2000"/>
          </a:p>
          <a:p>
            <a:pPr algn="just">
              <a:buFont typeface="Arial" panose="020B0604020202020204" pitchFamily="34" charset="0"/>
              <a:buChar char="•"/>
            </a:pPr>
            <a:r>
              <a:rPr lang="en-US" sz="2000"/>
              <a:t>Virtualization</a:t>
            </a:r>
            <a:r>
              <a:rPr lang="en-US" sz="2000">
                <a:solidFill>
                  <a:srgbClr val="FF0000"/>
                </a:solidFill>
              </a:rPr>
              <a:t> reduces  the burden of workloads of users by centralizing the administrative tasks and improving the  scalability and workloads.</a:t>
            </a:r>
            <a:endParaRPr lang="en-US" sz="2000">
              <a:solidFill>
                <a:srgbClr val="FF0000"/>
              </a:solidFill>
            </a:endParaRPr>
          </a:p>
        </p:txBody>
      </p:sp>
      <p:sp>
        <p:nvSpPr>
          <p:cNvPr id="3" name="Title 2"/>
          <p:cNvSpPr>
            <a:spLocks noGrp="1"/>
          </p:cNvSpPr>
          <p:nvPr>
            <p:ph type="title"/>
          </p:nvPr>
        </p:nvSpPr>
        <p:spPr>
          <a:xfrm>
            <a:off x="196215" y="170180"/>
            <a:ext cx="8490585" cy="443865"/>
          </a:xfrm>
        </p:spPr>
        <p:txBody>
          <a:bodyPr>
            <a:normAutofit fontScale="90000"/>
          </a:bodyPr>
          <a:p>
            <a:pPr algn="l"/>
            <a:r>
              <a:rPr lang="en-US" sz="2665" b="1">
                <a:sym typeface="+mn-ea"/>
              </a:rPr>
              <a:t>Virtualization</a:t>
            </a:r>
            <a:endParaRPr lang="en-US" sz="2665"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4140" y="160655"/>
            <a:ext cx="5755005" cy="398780"/>
          </a:xfrm>
          <a:prstGeom prst="rect">
            <a:avLst/>
          </a:prstGeom>
          <a:noFill/>
        </p:spPr>
        <p:txBody>
          <a:bodyPr wrap="square" rtlCol="0" anchor="t">
            <a:spAutoFit/>
          </a:bodyPr>
          <a:p>
            <a:pPr algn="l"/>
            <a:r>
              <a:rPr lang="en-US" sz="2000" b="1"/>
              <a:t>OS Virtualization:</a:t>
            </a:r>
            <a:endParaRPr lang="en-US" sz="2000" b="1"/>
          </a:p>
        </p:txBody>
      </p:sp>
      <p:sp>
        <p:nvSpPr>
          <p:cNvPr id="5" name="Text Box 4"/>
          <p:cNvSpPr txBox="1"/>
          <p:nvPr/>
        </p:nvSpPr>
        <p:spPr>
          <a:xfrm>
            <a:off x="351790" y="579755"/>
            <a:ext cx="8695055" cy="4754245"/>
          </a:xfrm>
          <a:prstGeom prst="rect">
            <a:avLst/>
          </a:prstGeom>
          <a:noFill/>
        </p:spPr>
        <p:txBody>
          <a:bodyPr wrap="square" rtlCol="0" anchor="t">
            <a:spAutoFit/>
          </a:bodyPr>
          <a:p>
            <a:pPr marL="342900" indent="-342900" algn="just">
              <a:lnSpc>
                <a:spcPct val="150000"/>
              </a:lnSpc>
              <a:buFont typeface="Arial" panose="020B0604020202020204" pitchFamily="34" charset="0"/>
              <a:buChar char="•"/>
            </a:pPr>
            <a:r>
              <a:rPr lang="en-US" sz="1800"/>
              <a:t>OS virtualization somewhat differs from server virtualization. </a:t>
            </a:r>
            <a:endParaRPr lang="en-US" sz="1800"/>
          </a:p>
          <a:p>
            <a:pPr marL="342900" indent="-342900" algn="just">
              <a:lnSpc>
                <a:spcPct val="150000"/>
              </a:lnSpc>
              <a:buFont typeface="Arial" panose="020B0604020202020204" pitchFamily="34" charset="0"/>
              <a:buChar char="•"/>
            </a:pPr>
            <a:r>
              <a:rPr lang="en-US" sz="1800"/>
              <a:t>Here, </a:t>
            </a:r>
            <a:r>
              <a:rPr lang="en-US" sz="1800">
                <a:solidFill>
                  <a:srgbClr val="FF0000"/>
                </a:solidFill>
              </a:rPr>
              <a:t>the host runs a single OS kernel and exports</a:t>
            </a:r>
            <a:r>
              <a:rPr lang="en-US" sz="1800"/>
              <a:t> different operating system functionalities to every visitors. </a:t>
            </a:r>
            <a:endParaRPr lang="en-US" sz="1800"/>
          </a:p>
          <a:p>
            <a:pPr marL="342900" indent="-342900" algn="just">
              <a:lnSpc>
                <a:spcPct val="150000"/>
              </a:lnSpc>
              <a:buFont typeface="Arial" panose="020B0604020202020204" pitchFamily="34" charset="0"/>
              <a:buChar char="•"/>
            </a:pPr>
            <a:r>
              <a:rPr lang="en-US" sz="1800"/>
              <a:t>In this model, </a:t>
            </a:r>
            <a:r>
              <a:rPr lang="en-US" sz="1800">
                <a:solidFill>
                  <a:srgbClr val="FF0000"/>
                </a:solidFill>
              </a:rPr>
              <a:t>common binaries and libraries are shared on the same physical machine, which permits an OS level virtual server to serve huge number of visitors.</a:t>
            </a:r>
            <a:endParaRPr lang="en-US" sz="1800">
              <a:solidFill>
                <a:srgbClr val="FF0000"/>
              </a:solidFill>
            </a:endParaRPr>
          </a:p>
          <a:p>
            <a:pPr marL="342900" indent="-342900" algn="just">
              <a:lnSpc>
                <a:spcPct val="150000"/>
              </a:lnSpc>
              <a:buFont typeface="Arial" panose="020B0604020202020204" pitchFamily="34" charset="0"/>
              <a:buChar char="•"/>
            </a:pPr>
            <a:r>
              <a:rPr lang="en-US" sz="1800"/>
              <a:t>OS virtualization is probably the easiest model to understand</a:t>
            </a:r>
            <a:endParaRPr lang="en-US" sz="1800"/>
          </a:p>
          <a:p>
            <a:pPr marL="342900" indent="-342900" algn="just">
              <a:lnSpc>
                <a:spcPct val="150000"/>
              </a:lnSpc>
              <a:buFont typeface="Arial" panose="020B0604020202020204" pitchFamily="34" charset="0"/>
              <a:buChar char="•"/>
            </a:pPr>
            <a:r>
              <a:rPr lang="en-US" sz="1800"/>
              <a:t>This method has the greatest advantage that no modifications are required to either</a:t>
            </a:r>
            <a:r>
              <a:rPr lang="en-US" sz="1800">
                <a:solidFill>
                  <a:srgbClr val="FF0000"/>
                </a:solidFill>
              </a:rPr>
              <a:t> host or guest operating system </a:t>
            </a:r>
            <a:r>
              <a:rPr lang="en-US" sz="1800"/>
              <a:t>and </a:t>
            </a:r>
            <a:r>
              <a:rPr lang="en-US" sz="1800">
                <a:solidFill>
                  <a:srgbClr val="FF0000"/>
                </a:solidFill>
              </a:rPr>
              <a:t>no particular CPU hardware virtualization suppo</a:t>
            </a:r>
            <a:r>
              <a:rPr lang="en-US" sz="2000">
                <a:solidFill>
                  <a:srgbClr val="FF0000"/>
                </a:solidFill>
              </a:rPr>
              <a:t>rt is required.</a:t>
            </a:r>
            <a:endParaRPr lang="en-US" sz="2000">
              <a:solidFill>
                <a:srgbClr val="FF0000"/>
              </a:solidFill>
            </a:endParaRPr>
          </a:p>
          <a:p>
            <a:pPr marL="342900" indent="-342900" algn="just">
              <a:lnSpc>
                <a:spcPct val="150000"/>
              </a:lnSpc>
              <a:buFont typeface="Arial" panose="020B0604020202020204" pitchFamily="34" charset="0"/>
              <a:buChar char="•"/>
            </a:pPr>
            <a:endParaRPr lang="en-US" sz="2000">
              <a:solidFill>
                <a:srgbClr val="FF0000"/>
              </a:solidFill>
            </a:endParaRPr>
          </a:p>
        </p:txBody>
      </p:sp>
      <p:pic>
        <p:nvPicPr>
          <p:cNvPr id="6" name="Content Placeholder 5"/>
          <p:cNvPicPr>
            <a:picLocks noChangeAspect="1"/>
          </p:cNvPicPr>
          <p:nvPr>
            <p:ph idx="1"/>
          </p:nvPr>
        </p:nvPicPr>
        <p:blipFill>
          <a:blip r:embed="rId1"/>
          <a:stretch>
            <a:fillRect/>
          </a:stretch>
        </p:blipFill>
        <p:spPr>
          <a:xfrm>
            <a:off x="4343400" y="4343400"/>
            <a:ext cx="2868295" cy="2195830"/>
          </a:xfrm>
          <a:prstGeom prst="rect">
            <a:avLst/>
          </a:prstGeom>
        </p:spPr>
      </p:pic>
      <p:sp>
        <p:nvSpPr>
          <p:cNvPr id="9" name="Text Box 8"/>
          <p:cNvSpPr txBox="1"/>
          <p:nvPr/>
        </p:nvSpPr>
        <p:spPr>
          <a:xfrm>
            <a:off x="4949190" y="6508750"/>
            <a:ext cx="1402080" cy="245110"/>
          </a:xfrm>
          <a:prstGeom prst="rect">
            <a:avLst/>
          </a:prstGeom>
          <a:noFill/>
        </p:spPr>
        <p:txBody>
          <a:bodyPr wrap="square" rtlCol="0">
            <a:spAutoFit/>
          </a:bodyPr>
          <a:p>
            <a:pPr algn="ctr"/>
            <a:r>
              <a:rPr lang="en-US"/>
              <a:t>Fig. OS Virtualization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5110" y="71120"/>
            <a:ext cx="8441690" cy="584200"/>
          </a:xfrm>
        </p:spPr>
        <p:txBody>
          <a:bodyPr/>
          <a:p>
            <a:pPr algn="l"/>
            <a:r>
              <a:rPr lang="en-US" sz="2400" b="1">
                <a:sym typeface="+mn-ea"/>
              </a:rPr>
              <a:t>Kernel level virtualization:</a:t>
            </a:r>
            <a:endParaRPr lang="en-US" sz="2400" b="1"/>
          </a:p>
        </p:txBody>
      </p:sp>
      <p:sp>
        <p:nvSpPr>
          <p:cNvPr id="3" name="Content Placeholder 2"/>
          <p:cNvSpPr>
            <a:spLocks noGrp="1"/>
          </p:cNvSpPr>
          <p:nvPr>
            <p:ph idx="1"/>
          </p:nvPr>
        </p:nvSpPr>
        <p:spPr>
          <a:xfrm>
            <a:off x="125095" y="687070"/>
            <a:ext cx="8819515" cy="6016625"/>
          </a:xfrm>
        </p:spPr>
        <p:txBody>
          <a:bodyPr/>
          <a:p>
            <a:pPr algn="just"/>
            <a:r>
              <a:rPr lang="en-US"/>
              <a:t> </a:t>
            </a:r>
            <a:r>
              <a:rPr lang="en-US" sz="2200"/>
              <a:t>In kernel level virtualization,</a:t>
            </a:r>
            <a:r>
              <a:rPr lang="en-US" sz="2200">
                <a:solidFill>
                  <a:srgbClr val="FF0000"/>
                </a:solidFill>
              </a:rPr>
              <a:t> the host operating system operates on a specially customized kernel, which includes extensions designed to manage and control several virtual machines each have a guest </a:t>
            </a:r>
            <a:endParaRPr lang="en-US" sz="2200">
              <a:solidFill>
                <a:srgbClr val="FF0000"/>
              </a:solidFill>
            </a:endParaRPr>
          </a:p>
          <a:p>
            <a:pPr algn="just"/>
            <a:r>
              <a:rPr lang="en-US" sz="2200"/>
              <a:t>operating system. Unlike </a:t>
            </a:r>
            <a:r>
              <a:rPr lang="en-US" sz="2200">
                <a:solidFill>
                  <a:srgbClr val="FF0000"/>
                </a:solidFill>
              </a:rPr>
              <a:t>shared kernel virtualization each visitor operates their own kernel, even though similar limitations apply</a:t>
            </a:r>
            <a:r>
              <a:rPr lang="en-US" sz="2200"/>
              <a:t>, in that the visitor operating systems must have been compiled </a:t>
            </a:r>
            <a:endParaRPr lang="en-US" sz="2200"/>
          </a:p>
          <a:p>
            <a:pPr algn="just"/>
            <a:r>
              <a:rPr lang="en-US" sz="2200"/>
              <a:t>for the same hardware as the kernel in which they are running. User Mode Linux (UML) and </a:t>
            </a:r>
            <a:r>
              <a:rPr lang="en-US" sz="2200">
                <a:solidFill>
                  <a:srgbClr val="FF0000"/>
                </a:solidFill>
              </a:rPr>
              <a:t>Kernel-based Virtual Machine (KVM) are examples of kernel level virtualization technology.</a:t>
            </a:r>
            <a:endParaRPr lang="en-US" sz="2200">
              <a:solidFill>
                <a:srgbClr val="FF0000"/>
              </a:solidFill>
            </a:endParaRPr>
          </a:p>
          <a:p>
            <a:pPr algn="just"/>
            <a:endParaRPr lang="en-US" sz="2200">
              <a:solidFill>
                <a:srgbClr val="FF0000"/>
              </a:solidFill>
            </a:endParaRPr>
          </a:p>
          <a:p>
            <a:pPr algn="just"/>
            <a:r>
              <a:rPr lang="en-US" sz="2200"/>
              <a:t>Hardware virtualization leverages virtualization characteristic construct into the most recent generations of Intel and AMD CPU.</a:t>
            </a:r>
            <a:endParaRPr lang="en-US"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905000" y="304800"/>
            <a:ext cx="4466590" cy="3964940"/>
          </a:xfrm>
          <a:prstGeom prst="rect">
            <a:avLst/>
          </a:prstGeom>
        </p:spPr>
      </p:pic>
      <p:sp>
        <p:nvSpPr>
          <p:cNvPr id="5" name="Text Box 4"/>
          <p:cNvSpPr txBox="1"/>
          <p:nvPr/>
        </p:nvSpPr>
        <p:spPr>
          <a:xfrm>
            <a:off x="2441258" y="5410200"/>
            <a:ext cx="3871595" cy="398780"/>
          </a:xfrm>
          <a:prstGeom prst="rect">
            <a:avLst/>
          </a:prstGeom>
          <a:noFill/>
        </p:spPr>
        <p:txBody>
          <a:bodyPr wrap="none" rtlCol="0">
            <a:spAutoFit/>
          </a:bodyPr>
          <a:p>
            <a:pPr algn="ctr"/>
            <a:r>
              <a:rPr lang="en-US" sz="2000" b="1"/>
              <a:t>Fig. Kernel Level Virtualization</a:t>
            </a:r>
            <a:endParaRPr lang="en-US"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49860" y="156845"/>
            <a:ext cx="8866505" cy="5939155"/>
          </a:xfrm>
          <a:prstGeom prst="rect">
            <a:avLst/>
          </a:prstGeom>
          <a:noFill/>
        </p:spPr>
        <p:txBody>
          <a:bodyPr wrap="square" rtlCol="0" anchor="t">
            <a:spAutoFit/>
          </a:bodyPr>
          <a:p>
            <a:pPr marL="342900" indent="-342900" algn="just">
              <a:buFont typeface="Arial" panose="020B0604020202020204" pitchFamily="34" charset="0"/>
              <a:buChar char="•"/>
            </a:pPr>
            <a:r>
              <a:rPr lang="en-US" sz="2000"/>
              <a:t>Under </a:t>
            </a:r>
            <a:r>
              <a:rPr lang="en-US" sz="2000">
                <a:solidFill>
                  <a:srgbClr val="FF0000"/>
                </a:solidFill>
              </a:rPr>
              <a:t>hypervisor level virtualization the host operating system contains an administrative environment to manage and control multiple virtual machines each containing a guest operating system.</a:t>
            </a:r>
            <a:endParaRPr lang="en-US" sz="2000">
              <a:solidFill>
                <a:srgbClr val="FF0000"/>
              </a:solidFill>
            </a:endParaRPr>
          </a:p>
          <a:p>
            <a:pPr algn="just">
              <a:buFont typeface="Arial" panose="020B0604020202020204" pitchFamily="34" charset="0"/>
            </a:pPr>
            <a:endParaRPr lang="en-US" sz="2000">
              <a:solidFill>
                <a:srgbClr val="FF0000"/>
              </a:solidFill>
            </a:endParaRPr>
          </a:p>
          <a:p>
            <a:pPr marL="342900" indent="-342900" algn="just">
              <a:buFont typeface="Arial" panose="020B0604020202020204" pitchFamily="34" charset="0"/>
              <a:buChar char="•"/>
            </a:pPr>
            <a:r>
              <a:rPr lang="en-US" sz="2000"/>
              <a:t>An administrative operating system and/or management console also runs on top of the hypervisor in addition to the  virtual machines which allows the virtual machines to be  administered by a system administrator. </a:t>
            </a:r>
            <a:endParaRPr lang="en-US" sz="2000"/>
          </a:p>
          <a:p>
            <a:pPr algn="just"/>
            <a:endParaRPr lang="en-US" sz="2000"/>
          </a:p>
          <a:p>
            <a:pPr marL="342900" indent="-342900" algn="just">
              <a:buFont typeface="Arial" panose="020B0604020202020204" pitchFamily="34" charset="0"/>
              <a:buChar char="•"/>
            </a:pPr>
            <a:r>
              <a:rPr lang="en-US" sz="2000">
                <a:solidFill>
                  <a:srgbClr val="FF0000"/>
                </a:solidFill>
              </a:rPr>
              <a:t>Hypervisor-based virtualization solutions include Xen, VMware ESX Server and Microsoft’s Hyper-V technology.</a:t>
            </a:r>
            <a:endParaRPr lang="en-US" sz="2000">
              <a:solidFill>
                <a:srgbClr val="FF0000"/>
              </a:solidFill>
            </a:endParaRPr>
          </a:p>
          <a:p>
            <a:pPr algn="just">
              <a:buFont typeface="Arial" panose="020B0604020202020204" pitchFamily="34" charset="0"/>
            </a:pPr>
            <a:endParaRPr lang="en-US" sz="2000">
              <a:solidFill>
                <a:srgbClr val="FF0000"/>
              </a:solidFill>
            </a:endParaRPr>
          </a:p>
          <a:p>
            <a:pPr marL="342900" indent="-342900" algn="just">
              <a:buFont typeface="Arial" panose="020B0604020202020204" pitchFamily="34" charset="0"/>
              <a:buChar char="•"/>
            </a:pPr>
            <a:r>
              <a:rPr lang="en-US" sz="2000"/>
              <a:t>To achieve the best performance, management and efficiency of OS virtualization is streamlined. </a:t>
            </a:r>
            <a:endParaRPr lang="en-US" sz="2000"/>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A standard host operating system resides at the bottom that includes Windows and Linux. </a:t>
            </a:r>
            <a:endParaRPr lang="en-US" sz="2000"/>
          </a:p>
          <a:p>
            <a:pPr algn="just">
              <a:buFont typeface="Arial" panose="020B0604020202020204" pitchFamily="34" charset="0"/>
            </a:pPr>
            <a:endParaRPr lang="en-US" sz="2000"/>
          </a:p>
          <a:p>
            <a:pPr marL="342900" indent="-342900" algn="just">
              <a:buFont typeface="Arial" panose="020B0604020202020204" pitchFamily="34" charset="0"/>
              <a:buChar char="•"/>
            </a:pPr>
            <a:r>
              <a:rPr lang="en-US" sz="2000"/>
              <a:t>Virtualization layer with the help of file system and abstraction layer guarantees resource.</a:t>
            </a: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52805" y="990600"/>
            <a:ext cx="6248400" cy="3664585"/>
          </a:xfrm>
          <a:prstGeom prst="rect">
            <a:avLst/>
          </a:prstGeom>
          <a:noFill/>
          <a:ln w="9525">
            <a:noFill/>
          </a:ln>
        </p:spPr>
      </p:pic>
      <p:sp>
        <p:nvSpPr>
          <p:cNvPr id="5" name="Text Box 4"/>
          <p:cNvSpPr txBox="1"/>
          <p:nvPr/>
        </p:nvSpPr>
        <p:spPr>
          <a:xfrm>
            <a:off x="2562860" y="5516245"/>
            <a:ext cx="3237230" cy="337185"/>
          </a:xfrm>
          <a:prstGeom prst="rect">
            <a:avLst/>
          </a:prstGeom>
          <a:noFill/>
        </p:spPr>
        <p:txBody>
          <a:bodyPr wrap="square" rtlCol="0" anchor="t">
            <a:spAutoFit/>
          </a:bodyPr>
          <a:p>
            <a:r>
              <a:rPr lang="en-US" sz="1600"/>
              <a:t>Fig.  Hypervisor Virtualization</a:t>
            </a:r>
            <a:endParaRPr 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5580" y="190500"/>
            <a:ext cx="8811260" cy="6523990"/>
          </a:xfrm>
          <a:prstGeom prst="rect">
            <a:avLst/>
          </a:prstGeom>
          <a:noFill/>
        </p:spPr>
        <p:txBody>
          <a:bodyPr wrap="square" rtlCol="0" anchor="t">
            <a:spAutoFit/>
          </a:bodyPr>
          <a:p>
            <a:pPr marL="342900" indent="-342900" algn="just">
              <a:buFont typeface="Arial" panose="020B0604020202020204" pitchFamily="34" charset="0"/>
              <a:buChar char="•"/>
            </a:pPr>
            <a:r>
              <a:rPr lang="en-US" sz="2200"/>
              <a:t>OS virtualizaiton, nothing exists. </a:t>
            </a:r>
            <a:r>
              <a:rPr lang="en-US" sz="2200">
                <a:solidFill>
                  <a:srgbClr val="FF0000"/>
                </a:solidFill>
              </a:rPr>
              <a:t>All tasks runs from the network using a virtual disk.</a:t>
            </a:r>
            <a:r>
              <a:rPr lang="en-US" sz="2200"/>
              <a:t> </a:t>
            </a:r>
            <a:endParaRPr lang="en-US" sz="2200"/>
          </a:p>
          <a:p>
            <a:pPr marL="342900" indent="-342900" algn="just">
              <a:buFont typeface="Arial" panose="020B0604020202020204" pitchFamily="34" charset="0"/>
              <a:buChar char="•"/>
            </a:pPr>
            <a:r>
              <a:rPr lang="en-US" sz="2200"/>
              <a:t>In the present implementations, this </a:t>
            </a:r>
            <a:r>
              <a:rPr lang="en-US" sz="2200">
                <a:solidFill>
                  <a:srgbClr val="FF0000"/>
                </a:solidFill>
              </a:rPr>
              <a:t>virtual disk is just an image file stored on a distant server, SAN or NAS.</a:t>
            </a:r>
            <a:endParaRPr lang="en-US" sz="2200"/>
          </a:p>
          <a:p>
            <a:pPr marL="342900" indent="-342900" algn="just">
              <a:buFont typeface="Arial" panose="020B0604020202020204" pitchFamily="34" charset="0"/>
              <a:buChar char="•"/>
            </a:pPr>
            <a:r>
              <a:rPr lang="en-US" sz="2200"/>
              <a:t>The client will be connected to this virtual disk through the network and it will boot with the operating system available in the virtual disk. </a:t>
            </a:r>
            <a:endParaRPr lang="en-US" sz="2200"/>
          </a:p>
          <a:p>
            <a:pPr marL="342900" indent="-342900" algn="just">
              <a:buFont typeface="Arial" panose="020B0604020202020204" pitchFamily="34" charset="0"/>
              <a:buChar char="•"/>
            </a:pPr>
            <a:r>
              <a:rPr lang="en-US" sz="2200">
                <a:solidFill>
                  <a:srgbClr val="FF0000"/>
                </a:solidFill>
              </a:rPr>
              <a:t>The two types of virtual disks in most implementations are private virtual disk and shared/common virtual disk.</a:t>
            </a:r>
            <a:endParaRPr lang="en-US" sz="2200">
              <a:solidFill>
                <a:srgbClr val="FF0000"/>
              </a:solidFill>
            </a:endParaRPr>
          </a:p>
          <a:p>
            <a:pPr algn="just">
              <a:buFont typeface="Arial" panose="020B0604020202020204" pitchFamily="34" charset="0"/>
            </a:pPr>
            <a:r>
              <a:rPr lang="en-US" sz="2200" b="1">
                <a:solidFill>
                  <a:schemeClr val="tx1"/>
                </a:solidFill>
              </a:rPr>
              <a:t>1. Private virtual disk:</a:t>
            </a:r>
            <a:r>
              <a:rPr lang="en-US" sz="2200">
                <a:solidFill>
                  <a:schemeClr val="tx1"/>
                </a:solidFill>
              </a:rPr>
              <a:t> A private virtual disk acts as a key for a client, he can use it to store information, based on the rights assigned to him. Therefore, when the client’s disk is restarted, the settings are retained, just like working with a physical local hard disk.</a:t>
            </a:r>
            <a:endParaRPr lang="en-US" sz="2200">
              <a:solidFill>
                <a:schemeClr val="tx1"/>
              </a:solidFill>
            </a:endParaRPr>
          </a:p>
          <a:p>
            <a:pPr algn="just">
              <a:buFont typeface="Arial" panose="020B0604020202020204" pitchFamily="34" charset="0"/>
            </a:pPr>
            <a:endParaRPr lang="en-US" sz="2200">
              <a:solidFill>
                <a:schemeClr val="tx1"/>
              </a:solidFill>
            </a:endParaRPr>
          </a:p>
          <a:p>
            <a:pPr algn="just">
              <a:buFont typeface="Arial" panose="020B0604020202020204" pitchFamily="34" charset="0"/>
            </a:pPr>
            <a:r>
              <a:rPr lang="en-US" sz="2200" b="1">
                <a:solidFill>
                  <a:schemeClr val="tx1"/>
                </a:solidFill>
              </a:rPr>
              <a:t>2. Shared/common virtual disk:</a:t>
            </a:r>
            <a:r>
              <a:rPr lang="en-US" sz="2200">
                <a:solidFill>
                  <a:schemeClr val="tx1"/>
                </a:solidFill>
              </a:rPr>
              <a:t> Multiple clients use a shared virtual disk simultaneously. </a:t>
            </a:r>
            <a:r>
              <a:rPr lang="en-US" sz="2200">
                <a:solidFill>
                  <a:srgbClr val="FF0000"/>
                </a:solidFill>
              </a:rPr>
              <a:t>During access, changes are stored in to a special cache.</a:t>
            </a:r>
            <a:r>
              <a:rPr lang="en-US" sz="2200">
                <a:solidFill>
                  <a:schemeClr val="tx1"/>
                </a:solidFill>
              </a:rPr>
              <a:t> But the cache content will be cleared when the client is shut down or restarted.</a:t>
            </a:r>
            <a:endParaRPr lang="en-US" sz="2200">
              <a:solidFill>
                <a:schemeClr val="tx1"/>
              </a:solidFill>
            </a:endParaRPr>
          </a:p>
          <a:p>
            <a:pPr marL="342900" indent="-342900" algn="just">
              <a:buFont typeface="Arial" panose="020B0604020202020204" pitchFamily="34" charset="0"/>
              <a:buChar char="•"/>
            </a:pPr>
            <a:endParaRPr lang="en-US" sz="220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22555"/>
            <a:ext cx="8229600" cy="426085"/>
          </a:xfrm>
        </p:spPr>
        <p:txBody>
          <a:bodyPr/>
          <a:p>
            <a:pPr algn="l"/>
            <a:r>
              <a:rPr lang="en-US" sz="2400" b="1"/>
              <a:t>Working of OS Virtualization</a:t>
            </a:r>
            <a:endParaRPr lang="en-US" sz="2400" b="1"/>
          </a:p>
        </p:txBody>
      </p:sp>
      <p:sp>
        <p:nvSpPr>
          <p:cNvPr id="3" name="Content Placeholder 2"/>
          <p:cNvSpPr>
            <a:spLocks noGrp="1"/>
          </p:cNvSpPr>
          <p:nvPr>
            <p:ph idx="1"/>
          </p:nvPr>
        </p:nvSpPr>
        <p:spPr>
          <a:xfrm>
            <a:off x="170180" y="608330"/>
            <a:ext cx="8710930" cy="5954395"/>
          </a:xfrm>
        </p:spPr>
        <p:txBody>
          <a:bodyPr/>
          <a:p>
            <a:pPr algn="just">
              <a:lnSpc>
                <a:spcPct val="130000"/>
              </a:lnSpc>
            </a:pPr>
            <a:r>
              <a:rPr lang="en-US" sz="2000"/>
              <a:t>The </a:t>
            </a:r>
            <a:r>
              <a:rPr lang="en-US" sz="2000">
                <a:solidFill>
                  <a:srgbClr val="FF0000"/>
                </a:solidFill>
              </a:rPr>
              <a:t>components for using OS virtualization in the infrastructure are server and client.</a:t>
            </a:r>
            <a:endParaRPr lang="en-US" sz="2000"/>
          </a:p>
          <a:p>
            <a:pPr algn="just">
              <a:lnSpc>
                <a:spcPct val="100000"/>
              </a:lnSpc>
            </a:pPr>
            <a:r>
              <a:rPr lang="en-US" sz="2000"/>
              <a:t>The first component is the </a:t>
            </a:r>
            <a:r>
              <a:rPr lang="en-US" sz="2000">
                <a:solidFill>
                  <a:srgbClr val="FF0000"/>
                </a:solidFill>
              </a:rPr>
              <a:t>OS virtualization server.</a:t>
            </a:r>
            <a:r>
              <a:rPr lang="en-US" sz="2000"/>
              <a:t> This </a:t>
            </a:r>
            <a:r>
              <a:rPr lang="en-US" sz="2000">
                <a:solidFill>
                  <a:srgbClr val="FF0000"/>
                </a:solidFill>
              </a:rPr>
              <a:t>component initializes which virtual disk </a:t>
            </a:r>
            <a:r>
              <a:rPr lang="en-US" sz="2000"/>
              <a:t>and establishes the connection with the client.</a:t>
            </a:r>
            <a:endParaRPr lang="en-US" sz="2000"/>
          </a:p>
          <a:p>
            <a:pPr marL="0" indent="0" algn="just">
              <a:lnSpc>
                <a:spcPct val="100000"/>
              </a:lnSpc>
              <a:buNone/>
            </a:pPr>
            <a:r>
              <a:rPr lang="en-US" sz="2000"/>
              <a:t> </a:t>
            </a:r>
            <a:endParaRPr lang="en-US" sz="2000"/>
          </a:p>
          <a:p>
            <a:pPr algn="just">
              <a:lnSpc>
                <a:spcPct val="100000"/>
              </a:lnSpc>
            </a:pPr>
            <a:r>
              <a:rPr lang="en-US" sz="2000"/>
              <a:t>Apart from this, </a:t>
            </a:r>
            <a:r>
              <a:rPr lang="en-US" sz="2000">
                <a:solidFill>
                  <a:srgbClr val="FF0000"/>
                </a:solidFill>
              </a:rPr>
              <a:t>server can host the storage for the virtual disk locally or the server is connected to the virtual disks via a SAN or File Share</a:t>
            </a:r>
            <a:r>
              <a:rPr lang="en-US" sz="2000"/>
              <a:t>.</a:t>
            </a:r>
            <a:endParaRPr lang="en-US" sz="2000"/>
          </a:p>
          <a:p>
            <a:pPr marL="0" indent="0" algn="just">
              <a:lnSpc>
                <a:spcPct val="100000"/>
              </a:lnSpc>
              <a:buNone/>
            </a:pPr>
            <a:endParaRPr lang="en-US" sz="2000"/>
          </a:p>
          <a:p>
            <a:pPr algn="just">
              <a:lnSpc>
                <a:spcPct val="100000"/>
              </a:lnSpc>
            </a:pPr>
            <a:r>
              <a:rPr lang="en-US" sz="2000"/>
              <a:t>Client is the second component,</a:t>
            </a:r>
            <a:r>
              <a:rPr lang="en-US" sz="2000">
                <a:solidFill>
                  <a:srgbClr val="FF0000"/>
                </a:solidFill>
              </a:rPr>
              <a:t> which establishes link with first component to run the OS.</a:t>
            </a:r>
            <a:endParaRPr lang="en-US" sz="2000"/>
          </a:p>
          <a:p>
            <a:pPr algn="just">
              <a:lnSpc>
                <a:spcPct val="100000"/>
              </a:lnSpc>
            </a:pPr>
            <a:endParaRPr lang="en-US" sz="2000"/>
          </a:p>
          <a:p>
            <a:pPr algn="just">
              <a:lnSpc>
                <a:spcPct val="100000"/>
              </a:lnSpc>
            </a:pPr>
            <a:r>
              <a:rPr lang="en-US" sz="2000"/>
              <a:t>Virtual disk have an image of a physical disk from a system which mirrors the configuration  of those systems and also the settings. </a:t>
            </a:r>
            <a:endParaRPr lang="en-US" sz="2000"/>
          </a:p>
          <a:p>
            <a:pPr algn="just">
              <a:lnSpc>
                <a:spcPct val="100000"/>
              </a:lnSpc>
            </a:pPr>
            <a:endParaRPr lang="en-US" sz="2000"/>
          </a:p>
          <a:p>
            <a:pPr algn="just">
              <a:lnSpc>
                <a:spcPct val="100000"/>
              </a:lnSpc>
            </a:pPr>
            <a:r>
              <a:rPr lang="en-US" sz="2000"/>
              <a:t>The disk needs to be assigned to the client which uses this disk to start when the virtual disk is created. When a client has a disk assigned, the machine can be started with the v</a:t>
            </a:r>
            <a:r>
              <a:rPr lang="en-US" sz="2000">
                <a:solidFill>
                  <a:srgbClr val="FF0000"/>
                </a:solidFill>
              </a:rPr>
              <a:t>irtual disk using the following steps as given</a:t>
            </a:r>
            <a:endParaRPr lang="en-US" sz="20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1135" y="300990"/>
            <a:ext cx="8806815" cy="6468110"/>
          </a:xfrm>
        </p:spPr>
        <p:txBody>
          <a:bodyPr/>
          <a:p>
            <a:pPr marL="0" indent="0">
              <a:buNone/>
            </a:pPr>
            <a:r>
              <a:rPr lang="en-US" sz="2000" b="1"/>
              <a:t>Step 1—Connecting to the OS virtualization server:</a:t>
            </a:r>
            <a:r>
              <a:rPr lang="en-US" sz="2000"/>
              <a:t> Start the machine and set up a connection with the OS virtualization server.</a:t>
            </a:r>
            <a:endParaRPr lang="en-US" sz="2000"/>
          </a:p>
          <a:p>
            <a:pPr marL="0" indent="0">
              <a:buNone/>
            </a:pPr>
            <a:endParaRPr lang="en-US" sz="2000"/>
          </a:p>
          <a:p>
            <a:pPr marL="0" indent="0">
              <a:buNone/>
            </a:pPr>
            <a:r>
              <a:rPr lang="en-US" sz="2000" b="1"/>
              <a:t>Step 2—Connecting the virtual disk:</a:t>
            </a:r>
            <a:r>
              <a:rPr lang="en-US" sz="2000"/>
              <a:t> During connection establishment between the client  and the server, the server goes through its database to check whether the client is known and checks if the virtual disk(s) are allocated to the client. If a disk is allocated, this disk will be associated to the client in the next step.</a:t>
            </a:r>
            <a:endParaRPr lang="en-US" sz="2000"/>
          </a:p>
          <a:p>
            <a:pPr marL="0" indent="0">
              <a:buNone/>
            </a:pPr>
            <a:r>
              <a:rPr lang="en-US" sz="2000" b="1"/>
              <a:t>Step 3—VDisk connected to the client:</a:t>
            </a:r>
            <a:r>
              <a:rPr lang="en-US" sz="2000"/>
              <a:t> Once the preferred virtual disk is chosen, it is connected to the client through the OS virtualization server.</a:t>
            </a:r>
            <a:endParaRPr lang="en-US" sz="2000"/>
          </a:p>
          <a:p>
            <a:pPr marL="0" indent="0">
              <a:buNone/>
            </a:pPr>
            <a:endParaRPr lang="en-US" sz="2000"/>
          </a:p>
          <a:p>
            <a:pPr marL="0" indent="0">
              <a:buNone/>
            </a:pPr>
            <a:r>
              <a:rPr lang="en-US" sz="2000" b="1"/>
              <a:t>Step 4—OS is ‘streamed’ to the client:</a:t>
            </a:r>
            <a:r>
              <a:rPr lang="en-US" sz="2000"/>
              <a:t> Once the disk is connected to the server, it starts streaming the content of the virtual disk. Many OS provide several approaches to cache this information, for example, the client memory, on the disk of the OS virtualization server and locally on the hard disk of client.</a:t>
            </a:r>
            <a:endParaRPr lang="en-US" sz="2000"/>
          </a:p>
          <a:p>
            <a:pPr marL="0" indent="0">
              <a:buNone/>
            </a:pPr>
            <a:r>
              <a:rPr lang="en-US" sz="2000" b="1"/>
              <a:t>Step 5—Additional streaming: </a:t>
            </a:r>
            <a:r>
              <a:rPr lang="en-US" sz="2000"/>
              <a:t>Once the first part streaming is over, operating system starts as expected (e.g., starting an application which is there within the virtual disk).</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789430" y="1066800"/>
            <a:ext cx="4933950" cy="3564890"/>
          </a:xfrm>
          <a:prstGeom prst="rect">
            <a:avLst/>
          </a:prstGeom>
        </p:spPr>
      </p:pic>
      <p:sp>
        <p:nvSpPr>
          <p:cNvPr id="5" name="Text Box 4"/>
          <p:cNvSpPr txBox="1"/>
          <p:nvPr/>
        </p:nvSpPr>
        <p:spPr>
          <a:xfrm>
            <a:off x="946785" y="4906010"/>
            <a:ext cx="7327265" cy="368300"/>
          </a:xfrm>
          <a:prstGeom prst="rect">
            <a:avLst/>
          </a:prstGeom>
          <a:noFill/>
        </p:spPr>
        <p:txBody>
          <a:bodyPr wrap="square" rtlCol="0" anchor="t">
            <a:spAutoFit/>
          </a:bodyPr>
          <a:p>
            <a:r>
              <a:rPr lang="en-US" sz="1800" b="1"/>
              <a:t>Fig. Operating System Virtualization and Streaming Process</a:t>
            </a:r>
            <a:endParaRPr lang="en-US" sz="18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67055"/>
          </a:xfrm>
        </p:spPr>
        <p:txBody>
          <a:bodyPr/>
          <a:p>
            <a:pPr algn="l"/>
            <a:r>
              <a:rPr lang="en-US" sz="2400" b="1"/>
              <a:t>OS Virtualization: Pros</a:t>
            </a:r>
            <a:endParaRPr lang="en-US" sz="2400" b="1"/>
          </a:p>
        </p:txBody>
      </p:sp>
      <p:sp>
        <p:nvSpPr>
          <p:cNvPr id="3" name="Content Placeholder 2"/>
          <p:cNvSpPr>
            <a:spLocks noGrp="1"/>
          </p:cNvSpPr>
          <p:nvPr>
            <p:ph idx="1"/>
          </p:nvPr>
        </p:nvSpPr>
        <p:spPr>
          <a:xfrm>
            <a:off x="191135" y="899795"/>
            <a:ext cx="8851900" cy="5226685"/>
          </a:xfrm>
        </p:spPr>
        <p:txBody>
          <a:bodyPr/>
          <a:p>
            <a:pPr algn="just"/>
            <a:r>
              <a:rPr lang="en-US" sz="2000" b="1"/>
              <a:t>Flexible provisioning:</a:t>
            </a:r>
            <a:r>
              <a:rPr lang="en-US" sz="2000"/>
              <a:t> It is very simple and easy to connect different virtual disks to a system through OS virtualization. Starting another operating system or any other application can be done easily by the client.</a:t>
            </a:r>
            <a:endParaRPr lang="en-US" sz="2000"/>
          </a:p>
          <a:p>
            <a:pPr marL="0" indent="0" algn="just">
              <a:buNone/>
            </a:pPr>
            <a:endParaRPr lang="en-US" sz="2000"/>
          </a:p>
          <a:p>
            <a:pPr algn="just"/>
            <a:r>
              <a:rPr lang="en-US" sz="2000" b="1"/>
              <a:t>Rapid software deployment:</a:t>
            </a:r>
            <a:r>
              <a:rPr lang="en-US" sz="2000"/>
              <a:t> Adding a new server or workstation happens within few  seconds. Using deployment tools to install and configure the system or doing it manually takes at least a few hours, with a few steps the client is allocated to a virtual disk and can be used in production.</a:t>
            </a:r>
            <a:endParaRPr lang="en-US" sz="2000"/>
          </a:p>
          <a:p>
            <a:pPr algn="just"/>
            <a:r>
              <a:rPr lang="en-US" sz="2000" b="1"/>
              <a:t>Easy and efficient implanting updates and hotfixes of the operating system and applications:</a:t>
            </a:r>
            <a:r>
              <a:rPr lang="en-US" sz="2000"/>
              <a:t> In OS virtualization, it is enough to add an update to the virtual disk image and not to all servers.</a:t>
            </a:r>
            <a:endParaRPr lang="en-US" sz="2000"/>
          </a:p>
          <a:p>
            <a:pPr marL="0" indent="0" algn="just">
              <a:buNone/>
            </a:pPr>
            <a:endParaRPr lang="en-US" sz="2000"/>
          </a:p>
          <a:p>
            <a:pPr algn="just"/>
            <a:r>
              <a:rPr lang="en-US" sz="2000" b="1"/>
              <a:t>Easy rollback scenarios: </a:t>
            </a:r>
            <a:r>
              <a:rPr lang="en-US" sz="2000"/>
              <a:t>Rollback to previous state is easy in OS virtualization.</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981200" y="3048000"/>
            <a:ext cx="4645660" cy="3357245"/>
          </a:xfrm>
          <a:prstGeom prst="rect">
            <a:avLst/>
          </a:prstGeom>
        </p:spPr>
      </p:pic>
      <p:sp>
        <p:nvSpPr>
          <p:cNvPr id="6" name="Text Box 5"/>
          <p:cNvSpPr txBox="1"/>
          <p:nvPr/>
        </p:nvSpPr>
        <p:spPr>
          <a:xfrm>
            <a:off x="126365" y="221615"/>
            <a:ext cx="8944610" cy="2861310"/>
          </a:xfrm>
          <a:prstGeom prst="rect">
            <a:avLst/>
          </a:prstGeom>
          <a:noFill/>
        </p:spPr>
        <p:txBody>
          <a:bodyPr wrap="square" rtlCol="0" anchor="t">
            <a:spAutoFit/>
          </a:bodyPr>
          <a:p>
            <a:pPr marL="342900" indent="-342900" algn="l">
              <a:buFont typeface="Arial" panose="020B0604020202020204" pitchFamily="34" charset="0"/>
              <a:buChar char="•"/>
            </a:pPr>
            <a:r>
              <a:rPr lang="en-US" sz="2000"/>
              <a:t>A single virtual infrastructure can support more than one virtual machine, that is, more than one OS and application can be deployed.</a:t>
            </a:r>
            <a:endParaRPr lang="en-US" sz="2000"/>
          </a:p>
          <a:p>
            <a:pPr marL="342900" indent="-342900" algn="l">
              <a:buFont typeface="Arial" panose="020B0604020202020204" pitchFamily="34" charset="0"/>
              <a:buChar char="•"/>
            </a:pPr>
            <a:r>
              <a:rPr lang="en-US" sz="2000"/>
              <a:t>Physical resources of multiple machines of entire Infrastructure are shared in virtual environment.</a:t>
            </a:r>
            <a:endParaRPr lang="en-US" sz="2000"/>
          </a:p>
          <a:p>
            <a:pPr marL="342900" indent="-342900" algn="l">
              <a:buFont typeface="Arial" panose="020B0604020202020204" pitchFamily="34" charset="0"/>
              <a:buChar char="•"/>
            </a:pPr>
            <a:r>
              <a:rPr lang="en-US" sz="2000">
                <a:solidFill>
                  <a:srgbClr val="FF0000"/>
                </a:solidFill>
              </a:rPr>
              <a:t>Resources of a single computer are shared across many virtual machines for maximum efficiency.</a:t>
            </a:r>
            <a:endParaRPr lang="en-US" sz="2000"/>
          </a:p>
          <a:p>
            <a:pPr marL="342900" indent="-342900" algn="l">
              <a:buFont typeface="Arial" panose="020B0604020202020204" pitchFamily="34" charset="0"/>
              <a:buChar char="•"/>
            </a:pPr>
            <a:r>
              <a:rPr lang="en-US" sz="2000">
                <a:sym typeface="+mn-ea"/>
              </a:rPr>
              <a:t>A virtual infrastructure consists of the following components:  hypervisors, virtual infrastructure services and automated solutions to  optimize IT process.</a:t>
            </a:r>
            <a:endParaRPr lang="en-US" sz="2000"/>
          </a:p>
        </p:txBody>
      </p:sp>
      <p:sp>
        <p:nvSpPr>
          <p:cNvPr id="2" name="Text Box 1"/>
          <p:cNvSpPr txBox="1"/>
          <p:nvPr/>
        </p:nvSpPr>
        <p:spPr>
          <a:xfrm>
            <a:off x="3733800" y="6405245"/>
            <a:ext cx="1310005" cy="245110"/>
          </a:xfrm>
          <a:prstGeom prst="rect">
            <a:avLst/>
          </a:prstGeom>
          <a:noFill/>
        </p:spPr>
        <p:txBody>
          <a:bodyPr wrap="square" rtlCol="0">
            <a:spAutoFit/>
          </a:bodyPr>
          <a:p>
            <a:pPr algn="r"/>
            <a:r>
              <a:rPr lang="en-US"/>
              <a:t>Fig. Virtulization  </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56895"/>
          </a:xfrm>
        </p:spPr>
        <p:txBody>
          <a:bodyPr/>
          <a:p>
            <a:pPr algn="l"/>
            <a:r>
              <a:rPr lang="en-US" sz="2400" b="1"/>
              <a:t>OS Virtualization: Cons</a:t>
            </a:r>
            <a:endParaRPr lang="en-US" sz="2400" b="1"/>
          </a:p>
        </p:txBody>
      </p:sp>
      <p:sp>
        <p:nvSpPr>
          <p:cNvPr id="3" name="Content Placeholder 2"/>
          <p:cNvSpPr>
            <a:spLocks noGrp="1"/>
          </p:cNvSpPr>
          <p:nvPr>
            <p:ph idx="1"/>
          </p:nvPr>
        </p:nvSpPr>
        <p:spPr>
          <a:xfrm>
            <a:off x="146685" y="1084580"/>
            <a:ext cx="8786495" cy="5041900"/>
          </a:xfrm>
        </p:spPr>
        <p:txBody>
          <a:bodyPr/>
          <a:p>
            <a:r>
              <a:rPr lang="en-US" sz="2200" b="1"/>
              <a:t>No work off-line capability:</a:t>
            </a:r>
            <a:r>
              <a:rPr lang="en-US" sz="2200"/>
              <a:t> OS virtualization products must be connected to the virtualization server for using the operating system virtually.</a:t>
            </a:r>
            <a:endParaRPr lang="en-US" sz="2200"/>
          </a:p>
          <a:p>
            <a:r>
              <a:rPr lang="en-US" sz="2200" b="1"/>
              <a:t> High-speed LAN recommended:</a:t>
            </a:r>
            <a:r>
              <a:rPr lang="en-US" sz="2200"/>
              <a:t> </a:t>
            </a:r>
            <a:r>
              <a:rPr lang="en-US" sz="2200">
                <a:solidFill>
                  <a:srgbClr val="FF0000"/>
                </a:solidFill>
              </a:rPr>
              <a:t>A high-speed LAN is needed as the virtual disk is connected to the OS virtualization server through the network.</a:t>
            </a:r>
            <a:endParaRPr lang="en-US" sz="2200">
              <a:solidFill>
                <a:srgbClr val="FF0000"/>
              </a:solidFill>
            </a:endParaRPr>
          </a:p>
          <a:p>
            <a:r>
              <a:rPr lang="en-US" sz="2200" b="1"/>
              <a:t>Limited numbers of operating systems are supported:</a:t>
            </a:r>
            <a:r>
              <a:rPr lang="en-US" sz="2200"/>
              <a:t> Limited number of OS supports  virtualization. Some Linux distributions do not support the OS virtualization technique.</a:t>
            </a:r>
            <a:endParaRPr lang="en-US" sz="2200"/>
          </a:p>
          <a:p>
            <a:pPr marL="0" indent="0">
              <a:buNone/>
            </a:pPr>
            <a:endParaRPr lang="en-US" sz="2200"/>
          </a:p>
          <a:p>
            <a:r>
              <a:rPr lang="en-US" sz="2200" b="1"/>
              <a:t>Imaging disadvantages apply to this technique:</a:t>
            </a:r>
            <a:r>
              <a:rPr lang="en-US" sz="2200"/>
              <a:t> Virtual disk is created using imagebased techniques. </a:t>
            </a:r>
            <a:r>
              <a:rPr lang="en-US" sz="2200">
                <a:solidFill>
                  <a:srgbClr val="FF0000"/>
                </a:solidFill>
              </a:rPr>
              <a:t> All disadvantages of imaging techniques are also applicable for the OS  virtualization component.</a:t>
            </a:r>
            <a:endParaRPr lang="en-US" sz="22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7175" y="111760"/>
            <a:ext cx="8429625" cy="581660"/>
          </a:xfrm>
        </p:spPr>
        <p:txBody>
          <a:bodyPr/>
          <a:p>
            <a:pPr algn="l"/>
            <a:r>
              <a:rPr lang="en-US" sz="2400" b="1"/>
              <a:t>OS Virtualization: Sample Scenarios</a:t>
            </a:r>
            <a:endParaRPr lang="en-US" sz="2400" b="1"/>
          </a:p>
        </p:txBody>
      </p:sp>
      <p:sp>
        <p:nvSpPr>
          <p:cNvPr id="3" name="Content Placeholder 2"/>
          <p:cNvSpPr>
            <a:spLocks noGrp="1"/>
          </p:cNvSpPr>
          <p:nvPr>
            <p:ph idx="1"/>
          </p:nvPr>
        </p:nvSpPr>
        <p:spPr>
          <a:xfrm>
            <a:off x="235585" y="661670"/>
            <a:ext cx="8850630" cy="5464810"/>
          </a:xfrm>
        </p:spPr>
        <p:txBody>
          <a:bodyPr/>
          <a:p>
            <a:pPr algn="just"/>
            <a:r>
              <a:rPr lang="en-US" sz="1800" b="1"/>
              <a:t>Citrix XenApp/terminal servers:</a:t>
            </a:r>
            <a:r>
              <a:rPr lang="en-US" sz="1800"/>
              <a:t> Citrix XenApp/terminal server-based infrastructures OS virtualization is a good solution. After each reboot the terminal server is back in its default state and changes are applied to all servers by using the shared virtual disks.</a:t>
            </a:r>
            <a:endParaRPr lang="en-US" sz="1800"/>
          </a:p>
          <a:p>
            <a:pPr algn="just"/>
            <a:r>
              <a:rPr lang="en-US" sz="1800" b="1"/>
              <a:t>VDI/DDI solutions: </a:t>
            </a:r>
            <a:r>
              <a:rPr lang="en-US" sz="1800">
                <a:solidFill>
                  <a:srgbClr val="FF0000"/>
                </a:solidFill>
              </a:rPr>
              <a:t>Virtual desktop infrastructure</a:t>
            </a:r>
            <a:r>
              <a:rPr lang="en-US" sz="1800"/>
              <a:t> solutions are also becoming increasingly  fashionable today. With the OS virtualization, the same virtual disk can be used by virtual machine and no expensive disk space is required on the SAN.</a:t>
            </a:r>
            <a:endParaRPr lang="en-US" sz="1800"/>
          </a:p>
          <a:p>
            <a:pPr algn="just"/>
            <a:r>
              <a:rPr lang="en-US" sz="1800" b="1"/>
              <a:t>Back-up servers:</a:t>
            </a:r>
            <a:r>
              <a:rPr lang="en-US" sz="1800"/>
              <a:t> Back-up servers are used only for few hours a day, and the hardware is idle most of the time. Therefore, the hardware can be used for other roles during business hours and it can also be assigned to the back-up server role.</a:t>
            </a:r>
            <a:endParaRPr lang="en-US" sz="1800"/>
          </a:p>
          <a:p>
            <a:pPr algn="just"/>
            <a:r>
              <a:rPr lang="en-US" sz="1800" b="1"/>
              <a:t>Development/test environments:</a:t>
            </a:r>
            <a:r>
              <a:rPr lang="en-US" sz="1800"/>
              <a:t> OS virtualization can easily provide the machines to run development and test tasks on virtual hardware by flexible provisioning.</a:t>
            </a:r>
            <a:endParaRPr lang="en-US" sz="1800"/>
          </a:p>
          <a:p>
            <a:pPr algn="just"/>
            <a:r>
              <a:rPr lang="en-US" sz="1800" b="1"/>
              <a:t>Educational environments:</a:t>
            </a:r>
            <a:r>
              <a:rPr lang="en-US" sz="1800"/>
              <a:t> Using OS virtualization, multiple virtual disks can be created and assigned with multiple OS environment. The user can select the required environment using the boot menu.</a:t>
            </a:r>
            <a:endParaRPr lang="en-US" sz="1800"/>
          </a:p>
          <a:p>
            <a:pPr algn="just"/>
            <a:r>
              <a:rPr lang="en-US" sz="1800" b="1"/>
              <a:t>Secure environments: </a:t>
            </a:r>
            <a:r>
              <a:rPr lang="en-US" sz="1800"/>
              <a:t>OS Virtualization can be used for secure environments, as no data is available on that machine.</a:t>
            </a:r>
            <a:endParaRPr lang="en-U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8275" y="274955"/>
            <a:ext cx="8518525" cy="273685"/>
          </a:xfrm>
        </p:spPr>
        <p:txBody>
          <a:bodyPr/>
          <a:p>
            <a:pPr algn="l"/>
            <a:r>
              <a:rPr lang="en-US" sz="2400" b="1"/>
              <a:t>Storage Virtualization:</a:t>
            </a:r>
            <a:endParaRPr lang="en-US" sz="2400" b="1"/>
          </a:p>
        </p:txBody>
      </p:sp>
      <p:sp>
        <p:nvSpPr>
          <p:cNvPr id="3" name="Content Placeholder 2"/>
          <p:cNvSpPr>
            <a:spLocks noGrp="1"/>
          </p:cNvSpPr>
          <p:nvPr>
            <p:ph idx="1"/>
          </p:nvPr>
        </p:nvSpPr>
        <p:spPr>
          <a:xfrm>
            <a:off x="167640" y="800100"/>
            <a:ext cx="8841740" cy="5326380"/>
          </a:xfrm>
        </p:spPr>
        <p:txBody>
          <a:bodyPr/>
          <a:p>
            <a:r>
              <a:rPr lang="en-US" sz="2000"/>
              <a:t>Storage virtualization (SV) is a new concept under virtualization. Storage systems use virtualization concepts for better functionality and have more features within the storage system.</a:t>
            </a:r>
            <a:endParaRPr lang="en-US" sz="2000"/>
          </a:p>
          <a:p>
            <a:r>
              <a:rPr lang="en-US" sz="2000"/>
              <a:t>The </a:t>
            </a:r>
            <a:r>
              <a:rPr lang="en-US" sz="2000">
                <a:solidFill>
                  <a:srgbClr val="FF0000"/>
                </a:solidFill>
              </a:rPr>
              <a:t>other name for storage system are storage array, disk array or filer. </a:t>
            </a:r>
            <a:r>
              <a:rPr lang="en-US" sz="2000"/>
              <a:t>Storage systems use special hardware and software, which provides fast and reliable storage for computing and  processing data.</a:t>
            </a:r>
            <a:endParaRPr lang="en-US" sz="2000"/>
          </a:p>
          <a:p>
            <a:r>
              <a:rPr lang="en-US" sz="2000"/>
              <a:t>Storage systems are complex and specially designed to accommodate storage capacity with data protection.</a:t>
            </a:r>
            <a:endParaRPr lang="en-US" sz="2000"/>
          </a:p>
          <a:p>
            <a:r>
              <a:rPr lang="en-US" sz="2000"/>
              <a:t> Storage systems provide block and file accessed storage. </a:t>
            </a:r>
            <a:endParaRPr lang="en-US" sz="2000"/>
          </a:p>
          <a:p>
            <a:r>
              <a:rPr lang="en-US" sz="2000"/>
              <a:t>Examples  for block accessed are Fibre Channel, iSCSI(small computer system interface),  FICON(Fiber connection ); File accessed examples are NFS and CIFS(common internet file system).</a:t>
            </a:r>
            <a:endParaRPr lang="en-US" sz="2000"/>
          </a:p>
          <a:p>
            <a:endParaRPr lang="en-US" sz="2000"/>
          </a:p>
          <a:p>
            <a:pPr marL="0" indent="0">
              <a:buNone/>
            </a:pPr>
            <a:r>
              <a:rPr lang="en-US" sz="2000" b="1"/>
              <a:t> There are two primary types of storage virtualizations:</a:t>
            </a:r>
            <a:endParaRPr lang="en-US" sz="2000" b="1"/>
          </a:p>
          <a:p>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85" y="365760"/>
            <a:ext cx="9065260" cy="6361430"/>
          </a:xfrm>
        </p:spPr>
        <p:txBody>
          <a:bodyPr/>
          <a:p>
            <a:pPr marL="0" indent="0" algn="just">
              <a:buNone/>
            </a:pPr>
            <a:r>
              <a:rPr lang="en-US" sz="2000">
                <a:sym typeface="+mn-ea"/>
              </a:rPr>
              <a:t>1.</a:t>
            </a:r>
            <a:r>
              <a:rPr lang="en-US" sz="2000">
                <a:solidFill>
                  <a:srgbClr val="FF0000"/>
                </a:solidFill>
                <a:sym typeface="+mn-ea"/>
              </a:rPr>
              <a:t> Block virtualization</a:t>
            </a:r>
            <a:r>
              <a:rPr lang="en-US" sz="2000">
                <a:sym typeface="+mn-ea"/>
              </a:rPr>
              <a:t> separates the logical and physical storage. This gives greater flexibility for the administrators in managing storage for consumers.</a:t>
            </a:r>
            <a:endParaRPr lang="en-US" sz="2000">
              <a:sym typeface="+mn-ea"/>
            </a:endParaRPr>
          </a:p>
          <a:p>
            <a:pPr marL="0" indent="0" algn="just">
              <a:buNone/>
            </a:pPr>
            <a:endParaRPr lang="en-US" sz="2000"/>
          </a:p>
          <a:p>
            <a:pPr marL="0" indent="0" algn="just">
              <a:buNone/>
            </a:pPr>
            <a:r>
              <a:rPr lang="en-US" sz="2000">
                <a:sym typeface="+mn-ea"/>
              </a:rPr>
              <a:t>2. To eradicate the dependencies between the facts and numbers accessed at the document level and the position where the documents are retained, </a:t>
            </a:r>
            <a:r>
              <a:rPr lang="en-US" sz="2000">
                <a:solidFill>
                  <a:srgbClr val="FF0000"/>
                </a:solidFill>
                <a:sym typeface="+mn-ea"/>
              </a:rPr>
              <a:t>file virtualization method is utilized. </a:t>
            </a:r>
            <a:r>
              <a:rPr lang="en-US" sz="2000">
                <a:sym typeface="+mn-ea"/>
              </a:rPr>
              <a:t>This </a:t>
            </a:r>
            <a:r>
              <a:rPr lang="en-US" sz="2000">
                <a:solidFill>
                  <a:srgbClr val="FF0000"/>
                </a:solidFill>
                <a:sym typeface="+mn-ea"/>
              </a:rPr>
              <a:t>method optimizes usage of storage and server consolidation.</a:t>
            </a:r>
            <a:endParaRPr lang="en-US" sz="2000">
              <a:solidFill>
                <a:srgbClr val="FF0000"/>
              </a:solidFill>
              <a:sym typeface="+mn-ea"/>
            </a:endParaRPr>
          </a:p>
          <a:p>
            <a:pPr marL="0" indent="0" algn="just">
              <a:buNone/>
            </a:pPr>
            <a:endParaRPr lang="en-US" sz="2000">
              <a:sym typeface="+mn-ea"/>
            </a:endParaRPr>
          </a:p>
          <a:p>
            <a:pPr algn="just">
              <a:lnSpc>
                <a:spcPct val="150000"/>
              </a:lnSpc>
            </a:pPr>
            <a:r>
              <a:rPr lang="en-US" sz="2000"/>
              <a:t>Storage virtualization contributes high in traffic mirroring, and migrates LUNs from one disk array to another without downtime.</a:t>
            </a:r>
            <a:endParaRPr lang="en-US" sz="2000"/>
          </a:p>
          <a:p>
            <a:pPr algn="just">
              <a:lnSpc>
                <a:spcPct val="150000"/>
              </a:lnSpc>
            </a:pPr>
            <a:r>
              <a:rPr lang="en-US" sz="2000">
                <a:solidFill>
                  <a:srgbClr val="FF0000"/>
                </a:solidFill>
              </a:rPr>
              <a:t>Virtualization is the pools multiple physical storage as a single storage device that can be managed from a central console.</a:t>
            </a:r>
            <a:endParaRPr lang="en-US" sz="2000">
              <a:solidFill>
                <a:srgbClr val="FF0000"/>
              </a:solidFill>
            </a:endParaRPr>
          </a:p>
          <a:p>
            <a:pPr algn="just">
              <a:lnSpc>
                <a:spcPct val="150000"/>
              </a:lnSpc>
            </a:pPr>
            <a:r>
              <a:rPr lang="en-US" sz="2000"/>
              <a:t> The managing storage devices can be slow and timeconsuming.</a:t>
            </a:r>
            <a:endParaRPr lang="en-US" sz="2000"/>
          </a:p>
          <a:p>
            <a:pPr algn="just">
              <a:lnSpc>
                <a:spcPct val="150000"/>
              </a:lnSpc>
            </a:pPr>
            <a:r>
              <a:rPr lang="en-US" sz="2000">
                <a:solidFill>
                  <a:srgbClr val="FF0000"/>
                </a:solidFill>
              </a:rPr>
              <a:t>Structure of storage virtualization will be in the form of what are created, where the virtualization is done and how it is implemented. </a:t>
            </a:r>
            <a:endParaRPr lang="en-US" sz="2000">
              <a:solidFill>
                <a:srgbClr val="FF0000"/>
              </a:solidFill>
            </a:endParaRPr>
          </a:p>
          <a:p>
            <a:endParaRPr lang="en-US" sz="20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47700"/>
            <a:ext cx="8995410" cy="5478780"/>
          </a:xfrm>
        </p:spPr>
        <p:txBody>
          <a:bodyPr/>
          <a:p>
            <a:pPr marL="0" indent="0">
              <a:lnSpc>
                <a:spcPct val="200000"/>
              </a:lnSpc>
              <a:buNone/>
            </a:pPr>
            <a:r>
              <a:rPr lang="en-US" sz="2000" b="1"/>
              <a:t>1. Host-based: </a:t>
            </a:r>
            <a:r>
              <a:rPr lang="en-US" sz="2000"/>
              <a:t>Traditional device handles physical drives.</a:t>
            </a:r>
            <a:endParaRPr lang="en-US" sz="2000"/>
          </a:p>
          <a:p>
            <a:pPr marL="0" indent="0">
              <a:lnSpc>
                <a:spcPct val="200000"/>
              </a:lnSpc>
              <a:buNone/>
            </a:pPr>
            <a:r>
              <a:rPr lang="en-US" sz="2000" b="1"/>
              <a:t>2.Storage device-based:</a:t>
            </a:r>
            <a:r>
              <a:rPr lang="en-US" sz="2000"/>
              <a:t> Pooling and managing metadata.</a:t>
            </a:r>
            <a:endParaRPr lang="en-US" sz="2000"/>
          </a:p>
          <a:p>
            <a:pPr marL="0" indent="0">
              <a:lnSpc>
                <a:spcPct val="200000"/>
              </a:lnSpc>
              <a:buNone/>
            </a:pPr>
            <a:r>
              <a:rPr lang="en-US" sz="2000" b="1"/>
              <a:t>3. Network-based:</a:t>
            </a:r>
            <a:r>
              <a:rPr lang="en-US" sz="2000"/>
              <a:t> Device which uses fibre channel.</a:t>
            </a:r>
            <a:endParaRPr lang="en-US" sz="2000"/>
          </a:p>
        </p:txBody>
      </p:sp>
      <p:sp>
        <p:nvSpPr>
          <p:cNvPr id="5" name="Text Box 4"/>
          <p:cNvSpPr txBox="1"/>
          <p:nvPr/>
        </p:nvSpPr>
        <p:spPr>
          <a:xfrm>
            <a:off x="88900" y="152400"/>
            <a:ext cx="8861425" cy="368300"/>
          </a:xfrm>
          <a:prstGeom prst="rect">
            <a:avLst/>
          </a:prstGeom>
          <a:noFill/>
        </p:spPr>
        <p:txBody>
          <a:bodyPr wrap="square" rtlCol="0" anchor="t">
            <a:spAutoFit/>
          </a:bodyPr>
          <a:p>
            <a:pPr algn="l"/>
            <a:r>
              <a:rPr lang="en-US" sz="1800" b="1">
                <a:sym typeface="+mn-ea"/>
              </a:rPr>
              <a:t>Mainly storage virtualization is structured in  three ways: </a:t>
            </a:r>
            <a:endParaRPr lang="en-US" sz="18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090" y="89535"/>
            <a:ext cx="8601710" cy="442595"/>
          </a:xfrm>
        </p:spPr>
        <p:txBody>
          <a:bodyPr/>
          <a:p>
            <a:pPr algn="l"/>
            <a:r>
              <a:rPr lang="en-US" sz="2400" b="1"/>
              <a:t>Network Virtualization</a:t>
            </a:r>
            <a:endParaRPr lang="en-US" sz="2400" b="1"/>
          </a:p>
        </p:txBody>
      </p:sp>
      <p:sp>
        <p:nvSpPr>
          <p:cNvPr id="3" name="Content Placeholder 2"/>
          <p:cNvSpPr>
            <a:spLocks noGrp="1"/>
          </p:cNvSpPr>
          <p:nvPr>
            <p:ph idx="1"/>
          </p:nvPr>
        </p:nvSpPr>
        <p:spPr>
          <a:xfrm>
            <a:off x="62865" y="526415"/>
            <a:ext cx="8926195" cy="6268720"/>
          </a:xfrm>
        </p:spPr>
        <p:txBody>
          <a:bodyPr/>
          <a:p>
            <a:pPr algn="just"/>
            <a:r>
              <a:rPr lang="en-US" sz="2000"/>
              <a:t>The procedure of blending the accessible assets in a mesh by </a:t>
            </a:r>
            <a:r>
              <a:rPr lang="en-US" sz="2000">
                <a:solidFill>
                  <a:srgbClr val="FF0000"/>
                </a:solidFill>
              </a:rPr>
              <a:t>dividing up the accessible bandwidth into channels is called network virtualization</a:t>
            </a:r>
            <a:endParaRPr lang="en-US" sz="2000">
              <a:solidFill>
                <a:srgbClr val="FF0000"/>
              </a:solidFill>
            </a:endParaRPr>
          </a:p>
          <a:p>
            <a:pPr algn="just"/>
            <a:r>
              <a:rPr lang="en-US" sz="2000"/>
              <a:t> A virtual machine can be configured with </a:t>
            </a:r>
            <a:r>
              <a:rPr lang="en-US" sz="2000">
                <a:solidFill>
                  <a:srgbClr val="FF0000"/>
                </a:solidFill>
              </a:rPr>
              <a:t>one or more virtual Ethernet adapters.</a:t>
            </a:r>
            <a:endParaRPr lang="en-US" sz="2000">
              <a:solidFill>
                <a:srgbClr val="FF0000"/>
              </a:solidFill>
            </a:endParaRPr>
          </a:p>
          <a:p>
            <a:pPr algn="just"/>
            <a:r>
              <a:rPr lang="en-US" sz="2000"/>
              <a:t> Virtual switches which permit virtual machines on the same virtualization hardware host to communicate with everyone through the same protocols that would be used over physical switches, without the need for extra hardware.</a:t>
            </a:r>
            <a:endParaRPr lang="en-US" sz="2000"/>
          </a:p>
          <a:p>
            <a:pPr algn="just"/>
            <a:r>
              <a:rPr lang="en-US" sz="2000">
                <a:solidFill>
                  <a:srgbClr val="FF0000"/>
                </a:solidFill>
              </a:rPr>
              <a:t>Network management is a time-consuming process for a network administrator. </a:t>
            </a:r>
            <a:endParaRPr lang="en-US" sz="2000">
              <a:solidFill>
                <a:srgbClr val="FF0000"/>
              </a:solidFill>
            </a:endParaRPr>
          </a:p>
          <a:p>
            <a:pPr algn="just"/>
            <a:r>
              <a:rPr lang="en-US" sz="2000"/>
              <a:t>Network virtualization can improve productivity and efficiency by performing tasks automatically.</a:t>
            </a:r>
            <a:endParaRPr lang="en-US" sz="2000"/>
          </a:p>
          <a:p>
            <a:pPr algn="just"/>
            <a:r>
              <a:rPr lang="en-US" sz="2000">
                <a:solidFill>
                  <a:srgbClr val="FF0000"/>
                </a:solidFill>
              </a:rPr>
              <a:t>Network speed, reliability,  flexibility, scalability and security can be optimized using network virtualization.</a:t>
            </a:r>
            <a:endParaRPr lang="en-US" sz="2000">
              <a:solidFill>
                <a:srgbClr val="FF0000"/>
              </a:solidFill>
            </a:endParaRPr>
          </a:p>
          <a:p>
            <a:pPr algn="just"/>
            <a:r>
              <a:rPr lang="en-US" sz="2000">
                <a:solidFill>
                  <a:srgbClr val="FF0000"/>
                </a:solidFill>
              </a:rPr>
              <a:t>Two main scenarios focused by network virtualization are as follows:</a:t>
            </a:r>
            <a:endParaRPr lang="en-US" sz="2000">
              <a:solidFill>
                <a:srgbClr val="FF0000"/>
              </a:solidFill>
            </a:endParaRPr>
          </a:p>
          <a:p>
            <a:pPr marL="0" indent="0" algn="just">
              <a:buNone/>
            </a:pPr>
            <a:r>
              <a:rPr lang="en-US" sz="2000"/>
              <a:t>1. A shared experimental facility, i.e.,running multiple experiments at the same time.</a:t>
            </a:r>
            <a:endParaRPr lang="en-US" sz="2000"/>
          </a:p>
          <a:p>
            <a:pPr marL="0" indent="0" algn="just">
              <a:buNone/>
            </a:pPr>
            <a:r>
              <a:rPr lang="en-US" sz="2000"/>
              <a:t>2. Long-term solution for the future Internet.</a:t>
            </a: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676400" y="838200"/>
            <a:ext cx="5203190" cy="3101340"/>
          </a:xfrm>
          <a:prstGeom prst="rect">
            <a:avLst/>
          </a:prstGeom>
        </p:spPr>
      </p:pic>
      <p:sp>
        <p:nvSpPr>
          <p:cNvPr id="5" name="Text Box 4"/>
          <p:cNvSpPr txBox="1"/>
          <p:nvPr/>
        </p:nvSpPr>
        <p:spPr>
          <a:xfrm>
            <a:off x="2971800" y="4038600"/>
            <a:ext cx="2805430" cy="337185"/>
          </a:xfrm>
          <a:prstGeom prst="rect">
            <a:avLst/>
          </a:prstGeom>
          <a:noFill/>
        </p:spPr>
        <p:txBody>
          <a:bodyPr wrap="square" rtlCol="0" anchor="t">
            <a:spAutoFit/>
          </a:bodyPr>
          <a:p>
            <a:r>
              <a:rPr lang="en-US" sz="1600"/>
              <a:t>Fig. Network Virtualization</a:t>
            </a:r>
            <a:endParaRPr lang="en-US" sz="1600"/>
          </a:p>
        </p:txBody>
      </p:sp>
      <p:sp>
        <p:nvSpPr>
          <p:cNvPr id="6" name="Text Box 5"/>
          <p:cNvSpPr txBox="1"/>
          <p:nvPr/>
        </p:nvSpPr>
        <p:spPr>
          <a:xfrm>
            <a:off x="43815" y="4903470"/>
            <a:ext cx="9100820" cy="706755"/>
          </a:xfrm>
          <a:prstGeom prst="rect">
            <a:avLst/>
          </a:prstGeom>
          <a:noFill/>
        </p:spPr>
        <p:txBody>
          <a:bodyPr wrap="square" rtlCol="0" anchor="t">
            <a:spAutoFit/>
          </a:bodyPr>
          <a:p>
            <a:pPr marL="342900" indent="-342900" algn="l">
              <a:buFont typeface="Arial" panose="020B0604020202020204" pitchFamily="34" charset="0"/>
              <a:buChar char="•"/>
            </a:pPr>
            <a:r>
              <a:rPr lang="en-US" sz="2000"/>
              <a:t>Virtualization is categorized as either internal or external based on the implementation given by vendors that support the technology</a:t>
            </a:r>
            <a:r>
              <a:rPr lang="en-US"/>
              <a: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22275"/>
            <a:ext cx="8606790" cy="5704205"/>
          </a:xfrm>
        </p:spPr>
        <p:txBody>
          <a:bodyPr/>
          <a:p>
            <a:pPr algn="just"/>
            <a:r>
              <a:rPr lang="en-US" sz="2200" b="1"/>
              <a:t>External network virtualization:</a:t>
            </a:r>
            <a:r>
              <a:rPr lang="en-US" sz="2200"/>
              <a:t> In this situation, to achieve the objective of improving the efficiency of a large</a:t>
            </a:r>
            <a:r>
              <a:rPr lang="en-US" sz="2200">
                <a:solidFill>
                  <a:srgbClr val="FF0000"/>
                </a:solidFill>
              </a:rPr>
              <a:t> corporate network or data centre by combining one or more local networks or subdivided into virtual networks.</a:t>
            </a:r>
            <a:endParaRPr lang="en-US" sz="2200">
              <a:solidFill>
                <a:srgbClr val="FF0000"/>
              </a:solidFill>
            </a:endParaRPr>
          </a:p>
          <a:p>
            <a:pPr algn="just"/>
            <a:endParaRPr lang="en-US" sz="2200"/>
          </a:p>
          <a:p>
            <a:pPr algn="just"/>
            <a:r>
              <a:rPr lang="en-US" sz="2200" b="1"/>
              <a:t>Internal network virtualization:</a:t>
            </a:r>
            <a:r>
              <a:rPr lang="en-US" sz="2200"/>
              <a:t> A single system is configured with containers using Xen/KVM domain and combined with hypervisor control programs, for example, VNIC (Virtual Network Interface Card) to create a ‘network in a box’.</a:t>
            </a:r>
            <a:endParaRPr lang="en-US" sz="2200"/>
          </a:p>
          <a:p>
            <a:pPr marL="0" indent="0" algn="just">
              <a:buNone/>
            </a:pPr>
            <a:endParaRPr lang="en-US" sz="2200"/>
          </a:p>
          <a:p>
            <a:pPr algn="just">
              <a:buFont typeface="Wingdings" panose="05000000000000000000" charset="0"/>
              <a:buChar char="Ø"/>
            </a:pPr>
            <a:r>
              <a:rPr lang="en-US" sz="2200"/>
              <a:t> Examples of internal network virtualization are Network Stack project, OpenSolaris network and </a:t>
            </a:r>
            <a:r>
              <a:rPr lang="en-US" sz="2200">
                <a:solidFill>
                  <a:srgbClr val="FF0000"/>
                </a:solidFill>
              </a:rPr>
              <a:t>Microsoft virtual server.</a:t>
            </a:r>
            <a:endParaRPr lang="en-US" sz="22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25" y="274955"/>
            <a:ext cx="8639175" cy="437515"/>
          </a:xfrm>
        </p:spPr>
        <p:txBody>
          <a:bodyPr/>
          <a:p>
            <a:pPr algn="l"/>
            <a:r>
              <a:rPr lang="en-US" sz="2400" b="1"/>
              <a:t>VIRTUALIZATION ARCHITECTURE AND SOFTWARE</a:t>
            </a:r>
            <a:endParaRPr lang="en-US" sz="2400" b="1"/>
          </a:p>
        </p:txBody>
      </p:sp>
      <p:sp>
        <p:nvSpPr>
          <p:cNvPr id="3" name="Content Placeholder 2"/>
          <p:cNvSpPr>
            <a:spLocks noGrp="1"/>
          </p:cNvSpPr>
          <p:nvPr>
            <p:ph idx="1"/>
          </p:nvPr>
        </p:nvSpPr>
        <p:spPr>
          <a:xfrm>
            <a:off x="228600" y="737870"/>
            <a:ext cx="8755380" cy="5941695"/>
          </a:xfrm>
        </p:spPr>
        <p:txBody>
          <a:bodyPr/>
          <a:p>
            <a:pPr algn="just"/>
            <a:r>
              <a:rPr lang="en-US" sz="2000">
                <a:solidFill>
                  <a:srgbClr val="FF0000"/>
                </a:solidFill>
              </a:rPr>
              <a:t>MultiNet Protocol Driver</a:t>
            </a:r>
            <a:r>
              <a:rPr lang="en-US" sz="2000"/>
              <a:t> (MPD) (shown in fig.) is used to implement virtualization of wireless adapter and placed as an </a:t>
            </a:r>
            <a:r>
              <a:rPr lang="en-US" sz="2000">
                <a:solidFill>
                  <a:srgbClr val="FF0000"/>
                </a:solidFill>
              </a:rPr>
              <a:t>intermediate layer between MAC and IP.</a:t>
            </a:r>
            <a:endParaRPr lang="en-US" sz="2000">
              <a:solidFill>
                <a:srgbClr val="FF0000"/>
              </a:solidFill>
            </a:endParaRPr>
          </a:p>
          <a:p>
            <a:pPr algn="just"/>
            <a:r>
              <a:rPr lang="en-US" sz="2000">
                <a:solidFill>
                  <a:srgbClr val="FF0000"/>
                </a:solidFill>
              </a:rPr>
              <a:t>MPD can be used to share a wireless network adaptor and its MAC.</a:t>
            </a:r>
            <a:endParaRPr lang="en-US" sz="2000">
              <a:solidFill>
                <a:srgbClr val="FF0000"/>
              </a:solidFill>
            </a:endParaRPr>
          </a:p>
          <a:p>
            <a:pPr marL="0" indent="0" algn="just">
              <a:buNone/>
            </a:pPr>
            <a:endParaRPr lang="en-US" sz="2000">
              <a:solidFill>
                <a:srgbClr val="FF0000"/>
              </a:solidFill>
            </a:endParaRPr>
          </a:p>
          <a:p>
            <a:pPr algn="just"/>
            <a:r>
              <a:rPr lang="en-US" sz="2000"/>
              <a:t>MPD sits in between IP layer and physical layer (MAC).</a:t>
            </a:r>
            <a:endParaRPr lang="en-US" sz="2000"/>
          </a:p>
          <a:p>
            <a:pPr marL="0" indent="0" algn="just">
              <a:buNone/>
            </a:pPr>
            <a:endParaRPr lang="en-US" sz="2000"/>
          </a:p>
          <a:p>
            <a:pPr algn="just"/>
            <a:r>
              <a:rPr lang="en-US" sz="2000">
                <a:solidFill>
                  <a:srgbClr val="FF0000"/>
                </a:solidFill>
              </a:rPr>
              <a:t>When an application wants to use more than one network than using TCP/IP, the path is sent to MPD, </a:t>
            </a:r>
            <a:r>
              <a:rPr lang="en-US" sz="2000"/>
              <a:t>which is responsible for switching  and allocating the network and appropriate MAC address.</a:t>
            </a:r>
            <a:endParaRPr lang="en-US" sz="2000"/>
          </a:p>
          <a:p>
            <a:pPr algn="just"/>
            <a:r>
              <a:rPr lang="en-US" sz="2000">
                <a:solidFill>
                  <a:srgbClr val="FF0000"/>
                </a:solidFill>
              </a:rPr>
              <a:t>MPD exposes the wireless LAN media adapter as always active</a:t>
            </a:r>
            <a:r>
              <a:rPr lang="en-US" sz="2000"/>
              <a:t>.</a:t>
            </a:r>
            <a:endParaRPr lang="en-US" sz="2000"/>
          </a:p>
          <a:p>
            <a:pPr algn="just"/>
            <a:r>
              <a:rPr lang="en-US" sz="2000"/>
              <a:t>Switching and buffering of packets across networks is done by MPD.</a:t>
            </a:r>
            <a:endParaRPr lang="en-US" sz="2000"/>
          </a:p>
          <a:p>
            <a:pPr algn="just"/>
            <a:r>
              <a:rPr lang="en-US" sz="2000"/>
              <a:t>illustrates the virtualization of a WLAN card, where a user needs to connect  to three networks (wireless).</a:t>
            </a:r>
            <a:endParaRPr lang="en-US" sz="2000"/>
          </a:p>
          <a:p>
            <a:pPr algn="just"/>
            <a:r>
              <a:rPr lang="en-US" sz="2000">
                <a:solidFill>
                  <a:srgbClr val="FF0000"/>
                </a:solidFill>
              </a:rPr>
              <a:t>The MPD represents three virtual adapters, and everything appears </a:t>
            </a:r>
            <a:endParaRPr lang="en-US" sz="2000">
              <a:solidFill>
                <a:srgbClr val="FF0000"/>
              </a:solidFill>
            </a:endParaRPr>
          </a:p>
          <a:p>
            <a:pPr marL="0" indent="0" algn="just">
              <a:buNone/>
            </a:pPr>
            <a:r>
              <a:rPr lang="en-US" sz="2000">
                <a:solidFill>
                  <a:srgbClr val="FF0000"/>
                </a:solidFill>
              </a:rPr>
              <a:t>     active to IP </a:t>
            </a:r>
            <a:r>
              <a:rPr lang="en-US" sz="2000"/>
              <a:t>even though only Network 2 is active at the moment as   depicted in the figure.</a:t>
            </a:r>
            <a:endParaRPr 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560195" y="554990"/>
            <a:ext cx="4944745" cy="3324225"/>
          </a:xfrm>
          <a:prstGeom prst="rect">
            <a:avLst/>
          </a:prstGeom>
        </p:spPr>
      </p:pic>
      <p:sp>
        <p:nvSpPr>
          <p:cNvPr id="5" name="Text Box 4"/>
          <p:cNvSpPr txBox="1"/>
          <p:nvPr/>
        </p:nvSpPr>
        <p:spPr>
          <a:xfrm>
            <a:off x="1788160" y="4220845"/>
            <a:ext cx="3769995" cy="398780"/>
          </a:xfrm>
          <a:prstGeom prst="rect">
            <a:avLst/>
          </a:prstGeom>
          <a:noFill/>
        </p:spPr>
        <p:txBody>
          <a:bodyPr wrap="square" rtlCol="0" anchor="t">
            <a:spAutoFit/>
          </a:bodyPr>
          <a:p>
            <a:r>
              <a:rPr lang="en-US" sz="2000"/>
              <a:t>Fig. Modified Network Stack</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2555" y="123190"/>
            <a:ext cx="8910955" cy="6092825"/>
          </a:xfrm>
          <a:prstGeom prst="rect">
            <a:avLst/>
          </a:prstGeom>
          <a:noFill/>
        </p:spPr>
        <p:txBody>
          <a:bodyPr wrap="square" rtlCol="0" anchor="t">
            <a:spAutoFit/>
          </a:bodyPr>
          <a:p>
            <a:pPr algn="l">
              <a:lnSpc>
                <a:spcPct val="150000"/>
              </a:lnSpc>
              <a:buFont typeface="Arial" panose="020B0604020202020204" pitchFamily="34" charset="0"/>
            </a:pPr>
            <a:r>
              <a:rPr lang="en-US" b="1"/>
              <a:t> </a:t>
            </a:r>
            <a:r>
              <a:rPr lang="en-US" sz="2000" b="1"/>
              <a:t>Following are some reasons for using virtualization:</a:t>
            </a:r>
            <a:endParaRPr lang="en-US" sz="2000" b="1"/>
          </a:p>
          <a:p>
            <a:pPr algn="l">
              <a:lnSpc>
                <a:spcPct val="150000"/>
              </a:lnSpc>
              <a:buFont typeface="Arial" panose="020B0604020202020204" pitchFamily="34" charset="0"/>
            </a:pPr>
            <a:r>
              <a:rPr lang="en-US" sz="2000"/>
              <a:t> Virtual machines (VM) </a:t>
            </a:r>
            <a:r>
              <a:rPr lang="en-US" sz="2000">
                <a:solidFill>
                  <a:srgbClr val="FF0000"/>
                </a:solidFill>
              </a:rPr>
              <a:t>consolidate the workloads of under-utilized servers. Because of this </a:t>
            </a:r>
            <a:endParaRPr lang="en-US" sz="2000">
              <a:solidFill>
                <a:srgbClr val="FF0000"/>
              </a:solidFill>
            </a:endParaRPr>
          </a:p>
          <a:p>
            <a:pPr marL="342900" indent="-342900" algn="l">
              <a:lnSpc>
                <a:spcPct val="150000"/>
              </a:lnSpc>
              <a:buFont typeface="Wingdings" panose="05000000000000000000" charset="0"/>
              <a:buChar char="ü"/>
            </a:pPr>
            <a:r>
              <a:rPr lang="en-US" sz="2000"/>
              <a:t>One can save on hardware, environmental costs and management.</a:t>
            </a:r>
            <a:endParaRPr lang="en-US" sz="2000"/>
          </a:p>
          <a:p>
            <a:pPr marL="342900" indent="-342900" algn="l">
              <a:lnSpc>
                <a:spcPct val="150000"/>
              </a:lnSpc>
              <a:buFont typeface="Wingdings" panose="05000000000000000000" charset="0"/>
              <a:buChar char="ü"/>
            </a:pPr>
            <a:r>
              <a:rPr lang="en-US" sz="2000"/>
              <a:t> To run legacy applications, VM is used.</a:t>
            </a:r>
            <a:endParaRPr lang="en-US" sz="2000"/>
          </a:p>
          <a:p>
            <a:pPr marL="342900" indent="-342900" algn="l">
              <a:lnSpc>
                <a:spcPct val="150000"/>
              </a:lnSpc>
              <a:buFont typeface="Wingdings" panose="05000000000000000000" charset="0"/>
              <a:buChar char="ü"/>
            </a:pPr>
            <a:r>
              <a:rPr lang="en-US" sz="2000"/>
              <a:t> VM provides a secured and sandbox for running an untrusted application.</a:t>
            </a:r>
            <a:endParaRPr lang="en-US" sz="2000"/>
          </a:p>
          <a:p>
            <a:pPr marL="342900" indent="-342900" algn="l">
              <a:lnSpc>
                <a:spcPct val="150000"/>
              </a:lnSpc>
              <a:buFont typeface="Wingdings" panose="05000000000000000000" charset="0"/>
              <a:buChar char="ü"/>
            </a:pPr>
            <a:r>
              <a:rPr lang="en-US" sz="2000"/>
              <a:t> VM helps in building secured computing platform.</a:t>
            </a:r>
            <a:endParaRPr lang="en-US" sz="2000"/>
          </a:p>
          <a:p>
            <a:pPr marL="342900" indent="-342900" algn="l">
              <a:lnSpc>
                <a:spcPct val="150000"/>
              </a:lnSpc>
              <a:buFont typeface="Wingdings" panose="05000000000000000000" charset="0"/>
              <a:buChar char="ü"/>
            </a:pPr>
            <a:r>
              <a:rPr lang="en-US" sz="2000"/>
              <a:t> VM provides an illusion of hardware.</a:t>
            </a:r>
            <a:endParaRPr lang="en-US" sz="2000"/>
          </a:p>
          <a:p>
            <a:pPr marL="342900" indent="-342900" algn="l">
              <a:lnSpc>
                <a:spcPct val="150000"/>
              </a:lnSpc>
              <a:buFont typeface="Wingdings" panose="05000000000000000000" charset="0"/>
              <a:buChar char="ü"/>
            </a:pPr>
            <a:r>
              <a:rPr lang="en-US" sz="2000"/>
              <a:t> VM simulates networks of independent computers.</a:t>
            </a:r>
            <a:endParaRPr lang="en-US" sz="2000"/>
          </a:p>
          <a:p>
            <a:pPr marL="342900" indent="-342900" algn="l">
              <a:lnSpc>
                <a:spcPct val="150000"/>
              </a:lnSpc>
              <a:buFont typeface="Wingdings" panose="05000000000000000000" charset="0"/>
              <a:buChar char="ü"/>
            </a:pPr>
            <a:r>
              <a:rPr lang="en-US" sz="2000"/>
              <a:t> VM supports to run distinct OS with different versions.</a:t>
            </a:r>
            <a:endParaRPr lang="en-US" sz="2000"/>
          </a:p>
          <a:p>
            <a:pPr marL="342900" indent="-342900" algn="l">
              <a:lnSpc>
                <a:spcPct val="150000"/>
              </a:lnSpc>
              <a:buFont typeface="Wingdings" panose="05000000000000000000" charset="0"/>
              <a:buChar char="ü"/>
            </a:pPr>
            <a:r>
              <a:rPr lang="en-US" sz="2000"/>
              <a:t> VMs are uses for performance monitoring. </a:t>
            </a:r>
            <a:endParaRPr lang="en-US" sz="2000"/>
          </a:p>
          <a:p>
            <a:pPr marL="342900" indent="-342900" algn="l">
              <a:lnSpc>
                <a:spcPct val="150000"/>
              </a:lnSpc>
              <a:buFont typeface="Wingdings" panose="05000000000000000000" charset="0"/>
              <a:buChar char="ü"/>
            </a:pPr>
            <a:r>
              <a:rPr lang="en-US" sz="2000"/>
              <a:t>Operating systems can be checked without disturbing the productivity.</a:t>
            </a:r>
            <a:endParaRPr lang="en-US" sz="2000"/>
          </a:p>
          <a:p>
            <a:pPr marL="342900" indent="-342900" algn="l">
              <a:lnSpc>
                <a:spcPct val="150000"/>
              </a:lnSpc>
              <a:buFont typeface="Wingdings" panose="05000000000000000000" charset="0"/>
              <a:buChar char="ü"/>
            </a:pPr>
            <a:r>
              <a:rPr lang="en-US" sz="2000"/>
              <a:t>  </a:t>
            </a:r>
            <a:endParaRPr 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390" y="84455"/>
            <a:ext cx="8914765" cy="6454140"/>
          </a:xfrm>
        </p:spPr>
        <p:txBody>
          <a:bodyPr/>
          <a:p>
            <a:pPr algn="just"/>
            <a:r>
              <a:rPr lang="en-US" sz="1800">
                <a:solidFill>
                  <a:srgbClr val="FF0000"/>
                </a:solidFill>
              </a:rPr>
              <a:t>Freebies for virtualization tools are available from Microsoft and VMware and they are from the open source community.</a:t>
            </a:r>
            <a:r>
              <a:rPr lang="en-US" sz="1800"/>
              <a:t> Some examples are listed as follows:</a:t>
            </a:r>
            <a:endParaRPr lang="en-US" sz="1800"/>
          </a:p>
          <a:p>
            <a:pPr marL="0" indent="0" algn="just">
              <a:buNone/>
            </a:pPr>
            <a:endParaRPr lang="en-US" sz="1800" b="1"/>
          </a:p>
          <a:p>
            <a:pPr marL="0" indent="0" algn="just">
              <a:buNone/>
            </a:pPr>
            <a:r>
              <a:rPr lang="en-US" sz="1800" b="1"/>
              <a:t>OpenVZ:</a:t>
            </a:r>
            <a:r>
              <a:rPr lang="en-US" sz="1800"/>
              <a:t> This is a Linux-based software where the administrator can create protected virtual environments. Every virtual server can be rebooted separately. SWsoft supported this project and markets this in the name of ‘Virtuozzo’.</a:t>
            </a:r>
            <a:endParaRPr lang="en-US" sz="1800"/>
          </a:p>
          <a:p>
            <a:pPr marL="0" indent="0" algn="just">
              <a:buNone/>
            </a:pPr>
            <a:endParaRPr lang="en-US" sz="1800"/>
          </a:p>
          <a:p>
            <a:pPr marL="0" indent="0" algn="just">
              <a:buNone/>
            </a:pPr>
            <a:r>
              <a:rPr lang="en-US" sz="1800" b="1"/>
              <a:t>Q:</a:t>
            </a:r>
            <a:r>
              <a:rPr lang="en-US" sz="1800"/>
              <a:t> It is a FOSS kind of software for running other programmers on Macintosh. It enables the users to exchange fi les between host operating system and the guest OS. Q is based on the QEMU open source CPU emulator.</a:t>
            </a:r>
            <a:endParaRPr lang="en-US" sz="1800"/>
          </a:p>
          <a:p>
            <a:pPr marL="0" indent="0" algn="just">
              <a:buNone/>
            </a:pPr>
            <a:endParaRPr lang="en-US" sz="1800"/>
          </a:p>
          <a:p>
            <a:pPr marL="0" indent="0" algn="just">
              <a:buNone/>
            </a:pPr>
            <a:r>
              <a:rPr lang="en-US" sz="1800" b="1"/>
              <a:t>QEMU: </a:t>
            </a:r>
            <a:r>
              <a:rPr lang="en-US" sz="1800"/>
              <a:t>QEMU can run operating systems and programs developed for one machine on a different machine. Only restriction for QEMU is host and the guest machine must use x86-compatible processors.</a:t>
            </a:r>
            <a:endParaRPr lang="en-US" sz="1800"/>
          </a:p>
          <a:p>
            <a:pPr marL="0" indent="0" algn="just">
              <a:buNone/>
            </a:pPr>
            <a:endParaRPr lang="en-US" sz="1800"/>
          </a:p>
          <a:p>
            <a:pPr marL="0" indent="0" algn="just">
              <a:buNone/>
            </a:pPr>
            <a:r>
              <a:rPr lang="en-US" sz="1800" b="1"/>
              <a:t>VMware Server, Player and Converter:</a:t>
            </a:r>
            <a:r>
              <a:rPr lang="en-US" sz="1800"/>
              <a:t> VMware Server is VMware’s starter kit for Windows and Linux server virtualization. It can host Windows, Linux, NetWare and Solaris as guest operating systems.</a:t>
            </a:r>
            <a:endParaRPr 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 y="198755"/>
            <a:ext cx="8229600" cy="414655"/>
          </a:xfrm>
        </p:spPr>
        <p:txBody>
          <a:bodyPr/>
          <a:p>
            <a:pPr algn="l"/>
            <a:r>
              <a:rPr lang="en-US" sz="2200" b="1"/>
              <a:t>VIRTUAL CLUSTERING</a:t>
            </a:r>
            <a:endParaRPr lang="en-US" sz="2200" b="1"/>
          </a:p>
        </p:txBody>
      </p:sp>
      <p:sp>
        <p:nvSpPr>
          <p:cNvPr id="3" name="Content Placeholder 2"/>
          <p:cNvSpPr>
            <a:spLocks noGrp="1"/>
          </p:cNvSpPr>
          <p:nvPr>
            <p:ph idx="1"/>
          </p:nvPr>
        </p:nvSpPr>
        <p:spPr>
          <a:xfrm>
            <a:off x="95885" y="617220"/>
            <a:ext cx="8924925" cy="6056630"/>
          </a:xfrm>
        </p:spPr>
        <p:txBody>
          <a:bodyPr/>
          <a:p>
            <a:pPr algn="l"/>
            <a:r>
              <a:rPr lang="en-US" sz="2200"/>
              <a:t>Cluster is defined as “a type of parallel or distributed system that consists of a collection of interconnected computers and is used  as a single, unified computing resource”.</a:t>
            </a:r>
            <a:endParaRPr lang="en-US" sz="2200"/>
          </a:p>
          <a:p>
            <a:pPr algn="l"/>
            <a:r>
              <a:rPr lang="en-US" sz="2200"/>
              <a:t>A cluster refers to a collection of computers bounded together to form a common resource pool. </a:t>
            </a:r>
            <a:r>
              <a:rPr lang="en-US" sz="2200">
                <a:solidFill>
                  <a:srgbClr val="FF0000"/>
                </a:solidFill>
              </a:rPr>
              <a:t>A task or job can be executed on all computers or a particular computer in the cluster.</a:t>
            </a:r>
            <a:endParaRPr lang="en-US" sz="2200">
              <a:solidFill>
                <a:srgbClr val="FF0000"/>
              </a:solidFill>
            </a:endParaRPr>
          </a:p>
          <a:p>
            <a:pPr marL="0" indent="0" algn="l">
              <a:buNone/>
            </a:pPr>
            <a:endParaRPr lang="en-US" sz="2200">
              <a:solidFill>
                <a:srgbClr val="FF0000"/>
              </a:solidFill>
            </a:endParaRPr>
          </a:p>
          <a:p>
            <a:pPr marL="0" indent="0" algn="l">
              <a:buNone/>
            </a:pPr>
            <a:r>
              <a:rPr lang="en-US" sz="2200" b="1"/>
              <a:t>Benefits of Clustering:</a:t>
            </a:r>
            <a:endParaRPr lang="en-US" sz="2200" b="1"/>
          </a:p>
          <a:p>
            <a:pPr marL="0" indent="0" algn="l">
              <a:buNone/>
            </a:pPr>
            <a:r>
              <a:rPr lang="en-US" sz="2200" b="1"/>
              <a:t> Scientific applications: </a:t>
            </a:r>
            <a:r>
              <a:rPr lang="en-US" sz="2200"/>
              <a:t>Applications running on supercomputers can be migrated to Linux. </a:t>
            </a:r>
            <a:endParaRPr lang="en-US" sz="2200"/>
          </a:p>
          <a:p>
            <a:pPr marL="0" indent="0" algn="l">
              <a:buNone/>
            </a:pPr>
            <a:r>
              <a:rPr lang="en-US" sz="2200"/>
              <a:t>cluster (which is more cost effective).</a:t>
            </a:r>
            <a:endParaRPr lang="en-US" sz="2200"/>
          </a:p>
          <a:p>
            <a:pPr marL="0" indent="0" algn="l">
              <a:buNone/>
            </a:pPr>
            <a:endParaRPr lang="en-US" sz="2200" b="1"/>
          </a:p>
          <a:p>
            <a:pPr marL="0" indent="0" algn="l">
              <a:buNone/>
            </a:pPr>
            <a:r>
              <a:rPr lang="en-US" sz="2200" b="1"/>
              <a:t>Large ISPs and E-commerce enterprise with large database: </a:t>
            </a:r>
            <a:r>
              <a:rPr lang="en-US" sz="2200"/>
              <a:t>Internet service providers or e-commerce web site that requires high availability and load balancing and scalability.</a:t>
            </a:r>
            <a:endParaRPr lang="en-US"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1770" y="441325"/>
            <a:ext cx="8707755" cy="5685155"/>
          </a:xfrm>
        </p:spPr>
        <p:txBody>
          <a:bodyPr/>
          <a:p>
            <a:pPr algn="just"/>
            <a:r>
              <a:rPr lang="en-US" sz="1800" b="1"/>
              <a:t>Graphics rendering and animation:</a:t>
            </a:r>
            <a:r>
              <a:rPr lang="en-US" sz="1800"/>
              <a:t> Film industry is benefited because of clustering, in particular for rendering quality graphics and animation scenes. Examples include Titanic, True Lies and Interview with the Vampire.</a:t>
            </a:r>
            <a:endParaRPr lang="en-US" sz="1800"/>
          </a:p>
          <a:p>
            <a:pPr marL="0" indent="0" algn="just">
              <a:buNone/>
            </a:pPr>
            <a:endParaRPr lang="en-US" sz="1800"/>
          </a:p>
          <a:p>
            <a:pPr marL="0" indent="0" algn="just">
              <a:buNone/>
            </a:pPr>
            <a:endParaRPr lang="en-US" sz="1800"/>
          </a:p>
          <a:p>
            <a:pPr algn="just"/>
            <a:r>
              <a:rPr lang="en-US" sz="1800" b="1"/>
              <a:t>Fail-over clusters:</a:t>
            </a:r>
            <a:r>
              <a:rPr lang="en-US" sz="1800"/>
              <a:t> Using clusters, network services are increased in terms of availability and serviceability and when a server fails, its services are migrated to another system. For example, failover servers are database servers, mail servers and fi le servers.</a:t>
            </a:r>
            <a:endParaRPr lang="en-US" sz="1800"/>
          </a:p>
          <a:p>
            <a:pPr marL="0" indent="0" algn="just">
              <a:buNone/>
            </a:pPr>
            <a:endParaRPr lang="en-US" sz="1800"/>
          </a:p>
          <a:p>
            <a:pPr marL="0" indent="0" algn="just">
              <a:buNone/>
            </a:pPr>
            <a:endParaRPr lang="en-US" sz="1800"/>
          </a:p>
          <a:p>
            <a:pPr algn="just"/>
            <a:r>
              <a:rPr lang="en-US" sz="1800" b="1"/>
              <a:t>High availability load balancing clusters:</a:t>
            </a:r>
            <a:r>
              <a:rPr lang="en-US" sz="1800"/>
              <a:t> Application can run on all computers and can host multiple applications. Individual computers are hidden to the outside world as they interact only with the clusters. This kind of clustering produces best results with stateless application and when executed concurrently</a:t>
            </a:r>
            <a:endParaRPr 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 y="122555"/>
            <a:ext cx="8229600" cy="320675"/>
          </a:xfrm>
        </p:spPr>
        <p:txBody>
          <a:bodyPr/>
          <a:p>
            <a:pPr algn="l"/>
            <a:r>
              <a:rPr lang="en-US" sz="2400" b="1"/>
              <a:t>VIRTUALIZATION APPLICATION</a:t>
            </a:r>
            <a:endParaRPr lang="en-US" sz="2400" b="1"/>
          </a:p>
        </p:txBody>
      </p:sp>
      <p:sp>
        <p:nvSpPr>
          <p:cNvPr id="3" name="Content Placeholder 2"/>
          <p:cNvSpPr>
            <a:spLocks noGrp="1"/>
          </p:cNvSpPr>
          <p:nvPr>
            <p:ph idx="1"/>
          </p:nvPr>
        </p:nvSpPr>
        <p:spPr>
          <a:xfrm>
            <a:off x="76200" y="443230"/>
            <a:ext cx="8831580" cy="6341745"/>
          </a:xfrm>
        </p:spPr>
        <p:txBody>
          <a:bodyPr/>
          <a:p>
            <a:pPr algn="l"/>
            <a:r>
              <a:rPr lang="en-US" sz="2200"/>
              <a:t>Application virtualization is a term, which </a:t>
            </a:r>
            <a:r>
              <a:rPr lang="en-US" sz="2200">
                <a:solidFill>
                  <a:srgbClr val="FF0000"/>
                </a:solidFill>
              </a:rPr>
              <a:t>describes a new software technology has a technical edge over improving portability, compatibility and manageability of various applications by </a:t>
            </a:r>
            <a:endParaRPr lang="en-US" sz="2200">
              <a:solidFill>
                <a:srgbClr val="FF0000"/>
              </a:solidFill>
            </a:endParaRPr>
          </a:p>
          <a:p>
            <a:pPr marL="0" indent="0" algn="l">
              <a:buNone/>
            </a:pPr>
            <a:r>
              <a:rPr lang="en-US" sz="2200">
                <a:solidFill>
                  <a:srgbClr val="FF0000"/>
                </a:solidFill>
              </a:rPr>
              <a:t>    encapsulating them from its base OS, on which they are executed.</a:t>
            </a:r>
            <a:endParaRPr lang="en-US" sz="2200">
              <a:solidFill>
                <a:srgbClr val="FF0000"/>
              </a:solidFill>
            </a:endParaRPr>
          </a:p>
          <a:p>
            <a:pPr algn="l"/>
            <a:r>
              <a:rPr lang="en-US" sz="2200"/>
              <a:t>A virtualized application is not installed as in case of any other software/application, but it is executable as it is installed.</a:t>
            </a:r>
            <a:endParaRPr lang="en-US" sz="2200"/>
          </a:p>
          <a:p>
            <a:pPr algn="l"/>
            <a:r>
              <a:rPr lang="en-US" sz="2200"/>
              <a:t>The virtualization refers to ‘encapsulated application’, whereas in </a:t>
            </a:r>
            <a:endParaRPr lang="en-US" sz="2200"/>
          </a:p>
          <a:p>
            <a:pPr marL="0" indent="0" algn="l">
              <a:buNone/>
            </a:pPr>
            <a:r>
              <a:rPr lang="en-US" sz="2200"/>
              <a:t>    hardware virtualization is referred as ‘abstracted hardware’.</a:t>
            </a:r>
            <a:endParaRPr lang="en-US" sz="2200"/>
          </a:p>
          <a:p>
            <a:pPr marL="0" indent="0" algn="l">
              <a:buNone/>
            </a:pPr>
            <a:r>
              <a:rPr lang="en-US" sz="2200" b="1"/>
              <a:t>Technology Types Under Application Virtualization:</a:t>
            </a:r>
            <a:endParaRPr lang="en-US" sz="2200" b="1"/>
          </a:p>
          <a:p>
            <a:pPr algn="l"/>
            <a:r>
              <a:rPr lang="en-US" sz="2200"/>
              <a:t>Application streaming</a:t>
            </a:r>
            <a:endParaRPr lang="en-US" sz="2200"/>
          </a:p>
          <a:p>
            <a:pPr algn="l"/>
            <a:r>
              <a:rPr lang="en-US" sz="2200"/>
              <a:t>Desktop virtualization/virtual desktop infrastructure (VDI)</a:t>
            </a:r>
            <a:endParaRPr lang="en-US" sz="2200"/>
          </a:p>
          <a:p>
            <a:pPr marL="0" indent="0" algn="l">
              <a:buNone/>
            </a:pPr>
            <a:r>
              <a:rPr lang="en-US" sz="2200" b="1"/>
              <a:t>Benefits of Application Virtualization:</a:t>
            </a:r>
            <a:endParaRPr lang="en-US" sz="2200" b="1"/>
          </a:p>
          <a:p>
            <a:pPr algn="l">
              <a:lnSpc>
                <a:spcPct val="100000"/>
              </a:lnSpc>
              <a:buFont typeface="Wingdings" panose="05000000000000000000" charset="0"/>
              <a:buChar char="ü"/>
            </a:pPr>
            <a:r>
              <a:rPr lang="en-US" sz="2200"/>
              <a:t>Non-native applications can be executed (i.e., windows applications in Linux)</a:t>
            </a:r>
            <a:endParaRPr lang="en-US" sz="2200"/>
          </a:p>
          <a:p>
            <a:pPr algn="l">
              <a:lnSpc>
                <a:spcPct val="100000"/>
              </a:lnSpc>
              <a:buFont typeface="Wingdings" panose="05000000000000000000" charset="0"/>
              <a:buChar char="ü"/>
            </a:pPr>
            <a:r>
              <a:rPr lang="en-US" sz="2200"/>
              <a:t>Protection for the operating system</a:t>
            </a:r>
            <a:endParaRPr lang="en-US" sz="2200"/>
          </a:p>
          <a:p>
            <a:pPr algn="l">
              <a:lnSpc>
                <a:spcPct val="100000"/>
              </a:lnSpc>
              <a:buFont typeface="Wingdings" panose="05000000000000000000" charset="0"/>
              <a:buChar char="ü"/>
            </a:pPr>
            <a:r>
              <a:rPr lang="en-US" sz="2200"/>
              <a:t>Lesser resources are used</a:t>
            </a:r>
            <a:endParaRPr lang="en-US" sz="2200"/>
          </a:p>
          <a:p>
            <a:pPr marL="0" indent="0" algn="l">
              <a:lnSpc>
                <a:spcPct val="100000"/>
              </a:lnSpc>
              <a:buNone/>
            </a:pPr>
            <a:endParaRPr lang="en-US" sz="2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6685" y="147955"/>
            <a:ext cx="8798560" cy="6403340"/>
          </a:xfrm>
        </p:spPr>
        <p:txBody>
          <a:bodyPr/>
          <a:p>
            <a:pPr>
              <a:lnSpc>
                <a:spcPct val="150000"/>
              </a:lnSpc>
              <a:buFont typeface="Wingdings" panose="05000000000000000000" charset="0"/>
              <a:buChar char="ü"/>
            </a:pPr>
            <a:r>
              <a:rPr lang="en-US" sz="2000"/>
              <a:t>Able to run applications with bugs (i.e., accessing read-only system owned location for  storing user data)</a:t>
            </a:r>
            <a:endParaRPr lang="en-US" sz="2000"/>
          </a:p>
          <a:p>
            <a:pPr>
              <a:lnSpc>
                <a:spcPct val="150000"/>
              </a:lnSpc>
              <a:buFont typeface="Wingdings" panose="05000000000000000000" charset="0"/>
              <a:buChar char="ü"/>
            </a:pPr>
            <a:r>
              <a:rPr lang="en-US" sz="2000"/>
              <a:t> Incompatible applications can be executed with lesser regression testing</a:t>
            </a:r>
            <a:endParaRPr lang="en-US" sz="2000"/>
          </a:p>
          <a:p>
            <a:pPr>
              <a:lnSpc>
                <a:spcPct val="150000"/>
              </a:lnSpc>
              <a:buFont typeface="Wingdings" panose="05000000000000000000" charset="0"/>
              <a:buChar char="ü"/>
            </a:pPr>
            <a:r>
              <a:rPr lang="en-US" sz="2000"/>
              <a:t> Migration of various operating systems is simplifi ed</a:t>
            </a:r>
            <a:endParaRPr lang="en-US" sz="2000"/>
          </a:p>
          <a:p>
            <a:pPr>
              <a:lnSpc>
                <a:spcPct val="150000"/>
              </a:lnSpc>
              <a:buFont typeface="Wingdings" panose="05000000000000000000" charset="0"/>
              <a:buChar char="ü"/>
            </a:pPr>
            <a:r>
              <a:rPr lang="en-US" sz="2000"/>
              <a:t> Faster application deployment and on-demand application streaming</a:t>
            </a:r>
            <a:endParaRPr lang="en-US" sz="2000"/>
          </a:p>
          <a:p>
            <a:pPr>
              <a:lnSpc>
                <a:spcPct val="150000"/>
              </a:lnSpc>
              <a:buFont typeface="Wingdings" panose="05000000000000000000" charset="0"/>
              <a:buChar char="ü"/>
            </a:pPr>
            <a:r>
              <a:rPr lang="en-US" sz="2000"/>
              <a:t> Security is improved as applications are isolated from operating systems</a:t>
            </a:r>
            <a:endParaRPr lang="en-US" sz="2000"/>
          </a:p>
          <a:p>
            <a:pPr>
              <a:lnSpc>
                <a:spcPct val="150000"/>
              </a:lnSpc>
              <a:buFont typeface="Wingdings" panose="05000000000000000000" charset="0"/>
              <a:buChar char="ü"/>
            </a:pPr>
            <a:r>
              <a:rPr lang="en-US" sz="2000"/>
              <a:t> Enterprises can easily track license usage.</a:t>
            </a:r>
            <a:endParaRPr lang="en-US" sz="2000"/>
          </a:p>
          <a:p>
            <a:pPr>
              <a:lnSpc>
                <a:spcPct val="150000"/>
              </a:lnSpc>
              <a:buFont typeface="Wingdings" panose="05000000000000000000" charset="0"/>
              <a:buChar char="ü"/>
            </a:pPr>
            <a:r>
              <a:rPr lang="en-US" sz="2000"/>
              <a:t> Tracking license usage is done easily for applications</a:t>
            </a:r>
            <a:endParaRPr lang="en-US" sz="2000"/>
          </a:p>
          <a:p>
            <a:pPr>
              <a:lnSpc>
                <a:spcPct val="150000"/>
              </a:lnSpc>
              <a:buFont typeface="Wingdings" panose="05000000000000000000" charset="0"/>
              <a:buChar char="ü"/>
            </a:pPr>
            <a:r>
              <a:rPr lang="en-US" sz="2000"/>
              <a:t> No need to install the applications, as it can be imported from portable media to client computers.</a:t>
            </a:r>
            <a:endParaRPr 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095" y="170180"/>
            <a:ext cx="8561705" cy="385445"/>
          </a:xfrm>
        </p:spPr>
        <p:txBody>
          <a:bodyPr/>
          <a:p>
            <a:pPr algn="l"/>
            <a:r>
              <a:rPr lang="en-US" sz="2400" b="1"/>
              <a:t>Limits for Application Virtualization</a:t>
            </a:r>
            <a:endParaRPr lang="en-US" sz="2400" b="1"/>
          </a:p>
        </p:txBody>
      </p:sp>
      <p:sp>
        <p:nvSpPr>
          <p:cNvPr id="3" name="Content Placeholder 2"/>
          <p:cNvSpPr>
            <a:spLocks noGrp="1"/>
          </p:cNvSpPr>
          <p:nvPr>
            <p:ph idx="1"/>
          </p:nvPr>
        </p:nvSpPr>
        <p:spPr>
          <a:xfrm>
            <a:off x="158115" y="644525"/>
            <a:ext cx="8873490" cy="6049010"/>
          </a:xfrm>
        </p:spPr>
        <p:txBody>
          <a:bodyPr/>
          <a:p>
            <a:pPr>
              <a:lnSpc>
                <a:spcPct val="150000"/>
              </a:lnSpc>
              <a:buFont typeface="Wingdings" panose="05000000000000000000" charset="0"/>
              <a:buChar char="ü"/>
            </a:pPr>
            <a:r>
              <a:rPr lang="en-US" sz="2000"/>
              <a:t>All softwares cannot be virtualized. Examples include device driver and 16-bit applications.</a:t>
            </a:r>
            <a:endParaRPr lang="en-US" sz="2000"/>
          </a:p>
          <a:p>
            <a:pPr>
              <a:lnSpc>
                <a:spcPct val="150000"/>
              </a:lnSpc>
              <a:buFont typeface="Wingdings" panose="05000000000000000000" charset="0"/>
              <a:buChar char="ü"/>
            </a:pPr>
            <a:endParaRPr lang="en-US" sz="2000"/>
          </a:p>
          <a:p>
            <a:pPr>
              <a:lnSpc>
                <a:spcPct val="150000"/>
              </a:lnSpc>
              <a:buFont typeface="Wingdings" panose="05000000000000000000" charset="0"/>
              <a:buChar char="ü"/>
            </a:pPr>
            <a:r>
              <a:rPr lang="en-US" sz="2000">
                <a:solidFill>
                  <a:srgbClr val="FF0000"/>
                </a:solidFill>
              </a:rPr>
              <a:t>Anti-virus packages require direct OS integration, these packages cannot be virtualized.</a:t>
            </a:r>
            <a:endParaRPr lang="en-US" sz="2000">
              <a:solidFill>
                <a:srgbClr val="FF0000"/>
              </a:solidFill>
            </a:endParaRPr>
          </a:p>
          <a:p>
            <a:pPr>
              <a:lnSpc>
                <a:spcPct val="150000"/>
              </a:lnSpc>
              <a:buFont typeface="Wingdings" panose="05000000000000000000" charset="0"/>
              <a:buChar char="ü"/>
            </a:pPr>
            <a:endParaRPr lang="en-US" sz="2000"/>
          </a:p>
          <a:p>
            <a:pPr marL="0" indent="0">
              <a:lnSpc>
                <a:spcPct val="150000"/>
              </a:lnSpc>
              <a:buNone/>
            </a:pPr>
            <a:r>
              <a:rPr lang="en-US" sz="2000"/>
              <a:t>For legacy applications, file and registry level compatibility issues can be resolved using virtualization in newer operating systems. </a:t>
            </a:r>
            <a:endParaRPr lang="en-US" sz="2000"/>
          </a:p>
          <a:p>
            <a:pPr>
              <a:lnSpc>
                <a:spcPct val="150000"/>
              </a:lnSpc>
            </a:pPr>
            <a:r>
              <a:rPr lang="en-US" sz="2000"/>
              <a:t>For example, Windows Vista applications will not run where they don’t manage the heap correctly. For this reason, application compatibility fixes are needed.</a:t>
            </a:r>
            <a:endParaRPr 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22555"/>
            <a:ext cx="8229600" cy="455295"/>
          </a:xfrm>
        </p:spPr>
        <p:txBody>
          <a:bodyPr/>
          <a:p>
            <a:pPr algn="l"/>
            <a:r>
              <a:rPr lang="en-US" sz="2000" b="1"/>
              <a:t>PITFALLS OF VIRTUALIZATION:</a:t>
            </a:r>
            <a:endParaRPr lang="en-US" sz="2000" b="1"/>
          </a:p>
        </p:txBody>
      </p:sp>
      <p:sp>
        <p:nvSpPr>
          <p:cNvPr id="3" name="Content Placeholder 2"/>
          <p:cNvSpPr>
            <a:spLocks noGrp="1"/>
          </p:cNvSpPr>
          <p:nvPr>
            <p:ph idx="1"/>
          </p:nvPr>
        </p:nvSpPr>
        <p:spPr>
          <a:xfrm>
            <a:off x="179070" y="730250"/>
            <a:ext cx="8859520" cy="6106160"/>
          </a:xfrm>
        </p:spPr>
        <p:txBody>
          <a:bodyPr/>
          <a:p>
            <a:pPr marL="0" indent="0">
              <a:buNone/>
            </a:pPr>
            <a:r>
              <a:rPr lang="en-US" sz="2000" b="1"/>
              <a:t>Virtualization Benefits:</a:t>
            </a:r>
            <a:endParaRPr lang="en-US" sz="2000" b="1"/>
          </a:p>
          <a:p>
            <a:pPr marL="0" indent="0">
              <a:buFont typeface="Wingdings" panose="05000000000000000000" charset="0"/>
              <a:buNone/>
            </a:pPr>
            <a:r>
              <a:rPr lang="en-US" sz="1800" b="1"/>
              <a:t>Server virtualization will serve the following purposes</a:t>
            </a:r>
            <a:r>
              <a:rPr lang="en-US" sz="1800"/>
              <a:t>:</a:t>
            </a:r>
            <a:endParaRPr lang="en-US" sz="1800"/>
          </a:p>
          <a:p>
            <a:pPr>
              <a:buFont typeface="Wingdings" panose="05000000000000000000" charset="0"/>
              <a:buChar char="ü"/>
            </a:pPr>
            <a:r>
              <a:rPr lang="en-US" sz="1800" b="1"/>
              <a:t>Improve the server’s utilization:</a:t>
            </a:r>
            <a:r>
              <a:rPr lang="en-US" sz="1800"/>
              <a:t> When non-virtualization, servers utilization is about 25%. After deploying virtualization utilization increases to 70% and goes close to 90%.</a:t>
            </a:r>
            <a:endParaRPr lang="en-US" sz="1800"/>
          </a:p>
          <a:p>
            <a:pPr>
              <a:buFont typeface="Wingdings" panose="05000000000000000000" charset="0"/>
              <a:buChar char="ü"/>
            </a:pPr>
            <a:endParaRPr lang="en-US" sz="1800"/>
          </a:p>
          <a:p>
            <a:pPr>
              <a:buFont typeface="Wingdings" panose="05000000000000000000" charset="0"/>
              <a:buChar char="ü"/>
            </a:pPr>
            <a:r>
              <a:rPr lang="en-US" sz="1800" b="1"/>
              <a:t>Reduce the number of physical servers:</a:t>
            </a:r>
            <a:r>
              <a:rPr lang="en-US" sz="1800"/>
              <a:t> It is typical to see consolidation of servers be in the ratio of 5:1 up to 10:1 range.</a:t>
            </a:r>
            <a:endParaRPr lang="en-US" sz="1800"/>
          </a:p>
          <a:p>
            <a:pPr>
              <a:buFont typeface="Wingdings" panose="05000000000000000000" charset="0"/>
              <a:buChar char="ü"/>
            </a:pPr>
            <a:endParaRPr lang="en-US" sz="1800"/>
          </a:p>
          <a:p>
            <a:pPr>
              <a:buFont typeface="Wingdings" panose="05000000000000000000" charset="0"/>
              <a:buChar char="ü"/>
            </a:pPr>
            <a:r>
              <a:rPr lang="en-US" sz="1800" b="1"/>
              <a:t>Contribute to corporate ‘green’ initiatives:</a:t>
            </a:r>
            <a:r>
              <a:rPr lang="en-US" sz="1800"/>
              <a:t> Number of servers can be reduced through server virtualization. It will not only require less physical data centre floor space but also use a lesser power and need fewer cooling machines for the same workloads.</a:t>
            </a:r>
            <a:endParaRPr lang="en-US" sz="1800"/>
          </a:p>
          <a:p>
            <a:pPr>
              <a:buFont typeface="Wingdings" panose="05000000000000000000" charset="0"/>
              <a:buChar char="ü"/>
            </a:pPr>
            <a:endParaRPr lang="en-US" sz="1800"/>
          </a:p>
          <a:p>
            <a:pPr>
              <a:buFont typeface="Wingdings" panose="05000000000000000000" charset="0"/>
              <a:buChar char="ü"/>
            </a:pPr>
            <a:r>
              <a:rPr lang="en-US" sz="1800" b="1"/>
              <a:t>Give a fast return on investment (ROI):</a:t>
            </a:r>
            <a:r>
              <a:rPr lang="en-US" sz="1800"/>
              <a:t> Business leaders demand one year of less time for ROI. </a:t>
            </a:r>
            <a:endParaRPr lang="en-US" sz="1800"/>
          </a:p>
          <a:p>
            <a:r>
              <a:rPr lang="en-US" sz="1800"/>
              <a:t>According to survey, a new technology should give ROI immediately (56%) and in a span time of one year (44%). It shows its speed in the field. Another 44% indicated an ROI ranging from one month to one year, a necessary condition for technology deployments today.</a:t>
            </a:r>
            <a:endParaRPr lang="en-US"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600" y="198755"/>
            <a:ext cx="8229600" cy="304800"/>
          </a:xfrm>
        </p:spPr>
        <p:txBody>
          <a:bodyPr/>
          <a:p>
            <a:pPr algn="l"/>
            <a:r>
              <a:rPr lang="en-US" sz="2000" b="1"/>
              <a:t>Best Practices in Setting Virtualization</a:t>
            </a:r>
            <a:endParaRPr lang="en-US" sz="2000" b="1"/>
          </a:p>
        </p:txBody>
      </p:sp>
      <p:sp>
        <p:nvSpPr>
          <p:cNvPr id="3" name="Content Placeholder 2"/>
          <p:cNvSpPr>
            <a:spLocks noGrp="1"/>
          </p:cNvSpPr>
          <p:nvPr>
            <p:ph idx="1"/>
          </p:nvPr>
        </p:nvSpPr>
        <p:spPr>
          <a:xfrm>
            <a:off x="76835" y="692150"/>
            <a:ext cx="8942070" cy="6103620"/>
          </a:xfrm>
        </p:spPr>
        <p:txBody>
          <a:bodyPr/>
          <a:p>
            <a:r>
              <a:rPr lang="en-US" sz="2200"/>
              <a:t>Virtual servers are deployed in more businesses to save money on equipment and time for system maintenance.</a:t>
            </a:r>
            <a:endParaRPr lang="en-US" sz="2200"/>
          </a:p>
          <a:p>
            <a:endParaRPr lang="en-US" sz="2200"/>
          </a:p>
          <a:p>
            <a:r>
              <a:rPr lang="en-US" sz="2200"/>
              <a:t> Because of reduced overhead, the management can free up resources, which in turn can be applied towards innovation and other projects which will benefit the organization. </a:t>
            </a:r>
            <a:endParaRPr lang="en-US" sz="2200"/>
          </a:p>
          <a:p>
            <a:pPr marL="0" indent="0">
              <a:buNone/>
            </a:pPr>
            <a:endParaRPr lang="en-US" sz="2200"/>
          </a:p>
          <a:p>
            <a:r>
              <a:rPr lang="en-US" sz="2200">
                <a:solidFill>
                  <a:srgbClr val="FF0000"/>
                </a:solidFill>
              </a:rPr>
              <a:t>However, virtualization does have its drawback</a:t>
            </a:r>
            <a:r>
              <a:rPr lang="en-US" sz="2200"/>
              <a:t>. Creation of new virtual servers can easily lead to uncontrollable server position. Keeping a lot of applications on one node can leave them contending for resources. </a:t>
            </a:r>
            <a:endParaRPr lang="en-US" sz="2200"/>
          </a:p>
          <a:p>
            <a:pPr marL="0" indent="0">
              <a:buNone/>
            </a:pPr>
            <a:endParaRPr lang="en-US" sz="2200"/>
          </a:p>
          <a:p>
            <a:r>
              <a:rPr lang="en-US" sz="2200"/>
              <a:t>And managing your virtual resources among your physical machines can   get complicated, especially for IT people managing only one application per physical server. </a:t>
            </a:r>
            <a:endParaRPr lang="en-US" sz="2200"/>
          </a:p>
          <a:p>
            <a:pPr marL="0" indent="0">
              <a:buNone/>
            </a:pPr>
            <a:endParaRPr lang="en-US" sz="2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8115" y="210185"/>
            <a:ext cx="8763635" cy="5916295"/>
          </a:xfrm>
        </p:spPr>
        <p:txBody>
          <a:bodyPr/>
          <a:p>
            <a:r>
              <a:rPr lang="en-US" sz="1800" b="1">
                <a:sym typeface="+mn-ea"/>
              </a:rPr>
              <a:t>Following are few tips to help you to tackle some common challenges of virtualization.</a:t>
            </a:r>
            <a:endParaRPr lang="en-US" sz="1800" b="1">
              <a:sym typeface="+mn-ea"/>
            </a:endParaRPr>
          </a:p>
          <a:p>
            <a:endParaRPr lang="en-US" sz="1800" b="1"/>
          </a:p>
          <a:p>
            <a:pPr>
              <a:buFont typeface="Wingdings" panose="05000000000000000000" charset="0"/>
              <a:buChar char="ü"/>
            </a:pPr>
            <a:r>
              <a:rPr lang="en-US" sz="2200">
                <a:sym typeface="+mn-ea"/>
              </a:rPr>
              <a:t>Avoid Monopoly</a:t>
            </a:r>
            <a:endParaRPr lang="en-US" sz="2200"/>
          </a:p>
          <a:p>
            <a:pPr>
              <a:buFont typeface="Wingdings" panose="05000000000000000000" charset="0"/>
              <a:buChar char="ü"/>
            </a:pPr>
            <a:r>
              <a:rPr lang="en-US" sz="2200">
                <a:sym typeface="+mn-ea"/>
              </a:rPr>
              <a:t>Proactively Engage Stakeholders.</a:t>
            </a:r>
            <a:endParaRPr lang="en-US" sz="2200"/>
          </a:p>
          <a:p>
            <a:pPr>
              <a:buFont typeface="Wingdings" panose="05000000000000000000" charset="0"/>
              <a:buChar char="ü"/>
            </a:pPr>
            <a:r>
              <a:rPr lang="en-US" sz="2200">
                <a:sym typeface="+mn-ea"/>
              </a:rPr>
              <a:t>Balance Resource Needs: too many applications requesting for the same resources may leave those applications contending for  inadequate RAM, processor capacity, disk I/O or network bandwidth.</a:t>
            </a:r>
            <a:endParaRPr lang="en-US" sz="2200">
              <a:sym typeface="+mn-ea"/>
            </a:endParaRPr>
          </a:p>
          <a:p>
            <a:pPr>
              <a:buFont typeface="Wingdings" panose="05000000000000000000" charset="0"/>
              <a:buChar char="ü"/>
            </a:pPr>
            <a:endParaRPr lang="en-US" sz="2200"/>
          </a:p>
          <a:p>
            <a:pPr>
              <a:buFont typeface="Wingdings" panose="05000000000000000000" charset="0"/>
              <a:buChar char="ü"/>
            </a:pPr>
            <a:r>
              <a:rPr lang="en-US" sz="2200"/>
              <a:t>Do not Overload Physical Servers.</a:t>
            </a:r>
            <a:endParaRPr lang="en-US" sz="2200"/>
          </a:p>
          <a:p>
            <a:pPr marL="0" indent="0">
              <a:buNone/>
            </a:pPr>
            <a:endParaRPr lang="en-US" sz="2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22555"/>
            <a:ext cx="8229600" cy="426085"/>
          </a:xfrm>
        </p:spPr>
        <p:txBody>
          <a:bodyPr/>
          <a:p>
            <a:pPr algn="l">
              <a:lnSpc>
                <a:spcPct val="100000"/>
              </a:lnSpc>
            </a:pPr>
            <a:r>
              <a:rPr lang="en-US" sz="2000" b="1"/>
              <a:t>Pitfalls of Virtualization: Adoption and Strategies</a:t>
            </a:r>
            <a:endParaRPr lang="en-US" sz="2000" b="1"/>
          </a:p>
        </p:txBody>
      </p:sp>
      <p:sp>
        <p:nvSpPr>
          <p:cNvPr id="3" name="Content Placeholder 2"/>
          <p:cNvSpPr>
            <a:spLocks noGrp="1"/>
          </p:cNvSpPr>
          <p:nvPr>
            <p:ph idx="1"/>
          </p:nvPr>
        </p:nvSpPr>
        <p:spPr>
          <a:xfrm>
            <a:off x="89535" y="579120"/>
            <a:ext cx="8963025" cy="5547360"/>
          </a:xfrm>
        </p:spPr>
        <p:txBody>
          <a:bodyPr/>
          <a:p>
            <a:pPr algn="just"/>
            <a:r>
              <a:rPr lang="en-US" sz="2000"/>
              <a:t>Introduction of virtualization has brought additional complexity into compliance and security efforts. The understanding and management is the key for achieving security and realizing the benefits of virtualization. </a:t>
            </a:r>
            <a:r>
              <a:rPr lang="en-US" sz="2000">
                <a:solidFill>
                  <a:srgbClr val="FF0000"/>
                </a:solidFill>
              </a:rPr>
              <a:t>Some pitfalls of virtualization adoption and strategies are given as follows:</a:t>
            </a:r>
            <a:endParaRPr lang="en-US" sz="2000">
              <a:solidFill>
                <a:srgbClr val="FF0000"/>
              </a:solidFill>
            </a:endParaRPr>
          </a:p>
          <a:p>
            <a:pPr marL="0" indent="0" algn="just">
              <a:buNone/>
            </a:pPr>
            <a:endParaRPr lang="en-US" sz="2000">
              <a:solidFill>
                <a:srgbClr val="FF0000"/>
              </a:solidFill>
            </a:endParaRPr>
          </a:p>
          <a:p>
            <a:pPr algn="just">
              <a:buFont typeface="Wingdings" panose="05000000000000000000" charset="0"/>
              <a:buChar char="ü"/>
            </a:pPr>
            <a:r>
              <a:rPr lang="en-US" sz="2000" b="1"/>
              <a:t>Religious battles:</a:t>
            </a:r>
            <a:r>
              <a:rPr lang="en-US" sz="2000"/>
              <a:t>Choosing platforms based on requirements and standards that can be created.</a:t>
            </a:r>
            <a:endParaRPr lang="en-US" sz="2000"/>
          </a:p>
          <a:p>
            <a:pPr algn="just">
              <a:buFont typeface="Wingdings" panose="05000000000000000000" charset="0"/>
              <a:buChar char="ü"/>
            </a:pPr>
            <a:endParaRPr lang="en-US" sz="2000"/>
          </a:p>
          <a:p>
            <a:pPr algn="just">
              <a:buFont typeface="Wingdings" panose="05000000000000000000" charset="0"/>
              <a:buChar char="ü"/>
            </a:pPr>
            <a:r>
              <a:rPr lang="en-US" sz="2000" b="1"/>
              <a:t>Procurement and business changes:</a:t>
            </a:r>
            <a:r>
              <a:rPr lang="en-US" sz="2000"/>
              <a:t> As a first step, adopt and train the business people only by using resources such as memory, CPU, network and storage. Do not use by server. Then  virtualize it.</a:t>
            </a:r>
            <a:endParaRPr lang="en-US" sz="2000"/>
          </a:p>
          <a:p>
            <a:pPr algn="just"/>
            <a:r>
              <a:rPr lang="en-US" sz="2000"/>
              <a:t> Offer the business people by saying, ‘I can get you a physical server and storage for few thousands of rupees with a 3 or more year lease or I can get you virtual assets that we can bill month by month based on utilization and scale up or down depending on when you need to scale up or down’.</a:t>
            </a:r>
            <a:endParaRPr lang="en-US" sz="2000"/>
          </a:p>
          <a:p>
            <a:pPr marL="0" indent="0" algn="just">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0330" y="304800"/>
            <a:ext cx="9043035" cy="4566920"/>
          </a:xfrm>
          <a:prstGeom prst="rect">
            <a:avLst/>
          </a:prstGeom>
          <a:noFill/>
        </p:spPr>
        <p:txBody>
          <a:bodyPr wrap="square" rtlCol="0" anchor="t">
            <a:noAutofit/>
          </a:bodyPr>
          <a:p>
            <a:pPr marL="342900" indent="-342900" algn="l">
              <a:lnSpc>
                <a:spcPct val="200000"/>
              </a:lnSpc>
              <a:buFont typeface="Wingdings" panose="05000000000000000000" charset="0"/>
              <a:buChar char="ü"/>
            </a:pPr>
            <a:r>
              <a:rPr lang="en-US" sz="2000">
                <a:sym typeface="+mn-ea"/>
              </a:rPr>
              <a:t>VM provides fault and error containment.</a:t>
            </a:r>
            <a:endParaRPr lang="en-US" sz="2000"/>
          </a:p>
          <a:p>
            <a:pPr marL="342900" indent="-342900" algn="l">
              <a:lnSpc>
                <a:spcPct val="200000"/>
              </a:lnSpc>
              <a:buFont typeface="Wingdings" panose="05000000000000000000" charset="0"/>
              <a:buChar char="ü"/>
            </a:pPr>
            <a:r>
              <a:rPr lang="en-US" sz="2000">
                <a:sym typeface="+mn-ea"/>
              </a:rPr>
              <a:t> VM tools are good for research and academic experiments.</a:t>
            </a:r>
            <a:endParaRPr lang="en-US" sz="2000"/>
          </a:p>
          <a:p>
            <a:pPr marL="342900" indent="-342900" algn="l">
              <a:lnSpc>
                <a:spcPct val="200000"/>
              </a:lnSpc>
              <a:buFont typeface="Wingdings" panose="05000000000000000000" charset="0"/>
              <a:buChar char="ü"/>
            </a:pPr>
            <a:r>
              <a:rPr lang="en-US" sz="2000">
                <a:sym typeface="+mn-ea"/>
              </a:rPr>
              <a:t>VM can encapsulate the entire state of a system by saving, examining, modifying and reloading.</a:t>
            </a:r>
            <a:endParaRPr lang="en-US" sz="2000"/>
          </a:p>
          <a:p>
            <a:pPr marL="342900" indent="-342900" algn="l">
              <a:lnSpc>
                <a:spcPct val="200000"/>
              </a:lnSpc>
              <a:buFont typeface="Wingdings" panose="05000000000000000000" charset="0"/>
              <a:buChar char="ü"/>
            </a:pPr>
            <a:r>
              <a:rPr lang="en-US" sz="2000">
                <a:sym typeface="+mn-ea"/>
              </a:rPr>
              <a:t>VM enables to share memory in multiprocessor architecture.</a:t>
            </a:r>
            <a:endParaRPr lang="en-US" sz="2000"/>
          </a:p>
          <a:p>
            <a:pPr marL="342900" indent="-342900" algn="l">
              <a:lnSpc>
                <a:spcPct val="200000"/>
              </a:lnSpc>
              <a:buFont typeface="Wingdings" panose="05000000000000000000" charset="0"/>
              <a:buChar char="ü"/>
            </a:pPr>
            <a:r>
              <a:rPr lang="en-US" sz="2000">
                <a:sym typeface="+mn-ea"/>
              </a:rPr>
              <a:t>VM makes the job easier for the administrative staff in migration, backup and recovery.</a:t>
            </a:r>
            <a:endParaRPr 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7635" y="224155"/>
            <a:ext cx="8859520" cy="5902325"/>
          </a:xfrm>
        </p:spPr>
        <p:txBody>
          <a:bodyPr/>
          <a:p>
            <a:pPr algn="just">
              <a:buFont typeface="Wingdings" panose="05000000000000000000" charset="0"/>
              <a:buChar char="ü"/>
            </a:pPr>
            <a:r>
              <a:rPr lang="en-US" sz="2000" b="1">
                <a:sym typeface="+mn-ea"/>
              </a:rPr>
              <a:t>Myopic(short) virtualization strategy:</a:t>
            </a:r>
            <a:r>
              <a:rPr lang="en-US" sz="2000">
                <a:sym typeface="+mn-ea"/>
              </a:rPr>
              <a:t> Virtualization begins in server consolidation. Server, desktop, application, presentation and management are the five facets(aspect) of virtualization.</a:t>
            </a:r>
            <a:endParaRPr lang="en-US" sz="2000">
              <a:sym typeface="+mn-ea"/>
            </a:endParaRPr>
          </a:p>
          <a:p>
            <a:pPr algn="just">
              <a:buFont typeface="Wingdings" panose="05000000000000000000" charset="0"/>
              <a:buChar char="ü"/>
            </a:pPr>
            <a:endParaRPr lang="en-US" sz="2000"/>
          </a:p>
          <a:p>
            <a:pPr algn="just">
              <a:buFont typeface="Wingdings" panose="05000000000000000000" charset="0"/>
              <a:buChar char="ü"/>
            </a:pPr>
            <a:r>
              <a:rPr lang="en-US" sz="2000" b="1">
                <a:sym typeface="+mn-ea"/>
              </a:rPr>
              <a:t> Physical cost recovery models:</a:t>
            </a:r>
            <a:r>
              <a:rPr lang="en-US" sz="2000">
                <a:sym typeface="+mn-ea"/>
              </a:rPr>
              <a:t> Practice real numbers and resource-based cost recovery. Practice a base building block as a cost unit and drive from that point.</a:t>
            </a:r>
            <a:endParaRPr lang="en-US" sz="2000">
              <a:sym typeface="+mn-ea"/>
            </a:endParaRPr>
          </a:p>
          <a:p>
            <a:pPr algn="just">
              <a:buFont typeface="Wingdings" panose="05000000000000000000" charset="0"/>
              <a:buChar char="ü"/>
            </a:pPr>
            <a:endParaRPr lang="en-US" sz="2000"/>
          </a:p>
          <a:p>
            <a:pPr algn="just">
              <a:buFont typeface="Wingdings" panose="05000000000000000000" charset="0"/>
              <a:buChar char="ü"/>
            </a:pPr>
            <a:r>
              <a:rPr lang="en-US" sz="2000" b="1">
                <a:sym typeface="+mn-ea"/>
              </a:rPr>
              <a:t>Physical asset-based security:</a:t>
            </a:r>
            <a:r>
              <a:rPr lang="en-US" sz="2000">
                <a:sym typeface="+mn-ea"/>
              </a:rPr>
              <a:t> Virtualization unlocks some new security challenges. At the same time, it also provides solution to some challenges.</a:t>
            </a:r>
            <a:endParaRPr lang="en-US" sz="2000">
              <a:sym typeface="+mn-ea"/>
            </a:endParaRPr>
          </a:p>
          <a:p>
            <a:pPr algn="just">
              <a:buFont typeface="Wingdings" panose="05000000000000000000" charset="0"/>
              <a:buChar char="ü"/>
            </a:pPr>
            <a:endParaRPr lang="en-US" sz="2000"/>
          </a:p>
          <a:p>
            <a:pPr algn="just">
              <a:buFont typeface="Wingdings" panose="05000000000000000000" charset="0"/>
              <a:buChar char="ü"/>
            </a:pPr>
            <a:r>
              <a:rPr lang="en-US" sz="2000" b="1">
                <a:sym typeface="+mn-ea"/>
              </a:rPr>
              <a:t>Over-virtualization:</a:t>
            </a:r>
            <a:r>
              <a:rPr lang="en-US" sz="2000">
                <a:sym typeface="+mn-ea"/>
              </a:rPr>
              <a:t> Virtualizing everything is wrong. It is not everything must be  virtualized. </a:t>
            </a:r>
            <a:endParaRPr lang="en-US" sz="2000">
              <a:sym typeface="+mn-ea"/>
            </a:endParaRPr>
          </a:p>
          <a:p>
            <a:pPr marL="0" indent="0" algn="just">
              <a:buNone/>
            </a:pPr>
            <a:r>
              <a:rPr lang="en-US" sz="2000">
                <a:sym typeface="+mn-ea"/>
              </a:rPr>
              <a:t>  Virtualization is not a shiny gunshot. </a:t>
            </a:r>
            <a:r>
              <a:rPr lang="en-US" sz="2000">
                <a:solidFill>
                  <a:srgbClr val="FF0000"/>
                </a:solidFill>
                <a:sym typeface="+mn-ea"/>
              </a:rPr>
              <a:t>Virtualization is attached with a great ecosystem, appropriate operational processes and organization itself.</a:t>
            </a:r>
            <a:endParaRPr lang="en-US" sz="2000">
              <a:solidFill>
                <a:srgbClr val="FF0000"/>
              </a:solidFill>
            </a:endParaRPr>
          </a:p>
          <a:p>
            <a:pPr algn="just"/>
            <a:endParaRPr lang="en-US" sz="200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3665" y="274955"/>
            <a:ext cx="8573135" cy="426085"/>
          </a:xfrm>
        </p:spPr>
        <p:txBody>
          <a:bodyPr/>
          <a:p>
            <a:pPr algn="l"/>
            <a:r>
              <a:rPr lang="en-US" sz="2000" b="1"/>
              <a:t>Pitfalls in Server Virtualization</a:t>
            </a:r>
            <a:endParaRPr lang="en-US" sz="2000" b="1"/>
          </a:p>
        </p:txBody>
      </p:sp>
      <p:sp>
        <p:nvSpPr>
          <p:cNvPr id="3" name="Content Placeholder 2"/>
          <p:cNvSpPr>
            <a:spLocks noGrp="1"/>
          </p:cNvSpPr>
          <p:nvPr>
            <p:ph idx="1"/>
          </p:nvPr>
        </p:nvSpPr>
        <p:spPr>
          <a:xfrm>
            <a:off x="179705" y="845820"/>
            <a:ext cx="8849995" cy="5608955"/>
          </a:xfrm>
        </p:spPr>
        <p:txBody>
          <a:bodyPr/>
          <a:p>
            <a:pPr algn="just"/>
            <a:r>
              <a:rPr lang="en-US" sz="2000"/>
              <a:t>Everyone speaking about virtualization and server consolidation nowadays and many companies are taking action, with large enterprises in the top. </a:t>
            </a:r>
            <a:endParaRPr lang="en-US" sz="2000"/>
          </a:p>
          <a:p>
            <a:pPr marL="0" indent="0" algn="just">
              <a:buNone/>
            </a:pPr>
            <a:endParaRPr lang="en-US" sz="2000"/>
          </a:p>
          <a:p>
            <a:pPr algn="just"/>
            <a:r>
              <a:rPr lang="en-US" sz="2000"/>
              <a:t>Server consolidation over virtualization is a recognized way to save </a:t>
            </a:r>
            <a:endParaRPr lang="en-US" sz="2000"/>
          </a:p>
          <a:p>
            <a:pPr marL="0" indent="0" algn="just">
              <a:buNone/>
            </a:pPr>
            <a:r>
              <a:rPr lang="en-US" sz="2000"/>
              <a:t>     money in numerous ways such as a smaller amount of hardware, lesser </a:t>
            </a:r>
            <a:endParaRPr lang="en-US" sz="2000"/>
          </a:p>
          <a:p>
            <a:pPr marL="0" indent="0" algn="just">
              <a:buNone/>
            </a:pPr>
            <a:r>
              <a:rPr lang="en-US" sz="2000"/>
              <a:t>     power consumption, less floor space, etc</a:t>
            </a:r>
            <a:endParaRPr lang="en-US" sz="2000"/>
          </a:p>
          <a:p>
            <a:pPr marL="0" indent="0" algn="just">
              <a:buNone/>
            </a:pPr>
            <a:endParaRPr lang="en-US" sz="2000"/>
          </a:p>
          <a:p>
            <a:pPr algn="just"/>
            <a:r>
              <a:rPr lang="en-US" sz="2000"/>
              <a:t>server virtualization to obtain significant economic and performance </a:t>
            </a:r>
            <a:endParaRPr lang="en-US" sz="2000"/>
          </a:p>
          <a:p>
            <a:pPr marL="0" indent="0" algn="just">
              <a:buNone/>
            </a:pPr>
            <a:r>
              <a:rPr lang="en-US" sz="2000"/>
              <a:t>    benefits, there are data centre virtualization, application virtualization and </a:t>
            </a:r>
            <a:endParaRPr lang="en-US" sz="2000"/>
          </a:p>
          <a:p>
            <a:pPr marL="0" indent="0" algn="just">
              <a:buNone/>
            </a:pPr>
            <a:r>
              <a:rPr lang="en-US" sz="2000"/>
              <a:t>    desktop virtualization. </a:t>
            </a:r>
            <a:endParaRPr lang="en-US" sz="2000"/>
          </a:p>
          <a:p>
            <a:pPr marL="0" indent="0" algn="just">
              <a:buNone/>
            </a:pPr>
            <a:endParaRPr lang="en-US" sz="2000"/>
          </a:p>
          <a:p>
            <a:pPr algn="just"/>
            <a:r>
              <a:rPr lang="en-US" sz="2000"/>
              <a:t>No doubt, virtualization is the future of computing,  </a:t>
            </a:r>
            <a:r>
              <a:rPr lang="en-US" sz="2000">
                <a:solidFill>
                  <a:srgbClr val="FF0000"/>
                </a:solidFill>
              </a:rPr>
              <a:t>since it decouples computing operating systems and applications from the hardware, offering massive flexibility and agility to an enterprise’s computing system.</a:t>
            </a:r>
            <a:endParaRPr lang="en-US" sz="200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8115" y="266700"/>
            <a:ext cx="8809355" cy="6219190"/>
          </a:xfrm>
        </p:spPr>
        <p:txBody>
          <a:bodyPr/>
          <a:p>
            <a:pPr algn="just">
              <a:buFont typeface="Wingdings" panose="05000000000000000000" charset="0"/>
              <a:buChar char="ü"/>
            </a:pPr>
            <a:r>
              <a:rPr lang="en-US" sz="1800" b="1"/>
              <a:t>Poor preparation:</a:t>
            </a:r>
            <a:r>
              <a:rPr lang="en-US" sz="1800"/>
              <a:t> Any virtualization project is almost the first step towards a completely virtualized network that is going to be much different than the tried and tested hardwarecentric system. Adding virtual OS to boost computing power may create problems.</a:t>
            </a:r>
            <a:endParaRPr lang="en-US" sz="1800"/>
          </a:p>
          <a:p>
            <a:pPr algn="just">
              <a:buFont typeface="Wingdings" panose="05000000000000000000" charset="0"/>
              <a:buChar char="ü"/>
            </a:pPr>
            <a:endParaRPr lang="en-US" sz="1800"/>
          </a:p>
          <a:p>
            <a:pPr algn="just">
              <a:buFont typeface="Wingdings" panose="05000000000000000000" charset="0"/>
              <a:buChar char="ü"/>
            </a:pPr>
            <a:r>
              <a:rPr lang="en-US" sz="1800" b="1"/>
              <a:t>Insufficient server capacity:</a:t>
            </a:r>
            <a:r>
              <a:rPr lang="en-US" sz="1800"/>
              <a:t> </a:t>
            </a:r>
            <a:r>
              <a:rPr lang="en-US" sz="1800">
                <a:solidFill>
                  <a:srgbClr val="FF0000"/>
                </a:solidFill>
              </a:rPr>
              <a:t>Virtualization does not increase the computing resources, but only the usage. Substantial processing power, input/output capacity, memory and disk  capacity needed when multiple operating systems are virtualized.</a:t>
            </a:r>
            <a:endParaRPr lang="en-US" sz="1800">
              <a:solidFill>
                <a:srgbClr val="FF0000"/>
              </a:solidFill>
            </a:endParaRPr>
          </a:p>
          <a:p>
            <a:pPr algn="just">
              <a:buFont typeface="Wingdings" panose="05000000000000000000" charset="0"/>
              <a:buChar char="ü"/>
            </a:pPr>
            <a:endParaRPr lang="en-US" sz="1800"/>
          </a:p>
          <a:p>
            <a:pPr algn="just">
              <a:buFont typeface="Wingdings" panose="05000000000000000000" charset="0"/>
              <a:buChar char="ü"/>
            </a:pPr>
            <a:r>
              <a:rPr lang="en-US" sz="1800" b="1">
                <a:sym typeface="+mn-ea"/>
              </a:rPr>
              <a:t>Mismatched servers:</a:t>
            </a:r>
            <a:r>
              <a:rPr lang="en-US" sz="1800">
                <a:sym typeface="+mn-ea"/>
              </a:rPr>
              <a:t> When multiple servers are virtualized which uses different chip technologies (Intel and AMD), there will be various problems while migrating VMs between them. It is recommended to standardize servers on a single chip technology.</a:t>
            </a:r>
            <a:endParaRPr lang="en-US" sz="1800">
              <a:sym typeface="+mn-ea"/>
            </a:endParaRPr>
          </a:p>
          <a:p>
            <a:pPr algn="just">
              <a:buFont typeface="Wingdings" panose="05000000000000000000" charset="0"/>
              <a:buChar char="ü"/>
            </a:pPr>
            <a:endParaRPr lang="en-US" sz="1800"/>
          </a:p>
          <a:p>
            <a:pPr algn="just">
              <a:buFont typeface="Wingdings" panose="05000000000000000000" charset="0"/>
              <a:buChar char="ü"/>
            </a:pPr>
            <a:r>
              <a:rPr lang="en-US" sz="1800">
                <a:sym typeface="+mn-ea"/>
              </a:rPr>
              <a:t> </a:t>
            </a:r>
            <a:r>
              <a:rPr lang="en-US" sz="1800" b="1">
                <a:sym typeface="+mn-ea"/>
              </a:rPr>
              <a:t>Slow network communications:</a:t>
            </a:r>
            <a:r>
              <a:rPr lang="en-US" sz="1800">
                <a:sym typeface="+mn-ea"/>
              </a:rPr>
              <a:t> One of the main objectives of virtualization and its main advantage is an enormous bound in computing capacity for a specifi- ed amount of hardware.</a:t>
            </a:r>
            <a:endParaRPr lang="en-US" sz="1800">
              <a:sym typeface="+mn-ea"/>
            </a:endParaRPr>
          </a:p>
          <a:p>
            <a:pPr marL="0" indent="0" algn="just">
              <a:buNone/>
            </a:pPr>
            <a:r>
              <a:rPr lang="en-US" sz="1800">
                <a:sym typeface="+mn-ea"/>
              </a:rPr>
              <a:t>    However,</a:t>
            </a:r>
            <a:r>
              <a:rPr lang="en-US" sz="1800">
                <a:solidFill>
                  <a:srgbClr val="FF0000"/>
                </a:solidFill>
                <a:sym typeface="+mn-ea"/>
              </a:rPr>
              <a:t> latency and network bandwidth can give away much of the proposed gain. Upgradation of network’s communications capabilities are required.</a:t>
            </a:r>
            <a:endParaRPr lang="en-US" sz="1800">
              <a:solidFill>
                <a:srgbClr val="FF0000"/>
              </a:solidFill>
            </a:endParaRPr>
          </a:p>
          <a:p>
            <a:endParaRPr lang="en-US" sz="1800"/>
          </a:p>
          <a:p>
            <a:endParaRPr lang="en-US" sz="1800"/>
          </a:p>
          <a:p>
            <a:endParaRPr 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9855" y="168910"/>
            <a:ext cx="8941435" cy="6370955"/>
          </a:xfrm>
        </p:spPr>
        <p:txBody>
          <a:bodyPr/>
          <a:p>
            <a:pPr algn="just">
              <a:buFont typeface="Wingdings" panose="05000000000000000000" charset="0"/>
              <a:buChar char="ü"/>
            </a:pPr>
            <a:r>
              <a:rPr lang="en-US" sz="2000" b="1">
                <a:sym typeface="+mn-ea"/>
              </a:rPr>
              <a:t>Slow mechanical disks:</a:t>
            </a:r>
            <a:r>
              <a:rPr lang="en-US" sz="2000">
                <a:sym typeface="+mn-ea"/>
              </a:rPr>
              <a:t> Present disk technology cannot retain with the read/write demands of multiple servers in high-demand peak hours, you will face some latency. Storage caching is solution to this problem, whereby repeatedly accessed data is served from faster memory </a:t>
            </a:r>
            <a:endParaRPr lang="en-US" sz="2000"/>
          </a:p>
          <a:p>
            <a:pPr algn="just">
              <a:buFont typeface="Wingdings" panose="05000000000000000000" charset="0"/>
              <a:buChar char="ü"/>
            </a:pPr>
            <a:r>
              <a:rPr lang="en-US" sz="2000">
                <a:sym typeface="+mn-ea"/>
              </a:rPr>
              <a:t>     instead of disks. Another solution is </a:t>
            </a:r>
            <a:r>
              <a:rPr lang="en-US" sz="2000">
                <a:solidFill>
                  <a:srgbClr val="FF0000"/>
                </a:solidFill>
                <a:sym typeface="+mn-ea"/>
              </a:rPr>
              <a:t>solid state disks,</a:t>
            </a:r>
            <a:r>
              <a:rPr lang="en-US" sz="2000">
                <a:sym typeface="+mn-ea"/>
              </a:rPr>
              <a:t> which ensures</a:t>
            </a:r>
            <a:endParaRPr lang="en-US" sz="2000">
              <a:sym typeface="+mn-ea"/>
            </a:endParaRPr>
          </a:p>
          <a:p>
            <a:pPr algn="just">
              <a:buFont typeface="Wingdings" panose="05000000000000000000" charset="0"/>
              <a:buChar char="ü"/>
            </a:pPr>
            <a:r>
              <a:rPr lang="en-US" sz="2000">
                <a:sym typeface="+mn-ea"/>
              </a:rPr>
              <a:t>     read/write speeds up to 30 times quicker than spinning-disk technology.</a:t>
            </a:r>
            <a:endParaRPr lang="en-US" sz="2000">
              <a:sym typeface="+mn-ea"/>
            </a:endParaRPr>
          </a:p>
          <a:p>
            <a:pPr algn="just">
              <a:buFont typeface="Wingdings" panose="05000000000000000000" charset="0"/>
              <a:buChar char="ü"/>
            </a:pPr>
            <a:endParaRPr lang="en-US" sz="2000">
              <a:sym typeface="+mn-ea"/>
            </a:endParaRPr>
          </a:p>
          <a:p>
            <a:pPr algn="just">
              <a:buFont typeface="Wingdings" panose="05000000000000000000" charset="0"/>
              <a:buChar char="ü"/>
            </a:pPr>
            <a:r>
              <a:rPr lang="en-US" sz="2000" b="1"/>
              <a:t>Uneven workload distribution:</a:t>
            </a:r>
            <a:r>
              <a:rPr lang="en-US" sz="2000"/>
              <a:t> Finetuning the distribution of processing requirements across all physical servers is needed to maximize usage of data centre computing power. It means, there is need to monitor usage of application to detect daily, weekly or monthly highest usage and control response times and so on.This will permit you to assign applications accordingly.</a:t>
            </a:r>
            <a:endParaRPr lang="en-US" sz="2000"/>
          </a:p>
          <a:p>
            <a:pPr algn="just">
              <a:buFont typeface="Wingdings" panose="05000000000000000000" charset="0"/>
              <a:buChar char="ü"/>
            </a:pPr>
            <a:endParaRPr lang="en-US" sz="2000"/>
          </a:p>
          <a:p>
            <a:pPr algn="just">
              <a:buFont typeface="Wingdings" panose="05000000000000000000" charset="0"/>
              <a:buChar char="ü"/>
            </a:pPr>
            <a:r>
              <a:rPr lang="en-US" sz="2000" b="1"/>
              <a:t>Security risks:</a:t>
            </a:r>
            <a:r>
              <a:rPr lang="en-US" sz="2000">
                <a:solidFill>
                  <a:srgbClr val="FF0000"/>
                </a:solidFill>
              </a:rPr>
              <a:t>Virtualization does not improve network security by itself. Firewalls, antivirus needs to be installed and keep them repaired and updated.</a:t>
            </a:r>
            <a:r>
              <a:rPr lang="en-US" sz="2000"/>
              <a:t> And also virtualization applications are updated and patched. Finally, design of virtualized infrastructure is required to separate signifi cant data as much as possible.</a:t>
            </a:r>
            <a:endParaRPr lang="en-US" sz="2000"/>
          </a:p>
          <a:p>
            <a:pPr algn="just"/>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7960" y="274955"/>
            <a:ext cx="8498840" cy="517525"/>
          </a:xfrm>
        </p:spPr>
        <p:txBody>
          <a:bodyPr/>
          <a:p>
            <a:pPr algn="l"/>
            <a:r>
              <a:rPr lang="en-US" sz="2400" b="1"/>
              <a:t>VIRTUALIZATION IN GRID</a:t>
            </a:r>
            <a:endParaRPr lang="en-US" sz="2400" b="1"/>
          </a:p>
        </p:txBody>
      </p:sp>
      <p:sp>
        <p:nvSpPr>
          <p:cNvPr id="3" name="Content Placeholder 2"/>
          <p:cNvSpPr>
            <a:spLocks noGrp="1"/>
          </p:cNvSpPr>
          <p:nvPr>
            <p:ph idx="1"/>
          </p:nvPr>
        </p:nvSpPr>
        <p:spPr>
          <a:xfrm>
            <a:off x="457200" y="1040765"/>
            <a:ext cx="8229600" cy="5085715"/>
          </a:xfrm>
        </p:spPr>
        <p:txBody>
          <a:bodyPr/>
          <a:p>
            <a:pPr>
              <a:buFont typeface="Wingdings" panose="05000000000000000000" charset="0"/>
              <a:buChar char="ü"/>
            </a:pPr>
            <a:r>
              <a:rPr lang="en-US" sz="2000"/>
              <a:t>Grid Computing:Grid computing is a computing infrastructure that combines computer resources spread over different geographical locations to achieve a common goal.</a:t>
            </a:r>
            <a:endParaRPr lang="en-US" sz="2000"/>
          </a:p>
          <a:p>
            <a:pPr>
              <a:buFont typeface="Wingdings" panose="05000000000000000000" charset="0"/>
              <a:buChar char="ü"/>
            </a:pPr>
            <a:r>
              <a:rPr lang="en-US" sz="2000"/>
              <a:t>The main focal point in grid computing lies in secure resource sharing in accessing computers, software and data in a dynamic atmosphere. </a:t>
            </a:r>
            <a:endParaRPr lang="en-US" sz="2000"/>
          </a:p>
          <a:p>
            <a:pPr>
              <a:buFont typeface="Wingdings" panose="05000000000000000000" charset="0"/>
              <a:buChar char="ü"/>
            </a:pPr>
            <a:r>
              <a:rPr lang="en-US" sz="2000"/>
              <a:t>Sharing of those resources has to be fine-tuned and handled in a highly controlled manner</a:t>
            </a:r>
            <a:endParaRPr lang="en-US" sz="2000"/>
          </a:p>
          <a:p>
            <a:endParaRPr lang="en-US" sz="2000"/>
          </a:p>
          <a:p>
            <a:pPr marL="0" indent="0">
              <a:buNone/>
            </a:pPr>
            <a:r>
              <a:rPr lang="en-US" sz="2000"/>
              <a:t> The following three points to </a:t>
            </a:r>
            <a:endParaRPr lang="en-US" sz="2000"/>
          </a:p>
          <a:p>
            <a:pPr marL="0" indent="0">
              <a:buNone/>
            </a:pPr>
            <a:r>
              <a:rPr lang="en-US" sz="2000"/>
              <a:t>describe a grid more in detail:</a:t>
            </a:r>
            <a:endParaRPr lang="en-US" sz="2000"/>
          </a:p>
          <a:p>
            <a:pPr marL="0" indent="0">
              <a:buNone/>
            </a:pPr>
            <a:r>
              <a:rPr lang="en-US" sz="2000"/>
              <a:t>1. Nontrivial qualities of service delivery</a:t>
            </a:r>
            <a:endParaRPr lang="en-US" sz="2000"/>
          </a:p>
          <a:p>
            <a:pPr marL="0" indent="0">
              <a:buNone/>
            </a:pPr>
            <a:r>
              <a:rPr lang="en-US" sz="2000"/>
              <a:t>2. Habit of using standards in all places</a:t>
            </a:r>
            <a:endParaRPr lang="en-US" sz="2000"/>
          </a:p>
          <a:p>
            <a:pPr marL="0" indent="0">
              <a:buNone/>
            </a:pPr>
            <a:r>
              <a:rPr lang="en-US" sz="2000"/>
              <a:t>3. Resources coordination</a:t>
            </a:r>
            <a:endParaRPr lang="en-US" sz="2000"/>
          </a:p>
          <a:p>
            <a:pPr marL="0" indent="0">
              <a:buNone/>
            </a:pPr>
            <a:endParaRPr 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262255"/>
          </a:xfrm>
        </p:spPr>
        <p:txBody>
          <a:bodyPr/>
          <a:p>
            <a:pPr algn="l"/>
            <a:r>
              <a:rPr lang="en-US" sz="2400" b="1"/>
              <a:t>Grid Computing and Virtualization:</a:t>
            </a:r>
            <a:endParaRPr lang="en-US" sz="2400" b="1"/>
          </a:p>
        </p:txBody>
      </p:sp>
      <p:sp>
        <p:nvSpPr>
          <p:cNvPr id="3" name="Content Placeholder 2"/>
          <p:cNvSpPr>
            <a:spLocks noGrp="1"/>
          </p:cNvSpPr>
          <p:nvPr>
            <p:ph idx="1"/>
          </p:nvPr>
        </p:nvSpPr>
        <p:spPr>
          <a:xfrm>
            <a:off x="158115" y="845820"/>
            <a:ext cx="8840470" cy="5280660"/>
          </a:xfrm>
        </p:spPr>
        <p:txBody>
          <a:bodyPr/>
          <a:p>
            <a:r>
              <a:rPr lang="en-US" sz="2000"/>
              <a:t>Virtualization is not a solution for enterprises to manage their resources </a:t>
            </a:r>
            <a:r>
              <a:rPr lang="en-US" sz="2000">
                <a:solidFill>
                  <a:srgbClr val="FF0000"/>
                </a:solidFill>
              </a:rPr>
              <a:t>although it provides richer capabilities in managing and moving the OS in different hardwares</a:t>
            </a:r>
            <a:r>
              <a:rPr lang="en-US" sz="2000"/>
              <a:t>. It helps to run multiple workloads in a single machine with clear distinction between them.</a:t>
            </a:r>
            <a:endParaRPr lang="en-US" sz="2000"/>
          </a:p>
          <a:p>
            <a:r>
              <a:rPr lang="en-US" sz="2000">
                <a:solidFill>
                  <a:srgbClr val="FF0000"/>
                </a:solidFill>
              </a:rPr>
              <a:t> Virtualization can do suspending, resuming and migrating images in run-time.</a:t>
            </a:r>
            <a:endParaRPr lang="en-US" sz="2000">
              <a:solidFill>
                <a:srgbClr val="FF0000"/>
              </a:solidFill>
            </a:endParaRPr>
          </a:p>
          <a:p>
            <a:r>
              <a:rPr lang="en-US" sz="2000"/>
              <a:t>Like grid, virtualization is also a trend. Instead of having more hardwares to meet peak demands, organizations can use virtualization approaches to get better utilization out of the existing hardwares which are not fully utilized.</a:t>
            </a:r>
            <a:endParaRPr lang="en-US" sz="2000"/>
          </a:p>
          <a:p>
            <a:pPr marL="0" indent="0">
              <a:buNone/>
            </a:pPr>
            <a:endParaRPr lang="en-US" sz="2000"/>
          </a:p>
          <a:p>
            <a:pPr marL="0" indent="0">
              <a:buNone/>
            </a:pPr>
            <a:r>
              <a:rPr lang="en-US" sz="2000" b="1"/>
              <a:t>Using Virtualization in Grid Computing:</a:t>
            </a:r>
            <a:endParaRPr lang="en-US" sz="2000" b="1"/>
          </a:p>
          <a:p>
            <a:r>
              <a:rPr lang="en-US" sz="2000" b="1"/>
              <a:t>  Virtualization integration and grid computing can be encouraged at   various levels.</a:t>
            </a:r>
            <a:endParaRPr lang="en-US" sz="20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758950" y="533400"/>
            <a:ext cx="3831590" cy="3408045"/>
          </a:xfrm>
          <a:prstGeom prst="rect">
            <a:avLst/>
          </a:prstGeom>
        </p:spPr>
      </p:pic>
      <p:sp>
        <p:nvSpPr>
          <p:cNvPr id="5" name="Text Box 4"/>
          <p:cNvSpPr txBox="1"/>
          <p:nvPr/>
        </p:nvSpPr>
        <p:spPr>
          <a:xfrm>
            <a:off x="1379855" y="4448810"/>
            <a:ext cx="6966585" cy="368300"/>
          </a:xfrm>
          <a:prstGeom prst="rect">
            <a:avLst/>
          </a:prstGeom>
          <a:noFill/>
        </p:spPr>
        <p:txBody>
          <a:bodyPr wrap="square" rtlCol="0" anchor="t">
            <a:spAutoFit/>
          </a:bodyPr>
          <a:p>
            <a:pPr algn="l"/>
            <a:r>
              <a:rPr lang="en-US" sz="1800"/>
              <a:t>Fig.  Dynamic Provisioning of Computational Services in Grid</a:t>
            </a:r>
            <a:endParaRPr 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498475"/>
          </a:xfrm>
        </p:spPr>
        <p:txBody>
          <a:bodyPr/>
          <a:p>
            <a:r>
              <a:rPr lang="en-US" sz="2400"/>
              <a:t>VIRTUALIZATION IN CLOUD</a:t>
            </a:r>
            <a:endParaRPr lang="en-US" sz="2400"/>
          </a:p>
        </p:txBody>
      </p:sp>
      <p:sp>
        <p:nvSpPr>
          <p:cNvPr id="3" name="Content Placeholder 2"/>
          <p:cNvSpPr>
            <a:spLocks noGrp="1"/>
          </p:cNvSpPr>
          <p:nvPr>
            <p:ph idx="1"/>
          </p:nvPr>
        </p:nvSpPr>
        <p:spPr>
          <a:xfrm>
            <a:off x="457200" y="1054100"/>
            <a:ext cx="8229600" cy="5205095"/>
          </a:xfrm>
        </p:spPr>
        <p:txBody>
          <a:bodyPr/>
          <a:p>
            <a:pPr algn="just"/>
            <a:r>
              <a:rPr lang="en-US" sz="2200"/>
              <a:t>Virtualization is a tool for system administrators, which has many technical uses than a cloud. </a:t>
            </a:r>
            <a:endParaRPr lang="en-US" sz="2200"/>
          </a:p>
          <a:p>
            <a:pPr marL="0" indent="0" algn="just">
              <a:buNone/>
            </a:pPr>
            <a:endParaRPr lang="en-US" sz="2200"/>
          </a:p>
          <a:p>
            <a:pPr algn="just"/>
            <a:r>
              <a:rPr lang="en-US" sz="2200"/>
              <a:t>Virtualization allows IT organizations to perform multiple operations using a single physical hardware. Multiple OS instances running on single device is cost-effective than multiple servers for each task.</a:t>
            </a:r>
            <a:endParaRPr lang="en-US" sz="2200"/>
          </a:p>
          <a:p>
            <a:pPr marL="0" indent="0" algn="just">
              <a:buNone/>
            </a:pPr>
            <a:endParaRPr lang="en-US" sz="2200"/>
          </a:p>
          <a:p>
            <a:pPr algn="just"/>
            <a:r>
              <a:rPr lang="en-US" sz="2200"/>
              <a:t>Cloud computing is accessed through the WWW and takes advantage of virtualization. </a:t>
            </a:r>
            <a:endParaRPr lang="en-US" sz="2200"/>
          </a:p>
          <a:p>
            <a:pPr algn="just"/>
            <a:r>
              <a:rPr lang="en-US" sz="2200"/>
              <a:t>Cloud computing can also be used without virtualization.</a:t>
            </a:r>
            <a:endParaRPr lang="en-US" sz="2200"/>
          </a:p>
          <a:p>
            <a:pPr marL="0" indent="0" algn="just">
              <a:buNone/>
            </a:pPr>
            <a:endParaRPr lang="en-US" sz="2200"/>
          </a:p>
          <a:p>
            <a:pPr algn="just"/>
            <a:r>
              <a:rPr lang="en-US" sz="2200"/>
              <a:t>Virtualization and cloud computing can go hand in hand. Virtualizing everything started a year ago when processing power, software and servers are virtualized. </a:t>
            </a:r>
            <a:endParaRPr lang="en-US" sz="2200"/>
          </a:p>
          <a:p>
            <a:pPr algn="just"/>
            <a:endParaRPr lang="en-US" sz="2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9240" y="260985"/>
            <a:ext cx="8780145" cy="6402070"/>
          </a:xfrm>
        </p:spPr>
        <p:txBody>
          <a:bodyPr/>
          <a:p>
            <a:r>
              <a:rPr lang="en-US" sz="2200">
                <a:sym typeface="+mn-ea"/>
              </a:rPr>
              <a:t>Now-a-days virtualization means cloud computing. </a:t>
            </a:r>
            <a:endParaRPr lang="en-US" sz="2200">
              <a:sym typeface="+mn-ea"/>
            </a:endParaRPr>
          </a:p>
          <a:p>
            <a:pPr marL="0" indent="0">
              <a:buNone/>
            </a:pPr>
            <a:endParaRPr lang="en-US" sz="2200">
              <a:sym typeface="+mn-ea"/>
            </a:endParaRPr>
          </a:p>
          <a:p>
            <a:r>
              <a:rPr lang="en-US" sz="2200">
                <a:sym typeface="+mn-ea"/>
              </a:rPr>
              <a:t>Cloud computing refers to IT organizations using remote servers for storing data and accessing information from anywhere. </a:t>
            </a:r>
            <a:endParaRPr lang="en-US" sz="2200">
              <a:sym typeface="+mn-ea"/>
            </a:endParaRPr>
          </a:p>
          <a:p>
            <a:r>
              <a:rPr lang="en-US" sz="2200">
                <a:sym typeface="+mn-ea"/>
              </a:rPr>
              <a:t>This is done in three ways—public cloud, private cloud and hybrid cloud.</a:t>
            </a:r>
            <a:endParaRPr lang="en-US" sz="2200"/>
          </a:p>
          <a:p>
            <a:r>
              <a:rPr lang="en-US" sz="2200">
                <a:sym typeface="+mn-ea"/>
              </a:rPr>
              <a:t>Virtualization has various forms, for  example, one can virtualize a desktop which means, that the desktop is stored virtually in the clouds and that can be accessed from anywhere.</a:t>
            </a:r>
            <a:endParaRPr lang="en-US" sz="2200">
              <a:sym typeface="+mn-ea"/>
            </a:endParaRPr>
          </a:p>
          <a:p>
            <a:pPr marL="0" indent="0">
              <a:buNone/>
            </a:pPr>
            <a:endParaRPr lang="en-US" sz="2200">
              <a:sym typeface="+mn-ea"/>
            </a:endParaRPr>
          </a:p>
          <a:p>
            <a:r>
              <a:rPr lang="en-US" sz="2200"/>
              <a:t>Virtualization got more familiar in 2009 and 2010 because of the recession. IT organizations used virtualization to save infrastructure cost.</a:t>
            </a:r>
            <a:endParaRPr lang="en-US" sz="2200"/>
          </a:p>
          <a:p>
            <a:r>
              <a:rPr lang="en-US" sz="2200"/>
              <a:t>Cloud was implemented as outsource model first and then gradually was implemented within the enterprise firewall as an architecture. </a:t>
            </a:r>
            <a:endParaRPr lang="en-US" sz="2200"/>
          </a:p>
          <a:p>
            <a:endParaRPr lang="en-US" sz="2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2085" y="368935"/>
            <a:ext cx="8514715" cy="5757545"/>
          </a:xfrm>
        </p:spPr>
        <p:txBody>
          <a:bodyPr/>
          <a:p>
            <a:r>
              <a:rPr lang="en-US" sz="2400">
                <a:sym typeface="+mn-ea"/>
              </a:rPr>
              <a:t>On the other hand, virtualization was started  within the limitations of enterprise firewall and then was operated in hosted environments.</a:t>
            </a:r>
            <a:endParaRPr lang="en-US" sz="2400">
              <a:sym typeface="+mn-ea"/>
            </a:endParaRPr>
          </a:p>
          <a:p>
            <a:pPr marL="0" indent="0">
              <a:buNone/>
            </a:pPr>
            <a:endParaRPr lang="en-US" sz="2400">
              <a:sym typeface="+mn-ea"/>
            </a:endParaRPr>
          </a:p>
          <a:p>
            <a:r>
              <a:rPr lang="en-US" sz="2400">
                <a:sym typeface="+mn-ea"/>
              </a:rPr>
              <a:t> Even if there are differences and similarities, many people in the industry use them interchangeably.</a:t>
            </a:r>
            <a:endParaRPr lang="en-US" sz="2400">
              <a:sym typeface="+mn-ea"/>
            </a:endParaRPr>
          </a:p>
          <a:p>
            <a:endParaRPr lang="en-US" sz="2400"/>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5415" y="69850"/>
            <a:ext cx="8289290" cy="559435"/>
          </a:xfrm>
        </p:spPr>
        <p:txBody>
          <a:bodyPr/>
          <a:p>
            <a:pPr algn="l"/>
            <a:r>
              <a:rPr lang="en-US" sz="2400" b="1"/>
              <a:t>ADOPTING VIRTUALIZATION</a:t>
            </a:r>
            <a:endParaRPr lang="en-US" sz="2400" b="1"/>
          </a:p>
        </p:txBody>
      </p:sp>
      <p:sp>
        <p:nvSpPr>
          <p:cNvPr id="4" name="Text Box 3"/>
          <p:cNvSpPr txBox="1"/>
          <p:nvPr/>
        </p:nvSpPr>
        <p:spPr>
          <a:xfrm>
            <a:off x="149225" y="940435"/>
            <a:ext cx="8990965" cy="5629275"/>
          </a:xfrm>
          <a:prstGeom prst="rect">
            <a:avLst/>
          </a:prstGeom>
          <a:noFill/>
        </p:spPr>
        <p:txBody>
          <a:bodyPr wrap="square" rtlCol="0" anchor="t">
            <a:noAutofit/>
          </a:bodyPr>
          <a:p>
            <a:pPr marL="342900" indent="-342900" algn="just">
              <a:buFont typeface="Arial" panose="020B0604020202020204" pitchFamily="34" charset="0"/>
              <a:buChar char="•"/>
            </a:pPr>
            <a:r>
              <a:rPr lang="en-US" sz="2200"/>
              <a:t>Virtualization is a perfect solution for small to medium-scale enterprises. </a:t>
            </a:r>
            <a:endParaRPr lang="en-US" sz="2200"/>
          </a:p>
          <a:p>
            <a:pPr marL="342900" indent="-342900" algn="just">
              <a:buFont typeface="Arial" panose="020B0604020202020204" pitchFamily="34" charset="0"/>
              <a:buChar char="•"/>
            </a:pPr>
            <a:r>
              <a:rPr lang="en-US" sz="2200">
                <a:solidFill>
                  <a:srgbClr val="FF0000"/>
                </a:solidFill>
              </a:rPr>
              <a:t>It does not suit high performance applications an</a:t>
            </a:r>
            <a:r>
              <a:rPr lang="en-US" sz="2200"/>
              <a:t>d should be avoided. It may be possible to add overheads, complexity and reduce the performance.</a:t>
            </a:r>
            <a:endParaRPr lang="en-US" sz="2200"/>
          </a:p>
          <a:p>
            <a:pPr algn="just">
              <a:buFont typeface="Arial" panose="020B0604020202020204" pitchFamily="34" charset="0"/>
            </a:pPr>
            <a:endParaRPr lang="en-US" sz="2200"/>
          </a:p>
          <a:p>
            <a:pPr marL="342900" indent="-342900" algn="just">
              <a:buFont typeface="Arial" panose="020B0604020202020204" pitchFamily="34" charset="0"/>
              <a:buChar char="•"/>
            </a:pPr>
            <a:r>
              <a:rPr lang="en-US" sz="2200"/>
              <a:t>In virtualization, the IT industry has a high CPU utilization number </a:t>
            </a:r>
            <a:endParaRPr lang="en-US" sz="2200"/>
          </a:p>
          <a:p>
            <a:pPr algn="just"/>
            <a:r>
              <a:rPr lang="en-US" sz="2200"/>
              <a:t>    indicating optimum usage of hardware; and based on this number </a:t>
            </a:r>
            <a:endParaRPr lang="en-US" sz="2200"/>
          </a:p>
          <a:p>
            <a:pPr algn="just"/>
            <a:r>
              <a:rPr lang="en-US" sz="2200"/>
              <a:t>    one should not come to the conclusion about the application usage.</a:t>
            </a:r>
            <a:endParaRPr lang="en-US" sz="2200"/>
          </a:p>
          <a:p>
            <a:pPr algn="just"/>
            <a:r>
              <a:rPr lang="en-US" sz="2200"/>
              <a:t> </a:t>
            </a:r>
            <a:endParaRPr lang="en-US" sz="2200"/>
          </a:p>
          <a:p>
            <a:pPr marL="342900" indent="-342900" algn="just">
              <a:buFont typeface="Arial" panose="020B0604020202020204" pitchFamily="34" charset="0"/>
              <a:buChar char="•"/>
            </a:pPr>
            <a:r>
              <a:rPr lang="en-US" sz="2200"/>
              <a:t>By using virtualization, CPU utilization during peak hours will shoot up to 50% and it should not override the SLA (service level agreement) of an organization.</a:t>
            </a:r>
            <a:endParaRPr lang="en-US" sz="2200"/>
          </a:p>
          <a:p>
            <a:pPr algn="just">
              <a:buFont typeface="Arial" panose="020B0604020202020204" pitchFamily="34" charset="0"/>
            </a:pPr>
            <a:endParaRPr lang="en-US" sz="2200"/>
          </a:p>
          <a:p>
            <a:pPr marL="342900" indent="-342900" algn="just">
              <a:buFont typeface="Arial" panose="020B0604020202020204" pitchFamily="34" charset="0"/>
              <a:buChar char="•"/>
            </a:pPr>
            <a:r>
              <a:rPr lang="en-US" sz="2200"/>
              <a:t> At present, in virtualization, the CPU and I/O overhead for storage and networking throughput are minimal, </a:t>
            </a:r>
            <a:r>
              <a:rPr lang="en-US" sz="2200">
                <a:solidFill>
                  <a:srgbClr val="FF0000"/>
                </a:solidFill>
              </a:rPr>
              <a:t>when high storage or more hardware I/O requirements are needed, then avoid using VM.</a:t>
            </a:r>
            <a:endParaRPr lang="en-US" sz="220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5740" y="274955"/>
            <a:ext cx="8722995" cy="658495"/>
          </a:xfrm>
        </p:spPr>
        <p:txBody>
          <a:bodyPr/>
          <a:p>
            <a:r>
              <a:rPr lang="en-US" sz="2400"/>
              <a:t>Smilarities between  Cloud Computing and Virtualization</a:t>
            </a:r>
            <a:endParaRPr lang="en-US" sz="2400"/>
          </a:p>
        </p:txBody>
      </p:sp>
      <p:pic>
        <p:nvPicPr>
          <p:cNvPr id="4" name="Content Placeholder 3"/>
          <p:cNvPicPr>
            <a:picLocks noChangeAspect="1"/>
          </p:cNvPicPr>
          <p:nvPr>
            <p:ph idx="1"/>
          </p:nvPr>
        </p:nvPicPr>
        <p:blipFill>
          <a:blip r:embed="rId1"/>
          <a:stretch>
            <a:fillRect/>
          </a:stretch>
        </p:blipFill>
        <p:spPr>
          <a:xfrm>
            <a:off x="730885" y="1708150"/>
            <a:ext cx="7691755" cy="2543810"/>
          </a:xfrm>
          <a:prstGeom prst="rect">
            <a:avLst/>
          </a:prstGeom>
        </p:spPr>
      </p:pic>
      <p:sp>
        <p:nvSpPr>
          <p:cNvPr id="5" name="Text Box 4"/>
          <p:cNvSpPr txBox="1"/>
          <p:nvPr/>
        </p:nvSpPr>
        <p:spPr>
          <a:xfrm>
            <a:off x="4648200" y="3839210"/>
            <a:ext cx="4572000" cy="398780"/>
          </a:xfrm>
          <a:prstGeom prst="rect">
            <a:avLst/>
          </a:prstGeom>
          <a:noFill/>
        </p:spPr>
        <p:txBody>
          <a:bodyPr wrap="square" rtlCol="0" anchor="t">
            <a:spAutoFit/>
          </a:bodyPr>
          <a:p>
            <a:r>
              <a:rPr lang="en-US"/>
              <a:t>Attempt to recover failed </a:t>
            </a:r>
            <a:endParaRPr lang="en-US"/>
          </a:p>
          <a:p>
            <a:r>
              <a:rPr lang="en-US"/>
              <a:t>VM</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81000"/>
            <a:ext cx="8472170" cy="5812790"/>
          </a:xfrm>
        </p:spPr>
        <p:txBody>
          <a:bodyPr/>
          <a:p>
            <a:r>
              <a:rPr lang="en-US" sz="2400"/>
              <a:t>Cloud computing is a technology. Private cloud does not adopt virtualization.</a:t>
            </a:r>
            <a:endParaRPr lang="en-US" sz="2400"/>
          </a:p>
          <a:p>
            <a:pPr marL="0" indent="0">
              <a:buNone/>
            </a:pPr>
            <a:endParaRPr lang="en-US" sz="2400"/>
          </a:p>
          <a:p>
            <a:r>
              <a:rPr lang="en-US" sz="2400"/>
              <a:t> It uses technologies that are highly flexible and provide multiple services.</a:t>
            </a:r>
            <a:endParaRPr lang="en-US" sz="2400"/>
          </a:p>
          <a:p>
            <a:pPr marL="0" indent="0">
              <a:buNone/>
            </a:pPr>
            <a:endParaRPr lang="en-US" sz="2400"/>
          </a:p>
          <a:p>
            <a:r>
              <a:rPr lang="en-US" sz="2400"/>
              <a:t>Virtualization and cloud computing are associated closely.</a:t>
            </a:r>
            <a:endParaRPr lang="en-US" sz="2400"/>
          </a:p>
          <a:p>
            <a:pPr marL="0" indent="0">
              <a:buNone/>
            </a:pPr>
            <a:endParaRPr lang="en-US" sz="2400"/>
          </a:p>
          <a:p>
            <a:r>
              <a:rPr lang="en-US" sz="2400"/>
              <a:t> VMware, Microsoft and  Citrix Systems are the major hypervisor vendors trying to adopt it in the cloud. </a:t>
            </a:r>
            <a:endParaRPr lang="en-US" sz="2400"/>
          </a:p>
          <a:p>
            <a:pPr marL="0" indent="0">
              <a:buNone/>
            </a:pPr>
            <a:endParaRPr lang="en-US" sz="2400"/>
          </a:p>
          <a:p>
            <a:r>
              <a:rPr lang="en-US" sz="2400"/>
              <a:t>They modified their products with tools (i.e. hypervisor), promoting the usage of private cloud computing</a:t>
            </a:r>
            <a:endParaRPr 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27685"/>
          </a:xfrm>
        </p:spPr>
        <p:txBody>
          <a:bodyPr/>
          <a:p>
            <a:r>
              <a:rPr lang="en-US"/>
              <a:t> </a:t>
            </a:r>
            <a:r>
              <a:rPr lang="en-US" sz="2400" b="1"/>
              <a:t>VIRTUALIZATION AND CLOUD SECURITY</a:t>
            </a:r>
            <a:endParaRPr lang="en-US" sz="2400" b="1"/>
          </a:p>
        </p:txBody>
      </p:sp>
      <p:sp>
        <p:nvSpPr>
          <p:cNvPr id="3" name="Content Placeholder 2"/>
          <p:cNvSpPr>
            <a:spLocks noGrp="1"/>
          </p:cNvSpPr>
          <p:nvPr>
            <p:ph idx="1"/>
          </p:nvPr>
        </p:nvSpPr>
        <p:spPr>
          <a:xfrm>
            <a:off x="293370" y="1045210"/>
            <a:ext cx="8493125" cy="5081270"/>
          </a:xfrm>
        </p:spPr>
        <p:txBody>
          <a:bodyPr/>
          <a:p>
            <a:r>
              <a:rPr lang="en-US" sz="2400"/>
              <a:t>Security in the cloud is achieved due to virtualization. Since virtualization combines all physical components as a single unit, the complexity of monitoring these components is made easier. </a:t>
            </a:r>
            <a:endParaRPr lang="en-US" sz="2400"/>
          </a:p>
          <a:p>
            <a:r>
              <a:rPr lang="en-US" sz="2400"/>
              <a:t>Trust zones are created and personalized by the IT administrator.</a:t>
            </a:r>
            <a:endParaRPr lang="en-US" sz="2400"/>
          </a:p>
          <a:p>
            <a:r>
              <a:rPr lang="en-US" sz="2400"/>
              <a:t>These zones watch workloads in terms of information, application and endpoints. </a:t>
            </a:r>
            <a:endParaRPr lang="en-US" sz="2400"/>
          </a:p>
          <a:p>
            <a:r>
              <a:rPr lang="en-US" sz="2400"/>
              <a:t>Zones created are watched through the cloud by means of infrastructure virtualization. </a:t>
            </a:r>
            <a:endParaRPr lang="en-US" sz="2400"/>
          </a:p>
          <a:p>
            <a:r>
              <a:rPr lang="en-US" sz="2400"/>
              <a:t>Automated SLAs can then evaluate risk and instigate remediation when security troubles arise instantaneously.</a:t>
            </a: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27685"/>
          </a:xfrm>
        </p:spPr>
        <p:txBody>
          <a:bodyPr/>
          <a:p>
            <a:r>
              <a:rPr lang="en-US" sz="2400" b="1"/>
              <a:t>VIRTUAL INFRASTRUCTURES</a:t>
            </a:r>
            <a:endParaRPr lang="en-US" sz="2400" b="1"/>
          </a:p>
        </p:txBody>
      </p:sp>
      <p:sp>
        <p:nvSpPr>
          <p:cNvPr id="3" name="Content Placeholder 2"/>
          <p:cNvSpPr>
            <a:spLocks noGrp="1"/>
          </p:cNvSpPr>
          <p:nvPr>
            <p:ph idx="1"/>
          </p:nvPr>
        </p:nvSpPr>
        <p:spPr>
          <a:xfrm>
            <a:off x="205740" y="990600"/>
            <a:ext cx="8701405" cy="5628005"/>
          </a:xfrm>
        </p:spPr>
        <p:txBody>
          <a:bodyPr/>
          <a:p>
            <a:pPr algn="just"/>
            <a:r>
              <a:rPr lang="en-US" sz="2400"/>
              <a:t>In the present scenario, the Internet provides services such as research, mining, e-mail and maps. </a:t>
            </a:r>
            <a:endParaRPr lang="en-US" sz="2400"/>
          </a:p>
          <a:p>
            <a:pPr algn="just"/>
            <a:r>
              <a:rPr lang="en-US" sz="2400"/>
              <a:t>In the near future, it will converge communication and computation as a single service.</a:t>
            </a:r>
            <a:endParaRPr lang="en-US" sz="2400"/>
          </a:p>
          <a:p>
            <a:pPr algn="just"/>
            <a:r>
              <a:rPr lang="en-US" sz="2400"/>
              <a:t>Hence the Internet cannot be considered as a huge shared and unreliable communication enabling data exchanges between users. Instead, it will become a pool of interconnected resources that can be shared.</a:t>
            </a:r>
            <a:endParaRPr lang="en-US" sz="2400"/>
          </a:p>
          <a:p>
            <a:pPr marL="0" indent="0" algn="just">
              <a:buNone/>
            </a:pPr>
            <a:endParaRPr lang="en-US" sz="2400"/>
          </a:p>
          <a:p>
            <a:pPr algn="just"/>
            <a:r>
              <a:rPr lang="en-US" sz="2400">
                <a:solidFill>
                  <a:srgbClr val="FF0000"/>
                </a:solidFill>
              </a:rPr>
              <a:t>Virtualization abstracts services and physical resources.</a:t>
            </a:r>
            <a:r>
              <a:rPr lang="en-US" sz="2400"/>
              <a:t> </a:t>
            </a:r>
            <a:endParaRPr lang="en-US" sz="2400"/>
          </a:p>
          <a:p>
            <a:pPr marL="0" indent="0" algn="just">
              <a:buNone/>
            </a:pPr>
            <a:endParaRPr lang="en-US" sz="2400"/>
          </a:p>
          <a:p>
            <a:pPr algn="just"/>
            <a:r>
              <a:rPr lang="en-US" sz="2400">
                <a:solidFill>
                  <a:srgbClr val="FF0000"/>
                </a:solidFill>
              </a:rPr>
              <a:t>It simplifies the job of managing the resources and offers a great flexibility in resource usage.</a:t>
            </a:r>
            <a:endParaRPr lang="en-US" sz="240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3070" y="313690"/>
            <a:ext cx="8253730" cy="5812790"/>
          </a:xfrm>
        </p:spPr>
        <p:txBody>
          <a:bodyPr/>
          <a:p>
            <a:r>
              <a:rPr lang="en-US" sz="2400" b="1"/>
              <a:t>The vitrual machine</a:t>
            </a:r>
            <a:endParaRPr lang="en-US" sz="2400" b="1"/>
          </a:p>
          <a:p>
            <a:pPr>
              <a:lnSpc>
                <a:spcPct val="150000"/>
              </a:lnSpc>
              <a:buFont typeface="Wingdings" panose="05000000000000000000" charset="0"/>
              <a:buChar char="ü"/>
            </a:pPr>
            <a:r>
              <a:rPr lang="en-US" sz="2400"/>
              <a:t>Provides an environment where non-trusted applications can be run.</a:t>
            </a:r>
            <a:endParaRPr lang="en-US" sz="2400"/>
          </a:p>
          <a:p>
            <a:pPr>
              <a:lnSpc>
                <a:spcPct val="150000"/>
              </a:lnSpc>
              <a:buFont typeface="Wingdings" panose="05000000000000000000" charset="0"/>
              <a:buChar char="ü"/>
            </a:pPr>
            <a:r>
              <a:rPr lang="en-US" sz="2400"/>
              <a:t>Adopts isolation techniques</a:t>
            </a:r>
            <a:endParaRPr lang="en-US" sz="2400"/>
          </a:p>
          <a:p>
            <a:pPr>
              <a:lnSpc>
                <a:spcPct val="150000"/>
              </a:lnSpc>
              <a:buFont typeface="Wingdings" panose="05000000000000000000" charset="0"/>
              <a:buChar char="ü"/>
            </a:pPr>
            <a:r>
              <a:rPr lang="en-US" sz="2400"/>
              <a:t>Allows dynamic deployment of application (portability)</a:t>
            </a:r>
            <a:endParaRPr lang="en-US" sz="2400"/>
          </a:p>
          <a:p>
            <a:pPr>
              <a:lnSpc>
                <a:spcPct val="150000"/>
              </a:lnSpc>
              <a:buFont typeface="Wingdings" panose="05000000000000000000" charset="0"/>
              <a:buChar char="ü"/>
            </a:pPr>
            <a:r>
              <a:rPr lang="en-US" sz="2400"/>
              <a:t>Applied optimization in OS </a:t>
            </a:r>
            <a:endParaRPr lang="en-US" sz="2400"/>
          </a:p>
          <a:p>
            <a:pPr>
              <a:lnSpc>
                <a:spcPct val="150000"/>
              </a:lnSpc>
              <a:buFont typeface="Wingdings" panose="05000000000000000000" charset="0"/>
              <a:buChar char="ü"/>
            </a:pPr>
            <a:r>
              <a:rPr lang="en-US" sz="2400"/>
              <a:t>Manages as a single service.</a:t>
            </a:r>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412750"/>
          </a:xfrm>
        </p:spPr>
        <p:txBody>
          <a:bodyPr/>
          <a:p>
            <a:pPr algn="l"/>
            <a:r>
              <a:rPr lang="en-US" sz="2400" b="1"/>
              <a:t>CPU VIRTUALIZATION</a:t>
            </a:r>
            <a:endParaRPr lang="en-US" sz="2400" b="1"/>
          </a:p>
        </p:txBody>
      </p:sp>
      <p:sp>
        <p:nvSpPr>
          <p:cNvPr id="3" name="Content Placeholder 2"/>
          <p:cNvSpPr>
            <a:spLocks noGrp="1"/>
          </p:cNvSpPr>
          <p:nvPr>
            <p:ph idx="1"/>
          </p:nvPr>
        </p:nvSpPr>
        <p:spPr>
          <a:xfrm>
            <a:off x="253365" y="756285"/>
            <a:ext cx="8685530" cy="5948045"/>
          </a:xfrm>
        </p:spPr>
        <p:txBody>
          <a:bodyPr/>
          <a:p>
            <a:pPr marL="0" indent="0">
              <a:buNone/>
            </a:pPr>
            <a:r>
              <a:rPr lang="en-US" sz="1800"/>
              <a:t> </a:t>
            </a:r>
            <a:r>
              <a:rPr lang="en-US" sz="2400"/>
              <a:t>For virtualizing a CPU, the following points are to adhered:</a:t>
            </a:r>
            <a:endParaRPr lang="en-US" sz="2400"/>
          </a:p>
          <a:p>
            <a:pPr algn="just"/>
            <a:r>
              <a:rPr lang="en-US" sz="2200"/>
              <a:t>Privileged instructions runs only in privileged mode.</a:t>
            </a:r>
            <a:endParaRPr lang="en-US" sz="2200"/>
          </a:p>
          <a:p>
            <a:pPr marL="0" indent="0" algn="just">
              <a:buNone/>
            </a:pPr>
            <a:endParaRPr lang="en-US" sz="2200"/>
          </a:p>
          <a:p>
            <a:pPr algn="just"/>
            <a:r>
              <a:rPr lang="en-US" sz="2200"/>
              <a:t>Control sensitive instructions that tend to change memory mappings, communicating with other devices.</a:t>
            </a:r>
            <a:endParaRPr lang="en-US" sz="2200"/>
          </a:p>
          <a:p>
            <a:pPr marL="0" indent="0" algn="just">
              <a:buNone/>
            </a:pPr>
            <a:endParaRPr lang="en-US" sz="2200"/>
          </a:p>
          <a:p>
            <a:pPr algn="just"/>
            <a:r>
              <a:rPr lang="en-US" sz="2200"/>
              <a:t>Behavior-sensitive instructions that tend to change resource configuration.</a:t>
            </a:r>
            <a:endParaRPr lang="en-US" sz="2200"/>
          </a:p>
          <a:p>
            <a:pPr algn="just"/>
            <a:r>
              <a:rPr lang="en-US" sz="2200"/>
              <a:t>By adopting CPU virtualization,two separate CPUs resemble a single CPU, i.e., two systems running in a single system. </a:t>
            </a:r>
            <a:endParaRPr lang="en-US" sz="2200"/>
          </a:p>
          <a:p>
            <a:pPr marL="0" indent="0" algn="just">
              <a:buNone/>
            </a:pPr>
            <a:endParaRPr lang="en-US" sz="2200"/>
          </a:p>
          <a:p>
            <a:pPr algn="just"/>
            <a:r>
              <a:rPr lang="en-US" sz="2200"/>
              <a:t>By adopting this concept, </a:t>
            </a:r>
            <a:r>
              <a:rPr lang="en-US" sz="2200">
                <a:solidFill>
                  <a:srgbClr val="FF0000"/>
                </a:solidFill>
              </a:rPr>
              <a:t>user can run two OS in a single system. </a:t>
            </a:r>
            <a:endParaRPr lang="en-US" sz="2200">
              <a:solidFill>
                <a:srgbClr val="FF0000"/>
              </a:solidFill>
            </a:endParaRPr>
          </a:p>
          <a:p>
            <a:pPr marL="0" indent="0" algn="just">
              <a:buNone/>
            </a:pPr>
            <a:endParaRPr lang="en-US" sz="2200">
              <a:solidFill>
                <a:srgbClr val="FF0000"/>
              </a:solidFill>
            </a:endParaRPr>
          </a:p>
          <a:p>
            <a:pPr algn="just"/>
            <a:r>
              <a:rPr lang="en-US" sz="2200"/>
              <a:t>The main objective of CPU virtualization is to make a CPU function similar to that of two separate CPUs. </a:t>
            </a:r>
            <a:endParaRPr lang="en-US" sz="2200"/>
          </a:p>
          <a:p>
            <a:pPr marL="0" indent="0">
              <a:buNone/>
            </a:pPr>
            <a:endParaRPr lang="en-US" sz="2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9730" y="290195"/>
            <a:ext cx="8307070" cy="5836285"/>
          </a:xfrm>
        </p:spPr>
        <p:txBody>
          <a:bodyPr/>
          <a:p>
            <a:pPr algn="just"/>
            <a:r>
              <a:rPr lang="en-US" sz="2400">
                <a:solidFill>
                  <a:srgbClr val="FF0000"/>
                </a:solidFill>
                <a:sym typeface="+mn-ea"/>
              </a:rPr>
              <a:t>CPU virtualization allows the users to run different operating systems simultaneously.</a:t>
            </a:r>
            <a:endParaRPr lang="en-US" sz="2400">
              <a:solidFill>
                <a:srgbClr val="FF0000"/>
              </a:solidFill>
              <a:sym typeface="+mn-ea"/>
            </a:endParaRPr>
          </a:p>
          <a:p>
            <a:pPr marL="0" indent="0" algn="just">
              <a:buNone/>
            </a:pPr>
            <a:endParaRPr lang="en-US" sz="2400">
              <a:solidFill>
                <a:srgbClr val="FF0000"/>
              </a:solidFill>
            </a:endParaRPr>
          </a:p>
          <a:p>
            <a:pPr marL="0" indent="0" algn="just">
              <a:buNone/>
            </a:pPr>
            <a:r>
              <a:rPr lang="en-US" sz="2200">
                <a:sym typeface="+mn-ea"/>
              </a:rPr>
              <a:t>For example, Apple Mac can be virtualized to run Windows as well.</a:t>
            </a:r>
            <a:endParaRPr lang="en-US" sz="2200"/>
          </a:p>
          <a:p>
            <a:pPr algn="just"/>
            <a:r>
              <a:rPr lang="en-US" sz="2200">
                <a:sym typeface="+mn-ea"/>
              </a:rPr>
              <a:t>CPU virtualization is not multitasking or multi-threading. </a:t>
            </a:r>
            <a:endParaRPr lang="en-US" sz="2200">
              <a:sym typeface="+mn-ea"/>
            </a:endParaRPr>
          </a:p>
          <a:p>
            <a:pPr marL="0" indent="0" algn="just">
              <a:buNone/>
            </a:pPr>
            <a:endParaRPr lang="en-US" sz="2200"/>
          </a:p>
          <a:p>
            <a:pPr algn="just"/>
            <a:r>
              <a:rPr lang="en-US" sz="2200">
                <a:sym typeface="+mn-ea"/>
              </a:rPr>
              <a:t>Multitasking is concept of running multiple applications at a time. </a:t>
            </a:r>
            <a:endParaRPr lang="en-US" sz="2200">
              <a:sym typeface="+mn-ea"/>
            </a:endParaRPr>
          </a:p>
          <a:p>
            <a:pPr marL="0" indent="0" algn="just">
              <a:buNone/>
            </a:pPr>
            <a:endParaRPr lang="en-US" sz="2200"/>
          </a:p>
          <a:p>
            <a:pPr algn="just"/>
            <a:r>
              <a:rPr lang="en-US" sz="2200">
                <a:sym typeface="+mn-ea"/>
              </a:rPr>
              <a:t>Multi-threading is where more than one CPUs can run applications in a way that carries out two actions at the same time.</a:t>
            </a:r>
            <a:endParaRPr lang="en-US" sz="2200"/>
          </a:p>
          <a:p>
            <a:pPr marL="0" indent="0" algn="just">
              <a:buNone/>
            </a:pPr>
            <a:endParaRPr lang="en-US" sz="2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375285"/>
          </a:xfrm>
        </p:spPr>
        <p:txBody>
          <a:bodyPr/>
          <a:p>
            <a:r>
              <a:rPr lang="en-US" sz="2400" b="1"/>
              <a:t>NETWORK AND STORAGE VIRTUALIZATION</a:t>
            </a:r>
            <a:endParaRPr lang="en-US" sz="2400" b="1"/>
          </a:p>
        </p:txBody>
      </p:sp>
      <p:sp>
        <p:nvSpPr>
          <p:cNvPr id="3" name="Content Placeholder 2"/>
          <p:cNvSpPr>
            <a:spLocks noGrp="1"/>
          </p:cNvSpPr>
          <p:nvPr>
            <p:ph idx="1"/>
          </p:nvPr>
        </p:nvSpPr>
        <p:spPr>
          <a:xfrm>
            <a:off x="261620" y="787400"/>
            <a:ext cx="8425180" cy="5339080"/>
          </a:xfrm>
        </p:spPr>
        <p:txBody>
          <a:bodyPr/>
          <a:p>
            <a:r>
              <a:rPr lang="en-US" sz="2200"/>
              <a:t>Network virtualization facilitates running of multiple networks, multiple consumers over a shared substrate.</a:t>
            </a:r>
            <a:endParaRPr lang="en-US" sz="2200"/>
          </a:p>
          <a:p>
            <a:r>
              <a:rPr lang="en-US" sz="2200">
                <a:solidFill>
                  <a:srgbClr val="FF0000"/>
                </a:solidFill>
              </a:rPr>
              <a:t>Network virtualization is a method which combines the available resources by splitting up the bandwidth into channels and assigned to </a:t>
            </a:r>
            <a:r>
              <a:rPr lang="en-US" sz="2200" b="1">
                <a:solidFill>
                  <a:srgbClr val="FF0000"/>
                </a:solidFill>
              </a:rPr>
              <a:t>device </a:t>
            </a:r>
            <a:r>
              <a:rPr lang="en-US" sz="2200">
                <a:solidFill>
                  <a:srgbClr val="FF0000"/>
                </a:solidFill>
              </a:rPr>
              <a:t>or user in real time. </a:t>
            </a:r>
            <a:endParaRPr lang="en-US" sz="2200">
              <a:solidFill>
                <a:srgbClr val="FF0000"/>
              </a:solidFill>
            </a:endParaRPr>
          </a:p>
          <a:p>
            <a:r>
              <a:rPr lang="en-US" sz="2200"/>
              <a:t>Each channel is independently secured. Every consumer will have shared access to all the resources on the network.</a:t>
            </a:r>
            <a:endParaRPr lang="en-US" sz="2200"/>
          </a:p>
          <a:p>
            <a:r>
              <a:rPr lang="en-US" sz="2200"/>
              <a:t>By </a:t>
            </a:r>
            <a:r>
              <a:rPr lang="en-US" sz="2200">
                <a:solidFill>
                  <a:srgbClr val="FF0000"/>
                </a:solidFill>
              </a:rPr>
              <a:t>adopting network virtualization, managing the network will be an easier job and less time-consuming for network administrators. </a:t>
            </a:r>
            <a:endParaRPr lang="en-US" sz="2200">
              <a:solidFill>
                <a:srgbClr val="FF0000"/>
              </a:solidFill>
            </a:endParaRPr>
          </a:p>
          <a:p>
            <a:r>
              <a:rPr lang="en-US" sz="2200">
                <a:solidFill>
                  <a:schemeClr val="tx1"/>
                </a:solidFill>
              </a:rPr>
              <a:t>Productivity and efficiency are improved using network virtualization. Files, images, programs and folders can be managed centrally. </a:t>
            </a:r>
            <a:endParaRPr lang="en-US" sz="2200">
              <a:solidFill>
                <a:schemeClr val="tx1"/>
              </a:solidFill>
            </a:endParaRPr>
          </a:p>
          <a:p>
            <a:r>
              <a:rPr lang="en-US" sz="2200"/>
              <a:t>Storage media such as hard drives and tape drives can be added, removed and shared easily. </a:t>
            </a:r>
            <a:endParaRPr lang="en-US" sz="2200"/>
          </a:p>
          <a:p>
            <a:r>
              <a:rPr lang="en-US" sz="2200">
                <a:solidFill>
                  <a:srgbClr val="FF0000"/>
                </a:solidFill>
              </a:rPr>
              <a:t>Network virtualization is categorized as: external and internal.</a:t>
            </a:r>
            <a:endParaRPr lang="en-US" sz="220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9240" y="327025"/>
            <a:ext cx="8525510" cy="6387465"/>
          </a:xfrm>
        </p:spPr>
        <p:txBody>
          <a:bodyPr/>
          <a:p>
            <a:pPr marL="0" indent="0">
              <a:buNone/>
            </a:pPr>
            <a:r>
              <a:rPr lang="en-US" sz="2200" b="1"/>
              <a:t>External format:</a:t>
            </a:r>
            <a:r>
              <a:rPr lang="en-US" sz="2200"/>
              <a:t> In this format, multiple local networks are combined or subdivided into virtual networks to improve the effi- ciency. VLAN and network switch are the components of this format.</a:t>
            </a:r>
            <a:endParaRPr lang="en-US" sz="2200"/>
          </a:p>
          <a:p>
            <a:pPr marL="0" indent="0">
              <a:buNone/>
            </a:pPr>
            <a:r>
              <a:rPr lang="en-US" sz="2200" b="1"/>
              <a:t>Internal format:</a:t>
            </a:r>
            <a:r>
              <a:rPr lang="en-US" sz="2200"/>
              <a:t> In this format, a single system is confi gured with containers or hypervisors, such as the Xen/KVM domain to control VNIC. </a:t>
            </a:r>
            <a:endParaRPr lang="en-US" sz="2200"/>
          </a:p>
          <a:p>
            <a:pPr marL="0" indent="0">
              <a:buNone/>
            </a:pPr>
            <a:r>
              <a:rPr lang="en-US" sz="2200"/>
              <a:t>By adopting this format, overall efficiency of a single system is improved since applications are isolated.</a:t>
            </a:r>
            <a:endParaRPr lang="en-US" sz="2200"/>
          </a:p>
          <a:p>
            <a:r>
              <a:rPr lang="en-US" sz="2200"/>
              <a:t>Components of a virtual network consists of:</a:t>
            </a:r>
            <a:endParaRPr lang="en-US" sz="2200"/>
          </a:p>
          <a:p>
            <a:pPr>
              <a:buFont typeface="Wingdings" panose="05000000000000000000" charset="0"/>
              <a:buChar char="ü"/>
            </a:pPr>
            <a:r>
              <a:rPr lang="en-US" sz="2400"/>
              <a:t> </a:t>
            </a:r>
            <a:r>
              <a:rPr lang="en-US" sz="2200"/>
              <a:t>Network hardware components such as network switch, adapters (NIC)</a:t>
            </a:r>
            <a:endParaRPr lang="en-US" sz="2200"/>
          </a:p>
          <a:p>
            <a:pPr>
              <a:buFont typeface="Wingdings" panose="05000000000000000000" charset="0"/>
              <a:buChar char="ü"/>
            </a:pPr>
            <a:r>
              <a:rPr lang="en-US" sz="2200"/>
              <a:t>Network elements e.g., firewalls</a:t>
            </a:r>
            <a:endParaRPr lang="en-US" sz="2200"/>
          </a:p>
          <a:p>
            <a:pPr>
              <a:buFont typeface="Wingdings" panose="05000000000000000000" charset="0"/>
              <a:buChar char="ü"/>
            </a:pPr>
            <a:r>
              <a:rPr lang="en-US" sz="2200"/>
              <a:t>VLANs and VMs</a:t>
            </a:r>
            <a:endParaRPr lang="en-US" sz="2200"/>
          </a:p>
          <a:p>
            <a:pPr>
              <a:buFont typeface="Wingdings" panose="05000000000000000000" charset="0"/>
              <a:buChar char="ü"/>
            </a:pPr>
            <a:r>
              <a:rPr lang="en-US" sz="2200"/>
              <a:t> Network storage devices</a:t>
            </a:r>
            <a:endParaRPr lang="en-US" sz="2200"/>
          </a:p>
          <a:p>
            <a:pPr>
              <a:buFont typeface="Wingdings" panose="05000000000000000000" charset="0"/>
              <a:buChar char="ü"/>
            </a:pPr>
            <a:r>
              <a:rPr lang="en-US" sz="2200"/>
              <a:t>Network mobile elements e.g., tablets, mobiles </a:t>
            </a:r>
            <a:endParaRPr lang="en-US" sz="2200"/>
          </a:p>
          <a:p>
            <a:pPr>
              <a:buFont typeface="Wingdings" panose="05000000000000000000" charset="0"/>
              <a:buChar char="ü"/>
            </a:pPr>
            <a:r>
              <a:rPr lang="en-US" sz="2200"/>
              <a:t> Network media e.g., ethernet cards and fibre channels</a:t>
            </a:r>
            <a:endParaRPr lang="en-US" sz="2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72135"/>
          </a:xfrm>
        </p:spPr>
        <p:txBody>
          <a:bodyPr/>
          <a:p>
            <a:r>
              <a:rPr lang="en-US" sz="2400" b="1"/>
              <a:t>Storage Virtualization</a:t>
            </a:r>
            <a:endParaRPr lang="en-US" sz="2400" b="1"/>
          </a:p>
        </p:txBody>
      </p:sp>
      <p:sp>
        <p:nvSpPr>
          <p:cNvPr id="3" name="Content Placeholder 2"/>
          <p:cNvSpPr>
            <a:spLocks noGrp="1"/>
          </p:cNvSpPr>
          <p:nvPr>
            <p:ph idx="1"/>
          </p:nvPr>
        </p:nvSpPr>
        <p:spPr>
          <a:xfrm>
            <a:off x="203835" y="925195"/>
            <a:ext cx="8482965" cy="5201285"/>
          </a:xfrm>
        </p:spPr>
        <p:txBody>
          <a:bodyPr/>
          <a:p>
            <a:r>
              <a:rPr lang="en-US" sz="2400"/>
              <a:t>Storage virtualization is a concept where storage devices are virtualized. </a:t>
            </a:r>
            <a:endParaRPr lang="en-US" sz="2400"/>
          </a:p>
          <a:p>
            <a:r>
              <a:rPr lang="en-US" sz="2400"/>
              <a:t> better functionality, proper maintenance of storage devices and efficient backup procedures can be achieved.</a:t>
            </a:r>
            <a:endParaRPr lang="en-US" sz="2400"/>
          </a:p>
          <a:p>
            <a:r>
              <a:rPr lang="en-US" sz="2400"/>
              <a:t>A storage system is also called as storage array or disk array.</a:t>
            </a:r>
            <a:endParaRPr lang="en-US" sz="2400"/>
          </a:p>
          <a:p>
            <a:r>
              <a:rPr lang="en-US" sz="2400"/>
              <a:t>Storage systems are complex and are controlled by special systems providing high data protection for the data stored in it.</a:t>
            </a:r>
            <a:endParaRPr lang="en-US" sz="2400"/>
          </a:p>
          <a:p>
            <a:r>
              <a:rPr lang="en-US" sz="2400"/>
              <a:t>There are two types of storage virtualization: </a:t>
            </a:r>
            <a:r>
              <a:rPr lang="en-US" sz="2400">
                <a:solidFill>
                  <a:schemeClr val="tx1"/>
                </a:solidFill>
              </a:rPr>
              <a:t>block virtualization and fi le virtualization.</a:t>
            </a:r>
            <a:endParaRPr lang="en-US" sz="2400">
              <a:solidFill>
                <a:schemeClr val="tx1"/>
              </a:solidFill>
            </a:endParaRPr>
          </a:p>
          <a:p>
            <a:pPr marL="0" indent="0">
              <a:buNone/>
            </a:pPr>
            <a:r>
              <a:rPr lang="en-US" sz="2400"/>
              <a:t>1.</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109855"/>
            <a:ext cx="8168005" cy="407035"/>
          </a:xfrm>
        </p:spPr>
        <p:txBody>
          <a:bodyPr/>
          <a:p>
            <a:pPr algn="l"/>
            <a:r>
              <a:rPr lang="en-US" sz="2400" b="1"/>
              <a:t>TYPES OF VIRTUALIZATION</a:t>
            </a:r>
            <a:endParaRPr lang="en-US" sz="2400" b="1"/>
          </a:p>
        </p:txBody>
      </p:sp>
      <p:sp>
        <p:nvSpPr>
          <p:cNvPr id="6" name="Text Box 5"/>
          <p:cNvSpPr txBox="1"/>
          <p:nvPr/>
        </p:nvSpPr>
        <p:spPr>
          <a:xfrm>
            <a:off x="125095" y="741680"/>
            <a:ext cx="8834755" cy="5569585"/>
          </a:xfrm>
          <a:prstGeom prst="rect">
            <a:avLst/>
          </a:prstGeom>
          <a:noFill/>
        </p:spPr>
        <p:txBody>
          <a:bodyPr wrap="square" rtlCol="0" anchor="t">
            <a:spAutoFit/>
          </a:bodyPr>
          <a:p>
            <a:pPr marL="342900" indent="-342900" algn="just">
              <a:lnSpc>
                <a:spcPct val="100000"/>
              </a:lnSpc>
              <a:buFont typeface="Arial" panose="020B0604020202020204" pitchFamily="34" charset="0"/>
              <a:buChar char="•"/>
            </a:pPr>
            <a:r>
              <a:rPr lang="en-US" sz="2200"/>
              <a:t>Virtualization is a very powerful tool that drives significant benefits for cost, agility  and the environment.</a:t>
            </a:r>
            <a:endParaRPr lang="en-US" sz="2200"/>
          </a:p>
          <a:p>
            <a:pPr marL="342900" indent="-342900" algn="just">
              <a:lnSpc>
                <a:spcPct val="100000"/>
              </a:lnSpc>
              <a:buFont typeface="Arial" panose="020B0604020202020204" pitchFamily="34" charset="0"/>
              <a:buChar char="•"/>
            </a:pPr>
            <a:endParaRPr lang="en-US" sz="2200"/>
          </a:p>
          <a:p>
            <a:pPr marL="342900" indent="-342900" algn="just">
              <a:lnSpc>
                <a:spcPct val="100000"/>
              </a:lnSpc>
              <a:buFont typeface="Arial" panose="020B0604020202020204" pitchFamily="34" charset="0"/>
              <a:buChar char="•"/>
            </a:pPr>
            <a:r>
              <a:rPr lang="en-US" sz="2200"/>
              <a:t>Today virtualization is applied in many places—</a:t>
            </a:r>
            <a:r>
              <a:rPr lang="en-US" sz="2200">
                <a:solidFill>
                  <a:srgbClr val="FF0000"/>
                </a:solidFill>
              </a:rPr>
              <a:t>server virtualization, client/desktop/application virtualization, storage virtualization and service/application infrastructure virtualization.</a:t>
            </a:r>
            <a:endParaRPr lang="en-US" sz="2200">
              <a:solidFill>
                <a:srgbClr val="FF0000"/>
              </a:solidFill>
            </a:endParaRPr>
          </a:p>
          <a:p>
            <a:pPr algn="just">
              <a:lnSpc>
                <a:spcPct val="100000"/>
              </a:lnSpc>
            </a:pPr>
            <a:endParaRPr lang="en-US" sz="2200"/>
          </a:p>
          <a:p>
            <a:pPr marL="342900" indent="-342900" algn="just">
              <a:lnSpc>
                <a:spcPct val="100000"/>
              </a:lnSpc>
              <a:buFont typeface="Arial" panose="020B0604020202020204" pitchFamily="34" charset="0"/>
              <a:buChar char="•"/>
            </a:pPr>
            <a:endParaRPr lang="en-US" sz="2200"/>
          </a:p>
          <a:p>
            <a:pPr marL="342900" indent="-342900" algn="just">
              <a:lnSpc>
                <a:spcPct val="100000"/>
              </a:lnSpc>
              <a:buFont typeface="Arial" panose="020B0604020202020204" pitchFamily="34" charset="0"/>
              <a:buChar char="•"/>
            </a:pPr>
            <a:r>
              <a:rPr lang="en-US" sz="2200"/>
              <a:t>An end-to-end virtualization strategy impacts all features of the IT infrastructure.</a:t>
            </a:r>
            <a:endParaRPr lang="en-US" sz="2200"/>
          </a:p>
          <a:p>
            <a:pPr algn="just">
              <a:lnSpc>
                <a:spcPct val="100000"/>
              </a:lnSpc>
              <a:buFont typeface="Arial" panose="020B0604020202020204" pitchFamily="34" charset="0"/>
            </a:pPr>
            <a:endParaRPr lang="en-US" sz="2200"/>
          </a:p>
          <a:p>
            <a:pPr marL="342900" indent="-342900" algn="just">
              <a:lnSpc>
                <a:spcPct val="100000"/>
              </a:lnSpc>
              <a:buFont typeface="Arial" panose="020B0604020202020204" pitchFamily="34" charset="0"/>
              <a:buChar char="•"/>
            </a:pPr>
            <a:r>
              <a:rPr lang="en-US" sz="2200">
                <a:solidFill>
                  <a:srgbClr val="FF0000"/>
                </a:solidFill>
              </a:rPr>
              <a:t>This gives the consumer flexibility, greater efficiencies and cost-effectiveness.</a:t>
            </a:r>
            <a:endParaRPr lang="en-US" sz="2200">
              <a:solidFill>
                <a:srgbClr val="FF0000"/>
              </a:solidFill>
            </a:endParaRPr>
          </a:p>
          <a:p>
            <a:pPr algn="just"/>
            <a:endParaRPr lang="en-US" sz="2200">
              <a:solidFill>
                <a:srgbClr val="FF0000"/>
              </a:solidFill>
            </a:endParaRPr>
          </a:p>
          <a:p>
            <a:pPr algn="l"/>
            <a:endParaRPr lang="en-US" sz="2400"/>
          </a:p>
          <a:p>
            <a:pPr algn="l"/>
            <a:endParaRPr 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1925" y="347345"/>
            <a:ext cx="8874760" cy="6334760"/>
          </a:xfrm>
        </p:spPr>
        <p:txBody>
          <a:bodyPr/>
          <a:p>
            <a:pPr marL="0" indent="0">
              <a:buNone/>
            </a:pPr>
            <a:r>
              <a:rPr lang="en-US" sz="2200">
                <a:sym typeface="+mn-ea"/>
              </a:rPr>
              <a:t>1.Block virtualization separates the logical storage from  physical storage. Accessing can be done without the knowledge of where the physical storage is located and its nature (heterogeneous). </a:t>
            </a:r>
            <a:endParaRPr lang="en-US" sz="2200">
              <a:sym typeface="+mn-ea"/>
            </a:endParaRPr>
          </a:p>
          <a:p>
            <a:pPr marL="0" indent="0">
              <a:buNone/>
            </a:pPr>
            <a:r>
              <a:rPr lang="en-US" sz="2200">
                <a:sym typeface="+mn-ea"/>
              </a:rPr>
              <a:t>Storage virtualization allows storage administrators greater flexibility in managing the storage devices and the users.</a:t>
            </a:r>
            <a:endParaRPr lang="en-US" sz="2200">
              <a:sym typeface="+mn-ea"/>
            </a:endParaRPr>
          </a:p>
          <a:p>
            <a:pPr marL="0" indent="0">
              <a:buNone/>
            </a:pPr>
            <a:endParaRPr lang="en-US" sz="2200">
              <a:sym typeface="+mn-ea"/>
            </a:endParaRPr>
          </a:p>
          <a:p>
            <a:pPr marL="0" indent="0">
              <a:buNone/>
            </a:pPr>
            <a:r>
              <a:rPr lang="en-US" sz="2200">
                <a:sym typeface="+mn-ea"/>
              </a:rPr>
              <a:t>2.File virtualization takes care of NAS by eliminating the dependencies between file level  and the location. Due to file virtualization, optimization of storage and migrations of storage devices can be done easily.</a:t>
            </a:r>
            <a:endParaRPr lang="en-US" sz="2200">
              <a:sym typeface="+mn-ea"/>
            </a:endParaRPr>
          </a:p>
          <a:p>
            <a:pPr marL="0" indent="0">
              <a:buNone/>
            </a:pPr>
            <a:endParaRPr lang="en-US" sz="2200">
              <a:sym typeface="+mn-ea"/>
            </a:endParaRPr>
          </a:p>
          <a:p>
            <a:pPr marL="0" indent="0">
              <a:buNone/>
            </a:pPr>
            <a:r>
              <a:rPr lang="en-US" sz="2200"/>
              <a:t>Benefits of Storage Virtualization</a:t>
            </a:r>
            <a:r>
              <a:rPr lang="en-US" sz="2200">
                <a:sym typeface="+mn-ea"/>
              </a:rPr>
              <a:t>:</a:t>
            </a:r>
            <a:endParaRPr lang="en-US" sz="2200">
              <a:sym typeface="+mn-ea"/>
            </a:endParaRPr>
          </a:p>
          <a:p>
            <a:pPr>
              <a:buFont typeface="Wingdings" panose="05000000000000000000" charset="0"/>
              <a:buChar char="ü"/>
            </a:pPr>
            <a:r>
              <a:rPr lang="en-US" sz="2200" b="1"/>
              <a:t>on-disruptive data migration:</a:t>
            </a:r>
            <a:r>
              <a:rPr lang="en-US" sz="2200"/>
              <a:t> Ability to migrate data without disturbing concurrent I/O access.</a:t>
            </a:r>
            <a:endParaRPr lang="en-US" sz="2200"/>
          </a:p>
          <a:p>
            <a:pPr>
              <a:buFont typeface="Wingdings" panose="05000000000000000000" charset="0"/>
              <a:buChar char="ü"/>
            </a:pPr>
            <a:r>
              <a:rPr lang="en-US" sz="2200" b="1"/>
              <a:t>Improved utilization:</a:t>
            </a:r>
            <a:r>
              <a:rPr lang="en-US" sz="2200"/>
              <a:t> Utilization can be increased by pooling and migration. When all storage media are pooled, the administrator can easily maintain the devices and also assign disks for the users</a:t>
            </a:r>
            <a:endParaRPr lang="en-US" sz="2200"/>
          </a:p>
          <a:p>
            <a:endParaRPr 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Content Placeholder 2"/>
          <p:cNvSpPr>
            <a:spLocks noGrp="1"/>
          </p:cNvSpPr>
          <p:nvPr>
            <p:ph idx="1"/>
          </p:nvPr>
        </p:nvSpPr>
        <p:spPr>
          <a:xfrm>
            <a:off x="182880" y="282575"/>
            <a:ext cx="8503920" cy="5843905"/>
          </a:xfrm>
        </p:spPr>
        <p:txBody>
          <a:bodyPr/>
          <a:p>
            <a:pPr marL="0" indent="0">
              <a:buNone/>
            </a:pPr>
            <a:r>
              <a:rPr lang="en-US" sz="2400" b="1"/>
              <a:t>Risks and Complexities</a:t>
            </a:r>
            <a:endParaRPr lang="en-US"/>
          </a:p>
          <a:p>
            <a:r>
              <a:rPr lang="en-US" sz="2000"/>
              <a:t>Risks in block virtualization are:</a:t>
            </a:r>
            <a:endParaRPr lang="en-US" sz="2000"/>
          </a:p>
          <a:p>
            <a:pPr>
              <a:buFont typeface="Wingdings" panose="05000000000000000000" charset="0"/>
              <a:buChar char="ü"/>
            </a:pPr>
            <a:r>
              <a:rPr lang="en-US" sz="2000"/>
              <a:t>Backing out a failed implementation</a:t>
            </a:r>
            <a:endParaRPr lang="en-US" sz="2000"/>
          </a:p>
          <a:p>
            <a:pPr>
              <a:buFont typeface="Wingdings" panose="05000000000000000000" charset="0"/>
              <a:buChar char="ü"/>
            </a:pPr>
            <a:r>
              <a:rPr lang="en-US" sz="2000"/>
              <a:t>Interoperability and vendor support</a:t>
            </a:r>
            <a:endParaRPr lang="en-US" sz="2000"/>
          </a:p>
          <a:p>
            <a:r>
              <a:rPr lang="en-US" sz="2000"/>
              <a:t>Complexity affects several areas, they are:</a:t>
            </a:r>
            <a:endParaRPr lang="en-US" sz="2000"/>
          </a:p>
          <a:p>
            <a:pPr>
              <a:buFont typeface="Wingdings" panose="05000000000000000000" charset="0"/>
              <a:buChar char="ü"/>
            </a:pPr>
            <a:r>
              <a:rPr lang="en-US" sz="2000"/>
              <a:t>Management of environment</a:t>
            </a:r>
            <a:endParaRPr lang="en-US" sz="2000"/>
          </a:p>
          <a:p>
            <a:pPr>
              <a:buFont typeface="Wingdings" panose="05000000000000000000" charset="0"/>
              <a:buChar char="ü"/>
            </a:pPr>
            <a:r>
              <a:rPr lang="en-US" sz="2000"/>
              <a:t>Infrastructure design </a:t>
            </a:r>
            <a:endParaRPr lang="en-US" sz="2000"/>
          </a:p>
          <a:p>
            <a:pPr>
              <a:buFont typeface="Wingdings" panose="05000000000000000000" charset="0"/>
              <a:buChar char="ü"/>
            </a:pPr>
            <a:r>
              <a:rPr lang="en-US" sz="2000"/>
              <a:t>The software or device itself </a:t>
            </a:r>
            <a:endParaRPr lang="en-US" sz="2000"/>
          </a:p>
          <a:p>
            <a:pPr>
              <a:buFont typeface="Wingdings" panose="05000000000000000000" charset="0"/>
              <a:buChar char="ü"/>
            </a:pPr>
            <a:r>
              <a:rPr lang="en-US" sz="2000"/>
              <a:t>Performance and scalability</a:t>
            </a:r>
            <a:endParaRPr lang="en-US" sz="200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0345" y="274955"/>
            <a:ext cx="8466455" cy="541020"/>
          </a:xfrm>
        </p:spPr>
        <p:txBody>
          <a:bodyPr/>
          <a:p>
            <a:r>
              <a:rPr lang="en-US" sz="2400" b="1">
                <a:solidFill>
                  <a:schemeClr val="tx1"/>
                </a:solidFill>
                <a:sym typeface="+mn-ea"/>
              </a:rPr>
              <a:t>Using Virtualization to Achieve Green Data Centres</a:t>
            </a:r>
            <a:endParaRPr lang="en-US" sz="2400" b="1"/>
          </a:p>
        </p:txBody>
      </p:sp>
      <p:sp>
        <p:nvSpPr>
          <p:cNvPr id="3" name="Content Placeholder 2"/>
          <p:cNvSpPr>
            <a:spLocks noGrp="1"/>
          </p:cNvSpPr>
          <p:nvPr>
            <p:ph idx="1"/>
          </p:nvPr>
        </p:nvSpPr>
        <p:spPr>
          <a:xfrm>
            <a:off x="205740" y="1077595"/>
            <a:ext cx="8729345" cy="5561965"/>
          </a:xfrm>
        </p:spPr>
        <p:txBody>
          <a:bodyPr/>
          <a:p>
            <a:r>
              <a:rPr lang="en-US" sz="2400">
                <a:solidFill>
                  <a:schemeClr val="tx1"/>
                </a:solidFill>
              </a:rPr>
              <a:t>Green IT and virtualization are the two important topics that will impact the change in solution </a:t>
            </a:r>
            <a:endParaRPr lang="en-US" sz="2400">
              <a:solidFill>
                <a:schemeClr val="tx1"/>
              </a:solidFill>
            </a:endParaRPr>
          </a:p>
          <a:p>
            <a:r>
              <a:rPr lang="en-US" sz="2400">
                <a:solidFill>
                  <a:schemeClr val="tx1"/>
                </a:solidFill>
              </a:rPr>
              <a:t>providers and value-added resellers (VARs).</a:t>
            </a:r>
            <a:endParaRPr lang="en-US" sz="2400">
              <a:solidFill>
                <a:schemeClr val="tx1"/>
              </a:solidFill>
            </a:endParaRPr>
          </a:p>
          <a:p>
            <a:r>
              <a:rPr lang="en-US" sz="2400">
                <a:solidFill>
                  <a:schemeClr val="tx1"/>
                </a:solidFill>
              </a:rPr>
              <a:t>The hardware resellers, probably they will lose hardware order because of server virtualization. </a:t>
            </a:r>
            <a:endParaRPr lang="en-US" sz="2400">
              <a:solidFill>
                <a:schemeClr val="tx1"/>
              </a:solidFill>
            </a:endParaRPr>
          </a:p>
          <a:p>
            <a:r>
              <a:rPr lang="en-US" sz="2400">
                <a:solidFill>
                  <a:srgbClr val="FF0000"/>
                </a:solidFill>
              </a:rPr>
              <a:t>With server virtualization, instead of buying more servers, 8–15 virtual systems can be deployed on one physical server.</a:t>
            </a:r>
            <a:endParaRPr lang="en-US" sz="2400">
              <a:solidFill>
                <a:schemeClr val="tx1"/>
              </a:solidFill>
            </a:endParaRPr>
          </a:p>
          <a:p>
            <a:r>
              <a:rPr lang="en-US" sz="2400">
                <a:solidFill>
                  <a:schemeClr val="tx1"/>
                </a:solidFill>
              </a:rPr>
              <a:t> Overall impact, because of virtualization is to reduce the hardware and power consumption. </a:t>
            </a:r>
            <a:endParaRPr lang="en-US" sz="2400">
              <a:solidFill>
                <a:schemeClr val="tx1"/>
              </a:solidFill>
            </a:endParaRPr>
          </a:p>
          <a:p>
            <a:pPr marL="0" indent="0">
              <a:buNone/>
            </a:pPr>
            <a:endParaRPr lang="en-US" sz="2400">
              <a:solidFill>
                <a:schemeClr val="tx1"/>
              </a:solidFill>
            </a:endParaRPr>
          </a:p>
          <a:p>
            <a:pPr marL="0" indent="0">
              <a:buNone/>
            </a:pPr>
            <a:r>
              <a:rPr lang="en-US" sz="2400">
                <a:solidFill>
                  <a:schemeClr val="tx1"/>
                </a:solidFill>
              </a:rPr>
              <a:t>Desktop virtualization is also becoming popular. </a:t>
            </a:r>
            <a:endParaRPr lang="en-US" sz="2400">
              <a:solidFill>
                <a:schemeClr val="tx1"/>
              </a:solidFill>
            </a:endParaRPr>
          </a:p>
          <a:p>
            <a:pPr marL="0" indent="0">
              <a:buNone/>
            </a:pPr>
            <a:endParaRPr lang="en-US" sz="2400">
              <a:solidFill>
                <a:schemeClr val="tx1"/>
              </a:solidFill>
            </a:endParaRPr>
          </a:p>
          <a:p>
            <a:r>
              <a:rPr lang="en-US" sz="2400">
                <a:solidFill>
                  <a:schemeClr val="tx1"/>
                </a:solidFill>
              </a:rPr>
              <a:t>Thin clients will replace the normal desktops.</a:t>
            </a:r>
            <a:endParaRPr lang="en-US" sz="2400">
              <a:solidFill>
                <a:schemeClr val="tx1"/>
              </a:solidFill>
            </a:endParaRPr>
          </a:p>
          <a:p>
            <a:endParaRPr lang="en-US" sz="2400">
              <a:solidFill>
                <a:schemeClr val="tx1"/>
              </a:solidFill>
            </a:endParaRPr>
          </a:p>
        </p:txBody>
      </p:sp>
      <p:sp>
        <p:nvSpPr>
          <p:cNvPr id="4" name="Text Box 3"/>
          <p:cNvSpPr txBox="1"/>
          <p:nvPr/>
        </p:nvSpPr>
        <p:spPr>
          <a:xfrm>
            <a:off x="1582420" y="911225"/>
            <a:ext cx="3048000" cy="245110"/>
          </a:xfrm>
          <a:prstGeom prst="rect">
            <a:avLst/>
          </a:prstGeom>
          <a:noFill/>
        </p:spPr>
        <p:txBody>
          <a:bodyPr wrap="square" rtlCol="0">
            <a:spAutoFit/>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6075" y="100330"/>
            <a:ext cx="8340725" cy="6026150"/>
          </a:xfrm>
        </p:spPr>
        <p:txBody>
          <a:bodyPr/>
          <a:p>
            <a:r>
              <a:rPr lang="en-US" sz="2200">
                <a:solidFill>
                  <a:srgbClr val="FF0000"/>
                </a:solidFill>
              </a:rPr>
              <a:t>The biggest problem involving green data centres are because of humans, changing of  their minds, their behaviour towards the new model in accepting, trusting and working with it.</a:t>
            </a:r>
            <a:endParaRPr lang="en-US" sz="2200">
              <a:solidFill>
                <a:srgbClr val="FF0000"/>
              </a:solidFill>
            </a:endParaRPr>
          </a:p>
          <a:p>
            <a:pPr marL="0" indent="0">
              <a:buNone/>
            </a:pPr>
            <a:endParaRPr lang="en-US" sz="2200">
              <a:solidFill>
                <a:srgbClr val="FF0000"/>
              </a:solidFill>
            </a:endParaRPr>
          </a:p>
          <a:p>
            <a:r>
              <a:rPr lang="en-US" sz="2200"/>
              <a:t>There are number of cost benefits in using virtualization and adopting to green data centres. </a:t>
            </a:r>
            <a:endParaRPr lang="en-US" sz="2200"/>
          </a:p>
          <a:p>
            <a:r>
              <a:rPr lang="en-US" sz="2200"/>
              <a:t>They are:</a:t>
            </a:r>
            <a:endParaRPr lang="en-US" sz="2200"/>
          </a:p>
          <a:p>
            <a:pPr>
              <a:buFont typeface="Wingdings" panose="05000000000000000000" charset="0"/>
              <a:buChar char="ü"/>
            </a:pPr>
            <a:r>
              <a:rPr lang="en-US" sz="2200"/>
              <a:t>Power consumption to run the system and to cool it</a:t>
            </a:r>
            <a:endParaRPr lang="en-US" sz="2200"/>
          </a:p>
          <a:p>
            <a:pPr>
              <a:buFont typeface="Wingdings" panose="05000000000000000000" charset="0"/>
              <a:buChar char="ü"/>
            </a:pPr>
            <a:r>
              <a:rPr lang="en-US" sz="2200"/>
              <a:t>Space for systems is reduced</a:t>
            </a:r>
            <a:endParaRPr lang="en-US" sz="2200"/>
          </a:p>
          <a:p>
            <a:pPr>
              <a:buFont typeface="Wingdings" panose="05000000000000000000" charset="0"/>
              <a:buChar char="ü"/>
            </a:pPr>
            <a:r>
              <a:rPr lang="en-US" sz="2200"/>
              <a:t>Administrative work—managing the systems will be easier</a:t>
            </a:r>
            <a:endParaRPr lang="en-US" sz="22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                         END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68120" y="762000"/>
            <a:ext cx="5380990" cy="4121150"/>
          </a:xfrm>
          <a:prstGeom prst="rect">
            <a:avLst/>
          </a:prstGeom>
        </p:spPr>
      </p:pic>
      <p:sp>
        <p:nvSpPr>
          <p:cNvPr id="5" name="Text Box 4"/>
          <p:cNvSpPr txBox="1"/>
          <p:nvPr/>
        </p:nvSpPr>
        <p:spPr>
          <a:xfrm>
            <a:off x="3371850" y="5344795"/>
            <a:ext cx="2195195" cy="434975"/>
          </a:xfrm>
          <a:prstGeom prst="rect">
            <a:avLst/>
          </a:prstGeom>
          <a:noFill/>
        </p:spPr>
        <p:txBody>
          <a:bodyPr wrap="none" rtlCol="0">
            <a:noAutofit/>
          </a:bodyPr>
          <a:p>
            <a:r>
              <a:rPr lang="en-US" sz="2000"/>
              <a:t>Fig. Types of  Virtualization </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3665" y="102870"/>
            <a:ext cx="8244840" cy="361950"/>
          </a:xfrm>
        </p:spPr>
        <p:txBody>
          <a:bodyPr/>
          <a:p>
            <a:pPr algn="l"/>
            <a:r>
              <a:rPr lang="en-US" sz="2400" b="1"/>
              <a:t>Network Virtualization:</a:t>
            </a:r>
            <a:endParaRPr lang="en-US" sz="2400" b="1"/>
          </a:p>
        </p:txBody>
      </p:sp>
      <p:sp>
        <p:nvSpPr>
          <p:cNvPr id="3" name="Text Placeholder 2"/>
          <p:cNvSpPr>
            <a:spLocks noGrp="1"/>
          </p:cNvSpPr>
          <p:nvPr>
            <p:ph type="body" idx="1"/>
          </p:nvPr>
        </p:nvSpPr>
        <p:spPr>
          <a:xfrm>
            <a:off x="120650" y="464185"/>
            <a:ext cx="8827770" cy="6278880"/>
          </a:xfrm>
        </p:spPr>
        <p:txBody>
          <a:bodyPr/>
          <a:p>
            <a:pPr marL="285750" indent="-285750" algn="just">
              <a:buFont typeface="Arial" panose="020B0604020202020204" pitchFamily="34" charset="0"/>
              <a:buChar char="•"/>
            </a:pPr>
            <a:r>
              <a:rPr lang="en-US" sz="2200">
                <a:solidFill>
                  <a:schemeClr val="tx1"/>
                </a:solidFill>
              </a:rPr>
              <a:t>is a method where network resources are combine based  on available bandwidth.</a:t>
            </a:r>
            <a:endParaRPr lang="en-US" sz="2200">
              <a:solidFill>
                <a:schemeClr val="tx1"/>
              </a:solidFill>
            </a:endParaRPr>
          </a:p>
          <a:p>
            <a:pPr marL="342900" indent="-342900" algn="just">
              <a:buFont typeface="Arial" panose="020B0604020202020204" pitchFamily="34" charset="0"/>
              <a:buChar char="•"/>
            </a:pPr>
            <a:r>
              <a:rPr lang="en-US" sz="2200">
                <a:solidFill>
                  <a:schemeClr val="tx1"/>
                </a:solidFill>
              </a:rPr>
              <a:t>Each channel is assigned to a particular server.</a:t>
            </a:r>
            <a:endParaRPr lang="en-US" sz="2200">
              <a:solidFill>
                <a:schemeClr val="tx1"/>
              </a:solidFill>
            </a:endParaRPr>
          </a:p>
          <a:p>
            <a:pPr marL="342900" indent="-342900" algn="just">
              <a:buFont typeface="Arial" panose="020B0604020202020204" pitchFamily="34" charset="0"/>
              <a:buChar char="•"/>
            </a:pPr>
            <a:r>
              <a:rPr lang="en-US" sz="2200">
                <a:solidFill>
                  <a:schemeClr val="tx1"/>
                </a:solidFill>
              </a:rPr>
              <a:t>With  this method of virtualization,</a:t>
            </a:r>
            <a:r>
              <a:rPr lang="en-US" sz="2200">
                <a:solidFill>
                  <a:srgbClr val="FF0000"/>
                </a:solidFill>
              </a:rPr>
              <a:t> a true complexity of network is hidden and managed like partitioning the hard drive.</a:t>
            </a:r>
            <a:endParaRPr lang="en-US" sz="2200">
              <a:solidFill>
                <a:srgbClr val="FF0000"/>
              </a:solidFill>
            </a:endParaRPr>
          </a:p>
          <a:p>
            <a:pPr marL="342900" indent="-342900" algn="just">
              <a:buFont typeface="Arial" panose="020B0604020202020204" pitchFamily="34" charset="0"/>
              <a:buChar char="•"/>
            </a:pPr>
            <a:r>
              <a:rPr lang="en-US" sz="2200">
                <a:solidFill>
                  <a:srgbClr val="FF0000"/>
                </a:solidFill>
              </a:rPr>
              <a:t>Because of network virtualization, lower TCO,higher return of investment, security and dynamic computing are obtained.</a:t>
            </a:r>
            <a:endParaRPr lang="en-US" sz="2200">
              <a:solidFill>
                <a:srgbClr val="FF0000"/>
              </a:solidFill>
            </a:endParaRPr>
          </a:p>
          <a:p>
            <a:pPr algn="just">
              <a:buFont typeface="Arial" panose="020B0604020202020204" pitchFamily="34" charset="0"/>
            </a:pPr>
            <a:r>
              <a:rPr lang="en-US" sz="2400" b="1">
                <a:solidFill>
                  <a:schemeClr val="tx1"/>
                </a:solidFill>
              </a:rPr>
              <a:t>Storage virtualization:</a:t>
            </a:r>
            <a:r>
              <a:rPr lang="en-US" sz="2400">
                <a:solidFill>
                  <a:schemeClr val="tx1"/>
                </a:solidFill>
              </a:rPr>
              <a:t> </a:t>
            </a:r>
            <a:endParaRPr lang="en-US" sz="2400">
              <a:solidFill>
                <a:schemeClr val="tx1"/>
              </a:solidFill>
            </a:endParaRPr>
          </a:p>
          <a:p>
            <a:pPr marL="342900" indent="-342900" algn="just">
              <a:buFont typeface="Arial" panose="020B0604020202020204" pitchFamily="34" charset="0"/>
              <a:buChar char="•"/>
            </a:pPr>
            <a:r>
              <a:rPr lang="en-US" sz="2200">
                <a:solidFill>
                  <a:schemeClr val="tx1"/>
                </a:solidFill>
              </a:rPr>
              <a:t>is a type of virtualization, where a pool of physical storage from </a:t>
            </a:r>
            <a:r>
              <a:rPr lang="en-US" sz="2200">
                <a:solidFill>
                  <a:srgbClr val="FF0000"/>
                </a:solidFill>
              </a:rPr>
              <a:t>different network of storage devices appears as a single storage device. </a:t>
            </a:r>
            <a:endParaRPr lang="en-US" sz="2200">
              <a:solidFill>
                <a:srgbClr val="FF0000"/>
              </a:solidFill>
            </a:endParaRPr>
          </a:p>
          <a:p>
            <a:pPr marL="342900" indent="-342900" algn="just">
              <a:buFont typeface="Arial" panose="020B0604020202020204" pitchFamily="34" charset="0"/>
              <a:buChar char="•"/>
            </a:pPr>
            <a:r>
              <a:rPr lang="en-US" sz="2200">
                <a:solidFill>
                  <a:schemeClr val="tx1"/>
                </a:solidFill>
              </a:rPr>
              <a:t>Usually this kind of virtualization is adopted in SAN (storage area networks). </a:t>
            </a:r>
            <a:endParaRPr lang="en-US" sz="2200">
              <a:solidFill>
                <a:schemeClr val="tx1"/>
              </a:solidFill>
            </a:endParaRPr>
          </a:p>
          <a:p>
            <a:pPr marL="342900" indent="-342900" algn="just">
              <a:buFont typeface="Arial" panose="020B0604020202020204" pitchFamily="34" charset="0"/>
              <a:buChar char="•"/>
            </a:pPr>
            <a:r>
              <a:rPr lang="en-US" sz="2200">
                <a:solidFill>
                  <a:schemeClr val="tx1"/>
                </a:solidFill>
              </a:rPr>
              <a:t>Storage virtualization is </a:t>
            </a:r>
            <a:r>
              <a:rPr lang="en-US" sz="2200">
                <a:solidFill>
                  <a:srgbClr val="FF0000"/>
                </a:solidFill>
              </a:rPr>
              <a:t>advantageous in disaster recovery, business continuity, lower TCO, higher return of investment, dynamic computing, security, testing and development.</a:t>
            </a:r>
            <a:endParaRPr lang="en-US" sz="2200">
              <a:solidFill>
                <a:srgbClr val="FF0000"/>
              </a:solidFill>
            </a:endParaRP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44099</Words>
  <Application>WPS Presentation</Application>
  <PresentationFormat/>
  <Paragraphs>703</Paragraphs>
  <Slides>74</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74</vt:i4>
      </vt:variant>
    </vt:vector>
  </HeadingPairs>
  <TitlesOfParts>
    <vt:vector size="83" baseType="lpstr">
      <vt:lpstr>Arial</vt:lpstr>
      <vt:lpstr>SimSun</vt:lpstr>
      <vt:lpstr>Wingdings</vt:lpstr>
      <vt:lpstr>Verdana</vt:lpstr>
      <vt:lpstr>Wingdings</vt:lpstr>
      <vt:lpstr>Microsoft YaHei</vt:lpstr>
      <vt:lpstr>Arial Unicode MS</vt:lpstr>
      <vt:lpstr>1_Default Design</vt:lpstr>
      <vt:lpstr>2_Default Design</vt:lpstr>
      <vt:lpstr>Virtualization </vt:lpstr>
      <vt:lpstr>Virtualization</vt:lpstr>
      <vt:lpstr>PowerPoint 演示文稿</vt:lpstr>
      <vt:lpstr>PowerPoint 演示文稿</vt:lpstr>
      <vt:lpstr>PowerPoint 演示文稿</vt:lpstr>
      <vt:lpstr>ADOPTING VIRTUALIZATION</vt:lpstr>
      <vt:lpstr>TYPES OF VIRTUALIZATION</vt:lpstr>
      <vt:lpstr>PowerPoint 演示文稿</vt:lpstr>
      <vt:lpstr>Network Virtualization:</vt:lpstr>
      <vt:lpstr> Server Virtualization</vt:lpstr>
      <vt:lpstr>PowerPoint 演示文稿</vt:lpstr>
      <vt:lpstr>PowerPoint 演示文稿</vt:lpstr>
      <vt:lpstr>Need for Server Virtualization</vt:lpstr>
      <vt:lpstr>PowerPoint 演示文稿</vt:lpstr>
      <vt:lpstr>PowerPoint 演示文稿</vt:lpstr>
      <vt:lpstr>PowerPoint 演示文稿</vt:lpstr>
      <vt:lpstr>PowerPoint 演示文稿</vt:lpstr>
      <vt:lpstr>Limitations of Server Virtualization:</vt:lpstr>
      <vt:lpstr>PowerPoint 演示文稿</vt:lpstr>
      <vt:lpstr>PowerPoint 演示文稿</vt:lpstr>
      <vt:lpstr>Kernel level virtualization:</vt:lpstr>
      <vt:lpstr>PowerPoint 演示文稿</vt:lpstr>
      <vt:lpstr>PowerPoint 演示文稿</vt:lpstr>
      <vt:lpstr>PowerPoint 演示文稿</vt:lpstr>
      <vt:lpstr>PowerPoint 演示文稿</vt:lpstr>
      <vt:lpstr>Working of OS Virtualization</vt:lpstr>
      <vt:lpstr>PowerPoint 演示文稿</vt:lpstr>
      <vt:lpstr>PowerPoint 演示文稿</vt:lpstr>
      <vt:lpstr>OS Virtualization: Pros</vt:lpstr>
      <vt:lpstr>OS Virtualization: Cons</vt:lpstr>
      <vt:lpstr>OS Virtualization: Sample Scenarios</vt:lpstr>
      <vt:lpstr>Storage Virtualization:</vt:lpstr>
      <vt:lpstr>PowerPoint 演示文稿</vt:lpstr>
      <vt:lpstr>PowerPoint 演示文稿</vt:lpstr>
      <vt:lpstr>Network Virtualization</vt:lpstr>
      <vt:lpstr>PowerPoint 演示文稿</vt:lpstr>
      <vt:lpstr>PowerPoint 演示文稿</vt:lpstr>
      <vt:lpstr>VIRTUALIZATION ARCHITECTURE AND SOFTWARE</vt:lpstr>
      <vt:lpstr>PowerPoint 演示文稿</vt:lpstr>
      <vt:lpstr>PowerPoint 演示文稿</vt:lpstr>
      <vt:lpstr>VIRTUAL CLUSTERING</vt:lpstr>
      <vt:lpstr>PowerPoint 演示文稿</vt:lpstr>
      <vt:lpstr>VIRTUALIZATION APPLICATION</vt:lpstr>
      <vt:lpstr>PowerPoint 演示文稿</vt:lpstr>
      <vt:lpstr>Limits for Application Virtualization</vt:lpstr>
      <vt:lpstr>PITFALLS OF VIRTUALIZATION:</vt:lpstr>
      <vt:lpstr>Best Practices in Setting Virtualization</vt:lpstr>
      <vt:lpstr>PowerPoint 演示文稿</vt:lpstr>
      <vt:lpstr>Pitfalls of Virtualization: Adoption and Strategies</vt:lpstr>
      <vt:lpstr>PowerPoint 演示文稿</vt:lpstr>
      <vt:lpstr>Pitfalls in Server Virtualization</vt:lpstr>
      <vt:lpstr>PowerPoint 演示文稿</vt:lpstr>
      <vt:lpstr>PowerPoint 演示文稿</vt:lpstr>
      <vt:lpstr>VIRTUALIZATION IN GRID</vt:lpstr>
      <vt:lpstr>Grid Computing and Virtualization:</vt:lpstr>
      <vt:lpstr>PowerPoint 演示文稿</vt:lpstr>
      <vt:lpstr>VIRTUALIZATION IN CLOUD</vt:lpstr>
      <vt:lpstr>PowerPoint 演示文稿</vt:lpstr>
      <vt:lpstr>PowerPoint 演示文稿</vt:lpstr>
      <vt:lpstr>Smilarities between  Cloud Computing and Virtualization</vt:lpstr>
      <vt:lpstr>PowerPoint 演示文稿</vt:lpstr>
      <vt:lpstr> VIRTUALIZATION AND CLOUD SECURITY</vt:lpstr>
      <vt:lpstr>VIRTUAL INFRASTRUCTURES</vt:lpstr>
      <vt:lpstr>PowerPoint 演示文稿</vt:lpstr>
      <vt:lpstr>CPU VIRTUALIZATION</vt:lpstr>
      <vt:lpstr>PowerPoint 演示文稿</vt:lpstr>
      <vt:lpstr>NETWORK AND STORAGE VIRTUALIZATION</vt:lpstr>
      <vt:lpstr>PowerPoint 演示文稿</vt:lpstr>
      <vt:lpstr>Storage Virtualization</vt:lpstr>
      <vt:lpstr>PowerPoint 演示文稿</vt:lpstr>
      <vt:lpstr>PowerPoint 演示文稿</vt:lpstr>
      <vt:lpstr>Using Virtualization to Achieve Green Data Centres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Cloud Computing</dc:title>
  <dc:creator>nwilde</dc:creator>
  <cp:lastModifiedBy>Prashant</cp:lastModifiedBy>
  <cp:revision>152</cp:revision>
  <dcterms:created xsi:type="dcterms:W3CDTF">2009-09-08T19:57:00Z</dcterms:created>
  <dcterms:modified xsi:type="dcterms:W3CDTF">2025-01-25T16:37:47Z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61D3CD7EF46D4F5AAB7908A539788532</vt:lpwstr>
  </property>
  <property fmtid="{D5CDD505-2E9C-101B-9397-08002B2CF9AE}" pid="3" name="KSOProductBuildVer">
    <vt:lpwstr>1033-12.2.0.19805</vt:lpwstr>
  </property>
</Properties>
</file>