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7"/>
  </p:notesMasterIdLst>
  <p:handoutMasterIdLst>
    <p:handoutMasterId r:id="rId62"/>
  </p:handoutMasterIdLst>
  <p:sldIdLst>
    <p:sldId id="256" r:id="rId4"/>
    <p:sldId id="367" r:id="rId5"/>
    <p:sldId id="908" r:id="rId6"/>
    <p:sldId id="909" r:id="rId7"/>
    <p:sldId id="366" r:id="rId8"/>
    <p:sldId id="910" r:id="rId9"/>
    <p:sldId id="914" r:id="rId10"/>
    <p:sldId id="912" r:id="rId11"/>
    <p:sldId id="916" r:id="rId12"/>
    <p:sldId id="915" r:id="rId13"/>
    <p:sldId id="911" r:id="rId14"/>
    <p:sldId id="1030" r:id="rId15"/>
    <p:sldId id="1031" r:id="rId16"/>
    <p:sldId id="1032" r:id="rId18"/>
    <p:sldId id="1041" r:id="rId19"/>
    <p:sldId id="1038" r:id="rId20"/>
    <p:sldId id="1042" r:id="rId21"/>
    <p:sldId id="1039" r:id="rId22"/>
    <p:sldId id="1157" r:id="rId23"/>
    <p:sldId id="1158" r:id="rId24"/>
    <p:sldId id="1160" r:id="rId25"/>
    <p:sldId id="1159" r:id="rId26"/>
    <p:sldId id="1156" r:id="rId27"/>
    <p:sldId id="1161" r:id="rId28"/>
    <p:sldId id="1165" r:id="rId29"/>
    <p:sldId id="1164" r:id="rId30"/>
    <p:sldId id="1162" r:id="rId31"/>
    <p:sldId id="1166" r:id="rId32"/>
    <p:sldId id="1168" r:id="rId33"/>
    <p:sldId id="1169" r:id="rId34"/>
    <p:sldId id="1167" r:id="rId35"/>
    <p:sldId id="1171" r:id="rId36"/>
    <p:sldId id="1172" r:id="rId37"/>
    <p:sldId id="1173" r:id="rId38"/>
    <p:sldId id="1174" r:id="rId39"/>
    <p:sldId id="1175" r:id="rId40"/>
    <p:sldId id="1177" r:id="rId41"/>
    <p:sldId id="1178" r:id="rId42"/>
    <p:sldId id="1179" r:id="rId43"/>
    <p:sldId id="1182" r:id="rId44"/>
    <p:sldId id="1183" r:id="rId45"/>
    <p:sldId id="1180" r:id="rId46"/>
    <p:sldId id="1184" r:id="rId47"/>
    <p:sldId id="1181" r:id="rId48"/>
    <p:sldId id="1185" r:id="rId49"/>
    <p:sldId id="1186" r:id="rId50"/>
    <p:sldId id="1187" r:id="rId51"/>
    <p:sldId id="1188" r:id="rId52"/>
    <p:sldId id="1189" r:id="rId53"/>
    <p:sldId id="1190" r:id="rId54"/>
    <p:sldId id="1192" r:id="rId55"/>
    <p:sldId id="1193" r:id="rId56"/>
    <p:sldId id="1194" r:id="rId57"/>
    <p:sldId id="1196" r:id="rId58"/>
    <p:sldId id="1197" r:id="rId59"/>
    <p:sldId id="1312" r:id="rId60"/>
    <p:sldId id="299" r:id="rId61"/>
  </p:sldIdLst>
  <p:sldSz cx="9144000" cy="6858000" type="screen4x3"/>
  <p:notesSz cx="6858000" cy="9144000"/>
  <p:defaultTextStyle>
    <a:defPPr>
      <a:defRPr lang="en-US"/>
    </a:defPPr>
    <a:lvl1pPr marL="0" lvl="0"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1pPr>
    <a:lvl2pPr marL="457200" lvl="1"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3" userDrawn="1">
          <p15:clr>
            <a:srgbClr val="A4A3A4"/>
          </p15:clr>
        </p15:guide>
        <p15:guide id="2" pos="291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 initials="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66CC"/>
    <a:srgbClr val="FF6699"/>
    <a:srgbClr val="66FF66"/>
    <a:srgbClr val="99FF99"/>
    <a:srgbClr val="FFFF99"/>
    <a:srgbClr val="99F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varScale="1">
        <p:scale>
          <a:sx n="74" d="100"/>
          <a:sy n="74" d="100"/>
        </p:scale>
        <p:origin x="-1902" y="-90"/>
      </p:cViewPr>
      <p:guideLst>
        <p:guide orient="horz" pos="2173"/>
        <p:guide pos="2918"/>
      </p:guideLst>
    </p:cSldViewPr>
  </p:slideViewPr>
  <p:notesTextViewPr>
    <p:cViewPr>
      <p:scale>
        <a:sx n="100" d="100"/>
        <a:sy n="100" d="100"/>
      </p:scale>
      <p:origin x="0" y="0"/>
    </p:cViewPr>
  </p:notesTextViewPr>
  <p:sorterViewPr showFormatting="0">
    <p:cViewPr>
      <p:scale>
        <a:sx n="66" d="100"/>
        <a:sy n="66" d="100"/>
      </p:scale>
      <p:origin x="0" y="591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commentAuthors" Target="commentAuthors.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8T11:22:35.733" idx="2">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B0F6EACB-8851-4BAB-B6B6-0F5C279A00DB}"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475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2827B2-F8C0-48A0-BB0B-D3B97CAC6F99}"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lgn="r">
              <a:buNone/>
            </a:pPr>
            <a:fld id="{9A0DB2DC-4C9A-4742-B13C-FB6460FD3503}" type="slidenum">
              <a:rPr lang="en-US" dirty="0">
                <a:latin typeface="Verdana" panose="020B0604030504040204" pitchFamily="34" charset="0"/>
              </a:rPr>
            </a:fld>
            <a:endParaRPr lang="en-US" dirty="0">
              <a:latin typeface="Verdana" panose="020B060403050404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ctrTitle"/>
          </p:nvPr>
        </p:nvSpPr>
        <p:spPr bwMode="auto">
          <a:xfrm>
            <a:off x="1225550" y="543560"/>
            <a:ext cx="6477000" cy="1714500"/>
          </a:xfrm>
          <a:ln>
            <a:miter lim="800000"/>
          </a:ln>
          <a:effectLst/>
          <a:sp3d prstMaterial="plastic"/>
        </p:spPr>
        <p:txBody>
          <a:bodyPr vert="horz" wrap="square" lIns="91440" tIns="45720" rIns="91440" bIns="45720" numCol="1" anchor="b" anchorCtr="0" compatLnSpc="1">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b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b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b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b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b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b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b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b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b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UNIT III</a:t>
            </a:r>
            <a:b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Cloud Storage </a:t>
            </a:r>
            <a:endPar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14339" name="Rectangle 3"/>
          <p:cNvSpPr>
            <a:spLocks noGrp="1"/>
          </p:cNvSpPr>
          <p:nvPr>
            <p:ph type="subTitle"/>
          </p:nvPr>
        </p:nvSpPr>
        <p:spPr>
          <a:xfrm>
            <a:off x="762000" y="3733800"/>
            <a:ext cx="7556500" cy="1131888"/>
          </a:xfrm>
        </p:spPr>
        <p:txBody>
          <a:bodyPr vert="horz" wrap="square" lIns="45720" tIns="45720" rIns="45720" bIns="45720" anchor="t" anchorCtr="0"/>
          <a:lstStyle>
            <a:lvl1pPr marL="0" lvl="0" indent="0" algn="ctr">
              <a:buClr>
                <a:schemeClr val="accent2"/>
              </a:buClr>
              <a:buSzTx/>
              <a:buFont typeface="Wingdings" panose="05000000000000000000" pitchFamily="2" charset="2"/>
              <a:buNone/>
              <a:defRPr/>
            </a:lvl1pPr>
            <a:lvl2pPr marL="471805" lvl="1" indent="0" algn="ctr">
              <a:buClr>
                <a:schemeClr val="accent2"/>
              </a:buClr>
              <a:buSzTx/>
              <a:buFont typeface="Wingdings" panose="05000000000000000000" pitchFamily="2" charset="2"/>
              <a:buNone/>
              <a:defRPr/>
            </a:lvl2pPr>
            <a:lvl3pPr marL="909955" lvl="2" indent="0" algn="ctr">
              <a:buClr>
                <a:schemeClr val="accent2"/>
              </a:buClr>
              <a:buSzTx/>
              <a:buFont typeface="Wingdings" panose="05000000000000000000" pitchFamily="2" charset="2"/>
              <a:buNone/>
              <a:defRPr/>
            </a:lvl3pPr>
            <a:lvl4pPr marL="1306830" lvl="3" indent="0" algn="ctr">
              <a:buClr>
                <a:schemeClr val="accent2"/>
              </a:buClr>
              <a:buSzTx/>
              <a:buFont typeface="Wingdings" panose="05000000000000000000" pitchFamily="2" charset="2"/>
              <a:buNone/>
              <a:defRPr/>
            </a:lvl4pPr>
            <a:lvl5pPr marL="1695450" lvl="4" indent="0" algn="ctr">
              <a:buClr>
                <a:schemeClr val="accent2"/>
              </a:buClr>
              <a:buSzTx/>
              <a:buFont typeface="Wingdings" panose="05000000000000000000" pitchFamily="2" charset="2"/>
              <a:buNone/>
              <a:defRPr/>
            </a:lvl5pPr>
          </a:lstStyle>
          <a:p>
            <a:pPr lvl="0" eaLnBrk="1" hangingPunct="1">
              <a:lnSpc>
                <a:spcPct val="80000"/>
              </a:lnSpc>
            </a:pPr>
            <a:r>
              <a:rPr sz="1600" dirty="0">
                <a:solidFill>
                  <a:schemeClr val="tx2"/>
                </a:solidFill>
              </a:rPr>
              <a:t>Prof </a:t>
            </a:r>
            <a:r>
              <a:rPr lang="en-US" sz="1600" dirty="0">
                <a:solidFill>
                  <a:schemeClr val="tx2"/>
                </a:solidFill>
              </a:rPr>
              <a:t>Prashant B Jawade</a:t>
            </a:r>
            <a:endParaRPr lang="en-US" sz="1600" dirty="0">
              <a:solidFill>
                <a:schemeClr val="tx2"/>
              </a:solidFill>
            </a:endParaRPr>
          </a:p>
          <a:p>
            <a:pPr lvl="0" eaLnBrk="1" hangingPunct="1">
              <a:lnSpc>
                <a:spcPct val="80000"/>
              </a:lnSpc>
            </a:pPr>
            <a:r>
              <a:rPr sz="1600" dirty="0">
                <a:solidFill>
                  <a:schemeClr val="tx2"/>
                </a:solidFill>
              </a:rPr>
              <a:t>Dept of CSE</a:t>
            </a:r>
            <a:endParaRPr sz="1600" dirty="0">
              <a:solidFill>
                <a:schemeClr val="tx2"/>
              </a:solidFill>
            </a:endParaRPr>
          </a:p>
          <a:p>
            <a:pPr lvl="0" eaLnBrk="1" hangingPunct="1">
              <a:lnSpc>
                <a:spcPct val="80000"/>
              </a:lnSpc>
            </a:pPr>
            <a:r>
              <a:rPr lang="en-US" sz="1600" dirty="0">
                <a:solidFill>
                  <a:schemeClr val="tx2"/>
                </a:solidFill>
              </a:rPr>
              <a:t>Government College of Engineering, Nagpur</a:t>
            </a:r>
            <a:endParaRPr lang="en-US" sz="1600" dirty="0">
              <a:solidFill>
                <a:schemeClr val="tx2"/>
              </a:solidFill>
            </a:endParaRPr>
          </a:p>
        </p:txBody>
      </p:sp>
      <p:sp>
        <p:nvSpPr>
          <p:cNvPr id="14340" name="Rectangle 7"/>
          <p:cNvSpPr txBox="1">
            <a:spLocks noGrp="1"/>
          </p:cNvSpPr>
          <p:nvPr>
            <p:ph type="sldNum" sz="quarter" idx="12"/>
          </p:nvPr>
        </p:nvSpPr>
        <p:spPr/>
        <p:txBody>
          <a:bodyPr anchor="b" anchorCtr="0"/>
          <a:lstStyle>
            <a:lvl1pPr marL="0" lvl="0" indent="0" algn="ctr" defTabSz="914400" rtl="0" eaLnBrk="0" fontAlgn="base" latinLnBrk="0" hangingPunct="0">
              <a:lnSpc>
                <a:spcPct val="100000"/>
              </a:lnSpc>
              <a:spcBef>
                <a:spcPct val="0"/>
              </a:spcBef>
              <a:spcAft>
                <a:spcPct val="0"/>
              </a:spcAft>
              <a:buNone/>
              <a:defRPr sz="1000" b="0" i="0" u="none" kern="1200" baseline="0">
                <a:solidFill>
                  <a:schemeClr val="tx1"/>
                </a:solidFill>
                <a:latin typeface="Arial" panose="020B0604020202020204" pitchFamily="34" charset="0"/>
              </a:defRPr>
            </a:lvl1pPr>
            <a:lvl2pPr marL="457200" lvl="1"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dirty="0">
                <a:solidFill>
                  <a:srgbClr val="FFFFFF"/>
                </a:solidFill>
              </a:rPr>
            </a:fld>
            <a:endParaRPr lang="en-US" altLang="en-US" dirty="0">
              <a:solidFill>
                <a:srgbClr val="FFFFFF"/>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236220"/>
            <a:ext cx="8710930" cy="5890260"/>
          </a:xfrm>
        </p:spPr>
        <p:txBody>
          <a:bodyPr/>
          <a:lstStyle/>
          <a:p>
            <a:pPr algn="just">
              <a:buFont typeface="Wingdings" panose="05000000000000000000" charset="0"/>
              <a:buChar char="Ø"/>
            </a:pPr>
            <a:r>
              <a:rPr lang="en-US" sz="2000" b="1">
                <a:sym typeface="+mn-ea"/>
              </a:rPr>
              <a:t>Power consumption:</a:t>
            </a:r>
            <a:endParaRPr lang="en-US" sz="2000" b="1">
              <a:sym typeface="+mn-ea"/>
            </a:endParaRPr>
          </a:p>
          <a:p>
            <a:pPr algn="just">
              <a:lnSpc>
                <a:spcPct val="150000"/>
              </a:lnSpc>
            </a:pPr>
            <a:r>
              <a:rPr lang="en-US" sz="2000"/>
              <a:t>Because of increase in storage demands, IT organizations and data centres need larger storage with minimal cost. </a:t>
            </a:r>
            <a:endParaRPr lang="en-US" sz="2000"/>
          </a:p>
          <a:p>
            <a:pPr algn="just">
              <a:lnSpc>
                <a:spcPct val="150000"/>
              </a:lnSpc>
            </a:pPr>
            <a:r>
              <a:rPr lang="en-US" sz="2000"/>
              <a:t>Performance lags with minimal cost but has other expenses like licensing and maintenance. </a:t>
            </a:r>
            <a:endParaRPr lang="en-US" sz="2000"/>
          </a:p>
          <a:p>
            <a:pPr algn="just">
              <a:lnSpc>
                <a:spcPct val="150000"/>
              </a:lnSpc>
            </a:pPr>
            <a:r>
              <a:rPr lang="en-US" sz="2000"/>
              <a:t>other factors such as </a:t>
            </a:r>
            <a:r>
              <a:rPr lang="en-US" sz="2000">
                <a:solidFill>
                  <a:srgbClr val="FF0000"/>
                </a:solidFill>
              </a:rPr>
              <a:t>power consumed by storage devices, cooling </a:t>
            </a:r>
            <a:endParaRPr lang="en-US" sz="2000">
              <a:solidFill>
                <a:srgbClr val="FF0000"/>
              </a:solidFill>
            </a:endParaRPr>
          </a:p>
          <a:p>
            <a:pPr marL="0" indent="0" algn="just">
              <a:lnSpc>
                <a:spcPct val="150000"/>
              </a:lnSpc>
              <a:buNone/>
            </a:pPr>
            <a:r>
              <a:rPr lang="en-US" sz="2000">
                <a:solidFill>
                  <a:srgbClr val="FF0000"/>
                </a:solidFill>
              </a:rPr>
              <a:t>     systems, man power for managing it and space for data centres are to </a:t>
            </a:r>
            <a:endParaRPr lang="en-US" sz="2000">
              <a:solidFill>
                <a:srgbClr val="FF0000"/>
              </a:solidFill>
            </a:endParaRPr>
          </a:p>
          <a:p>
            <a:pPr marL="0" indent="0" algn="just">
              <a:lnSpc>
                <a:spcPct val="150000"/>
              </a:lnSpc>
              <a:buNone/>
            </a:pPr>
            <a:r>
              <a:rPr lang="en-US" sz="2000">
                <a:solidFill>
                  <a:srgbClr val="FF0000"/>
                </a:solidFill>
              </a:rPr>
              <a:t>     be considered.</a:t>
            </a:r>
            <a:endParaRPr lang="en-US" sz="2000">
              <a:solidFill>
                <a:srgbClr val="FF0000"/>
              </a:solidFill>
            </a:endParaRPr>
          </a:p>
          <a:p>
            <a:pPr algn="just">
              <a:lnSpc>
                <a:spcPct val="150000"/>
              </a:lnSpc>
            </a:pPr>
            <a:endParaRPr lang="en-US" sz="200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158115"/>
            <a:ext cx="8356600" cy="396240"/>
          </a:xfrm>
        </p:spPr>
        <p:txBody>
          <a:bodyPr/>
          <a:lstStyle/>
          <a:p>
            <a:r>
              <a:rPr lang="en-US" sz="2400" b="1"/>
              <a:t>FILE SYSTEMS</a:t>
            </a:r>
            <a:endParaRPr lang="en-US" sz="2400" b="1"/>
          </a:p>
        </p:txBody>
      </p:sp>
      <p:sp>
        <p:nvSpPr>
          <p:cNvPr id="3" name="Content Placeholder 2"/>
          <p:cNvSpPr>
            <a:spLocks noGrp="1"/>
          </p:cNvSpPr>
          <p:nvPr>
            <p:ph idx="1"/>
          </p:nvPr>
        </p:nvSpPr>
        <p:spPr>
          <a:xfrm>
            <a:off x="81280" y="680085"/>
            <a:ext cx="8957945" cy="6099810"/>
          </a:xfrm>
        </p:spPr>
        <p:txBody>
          <a:bodyPr/>
          <a:lstStyle/>
          <a:p>
            <a:pPr algn="just"/>
            <a:r>
              <a:rPr lang="en-US" sz="2000"/>
              <a:t>A file system is a structure used in computer to store data on a hard disk. </a:t>
            </a:r>
            <a:endParaRPr lang="en-US" sz="2000"/>
          </a:p>
          <a:p>
            <a:pPr algn="just"/>
            <a:r>
              <a:rPr lang="en-US" sz="2000"/>
              <a:t>When we install a new hard disk, we need to partition and format it using a file system before storing data. </a:t>
            </a:r>
            <a:endParaRPr lang="en-US" sz="2000"/>
          </a:p>
          <a:p>
            <a:pPr algn="just"/>
            <a:r>
              <a:rPr lang="en-US" sz="2000"/>
              <a:t>There are three file systems in use in Windows OS; they are NTFS, FAT32 and rarely-used FAT.</a:t>
            </a:r>
            <a:endParaRPr lang="en-US" sz="2000"/>
          </a:p>
          <a:p>
            <a:pPr marL="0" indent="0" algn="just">
              <a:buNone/>
            </a:pPr>
            <a:r>
              <a:rPr lang="en-US" sz="2000" b="1"/>
              <a:t>Cloud File System:</a:t>
            </a:r>
            <a:endParaRPr lang="en-US" sz="2000" b="1"/>
          </a:p>
          <a:p>
            <a:pPr marL="0" indent="0" algn="just">
              <a:lnSpc>
                <a:spcPct val="150000"/>
              </a:lnSpc>
              <a:buNone/>
            </a:pPr>
            <a:r>
              <a:rPr lang="en-US" sz="2000"/>
              <a:t>In cloud file systems, the considerations are:</a:t>
            </a:r>
            <a:endParaRPr lang="en-US" sz="2000"/>
          </a:p>
          <a:p>
            <a:pPr algn="just">
              <a:lnSpc>
                <a:spcPct val="150000"/>
              </a:lnSpc>
              <a:buFont typeface="Wingdings" panose="05000000000000000000" charset="0"/>
              <a:buChar char="Ø"/>
            </a:pPr>
            <a:r>
              <a:rPr lang="en-US" sz="2000"/>
              <a:t>It must sustain basic file system functionality. </a:t>
            </a:r>
            <a:endParaRPr lang="en-US" sz="2000"/>
          </a:p>
          <a:p>
            <a:pPr algn="just">
              <a:lnSpc>
                <a:spcPct val="150000"/>
              </a:lnSpc>
              <a:buFont typeface="Wingdings" panose="05000000000000000000" charset="0"/>
              <a:buChar char="Ø"/>
            </a:pPr>
            <a:r>
              <a:rPr lang="en-US" sz="2000"/>
              <a:t>It should be an open source. </a:t>
            </a:r>
            <a:endParaRPr lang="en-US" sz="2000"/>
          </a:p>
          <a:p>
            <a:pPr algn="just">
              <a:lnSpc>
                <a:spcPct val="150000"/>
              </a:lnSpc>
              <a:buFont typeface="Wingdings" panose="05000000000000000000" charset="0"/>
              <a:buChar char="Ø"/>
            </a:pPr>
            <a:r>
              <a:rPr lang="en-US" sz="2000"/>
              <a:t>It should be grown-up enough that users will at least think about trusting their data to it. It should be shared, i.e., available over a network. </a:t>
            </a:r>
            <a:endParaRPr lang="en-US" sz="2000"/>
          </a:p>
          <a:p>
            <a:pPr algn="just">
              <a:lnSpc>
                <a:spcPct val="150000"/>
              </a:lnSpc>
              <a:buFont typeface="Wingdings" panose="05000000000000000000" charset="0"/>
              <a:buChar char="Ø"/>
            </a:pPr>
            <a:r>
              <a:rPr lang="en-US" sz="2000"/>
              <a:t>It should be paralleling scalable.</a:t>
            </a:r>
            <a:endParaRPr lang="en-US" sz="2000"/>
          </a:p>
          <a:p>
            <a:pPr algn="just">
              <a:lnSpc>
                <a:spcPct val="150000"/>
              </a:lnSpc>
              <a:buFont typeface="Wingdings" panose="05000000000000000000" charset="0"/>
              <a:buChar char="Ø"/>
            </a:pPr>
            <a:r>
              <a:rPr lang="en-US" sz="2000"/>
              <a:t>It should provide honest data protection, still on commodity hardware with only internal storage.</a:t>
            </a:r>
            <a:endParaRPr lang="en-US" sz="2000"/>
          </a:p>
          <a:p>
            <a:pPr algn="just">
              <a:lnSpc>
                <a:spcPct val="150000"/>
              </a:lnSpc>
              <a:buFont typeface="Wingdings" panose="05000000000000000000" charset="0"/>
              <a:buChar char="Ø"/>
            </a:pPr>
            <a:endParaRPr lang="en-US"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135" y="162560"/>
            <a:ext cx="8495665" cy="6366510"/>
          </a:xfrm>
        </p:spPr>
        <p:txBody>
          <a:bodyPr/>
          <a:lstStyle/>
          <a:p>
            <a:pPr algn="just"/>
            <a:r>
              <a:rPr lang="en-US" sz="2400"/>
              <a:t>I</a:t>
            </a:r>
            <a:r>
              <a:rPr lang="en-US" sz="2000"/>
              <a:t>n cloud storage, systems host or consumers can find only corruption or loss of data from their service provider’s report, when a system failure occurs.</a:t>
            </a:r>
            <a:endParaRPr lang="en-US" sz="2000"/>
          </a:p>
          <a:p>
            <a:pPr algn="just"/>
            <a:r>
              <a:rPr lang="en-US" sz="2000"/>
              <a:t> This consumer–provider gap creates business risk and complicates compliance SLAs.</a:t>
            </a:r>
            <a:endParaRPr lang="en-US" sz="2000"/>
          </a:p>
          <a:p>
            <a:pPr algn="just"/>
            <a:r>
              <a:rPr lang="en-US" sz="2000">
                <a:solidFill>
                  <a:srgbClr val="FF0000"/>
                </a:solidFill>
              </a:rPr>
              <a:t>A cloud file system should be scalable enough to adopt large organizations file systems under different workloads with good performance requirements.</a:t>
            </a:r>
            <a:endParaRPr lang="en-US" sz="2000">
              <a:solidFill>
                <a:srgbClr val="FF0000"/>
              </a:solidFill>
            </a:endParaRPr>
          </a:p>
          <a:p>
            <a:pPr algn="just"/>
            <a:r>
              <a:rPr lang="en-US" sz="2000"/>
              <a:t> Cloud file systems should have high throughputs then local file systems.</a:t>
            </a:r>
            <a:endParaRPr lang="en-US" sz="2000"/>
          </a:p>
          <a:p>
            <a:pPr algn="just"/>
            <a:r>
              <a:rPr lang="en-US" sz="2000"/>
              <a:t> Cloud file system should have minimal operation latency. </a:t>
            </a:r>
            <a:endParaRPr lang="en-US" sz="2000"/>
          </a:p>
          <a:p>
            <a:pPr algn="just"/>
            <a:r>
              <a:rPr lang="en-US" sz="2000"/>
              <a:t>The system should also be scalable to multiple hosts operating in parallel.</a:t>
            </a:r>
            <a:endParaRPr lang="en-US" sz="2000"/>
          </a:p>
          <a:p>
            <a:pPr algn="just"/>
            <a:r>
              <a:rPr lang="en-US" sz="2000"/>
              <a:t>Transparency and backwards compatibility is important to facilitate migration to the cloud with less effort.</a:t>
            </a:r>
            <a:endParaRPr lang="en-US" sz="2000"/>
          </a:p>
          <a:p>
            <a:pPr algn="just"/>
            <a:r>
              <a:rPr lang="en-US" sz="1800"/>
              <a:t>Following are some of the cloud fi le systems.</a:t>
            </a:r>
            <a:endParaRPr lang="en-US" sz="1800"/>
          </a:p>
          <a:p>
            <a:pPr marL="0" indent="0" algn="just">
              <a:buNone/>
            </a:pPr>
            <a:r>
              <a:rPr lang="en-US" sz="1800"/>
              <a:t>    1Ghost File System 2.Gluster File System      3.Hadoop File System</a:t>
            </a:r>
            <a:endParaRPr lang="en-US" sz="1800"/>
          </a:p>
          <a:p>
            <a:pPr marL="0" indent="0" algn="just">
              <a:buNone/>
            </a:pPr>
            <a:r>
              <a:rPr lang="en-US" sz="1800"/>
              <a:t>     4.XtreemFS       5.Kosmos File System  6. CloudFS</a:t>
            </a:r>
            <a:endParaRPr lang="en-US"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40" y="105410"/>
            <a:ext cx="8582660" cy="389890"/>
          </a:xfrm>
        </p:spPr>
        <p:txBody>
          <a:bodyPr/>
          <a:lstStyle/>
          <a:p>
            <a:pPr algn="l"/>
            <a:r>
              <a:rPr lang="en-US" sz="2000" b="1"/>
              <a:t>Ghost File System</a:t>
            </a:r>
            <a:endParaRPr lang="en-US" sz="2000" b="1"/>
          </a:p>
        </p:txBody>
      </p:sp>
      <p:sp>
        <p:nvSpPr>
          <p:cNvPr id="3" name="Content Placeholder 2"/>
          <p:cNvSpPr>
            <a:spLocks noGrp="1"/>
          </p:cNvSpPr>
          <p:nvPr>
            <p:ph idx="1"/>
          </p:nvPr>
        </p:nvSpPr>
        <p:spPr>
          <a:xfrm>
            <a:off x="50800" y="495300"/>
            <a:ext cx="9013190" cy="6304915"/>
          </a:xfrm>
        </p:spPr>
        <p:txBody>
          <a:bodyPr/>
          <a:lstStyle/>
          <a:p>
            <a:pPr algn="just"/>
            <a:r>
              <a:rPr lang="en-US" sz="2000" dirty="0"/>
              <a:t>Ghost cloud file system is used in </a:t>
            </a:r>
            <a:r>
              <a:rPr lang="en-US" sz="2000" dirty="0">
                <a:solidFill>
                  <a:srgbClr val="FF0000"/>
                </a:solidFill>
              </a:rPr>
              <a:t>Amazon Web Services (AWS). </a:t>
            </a:r>
            <a:endParaRPr lang="en-US" sz="2000" dirty="0">
              <a:solidFill>
                <a:srgbClr val="FF0000"/>
              </a:solidFill>
            </a:endParaRPr>
          </a:p>
          <a:p>
            <a:pPr algn="just"/>
            <a:r>
              <a:rPr lang="en-US" sz="2000" dirty="0"/>
              <a:t>It gives high redundant elastic mountable, cost-effective and standards-based file system. </a:t>
            </a:r>
            <a:endParaRPr lang="en-US" sz="2000" dirty="0"/>
          </a:p>
          <a:p>
            <a:pPr algn="just"/>
            <a:r>
              <a:rPr lang="en-US" sz="2000" dirty="0"/>
              <a:t>A fully featured scalable and stable cloud file systems is provided by ghost cloud file system. GFS (Ghost File System) run over Amazon’s S3, EC2 and SimpleDB web services.</a:t>
            </a:r>
            <a:endParaRPr lang="en-US" sz="2000" dirty="0"/>
          </a:p>
          <a:p>
            <a:pPr algn="just"/>
            <a:r>
              <a:rPr lang="en-US" sz="2000" dirty="0"/>
              <a:t> When using GFS, </a:t>
            </a:r>
            <a:r>
              <a:rPr lang="en-US" sz="2000" dirty="0">
                <a:solidFill>
                  <a:srgbClr val="FF0000"/>
                </a:solidFill>
              </a:rPr>
              <a:t>user can have complete  control of the data and can be accessed as a standard network disk drive.</a:t>
            </a:r>
            <a:endParaRPr lang="en-US" sz="2000" dirty="0">
              <a:solidFill>
                <a:srgbClr val="FF0000"/>
              </a:solidFill>
            </a:endParaRPr>
          </a:p>
          <a:p>
            <a:pPr algn="just"/>
            <a:r>
              <a:rPr lang="en-US" sz="2000" b="1" dirty="0"/>
              <a:t>Benefits of Ghost CFS</a:t>
            </a:r>
            <a:endParaRPr lang="en-US" sz="2000" b="1" dirty="0"/>
          </a:p>
          <a:p>
            <a:pPr algn="just">
              <a:buFont typeface="Wingdings" panose="05000000000000000000" charset="0"/>
              <a:buChar char="Ø"/>
            </a:pPr>
            <a:r>
              <a:rPr lang="en-US" sz="2000" b="1" dirty="0"/>
              <a:t>Elastic and cost efficient:</a:t>
            </a:r>
            <a:r>
              <a:rPr lang="en-US" sz="2000" dirty="0"/>
              <a:t> Pay for what you use from 1 GB to hundreds of terabytes.</a:t>
            </a:r>
            <a:endParaRPr lang="en-US" sz="2000" dirty="0"/>
          </a:p>
          <a:p>
            <a:pPr algn="just">
              <a:buFont typeface="Wingdings" panose="05000000000000000000" charset="0"/>
              <a:buChar char="Ø"/>
            </a:pPr>
            <a:r>
              <a:rPr lang="en-US" sz="2000" b="1" dirty="0"/>
              <a:t>Multi-region redundancy: </a:t>
            </a:r>
            <a:r>
              <a:rPr lang="en-US" sz="2000" dirty="0"/>
              <a:t>Aiming to take advantage of AWS’s 99.99% availability</a:t>
            </a:r>
            <a:endParaRPr lang="en-US" sz="2000" dirty="0"/>
          </a:p>
          <a:p>
            <a:pPr algn="just">
              <a:buFont typeface="Wingdings" panose="05000000000000000000" charset="0"/>
              <a:buChar char="Ø"/>
            </a:pPr>
            <a:r>
              <a:rPr lang="en-US" sz="2000" b="1" dirty="0"/>
              <a:t>Highly secure:</a:t>
            </a:r>
            <a:r>
              <a:rPr lang="en-US" sz="2000" dirty="0"/>
              <a:t> Uses your own AWS account (ghost cannot access your data).</a:t>
            </a:r>
            <a:endParaRPr lang="en-US" sz="2000" dirty="0"/>
          </a:p>
          <a:p>
            <a:pPr algn="just">
              <a:buFont typeface="Wingdings" panose="05000000000000000000" charset="0"/>
              <a:buChar char="Ø"/>
            </a:pPr>
            <a:r>
              <a:rPr lang="en-US" sz="2000" b="1" dirty="0"/>
              <a:t>No administration: </a:t>
            </a:r>
            <a:r>
              <a:rPr lang="en-US" sz="2000" dirty="0"/>
              <a:t>Scales elastically with built in redundancy—no provisioning or backup.</a:t>
            </a:r>
            <a:endParaRPr lang="en-US" sz="2000" dirty="0"/>
          </a:p>
          <a:p>
            <a:pPr algn="just">
              <a:buFont typeface="Wingdings" panose="05000000000000000000" charset="0"/>
              <a:buChar char="Ø"/>
            </a:pPr>
            <a:r>
              <a:rPr lang="en-US" sz="2000" b="1" dirty="0" err="1"/>
              <a:t>Aywhere</a:t>
            </a:r>
            <a:r>
              <a:rPr lang="en-US" sz="2000" b="1" dirty="0"/>
              <a:t>:</a:t>
            </a:r>
            <a:r>
              <a:rPr lang="en-US" sz="2000" dirty="0"/>
              <a:t> Mount on a server or client or access files via a web page or from a mobile phone</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040" y="59055"/>
            <a:ext cx="8863965" cy="6697980"/>
          </a:xfrm>
        </p:spPr>
        <p:txBody>
          <a:bodyPr/>
          <a:lstStyle/>
          <a:p>
            <a:pPr algn="just"/>
            <a:r>
              <a:rPr lang="en-US" sz="2000" b="1"/>
              <a:t>Features of Ghost CFS</a:t>
            </a:r>
            <a:endParaRPr lang="en-US" sz="2000" b="1"/>
          </a:p>
          <a:p>
            <a:pPr algn="just">
              <a:lnSpc>
                <a:spcPct val="150000"/>
              </a:lnSpc>
              <a:buFont typeface="Wingdings" panose="05000000000000000000" charset="0"/>
              <a:buChar char="Ø"/>
            </a:pPr>
            <a:r>
              <a:rPr lang="en-US" sz="2000"/>
              <a:t>Mature elastic file system in the cloud.</a:t>
            </a:r>
            <a:endParaRPr lang="en-US" sz="2000"/>
          </a:p>
          <a:p>
            <a:pPr algn="just">
              <a:lnSpc>
                <a:spcPct val="150000"/>
              </a:lnSpc>
              <a:buFont typeface="Wingdings" panose="05000000000000000000" charset="0"/>
              <a:buChar char="Ø"/>
            </a:pPr>
            <a:r>
              <a:rPr lang="en-US" sz="2000"/>
              <a:t>All files and metadata duplicated across multiple AWS availability regions.</a:t>
            </a:r>
            <a:endParaRPr lang="en-US" sz="2000"/>
          </a:p>
          <a:p>
            <a:pPr algn="just">
              <a:lnSpc>
                <a:spcPct val="150000"/>
              </a:lnSpc>
              <a:buFont typeface="Wingdings" panose="05000000000000000000" charset="0"/>
              <a:buChar char="Ø"/>
            </a:pPr>
            <a:r>
              <a:rPr lang="en-US" sz="2000"/>
              <a:t>WebDav for standard mounting on any Linux, Windows or Mac server or client in the world.</a:t>
            </a:r>
            <a:endParaRPr lang="en-US" sz="2000"/>
          </a:p>
          <a:p>
            <a:pPr algn="just">
              <a:lnSpc>
                <a:spcPct val="150000"/>
              </a:lnSpc>
              <a:buFont typeface="Wingdings" panose="05000000000000000000" charset="0"/>
              <a:buChar char="Ø"/>
            </a:pPr>
            <a:r>
              <a:rPr lang="en-US" sz="2000"/>
              <a:t> FTP access.</a:t>
            </a:r>
            <a:endParaRPr lang="en-US" sz="2000"/>
          </a:p>
          <a:p>
            <a:pPr algn="just">
              <a:lnSpc>
                <a:spcPct val="150000"/>
              </a:lnSpc>
              <a:buFont typeface="Wingdings" panose="05000000000000000000" charset="0"/>
              <a:buChar char="Ø"/>
            </a:pPr>
            <a:r>
              <a:rPr lang="en-US" sz="2000"/>
              <a:t> </a:t>
            </a:r>
            <a:r>
              <a:rPr lang="en-US" sz="2000">
                <a:solidFill>
                  <a:srgbClr val="FF0000"/>
                </a:solidFill>
              </a:rPr>
              <a:t>Web interface for user management and for file upload/download.</a:t>
            </a:r>
            <a:endParaRPr lang="en-US" sz="2000"/>
          </a:p>
          <a:p>
            <a:pPr algn="just">
              <a:lnSpc>
                <a:spcPct val="150000"/>
              </a:lnSpc>
              <a:buFont typeface="Wingdings" panose="05000000000000000000" charset="0"/>
              <a:buChar char="Ø"/>
            </a:pPr>
            <a:r>
              <a:rPr lang="en-US" sz="2000"/>
              <a:t> File name search.</a:t>
            </a:r>
            <a:endParaRPr lang="en-US" sz="2000"/>
          </a:p>
          <a:p>
            <a:pPr algn="just">
              <a:lnSpc>
                <a:spcPct val="150000"/>
              </a:lnSpc>
              <a:buFont typeface="Wingdings" panose="05000000000000000000" charset="0"/>
              <a:buChar char="Ø"/>
            </a:pPr>
            <a:r>
              <a:rPr lang="en-US" sz="2000"/>
              <a:t> Side-loading of files from torrent and from URL.</a:t>
            </a:r>
            <a:endParaRPr lang="en-US"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5" y="138430"/>
            <a:ext cx="8608695" cy="300990"/>
          </a:xfrm>
        </p:spPr>
        <p:txBody>
          <a:bodyPr/>
          <a:lstStyle/>
          <a:p>
            <a:pPr algn="l"/>
            <a:r>
              <a:rPr lang="en-US" sz="2000" b="1"/>
              <a:t>2.Gluster File System:</a:t>
            </a:r>
            <a:endParaRPr lang="en-US" sz="2000" b="1"/>
          </a:p>
        </p:txBody>
      </p:sp>
      <p:sp>
        <p:nvSpPr>
          <p:cNvPr id="3" name="Content Placeholder 2"/>
          <p:cNvSpPr>
            <a:spLocks noGrp="1"/>
          </p:cNvSpPr>
          <p:nvPr>
            <p:ph idx="1"/>
          </p:nvPr>
        </p:nvSpPr>
        <p:spPr>
          <a:xfrm>
            <a:off x="121920" y="532765"/>
            <a:ext cx="8865870" cy="6213475"/>
          </a:xfrm>
        </p:spPr>
        <p:txBody>
          <a:bodyPr/>
          <a:lstStyle/>
          <a:p>
            <a:pPr algn="just">
              <a:lnSpc>
                <a:spcPct val="150000"/>
              </a:lnSpc>
            </a:pPr>
            <a:r>
              <a:rPr lang="en-US" sz="1800"/>
              <a:t>GlusterFS </a:t>
            </a:r>
            <a:r>
              <a:rPr lang="en-US" sz="1800">
                <a:solidFill>
                  <a:srgbClr val="FF0000"/>
                </a:solidFill>
              </a:rPr>
              <a:t>is an open source, distributed file system capable of handling multiple clients and large data. </a:t>
            </a:r>
            <a:endParaRPr lang="en-US" sz="1800"/>
          </a:p>
          <a:p>
            <a:pPr algn="just">
              <a:lnSpc>
                <a:spcPct val="150000"/>
              </a:lnSpc>
            </a:pPr>
            <a:r>
              <a:rPr lang="en-US" sz="1800"/>
              <a:t>GlusterFS clusters storage devices over network, aggregating disk and memory resources and managing data as a single unit. </a:t>
            </a:r>
            <a:endParaRPr lang="en-US" sz="1800"/>
          </a:p>
          <a:p>
            <a:pPr algn="just">
              <a:lnSpc>
                <a:spcPct val="150000"/>
              </a:lnSpc>
            </a:pPr>
            <a:r>
              <a:rPr lang="en-US" sz="1800"/>
              <a:t>GlusterFS is based on a stackable user space design and delivers good performance for even heavier workloads.</a:t>
            </a:r>
            <a:endParaRPr lang="en-US" sz="1800"/>
          </a:p>
          <a:p>
            <a:pPr algn="just">
              <a:lnSpc>
                <a:spcPct val="150000"/>
              </a:lnSpc>
            </a:pPr>
            <a:r>
              <a:rPr lang="en-US" sz="1800"/>
              <a:t>GlusterFS supports clients with valid IP address in network. </a:t>
            </a:r>
            <a:endParaRPr lang="en-US" sz="1800"/>
          </a:p>
          <a:p>
            <a:pPr algn="just">
              <a:lnSpc>
                <a:spcPct val="150000"/>
              </a:lnSpc>
            </a:pPr>
            <a:r>
              <a:rPr lang="en-US" sz="1800">
                <a:solidFill>
                  <a:srgbClr val="FF0000"/>
                </a:solidFill>
              </a:rPr>
              <a:t>Users no longer locked with legacy storage platforms which are costly and monolithic.</a:t>
            </a:r>
            <a:endParaRPr lang="en-US" sz="1800">
              <a:solidFill>
                <a:srgbClr val="FF0000"/>
              </a:solidFill>
            </a:endParaRPr>
          </a:p>
          <a:p>
            <a:pPr algn="just">
              <a:lnSpc>
                <a:spcPct val="150000"/>
              </a:lnSpc>
            </a:pPr>
            <a:r>
              <a:rPr lang="en-US" sz="1800"/>
              <a:t>GlusterFS gives users the ability to deploy scale-out, virtualized storage, centrally managed pool of storage.</a:t>
            </a:r>
            <a:endParaRPr lang="en-US" sz="1800"/>
          </a:p>
          <a:p>
            <a:pPr algn="just">
              <a:lnSpc>
                <a:spcPct val="150000"/>
              </a:lnSpc>
            </a:pPr>
            <a:r>
              <a:rPr lang="en-US" sz="1800">
                <a:solidFill>
                  <a:srgbClr val="FF0000"/>
                </a:solidFill>
              </a:rPr>
              <a:t>Attributes of GlusterFS include scalability and performance, high availability, global namespace, elastic hash algorithm, elastic volume manager, gluster console manager, and standards-based.</a:t>
            </a:r>
            <a:endParaRPr lang="en-US" sz="180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5" y="122555"/>
            <a:ext cx="8574405" cy="338455"/>
          </a:xfrm>
        </p:spPr>
        <p:txBody>
          <a:bodyPr/>
          <a:lstStyle/>
          <a:p>
            <a:pPr algn="l"/>
            <a:r>
              <a:rPr lang="en-US" sz="2000" b="1"/>
              <a:t>Hadoop File System</a:t>
            </a:r>
            <a:endParaRPr lang="en-US" sz="2000" b="1"/>
          </a:p>
        </p:txBody>
      </p:sp>
      <p:sp>
        <p:nvSpPr>
          <p:cNvPr id="3" name="Content Placeholder 2"/>
          <p:cNvSpPr>
            <a:spLocks noGrp="1"/>
          </p:cNvSpPr>
          <p:nvPr>
            <p:ph idx="1"/>
          </p:nvPr>
        </p:nvSpPr>
        <p:spPr>
          <a:xfrm>
            <a:off x="156210" y="514985"/>
            <a:ext cx="8829040" cy="6092825"/>
          </a:xfrm>
        </p:spPr>
        <p:txBody>
          <a:bodyPr/>
          <a:lstStyle/>
          <a:p>
            <a:pPr algn="just"/>
            <a:r>
              <a:rPr lang="en-US" sz="2000"/>
              <a:t>A distributed file system designed to run on commodity hardware is known as Hadoop Distributed </a:t>
            </a:r>
            <a:endParaRPr lang="en-US" sz="2000"/>
          </a:p>
          <a:p>
            <a:pPr algn="just"/>
            <a:r>
              <a:rPr lang="en-US" sz="2000"/>
              <a:t>File System (HDFS). In HDFS, files are stored in</a:t>
            </a:r>
            <a:r>
              <a:rPr lang="en-US" sz="2000">
                <a:solidFill>
                  <a:srgbClr val="FF0000"/>
                </a:solidFill>
              </a:rPr>
              <a:t> blocks ranging from 64 MB to 1024 MB. </a:t>
            </a:r>
            <a:endParaRPr lang="en-US" sz="2000">
              <a:solidFill>
                <a:srgbClr val="FF0000"/>
              </a:solidFill>
            </a:endParaRPr>
          </a:p>
          <a:p>
            <a:pPr algn="just"/>
            <a:r>
              <a:rPr lang="en-US" sz="2000"/>
              <a:t>The default size is 64 MB. </a:t>
            </a:r>
            <a:endParaRPr lang="en-US" sz="2000"/>
          </a:p>
          <a:p>
            <a:pPr algn="just"/>
            <a:r>
              <a:rPr lang="en-US" sz="2000"/>
              <a:t>The blocks will be </a:t>
            </a:r>
            <a:r>
              <a:rPr lang="en-US" sz="2000">
                <a:solidFill>
                  <a:srgbClr val="FF0000"/>
                </a:solidFill>
              </a:rPr>
              <a:t>distributed across the cluster and replicated for fault tolerance.</a:t>
            </a:r>
            <a:endParaRPr lang="en-US" sz="2000">
              <a:solidFill>
                <a:srgbClr val="FF0000"/>
              </a:solidFill>
            </a:endParaRPr>
          </a:p>
          <a:p>
            <a:pPr marL="0" indent="0" algn="just">
              <a:buNone/>
            </a:pPr>
            <a:endParaRPr lang="en-US" sz="2000">
              <a:solidFill>
                <a:srgbClr val="FF0000"/>
              </a:solidFill>
            </a:endParaRPr>
          </a:p>
          <a:p>
            <a:pPr marL="0" indent="0" algn="just">
              <a:buNone/>
            </a:pPr>
            <a:r>
              <a:rPr lang="en-US" sz="2000" b="1"/>
              <a:t>XtreemFS: A Distributed and Replicated File System</a:t>
            </a:r>
            <a:endParaRPr lang="en-US" sz="2000" b="1"/>
          </a:p>
          <a:p>
            <a:pPr algn="just">
              <a:lnSpc>
                <a:spcPct val="150000"/>
              </a:lnSpc>
              <a:buFont typeface="Arial" panose="020B0604020202020204" pitchFamily="34" charset="0"/>
              <a:buChar char="•"/>
            </a:pPr>
            <a:r>
              <a:rPr lang="en-US" sz="2000">
                <a:solidFill>
                  <a:srgbClr val="FF0000"/>
                </a:solidFill>
              </a:rPr>
              <a:t>XtreemFS is a distributed, replicated and open source</a:t>
            </a:r>
            <a:r>
              <a:rPr lang="en-US" sz="2000"/>
              <a:t>. </a:t>
            </a:r>
            <a:endParaRPr lang="en-US" sz="2000"/>
          </a:p>
          <a:p>
            <a:pPr algn="just">
              <a:lnSpc>
                <a:spcPct val="150000"/>
              </a:lnSpc>
              <a:buFont typeface="Arial" panose="020B0604020202020204" pitchFamily="34" charset="0"/>
              <a:buChar char="•"/>
            </a:pPr>
            <a:r>
              <a:rPr lang="en-US" sz="2000"/>
              <a:t>XtreemFS allows users to mount and access files via WWW. </a:t>
            </a:r>
            <a:endParaRPr lang="en-US" sz="2000"/>
          </a:p>
          <a:p>
            <a:pPr algn="just">
              <a:lnSpc>
                <a:spcPct val="150000"/>
              </a:lnSpc>
              <a:buFont typeface="Arial" panose="020B0604020202020204" pitchFamily="34" charset="0"/>
              <a:buChar char="•"/>
            </a:pPr>
            <a:r>
              <a:rPr lang="en-US" sz="2000">
                <a:solidFill>
                  <a:srgbClr val="FF0000"/>
                </a:solidFill>
              </a:rPr>
              <a:t>Engaging XtreemFS a user can replicate the files across data centres to </a:t>
            </a:r>
            <a:endParaRPr lang="en-US" sz="2000">
              <a:solidFill>
                <a:srgbClr val="FF0000"/>
              </a:solidFill>
            </a:endParaRPr>
          </a:p>
          <a:p>
            <a:pPr marL="0" indent="0" algn="just">
              <a:lnSpc>
                <a:spcPct val="150000"/>
              </a:lnSpc>
              <a:buFont typeface="Arial" panose="020B0604020202020204" pitchFamily="34" charset="0"/>
              <a:buNone/>
            </a:pPr>
            <a:r>
              <a:rPr lang="en-US" sz="2000">
                <a:solidFill>
                  <a:srgbClr val="FF0000"/>
                </a:solidFill>
              </a:rPr>
              <a:t>     reduce network congestion, latency and increase data availability.</a:t>
            </a:r>
            <a:endParaRPr lang="en-US" sz="2000">
              <a:solidFill>
                <a:srgbClr val="FF0000"/>
              </a:solidFill>
            </a:endParaRPr>
          </a:p>
          <a:p>
            <a:pPr algn="just">
              <a:lnSpc>
                <a:spcPct val="150000"/>
              </a:lnSpc>
              <a:buFont typeface="Arial" panose="020B0604020202020204" pitchFamily="34" charset="0"/>
              <a:buChar char="•"/>
            </a:pPr>
            <a:r>
              <a:rPr lang="en-US" sz="2000"/>
              <a:t>Installing XtreemFS is quite easy, but replicating the files is bit difficult.</a:t>
            </a:r>
            <a:endParaRPr lang="en-US" sz="2000"/>
          </a:p>
          <a:p>
            <a:pPr algn="just">
              <a:lnSpc>
                <a:spcPct val="150000"/>
              </a:lnSpc>
              <a:buNone/>
            </a:pPr>
            <a:endParaRPr lang="en-US"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 y="147320"/>
            <a:ext cx="8582025" cy="256540"/>
          </a:xfrm>
        </p:spPr>
        <p:txBody>
          <a:bodyPr/>
          <a:lstStyle/>
          <a:p>
            <a:pPr algn="l"/>
            <a:r>
              <a:rPr lang="en-US" sz="2000" b="1"/>
              <a:t>Kosmos File System:</a:t>
            </a:r>
            <a:endParaRPr lang="en-US" sz="2000" b="1"/>
          </a:p>
        </p:txBody>
      </p:sp>
      <p:sp>
        <p:nvSpPr>
          <p:cNvPr id="3" name="Content Placeholder 2"/>
          <p:cNvSpPr>
            <a:spLocks noGrp="1"/>
          </p:cNvSpPr>
          <p:nvPr>
            <p:ph idx="1"/>
          </p:nvPr>
        </p:nvSpPr>
        <p:spPr>
          <a:xfrm>
            <a:off x="105410" y="491490"/>
            <a:ext cx="8764905" cy="6192520"/>
          </a:xfrm>
        </p:spPr>
        <p:txBody>
          <a:bodyPr/>
          <a:lstStyle/>
          <a:p>
            <a:pPr algn="just"/>
            <a:r>
              <a:rPr lang="en-US" sz="2000"/>
              <a:t>Kosmos Distributed File System (KFS) </a:t>
            </a:r>
            <a:r>
              <a:rPr lang="en-US" sz="2000">
                <a:solidFill>
                  <a:srgbClr val="FF0000"/>
                </a:solidFill>
              </a:rPr>
              <a:t>gives high performance with availability and reliability. </a:t>
            </a:r>
            <a:endParaRPr lang="en-US" sz="2000">
              <a:solidFill>
                <a:srgbClr val="FF0000"/>
              </a:solidFill>
            </a:endParaRPr>
          </a:p>
          <a:p>
            <a:pPr algn="just"/>
            <a:r>
              <a:rPr lang="en-US" sz="2000"/>
              <a:t>For example, search engines, data mining, grid computing, etc.</a:t>
            </a:r>
            <a:endParaRPr lang="en-US" sz="2000"/>
          </a:p>
          <a:p>
            <a:pPr algn="just"/>
            <a:r>
              <a:rPr lang="en-US" sz="2000"/>
              <a:t>It is deployed in C++ using standard system components such as STL(Standard Template Library) , boost libraries, log4cpp. </a:t>
            </a:r>
            <a:endParaRPr lang="en-US" sz="2000"/>
          </a:p>
          <a:p>
            <a:pPr algn="just"/>
            <a:r>
              <a:rPr lang="en-US" sz="2000"/>
              <a:t>KFS is incorporated with Hadoop and Hypertable.</a:t>
            </a:r>
            <a:endParaRPr lang="en-US" sz="2000"/>
          </a:p>
          <a:p>
            <a:pPr marL="0" indent="0" algn="just">
              <a:buNone/>
            </a:pPr>
            <a:endParaRPr lang="en-US" sz="2000"/>
          </a:p>
          <a:p>
            <a:pPr marL="0" indent="0" algn="just">
              <a:buNone/>
            </a:pPr>
            <a:r>
              <a:rPr lang="en-US" sz="2000" b="1"/>
              <a:t>CloudFS:</a:t>
            </a:r>
            <a:endParaRPr lang="en-US" sz="2000" b="1"/>
          </a:p>
          <a:p>
            <a:pPr algn="just">
              <a:buFont typeface="Arial" panose="020B0604020202020204" pitchFamily="34" charset="0"/>
              <a:buChar char="•"/>
            </a:pPr>
            <a:r>
              <a:rPr lang="en-US" sz="2000"/>
              <a:t>CloudFS is a distributed file system to solve problems when file system is itself provided as a service.</a:t>
            </a:r>
            <a:endParaRPr lang="en-US" sz="2000"/>
          </a:p>
          <a:p>
            <a:pPr algn="just">
              <a:buFont typeface="Arial" panose="020B0604020202020204" pitchFamily="34" charset="0"/>
              <a:buChar char="•"/>
            </a:pPr>
            <a:endParaRPr lang="en-US" sz="2000"/>
          </a:p>
          <a:p>
            <a:pPr algn="just">
              <a:buFont typeface="Arial" panose="020B0604020202020204" pitchFamily="34" charset="0"/>
              <a:buChar char="•"/>
            </a:pPr>
            <a:r>
              <a:rPr lang="en-US" sz="2000"/>
              <a:t>CloudFS is based on GlusterFS, a basic distributed file system, and supported by Red Hat and hosted by Fedora.</a:t>
            </a:r>
            <a:endParaRPr lang="en-US" sz="2000"/>
          </a:p>
          <a:p>
            <a:pPr algn="just">
              <a:buFont typeface="Arial" panose="020B0604020202020204" pitchFamily="34" charset="0"/>
              <a:buChar char="•"/>
            </a:pPr>
            <a:endParaRPr lang="en-US" sz="2000"/>
          </a:p>
          <a:p>
            <a:pPr algn="just">
              <a:buFont typeface="Arial" panose="020B0604020202020204" pitchFamily="34" charset="0"/>
              <a:buChar char="•"/>
            </a:pPr>
            <a:r>
              <a:rPr lang="en-US" sz="2000"/>
              <a:t>There are really three production level distributed/parallel file systems that come close to the requirements for the cloud file systems: Lustre, PVFS2(parellel virtual file system) and GlusterFS.</a:t>
            </a:r>
            <a:endParaRPr lang="en-US"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5" y="104775"/>
            <a:ext cx="8518525" cy="466725"/>
          </a:xfrm>
        </p:spPr>
        <p:txBody>
          <a:bodyPr/>
          <a:lstStyle/>
          <a:p>
            <a:pPr algn="l"/>
            <a:r>
              <a:rPr lang="en-US" sz="2000" b="1"/>
              <a:t>CLOUD DATA STORES</a:t>
            </a:r>
            <a:endParaRPr lang="en-US" sz="2000" b="1"/>
          </a:p>
        </p:txBody>
      </p:sp>
      <p:sp>
        <p:nvSpPr>
          <p:cNvPr id="3" name="Content Placeholder 2"/>
          <p:cNvSpPr>
            <a:spLocks noGrp="1"/>
          </p:cNvSpPr>
          <p:nvPr>
            <p:ph idx="1"/>
          </p:nvPr>
        </p:nvSpPr>
        <p:spPr>
          <a:xfrm>
            <a:off x="117475" y="613410"/>
            <a:ext cx="8895715" cy="6017895"/>
          </a:xfrm>
        </p:spPr>
        <p:txBody>
          <a:bodyPr/>
          <a:lstStyle/>
          <a:p>
            <a:pPr algn="just"/>
            <a:r>
              <a:rPr lang="en-US" sz="2000"/>
              <a:t>A data store is a data repository where data are stored as objects. Data store includes data repositories, flat files that can store data. </a:t>
            </a:r>
            <a:endParaRPr lang="en-US" sz="2000"/>
          </a:p>
          <a:p>
            <a:pPr marL="0" indent="0" algn="just">
              <a:buNone/>
            </a:pPr>
            <a:r>
              <a:rPr lang="en-US" sz="2000" b="1"/>
              <a:t>Data stores can be of different types:</a:t>
            </a:r>
            <a:endParaRPr lang="en-US" sz="2000" b="1"/>
          </a:p>
          <a:p>
            <a:pPr algn="just">
              <a:lnSpc>
                <a:spcPct val="150000"/>
              </a:lnSpc>
            </a:pPr>
            <a:r>
              <a:rPr lang="en-US" sz="2000"/>
              <a:t>Relational databases (Examples: MySQL, PostgreSQL, Microsoft SQL Server, Oracle Database)</a:t>
            </a:r>
            <a:endParaRPr lang="en-US" sz="2000"/>
          </a:p>
          <a:p>
            <a:pPr algn="just">
              <a:lnSpc>
                <a:spcPct val="150000"/>
              </a:lnSpc>
            </a:pPr>
            <a:r>
              <a:rPr lang="en-US" sz="2000"/>
              <a:t>Object-oriented databases</a:t>
            </a:r>
            <a:endParaRPr lang="en-US" sz="2000"/>
          </a:p>
          <a:p>
            <a:pPr algn="just">
              <a:lnSpc>
                <a:spcPct val="150000"/>
              </a:lnSpc>
            </a:pPr>
            <a:r>
              <a:rPr lang="en-US" sz="2000"/>
              <a:t>Operational data stores.</a:t>
            </a:r>
            <a:endParaRPr lang="en-US" sz="2000"/>
          </a:p>
          <a:p>
            <a:pPr algn="just">
              <a:lnSpc>
                <a:spcPct val="150000"/>
              </a:lnSpc>
            </a:pPr>
            <a:r>
              <a:rPr lang="en-US" sz="2000"/>
              <a:t>Schema-less data stores, e.g. Apache Cassandra or Dynamo</a:t>
            </a:r>
            <a:endParaRPr lang="en-US" sz="2000"/>
          </a:p>
          <a:p>
            <a:pPr algn="just">
              <a:lnSpc>
                <a:spcPct val="150000"/>
              </a:lnSpc>
            </a:pPr>
            <a:r>
              <a:rPr lang="en-US" sz="2000"/>
              <a:t>Data files (spread sheets, flat files, etc)</a:t>
            </a:r>
            <a:endParaRPr lang="en-US" sz="2000"/>
          </a:p>
        </p:txBody>
      </p:sp>
      <p:sp>
        <p:nvSpPr>
          <p:cNvPr id="4" name="Text Box 3"/>
          <p:cNvSpPr txBox="1"/>
          <p:nvPr/>
        </p:nvSpPr>
        <p:spPr>
          <a:xfrm>
            <a:off x="675323" y="4533900"/>
            <a:ext cx="309880" cy="553085"/>
          </a:xfrm>
          <a:prstGeom prst="rect">
            <a:avLst/>
          </a:prstGeom>
          <a:noFill/>
        </p:spPr>
        <p:txBody>
          <a:bodyPr wrap="none" rtlCol="0">
            <a:spAutoFit/>
          </a:bodyPr>
          <a:lstStyle/>
          <a:p>
            <a:pPr algn="just">
              <a:lnSpc>
                <a:spcPct val="150000"/>
              </a:lnSpc>
            </a:pPr>
            <a:endParaRPr lang="en-US" sz="2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15" y="125095"/>
            <a:ext cx="8528685" cy="368300"/>
          </a:xfrm>
        </p:spPr>
        <p:txBody>
          <a:bodyPr/>
          <a:lstStyle/>
          <a:p>
            <a:pPr algn="l"/>
            <a:r>
              <a:rPr lang="en-US" sz="2000" b="1"/>
              <a:t>Distributed Data Store:</a:t>
            </a:r>
            <a:endParaRPr lang="en-US" sz="2000" b="1"/>
          </a:p>
        </p:txBody>
      </p:sp>
      <p:sp>
        <p:nvSpPr>
          <p:cNvPr id="3" name="Content Placeholder 2"/>
          <p:cNvSpPr>
            <a:spLocks noGrp="1"/>
          </p:cNvSpPr>
          <p:nvPr>
            <p:ph idx="1"/>
          </p:nvPr>
        </p:nvSpPr>
        <p:spPr>
          <a:xfrm>
            <a:off x="124460" y="563245"/>
            <a:ext cx="8562340" cy="5563235"/>
          </a:xfrm>
        </p:spPr>
        <p:txBody>
          <a:bodyPr/>
          <a:lstStyle/>
          <a:p>
            <a:pPr>
              <a:lnSpc>
                <a:spcPct val="150000"/>
              </a:lnSpc>
            </a:pPr>
            <a:r>
              <a:rPr lang="en-US" sz="2000">
                <a:solidFill>
                  <a:srgbClr val="FF0000"/>
                </a:solidFill>
              </a:rPr>
              <a:t>A Distributed Data Store is like a distributed database where users store information on multiple nodes. </a:t>
            </a:r>
            <a:endParaRPr lang="en-US" sz="2000">
              <a:solidFill>
                <a:srgbClr val="FF0000"/>
              </a:solidFill>
            </a:endParaRPr>
          </a:p>
          <a:p>
            <a:pPr>
              <a:lnSpc>
                <a:spcPct val="150000"/>
              </a:lnSpc>
            </a:pPr>
            <a:r>
              <a:rPr lang="en-US" sz="2000"/>
              <a:t>These</a:t>
            </a:r>
            <a:r>
              <a:rPr lang="en-US" sz="2000">
                <a:solidFill>
                  <a:srgbClr val="FF0000"/>
                </a:solidFill>
              </a:rPr>
              <a:t> kinds of data store are non-relational databases that searches data quickly over a large multiple nodes.</a:t>
            </a:r>
            <a:endParaRPr lang="en-US" sz="2000">
              <a:solidFill>
                <a:srgbClr val="FF0000"/>
              </a:solidFill>
            </a:endParaRPr>
          </a:p>
          <a:p>
            <a:pPr>
              <a:lnSpc>
                <a:spcPct val="150000"/>
              </a:lnSpc>
            </a:pPr>
            <a:r>
              <a:rPr lang="en-US" sz="2000"/>
              <a:t> Examples for this kind of data storage are </a:t>
            </a:r>
            <a:r>
              <a:rPr lang="en-US" sz="2000">
                <a:solidFill>
                  <a:srgbClr val="FF0000"/>
                </a:solidFill>
              </a:rPr>
              <a:t>Google’s BigTable, Amazon’s Dynamo and Windows Azure Storage.</a:t>
            </a:r>
            <a:endParaRPr lang="en-US" sz="2000">
              <a:solidFill>
                <a:srgbClr val="FF0000"/>
              </a:solidFill>
            </a:endParaRPr>
          </a:p>
          <a:p>
            <a:pPr>
              <a:lnSpc>
                <a:spcPct val="150000"/>
              </a:lnSpc>
            </a:pPr>
            <a:r>
              <a:rPr lang="en-US" sz="2000"/>
              <a:t>Some Distributed Data Stores use to recover the original file when parts of that file are damaged or unavailable by using forward error correction techniques.</a:t>
            </a:r>
            <a:endParaRPr lang="en-US" sz="2000"/>
          </a:p>
          <a:p>
            <a:pPr>
              <a:lnSpc>
                <a:spcPct val="150000"/>
              </a:lnSpc>
            </a:pPr>
            <a:r>
              <a:rPr lang="en-US" sz="2000"/>
              <a:t> Others download that file from a</a:t>
            </a:r>
            <a:r>
              <a:rPr lang="en-US" sz="2000">
                <a:solidFill>
                  <a:srgbClr val="FF0000"/>
                </a:solidFill>
              </a:rPr>
              <a:t> diverse mirror.</a:t>
            </a:r>
            <a:endParaRPr lang="en-US" sz="200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805" y="627380"/>
            <a:ext cx="9011285" cy="6015355"/>
          </a:xfrm>
        </p:spPr>
        <p:txBody>
          <a:bodyPr/>
          <a:lstStyle/>
          <a:p>
            <a:pPr algn="just">
              <a:buFont typeface="Arial" panose="020B0604020202020204" pitchFamily="34" charset="0"/>
              <a:buChar char="•"/>
            </a:pPr>
            <a:r>
              <a:rPr lang="en-US" sz="2000"/>
              <a:t>Storage is a resource to be allocated to organizations to add more value.</a:t>
            </a:r>
            <a:endParaRPr lang="en-US" sz="2000"/>
          </a:p>
          <a:p>
            <a:pPr algn="just">
              <a:buFont typeface="Arial" panose="020B0604020202020204" pitchFamily="34" charset="0"/>
              <a:buChar char="•"/>
            </a:pPr>
            <a:r>
              <a:rPr lang="en-US" sz="2000"/>
              <a:t>Data storage management includes a set of tools to configure, backup, assign to users according to defined policies.</a:t>
            </a:r>
            <a:endParaRPr lang="en-US" sz="2000"/>
          </a:p>
          <a:p>
            <a:pPr algn="just">
              <a:buFont typeface="Arial" panose="020B0604020202020204" pitchFamily="34" charset="0"/>
              <a:buChar char="•"/>
            </a:pPr>
            <a:r>
              <a:rPr lang="en-US" sz="2000"/>
              <a:t>Service level agreements (SLA) support clear business objectives, reduced risk mitigation levels and legal issues.</a:t>
            </a:r>
            <a:endParaRPr lang="en-US" sz="2000"/>
          </a:p>
          <a:p>
            <a:pPr marL="0" indent="0" algn="just">
              <a:buFont typeface="Arial" panose="020B0604020202020204" pitchFamily="34" charset="0"/>
              <a:buNone/>
            </a:pPr>
            <a:r>
              <a:rPr lang="en-US" sz="2000" b="1"/>
              <a:t>INTRODUCTION TO ENTERPRISE DATA STORAGE:</a:t>
            </a:r>
            <a:endParaRPr lang="en-US" sz="2000" b="1"/>
          </a:p>
          <a:p>
            <a:pPr algn="just"/>
            <a:r>
              <a:rPr lang="en-US" sz="2000"/>
              <a:t>Storage system is an important point in building effective storage system.</a:t>
            </a:r>
            <a:endParaRPr lang="en-US" sz="2000"/>
          </a:p>
          <a:p>
            <a:pPr algn="just"/>
            <a:r>
              <a:rPr lang="en-US" sz="2000"/>
              <a:t>This will yield cost effective, high performance and ease in managing the systems.</a:t>
            </a:r>
            <a:endParaRPr lang="en-US" sz="2000"/>
          </a:p>
          <a:p>
            <a:pPr marL="0" indent="0" algn="just">
              <a:buNone/>
            </a:pPr>
            <a:r>
              <a:rPr lang="en-US" sz="2000"/>
              <a:t> The various types of storage subsystems are:</a:t>
            </a:r>
            <a:endParaRPr lang="en-US" sz="2000"/>
          </a:p>
          <a:p>
            <a:pPr algn="just">
              <a:buFont typeface="Wingdings" panose="05000000000000000000" charset="0"/>
              <a:buChar char="Ø"/>
            </a:pPr>
            <a:r>
              <a:rPr lang="en-US" sz="2000" b="1"/>
              <a:t>Direct Attached Storage (DAS)</a:t>
            </a:r>
            <a:endParaRPr lang="en-US" sz="2000" b="1"/>
          </a:p>
          <a:p>
            <a:pPr algn="just">
              <a:buFont typeface="Wingdings" panose="05000000000000000000" charset="0"/>
              <a:buChar char="Ø"/>
            </a:pPr>
            <a:r>
              <a:rPr lang="en-US" sz="2000" b="1"/>
              <a:t>Storage Area Network (SAN)</a:t>
            </a:r>
            <a:endParaRPr lang="en-US" sz="2000" b="1"/>
          </a:p>
          <a:p>
            <a:pPr algn="just">
              <a:buFont typeface="Wingdings" panose="05000000000000000000" charset="0"/>
              <a:buChar char="Ø"/>
            </a:pPr>
            <a:r>
              <a:rPr lang="en-US" sz="2000" b="1"/>
              <a:t>Network Attached Storage (NAS)</a:t>
            </a:r>
            <a:endParaRPr lang="en-US" sz="2000" b="1"/>
          </a:p>
          <a:p>
            <a:pPr algn="just"/>
            <a:r>
              <a:rPr lang="en-US" sz="2000"/>
              <a:t>DAS is the basic in a storage system and employed in building SAN and NAS either directly or indirectly.</a:t>
            </a:r>
            <a:endParaRPr lang="en-US" sz="2000"/>
          </a:p>
          <a:p>
            <a:pPr algn="just"/>
            <a:r>
              <a:rPr lang="en-US" sz="2000"/>
              <a:t> NAS is the top most layer, having SAN and DAS as its base. SAN lies between a DAS and a NAS.</a:t>
            </a:r>
            <a:endParaRPr lang="en-US" sz="2000"/>
          </a:p>
          <a:p>
            <a:pPr algn="just">
              <a:buFont typeface="Arial" panose="020B0604020202020204" pitchFamily="34" charset="0"/>
              <a:buChar char="•"/>
            </a:pPr>
            <a:endParaRPr lang="en-US" sz="2000"/>
          </a:p>
        </p:txBody>
      </p:sp>
      <p:sp>
        <p:nvSpPr>
          <p:cNvPr id="3" name="Title 2"/>
          <p:cNvSpPr>
            <a:spLocks noGrp="1"/>
          </p:cNvSpPr>
          <p:nvPr>
            <p:ph type="title"/>
          </p:nvPr>
        </p:nvSpPr>
        <p:spPr>
          <a:xfrm>
            <a:off x="196215" y="170180"/>
            <a:ext cx="8490585" cy="443865"/>
          </a:xfrm>
        </p:spPr>
        <p:txBody>
          <a:bodyPr>
            <a:normAutofit fontScale="90000"/>
          </a:bodyPr>
          <a:lstStyle/>
          <a:p>
            <a:pPr algn="l"/>
            <a:r>
              <a:rPr lang="en-US" sz="2665" b="1">
                <a:sym typeface="+mn-ea"/>
              </a:rPr>
              <a:t>Data storage management</a:t>
            </a:r>
            <a:endParaRPr lang="en-US" sz="2665" b="1">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05" y="46355"/>
            <a:ext cx="8507095" cy="480695"/>
          </a:xfrm>
        </p:spPr>
        <p:txBody>
          <a:bodyPr/>
          <a:lstStyle/>
          <a:p>
            <a:pPr algn="l"/>
            <a:r>
              <a:rPr lang="en-US" sz="2400" b="1"/>
              <a:t>Types of Data Stores</a:t>
            </a:r>
            <a:endParaRPr lang="en-US" sz="2400" b="1"/>
          </a:p>
        </p:txBody>
      </p:sp>
      <p:sp>
        <p:nvSpPr>
          <p:cNvPr id="3" name="Content Placeholder 2"/>
          <p:cNvSpPr>
            <a:spLocks noGrp="1"/>
          </p:cNvSpPr>
          <p:nvPr>
            <p:ph idx="1"/>
          </p:nvPr>
        </p:nvSpPr>
        <p:spPr>
          <a:xfrm>
            <a:off x="181610" y="527685"/>
            <a:ext cx="8769985" cy="6198870"/>
          </a:xfrm>
        </p:spPr>
        <p:txBody>
          <a:bodyPr/>
          <a:lstStyle/>
          <a:p>
            <a:pPr algn="just"/>
            <a:r>
              <a:rPr lang="en-US" sz="2000"/>
              <a:t>Established IT organizations have started using advanced technologies for managing large size data, which come from </a:t>
            </a:r>
            <a:r>
              <a:rPr lang="en-US" sz="2000">
                <a:solidFill>
                  <a:srgbClr val="FF0000"/>
                </a:solidFill>
              </a:rPr>
              <a:t>social computing and data analysis applications.</a:t>
            </a:r>
            <a:endParaRPr lang="en-US" sz="2000">
              <a:solidFill>
                <a:srgbClr val="FF0000"/>
              </a:solidFill>
            </a:endParaRPr>
          </a:p>
          <a:p>
            <a:pPr marL="0" indent="0" algn="just">
              <a:buNone/>
            </a:pPr>
            <a:r>
              <a:rPr lang="en-US" sz="2000" b="1"/>
              <a:t>BigTable:</a:t>
            </a:r>
            <a:endParaRPr lang="en-US" sz="2000" b="1"/>
          </a:p>
          <a:p>
            <a:pPr algn="just"/>
            <a:r>
              <a:rPr lang="en-US" sz="2000"/>
              <a:t>BigTable is a compressed, high performance and proprietary data storage system construct on Google File System, Chubby Lock Service, SSTable and a small number of other Google technologies.</a:t>
            </a:r>
            <a:endParaRPr lang="en-US" sz="2000"/>
          </a:p>
          <a:p>
            <a:pPr algn="just"/>
            <a:r>
              <a:rPr lang="en-US" sz="2000"/>
              <a:t>BigTable was developed in 2004 and is used in number of Google applications such as web indexing, Google Earth, </a:t>
            </a:r>
            <a:r>
              <a:rPr lang="en-US" sz="2000">
                <a:solidFill>
                  <a:srgbClr val="FF0000"/>
                </a:solidFill>
              </a:rPr>
              <a:t>Google Reader, Google Maps, Google Book Search, MapReduce, Blogger.com, Google Code hosting, Orkut, YouTube and Gmail. </a:t>
            </a:r>
            <a:endParaRPr lang="en-US" sz="2000">
              <a:solidFill>
                <a:srgbClr val="FF0000"/>
              </a:solidFill>
            </a:endParaRPr>
          </a:p>
          <a:p>
            <a:pPr algn="just"/>
            <a:r>
              <a:rPr lang="en-US" sz="2000">
                <a:solidFill>
                  <a:srgbClr val="FF0000"/>
                </a:solidFill>
              </a:rPr>
              <a:t>Advantage for developing BigTable includes scalability and better performance control.</a:t>
            </a:r>
            <a:endParaRPr lang="en-US" sz="2000">
              <a:solidFill>
                <a:srgbClr val="FF0000"/>
              </a:solidFill>
            </a:endParaRPr>
          </a:p>
          <a:p>
            <a:pPr algn="just"/>
            <a:r>
              <a:rPr lang="en-US" sz="2000"/>
              <a:t>BigTable charts two random string values</a:t>
            </a:r>
            <a:r>
              <a:rPr lang="en-US" sz="2000">
                <a:solidFill>
                  <a:srgbClr val="FF0000"/>
                </a:solidFill>
              </a:rPr>
              <a:t> (row and column key) </a:t>
            </a:r>
            <a:r>
              <a:rPr lang="en-US" sz="2000"/>
              <a:t>and timestamp into an associated random byte array.</a:t>
            </a:r>
            <a:endParaRPr lang="en-US" sz="2000"/>
          </a:p>
          <a:p>
            <a:pPr algn="just"/>
            <a:r>
              <a:rPr lang="en-US" sz="2000"/>
              <a:t> BigTable is designed to scale into </a:t>
            </a:r>
            <a:r>
              <a:rPr lang="en-US" sz="2000">
                <a:solidFill>
                  <a:srgbClr val="FF0000"/>
                </a:solidFill>
              </a:rPr>
              <a:t>the petabyte range across multiple machines and easy to add more machines and automatically start using resources available without any configuration changes.</a:t>
            </a:r>
            <a:endParaRPr lang="en-US" sz="200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142240"/>
            <a:ext cx="8786495" cy="5984240"/>
          </a:xfrm>
        </p:spPr>
        <p:txBody>
          <a:bodyPr/>
          <a:lstStyle/>
          <a:p>
            <a:pPr marL="0" indent="0" algn="just">
              <a:buNone/>
            </a:pPr>
            <a:r>
              <a:rPr lang="en-US" sz="2000"/>
              <a:t>Other similar softwares are as follows:</a:t>
            </a:r>
            <a:endParaRPr lang="en-US" sz="2000"/>
          </a:p>
          <a:p>
            <a:pPr algn="just"/>
            <a:r>
              <a:rPr lang="en-US" sz="2000"/>
              <a:t> </a:t>
            </a:r>
            <a:r>
              <a:rPr lang="en-US" sz="2000" b="1"/>
              <a:t>Apache Accumulo:</a:t>
            </a:r>
            <a:r>
              <a:rPr lang="en-US" sz="2000"/>
              <a:t> Construct on top of Hadoop, ZooKeeper and economy. Server-side  programming mechanism deployed in Java environment.</a:t>
            </a:r>
            <a:endParaRPr lang="en-US" sz="2000"/>
          </a:p>
          <a:p>
            <a:pPr algn="just"/>
            <a:r>
              <a:rPr lang="en-US" sz="2000"/>
              <a:t> </a:t>
            </a:r>
            <a:r>
              <a:rPr lang="en-US" sz="2000" b="1"/>
              <a:t>Apache Cassandra:</a:t>
            </a:r>
            <a:r>
              <a:rPr lang="en-US" sz="2000"/>
              <a:t> Dynamo’s distributed design and BigTable’s facts and numbers form adds simultaneously in Apache Cassandra, which uses Java.</a:t>
            </a:r>
            <a:endParaRPr lang="en-US" sz="2000"/>
          </a:p>
          <a:p>
            <a:pPr algn="just"/>
            <a:r>
              <a:rPr lang="en-US" sz="2000"/>
              <a:t> </a:t>
            </a:r>
            <a:r>
              <a:rPr lang="en-US" sz="2000" b="1"/>
              <a:t>Hbase:</a:t>
            </a:r>
            <a:r>
              <a:rPr lang="en-US" sz="2000"/>
              <a:t> Supports BigTable and Java programming language.</a:t>
            </a:r>
            <a:endParaRPr lang="en-US" sz="2000"/>
          </a:p>
          <a:p>
            <a:pPr algn="just"/>
            <a:r>
              <a:rPr lang="en-US" sz="2000" b="1"/>
              <a:t> Hypertable:</a:t>
            </a:r>
            <a:r>
              <a:rPr lang="en-US" sz="2000"/>
              <a:t> Designed for cluster of servers especially for storage and processing.</a:t>
            </a:r>
            <a:endParaRPr lang="en-US" sz="2000"/>
          </a:p>
          <a:p>
            <a:pPr marL="0" indent="0" algn="just">
              <a:buNone/>
            </a:pPr>
            <a:endParaRPr lang="en-US" sz="2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5" y="105410"/>
            <a:ext cx="8540115" cy="454660"/>
          </a:xfrm>
        </p:spPr>
        <p:txBody>
          <a:bodyPr/>
          <a:lstStyle/>
          <a:p>
            <a:pPr algn="l"/>
            <a:r>
              <a:rPr lang="en-US" sz="2000" b="1"/>
              <a:t>Dynamo: A Distributed Storage System</a:t>
            </a:r>
            <a:endParaRPr lang="en-US" sz="2000" b="1"/>
          </a:p>
        </p:txBody>
      </p:sp>
      <p:sp>
        <p:nvSpPr>
          <p:cNvPr id="3" name="Content Placeholder 2"/>
          <p:cNvSpPr>
            <a:spLocks noGrp="1"/>
          </p:cNvSpPr>
          <p:nvPr>
            <p:ph idx="1"/>
          </p:nvPr>
        </p:nvSpPr>
        <p:spPr>
          <a:xfrm>
            <a:off x="146685" y="624205"/>
            <a:ext cx="8997315" cy="6102350"/>
          </a:xfrm>
        </p:spPr>
        <p:txBody>
          <a:bodyPr/>
          <a:lstStyle/>
          <a:p>
            <a:pPr algn="just"/>
            <a:r>
              <a:rPr lang="en-US" sz="2000"/>
              <a:t>Dynamo is a vastly offered, proprietary key-value structured storage system or a dispersed data store. </a:t>
            </a:r>
            <a:endParaRPr lang="en-US" sz="2000"/>
          </a:p>
          <a:p>
            <a:pPr algn="just"/>
            <a:r>
              <a:rPr lang="en-US" sz="2000"/>
              <a:t>It can act as databases and also distributed hash tables (DHTs).</a:t>
            </a:r>
            <a:endParaRPr lang="en-US" sz="2000"/>
          </a:p>
          <a:p>
            <a:pPr algn="just"/>
            <a:r>
              <a:rPr lang="en-US" sz="2000"/>
              <a:t> </a:t>
            </a:r>
            <a:r>
              <a:rPr lang="en-US" sz="2000">
                <a:solidFill>
                  <a:srgbClr val="FF0000"/>
                </a:solidFill>
              </a:rPr>
              <a:t>It is used with parts of Amazon web services such as Amazon S3.</a:t>
            </a:r>
            <a:endParaRPr lang="en-US" sz="2000">
              <a:solidFill>
                <a:srgbClr val="FF0000"/>
              </a:solidFill>
            </a:endParaRPr>
          </a:p>
          <a:p>
            <a:pPr algn="just"/>
            <a:r>
              <a:rPr lang="en-US" sz="2000">
                <a:solidFill>
                  <a:srgbClr val="FF0000"/>
                </a:solidFill>
              </a:rPr>
              <a:t>Dynamo is the most powerful relational database available in World Wide Web.</a:t>
            </a:r>
            <a:endParaRPr lang="en-US" sz="2000">
              <a:solidFill>
                <a:srgbClr val="FF0000"/>
              </a:solidFill>
            </a:endParaRPr>
          </a:p>
          <a:p>
            <a:pPr algn="just"/>
            <a:r>
              <a:rPr lang="en-US" sz="2000"/>
              <a:t> Relational databases have been used a lot in retail sites, to make visitors browse and search for products easily.</a:t>
            </a:r>
            <a:endParaRPr lang="en-US" sz="2000"/>
          </a:p>
          <a:p>
            <a:pPr algn="just"/>
            <a:r>
              <a:rPr lang="en-US" sz="2000"/>
              <a:t>It is difficult to create redundancy and parallelism with relational databases which is a single point failure. </a:t>
            </a:r>
            <a:endParaRPr lang="en-US" sz="2000"/>
          </a:p>
          <a:p>
            <a:pPr algn="just"/>
            <a:r>
              <a:rPr lang="en-US" sz="2000">
                <a:solidFill>
                  <a:srgbClr val="FF0000"/>
                </a:solidFill>
              </a:rPr>
              <a:t>Replication is also not possible.</a:t>
            </a:r>
            <a:endParaRPr lang="en-US" sz="2000">
              <a:solidFill>
                <a:srgbClr val="FF0000"/>
              </a:solidFill>
            </a:endParaRPr>
          </a:p>
          <a:p>
            <a:pPr algn="just"/>
            <a:r>
              <a:rPr lang="en-US" sz="2000">
                <a:solidFill>
                  <a:srgbClr val="FF0000"/>
                </a:solidFill>
              </a:rPr>
              <a:t>Dynamo is a distributed storage system and not a relational database. Similar to a relational database it stores information to be retrieved; </a:t>
            </a:r>
            <a:endParaRPr lang="en-US" sz="2000"/>
          </a:p>
          <a:p>
            <a:pPr algn="just"/>
            <a:r>
              <a:rPr lang="en-US" sz="2000">
                <a:solidFill>
                  <a:srgbClr val="FF0000"/>
                </a:solidFill>
              </a:rPr>
              <a:t>however, it stores the data as objects and not as tables.</a:t>
            </a:r>
            <a:r>
              <a:rPr lang="en-US" sz="2000"/>
              <a:t> </a:t>
            </a:r>
            <a:endParaRPr lang="en-US" sz="2000"/>
          </a:p>
          <a:p>
            <a:pPr algn="just"/>
            <a:r>
              <a:rPr lang="en-US" sz="2000">
                <a:solidFill>
                  <a:schemeClr val="tx1"/>
                </a:solidFill>
              </a:rPr>
              <a:t>The advantage of using </a:t>
            </a:r>
            <a:r>
              <a:rPr lang="en-US" sz="2000">
                <a:solidFill>
                  <a:srgbClr val="FF0000"/>
                </a:solidFill>
              </a:rPr>
              <a:t>Dynamo is responsive and consistent in creating a distributed storage solution</a:t>
            </a:r>
            <a:endParaRPr lang="en-US" sz="200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 y="82550"/>
            <a:ext cx="8604250" cy="542290"/>
          </a:xfrm>
        </p:spPr>
        <p:txBody>
          <a:bodyPr/>
          <a:lstStyle/>
          <a:p>
            <a:pPr algn="l"/>
            <a:r>
              <a:rPr lang="en-US" sz="2000" b="1"/>
              <a:t>CLOUD STORAGE</a:t>
            </a:r>
            <a:endParaRPr lang="en-US" sz="2000" b="1"/>
          </a:p>
        </p:txBody>
      </p:sp>
      <p:sp>
        <p:nvSpPr>
          <p:cNvPr id="3" name="Content Placeholder 2"/>
          <p:cNvSpPr>
            <a:spLocks noGrp="1"/>
          </p:cNvSpPr>
          <p:nvPr>
            <p:ph idx="1"/>
          </p:nvPr>
        </p:nvSpPr>
        <p:spPr>
          <a:xfrm>
            <a:off x="156845" y="476885"/>
            <a:ext cx="8819515" cy="6161405"/>
          </a:xfrm>
        </p:spPr>
        <p:txBody>
          <a:bodyPr/>
          <a:lstStyle/>
          <a:p>
            <a:pPr algn="just"/>
            <a:r>
              <a:rPr lang="en-US" sz="2000"/>
              <a:t>Most of the organizations in an effort to cut cost are switching to taking cloud computing and cloud storage solutions.</a:t>
            </a:r>
            <a:endParaRPr lang="en-US" sz="2000"/>
          </a:p>
          <a:p>
            <a:pPr algn="just"/>
            <a:r>
              <a:rPr lang="en-US" sz="2000"/>
              <a:t>Cloud computing is a model which wraps around current technologies, </a:t>
            </a:r>
            <a:endParaRPr lang="en-US" sz="2000"/>
          </a:p>
          <a:p>
            <a:pPr marL="0" indent="0" algn="just">
              <a:buNone/>
            </a:pPr>
            <a:r>
              <a:rPr lang="en-US" sz="2000"/>
              <a:t>for example, server virtualization to make use of resources more efficiently. </a:t>
            </a:r>
            <a:endParaRPr lang="en-US" sz="2000"/>
          </a:p>
          <a:p>
            <a:pPr algn="just">
              <a:buFont typeface="Arial" panose="020B0604020202020204" pitchFamily="34" charset="0"/>
              <a:buChar char="•"/>
            </a:pPr>
            <a:r>
              <a:rPr lang="en-US" sz="2000">
                <a:solidFill>
                  <a:srgbClr val="FF0000"/>
                </a:solidFill>
              </a:rPr>
              <a:t>The benefits of cloud storage are:</a:t>
            </a:r>
            <a:r>
              <a:rPr lang="en-US" sz="2000"/>
              <a:t> a high point of scalability and elasticity alongside management. </a:t>
            </a:r>
            <a:endParaRPr lang="en-US" sz="2000"/>
          </a:p>
          <a:p>
            <a:pPr algn="just">
              <a:buFont typeface="Arial" panose="020B0604020202020204" pitchFamily="34" charset="0"/>
              <a:buChar char="•"/>
            </a:pPr>
            <a:r>
              <a:rPr lang="en-US" sz="2000"/>
              <a:t>When virtualized storage is offered on demand in a network, an organization can be free from the need to buy its storage capacity before opting for data storage.</a:t>
            </a:r>
            <a:endParaRPr lang="en-US" sz="2000"/>
          </a:p>
          <a:p>
            <a:pPr algn="just">
              <a:buFont typeface="Arial" panose="020B0604020202020204" pitchFamily="34" charset="0"/>
              <a:buChar char="•"/>
            </a:pPr>
            <a:r>
              <a:rPr lang="en-US" sz="2000"/>
              <a:t>Predicting growth of storage is not possible. IT organization has to provide enough capacity for storing data that are generated. With traditional storage hardware, expanding the capacity immediately is difficult and also expensive. </a:t>
            </a:r>
            <a:endParaRPr lang="en-US" sz="2000"/>
          </a:p>
          <a:p>
            <a:pPr algn="just">
              <a:buFont typeface="Arial" panose="020B0604020202020204" pitchFamily="34" charset="0"/>
              <a:buChar char="•"/>
            </a:pPr>
            <a:r>
              <a:rPr lang="en-US" sz="2000"/>
              <a:t>Apart from this, </a:t>
            </a:r>
            <a:r>
              <a:rPr lang="en-US" sz="2000">
                <a:solidFill>
                  <a:srgbClr val="FF0000"/>
                </a:solidFill>
              </a:rPr>
              <a:t>maintaining these storage devices is tedious and time consuming. For solving these problems, the best practices adopted are listed as follows:</a:t>
            </a:r>
            <a:endParaRPr lang="en-US" sz="2000">
              <a:solidFill>
                <a:srgbClr val="FF0000"/>
              </a:solidFill>
            </a:endParaRPr>
          </a:p>
          <a:p>
            <a:pPr algn="just">
              <a:buFont typeface="Arial" panose="020B0604020202020204" pitchFamily="34" charset="0"/>
              <a:buChar char="•"/>
            </a:pPr>
            <a:r>
              <a:rPr lang="en-US" sz="2000" b="1"/>
              <a:t>Unpredictable storage growth:</a:t>
            </a:r>
            <a:r>
              <a:rPr lang="en-US" sz="2000"/>
              <a:t> IT organizations should constantly monitor storage consumption to track whether the actual growth rates are in line with initial projections.</a:t>
            </a:r>
            <a:endParaRPr lang="en-US" sz="2000"/>
          </a:p>
          <a:p>
            <a:pPr algn="just">
              <a:buFont typeface="Arial" panose="020B0604020202020204" pitchFamily="34" charset="0"/>
              <a:buChar char="•"/>
            </a:pPr>
            <a:endParaRPr lang="en-US" sz="2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255" y="137160"/>
            <a:ext cx="8787130" cy="6532880"/>
          </a:xfrm>
        </p:spPr>
        <p:txBody>
          <a:bodyPr/>
          <a:lstStyle/>
          <a:p>
            <a:pPr algn="just">
              <a:buFont typeface="Arial" panose="020B0604020202020204" pitchFamily="34" charset="0"/>
              <a:buChar char="•"/>
            </a:pPr>
            <a:r>
              <a:rPr lang="en-US" sz="2000" b="1">
                <a:sym typeface="+mn-ea"/>
              </a:rPr>
              <a:t>Cost and complexity of conventional storage:</a:t>
            </a:r>
            <a:r>
              <a:rPr lang="en-US" sz="2000">
                <a:sym typeface="+mn-ea"/>
              </a:rPr>
              <a:t> Enterprises must think Storage-as-a- Service solutions for remote and branch offi ces when it is possible.</a:t>
            </a:r>
            <a:endParaRPr lang="en-US" sz="2000"/>
          </a:p>
          <a:p>
            <a:pPr algn="just">
              <a:buFont typeface="Arial" panose="020B0604020202020204" pitchFamily="34" charset="0"/>
              <a:buChar char="•"/>
            </a:pPr>
            <a:r>
              <a:rPr lang="en-US" sz="2000" b="1">
                <a:sym typeface="+mn-ea"/>
              </a:rPr>
              <a:t>Security:</a:t>
            </a:r>
            <a:r>
              <a:rPr lang="en-US" sz="2000">
                <a:sym typeface="+mn-ea"/>
              </a:rPr>
              <a:t> As employees move between offices all over the world and take their data with them, enterprise should ensure that in-house and customer data is always protected and safe.</a:t>
            </a:r>
            <a:endParaRPr lang="en-US" sz="2000"/>
          </a:p>
          <a:p>
            <a:pPr algn="just"/>
            <a:r>
              <a:rPr lang="en-US" sz="2000"/>
              <a:t> Cloud storage is nothing but virtualized storage on demand called as Data storage as a Service (DaaS).</a:t>
            </a:r>
            <a:endParaRPr lang="en-US" sz="2000"/>
          </a:p>
          <a:p>
            <a:pPr algn="just"/>
            <a:r>
              <a:rPr lang="en-US" sz="2000"/>
              <a:t>Cloud storage is data storage hosted remotely using data storage devices in WWW and maintained by the third party (service provider). </a:t>
            </a:r>
            <a:endParaRPr lang="en-US" sz="2000"/>
          </a:p>
          <a:p>
            <a:pPr algn="just"/>
            <a:r>
              <a:rPr lang="en-US" sz="2000">
                <a:solidFill>
                  <a:srgbClr val="FF0000"/>
                </a:solidFill>
              </a:rPr>
              <a:t>Cloud storage is a part of cloud computing.</a:t>
            </a:r>
            <a:endParaRPr lang="en-US" sz="2000">
              <a:solidFill>
                <a:srgbClr val="FF0000"/>
              </a:solidFill>
            </a:endParaRPr>
          </a:p>
          <a:p>
            <a:pPr algn="just"/>
            <a:r>
              <a:rPr lang="en-US" sz="2000"/>
              <a:t> It  is deployed using WAN infrastructure which includes hardware components such as switches and routers.</a:t>
            </a:r>
            <a:endParaRPr lang="en-US" sz="2000"/>
          </a:p>
          <a:p>
            <a:pPr algn="just"/>
            <a:r>
              <a:rPr lang="en-US" sz="2000"/>
              <a:t>Cloud storage can be deployed in many ways. </a:t>
            </a:r>
            <a:endParaRPr lang="en-US" sz="2000"/>
          </a:p>
          <a:p>
            <a:pPr algn="just"/>
            <a:r>
              <a:rPr lang="en-US" sz="2000"/>
              <a:t>For example:</a:t>
            </a:r>
            <a:endParaRPr lang="en-US" sz="2000"/>
          </a:p>
          <a:p>
            <a:pPr algn="just">
              <a:buFont typeface="Wingdings" panose="05000000000000000000" charset="0"/>
              <a:buChar char="Ø"/>
            </a:pPr>
            <a:r>
              <a:rPr lang="en-US" sz="2000"/>
              <a:t> Local data (desktop/laptop) can be backed up to cloud storage.</a:t>
            </a:r>
            <a:endParaRPr lang="en-US" sz="2000"/>
          </a:p>
          <a:p>
            <a:pPr algn="just">
              <a:buFont typeface="Wingdings" panose="05000000000000000000" charset="0"/>
              <a:buChar char="Ø"/>
            </a:pPr>
            <a:r>
              <a:rPr lang="en-US" sz="2000"/>
              <a:t> A virtual disk can be ‘sync’ to the cloud and distributed.</a:t>
            </a:r>
            <a:endParaRPr lang="en-US" sz="2000"/>
          </a:p>
          <a:p>
            <a:pPr algn="just">
              <a:buFont typeface="Wingdings" panose="05000000000000000000" charset="0"/>
              <a:buChar char="Ø"/>
            </a:pPr>
            <a:r>
              <a:rPr lang="en-US" sz="2000"/>
              <a:t> The cloud can be used as a reservoir for storing data.</a:t>
            </a:r>
            <a:endParaRPr lang="en-US" sz="2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15" y="48895"/>
            <a:ext cx="8528685" cy="455930"/>
          </a:xfrm>
        </p:spPr>
        <p:txBody>
          <a:bodyPr/>
          <a:lstStyle/>
          <a:p>
            <a:pPr algn="l"/>
            <a:r>
              <a:rPr lang="en-US" sz="2400" b="1"/>
              <a:t>OVERVIEW OF CLOUD STORAGE</a:t>
            </a:r>
            <a:endParaRPr lang="en-US" sz="2400" b="1"/>
          </a:p>
        </p:txBody>
      </p:sp>
      <p:sp>
        <p:nvSpPr>
          <p:cNvPr id="3" name="Content Placeholder 2"/>
          <p:cNvSpPr>
            <a:spLocks noGrp="1"/>
          </p:cNvSpPr>
          <p:nvPr>
            <p:ph idx="1"/>
          </p:nvPr>
        </p:nvSpPr>
        <p:spPr>
          <a:xfrm>
            <a:off x="245110" y="479425"/>
            <a:ext cx="8441690" cy="6082665"/>
          </a:xfrm>
        </p:spPr>
        <p:txBody>
          <a:bodyPr/>
          <a:lstStyle/>
          <a:p>
            <a:pPr algn="just"/>
            <a:r>
              <a:rPr lang="en-US" sz="2000"/>
              <a:t>Cloud storage is a subset of cloud computing. Standards and services pertaining to cloud storage have to be understood before its implementation. </a:t>
            </a:r>
            <a:endParaRPr lang="en-US" sz="2000"/>
          </a:p>
          <a:p>
            <a:pPr algn="just"/>
            <a:r>
              <a:rPr lang="en-US" sz="2000">
                <a:solidFill>
                  <a:srgbClr val="FF0000"/>
                </a:solidFill>
              </a:rPr>
              <a:t>Resources that are exposed to clients are called as functional interfaces, that is, data paths. </a:t>
            </a:r>
            <a:endParaRPr lang="en-US" sz="2000"/>
          </a:p>
          <a:p>
            <a:pPr algn="just"/>
            <a:r>
              <a:rPr lang="en-US" sz="2000">
                <a:solidFill>
                  <a:srgbClr val="FF0000"/>
                </a:solidFill>
              </a:rPr>
              <a:t>Resources maintained by the service providers are called as management interfaces, that is, control paths.</a:t>
            </a:r>
            <a:r>
              <a:rPr lang="en-US" sz="2000"/>
              <a:t> </a:t>
            </a:r>
            <a:endParaRPr lang="en-US" sz="2000"/>
          </a:p>
          <a:p>
            <a:pPr algn="just"/>
            <a:r>
              <a:rPr lang="en-US" sz="2000"/>
              <a:t>A standard model is to be developed and proposed for both interfaces, that is consumers and providers. </a:t>
            </a:r>
            <a:endParaRPr lang="en-US" sz="2000"/>
          </a:p>
          <a:p>
            <a:pPr algn="just"/>
            <a:r>
              <a:rPr lang="en-US" sz="2000"/>
              <a:t>That standard should be mapped to various services rendered by the provider. </a:t>
            </a:r>
            <a:endParaRPr lang="en-US" sz="2000"/>
          </a:p>
          <a:p>
            <a:pPr algn="just"/>
            <a:r>
              <a:rPr lang="en-US" sz="2000"/>
              <a:t>This standard should act as a base for cloud storage interfaces</a:t>
            </a:r>
            <a:endParaRPr lang="en-US" sz="2000"/>
          </a:p>
          <a:p>
            <a:pPr algn="just"/>
            <a:r>
              <a:rPr lang="en-US" sz="2000" b="1">
                <a:solidFill>
                  <a:srgbClr val="FF0000"/>
                </a:solidFill>
              </a:rPr>
              <a:t>Cloud storage came under the limelight because of the following attributes available in </a:t>
            </a:r>
            <a:endParaRPr lang="en-US" sz="2000" b="1">
              <a:solidFill>
                <a:srgbClr val="FF0000"/>
              </a:solidFill>
            </a:endParaRPr>
          </a:p>
          <a:p>
            <a:pPr algn="just"/>
            <a:r>
              <a:rPr lang="en-US" sz="2000" b="1"/>
              <a:t>cloud computing:</a:t>
            </a:r>
            <a:r>
              <a:rPr lang="en-US" sz="2000"/>
              <a:t> pay-as-you-use, elasticity and simplicity (management). </a:t>
            </a:r>
            <a:endParaRPr lang="en-US" sz="2000"/>
          </a:p>
          <a:p>
            <a:pPr algn="just"/>
            <a:r>
              <a:rPr lang="en-US" sz="2000"/>
              <a:t>It is important that any provider providing storage as a service should also provide these attributes to the consumer.</a:t>
            </a:r>
            <a:endParaRPr lang="en-US"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705" y="114300"/>
            <a:ext cx="8731885" cy="6012180"/>
          </a:xfrm>
        </p:spPr>
        <p:txBody>
          <a:bodyPr/>
          <a:lstStyle/>
          <a:p>
            <a:pPr algn="just"/>
            <a:r>
              <a:rPr lang="en-US" sz="2000"/>
              <a:t>Following are some additional cloud storage attributes:</a:t>
            </a:r>
            <a:endParaRPr lang="en-US" sz="2000"/>
          </a:p>
          <a:p>
            <a:pPr algn="just">
              <a:buFont typeface="Wingdings" panose="05000000000000000000" charset="0"/>
              <a:buChar char="Ø"/>
            </a:pPr>
            <a:r>
              <a:rPr lang="en-US" sz="2000" b="1"/>
              <a:t>Resource pooling and multi-tenancy:</a:t>
            </a:r>
            <a:r>
              <a:rPr lang="en-US" sz="2000"/>
              <a:t> </a:t>
            </a:r>
            <a:r>
              <a:rPr lang="en-US" sz="2000">
                <a:solidFill>
                  <a:srgbClr val="FF0000"/>
                </a:solidFill>
              </a:rPr>
              <a:t>Multiple consumers can use shared single storage device. </a:t>
            </a:r>
            <a:r>
              <a:rPr lang="en-US" sz="2000"/>
              <a:t>Storage resources are pooled and consumers can be assigned and unassigned resources according to their needs.</a:t>
            </a:r>
            <a:endParaRPr lang="en-US" sz="2000"/>
          </a:p>
          <a:p>
            <a:pPr algn="just">
              <a:buFont typeface="Wingdings" panose="05000000000000000000" charset="0"/>
              <a:buChar char="Ø"/>
            </a:pPr>
            <a:r>
              <a:rPr lang="en-US" sz="2000" b="1"/>
              <a:t>Scalable and elastic: </a:t>
            </a:r>
            <a:r>
              <a:rPr lang="en-US" sz="2000"/>
              <a:t>Virtualized storage can be </a:t>
            </a:r>
            <a:r>
              <a:rPr lang="en-US" sz="2000">
                <a:solidFill>
                  <a:srgbClr val="FF0000"/>
                </a:solidFill>
              </a:rPr>
              <a:t>easily expanded on need basis.</a:t>
            </a:r>
            <a:endParaRPr lang="en-US" sz="2000">
              <a:solidFill>
                <a:srgbClr val="FF0000"/>
              </a:solidFill>
            </a:endParaRPr>
          </a:p>
          <a:p>
            <a:pPr algn="just">
              <a:buFont typeface="Wingdings" panose="05000000000000000000" charset="0"/>
              <a:buChar char="Ø"/>
            </a:pPr>
            <a:r>
              <a:rPr lang="en-US" sz="2000"/>
              <a:t> Accessible standard protocols including HTTP, FTP, XML, SOAP and REST.</a:t>
            </a:r>
            <a:endParaRPr lang="en-US" sz="2000"/>
          </a:p>
          <a:p>
            <a:pPr algn="just">
              <a:buFont typeface="Wingdings" panose="05000000000000000000" charset="0"/>
              <a:buChar char="Ø"/>
            </a:pPr>
            <a:r>
              <a:rPr lang="en-US" sz="2000"/>
              <a:t> </a:t>
            </a:r>
            <a:r>
              <a:rPr lang="en-US" sz="2000" b="1"/>
              <a:t>Service-based: </a:t>
            </a:r>
            <a:r>
              <a:rPr lang="en-US" sz="2000"/>
              <a:t>Consumers no need to invest, that is, no CAPEX (Capital Expenditure) and only pay for usage, that is, OPEX (Operational Expenditure).</a:t>
            </a:r>
            <a:endParaRPr lang="en-US" sz="2000"/>
          </a:p>
          <a:p>
            <a:pPr algn="just">
              <a:buFont typeface="Wingdings" panose="05000000000000000000" charset="0"/>
              <a:buChar char="Ø"/>
            </a:pPr>
            <a:r>
              <a:rPr lang="en-US" sz="2000"/>
              <a:t> Pricing based on usage</a:t>
            </a:r>
            <a:endParaRPr lang="en-US" sz="2000"/>
          </a:p>
          <a:p>
            <a:pPr algn="just">
              <a:buFont typeface="Wingdings" panose="05000000000000000000" charset="0"/>
              <a:buChar char="Ø"/>
            </a:pPr>
            <a:r>
              <a:rPr lang="en-US" sz="2000"/>
              <a:t> Shared and collaborative</a:t>
            </a:r>
            <a:endParaRPr lang="en-US" sz="2000"/>
          </a:p>
          <a:p>
            <a:pPr algn="just">
              <a:buFont typeface="Wingdings" panose="05000000000000000000" charset="0"/>
              <a:buChar char="Ø"/>
            </a:pPr>
            <a:r>
              <a:rPr lang="en-US" sz="2000"/>
              <a:t> On-demand self-service</a:t>
            </a:r>
            <a:endParaRPr lang="en-US" sz="2000"/>
          </a:p>
          <a:p>
            <a:pPr algn="just"/>
            <a:r>
              <a:rPr lang="en-US" sz="2000"/>
              <a:t>Cloud storage can be accessible through web-based applications or through web services Application Programming Interfaces (APIs), and using this data are stored. </a:t>
            </a:r>
            <a:endParaRPr lang="en-US" sz="2000"/>
          </a:p>
          <a:p>
            <a:pPr algn="just"/>
            <a:r>
              <a:rPr lang="en-US" sz="2000"/>
              <a:t>IT organizations have started developing personalized web applications for easy access of cloud storage services.</a:t>
            </a:r>
            <a:endParaRPr lang="en-US" sz="2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65" y="122555"/>
            <a:ext cx="8636635" cy="448945"/>
          </a:xfrm>
        </p:spPr>
        <p:txBody>
          <a:bodyPr/>
          <a:lstStyle/>
          <a:p>
            <a:pPr algn="l"/>
            <a:r>
              <a:rPr lang="en-US" sz="2000" b="1"/>
              <a:t>DATA MANAGEMENT FOR CLOUD STORAGE</a:t>
            </a:r>
            <a:endParaRPr lang="en-US" sz="2000" b="1"/>
          </a:p>
        </p:txBody>
      </p:sp>
      <p:sp>
        <p:nvSpPr>
          <p:cNvPr id="3" name="Content Placeholder 2"/>
          <p:cNvSpPr>
            <a:spLocks noGrp="1"/>
          </p:cNvSpPr>
          <p:nvPr>
            <p:ph idx="1"/>
          </p:nvPr>
        </p:nvSpPr>
        <p:spPr>
          <a:xfrm>
            <a:off x="41275" y="572135"/>
            <a:ext cx="8980170" cy="6242050"/>
          </a:xfrm>
        </p:spPr>
        <p:txBody>
          <a:bodyPr/>
          <a:lstStyle/>
          <a:p>
            <a:pPr algn="just"/>
            <a:r>
              <a:rPr lang="en-US" sz="2000"/>
              <a:t>In the early stages, cloud storage focused on the best effort service. </a:t>
            </a:r>
            <a:endParaRPr lang="en-US" sz="2000"/>
          </a:p>
          <a:p>
            <a:pPr algn="just"/>
            <a:r>
              <a:rPr lang="en-US" sz="2000"/>
              <a:t>To support enterprise applications, quality of service has to be increased and extra services deployed. </a:t>
            </a:r>
            <a:endParaRPr lang="en-US" sz="2000"/>
          </a:p>
          <a:p>
            <a:pPr algn="just"/>
            <a:r>
              <a:rPr lang="en-US" sz="2000">
                <a:solidFill>
                  <a:srgbClr val="FF0000"/>
                </a:solidFill>
              </a:rPr>
              <a:t>Cloud storage will lose its abstraction and its benefits such as simplicity, heterogeneity and good performance, </a:t>
            </a:r>
            <a:endParaRPr lang="en-US" sz="2000">
              <a:solidFill>
                <a:srgbClr val="FF0000"/>
              </a:solidFill>
            </a:endParaRPr>
          </a:p>
          <a:p>
            <a:pPr algn="just"/>
            <a:r>
              <a:rPr lang="en-US" sz="2000"/>
              <a:t>if complex management services are added. Cloud storage should incorporate new services according to change of time.</a:t>
            </a:r>
            <a:endParaRPr lang="en-US" sz="2000"/>
          </a:p>
          <a:p>
            <a:pPr algn="just"/>
            <a:r>
              <a:rPr lang="en-US" sz="2000"/>
              <a:t>For cloud storage, a standard document is placed by  Storage </a:t>
            </a:r>
            <a:r>
              <a:rPr lang="en-US" sz="2000">
                <a:solidFill>
                  <a:srgbClr val="FF0000"/>
                </a:solidFill>
              </a:rPr>
              <a:t>Industry Resource Domain Model (</a:t>
            </a:r>
            <a:r>
              <a:rPr lang="en-US" sz="2000"/>
              <a:t>SIRDM).</a:t>
            </a:r>
            <a:endParaRPr lang="en-US" sz="2000"/>
          </a:p>
          <a:p>
            <a:pPr algn="just"/>
            <a:r>
              <a:rPr lang="en-US" sz="2000"/>
              <a:t> It states the importance of simplicity for cloud storage.</a:t>
            </a:r>
            <a:endParaRPr lang="en-US" sz="2000"/>
          </a:p>
          <a:p>
            <a:pPr algn="just"/>
            <a:r>
              <a:rPr lang="en-US" sz="2000"/>
              <a:t> Figure 12.1 shows the SIRDM model which uses CDMI(cloud data managmnt interface) standards. </a:t>
            </a:r>
            <a:endParaRPr lang="en-US" sz="2000"/>
          </a:p>
          <a:p>
            <a:pPr algn="just"/>
            <a:r>
              <a:rPr lang="en-US" sz="2000"/>
              <a:t>SIRDM model adopts three metadata: </a:t>
            </a:r>
            <a:r>
              <a:rPr lang="en-US" sz="2000">
                <a:solidFill>
                  <a:srgbClr val="FF0000"/>
                </a:solidFill>
              </a:rPr>
              <a:t>system consisting of storage metadata, data metadata and user metadata.</a:t>
            </a:r>
            <a:r>
              <a:rPr lang="en-US" sz="2000"/>
              <a:t> </a:t>
            </a:r>
            <a:endParaRPr lang="en-US" sz="2000"/>
          </a:p>
          <a:p>
            <a:pPr algn="just"/>
            <a:r>
              <a:rPr lang="en-US" sz="2000"/>
              <a:t>By using t</a:t>
            </a:r>
            <a:r>
              <a:rPr lang="en-US" sz="2000">
                <a:solidFill>
                  <a:srgbClr val="FF0000"/>
                </a:solidFill>
              </a:rPr>
              <a:t>hese metadata, cloud storage interface can offer services without adding unnecessary complexity in managing the data.</a:t>
            </a:r>
            <a:endParaRPr lang="en-US" sz="2000">
              <a:solidFill>
                <a:srgbClr val="FF0000"/>
              </a:solidFill>
            </a:endParaRPr>
          </a:p>
          <a:p>
            <a:pPr algn="just"/>
            <a:r>
              <a:rPr lang="en-US" sz="2000"/>
              <a:t>Storage system and data system metadata are used to meet the requirements of the data and the simplicity required is maintained.</a:t>
            </a:r>
            <a:endParaRPr lang="en-US" sz="2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703705" y="381000"/>
            <a:ext cx="5022215" cy="2988945"/>
          </a:xfrm>
          <a:prstGeom prst="rect">
            <a:avLst/>
          </a:prstGeom>
        </p:spPr>
      </p:pic>
      <p:sp>
        <p:nvSpPr>
          <p:cNvPr id="5" name="Text Box 4"/>
          <p:cNvSpPr txBox="1"/>
          <p:nvPr/>
        </p:nvSpPr>
        <p:spPr>
          <a:xfrm>
            <a:off x="130175" y="4594860"/>
            <a:ext cx="9004935" cy="1938020"/>
          </a:xfrm>
          <a:prstGeom prst="rect">
            <a:avLst/>
          </a:prstGeom>
          <a:noFill/>
        </p:spPr>
        <p:txBody>
          <a:bodyPr wrap="square" rtlCol="0" anchor="t">
            <a:spAutoFit/>
          </a:bodyPr>
          <a:lstStyle/>
          <a:p>
            <a:pPr marL="342900" indent="-342900" algn="l">
              <a:buFont typeface="Arial" panose="020B0604020202020204" pitchFamily="34" charset="0"/>
              <a:buChar char="•"/>
            </a:pPr>
            <a:r>
              <a:rPr lang="en-US" sz="2000">
                <a:solidFill>
                  <a:srgbClr val="FF0000"/>
                </a:solidFill>
              </a:rPr>
              <a:t>User metadata </a:t>
            </a:r>
            <a:r>
              <a:rPr lang="en-US" sz="2000"/>
              <a:t>is used by the cloud to find the data objects and containers.</a:t>
            </a:r>
            <a:endParaRPr lang="en-US" sz="2000"/>
          </a:p>
          <a:p>
            <a:pPr algn="l">
              <a:buFont typeface="Arial" panose="020B0604020202020204" pitchFamily="34" charset="0"/>
            </a:pPr>
            <a:r>
              <a:rPr lang="en-US" sz="2000"/>
              <a:t>    Storage system metadata is used by the cloud to offer basic storage </a:t>
            </a:r>
            <a:endParaRPr lang="en-US" sz="2000"/>
          </a:p>
          <a:p>
            <a:pPr algn="l">
              <a:buFont typeface="Arial" panose="020B0604020202020204" pitchFamily="34" charset="0"/>
            </a:pPr>
            <a:r>
              <a:rPr lang="en-US" sz="2000"/>
              <a:t>    functions like assigning, modifying and access control.</a:t>
            </a:r>
            <a:endParaRPr lang="en-US" sz="2000"/>
          </a:p>
          <a:p>
            <a:pPr algn="l">
              <a:buFont typeface="Arial" panose="020B0604020202020204" pitchFamily="34" charset="0"/>
            </a:pPr>
            <a:endParaRPr lang="en-US" sz="2000"/>
          </a:p>
          <a:p>
            <a:pPr marL="342900" indent="-342900" algn="l">
              <a:buFont typeface="Arial" panose="020B0604020202020204" pitchFamily="34" charset="0"/>
              <a:buChar char="•"/>
            </a:pPr>
            <a:r>
              <a:rPr lang="en-US" sz="2000"/>
              <a:t>Data system metadata is used by the</a:t>
            </a:r>
            <a:r>
              <a:rPr lang="en-US" sz="2000">
                <a:solidFill>
                  <a:srgbClr val="FF0000"/>
                </a:solidFill>
              </a:rPr>
              <a:t> cloud to offer data as a service based on user requirements and controls the operation based on that data.</a:t>
            </a:r>
            <a:endParaRPr lang="en-US" sz="2000">
              <a:solidFill>
                <a:srgbClr val="FF0000"/>
              </a:solidFill>
            </a:endParaRPr>
          </a:p>
        </p:txBody>
      </p:sp>
      <p:sp>
        <p:nvSpPr>
          <p:cNvPr id="6" name="Text Box 5"/>
          <p:cNvSpPr txBox="1"/>
          <p:nvPr/>
        </p:nvSpPr>
        <p:spPr>
          <a:xfrm>
            <a:off x="1600200" y="3810000"/>
            <a:ext cx="5274310" cy="275590"/>
          </a:xfrm>
          <a:prstGeom prst="rect">
            <a:avLst/>
          </a:prstGeom>
          <a:noFill/>
        </p:spPr>
        <p:txBody>
          <a:bodyPr wrap="square" rtlCol="0">
            <a:spAutoFit/>
          </a:bodyPr>
          <a:lstStyle/>
          <a:p>
            <a:pPr algn="ctr"/>
            <a:r>
              <a:rPr lang="en-US" sz="1200" b="1"/>
              <a:t>Figure 12.1 Cloud Storage Usage of SIRDM Model</a:t>
            </a:r>
            <a:endParaRPr lang="en-US" sz="12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 y="104775"/>
            <a:ext cx="8561070" cy="408940"/>
          </a:xfrm>
        </p:spPr>
        <p:txBody>
          <a:bodyPr/>
          <a:lstStyle/>
          <a:p>
            <a:pPr algn="l"/>
            <a:r>
              <a:rPr lang="en-US" sz="2000"/>
              <a:t>Cloud Data Management Interface (CDMI)</a:t>
            </a:r>
            <a:endParaRPr lang="en-US" sz="2000"/>
          </a:p>
        </p:txBody>
      </p:sp>
      <p:sp>
        <p:nvSpPr>
          <p:cNvPr id="3" name="Content Placeholder 2"/>
          <p:cNvSpPr>
            <a:spLocks noGrp="1"/>
          </p:cNvSpPr>
          <p:nvPr>
            <p:ph idx="1"/>
          </p:nvPr>
        </p:nvSpPr>
        <p:spPr>
          <a:xfrm>
            <a:off x="158115" y="704215"/>
            <a:ext cx="8851265" cy="5968365"/>
          </a:xfrm>
        </p:spPr>
        <p:txBody>
          <a:bodyPr/>
          <a:lstStyle/>
          <a:p>
            <a:pPr algn="just"/>
            <a:r>
              <a:rPr lang="en-US" sz="2000"/>
              <a:t>To create, retrieve, update and delete objects in a cloud the cloud data management interface (CDMI) is used.</a:t>
            </a:r>
            <a:endParaRPr lang="en-US" sz="2000"/>
          </a:p>
          <a:p>
            <a:pPr algn="just"/>
            <a:r>
              <a:rPr lang="en-US" sz="2000" b="1"/>
              <a:t>The functions in CDMI are:</a:t>
            </a:r>
            <a:endParaRPr lang="en-US" sz="2000"/>
          </a:p>
          <a:p>
            <a:pPr algn="just"/>
            <a:r>
              <a:rPr lang="en-US" sz="2000"/>
              <a:t>Cloud storage offerings are discovered by clients</a:t>
            </a:r>
            <a:endParaRPr lang="en-US" sz="2000"/>
          </a:p>
          <a:p>
            <a:pPr algn="just"/>
            <a:r>
              <a:rPr lang="en-US" sz="2000"/>
              <a:t>Management of containers and the data</a:t>
            </a:r>
            <a:endParaRPr lang="en-US" sz="2000"/>
          </a:p>
          <a:p>
            <a:pPr algn="just"/>
            <a:r>
              <a:rPr lang="en-US" sz="2000"/>
              <a:t>Sync metadata with containers an objects</a:t>
            </a:r>
            <a:endParaRPr lang="en-US" sz="2000"/>
          </a:p>
          <a:p>
            <a:pPr algn="just"/>
            <a:r>
              <a:rPr lang="en-US" sz="2000"/>
              <a:t>CDMI is also used to manage containers, domains, security access and billing information. </a:t>
            </a:r>
            <a:endParaRPr lang="en-US" sz="2000"/>
          </a:p>
          <a:p>
            <a:pPr algn="just"/>
            <a:r>
              <a:rPr lang="en-US" sz="2000"/>
              <a:t>CDMI standard is also used as protocols for accessing storage.</a:t>
            </a:r>
            <a:endParaRPr lang="en-US" sz="2000"/>
          </a:p>
          <a:p>
            <a:pPr algn="just"/>
            <a:r>
              <a:rPr lang="en-US" sz="2000"/>
              <a:t>CDMI defines how to manage data and also ways of storing and retrieving it.</a:t>
            </a:r>
            <a:endParaRPr lang="en-US" sz="2000"/>
          </a:p>
          <a:p>
            <a:pPr algn="just"/>
            <a:r>
              <a:rPr lang="en-US" sz="2000"/>
              <a:t>‘Data path’ means how data is stored and retrieved.</a:t>
            </a:r>
            <a:endParaRPr lang="en-US" sz="2000"/>
          </a:p>
          <a:p>
            <a:pPr algn="just"/>
            <a:r>
              <a:rPr lang="en-US" sz="2000"/>
              <a:t> ‘Control path’ means how data is managed. </a:t>
            </a:r>
            <a:endParaRPr lang="en-US" sz="2000"/>
          </a:p>
          <a:p>
            <a:pPr algn="just"/>
            <a:r>
              <a:rPr lang="en-US" sz="2000">
                <a:solidFill>
                  <a:srgbClr val="FF0000"/>
                </a:solidFill>
              </a:rPr>
              <a:t>CDMI  standard supports both data path and control path interface.</a:t>
            </a:r>
            <a:endParaRPr lang="en-US" sz="200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 y="180975"/>
            <a:ext cx="8628380" cy="627380"/>
          </a:xfrm>
        </p:spPr>
        <p:txBody>
          <a:bodyPr/>
          <a:lstStyle/>
          <a:p>
            <a:pPr algn="l"/>
            <a:r>
              <a:rPr lang="en-US" sz="2000" b="1"/>
              <a:t>Direct Attached Storage(DAS)</a:t>
            </a:r>
            <a:endParaRPr lang="en-US" sz="2000" b="1"/>
          </a:p>
        </p:txBody>
      </p:sp>
      <p:sp>
        <p:nvSpPr>
          <p:cNvPr id="3" name="Content Placeholder 2"/>
          <p:cNvSpPr>
            <a:spLocks noGrp="1"/>
          </p:cNvSpPr>
          <p:nvPr>
            <p:ph sz="half" idx="1"/>
          </p:nvPr>
        </p:nvSpPr>
        <p:spPr>
          <a:xfrm>
            <a:off x="191135" y="807720"/>
            <a:ext cx="8797925" cy="2588895"/>
          </a:xfrm>
        </p:spPr>
        <p:txBody>
          <a:bodyPr/>
          <a:lstStyle/>
          <a:p>
            <a:r>
              <a:rPr lang="en-US" sz="2000"/>
              <a:t>DAS is the basic storage system providing block-level storage and used for building SAN and NAS. </a:t>
            </a:r>
            <a:endParaRPr lang="en-US" sz="2000"/>
          </a:p>
          <a:p>
            <a:r>
              <a:rPr lang="en-US" sz="2000"/>
              <a:t>The performance of SAN and NAS depends on DAS. </a:t>
            </a:r>
            <a:endParaRPr lang="en-US" sz="2000"/>
          </a:p>
          <a:p>
            <a:r>
              <a:rPr lang="en-US" sz="2000"/>
              <a:t>Performance of DAS will always be high, because it is directly connected to the system. </a:t>
            </a:r>
            <a:endParaRPr lang="en-US" sz="2000"/>
          </a:p>
          <a:p>
            <a:r>
              <a:rPr lang="en-US" sz="2000"/>
              <a:t>Storage devices used to build a DAS storage subsystem are SCSI, PATA, SATA, SAS, FC etc.</a:t>
            </a:r>
            <a:endParaRPr lang="en-US" sz="2000"/>
          </a:p>
        </p:txBody>
      </p:sp>
      <p:pic>
        <p:nvPicPr>
          <p:cNvPr id="4" name="Content Placeholder 3" descr="DAS"/>
          <p:cNvPicPr>
            <a:picLocks noGrp="1" noChangeAspect="1"/>
          </p:cNvPicPr>
          <p:nvPr>
            <p:ph sz="half" idx="2"/>
          </p:nvPr>
        </p:nvPicPr>
        <p:blipFill>
          <a:blip r:embed="rId1"/>
          <a:stretch>
            <a:fillRect/>
          </a:stretch>
        </p:blipFill>
        <p:spPr>
          <a:xfrm>
            <a:off x="2667000" y="3886200"/>
            <a:ext cx="2468245" cy="1869440"/>
          </a:xfrm>
          <a:prstGeom prst="rect">
            <a:avLst/>
          </a:prstGeom>
        </p:spPr>
      </p:pic>
      <p:sp>
        <p:nvSpPr>
          <p:cNvPr id="5" name="Text Box 4"/>
          <p:cNvSpPr txBox="1"/>
          <p:nvPr/>
        </p:nvSpPr>
        <p:spPr>
          <a:xfrm>
            <a:off x="2433638" y="5940425"/>
            <a:ext cx="2182495" cy="294005"/>
          </a:xfrm>
          <a:prstGeom prst="rect">
            <a:avLst/>
          </a:prstGeom>
          <a:noFill/>
        </p:spPr>
        <p:txBody>
          <a:bodyPr wrap="none" rtlCol="0">
            <a:spAutoFit/>
          </a:bodyPr>
          <a:lstStyle/>
          <a:p>
            <a:pPr algn="ctr">
              <a:lnSpc>
                <a:spcPct val="110000"/>
              </a:lnSpc>
            </a:pPr>
            <a:r>
              <a:rPr lang="en-US" sz="1200" b="1"/>
              <a:t>fig</a:t>
            </a:r>
            <a:r>
              <a:rPr lang="en-US" sz="1200"/>
              <a:t>.  Direct  Attached Storage</a:t>
            </a:r>
            <a:r>
              <a:rPr lang="en-US"/>
              <a:t> </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 y="122555"/>
            <a:ext cx="8561070" cy="469265"/>
          </a:xfrm>
        </p:spPr>
        <p:txBody>
          <a:bodyPr/>
          <a:lstStyle/>
          <a:p>
            <a:pPr algn="l"/>
            <a:r>
              <a:rPr lang="en-US" sz="2000" b="1"/>
              <a:t>Cloud Storage Requirements</a:t>
            </a:r>
            <a:endParaRPr lang="en-US" sz="2000" b="1"/>
          </a:p>
        </p:txBody>
      </p:sp>
      <p:sp>
        <p:nvSpPr>
          <p:cNvPr id="3" name="Content Placeholder 2"/>
          <p:cNvSpPr>
            <a:spLocks noGrp="1"/>
          </p:cNvSpPr>
          <p:nvPr>
            <p:ph idx="1"/>
          </p:nvPr>
        </p:nvSpPr>
        <p:spPr>
          <a:xfrm>
            <a:off x="125730" y="609600"/>
            <a:ext cx="8942070" cy="5516880"/>
          </a:xfrm>
        </p:spPr>
        <p:txBody>
          <a:bodyPr/>
          <a:lstStyle/>
          <a:p>
            <a:pPr algn="just">
              <a:buFont typeface="Wingdings" panose="05000000000000000000" charset="0"/>
              <a:buChar char="v"/>
            </a:pPr>
            <a:r>
              <a:rPr lang="en-US" sz="2000" b="1" dirty="0"/>
              <a:t>Multi-tenancy</a:t>
            </a:r>
            <a:endParaRPr lang="en-US" sz="2000" b="1" dirty="0"/>
          </a:p>
          <a:p>
            <a:pPr algn="just"/>
            <a:r>
              <a:rPr lang="en-US" sz="2000" dirty="0"/>
              <a:t>In a multi-tenancy model, resources provided are pooled, so that it may be </a:t>
            </a:r>
            <a:r>
              <a:rPr lang="en-US" sz="2000" dirty="0">
                <a:solidFill>
                  <a:srgbClr val="FF0000"/>
                </a:solidFill>
              </a:rPr>
              <a:t>shared by multiple customers based on their needs.</a:t>
            </a:r>
            <a:endParaRPr lang="en-US" sz="2000" dirty="0">
              <a:solidFill>
                <a:srgbClr val="FF0000"/>
              </a:solidFill>
            </a:endParaRPr>
          </a:p>
          <a:p>
            <a:pPr algn="just"/>
            <a:r>
              <a:rPr lang="en-US" sz="2000" dirty="0"/>
              <a:t>Due to the elasticity property in cloud computing, shared pool of  storage model makes the provider cost effective and billing is made easy</a:t>
            </a:r>
            <a:endParaRPr lang="en-US" sz="2000" dirty="0"/>
          </a:p>
          <a:p>
            <a:pPr algn="just">
              <a:buFont typeface="Wingdings" panose="05000000000000000000" charset="0"/>
              <a:buChar char="v"/>
            </a:pPr>
            <a:r>
              <a:rPr lang="en-US" sz="2000" b="1" dirty="0"/>
              <a:t>Security</a:t>
            </a:r>
            <a:endParaRPr lang="en-US" sz="2000" b="1" dirty="0"/>
          </a:p>
          <a:p>
            <a:pPr marL="0" indent="0" algn="just">
              <a:buNone/>
            </a:pPr>
            <a:r>
              <a:rPr lang="en-US" sz="2000" dirty="0"/>
              <a:t>Secure cloud storage requires a secure transmission channel and methods. </a:t>
            </a:r>
            <a:endParaRPr lang="en-US" sz="2000" dirty="0"/>
          </a:p>
          <a:p>
            <a:pPr marL="0" indent="0" algn="just">
              <a:buNone/>
            </a:pPr>
            <a:r>
              <a:rPr lang="en-US" sz="2000" dirty="0"/>
              <a:t>Securing data can be done using encryption, authentication and authorization.</a:t>
            </a:r>
            <a:endParaRPr lang="en-US" sz="2000" dirty="0"/>
          </a:p>
          <a:p>
            <a:pPr marL="0" indent="0" algn="just">
              <a:buNone/>
            </a:pPr>
            <a:r>
              <a:rPr lang="en-US" sz="2000" dirty="0"/>
              <a:t> </a:t>
            </a:r>
            <a:r>
              <a:rPr lang="en-US" sz="2000" dirty="0">
                <a:solidFill>
                  <a:srgbClr val="FF0000"/>
                </a:solidFill>
              </a:rPr>
              <a:t>Encryption</a:t>
            </a:r>
            <a:r>
              <a:rPr lang="en-US" sz="2000" dirty="0"/>
              <a:t> is the process of scrambling data in such a manner as to make it unreadable without special information, called a key, to make it readable again.</a:t>
            </a:r>
            <a:endParaRPr lang="en-US" sz="2000" dirty="0"/>
          </a:p>
          <a:p>
            <a:pPr marL="0" indent="0" algn="just">
              <a:buNone/>
            </a:pPr>
            <a:r>
              <a:rPr lang="en-US" sz="2000" dirty="0">
                <a:solidFill>
                  <a:srgbClr val="FF0000"/>
                </a:solidFill>
              </a:rPr>
              <a:t> Authentication</a:t>
            </a:r>
            <a:r>
              <a:rPr lang="en-US" sz="2000" dirty="0"/>
              <a:t> is the process of determining their identity. Authentication can employ </a:t>
            </a:r>
            <a:endParaRPr lang="en-US" sz="2000" dirty="0"/>
          </a:p>
          <a:p>
            <a:pPr marL="0" indent="0" algn="just">
              <a:buNone/>
            </a:pPr>
            <a:r>
              <a:rPr lang="en-US" sz="2000" dirty="0"/>
              <a:t> passwords, biometrics, identifying tokens and other means.</a:t>
            </a:r>
            <a:endParaRPr lang="en-US" sz="2000" dirty="0"/>
          </a:p>
          <a:p>
            <a:pPr marL="0" indent="0" algn="just">
              <a:buNone/>
            </a:pP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135" y="212725"/>
            <a:ext cx="8697595" cy="6296025"/>
          </a:xfrm>
        </p:spPr>
        <p:txBody>
          <a:bodyPr/>
          <a:lstStyle/>
          <a:p>
            <a:pPr marL="0" indent="0" algn="just">
              <a:buNone/>
            </a:pPr>
            <a:r>
              <a:rPr lang="en-US">
                <a:sym typeface="+mn-ea"/>
              </a:rPr>
              <a:t> </a:t>
            </a:r>
            <a:r>
              <a:rPr lang="en-US" sz="2000">
                <a:solidFill>
                  <a:srgbClr val="FF0000"/>
                </a:solidFill>
                <a:sym typeface="+mn-ea"/>
              </a:rPr>
              <a:t>Authorization </a:t>
            </a:r>
            <a:r>
              <a:rPr lang="en-US" sz="2000">
                <a:sym typeface="+mn-ea"/>
              </a:rPr>
              <a:t>determines access rights on the data and the levels of authorization.</a:t>
            </a:r>
            <a:endParaRPr lang="en-US" sz="2000"/>
          </a:p>
          <a:p>
            <a:pPr marL="0" indent="0" algn="just">
              <a:buNone/>
            </a:pPr>
            <a:r>
              <a:rPr lang="en-US" sz="2000">
                <a:sym typeface="+mn-ea"/>
              </a:rPr>
              <a:t>To  provide secure cloud storage, access must be restricted for the communication channel, the data source and the cloud storage sites.</a:t>
            </a:r>
            <a:endParaRPr lang="en-US" sz="2000">
              <a:sym typeface="+mn-ea"/>
            </a:endParaRPr>
          </a:p>
          <a:p>
            <a:pPr marL="0" indent="0" algn="just">
              <a:buNone/>
            </a:pPr>
            <a:endParaRPr lang="en-US" sz="2000" b="1">
              <a:sym typeface="+mn-ea"/>
            </a:endParaRPr>
          </a:p>
          <a:p>
            <a:pPr algn="just">
              <a:buFont typeface="Wingdings" panose="05000000000000000000" charset="0"/>
              <a:buChar char="v"/>
            </a:pPr>
            <a:r>
              <a:rPr lang="en-US" sz="2000" b="1">
                <a:sym typeface="+mn-ea"/>
              </a:rPr>
              <a:t>Secure Transmission Channel</a:t>
            </a:r>
            <a:endParaRPr lang="en-US" sz="2000" b="1">
              <a:sym typeface="+mn-ea"/>
            </a:endParaRPr>
          </a:p>
          <a:p>
            <a:pPr marL="0" indent="0" algn="just">
              <a:buNone/>
            </a:pPr>
            <a:r>
              <a:rPr lang="en-US" sz="2000">
                <a:sym typeface="+mn-ea"/>
              </a:rPr>
              <a:t>The four primary methods used to secure network communications are as follows:</a:t>
            </a:r>
            <a:endParaRPr lang="en-US" sz="2000">
              <a:sym typeface="+mn-ea"/>
            </a:endParaRPr>
          </a:p>
          <a:p>
            <a:pPr marL="0" indent="0" algn="just">
              <a:buNone/>
            </a:pPr>
            <a:r>
              <a:rPr lang="en-US" sz="2000">
                <a:sym typeface="+mn-ea"/>
              </a:rPr>
              <a:t>1. Transport Layer Security (TLS) and Secure Sockets Layer (SSL)</a:t>
            </a:r>
            <a:endParaRPr lang="en-US" sz="2000">
              <a:sym typeface="+mn-ea"/>
            </a:endParaRPr>
          </a:p>
          <a:p>
            <a:pPr marL="0" indent="0" algn="just">
              <a:buNone/>
            </a:pPr>
            <a:r>
              <a:rPr lang="en-US" sz="2000">
                <a:sym typeface="+mn-ea"/>
              </a:rPr>
              <a:t>2. Hypertext Transfer Protocol Secure (HTTPS)</a:t>
            </a:r>
            <a:endParaRPr lang="en-US" sz="2000">
              <a:sym typeface="+mn-ea"/>
            </a:endParaRPr>
          </a:p>
          <a:p>
            <a:pPr marL="0" indent="0" algn="just">
              <a:buNone/>
            </a:pPr>
            <a:r>
              <a:rPr lang="en-US" sz="2000">
                <a:sym typeface="+mn-ea"/>
              </a:rPr>
              <a:t>3. Private Networks</a:t>
            </a:r>
            <a:endParaRPr lang="en-US" sz="2000">
              <a:sym typeface="+mn-ea"/>
            </a:endParaRPr>
          </a:p>
          <a:p>
            <a:pPr marL="0" indent="0" algn="just">
              <a:buNone/>
            </a:pPr>
            <a:r>
              <a:rPr lang="en-US" sz="2000">
                <a:sym typeface="+mn-ea"/>
              </a:rPr>
              <a:t>4. Virtual Private Networks (VPNs)</a:t>
            </a:r>
            <a:endParaRPr lang="en-US" sz="2000">
              <a:sym typeface="+mn-ea"/>
            </a:endParaRPr>
          </a:p>
          <a:p>
            <a:pPr algn="just">
              <a:buFont typeface="Wingdings" panose="05000000000000000000" charset="0"/>
              <a:buChar char="v"/>
            </a:pPr>
            <a:r>
              <a:rPr lang="en-US" sz="2000" b="1"/>
              <a:t>Performance</a:t>
            </a:r>
            <a:endParaRPr lang="en-US" sz="2000" b="1"/>
          </a:p>
          <a:p>
            <a:pPr algn="just"/>
            <a:r>
              <a:rPr lang="en-US" sz="2000"/>
              <a:t>Cloud storage performance can be categorized into two: </a:t>
            </a:r>
            <a:r>
              <a:rPr lang="en-US" sz="2000" b="1"/>
              <a:t>speed and latency.</a:t>
            </a:r>
            <a:r>
              <a:rPr lang="en-US" sz="2000"/>
              <a:t> Factors that affect cloud storage performance are: available network bandwidth, types of systems available in provider’s end, method adopted for compression and caching.</a:t>
            </a:r>
            <a:endParaRPr lang="en-US" sz="2000"/>
          </a:p>
          <a:p>
            <a:pPr algn="just"/>
            <a:endParaRPr lang="en-US" sz="2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705" y="29845"/>
            <a:ext cx="8507095" cy="6096635"/>
          </a:xfrm>
        </p:spPr>
        <p:txBody>
          <a:bodyPr/>
          <a:lstStyle/>
          <a:p>
            <a:pPr marL="0" indent="0" algn="just">
              <a:buNone/>
            </a:pPr>
            <a:r>
              <a:rPr lang="en-US" sz="2000" b="1">
                <a:sym typeface="+mn-ea"/>
              </a:rPr>
              <a:t>Quality of Service (QoS)</a:t>
            </a:r>
            <a:endParaRPr lang="en-US" sz="2000" b="1"/>
          </a:p>
          <a:p>
            <a:pPr algn="just"/>
            <a:r>
              <a:rPr lang="en-US" sz="2000">
                <a:sym typeface="+mn-ea"/>
              </a:rPr>
              <a:t>Quality of service (QoS) refers to levels of performance and efficiency of the system that they can provide.</a:t>
            </a:r>
            <a:endParaRPr lang="en-US" sz="2000">
              <a:sym typeface="+mn-ea"/>
            </a:endParaRPr>
          </a:p>
          <a:p>
            <a:pPr algn="just"/>
            <a:endParaRPr lang="en-US" sz="2000"/>
          </a:p>
          <a:p>
            <a:pPr marL="0" indent="0" algn="just">
              <a:buNone/>
            </a:pPr>
            <a:r>
              <a:rPr lang="en-US" sz="2000" b="1"/>
              <a:t>Data Protection and Availability</a:t>
            </a:r>
            <a:endParaRPr lang="en-US" sz="2000" b="1"/>
          </a:p>
          <a:p>
            <a:pPr marL="0" indent="0" algn="just">
              <a:buNone/>
            </a:pPr>
            <a:r>
              <a:rPr lang="en-US" sz="2000"/>
              <a:t>To ensure that data is protected from loss and theft, providers must take some precautionary measures:</a:t>
            </a:r>
            <a:endParaRPr lang="en-US" sz="2000"/>
          </a:p>
          <a:p>
            <a:pPr algn="just">
              <a:lnSpc>
                <a:spcPct val="150000"/>
              </a:lnSpc>
              <a:buFont typeface="Wingdings" panose="05000000000000000000" charset="0"/>
              <a:buChar char="ü"/>
            </a:pPr>
            <a:r>
              <a:rPr lang="en-US" sz="2000"/>
              <a:t>Physical site security</a:t>
            </a:r>
            <a:endParaRPr lang="en-US" sz="2000"/>
          </a:p>
          <a:p>
            <a:pPr algn="just">
              <a:lnSpc>
                <a:spcPct val="150000"/>
              </a:lnSpc>
              <a:buFont typeface="Wingdings" panose="05000000000000000000" charset="0"/>
              <a:buChar char="ü"/>
            </a:pPr>
            <a:r>
              <a:rPr lang="en-US" sz="2000"/>
              <a:t>Protection against power loss</a:t>
            </a:r>
            <a:endParaRPr lang="en-US" sz="2000"/>
          </a:p>
          <a:p>
            <a:pPr algn="just">
              <a:lnSpc>
                <a:spcPct val="150000"/>
              </a:lnSpc>
              <a:buFont typeface="Wingdings" panose="05000000000000000000" charset="0"/>
              <a:buChar char="ü"/>
            </a:pPr>
            <a:r>
              <a:rPr lang="en-US" sz="2000"/>
              <a:t>Protection against loss of network access</a:t>
            </a:r>
            <a:endParaRPr lang="en-US" sz="2000"/>
          </a:p>
          <a:p>
            <a:pPr algn="just">
              <a:lnSpc>
                <a:spcPct val="150000"/>
              </a:lnSpc>
              <a:buFont typeface="Wingdings" panose="05000000000000000000" charset="0"/>
              <a:buChar char="ü"/>
            </a:pPr>
            <a:r>
              <a:rPr lang="en-US" sz="2000"/>
              <a:t>Data redundancy</a:t>
            </a:r>
            <a:endParaRPr lang="en-US" sz="2000"/>
          </a:p>
          <a:p>
            <a:pPr algn="just">
              <a:lnSpc>
                <a:spcPct val="150000"/>
              </a:lnSpc>
              <a:buFont typeface="Wingdings" panose="05000000000000000000" charset="0"/>
              <a:buChar char="ü"/>
            </a:pPr>
            <a:r>
              <a:rPr lang="en-US" sz="2000"/>
              <a:t>Server redundancy and server fail-over</a:t>
            </a:r>
            <a:endParaRPr lang="en-US" sz="2000"/>
          </a:p>
          <a:p>
            <a:pPr algn="just">
              <a:lnSpc>
                <a:spcPct val="150000"/>
              </a:lnSpc>
              <a:buFont typeface="Wingdings" panose="05000000000000000000" charset="0"/>
              <a:buChar char="ü"/>
            </a:pPr>
            <a:r>
              <a:rPr lang="en-US" sz="2000"/>
              <a:t>Redundant data sites</a:t>
            </a:r>
            <a:endParaRPr lang="en-US" sz="2000"/>
          </a:p>
          <a:p>
            <a:pPr algn="just">
              <a:lnSpc>
                <a:spcPct val="150000"/>
              </a:lnSpc>
              <a:buFont typeface="Wingdings" panose="05000000000000000000" charset="0"/>
              <a:buChar char="ü"/>
            </a:pPr>
            <a:r>
              <a:rPr lang="en-US" sz="2000"/>
              <a:t> Levels of redundancy</a:t>
            </a:r>
            <a:endParaRPr lang="en-US" sz="2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250" y="168910"/>
            <a:ext cx="8820785" cy="5957570"/>
          </a:xfrm>
        </p:spPr>
        <p:txBody>
          <a:bodyPr/>
          <a:lstStyle/>
          <a:p>
            <a:pPr algn="just">
              <a:buFont typeface="Wingdings" panose="05000000000000000000" charset="0"/>
              <a:buChar char="ü"/>
            </a:pPr>
            <a:r>
              <a:rPr lang="en-US" sz="2000"/>
              <a:t>Versioning and data retention </a:t>
            </a:r>
            <a:endParaRPr lang="en-US" sz="2000"/>
          </a:p>
          <a:p>
            <a:pPr algn="just">
              <a:buFont typeface="Wingdings" panose="05000000000000000000" charset="0"/>
              <a:buChar char="ü"/>
            </a:pPr>
            <a:r>
              <a:rPr lang="en-US" sz="2000"/>
              <a:t>Accessibility of cloud storage as live data</a:t>
            </a:r>
            <a:endParaRPr lang="en-US" sz="2000"/>
          </a:p>
          <a:p>
            <a:pPr algn="just">
              <a:buFont typeface="Wingdings" panose="05000000000000000000" charset="0"/>
              <a:buChar char="ü"/>
            </a:pPr>
            <a:r>
              <a:rPr lang="en-US" sz="2000"/>
              <a:t>Backup to tape or other media</a:t>
            </a:r>
            <a:endParaRPr lang="en-US" sz="2000"/>
          </a:p>
          <a:p>
            <a:pPr algn="just">
              <a:buFont typeface="Wingdings" panose="05000000000000000000" charset="0"/>
              <a:buChar char="ü"/>
            </a:pPr>
            <a:r>
              <a:rPr lang="en-US" sz="2000"/>
              <a:t>Data availability, when contract disputes</a:t>
            </a:r>
            <a:endParaRPr lang="en-US" sz="2000"/>
          </a:p>
          <a:p>
            <a:pPr marL="0" indent="0" algn="just">
              <a:buFont typeface="Wingdings" panose="05000000000000000000" charset="0"/>
              <a:buNone/>
            </a:pPr>
            <a:endParaRPr lang="en-US" sz="2000"/>
          </a:p>
          <a:p>
            <a:pPr algn="just">
              <a:buFont typeface="Wingdings" panose="05000000000000000000" charset="0"/>
              <a:buChar char="v"/>
            </a:pPr>
            <a:r>
              <a:rPr lang="en-US" sz="2000" b="1"/>
              <a:t>Metering and Billing</a:t>
            </a:r>
            <a:endParaRPr lang="en-US" sz="2000" b="1"/>
          </a:p>
          <a:p>
            <a:pPr marL="0" indent="0" algn="just">
              <a:buFont typeface="Wingdings" panose="05000000000000000000" charset="0"/>
              <a:buNone/>
            </a:pPr>
            <a:r>
              <a:rPr lang="en-US" sz="2000" b="1"/>
              <a:t>Metering and billing in cloud storage are done based on:</a:t>
            </a:r>
            <a:r>
              <a:rPr lang="en-US" sz="2000"/>
              <a:t> data uploaded, data downloaded, data stored and depends on requests and types of request.</a:t>
            </a:r>
            <a:endParaRPr lang="en-US" sz="2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457200"/>
          </a:xfrm>
        </p:spPr>
        <p:txBody>
          <a:bodyPr/>
          <a:lstStyle/>
          <a:p>
            <a:r>
              <a:rPr lang="en-US" sz="2800" b="1" dirty="0"/>
              <a:t>CLOUD STORAGE FROM LANS TO WANS</a:t>
            </a:r>
            <a:endParaRPr lang="en-US" sz="2800" b="1" dirty="0"/>
          </a:p>
        </p:txBody>
      </p:sp>
      <p:sp>
        <p:nvSpPr>
          <p:cNvPr id="3" name="Content Placeholder 2"/>
          <p:cNvSpPr>
            <a:spLocks noGrp="1"/>
          </p:cNvSpPr>
          <p:nvPr>
            <p:ph idx="1"/>
          </p:nvPr>
        </p:nvSpPr>
        <p:spPr>
          <a:xfrm>
            <a:off x="152400" y="685800"/>
            <a:ext cx="8839200" cy="6019800"/>
          </a:xfrm>
        </p:spPr>
        <p:txBody>
          <a:bodyPr/>
          <a:lstStyle/>
          <a:p>
            <a:pPr algn="just"/>
            <a:r>
              <a:rPr lang="en-US" sz="2000" dirty="0" smtClean="0"/>
              <a:t>Data </a:t>
            </a:r>
            <a:r>
              <a:rPr lang="en-US" sz="2000" dirty="0"/>
              <a:t>management applications are promising for candidates who opt for deployment </a:t>
            </a:r>
            <a:r>
              <a:rPr lang="en-US" sz="2000" dirty="0" smtClean="0"/>
              <a:t>of the </a:t>
            </a:r>
            <a:r>
              <a:rPr lang="en-US" sz="2000" dirty="0"/>
              <a:t>cloud. </a:t>
            </a:r>
            <a:endParaRPr lang="en-US" sz="2000" dirty="0" smtClean="0"/>
          </a:p>
          <a:p>
            <a:pPr algn="just"/>
            <a:r>
              <a:rPr lang="en-US" sz="2000" dirty="0" smtClean="0"/>
              <a:t>This </a:t>
            </a:r>
            <a:r>
              <a:rPr lang="en-US" sz="2000" dirty="0"/>
              <a:t>is because an on-premises enterprise database system usually comes with </a:t>
            </a:r>
            <a:r>
              <a:rPr lang="en-US" sz="2000" dirty="0" smtClean="0"/>
              <a:t>a large</a:t>
            </a:r>
            <a:r>
              <a:rPr lang="en-US" sz="2000" dirty="0"/>
              <a:t>, occasionally prohibitive up-front cost, both in hardware and in software. </a:t>
            </a:r>
            <a:endParaRPr lang="en-US" sz="2000" dirty="0" smtClean="0"/>
          </a:p>
          <a:p>
            <a:pPr algn="just"/>
            <a:r>
              <a:rPr lang="en-US" sz="2000" dirty="0" smtClean="0"/>
              <a:t>For multiple businesses</a:t>
            </a:r>
            <a:r>
              <a:rPr lang="en-US" sz="2000" dirty="0"/>
              <a:t>, the pay-as-you-go cloud computing form is very </a:t>
            </a:r>
            <a:r>
              <a:rPr lang="en-US" sz="2000" dirty="0" smtClean="0"/>
              <a:t>attractive</a:t>
            </a:r>
            <a:endParaRPr lang="en-US" sz="2000" dirty="0" smtClean="0"/>
          </a:p>
          <a:p>
            <a:pPr algn="just"/>
            <a:r>
              <a:rPr lang="en-IN" sz="2000" dirty="0"/>
              <a:t>Thus, cloud </a:t>
            </a:r>
            <a:r>
              <a:rPr lang="en-IN" sz="2000" dirty="0" smtClean="0"/>
              <a:t>computing </a:t>
            </a:r>
            <a:r>
              <a:rPr lang="en-US" sz="2000" dirty="0" smtClean="0"/>
              <a:t>is reminiscent </a:t>
            </a:r>
            <a:r>
              <a:rPr lang="en-US" sz="2000" dirty="0"/>
              <a:t>of the </a:t>
            </a:r>
            <a:r>
              <a:rPr lang="en-US" sz="2000" dirty="0">
                <a:solidFill>
                  <a:srgbClr val="FF0000"/>
                </a:solidFill>
              </a:rPr>
              <a:t>Application Service Provider </a:t>
            </a:r>
            <a:r>
              <a:rPr lang="en-US" sz="2000" dirty="0"/>
              <a:t>(ASP) and Database-as-a-Service (</a:t>
            </a:r>
            <a:r>
              <a:rPr lang="en-US" sz="2000" dirty="0" err="1"/>
              <a:t>DaaS</a:t>
            </a:r>
            <a:r>
              <a:rPr lang="en-US" sz="2000" dirty="0" smtClean="0"/>
              <a:t>) </a:t>
            </a:r>
            <a:r>
              <a:rPr lang="en-IN" sz="2000" dirty="0" smtClean="0"/>
              <a:t>paradigms.</a:t>
            </a:r>
            <a:endParaRPr lang="en-IN" sz="2000" dirty="0" smtClean="0"/>
          </a:p>
          <a:p>
            <a:pPr marL="0" indent="0" algn="just">
              <a:buNone/>
            </a:pPr>
            <a:endParaRPr lang="en-IN" sz="2000" dirty="0" smtClean="0"/>
          </a:p>
          <a:p>
            <a:pPr algn="just"/>
            <a:r>
              <a:rPr lang="en-IN" sz="2000" dirty="0"/>
              <a:t>Web Services, AT&amp;T’s Synaptic Hosting, </a:t>
            </a:r>
            <a:r>
              <a:rPr lang="en-IN" sz="2000" dirty="0" err="1"/>
              <a:t>AppNexus</a:t>
            </a:r>
            <a:r>
              <a:rPr lang="en-IN" sz="2000" dirty="0"/>
              <a:t>, </a:t>
            </a:r>
            <a:r>
              <a:rPr lang="en-IN" sz="2000" dirty="0" err="1"/>
              <a:t>GoGrid</a:t>
            </a:r>
            <a:r>
              <a:rPr lang="en-IN" sz="2000" dirty="0"/>
              <a:t>, Rackspace Cloud </a:t>
            </a:r>
            <a:r>
              <a:rPr lang="en-IN" sz="2000" dirty="0" smtClean="0"/>
              <a:t>Hosting, </a:t>
            </a:r>
            <a:r>
              <a:rPr lang="en-US" sz="2000" dirty="0" smtClean="0"/>
              <a:t>and </a:t>
            </a:r>
            <a:r>
              <a:rPr lang="en-US" sz="2000" dirty="0"/>
              <a:t>to some extent, the Intel Cloud Computing Testbed and the IBM/Google cloud start </a:t>
            </a:r>
            <a:r>
              <a:rPr lang="en-US" sz="2000" dirty="0" smtClean="0"/>
              <a:t>working distinctly </a:t>
            </a:r>
            <a:r>
              <a:rPr lang="en-US" sz="2000" dirty="0"/>
              <a:t>than ASPs and </a:t>
            </a:r>
            <a:r>
              <a:rPr lang="en-US" sz="2000" dirty="0" err="1"/>
              <a:t>DaaS</a:t>
            </a:r>
            <a:r>
              <a:rPr lang="en-US" sz="2000" dirty="0"/>
              <a:t>. </a:t>
            </a:r>
            <a:r>
              <a:rPr lang="en-US" sz="2000" dirty="0">
                <a:solidFill>
                  <a:srgbClr val="FF0000"/>
                </a:solidFill>
              </a:rPr>
              <a:t>Instead of owning, establishing and managing the </a:t>
            </a:r>
            <a:r>
              <a:rPr lang="en-US" sz="2000" dirty="0" smtClean="0">
                <a:solidFill>
                  <a:srgbClr val="FF0000"/>
                </a:solidFill>
              </a:rPr>
              <a:t>database programs</a:t>
            </a:r>
            <a:r>
              <a:rPr lang="en-US" sz="2000" dirty="0">
                <a:solidFill>
                  <a:srgbClr val="FF0000"/>
                </a:solidFill>
              </a:rPr>
              <a:t>, cloud computing vendors normally maintain little more than the hardware and </a:t>
            </a:r>
            <a:r>
              <a:rPr lang="en-US" sz="2000" dirty="0" smtClean="0">
                <a:solidFill>
                  <a:srgbClr val="FF0000"/>
                </a:solidFill>
              </a:rPr>
              <a:t>give their </a:t>
            </a:r>
            <a:r>
              <a:rPr lang="en-US" sz="2000" dirty="0">
                <a:solidFill>
                  <a:srgbClr val="FF0000"/>
                </a:solidFill>
              </a:rPr>
              <a:t>clients a set of virtual appliances to establish their own software.</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248400"/>
          </a:xfrm>
        </p:spPr>
        <p:txBody>
          <a:bodyPr/>
          <a:lstStyle/>
          <a:p>
            <a:pPr algn="just"/>
            <a:r>
              <a:rPr lang="en-US" sz="2400" dirty="0"/>
              <a:t>C</a:t>
            </a:r>
            <a:r>
              <a:rPr lang="en-US" sz="2400" dirty="0" smtClean="0"/>
              <a:t>loud </a:t>
            </a:r>
            <a:r>
              <a:rPr lang="en-US" sz="2400" dirty="0"/>
              <a:t>computing vendors normally maintain little more than the hardware and </a:t>
            </a:r>
            <a:r>
              <a:rPr lang="en-US" sz="2400" dirty="0" smtClean="0"/>
              <a:t>give their </a:t>
            </a:r>
            <a:r>
              <a:rPr lang="en-US" sz="2400" dirty="0"/>
              <a:t>clients a set of virtual appliances to establish their own software</a:t>
            </a:r>
            <a:r>
              <a:rPr lang="en-US" sz="2400" dirty="0" smtClean="0"/>
              <a:t>.</a:t>
            </a:r>
            <a:endParaRPr lang="en-US" sz="2400" dirty="0" smtClean="0"/>
          </a:p>
          <a:p>
            <a:pPr algn="just"/>
            <a:r>
              <a:rPr lang="en-US" sz="2400" dirty="0">
                <a:solidFill>
                  <a:srgbClr val="C00000"/>
                </a:solidFill>
              </a:rPr>
              <a:t>There are three characteristics of a cloud computing natural environment that are most </a:t>
            </a:r>
            <a:r>
              <a:rPr lang="en-US" sz="2400" dirty="0" smtClean="0">
                <a:solidFill>
                  <a:srgbClr val="C00000"/>
                </a:solidFill>
              </a:rPr>
              <a:t>relatable to </a:t>
            </a:r>
            <a:r>
              <a:rPr lang="en-US" sz="2400" dirty="0">
                <a:solidFill>
                  <a:srgbClr val="C00000"/>
                </a:solidFill>
              </a:rPr>
              <a:t>be considered before choosing storage in cloud</a:t>
            </a:r>
            <a:r>
              <a:rPr lang="en-US" sz="2400" dirty="0" smtClean="0">
                <a:solidFill>
                  <a:srgbClr val="C00000"/>
                </a:solidFill>
              </a:rPr>
              <a:t>.</a:t>
            </a:r>
            <a:endParaRPr lang="en-US" sz="2400" dirty="0" smtClean="0">
              <a:solidFill>
                <a:srgbClr val="C00000"/>
              </a:solidFill>
            </a:endParaRPr>
          </a:p>
          <a:p>
            <a:pPr marL="0" indent="0" algn="just">
              <a:buNone/>
            </a:pPr>
            <a:r>
              <a:rPr lang="en-US" sz="2400" dirty="0" smtClean="0"/>
              <a:t>   1. Computer </a:t>
            </a:r>
            <a:r>
              <a:rPr lang="en-US" sz="2400" dirty="0"/>
              <a:t>power is elastic, when it can perform parallel operations. In general, applications conceived to run on the peak of a shared-nothing architecture are well matched for such an environment. Some cloud computing goods,</a:t>
            </a:r>
            <a:endParaRPr lang="en-US" sz="2400" dirty="0"/>
          </a:p>
          <a:p>
            <a:pPr algn="just">
              <a:buFont typeface="Wingdings" panose="05000000000000000000" pitchFamily="2" charset="2"/>
              <a:buChar char="Ø"/>
            </a:pPr>
            <a:r>
              <a:rPr lang="en-US" sz="2400" dirty="0"/>
              <a:t> for example, </a:t>
            </a:r>
            <a:r>
              <a:rPr lang="en-US" sz="2400" dirty="0">
                <a:solidFill>
                  <a:srgbClr val="FF0000"/>
                </a:solidFill>
              </a:rPr>
              <a:t>Google’s App Engine, supply not only a cloud computing infrastructure, but also an entire programs stack with a constrained API so that software developers are compelled to compose programs that can run in a shared-nothing natural environment and therefore help elastic scaling.</a:t>
            </a:r>
            <a:endParaRPr lang="en-US" sz="2400" dirty="0">
              <a:solidFill>
                <a:srgbClr val="FF0000"/>
              </a:solidFill>
            </a:endParaRPr>
          </a:p>
          <a:p>
            <a:pPr algn="just"/>
            <a:endParaRPr lang="en-US" sz="2400" dirty="0">
              <a:solidFill>
                <a:srgbClr val="C00000"/>
              </a:solidFill>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534400" cy="6400800"/>
          </a:xfrm>
        </p:spPr>
        <p:txBody>
          <a:bodyPr/>
          <a:lstStyle/>
          <a:p>
            <a:pPr marL="0" indent="0" algn="just">
              <a:buNone/>
            </a:pPr>
            <a:r>
              <a:rPr lang="en-US" sz="2000" b="1" dirty="0" smtClean="0"/>
              <a:t>2</a:t>
            </a:r>
            <a:r>
              <a:rPr lang="en-US" sz="2000" b="1" dirty="0">
                <a:solidFill>
                  <a:srgbClr val="FF0000"/>
                </a:solidFill>
              </a:rPr>
              <a:t>. </a:t>
            </a:r>
            <a:r>
              <a:rPr lang="en-US" sz="2400" dirty="0">
                <a:solidFill>
                  <a:srgbClr val="FF0000"/>
                </a:solidFill>
              </a:rPr>
              <a:t>Data is retained at an unknown host server</a:t>
            </a:r>
            <a:r>
              <a:rPr lang="en-US" sz="2400" dirty="0"/>
              <a:t>. In general, letting go off data is a threat </a:t>
            </a:r>
            <a:r>
              <a:rPr lang="en-US" sz="2400" dirty="0" smtClean="0"/>
              <a:t>to many </a:t>
            </a:r>
            <a:r>
              <a:rPr lang="en-US" sz="2400" dirty="0"/>
              <a:t>security issues and thus suitable precautions should be taken</a:t>
            </a:r>
            <a:r>
              <a:rPr lang="en-US" sz="2400" dirty="0" smtClean="0"/>
              <a:t>.</a:t>
            </a:r>
            <a:endParaRPr lang="en-US" sz="2400" dirty="0" smtClean="0"/>
          </a:p>
          <a:p>
            <a:pPr algn="just"/>
            <a:r>
              <a:rPr lang="en-US" sz="2400" dirty="0" smtClean="0"/>
              <a:t>The </a:t>
            </a:r>
            <a:r>
              <a:rPr lang="en-US" sz="2400" dirty="0"/>
              <a:t>very title </a:t>
            </a:r>
            <a:r>
              <a:rPr lang="en-US" sz="2400" dirty="0" smtClean="0"/>
              <a:t>‘cloud computing</a:t>
            </a:r>
            <a:r>
              <a:rPr lang="en-US" sz="2400" dirty="0"/>
              <a:t>’ implies that the computing and storage resources are being operated from </a:t>
            </a:r>
            <a:r>
              <a:rPr lang="en-US" sz="2400" dirty="0" smtClean="0"/>
              <a:t>a celestial </a:t>
            </a:r>
            <a:r>
              <a:rPr lang="en-US" sz="2400" dirty="0"/>
              <a:t>position</a:t>
            </a:r>
            <a:r>
              <a:rPr lang="en-US" sz="2400" dirty="0" smtClean="0"/>
              <a:t>.</a:t>
            </a:r>
            <a:endParaRPr lang="en-US" sz="2400" dirty="0" smtClean="0"/>
          </a:p>
          <a:p>
            <a:pPr algn="just"/>
            <a:r>
              <a:rPr lang="en-US" sz="2400" dirty="0" smtClean="0"/>
              <a:t> </a:t>
            </a:r>
            <a:r>
              <a:rPr lang="en-US" sz="2400" dirty="0"/>
              <a:t>The idea is that the data is physically stored in a </a:t>
            </a:r>
            <a:r>
              <a:rPr lang="en-US" sz="2400" dirty="0" smtClean="0"/>
              <a:t>specific </a:t>
            </a:r>
            <a:r>
              <a:rPr lang="en-US" sz="2400" dirty="0"/>
              <a:t>host </a:t>
            </a:r>
            <a:r>
              <a:rPr lang="en-US" sz="2400" dirty="0" smtClean="0"/>
              <a:t>country and </a:t>
            </a:r>
            <a:r>
              <a:rPr lang="en-US" sz="2400" dirty="0"/>
              <a:t>is subject to localized laws and regulations. </a:t>
            </a:r>
            <a:endParaRPr lang="en-US" sz="2400" dirty="0" smtClean="0"/>
          </a:p>
          <a:p>
            <a:pPr algn="just"/>
            <a:r>
              <a:rPr lang="en-US" sz="2400" dirty="0" smtClean="0"/>
              <a:t>Since </a:t>
            </a:r>
            <a:r>
              <a:rPr lang="en-US" sz="2400" dirty="0"/>
              <a:t>most cloud computing vendors give their clientele little command over where data is stored, the clientele has no alternative but to expect the least that the data is encrypted utilizing a key unavailable with the owner, the data may be accessed by a third party without the customer’s knowledge.</a:t>
            </a:r>
            <a:endParaRPr lang="en-US" sz="2400" dirty="0"/>
          </a:p>
          <a:p>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pPr marL="0" indent="0" algn="just">
              <a:buNone/>
            </a:pPr>
            <a:r>
              <a:rPr lang="en-US" sz="2400" b="1" dirty="0" smtClean="0"/>
              <a:t>3. </a:t>
            </a:r>
            <a:r>
              <a:rPr lang="en-US" sz="2400" dirty="0" smtClean="0">
                <a:solidFill>
                  <a:srgbClr val="FF0000"/>
                </a:solidFill>
              </a:rPr>
              <a:t>Data </a:t>
            </a:r>
            <a:r>
              <a:rPr lang="en-US" sz="2400" dirty="0">
                <a:solidFill>
                  <a:srgbClr val="FF0000"/>
                </a:solidFill>
              </a:rPr>
              <a:t>is duplicated often over distant locations</a:t>
            </a:r>
            <a:r>
              <a:rPr lang="en-US" sz="2400" dirty="0"/>
              <a:t>. Data accessibility and durability is </a:t>
            </a:r>
            <a:r>
              <a:rPr lang="en-US" sz="2400" dirty="0" smtClean="0"/>
              <a:t>vital for </a:t>
            </a:r>
            <a:r>
              <a:rPr lang="en-US" sz="2400" dirty="0"/>
              <a:t>cloud storage providers, as data tampering can be </a:t>
            </a:r>
            <a:r>
              <a:rPr lang="en-US" sz="2400" dirty="0" smtClean="0"/>
              <a:t>harming </a:t>
            </a:r>
            <a:r>
              <a:rPr lang="en-US" sz="2400" dirty="0"/>
              <a:t>for both the business </a:t>
            </a:r>
            <a:r>
              <a:rPr lang="en-US" sz="2400" dirty="0" smtClean="0"/>
              <a:t>and the </a:t>
            </a:r>
            <a:r>
              <a:rPr lang="en-US" sz="2400" dirty="0"/>
              <a:t>organization’s reputation. </a:t>
            </a:r>
            <a:endParaRPr lang="en-US" sz="2400" dirty="0" smtClean="0"/>
          </a:p>
          <a:p>
            <a:pPr algn="just">
              <a:buFont typeface="Wingdings" panose="05000000000000000000" pitchFamily="2" charset="2"/>
              <a:buChar char="Ø"/>
            </a:pPr>
            <a:r>
              <a:rPr lang="en-US" sz="2400" dirty="0" smtClean="0"/>
              <a:t>Data </a:t>
            </a:r>
            <a:r>
              <a:rPr lang="en-US" sz="2400" dirty="0"/>
              <a:t>accessibility and durability are normally accomplished</a:t>
            </a:r>
            <a:endParaRPr lang="en-US" sz="2400" dirty="0"/>
          </a:p>
          <a:p>
            <a:pPr marL="0" indent="0" algn="just">
              <a:buNone/>
            </a:pPr>
            <a:r>
              <a:rPr lang="en-US" sz="2400" dirty="0"/>
              <a:t>through hidden replications</a:t>
            </a:r>
            <a:r>
              <a:rPr lang="en-US" sz="2400" dirty="0" smtClean="0"/>
              <a:t>.</a:t>
            </a:r>
            <a:endParaRPr lang="en-US" sz="2400" dirty="0" smtClean="0"/>
          </a:p>
          <a:p>
            <a:pPr marL="0" indent="0" algn="just">
              <a:buNone/>
            </a:pPr>
            <a:endParaRPr lang="en-US" sz="2400" dirty="0" smtClean="0"/>
          </a:p>
          <a:p>
            <a:pPr algn="just">
              <a:buFont typeface="Wingdings" panose="05000000000000000000" pitchFamily="2" charset="2"/>
              <a:buChar char="Ø"/>
            </a:pPr>
            <a:r>
              <a:rPr lang="en-US" sz="2400" dirty="0" smtClean="0"/>
              <a:t>Large </a:t>
            </a:r>
            <a:r>
              <a:rPr lang="en-US" sz="2400" dirty="0"/>
              <a:t>cloud computing providers with data hubs dispersed </a:t>
            </a:r>
            <a:r>
              <a:rPr lang="en-US" sz="2400" dirty="0" smtClean="0"/>
              <a:t>all through </a:t>
            </a:r>
            <a:r>
              <a:rPr lang="en-US" sz="2400" dirty="0"/>
              <a:t>the world have the </a:t>
            </a:r>
            <a:r>
              <a:rPr lang="en-US" sz="2400" dirty="0" smtClean="0"/>
              <a:t>proficiency </a:t>
            </a:r>
            <a:r>
              <a:rPr lang="en-US" sz="2400" dirty="0"/>
              <a:t>to provide high levels of expected error </a:t>
            </a:r>
            <a:r>
              <a:rPr lang="en-US" sz="2400" dirty="0" smtClean="0"/>
              <a:t>resistance by </a:t>
            </a:r>
            <a:r>
              <a:rPr lang="en-US" sz="2400" dirty="0"/>
              <a:t>duplicating data at distant locations across continents</a:t>
            </a:r>
            <a:r>
              <a:rPr lang="en-US" sz="2400" dirty="0" smtClean="0"/>
              <a:t>.</a:t>
            </a:r>
            <a:endParaRPr lang="en-US" sz="2400" dirty="0" smtClean="0"/>
          </a:p>
          <a:p>
            <a:pPr marL="0" indent="0" algn="just">
              <a:buNone/>
            </a:pPr>
            <a:endParaRPr lang="en-US" sz="2400" dirty="0" smtClean="0"/>
          </a:p>
          <a:p>
            <a:pPr algn="just">
              <a:buFont typeface="Wingdings" panose="05000000000000000000" pitchFamily="2" charset="2"/>
              <a:buChar char="Ø"/>
            </a:pPr>
            <a:r>
              <a:rPr lang="en-US" sz="2400" dirty="0" smtClean="0">
                <a:solidFill>
                  <a:srgbClr val="FF0000"/>
                </a:solidFill>
              </a:rPr>
              <a:t>Amazon’s </a:t>
            </a:r>
            <a:r>
              <a:rPr lang="en-US" sz="2400" dirty="0">
                <a:solidFill>
                  <a:srgbClr val="FF0000"/>
                </a:solidFill>
              </a:rPr>
              <a:t>S3 cloud storage </a:t>
            </a:r>
            <a:r>
              <a:rPr lang="en-US" sz="2400" dirty="0" smtClean="0">
                <a:solidFill>
                  <a:srgbClr val="FF0000"/>
                </a:solidFill>
              </a:rPr>
              <a:t>service replicates </a:t>
            </a:r>
            <a:r>
              <a:rPr lang="en-US" sz="2400" dirty="0">
                <a:solidFill>
                  <a:srgbClr val="FF0000"/>
                </a:solidFill>
              </a:rPr>
              <a:t>data over ‘regions’ and ‘availability zones’ so that data and </a:t>
            </a:r>
            <a:r>
              <a:rPr lang="en-US" sz="2400" dirty="0" smtClean="0">
                <a:solidFill>
                  <a:srgbClr val="FF0000"/>
                </a:solidFill>
              </a:rPr>
              <a:t>applications can survive </a:t>
            </a:r>
            <a:r>
              <a:rPr lang="en-US" sz="2400" dirty="0">
                <a:solidFill>
                  <a:srgbClr val="FF0000"/>
                </a:solidFill>
              </a:rPr>
              <a:t>even when the whole location collapses.</a:t>
            </a:r>
            <a:endParaRPr lang="en-IN" sz="2400"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457200"/>
          </a:xfrm>
        </p:spPr>
        <p:txBody>
          <a:bodyPr/>
          <a:lstStyle/>
          <a:p>
            <a:r>
              <a:rPr lang="en-IN" sz="2400" b="1" dirty="0"/>
              <a:t>DISTRIBUTED DATA STORAGE</a:t>
            </a:r>
            <a:endParaRPr lang="en-IN" sz="2400" dirty="0"/>
          </a:p>
        </p:txBody>
      </p:sp>
      <p:sp>
        <p:nvSpPr>
          <p:cNvPr id="3" name="Content Placeholder 2"/>
          <p:cNvSpPr>
            <a:spLocks noGrp="1"/>
          </p:cNvSpPr>
          <p:nvPr>
            <p:ph idx="1"/>
          </p:nvPr>
        </p:nvSpPr>
        <p:spPr>
          <a:xfrm>
            <a:off x="152400" y="838200"/>
            <a:ext cx="8763000" cy="5867400"/>
          </a:xfrm>
        </p:spPr>
        <p:txBody>
          <a:bodyPr/>
          <a:lstStyle/>
          <a:p>
            <a:r>
              <a:rPr lang="en-US" sz="2200" dirty="0"/>
              <a:t>Distributed storage means are evolving from the existing practices of data storage for the </a:t>
            </a:r>
            <a:r>
              <a:rPr lang="en-US" sz="2200" dirty="0" smtClean="0"/>
              <a:t>new generation </a:t>
            </a:r>
            <a:r>
              <a:rPr lang="en-US" sz="2200" dirty="0"/>
              <a:t>of WWW applications through organizations like Google, Amazon and Yahoo</a:t>
            </a:r>
            <a:r>
              <a:rPr lang="en-US" sz="2200" dirty="0" smtClean="0"/>
              <a:t>.</a:t>
            </a:r>
            <a:endParaRPr lang="en-US" sz="2200" dirty="0" smtClean="0"/>
          </a:p>
          <a:p>
            <a:r>
              <a:rPr lang="en-US" sz="2200" dirty="0" smtClean="0"/>
              <a:t> There are </a:t>
            </a:r>
            <a:r>
              <a:rPr lang="en-US" sz="2200" dirty="0"/>
              <a:t>some reasons for distributed storage means to be </a:t>
            </a:r>
            <a:r>
              <a:rPr lang="en-US" sz="2200" dirty="0" smtClean="0"/>
              <a:t>favored </a:t>
            </a:r>
            <a:r>
              <a:rPr lang="en-US" sz="2200" dirty="0"/>
              <a:t>over traditional relational </a:t>
            </a:r>
            <a:r>
              <a:rPr lang="en-US" sz="2200" dirty="0" smtClean="0"/>
              <a:t>database systems </a:t>
            </a:r>
            <a:r>
              <a:rPr lang="en-US" sz="2200" dirty="0"/>
              <a:t>encompassing </a:t>
            </a:r>
            <a:r>
              <a:rPr lang="en-US" sz="2200" dirty="0">
                <a:solidFill>
                  <a:srgbClr val="FF0000"/>
                </a:solidFill>
              </a:rPr>
              <a:t>scalability, accessibility and performance</a:t>
            </a:r>
            <a:r>
              <a:rPr lang="en-US" sz="2200" dirty="0" smtClean="0"/>
              <a:t>.</a:t>
            </a:r>
            <a:endParaRPr lang="en-US" sz="2200" dirty="0" smtClean="0"/>
          </a:p>
          <a:p>
            <a:r>
              <a:rPr lang="en-US" sz="2200" dirty="0" smtClean="0"/>
              <a:t> </a:t>
            </a:r>
            <a:r>
              <a:rPr lang="en-US" sz="2200" dirty="0"/>
              <a:t>The new generation </a:t>
            </a:r>
            <a:r>
              <a:rPr lang="en-US" sz="2200" dirty="0" smtClean="0"/>
              <a:t>of applications </a:t>
            </a:r>
            <a:r>
              <a:rPr lang="en-US" sz="2200" dirty="0"/>
              <a:t>require processing of data to a tune of terabytes and even </a:t>
            </a:r>
            <a:r>
              <a:rPr lang="en-US" sz="2200" dirty="0" err="1"/>
              <a:t>peta</a:t>
            </a:r>
            <a:r>
              <a:rPr lang="en-US" sz="2200" dirty="0"/>
              <a:t> bytes. </a:t>
            </a:r>
            <a:endParaRPr lang="en-US" sz="2200" dirty="0" smtClean="0"/>
          </a:p>
          <a:p>
            <a:r>
              <a:rPr lang="en-US" sz="2200" dirty="0" smtClean="0"/>
              <a:t>This </a:t>
            </a:r>
            <a:r>
              <a:rPr lang="en-US" sz="2200" dirty="0"/>
              <a:t>is </a:t>
            </a:r>
            <a:r>
              <a:rPr lang="en-US" sz="2200" dirty="0" smtClean="0"/>
              <a:t>accomplished by </a:t>
            </a:r>
            <a:r>
              <a:rPr lang="en-US" sz="2200" dirty="0"/>
              <a:t>distributed services. Distributed services means distributed data. </a:t>
            </a:r>
            <a:endParaRPr lang="en-US" sz="2200" dirty="0" smtClean="0"/>
          </a:p>
          <a:p>
            <a:r>
              <a:rPr lang="en-US" sz="2200" dirty="0" smtClean="0"/>
              <a:t>This </a:t>
            </a:r>
            <a:r>
              <a:rPr lang="en-US" sz="2200" dirty="0"/>
              <a:t>is a </a:t>
            </a:r>
            <a:r>
              <a:rPr lang="en-US" sz="2200" dirty="0" smtClean="0"/>
              <a:t>distinct giant </a:t>
            </a:r>
            <a:r>
              <a:rPr lang="en-US" sz="2200" dirty="0"/>
              <a:t>compared to traditional relational database systems. </a:t>
            </a:r>
            <a:endParaRPr lang="en-US" sz="2200" dirty="0" smtClean="0"/>
          </a:p>
          <a:p>
            <a:r>
              <a:rPr lang="en-US" sz="2200" dirty="0" smtClean="0"/>
              <a:t>Several </a:t>
            </a:r>
            <a:r>
              <a:rPr lang="en-US" sz="2200" dirty="0"/>
              <a:t>studies have proposed </a:t>
            </a:r>
            <a:r>
              <a:rPr lang="en-US" sz="2200" dirty="0" smtClean="0"/>
              <a:t>that this </a:t>
            </a:r>
            <a:r>
              <a:rPr lang="en-US" sz="2200" dirty="0"/>
              <a:t>is an end of an architectural era and relational database systems have to take over. </a:t>
            </a:r>
            <a:endParaRPr lang="en-US" sz="2200" dirty="0" smtClean="0"/>
          </a:p>
          <a:p>
            <a:r>
              <a:rPr lang="en-US" sz="2200" dirty="0" smtClean="0"/>
              <a:t>Emerging answers </a:t>
            </a:r>
            <a:r>
              <a:rPr lang="en-US" sz="2200" dirty="0"/>
              <a:t>are </a:t>
            </a:r>
            <a:r>
              <a:rPr lang="en-US" sz="2200" dirty="0">
                <a:solidFill>
                  <a:srgbClr val="C00000"/>
                </a:solidFill>
              </a:rPr>
              <a:t>Amazon Dynamo, CouchDB and ThruDB.</a:t>
            </a:r>
            <a:endParaRPr lang="en-IN" sz="2200" dirty="0">
              <a:solidFill>
                <a:srgbClr val="C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686800" cy="5973763"/>
          </a:xfrm>
        </p:spPr>
        <p:txBody>
          <a:bodyPr/>
          <a:lstStyle/>
          <a:p>
            <a:pPr marL="0" indent="0">
              <a:buNone/>
            </a:pPr>
            <a:r>
              <a:rPr lang="en-IN" sz="2400" b="1" dirty="0"/>
              <a:t>Amazon </a:t>
            </a:r>
            <a:r>
              <a:rPr lang="en-IN" sz="2400" b="1" dirty="0" smtClean="0"/>
              <a:t>Dynamo:</a:t>
            </a:r>
            <a:endParaRPr lang="en-IN" sz="2400" b="1" dirty="0" smtClean="0"/>
          </a:p>
          <a:p>
            <a:r>
              <a:rPr lang="en-US" sz="2400" dirty="0"/>
              <a:t>Amazon Dynamo is a widely used key-value store</a:t>
            </a:r>
            <a:r>
              <a:rPr lang="en-US" sz="2400" dirty="0" smtClean="0"/>
              <a:t>.</a:t>
            </a:r>
            <a:endParaRPr lang="en-US" sz="2400" dirty="0" smtClean="0"/>
          </a:p>
          <a:p>
            <a:r>
              <a:rPr lang="en-US" sz="2400" dirty="0" smtClean="0"/>
              <a:t> </a:t>
            </a:r>
            <a:r>
              <a:rPr lang="en-US" sz="2400" dirty="0"/>
              <a:t>It is one of the main components of </a:t>
            </a:r>
            <a:r>
              <a:rPr lang="en-US" sz="2400" dirty="0" smtClean="0"/>
              <a:t>Amazon.com</a:t>
            </a:r>
            <a:r>
              <a:rPr lang="en-US" sz="2400" dirty="0"/>
              <a:t>, the biggest e-commerce stores in the world</a:t>
            </a:r>
            <a:r>
              <a:rPr lang="en-US" sz="2400" dirty="0" smtClean="0"/>
              <a:t>.</a:t>
            </a:r>
            <a:endParaRPr lang="en-US" sz="2400" dirty="0" smtClean="0"/>
          </a:p>
          <a:p>
            <a:r>
              <a:rPr lang="en-US" sz="2400" dirty="0" smtClean="0"/>
              <a:t> </a:t>
            </a:r>
            <a:r>
              <a:rPr lang="en-US" sz="2400" dirty="0"/>
              <a:t>It has a primary-key only interface. </a:t>
            </a:r>
            <a:endParaRPr lang="en-US" sz="2400" dirty="0" smtClean="0"/>
          </a:p>
          <a:p>
            <a:r>
              <a:rPr lang="en-US" sz="2400" dirty="0" smtClean="0"/>
              <a:t>This demands </a:t>
            </a:r>
            <a:r>
              <a:rPr lang="en-US" sz="2400" dirty="0"/>
              <a:t>that data is retained as key-value in twos, and the only interface to get access to data </a:t>
            </a:r>
            <a:r>
              <a:rPr lang="en-US" sz="2400" dirty="0" smtClean="0"/>
              <a:t>is by </a:t>
            </a:r>
            <a:r>
              <a:rPr lang="en-US" sz="2400" dirty="0"/>
              <a:t>identifying the key. Values are </a:t>
            </a:r>
            <a:r>
              <a:rPr lang="en-US" sz="2400" dirty="0" smtClean="0"/>
              <a:t>expected </a:t>
            </a:r>
            <a:r>
              <a:rPr lang="en-US" sz="2400" dirty="0"/>
              <a:t>to be barely there (less than 1 MB).</a:t>
            </a:r>
            <a:endParaRPr lang="en-US" sz="2400" dirty="0"/>
          </a:p>
          <a:p>
            <a:r>
              <a:rPr lang="en-US" sz="2400" dirty="0"/>
              <a:t>Dynamo is said to be highly accessible for composing as opposed to reading, </a:t>
            </a:r>
            <a:r>
              <a:rPr lang="en-US" sz="2400" dirty="0" smtClean="0"/>
              <a:t>since malfunction </a:t>
            </a:r>
            <a:r>
              <a:rPr lang="en-US" sz="2400" dirty="0"/>
              <a:t>of composing inconveniences the end-user of the application</a:t>
            </a:r>
            <a:r>
              <a:rPr lang="en-US" sz="2400" dirty="0" smtClean="0"/>
              <a:t>.</a:t>
            </a:r>
            <a:endParaRPr lang="en-US" sz="2400" dirty="0" smtClean="0"/>
          </a:p>
          <a:p>
            <a:r>
              <a:rPr lang="en-US" sz="2400" dirty="0" smtClean="0"/>
              <a:t> </a:t>
            </a:r>
            <a:r>
              <a:rPr lang="en-US" sz="2400" dirty="0"/>
              <a:t>Therefore any </a:t>
            </a:r>
            <a:r>
              <a:rPr lang="en-US" sz="2400" dirty="0" smtClean="0"/>
              <a:t>data confrontations </a:t>
            </a:r>
            <a:r>
              <a:rPr lang="en-US" sz="2400" dirty="0"/>
              <a:t>are </a:t>
            </a:r>
            <a:r>
              <a:rPr lang="en-US" sz="2400" dirty="0" smtClean="0"/>
              <a:t>finalized </a:t>
            </a:r>
            <a:r>
              <a:rPr lang="en-US" sz="2400" dirty="0"/>
              <a:t>at the time of reading than writing.</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5" y="274955"/>
            <a:ext cx="8574405" cy="579120"/>
          </a:xfrm>
        </p:spPr>
        <p:txBody>
          <a:bodyPr/>
          <a:lstStyle/>
          <a:p>
            <a:pPr algn="l"/>
            <a:r>
              <a:rPr lang="en-US" sz="2000" b="1"/>
              <a:t>Storage Area Network(SAN):</a:t>
            </a:r>
            <a:endParaRPr lang="en-US" sz="2000" b="1"/>
          </a:p>
        </p:txBody>
      </p:sp>
      <p:sp>
        <p:nvSpPr>
          <p:cNvPr id="3" name="Content Placeholder 2"/>
          <p:cNvSpPr>
            <a:spLocks noGrp="1"/>
          </p:cNvSpPr>
          <p:nvPr>
            <p:ph sz="half" idx="1"/>
          </p:nvPr>
        </p:nvSpPr>
        <p:spPr>
          <a:xfrm>
            <a:off x="213995" y="854075"/>
            <a:ext cx="8665210" cy="5272405"/>
          </a:xfrm>
        </p:spPr>
        <p:txBody>
          <a:bodyPr/>
          <a:lstStyle/>
          <a:p>
            <a:r>
              <a:rPr lang="en-US" sz="2000"/>
              <a:t>When multiple hosts want to connect a single storage device, then SAN is used.</a:t>
            </a:r>
            <a:endParaRPr lang="en-US" sz="2000"/>
          </a:p>
          <a:p>
            <a:r>
              <a:rPr lang="en-US" sz="2000"/>
              <a:t> SAN provides block-level storage and </a:t>
            </a:r>
            <a:r>
              <a:rPr lang="en-US" sz="2000">
                <a:solidFill>
                  <a:srgbClr val="FF0000"/>
                </a:solidFill>
              </a:rPr>
              <a:t>simultaneous access is not permitted </a:t>
            </a:r>
            <a:r>
              <a:rPr lang="en-US" sz="2000"/>
              <a:t>and hence it is suitable for clustering environment.</a:t>
            </a:r>
            <a:endParaRPr lang="en-US" sz="2000"/>
          </a:p>
          <a:p>
            <a:r>
              <a:rPr lang="en-US" sz="2000"/>
              <a:t>SAN technologies are FC (Fibre Channel), iSCSI (Internet SCSI) and AoE (ATA over Ethernet).</a:t>
            </a:r>
            <a:endParaRPr lang="en-US" sz="2000"/>
          </a:p>
        </p:txBody>
      </p:sp>
      <p:pic>
        <p:nvPicPr>
          <p:cNvPr id="101" name="Content Placeholder 100"/>
          <p:cNvPicPr>
            <a:picLocks noGrp="1" noChangeAspect="1"/>
          </p:cNvPicPr>
          <p:nvPr>
            <p:ph sz="half" idx="2"/>
          </p:nvPr>
        </p:nvPicPr>
        <p:blipFill>
          <a:blip r:embed="rId1"/>
          <a:stretch>
            <a:fillRect/>
          </a:stretch>
        </p:blipFill>
        <p:spPr>
          <a:xfrm>
            <a:off x="2514600" y="3429000"/>
            <a:ext cx="4506595" cy="2371725"/>
          </a:xfrm>
          <a:prstGeom prst="rect">
            <a:avLst/>
          </a:prstGeom>
          <a:noFill/>
          <a:ln w="9525">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marL="0" indent="0">
              <a:buNone/>
            </a:pPr>
            <a:r>
              <a:rPr lang="en-IN" sz="2400" b="1" dirty="0" smtClean="0"/>
              <a:t>CouchDB:</a:t>
            </a:r>
            <a:endParaRPr lang="en-IN" sz="2400" b="1" dirty="0" smtClean="0"/>
          </a:p>
          <a:p>
            <a:pPr marL="0" indent="0">
              <a:buNone/>
            </a:pPr>
            <a:endParaRPr lang="en-IN" sz="2400" b="1" dirty="0" smtClean="0"/>
          </a:p>
          <a:p>
            <a:pPr>
              <a:buFont typeface="Wingdings" panose="05000000000000000000" pitchFamily="2" charset="2"/>
              <a:buChar char="Ø"/>
            </a:pPr>
            <a:r>
              <a:rPr lang="en-US" sz="2000" dirty="0"/>
              <a:t>CouchDB is a document-oriented database server, accessible by REST APIs. Couch is </a:t>
            </a:r>
            <a:r>
              <a:rPr lang="en-US" sz="2000" dirty="0" smtClean="0"/>
              <a:t>an acronym </a:t>
            </a:r>
            <a:r>
              <a:rPr lang="en-US" sz="2000" dirty="0"/>
              <a:t>for ‘</a:t>
            </a:r>
            <a:r>
              <a:rPr lang="en-US" sz="2000" dirty="0">
                <a:solidFill>
                  <a:srgbClr val="FF0000"/>
                </a:solidFill>
              </a:rPr>
              <a:t>Cluster of Unreliable Commodity Hardware’, </a:t>
            </a:r>
            <a:r>
              <a:rPr lang="en-US" sz="2000" dirty="0"/>
              <a:t>emphasizing the </a:t>
            </a:r>
            <a:r>
              <a:rPr lang="en-US" sz="2000" dirty="0" smtClean="0"/>
              <a:t>distributed environment </a:t>
            </a:r>
            <a:r>
              <a:rPr lang="en-US" sz="2000" dirty="0"/>
              <a:t>of the database. </a:t>
            </a:r>
            <a:endParaRPr lang="en-US" sz="2000" dirty="0" smtClean="0"/>
          </a:p>
          <a:p>
            <a:pPr>
              <a:buFont typeface="Wingdings" panose="05000000000000000000" pitchFamily="2" charset="2"/>
              <a:buChar char="Ø"/>
            </a:pPr>
            <a:r>
              <a:rPr lang="en-US" sz="2000" dirty="0" smtClean="0"/>
              <a:t>CouchDB </a:t>
            </a:r>
            <a:r>
              <a:rPr lang="en-US" sz="2000" dirty="0"/>
              <a:t>is designed for document-oriented applications, </a:t>
            </a:r>
            <a:r>
              <a:rPr lang="en-US" sz="2000" dirty="0" smtClean="0">
                <a:solidFill>
                  <a:srgbClr val="FF0000"/>
                </a:solidFill>
              </a:rPr>
              <a:t>for example</a:t>
            </a:r>
            <a:r>
              <a:rPr lang="en-US" sz="2000" dirty="0">
                <a:solidFill>
                  <a:srgbClr val="FF0000"/>
                </a:solidFill>
              </a:rPr>
              <a:t>, forums, bug following, wiki, Internet note, etc. </a:t>
            </a:r>
            <a:endParaRPr lang="en-US" sz="2000" dirty="0" smtClean="0">
              <a:solidFill>
                <a:srgbClr val="FF0000"/>
              </a:solidFill>
            </a:endParaRPr>
          </a:p>
          <a:p>
            <a:pPr>
              <a:buFont typeface="Wingdings" panose="05000000000000000000" pitchFamily="2" charset="2"/>
              <a:buChar char="Ø"/>
            </a:pPr>
            <a:r>
              <a:rPr lang="en-US" sz="2000" dirty="0" smtClean="0">
                <a:solidFill>
                  <a:srgbClr val="FF0000"/>
                </a:solidFill>
              </a:rPr>
              <a:t>CouchDB </a:t>
            </a:r>
            <a:r>
              <a:rPr lang="en-US" sz="2000" dirty="0">
                <a:solidFill>
                  <a:srgbClr val="FF0000"/>
                </a:solidFill>
              </a:rPr>
              <a:t>is ad-hoc and </a:t>
            </a:r>
            <a:r>
              <a:rPr lang="en-US" sz="2000" dirty="0" smtClean="0">
                <a:solidFill>
                  <a:srgbClr val="FF0000"/>
                </a:solidFill>
              </a:rPr>
              <a:t>schema-free with </a:t>
            </a:r>
            <a:r>
              <a:rPr lang="en-US" sz="2000" dirty="0">
                <a:solidFill>
                  <a:srgbClr val="FF0000"/>
                </a:solidFill>
              </a:rPr>
              <a:t>a </a:t>
            </a:r>
            <a:r>
              <a:rPr lang="en-US" sz="2000" dirty="0" smtClean="0">
                <a:solidFill>
                  <a:srgbClr val="FF0000"/>
                </a:solidFill>
              </a:rPr>
              <a:t>flat </a:t>
            </a:r>
            <a:r>
              <a:rPr lang="en-US" sz="2000" dirty="0">
                <a:solidFill>
                  <a:srgbClr val="FF0000"/>
                </a:solidFill>
              </a:rPr>
              <a:t>address space.</a:t>
            </a:r>
            <a:endParaRPr lang="en-US" sz="2000" dirty="0">
              <a:solidFill>
                <a:srgbClr val="FF0000"/>
              </a:solidFill>
            </a:endParaRPr>
          </a:p>
          <a:p>
            <a:pPr>
              <a:buFont typeface="Wingdings" panose="05000000000000000000" pitchFamily="2" charset="2"/>
              <a:buChar char="Ø"/>
            </a:pPr>
            <a:r>
              <a:rPr lang="en-US" sz="2000" dirty="0"/>
              <a:t>CouchDB </a:t>
            </a:r>
            <a:r>
              <a:rPr lang="en-US" sz="2000" dirty="0" smtClean="0"/>
              <a:t>aims </a:t>
            </a:r>
            <a:r>
              <a:rPr lang="en-US" sz="2000" dirty="0"/>
              <a:t>to </a:t>
            </a:r>
            <a:r>
              <a:rPr lang="en-US" sz="2000" dirty="0" smtClean="0"/>
              <a:t>encourage </a:t>
            </a:r>
            <a:r>
              <a:rPr lang="en-US" sz="2000" dirty="0"/>
              <a:t>the Four Pillars of Data Management by these methods</a:t>
            </a:r>
            <a:r>
              <a:rPr lang="en-US" sz="2000" dirty="0" smtClean="0"/>
              <a:t>:</a:t>
            </a:r>
            <a:endParaRPr lang="en-US" sz="2000" dirty="0" smtClean="0"/>
          </a:p>
          <a:p>
            <a:pPr marL="0" indent="0">
              <a:buNone/>
            </a:pPr>
            <a:endParaRPr lang="en-US" sz="2000" dirty="0"/>
          </a:p>
          <a:p>
            <a:pPr marL="0" indent="0">
              <a:lnSpc>
                <a:spcPct val="150000"/>
              </a:lnSpc>
              <a:buNone/>
            </a:pPr>
            <a:r>
              <a:rPr lang="en-US" sz="2000" b="1" dirty="0" smtClean="0"/>
              <a:t>1. Save</a:t>
            </a:r>
            <a:r>
              <a:rPr lang="en-US" sz="2000" b="1" dirty="0"/>
              <a:t>:</a:t>
            </a:r>
            <a:r>
              <a:rPr lang="en-US" sz="2000" dirty="0"/>
              <a:t> ACID compliant, save </a:t>
            </a:r>
            <a:r>
              <a:rPr lang="en-US" sz="2000" dirty="0" smtClean="0"/>
              <a:t>efficiently</a:t>
            </a:r>
            <a:endParaRPr lang="en-US" sz="2000" dirty="0" smtClean="0"/>
          </a:p>
          <a:p>
            <a:pPr marL="0" indent="0">
              <a:lnSpc>
                <a:spcPct val="150000"/>
              </a:lnSpc>
              <a:buNone/>
            </a:pPr>
            <a:r>
              <a:rPr lang="en-US" sz="2000" dirty="0" smtClean="0"/>
              <a:t>2</a:t>
            </a:r>
            <a:r>
              <a:rPr lang="en-US" sz="2000" dirty="0"/>
              <a:t>. </a:t>
            </a:r>
            <a:r>
              <a:rPr lang="en-US" sz="2000" b="1" dirty="0"/>
              <a:t>See:</a:t>
            </a:r>
            <a:r>
              <a:rPr lang="en-US" sz="2000" dirty="0"/>
              <a:t> Easy retrieval, straightforward describing procedures, fulltext </a:t>
            </a:r>
            <a:r>
              <a:rPr lang="en-US" sz="2000" dirty="0" smtClean="0"/>
              <a:t>search</a:t>
            </a:r>
            <a:endParaRPr lang="en-US" sz="2000" dirty="0" smtClean="0"/>
          </a:p>
          <a:p>
            <a:pPr marL="0" indent="0">
              <a:lnSpc>
                <a:spcPct val="150000"/>
              </a:lnSpc>
              <a:buNone/>
            </a:pPr>
            <a:r>
              <a:rPr lang="en-US" sz="2000" dirty="0" smtClean="0"/>
              <a:t>3</a:t>
            </a:r>
            <a:r>
              <a:rPr lang="en-US" sz="2000" dirty="0"/>
              <a:t>. </a:t>
            </a:r>
            <a:r>
              <a:rPr lang="en-US" sz="2000" b="1" dirty="0"/>
              <a:t>Secure:</a:t>
            </a:r>
            <a:r>
              <a:rPr lang="en-US" sz="2000" dirty="0"/>
              <a:t> Strong compartmentalization, ACL, connections over </a:t>
            </a:r>
            <a:r>
              <a:rPr lang="en-US" sz="2000" dirty="0" smtClean="0"/>
              <a:t>SSL</a:t>
            </a:r>
            <a:endParaRPr lang="en-US" sz="2000" dirty="0" smtClean="0"/>
          </a:p>
          <a:p>
            <a:pPr marL="0" indent="0">
              <a:lnSpc>
                <a:spcPct val="150000"/>
              </a:lnSpc>
              <a:buNone/>
            </a:pPr>
            <a:r>
              <a:rPr lang="en-US" sz="2000" dirty="0" smtClean="0"/>
              <a:t>4</a:t>
            </a:r>
            <a:r>
              <a:rPr lang="en-US" sz="2000" dirty="0"/>
              <a:t>. </a:t>
            </a:r>
            <a:r>
              <a:rPr lang="en-US" sz="2000" b="1" dirty="0"/>
              <a:t>Share:</a:t>
            </a:r>
            <a:r>
              <a:rPr lang="en-US" sz="2000" dirty="0"/>
              <a:t> Distributed means</a:t>
            </a:r>
            <a:endParaRPr lang="en-IN"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7805"/>
            <a:ext cx="8610600" cy="6487795"/>
          </a:xfrm>
        </p:spPr>
        <p:txBody>
          <a:bodyPr/>
          <a:lstStyle/>
          <a:p>
            <a:r>
              <a:rPr lang="en-US" sz="2400" dirty="0"/>
              <a:t>The storage form is a </a:t>
            </a:r>
            <a:r>
              <a:rPr lang="en-US" sz="2400" dirty="0" smtClean="0">
                <a:solidFill>
                  <a:srgbClr val="FF0000"/>
                </a:solidFill>
              </a:rPr>
              <a:t>Multi version </a:t>
            </a:r>
            <a:r>
              <a:rPr lang="en-US" sz="2400" dirty="0">
                <a:solidFill>
                  <a:srgbClr val="FF0000"/>
                </a:solidFill>
              </a:rPr>
              <a:t>Concurrency Contro</a:t>
            </a:r>
            <a:r>
              <a:rPr lang="en-US" sz="2400" dirty="0"/>
              <a:t>l (MVCC) scheme with </a:t>
            </a:r>
            <a:r>
              <a:rPr lang="en-US" sz="2400" dirty="0" smtClean="0"/>
              <a:t>hopeful locking</a:t>
            </a:r>
            <a:r>
              <a:rPr lang="en-US" sz="2400" dirty="0"/>
              <a:t>.</a:t>
            </a:r>
            <a:endParaRPr lang="en-US" sz="2400" dirty="0"/>
          </a:p>
          <a:p>
            <a:r>
              <a:rPr lang="en-US" sz="2400" dirty="0">
                <a:solidFill>
                  <a:srgbClr val="FF0000"/>
                </a:solidFill>
              </a:rPr>
              <a:t>A purchaser sees a snapshot of the data and works with it even if it is altered at the </a:t>
            </a:r>
            <a:r>
              <a:rPr lang="en-US" sz="2400" dirty="0" smtClean="0">
                <a:solidFill>
                  <a:srgbClr val="FF0000"/>
                </a:solidFill>
              </a:rPr>
              <a:t>same time </a:t>
            </a:r>
            <a:r>
              <a:rPr lang="en-US" sz="2400" dirty="0">
                <a:solidFill>
                  <a:srgbClr val="FF0000"/>
                </a:solidFill>
              </a:rPr>
              <a:t>by a distinct client.</a:t>
            </a:r>
            <a:endParaRPr lang="en-US" sz="2400" dirty="0">
              <a:solidFill>
                <a:srgbClr val="FF0000"/>
              </a:solidFill>
            </a:endParaRPr>
          </a:p>
          <a:p>
            <a:r>
              <a:rPr lang="en-US" sz="2400" dirty="0"/>
              <a:t>CouchDB actually has no </a:t>
            </a:r>
            <a:r>
              <a:rPr lang="en-US" sz="2400" dirty="0" smtClean="0"/>
              <a:t>outward </a:t>
            </a:r>
            <a:r>
              <a:rPr lang="en-US" sz="2400" dirty="0"/>
              <a:t>authentication scheme, i.e., it is in-built. </a:t>
            </a:r>
            <a:endParaRPr lang="en-US" sz="2400" dirty="0" smtClean="0"/>
          </a:p>
          <a:p>
            <a:r>
              <a:rPr lang="en-US" sz="2400" dirty="0" smtClean="0"/>
              <a:t>The replication is </a:t>
            </a:r>
            <a:r>
              <a:rPr lang="en-US" sz="2400" dirty="0"/>
              <a:t>distributed. A server can </a:t>
            </a:r>
            <a:r>
              <a:rPr lang="en-US" sz="2400" dirty="0" smtClean="0"/>
              <a:t>revise </a:t>
            </a:r>
            <a:r>
              <a:rPr lang="en-US" sz="2400" dirty="0"/>
              <a:t>others once the server is made </a:t>
            </a:r>
            <a:r>
              <a:rPr lang="en-US" sz="2400" dirty="0" smtClean="0"/>
              <a:t>offline </a:t>
            </a:r>
            <a:r>
              <a:rPr lang="en-US" sz="2400" dirty="0"/>
              <a:t>and data is changed</a:t>
            </a:r>
            <a:r>
              <a:rPr lang="en-US" sz="2400" dirty="0" smtClean="0"/>
              <a:t>. </a:t>
            </a:r>
            <a:endParaRPr lang="en-US" sz="2400" dirty="0" smtClean="0"/>
          </a:p>
          <a:p>
            <a:r>
              <a:rPr lang="en-US" sz="2400" dirty="0" smtClean="0"/>
              <a:t>If there are confrontations (conflicts), CouchDB will choose a survivor and hold that as latest. </a:t>
            </a:r>
            <a:endParaRPr lang="en-US" sz="2400" dirty="0" smtClean="0"/>
          </a:p>
          <a:p>
            <a:r>
              <a:rPr lang="en-US" sz="2400" dirty="0" smtClean="0"/>
              <a:t>Users can manually </a:t>
            </a:r>
            <a:r>
              <a:rPr lang="en-US" sz="2400" dirty="0"/>
              <a:t>suspend this surviving alternative later. Importantly, the confrontation </a:t>
            </a:r>
            <a:r>
              <a:rPr lang="en-US" sz="2400" dirty="0" smtClean="0"/>
              <a:t>resolve </a:t>
            </a:r>
            <a:r>
              <a:rPr lang="en-US" sz="2400" dirty="0"/>
              <a:t>yields</a:t>
            </a:r>
            <a:endParaRPr lang="en-US" sz="2400" dirty="0"/>
          </a:p>
          <a:p>
            <a:r>
              <a:rPr lang="en-US" sz="2400" dirty="0"/>
              <a:t>identical results comprehensively double-checking on the </a:t>
            </a:r>
            <a:r>
              <a:rPr lang="en-US" sz="2400" dirty="0" smtClean="0"/>
              <a:t>offline </a:t>
            </a:r>
            <a:r>
              <a:rPr lang="en-US" sz="2400" dirty="0"/>
              <a:t>revisions. </a:t>
            </a:r>
            <a:endParaRPr lang="en-US" sz="2400" dirty="0" smtClean="0"/>
          </a:p>
          <a:p>
            <a:r>
              <a:rPr lang="en-US" sz="2400" dirty="0" smtClean="0"/>
              <a:t>This </a:t>
            </a:r>
            <a:r>
              <a:rPr lang="en-US" sz="2400" dirty="0"/>
              <a:t>also promises </a:t>
            </a:r>
            <a:r>
              <a:rPr lang="en-US" sz="2400" dirty="0" smtClean="0"/>
              <a:t>to compose </a:t>
            </a:r>
            <a:r>
              <a:rPr lang="en-US" sz="2400" dirty="0"/>
              <a:t>a storage motor for MySQL founded on CouchDB.</a:t>
            </a:r>
            <a:endParaRPr lang="en-IN"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marL="0" indent="0">
              <a:buNone/>
            </a:pPr>
            <a:r>
              <a:rPr lang="en-IN" sz="2400" b="1" dirty="0" err="1" smtClean="0">
                <a:latin typeface="Times New Roman" panose="02020603050405020304" pitchFamily="18" charset="0"/>
                <a:cs typeface="Times New Roman" panose="02020603050405020304" pitchFamily="18" charset="0"/>
              </a:rPr>
              <a:t>ThruDB</a:t>
            </a:r>
            <a:r>
              <a:rPr lang="en-IN" sz="2400" b="1" dirty="0" smtClean="0">
                <a:latin typeface="Times New Roman" panose="02020603050405020304" pitchFamily="18" charset="0"/>
                <a:cs typeface="Times New Roman" panose="02020603050405020304" pitchFamily="18" charset="0"/>
              </a:rPr>
              <a:t>:</a:t>
            </a:r>
            <a:endParaRPr lang="en-IN" sz="2400" b="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ThruDB </a:t>
            </a:r>
            <a:r>
              <a:rPr lang="en-US" sz="2400" dirty="0">
                <a:latin typeface="Times New Roman" panose="02020603050405020304" pitchFamily="18" charset="0"/>
                <a:cs typeface="Times New Roman" panose="02020603050405020304" pitchFamily="18" charset="0"/>
              </a:rPr>
              <a:t>aim</a:t>
            </a:r>
            <a:r>
              <a:rPr lang="en-US" sz="2400" dirty="0">
                <a:latin typeface="Times New Roman" panose="02020603050405020304" pitchFamily="18" charset="0"/>
                <a:cs typeface="Times New Roman" panose="02020603050405020304" pitchFamily="18" charset="0"/>
              </a:rPr>
              <a:t> to be universal in simplifying the </a:t>
            </a:r>
            <a:r>
              <a:rPr lang="en-US" sz="2400" dirty="0" smtClean="0">
                <a:latin typeface="Times New Roman" panose="02020603050405020304" pitchFamily="18" charset="0"/>
                <a:cs typeface="Times New Roman" panose="02020603050405020304" pitchFamily="18" charset="0"/>
              </a:rPr>
              <a:t> administration </a:t>
            </a:r>
            <a:r>
              <a:rPr lang="en-US" sz="2400" dirty="0">
                <a:latin typeface="Times New Roman" panose="02020603050405020304" pitchFamily="18" charset="0"/>
                <a:cs typeface="Times New Roman" panose="02020603050405020304" pitchFamily="18" charset="0"/>
              </a:rPr>
              <a:t>of the up-to-date WWW </a:t>
            </a:r>
            <a:r>
              <a:rPr lang="en-US" sz="2400" dirty="0" smtClean="0">
                <a:latin typeface="Times New Roman" panose="02020603050405020304" pitchFamily="18" charset="0"/>
                <a:cs typeface="Times New Roman" panose="02020603050405020304" pitchFamily="18" charset="0"/>
              </a:rPr>
              <a:t>data level </a:t>
            </a:r>
            <a:r>
              <a:rPr lang="en-US" sz="2400" dirty="0">
                <a:latin typeface="Times New Roman" panose="02020603050405020304" pitchFamily="18" charset="0"/>
                <a:cs typeface="Times New Roman" panose="02020603050405020304" pitchFamily="18" charset="0"/>
              </a:rPr>
              <a:t>(indexing, caching, replication, backup) by supplying a reliable set of services</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1" i="1" dirty="0" smtClean="0">
                <a:latin typeface="Times New Roman" panose="02020603050405020304" pitchFamily="18" charset="0"/>
                <a:cs typeface="Times New Roman" panose="02020603050405020304" pitchFamily="18" charset="0"/>
              </a:rPr>
              <a:t>Thrucene</a:t>
            </a:r>
            <a:r>
              <a:rPr lang="en-IN" sz="2400" i="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for </a:t>
            </a:r>
            <a:r>
              <a:rPr lang="en-IN" sz="2400" dirty="0" smtClean="0">
                <a:latin typeface="Times New Roman" panose="02020603050405020304" pitchFamily="18" charset="0"/>
                <a:cs typeface="Times New Roman" panose="02020603050405020304" pitchFamily="18" charset="0"/>
              </a:rPr>
              <a:t>indexing</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Throxy </a:t>
            </a:r>
            <a:r>
              <a:rPr lang="en-US" sz="2400" dirty="0">
                <a:latin typeface="Times New Roman" panose="02020603050405020304" pitchFamily="18" charset="0"/>
                <a:cs typeface="Times New Roman" panose="02020603050405020304" pitchFamily="18" charset="0"/>
              </a:rPr>
              <a:t>for partitioning and burden </a:t>
            </a:r>
            <a:r>
              <a:rPr lang="en-US" sz="2400" dirty="0" smtClean="0">
                <a:latin typeface="Times New Roman" panose="02020603050405020304" pitchFamily="18" charset="0"/>
                <a:cs typeface="Times New Roman" panose="02020603050405020304" pitchFamily="18" charset="0"/>
              </a:rPr>
              <a:t>balancing</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1" i="1" dirty="0" smtClean="0">
                <a:latin typeface="Times New Roman" panose="02020603050405020304" pitchFamily="18" charset="0"/>
                <a:cs typeface="Times New Roman" panose="02020603050405020304" pitchFamily="18" charset="0"/>
              </a:rPr>
              <a:t>Thrudoc</a:t>
            </a:r>
            <a:r>
              <a:rPr lang="en-IN" sz="2400" i="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for article </a:t>
            </a:r>
            <a:r>
              <a:rPr lang="en-IN" sz="2400" dirty="0" smtClean="0">
                <a:latin typeface="Times New Roman" panose="02020603050405020304" pitchFamily="18" charset="0"/>
                <a:cs typeface="Times New Roman" panose="02020603050405020304" pitchFamily="18" charset="0"/>
              </a:rPr>
              <a:t>storage</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ThruDB builds on top of some open source projects: Thrift, </a:t>
            </a:r>
            <a:r>
              <a:rPr lang="en-US" sz="2400" dirty="0" err="1" smtClean="0">
                <a:latin typeface="Times New Roman" panose="02020603050405020304" pitchFamily="18" charset="0"/>
                <a:cs typeface="Times New Roman" panose="02020603050405020304" pitchFamily="18" charset="0"/>
              </a:rPr>
              <a:t>Lucene</a:t>
            </a:r>
            <a:r>
              <a:rPr lang="en-US" sz="2400" dirty="0" smtClean="0">
                <a:latin typeface="Times New Roman" panose="02020603050405020304" pitchFamily="18" charset="0"/>
                <a:cs typeface="Times New Roman" panose="02020603050405020304" pitchFamily="18" charset="0"/>
              </a:rPr>
              <a:t>(indexing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Spread (</a:t>
            </a:r>
            <a:r>
              <a:rPr lang="en-US" sz="2400" dirty="0">
                <a:latin typeface="Times New Roman" panose="02020603050405020304" pitchFamily="18" charset="0"/>
                <a:cs typeface="Times New Roman" panose="02020603050405020304" pitchFamily="18" charset="0"/>
              </a:rPr>
              <a:t>message bus), Memcached (caching), </a:t>
            </a:r>
            <a:r>
              <a:rPr lang="en-US" sz="2400" dirty="0" smtClean="0">
                <a:latin typeface="Times New Roman" panose="02020603050405020304" pitchFamily="18" charset="0"/>
                <a:cs typeface="Times New Roman" panose="02020603050405020304" pitchFamily="18" charset="0"/>
              </a:rPr>
              <a:t>Backup </a:t>
            </a:r>
            <a:r>
              <a:rPr lang="en-US" sz="2400" dirty="0">
                <a:latin typeface="Times New Roman" panose="02020603050405020304" pitchFamily="18" charset="0"/>
                <a:cs typeface="Times New Roman" panose="02020603050405020304" pitchFamily="18" charset="0"/>
              </a:rPr>
              <a:t>(backup to disk/S3) and also values Amazon S3</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705600"/>
          </a:xfrm>
        </p:spPr>
        <p:txBody>
          <a:bodyPr/>
          <a:lstStyle/>
          <a:p>
            <a:endParaRPr lang="en-IN" sz="2000" dirty="0" smtClean="0"/>
          </a:p>
          <a:p>
            <a:pPr algn="just"/>
            <a:r>
              <a:rPr lang="en-US" sz="2400" dirty="0">
                <a:solidFill>
                  <a:srgbClr val="FF0000"/>
                </a:solidFill>
              </a:rPr>
              <a:t>Thrift is a structure for effective cross-language data serialization, RPC and server programming.</a:t>
            </a:r>
            <a:endParaRPr lang="en-US" sz="2400" dirty="0">
              <a:solidFill>
                <a:srgbClr val="FF0000"/>
              </a:solidFill>
            </a:endParaRPr>
          </a:p>
          <a:p>
            <a:pPr algn="just"/>
            <a:r>
              <a:rPr lang="en-US" sz="2400" dirty="0"/>
              <a:t>Thrift is a programs library and set of code-generation devices </a:t>
            </a:r>
            <a:r>
              <a:rPr lang="en-US" sz="2400" dirty="0" smtClean="0"/>
              <a:t>look on </a:t>
            </a:r>
            <a:r>
              <a:rPr lang="en-US" sz="2400" dirty="0"/>
              <a:t>to </a:t>
            </a:r>
            <a:r>
              <a:rPr lang="en-US" sz="2400" dirty="0" smtClean="0"/>
              <a:t>advance </a:t>
            </a:r>
            <a:r>
              <a:rPr lang="en-US" sz="2400" dirty="0"/>
              <a:t>development and implementation of effective and scalable backend services. </a:t>
            </a:r>
            <a:endParaRPr lang="en-US" sz="2400" dirty="0"/>
          </a:p>
          <a:p>
            <a:pPr algn="just"/>
            <a:r>
              <a:rPr lang="en-US" sz="2400" dirty="0"/>
              <a:t>Its prime aim is to enhance effective and dependable connection over programming languages.</a:t>
            </a:r>
            <a:endParaRPr lang="en-IN" sz="2400" dirty="0"/>
          </a:p>
          <a:p>
            <a:pPr algn="just"/>
            <a:endParaRPr lang="en-IN" sz="2400" dirty="0"/>
          </a:p>
          <a:p>
            <a:pPr algn="just"/>
            <a:r>
              <a:rPr lang="en-IN" sz="2400" dirty="0" smtClean="0"/>
              <a:t>Thrift </a:t>
            </a:r>
            <a:r>
              <a:rPr lang="en-IN" sz="2400" dirty="0"/>
              <a:t>permits developers </a:t>
            </a:r>
            <a:r>
              <a:rPr lang="en-IN" sz="2400" dirty="0" smtClean="0"/>
              <a:t>to </a:t>
            </a:r>
            <a:r>
              <a:rPr lang="en-US" sz="2400" dirty="0" smtClean="0"/>
              <a:t>characterise </a:t>
            </a:r>
            <a:r>
              <a:rPr lang="en-US" sz="2400" dirty="0"/>
              <a:t>data types and service interfaces in a sole language-neutral document and </a:t>
            </a:r>
            <a:r>
              <a:rPr lang="en-US" sz="2400" dirty="0" smtClean="0"/>
              <a:t>develop all </a:t>
            </a:r>
            <a:r>
              <a:rPr lang="en-US" sz="2400" dirty="0"/>
              <a:t>the essential cipher to construct RPC purchasers and servers</a:t>
            </a:r>
            <a:r>
              <a:rPr lang="en-US" sz="2400" dirty="0" smtClean="0"/>
              <a:t>.</a:t>
            </a:r>
            <a:endParaRPr lang="en-US" sz="2400" dirty="0" smtClean="0"/>
          </a:p>
          <a:p>
            <a:pPr algn="just"/>
            <a:r>
              <a:rPr lang="en-US" sz="2400" dirty="0"/>
              <a:t>There are some more systems out in the untamed as well as appearing systems. </a:t>
            </a:r>
            <a:r>
              <a:rPr lang="en-US" sz="2400" dirty="0" smtClean="0"/>
              <a:t>Prominent </a:t>
            </a:r>
            <a:r>
              <a:rPr lang="en-IN" sz="2400" dirty="0" smtClean="0"/>
              <a:t>among </a:t>
            </a:r>
            <a:r>
              <a:rPr lang="en-IN" sz="2400" dirty="0"/>
              <a:t>them are</a:t>
            </a:r>
            <a:r>
              <a:rPr lang="en-IN" sz="2400" dirty="0" smtClean="0"/>
              <a:t>:</a:t>
            </a:r>
            <a:endParaRPr lang="en-IN"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lstStyle/>
          <a:p>
            <a:pPr marL="0" indent="0">
              <a:buNone/>
            </a:pPr>
            <a:r>
              <a:rPr lang="en-US" sz="2400" b="1" dirty="0" smtClean="0"/>
              <a:t>Amazon </a:t>
            </a:r>
            <a:r>
              <a:rPr lang="en-US" sz="2400" b="1" dirty="0"/>
              <a:t>Simple Storage Service</a:t>
            </a:r>
            <a:r>
              <a:rPr lang="en-US" sz="2400" i="1" dirty="0"/>
              <a:t> </a:t>
            </a:r>
            <a:r>
              <a:rPr lang="en-US" sz="2400" dirty="0"/>
              <a:t>is a straightforward data storage scheme with a hash- table like API. </a:t>
            </a:r>
            <a:endParaRPr lang="en-US" sz="2400" dirty="0"/>
          </a:p>
          <a:p>
            <a:pPr algn="just">
              <a:buFont typeface="Wingdings" panose="05000000000000000000" pitchFamily="2" charset="2"/>
              <a:buChar char="ü"/>
            </a:pPr>
            <a:r>
              <a:rPr lang="en-US" sz="2400" dirty="0" smtClean="0"/>
              <a:t>It </a:t>
            </a:r>
            <a:r>
              <a:rPr lang="en-US" sz="2400" dirty="0"/>
              <a:t>is a hosted service with interior architecture detail not available. It is </a:t>
            </a:r>
            <a:r>
              <a:rPr lang="en-US" sz="2400" dirty="0" smtClean="0"/>
              <a:t>announced </a:t>
            </a:r>
            <a:r>
              <a:rPr lang="en-US" sz="2400" dirty="0"/>
              <a:t>that the </a:t>
            </a:r>
            <a:r>
              <a:rPr lang="en-US" sz="2400" dirty="0" smtClean="0"/>
              <a:t>consider </a:t>
            </a:r>
            <a:r>
              <a:rPr lang="en-US" sz="2400" dirty="0"/>
              <a:t>have </a:t>
            </a:r>
            <a:r>
              <a:rPr lang="en-US" sz="2400" dirty="0">
                <a:solidFill>
                  <a:srgbClr val="FF0000"/>
                </a:solidFill>
              </a:rPr>
              <a:t>of S3 are scalable, reliable, fast, inexpensive and simple.</a:t>
            </a:r>
            <a:endParaRPr lang="en-US" sz="2400" dirty="0">
              <a:solidFill>
                <a:srgbClr val="FF0000"/>
              </a:solidFill>
            </a:endParaRPr>
          </a:p>
          <a:p>
            <a:pPr algn="just">
              <a:buFont typeface="Wingdings" panose="05000000000000000000" pitchFamily="2" charset="2"/>
              <a:buChar char="ü"/>
            </a:pPr>
            <a:r>
              <a:rPr lang="en-US" sz="2400" dirty="0"/>
              <a:t>Amazon SimpleDB</a:t>
            </a:r>
            <a:r>
              <a:rPr lang="en-US" sz="2400" i="1" dirty="0"/>
              <a:t> </a:t>
            </a:r>
            <a:r>
              <a:rPr lang="en-US" sz="2400" dirty="0"/>
              <a:t>is a hosted WWW service for running queries on organized data in real time. </a:t>
            </a:r>
            <a:endParaRPr lang="en-US" sz="2400" dirty="0"/>
          </a:p>
          <a:p>
            <a:pPr algn="just">
              <a:buFont typeface="Wingdings" panose="05000000000000000000" pitchFamily="2" charset="2"/>
              <a:buChar char="ü"/>
            </a:pPr>
            <a:r>
              <a:rPr lang="en-US" sz="2400" dirty="0"/>
              <a:t>It has the prime functionality of a database, real-time lookup and straightforward </a:t>
            </a:r>
            <a:r>
              <a:rPr lang="en-IN" sz="2400" dirty="0"/>
              <a:t>querying of organized data.</a:t>
            </a:r>
            <a:endParaRPr lang="en-IN" sz="2400" dirty="0"/>
          </a:p>
          <a:p>
            <a:pPr marL="0" indent="0" algn="just">
              <a:buFont typeface="Arial" panose="020B0604020202020204" pitchFamily="34" charset="0"/>
              <a:buNone/>
            </a:pPr>
            <a:r>
              <a:rPr lang="en-US" sz="2400" b="1" i="1" dirty="0" smtClean="0"/>
              <a:t>MemcacheDB</a:t>
            </a:r>
            <a:r>
              <a:rPr lang="en-US" sz="2400" i="1" dirty="0" smtClean="0"/>
              <a:t> </a:t>
            </a:r>
            <a:r>
              <a:rPr lang="en-US" sz="2400" dirty="0"/>
              <a:t>is a distributed key-value storage scheme considered for persistence.</a:t>
            </a:r>
            <a:endParaRPr lang="en-US" sz="2400" dirty="0"/>
          </a:p>
          <a:p>
            <a:pPr algn="just"/>
            <a:r>
              <a:rPr lang="en-US" sz="2400" dirty="0"/>
              <a:t> It </a:t>
            </a:r>
            <a:r>
              <a:rPr lang="en-US" sz="2400" dirty="0" smtClean="0"/>
              <a:t>follows </a:t>
            </a:r>
            <a:r>
              <a:rPr lang="en-US" sz="2400" dirty="0"/>
              <a:t>to the memcache protocol. </a:t>
            </a:r>
            <a:endParaRPr lang="en-US" sz="2400" dirty="0"/>
          </a:p>
          <a:p>
            <a:pPr algn="just"/>
            <a:r>
              <a:rPr lang="en-US" sz="2400" dirty="0"/>
              <a:t>Memcachedb values Berkeley DB as a saving </a:t>
            </a:r>
            <a:r>
              <a:rPr lang="en-US" sz="2400" dirty="0" smtClean="0"/>
              <a:t>back end, so </a:t>
            </a:r>
            <a:r>
              <a:rPr lang="en-US" sz="2400" dirty="0"/>
              <a:t>allotments of characteristics encompassing </a:t>
            </a:r>
            <a:r>
              <a:rPr lang="en-US" sz="2400" dirty="0">
                <a:solidFill>
                  <a:srgbClr val="FF0000"/>
                </a:solidFill>
              </a:rPr>
              <a:t>transaction and replication are supported.</a:t>
            </a:r>
            <a:endParaRPr lang="en-IN" sz="2400" dirty="0">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563562"/>
          </a:xfrm>
        </p:spPr>
        <p:txBody>
          <a:bodyPr/>
          <a:lstStyle/>
          <a:p>
            <a:pPr algn="l"/>
            <a:r>
              <a:rPr lang="en-IN" sz="2400" b="1" dirty="0"/>
              <a:t>APPLICATIONS UTILIZING CLOUD STORAGE</a:t>
            </a:r>
            <a:endParaRPr lang="en-IN" sz="2400" dirty="0"/>
          </a:p>
        </p:txBody>
      </p:sp>
      <p:sp>
        <p:nvSpPr>
          <p:cNvPr id="3" name="Content Placeholder 2"/>
          <p:cNvSpPr>
            <a:spLocks noGrp="1"/>
          </p:cNvSpPr>
          <p:nvPr>
            <p:ph idx="1"/>
          </p:nvPr>
        </p:nvSpPr>
        <p:spPr>
          <a:xfrm>
            <a:off x="76200" y="838200"/>
            <a:ext cx="8915400" cy="5287963"/>
          </a:xfrm>
        </p:spPr>
        <p:txBody>
          <a:bodyPr/>
          <a:lstStyle/>
          <a:p>
            <a:pPr marL="0" indent="0">
              <a:buNone/>
            </a:pPr>
            <a:r>
              <a:rPr lang="en-IN" sz="2400" b="1" dirty="0" smtClean="0"/>
              <a:t>Online File Storage:</a:t>
            </a:r>
            <a:endParaRPr lang="en-IN" sz="2400" b="1" dirty="0" smtClean="0"/>
          </a:p>
          <a:p>
            <a:r>
              <a:rPr lang="en-US" sz="2400" dirty="0"/>
              <a:t>Being capable of accessing documents from any location and from any computer is one of </a:t>
            </a:r>
            <a:r>
              <a:rPr lang="en-US" sz="2400" dirty="0" smtClean="0"/>
              <a:t>the large </a:t>
            </a:r>
            <a:r>
              <a:rPr lang="en-US" sz="2400" dirty="0"/>
              <a:t>conveniences of the Internet. </a:t>
            </a:r>
            <a:endParaRPr lang="en-US" sz="2400" dirty="0" smtClean="0"/>
          </a:p>
          <a:p>
            <a:pPr marL="0" indent="0">
              <a:buNone/>
            </a:pPr>
            <a:endParaRPr lang="en-US" sz="2400" dirty="0" smtClean="0"/>
          </a:p>
          <a:p>
            <a:r>
              <a:rPr lang="en-US" sz="2400" dirty="0" smtClean="0"/>
              <a:t>Online </a:t>
            </a:r>
            <a:r>
              <a:rPr lang="en-US" sz="2400" dirty="0"/>
              <a:t>document storage has been around for a while now, </a:t>
            </a:r>
            <a:r>
              <a:rPr lang="en-US" sz="2400" dirty="0" smtClean="0"/>
              <a:t>but the </a:t>
            </a:r>
            <a:r>
              <a:rPr lang="en-US" sz="2400" dirty="0"/>
              <a:t>latest generation of services is so simple to use. </a:t>
            </a:r>
            <a:endParaRPr lang="en-US" sz="2400" dirty="0"/>
          </a:p>
          <a:p>
            <a:pPr marL="0" indent="0">
              <a:buNone/>
            </a:pPr>
            <a:endParaRPr lang="en-US" sz="2400" dirty="0"/>
          </a:p>
          <a:p>
            <a:r>
              <a:rPr lang="en-US" sz="2400" dirty="0"/>
              <a:t>Most online storage providers moreover </a:t>
            </a:r>
            <a:r>
              <a:rPr lang="en-US" sz="2400" dirty="0" smtClean="0"/>
              <a:t>give us </a:t>
            </a:r>
            <a:r>
              <a:rPr lang="en-US" sz="2400" dirty="0"/>
              <a:t>the </a:t>
            </a:r>
            <a:r>
              <a:rPr lang="en-US" sz="2400" dirty="0" smtClean="0"/>
              <a:t>proficiency </a:t>
            </a:r>
            <a:r>
              <a:rPr lang="en-US" sz="2400" dirty="0"/>
              <a:t>to share these documents with associates and colleagues</a:t>
            </a:r>
            <a:r>
              <a:rPr lang="en-US" sz="2400" dirty="0" smtClean="0"/>
              <a:t>.</a:t>
            </a:r>
            <a:endParaRPr lang="en-US" sz="2400" dirty="0" smtClean="0"/>
          </a:p>
          <a:p>
            <a:endParaRPr lang="en-IN"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15400" cy="6705600"/>
          </a:xfrm>
        </p:spPr>
        <p:txBody>
          <a:bodyPr/>
          <a:lstStyle/>
          <a:p>
            <a:pPr marL="0" indent="0">
              <a:buNone/>
            </a:pPr>
            <a:r>
              <a:rPr lang="en-IN" sz="2400" b="1" dirty="0" smtClean="0"/>
              <a:t>DropBox:</a:t>
            </a:r>
            <a:endParaRPr lang="en-IN" sz="2400" b="1" dirty="0"/>
          </a:p>
          <a:p>
            <a:pPr algn="just"/>
            <a:r>
              <a:rPr lang="en-US" sz="2400" dirty="0"/>
              <a:t>Few online storage services integrate desktop as well as DropBox, which was only </a:t>
            </a:r>
            <a:r>
              <a:rPr lang="en-US" sz="2400" dirty="0" smtClean="0"/>
              <a:t>recently opened </a:t>
            </a:r>
            <a:r>
              <a:rPr lang="en-US" sz="2400" dirty="0"/>
              <a:t>up to the public after a comprehensive beta test. </a:t>
            </a:r>
            <a:endParaRPr lang="en-US" sz="2400" dirty="0" smtClean="0"/>
          </a:p>
          <a:p>
            <a:pPr algn="just"/>
            <a:r>
              <a:rPr lang="en-US" sz="2400" dirty="0" smtClean="0"/>
              <a:t>Users </a:t>
            </a:r>
            <a:r>
              <a:rPr lang="en-US" sz="2400" dirty="0"/>
              <a:t>have to establish a little </a:t>
            </a:r>
            <a:r>
              <a:rPr lang="en-US" sz="2400" dirty="0" smtClean="0"/>
              <a:t>program on </a:t>
            </a:r>
            <a:r>
              <a:rPr lang="en-US" sz="2400" dirty="0"/>
              <a:t>their appliance to run DropBox, it is well worth it</a:t>
            </a:r>
            <a:r>
              <a:rPr lang="en-US" sz="2400" dirty="0" smtClean="0"/>
              <a:t>.</a:t>
            </a:r>
            <a:endParaRPr lang="en-US" sz="2400" dirty="0" smtClean="0"/>
          </a:p>
          <a:p>
            <a:pPr algn="just"/>
            <a:r>
              <a:rPr lang="en-US" sz="2400" dirty="0" smtClean="0">
                <a:solidFill>
                  <a:srgbClr val="FF0000"/>
                </a:solidFill>
              </a:rPr>
              <a:t>DropBox </a:t>
            </a:r>
            <a:r>
              <a:rPr lang="en-US" sz="2400" dirty="0">
                <a:solidFill>
                  <a:srgbClr val="FF0000"/>
                </a:solidFill>
              </a:rPr>
              <a:t>permits us to upload any kind </a:t>
            </a:r>
            <a:r>
              <a:rPr lang="en-US" sz="2400" dirty="0" smtClean="0">
                <a:solidFill>
                  <a:srgbClr val="FF0000"/>
                </a:solidFill>
              </a:rPr>
              <a:t>of document</a:t>
            </a:r>
            <a:r>
              <a:rPr lang="en-US" sz="2400" dirty="0">
                <a:solidFill>
                  <a:srgbClr val="FF0000"/>
                </a:solidFill>
              </a:rPr>
              <a:t>, as long as it is lesser than 350MB. </a:t>
            </a:r>
            <a:endParaRPr lang="en-US" sz="2400" dirty="0" smtClean="0">
              <a:solidFill>
                <a:srgbClr val="FF0000"/>
              </a:solidFill>
            </a:endParaRPr>
          </a:p>
          <a:p>
            <a:pPr marL="0" indent="0" algn="just">
              <a:buNone/>
            </a:pPr>
            <a:endParaRPr lang="en-US" sz="2400" dirty="0" smtClean="0">
              <a:solidFill>
                <a:srgbClr val="FF0000"/>
              </a:solidFill>
            </a:endParaRPr>
          </a:p>
          <a:p>
            <a:pPr algn="just"/>
            <a:r>
              <a:rPr lang="en-US" sz="2400" dirty="0" smtClean="0">
                <a:solidFill>
                  <a:srgbClr val="FF0000"/>
                </a:solidFill>
              </a:rPr>
              <a:t>DropBox </a:t>
            </a:r>
            <a:r>
              <a:rPr lang="en-US" sz="2400" dirty="0">
                <a:solidFill>
                  <a:srgbClr val="FF0000"/>
                </a:solidFill>
              </a:rPr>
              <a:t>values Amazon’s S3 service as its </a:t>
            </a:r>
            <a:r>
              <a:rPr lang="en-US" sz="2400" dirty="0" smtClean="0">
                <a:solidFill>
                  <a:srgbClr val="FF0000"/>
                </a:solidFill>
              </a:rPr>
              <a:t>storage option </a:t>
            </a:r>
            <a:r>
              <a:rPr lang="en-US" sz="2400" dirty="0">
                <a:solidFill>
                  <a:srgbClr val="FF0000"/>
                </a:solidFill>
              </a:rPr>
              <a:t>and presents its users with 2GB of free storage</a:t>
            </a:r>
            <a:r>
              <a:rPr lang="en-US" sz="2400" dirty="0" smtClean="0"/>
              <a:t>.</a:t>
            </a:r>
            <a:endParaRPr lang="en-US" sz="2400" dirty="0" smtClean="0"/>
          </a:p>
          <a:p>
            <a:pPr algn="just"/>
            <a:r>
              <a:rPr lang="en-US" sz="2400" dirty="0" smtClean="0"/>
              <a:t>The </a:t>
            </a:r>
            <a:r>
              <a:rPr lang="en-US" sz="2400" dirty="0"/>
              <a:t>important feature of DropBox is that </a:t>
            </a:r>
            <a:r>
              <a:rPr lang="en-US" sz="2400" dirty="0">
                <a:solidFill>
                  <a:srgbClr val="FF0000"/>
                </a:solidFill>
              </a:rPr>
              <a:t>it can preserve revision for each </a:t>
            </a:r>
            <a:r>
              <a:rPr lang="en-US" sz="2400" dirty="0" smtClean="0">
                <a:solidFill>
                  <a:srgbClr val="FF0000"/>
                </a:solidFill>
              </a:rPr>
              <a:t>file.</a:t>
            </a:r>
            <a:endParaRPr lang="en-US" sz="2400" dirty="0" smtClean="0">
              <a:solidFill>
                <a:srgbClr val="FF0000"/>
              </a:solidFill>
            </a:endParaRPr>
          </a:p>
          <a:p>
            <a:pPr algn="just"/>
            <a:r>
              <a:rPr lang="en-US" sz="2400" dirty="0" smtClean="0"/>
              <a:t> DropBox supports </a:t>
            </a:r>
            <a:r>
              <a:rPr lang="en-US" sz="2400" dirty="0"/>
              <a:t>Windows XP and Vista, Mac OSX and Linux.</a:t>
            </a:r>
            <a:endParaRPr lang="en-IN"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2355" cy="6247130"/>
          </a:xfrm>
        </p:spPr>
        <p:txBody>
          <a:bodyPr/>
          <a:lstStyle/>
          <a:p>
            <a:pPr marL="0" indent="0">
              <a:buNone/>
            </a:pPr>
            <a:r>
              <a:rPr lang="en-IN" sz="2400" b="1" dirty="0"/>
              <a:t>Box.net</a:t>
            </a:r>
            <a:r>
              <a:rPr lang="en-US" altLang="en-IN" sz="2400" b="1" dirty="0"/>
              <a:t>:</a:t>
            </a:r>
            <a:endParaRPr lang="en-US" altLang="en-IN" sz="2400" b="1" dirty="0"/>
          </a:p>
          <a:p>
            <a:pPr marL="0" indent="0">
              <a:buNone/>
            </a:pPr>
            <a:endParaRPr lang="en-IN" sz="2400" b="1" dirty="0"/>
          </a:p>
          <a:p>
            <a:r>
              <a:rPr lang="en-US" sz="2400" dirty="0"/>
              <a:t>Box.net has been around for rather a while, and is still one of our very most </a:t>
            </a:r>
            <a:r>
              <a:rPr lang="en-US" sz="2400" dirty="0">
                <a:solidFill>
                  <a:srgbClr val="FF0000"/>
                </a:solidFill>
              </a:rPr>
              <a:t>preferred </a:t>
            </a:r>
            <a:r>
              <a:rPr lang="en-US" sz="2400" dirty="0" smtClean="0">
                <a:solidFill>
                  <a:srgbClr val="FF0000"/>
                </a:solidFill>
              </a:rPr>
              <a:t>locations to </a:t>
            </a:r>
            <a:r>
              <a:rPr lang="en-US" sz="2400" dirty="0">
                <a:solidFill>
                  <a:srgbClr val="FF0000"/>
                </a:solidFill>
              </a:rPr>
              <a:t>shop articles online</a:t>
            </a:r>
            <a:r>
              <a:rPr lang="en-US" sz="2400" dirty="0"/>
              <a:t>. </a:t>
            </a:r>
            <a:endParaRPr lang="en-US" sz="2400" dirty="0"/>
          </a:p>
          <a:p>
            <a:pPr marL="0" indent="0">
              <a:buNone/>
            </a:pPr>
            <a:endParaRPr lang="en-US" sz="2400" dirty="0" smtClean="0"/>
          </a:p>
          <a:p>
            <a:r>
              <a:rPr lang="en-US" sz="2400" dirty="0" smtClean="0"/>
              <a:t>Thanks </a:t>
            </a:r>
            <a:r>
              <a:rPr lang="en-US" sz="2400" dirty="0"/>
              <a:t>to its integration with other online services, encompassing Gmail</a:t>
            </a:r>
            <a:r>
              <a:rPr lang="en-US" sz="2400" dirty="0" smtClean="0"/>
              <a:t>, </a:t>
            </a:r>
            <a:r>
              <a:rPr lang="en-US" sz="2400" dirty="0" err="1" smtClean="0"/>
              <a:t>Zoho</a:t>
            </a:r>
            <a:r>
              <a:rPr lang="en-US" sz="2400" dirty="0"/>
              <a:t>, </a:t>
            </a:r>
            <a:r>
              <a:rPr lang="en-US" sz="2400" dirty="0" err="1"/>
              <a:t>picnick</a:t>
            </a:r>
            <a:r>
              <a:rPr lang="en-US" sz="2400" dirty="0"/>
              <a:t> and </a:t>
            </a:r>
            <a:r>
              <a:rPr lang="en-US" sz="2400" dirty="0" err="1"/>
              <a:t>Scribd</a:t>
            </a:r>
            <a:r>
              <a:rPr lang="en-US" sz="2400" dirty="0"/>
              <a:t>, Box.net cannot only shop all articles, but can also function as a hub.</a:t>
            </a:r>
            <a:endParaRPr lang="en-US" sz="2400" dirty="0"/>
          </a:p>
          <a:p>
            <a:pPr marL="0" indent="0">
              <a:buNone/>
            </a:pPr>
            <a:endParaRPr lang="en-US" sz="2400" dirty="0"/>
          </a:p>
          <a:p>
            <a:r>
              <a:rPr lang="en-US" sz="2400" dirty="0"/>
              <a:t>The other </a:t>
            </a:r>
            <a:r>
              <a:rPr lang="en-US" sz="2400" dirty="0">
                <a:solidFill>
                  <a:srgbClr val="FF0000"/>
                </a:solidFill>
              </a:rPr>
              <a:t>friendly characteristic of box.net is that clients can share the documents and </a:t>
            </a:r>
            <a:r>
              <a:rPr lang="en-US" sz="2400" dirty="0" smtClean="0">
                <a:solidFill>
                  <a:srgbClr val="FF0000"/>
                </a:solidFill>
              </a:rPr>
              <a:t>folders with </a:t>
            </a:r>
            <a:r>
              <a:rPr lang="en-US" sz="2400" dirty="0">
                <a:solidFill>
                  <a:srgbClr val="FF0000"/>
                </a:solidFill>
              </a:rPr>
              <a:t>‘collaborators,’ which makes it a good service to exchange documents inside a small </a:t>
            </a:r>
            <a:r>
              <a:rPr lang="en-US" sz="2400" dirty="0" smtClean="0">
                <a:solidFill>
                  <a:srgbClr val="FF0000"/>
                </a:solidFill>
              </a:rPr>
              <a:t>business </a:t>
            </a:r>
            <a:r>
              <a:rPr lang="en-IN" sz="2400" dirty="0" smtClean="0">
                <a:solidFill>
                  <a:srgbClr val="FF0000"/>
                </a:solidFill>
              </a:rPr>
              <a:t>enterprise</a:t>
            </a:r>
            <a:r>
              <a:rPr lang="en-IN" sz="2400" dirty="0" smtClean="0"/>
              <a:t> </a:t>
            </a:r>
            <a:r>
              <a:rPr lang="en-IN" sz="2400" dirty="0"/>
              <a:t>or amidst friends.</a:t>
            </a:r>
            <a:endParaRPr lang="en-IN"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609600"/>
          </a:xfrm>
        </p:spPr>
        <p:txBody>
          <a:bodyPr/>
          <a:lstStyle/>
          <a:p>
            <a:pPr algn="l"/>
            <a:r>
              <a:rPr lang="en-IN" sz="2400" b="1" dirty="0"/>
              <a:t>Live Mesh</a:t>
            </a:r>
            <a:r>
              <a:rPr lang="en-US" altLang="en-IN" sz="2400" b="1" dirty="0"/>
              <a:t>:</a:t>
            </a:r>
            <a:endParaRPr lang="en-US" altLang="en-IN" sz="2400" b="1" dirty="0"/>
          </a:p>
        </p:txBody>
      </p:sp>
      <p:sp>
        <p:nvSpPr>
          <p:cNvPr id="3" name="Content Placeholder 2"/>
          <p:cNvSpPr>
            <a:spLocks noGrp="1"/>
          </p:cNvSpPr>
          <p:nvPr>
            <p:ph idx="1"/>
          </p:nvPr>
        </p:nvSpPr>
        <p:spPr>
          <a:xfrm>
            <a:off x="152400" y="838200"/>
            <a:ext cx="8763000" cy="5791200"/>
          </a:xfrm>
        </p:spPr>
        <p:txBody>
          <a:bodyPr/>
          <a:lstStyle/>
          <a:p>
            <a:r>
              <a:rPr lang="en-US" sz="2400" dirty="0"/>
              <a:t>The online storage constituent of Live Mesh is only a part of Microsoft’s newest project </a:t>
            </a:r>
            <a:r>
              <a:rPr lang="en-US" sz="2400" dirty="0" smtClean="0"/>
              <a:t>of cloud </a:t>
            </a:r>
            <a:r>
              <a:rPr lang="en-US" sz="2400" dirty="0"/>
              <a:t>computing, but it is also one of its most convincing characteristics at this point. </a:t>
            </a:r>
            <a:endParaRPr lang="en-US" sz="2400" dirty="0" smtClean="0"/>
          </a:p>
          <a:p>
            <a:r>
              <a:rPr lang="en-US" sz="2400" dirty="0" smtClean="0">
                <a:solidFill>
                  <a:srgbClr val="FF0000"/>
                </a:solidFill>
              </a:rPr>
              <a:t>Live Mesh devotes </a:t>
            </a:r>
            <a:r>
              <a:rPr lang="en-US" sz="2400" dirty="0">
                <a:solidFill>
                  <a:srgbClr val="FF0000"/>
                </a:solidFill>
              </a:rPr>
              <a:t>5GB of online storage and an online desktop that examines like Windows Vista</a:t>
            </a:r>
            <a:r>
              <a:rPr lang="en-US" sz="2400" dirty="0"/>
              <a:t>. </a:t>
            </a:r>
            <a:endParaRPr lang="en-US" sz="2400" dirty="0"/>
          </a:p>
          <a:p>
            <a:pPr marL="0" indent="0">
              <a:buNone/>
            </a:pPr>
            <a:endParaRPr lang="en-US" sz="2400" dirty="0" smtClean="0"/>
          </a:p>
          <a:p>
            <a:r>
              <a:rPr lang="en-US" sz="2400" dirty="0" smtClean="0"/>
              <a:t>Users can </a:t>
            </a:r>
            <a:r>
              <a:rPr lang="en-US" sz="2400" dirty="0"/>
              <a:t>upload any kind of document to Live Mesh, but will </a:t>
            </a:r>
            <a:r>
              <a:rPr lang="en-US" sz="2400" dirty="0">
                <a:solidFill>
                  <a:srgbClr val="FF0000"/>
                </a:solidFill>
              </a:rPr>
              <a:t>not edit any of the documents </a:t>
            </a:r>
            <a:r>
              <a:rPr lang="en-US" sz="2400" dirty="0" smtClean="0">
                <a:solidFill>
                  <a:srgbClr val="FF0000"/>
                </a:solidFill>
              </a:rPr>
              <a:t>through the </a:t>
            </a:r>
            <a:r>
              <a:rPr lang="en-US" sz="2400" dirty="0">
                <a:solidFill>
                  <a:srgbClr val="FF0000"/>
                </a:solidFill>
              </a:rPr>
              <a:t>online desktop.</a:t>
            </a:r>
            <a:endParaRPr lang="en-US" sz="2400" dirty="0">
              <a:solidFill>
                <a:srgbClr val="FF0000"/>
              </a:solidFill>
            </a:endParaRPr>
          </a:p>
          <a:p>
            <a:pPr marL="0" indent="0">
              <a:buNone/>
            </a:pPr>
            <a:r>
              <a:rPr lang="en-US" sz="2400" dirty="0"/>
              <a:t> </a:t>
            </a:r>
            <a:endParaRPr lang="en-US" sz="2400" dirty="0" smtClean="0"/>
          </a:p>
          <a:p>
            <a:r>
              <a:rPr lang="en-US" sz="2400" dirty="0" smtClean="0"/>
              <a:t>In </a:t>
            </a:r>
            <a:r>
              <a:rPr lang="en-US" sz="2400" dirty="0"/>
              <a:t>addition, clients can share folders with associates, allowing working </a:t>
            </a:r>
            <a:r>
              <a:rPr lang="en-US" sz="2400" dirty="0" smtClean="0"/>
              <a:t>jointly on </a:t>
            </a:r>
            <a:r>
              <a:rPr lang="en-US" sz="2400" dirty="0"/>
              <a:t>projects.</a:t>
            </a:r>
            <a:endParaRPr lang="en-US" sz="2400" dirty="0"/>
          </a:p>
          <a:p>
            <a:pPr marL="0" indent="0">
              <a:buNone/>
            </a:pPr>
            <a:r>
              <a:rPr lang="en-US" sz="2400" dirty="0"/>
              <a:t> </a:t>
            </a:r>
            <a:endParaRPr lang="en-US" sz="2400" dirty="0" smtClean="0"/>
          </a:p>
          <a:p>
            <a:r>
              <a:rPr lang="en-US" sz="2400" dirty="0" smtClean="0"/>
              <a:t>Live </a:t>
            </a:r>
            <a:r>
              <a:rPr lang="en-US" sz="2400" dirty="0"/>
              <a:t>Mesh works on both Windows PCs and Macs.</a:t>
            </a:r>
            <a:endParaRPr lang="en-IN"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marL="0" indent="0">
              <a:buNone/>
            </a:pPr>
            <a:r>
              <a:rPr lang="en-IN" b="1" i="1" dirty="0" err="1" smtClean="0"/>
              <a:t>Oosah</a:t>
            </a:r>
            <a:r>
              <a:rPr lang="en-IN" b="1" i="1" dirty="0" smtClean="0"/>
              <a:t>:</a:t>
            </a:r>
            <a:endParaRPr lang="en-IN" b="1" i="1" dirty="0"/>
          </a:p>
          <a:p>
            <a:r>
              <a:rPr lang="en-US" sz="2000" dirty="0" err="1"/>
              <a:t>Oosah’s</a:t>
            </a:r>
            <a:r>
              <a:rPr lang="en-US" sz="2000" dirty="0"/>
              <a:t> major trading concept is simple: </a:t>
            </a:r>
            <a:r>
              <a:rPr lang="en-US" sz="2000" dirty="0">
                <a:solidFill>
                  <a:srgbClr val="FF0000"/>
                </a:solidFill>
              </a:rPr>
              <a:t>client gets a whopping 1 terabyte of storage for </a:t>
            </a:r>
            <a:r>
              <a:rPr lang="en-US" sz="2000" dirty="0" smtClean="0">
                <a:solidFill>
                  <a:srgbClr val="FF0000"/>
                </a:solidFill>
              </a:rPr>
              <a:t>newspapers files</a:t>
            </a:r>
            <a:r>
              <a:rPr lang="en-US" sz="2000" dirty="0">
                <a:solidFill>
                  <a:srgbClr val="FF0000"/>
                </a:solidFill>
              </a:rPr>
              <a:t>. </a:t>
            </a:r>
            <a:endParaRPr lang="en-US" sz="2000" dirty="0" smtClean="0">
              <a:solidFill>
                <a:srgbClr val="FF0000"/>
              </a:solidFill>
            </a:endParaRPr>
          </a:p>
          <a:p>
            <a:r>
              <a:rPr lang="en-US" sz="2000" dirty="0" smtClean="0"/>
              <a:t>The </a:t>
            </a:r>
            <a:r>
              <a:rPr lang="en-US" sz="2000" dirty="0"/>
              <a:t>limitation of </a:t>
            </a:r>
            <a:r>
              <a:rPr lang="en-US" sz="2000" dirty="0" err="1"/>
              <a:t>Oosah</a:t>
            </a:r>
            <a:r>
              <a:rPr lang="en-US" sz="2000" dirty="0"/>
              <a:t> is that </a:t>
            </a:r>
            <a:r>
              <a:rPr lang="en-US" sz="2000" dirty="0">
                <a:solidFill>
                  <a:srgbClr val="FF0000"/>
                </a:solidFill>
              </a:rPr>
              <a:t>client cannot use it for text articles, </a:t>
            </a:r>
            <a:r>
              <a:rPr lang="en-US" sz="2000" dirty="0" smtClean="0">
                <a:solidFill>
                  <a:srgbClr val="FF0000"/>
                </a:solidFill>
              </a:rPr>
              <a:t>spreadsheets or </a:t>
            </a:r>
            <a:r>
              <a:rPr lang="en-US" sz="2000" dirty="0">
                <a:solidFill>
                  <a:srgbClr val="FF0000"/>
                </a:solidFill>
              </a:rPr>
              <a:t>productions, which appear a bit strange</a:t>
            </a:r>
            <a:r>
              <a:rPr lang="en-US" sz="2000" dirty="0"/>
              <a:t>, provided that these kinds of documents are </a:t>
            </a:r>
            <a:r>
              <a:rPr lang="en-US" sz="2000" dirty="0" smtClean="0"/>
              <a:t>usually </a:t>
            </a:r>
            <a:r>
              <a:rPr lang="en-IN" sz="2000" dirty="0" smtClean="0"/>
              <a:t>small</a:t>
            </a:r>
            <a:r>
              <a:rPr lang="en-IN" sz="2000" dirty="0"/>
              <a:t>.</a:t>
            </a:r>
            <a:endParaRPr lang="en-IN" sz="2000" dirty="0"/>
          </a:p>
          <a:p>
            <a:r>
              <a:rPr lang="en-US" sz="2000" dirty="0"/>
              <a:t>One </a:t>
            </a:r>
            <a:r>
              <a:rPr lang="en-US" sz="2000" dirty="0" smtClean="0"/>
              <a:t>interesting </a:t>
            </a:r>
            <a:r>
              <a:rPr lang="en-US" sz="2000" dirty="0"/>
              <a:t>facet of </a:t>
            </a:r>
            <a:r>
              <a:rPr lang="en-US" sz="2000" dirty="0" err="1"/>
              <a:t>Oosah</a:t>
            </a:r>
            <a:r>
              <a:rPr lang="en-US" sz="2000" dirty="0"/>
              <a:t> is that it acknowledges RAW alike documents from </a:t>
            </a:r>
            <a:r>
              <a:rPr lang="en-US" sz="2000" dirty="0" smtClean="0"/>
              <a:t>most camera </a:t>
            </a:r>
            <a:r>
              <a:rPr lang="en-US" sz="2000" dirty="0"/>
              <a:t>manufacturers although it mechanically converts them into JPGs. </a:t>
            </a:r>
            <a:endParaRPr lang="en-US" sz="2000" dirty="0" smtClean="0"/>
          </a:p>
          <a:p>
            <a:r>
              <a:rPr lang="en-US" sz="2000" dirty="0" smtClean="0">
                <a:solidFill>
                  <a:srgbClr val="FF0000"/>
                </a:solidFill>
              </a:rPr>
              <a:t>Users </a:t>
            </a:r>
            <a:r>
              <a:rPr lang="en-US" sz="2000" dirty="0">
                <a:solidFill>
                  <a:srgbClr val="FF0000"/>
                </a:solidFill>
              </a:rPr>
              <a:t>can also </a:t>
            </a:r>
            <a:r>
              <a:rPr lang="en-US" sz="2000" dirty="0" smtClean="0">
                <a:solidFill>
                  <a:srgbClr val="FF0000"/>
                </a:solidFill>
              </a:rPr>
              <a:t>connect to </a:t>
            </a:r>
            <a:r>
              <a:rPr lang="en-US" sz="2000" dirty="0">
                <a:solidFill>
                  <a:srgbClr val="FF0000"/>
                </a:solidFill>
              </a:rPr>
              <a:t>Picasa, Flickr, Facebook and YouTube account and view the pictures and videos from </a:t>
            </a:r>
            <a:r>
              <a:rPr lang="en-US" sz="2000" dirty="0" smtClean="0">
                <a:solidFill>
                  <a:srgbClr val="FF0000"/>
                </a:solidFill>
              </a:rPr>
              <a:t>these services </a:t>
            </a:r>
            <a:r>
              <a:rPr lang="en-US" sz="2000" dirty="0">
                <a:solidFill>
                  <a:srgbClr val="FF0000"/>
                </a:solidFill>
              </a:rPr>
              <a:t>in one centralized location.</a:t>
            </a:r>
            <a:endParaRPr lang="en-US" sz="2000" dirty="0">
              <a:solidFill>
                <a:srgbClr val="FF0000"/>
              </a:solidFill>
            </a:endParaRPr>
          </a:p>
          <a:p>
            <a:r>
              <a:rPr lang="en-US" sz="2000" dirty="0"/>
              <a:t>While </a:t>
            </a:r>
            <a:r>
              <a:rPr lang="en-US" sz="2000" dirty="0" err="1"/>
              <a:t>Oosah</a:t>
            </a:r>
            <a:r>
              <a:rPr lang="en-US" sz="2000" dirty="0"/>
              <a:t> is best for general use, the one contradictory fact is that uploading </a:t>
            </a:r>
            <a:r>
              <a:rPr lang="en-US" sz="2000" dirty="0" smtClean="0"/>
              <a:t>documents appears </a:t>
            </a:r>
            <a:r>
              <a:rPr lang="en-US" sz="2000" dirty="0"/>
              <a:t>to be endlessly hard</a:t>
            </a:r>
            <a:r>
              <a:rPr lang="en-US" sz="2000" dirty="0" smtClean="0"/>
              <a:t>.</a:t>
            </a:r>
            <a:endParaRPr lang="en-US" sz="2000" dirty="0" smtClean="0"/>
          </a:p>
          <a:p>
            <a:r>
              <a:rPr lang="en-US" sz="2000" dirty="0" smtClean="0"/>
              <a:t> </a:t>
            </a:r>
            <a:r>
              <a:rPr lang="en-US" sz="2000" dirty="0" err="1"/>
              <a:t>Oosah</a:t>
            </a:r>
            <a:r>
              <a:rPr lang="en-US" sz="2000" dirty="0"/>
              <a:t> does not supply any desktop, vendors and </a:t>
            </a:r>
            <a:r>
              <a:rPr lang="en-US" sz="2000" dirty="0" smtClean="0"/>
              <a:t>clients can </a:t>
            </a:r>
            <a:r>
              <a:rPr lang="en-US" sz="2000" dirty="0"/>
              <a:t>use the WWW </a:t>
            </a:r>
            <a:r>
              <a:rPr lang="en-US" sz="2000" dirty="0" smtClean="0"/>
              <a:t>up loader </a:t>
            </a:r>
            <a:r>
              <a:rPr lang="en-US" sz="2000" dirty="0"/>
              <a:t>to choose multiple </a:t>
            </a:r>
            <a:r>
              <a:rPr lang="en-US" sz="2000" dirty="0" smtClean="0"/>
              <a:t>files.</a:t>
            </a:r>
            <a:endParaRPr lang="en-US" sz="2000" dirty="0" smtClean="0"/>
          </a:p>
          <a:p>
            <a:r>
              <a:rPr lang="en-US" sz="2000" dirty="0" smtClean="0"/>
              <a:t> </a:t>
            </a:r>
            <a:r>
              <a:rPr lang="en-US" sz="2000" dirty="0">
                <a:solidFill>
                  <a:srgbClr val="FF0000"/>
                </a:solidFill>
              </a:rPr>
              <a:t>Uploading multiple directories at a </a:t>
            </a:r>
            <a:r>
              <a:rPr lang="en-US" sz="2000" dirty="0" smtClean="0">
                <a:solidFill>
                  <a:srgbClr val="FF0000"/>
                </a:solidFill>
              </a:rPr>
              <a:t>time </a:t>
            </a:r>
            <a:r>
              <a:rPr lang="en-IN" sz="2000" dirty="0" smtClean="0">
                <a:solidFill>
                  <a:srgbClr val="FF0000"/>
                </a:solidFill>
              </a:rPr>
              <a:t>is </a:t>
            </a:r>
            <a:r>
              <a:rPr lang="en-IN" sz="2000" dirty="0">
                <a:solidFill>
                  <a:srgbClr val="FF0000"/>
                </a:solidFill>
              </a:rPr>
              <a:t>not possible</a:t>
            </a:r>
            <a:r>
              <a:rPr lang="en-IN" sz="2000" dirty="0" smtClean="0">
                <a:solidFill>
                  <a:srgbClr val="FF0000"/>
                </a:solidFill>
              </a:rPr>
              <a:t>.</a:t>
            </a:r>
            <a:endParaRPr lang="en-IN" sz="20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5255" y="729615"/>
            <a:ext cx="8550910" cy="2720975"/>
          </a:xfrm>
        </p:spPr>
        <p:txBody>
          <a:bodyPr/>
          <a:lstStyle/>
          <a:p>
            <a:pPr algn="just"/>
            <a:r>
              <a:rPr lang="en-US" sz="2000"/>
              <a:t>For file-level storage, NAS is used. </a:t>
            </a:r>
            <a:endParaRPr lang="en-US" sz="2000"/>
          </a:p>
          <a:p>
            <a:pPr algn="just"/>
            <a:r>
              <a:rPr lang="en-US" sz="2000"/>
              <a:t>SAN and DAS act as base system for NAS. </a:t>
            </a:r>
            <a:endParaRPr lang="en-US" sz="2000"/>
          </a:p>
          <a:p>
            <a:pPr algn="just"/>
            <a:r>
              <a:rPr lang="en-US" sz="2000"/>
              <a:t>NAS is also called as ‘File Server’.</a:t>
            </a:r>
            <a:endParaRPr lang="en-US" sz="2000"/>
          </a:p>
          <a:p>
            <a:pPr algn="just"/>
            <a:r>
              <a:rPr lang="en-US" sz="2000"/>
              <a:t>The </a:t>
            </a:r>
            <a:r>
              <a:rPr lang="en-US" sz="2000">
                <a:solidFill>
                  <a:srgbClr val="FF0000"/>
                </a:solidFill>
              </a:rPr>
              <a:t>main advantages of NAS are that multiple hosts can share a single volume at the same time, whereas when using SAN or DAS only one client can access the volume at a time.</a:t>
            </a:r>
            <a:endParaRPr lang="en-US" sz="2000">
              <a:solidFill>
                <a:srgbClr val="FF0000"/>
              </a:solidFill>
            </a:endParaRPr>
          </a:p>
          <a:p>
            <a:pPr algn="just"/>
            <a:endParaRPr lang="en-US" sz="2000">
              <a:solidFill>
                <a:srgbClr val="FF0000"/>
              </a:solidFill>
            </a:endParaRPr>
          </a:p>
        </p:txBody>
      </p:sp>
      <p:sp>
        <p:nvSpPr>
          <p:cNvPr id="5" name="Text Box 4"/>
          <p:cNvSpPr txBox="1"/>
          <p:nvPr/>
        </p:nvSpPr>
        <p:spPr>
          <a:xfrm>
            <a:off x="228600" y="152400"/>
            <a:ext cx="6971665" cy="460375"/>
          </a:xfrm>
          <a:prstGeom prst="rect">
            <a:avLst/>
          </a:prstGeom>
          <a:noFill/>
        </p:spPr>
        <p:txBody>
          <a:bodyPr wrap="square" rtlCol="0" anchor="t">
            <a:spAutoFit/>
          </a:bodyPr>
          <a:lstStyle/>
          <a:p>
            <a:pPr algn="l"/>
            <a:r>
              <a:rPr lang="en-US" sz="2400" b="1"/>
              <a:t> Network Attached Storage(NAS):</a:t>
            </a:r>
            <a:endParaRPr lang="en-US" sz="2400" b="1"/>
          </a:p>
        </p:txBody>
      </p:sp>
      <p:pic>
        <p:nvPicPr>
          <p:cNvPr id="102" name="Content Placeholder 101"/>
          <p:cNvPicPr>
            <a:picLocks noGrp="1"/>
          </p:cNvPicPr>
          <p:nvPr>
            <p:ph sz="half" idx="2"/>
          </p:nvPr>
        </p:nvPicPr>
        <p:blipFill>
          <a:blip r:embed="rId1"/>
          <a:stretch>
            <a:fillRect/>
          </a:stretch>
        </p:blipFill>
        <p:spPr>
          <a:xfrm>
            <a:off x="2057400" y="3657600"/>
            <a:ext cx="4577080" cy="2593975"/>
          </a:xfrm>
          <a:prstGeom prst="rect">
            <a:avLst/>
          </a:prstGeom>
          <a:noFill/>
          <a:ln w="9525">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lstStyle/>
          <a:p>
            <a:pPr marL="0" indent="0">
              <a:buNone/>
            </a:pPr>
            <a:r>
              <a:rPr lang="en-IN" sz="2400" b="1" dirty="0" smtClean="0"/>
              <a:t>JungleDisk:</a:t>
            </a:r>
            <a:endParaRPr lang="en-IN" sz="2400" b="1" dirty="0"/>
          </a:p>
          <a:p>
            <a:pPr algn="just">
              <a:lnSpc>
                <a:spcPct val="150000"/>
              </a:lnSpc>
            </a:pPr>
            <a:r>
              <a:rPr lang="en-US" sz="2400" dirty="0" smtClean="0"/>
              <a:t>JungleDisk is the only service in this category that is not accessible for free, and </a:t>
            </a:r>
            <a:r>
              <a:rPr lang="en-US" sz="2400" dirty="0" smtClean="0">
                <a:solidFill>
                  <a:srgbClr val="FF0000"/>
                </a:solidFill>
              </a:rPr>
              <a:t>it is not exactly an online storage service. Instead, it presents a front-end to Amazon’s S3 storage service.</a:t>
            </a:r>
            <a:endParaRPr lang="en-US" sz="2400" dirty="0" smtClean="0">
              <a:solidFill>
                <a:srgbClr val="FF0000"/>
              </a:solidFill>
            </a:endParaRPr>
          </a:p>
          <a:p>
            <a:pPr algn="just">
              <a:lnSpc>
                <a:spcPct val="150000"/>
              </a:lnSpc>
            </a:pPr>
            <a:r>
              <a:rPr lang="en-US" sz="2400" dirty="0" smtClean="0">
                <a:solidFill>
                  <a:srgbClr val="FF0000"/>
                </a:solidFill>
              </a:rPr>
              <a:t>JungleDisk </a:t>
            </a:r>
            <a:r>
              <a:rPr lang="en-US" sz="2400" dirty="0">
                <a:solidFill>
                  <a:srgbClr val="FF0000"/>
                </a:solidFill>
              </a:rPr>
              <a:t>charges $20, and client buys Amazon for the storage and moves the </a:t>
            </a:r>
            <a:r>
              <a:rPr lang="en-US" sz="2400" dirty="0" smtClean="0">
                <a:solidFill>
                  <a:srgbClr val="FF0000"/>
                </a:solidFill>
              </a:rPr>
              <a:t>files</a:t>
            </a:r>
            <a:r>
              <a:rPr lang="en-US" sz="2400" dirty="0">
                <a:solidFill>
                  <a:srgbClr val="FF0000"/>
                </a:solidFill>
              </a:rPr>
              <a:t>. </a:t>
            </a:r>
            <a:endParaRPr lang="en-US" sz="2400" dirty="0" smtClean="0">
              <a:solidFill>
                <a:srgbClr val="FF0000"/>
              </a:solidFill>
            </a:endParaRPr>
          </a:p>
          <a:p>
            <a:pPr algn="just">
              <a:lnSpc>
                <a:spcPct val="150000"/>
              </a:lnSpc>
            </a:pPr>
            <a:r>
              <a:rPr lang="en-US" sz="2400" dirty="0" smtClean="0"/>
              <a:t>JungleDisk </a:t>
            </a:r>
            <a:r>
              <a:rPr lang="en-US" sz="2400" dirty="0"/>
              <a:t>also permits us to chart Amazon S3 storage space as a mesh support on the computer </a:t>
            </a:r>
            <a:r>
              <a:rPr lang="en-US" sz="2400" dirty="0">
                <a:solidFill>
                  <a:srgbClr val="FF0000"/>
                </a:solidFill>
              </a:rPr>
              <a:t>so </a:t>
            </a:r>
            <a:r>
              <a:rPr lang="en-US" sz="2400" dirty="0" smtClean="0">
                <a:solidFill>
                  <a:srgbClr val="FF0000"/>
                </a:solidFill>
              </a:rPr>
              <a:t>that client </a:t>
            </a:r>
            <a:r>
              <a:rPr lang="en-US" sz="2400" dirty="0">
                <a:solidFill>
                  <a:srgbClr val="FF0000"/>
                </a:solidFill>
              </a:rPr>
              <a:t>can just pull and push documents back and forth between online storage and the </a:t>
            </a:r>
            <a:r>
              <a:rPr lang="en-US" sz="2400" dirty="0" smtClean="0">
                <a:solidFill>
                  <a:srgbClr val="FF0000"/>
                </a:solidFill>
              </a:rPr>
              <a:t>localized desktop</a:t>
            </a:r>
            <a:r>
              <a:rPr lang="en-US" sz="2400" dirty="0">
                <a:solidFill>
                  <a:srgbClr val="FF0000"/>
                </a:solidFill>
              </a:rPr>
              <a:t>. </a:t>
            </a:r>
            <a:endParaRPr lang="en-US" sz="2400" dirty="0" smtClean="0">
              <a:solidFill>
                <a:srgbClr val="FF0000"/>
              </a:solidFill>
            </a:endParaRPr>
          </a:p>
          <a:p>
            <a:pPr algn="just">
              <a:lnSpc>
                <a:spcPct val="150000"/>
              </a:lnSpc>
            </a:pPr>
            <a:r>
              <a:rPr lang="en-US" sz="2400" dirty="0" smtClean="0"/>
              <a:t>JungleDisk </a:t>
            </a:r>
            <a:r>
              <a:rPr lang="en-US" sz="2400" dirty="0"/>
              <a:t>is accessible for Windows, Mac OSX and Linux</a:t>
            </a:r>
            <a:r>
              <a:rPr lang="en-US" sz="2000" dirty="0"/>
              <a:t>.</a:t>
            </a:r>
            <a:endParaRPr lang="en-IN"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563562"/>
          </a:xfrm>
        </p:spPr>
        <p:txBody>
          <a:bodyPr/>
          <a:lstStyle/>
          <a:p>
            <a:r>
              <a:rPr lang="en-IN" sz="2400" b="1" dirty="0"/>
              <a:t>Cloud Storage Companies</a:t>
            </a:r>
            <a:endParaRPr lang="en-IN" sz="2400" b="1" dirty="0"/>
          </a:p>
        </p:txBody>
      </p:sp>
      <p:sp>
        <p:nvSpPr>
          <p:cNvPr id="3" name="Content Placeholder 2"/>
          <p:cNvSpPr>
            <a:spLocks noGrp="1"/>
          </p:cNvSpPr>
          <p:nvPr>
            <p:ph idx="1"/>
          </p:nvPr>
        </p:nvSpPr>
        <p:spPr>
          <a:xfrm>
            <a:off x="152400" y="609600"/>
            <a:ext cx="8839200" cy="6096000"/>
          </a:xfrm>
        </p:spPr>
        <p:txBody>
          <a:bodyPr/>
          <a:lstStyle/>
          <a:p>
            <a:pPr marL="0" indent="0" algn="just">
              <a:buNone/>
            </a:pPr>
            <a:r>
              <a:rPr lang="en-US" sz="2400" b="1" dirty="0"/>
              <a:t>Box cloud storage: </a:t>
            </a:r>
            <a:r>
              <a:rPr lang="en-US" sz="2400" dirty="0"/>
              <a:t>Box makes it straightforward to set-up a cloud storage account. </a:t>
            </a:r>
            <a:endParaRPr lang="en-US" sz="2400" dirty="0" smtClean="0"/>
          </a:p>
          <a:p>
            <a:pPr marL="0" indent="0" algn="just">
              <a:buNone/>
            </a:pPr>
            <a:r>
              <a:rPr lang="en-US" sz="2400" dirty="0" err="1" smtClean="0"/>
              <a:t>Surprisingly,clients</a:t>
            </a:r>
            <a:r>
              <a:rPr lang="en-US" sz="2400" dirty="0" smtClean="0"/>
              <a:t> </a:t>
            </a:r>
            <a:r>
              <a:rPr lang="en-US" sz="2400" dirty="0"/>
              <a:t>can start the cloud and run it within few minutes. </a:t>
            </a:r>
            <a:endParaRPr lang="en-US" sz="2400" dirty="0" smtClean="0"/>
          </a:p>
          <a:p>
            <a:pPr marL="0" indent="0" algn="just">
              <a:buNone/>
            </a:pPr>
            <a:r>
              <a:rPr lang="en-US" sz="2400" dirty="0" smtClean="0"/>
              <a:t>The </a:t>
            </a:r>
            <a:r>
              <a:rPr lang="en-US" sz="2400" dirty="0"/>
              <a:t>best thing about box is that </a:t>
            </a:r>
            <a:r>
              <a:rPr lang="en-US" sz="2400" dirty="0" smtClean="0"/>
              <a:t>it works </a:t>
            </a:r>
            <a:r>
              <a:rPr lang="en-US" sz="2400" dirty="0"/>
              <a:t>like any other document system. Users easily logs in through the browser (Chrome, Safari</a:t>
            </a:r>
            <a:r>
              <a:rPr lang="en-US" sz="2400" dirty="0" smtClean="0"/>
              <a:t>, Firefox </a:t>
            </a:r>
            <a:r>
              <a:rPr lang="en-US" sz="2400" dirty="0"/>
              <a:t>and Internet Explorer) and start uploading or downloading </a:t>
            </a:r>
            <a:r>
              <a:rPr lang="en-US" sz="2400" dirty="0" smtClean="0"/>
              <a:t>files</a:t>
            </a:r>
            <a:r>
              <a:rPr lang="en-US" sz="2400" dirty="0"/>
              <a:t>.</a:t>
            </a:r>
            <a:endParaRPr lang="en-US" sz="2400" dirty="0"/>
          </a:p>
          <a:p>
            <a:pPr marL="0" indent="0" algn="just">
              <a:buNone/>
            </a:pPr>
            <a:r>
              <a:rPr lang="en-US" sz="2400" b="1" dirty="0"/>
              <a:t>Amazon cloud:</a:t>
            </a:r>
            <a:r>
              <a:rPr lang="en-US" sz="2400" dirty="0"/>
              <a:t> The Amazon Cloud Drive was one of the pioneering technologies in the </a:t>
            </a:r>
            <a:r>
              <a:rPr lang="en-US" sz="2400" dirty="0" smtClean="0"/>
              <a:t>cloud industry.</a:t>
            </a:r>
            <a:endParaRPr lang="en-US" sz="2400" dirty="0" smtClean="0"/>
          </a:p>
          <a:p>
            <a:pPr marL="0" indent="0" algn="just">
              <a:buNone/>
            </a:pPr>
            <a:r>
              <a:rPr lang="en-US" sz="2400" dirty="0" smtClean="0"/>
              <a:t>This </a:t>
            </a:r>
            <a:r>
              <a:rPr lang="en-US" sz="2400" dirty="0"/>
              <a:t>may be the most -preferred business for a client looking to backup his fi les on </a:t>
            </a:r>
            <a:r>
              <a:rPr lang="en-US" sz="2400" dirty="0" smtClean="0"/>
              <a:t>a daily </a:t>
            </a:r>
            <a:r>
              <a:rPr lang="en-US" sz="2400" dirty="0"/>
              <a:t>basis. Now consumers use the Amazon cloud to run large-scale data processing centres </a:t>
            </a:r>
            <a:r>
              <a:rPr lang="en-US" sz="2400" dirty="0" smtClean="0"/>
              <a:t>or to </a:t>
            </a:r>
            <a:r>
              <a:rPr lang="en-US" sz="2400" dirty="0"/>
              <a:t>back up the whole business</a:t>
            </a:r>
            <a:r>
              <a:rPr lang="en-US" sz="2400" dirty="0" smtClean="0"/>
              <a:t>.</a:t>
            </a:r>
            <a:endParaRPr lang="en-US" sz="2400" dirty="0" smtClean="0"/>
          </a:p>
          <a:p>
            <a:pPr marL="0" indent="0" algn="just">
              <a:buNone/>
            </a:pPr>
            <a:r>
              <a:rPr lang="en-US" sz="2400" dirty="0" smtClean="0"/>
              <a:t> </a:t>
            </a:r>
            <a:r>
              <a:rPr lang="en-US" sz="2400" dirty="0"/>
              <a:t>Amazon is proposing a large free package for the individual </a:t>
            </a:r>
            <a:r>
              <a:rPr lang="en-US" sz="2400" dirty="0" smtClean="0"/>
              <a:t>cloud </a:t>
            </a:r>
            <a:r>
              <a:rPr lang="en-IN" sz="2400" dirty="0" smtClean="0"/>
              <a:t>users</a:t>
            </a:r>
            <a:r>
              <a:rPr lang="en-IN" sz="2400" dirty="0"/>
              <a:t>.</a:t>
            </a:r>
            <a:endParaRPr lang="en-IN"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172200"/>
          </a:xfrm>
        </p:spPr>
        <p:txBody>
          <a:bodyPr/>
          <a:lstStyle/>
          <a:p>
            <a:pPr algn="just"/>
            <a:r>
              <a:rPr lang="en-US" sz="2400" b="1" dirty="0" err="1"/>
              <a:t>SugarSync</a:t>
            </a:r>
            <a:r>
              <a:rPr lang="en-US" sz="2400" b="1" dirty="0"/>
              <a:t> online backup:</a:t>
            </a:r>
            <a:r>
              <a:rPr lang="en-US" sz="2400" dirty="0"/>
              <a:t> </a:t>
            </a:r>
            <a:r>
              <a:rPr lang="en-US" sz="2400" dirty="0" err="1"/>
              <a:t>SugarSync</a:t>
            </a:r>
            <a:r>
              <a:rPr lang="en-US" sz="2400" dirty="0"/>
              <a:t> permits not only backup for the documents but also </a:t>
            </a:r>
            <a:r>
              <a:rPr lang="en-US" sz="2400" dirty="0" smtClean="0"/>
              <a:t>links up </a:t>
            </a:r>
            <a:r>
              <a:rPr lang="en-US" sz="2400" dirty="0"/>
              <a:t>the multiple devices</a:t>
            </a:r>
            <a:r>
              <a:rPr lang="en-US" sz="2400" dirty="0" smtClean="0"/>
              <a:t>.</a:t>
            </a:r>
            <a:endParaRPr lang="en-US" sz="2400" dirty="0" smtClean="0"/>
          </a:p>
          <a:p>
            <a:pPr algn="just"/>
            <a:r>
              <a:rPr lang="en-US" sz="2400" dirty="0" smtClean="0"/>
              <a:t> </a:t>
            </a:r>
            <a:r>
              <a:rPr lang="en-US" sz="2400" dirty="0"/>
              <a:t>Sync </a:t>
            </a:r>
            <a:r>
              <a:rPr lang="en-US" sz="2400" dirty="0" err="1"/>
              <a:t>iPad</a:t>
            </a:r>
            <a:r>
              <a:rPr lang="en-US" sz="2400" dirty="0"/>
              <a:t> to iPhone and to the live computer all with one program.</a:t>
            </a:r>
            <a:endParaRPr lang="en-US" sz="2400" dirty="0"/>
          </a:p>
          <a:p>
            <a:pPr algn="just"/>
            <a:r>
              <a:rPr lang="en-US" sz="2400" dirty="0" err="1"/>
              <a:t>SugarSync</a:t>
            </a:r>
            <a:r>
              <a:rPr lang="en-US" sz="2400" dirty="0"/>
              <a:t> is a one-stop-shop for your photographs, melodies and documents needs</a:t>
            </a:r>
            <a:r>
              <a:rPr lang="en-US" sz="2400" dirty="0" smtClean="0"/>
              <a:t>.</a:t>
            </a:r>
            <a:endParaRPr lang="en-US" sz="2400" dirty="0" smtClean="0"/>
          </a:p>
          <a:p>
            <a:pPr marL="0" indent="0" algn="just">
              <a:buNone/>
            </a:pPr>
            <a:r>
              <a:rPr lang="en-US" sz="2400" b="1" dirty="0" err="1"/>
              <a:t>Hubic</a:t>
            </a:r>
            <a:r>
              <a:rPr lang="en-US" sz="2400" b="1" dirty="0"/>
              <a:t> online storage: </a:t>
            </a:r>
            <a:r>
              <a:rPr lang="en-US" sz="2400" dirty="0" err="1"/>
              <a:t>Hubic</a:t>
            </a:r>
            <a:r>
              <a:rPr lang="en-US" sz="2400" dirty="0"/>
              <a:t> gained popularity because it is expressly conceived as an </a:t>
            </a:r>
            <a:r>
              <a:rPr lang="en-US" sz="2400" dirty="0" smtClean="0"/>
              <a:t>submission for </a:t>
            </a:r>
            <a:r>
              <a:rPr lang="en-US" sz="2400" dirty="0"/>
              <a:t>both the iPhone and the Android platforms</a:t>
            </a:r>
            <a:r>
              <a:rPr lang="en-US" sz="2400" dirty="0" smtClean="0"/>
              <a:t>.</a:t>
            </a:r>
            <a:endParaRPr lang="en-US" sz="2400" dirty="0" smtClean="0"/>
          </a:p>
          <a:p>
            <a:pPr marL="0" indent="0" algn="just">
              <a:buNone/>
            </a:pPr>
            <a:r>
              <a:rPr lang="en-US" sz="2400" dirty="0" smtClean="0"/>
              <a:t> </a:t>
            </a:r>
            <a:r>
              <a:rPr lang="en-US" sz="2400" dirty="0">
                <a:solidFill>
                  <a:srgbClr val="FF0000"/>
                </a:solidFill>
              </a:rPr>
              <a:t>With the help of </a:t>
            </a:r>
            <a:r>
              <a:rPr lang="en-US" sz="2400" dirty="0" err="1">
                <a:solidFill>
                  <a:srgbClr val="FF0000"/>
                </a:solidFill>
              </a:rPr>
              <a:t>Hubic</a:t>
            </a:r>
            <a:r>
              <a:rPr lang="en-US" sz="2400" dirty="0">
                <a:solidFill>
                  <a:srgbClr val="FF0000"/>
                </a:solidFill>
              </a:rPr>
              <a:t>, clients can </a:t>
            </a:r>
            <a:r>
              <a:rPr lang="en-US" sz="2400" dirty="0" smtClean="0">
                <a:solidFill>
                  <a:srgbClr val="FF0000"/>
                </a:solidFill>
              </a:rPr>
              <a:t>upload and </a:t>
            </a:r>
            <a:r>
              <a:rPr lang="en-US" sz="2400" dirty="0">
                <a:solidFill>
                  <a:srgbClr val="FF0000"/>
                </a:solidFill>
              </a:rPr>
              <a:t>download documents on their Smartphone</a:t>
            </a:r>
            <a:r>
              <a:rPr lang="en-US" sz="2400" dirty="0" smtClean="0"/>
              <a:t>.</a:t>
            </a:r>
            <a:endParaRPr lang="en-US" sz="2400" dirty="0" smtClean="0"/>
          </a:p>
          <a:p>
            <a:pPr algn="just"/>
            <a:r>
              <a:rPr lang="en-US" sz="2400" dirty="0" smtClean="0"/>
              <a:t> </a:t>
            </a:r>
            <a:r>
              <a:rPr lang="en-US" sz="2400" dirty="0"/>
              <a:t>He can also backup the pictures, melodies, </a:t>
            </a:r>
            <a:r>
              <a:rPr lang="en-US" sz="2400" dirty="0" smtClean="0"/>
              <a:t>video and </a:t>
            </a:r>
            <a:r>
              <a:rPr lang="en-US" sz="2400" dirty="0"/>
              <a:t>other documents that are utilized on the Smartphone.</a:t>
            </a:r>
            <a:endParaRPr lang="en-IN"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lstStyle/>
          <a:p>
            <a:pPr algn="just"/>
            <a:r>
              <a:rPr lang="en-US" sz="2400" b="1" dirty="0"/>
              <a:t>Google cloud drive: </a:t>
            </a:r>
            <a:r>
              <a:rPr lang="en-US" sz="2400" dirty="0"/>
              <a:t>Google Cloud Drive may be outdated but they are proposing a good 5 </a:t>
            </a:r>
            <a:r>
              <a:rPr lang="en-US" sz="2400" dirty="0" smtClean="0"/>
              <a:t>GB for </a:t>
            </a:r>
            <a:r>
              <a:rPr lang="en-US" sz="2400"/>
              <a:t>free</a:t>
            </a:r>
            <a:r>
              <a:rPr lang="en-US" sz="2400" smtClean="0"/>
              <a:t>.</a:t>
            </a:r>
            <a:endParaRPr lang="en-US" sz="2400" smtClean="0"/>
          </a:p>
          <a:p>
            <a:pPr marL="0" indent="0" algn="just">
              <a:buNone/>
            </a:pPr>
            <a:r>
              <a:rPr lang="en-US" sz="2400" smtClean="0"/>
              <a:t> </a:t>
            </a:r>
            <a:endParaRPr lang="en-US" sz="2400" dirty="0" smtClean="0"/>
          </a:p>
          <a:p>
            <a:pPr algn="just"/>
            <a:r>
              <a:rPr lang="en-US" sz="2400" dirty="0" smtClean="0"/>
              <a:t>For </a:t>
            </a:r>
            <a:r>
              <a:rPr lang="en-US" sz="2400" dirty="0"/>
              <a:t>a couple of bucks per month clients can shop a </a:t>
            </a:r>
            <a:r>
              <a:rPr lang="en-US" sz="2400" dirty="0" smtClean="0"/>
              <a:t>load </a:t>
            </a:r>
            <a:r>
              <a:rPr lang="en-US" sz="2400" dirty="0"/>
              <a:t>of devices by utilizing </a:t>
            </a:r>
            <a:r>
              <a:rPr lang="en-US" sz="2400" dirty="0" smtClean="0"/>
              <a:t>Google’s </a:t>
            </a:r>
            <a:r>
              <a:rPr lang="en-IN" sz="2400" dirty="0" smtClean="0"/>
              <a:t>Cloud </a:t>
            </a:r>
            <a:r>
              <a:rPr lang="en-IN" sz="2400" dirty="0"/>
              <a:t>Drive.</a:t>
            </a:r>
            <a:endParaRPr lang="en-IN"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609600"/>
          </a:xfrm>
        </p:spPr>
        <p:txBody>
          <a:bodyPr/>
          <a:lstStyle/>
          <a:p>
            <a:pPr algn="just"/>
            <a:r>
              <a:rPr lang="en-IN" sz="2800" b="1" dirty="0"/>
              <a:t>Online Book Marking Service</a:t>
            </a:r>
            <a:r>
              <a:rPr lang="en-US" altLang="en-IN" sz="2800" b="1" dirty="0"/>
              <a:t>:</a:t>
            </a:r>
            <a:endParaRPr lang="en-US" altLang="en-IN" sz="2800" b="1" dirty="0"/>
          </a:p>
        </p:txBody>
      </p:sp>
      <p:sp>
        <p:nvSpPr>
          <p:cNvPr id="3" name="Content Placeholder 2"/>
          <p:cNvSpPr>
            <a:spLocks noGrp="1"/>
          </p:cNvSpPr>
          <p:nvPr>
            <p:ph idx="1"/>
          </p:nvPr>
        </p:nvSpPr>
        <p:spPr>
          <a:xfrm>
            <a:off x="152400" y="838200"/>
            <a:ext cx="8915400" cy="5287963"/>
          </a:xfrm>
        </p:spPr>
        <p:txBody>
          <a:bodyPr/>
          <a:lstStyle/>
          <a:p>
            <a:pPr algn="just"/>
            <a:r>
              <a:rPr lang="en-US" sz="2400" dirty="0"/>
              <a:t>Social bookmarking is the best method in which client, use bookmarks and organize </a:t>
            </a:r>
            <a:r>
              <a:rPr lang="en-US" sz="2400" dirty="0" smtClean="0"/>
              <a:t>the sheets </a:t>
            </a:r>
            <a:r>
              <a:rPr lang="en-US" sz="2400" dirty="0"/>
              <a:t>they wish to recall or share with their friends. </a:t>
            </a:r>
            <a:endParaRPr lang="en-US" sz="2400" dirty="0" smtClean="0"/>
          </a:p>
          <a:p>
            <a:pPr algn="just"/>
            <a:r>
              <a:rPr lang="en-US" sz="2400" dirty="0" smtClean="0"/>
              <a:t>These </a:t>
            </a:r>
            <a:r>
              <a:rPr lang="en-US" sz="2400" dirty="0"/>
              <a:t>collective bookmarks are </a:t>
            </a:r>
            <a:r>
              <a:rPr lang="en-US" sz="2400" dirty="0" smtClean="0"/>
              <a:t>generally community-based </a:t>
            </a:r>
            <a:r>
              <a:rPr lang="en-US" sz="2400" dirty="0"/>
              <a:t>and can be kept in </a:t>
            </a:r>
            <a:r>
              <a:rPr lang="en-US" sz="2400" dirty="0" smtClean="0"/>
              <a:t>confidence</a:t>
            </a:r>
            <a:r>
              <a:rPr lang="en-US" sz="2400" dirty="0"/>
              <a:t>, only with </a:t>
            </a:r>
            <a:r>
              <a:rPr lang="en-US" sz="2400" dirty="0" smtClean="0"/>
              <a:t>specific </a:t>
            </a:r>
            <a:r>
              <a:rPr lang="en-US" sz="2400" dirty="0"/>
              <a:t>persons or assemblies, distributed only to internal reliable systems, or another grouping of public and individual domains.</a:t>
            </a:r>
            <a:endParaRPr lang="en-US" sz="2400" dirty="0"/>
          </a:p>
          <a:p>
            <a:pPr marL="0" indent="0" algn="just">
              <a:buNone/>
            </a:pPr>
            <a:endParaRPr lang="en-US" sz="2400" dirty="0"/>
          </a:p>
          <a:p>
            <a:pPr algn="just"/>
            <a:r>
              <a:rPr lang="en-US" sz="2400" dirty="0"/>
              <a:t>Only the approved persons can observe these communal bookmarks in succession, by class </a:t>
            </a:r>
            <a:r>
              <a:rPr lang="en-US" sz="2400" dirty="0" smtClean="0"/>
              <a:t>or tags</a:t>
            </a:r>
            <a:r>
              <a:rPr lang="en-US" sz="2400" dirty="0"/>
              <a:t>, or by a search engine.</a:t>
            </a:r>
            <a:endParaRPr lang="en-IN"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05" y="274955"/>
            <a:ext cx="8507095" cy="487045"/>
          </a:xfrm>
        </p:spPr>
        <p:txBody>
          <a:bodyPr/>
          <a:lstStyle/>
          <a:p>
            <a:pPr algn="l"/>
            <a:r>
              <a:rPr lang="en-IN" sz="2400" b="1" dirty="0"/>
              <a:t>Online Photo Editing Service</a:t>
            </a:r>
            <a:endParaRPr lang="en-IN" sz="2400" dirty="0"/>
          </a:p>
        </p:txBody>
      </p:sp>
      <p:sp>
        <p:nvSpPr>
          <p:cNvPr id="3" name="Content Placeholder 2"/>
          <p:cNvSpPr>
            <a:spLocks noGrp="1"/>
          </p:cNvSpPr>
          <p:nvPr>
            <p:ph idx="1"/>
          </p:nvPr>
        </p:nvSpPr>
        <p:spPr>
          <a:xfrm>
            <a:off x="228600" y="914400"/>
            <a:ext cx="8731885" cy="5638800"/>
          </a:xfrm>
        </p:spPr>
        <p:txBody>
          <a:bodyPr/>
          <a:lstStyle/>
          <a:p>
            <a:r>
              <a:rPr lang="en-IN" sz="2000" b="1" dirty="0"/>
              <a:t>Online Photo </a:t>
            </a:r>
            <a:r>
              <a:rPr lang="en-IN" sz="2000" b="1" dirty="0" smtClean="0"/>
              <a:t>Editors</a:t>
            </a:r>
            <a:endParaRPr lang="en-IN" sz="2000" b="1" dirty="0" smtClean="0"/>
          </a:p>
          <a:p>
            <a:r>
              <a:rPr lang="en-IN" sz="2000" b="1" dirty="0"/>
              <a:t>Photoshop Express Editor</a:t>
            </a:r>
            <a:endParaRPr lang="en-IN"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a:p>
            <a:endParaRPr lang="en-US"/>
          </a:p>
          <a:p>
            <a:endParaRPr lang="en-US"/>
          </a:p>
          <a:p>
            <a:endParaRPr lang="en-US"/>
          </a:p>
          <a:p>
            <a:pPr marL="0" indent="0">
              <a:buNone/>
            </a:pPr>
            <a:r>
              <a:rPr lang="en-US"/>
              <a:t>                          END</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2"/>
          <p:cNvSpPr txBox="1">
            <a:spLocks noGrp="1"/>
          </p:cNvSpPr>
          <p:nvPr>
            <p:ph type="ftr" sz="quarter" idx="11"/>
          </p:nvPr>
        </p:nvSpPr>
        <p:spPr>
          <a:noFill/>
          <a:ln>
            <a:noFill/>
          </a:ln>
        </p:spPr>
        <p:txBody>
          <a:bodyPr anchor="b" anchorCtr="0"/>
          <a:lstStyle>
            <a:lvl1pPr marL="0" lvl="0" indent="0" algn="ctr" defTabSz="914400" rtl="0" eaLnBrk="0" fontAlgn="base" latinLnBrk="0" hangingPunct="0">
              <a:lnSpc>
                <a:spcPct val="100000"/>
              </a:lnSpc>
              <a:spcBef>
                <a:spcPct val="0"/>
              </a:spcBef>
              <a:spcAft>
                <a:spcPct val="0"/>
              </a:spcAft>
              <a:buNone/>
              <a:defRPr sz="1000" b="0" i="0" u="none" kern="1200" baseline="0">
                <a:solidFill>
                  <a:schemeClr val="tx1"/>
                </a:solidFill>
                <a:latin typeface="Arial" panose="020B0604020202020204" pitchFamily="34" charset="0"/>
              </a:defRPr>
            </a:lvl1pPr>
            <a:lvl2pPr marL="457200" lvl="1"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5pPr>
          </a:lstStyle>
          <a:p>
            <a:pPr lvl="0" algn="r" eaLnBrk="1" hangingPunct="1"/>
            <a:endParaRPr dirty="0"/>
          </a:p>
        </p:txBody>
      </p:sp>
      <p:sp>
        <p:nvSpPr>
          <p:cNvPr id="73731" name="Slide Number Placeholder 3"/>
          <p:cNvSpPr txBox="1">
            <a:spLocks noGrp="1"/>
          </p:cNvSpPr>
          <p:nvPr>
            <p:ph type="sldNum" sz="quarter" idx="12"/>
          </p:nvPr>
        </p:nvSpPr>
        <p:spPr>
          <a:noFill/>
          <a:ln>
            <a:noFill/>
          </a:ln>
        </p:spPr>
        <p:txBody>
          <a:bodyPr anchor="b" anchorCtr="0"/>
          <a:lstStyle>
            <a:lvl1pPr marL="0" lvl="0" indent="0" algn="ctr" defTabSz="914400" rtl="0" eaLnBrk="0" fontAlgn="base" latinLnBrk="0" hangingPunct="0">
              <a:lnSpc>
                <a:spcPct val="100000"/>
              </a:lnSpc>
              <a:spcBef>
                <a:spcPct val="0"/>
              </a:spcBef>
              <a:spcAft>
                <a:spcPct val="0"/>
              </a:spcAft>
              <a:buNone/>
              <a:defRPr sz="1000" b="0" i="0" u="none" kern="1200" baseline="0">
                <a:solidFill>
                  <a:schemeClr val="tx1"/>
                </a:solidFill>
                <a:latin typeface="Arial" panose="020B0604020202020204" pitchFamily="34" charset="0"/>
              </a:defRPr>
            </a:lvl1pPr>
            <a:lvl2pPr marL="457200" lvl="1"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dirty="0"/>
            </a:fld>
            <a:endParaRPr lang="en-US" altLang="en-US" dirty="0"/>
          </a:p>
        </p:txBody>
      </p:sp>
      <p:sp>
        <p:nvSpPr>
          <p:cNvPr id="5" name="Title 4"/>
          <p:cNvSpPr>
            <a:spLocks noGrp="1"/>
          </p:cNvSpPr>
          <p:nvPr>
            <p:ph type="title"/>
          </p:nvPr>
        </p:nvSpPr>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73733" name="Picture 2" descr="http://www.poetseers.org/the_poetseers/sri_chinmoy/library/selected/cloud"/>
          <p:cNvPicPr preferRelativeResize="0">
            <a:picLocks noGrp="1"/>
          </p:cNvPicPr>
          <p:nvPr>
            <p:ph idx="1"/>
          </p:nvPr>
        </p:nvPicPr>
        <p:blipFill>
          <a:blip r:embed="rId1"/>
          <a:srcRect/>
          <a:stretch>
            <a:fillRect/>
          </a:stretch>
        </p:blipFill>
        <p:spPr>
          <a:xfrm>
            <a:off x="0" y="0"/>
            <a:ext cx="9144000" cy="6858000"/>
          </a:xfrm>
        </p:spPr>
      </p:pic>
      <p:sp>
        <p:nvSpPr>
          <p:cNvPr id="73734" name="TextBox 8"/>
          <p:cNvSpPr txBox="1"/>
          <p:nvPr/>
        </p:nvSpPr>
        <p:spPr>
          <a:xfrm>
            <a:off x="3124200" y="3505200"/>
            <a:ext cx="4762500" cy="1446213"/>
          </a:xfrm>
          <a:prstGeom prst="rect">
            <a:avLst/>
          </a:prstGeom>
          <a:noFill/>
          <a:ln w="9525">
            <a:noFill/>
          </a:ln>
        </p:spPr>
        <p:txBody>
          <a:bodyPr wrap="none">
            <a:spAutoFit/>
          </a:bodyPr>
          <a:lstStyle/>
          <a:p>
            <a:r>
              <a:rPr sz="8800" dirty="0">
                <a:latin typeface="Arial" panose="020B0604020202020204" pitchFamily="34" charset="0"/>
              </a:rPr>
              <a:t>THANKS</a:t>
            </a:r>
            <a:endParaRPr sz="8800"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135" y="274955"/>
            <a:ext cx="8495665" cy="305435"/>
          </a:xfrm>
        </p:spPr>
        <p:txBody>
          <a:bodyPr/>
          <a:lstStyle/>
          <a:p>
            <a:pPr algn="l"/>
            <a:r>
              <a:rPr lang="en-US" sz="2000" b="1"/>
              <a:t>DATA STORAGE MANAGEMENT</a:t>
            </a:r>
            <a:endParaRPr lang="en-US" sz="2000" b="1"/>
          </a:p>
        </p:txBody>
      </p:sp>
      <p:sp>
        <p:nvSpPr>
          <p:cNvPr id="3" name="Content Placeholder 2"/>
          <p:cNvSpPr>
            <a:spLocks noGrp="1"/>
          </p:cNvSpPr>
          <p:nvPr>
            <p:ph idx="1"/>
          </p:nvPr>
        </p:nvSpPr>
        <p:spPr>
          <a:xfrm>
            <a:off x="147320" y="867410"/>
            <a:ext cx="8850630" cy="5661025"/>
          </a:xfrm>
        </p:spPr>
        <p:txBody>
          <a:bodyPr/>
          <a:lstStyle/>
          <a:p>
            <a:pPr>
              <a:lnSpc>
                <a:spcPct val="200000"/>
              </a:lnSpc>
            </a:pPr>
            <a:r>
              <a:rPr lang="en-US" sz="2000"/>
              <a:t>Data storage is expensive; therefore, storage administrators are trying to use tiered storage.</a:t>
            </a:r>
            <a:endParaRPr lang="en-US" sz="2000"/>
          </a:p>
          <a:p>
            <a:pPr>
              <a:lnSpc>
                <a:spcPct val="200000"/>
              </a:lnSpc>
            </a:pPr>
            <a:r>
              <a:rPr lang="en-US" sz="2000"/>
              <a:t> Using fibre channel for storing data for a network user gives better performance but storage devices used are small and are expensive. </a:t>
            </a:r>
            <a:endParaRPr lang="en-US" sz="2000"/>
          </a:p>
          <a:p>
            <a:pPr>
              <a:lnSpc>
                <a:spcPct val="200000"/>
              </a:lnSpc>
            </a:pPr>
            <a:r>
              <a:rPr lang="en-US" sz="2000"/>
              <a:t>SAS or DAS is cost effective performance-wise it is of lower grade. </a:t>
            </a:r>
            <a:endParaRPr lang="en-US" sz="2000"/>
          </a:p>
          <a:p>
            <a:pPr>
              <a:lnSpc>
                <a:spcPct val="200000"/>
              </a:lnSpc>
            </a:pPr>
            <a:r>
              <a:rPr lang="en-US" sz="2000"/>
              <a:t>Today IT organizations are implementing tiered storage as a mix of storage technologies that meet the performance needs and are cost effective.</a:t>
            </a:r>
            <a:endParaRPr lang="en-US"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 y="225425"/>
            <a:ext cx="8538210" cy="441325"/>
          </a:xfrm>
        </p:spPr>
        <p:txBody>
          <a:bodyPr/>
          <a:lstStyle/>
          <a:p>
            <a:pPr algn="l"/>
            <a:r>
              <a:rPr lang="en-US" sz="2000" b="1"/>
              <a:t>Data Storage Management Tools</a:t>
            </a:r>
            <a:endParaRPr lang="en-US" sz="2000" b="1"/>
          </a:p>
        </p:txBody>
      </p:sp>
      <p:sp>
        <p:nvSpPr>
          <p:cNvPr id="3" name="Content Placeholder 2"/>
          <p:cNvSpPr>
            <a:spLocks noGrp="1"/>
          </p:cNvSpPr>
          <p:nvPr>
            <p:ph idx="1"/>
          </p:nvPr>
        </p:nvSpPr>
        <p:spPr>
          <a:xfrm>
            <a:off x="36195" y="643890"/>
            <a:ext cx="8937625" cy="6021070"/>
          </a:xfrm>
        </p:spPr>
        <p:txBody>
          <a:bodyPr/>
          <a:lstStyle/>
          <a:p>
            <a:r>
              <a:rPr lang="en-US" sz="2000"/>
              <a:t>Maintaining storage devices is a tedious job for storage administrators. They adopt some utilities to monitor and manage storage devices. </a:t>
            </a:r>
            <a:endParaRPr lang="en-US" sz="2000"/>
          </a:p>
          <a:p>
            <a:r>
              <a:rPr lang="en-US" sz="2000"/>
              <a:t>Management level tasks are configuration, migration, provisioning, archiving and storage monitoring/reporting. </a:t>
            </a:r>
            <a:endParaRPr lang="en-US" sz="2000"/>
          </a:p>
          <a:p>
            <a:r>
              <a:rPr lang="en-US" sz="2000">
                <a:solidFill>
                  <a:srgbClr val="FF0000"/>
                </a:solidFill>
              </a:rPr>
              <a:t>Storage Resource Management (SRM) tools include configuration tools, provisioning tools and measurement tools.</a:t>
            </a:r>
            <a:endParaRPr lang="en-US" sz="2000"/>
          </a:p>
          <a:p>
            <a:pPr marL="0" indent="0">
              <a:buNone/>
            </a:pPr>
            <a:r>
              <a:rPr lang="en-US" sz="2000" b="1"/>
              <a:t>Configuration tools</a:t>
            </a:r>
            <a:r>
              <a:rPr lang="en-US" sz="2000"/>
              <a:t> handle the set-up of storage resources. These tools help to organize and manage RAID devices by assigning groups, defining levels or assigning spare drives.</a:t>
            </a:r>
            <a:endParaRPr lang="en-US" sz="2000"/>
          </a:p>
          <a:p>
            <a:pPr marL="0" indent="0">
              <a:buNone/>
            </a:pPr>
            <a:endParaRPr lang="en-US" sz="2000"/>
          </a:p>
          <a:p>
            <a:pPr marL="0" indent="0">
              <a:buNone/>
            </a:pPr>
            <a:r>
              <a:rPr lang="en-US" sz="2000" b="1"/>
              <a:t>Provisioning tools</a:t>
            </a:r>
            <a:r>
              <a:rPr lang="en-US" sz="2000"/>
              <a:t> define and control access to storage resources for preventing a network user from being able to use any other user’s storage.</a:t>
            </a:r>
            <a:endParaRPr lang="en-US" sz="2000"/>
          </a:p>
          <a:p>
            <a:pPr marL="0" indent="0">
              <a:buNone/>
            </a:pPr>
            <a:endParaRPr lang="en-US" sz="2000"/>
          </a:p>
          <a:p>
            <a:pPr marL="0" indent="0">
              <a:buNone/>
            </a:pPr>
            <a:r>
              <a:rPr lang="en-US" sz="2000" b="1"/>
              <a:t>Measurement tools</a:t>
            </a:r>
            <a:r>
              <a:rPr lang="en-US" sz="2000"/>
              <a:t> analyse performance based on behavioural information about a storage device. An administrator can use that information for future capacity and upgrade planning</a:t>
            </a:r>
            <a:endParaRPr lang="en-US"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30" y="122555"/>
            <a:ext cx="8497570" cy="356235"/>
          </a:xfrm>
        </p:spPr>
        <p:txBody>
          <a:bodyPr/>
          <a:lstStyle/>
          <a:p>
            <a:pPr algn="l"/>
            <a:r>
              <a:rPr lang="en-US" sz="2400" b="1"/>
              <a:t>Storage Management Process</a:t>
            </a:r>
            <a:endParaRPr lang="en-US" sz="2400" b="1"/>
          </a:p>
        </p:txBody>
      </p:sp>
      <p:sp>
        <p:nvSpPr>
          <p:cNvPr id="3" name="Content Placeholder 2"/>
          <p:cNvSpPr>
            <a:spLocks noGrp="1"/>
          </p:cNvSpPr>
          <p:nvPr>
            <p:ph idx="1"/>
          </p:nvPr>
        </p:nvSpPr>
        <p:spPr>
          <a:xfrm>
            <a:off x="59055" y="509905"/>
            <a:ext cx="8968740" cy="6228080"/>
          </a:xfrm>
        </p:spPr>
        <p:txBody>
          <a:bodyPr/>
          <a:lstStyle/>
          <a:p>
            <a:pPr algn="just">
              <a:lnSpc>
                <a:spcPct val="150000"/>
              </a:lnSpc>
            </a:pPr>
            <a:r>
              <a:rPr lang="en-US" sz="2000"/>
              <a:t>Data storage management tools must rely on policies which governs the usage of storage devices and its procedures.</a:t>
            </a:r>
            <a:endParaRPr lang="en-US" sz="2000"/>
          </a:p>
          <a:p>
            <a:pPr algn="just">
              <a:lnSpc>
                <a:spcPct val="150000"/>
              </a:lnSpc>
            </a:pPr>
            <a:r>
              <a:rPr lang="en-US" sz="2000"/>
              <a:t> Storage management encompasses </a:t>
            </a:r>
            <a:r>
              <a:rPr lang="en-US" sz="2000">
                <a:solidFill>
                  <a:srgbClr val="FF0000"/>
                </a:solidFill>
              </a:rPr>
              <a:t>three areas—change management,  performance and capacity planning and tiering (tiered storage).</a:t>
            </a:r>
            <a:endParaRPr lang="en-US" sz="2000">
              <a:solidFill>
                <a:srgbClr val="FF0000"/>
              </a:solidFill>
            </a:endParaRPr>
          </a:p>
          <a:p>
            <a:pPr algn="just">
              <a:lnSpc>
                <a:spcPct val="150000"/>
              </a:lnSpc>
            </a:pPr>
            <a:r>
              <a:rPr lang="en-US" sz="2000">
                <a:solidFill>
                  <a:srgbClr val="FF0000"/>
                </a:solidFill>
              </a:rPr>
              <a:t>The process used to request, schedule, implement and evaluate adjustments to the storage infrastructure is called change management</a:t>
            </a:r>
            <a:endParaRPr lang="en-US" sz="2000">
              <a:solidFill>
                <a:srgbClr val="FF0000"/>
              </a:solidFill>
            </a:endParaRPr>
          </a:p>
          <a:p>
            <a:pPr algn="just">
              <a:lnSpc>
                <a:spcPct val="150000"/>
              </a:lnSpc>
            </a:pPr>
            <a:r>
              <a:rPr lang="en-US" sz="2000"/>
              <a:t>The change management process defines the way a request is made and approved and documents the steps used to configure and provision the requested space on a storage array or server. </a:t>
            </a:r>
            <a:endParaRPr lang="en-US" sz="2000"/>
          </a:p>
          <a:p>
            <a:pPr algn="just">
              <a:lnSpc>
                <a:spcPct val="150000"/>
              </a:lnSpc>
            </a:pPr>
            <a:r>
              <a:rPr lang="en-US" sz="2000"/>
              <a:t>Change management may also document processes such as data migration and maintains the integrity and availability of that data for network users.</a:t>
            </a:r>
            <a:endParaRPr lang="en-US" sz="2000"/>
          </a:p>
          <a:p>
            <a:pPr algn="just">
              <a:lnSpc>
                <a:spcPct val="100000"/>
              </a:lnSpc>
            </a:pPr>
            <a:r>
              <a:rPr lang="en-US" sz="2000"/>
              <a:t>Performance and capacity planning are used to measure the performance of a system in-terms of storage and utilization.</a:t>
            </a:r>
            <a:endParaRPr lang="en-US" sz="2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2555"/>
            <a:ext cx="8229600" cy="307975"/>
          </a:xfrm>
        </p:spPr>
        <p:txBody>
          <a:bodyPr/>
          <a:lstStyle/>
          <a:p>
            <a:pPr algn="l"/>
            <a:r>
              <a:rPr lang="en-US" sz="2400"/>
              <a:t>Data Storage Challenges</a:t>
            </a:r>
            <a:endParaRPr lang="en-US" sz="2400"/>
          </a:p>
        </p:txBody>
      </p:sp>
      <p:sp>
        <p:nvSpPr>
          <p:cNvPr id="3" name="Content Placeholder 2"/>
          <p:cNvSpPr>
            <a:spLocks noGrp="1"/>
          </p:cNvSpPr>
          <p:nvPr>
            <p:ph idx="1"/>
          </p:nvPr>
        </p:nvSpPr>
        <p:spPr>
          <a:xfrm>
            <a:off x="168275" y="438785"/>
            <a:ext cx="8852535" cy="6419850"/>
          </a:xfrm>
        </p:spPr>
        <p:txBody>
          <a:bodyPr/>
          <a:lstStyle/>
          <a:p>
            <a:pPr algn="just"/>
            <a:r>
              <a:rPr lang="en-US" sz="2000"/>
              <a:t>In depth, understanding of storage devices will minimize the risks, and an administrator can easily handle challenges like finding out the reason for performance degrading, cost check, etc. </a:t>
            </a:r>
            <a:endParaRPr lang="en-US" sz="2000"/>
          </a:p>
          <a:p>
            <a:pPr algn="just"/>
            <a:r>
              <a:rPr lang="en-US" sz="2000"/>
              <a:t>Managing traditional storage devices is a complicated task because of high operations cost, performance and scalability issues.</a:t>
            </a:r>
            <a:endParaRPr lang="en-US" sz="2000"/>
          </a:p>
          <a:p>
            <a:pPr algn="just"/>
            <a:r>
              <a:rPr lang="en-US" sz="2000"/>
              <a:t> Some </a:t>
            </a:r>
            <a:r>
              <a:rPr lang="en-US" sz="2000" b="1"/>
              <a:t>challenges are </a:t>
            </a:r>
            <a:endParaRPr lang="en-US" sz="2000"/>
          </a:p>
          <a:p>
            <a:pPr algn="just">
              <a:buFont typeface="Wingdings" panose="05000000000000000000" charset="0"/>
              <a:buChar char="Ø"/>
            </a:pPr>
            <a:r>
              <a:rPr lang="en-US" sz="2000" b="1"/>
              <a:t>massive data demand:</a:t>
            </a:r>
            <a:endParaRPr lang="en-US" sz="2000" b="1"/>
          </a:p>
          <a:p>
            <a:pPr marL="0" indent="0" algn="just">
              <a:buFont typeface="Wingdings" panose="05000000000000000000" charset="0"/>
              <a:buNone/>
            </a:pPr>
            <a:r>
              <a:rPr lang="en-US" sz="2000"/>
              <a:t>An industry survey estimates the digital world to increase by 45 zettabytes by 2020, that is, one terabyte is equal to 1024 gigabytes, one petabytes is equal to 1024 terabytes, one exabytes is equal to 1024 petabytes and one zettabytes is equal to 1024 exabytes.</a:t>
            </a:r>
            <a:endParaRPr lang="en-US" sz="2000"/>
          </a:p>
          <a:p>
            <a:pPr algn="just">
              <a:buFont typeface="Wingdings" panose="05000000000000000000" charset="0"/>
              <a:buChar char="Ø"/>
            </a:pPr>
            <a:r>
              <a:rPr lang="en-US" sz="2000" b="1"/>
              <a:t>Performance barrier:</a:t>
            </a:r>
            <a:endParaRPr lang="en-US" sz="2000" b="1"/>
          </a:p>
          <a:p>
            <a:pPr algn="just"/>
            <a:r>
              <a:rPr lang="en-US" sz="2000"/>
              <a:t>Rapid growth in data has caused a parallel increase in the size of databases. </a:t>
            </a:r>
            <a:endParaRPr lang="en-US" sz="2000"/>
          </a:p>
          <a:p>
            <a:pPr algn="just"/>
            <a:r>
              <a:rPr lang="en-US" sz="2000"/>
              <a:t>In the traditional storage method, the response time taken for queries is slow and it should be increased.</a:t>
            </a:r>
            <a:endParaRPr lang="en-US" sz="2000"/>
          </a:p>
          <a:p>
            <a:pPr algn="just"/>
            <a:r>
              <a:rPr lang="en-US" sz="2000"/>
              <a:t> Be it a social networking site, an enterprise database or a web application, all requires faster disk access to read and write data.</a:t>
            </a:r>
            <a:endParaRPr lang="en-US" sz="2000"/>
          </a:p>
          <a:p>
            <a:pPr algn="just">
              <a:buFont typeface="Wingdings" panose="05000000000000000000" charset="0"/>
              <a:buChar char="Ø"/>
            </a:pPr>
            <a:endParaRPr 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35749</Words>
  <Application>WPS Presentation</Application>
  <PresentationFormat>On-screen Show (4:3)</PresentationFormat>
  <Paragraphs>547</Paragraphs>
  <Slides>57</Slides>
  <Notes>10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57</vt:i4>
      </vt:variant>
    </vt:vector>
  </HeadingPairs>
  <TitlesOfParts>
    <vt:vector size="67" baseType="lpstr">
      <vt:lpstr>Arial</vt:lpstr>
      <vt:lpstr>SimSun</vt:lpstr>
      <vt:lpstr>Wingdings</vt:lpstr>
      <vt:lpstr>Verdana</vt:lpstr>
      <vt:lpstr>Wingdings</vt:lpstr>
      <vt:lpstr>Microsoft YaHei</vt:lpstr>
      <vt:lpstr>Arial Unicode MS</vt:lpstr>
      <vt:lpstr>Times New Roman</vt:lpstr>
      <vt:lpstr>1_Default Design</vt:lpstr>
      <vt:lpstr>2_Default Design</vt:lpstr>
      <vt:lpstr>           UNIT III Cloud Storage </vt:lpstr>
      <vt:lpstr>Data storage management</vt:lpstr>
      <vt:lpstr>Direct Attached Storage(DAS)</vt:lpstr>
      <vt:lpstr>Storage Area Network(SAN):</vt:lpstr>
      <vt:lpstr>PowerPoint 演示文稿</vt:lpstr>
      <vt:lpstr>DATA STORAGE MANAGEMENT</vt:lpstr>
      <vt:lpstr>Data Storage Management Tools</vt:lpstr>
      <vt:lpstr>Storage Management Process</vt:lpstr>
      <vt:lpstr>Data Storage Challenges</vt:lpstr>
      <vt:lpstr>PowerPoint 演示文稿</vt:lpstr>
      <vt:lpstr>FILE SYSTEMS</vt:lpstr>
      <vt:lpstr>PowerPoint 演示文稿</vt:lpstr>
      <vt:lpstr>Ghost File System</vt:lpstr>
      <vt:lpstr>PowerPoint 演示文稿</vt:lpstr>
      <vt:lpstr>2.Gluster File System:</vt:lpstr>
      <vt:lpstr>Hadoop File System</vt:lpstr>
      <vt:lpstr>Kosmos File System:</vt:lpstr>
      <vt:lpstr>CLOUD DATA STORES</vt:lpstr>
      <vt:lpstr>Distributed Data Store:</vt:lpstr>
      <vt:lpstr>Types of Data Stores</vt:lpstr>
      <vt:lpstr>PowerPoint 演示文稿</vt:lpstr>
      <vt:lpstr>Dynamo: A Distributed Storage System</vt:lpstr>
      <vt:lpstr>CLOUD STORAGE</vt:lpstr>
      <vt:lpstr>PowerPoint 演示文稿</vt:lpstr>
      <vt:lpstr>OVERVIEW OF CLOUD STORAGE</vt:lpstr>
      <vt:lpstr>PowerPoint 演示文稿</vt:lpstr>
      <vt:lpstr>DATA MANAGEMENT FOR CLOUD STORAGE</vt:lpstr>
      <vt:lpstr>PowerPoint 演示文稿</vt:lpstr>
      <vt:lpstr>Cloud Data Management Interface (CDMI)</vt:lpstr>
      <vt:lpstr>Cloud Storage Requirements</vt:lpstr>
      <vt:lpstr>PowerPoint 演示文稿</vt:lpstr>
      <vt:lpstr>PowerPoint 演示文稿</vt:lpstr>
      <vt:lpstr>PowerPoint 演示文稿</vt:lpstr>
      <vt:lpstr>CLOUD STORAGE FROM LANS TO WANS</vt:lpstr>
      <vt:lpstr>PowerPoint 演示文稿</vt:lpstr>
      <vt:lpstr>PowerPoint 演示文稿</vt:lpstr>
      <vt:lpstr>PowerPoint 演示文稿</vt:lpstr>
      <vt:lpstr>DISTRIBUTED DATA STORAGE</vt:lpstr>
      <vt:lpstr>PowerPoint 演示文稿</vt:lpstr>
      <vt:lpstr>PowerPoint 演示文稿</vt:lpstr>
      <vt:lpstr>PowerPoint 演示文稿</vt:lpstr>
      <vt:lpstr>PowerPoint 演示文稿</vt:lpstr>
      <vt:lpstr>PowerPoint 演示文稿</vt:lpstr>
      <vt:lpstr>PowerPoint 演示文稿</vt:lpstr>
      <vt:lpstr>APPLICATIONS UTILIZING CLOUD STORAGE</vt:lpstr>
      <vt:lpstr>PowerPoint 演示文稿</vt:lpstr>
      <vt:lpstr>PowerPoint 演示文稿</vt:lpstr>
      <vt:lpstr>Live Mesh:</vt:lpstr>
      <vt:lpstr>PowerPoint 演示文稿</vt:lpstr>
      <vt:lpstr>PowerPoint 演示文稿</vt:lpstr>
      <vt:lpstr>Cloud Storage Companies</vt:lpstr>
      <vt:lpstr>PowerPoint 演示文稿</vt:lpstr>
      <vt:lpstr>PowerPoint 演示文稿</vt:lpstr>
      <vt:lpstr>Online Book Marking Service:</vt:lpstr>
      <vt:lpstr>Online Photo Editing Service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and Cloud Computing</dc:title>
  <dc:creator>nwilde</dc:creator>
  <cp:lastModifiedBy>LENOVO</cp:lastModifiedBy>
  <cp:revision>215</cp:revision>
  <dcterms:created xsi:type="dcterms:W3CDTF">2009-09-08T19:57:00Z</dcterms:created>
  <dcterms:modified xsi:type="dcterms:W3CDTF">2025-02-17T01:06:08Z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8098BBC380F446E9BF17F7D1470C9DE0</vt:lpwstr>
  </property>
  <property fmtid="{D5CDD505-2E9C-101B-9397-08002B2CF9AE}" pid="3" name="KSOProductBuildVer">
    <vt:lpwstr>1033-12.2.0.19805</vt:lpwstr>
  </property>
</Properties>
</file>