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9d77d040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9d77d04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9d77d04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9d77d04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d77d04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d77d04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9d77d040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d77d040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9d77d040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9d77d040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8f5eef45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8f5eef45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9d77d040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9d77d040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9d77d040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9d77d040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d77d040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d77d040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9d77d040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9d77d040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8f5eef4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f5eef4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9d77d040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9d77d040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9d77d040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9d77d040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9d77d040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9d77d040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9d77d040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9d77d040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9d77d040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9d77d040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9d77d040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9d77d040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9d77d040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9d77d040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9d77d040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9d77d040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9d77d040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d77d040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9d77d04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9d77d04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9d77d04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9d77d04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9d77d04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9d77d04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9d77d04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d77d04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d77d040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d77d040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9d77d040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9d77d040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Digital Forensics Trends for 2020</a:t>
            </a:r>
            <a:endParaRPr/>
          </a:p>
        </p:txBody>
      </p:sp>
      <p:sp>
        <p:nvSpPr>
          <p:cNvPr id="55" name="Google Shape;55;p13"/>
          <p:cNvSpPr txBox="1"/>
          <p:nvPr>
            <p:ph idx="1" type="subTitle"/>
          </p:nvPr>
        </p:nvSpPr>
        <p:spPr>
          <a:xfrm>
            <a:off x="6015575" y="3444925"/>
            <a:ext cx="2816700" cy="1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Saket Thombre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COVID Era</a:t>
            </a:r>
            <a:endParaRPr/>
          </a:p>
        </p:txBody>
      </p:sp>
      <p:sp>
        <p:nvSpPr>
          <p:cNvPr id="122" name="Google Shape;122;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Impacted all Sectors around the world.</a:t>
            </a:r>
            <a:endParaRPr/>
          </a:p>
          <a:p>
            <a:pPr indent="-342900" lvl="0" marL="457200" rtl="0" algn="l">
              <a:spcBef>
                <a:spcPts val="1600"/>
              </a:spcBef>
              <a:spcAft>
                <a:spcPts val="0"/>
              </a:spcAft>
              <a:buSzPts val="1800"/>
              <a:buChar char="●"/>
            </a:pPr>
            <a:r>
              <a:rPr lang="en"/>
              <a:t>Work from home</a:t>
            </a:r>
            <a:endParaRPr/>
          </a:p>
          <a:p>
            <a:pPr indent="-342900" lvl="0" marL="457200" rtl="0" algn="l">
              <a:spcBef>
                <a:spcPts val="0"/>
              </a:spcBef>
              <a:spcAft>
                <a:spcPts val="0"/>
              </a:spcAft>
              <a:buSzPts val="1800"/>
              <a:buChar char="●"/>
            </a:pPr>
            <a:r>
              <a:rPr lang="en"/>
              <a:t>Social Distancing</a:t>
            </a:r>
            <a:endParaRPr/>
          </a:p>
          <a:p>
            <a:pPr indent="-342900" lvl="0" marL="457200" rtl="0" algn="l">
              <a:spcBef>
                <a:spcPts val="0"/>
              </a:spcBef>
              <a:spcAft>
                <a:spcPts val="0"/>
              </a:spcAft>
              <a:buSzPts val="1800"/>
              <a:buChar char="●"/>
            </a:pPr>
            <a:r>
              <a:rPr lang="en"/>
              <a:t>Self-Isolation</a:t>
            </a:r>
            <a:endParaRPr/>
          </a:p>
          <a:p>
            <a:pPr indent="-342900" lvl="0" marL="457200" rtl="0" algn="l">
              <a:spcBef>
                <a:spcPts val="0"/>
              </a:spcBef>
              <a:spcAft>
                <a:spcPts val="0"/>
              </a:spcAft>
              <a:buSzPts val="1800"/>
              <a:buChar char="●"/>
            </a:pPr>
            <a:r>
              <a:rPr lang="en"/>
              <a:t>Quarantine</a:t>
            </a:r>
            <a:endParaRPr/>
          </a:p>
        </p:txBody>
      </p:sp>
      <p:pic>
        <p:nvPicPr>
          <p:cNvPr id="123" name="Google Shape;123;p22"/>
          <p:cNvPicPr preferRelativeResize="0"/>
          <p:nvPr/>
        </p:nvPicPr>
        <p:blipFill>
          <a:blip r:embed="rId3">
            <a:alphaModFix/>
          </a:blip>
          <a:stretch>
            <a:fillRect/>
          </a:stretch>
        </p:blipFill>
        <p:spPr>
          <a:xfrm>
            <a:off x="311700" y="3330713"/>
            <a:ext cx="2578001" cy="1718675"/>
          </a:xfrm>
          <a:prstGeom prst="rect">
            <a:avLst/>
          </a:prstGeom>
          <a:noFill/>
          <a:ln>
            <a:noFill/>
          </a:ln>
        </p:spPr>
      </p:pic>
      <p:pic>
        <p:nvPicPr>
          <p:cNvPr id="124" name="Google Shape;124;p22"/>
          <p:cNvPicPr preferRelativeResize="0"/>
          <p:nvPr/>
        </p:nvPicPr>
        <p:blipFill>
          <a:blip r:embed="rId4">
            <a:alphaModFix/>
          </a:blip>
          <a:stretch>
            <a:fillRect/>
          </a:stretch>
        </p:blipFill>
        <p:spPr>
          <a:xfrm>
            <a:off x="4447000" y="1017725"/>
            <a:ext cx="4267200" cy="346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 towards video conferencing</a:t>
            </a:r>
            <a:endParaRPr/>
          </a:p>
        </p:txBody>
      </p:sp>
      <p:sp>
        <p:nvSpPr>
          <p:cNvPr id="130" name="Google Shape;130;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Zoom</a:t>
            </a:r>
            <a:endParaRPr/>
          </a:p>
          <a:p>
            <a:pPr indent="-342900" lvl="0" marL="457200" rtl="0" algn="l">
              <a:spcBef>
                <a:spcPts val="0"/>
              </a:spcBef>
              <a:spcAft>
                <a:spcPts val="0"/>
              </a:spcAft>
              <a:buSzPts val="1800"/>
              <a:buChar char="●"/>
            </a:pPr>
            <a:r>
              <a:rPr lang="en"/>
              <a:t>Cisco WebEx</a:t>
            </a:r>
            <a:endParaRPr/>
          </a:p>
          <a:p>
            <a:pPr indent="-342900" lvl="0" marL="457200" rtl="0" algn="l">
              <a:spcBef>
                <a:spcPts val="0"/>
              </a:spcBef>
              <a:spcAft>
                <a:spcPts val="0"/>
              </a:spcAft>
              <a:buSzPts val="1800"/>
              <a:buChar char="●"/>
            </a:pPr>
            <a:r>
              <a:rPr lang="en"/>
              <a:t>Google Classrooms</a:t>
            </a:r>
            <a:endParaRPr/>
          </a:p>
          <a:p>
            <a:pPr indent="-342900" lvl="0" marL="457200" rtl="0" algn="l">
              <a:spcBef>
                <a:spcPts val="0"/>
              </a:spcBef>
              <a:spcAft>
                <a:spcPts val="0"/>
              </a:spcAft>
              <a:buSzPts val="1800"/>
              <a:buChar char="●"/>
            </a:pPr>
            <a:r>
              <a:rPr lang="en"/>
              <a:t>Skype</a:t>
            </a:r>
            <a:endParaRPr/>
          </a:p>
          <a:p>
            <a:pPr indent="-342900" lvl="0" marL="457200" rtl="0" algn="l">
              <a:spcBef>
                <a:spcPts val="0"/>
              </a:spcBef>
              <a:spcAft>
                <a:spcPts val="0"/>
              </a:spcAft>
              <a:buSzPts val="1800"/>
              <a:buChar char="●"/>
            </a:pPr>
            <a:r>
              <a:rPr lang="en"/>
              <a:t>Twitch</a:t>
            </a:r>
            <a:endParaRPr/>
          </a:p>
          <a:p>
            <a:pPr indent="-342900" lvl="0" marL="457200" rtl="0" algn="l">
              <a:spcBef>
                <a:spcPts val="0"/>
              </a:spcBef>
              <a:spcAft>
                <a:spcPts val="0"/>
              </a:spcAft>
              <a:buSzPts val="1800"/>
              <a:buChar char="●"/>
            </a:pPr>
            <a:r>
              <a:rPr lang="en"/>
              <a:t>Google Meet</a:t>
            </a:r>
            <a:endParaRPr/>
          </a:p>
        </p:txBody>
      </p:sp>
      <p:pic>
        <p:nvPicPr>
          <p:cNvPr id="131" name="Google Shape;131;p23"/>
          <p:cNvPicPr preferRelativeResize="0"/>
          <p:nvPr/>
        </p:nvPicPr>
        <p:blipFill>
          <a:blip r:embed="rId3">
            <a:alphaModFix/>
          </a:blip>
          <a:stretch>
            <a:fillRect/>
          </a:stretch>
        </p:blipFill>
        <p:spPr>
          <a:xfrm>
            <a:off x="4724400" y="1170125"/>
            <a:ext cx="4267200" cy="34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Threats Rise in The Era of COVID</a:t>
            </a:r>
            <a:endParaRPr/>
          </a:p>
        </p:txBody>
      </p:sp>
      <p:sp>
        <p:nvSpPr>
          <p:cNvPr id="137" name="Google Shape;137;p24"/>
          <p:cNvSpPr txBox="1"/>
          <p:nvPr>
            <p:ph idx="1" type="body"/>
          </p:nvPr>
        </p:nvSpPr>
        <p:spPr>
          <a:xfrm>
            <a:off x="311700" y="1392000"/>
            <a:ext cx="4260300" cy="31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Phishing</a:t>
            </a:r>
            <a:endParaRPr/>
          </a:p>
          <a:p>
            <a:pPr indent="-342900" lvl="0" marL="457200" rtl="0" algn="l">
              <a:spcBef>
                <a:spcPts val="0"/>
              </a:spcBef>
              <a:spcAft>
                <a:spcPts val="0"/>
              </a:spcAft>
              <a:buSzPts val="1800"/>
              <a:buChar char="●"/>
            </a:pPr>
            <a:r>
              <a:rPr lang="en"/>
              <a:t>Adware</a:t>
            </a:r>
            <a:endParaRPr/>
          </a:p>
          <a:p>
            <a:pPr indent="-342900" lvl="0" marL="457200" rtl="0" algn="l">
              <a:spcBef>
                <a:spcPts val="0"/>
              </a:spcBef>
              <a:spcAft>
                <a:spcPts val="0"/>
              </a:spcAft>
              <a:buSzPts val="1800"/>
              <a:buChar char="●"/>
            </a:pPr>
            <a:r>
              <a:rPr lang="en"/>
              <a:t>Spyware</a:t>
            </a:r>
            <a:endParaRPr/>
          </a:p>
          <a:p>
            <a:pPr indent="-342900" lvl="0" marL="457200" rtl="0" algn="l">
              <a:spcBef>
                <a:spcPts val="0"/>
              </a:spcBef>
              <a:spcAft>
                <a:spcPts val="0"/>
              </a:spcAft>
              <a:buSzPts val="1800"/>
              <a:buChar char="●"/>
            </a:pPr>
            <a:r>
              <a:rPr lang="en"/>
              <a:t>Ransomware</a:t>
            </a:r>
            <a:endParaRPr/>
          </a:p>
          <a:p>
            <a:pPr indent="-342900" lvl="0" marL="457200" rtl="0" algn="l">
              <a:spcBef>
                <a:spcPts val="0"/>
              </a:spcBef>
              <a:spcAft>
                <a:spcPts val="0"/>
              </a:spcAft>
              <a:buSzPts val="1800"/>
              <a:buChar char="●"/>
            </a:pPr>
            <a:r>
              <a:rPr lang="en"/>
              <a:t>CaaS(Crime as a Service)</a:t>
            </a:r>
            <a:endParaRPr/>
          </a:p>
        </p:txBody>
      </p:sp>
      <p:pic>
        <p:nvPicPr>
          <p:cNvPr id="138" name="Google Shape;138;p24"/>
          <p:cNvPicPr preferRelativeResize="0"/>
          <p:nvPr/>
        </p:nvPicPr>
        <p:blipFill>
          <a:blip r:embed="rId3">
            <a:alphaModFix/>
          </a:blip>
          <a:stretch>
            <a:fillRect/>
          </a:stretch>
        </p:blipFill>
        <p:spPr>
          <a:xfrm>
            <a:off x="5421426" y="1184425"/>
            <a:ext cx="2310226" cy="328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News during COVID Lockdown</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5"/>
          <p:cNvPicPr preferRelativeResize="0"/>
          <p:nvPr/>
        </p:nvPicPr>
        <p:blipFill>
          <a:blip r:embed="rId3">
            <a:alphaModFix/>
          </a:blip>
          <a:stretch>
            <a:fillRect/>
          </a:stretch>
        </p:blipFill>
        <p:spPr>
          <a:xfrm>
            <a:off x="1709275" y="1095200"/>
            <a:ext cx="4718831" cy="3416401"/>
          </a:xfrm>
          <a:prstGeom prst="rect">
            <a:avLst/>
          </a:prstGeom>
          <a:noFill/>
          <a:ln>
            <a:noFill/>
          </a:ln>
        </p:spPr>
      </p:pic>
      <p:pic>
        <p:nvPicPr>
          <p:cNvPr id="146" name="Google Shape;146;p25"/>
          <p:cNvPicPr preferRelativeResize="0"/>
          <p:nvPr/>
        </p:nvPicPr>
        <p:blipFill>
          <a:blip r:embed="rId4">
            <a:alphaModFix/>
          </a:blip>
          <a:stretch>
            <a:fillRect/>
          </a:stretch>
        </p:blipFill>
        <p:spPr>
          <a:xfrm>
            <a:off x="843700" y="1207375"/>
            <a:ext cx="6762175" cy="3304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45"/>
                                        </p:tgtEl>
                                        <p:attrNameLst>
                                          <p:attrName>ppt_x</p:attrName>
                                        </p:attrNameLst>
                                      </p:cBhvr>
                                      <p:tavLst>
                                        <p:tav fmla="" tm="0">
                                          <p:val>
                                            <p:strVal val="#ppt_x"/>
                                          </p:val>
                                        </p:tav>
                                        <p:tav fmla="" tm="100000">
                                          <p:val>
                                            <p:strVal val="#ppt_x-1"/>
                                          </p:val>
                                        </p:tav>
                                      </p:tavLst>
                                    </p:anim>
                                    <p:set>
                                      <p:cBhvr>
                                        <p:cTn dur="1" fill="hold">
                                          <p:stCondLst>
                                            <p:cond delay="1000"/>
                                          </p:stCondLst>
                                        </p:cTn>
                                        <p:tgtEl>
                                          <p:spTgt spid="14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 Actors</a:t>
            </a:r>
            <a:endParaRPr/>
          </a:p>
        </p:txBody>
      </p:sp>
      <p:sp>
        <p:nvSpPr>
          <p:cNvPr id="152" name="Google Shape;152;p26"/>
          <p:cNvSpPr txBox="1"/>
          <p:nvPr>
            <p:ph idx="1" type="body"/>
          </p:nvPr>
        </p:nvSpPr>
        <p:spPr>
          <a:xfrm>
            <a:off x="311700" y="1152475"/>
            <a:ext cx="8520600" cy="272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Cyber Terrorists</a:t>
            </a:r>
            <a:endParaRPr/>
          </a:p>
          <a:p>
            <a:pPr indent="-342900" lvl="0" marL="457200" rtl="0" algn="l">
              <a:spcBef>
                <a:spcPts val="0"/>
              </a:spcBef>
              <a:spcAft>
                <a:spcPts val="0"/>
              </a:spcAft>
              <a:buSzPts val="1800"/>
              <a:buChar char="●"/>
            </a:pPr>
            <a:r>
              <a:rPr lang="en"/>
              <a:t>State-Sponsored Actors</a:t>
            </a:r>
            <a:endParaRPr/>
          </a:p>
          <a:p>
            <a:pPr indent="-342900" lvl="0" marL="457200" rtl="0" algn="l">
              <a:spcBef>
                <a:spcPts val="0"/>
              </a:spcBef>
              <a:spcAft>
                <a:spcPts val="0"/>
              </a:spcAft>
              <a:buSzPts val="1800"/>
              <a:buChar char="●"/>
            </a:pPr>
            <a:r>
              <a:rPr lang="en"/>
              <a:t>Organized Criminals</a:t>
            </a:r>
            <a:endParaRPr/>
          </a:p>
          <a:p>
            <a:pPr indent="-342900" lvl="0" marL="457200" rtl="0" algn="l">
              <a:spcBef>
                <a:spcPts val="0"/>
              </a:spcBef>
              <a:spcAft>
                <a:spcPts val="0"/>
              </a:spcAft>
              <a:buSzPts val="1800"/>
              <a:buChar char="●"/>
            </a:pPr>
            <a:r>
              <a:rPr lang="en"/>
              <a:t>Hacktivists</a:t>
            </a:r>
            <a:endParaRPr/>
          </a:p>
          <a:p>
            <a:pPr indent="-342900" lvl="0" marL="457200" rtl="0" algn="l">
              <a:spcBef>
                <a:spcPts val="0"/>
              </a:spcBef>
              <a:spcAft>
                <a:spcPts val="0"/>
              </a:spcAft>
              <a:buSzPts val="1800"/>
              <a:buChar char="●"/>
            </a:pPr>
            <a:r>
              <a:rPr lang="en"/>
              <a:t>Insiders</a:t>
            </a:r>
            <a:endParaRPr/>
          </a:p>
          <a:p>
            <a:pPr indent="-342900" lvl="0" marL="457200" rtl="0" algn="l">
              <a:spcBef>
                <a:spcPts val="0"/>
              </a:spcBef>
              <a:spcAft>
                <a:spcPts val="0"/>
              </a:spcAft>
              <a:buSzPts val="1800"/>
              <a:buChar char="●"/>
            </a:pPr>
            <a:r>
              <a:rPr lang="en"/>
              <a:t>Script Kiddies</a:t>
            </a:r>
            <a:endParaRPr/>
          </a:p>
          <a:p>
            <a:pPr indent="-342900" lvl="0" marL="457200" rtl="0" algn="l">
              <a:spcBef>
                <a:spcPts val="0"/>
              </a:spcBef>
              <a:spcAft>
                <a:spcPts val="0"/>
              </a:spcAft>
              <a:buSzPts val="1800"/>
              <a:buChar char="●"/>
            </a:pPr>
            <a:r>
              <a:rPr lang="en"/>
              <a:t>Internal Use Errors</a:t>
            </a:r>
            <a:endParaRPr/>
          </a:p>
        </p:txBody>
      </p:sp>
      <p:pic>
        <p:nvPicPr>
          <p:cNvPr id="153" name="Google Shape;153;p26"/>
          <p:cNvPicPr preferRelativeResize="0"/>
          <p:nvPr/>
        </p:nvPicPr>
        <p:blipFill>
          <a:blip r:embed="rId3">
            <a:alphaModFix/>
          </a:blip>
          <a:stretch>
            <a:fillRect/>
          </a:stretch>
        </p:blipFill>
        <p:spPr>
          <a:xfrm>
            <a:off x="4724400" y="1170125"/>
            <a:ext cx="4267200" cy="28504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90250" y="450150"/>
            <a:ext cx="8470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Helvetica Neue"/>
                <a:ea typeface="Helvetica Neue"/>
                <a:cs typeface="Helvetica Neue"/>
                <a:sym typeface="Helvetica Neue"/>
              </a:rPr>
              <a:t>“Physical evidence can not be intimidated. It does not forget. It sits there and waits to be detected, preserved, evaluated, and explained.”</a:t>
            </a:r>
            <a:endParaRPr sz="2800">
              <a:latin typeface="Helvetica Neue"/>
              <a:ea typeface="Helvetica Neue"/>
              <a:cs typeface="Helvetica Neue"/>
              <a:sym typeface="Helvetica Neue"/>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1400"/>
          </a:p>
          <a:p>
            <a:pPr indent="457200" lvl="0" marL="5486400" rtl="0" algn="l">
              <a:spcBef>
                <a:spcPts val="0"/>
              </a:spcBef>
              <a:spcAft>
                <a:spcPts val="0"/>
              </a:spcAft>
              <a:buNone/>
            </a:pPr>
            <a:r>
              <a:rPr lang="en" sz="1400"/>
              <a:t>-Herbert Leon Macdonell (Quoted at the opening page in his book “The Evidence never lies”)</a:t>
            </a:r>
            <a:endParaRPr sz="1400"/>
          </a:p>
          <a:p>
            <a:pPr indent="0" lvl="0" marL="0" rtl="0" algn="l">
              <a:spcBef>
                <a:spcPts val="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Forensics?</a:t>
            </a:r>
            <a:endParaRPr/>
          </a:p>
        </p:txBody>
      </p:sp>
      <p:sp>
        <p:nvSpPr>
          <p:cNvPr id="164" name="Google Shape;164;p28"/>
          <p:cNvSpPr txBox="1"/>
          <p:nvPr>
            <p:ph idx="1" type="body"/>
          </p:nvPr>
        </p:nvSpPr>
        <p:spPr>
          <a:xfrm>
            <a:off x="1103500" y="1215025"/>
            <a:ext cx="71211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field of forensic science draws from a number of scientific branches, including physics, chemistry, and biology, with its focus being on the recognition, identification, and evaluation of physical evidence. It has become an essential part of the judicial system, as it utilizes a broad spectrum of sciences to achieve information relevant to criminal and legal evidence.</a:t>
            </a:r>
            <a:endParaRPr/>
          </a:p>
        </p:txBody>
      </p:sp>
      <p:pic>
        <p:nvPicPr>
          <p:cNvPr id="165" name="Google Shape;165;p28"/>
          <p:cNvPicPr preferRelativeResize="0"/>
          <p:nvPr/>
        </p:nvPicPr>
        <p:blipFill>
          <a:blip r:embed="rId3">
            <a:alphaModFix/>
          </a:blip>
          <a:stretch>
            <a:fillRect/>
          </a:stretch>
        </p:blipFill>
        <p:spPr>
          <a:xfrm>
            <a:off x="1829250" y="1547450"/>
            <a:ext cx="5042774" cy="2626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600"/>
                                        <p:tgtEl>
                                          <p:spTgt spid="1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400"/>
                                        <p:tgtEl>
                                          <p:spTgt spid="165"/>
                                        </p:tgtEl>
                                        <p:attrNameLst>
                                          <p:attrName>ppt_x</p:attrName>
                                        </p:attrNameLst>
                                      </p:cBhvr>
                                      <p:tavLst>
                                        <p:tav fmla="" tm="0">
                                          <p:val>
                                            <p:strVal val="#ppt_x"/>
                                          </p:val>
                                        </p:tav>
                                        <p:tav fmla="" tm="100000">
                                          <p:val>
                                            <p:strVal val="#ppt_x-1"/>
                                          </p:val>
                                        </p:tav>
                                      </p:tavLst>
                                    </p:anim>
                                    <p:set>
                                      <p:cBhvr>
                                        <p:cTn dur="1" fill="hold">
                                          <p:stCondLst>
                                            <p:cond delay="400"/>
                                          </p:stCondLst>
                                        </p:cTn>
                                        <p:tgtEl>
                                          <p:spTgt spid="165"/>
                                        </p:tgtEl>
                                        <p:attrNameLst>
                                          <p:attrName>style.visibility</p:attrName>
                                        </p:attrNameLst>
                                      </p:cBhvr>
                                      <p:to>
                                        <p:strVal val="hidden"/>
                                      </p:to>
                                    </p:set>
                                  </p:childTnLst>
                                </p:cTn>
                              </p:par>
                            </p:childTnLst>
                          </p:cTn>
                        </p:par>
                        <p:par>
                          <p:cTn fill="hold">
                            <p:stCondLst>
                              <p:cond delay="400"/>
                            </p:stCondLst>
                            <p:childTnLst>
                              <p:par>
                                <p:cTn fill="hold" nodeType="after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Forensics</a:t>
            </a:r>
            <a:endParaRPr/>
          </a:p>
        </p:txBody>
      </p:sp>
      <p:sp>
        <p:nvSpPr>
          <p:cNvPr id="171" name="Google Shape;171;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Digital forensics (sometimes known as digital forensic science) is a branch of forensic science encompassing the recovery and investigation of material found in digital devices, often in relation to computer crime.</a:t>
            </a:r>
            <a:endParaRPr/>
          </a:p>
        </p:txBody>
      </p:sp>
      <p:pic>
        <p:nvPicPr>
          <p:cNvPr id="172" name="Google Shape;172;p29"/>
          <p:cNvPicPr preferRelativeResize="0"/>
          <p:nvPr/>
        </p:nvPicPr>
        <p:blipFill>
          <a:blip r:embed="rId3">
            <a:alphaModFix/>
          </a:blip>
          <a:stretch>
            <a:fillRect/>
          </a:stretch>
        </p:blipFill>
        <p:spPr>
          <a:xfrm>
            <a:off x="4798025" y="1017725"/>
            <a:ext cx="4102837" cy="2348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Digital Forensics</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forensics is commonly used in both criminal law and private investigation.</a:t>
            </a:r>
            <a:endParaRPr/>
          </a:p>
          <a:p>
            <a:pPr indent="0" lvl="0" marL="0" rtl="0" algn="l">
              <a:spcBef>
                <a:spcPts val="1600"/>
              </a:spcBef>
              <a:spcAft>
                <a:spcPts val="0"/>
              </a:spcAft>
              <a:buNone/>
            </a:pPr>
            <a:r>
              <a:rPr lang="en"/>
              <a:t>Main goal of forensic investigation is evidence of criminal activity.</a:t>
            </a:r>
            <a:endParaRPr/>
          </a:p>
          <a:p>
            <a:pPr indent="-342900" lvl="0" marL="457200" rtl="0" algn="l">
              <a:spcBef>
                <a:spcPts val="1600"/>
              </a:spcBef>
              <a:spcAft>
                <a:spcPts val="0"/>
              </a:spcAft>
              <a:buSzPts val="1800"/>
              <a:buChar char="●"/>
            </a:pPr>
            <a:r>
              <a:rPr lang="en"/>
              <a:t>Attribution</a:t>
            </a:r>
            <a:endParaRPr/>
          </a:p>
          <a:p>
            <a:pPr indent="-342900" lvl="0" marL="457200" rtl="0" algn="l">
              <a:spcBef>
                <a:spcPts val="0"/>
              </a:spcBef>
              <a:spcAft>
                <a:spcPts val="0"/>
              </a:spcAft>
              <a:buSzPts val="1800"/>
              <a:buChar char="●"/>
            </a:pPr>
            <a:r>
              <a:rPr lang="en"/>
              <a:t>Alibis and Statements</a:t>
            </a:r>
            <a:endParaRPr/>
          </a:p>
          <a:p>
            <a:pPr indent="-342900" lvl="0" marL="457200" rtl="0" algn="l">
              <a:spcBef>
                <a:spcPts val="0"/>
              </a:spcBef>
              <a:spcAft>
                <a:spcPts val="0"/>
              </a:spcAft>
              <a:buSzPts val="1800"/>
              <a:buChar char="●"/>
            </a:pPr>
            <a:r>
              <a:rPr lang="en"/>
              <a:t>Intent</a:t>
            </a:r>
            <a:endParaRPr/>
          </a:p>
          <a:p>
            <a:pPr indent="-342900" lvl="0" marL="457200" rtl="0" algn="l">
              <a:spcBef>
                <a:spcPts val="0"/>
              </a:spcBef>
              <a:spcAft>
                <a:spcPts val="0"/>
              </a:spcAft>
              <a:buSzPts val="1800"/>
              <a:buChar char="●"/>
            </a:pPr>
            <a:r>
              <a:rPr lang="en"/>
              <a:t>Evaluation of Source</a:t>
            </a:r>
            <a:endParaRPr/>
          </a:p>
          <a:p>
            <a:pPr indent="-342900" lvl="0" marL="457200" rtl="0" algn="l">
              <a:spcBef>
                <a:spcPts val="0"/>
              </a:spcBef>
              <a:spcAft>
                <a:spcPts val="0"/>
              </a:spcAft>
              <a:buSzPts val="1800"/>
              <a:buChar char="●"/>
            </a:pPr>
            <a:r>
              <a:rPr lang="en"/>
              <a:t>Document Authentication</a:t>
            </a:r>
            <a:endParaRPr/>
          </a:p>
          <a:p>
            <a:pPr indent="0" lvl="0" marL="0" rtl="0" algn="l">
              <a:spcBef>
                <a:spcPts val="1600"/>
              </a:spcBef>
              <a:spcAft>
                <a:spcPts val="1600"/>
              </a:spcAft>
              <a:buNone/>
            </a:pPr>
            <a:r>
              <a:rPr lang="en"/>
              <a:t>When collecting evidence, digital evidence falls in the same category of traditional evidence.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Evidence Gathering</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 Evidence is information that comes closest to the facts of a matter.</a:t>
            </a:r>
            <a:endParaRPr/>
          </a:p>
          <a:p>
            <a:pPr indent="-342900" lvl="0" marL="457200" rtl="0" algn="l">
              <a:spcBef>
                <a:spcPts val="1600"/>
              </a:spcBef>
              <a:spcAft>
                <a:spcPts val="0"/>
              </a:spcAft>
              <a:buSzPts val="1800"/>
              <a:buChar char="●"/>
            </a:pPr>
            <a:r>
              <a:rPr lang="en"/>
              <a:t>Prevent contamination</a:t>
            </a:r>
            <a:endParaRPr/>
          </a:p>
          <a:p>
            <a:pPr indent="-342900" lvl="0" marL="457200" rtl="0" algn="l">
              <a:spcBef>
                <a:spcPts val="0"/>
              </a:spcBef>
              <a:spcAft>
                <a:spcPts val="0"/>
              </a:spcAft>
              <a:buSzPts val="1800"/>
              <a:buChar char="●"/>
            </a:pPr>
            <a:r>
              <a:rPr lang="en"/>
              <a:t>Isolate wireless devices</a:t>
            </a:r>
            <a:endParaRPr/>
          </a:p>
          <a:p>
            <a:pPr indent="-342900" lvl="0" marL="457200" rtl="0" algn="l">
              <a:spcBef>
                <a:spcPts val="0"/>
              </a:spcBef>
              <a:spcAft>
                <a:spcPts val="0"/>
              </a:spcAft>
              <a:buSzPts val="1800"/>
              <a:buChar char="●"/>
            </a:pPr>
            <a:r>
              <a:rPr lang="en"/>
              <a:t>Install write-blocking software</a:t>
            </a:r>
            <a:endParaRPr/>
          </a:p>
          <a:p>
            <a:pPr indent="-342900" lvl="0" marL="457200" rtl="0" algn="l">
              <a:spcBef>
                <a:spcPts val="0"/>
              </a:spcBef>
              <a:spcAft>
                <a:spcPts val="0"/>
              </a:spcAft>
              <a:buSzPts val="1800"/>
              <a:buChar char="●"/>
            </a:pPr>
            <a:r>
              <a:rPr lang="en"/>
              <a:t>Select extraction methods</a:t>
            </a:r>
            <a:endParaRPr/>
          </a:p>
          <a:p>
            <a:pPr indent="-342900" lvl="0" marL="457200" rtl="0" algn="l">
              <a:spcBef>
                <a:spcPts val="0"/>
              </a:spcBef>
              <a:spcAft>
                <a:spcPts val="0"/>
              </a:spcAft>
              <a:buSzPts val="1800"/>
              <a:buChar char="●"/>
            </a:pPr>
            <a:r>
              <a:rPr lang="en"/>
              <a:t>Submit device/media as traditional evidence</a:t>
            </a:r>
            <a:endParaRPr/>
          </a:p>
          <a:p>
            <a:pPr indent="-342900" lvl="0" marL="457200" rtl="0" algn="l">
              <a:spcBef>
                <a:spcPts val="0"/>
              </a:spcBef>
              <a:spcAft>
                <a:spcPts val="0"/>
              </a:spcAft>
              <a:buSzPts val="1800"/>
              <a:buChar char="●"/>
            </a:pPr>
            <a:r>
              <a:rPr lang="en"/>
              <a:t>Proceed with investigation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Types of CyberCrime</a:t>
            </a:r>
            <a:endParaRPr/>
          </a:p>
          <a:p>
            <a:pPr indent="-342900" lvl="0" marL="457200" rtl="0" algn="l">
              <a:spcBef>
                <a:spcPts val="0"/>
              </a:spcBef>
              <a:spcAft>
                <a:spcPts val="0"/>
              </a:spcAft>
              <a:buSzPts val="1800"/>
              <a:buChar char="●"/>
            </a:pPr>
            <a:r>
              <a:rPr lang="en"/>
              <a:t>Malware</a:t>
            </a:r>
            <a:endParaRPr/>
          </a:p>
          <a:p>
            <a:pPr indent="-342900" lvl="0" marL="457200" rtl="0" algn="l">
              <a:spcBef>
                <a:spcPts val="0"/>
              </a:spcBef>
              <a:spcAft>
                <a:spcPts val="0"/>
              </a:spcAft>
              <a:buSzPts val="1800"/>
              <a:buChar char="●"/>
            </a:pPr>
            <a:r>
              <a:rPr lang="en"/>
              <a:t>The COVID Era</a:t>
            </a:r>
            <a:endParaRPr/>
          </a:p>
          <a:p>
            <a:pPr indent="-342900" lvl="0" marL="457200" rtl="0" algn="l">
              <a:spcBef>
                <a:spcPts val="0"/>
              </a:spcBef>
              <a:spcAft>
                <a:spcPts val="0"/>
              </a:spcAft>
              <a:buSzPts val="1800"/>
              <a:buChar char="●"/>
            </a:pPr>
            <a:r>
              <a:rPr lang="en"/>
              <a:t>Threats </a:t>
            </a:r>
            <a:endParaRPr/>
          </a:p>
          <a:p>
            <a:pPr indent="-342900" lvl="0" marL="457200" rtl="0" algn="l">
              <a:spcBef>
                <a:spcPts val="0"/>
              </a:spcBef>
              <a:spcAft>
                <a:spcPts val="0"/>
              </a:spcAft>
              <a:buSzPts val="1800"/>
              <a:buChar char="●"/>
            </a:pPr>
            <a:r>
              <a:rPr lang="en"/>
              <a:t>Forensics</a:t>
            </a:r>
            <a:endParaRPr/>
          </a:p>
          <a:p>
            <a:pPr indent="-342900" lvl="0" marL="457200" rtl="0" algn="l">
              <a:spcBef>
                <a:spcPts val="0"/>
              </a:spcBef>
              <a:spcAft>
                <a:spcPts val="0"/>
              </a:spcAft>
              <a:buSzPts val="1800"/>
              <a:buChar char="●"/>
            </a:pPr>
            <a:r>
              <a:rPr lang="en"/>
              <a:t>Key Challenges in Digital Forensics</a:t>
            </a:r>
            <a:endParaRPr/>
          </a:p>
          <a:p>
            <a:pPr indent="-342900" lvl="0" marL="457200" rtl="0" algn="l">
              <a:spcBef>
                <a:spcPts val="0"/>
              </a:spcBef>
              <a:spcAft>
                <a:spcPts val="0"/>
              </a:spcAft>
              <a:buSzPts val="1800"/>
              <a:buChar char="●"/>
            </a:pPr>
            <a:r>
              <a:rPr lang="en"/>
              <a:t>Digital Forensics of Tomorrow</a:t>
            </a:r>
            <a:endParaRPr/>
          </a:p>
          <a:p>
            <a:pPr indent="-342900" lvl="0" marL="457200" rtl="0" algn="l">
              <a:spcBef>
                <a:spcPts val="0"/>
              </a:spcBef>
              <a:spcAft>
                <a:spcPts val="0"/>
              </a:spcAft>
              <a:buSzPts val="1800"/>
              <a:buChar char="●"/>
            </a:pPr>
            <a:r>
              <a:rPr lang="en"/>
              <a:t>Cyber Hygiene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Challenges faced by Digital Forensics</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 speed and volumes</a:t>
            </a:r>
            <a:endParaRPr/>
          </a:p>
          <a:p>
            <a:pPr indent="-342900" lvl="0" marL="457200" rtl="0" algn="l">
              <a:spcBef>
                <a:spcPts val="0"/>
              </a:spcBef>
              <a:spcAft>
                <a:spcPts val="0"/>
              </a:spcAft>
              <a:buSzPts val="1800"/>
              <a:buChar char="●"/>
            </a:pPr>
            <a:r>
              <a:rPr lang="en"/>
              <a:t>Explosion of complexity</a:t>
            </a:r>
            <a:endParaRPr/>
          </a:p>
          <a:p>
            <a:pPr indent="-342900" lvl="0" marL="457200" rtl="0" algn="l">
              <a:spcBef>
                <a:spcPts val="0"/>
              </a:spcBef>
              <a:spcAft>
                <a:spcPts val="0"/>
              </a:spcAft>
              <a:buSzPts val="1800"/>
              <a:buChar char="●"/>
            </a:pPr>
            <a:r>
              <a:rPr lang="en"/>
              <a:t>Development of standards</a:t>
            </a:r>
            <a:endParaRPr/>
          </a:p>
          <a:p>
            <a:pPr indent="-342900" lvl="0" marL="457200" rtl="0" algn="l">
              <a:spcBef>
                <a:spcPts val="0"/>
              </a:spcBef>
              <a:spcAft>
                <a:spcPts val="0"/>
              </a:spcAft>
              <a:buSzPts val="1800"/>
              <a:buChar char="●"/>
            </a:pPr>
            <a:r>
              <a:rPr lang="en"/>
              <a:t>Privacy preserving investigations</a:t>
            </a:r>
            <a:endParaRPr/>
          </a:p>
          <a:p>
            <a:pPr indent="-342900" lvl="0" marL="457200" rtl="0" algn="l">
              <a:spcBef>
                <a:spcPts val="0"/>
              </a:spcBef>
              <a:spcAft>
                <a:spcPts val="0"/>
              </a:spcAft>
              <a:buSzPts val="1800"/>
              <a:buChar char="●"/>
            </a:pPr>
            <a:r>
              <a:rPr lang="en"/>
              <a:t>Legitimacy</a:t>
            </a:r>
            <a:endParaRPr/>
          </a:p>
          <a:p>
            <a:pPr indent="-342900" lvl="0" marL="457200" rtl="0" algn="l">
              <a:spcBef>
                <a:spcPts val="0"/>
              </a:spcBef>
              <a:spcAft>
                <a:spcPts val="0"/>
              </a:spcAft>
              <a:buSzPts val="1800"/>
              <a:buChar char="●"/>
            </a:pPr>
            <a:r>
              <a:rPr lang="en"/>
              <a:t>Anti-forensics techniques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Digital Forensics so hard?</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Automation and tool gap</a:t>
            </a:r>
            <a:endParaRPr/>
          </a:p>
          <a:p>
            <a:pPr indent="-342900" lvl="0" marL="457200" rtl="0" algn="l">
              <a:spcBef>
                <a:spcPts val="0"/>
              </a:spcBef>
              <a:spcAft>
                <a:spcPts val="0"/>
              </a:spcAft>
              <a:buSzPts val="1800"/>
              <a:buChar char="●"/>
            </a:pPr>
            <a:r>
              <a:rPr lang="en"/>
              <a:t>Lack of </a:t>
            </a:r>
            <a:r>
              <a:rPr lang="en"/>
              <a:t>interoperability</a:t>
            </a:r>
            <a:endParaRPr/>
          </a:p>
          <a:p>
            <a:pPr indent="-342900" lvl="0" marL="457200" rtl="0" algn="l">
              <a:spcBef>
                <a:spcPts val="0"/>
              </a:spcBef>
              <a:spcAft>
                <a:spcPts val="0"/>
              </a:spcAft>
              <a:buSzPts val="1800"/>
              <a:buChar char="●"/>
            </a:pPr>
            <a:r>
              <a:rPr lang="en"/>
              <a:t>Workforce gap</a:t>
            </a:r>
            <a:endParaRPr/>
          </a:p>
          <a:p>
            <a:pPr indent="-342900" lvl="0" marL="457200" rtl="0" algn="l">
              <a:spcBef>
                <a:spcPts val="0"/>
              </a:spcBef>
              <a:spcAft>
                <a:spcPts val="0"/>
              </a:spcAft>
              <a:buSzPts val="1800"/>
              <a:buChar char="●"/>
            </a:pPr>
            <a:r>
              <a:rPr lang="en"/>
              <a:t>Difficult to integrate with other tools</a:t>
            </a:r>
            <a:endParaRPr/>
          </a:p>
          <a:p>
            <a:pPr indent="-342900" lvl="0" marL="457200" rtl="0" algn="l">
              <a:spcBef>
                <a:spcPts val="0"/>
              </a:spcBef>
              <a:spcAft>
                <a:spcPts val="0"/>
              </a:spcAft>
              <a:buSzPts val="1800"/>
              <a:buChar char="●"/>
            </a:pPr>
            <a:r>
              <a:rPr lang="en"/>
              <a:t>Multiple tools from multiple vendors</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Forensics of Today and Tomorrow</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Tailored tools for evidence discovery</a:t>
            </a:r>
            <a:endParaRPr/>
          </a:p>
          <a:p>
            <a:pPr indent="-342900" lvl="0" marL="457200" rtl="0" algn="l">
              <a:spcBef>
                <a:spcPts val="0"/>
              </a:spcBef>
              <a:spcAft>
                <a:spcPts val="0"/>
              </a:spcAft>
              <a:buSzPts val="1800"/>
              <a:buChar char="●"/>
            </a:pPr>
            <a:r>
              <a:rPr lang="en"/>
              <a:t>Cloud Computing</a:t>
            </a:r>
            <a:endParaRPr/>
          </a:p>
          <a:p>
            <a:pPr indent="-342900" lvl="0" marL="457200" rtl="0" algn="l">
              <a:spcBef>
                <a:spcPts val="0"/>
              </a:spcBef>
              <a:spcAft>
                <a:spcPts val="0"/>
              </a:spcAft>
              <a:buSzPts val="1800"/>
              <a:buChar char="●"/>
            </a:pPr>
            <a:r>
              <a:rPr lang="en"/>
              <a:t>FaaS(Forensic as a Service)</a:t>
            </a:r>
            <a:endParaRPr/>
          </a:p>
          <a:p>
            <a:pPr indent="-342900" lvl="0" marL="457200" rtl="0" algn="l">
              <a:spcBef>
                <a:spcPts val="0"/>
              </a:spcBef>
              <a:spcAft>
                <a:spcPts val="0"/>
              </a:spcAft>
              <a:buSzPts val="1800"/>
              <a:buChar char="●"/>
            </a:pPr>
            <a:r>
              <a:rPr lang="en"/>
              <a:t>IoT(Internet of Things) and CPS(Cyber Physical System) to be included for examinations</a:t>
            </a:r>
            <a:endParaRPr/>
          </a:p>
          <a:p>
            <a:pPr indent="-342900" lvl="0" marL="457200" rtl="0" algn="l">
              <a:spcBef>
                <a:spcPts val="0"/>
              </a:spcBef>
              <a:spcAft>
                <a:spcPts val="0"/>
              </a:spcAft>
              <a:buSzPts val="1800"/>
              <a:buChar char="●"/>
            </a:pPr>
            <a:r>
              <a:rPr lang="en"/>
              <a:t>Low Cost Investigation methods</a:t>
            </a:r>
            <a:endParaRPr/>
          </a:p>
          <a:p>
            <a:pPr indent="-342900" lvl="0" marL="457200" rtl="0" algn="l">
              <a:spcBef>
                <a:spcPts val="0"/>
              </a:spcBef>
              <a:spcAft>
                <a:spcPts val="0"/>
              </a:spcAft>
              <a:buSzPts val="1800"/>
              <a:buChar char="●"/>
            </a:pPr>
            <a:r>
              <a:rPr lang="en"/>
              <a:t>AI(Artificial Intelligence) for monitoring malicious activity</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examples of new systems and tools</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FaaS(Forensics as a service)</a:t>
            </a:r>
            <a:endParaRPr/>
          </a:p>
          <a:p>
            <a:pPr indent="-342900" lvl="0" marL="457200" rtl="0" algn="l">
              <a:spcBef>
                <a:spcPts val="0"/>
              </a:spcBef>
              <a:spcAft>
                <a:spcPts val="0"/>
              </a:spcAft>
              <a:buSzPts val="1800"/>
              <a:buChar char="●"/>
            </a:pPr>
            <a:r>
              <a:rPr lang="en"/>
              <a:t>MADIK(Multi-Agent Digital Investigation ToolKit)</a:t>
            </a:r>
            <a:endParaRPr/>
          </a:p>
          <a:p>
            <a:pPr indent="-342900" lvl="0" marL="457200" rtl="0" algn="l">
              <a:spcBef>
                <a:spcPts val="0"/>
              </a:spcBef>
              <a:spcAft>
                <a:spcPts val="0"/>
              </a:spcAft>
              <a:buSzPts val="1800"/>
              <a:buChar char="●"/>
            </a:pPr>
            <a:r>
              <a:rPr lang="en"/>
              <a:t>SANS SIFT</a:t>
            </a:r>
            <a:endParaRPr/>
          </a:p>
          <a:p>
            <a:pPr indent="-342900" lvl="0" marL="457200" rtl="0" algn="l">
              <a:spcBef>
                <a:spcPts val="0"/>
              </a:spcBef>
              <a:spcAft>
                <a:spcPts val="0"/>
              </a:spcAft>
              <a:buSzPts val="1800"/>
              <a:buChar char="●"/>
            </a:pPr>
            <a:r>
              <a:rPr lang="en"/>
              <a:t>PRODISCOVER Forensic</a:t>
            </a:r>
            <a:endParaRPr/>
          </a:p>
          <a:p>
            <a:pPr indent="-342900" lvl="0" marL="457200" rtl="0" algn="l">
              <a:spcBef>
                <a:spcPts val="0"/>
              </a:spcBef>
              <a:spcAft>
                <a:spcPts val="0"/>
              </a:spcAft>
              <a:buSzPts val="1800"/>
              <a:buChar char="●"/>
            </a:pPr>
            <a:r>
              <a:rPr lang="en"/>
              <a:t>The Sleuth Kit (+Autopsy)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Normal</a:t>
            </a:r>
            <a:endParaRPr/>
          </a:p>
        </p:txBody>
      </p:sp>
      <p:sp>
        <p:nvSpPr>
          <p:cNvPr id="214" name="Google Shape;214;p3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Remote working</a:t>
            </a:r>
            <a:endParaRPr/>
          </a:p>
          <a:p>
            <a:pPr indent="-342900" lvl="0" marL="457200" rtl="0" algn="l">
              <a:spcBef>
                <a:spcPts val="0"/>
              </a:spcBef>
              <a:spcAft>
                <a:spcPts val="0"/>
              </a:spcAft>
              <a:buSzPts val="1800"/>
              <a:buChar char="●"/>
            </a:pPr>
            <a:r>
              <a:rPr lang="en"/>
              <a:t>Use of collaboration tools</a:t>
            </a:r>
            <a:endParaRPr/>
          </a:p>
          <a:p>
            <a:pPr indent="-342900" lvl="0" marL="457200" rtl="0" algn="l">
              <a:spcBef>
                <a:spcPts val="0"/>
              </a:spcBef>
              <a:spcAft>
                <a:spcPts val="0"/>
              </a:spcAft>
              <a:buSzPts val="1800"/>
              <a:buChar char="●"/>
            </a:pPr>
            <a:r>
              <a:rPr lang="en"/>
              <a:t>Accelerating digital transformation</a:t>
            </a:r>
            <a:endParaRPr/>
          </a:p>
          <a:p>
            <a:pPr indent="-342900" lvl="0" marL="457200" rtl="0" algn="l">
              <a:spcBef>
                <a:spcPts val="0"/>
              </a:spcBef>
              <a:spcAft>
                <a:spcPts val="0"/>
              </a:spcAft>
              <a:buSzPts val="1800"/>
              <a:buChar char="●"/>
            </a:pPr>
            <a:r>
              <a:rPr lang="en"/>
              <a:t>Moving to Cloud</a:t>
            </a:r>
            <a:endParaRPr/>
          </a:p>
          <a:p>
            <a:pPr indent="-342900" lvl="0" marL="457200" rtl="0" algn="l">
              <a:spcBef>
                <a:spcPts val="0"/>
              </a:spcBef>
              <a:spcAft>
                <a:spcPts val="0"/>
              </a:spcAft>
              <a:buSzPts val="1800"/>
              <a:buChar char="●"/>
            </a:pPr>
            <a:r>
              <a:rPr lang="en"/>
              <a:t>Automated Production Acceleration</a:t>
            </a:r>
            <a:endParaRPr/>
          </a:p>
          <a:p>
            <a:pPr indent="-342900" lvl="0" marL="457200" rtl="0" algn="l">
              <a:spcBef>
                <a:spcPts val="0"/>
              </a:spcBef>
              <a:spcAft>
                <a:spcPts val="0"/>
              </a:spcAft>
              <a:buSzPts val="1800"/>
              <a:buChar char="●"/>
            </a:pPr>
            <a:r>
              <a:rPr lang="en"/>
              <a:t>Modern e-Management</a:t>
            </a:r>
            <a:endParaRPr/>
          </a:p>
          <a:p>
            <a:pPr indent="0" lvl="0" marL="457200" rtl="0" algn="l">
              <a:spcBef>
                <a:spcPts val="1600"/>
              </a:spcBef>
              <a:spcAft>
                <a:spcPts val="1600"/>
              </a:spcAft>
              <a:buNone/>
            </a:pPr>
            <a:r>
              <a:t/>
            </a:r>
            <a:endParaRPr/>
          </a:p>
        </p:txBody>
      </p:sp>
      <p:pic>
        <p:nvPicPr>
          <p:cNvPr id="215" name="Google Shape;215;p36"/>
          <p:cNvPicPr preferRelativeResize="0"/>
          <p:nvPr/>
        </p:nvPicPr>
        <p:blipFill>
          <a:blip r:embed="rId3">
            <a:alphaModFix/>
          </a:blip>
          <a:stretch>
            <a:fillRect/>
          </a:stretch>
        </p:blipFill>
        <p:spPr>
          <a:xfrm>
            <a:off x="5052250" y="1152475"/>
            <a:ext cx="3672850" cy="1962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Hygiene</a:t>
            </a:r>
            <a:endParaRPr/>
          </a:p>
        </p:txBody>
      </p:sp>
      <p:sp>
        <p:nvSpPr>
          <p:cNvPr id="221" name="Google Shape;221;p37"/>
          <p:cNvSpPr txBox="1"/>
          <p:nvPr>
            <p:ph idx="1" type="body"/>
          </p:nvPr>
        </p:nvSpPr>
        <p:spPr>
          <a:xfrm>
            <a:off x="311700" y="1152475"/>
            <a:ext cx="5578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Become vigilant when browsing websites.</a:t>
            </a:r>
            <a:endParaRPr/>
          </a:p>
          <a:p>
            <a:pPr indent="-342900" lvl="0" marL="457200" rtl="0" algn="l">
              <a:spcBef>
                <a:spcPts val="0"/>
              </a:spcBef>
              <a:spcAft>
                <a:spcPts val="0"/>
              </a:spcAft>
              <a:buSzPts val="1800"/>
              <a:buChar char="●"/>
            </a:pPr>
            <a:r>
              <a:rPr lang="en"/>
              <a:t>Flag and report suspicious emails.</a:t>
            </a:r>
            <a:endParaRPr/>
          </a:p>
          <a:p>
            <a:pPr indent="-342900" lvl="0" marL="457200" rtl="0" algn="l">
              <a:spcBef>
                <a:spcPts val="0"/>
              </a:spcBef>
              <a:spcAft>
                <a:spcPts val="0"/>
              </a:spcAft>
              <a:buSzPts val="1800"/>
              <a:buChar char="●"/>
            </a:pPr>
            <a:r>
              <a:rPr lang="en"/>
              <a:t>Never click on unfamiliar links or ads.</a:t>
            </a:r>
            <a:endParaRPr/>
          </a:p>
          <a:p>
            <a:pPr indent="-342900" lvl="0" marL="457200" rtl="0" algn="l">
              <a:spcBef>
                <a:spcPts val="0"/>
              </a:spcBef>
              <a:spcAft>
                <a:spcPts val="0"/>
              </a:spcAft>
              <a:buSzPts val="1800"/>
              <a:buChar char="●"/>
            </a:pPr>
            <a:r>
              <a:rPr lang="en"/>
              <a:t>Use a VPN whenever possible.</a:t>
            </a:r>
            <a:endParaRPr/>
          </a:p>
          <a:p>
            <a:pPr indent="-342900" lvl="0" marL="457200" rtl="0" algn="l">
              <a:spcBef>
                <a:spcPts val="0"/>
              </a:spcBef>
              <a:spcAft>
                <a:spcPts val="0"/>
              </a:spcAft>
              <a:buSzPts val="1800"/>
              <a:buChar char="●"/>
            </a:pPr>
            <a:r>
              <a:rPr lang="en"/>
              <a:t>Ensure websites are safe before entering credentials.</a:t>
            </a:r>
            <a:endParaRPr/>
          </a:p>
          <a:p>
            <a:pPr indent="-342900" lvl="0" marL="457200" rtl="0" algn="l">
              <a:spcBef>
                <a:spcPts val="0"/>
              </a:spcBef>
              <a:spcAft>
                <a:spcPts val="0"/>
              </a:spcAft>
              <a:buSzPts val="1800"/>
              <a:buChar char="●"/>
            </a:pPr>
            <a:r>
              <a:rPr lang="en"/>
              <a:t>Keep antivirus/application systems up to date.</a:t>
            </a:r>
            <a:endParaRPr/>
          </a:p>
          <a:p>
            <a:pPr indent="-342900" lvl="0" marL="457200" rtl="0" algn="l">
              <a:spcBef>
                <a:spcPts val="0"/>
              </a:spcBef>
              <a:spcAft>
                <a:spcPts val="0"/>
              </a:spcAft>
              <a:buSzPts val="1800"/>
              <a:buChar char="●"/>
            </a:pPr>
            <a:r>
              <a:rPr lang="en"/>
              <a:t>Use strong passwords with 14+ characters.</a:t>
            </a:r>
            <a:endParaRPr/>
          </a:p>
        </p:txBody>
      </p:sp>
      <p:pic>
        <p:nvPicPr>
          <p:cNvPr id="222" name="Google Shape;222;p37"/>
          <p:cNvPicPr preferRelativeResize="0"/>
          <p:nvPr/>
        </p:nvPicPr>
        <p:blipFill>
          <a:blip r:embed="rId3">
            <a:alphaModFix/>
          </a:blip>
          <a:stretch>
            <a:fillRect/>
          </a:stretch>
        </p:blipFill>
        <p:spPr>
          <a:xfrm>
            <a:off x="5592525" y="2258625"/>
            <a:ext cx="3239775" cy="1943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8"/>
          <p:cNvSpPr txBox="1"/>
          <p:nvPr>
            <p:ph idx="1" type="body"/>
          </p:nvPr>
        </p:nvSpPr>
        <p:spPr>
          <a:xfrm>
            <a:off x="1171200" y="1017725"/>
            <a:ext cx="6801600" cy="131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“What’s dangerous is not to evolve.” </a:t>
            </a:r>
            <a:endParaRPr sz="2600">
              <a:solidFill>
                <a:srgbClr val="FFFFFF"/>
              </a:solidFill>
            </a:endParaRPr>
          </a:p>
          <a:p>
            <a:pPr indent="-393700" lvl="0" marL="457200" rtl="0" algn="r">
              <a:spcBef>
                <a:spcPts val="1600"/>
              </a:spcBef>
              <a:spcAft>
                <a:spcPts val="0"/>
              </a:spcAft>
              <a:buClr>
                <a:srgbClr val="FFFFFF"/>
              </a:buClr>
              <a:buSzPts val="2600"/>
              <a:buChar char="-"/>
            </a:pPr>
            <a:r>
              <a:rPr lang="en" sz="2600">
                <a:solidFill>
                  <a:srgbClr val="FFFFFF"/>
                </a:solidFill>
              </a:rPr>
              <a:t>Jeff Bezos</a:t>
            </a:r>
            <a:endParaRPr sz="26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430625" y="13778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234" name="Google Shape;234;p39"/>
          <p:cNvPicPr preferRelativeResize="0"/>
          <p:nvPr/>
        </p:nvPicPr>
        <p:blipFill>
          <a:blip r:embed="rId3">
            <a:alphaModFix/>
          </a:blip>
          <a:stretch>
            <a:fillRect/>
          </a:stretch>
        </p:blipFill>
        <p:spPr>
          <a:xfrm>
            <a:off x="5920275" y="2399125"/>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Cyber Crime?</a:t>
            </a:r>
            <a:endParaRPr/>
          </a:p>
        </p:txBody>
      </p:sp>
      <p:sp>
        <p:nvSpPr>
          <p:cNvPr id="67" name="Google Shape;67;p15"/>
          <p:cNvSpPr txBox="1"/>
          <p:nvPr>
            <p:ph idx="1" type="body"/>
          </p:nvPr>
        </p:nvSpPr>
        <p:spPr>
          <a:xfrm>
            <a:off x="311700" y="1551125"/>
            <a:ext cx="4821000" cy="30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Cybercrime, or computer-oriented crime, is a crime that involves a computer and a network.</a:t>
            </a:r>
            <a:endParaRPr/>
          </a:p>
          <a:p>
            <a:pPr indent="0" lvl="0" marL="0" rtl="0" algn="l">
              <a:spcBef>
                <a:spcPts val="1600"/>
              </a:spcBef>
              <a:spcAft>
                <a:spcPts val="1600"/>
              </a:spcAft>
              <a:buNone/>
            </a:pPr>
            <a:r>
              <a:rPr lang="en"/>
              <a:t> The computer may have been used in the commission of a crime, or it may be the target.</a:t>
            </a:r>
            <a:endParaRPr/>
          </a:p>
        </p:txBody>
      </p:sp>
      <p:pic>
        <p:nvPicPr>
          <p:cNvPr id="68" name="Google Shape;68;p15"/>
          <p:cNvPicPr preferRelativeResize="0"/>
          <p:nvPr/>
        </p:nvPicPr>
        <p:blipFill>
          <a:blip r:embed="rId3">
            <a:alphaModFix/>
          </a:blip>
          <a:stretch>
            <a:fillRect/>
          </a:stretch>
        </p:blipFill>
        <p:spPr>
          <a:xfrm>
            <a:off x="5285100" y="1170125"/>
            <a:ext cx="3706499" cy="28496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CyberCrime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Cybercrime is defined as a crime where a computer is the object of the crime or is used as a tool to commit an offense. </a:t>
            </a:r>
            <a:endParaRPr/>
          </a:p>
          <a:p>
            <a:pPr indent="0" lvl="0" marL="0" rtl="0" algn="l">
              <a:spcBef>
                <a:spcPts val="1600"/>
              </a:spcBef>
              <a:spcAft>
                <a:spcPts val="0"/>
              </a:spcAft>
              <a:buNone/>
            </a:pPr>
            <a:r>
              <a:rPr lang="en"/>
              <a:t>Cyber Crimes are generally divided into 2 sub categories</a:t>
            </a:r>
            <a:endParaRPr/>
          </a:p>
          <a:p>
            <a:pPr indent="-342900" lvl="0" marL="457200" rtl="0" algn="l">
              <a:spcBef>
                <a:spcPts val="1600"/>
              </a:spcBef>
              <a:spcAft>
                <a:spcPts val="0"/>
              </a:spcAft>
              <a:buSzPts val="1800"/>
              <a:buChar char="●"/>
            </a:pPr>
            <a:r>
              <a:rPr lang="en"/>
              <a:t>Crimes that target networks or devices.</a:t>
            </a:r>
            <a:endParaRPr/>
          </a:p>
          <a:p>
            <a:pPr indent="-317500" lvl="1" marL="914400" rtl="0" algn="l">
              <a:spcBef>
                <a:spcPts val="0"/>
              </a:spcBef>
              <a:spcAft>
                <a:spcPts val="0"/>
              </a:spcAft>
              <a:buSzPts val="1400"/>
              <a:buChar char="○"/>
            </a:pPr>
            <a:r>
              <a:rPr lang="en"/>
              <a:t>Malware</a:t>
            </a:r>
            <a:endParaRPr/>
          </a:p>
          <a:p>
            <a:pPr indent="-317500" lvl="1" marL="914400" rtl="0" algn="l">
              <a:spcBef>
                <a:spcPts val="0"/>
              </a:spcBef>
              <a:spcAft>
                <a:spcPts val="0"/>
              </a:spcAft>
              <a:buSzPts val="1400"/>
              <a:buChar char="○"/>
            </a:pPr>
            <a:r>
              <a:rPr lang="en"/>
              <a:t>DoS Attacks</a:t>
            </a:r>
            <a:endParaRPr/>
          </a:p>
          <a:p>
            <a:pPr indent="-342900" lvl="0" marL="457200" rtl="0" algn="l">
              <a:spcBef>
                <a:spcPts val="0"/>
              </a:spcBef>
              <a:spcAft>
                <a:spcPts val="0"/>
              </a:spcAft>
              <a:buSzPts val="1800"/>
              <a:buChar char="●"/>
            </a:pPr>
            <a:r>
              <a:rPr lang="en"/>
              <a:t>Crimes using devices to participate in criminal activities</a:t>
            </a:r>
            <a:endParaRPr/>
          </a:p>
          <a:p>
            <a:pPr indent="-317500" lvl="1" marL="914400" rtl="0" algn="l">
              <a:spcBef>
                <a:spcPts val="0"/>
              </a:spcBef>
              <a:spcAft>
                <a:spcPts val="0"/>
              </a:spcAft>
              <a:buSzPts val="1400"/>
              <a:buChar char="○"/>
            </a:pPr>
            <a:r>
              <a:rPr lang="en"/>
              <a:t>Spam</a:t>
            </a:r>
            <a:endParaRPr/>
          </a:p>
          <a:p>
            <a:pPr indent="-317500" lvl="1" marL="914400" rtl="0" algn="l">
              <a:spcBef>
                <a:spcPts val="0"/>
              </a:spcBef>
              <a:spcAft>
                <a:spcPts val="0"/>
              </a:spcAft>
              <a:buSzPts val="1400"/>
              <a:buChar char="○"/>
            </a:pPr>
            <a:r>
              <a:rPr lang="en"/>
              <a:t>Identity Theft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Malware?</a:t>
            </a:r>
            <a:endParaRPr/>
          </a:p>
        </p:txBody>
      </p:sp>
      <p:sp>
        <p:nvSpPr>
          <p:cNvPr id="80" name="Google Shape;80;p17"/>
          <p:cNvSpPr txBox="1"/>
          <p:nvPr>
            <p:ph idx="1" type="body"/>
          </p:nvPr>
        </p:nvSpPr>
        <p:spPr>
          <a:xfrm>
            <a:off x="311700" y="1152475"/>
            <a:ext cx="4862100" cy="3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Malware </a:t>
            </a:r>
            <a:r>
              <a:rPr lang="en"/>
              <a:t>is any software intentionally designed to cause damage to a computer, server, client, or computer network.</a:t>
            </a:r>
            <a:endParaRPr/>
          </a:p>
          <a:p>
            <a:pPr indent="0" lvl="0" marL="0" rtl="0" algn="l">
              <a:spcBef>
                <a:spcPts val="1600"/>
              </a:spcBef>
              <a:spcAft>
                <a:spcPts val="0"/>
              </a:spcAft>
              <a:buNone/>
            </a:pPr>
            <a:r>
              <a:rPr lang="en"/>
              <a:t>Types of Malware Include:</a:t>
            </a:r>
            <a:endParaRPr/>
          </a:p>
          <a:p>
            <a:pPr indent="-342900" lvl="0" marL="457200" rtl="0" algn="l">
              <a:spcBef>
                <a:spcPts val="1600"/>
              </a:spcBef>
              <a:spcAft>
                <a:spcPts val="0"/>
              </a:spcAft>
              <a:buSzPts val="1800"/>
              <a:buChar char="●"/>
            </a:pPr>
            <a:r>
              <a:rPr lang="en"/>
              <a:t>Virus</a:t>
            </a:r>
            <a:endParaRPr/>
          </a:p>
          <a:p>
            <a:pPr indent="-342900" lvl="0" marL="457200" rtl="0" algn="l">
              <a:spcBef>
                <a:spcPts val="0"/>
              </a:spcBef>
              <a:spcAft>
                <a:spcPts val="0"/>
              </a:spcAft>
              <a:buSzPts val="1800"/>
              <a:buChar char="●"/>
            </a:pPr>
            <a:r>
              <a:rPr lang="en"/>
              <a:t>Worm</a:t>
            </a:r>
            <a:endParaRPr/>
          </a:p>
          <a:p>
            <a:pPr indent="-342900" lvl="0" marL="457200" rtl="0" algn="l">
              <a:spcBef>
                <a:spcPts val="0"/>
              </a:spcBef>
              <a:spcAft>
                <a:spcPts val="0"/>
              </a:spcAft>
              <a:buSzPts val="1800"/>
              <a:buChar char="●"/>
            </a:pPr>
            <a:r>
              <a:rPr lang="en"/>
              <a:t>Ransomware</a:t>
            </a:r>
            <a:endParaRPr/>
          </a:p>
          <a:p>
            <a:pPr indent="0" lvl="0" marL="457200" rtl="0" algn="l">
              <a:spcBef>
                <a:spcPts val="1600"/>
              </a:spcBef>
              <a:spcAft>
                <a:spcPts val="1600"/>
              </a:spcAft>
              <a:buNone/>
            </a:pPr>
            <a:r>
              <a:t/>
            </a:r>
            <a:endParaRPr/>
          </a:p>
        </p:txBody>
      </p:sp>
      <p:sp>
        <p:nvSpPr>
          <p:cNvPr id="81" name="Google Shape;81;p17"/>
          <p:cNvSpPr txBox="1"/>
          <p:nvPr/>
        </p:nvSpPr>
        <p:spPr>
          <a:xfrm>
            <a:off x="5173800" y="2629425"/>
            <a:ext cx="2341800" cy="1432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Trojan</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Spyware</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Adware</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etc..</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has Malware Affected Us?</a:t>
            </a:r>
            <a:endParaRPr/>
          </a:p>
        </p:txBody>
      </p:sp>
      <p:sp>
        <p:nvSpPr>
          <p:cNvPr id="87" name="Google Shape;87;p18"/>
          <p:cNvSpPr txBox="1"/>
          <p:nvPr>
            <p:ph idx="1" type="body"/>
          </p:nvPr>
        </p:nvSpPr>
        <p:spPr>
          <a:xfrm>
            <a:off x="311700" y="4218700"/>
            <a:ext cx="3240600" cy="4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Source: malwarebytes.com</a:t>
            </a:r>
            <a:endParaRPr/>
          </a:p>
        </p:txBody>
      </p:sp>
      <p:pic>
        <p:nvPicPr>
          <p:cNvPr id="88" name="Google Shape;88;p18"/>
          <p:cNvPicPr preferRelativeResize="0"/>
          <p:nvPr/>
        </p:nvPicPr>
        <p:blipFill>
          <a:blip r:embed="rId3">
            <a:alphaModFix/>
          </a:blip>
          <a:stretch>
            <a:fillRect/>
          </a:stretch>
        </p:blipFill>
        <p:spPr>
          <a:xfrm>
            <a:off x="317700" y="1164100"/>
            <a:ext cx="5399799" cy="2407625"/>
          </a:xfrm>
          <a:prstGeom prst="rect">
            <a:avLst/>
          </a:prstGeom>
          <a:noFill/>
          <a:ln>
            <a:noFill/>
          </a:ln>
        </p:spPr>
      </p:pic>
      <p:sp>
        <p:nvSpPr>
          <p:cNvPr id="89" name="Google Shape;89;p18"/>
          <p:cNvSpPr txBox="1"/>
          <p:nvPr/>
        </p:nvSpPr>
        <p:spPr>
          <a:xfrm>
            <a:off x="215900" y="3778600"/>
            <a:ext cx="56034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Malwares detected in consumer category for 2019-20</a:t>
            </a:r>
            <a:endParaRPr sz="1800">
              <a:solidFill>
                <a:srgbClr val="FFFFFF"/>
              </a:solidFill>
            </a:endParaRPr>
          </a:p>
        </p:txBody>
      </p:sp>
      <p:sp>
        <p:nvSpPr>
          <p:cNvPr id="90" name="Google Shape;90;p18"/>
          <p:cNvSpPr/>
          <p:nvPr/>
        </p:nvSpPr>
        <p:spPr>
          <a:xfrm>
            <a:off x="5717500" y="1160825"/>
            <a:ext cx="3342300" cy="247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8"/>
          <p:cNvPicPr preferRelativeResize="0"/>
          <p:nvPr/>
        </p:nvPicPr>
        <p:blipFill>
          <a:blip r:embed="rId4">
            <a:alphaModFix/>
          </a:blip>
          <a:stretch>
            <a:fillRect/>
          </a:stretch>
        </p:blipFill>
        <p:spPr>
          <a:xfrm>
            <a:off x="5819300" y="1160875"/>
            <a:ext cx="3222900" cy="2474600"/>
          </a:xfrm>
          <a:prstGeom prst="rect">
            <a:avLst/>
          </a:prstGeom>
          <a:noFill/>
          <a:ln>
            <a:noFill/>
          </a:ln>
        </p:spPr>
      </p:pic>
      <p:sp>
        <p:nvSpPr>
          <p:cNvPr id="92" name="Google Shape;92;p18"/>
          <p:cNvSpPr txBox="1"/>
          <p:nvPr/>
        </p:nvSpPr>
        <p:spPr>
          <a:xfrm>
            <a:off x="6204175" y="3819125"/>
            <a:ext cx="25665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Damages Due to Cyber Crime in millions</a:t>
            </a:r>
            <a:endParaRPr sz="17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Virus and Worms</a:t>
            </a:r>
            <a:endParaRPr/>
          </a:p>
        </p:txBody>
      </p:sp>
      <p:sp>
        <p:nvSpPr>
          <p:cNvPr id="98" name="Google Shape;98;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Virus</a:t>
            </a:r>
            <a:endParaRPr/>
          </a:p>
          <a:p>
            <a:pPr indent="0" lvl="0" marL="0" rtl="0" algn="l">
              <a:spcBef>
                <a:spcPts val="1600"/>
              </a:spcBef>
              <a:spcAft>
                <a:spcPts val="1600"/>
              </a:spcAft>
              <a:buNone/>
            </a:pPr>
            <a:r>
              <a:rPr lang="en"/>
              <a:t>A </a:t>
            </a:r>
            <a:r>
              <a:rPr lang="en"/>
              <a:t>computer virus is a type of malicious code or program written to alter the way a computer operates and is designed to spread from one computer to another. Virus has the potential to cause unexpected or damaging effects, such as harming the system software by corrupting or destroying data.</a:t>
            </a:r>
            <a:endParaRPr/>
          </a:p>
        </p:txBody>
      </p:sp>
      <p:sp>
        <p:nvSpPr>
          <p:cNvPr id="99" name="Google Shape;99;p19"/>
          <p:cNvSpPr txBox="1"/>
          <p:nvPr/>
        </p:nvSpPr>
        <p:spPr>
          <a:xfrm>
            <a:off x="4572000" y="1017725"/>
            <a:ext cx="3822000" cy="3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Worms</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lnSpc>
                <a:spcPct val="115000"/>
              </a:lnSpc>
              <a:spcBef>
                <a:spcPts val="0"/>
              </a:spcBef>
              <a:spcAft>
                <a:spcPts val="0"/>
              </a:spcAft>
              <a:buNone/>
            </a:pPr>
            <a:r>
              <a:rPr lang="en" sz="1800">
                <a:solidFill>
                  <a:schemeClr val="lt2"/>
                </a:solidFill>
              </a:rPr>
              <a:t>A computer worm is a type of malware that spreads copies of itself from computer to computer. A worm can replicate itself without any human interaction, and it does not need to attach itself to a software program in order to cause damage.</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Ransomware</a:t>
            </a:r>
            <a:endParaRPr/>
          </a:p>
        </p:txBody>
      </p:sp>
      <p:sp>
        <p:nvSpPr>
          <p:cNvPr id="105" name="Google Shape;105;p20"/>
          <p:cNvSpPr txBox="1"/>
          <p:nvPr>
            <p:ph idx="1" type="body"/>
          </p:nvPr>
        </p:nvSpPr>
        <p:spPr>
          <a:xfrm>
            <a:off x="311700" y="1152475"/>
            <a:ext cx="4260300" cy="169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Ransomware is a form of malware that encrypts a victim's files. The attacker then demands a ransom from the victim to restore access to the data upon payment. </a:t>
            </a:r>
            <a:endParaRPr/>
          </a:p>
        </p:txBody>
      </p:sp>
      <p:sp>
        <p:nvSpPr>
          <p:cNvPr id="106" name="Google Shape;106;p20"/>
          <p:cNvSpPr/>
          <p:nvPr/>
        </p:nvSpPr>
        <p:spPr>
          <a:xfrm>
            <a:off x="4680825" y="1152475"/>
            <a:ext cx="4387500" cy="3337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0"/>
          <p:cNvPicPr preferRelativeResize="0"/>
          <p:nvPr/>
        </p:nvPicPr>
        <p:blipFill>
          <a:blip r:embed="rId3">
            <a:alphaModFix/>
          </a:blip>
          <a:stretch>
            <a:fillRect/>
          </a:stretch>
        </p:blipFill>
        <p:spPr>
          <a:xfrm>
            <a:off x="4743550" y="1228525"/>
            <a:ext cx="4260300" cy="3045574"/>
          </a:xfrm>
          <a:prstGeom prst="rect">
            <a:avLst/>
          </a:prstGeom>
          <a:noFill/>
          <a:ln>
            <a:noFill/>
          </a:ln>
        </p:spPr>
      </p:pic>
      <p:pic>
        <p:nvPicPr>
          <p:cNvPr id="108" name="Google Shape;108;p20"/>
          <p:cNvPicPr preferRelativeResize="0"/>
          <p:nvPr/>
        </p:nvPicPr>
        <p:blipFill>
          <a:blip r:embed="rId4">
            <a:alphaModFix/>
          </a:blip>
          <a:stretch>
            <a:fillRect/>
          </a:stretch>
        </p:blipFill>
        <p:spPr>
          <a:xfrm>
            <a:off x="1172850" y="2848975"/>
            <a:ext cx="2089666" cy="198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Trojans and Spyware</a:t>
            </a:r>
            <a:endParaRPr/>
          </a:p>
        </p:txBody>
      </p:sp>
      <p:sp>
        <p:nvSpPr>
          <p:cNvPr id="114" name="Google Shape;114;p21"/>
          <p:cNvSpPr txBox="1"/>
          <p:nvPr>
            <p:ph idx="1" type="body"/>
          </p:nvPr>
        </p:nvSpPr>
        <p:spPr>
          <a:xfrm>
            <a:off x="311700" y="1152475"/>
            <a:ext cx="3994500" cy="28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Trojans</a:t>
            </a:r>
            <a:endParaRPr/>
          </a:p>
          <a:p>
            <a:pPr indent="0" lvl="0" marL="0" rtl="0" algn="l">
              <a:spcBef>
                <a:spcPts val="1600"/>
              </a:spcBef>
              <a:spcAft>
                <a:spcPts val="1600"/>
              </a:spcAft>
              <a:buNone/>
            </a:pPr>
            <a:r>
              <a:rPr lang="en"/>
              <a:t>A Trojan horse, or Trojan, is a type of malicious code or software that looks legitimate but can take control of your computer. A Trojan is designed to damage, disrupt, steal, or in general inflict some other harmful action on your data or network.</a:t>
            </a:r>
            <a:endParaRPr/>
          </a:p>
        </p:txBody>
      </p:sp>
      <p:sp>
        <p:nvSpPr>
          <p:cNvPr id="115" name="Google Shape;115;p21"/>
          <p:cNvSpPr txBox="1"/>
          <p:nvPr>
            <p:ph idx="1" type="body"/>
          </p:nvPr>
        </p:nvSpPr>
        <p:spPr>
          <a:xfrm>
            <a:off x="4306200" y="1152475"/>
            <a:ext cx="4260300" cy="184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Spyware</a:t>
            </a:r>
            <a:endParaRPr/>
          </a:p>
          <a:p>
            <a:pPr indent="0" lvl="0" marL="0" rtl="0" algn="l">
              <a:spcBef>
                <a:spcPts val="1600"/>
              </a:spcBef>
              <a:spcAft>
                <a:spcPts val="0"/>
              </a:spcAft>
              <a:buNone/>
            </a:pPr>
            <a:r>
              <a:rPr lang="en"/>
              <a:t>Spyware is unwanted software that infiltrates your computing device without your knowledge, stealing your internet usage data and sensitive information.</a:t>
            </a:r>
            <a:endParaRPr/>
          </a:p>
          <a:p>
            <a:pPr indent="0" lvl="0" marL="0" rtl="0" algn="l">
              <a:spcBef>
                <a:spcPts val="160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6494100" y="2995375"/>
            <a:ext cx="2072401" cy="2091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