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63" r:id="rId5"/>
    <p:sldId id="257" r:id="rId6"/>
    <p:sldId id="258" r:id="rId7"/>
    <p:sldId id="259" r:id="rId8"/>
    <p:sldId id="260" r:id="rId9"/>
    <p:sldId id="261" r:id="rId10"/>
    <p:sldId id="262" r:id="rId11"/>
    <p:sldId id="264" r:id="rId12"/>
    <p:sldId id="266" r:id="rId13"/>
    <p:sldId id="267" r:id="rId14"/>
    <p:sldId id="26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6B13-1530-5C6E-60DC-A5E2871FF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E18E3C-50AF-2286-88D6-0EEB397CD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EDA1C-0B7A-A7A0-604B-D884178DD3F7}"/>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5" name="Footer Placeholder 4">
            <a:extLst>
              <a:ext uri="{FF2B5EF4-FFF2-40B4-BE49-F238E27FC236}">
                <a16:creationId xmlns:a16="http://schemas.microsoft.com/office/drawing/2014/main" id="{8CB3E2CE-0D34-022E-4AEF-CC5749FF0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1EEA1-3A45-785C-9E29-860DE5DA80FD}"/>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40497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2706-E5B4-6C5F-34FA-19E96183A4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20F19-E029-B1C5-8CB8-CAEAD2815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CA268-7FB0-3979-5C0A-334FD8E77621}"/>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5" name="Footer Placeholder 4">
            <a:extLst>
              <a:ext uri="{FF2B5EF4-FFF2-40B4-BE49-F238E27FC236}">
                <a16:creationId xmlns:a16="http://schemas.microsoft.com/office/drawing/2014/main" id="{909CF61A-A98B-086D-CE56-EE3A55EB8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08C07-4A50-1593-19A3-1ADCA093D1C2}"/>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426240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4849F-2E81-3A6B-0DF4-AE0D21CD95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63046-1670-4003-934D-B67AB4802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DA697-A056-3A12-2039-4C77E94FCE29}"/>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5" name="Footer Placeholder 4">
            <a:extLst>
              <a:ext uri="{FF2B5EF4-FFF2-40B4-BE49-F238E27FC236}">
                <a16:creationId xmlns:a16="http://schemas.microsoft.com/office/drawing/2014/main" id="{675137D1-89F3-6562-FC65-8E3A320EB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A5724-B65C-AD04-B118-D6C877ABFED3}"/>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83751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DC8C-4897-AFD2-DA2A-BD9EA032D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B9662-B76C-B9E0-1780-FF5916A584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F0CDC-6115-5D0E-0781-F35318B1CCAD}"/>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5" name="Footer Placeholder 4">
            <a:extLst>
              <a:ext uri="{FF2B5EF4-FFF2-40B4-BE49-F238E27FC236}">
                <a16:creationId xmlns:a16="http://schemas.microsoft.com/office/drawing/2014/main" id="{6C431060-661A-B1FA-8E8C-78960CAD1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A501D-C2D4-84CB-28F6-D99F9F99A290}"/>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275872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38D5-FF81-64BE-D252-0CFDBBD21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2123A-6057-ACAA-1AE5-0C77E3BEB5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854D9-DC6A-5364-68A4-25545B074A68}"/>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5" name="Footer Placeholder 4">
            <a:extLst>
              <a:ext uri="{FF2B5EF4-FFF2-40B4-BE49-F238E27FC236}">
                <a16:creationId xmlns:a16="http://schemas.microsoft.com/office/drawing/2014/main" id="{D45C63D0-2A6E-EB71-D081-A95F7E30A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8735C-5D6E-6141-3642-C413201FBB76}"/>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52554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8CD4-D406-3BC1-E240-BF572E67A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D36EE-A686-AD84-73C8-BFD42E92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83034F-026C-F686-BB8A-641BF27CB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2FD59-2DB7-5D11-8C4C-D60D4E840D79}"/>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6" name="Footer Placeholder 5">
            <a:extLst>
              <a:ext uri="{FF2B5EF4-FFF2-40B4-BE49-F238E27FC236}">
                <a16:creationId xmlns:a16="http://schemas.microsoft.com/office/drawing/2014/main" id="{2A9A6E7B-DF21-BD79-9CE0-8B87D5D9E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1937-78FB-79B3-40B6-2F59CDAF379D}"/>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28584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6C35-D78F-5BB3-59EE-7E3FB287D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7CD3BB-8C54-6CA5-2E2D-EACF71F58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887A7-8A5A-E839-CEE7-A5C13257E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6CC57-9882-A116-F5B6-DA9B3C4E8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0636B-80CA-A7D8-B346-5FBEFAC4D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4ECA47-C2E3-9B81-1038-FDCA42AEAB89}"/>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8" name="Footer Placeholder 7">
            <a:extLst>
              <a:ext uri="{FF2B5EF4-FFF2-40B4-BE49-F238E27FC236}">
                <a16:creationId xmlns:a16="http://schemas.microsoft.com/office/drawing/2014/main" id="{9BFFE4A3-0D19-27D7-B28E-313BE57EF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3211C-24DF-8AAE-D6D1-D69CFADE3349}"/>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85407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B482-6B74-B222-DBA5-0C51FCC3F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1874B6-4ED0-4832-CB20-C858814E68AB}"/>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4" name="Footer Placeholder 3">
            <a:extLst>
              <a:ext uri="{FF2B5EF4-FFF2-40B4-BE49-F238E27FC236}">
                <a16:creationId xmlns:a16="http://schemas.microsoft.com/office/drawing/2014/main" id="{C2ACAAB9-99E5-9676-2A15-B1DD7D8EF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9B0527-562E-0610-8543-B0B8FB91FC00}"/>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327358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5B094-8CD1-E328-00A3-266BDBDABDBD}"/>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3" name="Footer Placeholder 2">
            <a:extLst>
              <a:ext uri="{FF2B5EF4-FFF2-40B4-BE49-F238E27FC236}">
                <a16:creationId xmlns:a16="http://schemas.microsoft.com/office/drawing/2014/main" id="{190BD80E-01E6-8578-AC70-79428119F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ADFB-E79D-EAC1-6DCF-20F421BCE675}"/>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183656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110E-CACE-B306-7752-963B58A8B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8AA420-BC44-D2DE-98E5-22892CA8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3DAD4B-1CDB-6659-24F7-F4A3BFE37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249F6-B961-6572-EC71-844BB0C5FAE2}"/>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6" name="Footer Placeholder 5">
            <a:extLst>
              <a:ext uri="{FF2B5EF4-FFF2-40B4-BE49-F238E27FC236}">
                <a16:creationId xmlns:a16="http://schemas.microsoft.com/office/drawing/2014/main" id="{ABC4E51B-6F7F-1914-C72C-03B8F50DD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313EC-CB72-A3C8-E912-4FDE5C45354E}"/>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385094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0DF6-1D45-A8A0-59B7-33FFA94EE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71272-85C5-5469-AF62-EB038852C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7451B4-E9A6-88DE-F49F-3A05F676D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F5D7-97B1-5C20-3387-0BB166893FCF}"/>
              </a:ext>
            </a:extLst>
          </p:cNvPr>
          <p:cNvSpPr>
            <a:spLocks noGrp="1"/>
          </p:cNvSpPr>
          <p:nvPr>
            <p:ph type="dt" sz="half" idx="10"/>
          </p:nvPr>
        </p:nvSpPr>
        <p:spPr/>
        <p:txBody>
          <a:bodyPr/>
          <a:lstStyle/>
          <a:p>
            <a:fld id="{0E9362C3-DD7B-422A-9BF4-6743C7344A6B}" type="datetimeFigureOut">
              <a:rPr lang="en-US" smtClean="0"/>
              <a:t>3/19/2024</a:t>
            </a:fld>
            <a:endParaRPr lang="en-US"/>
          </a:p>
        </p:txBody>
      </p:sp>
      <p:sp>
        <p:nvSpPr>
          <p:cNvPr id="6" name="Footer Placeholder 5">
            <a:extLst>
              <a:ext uri="{FF2B5EF4-FFF2-40B4-BE49-F238E27FC236}">
                <a16:creationId xmlns:a16="http://schemas.microsoft.com/office/drawing/2014/main" id="{1FD3ACD9-1484-A29A-6F10-2D15E6AB7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7543C-6254-DB79-ED56-3395043978D8}"/>
              </a:ext>
            </a:extLst>
          </p:cNvPr>
          <p:cNvSpPr>
            <a:spLocks noGrp="1"/>
          </p:cNvSpPr>
          <p:nvPr>
            <p:ph type="sldNum" sz="quarter" idx="12"/>
          </p:nvPr>
        </p:nvSpPr>
        <p:spPr/>
        <p:txBody>
          <a:bodyPr/>
          <a:lstStyle/>
          <a:p>
            <a:fld id="{6D0A925F-28F9-46DD-AB68-061316D5DACF}" type="slidenum">
              <a:rPr lang="en-US" smtClean="0"/>
              <a:t>‹#›</a:t>
            </a:fld>
            <a:endParaRPr lang="en-US"/>
          </a:p>
        </p:txBody>
      </p:sp>
    </p:spTree>
    <p:extLst>
      <p:ext uri="{BB962C8B-B14F-4D97-AF65-F5344CB8AC3E}">
        <p14:creationId xmlns:p14="http://schemas.microsoft.com/office/powerpoint/2010/main" val="128022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799CF-E369-2D5E-998F-0E546CB87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20E39-5E3C-07DB-6AF5-177FD0BFD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E5952-B2B4-5783-9999-8A3571C2A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362C3-DD7B-422A-9BF4-6743C7344A6B}" type="datetimeFigureOut">
              <a:rPr lang="en-US" smtClean="0"/>
              <a:t>3/19/2024</a:t>
            </a:fld>
            <a:endParaRPr lang="en-US"/>
          </a:p>
        </p:txBody>
      </p:sp>
      <p:sp>
        <p:nvSpPr>
          <p:cNvPr id="5" name="Footer Placeholder 4">
            <a:extLst>
              <a:ext uri="{FF2B5EF4-FFF2-40B4-BE49-F238E27FC236}">
                <a16:creationId xmlns:a16="http://schemas.microsoft.com/office/drawing/2014/main" id="{B6AA156C-23D4-F280-BC66-3A93C44B7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2EAFDF-63CE-E434-73D2-5818F7479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0A925F-28F9-46DD-AB68-061316D5DACF}" type="slidenum">
              <a:rPr lang="en-US" smtClean="0"/>
              <a:t>‹#›</a:t>
            </a:fld>
            <a:endParaRPr lang="en-US"/>
          </a:p>
        </p:txBody>
      </p:sp>
    </p:spTree>
    <p:extLst>
      <p:ext uri="{BB962C8B-B14F-4D97-AF65-F5344CB8AC3E}">
        <p14:creationId xmlns:p14="http://schemas.microsoft.com/office/powerpoint/2010/main" val="2466904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92CEA6-AABC-3879-C7FD-09C83DBC2F77}"/>
              </a:ext>
            </a:extLst>
          </p:cNvPr>
          <p:cNvPicPr>
            <a:picLocks noChangeAspect="1"/>
          </p:cNvPicPr>
          <p:nvPr/>
        </p:nvPicPr>
        <p:blipFill>
          <a:blip r:embed="rId2"/>
          <a:stretch>
            <a:fillRect/>
          </a:stretch>
        </p:blipFill>
        <p:spPr>
          <a:xfrm>
            <a:off x="1884153" y="859651"/>
            <a:ext cx="8233913" cy="4475209"/>
          </a:xfrm>
          <a:prstGeom prst="rect">
            <a:avLst/>
          </a:prstGeom>
        </p:spPr>
      </p:pic>
      <p:sp>
        <p:nvSpPr>
          <p:cNvPr id="6" name="TextBox 5">
            <a:extLst>
              <a:ext uri="{FF2B5EF4-FFF2-40B4-BE49-F238E27FC236}">
                <a16:creationId xmlns:a16="http://schemas.microsoft.com/office/drawing/2014/main" id="{62CE0932-DB08-6308-C412-CACDB964F71C}"/>
              </a:ext>
            </a:extLst>
          </p:cNvPr>
          <p:cNvSpPr txBox="1"/>
          <p:nvPr/>
        </p:nvSpPr>
        <p:spPr>
          <a:xfrm>
            <a:off x="258792" y="164283"/>
            <a:ext cx="11309231" cy="461665"/>
          </a:xfrm>
          <a:prstGeom prst="rect">
            <a:avLst/>
          </a:prstGeom>
          <a:noFill/>
        </p:spPr>
        <p:txBody>
          <a:bodyPr wrap="square" rtlCol="0">
            <a:spAutoFit/>
          </a:bodyPr>
          <a:lstStyle/>
          <a:p>
            <a:pPr algn="ctr"/>
            <a:r>
              <a:rPr lang="en-US" sz="2400" b="1" dirty="0"/>
              <a:t>The Ventilation Analysis Program </a:t>
            </a:r>
            <a:r>
              <a:rPr lang="en-US" sz="2400" dirty="0"/>
              <a:t>First Published 3/19/2024, RPT</a:t>
            </a:r>
          </a:p>
        </p:txBody>
      </p:sp>
    </p:spTree>
    <p:extLst>
      <p:ext uri="{BB962C8B-B14F-4D97-AF65-F5344CB8AC3E}">
        <p14:creationId xmlns:p14="http://schemas.microsoft.com/office/powerpoint/2010/main" val="116705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D66C-65C0-FC9A-8D0B-B3D974975E58}"/>
              </a:ext>
            </a:extLst>
          </p:cNvPr>
          <p:cNvSpPr txBox="1"/>
          <p:nvPr/>
        </p:nvSpPr>
        <p:spPr>
          <a:xfrm>
            <a:off x="6096000" y="689080"/>
            <a:ext cx="4721525" cy="2462213"/>
          </a:xfrm>
          <a:prstGeom prst="rect">
            <a:avLst/>
          </a:prstGeom>
          <a:noFill/>
        </p:spPr>
        <p:txBody>
          <a:bodyPr wrap="square" rtlCol="0">
            <a:spAutoFit/>
          </a:bodyPr>
          <a:lstStyle/>
          <a:p>
            <a:r>
              <a:rPr lang="en-US" sz="1100" dirty="0">
                <a:latin typeface="Consolas" panose="020B0609020204030204" pitchFamily="49" charset="0"/>
              </a:rPr>
              <a:t>One handy thing when creating a class structure in python is to implement a __str__() and/or __</a:t>
            </a:r>
            <a:r>
              <a:rPr lang="en-US" sz="1100" dirty="0" err="1">
                <a:latin typeface="Consolas" panose="020B0609020204030204" pitchFamily="49" charset="0"/>
              </a:rPr>
              <a:t>repr</a:t>
            </a:r>
            <a:r>
              <a:rPr lang="en-US" sz="1100" dirty="0">
                <a:latin typeface="Consolas" panose="020B0609020204030204" pitchFamily="49" charset="0"/>
              </a:rPr>
              <a:t>__() method.</a:t>
            </a:r>
          </a:p>
          <a:p>
            <a:endParaRPr lang="en-US" sz="1100" dirty="0">
              <a:latin typeface="Consolas" panose="020B0609020204030204" pitchFamily="49" charset="0"/>
              <a:cs typeface="Arial" panose="020B0604020202020204" pitchFamily="34" charset="0"/>
            </a:endParaRPr>
          </a:p>
          <a:p>
            <a:r>
              <a:rPr lang="en-US" sz="1100" dirty="0">
                <a:latin typeface="Consolas" panose="020B0609020204030204" pitchFamily="49" charset="0"/>
                <a:cs typeface="Arial" panose="020B0604020202020204" pitchFamily="34" charset="0"/>
              </a:rPr>
              <a:t>When you check a class object in the console, by default it just tells you the object type and location in memory which isn’t super informative:</a:t>
            </a:r>
          </a:p>
          <a:p>
            <a:endParaRPr lang="en-US" sz="1100" dirty="0">
              <a:latin typeface="Consolas" panose="020B0609020204030204" pitchFamily="49" charset="0"/>
              <a:cs typeface="Arial" panose="020B0604020202020204" pitchFamily="34" charset="0"/>
            </a:endParaRPr>
          </a:p>
          <a:p>
            <a:endParaRPr lang="en-US" sz="1100" dirty="0">
              <a:latin typeface="Consolas" panose="020B0609020204030204" pitchFamily="49" charset="0"/>
              <a:cs typeface="Arial" panose="020B0604020202020204" pitchFamily="34" charset="0"/>
            </a:endParaRPr>
          </a:p>
          <a:p>
            <a:endParaRPr lang="en-US" sz="1100" dirty="0">
              <a:latin typeface="Consolas" panose="020B0609020204030204" pitchFamily="49" charset="0"/>
              <a:cs typeface="Arial" panose="020B0604020202020204" pitchFamily="34" charset="0"/>
            </a:endParaRPr>
          </a:p>
          <a:p>
            <a:endParaRPr lang="en-US" sz="1100" dirty="0">
              <a:latin typeface="Consolas" panose="020B0609020204030204" pitchFamily="49" charset="0"/>
              <a:cs typeface="Arial" panose="020B0604020202020204" pitchFamily="34" charset="0"/>
            </a:endParaRPr>
          </a:p>
          <a:p>
            <a:endParaRPr lang="en-US" sz="1100" dirty="0">
              <a:latin typeface="Consolas" panose="020B0609020204030204" pitchFamily="49" charset="0"/>
              <a:cs typeface="Arial" panose="020B0604020202020204" pitchFamily="34" charset="0"/>
            </a:endParaRPr>
          </a:p>
          <a:p>
            <a:r>
              <a:rPr lang="en-US" sz="1100" dirty="0">
                <a:latin typeface="Consolas" panose="020B0609020204030204" pitchFamily="49" charset="0"/>
                <a:cs typeface="Arial" panose="020B0604020202020204" pitchFamily="34" charset="0"/>
              </a:rPr>
              <a:t>Defining a __</a:t>
            </a:r>
            <a:r>
              <a:rPr lang="en-US" sz="1100" dirty="0" err="1">
                <a:latin typeface="Consolas" panose="020B0609020204030204" pitchFamily="49" charset="0"/>
                <a:cs typeface="Arial" panose="020B0604020202020204" pitchFamily="34" charset="0"/>
              </a:rPr>
              <a:t>repr</a:t>
            </a:r>
            <a:r>
              <a:rPr lang="en-US" sz="1100" dirty="0">
                <a:latin typeface="Consolas" panose="020B0609020204030204" pitchFamily="49" charset="0"/>
                <a:cs typeface="Arial" panose="020B0604020202020204" pitchFamily="34" charset="0"/>
              </a:rPr>
              <a:t>__() function will let the console print whatever you want when the object is examined:</a:t>
            </a:r>
          </a:p>
          <a:p>
            <a:endParaRPr lang="en-US" sz="11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BDD9410-10EF-D606-2401-7B4CA6FDB8B5}"/>
              </a:ext>
            </a:extLst>
          </p:cNvPr>
          <p:cNvSpPr txBox="1"/>
          <p:nvPr/>
        </p:nvSpPr>
        <p:spPr>
          <a:xfrm>
            <a:off x="6096000" y="129262"/>
            <a:ext cx="6083655" cy="369332"/>
          </a:xfrm>
          <a:prstGeom prst="rect">
            <a:avLst/>
          </a:prstGeom>
          <a:noFill/>
        </p:spPr>
        <p:txBody>
          <a:bodyPr wrap="square" rtlCol="0">
            <a:spAutoFit/>
          </a:bodyPr>
          <a:lstStyle/>
          <a:p>
            <a:r>
              <a:rPr lang="en-US" b="1" dirty="0" err="1">
                <a:latin typeface="Consolas" panose="020B0609020204030204" pitchFamily="49" charset="0"/>
              </a:rPr>
              <a:t>Vent_Analysis</a:t>
            </a:r>
            <a:r>
              <a:rPr lang="en-US" b="1" dirty="0">
                <a:latin typeface="Consolas" panose="020B0609020204030204" pitchFamily="49" charset="0"/>
              </a:rPr>
              <a:t> Methods:</a:t>
            </a:r>
            <a:endParaRPr lang="en-US"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7A56932-ABE5-9E4A-9835-C63092365EDF}"/>
              </a:ext>
            </a:extLst>
          </p:cNvPr>
          <p:cNvPicPr>
            <a:picLocks noChangeAspect="1"/>
          </p:cNvPicPr>
          <p:nvPr/>
        </p:nvPicPr>
        <p:blipFill>
          <a:blip r:embed="rId2"/>
          <a:stretch>
            <a:fillRect/>
          </a:stretch>
        </p:blipFill>
        <p:spPr>
          <a:xfrm>
            <a:off x="0" y="0"/>
            <a:ext cx="4936357" cy="5047536"/>
          </a:xfrm>
          <a:prstGeom prst="rect">
            <a:avLst/>
          </a:prstGeom>
        </p:spPr>
      </p:pic>
      <p:pic>
        <p:nvPicPr>
          <p:cNvPr id="12" name="Picture 11">
            <a:extLst>
              <a:ext uri="{FF2B5EF4-FFF2-40B4-BE49-F238E27FC236}">
                <a16:creationId xmlns:a16="http://schemas.microsoft.com/office/drawing/2014/main" id="{96F354B0-9AD6-E268-C2E9-C4A4BCAAB89F}"/>
              </a:ext>
            </a:extLst>
          </p:cNvPr>
          <p:cNvPicPr>
            <a:picLocks noChangeAspect="1"/>
          </p:cNvPicPr>
          <p:nvPr/>
        </p:nvPicPr>
        <p:blipFill>
          <a:blip r:embed="rId3"/>
          <a:stretch>
            <a:fillRect/>
          </a:stretch>
        </p:blipFill>
        <p:spPr>
          <a:xfrm>
            <a:off x="0" y="5165654"/>
            <a:ext cx="4936357" cy="510369"/>
          </a:xfrm>
          <a:prstGeom prst="rect">
            <a:avLst/>
          </a:prstGeom>
        </p:spPr>
      </p:pic>
      <p:grpSp>
        <p:nvGrpSpPr>
          <p:cNvPr id="17" name="Group 16">
            <a:extLst>
              <a:ext uri="{FF2B5EF4-FFF2-40B4-BE49-F238E27FC236}">
                <a16:creationId xmlns:a16="http://schemas.microsoft.com/office/drawing/2014/main" id="{97B13293-728B-EF63-604C-3BF9D947AE4E}"/>
              </a:ext>
            </a:extLst>
          </p:cNvPr>
          <p:cNvGrpSpPr/>
          <p:nvPr/>
        </p:nvGrpSpPr>
        <p:grpSpPr>
          <a:xfrm>
            <a:off x="6096000" y="1833644"/>
            <a:ext cx="4178061" cy="586066"/>
            <a:chOff x="6095999" y="3001992"/>
            <a:chExt cx="4644719" cy="651525"/>
          </a:xfrm>
        </p:grpSpPr>
        <p:pic>
          <p:nvPicPr>
            <p:cNvPr id="14" name="Picture 13">
              <a:extLst>
                <a:ext uri="{FF2B5EF4-FFF2-40B4-BE49-F238E27FC236}">
                  <a16:creationId xmlns:a16="http://schemas.microsoft.com/office/drawing/2014/main" id="{5DA31573-A787-5621-4252-3358EBD772B1}"/>
                </a:ext>
              </a:extLst>
            </p:cNvPr>
            <p:cNvPicPr>
              <a:picLocks noChangeAspect="1"/>
            </p:cNvPicPr>
            <p:nvPr/>
          </p:nvPicPr>
          <p:blipFill>
            <a:blip r:embed="rId4"/>
            <a:stretch>
              <a:fillRect/>
            </a:stretch>
          </p:blipFill>
          <p:spPr>
            <a:xfrm>
              <a:off x="6095999" y="3204480"/>
              <a:ext cx="4644719" cy="449037"/>
            </a:xfrm>
            <a:prstGeom prst="rect">
              <a:avLst/>
            </a:prstGeom>
          </p:spPr>
        </p:pic>
        <p:pic>
          <p:nvPicPr>
            <p:cNvPr id="16" name="Picture 15">
              <a:extLst>
                <a:ext uri="{FF2B5EF4-FFF2-40B4-BE49-F238E27FC236}">
                  <a16:creationId xmlns:a16="http://schemas.microsoft.com/office/drawing/2014/main" id="{D828FEAA-A0DC-703A-26D7-6EE6E4FDD30F}"/>
                </a:ext>
              </a:extLst>
            </p:cNvPr>
            <p:cNvPicPr>
              <a:picLocks noChangeAspect="1"/>
            </p:cNvPicPr>
            <p:nvPr/>
          </p:nvPicPr>
          <p:blipFill>
            <a:blip r:embed="rId5"/>
            <a:stretch>
              <a:fillRect/>
            </a:stretch>
          </p:blipFill>
          <p:spPr>
            <a:xfrm>
              <a:off x="6095999" y="3001992"/>
              <a:ext cx="2409948" cy="189547"/>
            </a:xfrm>
            <a:prstGeom prst="rect">
              <a:avLst/>
            </a:prstGeom>
          </p:spPr>
        </p:pic>
      </p:grpSp>
      <p:pic>
        <p:nvPicPr>
          <p:cNvPr id="19" name="Picture 18">
            <a:extLst>
              <a:ext uri="{FF2B5EF4-FFF2-40B4-BE49-F238E27FC236}">
                <a16:creationId xmlns:a16="http://schemas.microsoft.com/office/drawing/2014/main" id="{4F3B237A-D8DE-69A0-5706-753DC76211EA}"/>
              </a:ext>
            </a:extLst>
          </p:cNvPr>
          <p:cNvPicPr>
            <a:picLocks noChangeAspect="1"/>
          </p:cNvPicPr>
          <p:nvPr/>
        </p:nvPicPr>
        <p:blipFill>
          <a:blip r:embed="rId6"/>
          <a:stretch>
            <a:fillRect/>
          </a:stretch>
        </p:blipFill>
        <p:spPr>
          <a:xfrm>
            <a:off x="6096000" y="3316760"/>
            <a:ext cx="2737449" cy="3144098"/>
          </a:xfrm>
          <a:prstGeom prst="rect">
            <a:avLst/>
          </a:prstGeom>
        </p:spPr>
      </p:pic>
    </p:spTree>
    <p:extLst>
      <p:ext uri="{BB962C8B-B14F-4D97-AF65-F5344CB8AC3E}">
        <p14:creationId xmlns:p14="http://schemas.microsoft.com/office/powerpoint/2010/main" val="254718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F529AD-7FED-3341-68DF-8C2AE37A7AEA}"/>
              </a:ext>
            </a:extLst>
          </p:cNvPr>
          <p:cNvPicPr>
            <a:picLocks noChangeAspect="1"/>
          </p:cNvPicPr>
          <p:nvPr/>
        </p:nvPicPr>
        <p:blipFill>
          <a:blip r:embed="rId2"/>
          <a:stretch>
            <a:fillRect/>
          </a:stretch>
        </p:blipFill>
        <p:spPr>
          <a:xfrm>
            <a:off x="0" y="9047"/>
            <a:ext cx="7392432" cy="6839905"/>
          </a:xfrm>
          <a:prstGeom prst="rect">
            <a:avLst/>
          </a:prstGeom>
        </p:spPr>
      </p:pic>
      <p:sp>
        <p:nvSpPr>
          <p:cNvPr id="4" name="TextBox 3">
            <a:extLst>
              <a:ext uri="{FF2B5EF4-FFF2-40B4-BE49-F238E27FC236}">
                <a16:creationId xmlns:a16="http://schemas.microsoft.com/office/drawing/2014/main" id="{5D9D2886-EA84-A0A3-28BF-B1FC9892924D}"/>
              </a:ext>
            </a:extLst>
          </p:cNvPr>
          <p:cNvSpPr txBox="1"/>
          <p:nvPr/>
        </p:nvSpPr>
        <p:spPr>
          <a:xfrm>
            <a:off x="7409279" y="495152"/>
            <a:ext cx="4721525" cy="5262979"/>
          </a:xfrm>
          <a:prstGeom prst="rect">
            <a:avLst/>
          </a:prstGeom>
          <a:noFill/>
        </p:spPr>
        <p:txBody>
          <a:bodyPr wrap="square" rtlCol="0">
            <a:spAutoFit/>
          </a:bodyPr>
          <a:lstStyle/>
          <a:p>
            <a:r>
              <a:rPr lang="en-US" sz="1400" dirty="0">
                <a:latin typeface="Consolas" panose="020B0609020204030204" pitchFamily="49" charset="0"/>
              </a:rPr>
              <a:t>These function are not a part of the </a:t>
            </a:r>
            <a:r>
              <a:rPr lang="en-US" sz="1400" dirty="0" err="1">
                <a:latin typeface="Consolas" panose="020B0609020204030204" pitchFamily="49" charset="0"/>
              </a:rPr>
              <a:t>Vent_Analysis</a:t>
            </a:r>
            <a:r>
              <a:rPr lang="en-US" sz="1400" dirty="0">
                <a:latin typeface="Consolas" panose="020B0609020204030204" pitchFamily="49" charset="0"/>
              </a:rPr>
              <a:t> class structure. They’re just helpers mainly for the __main__() script which follows and generally just help simplify the GUI code.</a:t>
            </a:r>
          </a:p>
          <a:p>
            <a:endParaRPr lang="en-US" sz="1400" dirty="0">
              <a:latin typeface="Consolas" panose="020B0609020204030204" pitchFamily="49"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arrayToImage</a:t>
            </a:r>
            <a:r>
              <a:rPr lang="en-US" sz="1400" dirty="0">
                <a:latin typeface="Consolas" panose="020B0609020204030204" pitchFamily="49" charset="0"/>
                <a:cs typeface="Arial" panose="020B0604020202020204" pitchFamily="34" charset="0"/>
              </a:rPr>
              <a:t>():</a:t>
            </a:r>
          </a:p>
          <a:p>
            <a:r>
              <a:rPr lang="en-US" sz="1400" dirty="0">
                <a:latin typeface="Consolas" panose="020B0609020204030204" pitchFamily="49" charset="0"/>
                <a:cs typeface="Arial" panose="020B0604020202020204" pitchFamily="34" charset="0"/>
              </a:rPr>
              <a:t>Converts a 2D </a:t>
            </a:r>
            <a:r>
              <a:rPr lang="en-US" sz="1400" dirty="0" err="1">
                <a:latin typeface="Consolas" panose="020B0609020204030204" pitchFamily="49" charset="0"/>
                <a:cs typeface="Arial" panose="020B0604020202020204" pitchFamily="34" charset="0"/>
              </a:rPr>
              <a:t>numpy</a:t>
            </a:r>
            <a:r>
              <a:rPr lang="en-US" sz="1400" dirty="0">
                <a:latin typeface="Consolas" panose="020B0609020204030204" pitchFamily="49" charset="0"/>
                <a:cs typeface="Arial" panose="020B0604020202020204" pitchFamily="34" charset="0"/>
              </a:rPr>
              <a:t> array to an image object for display in the GUI</a:t>
            </a:r>
          </a:p>
          <a:p>
            <a:endParaRPr lang="en-US" sz="1400" dirty="0">
              <a:latin typeface="Consolas" panose="020B0609020204030204" pitchFamily="49" charset="0"/>
              <a:cs typeface="Arial" panose="020B0604020202020204" pitchFamily="34" charset="0"/>
            </a:endParaRPr>
          </a:p>
          <a:p>
            <a:r>
              <a:rPr lang="en-US" sz="1400" dirty="0">
                <a:latin typeface="Consolas" panose="020B0609020204030204" pitchFamily="49" charset="0"/>
                <a:cs typeface="Arial" panose="020B0604020202020204" pitchFamily="34" charset="0"/>
              </a:rPr>
              <a:t>Normalize():</a:t>
            </a:r>
          </a:p>
          <a:p>
            <a:r>
              <a:rPr lang="en-US" sz="1400" dirty="0">
                <a:latin typeface="Consolas" panose="020B0609020204030204" pitchFamily="49" charset="0"/>
                <a:cs typeface="Arial" panose="020B0604020202020204" pitchFamily="34" charset="0"/>
              </a:rPr>
              <a:t>Lambda function which normalizes any </a:t>
            </a:r>
            <a:r>
              <a:rPr lang="en-US" sz="1400" dirty="0" err="1">
                <a:latin typeface="Consolas" panose="020B0609020204030204" pitchFamily="49" charset="0"/>
                <a:cs typeface="Arial" panose="020B0604020202020204" pitchFamily="34" charset="0"/>
              </a:rPr>
              <a:t>numpy</a:t>
            </a:r>
            <a:r>
              <a:rPr lang="en-US" sz="1400" dirty="0">
                <a:latin typeface="Consolas" panose="020B0609020204030204" pitchFamily="49" charset="0"/>
                <a:cs typeface="Arial" panose="020B0604020202020204" pitchFamily="34" charset="0"/>
              </a:rPr>
              <a:t> array from 0 to 1.</a:t>
            </a:r>
          </a:p>
          <a:p>
            <a:endParaRPr lang="en-US" sz="1400" dirty="0">
              <a:latin typeface="Consolas" panose="020B0609020204030204" pitchFamily="49"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colorBinary</a:t>
            </a:r>
            <a:r>
              <a:rPr lang="en-US" sz="1400" dirty="0">
                <a:latin typeface="Consolas" panose="020B0609020204030204" pitchFamily="49" charset="0"/>
                <a:cs typeface="Arial" panose="020B0604020202020204" pitchFamily="34" charset="0"/>
              </a:rPr>
              <a:t>(): Given a grayscale 2D array (A) and a binary 2D array (B), will return an RGB 3D array where the binary is overlayed in red on the grayscale. Used to showed the colored defect overlay, and mask border images.</a:t>
            </a:r>
          </a:p>
          <a:p>
            <a:endParaRPr lang="en-US" sz="1400" dirty="0">
              <a:latin typeface="Consolas" panose="020B0609020204030204" pitchFamily="49"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Extract_attributes</a:t>
            </a:r>
            <a:r>
              <a:rPr lang="en-US" sz="1400" dirty="0">
                <a:latin typeface="Consolas" panose="020B0609020204030204" pitchFamily="49" charset="0"/>
                <a:cs typeface="Arial" panose="020B0604020202020204" pitchFamily="34" charset="0"/>
              </a:rPr>
              <a:t>(): </a:t>
            </a:r>
          </a:p>
          <a:p>
            <a:r>
              <a:rPr lang="en-US" sz="1400" dirty="0">
                <a:latin typeface="Consolas" panose="020B0609020204030204" pitchFamily="49" charset="0"/>
                <a:cs typeface="Arial" panose="020B0604020202020204" pitchFamily="34" charset="0"/>
              </a:rPr>
              <a:t>Give it a big dictionary (like the TWIX header), and it extracts all keys and values – even in </a:t>
            </a:r>
            <a:r>
              <a:rPr lang="en-US" sz="1400" dirty="0" err="1">
                <a:latin typeface="Consolas" panose="020B0609020204030204" pitchFamily="49" charset="0"/>
                <a:cs typeface="Arial" panose="020B0604020202020204" pitchFamily="34" charset="0"/>
              </a:rPr>
              <a:t>subattributes</a:t>
            </a:r>
            <a:r>
              <a:rPr lang="en-US" sz="1400" dirty="0">
                <a:latin typeface="Consolas" panose="020B0609020204030204" pitchFamily="49" charset="0"/>
                <a:cs typeface="Arial" panose="020B0604020202020204" pitchFamily="34" charset="0"/>
              </a:rPr>
              <a:t>. (Written by ChatGPT)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98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91B82-2217-019F-1ABA-431BC2C7665B}"/>
              </a:ext>
            </a:extLst>
          </p:cNvPr>
          <p:cNvSpPr txBox="1"/>
          <p:nvPr/>
        </p:nvSpPr>
        <p:spPr>
          <a:xfrm>
            <a:off x="1126961" y="718757"/>
            <a:ext cx="9389476" cy="2369880"/>
          </a:xfrm>
          <a:prstGeom prst="rect">
            <a:avLst/>
          </a:prstGeom>
          <a:noFill/>
        </p:spPr>
        <p:txBody>
          <a:bodyPr wrap="square" rtlCol="0">
            <a:spAutoFit/>
          </a:bodyPr>
          <a:lstStyle/>
          <a:p>
            <a:pPr algn="ctr"/>
            <a:r>
              <a:rPr lang="en-US" sz="2000" b="1" dirty="0"/>
              <a:t>Here’s the main script which runs the GUI application</a:t>
            </a:r>
          </a:p>
          <a:p>
            <a:pPr algn="ctr"/>
            <a:endParaRPr lang="en-US" sz="1600" b="1" dirty="0"/>
          </a:p>
          <a:p>
            <a:pPr algn="ctr"/>
            <a:r>
              <a:rPr lang="en-US" sz="1600" dirty="0"/>
              <a:t>The GUI is made using the </a:t>
            </a:r>
            <a:r>
              <a:rPr lang="en-US" sz="1600" dirty="0" err="1"/>
              <a:t>PySimpleGUI</a:t>
            </a:r>
            <a:r>
              <a:rPr lang="en-US" sz="1600" dirty="0"/>
              <a:t> module which is built on </a:t>
            </a:r>
            <a:r>
              <a:rPr lang="en-US" sz="1600" dirty="0" err="1"/>
              <a:t>tkinter</a:t>
            </a:r>
            <a:r>
              <a:rPr lang="en-US" sz="1600" dirty="0"/>
              <a:t>. It’s essentially a very clean and easy way to build simple window GUIs to execute commands. Essentially, you build your window layout which is stored as a ‘window’ object.  Then you display the window and drop into a while loop which is constantly checking for ‘events’ (button clicks, etc.) and ‘values’ (a </a:t>
            </a:r>
            <a:r>
              <a:rPr lang="en-US" sz="1600" dirty="0" err="1"/>
              <a:t>dict</a:t>
            </a:r>
            <a:r>
              <a:rPr lang="en-US" sz="1600" dirty="0"/>
              <a:t> which contains keys corresponding to each GUI element’s value, e.g. an text input and the string contained therein)</a:t>
            </a:r>
          </a:p>
          <a:p>
            <a:pPr algn="ctr"/>
            <a:endParaRPr lang="en-US" sz="1600" dirty="0"/>
          </a:p>
          <a:p>
            <a:pPr algn="ctr"/>
            <a:r>
              <a:rPr lang="en-US" sz="1600" dirty="0"/>
              <a:t>Let’s see how this works!...</a:t>
            </a:r>
          </a:p>
        </p:txBody>
      </p:sp>
    </p:spTree>
    <p:extLst>
      <p:ext uri="{BB962C8B-B14F-4D97-AF65-F5344CB8AC3E}">
        <p14:creationId xmlns:p14="http://schemas.microsoft.com/office/powerpoint/2010/main" val="290404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5CB089-8B1B-EB69-D43F-4F45EEAC5562}"/>
              </a:ext>
            </a:extLst>
          </p:cNvPr>
          <p:cNvPicPr>
            <a:picLocks noChangeAspect="1"/>
          </p:cNvPicPr>
          <p:nvPr/>
        </p:nvPicPr>
        <p:blipFill>
          <a:blip r:embed="rId2"/>
          <a:stretch>
            <a:fillRect/>
          </a:stretch>
        </p:blipFill>
        <p:spPr>
          <a:xfrm>
            <a:off x="0" y="966158"/>
            <a:ext cx="4830531" cy="5891842"/>
          </a:xfrm>
          <a:prstGeom prst="rect">
            <a:avLst/>
          </a:prstGeom>
        </p:spPr>
      </p:pic>
      <p:pic>
        <p:nvPicPr>
          <p:cNvPr id="6" name="Picture 5">
            <a:extLst>
              <a:ext uri="{FF2B5EF4-FFF2-40B4-BE49-F238E27FC236}">
                <a16:creationId xmlns:a16="http://schemas.microsoft.com/office/drawing/2014/main" id="{700A0F05-F07C-4904-FAB8-258ADB287869}"/>
              </a:ext>
            </a:extLst>
          </p:cNvPr>
          <p:cNvPicPr>
            <a:picLocks noChangeAspect="1"/>
          </p:cNvPicPr>
          <p:nvPr/>
        </p:nvPicPr>
        <p:blipFill rotWithShape="1">
          <a:blip r:embed="rId3"/>
          <a:srcRect r="38440"/>
          <a:stretch/>
        </p:blipFill>
        <p:spPr>
          <a:xfrm>
            <a:off x="6023033" y="1365182"/>
            <a:ext cx="5769365" cy="5093794"/>
          </a:xfrm>
          <a:prstGeom prst="rect">
            <a:avLst/>
          </a:prstGeom>
        </p:spPr>
      </p:pic>
      <p:sp>
        <p:nvSpPr>
          <p:cNvPr id="7" name="Right Brace 6">
            <a:extLst>
              <a:ext uri="{FF2B5EF4-FFF2-40B4-BE49-F238E27FC236}">
                <a16:creationId xmlns:a16="http://schemas.microsoft.com/office/drawing/2014/main" id="{A30DE9BE-086B-07E3-BBAC-DE25123FBE5F}"/>
              </a:ext>
            </a:extLst>
          </p:cNvPr>
          <p:cNvSpPr/>
          <p:nvPr/>
        </p:nvSpPr>
        <p:spPr>
          <a:xfrm>
            <a:off x="4578351" y="2714625"/>
            <a:ext cx="217936" cy="368299"/>
          </a:xfrm>
          <a:prstGeom prst="rightBrace">
            <a:avLst>
              <a:gd name="adj1" fmla="val 30186"/>
              <a:gd name="adj2" fmla="val 50000"/>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373168C-7BC9-E5E1-6456-6B9043A40443}"/>
              </a:ext>
            </a:extLst>
          </p:cNvPr>
          <p:cNvCxnSpPr>
            <a:cxnSpLocks/>
            <a:stCxn id="7" idx="1"/>
          </p:cNvCxnSpPr>
          <p:nvPr/>
        </p:nvCxnSpPr>
        <p:spPr>
          <a:xfrm flipV="1">
            <a:off x="4796287" y="2194560"/>
            <a:ext cx="2488433" cy="70421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a:extLst>
              <a:ext uri="{FF2B5EF4-FFF2-40B4-BE49-F238E27FC236}">
                <a16:creationId xmlns:a16="http://schemas.microsoft.com/office/drawing/2014/main" id="{EE750657-A46F-FAFC-6797-640C98880988}"/>
              </a:ext>
            </a:extLst>
          </p:cNvPr>
          <p:cNvSpPr/>
          <p:nvPr/>
        </p:nvSpPr>
        <p:spPr>
          <a:xfrm>
            <a:off x="4360415" y="3228966"/>
            <a:ext cx="217936" cy="494881"/>
          </a:xfrm>
          <a:prstGeom prst="rightBrace">
            <a:avLst>
              <a:gd name="adj1" fmla="val 30186"/>
              <a:gd name="adj2" fmla="val 50000"/>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D6EA169-36BD-D775-5CC0-1E1A3802F931}"/>
              </a:ext>
            </a:extLst>
          </p:cNvPr>
          <p:cNvCxnSpPr>
            <a:cxnSpLocks/>
            <a:stCxn id="10" idx="1"/>
          </p:cNvCxnSpPr>
          <p:nvPr/>
        </p:nvCxnSpPr>
        <p:spPr>
          <a:xfrm flipV="1">
            <a:off x="4578351" y="3169920"/>
            <a:ext cx="1517649" cy="30648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3" name="Right Brace 12">
            <a:extLst>
              <a:ext uri="{FF2B5EF4-FFF2-40B4-BE49-F238E27FC236}">
                <a16:creationId xmlns:a16="http://schemas.microsoft.com/office/drawing/2014/main" id="{1A074EB3-2BCF-1668-CDF3-2F200CA4B80E}"/>
              </a:ext>
            </a:extLst>
          </p:cNvPr>
          <p:cNvSpPr/>
          <p:nvPr/>
        </p:nvSpPr>
        <p:spPr>
          <a:xfrm>
            <a:off x="4360415" y="5491774"/>
            <a:ext cx="217936" cy="494881"/>
          </a:xfrm>
          <a:prstGeom prst="rightBrace">
            <a:avLst>
              <a:gd name="adj1" fmla="val 30186"/>
              <a:gd name="adj2" fmla="val 50000"/>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29416D8-ED29-6FF5-B105-2C58F65B0F0B}"/>
              </a:ext>
            </a:extLst>
          </p:cNvPr>
          <p:cNvCxnSpPr>
            <a:cxnSpLocks/>
            <a:stCxn id="13" idx="1"/>
          </p:cNvCxnSpPr>
          <p:nvPr/>
        </p:nvCxnSpPr>
        <p:spPr>
          <a:xfrm flipV="1">
            <a:off x="4578351" y="3323164"/>
            <a:ext cx="2211069" cy="241605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4727B1B-B1FA-1E5B-C8A1-7B2FB8DC15B7}"/>
              </a:ext>
            </a:extLst>
          </p:cNvPr>
          <p:cNvSpPr txBox="1"/>
          <p:nvPr/>
        </p:nvSpPr>
        <p:spPr>
          <a:xfrm>
            <a:off x="404422" y="35969"/>
            <a:ext cx="10801350" cy="954107"/>
          </a:xfrm>
          <a:prstGeom prst="rect">
            <a:avLst/>
          </a:prstGeom>
          <a:noFill/>
        </p:spPr>
        <p:txBody>
          <a:bodyPr wrap="square" rtlCol="0">
            <a:spAutoFit/>
          </a:bodyPr>
          <a:lstStyle/>
          <a:p>
            <a:r>
              <a:rPr lang="en-US" sz="1400" dirty="0"/>
              <a:t>The GUI is built using several different element types such as Text displays, Radio buttons, Checkboxes, </a:t>
            </a:r>
            <a:r>
              <a:rPr lang="en-US" sz="1400" dirty="0" err="1"/>
              <a:t>InputText</a:t>
            </a:r>
            <a:r>
              <a:rPr lang="en-US" sz="1400" dirty="0"/>
              <a:t>, etc. I like to build little sections at a time like below. So for example, the </a:t>
            </a:r>
            <a:r>
              <a:rPr lang="en-US" sz="1400" dirty="0" err="1"/>
              <a:t>path_column</a:t>
            </a:r>
            <a:r>
              <a:rPr lang="en-US" sz="1400" dirty="0"/>
              <a:t> contains the three text input boxes which are built as a 2D list (note the two sets of brackets), when listed in the outer brackets, elements are place side-by-side, when elements are separated into inner brackets they are stacked. Each element has a ‘key’ associated with it – this lets you read the contents of an element later, and update the display.</a:t>
            </a:r>
          </a:p>
        </p:txBody>
      </p:sp>
    </p:spTree>
    <p:extLst>
      <p:ext uri="{BB962C8B-B14F-4D97-AF65-F5344CB8AC3E}">
        <p14:creationId xmlns:p14="http://schemas.microsoft.com/office/powerpoint/2010/main" val="345831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1CDF0-4AE2-39B1-9231-1F86D4804CA8}"/>
              </a:ext>
            </a:extLst>
          </p:cNvPr>
          <p:cNvPicPr>
            <a:picLocks noChangeAspect="1"/>
          </p:cNvPicPr>
          <p:nvPr/>
        </p:nvPicPr>
        <p:blipFill>
          <a:blip r:embed="rId2"/>
          <a:stretch>
            <a:fillRect/>
          </a:stretch>
        </p:blipFill>
        <p:spPr>
          <a:xfrm>
            <a:off x="0" y="148843"/>
            <a:ext cx="12192000" cy="2868208"/>
          </a:xfrm>
          <a:prstGeom prst="rect">
            <a:avLst/>
          </a:prstGeom>
        </p:spPr>
      </p:pic>
      <p:pic>
        <p:nvPicPr>
          <p:cNvPr id="4" name="Picture 3">
            <a:extLst>
              <a:ext uri="{FF2B5EF4-FFF2-40B4-BE49-F238E27FC236}">
                <a16:creationId xmlns:a16="http://schemas.microsoft.com/office/drawing/2014/main" id="{25C34936-764C-4E16-F0F1-418C631E1A3D}"/>
              </a:ext>
            </a:extLst>
          </p:cNvPr>
          <p:cNvPicPr>
            <a:picLocks noChangeAspect="1"/>
          </p:cNvPicPr>
          <p:nvPr/>
        </p:nvPicPr>
        <p:blipFill rotWithShape="1">
          <a:blip r:embed="rId3"/>
          <a:srcRect r="38440"/>
          <a:stretch/>
        </p:blipFill>
        <p:spPr>
          <a:xfrm>
            <a:off x="7972529" y="2260121"/>
            <a:ext cx="4130420" cy="3646764"/>
          </a:xfrm>
          <a:prstGeom prst="rect">
            <a:avLst/>
          </a:prstGeom>
        </p:spPr>
      </p:pic>
      <p:sp>
        <p:nvSpPr>
          <p:cNvPr id="5" name="TextBox 4">
            <a:extLst>
              <a:ext uri="{FF2B5EF4-FFF2-40B4-BE49-F238E27FC236}">
                <a16:creationId xmlns:a16="http://schemas.microsoft.com/office/drawing/2014/main" id="{5E7B2C1C-D3E9-F44F-8B4E-99A5CE581CE7}"/>
              </a:ext>
            </a:extLst>
          </p:cNvPr>
          <p:cNvSpPr txBox="1"/>
          <p:nvPr/>
        </p:nvSpPr>
        <p:spPr>
          <a:xfrm>
            <a:off x="0" y="3344839"/>
            <a:ext cx="7910423" cy="3046988"/>
          </a:xfrm>
          <a:prstGeom prst="rect">
            <a:avLst/>
          </a:prstGeom>
          <a:noFill/>
        </p:spPr>
        <p:txBody>
          <a:bodyPr wrap="square" rtlCol="0">
            <a:spAutoFit/>
          </a:bodyPr>
          <a:lstStyle/>
          <a:p>
            <a:r>
              <a:rPr lang="en-US" sz="1200" dirty="0"/>
              <a:t>Once I’ve built the little sub-sections into individual lists, I can build the full GUI layout in the same way – just a list of lists. Note that I drop the </a:t>
            </a:r>
            <a:r>
              <a:rPr lang="en-US" sz="1200" dirty="0" err="1"/>
              <a:t>sublists</a:t>
            </a:r>
            <a:r>
              <a:rPr lang="en-US" sz="1200" dirty="0"/>
              <a:t> into </a:t>
            </a:r>
            <a:r>
              <a:rPr lang="en-US" sz="1200" dirty="0" err="1"/>
              <a:t>sg.Column</a:t>
            </a:r>
            <a:r>
              <a:rPr lang="en-US" sz="1200" dirty="0"/>
              <a:t>() elements to keep them side by side with their buddies on the same row.</a:t>
            </a:r>
          </a:p>
          <a:p>
            <a:endParaRPr lang="en-US" sz="1200" dirty="0"/>
          </a:p>
          <a:p>
            <a:r>
              <a:rPr lang="en-US" sz="1200" dirty="0"/>
              <a:t>Then the window is built using the declared layout. Note the size = (1400,730) required some trial and error. While the individual elements in the GUI may change size as it runs, the overall window size does not! Also, don’t forget the ‘finalize’ argument or it won’t think the window is ready to display. Running the code inline up to this point will result in the window being displayed but no functionality – we need to drop into the while loop for that.</a:t>
            </a:r>
          </a:p>
          <a:p>
            <a:endParaRPr lang="en-US" sz="1200" dirty="0"/>
          </a:p>
          <a:p>
            <a:r>
              <a:rPr lang="en-US" sz="1200" dirty="0"/>
              <a:t>The last section here fills the 4 image sections with black boxes mostly as placeholders. This also shows how elements in the window are altered by calling the element key from the window and running the ‘update’ method:</a:t>
            </a:r>
          </a:p>
          <a:p>
            <a:r>
              <a:rPr lang="en-US" sz="1200" b="0" dirty="0">
                <a:solidFill>
                  <a:srgbClr val="9CDCFE"/>
                </a:solidFill>
                <a:effectLst/>
                <a:highlight>
                  <a:srgbClr val="000000"/>
                </a:highlight>
                <a:latin typeface="Consolas" panose="020B0609020204030204" pitchFamily="49" charset="0"/>
              </a:rPr>
              <a:t>window</a:t>
            </a:r>
            <a:r>
              <a:rPr lang="en-US" sz="1200" b="0" dirty="0">
                <a:solidFill>
                  <a:srgbClr val="CCCCCC"/>
                </a:solidFill>
                <a:effectLst/>
                <a:highlight>
                  <a:srgbClr val="000000"/>
                </a:highlight>
                <a:latin typeface="Consolas" panose="020B0609020204030204" pitchFamily="49" charset="0"/>
              </a:rPr>
              <a:t>[</a:t>
            </a:r>
            <a:r>
              <a:rPr lang="en-US" sz="1200" b="0" dirty="0">
                <a:solidFill>
                  <a:srgbClr val="CE9178"/>
                </a:solidFill>
                <a:effectLst/>
                <a:highlight>
                  <a:srgbClr val="000000"/>
                </a:highlight>
                <a:latin typeface="Consolas" panose="020B0609020204030204" pitchFamily="49" charset="0"/>
              </a:rPr>
              <a:t>'-RAWIMAGE-'</a:t>
            </a:r>
            <a:r>
              <a:rPr lang="en-US" sz="1200" b="0" dirty="0">
                <a:solidFill>
                  <a:srgbClr val="CCCCCC"/>
                </a:solidFill>
                <a:effectLst/>
                <a:highlight>
                  <a:srgbClr val="000000"/>
                </a:highlight>
                <a:latin typeface="Consolas" panose="020B0609020204030204" pitchFamily="49" charset="0"/>
              </a:rPr>
              <a:t>].</a:t>
            </a:r>
            <a:r>
              <a:rPr lang="en-US" sz="1200" b="0" dirty="0">
                <a:solidFill>
                  <a:srgbClr val="DCDCAA"/>
                </a:solidFill>
                <a:effectLst/>
                <a:highlight>
                  <a:srgbClr val="000000"/>
                </a:highlight>
                <a:latin typeface="Consolas" panose="020B0609020204030204" pitchFamily="49" charset="0"/>
              </a:rPr>
              <a:t>update</a:t>
            </a:r>
            <a:r>
              <a:rPr lang="en-US" sz="1200" b="0" dirty="0">
                <a:solidFill>
                  <a:srgbClr val="CCCCCC"/>
                </a:solidFill>
                <a:effectLst/>
                <a:highlight>
                  <a:srgbClr val="000000"/>
                </a:highlight>
                <a:latin typeface="Consolas" panose="020B0609020204030204" pitchFamily="49" charset="0"/>
              </a:rPr>
              <a:t>(</a:t>
            </a:r>
            <a:r>
              <a:rPr lang="en-US" sz="1200" b="0" dirty="0">
                <a:solidFill>
                  <a:srgbClr val="9CDCFE"/>
                </a:solidFill>
                <a:effectLst/>
                <a:highlight>
                  <a:srgbClr val="000000"/>
                </a:highlight>
                <a:latin typeface="Consolas" panose="020B0609020204030204" pitchFamily="49" charset="0"/>
              </a:rPr>
              <a:t>data</a:t>
            </a:r>
            <a:r>
              <a:rPr lang="en-US" sz="1200" b="0" dirty="0">
                <a:solidFill>
                  <a:srgbClr val="D4D4D4"/>
                </a:solidFill>
                <a:effectLst/>
                <a:highlight>
                  <a:srgbClr val="000000"/>
                </a:highlight>
                <a:latin typeface="Consolas" panose="020B0609020204030204" pitchFamily="49" charset="0"/>
              </a:rPr>
              <a:t>=</a:t>
            </a:r>
            <a:r>
              <a:rPr lang="en-US" sz="1200" b="0" dirty="0" err="1">
                <a:solidFill>
                  <a:srgbClr val="DCDCAA"/>
                </a:solidFill>
                <a:effectLst/>
                <a:highlight>
                  <a:srgbClr val="000000"/>
                </a:highlight>
                <a:latin typeface="Consolas" panose="020B0609020204030204" pitchFamily="49" charset="0"/>
              </a:rPr>
              <a:t>arrayToImage</a:t>
            </a:r>
            <a:r>
              <a:rPr lang="en-US" sz="1200" b="0" dirty="0">
                <a:solidFill>
                  <a:srgbClr val="CCCCCC"/>
                </a:solidFill>
                <a:effectLst/>
                <a:highlight>
                  <a:srgbClr val="000000"/>
                </a:highlight>
                <a:latin typeface="Consolas" panose="020B0609020204030204" pitchFamily="49" charset="0"/>
              </a:rPr>
              <a:t>(</a:t>
            </a:r>
            <a:r>
              <a:rPr lang="en-US" sz="1200" b="0" dirty="0" err="1">
                <a:solidFill>
                  <a:srgbClr val="4EC9B0"/>
                </a:solidFill>
                <a:effectLst/>
                <a:highlight>
                  <a:srgbClr val="000000"/>
                </a:highlight>
                <a:latin typeface="Consolas" panose="020B0609020204030204" pitchFamily="49" charset="0"/>
              </a:rPr>
              <a:t>np</a:t>
            </a:r>
            <a:r>
              <a:rPr lang="en-US" sz="1200" b="0" dirty="0" err="1">
                <a:solidFill>
                  <a:srgbClr val="CCCCCC"/>
                </a:solidFill>
                <a:effectLst/>
                <a:highlight>
                  <a:srgbClr val="000000"/>
                </a:highlight>
                <a:latin typeface="Consolas" panose="020B0609020204030204" pitchFamily="49" charset="0"/>
              </a:rPr>
              <a:t>.</a:t>
            </a:r>
            <a:r>
              <a:rPr lang="en-US" sz="1200" b="0" dirty="0" err="1">
                <a:solidFill>
                  <a:srgbClr val="DCDCAA"/>
                </a:solidFill>
                <a:effectLst/>
                <a:highlight>
                  <a:srgbClr val="000000"/>
                </a:highlight>
                <a:latin typeface="Consolas" panose="020B0609020204030204" pitchFamily="49" charset="0"/>
              </a:rPr>
              <a:t>zeros</a:t>
            </a:r>
            <a:r>
              <a:rPr lang="en-US" sz="1200" b="0" dirty="0">
                <a:solidFill>
                  <a:srgbClr val="CCCCCC"/>
                </a:solidFill>
                <a:effectLst/>
                <a:highlight>
                  <a:srgbClr val="000000"/>
                </a:highlight>
                <a:latin typeface="Consolas" panose="020B0609020204030204" pitchFamily="49" charset="0"/>
              </a:rPr>
              <a:t>((</a:t>
            </a:r>
            <a:r>
              <a:rPr lang="en-US" sz="1200" b="0" dirty="0">
                <a:solidFill>
                  <a:srgbClr val="B5CEA8"/>
                </a:solidFill>
                <a:effectLst/>
                <a:highlight>
                  <a:srgbClr val="000000"/>
                </a:highlight>
                <a:latin typeface="Consolas" panose="020B0609020204030204" pitchFamily="49" charset="0"/>
              </a:rPr>
              <a:t>3</a:t>
            </a:r>
            <a:r>
              <a:rPr lang="en-US" sz="1200" b="0" dirty="0">
                <a:solidFill>
                  <a:srgbClr val="CCCCCC"/>
                </a:solidFill>
                <a:effectLst/>
                <a:highlight>
                  <a:srgbClr val="000000"/>
                </a:highlight>
                <a:latin typeface="Consolas" panose="020B0609020204030204" pitchFamily="49" charset="0"/>
              </a:rPr>
              <a:t>,</a:t>
            </a:r>
            <a:r>
              <a:rPr lang="en-US" sz="1200" b="0" dirty="0">
                <a:solidFill>
                  <a:srgbClr val="B5CEA8"/>
                </a:solidFill>
                <a:effectLst/>
                <a:highlight>
                  <a:srgbClr val="000000"/>
                </a:highlight>
                <a:latin typeface="Consolas" panose="020B0609020204030204" pitchFamily="49" charset="0"/>
              </a:rPr>
              <a:t>3</a:t>
            </a:r>
            <a:r>
              <a:rPr lang="en-US" sz="1200" b="0" dirty="0">
                <a:solidFill>
                  <a:srgbClr val="CCCCCC"/>
                </a:solidFill>
                <a:effectLst/>
                <a:highlight>
                  <a:srgbClr val="000000"/>
                </a:highlight>
                <a:latin typeface="Consolas" panose="020B0609020204030204" pitchFamily="49" charset="0"/>
              </a:rPr>
              <a:t>)),(</a:t>
            </a:r>
            <a:r>
              <a:rPr lang="en-US" sz="1200" b="0" dirty="0">
                <a:solidFill>
                  <a:srgbClr val="B5CEA8"/>
                </a:solidFill>
                <a:effectLst/>
                <a:highlight>
                  <a:srgbClr val="000000"/>
                </a:highlight>
                <a:latin typeface="Consolas" panose="020B0609020204030204" pitchFamily="49" charset="0"/>
              </a:rPr>
              <a:t>1000</a:t>
            </a:r>
            <a:r>
              <a:rPr lang="en-US" sz="1200" b="0" dirty="0">
                <a:solidFill>
                  <a:srgbClr val="CCCCCC"/>
                </a:solidFill>
                <a:effectLst/>
                <a:highlight>
                  <a:srgbClr val="000000"/>
                </a:highlight>
                <a:latin typeface="Consolas" panose="020B0609020204030204" pitchFamily="49" charset="0"/>
              </a:rPr>
              <a:t>,</a:t>
            </a:r>
            <a:r>
              <a:rPr lang="en-US" sz="1200" b="0" dirty="0">
                <a:solidFill>
                  <a:srgbClr val="9CDCFE"/>
                </a:solidFill>
                <a:effectLst/>
                <a:highlight>
                  <a:srgbClr val="000000"/>
                </a:highlight>
                <a:latin typeface="Consolas" panose="020B0609020204030204" pitchFamily="49" charset="0"/>
              </a:rPr>
              <a:t>image_box_size</a:t>
            </a:r>
            <a:r>
              <a:rPr lang="en-US" sz="1200" b="0" dirty="0">
                <a:solidFill>
                  <a:srgbClr val="CCCCCC"/>
                </a:solidFill>
                <a:effectLst/>
                <a:highlight>
                  <a:srgbClr val="000000"/>
                </a:highlight>
                <a:latin typeface="Consolas" panose="020B0609020204030204" pitchFamily="49" charset="0"/>
              </a:rPr>
              <a:t>)))</a:t>
            </a:r>
          </a:p>
          <a:p>
            <a:r>
              <a:rPr lang="en-US" sz="1200" dirty="0"/>
              <a:t>So here we’re telling it to update the –RAWIMAGE- element with the following arguments (essentially, rewriting the arguments we called in the declarations earlier). We say the new image data is box of zeros (note that the </a:t>
            </a:r>
            <a:r>
              <a:rPr lang="en-US" sz="1200" dirty="0" err="1"/>
              <a:t>numpy</a:t>
            </a:r>
            <a:r>
              <a:rPr lang="en-US" sz="1200" dirty="0"/>
              <a:t> array must be converted to an Image object with the </a:t>
            </a:r>
            <a:r>
              <a:rPr lang="en-US" sz="1200" dirty="0" err="1"/>
              <a:t>arrayToImage</a:t>
            </a:r>
            <a:r>
              <a:rPr lang="en-US" sz="1200" dirty="0"/>
              <a:t> function), and the image size is 1000 wide and </a:t>
            </a:r>
            <a:r>
              <a:rPr lang="en-US" sz="1200" dirty="0" err="1"/>
              <a:t>image_box_size</a:t>
            </a:r>
            <a:r>
              <a:rPr lang="en-US" sz="1200" dirty="0"/>
              <a:t> tall. I found that </a:t>
            </a:r>
            <a:r>
              <a:rPr lang="en-US" sz="1200" dirty="0" err="1"/>
              <a:t>image_box_size</a:t>
            </a:r>
            <a:r>
              <a:rPr lang="en-US" sz="1200" dirty="0"/>
              <a:t> = 80 is a good size so I hardcoded it at the start of __main__()</a:t>
            </a:r>
          </a:p>
        </p:txBody>
      </p:sp>
    </p:spTree>
    <p:extLst>
      <p:ext uri="{BB962C8B-B14F-4D97-AF65-F5344CB8AC3E}">
        <p14:creationId xmlns:p14="http://schemas.microsoft.com/office/powerpoint/2010/main" val="325824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FFB54-F82F-1939-14C8-97435D9A79D8}"/>
              </a:ext>
            </a:extLst>
          </p:cNvPr>
          <p:cNvPicPr>
            <a:picLocks noChangeAspect="1"/>
          </p:cNvPicPr>
          <p:nvPr/>
        </p:nvPicPr>
        <p:blipFill>
          <a:blip r:embed="rId2"/>
          <a:stretch>
            <a:fillRect/>
          </a:stretch>
        </p:blipFill>
        <p:spPr>
          <a:xfrm>
            <a:off x="77637" y="174632"/>
            <a:ext cx="5173723" cy="3772031"/>
          </a:xfrm>
          <a:prstGeom prst="rect">
            <a:avLst/>
          </a:prstGeom>
        </p:spPr>
      </p:pic>
      <p:sp>
        <p:nvSpPr>
          <p:cNvPr id="4" name="TextBox 3">
            <a:extLst>
              <a:ext uri="{FF2B5EF4-FFF2-40B4-BE49-F238E27FC236}">
                <a16:creationId xmlns:a16="http://schemas.microsoft.com/office/drawing/2014/main" id="{7BA65A41-EEFE-75EB-DE3F-CFFF98B2D049}"/>
              </a:ext>
            </a:extLst>
          </p:cNvPr>
          <p:cNvSpPr txBox="1"/>
          <p:nvPr/>
        </p:nvSpPr>
        <p:spPr>
          <a:xfrm>
            <a:off x="5658929" y="222077"/>
            <a:ext cx="5365630" cy="3046988"/>
          </a:xfrm>
          <a:prstGeom prst="rect">
            <a:avLst/>
          </a:prstGeom>
          <a:noFill/>
        </p:spPr>
        <p:txBody>
          <a:bodyPr wrap="square" rtlCol="0">
            <a:spAutoFit/>
          </a:bodyPr>
          <a:lstStyle/>
          <a:p>
            <a:r>
              <a:rPr lang="en-US" sz="1200" dirty="0"/>
              <a:t>Now we drop into the while loop and the fun begins!</a:t>
            </a:r>
          </a:p>
          <a:p>
            <a:endParaRPr lang="en-US" sz="1200" dirty="0"/>
          </a:p>
          <a:p>
            <a:r>
              <a:rPr lang="en-US" sz="1200" dirty="0"/>
              <a:t>The while loop first reads the window elements and stores the values into events (when any event-triggering element is altered like a button is pressed), and values which is a dictionary of all defined keys in the layout and their respective values. If you want to debug, print the event and values here so you can see what it sees.</a:t>
            </a:r>
          </a:p>
          <a:p>
            <a:endParaRPr lang="en-US" sz="1200" dirty="0"/>
          </a:p>
          <a:p>
            <a:r>
              <a:rPr lang="en-US" sz="1200" dirty="0"/>
              <a:t>Then we just have a giant if/elseif statement which is checking the event to see what element was pressed. The whole rest of the loop is just going to be ‘if event was X button: do X button things’</a:t>
            </a:r>
          </a:p>
          <a:p>
            <a:endParaRPr lang="en-US" sz="1200" dirty="0"/>
          </a:p>
          <a:p>
            <a:r>
              <a:rPr lang="en-US" sz="1200" dirty="0"/>
              <a:t>So the first if just checks if the window is closed so it knows to break the while loop (very important so there’s always a way to stop the loop).</a:t>
            </a:r>
          </a:p>
          <a:p>
            <a:endParaRPr lang="en-US" sz="1200" dirty="0"/>
          </a:p>
          <a:p>
            <a:r>
              <a:rPr lang="en-US" sz="1200" dirty="0"/>
              <a:t>The next if statement  we check </a:t>
            </a:r>
          </a:p>
        </p:txBody>
      </p:sp>
    </p:spTree>
    <p:extLst>
      <p:ext uri="{BB962C8B-B14F-4D97-AF65-F5344CB8AC3E}">
        <p14:creationId xmlns:p14="http://schemas.microsoft.com/office/powerpoint/2010/main" val="243572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5AC72-68C3-581D-8B52-641FCB53BEF6}"/>
              </a:ext>
            </a:extLst>
          </p:cNvPr>
          <p:cNvPicPr>
            <a:picLocks noChangeAspect="1"/>
          </p:cNvPicPr>
          <p:nvPr/>
        </p:nvPicPr>
        <p:blipFill>
          <a:blip r:embed="rId2"/>
          <a:stretch>
            <a:fillRect/>
          </a:stretch>
        </p:blipFill>
        <p:spPr>
          <a:xfrm>
            <a:off x="5426369" y="3885057"/>
            <a:ext cx="6615115" cy="2237138"/>
          </a:xfrm>
          <a:prstGeom prst="rect">
            <a:avLst/>
          </a:prstGeom>
        </p:spPr>
      </p:pic>
      <p:pic>
        <p:nvPicPr>
          <p:cNvPr id="4" name="Picture 3">
            <a:extLst>
              <a:ext uri="{FF2B5EF4-FFF2-40B4-BE49-F238E27FC236}">
                <a16:creationId xmlns:a16="http://schemas.microsoft.com/office/drawing/2014/main" id="{2BAEF55A-796B-1C4E-82EC-F9FFFF1F1515}"/>
              </a:ext>
            </a:extLst>
          </p:cNvPr>
          <p:cNvPicPr>
            <a:picLocks noChangeAspect="1"/>
          </p:cNvPicPr>
          <p:nvPr/>
        </p:nvPicPr>
        <p:blipFill rotWithShape="1">
          <a:blip r:embed="rId3"/>
          <a:srcRect t="23729" r="14438"/>
          <a:stretch/>
        </p:blipFill>
        <p:spPr>
          <a:xfrm>
            <a:off x="166250" y="910881"/>
            <a:ext cx="3796150" cy="2467135"/>
          </a:xfrm>
          <a:prstGeom prst="rect">
            <a:avLst/>
          </a:prstGeom>
        </p:spPr>
      </p:pic>
      <p:grpSp>
        <p:nvGrpSpPr>
          <p:cNvPr id="16" name="Group 15">
            <a:extLst>
              <a:ext uri="{FF2B5EF4-FFF2-40B4-BE49-F238E27FC236}">
                <a16:creationId xmlns:a16="http://schemas.microsoft.com/office/drawing/2014/main" id="{90889257-4447-C0EF-53D3-FFD26C844824}"/>
              </a:ext>
            </a:extLst>
          </p:cNvPr>
          <p:cNvGrpSpPr/>
          <p:nvPr/>
        </p:nvGrpSpPr>
        <p:grpSpPr>
          <a:xfrm>
            <a:off x="6781077" y="535407"/>
            <a:ext cx="5079873" cy="2129810"/>
            <a:chOff x="6126433" y="1734824"/>
            <a:chExt cx="4604454" cy="1930484"/>
          </a:xfrm>
        </p:grpSpPr>
        <p:grpSp>
          <p:nvGrpSpPr>
            <p:cNvPr id="12" name="Group 11">
              <a:extLst>
                <a:ext uri="{FF2B5EF4-FFF2-40B4-BE49-F238E27FC236}">
                  <a16:creationId xmlns:a16="http://schemas.microsoft.com/office/drawing/2014/main" id="{EF7401DD-479C-5856-A00A-88C7F20FC209}"/>
                </a:ext>
              </a:extLst>
            </p:cNvPr>
            <p:cNvGrpSpPr/>
            <p:nvPr/>
          </p:nvGrpSpPr>
          <p:grpSpPr>
            <a:xfrm>
              <a:off x="6858757" y="1734824"/>
              <a:ext cx="3872130" cy="1930484"/>
              <a:chOff x="897904" y="2115583"/>
              <a:chExt cx="4674760" cy="2330642"/>
            </a:xfrm>
          </p:grpSpPr>
          <p:pic>
            <p:nvPicPr>
              <p:cNvPr id="7" name="Picture 6">
                <a:extLst>
                  <a:ext uri="{FF2B5EF4-FFF2-40B4-BE49-F238E27FC236}">
                    <a16:creationId xmlns:a16="http://schemas.microsoft.com/office/drawing/2014/main" id="{D938DC4B-53A0-B435-0659-D354C401B2CE}"/>
                  </a:ext>
                </a:extLst>
              </p:cNvPr>
              <p:cNvPicPr>
                <a:picLocks noChangeAspect="1"/>
              </p:cNvPicPr>
              <p:nvPr/>
            </p:nvPicPr>
            <p:blipFill>
              <a:blip r:embed="rId4"/>
              <a:stretch>
                <a:fillRect/>
              </a:stretch>
            </p:blipFill>
            <p:spPr>
              <a:xfrm>
                <a:off x="912282" y="2115583"/>
                <a:ext cx="3733636" cy="686557"/>
              </a:xfrm>
              <a:prstGeom prst="rect">
                <a:avLst/>
              </a:prstGeom>
            </p:spPr>
          </p:pic>
          <p:pic>
            <p:nvPicPr>
              <p:cNvPr id="9" name="Picture 8">
                <a:extLst>
                  <a:ext uri="{FF2B5EF4-FFF2-40B4-BE49-F238E27FC236}">
                    <a16:creationId xmlns:a16="http://schemas.microsoft.com/office/drawing/2014/main" id="{1259DE9C-0B42-8E87-73E7-FF29569526A9}"/>
                  </a:ext>
                </a:extLst>
              </p:cNvPr>
              <p:cNvPicPr>
                <a:picLocks noChangeAspect="1"/>
              </p:cNvPicPr>
              <p:nvPr/>
            </p:nvPicPr>
            <p:blipFill>
              <a:blip r:embed="rId5"/>
              <a:stretch>
                <a:fillRect/>
              </a:stretch>
            </p:blipFill>
            <p:spPr>
              <a:xfrm>
                <a:off x="897904" y="2867929"/>
                <a:ext cx="3803063" cy="871696"/>
              </a:xfrm>
              <a:prstGeom prst="rect">
                <a:avLst/>
              </a:prstGeom>
            </p:spPr>
          </p:pic>
          <p:pic>
            <p:nvPicPr>
              <p:cNvPr id="11" name="Picture 10">
                <a:extLst>
                  <a:ext uri="{FF2B5EF4-FFF2-40B4-BE49-F238E27FC236}">
                    <a16:creationId xmlns:a16="http://schemas.microsoft.com/office/drawing/2014/main" id="{ECA9558F-D398-2342-8F2E-DFC05985811E}"/>
                  </a:ext>
                </a:extLst>
              </p:cNvPr>
              <p:cNvPicPr>
                <a:picLocks noChangeAspect="1"/>
              </p:cNvPicPr>
              <p:nvPr/>
            </p:nvPicPr>
            <p:blipFill>
              <a:blip r:embed="rId6"/>
              <a:stretch>
                <a:fillRect/>
              </a:stretch>
            </p:blipFill>
            <p:spPr>
              <a:xfrm>
                <a:off x="897904" y="3767382"/>
                <a:ext cx="4674760" cy="678843"/>
              </a:xfrm>
              <a:prstGeom prst="rect">
                <a:avLst/>
              </a:prstGeom>
            </p:spPr>
          </p:pic>
        </p:grpSp>
        <p:sp>
          <p:nvSpPr>
            <p:cNvPr id="13" name="TextBox 12">
              <a:extLst>
                <a:ext uri="{FF2B5EF4-FFF2-40B4-BE49-F238E27FC236}">
                  <a16:creationId xmlns:a16="http://schemas.microsoft.com/office/drawing/2014/main" id="{04E9C45B-08C8-A8FF-D0A5-C0BCE5289DC4}"/>
                </a:ext>
              </a:extLst>
            </p:cNvPr>
            <p:cNvSpPr txBox="1"/>
            <p:nvPr/>
          </p:nvSpPr>
          <p:spPr>
            <a:xfrm>
              <a:off x="6199813" y="1865370"/>
              <a:ext cx="686795" cy="278973"/>
            </a:xfrm>
            <a:prstGeom prst="rect">
              <a:avLst/>
            </a:prstGeom>
            <a:noFill/>
          </p:spPr>
          <p:txBody>
            <a:bodyPr wrap="none" rtlCol="0">
              <a:spAutoFit/>
            </a:bodyPr>
            <a:lstStyle/>
            <a:p>
              <a:r>
                <a:rPr lang="en-US" sz="1400" b="1" dirty="0" err="1"/>
                <a:t>GenXe</a:t>
              </a:r>
              <a:r>
                <a:rPr lang="en-US" sz="1400" b="1" dirty="0"/>
                <a:t> </a:t>
              </a:r>
            </a:p>
          </p:txBody>
        </p:sp>
        <p:sp>
          <p:nvSpPr>
            <p:cNvPr id="14" name="TextBox 13">
              <a:extLst>
                <a:ext uri="{FF2B5EF4-FFF2-40B4-BE49-F238E27FC236}">
                  <a16:creationId xmlns:a16="http://schemas.microsoft.com/office/drawing/2014/main" id="{62634AF9-CB56-7931-756E-C58BEE8A4683}"/>
                </a:ext>
              </a:extLst>
            </p:cNvPr>
            <p:cNvSpPr txBox="1"/>
            <p:nvPr/>
          </p:nvSpPr>
          <p:spPr>
            <a:xfrm>
              <a:off x="6323856" y="2534345"/>
              <a:ext cx="580030" cy="278973"/>
            </a:xfrm>
            <a:prstGeom prst="rect">
              <a:avLst/>
            </a:prstGeom>
            <a:noFill/>
          </p:spPr>
          <p:txBody>
            <a:bodyPr wrap="none" rtlCol="0">
              <a:spAutoFit/>
            </a:bodyPr>
            <a:lstStyle/>
            <a:p>
              <a:r>
                <a:rPr lang="en-US" sz="1400" b="1" dirty="0" err="1"/>
                <a:t>Mepo</a:t>
              </a:r>
              <a:endParaRPr lang="en-US" sz="1400" b="1" dirty="0"/>
            </a:p>
          </p:txBody>
        </p:sp>
        <p:sp>
          <p:nvSpPr>
            <p:cNvPr id="15" name="TextBox 14">
              <a:extLst>
                <a:ext uri="{FF2B5EF4-FFF2-40B4-BE49-F238E27FC236}">
                  <a16:creationId xmlns:a16="http://schemas.microsoft.com/office/drawing/2014/main" id="{0E2A2FDE-2DA2-0DD7-13E4-06386A6AA2C5}"/>
                </a:ext>
              </a:extLst>
            </p:cNvPr>
            <p:cNvSpPr txBox="1"/>
            <p:nvPr/>
          </p:nvSpPr>
          <p:spPr>
            <a:xfrm>
              <a:off x="6126433" y="3180835"/>
              <a:ext cx="737067" cy="278973"/>
            </a:xfrm>
            <a:prstGeom prst="rect">
              <a:avLst/>
            </a:prstGeom>
            <a:noFill/>
          </p:spPr>
          <p:txBody>
            <a:bodyPr wrap="none" rtlCol="0">
              <a:spAutoFit/>
            </a:bodyPr>
            <a:lstStyle/>
            <a:p>
              <a:r>
                <a:rPr lang="en-US" sz="1400" b="1" dirty="0"/>
                <a:t>Clinical</a:t>
              </a:r>
            </a:p>
          </p:txBody>
        </p:sp>
      </p:grpSp>
      <p:sp>
        <p:nvSpPr>
          <p:cNvPr id="17" name="TextBox 16">
            <a:extLst>
              <a:ext uri="{FF2B5EF4-FFF2-40B4-BE49-F238E27FC236}">
                <a16:creationId xmlns:a16="http://schemas.microsoft.com/office/drawing/2014/main" id="{188736EB-DE50-40B7-2C74-5136E494109B}"/>
              </a:ext>
            </a:extLst>
          </p:cNvPr>
          <p:cNvSpPr txBox="1"/>
          <p:nvPr/>
        </p:nvSpPr>
        <p:spPr>
          <a:xfrm>
            <a:off x="674509" y="79884"/>
            <a:ext cx="6701652" cy="830997"/>
          </a:xfrm>
          <a:prstGeom prst="rect">
            <a:avLst/>
          </a:prstGeom>
          <a:noFill/>
        </p:spPr>
        <p:txBody>
          <a:bodyPr wrap="square" rtlCol="0">
            <a:spAutoFit/>
          </a:bodyPr>
          <a:lstStyle/>
          <a:p>
            <a:r>
              <a:rPr lang="en-US" sz="1600" dirty="0"/>
              <a:t>If the event was that one of the IRB radio buttons was selected (these guys)</a:t>
            </a:r>
          </a:p>
          <a:p>
            <a:r>
              <a:rPr lang="en-US" sz="1600" dirty="0"/>
              <a:t>Then we’ll display or hide different elements in the GUI. The three IRB selections are shown to the right </a:t>
            </a:r>
          </a:p>
        </p:txBody>
      </p:sp>
      <p:sp>
        <p:nvSpPr>
          <p:cNvPr id="18" name="Freeform: Shape 17">
            <a:extLst>
              <a:ext uri="{FF2B5EF4-FFF2-40B4-BE49-F238E27FC236}">
                <a16:creationId xmlns:a16="http://schemas.microsoft.com/office/drawing/2014/main" id="{8F52FCEB-EFDE-3889-D404-714832E287CF}"/>
              </a:ext>
            </a:extLst>
          </p:cNvPr>
          <p:cNvSpPr/>
          <p:nvPr/>
        </p:nvSpPr>
        <p:spPr>
          <a:xfrm>
            <a:off x="7263442" y="232913"/>
            <a:ext cx="405441" cy="345057"/>
          </a:xfrm>
          <a:custGeom>
            <a:avLst/>
            <a:gdLst>
              <a:gd name="connsiteX0" fmla="*/ 0 w 405441"/>
              <a:gd name="connsiteY0" fmla="*/ 0 h 345057"/>
              <a:gd name="connsiteX1" fmla="*/ 405441 w 405441"/>
              <a:gd name="connsiteY1" fmla="*/ 345057 h 345057"/>
            </a:gdLst>
            <a:ahLst/>
            <a:cxnLst>
              <a:cxn ang="0">
                <a:pos x="connsiteX0" y="connsiteY0"/>
              </a:cxn>
              <a:cxn ang="0">
                <a:pos x="connsiteX1" y="connsiteY1"/>
              </a:cxn>
            </a:cxnLst>
            <a:rect l="l" t="t" r="r" b="b"/>
            <a:pathLst>
              <a:path w="405441" h="345057">
                <a:moveTo>
                  <a:pt x="0" y="0"/>
                </a:moveTo>
                <a:lnTo>
                  <a:pt x="405441" y="345057"/>
                </a:ln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B681EB5-7CFE-D93C-7A90-5676B30C88C4}"/>
              </a:ext>
            </a:extLst>
          </p:cNvPr>
          <p:cNvSpPr txBox="1"/>
          <p:nvPr/>
        </p:nvSpPr>
        <p:spPr>
          <a:xfrm>
            <a:off x="4071663" y="987209"/>
            <a:ext cx="2709413" cy="1815882"/>
          </a:xfrm>
          <a:prstGeom prst="rect">
            <a:avLst/>
          </a:prstGeom>
          <a:noFill/>
        </p:spPr>
        <p:txBody>
          <a:bodyPr wrap="square" rtlCol="0">
            <a:spAutoFit/>
          </a:bodyPr>
          <a:lstStyle/>
          <a:p>
            <a:r>
              <a:rPr lang="en-US" sz="1600" dirty="0"/>
              <a:t>You can see that clicking a radio button will make its elements visible, but the others invisible. These keys belong to the </a:t>
            </a:r>
            <a:r>
              <a:rPr lang="en-US" sz="1600" dirty="0" err="1"/>
              <a:t>sg.Column</a:t>
            </a:r>
            <a:r>
              <a:rPr lang="en-US" sz="1600" dirty="0"/>
              <a:t>() elements as shown in the layout below</a:t>
            </a:r>
          </a:p>
        </p:txBody>
      </p:sp>
      <p:pic>
        <p:nvPicPr>
          <p:cNvPr id="21" name="Picture 20">
            <a:extLst>
              <a:ext uri="{FF2B5EF4-FFF2-40B4-BE49-F238E27FC236}">
                <a16:creationId xmlns:a16="http://schemas.microsoft.com/office/drawing/2014/main" id="{E9B6DF17-0BF9-651D-A014-AD41DBBBE714}"/>
              </a:ext>
            </a:extLst>
          </p:cNvPr>
          <p:cNvPicPr>
            <a:picLocks noChangeAspect="1"/>
          </p:cNvPicPr>
          <p:nvPr/>
        </p:nvPicPr>
        <p:blipFill>
          <a:blip r:embed="rId7"/>
          <a:stretch>
            <a:fillRect/>
          </a:stretch>
        </p:blipFill>
        <p:spPr>
          <a:xfrm>
            <a:off x="166250" y="4625768"/>
            <a:ext cx="4784536" cy="2237138"/>
          </a:xfrm>
          <a:prstGeom prst="rect">
            <a:avLst/>
          </a:prstGeom>
        </p:spPr>
      </p:pic>
      <p:sp>
        <p:nvSpPr>
          <p:cNvPr id="2" name="Freeform: Shape 1">
            <a:extLst>
              <a:ext uri="{FF2B5EF4-FFF2-40B4-BE49-F238E27FC236}">
                <a16:creationId xmlns:a16="http://schemas.microsoft.com/office/drawing/2014/main" id="{522BC57B-DAB2-16D3-22CE-CCE833407E4C}"/>
              </a:ext>
            </a:extLst>
          </p:cNvPr>
          <p:cNvSpPr/>
          <p:nvPr/>
        </p:nvSpPr>
        <p:spPr>
          <a:xfrm flipH="1">
            <a:off x="3118338" y="2706890"/>
            <a:ext cx="1819363" cy="2873295"/>
          </a:xfrm>
          <a:custGeom>
            <a:avLst/>
            <a:gdLst>
              <a:gd name="connsiteX0" fmla="*/ 0 w 405441"/>
              <a:gd name="connsiteY0" fmla="*/ 0 h 345057"/>
              <a:gd name="connsiteX1" fmla="*/ 405441 w 405441"/>
              <a:gd name="connsiteY1" fmla="*/ 345057 h 345057"/>
            </a:gdLst>
            <a:ahLst/>
            <a:cxnLst>
              <a:cxn ang="0">
                <a:pos x="connsiteX0" y="connsiteY0"/>
              </a:cxn>
              <a:cxn ang="0">
                <a:pos x="connsiteX1" y="connsiteY1"/>
              </a:cxn>
            </a:cxnLst>
            <a:rect l="l" t="t" r="r" b="b"/>
            <a:pathLst>
              <a:path w="405441" h="345057">
                <a:moveTo>
                  <a:pt x="0" y="0"/>
                </a:moveTo>
                <a:lnTo>
                  <a:pt x="405441" y="345057"/>
                </a:lnTo>
              </a:path>
            </a:pathLst>
          </a:custGeom>
          <a:ln w="38100">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E58D1C0-9F76-8EFE-A47A-3FA87CD40EC1}"/>
              </a:ext>
            </a:extLst>
          </p:cNvPr>
          <p:cNvSpPr txBox="1"/>
          <p:nvPr/>
        </p:nvSpPr>
        <p:spPr>
          <a:xfrm>
            <a:off x="5426369" y="3520464"/>
            <a:ext cx="6701652" cy="338554"/>
          </a:xfrm>
          <a:prstGeom prst="rect">
            <a:avLst/>
          </a:prstGeom>
          <a:noFill/>
        </p:spPr>
        <p:txBody>
          <a:bodyPr wrap="square" rtlCol="0">
            <a:spAutoFit/>
          </a:bodyPr>
          <a:lstStyle/>
          <a:p>
            <a:r>
              <a:rPr lang="en-US" sz="1600" dirty="0"/>
              <a:t>Here’s the breakdown of the elements in the ‘pre-layout’ declarations</a:t>
            </a:r>
          </a:p>
        </p:txBody>
      </p:sp>
      <p:sp>
        <p:nvSpPr>
          <p:cNvPr id="6" name="TextBox 5">
            <a:extLst>
              <a:ext uri="{FF2B5EF4-FFF2-40B4-BE49-F238E27FC236}">
                <a16:creationId xmlns:a16="http://schemas.microsoft.com/office/drawing/2014/main" id="{166FE730-5E83-E701-C34B-CDBBFB2EF9E5}"/>
              </a:ext>
            </a:extLst>
          </p:cNvPr>
          <p:cNvSpPr txBox="1"/>
          <p:nvPr/>
        </p:nvSpPr>
        <p:spPr>
          <a:xfrm>
            <a:off x="5171179" y="6322593"/>
            <a:ext cx="6701652" cy="584775"/>
          </a:xfrm>
          <a:prstGeom prst="rect">
            <a:avLst/>
          </a:prstGeom>
          <a:noFill/>
        </p:spPr>
        <p:txBody>
          <a:bodyPr wrap="square" rtlCol="0">
            <a:spAutoFit/>
          </a:bodyPr>
          <a:lstStyle/>
          <a:p>
            <a:r>
              <a:rPr lang="en-US" sz="1600" dirty="0"/>
              <a:t>When the data is exported later, the IRB-specific elements will populate the header and alter the filename (e.g., Mepo-0000 vs Xe-0000, etc.)</a:t>
            </a:r>
          </a:p>
        </p:txBody>
      </p:sp>
    </p:spTree>
    <p:extLst>
      <p:ext uri="{BB962C8B-B14F-4D97-AF65-F5344CB8AC3E}">
        <p14:creationId xmlns:p14="http://schemas.microsoft.com/office/powerpoint/2010/main" val="85694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92CEA6-AABC-3879-C7FD-09C83DBC2F77}"/>
              </a:ext>
            </a:extLst>
          </p:cNvPr>
          <p:cNvPicPr>
            <a:picLocks noChangeAspect="1"/>
          </p:cNvPicPr>
          <p:nvPr/>
        </p:nvPicPr>
        <p:blipFill rotWithShape="1">
          <a:blip r:embed="rId2"/>
          <a:srcRect r="38440"/>
          <a:stretch/>
        </p:blipFill>
        <p:spPr>
          <a:xfrm>
            <a:off x="2839885" y="547881"/>
            <a:ext cx="5769365" cy="5093794"/>
          </a:xfrm>
          <a:prstGeom prst="rect">
            <a:avLst/>
          </a:prstGeom>
        </p:spPr>
      </p:pic>
      <p:sp>
        <p:nvSpPr>
          <p:cNvPr id="2" name="TextBox 1">
            <a:extLst>
              <a:ext uri="{FF2B5EF4-FFF2-40B4-BE49-F238E27FC236}">
                <a16:creationId xmlns:a16="http://schemas.microsoft.com/office/drawing/2014/main" id="{D527352C-02A3-9150-31B1-771CFF838377}"/>
              </a:ext>
            </a:extLst>
          </p:cNvPr>
          <p:cNvSpPr txBox="1"/>
          <p:nvPr/>
        </p:nvSpPr>
        <p:spPr>
          <a:xfrm>
            <a:off x="3596" y="806674"/>
            <a:ext cx="2415397" cy="769441"/>
          </a:xfrm>
          <a:prstGeom prst="rect">
            <a:avLst/>
          </a:prstGeom>
          <a:noFill/>
        </p:spPr>
        <p:txBody>
          <a:bodyPr wrap="square" rtlCol="0">
            <a:spAutoFit/>
          </a:bodyPr>
          <a:lstStyle/>
          <a:p>
            <a:r>
              <a:rPr lang="en-US" sz="1100" b="1" dirty="0"/>
              <a:t>Enter paths to the ventilation DICOM, Mask </a:t>
            </a:r>
            <a:r>
              <a:rPr lang="en-US" sz="1100" b="1" dirty="0" err="1"/>
              <a:t>dicom</a:t>
            </a:r>
            <a:r>
              <a:rPr lang="en-US" sz="1100" b="1" dirty="0"/>
              <a:t> folder, and corresponding ventilation TWIX file here</a:t>
            </a:r>
          </a:p>
        </p:txBody>
      </p:sp>
      <p:cxnSp>
        <p:nvCxnSpPr>
          <p:cNvPr id="4" name="Straight Arrow Connector 3">
            <a:extLst>
              <a:ext uri="{FF2B5EF4-FFF2-40B4-BE49-F238E27FC236}">
                <a16:creationId xmlns:a16="http://schemas.microsoft.com/office/drawing/2014/main" id="{0F082817-BDD8-E099-305E-FF07B060CE5F}"/>
              </a:ext>
            </a:extLst>
          </p:cNvPr>
          <p:cNvCxnSpPr/>
          <p:nvPr/>
        </p:nvCxnSpPr>
        <p:spPr>
          <a:xfrm>
            <a:off x="2225615" y="1035170"/>
            <a:ext cx="681487" cy="293298"/>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AD3113A-A40B-7AAD-C82F-C5CBDD007D71}"/>
              </a:ext>
            </a:extLst>
          </p:cNvPr>
          <p:cNvSpPr txBox="1"/>
          <p:nvPr/>
        </p:nvSpPr>
        <p:spPr>
          <a:xfrm>
            <a:off x="9259738" y="806674"/>
            <a:ext cx="2720018" cy="3062377"/>
          </a:xfrm>
          <a:prstGeom prst="rect">
            <a:avLst/>
          </a:prstGeom>
          <a:noFill/>
        </p:spPr>
        <p:txBody>
          <a:bodyPr wrap="square" rtlCol="0">
            <a:spAutoFit/>
          </a:bodyPr>
          <a:lstStyle/>
          <a:p>
            <a:r>
              <a:rPr lang="en-US" sz="1400" b="1" dirty="0"/>
              <a:t>The Action Buttons:</a:t>
            </a:r>
            <a:endParaRPr lang="en-US" sz="1100" b="1" dirty="0"/>
          </a:p>
          <a:p>
            <a:r>
              <a:rPr lang="en-US" sz="1100" b="1" dirty="0"/>
              <a:t>they turn green when run successfully!</a:t>
            </a:r>
            <a:endParaRPr lang="en-US" sz="1400" b="1" dirty="0"/>
          </a:p>
          <a:p>
            <a:endParaRPr lang="en-US" sz="1100" b="1" u="sng" dirty="0"/>
          </a:p>
          <a:p>
            <a:r>
              <a:rPr lang="en-US" sz="1100" b="1" u="sng" dirty="0"/>
              <a:t>Load from Paths:</a:t>
            </a:r>
            <a:r>
              <a:rPr lang="en-US" sz="1100" b="1" dirty="0"/>
              <a:t> creates the </a:t>
            </a:r>
            <a:r>
              <a:rPr lang="en-US" sz="1100" b="1" dirty="0" err="1"/>
              <a:t>Vent_Analysis</a:t>
            </a:r>
            <a:r>
              <a:rPr lang="en-US" sz="1100" b="1" dirty="0"/>
              <a:t> class object given you Ventilation DICOM and Masks</a:t>
            </a:r>
          </a:p>
          <a:p>
            <a:endParaRPr lang="en-US" sz="1100" b="1" u="sng" dirty="0"/>
          </a:p>
          <a:p>
            <a:r>
              <a:rPr lang="en-US" sz="1100" b="1" u="sng" dirty="0"/>
              <a:t>Calculate VDP:</a:t>
            </a:r>
            <a:r>
              <a:rPr lang="en-US" sz="1100" b="1" dirty="0"/>
              <a:t> calculates N4 bias corrected ventilation, mean-anchored defect array, and VDP. This will update the 2</a:t>
            </a:r>
            <a:r>
              <a:rPr lang="en-US" sz="1100" b="1" baseline="30000" dirty="0"/>
              <a:t>nd</a:t>
            </a:r>
            <a:r>
              <a:rPr lang="en-US" sz="1100" b="1" dirty="0"/>
              <a:t> and 3</a:t>
            </a:r>
            <a:r>
              <a:rPr lang="en-US" sz="1100" b="1" baseline="30000" dirty="0"/>
              <a:t>rd</a:t>
            </a:r>
            <a:r>
              <a:rPr lang="en-US" sz="1100" b="1" dirty="0"/>
              <a:t> image rows in the display</a:t>
            </a:r>
          </a:p>
          <a:p>
            <a:endParaRPr lang="en-US" sz="1100" b="1" dirty="0"/>
          </a:p>
          <a:p>
            <a:r>
              <a:rPr lang="en-US" sz="1100" b="1" u="sng" dirty="0" err="1"/>
              <a:t>Calcuate</a:t>
            </a:r>
            <a:r>
              <a:rPr lang="en-US" sz="1100" b="1" u="sng" dirty="0"/>
              <a:t> CI:</a:t>
            </a:r>
            <a:r>
              <a:rPr lang="en-US" sz="1100" b="1" dirty="0"/>
              <a:t> calculates CI array (this can take a few minutes)</a:t>
            </a:r>
          </a:p>
          <a:p>
            <a:endParaRPr lang="en-US" sz="1100" b="1" dirty="0"/>
          </a:p>
          <a:p>
            <a:r>
              <a:rPr lang="en-US" sz="1100" b="1" u="sng" dirty="0"/>
              <a:t>Import TWIX:</a:t>
            </a:r>
            <a:r>
              <a:rPr lang="en-US" sz="1100" b="1" dirty="0"/>
              <a:t> Imports the raw data TWIX file to save with the DICOMS</a:t>
            </a:r>
          </a:p>
        </p:txBody>
      </p:sp>
      <p:cxnSp>
        <p:nvCxnSpPr>
          <p:cNvPr id="9" name="Straight Arrow Connector 8">
            <a:extLst>
              <a:ext uri="{FF2B5EF4-FFF2-40B4-BE49-F238E27FC236}">
                <a16:creationId xmlns:a16="http://schemas.microsoft.com/office/drawing/2014/main" id="{7B0E647E-843D-86D8-6A07-ACF8C60DD6B1}"/>
              </a:ext>
            </a:extLst>
          </p:cNvPr>
          <p:cNvCxnSpPr>
            <a:cxnSpLocks/>
          </p:cNvCxnSpPr>
          <p:nvPr/>
        </p:nvCxnSpPr>
        <p:spPr>
          <a:xfrm flipH="1">
            <a:off x="5587041" y="1783147"/>
            <a:ext cx="3565585"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CDA7AF8-B335-A699-9B9D-03C9133F6FC0}"/>
              </a:ext>
            </a:extLst>
          </p:cNvPr>
          <p:cNvSpPr txBox="1"/>
          <p:nvPr/>
        </p:nvSpPr>
        <p:spPr>
          <a:xfrm>
            <a:off x="0" y="1712654"/>
            <a:ext cx="2415397" cy="938719"/>
          </a:xfrm>
          <a:prstGeom prst="rect">
            <a:avLst/>
          </a:prstGeom>
          <a:noFill/>
        </p:spPr>
        <p:txBody>
          <a:bodyPr wrap="square" rtlCol="0">
            <a:spAutoFit/>
          </a:bodyPr>
          <a:lstStyle/>
          <a:p>
            <a:r>
              <a:rPr lang="en-US" sz="1100" b="1" dirty="0"/>
              <a:t>Select the IRB associated with the study (General Xenon, </a:t>
            </a:r>
            <a:r>
              <a:rPr lang="en-US" sz="1100" b="1" dirty="0" err="1"/>
              <a:t>Mepo</a:t>
            </a:r>
            <a:r>
              <a:rPr lang="en-US" sz="1100" b="1" dirty="0"/>
              <a:t>, or a clinical scan), and enter the requested info. If you don’t have the info just leave blank.</a:t>
            </a:r>
          </a:p>
        </p:txBody>
      </p:sp>
      <p:cxnSp>
        <p:nvCxnSpPr>
          <p:cNvPr id="12" name="Straight Arrow Connector 11">
            <a:extLst>
              <a:ext uri="{FF2B5EF4-FFF2-40B4-BE49-F238E27FC236}">
                <a16:creationId xmlns:a16="http://schemas.microsoft.com/office/drawing/2014/main" id="{FDFC5398-AD59-68F0-0E81-20DA9CE54F77}"/>
              </a:ext>
            </a:extLst>
          </p:cNvPr>
          <p:cNvCxnSpPr>
            <a:cxnSpLocks/>
          </p:cNvCxnSpPr>
          <p:nvPr/>
        </p:nvCxnSpPr>
        <p:spPr>
          <a:xfrm>
            <a:off x="2120199" y="2190169"/>
            <a:ext cx="769643" cy="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B01335C-450D-ACC3-9EBF-787BC05DEF34}"/>
              </a:ext>
            </a:extLst>
          </p:cNvPr>
          <p:cNvSpPr txBox="1"/>
          <p:nvPr/>
        </p:nvSpPr>
        <p:spPr>
          <a:xfrm>
            <a:off x="99244" y="3263359"/>
            <a:ext cx="2415397" cy="938719"/>
          </a:xfrm>
          <a:prstGeom prst="rect">
            <a:avLst/>
          </a:prstGeom>
          <a:noFill/>
        </p:spPr>
        <p:txBody>
          <a:bodyPr wrap="square" rtlCol="0">
            <a:spAutoFit/>
          </a:bodyPr>
          <a:lstStyle/>
          <a:p>
            <a:r>
              <a:rPr lang="en-US" sz="1100" b="1" dirty="0"/>
              <a:t>Here, info pulled from the DICOM and TWIX headers is displayed. If it’s blank, it’s either not in the header or you didn’t run it (check that the action buttons are green)</a:t>
            </a:r>
          </a:p>
        </p:txBody>
      </p:sp>
      <p:sp>
        <p:nvSpPr>
          <p:cNvPr id="16" name="TextBox 15">
            <a:extLst>
              <a:ext uri="{FF2B5EF4-FFF2-40B4-BE49-F238E27FC236}">
                <a16:creationId xmlns:a16="http://schemas.microsoft.com/office/drawing/2014/main" id="{7BABBD65-B599-D448-E7E9-BE99ED189035}"/>
              </a:ext>
            </a:extLst>
          </p:cNvPr>
          <p:cNvSpPr txBox="1"/>
          <p:nvPr/>
        </p:nvSpPr>
        <p:spPr>
          <a:xfrm>
            <a:off x="8609250" y="4021243"/>
            <a:ext cx="3591376" cy="1277273"/>
          </a:xfrm>
          <a:prstGeom prst="rect">
            <a:avLst/>
          </a:prstGeom>
          <a:noFill/>
        </p:spPr>
        <p:txBody>
          <a:bodyPr wrap="square" rtlCol="0">
            <a:spAutoFit/>
          </a:bodyPr>
          <a:lstStyle/>
          <a:p>
            <a:r>
              <a:rPr lang="en-US" sz="1100" b="1" dirty="0"/>
              <a:t>The image display window shows 4 rows of images: </a:t>
            </a:r>
          </a:p>
          <a:p>
            <a:pPr marL="228600" indent="-228600">
              <a:buAutoNum type="arabicParenBoth"/>
            </a:pPr>
            <a:r>
              <a:rPr lang="en-US" sz="1100" b="1" dirty="0"/>
              <a:t>the DICOM ventilation images</a:t>
            </a:r>
          </a:p>
          <a:p>
            <a:pPr marL="228600" indent="-228600">
              <a:buAutoNum type="arabicParenBoth"/>
            </a:pPr>
            <a:r>
              <a:rPr lang="en-US" sz="1100" b="1" dirty="0"/>
              <a:t>The N4bias-corrected images with mask border overlay</a:t>
            </a:r>
          </a:p>
          <a:p>
            <a:pPr marL="228600" indent="-228600">
              <a:buAutoNum type="arabicParenBoth"/>
            </a:pPr>
            <a:r>
              <a:rPr lang="en-US" sz="1100" b="1" dirty="0"/>
              <a:t>The N4 images with defects</a:t>
            </a:r>
          </a:p>
          <a:p>
            <a:pPr marL="228600" indent="-228600">
              <a:buAutoNum type="arabicParenBoth"/>
            </a:pPr>
            <a:r>
              <a:rPr lang="en-US" sz="1100" b="1" dirty="0"/>
              <a:t>The TWIX images (make sure these correspond to the DICOM images!!)</a:t>
            </a:r>
          </a:p>
        </p:txBody>
      </p:sp>
      <p:sp>
        <p:nvSpPr>
          <p:cNvPr id="17" name="TextBox 16">
            <a:extLst>
              <a:ext uri="{FF2B5EF4-FFF2-40B4-BE49-F238E27FC236}">
                <a16:creationId xmlns:a16="http://schemas.microsoft.com/office/drawing/2014/main" id="{31585888-7AE9-6F87-55EB-0FA99E22B73B}"/>
              </a:ext>
            </a:extLst>
          </p:cNvPr>
          <p:cNvSpPr txBox="1"/>
          <p:nvPr/>
        </p:nvSpPr>
        <p:spPr>
          <a:xfrm>
            <a:off x="99244" y="4428522"/>
            <a:ext cx="2415397" cy="430887"/>
          </a:xfrm>
          <a:prstGeom prst="rect">
            <a:avLst/>
          </a:prstGeom>
          <a:noFill/>
        </p:spPr>
        <p:txBody>
          <a:bodyPr wrap="square" rtlCol="0">
            <a:spAutoFit/>
          </a:bodyPr>
          <a:lstStyle/>
          <a:p>
            <a:r>
              <a:rPr lang="en-US" sz="1100" b="1" dirty="0"/>
              <a:t>The status bar shows the most recent update in processing</a:t>
            </a:r>
          </a:p>
        </p:txBody>
      </p:sp>
      <p:sp>
        <p:nvSpPr>
          <p:cNvPr id="18" name="TextBox 17">
            <a:extLst>
              <a:ext uri="{FF2B5EF4-FFF2-40B4-BE49-F238E27FC236}">
                <a16:creationId xmlns:a16="http://schemas.microsoft.com/office/drawing/2014/main" id="{020AF558-09A2-9BCF-1CAF-AD24F9195E14}"/>
              </a:ext>
            </a:extLst>
          </p:cNvPr>
          <p:cNvSpPr txBox="1"/>
          <p:nvPr/>
        </p:nvSpPr>
        <p:spPr>
          <a:xfrm>
            <a:off x="89623" y="5059823"/>
            <a:ext cx="2415397" cy="769441"/>
          </a:xfrm>
          <a:prstGeom prst="rect">
            <a:avLst/>
          </a:prstGeom>
          <a:noFill/>
        </p:spPr>
        <p:txBody>
          <a:bodyPr wrap="square" rtlCol="0">
            <a:spAutoFit/>
          </a:bodyPr>
          <a:lstStyle/>
          <a:p>
            <a:r>
              <a:rPr lang="en-US" sz="1100" b="1" dirty="0"/>
              <a:t>Here’s the path you plan to save the data in H5 format and as </a:t>
            </a:r>
            <a:r>
              <a:rPr lang="en-US" sz="1100" b="1" dirty="0" err="1"/>
              <a:t>Niftis</a:t>
            </a:r>
            <a:r>
              <a:rPr lang="en-US" sz="1100" b="1" dirty="0"/>
              <a:t> when you press the ‘Export Data’ button</a:t>
            </a:r>
          </a:p>
        </p:txBody>
      </p:sp>
      <p:cxnSp>
        <p:nvCxnSpPr>
          <p:cNvPr id="19" name="Straight Arrow Connector 18">
            <a:extLst>
              <a:ext uri="{FF2B5EF4-FFF2-40B4-BE49-F238E27FC236}">
                <a16:creationId xmlns:a16="http://schemas.microsoft.com/office/drawing/2014/main" id="{6BEEC44D-9A4F-27A3-72E3-09FD8CF76020}"/>
              </a:ext>
            </a:extLst>
          </p:cNvPr>
          <p:cNvCxnSpPr>
            <a:cxnSpLocks/>
          </p:cNvCxnSpPr>
          <p:nvPr/>
        </p:nvCxnSpPr>
        <p:spPr>
          <a:xfrm>
            <a:off x="2430091" y="3732717"/>
            <a:ext cx="459751"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4CD058A-B3B7-E40F-0D41-A46008AA6CC1}"/>
              </a:ext>
            </a:extLst>
          </p:cNvPr>
          <p:cNvCxnSpPr>
            <a:cxnSpLocks/>
          </p:cNvCxnSpPr>
          <p:nvPr/>
        </p:nvCxnSpPr>
        <p:spPr>
          <a:xfrm>
            <a:off x="2106607" y="4643965"/>
            <a:ext cx="783235" cy="50138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2DCE3D2-3902-C481-5B40-A8521CC7EDD6}"/>
              </a:ext>
            </a:extLst>
          </p:cNvPr>
          <p:cNvCxnSpPr>
            <a:cxnSpLocks/>
          </p:cNvCxnSpPr>
          <p:nvPr/>
        </p:nvCxnSpPr>
        <p:spPr>
          <a:xfrm>
            <a:off x="2415397" y="5368861"/>
            <a:ext cx="459751"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5F42C3F-D391-BDC0-C405-3481DFEECA00}"/>
              </a:ext>
            </a:extLst>
          </p:cNvPr>
          <p:cNvCxnSpPr>
            <a:cxnSpLocks/>
          </p:cNvCxnSpPr>
          <p:nvPr/>
        </p:nvCxnSpPr>
        <p:spPr>
          <a:xfrm flipH="1" flipV="1">
            <a:off x="3562386" y="5597744"/>
            <a:ext cx="121093" cy="294098"/>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FC48FB-F5FE-0742-FEF5-A8AF94791B2A}"/>
              </a:ext>
            </a:extLst>
          </p:cNvPr>
          <p:cNvSpPr txBox="1"/>
          <p:nvPr/>
        </p:nvSpPr>
        <p:spPr>
          <a:xfrm>
            <a:off x="3562386" y="5845623"/>
            <a:ext cx="6496014" cy="769441"/>
          </a:xfrm>
          <a:prstGeom prst="rect">
            <a:avLst/>
          </a:prstGeom>
          <a:noFill/>
        </p:spPr>
        <p:txBody>
          <a:bodyPr wrap="square" rtlCol="0">
            <a:spAutoFit/>
          </a:bodyPr>
          <a:lstStyle/>
          <a:p>
            <a:r>
              <a:rPr lang="en-US" sz="1100" b="1" dirty="0"/>
              <a:t>Checking the ‘Copy to H5 Archive’ box tells the program to also save the H5 file into the archive path: </a:t>
            </a:r>
            <a:r>
              <a:rPr lang="en-US" sz="1100" b="0" dirty="0">
                <a:solidFill>
                  <a:srgbClr val="C00000"/>
                </a:solidFill>
                <a:effectLst/>
                <a:latin typeface="Consolas" panose="020B0609020204030204" pitchFamily="49" charset="0"/>
              </a:rPr>
              <a:t>'//umh.edu/data/Radiology/</a:t>
            </a:r>
            <a:r>
              <a:rPr lang="en-US" sz="1100" b="0" dirty="0" err="1">
                <a:solidFill>
                  <a:srgbClr val="C00000"/>
                </a:solidFill>
                <a:effectLst/>
                <a:latin typeface="Consolas" panose="020B0609020204030204" pitchFamily="49" charset="0"/>
              </a:rPr>
              <a:t>Xenon_Studies</a:t>
            </a:r>
            <a:r>
              <a:rPr lang="en-US" sz="1100" b="0" dirty="0">
                <a:solidFill>
                  <a:srgbClr val="C00000"/>
                </a:solidFill>
                <a:effectLst/>
                <a:latin typeface="Consolas" panose="020B0609020204030204" pitchFamily="49" charset="0"/>
              </a:rPr>
              <a:t>/Studies/H5/’</a:t>
            </a:r>
          </a:p>
          <a:p>
            <a:r>
              <a:rPr lang="en-US" sz="1100" b="1" dirty="0"/>
              <a:t>If you’ve run all actions successfully and are on a work computer with access to the shared drive, go ahead and check this and the H5 file will also be saved to this directory</a:t>
            </a:r>
            <a:endParaRPr lang="en-US" sz="1100" b="0" dirty="0">
              <a:solidFill>
                <a:srgbClr val="CE9178"/>
              </a:solidFill>
              <a:effectLst/>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B32F47F9-0671-6DF8-27EC-FCE4D66DBC90}"/>
              </a:ext>
            </a:extLst>
          </p:cNvPr>
          <p:cNvCxnSpPr>
            <a:cxnSpLocks/>
          </p:cNvCxnSpPr>
          <p:nvPr/>
        </p:nvCxnSpPr>
        <p:spPr>
          <a:xfrm flipH="1" flipV="1">
            <a:off x="8654825" y="3925950"/>
            <a:ext cx="920496" cy="14704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11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C34F64-635C-30BB-FB92-EC4D8D60FEBA}"/>
              </a:ext>
            </a:extLst>
          </p:cNvPr>
          <p:cNvSpPr txBox="1"/>
          <p:nvPr/>
        </p:nvSpPr>
        <p:spPr>
          <a:xfrm>
            <a:off x="284673" y="98836"/>
            <a:ext cx="3191774" cy="6370975"/>
          </a:xfrm>
          <a:prstGeom prst="rect">
            <a:avLst/>
          </a:prstGeom>
          <a:noFill/>
        </p:spPr>
        <p:txBody>
          <a:bodyPr wrap="square" rtlCol="0">
            <a:spAutoFit/>
          </a:bodyPr>
          <a:lstStyle/>
          <a:p>
            <a:r>
              <a:rPr lang="en-US" sz="1200" dirty="0"/>
              <a:t>The program can be run in 1 of 3 ways:</a:t>
            </a:r>
          </a:p>
          <a:p>
            <a:endParaRPr lang="en-US" sz="1200" dirty="0"/>
          </a:p>
          <a:p>
            <a:r>
              <a:rPr lang="en-US" sz="1200" b="1" dirty="0"/>
              <a:t>Debug method:</a:t>
            </a:r>
          </a:p>
          <a:p>
            <a:r>
              <a:rPr lang="en-US" sz="1200" dirty="0"/>
              <a:t>Just select the entire script (</a:t>
            </a:r>
            <a:r>
              <a:rPr lang="en-US" sz="1200" dirty="0" err="1"/>
              <a:t>ctrl+a</a:t>
            </a:r>
            <a:r>
              <a:rPr lang="en-US" sz="1200" dirty="0"/>
              <a:t>) and run it all in the VS console (</a:t>
            </a:r>
            <a:r>
              <a:rPr lang="en-US" sz="1200" dirty="0" err="1"/>
              <a:t>shift+Enter</a:t>
            </a:r>
            <a:r>
              <a:rPr lang="en-US" sz="1200" dirty="0"/>
              <a:t>). This method stores everything in the global workspace so you can examine elements in the python console as you go.</a:t>
            </a:r>
          </a:p>
          <a:p>
            <a:endParaRPr lang="en-US" sz="1200" dirty="0"/>
          </a:p>
          <a:p>
            <a:r>
              <a:rPr lang="en-US" sz="1200" b="1" dirty="0" err="1"/>
              <a:t>Vscode</a:t>
            </a:r>
            <a:r>
              <a:rPr lang="en-US" sz="1200" b="1" dirty="0"/>
              <a:t> Direct Run method (recommended for PIRL day-to-day usage):</a:t>
            </a:r>
          </a:p>
          <a:p>
            <a:r>
              <a:rPr lang="en-US" sz="1200" dirty="0"/>
              <a:t>Click the ‘Run code’ button at the top left (or </a:t>
            </a:r>
            <a:r>
              <a:rPr lang="en-US" sz="1200" dirty="0" err="1"/>
              <a:t>ctrl+alt+n</a:t>
            </a:r>
            <a:r>
              <a:rPr lang="en-US" sz="1200" dirty="0"/>
              <a:t>). This compiles the code and runs from the </a:t>
            </a:r>
            <a:r>
              <a:rPr lang="en-US" sz="1200" dirty="0" err="1"/>
              <a:t>powershell</a:t>
            </a:r>
            <a:r>
              <a:rPr lang="en-US" sz="1200" dirty="0"/>
              <a:t>. This is considerably faster and is closer to how app will run when compiled into an exe. It has the advantage that all console outputs can still be seen in the </a:t>
            </a:r>
            <a:r>
              <a:rPr lang="en-US" sz="1200" dirty="0" err="1"/>
              <a:t>powershell</a:t>
            </a:r>
            <a:r>
              <a:rPr lang="en-US" sz="1200" dirty="0"/>
              <a:t>, but you can’t really debug by playing with variables the python global workspace.</a:t>
            </a:r>
          </a:p>
          <a:p>
            <a:endParaRPr lang="en-US" sz="1200" dirty="0"/>
          </a:p>
          <a:p>
            <a:r>
              <a:rPr lang="en-US" sz="1200" b="1" dirty="0"/>
              <a:t>Run the compiled exe app:</a:t>
            </a:r>
          </a:p>
          <a:p>
            <a:r>
              <a:rPr lang="en-US" sz="1200" dirty="0"/>
              <a:t>Standalone exe’s are created using the module ‘</a:t>
            </a:r>
            <a:r>
              <a:rPr lang="en-US" sz="1200" dirty="0" err="1"/>
              <a:t>PyInstaller</a:t>
            </a:r>
            <a:r>
              <a:rPr lang="en-US" sz="1200" dirty="0"/>
              <a:t>’. That way you can run the program from any computer, even those without python. These apps tend to be big since they contain the full python compiler and all installed dependencies (every module contained in your python site libraries is included!). It’s the easiest way to run python code especially for non-coder friends (e.g. radiologists), BUT exe’s are often blocked by IT on work computers. I’m working on getting around this now.</a:t>
            </a:r>
          </a:p>
        </p:txBody>
      </p:sp>
      <p:pic>
        <p:nvPicPr>
          <p:cNvPr id="10" name="Picture 9">
            <a:extLst>
              <a:ext uri="{FF2B5EF4-FFF2-40B4-BE49-F238E27FC236}">
                <a16:creationId xmlns:a16="http://schemas.microsoft.com/office/drawing/2014/main" id="{F5CA9BE3-F917-126D-E00B-A86981E56BA2}"/>
              </a:ext>
            </a:extLst>
          </p:cNvPr>
          <p:cNvPicPr>
            <a:picLocks noChangeAspect="1"/>
          </p:cNvPicPr>
          <p:nvPr/>
        </p:nvPicPr>
        <p:blipFill>
          <a:blip r:embed="rId2"/>
          <a:stretch>
            <a:fillRect/>
          </a:stretch>
        </p:blipFill>
        <p:spPr>
          <a:xfrm>
            <a:off x="4500112" y="98836"/>
            <a:ext cx="6659594" cy="4994695"/>
          </a:xfrm>
          <a:prstGeom prst="rect">
            <a:avLst/>
          </a:prstGeom>
        </p:spPr>
      </p:pic>
      <p:sp>
        <p:nvSpPr>
          <p:cNvPr id="11" name="Oval 10">
            <a:extLst>
              <a:ext uri="{FF2B5EF4-FFF2-40B4-BE49-F238E27FC236}">
                <a16:creationId xmlns:a16="http://schemas.microsoft.com/office/drawing/2014/main" id="{A4C5EB6C-EBC9-7393-5306-C800C6827ECD}"/>
              </a:ext>
            </a:extLst>
          </p:cNvPr>
          <p:cNvSpPr/>
          <p:nvPr/>
        </p:nvSpPr>
        <p:spPr>
          <a:xfrm>
            <a:off x="10282686" y="245485"/>
            <a:ext cx="508959" cy="36231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54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91B82-2217-019F-1ABA-431BC2C7665B}"/>
              </a:ext>
            </a:extLst>
          </p:cNvPr>
          <p:cNvSpPr txBox="1"/>
          <p:nvPr/>
        </p:nvSpPr>
        <p:spPr>
          <a:xfrm>
            <a:off x="1308115" y="2495799"/>
            <a:ext cx="9389476" cy="1569660"/>
          </a:xfrm>
          <a:prstGeom prst="rect">
            <a:avLst/>
          </a:prstGeom>
          <a:noFill/>
        </p:spPr>
        <p:txBody>
          <a:bodyPr wrap="square" rtlCol="0">
            <a:spAutoFit/>
          </a:bodyPr>
          <a:lstStyle/>
          <a:p>
            <a:pPr algn="ctr"/>
            <a:r>
              <a:rPr lang="en-US" sz="2400" b="1" dirty="0"/>
              <a:t>In the next few Slides we’ll examine the </a:t>
            </a:r>
            <a:r>
              <a:rPr lang="en-US" sz="2400" b="1" dirty="0" err="1"/>
              <a:t>Vent_Analysis</a:t>
            </a:r>
            <a:r>
              <a:rPr lang="en-US" sz="2400" b="1" dirty="0"/>
              <a:t> class structure and methods</a:t>
            </a:r>
          </a:p>
          <a:p>
            <a:pPr algn="ctr"/>
            <a:endParaRPr lang="en-US" sz="2400" b="1" dirty="0"/>
          </a:p>
          <a:p>
            <a:pPr algn="ctr"/>
            <a:r>
              <a:rPr lang="en-US" sz="2400" dirty="0"/>
              <a:t>These were updated on 3/19/2024 for version 240319_RPT</a:t>
            </a:r>
          </a:p>
        </p:txBody>
      </p:sp>
    </p:spTree>
    <p:extLst>
      <p:ext uri="{BB962C8B-B14F-4D97-AF65-F5344CB8AC3E}">
        <p14:creationId xmlns:p14="http://schemas.microsoft.com/office/powerpoint/2010/main" val="319099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507C0E-162E-AB02-074F-4E71BF8CC7A7}"/>
              </a:ext>
            </a:extLst>
          </p:cNvPr>
          <p:cNvSpPr txBox="1"/>
          <p:nvPr/>
        </p:nvSpPr>
        <p:spPr>
          <a:xfrm>
            <a:off x="284672" y="414068"/>
            <a:ext cx="6379888" cy="307777"/>
          </a:xfrm>
          <a:prstGeom prst="rect">
            <a:avLst/>
          </a:prstGeom>
          <a:noFill/>
        </p:spPr>
        <p:txBody>
          <a:bodyPr wrap="none" rtlCol="0">
            <a:spAutoFit/>
          </a:bodyPr>
          <a:lstStyle/>
          <a:p>
            <a:r>
              <a:rPr lang="en-US" sz="1400" dirty="0"/>
              <a:t>This ventilation analysis uses a </a:t>
            </a:r>
            <a:r>
              <a:rPr lang="en-US" sz="1400" b="1" dirty="0" err="1"/>
              <a:t>Vent_Analysis</a:t>
            </a:r>
            <a:r>
              <a:rPr lang="en-US" sz="1400" b="1" dirty="0"/>
              <a:t> class </a:t>
            </a:r>
            <a:r>
              <a:rPr lang="en-US" sz="1400" dirty="0"/>
              <a:t>structure to produce VDP’s.</a:t>
            </a:r>
          </a:p>
        </p:txBody>
      </p:sp>
      <p:pic>
        <p:nvPicPr>
          <p:cNvPr id="6" name="Picture 5">
            <a:extLst>
              <a:ext uri="{FF2B5EF4-FFF2-40B4-BE49-F238E27FC236}">
                <a16:creationId xmlns:a16="http://schemas.microsoft.com/office/drawing/2014/main" id="{9B815683-2F1F-EAD8-C00F-4BA12D834B78}"/>
              </a:ext>
            </a:extLst>
          </p:cNvPr>
          <p:cNvPicPr>
            <a:picLocks noChangeAspect="1"/>
          </p:cNvPicPr>
          <p:nvPr/>
        </p:nvPicPr>
        <p:blipFill>
          <a:blip r:embed="rId2"/>
          <a:stretch>
            <a:fillRect/>
          </a:stretch>
        </p:blipFill>
        <p:spPr>
          <a:xfrm>
            <a:off x="284672" y="785004"/>
            <a:ext cx="6001952" cy="5943600"/>
          </a:xfrm>
          <a:prstGeom prst="rect">
            <a:avLst/>
          </a:prstGeom>
        </p:spPr>
      </p:pic>
      <p:sp>
        <p:nvSpPr>
          <p:cNvPr id="7" name="TextBox 6">
            <a:extLst>
              <a:ext uri="{FF2B5EF4-FFF2-40B4-BE49-F238E27FC236}">
                <a16:creationId xmlns:a16="http://schemas.microsoft.com/office/drawing/2014/main" id="{76702C81-3898-4784-BB17-EC6FCC677E43}"/>
              </a:ext>
            </a:extLst>
          </p:cNvPr>
          <p:cNvSpPr txBox="1"/>
          <p:nvPr/>
        </p:nvSpPr>
        <p:spPr>
          <a:xfrm>
            <a:off x="6432490" y="890281"/>
            <a:ext cx="5362695" cy="954107"/>
          </a:xfrm>
          <a:prstGeom prst="rect">
            <a:avLst/>
          </a:prstGeom>
          <a:noFill/>
        </p:spPr>
        <p:txBody>
          <a:bodyPr wrap="square" rtlCol="0">
            <a:spAutoFit/>
          </a:bodyPr>
          <a:lstStyle/>
          <a:p>
            <a:r>
              <a:rPr lang="en-US" sz="1400" dirty="0"/>
              <a:t>At the top of the doc are all imported modules and I tried to indicate which specific functions call the modules.</a:t>
            </a:r>
          </a:p>
          <a:p>
            <a:endParaRPr lang="en-US" sz="1400" dirty="0"/>
          </a:p>
          <a:p>
            <a:endParaRPr lang="en-US" sz="1400" dirty="0"/>
          </a:p>
        </p:txBody>
      </p:sp>
      <p:pic>
        <p:nvPicPr>
          <p:cNvPr id="9" name="Picture 8">
            <a:extLst>
              <a:ext uri="{FF2B5EF4-FFF2-40B4-BE49-F238E27FC236}">
                <a16:creationId xmlns:a16="http://schemas.microsoft.com/office/drawing/2014/main" id="{E8AD6C0C-F445-DEB8-D3A5-B6514598ECED}"/>
              </a:ext>
            </a:extLst>
          </p:cNvPr>
          <p:cNvPicPr>
            <a:picLocks noChangeAspect="1"/>
          </p:cNvPicPr>
          <p:nvPr/>
        </p:nvPicPr>
        <p:blipFill>
          <a:blip r:embed="rId3"/>
          <a:stretch>
            <a:fillRect/>
          </a:stretch>
        </p:blipFill>
        <p:spPr>
          <a:xfrm>
            <a:off x="5682775" y="1552850"/>
            <a:ext cx="6474228" cy="1449143"/>
          </a:xfrm>
          <a:prstGeom prst="rect">
            <a:avLst/>
          </a:prstGeom>
        </p:spPr>
      </p:pic>
      <p:sp>
        <p:nvSpPr>
          <p:cNvPr id="10" name="TextBox 9">
            <a:extLst>
              <a:ext uri="{FF2B5EF4-FFF2-40B4-BE49-F238E27FC236}">
                <a16:creationId xmlns:a16="http://schemas.microsoft.com/office/drawing/2014/main" id="{54247DB2-C8AB-E27A-5725-2F5ABE22AD54}"/>
              </a:ext>
            </a:extLst>
          </p:cNvPr>
          <p:cNvSpPr txBox="1"/>
          <p:nvPr/>
        </p:nvSpPr>
        <p:spPr>
          <a:xfrm>
            <a:off x="6286624" y="3140118"/>
            <a:ext cx="5362695" cy="2677656"/>
          </a:xfrm>
          <a:prstGeom prst="rect">
            <a:avLst/>
          </a:prstGeom>
          <a:noFill/>
        </p:spPr>
        <p:txBody>
          <a:bodyPr wrap="square" rtlCol="0">
            <a:spAutoFit/>
          </a:bodyPr>
          <a:lstStyle/>
          <a:p>
            <a:r>
              <a:rPr lang="en-US" sz="1400" dirty="0"/>
              <a:t>The Class is initialized by calling</a:t>
            </a:r>
          </a:p>
          <a:p>
            <a:r>
              <a:rPr lang="en-US" sz="1400" dirty="0"/>
              <a:t>Vent1 = </a:t>
            </a:r>
            <a:r>
              <a:rPr lang="en-US" sz="1400" dirty="0" err="1"/>
              <a:t>Vent_Analysis</a:t>
            </a:r>
            <a:r>
              <a:rPr lang="en-US" sz="1400" dirty="0"/>
              <a:t>()</a:t>
            </a:r>
          </a:p>
          <a:p>
            <a:r>
              <a:rPr lang="en-US" sz="1400" dirty="0"/>
              <a:t>With 2 optional inputs: the path to a full 3D DICOM file containing the ventilation images, and the path to the folder containing the exported mask </a:t>
            </a:r>
            <a:r>
              <a:rPr lang="en-US" sz="1400" dirty="0" err="1"/>
              <a:t>dicoms</a:t>
            </a:r>
            <a:r>
              <a:rPr lang="en-US" sz="1400" dirty="0"/>
              <a:t> (which are often saved as separate 2D binary arrays from Slicer.</a:t>
            </a:r>
          </a:p>
          <a:p>
            <a:endParaRPr lang="en-US" sz="1400" dirty="0"/>
          </a:p>
          <a:p>
            <a:r>
              <a:rPr lang="en-US" sz="1400" dirty="0"/>
              <a:t>The class will then automatically open the ventilation DICOM as store as </a:t>
            </a:r>
            <a:r>
              <a:rPr lang="en-US" sz="1400" dirty="0" err="1"/>
              <a:t>numpy</a:t>
            </a:r>
            <a:r>
              <a:rPr lang="en-US" sz="1400" dirty="0"/>
              <a:t> array into </a:t>
            </a:r>
            <a:r>
              <a:rPr lang="en-US" sz="1400" dirty="0" err="1"/>
              <a:t>HPvent</a:t>
            </a:r>
            <a:r>
              <a:rPr lang="en-US" sz="1400" dirty="0"/>
              <a:t> , and the mask array into mask</a:t>
            </a:r>
          </a:p>
          <a:p>
            <a:r>
              <a:rPr lang="en-US" sz="1400" dirty="0"/>
              <a:t>The ventilation DICOM header is scraped for a few attributes, and the mask border is calculated (for display purposes only, e.g., the GUI)</a:t>
            </a:r>
          </a:p>
        </p:txBody>
      </p:sp>
    </p:spTree>
    <p:extLst>
      <p:ext uri="{BB962C8B-B14F-4D97-AF65-F5344CB8AC3E}">
        <p14:creationId xmlns:p14="http://schemas.microsoft.com/office/powerpoint/2010/main" val="337813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499CED-D6E1-CFEE-6E4B-1A5C0E295458}"/>
              </a:ext>
            </a:extLst>
          </p:cNvPr>
          <p:cNvPicPr>
            <a:picLocks noChangeAspect="1"/>
          </p:cNvPicPr>
          <p:nvPr/>
        </p:nvPicPr>
        <p:blipFill>
          <a:blip r:embed="rId2"/>
          <a:stretch>
            <a:fillRect/>
          </a:stretch>
        </p:blipFill>
        <p:spPr>
          <a:xfrm>
            <a:off x="0" y="0"/>
            <a:ext cx="4979745" cy="6858000"/>
          </a:xfrm>
          <a:prstGeom prst="rect">
            <a:avLst/>
          </a:prstGeom>
        </p:spPr>
      </p:pic>
      <p:sp>
        <p:nvSpPr>
          <p:cNvPr id="4" name="TextBox 3">
            <a:extLst>
              <a:ext uri="{FF2B5EF4-FFF2-40B4-BE49-F238E27FC236}">
                <a16:creationId xmlns:a16="http://schemas.microsoft.com/office/drawing/2014/main" id="{1F26D66C-65C0-FC9A-8D0B-B3D974975E58}"/>
              </a:ext>
            </a:extLst>
          </p:cNvPr>
          <p:cNvSpPr txBox="1"/>
          <p:nvPr/>
        </p:nvSpPr>
        <p:spPr>
          <a:xfrm>
            <a:off x="5191070" y="986857"/>
            <a:ext cx="6083655" cy="4401205"/>
          </a:xfrm>
          <a:prstGeom prst="rect">
            <a:avLst/>
          </a:prstGeom>
          <a:noFill/>
        </p:spPr>
        <p:txBody>
          <a:bodyPr wrap="square" rtlCol="0">
            <a:spAutoFit/>
          </a:bodyPr>
          <a:lstStyle/>
          <a:p>
            <a:r>
              <a:rPr lang="en-US" sz="1400" dirty="0" err="1">
                <a:latin typeface="Consolas" panose="020B0609020204030204" pitchFamily="49" charset="0"/>
              </a:rPr>
              <a:t>openSingleDICOM</a:t>
            </a:r>
            <a:r>
              <a:rPr lang="en-US" sz="1400" dirty="0">
                <a:latin typeface="Consolas" panose="020B0609020204030204" pitchFamily="49" charset="0"/>
              </a:rPr>
              <a:t>()</a:t>
            </a:r>
            <a:r>
              <a:rPr lang="en-US" sz="1400" dirty="0"/>
              <a:t> </a:t>
            </a:r>
            <a:r>
              <a:rPr lang="en-US" sz="1400" dirty="0">
                <a:latin typeface="Arial" panose="020B0604020202020204" pitchFamily="34" charset="0"/>
                <a:cs typeface="Arial" panose="020B0604020202020204" pitchFamily="34" charset="0"/>
              </a:rPr>
              <a:t>is used to open the single 3D ventilation DICOM array. The full DICOM object is stored in the </a:t>
            </a:r>
            <a:r>
              <a:rPr lang="en-US" sz="1400" dirty="0">
                <a:latin typeface="Consolas" panose="020B0609020204030204" pitchFamily="49" charset="0"/>
              </a:rPr>
              <a:t>ds</a:t>
            </a:r>
            <a:r>
              <a:rPr lang="en-US" sz="1400" dirty="0">
                <a:latin typeface="Arial" panose="020B0604020202020204" pitchFamily="34" charset="0"/>
                <a:cs typeface="Arial" panose="020B0604020202020204" pitchFamily="34" charset="0"/>
              </a:rPr>
              <a:t> attribute as well.</a:t>
            </a:r>
          </a:p>
          <a:p>
            <a:r>
              <a:rPr lang="en-US" sz="1400" dirty="0">
                <a:latin typeface="Arial" panose="020B0604020202020204" pitchFamily="34" charset="0"/>
                <a:cs typeface="Arial" panose="020B0604020202020204" pitchFamily="34" charset="0"/>
              </a:rPr>
              <a:t>If a path is not specified, it will open a dialogue box asking the user to specify the file path.</a:t>
            </a:r>
          </a:p>
          <a:p>
            <a:endParaRPr lang="en-US" sz="1400" dirty="0">
              <a:latin typeface="Arial" panose="020B0604020202020204" pitchFamily="34"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openDICOMfolder</a:t>
            </a:r>
            <a:r>
              <a:rPr lang="en-US" sz="1400" dirty="0">
                <a:latin typeface="Consolas" panose="020B0609020204030204" pitchFamily="49" charset="0"/>
                <a:cs typeface="Arial" panose="020B0604020202020204" pitchFamily="34" charset="0"/>
              </a:rPr>
              <a:t>()</a:t>
            </a:r>
            <a:r>
              <a:rPr lang="en-US" sz="1400" dirty="0">
                <a:latin typeface="Arial" panose="020B0604020202020204" pitchFamily="34" charset="0"/>
                <a:cs typeface="Arial" panose="020B0604020202020204" pitchFamily="34" charset="0"/>
              </a:rPr>
              <a:t> is essentially the same thing, but for the mask folder. Since the masks are saved as individual </a:t>
            </a:r>
            <a:r>
              <a:rPr lang="en-US" sz="1400" dirty="0" err="1">
                <a:latin typeface="Arial" panose="020B0604020202020204" pitchFamily="34" charset="0"/>
                <a:cs typeface="Arial" panose="020B0604020202020204" pitchFamily="34" charset="0"/>
              </a:rPr>
              <a:t>dcm</a:t>
            </a:r>
            <a:r>
              <a:rPr lang="en-US" sz="1400" dirty="0">
                <a:latin typeface="Arial" panose="020B0604020202020204" pitchFamily="34" charset="0"/>
                <a:cs typeface="Arial" panose="020B0604020202020204" pitchFamily="34" charset="0"/>
              </a:rPr>
              <a:t> files (one for each slice), this builds the mask array by opening each one. It also returns the final slice’s DICOM object, but I don’t use it for anything</a:t>
            </a:r>
          </a:p>
          <a:p>
            <a:endParaRPr lang="en-US" sz="1400" dirty="0">
              <a:latin typeface="Arial" panose="020B0604020202020204" pitchFamily="34" charset="0"/>
              <a:cs typeface="Arial" panose="020B0604020202020204" pitchFamily="34" charset="0"/>
            </a:endParaRPr>
          </a:p>
          <a:p>
            <a:r>
              <a:rPr lang="en-US" sz="1400" dirty="0" err="1">
                <a:latin typeface="Arial" panose="020B0604020202020204" pitchFamily="34" charset="0"/>
                <a:cs typeface="Arial" panose="020B0604020202020204" pitchFamily="34" charset="0"/>
              </a:rPr>
              <a:t>pullDICOMHeader</a:t>
            </a:r>
            <a:r>
              <a:rPr lang="en-US" sz="1400" dirty="0">
                <a:latin typeface="Arial" panose="020B0604020202020204" pitchFamily="34" charset="0"/>
                <a:cs typeface="Arial" panose="020B0604020202020204" pitchFamily="34" charset="0"/>
              </a:rPr>
              <a:t>() checks the ventilation DICOM header for a few common DICOM attributes to and stores them as </a:t>
            </a:r>
            <a:r>
              <a:rPr lang="en-US" sz="1400" dirty="0" err="1">
                <a:latin typeface="Arial" panose="020B0604020202020204" pitchFamily="34" charset="0"/>
                <a:cs typeface="Arial" panose="020B0604020202020204" pitchFamily="34" charset="0"/>
              </a:rPr>
              <a:t>Vent_Analysis</a:t>
            </a:r>
            <a:r>
              <a:rPr lang="en-US" sz="1400" dirty="0">
                <a:latin typeface="Arial" panose="020B0604020202020204" pitchFamily="34" charset="0"/>
                <a:cs typeface="Arial" panose="020B0604020202020204" pitchFamily="34" charset="0"/>
              </a:rPr>
              <a:t> object attributes. The way a DICOM header is pulled is a giant dictionary – and sometimes the locations of certain keys is not the same for every DICOM file – for example, </a:t>
            </a:r>
            <a:r>
              <a:rPr lang="en-US" sz="1400" dirty="0" err="1">
                <a:latin typeface="Arial" panose="020B0604020202020204" pitchFamily="34" charset="0"/>
                <a:cs typeface="Arial" panose="020B0604020202020204" pitchFamily="34" charset="0"/>
              </a:rPr>
              <a:t>PixelSpacing</a:t>
            </a:r>
            <a:r>
              <a:rPr lang="en-US" sz="1400" dirty="0">
                <a:latin typeface="Arial" panose="020B0604020202020204" pitchFamily="34" charset="0"/>
                <a:cs typeface="Arial" panose="020B0604020202020204" pitchFamily="34" charset="0"/>
              </a:rPr>
              <a:t> which specifies the in-plane voxel dimensions is a fifth sub-dictionary (such a pain). So to get the pixel spacing, we fall in a for loop which tries </a:t>
            </a:r>
            <a:r>
              <a:rPr lang="en-US" sz="1400" dirty="0" err="1">
                <a:latin typeface="Arial" panose="020B0604020202020204" pitchFamily="34" charset="0"/>
                <a:cs typeface="Arial" panose="020B0604020202020204" pitchFamily="34" charset="0"/>
              </a:rPr>
              <a:t>subdictionaries</a:t>
            </a:r>
            <a:r>
              <a:rPr lang="en-US" sz="1400" dirty="0">
                <a:latin typeface="Arial" panose="020B0604020202020204" pitchFamily="34" charset="0"/>
                <a:cs typeface="Arial" panose="020B0604020202020204" pitchFamily="34" charset="0"/>
              </a:rPr>
              <a:t> of the [0x5200, 0x9230] address, and once it finds it, it breaks. If it doesn’t find the </a:t>
            </a:r>
            <a:r>
              <a:rPr lang="en-US" sz="1400" dirty="0" err="1">
                <a:latin typeface="Arial" panose="020B0604020202020204" pitchFamily="34" charset="0"/>
                <a:cs typeface="Arial" panose="020B0604020202020204" pitchFamily="34" charset="0"/>
              </a:rPr>
              <a:t>PixelSpacing</a:t>
            </a:r>
            <a:r>
              <a:rPr lang="en-US" sz="1400" dirty="0">
                <a:latin typeface="Arial" panose="020B0604020202020204" pitchFamily="34" charset="0"/>
                <a:cs typeface="Arial" panose="020B0604020202020204" pitchFamily="34" charset="0"/>
              </a:rPr>
              <a:t>, it will ask the user to specify each dimension in the console. Same for </a:t>
            </a:r>
            <a:r>
              <a:rPr lang="en-US" sz="1400" dirty="0" err="1">
                <a:latin typeface="Arial" panose="020B0604020202020204" pitchFamily="34" charset="0"/>
                <a:cs typeface="Arial" panose="020B0604020202020204" pitchFamily="34" charset="0"/>
              </a:rPr>
              <a:t>SpacingBetweenSlices</a:t>
            </a:r>
            <a:r>
              <a:rPr lang="en-US" sz="1400" dirty="0">
                <a:latin typeface="Arial" panose="020B0604020202020204" pitchFamily="34" charset="0"/>
                <a:cs typeface="Arial" panose="020B0604020202020204" pitchFamily="34" charset="0"/>
              </a:rPr>
              <a:t> (slice thickness).</a:t>
            </a:r>
          </a:p>
        </p:txBody>
      </p:sp>
      <p:sp>
        <p:nvSpPr>
          <p:cNvPr id="5" name="TextBox 4">
            <a:extLst>
              <a:ext uri="{FF2B5EF4-FFF2-40B4-BE49-F238E27FC236}">
                <a16:creationId xmlns:a16="http://schemas.microsoft.com/office/drawing/2014/main" id="{FBDD9410-10EF-D606-2401-7B4CA6FDB8B5}"/>
              </a:ext>
            </a:extLst>
          </p:cNvPr>
          <p:cNvSpPr txBox="1"/>
          <p:nvPr/>
        </p:nvSpPr>
        <p:spPr>
          <a:xfrm>
            <a:off x="5191069" y="319748"/>
            <a:ext cx="6083655" cy="369332"/>
          </a:xfrm>
          <a:prstGeom prst="rect">
            <a:avLst/>
          </a:prstGeom>
          <a:noFill/>
        </p:spPr>
        <p:txBody>
          <a:bodyPr wrap="square" rtlCol="0">
            <a:spAutoFit/>
          </a:bodyPr>
          <a:lstStyle/>
          <a:p>
            <a:r>
              <a:rPr lang="en-US" b="1" dirty="0" err="1">
                <a:latin typeface="Consolas" panose="020B0609020204030204" pitchFamily="49" charset="0"/>
              </a:rPr>
              <a:t>Vent_Analysis</a:t>
            </a:r>
            <a:r>
              <a:rPr lang="en-US" b="1" dirty="0">
                <a:latin typeface="Consolas" panose="020B0609020204030204" pitchFamily="49" charset="0"/>
              </a:rPr>
              <a:t> Methods: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08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D66C-65C0-FC9A-8D0B-B3D974975E58}"/>
              </a:ext>
            </a:extLst>
          </p:cNvPr>
          <p:cNvSpPr txBox="1"/>
          <p:nvPr/>
        </p:nvSpPr>
        <p:spPr>
          <a:xfrm>
            <a:off x="5191070" y="986857"/>
            <a:ext cx="6083655" cy="2031325"/>
          </a:xfrm>
          <a:prstGeom prst="rect">
            <a:avLst/>
          </a:prstGeom>
          <a:noFill/>
        </p:spPr>
        <p:txBody>
          <a:bodyPr wrap="square" rtlCol="0">
            <a:spAutoFit/>
          </a:bodyPr>
          <a:lstStyle/>
          <a:p>
            <a:r>
              <a:rPr lang="en-US" sz="1400" dirty="0" err="1">
                <a:latin typeface="Consolas" panose="020B0609020204030204" pitchFamily="49" charset="0"/>
              </a:rPr>
              <a:t>runVDP</a:t>
            </a:r>
            <a:r>
              <a:rPr lang="en-US" sz="1400" dirty="0">
                <a:latin typeface="Consolas" panose="020B0609020204030204" pitchFamily="49" charset="0"/>
              </a:rPr>
              <a:t>()</a:t>
            </a:r>
            <a:r>
              <a:rPr lang="en-US" sz="1400" dirty="0"/>
              <a:t> </a:t>
            </a:r>
            <a:r>
              <a:rPr lang="en-US" sz="1400" dirty="0">
                <a:latin typeface="Arial" panose="020B0604020202020204" pitchFamily="34" charset="0"/>
                <a:cs typeface="Arial" panose="020B0604020202020204" pitchFamily="34" charset="0"/>
              </a:rPr>
              <a:t>calculates VDP using the mean-anchored approach (Thomen et al. 2015 Radiology).</a:t>
            </a:r>
          </a:p>
          <a:p>
            <a:endParaRPr lang="en-US" sz="1400" dirty="0">
              <a:latin typeface="Arial" panose="020B0604020202020204" pitchFamily="34"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openDICOMfolder</a:t>
            </a:r>
            <a:r>
              <a:rPr lang="en-US" sz="1400" dirty="0">
                <a:latin typeface="Consolas" panose="020B0609020204030204" pitchFamily="49" charset="0"/>
                <a:cs typeface="Arial" panose="020B0604020202020204" pitchFamily="34" charset="0"/>
              </a:rPr>
              <a:t>()</a:t>
            </a:r>
            <a:r>
              <a:rPr lang="en-US" sz="1400" dirty="0">
                <a:latin typeface="Arial" panose="020B0604020202020204" pitchFamily="34" charset="0"/>
                <a:cs typeface="Arial" panose="020B0604020202020204" pitchFamily="34" charset="0"/>
              </a:rPr>
              <a:t> calculates the Cluster Value map and subject’s cluster index.</a:t>
            </a:r>
          </a:p>
          <a:p>
            <a:endParaRPr lang="en-US" sz="1400" dirty="0">
              <a:latin typeface="Arial" panose="020B0604020202020204" pitchFamily="34"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exportNifti</a:t>
            </a:r>
            <a:r>
              <a:rPr lang="en-US" sz="1400" dirty="0">
                <a:latin typeface="Consolas" panose="020B0609020204030204" pitchFamily="49" charset="0"/>
                <a:cs typeface="Arial" panose="020B0604020202020204" pitchFamily="34" charset="0"/>
              </a:rPr>
              <a:t>()</a:t>
            </a:r>
            <a:r>
              <a:rPr lang="en-US" sz="1400" dirty="0">
                <a:latin typeface="Arial" panose="020B0604020202020204" pitchFamily="34" charset="0"/>
                <a:cs typeface="Arial" panose="020B0604020202020204" pitchFamily="34" charset="0"/>
              </a:rPr>
              <a:t> will build a 4D array of </a:t>
            </a:r>
            <a:r>
              <a:rPr lang="en-US" sz="1400" dirty="0" err="1">
                <a:latin typeface="Arial" panose="020B0604020202020204" pitchFamily="34" charset="0"/>
                <a:cs typeface="Arial" panose="020B0604020202020204" pitchFamily="34" charset="0"/>
              </a:rPr>
              <a:t>Hpvent</a:t>
            </a:r>
            <a:r>
              <a:rPr lang="en-US" sz="1400" dirty="0">
                <a:latin typeface="Arial" panose="020B0604020202020204" pitchFamily="34" charset="0"/>
                <a:cs typeface="Arial" panose="020B0604020202020204" pitchFamily="34" charset="0"/>
              </a:rPr>
              <a:t>, mask, N4-bias-corrected-Hpvent, </a:t>
            </a:r>
            <a:r>
              <a:rPr lang="en-US" sz="1400" dirty="0" err="1">
                <a:latin typeface="Arial" panose="020B0604020202020204" pitchFamily="34" charset="0"/>
                <a:cs typeface="Arial" panose="020B0604020202020204" pitchFamily="34" charset="0"/>
              </a:rPr>
              <a:t>defectArray</a:t>
            </a:r>
            <a:r>
              <a:rPr lang="en-US" sz="1400" dirty="0">
                <a:latin typeface="Arial" panose="020B0604020202020204" pitchFamily="34" charset="0"/>
                <a:cs typeface="Arial" panose="020B0604020202020204" pitchFamily="34" charset="0"/>
              </a:rPr>
              <a:t>, and CI array. It calls build3DdataArray(), which is defined below.</a:t>
            </a:r>
          </a:p>
        </p:txBody>
      </p:sp>
      <p:sp>
        <p:nvSpPr>
          <p:cNvPr id="5" name="TextBox 4">
            <a:extLst>
              <a:ext uri="{FF2B5EF4-FFF2-40B4-BE49-F238E27FC236}">
                <a16:creationId xmlns:a16="http://schemas.microsoft.com/office/drawing/2014/main" id="{FBDD9410-10EF-D606-2401-7B4CA6FDB8B5}"/>
              </a:ext>
            </a:extLst>
          </p:cNvPr>
          <p:cNvSpPr txBox="1"/>
          <p:nvPr/>
        </p:nvSpPr>
        <p:spPr>
          <a:xfrm>
            <a:off x="5191069" y="319748"/>
            <a:ext cx="6083655" cy="369332"/>
          </a:xfrm>
          <a:prstGeom prst="rect">
            <a:avLst/>
          </a:prstGeom>
          <a:noFill/>
        </p:spPr>
        <p:txBody>
          <a:bodyPr wrap="square" rtlCol="0">
            <a:spAutoFit/>
          </a:bodyPr>
          <a:lstStyle/>
          <a:p>
            <a:r>
              <a:rPr lang="en-US" b="1" dirty="0" err="1">
                <a:latin typeface="Consolas" panose="020B0609020204030204" pitchFamily="49" charset="0"/>
              </a:rPr>
              <a:t>Vent_Analysis</a:t>
            </a:r>
            <a:r>
              <a:rPr lang="en-US" b="1" dirty="0">
                <a:latin typeface="Consolas" panose="020B0609020204030204" pitchFamily="49" charset="0"/>
              </a:rPr>
              <a:t> Methods:</a:t>
            </a:r>
            <a:endParaRPr lang="en-US"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BC8CAE1-E7D4-B7E5-43D5-C23E2AF27483}"/>
              </a:ext>
            </a:extLst>
          </p:cNvPr>
          <p:cNvPicPr>
            <a:picLocks noChangeAspect="1"/>
          </p:cNvPicPr>
          <p:nvPr/>
        </p:nvPicPr>
        <p:blipFill>
          <a:blip r:embed="rId2"/>
          <a:stretch>
            <a:fillRect/>
          </a:stretch>
        </p:blipFill>
        <p:spPr>
          <a:xfrm>
            <a:off x="-742" y="0"/>
            <a:ext cx="5240694" cy="6858000"/>
          </a:xfrm>
          <a:prstGeom prst="rect">
            <a:avLst/>
          </a:prstGeom>
        </p:spPr>
      </p:pic>
      <p:sp>
        <p:nvSpPr>
          <p:cNvPr id="7" name="Freeform: Shape 6">
            <a:extLst>
              <a:ext uri="{FF2B5EF4-FFF2-40B4-BE49-F238E27FC236}">
                <a16:creationId xmlns:a16="http://schemas.microsoft.com/office/drawing/2014/main" id="{56FAC16F-9F05-DC3B-800F-EA5CEAB2FF3B}"/>
              </a:ext>
            </a:extLst>
          </p:cNvPr>
          <p:cNvSpPr/>
          <p:nvPr/>
        </p:nvSpPr>
        <p:spPr>
          <a:xfrm>
            <a:off x="1440612" y="3040179"/>
            <a:ext cx="3367559" cy="1626711"/>
          </a:xfrm>
          <a:custGeom>
            <a:avLst/>
            <a:gdLst>
              <a:gd name="connsiteX0" fmla="*/ 802257 w 802257"/>
              <a:gd name="connsiteY0" fmla="*/ 0 h 1621766"/>
              <a:gd name="connsiteX1" fmla="*/ 0 w 802257"/>
              <a:gd name="connsiteY1" fmla="*/ 1621766 h 1621766"/>
              <a:gd name="connsiteX0" fmla="*/ 802257 w 1761397"/>
              <a:gd name="connsiteY0" fmla="*/ 0 h 1621766"/>
              <a:gd name="connsiteX1" fmla="*/ 0 w 1761397"/>
              <a:gd name="connsiteY1" fmla="*/ 1621766 h 1621766"/>
              <a:gd name="connsiteX0" fmla="*/ 802257 w 3118706"/>
              <a:gd name="connsiteY0" fmla="*/ 0 h 1621766"/>
              <a:gd name="connsiteX1" fmla="*/ 0 w 3118706"/>
              <a:gd name="connsiteY1" fmla="*/ 1621766 h 1621766"/>
              <a:gd name="connsiteX0" fmla="*/ 802257 w 3367559"/>
              <a:gd name="connsiteY0" fmla="*/ 4945 h 1626711"/>
              <a:gd name="connsiteX1" fmla="*/ 0 w 3367559"/>
              <a:gd name="connsiteY1" fmla="*/ 1626711 h 1626711"/>
            </a:gdLst>
            <a:ahLst/>
            <a:cxnLst>
              <a:cxn ang="0">
                <a:pos x="connsiteX0" y="connsiteY0"/>
              </a:cxn>
              <a:cxn ang="0">
                <a:pos x="connsiteX1" y="connsiteY1"/>
              </a:cxn>
            </a:cxnLst>
            <a:rect l="l" t="t" r="r" b="b"/>
            <a:pathLst>
              <a:path w="3367559" h="1626711">
                <a:moveTo>
                  <a:pt x="802257" y="4945"/>
                </a:moveTo>
                <a:cubicBezTo>
                  <a:pt x="3933646" y="-101448"/>
                  <a:pt x="4779034" y="1543322"/>
                  <a:pt x="0" y="1626711"/>
                </a:cubicBezTo>
              </a:path>
            </a:pathLst>
          </a:custGeom>
          <a:noFill/>
          <a:ln>
            <a:solidFill>
              <a:srgbClr val="FFFF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79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D66C-65C0-FC9A-8D0B-B3D974975E58}"/>
              </a:ext>
            </a:extLst>
          </p:cNvPr>
          <p:cNvSpPr txBox="1"/>
          <p:nvPr/>
        </p:nvSpPr>
        <p:spPr>
          <a:xfrm>
            <a:off x="5191070" y="986857"/>
            <a:ext cx="6083655" cy="2893100"/>
          </a:xfrm>
          <a:prstGeom prst="rect">
            <a:avLst/>
          </a:prstGeom>
          <a:noFill/>
        </p:spPr>
        <p:txBody>
          <a:bodyPr wrap="square" rtlCol="0">
            <a:spAutoFit/>
          </a:bodyPr>
          <a:lstStyle/>
          <a:p>
            <a:r>
              <a:rPr lang="en-US" sz="1400" dirty="0" err="1">
                <a:latin typeface="Consolas" panose="020B0609020204030204" pitchFamily="49" charset="0"/>
              </a:rPr>
              <a:t>buildMetadata</a:t>
            </a:r>
            <a:r>
              <a:rPr lang="en-US" sz="1400" dirty="0">
                <a:latin typeface="Consolas" panose="020B0609020204030204" pitchFamily="49" charset="0"/>
              </a:rPr>
              <a:t>()</a:t>
            </a:r>
            <a:r>
              <a:rPr lang="en-US" sz="1400" dirty="0"/>
              <a:t> </a:t>
            </a:r>
            <a:r>
              <a:rPr lang="en-US" sz="1400" dirty="0">
                <a:latin typeface="Arial" panose="020B0604020202020204" pitchFamily="34" charset="0"/>
                <a:cs typeface="Arial" panose="020B0604020202020204" pitchFamily="34" charset="0"/>
              </a:rPr>
              <a:t>creates a dictionary of the pulsed DICOM and TWIX header values. </a:t>
            </a:r>
          </a:p>
          <a:p>
            <a:endParaRPr lang="en-US" sz="1400" dirty="0">
              <a:latin typeface="Arial" panose="020B0604020202020204" pitchFamily="34"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Process_RAW</a:t>
            </a:r>
            <a:r>
              <a:rPr lang="en-US" sz="1400" dirty="0">
                <a:latin typeface="Consolas" panose="020B0609020204030204" pitchFamily="49" charset="0"/>
                <a:cs typeface="Arial" panose="020B0604020202020204" pitchFamily="34" charset="0"/>
              </a:rPr>
              <a:t>()</a:t>
            </a:r>
            <a:r>
              <a:rPr lang="en-US" sz="1400" dirty="0">
                <a:latin typeface="Arial" panose="020B0604020202020204" pitchFamily="34" charset="0"/>
                <a:cs typeface="Arial" panose="020B0604020202020204" pitchFamily="34" charset="0"/>
              </a:rPr>
              <a:t> Opens a TWIX file (obviously it should be the TWIX file which corresponds to the DICOM and mask data). And saves the scan data/time, protocol, k-space array, and image array (by </a:t>
            </a:r>
            <a:r>
              <a:rPr lang="en-US" sz="1400" dirty="0" err="1">
                <a:latin typeface="Arial" panose="020B0604020202020204" pitchFamily="34" charset="0"/>
                <a:cs typeface="Arial" panose="020B0604020202020204" pitchFamily="34" charset="0"/>
              </a:rPr>
              <a:t>fft-ing</a:t>
            </a:r>
            <a:r>
              <a:rPr lang="en-US" sz="1400" dirty="0">
                <a:latin typeface="Arial" panose="020B0604020202020204" pitchFamily="34" charset="0"/>
                <a:cs typeface="Arial" panose="020B0604020202020204" pitchFamily="34" charset="0"/>
              </a:rPr>
              <a:t>  each slice of the k-space array). It also saves the TWIX object in memory (</a:t>
            </a:r>
            <a:r>
              <a:rPr lang="en-US" sz="1400" b="0" dirty="0" err="1">
                <a:solidFill>
                  <a:schemeClr val="tx2">
                    <a:lumMod val="75000"/>
                    <a:lumOff val="25000"/>
                  </a:schemeClr>
                </a:solidFill>
                <a:effectLst/>
                <a:latin typeface="Consolas" panose="020B0609020204030204" pitchFamily="49" charset="0"/>
              </a:rPr>
              <a:t>self.raw_twix</a:t>
            </a:r>
            <a:r>
              <a:rPr lang="en-US" sz="1400" dirty="0">
                <a:latin typeface="Arial" panose="020B0604020202020204" pitchFamily="34" charset="0"/>
                <a:cs typeface="Arial" panose="020B0604020202020204" pitchFamily="34" charset="0"/>
              </a:rPr>
              <a:t>) which is a massive attribute dictionary. Not much is pulled from this as an attribute, but the GUI export, will create a JSON file listing the entire dictionary.</a:t>
            </a:r>
          </a:p>
          <a:p>
            <a:endParaRPr lang="en-US" sz="1400" dirty="0">
              <a:latin typeface="Arial" panose="020B0604020202020204" pitchFamily="34" charset="0"/>
              <a:cs typeface="Arial" panose="020B0604020202020204" pitchFamily="34" charset="0"/>
            </a:endParaRPr>
          </a:p>
          <a:p>
            <a:r>
              <a:rPr lang="en-US" sz="1400" dirty="0">
                <a:latin typeface="Consolas" panose="020B0609020204030204" pitchFamily="49" charset="0"/>
                <a:cs typeface="Arial" panose="020B0604020202020204" pitchFamily="34" charset="0"/>
              </a:rPr>
              <a:t>N4_bias_correction()</a:t>
            </a:r>
            <a:r>
              <a:rPr lang="en-US" sz="1400" dirty="0">
                <a:latin typeface="Arial" panose="020B0604020202020204" pitchFamily="34" charset="0"/>
                <a:cs typeface="Arial" panose="020B0604020202020204" pitchFamily="34" charset="0"/>
              </a:rPr>
              <a:t> Performs N4itk Bias correction (</a:t>
            </a:r>
            <a:r>
              <a:rPr lang="en-US" sz="1400" dirty="0" err="1">
                <a:latin typeface="Arial" panose="020B0604020202020204" pitchFamily="34" charset="0"/>
                <a:cs typeface="Arial" panose="020B0604020202020204" pitchFamily="34" charset="0"/>
              </a:rPr>
              <a:t>Tustison</a:t>
            </a:r>
            <a:r>
              <a:rPr lang="en-US" sz="1400" dirty="0">
                <a:latin typeface="Arial" panose="020B0604020202020204" pitchFamily="34" charset="0"/>
                <a:cs typeface="Arial" panose="020B0604020202020204" pitchFamily="34" charset="0"/>
              </a:rPr>
              <a:t>). It requires the raw </a:t>
            </a:r>
            <a:r>
              <a:rPr lang="en-US" sz="1400" dirty="0" err="1">
                <a:latin typeface="Arial" panose="020B0604020202020204" pitchFamily="34" charset="0"/>
                <a:cs typeface="Arial" panose="020B0604020202020204" pitchFamily="34" charset="0"/>
              </a:rPr>
              <a:t>HPvent</a:t>
            </a:r>
            <a:r>
              <a:rPr lang="en-US" sz="1400" dirty="0">
                <a:latin typeface="Arial" panose="020B0604020202020204" pitchFamily="34" charset="0"/>
                <a:cs typeface="Arial" panose="020B0604020202020204" pitchFamily="34" charset="0"/>
              </a:rPr>
              <a:t> and mask. Returns the </a:t>
            </a:r>
          </a:p>
        </p:txBody>
      </p:sp>
      <p:sp>
        <p:nvSpPr>
          <p:cNvPr id="5" name="TextBox 4">
            <a:extLst>
              <a:ext uri="{FF2B5EF4-FFF2-40B4-BE49-F238E27FC236}">
                <a16:creationId xmlns:a16="http://schemas.microsoft.com/office/drawing/2014/main" id="{FBDD9410-10EF-D606-2401-7B4CA6FDB8B5}"/>
              </a:ext>
            </a:extLst>
          </p:cNvPr>
          <p:cNvSpPr txBox="1"/>
          <p:nvPr/>
        </p:nvSpPr>
        <p:spPr>
          <a:xfrm>
            <a:off x="5191069" y="319748"/>
            <a:ext cx="6083655" cy="369332"/>
          </a:xfrm>
          <a:prstGeom prst="rect">
            <a:avLst/>
          </a:prstGeom>
          <a:noFill/>
        </p:spPr>
        <p:txBody>
          <a:bodyPr wrap="square" rtlCol="0">
            <a:spAutoFit/>
          </a:bodyPr>
          <a:lstStyle/>
          <a:p>
            <a:r>
              <a:rPr lang="en-US" b="1" dirty="0" err="1">
                <a:latin typeface="Consolas" panose="020B0609020204030204" pitchFamily="49" charset="0"/>
              </a:rPr>
              <a:t>Vent_Analysis</a:t>
            </a:r>
            <a:r>
              <a:rPr lang="en-US" b="1" dirty="0">
                <a:latin typeface="Consolas" panose="020B0609020204030204" pitchFamily="49" charset="0"/>
              </a:rPr>
              <a:t> Methods:</a:t>
            </a:r>
            <a:endParaRPr lang="en-US"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9C4C76F-AEDF-DDB7-2E44-F2AD4312FC5D}"/>
              </a:ext>
            </a:extLst>
          </p:cNvPr>
          <p:cNvPicPr>
            <a:picLocks noChangeAspect="1"/>
          </p:cNvPicPr>
          <p:nvPr/>
        </p:nvPicPr>
        <p:blipFill rotWithShape="1">
          <a:blip r:embed="rId2"/>
          <a:srcRect t="35471"/>
          <a:stretch/>
        </p:blipFill>
        <p:spPr>
          <a:xfrm>
            <a:off x="0" y="2432648"/>
            <a:ext cx="4755989" cy="4425351"/>
          </a:xfrm>
          <a:prstGeom prst="rect">
            <a:avLst/>
          </a:prstGeom>
        </p:spPr>
      </p:pic>
      <p:pic>
        <p:nvPicPr>
          <p:cNvPr id="11" name="Picture 10">
            <a:extLst>
              <a:ext uri="{FF2B5EF4-FFF2-40B4-BE49-F238E27FC236}">
                <a16:creationId xmlns:a16="http://schemas.microsoft.com/office/drawing/2014/main" id="{ADEE24A2-AFF7-5262-BDD3-3D25EB82E171}"/>
              </a:ext>
            </a:extLst>
          </p:cNvPr>
          <p:cNvPicPr>
            <a:picLocks noChangeAspect="1"/>
          </p:cNvPicPr>
          <p:nvPr/>
        </p:nvPicPr>
        <p:blipFill>
          <a:blip r:embed="rId3"/>
          <a:stretch>
            <a:fillRect/>
          </a:stretch>
        </p:blipFill>
        <p:spPr>
          <a:xfrm>
            <a:off x="0" y="-1"/>
            <a:ext cx="4477109" cy="2521319"/>
          </a:xfrm>
          <a:prstGeom prst="rect">
            <a:avLst/>
          </a:prstGeom>
        </p:spPr>
      </p:pic>
    </p:spTree>
    <p:extLst>
      <p:ext uri="{BB962C8B-B14F-4D97-AF65-F5344CB8AC3E}">
        <p14:creationId xmlns:p14="http://schemas.microsoft.com/office/powerpoint/2010/main" val="95049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D66C-65C0-FC9A-8D0B-B3D974975E58}"/>
              </a:ext>
            </a:extLst>
          </p:cNvPr>
          <p:cNvSpPr txBox="1"/>
          <p:nvPr/>
        </p:nvSpPr>
        <p:spPr>
          <a:xfrm>
            <a:off x="6096000" y="986857"/>
            <a:ext cx="4721525" cy="5047536"/>
          </a:xfrm>
          <a:prstGeom prst="rect">
            <a:avLst/>
          </a:prstGeom>
          <a:noFill/>
        </p:spPr>
        <p:txBody>
          <a:bodyPr wrap="square" rtlCol="0">
            <a:spAutoFit/>
          </a:bodyPr>
          <a:lstStyle/>
          <a:p>
            <a:r>
              <a:rPr lang="en-US" sz="1400" dirty="0" err="1">
                <a:latin typeface="Consolas" panose="020B0609020204030204" pitchFamily="49" charset="0"/>
              </a:rPr>
              <a:t>Normalize_mean</a:t>
            </a:r>
            <a:r>
              <a:rPr lang="en-US" sz="1400" dirty="0">
                <a:latin typeface="Consolas" panose="020B0609020204030204" pitchFamily="49" charset="0"/>
              </a:rPr>
              <a:t>()</a:t>
            </a:r>
            <a:r>
              <a:rPr lang="en-US" sz="1400" dirty="0"/>
              <a:t> </a:t>
            </a:r>
            <a:r>
              <a:rPr lang="en-US" sz="1400" dirty="0">
                <a:latin typeface="Arial" panose="020B0604020202020204" pitchFamily="34" charset="0"/>
                <a:cs typeface="Arial" panose="020B0604020202020204" pitchFamily="34" charset="0"/>
              </a:rPr>
              <a:t>creates </a:t>
            </a:r>
            <a:r>
              <a:rPr lang="en-US" sz="1400" dirty="0" err="1">
                <a:latin typeface="Arial" panose="020B0604020202020204" pitchFamily="34" charset="0"/>
                <a:cs typeface="Arial" panose="020B0604020202020204" pitchFamily="34" charset="0"/>
              </a:rPr>
              <a:t>NormMR</a:t>
            </a:r>
            <a:r>
              <a:rPr lang="en-US" sz="1400" dirty="0">
                <a:latin typeface="Arial" panose="020B0604020202020204" pitchFamily="34" charset="0"/>
                <a:cs typeface="Arial" panose="020B0604020202020204" pitchFamily="34" charset="0"/>
              </a:rPr>
              <a:t> – just </a:t>
            </a:r>
            <a:r>
              <a:rPr lang="en-US" sz="1400" dirty="0" err="1">
                <a:latin typeface="Arial" panose="020B0604020202020204" pitchFamily="34" charset="0"/>
                <a:cs typeface="Arial" panose="020B0604020202020204" pitchFamily="34" charset="0"/>
              </a:rPr>
              <a:t>HPvent</a:t>
            </a:r>
            <a:r>
              <a:rPr lang="en-US" sz="1400" dirty="0">
                <a:latin typeface="Arial" panose="020B0604020202020204" pitchFamily="34" charset="0"/>
                <a:cs typeface="Arial" panose="020B0604020202020204" pitchFamily="34" charset="0"/>
              </a:rPr>
              <a:t> normalized to its own signal mean (really doesn’t need to be its own function</a:t>
            </a:r>
          </a:p>
          <a:p>
            <a:endParaRPr lang="en-US" sz="1400" dirty="0">
              <a:latin typeface="Arial" panose="020B0604020202020204" pitchFamily="34"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Calculate_SNR</a:t>
            </a:r>
            <a:r>
              <a:rPr lang="en-US" sz="1400" dirty="0">
                <a:latin typeface="Consolas" panose="020B0609020204030204" pitchFamily="49" charset="0"/>
                <a:cs typeface="Arial" panose="020B0604020202020204" pitchFamily="34" charset="0"/>
              </a:rPr>
              <a:t>()</a:t>
            </a:r>
            <a:r>
              <a:rPr lang="en-US" sz="1400" dirty="0">
                <a:latin typeface="Arial" panose="020B0604020202020204" pitchFamily="34" charset="0"/>
                <a:cs typeface="Arial" panose="020B0604020202020204" pitchFamily="34" charset="0"/>
              </a:rPr>
              <a:t> Calculates SNR. Signal is all voxels in the mask; noise is all voxels outside the box bounding the mask. Note that some DICOM images have zero-filled edges. The FOV buffer removes a certain number of rows/columns to avoid these pixels being counted as noise. You can also manually choose a noise box, by setting optional argument </a:t>
            </a:r>
            <a:r>
              <a:rPr lang="en-US" sz="1400" dirty="0" err="1">
                <a:latin typeface="Arial" panose="020B0604020202020204" pitchFamily="34" charset="0"/>
                <a:cs typeface="Arial" panose="020B0604020202020204" pitchFamily="34" charset="0"/>
              </a:rPr>
              <a:t>manualNoise</a:t>
            </a:r>
            <a:r>
              <a:rPr lang="en-US" sz="1400" dirty="0">
                <a:latin typeface="Arial" panose="020B0604020202020204" pitchFamily="34" charset="0"/>
                <a:cs typeface="Arial" panose="020B0604020202020204" pitchFamily="34" charset="0"/>
              </a:rPr>
              <a:t>=True, but this is not used in the GUI.</a:t>
            </a:r>
          </a:p>
          <a:p>
            <a:endParaRPr lang="en-US" sz="1400" dirty="0">
              <a:latin typeface="Arial" panose="020B0604020202020204" pitchFamily="34" charset="0"/>
              <a:cs typeface="Arial" panose="020B0604020202020204" pitchFamily="34" charset="0"/>
            </a:endParaRPr>
          </a:p>
          <a:p>
            <a:r>
              <a:rPr lang="en-US" sz="1400" dirty="0" err="1">
                <a:latin typeface="Consolas" panose="020B0609020204030204" pitchFamily="49" charset="0"/>
                <a:cs typeface="Arial" panose="020B0604020202020204" pitchFamily="34" charset="0"/>
              </a:rPr>
              <a:t>calculateDefectArray</a:t>
            </a:r>
            <a:r>
              <a:rPr lang="en-US" sz="1400" dirty="0">
                <a:latin typeface="Consolas" panose="020B0609020204030204" pitchFamily="49" charset="0"/>
                <a:cs typeface="Arial" panose="020B0604020202020204" pitchFamily="34" charset="0"/>
              </a:rPr>
              <a:t>()</a:t>
            </a:r>
            <a:r>
              <a:rPr lang="en-US" sz="1400" dirty="0">
                <a:latin typeface="Arial" panose="020B0604020202020204" pitchFamily="34" charset="0"/>
                <a:cs typeface="Arial" panose="020B0604020202020204" pitchFamily="34" charset="0"/>
              </a:rPr>
              <a:t> Calculates the defect array as all voxels within the lung less than the threshold (so we pass in the normalized </a:t>
            </a:r>
            <a:r>
              <a:rPr lang="en-US" sz="1400" dirty="0" err="1">
                <a:latin typeface="Arial" panose="020B0604020202020204" pitchFamily="34" charset="0"/>
                <a:cs typeface="Arial" panose="020B0604020202020204" pitchFamily="34" charset="0"/>
              </a:rPr>
              <a:t>HPvent</a:t>
            </a:r>
            <a:r>
              <a:rPr lang="en-US" sz="1400" dirty="0">
                <a:latin typeface="Arial" panose="020B0604020202020204" pitchFamily="34" charset="0"/>
                <a:cs typeface="Arial" panose="020B0604020202020204" pitchFamily="34" charset="0"/>
              </a:rPr>
              <a:t> and 0.6 as the default threshold. Each slice’s defect array is median filtered to smooth the edge contour and remove singleton ‘noise’ defect voxels (Thomen et al 2015 Radiology).</a:t>
            </a:r>
          </a:p>
          <a:p>
            <a:endParaRPr lang="en-US" sz="1400" dirty="0">
              <a:latin typeface="Arial" panose="020B0604020202020204" pitchFamily="34" charset="0"/>
              <a:cs typeface="Arial" panose="020B0604020202020204" pitchFamily="34" charset="0"/>
            </a:endParaRPr>
          </a:p>
          <a:p>
            <a:r>
              <a:rPr lang="en-US" sz="1400" dirty="0">
                <a:latin typeface="Consolas" panose="020B0609020204030204" pitchFamily="49" charset="0"/>
                <a:cs typeface="Arial" panose="020B0604020202020204" pitchFamily="34" charset="0"/>
              </a:rPr>
              <a:t>Normalize_95th()</a:t>
            </a:r>
            <a:r>
              <a:rPr lang="en-US" sz="1400" dirty="0">
                <a:latin typeface="Arial" panose="020B0604020202020204" pitchFamily="34" charset="0"/>
                <a:cs typeface="Arial" panose="020B0604020202020204" pitchFamily="34" charset="0"/>
              </a:rPr>
              <a:t> creates norm95HPvent which is just </a:t>
            </a:r>
            <a:r>
              <a:rPr lang="en-US" sz="1400" dirty="0" err="1">
                <a:latin typeface="Arial" panose="020B0604020202020204" pitchFamily="34" charset="0"/>
                <a:cs typeface="Arial" panose="020B0604020202020204" pitchFamily="34" charset="0"/>
              </a:rPr>
              <a:t>Hpvent</a:t>
            </a:r>
            <a:r>
              <a:rPr lang="en-US" sz="1400" dirty="0">
                <a:latin typeface="Arial" panose="020B0604020202020204" pitchFamily="34" charset="0"/>
                <a:cs typeface="Arial" panose="020B0604020202020204" pitchFamily="34" charset="0"/>
              </a:rPr>
              <a:t> normalized to the 95</a:t>
            </a:r>
            <a:r>
              <a:rPr lang="en-US" sz="1400" baseline="30000" dirty="0">
                <a:latin typeface="Arial" panose="020B0604020202020204" pitchFamily="34" charset="0"/>
                <a:cs typeface="Arial" panose="020B0604020202020204" pitchFamily="34" charset="0"/>
              </a:rPr>
              <a:t>th </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ile</a:t>
            </a:r>
            <a:r>
              <a:rPr lang="en-US" sz="1400" dirty="0">
                <a:latin typeface="Arial" panose="020B0604020202020204" pitchFamily="34" charset="0"/>
                <a:cs typeface="Arial" panose="020B0604020202020204" pitchFamily="34" charset="0"/>
              </a:rPr>
              <a:t> signal value (this is handy for display sometimes, but the GUI doesn’t use it</a:t>
            </a:r>
          </a:p>
        </p:txBody>
      </p:sp>
      <p:sp>
        <p:nvSpPr>
          <p:cNvPr id="5" name="TextBox 4">
            <a:extLst>
              <a:ext uri="{FF2B5EF4-FFF2-40B4-BE49-F238E27FC236}">
                <a16:creationId xmlns:a16="http://schemas.microsoft.com/office/drawing/2014/main" id="{FBDD9410-10EF-D606-2401-7B4CA6FDB8B5}"/>
              </a:ext>
            </a:extLst>
          </p:cNvPr>
          <p:cNvSpPr txBox="1"/>
          <p:nvPr/>
        </p:nvSpPr>
        <p:spPr>
          <a:xfrm>
            <a:off x="6096000" y="319748"/>
            <a:ext cx="6083655" cy="369332"/>
          </a:xfrm>
          <a:prstGeom prst="rect">
            <a:avLst/>
          </a:prstGeom>
          <a:noFill/>
        </p:spPr>
        <p:txBody>
          <a:bodyPr wrap="square" rtlCol="0">
            <a:spAutoFit/>
          </a:bodyPr>
          <a:lstStyle/>
          <a:p>
            <a:r>
              <a:rPr lang="en-US" b="1" dirty="0" err="1">
                <a:latin typeface="Consolas" panose="020B0609020204030204" pitchFamily="49" charset="0"/>
              </a:rPr>
              <a:t>Vent_Analysis</a:t>
            </a:r>
            <a:r>
              <a:rPr lang="en-US" b="1" dirty="0">
                <a:latin typeface="Consolas" panose="020B0609020204030204" pitchFamily="49" charset="0"/>
              </a:rPr>
              <a:t> Methods:</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A95F8F2-B0C5-B41C-6269-7D03394803BB}"/>
              </a:ext>
            </a:extLst>
          </p:cNvPr>
          <p:cNvPicPr>
            <a:picLocks noChangeAspect="1"/>
          </p:cNvPicPr>
          <p:nvPr/>
        </p:nvPicPr>
        <p:blipFill>
          <a:blip r:embed="rId2"/>
          <a:stretch>
            <a:fillRect/>
          </a:stretch>
        </p:blipFill>
        <p:spPr>
          <a:xfrm>
            <a:off x="1" y="0"/>
            <a:ext cx="5956176" cy="5684808"/>
          </a:xfrm>
          <a:prstGeom prst="rect">
            <a:avLst/>
          </a:prstGeom>
        </p:spPr>
      </p:pic>
      <p:pic>
        <p:nvPicPr>
          <p:cNvPr id="7" name="Picture 6">
            <a:extLst>
              <a:ext uri="{FF2B5EF4-FFF2-40B4-BE49-F238E27FC236}">
                <a16:creationId xmlns:a16="http://schemas.microsoft.com/office/drawing/2014/main" id="{E8B13CA3-E78F-7217-5251-2006D6955860}"/>
              </a:ext>
            </a:extLst>
          </p:cNvPr>
          <p:cNvPicPr>
            <a:picLocks noChangeAspect="1"/>
          </p:cNvPicPr>
          <p:nvPr/>
        </p:nvPicPr>
        <p:blipFill>
          <a:blip r:embed="rId3"/>
          <a:stretch>
            <a:fillRect/>
          </a:stretch>
        </p:blipFill>
        <p:spPr>
          <a:xfrm>
            <a:off x="10627744" y="1975449"/>
            <a:ext cx="1450558" cy="1735353"/>
          </a:xfrm>
          <a:prstGeom prst="rect">
            <a:avLst/>
          </a:prstGeom>
        </p:spPr>
      </p:pic>
      <p:sp>
        <p:nvSpPr>
          <p:cNvPr id="8" name="Oval 7">
            <a:extLst>
              <a:ext uri="{FF2B5EF4-FFF2-40B4-BE49-F238E27FC236}">
                <a16:creationId xmlns:a16="http://schemas.microsoft.com/office/drawing/2014/main" id="{0B7E82E5-FC8F-40D9-40B0-F56D65E1CEE0}"/>
              </a:ext>
            </a:extLst>
          </p:cNvPr>
          <p:cNvSpPr/>
          <p:nvPr/>
        </p:nvSpPr>
        <p:spPr>
          <a:xfrm>
            <a:off x="10567358" y="1880558"/>
            <a:ext cx="405442" cy="267419"/>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E49AFA2-435C-DE34-02E1-2DFB11B773CB}"/>
              </a:ext>
            </a:extLst>
          </p:cNvPr>
          <p:cNvSpPr/>
          <p:nvPr/>
        </p:nvSpPr>
        <p:spPr>
          <a:xfrm>
            <a:off x="10555855" y="3486515"/>
            <a:ext cx="405442" cy="267419"/>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FF35C1-7366-EE68-9270-7DE77FA634C1}"/>
              </a:ext>
            </a:extLst>
          </p:cNvPr>
          <p:cNvSpPr txBox="1"/>
          <p:nvPr/>
        </p:nvSpPr>
        <p:spPr>
          <a:xfrm>
            <a:off x="0" y="5589328"/>
            <a:ext cx="5940725" cy="1169551"/>
          </a:xfrm>
          <a:prstGeom prst="rect">
            <a:avLst/>
          </a:prstGeom>
          <a:noFill/>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Consolas" panose="020B0609020204030204" pitchFamily="49" charset="0"/>
                <a:cs typeface="Arial" panose="020B0604020202020204" pitchFamily="34" charset="0"/>
              </a:rPr>
              <a:t>array3D_to_montage()</a:t>
            </a:r>
            <a:r>
              <a:rPr lang="en-US" sz="1400" dirty="0">
                <a:latin typeface="Arial" panose="020B0604020202020204" pitchFamily="34" charset="0"/>
                <a:cs typeface="Arial" panose="020B0604020202020204" pitchFamily="34" charset="0"/>
              </a:rPr>
              <a:t> turns a 3D array into a 2D array where slices are </a:t>
            </a:r>
            <a:r>
              <a:rPr lang="en-US" sz="1400" dirty="0" err="1">
                <a:latin typeface="Arial" panose="020B0604020202020204" pitchFamily="34" charset="0"/>
                <a:cs typeface="Arial" panose="020B0604020202020204" pitchFamily="34" charset="0"/>
              </a:rPr>
              <a:t>layed</a:t>
            </a:r>
            <a:r>
              <a:rPr lang="en-US" sz="1400" dirty="0">
                <a:latin typeface="Arial" panose="020B0604020202020204" pitchFamily="34" charset="0"/>
                <a:cs typeface="Arial" panose="020B0604020202020204" pitchFamily="34" charset="0"/>
              </a:rPr>
              <a:t> in a single row. Output array has shape (</a:t>
            </a:r>
            <a:r>
              <a:rPr lang="en-US" sz="1400" dirty="0" err="1">
                <a:latin typeface="Arial" panose="020B0604020202020204" pitchFamily="34" charset="0"/>
                <a:cs typeface="Arial" panose="020B0604020202020204" pitchFamily="34" charset="0"/>
              </a:rPr>
              <a:t>A.shape</a:t>
            </a:r>
            <a:r>
              <a:rPr lang="en-US" sz="1400" dirty="0">
                <a:latin typeface="Arial" panose="020B0604020202020204" pitchFamily="34" charset="0"/>
                <a:cs typeface="Arial" panose="020B0604020202020204" pitchFamily="34" charset="0"/>
              </a:rPr>
              <a:t>[0],</a:t>
            </a:r>
            <a:r>
              <a:rPr lang="en-US" sz="1400" dirty="0" err="1">
                <a:latin typeface="Arial" panose="020B0604020202020204" pitchFamily="34" charset="0"/>
                <a:cs typeface="Arial" panose="020B0604020202020204" pitchFamily="34" charset="0"/>
              </a:rPr>
              <a:t>A.shape</a:t>
            </a:r>
            <a:r>
              <a:rPr lang="en-US" sz="1400" dirty="0">
                <a:latin typeface="Arial" panose="020B0604020202020204" pitchFamily="34" charset="0"/>
                <a:cs typeface="Arial" panose="020B0604020202020204" pitchFamily="34" charset="0"/>
              </a:rPr>
              <a:t>[1]*</a:t>
            </a:r>
            <a:r>
              <a:rPr lang="en-US" sz="1400" dirty="0" err="1">
                <a:latin typeface="Arial" panose="020B0604020202020204" pitchFamily="34" charset="0"/>
                <a:cs typeface="Arial" panose="020B0604020202020204" pitchFamily="34" charset="0"/>
              </a:rPr>
              <a:t>A.shape</a:t>
            </a:r>
            <a:r>
              <a:rPr lang="en-US" sz="1400" dirty="0">
                <a:latin typeface="Arial" panose="020B0604020202020204" pitchFamily="34" charset="0"/>
                <a:cs typeface="Arial" panose="020B0604020202020204" pitchFamily="34" charset="0"/>
              </a:rPr>
              <a:t>[2])</a:t>
            </a:r>
          </a:p>
          <a:p>
            <a:endParaRPr lang="en-US" sz="1400" dirty="0"/>
          </a:p>
        </p:txBody>
      </p:sp>
    </p:spTree>
    <p:extLst>
      <p:ext uri="{BB962C8B-B14F-4D97-AF65-F5344CB8AC3E}">
        <p14:creationId xmlns:p14="http://schemas.microsoft.com/office/powerpoint/2010/main" val="10988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TotalTime>
  <Words>2471</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Thomen, Robert</dc:creator>
  <cp:lastModifiedBy>Thomen, Robert</cp:lastModifiedBy>
  <cp:revision>30</cp:revision>
  <dcterms:created xsi:type="dcterms:W3CDTF">2024-03-19T13:15:22Z</dcterms:created>
  <dcterms:modified xsi:type="dcterms:W3CDTF">2024-03-19T20:27:57Z</dcterms:modified>
</cp:coreProperties>
</file>