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70" r:id="rId3"/>
    <p:sldId id="260" r:id="rId4"/>
    <p:sldId id="259" r:id="rId5"/>
    <p:sldId id="262" r:id="rId6"/>
    <p:sldId id="261" r:id="rId7"/>
    <p:sldId id="263" r:id="rId8"/>
    <p:sldId id="272" r:id="rId9"/>
    <p:sldId id="264" r:id="rId10"/>
    <p:sldId id="265" r:id="rId11"/>
    <p:sldId id="266" r:id="rId12"/>
    <p:sldId id="267" r:id="rId13"/>
    <p:sldId id="269" r:id="rId14"/>
    <p:sldId id="268" r:id="rId15"/>
    <p:sldId id="258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9"/>
  </p:normalViewPr>
  <p:slideViewPr>
    <p:cSldViewPr>
      <p:cViewPr varScale="1">
        <p:scale>
          <a:sx n="143" d="100"/>
          <a:sy n="143" d="100"/>
        </p:scale>
        <p:origin x="224" y="1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C91FB-FB6B-48FC-95F0-6BA730C26C75}" type="datetimeFigureOut">
              <a:rPr lang="en-AU" smtClean="0"/>
              <a:t>3/08/2016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22387-E556-4A91-B250-17C377165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7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From http://alistair.cockburn.us/Earned-value+and+burn+charts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22387-E556-4A91-B250-17C37716599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75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hew@fordfam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gilemanifesto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1222375"/>
          </a:xfrm>
        </p:spPr>
        <p:txBody>
          <a:bodyPr>
            <a:normAutofit/>
          </a:bodyPr>
          <a:lstStyle/>
          <a:p>
            <a:r>
              <a:rPr lang="en-AU" dirty="0" smtClean="0"/>
              <a:t>Agile Software development</a:t>
            </a:r>
            <a:br>
              <a:rPr lang="en-AU" dirty="0" smtClean="0"/>
            </a:br>
            <a:r>
              <a:rPr lang="en-AU" sz="2800" dirty="0" smtClean="0"/>
              <a:t>applied to games in short sprints</a:t>
            </a:r>
            <a:endParaRPr lang="en-AU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3768"/>
          </a:xfrm>
        </p:spPr>
        <p:txBody>
          <a:bodyPr>
            <a:normAutofit/>
          </a:bodyPr>
          <a:lstStyle/>
          <a:p>
            <a:r>
              <a:rPr lang="en-AU" dirty="0" smtClean="0"/>
              <a:t>INB380, Queensland University of Technology</a:t>
            </a:r>
          </a:p>
          <a:p>
            <a:r>
              <a:rPr lang="en-AU" dirty="0" smtClean="0"/>
              <a:t>Matthew Ford </a:t>
            </a:r>
            <a:r>
              <a:rPr lang="en-AU" dirty="0" smtClean="0">
                <a:hlinkClick r:id="rId2"/>
              </a:rPr>
              <a:t>matthew@fordfam.com</a:t>
            </a:r>
            <a:endParaRPr lang="en-AU" dirty="0" smtClean="0"/>
          </a:p>
          <a:p>
            <a:endParaRPr lang="en-AU" sz="1100" dirty="0" smtClean="0"/>
          </a:p>
          <a:p>
            <a:r>
              <a:rPr lang="en-AU" sz="1100" dirty="0" smtClean="0"/>
              <a:t>Material from:</a:t>
            </a:r>
            <a:br>
              <a:rPr lang="en-AU" sz="1100" dirty="0" smtClean="0"/>
            </a:br>
            <a:r>
              <a:rPr lang="en-AU" sz="1100" dirty="0" smtClean="0"/>
              <a:t>Martin, R., </a:t>
            </a:r>
            <a:r>
              <a:rPr lang="en-AU" sz="1100" dirty="0" err="1" smtClean="0"/>
              <a:t>Schwaber</a:t>
            </a:r>
            <a:r>
              <a:rPr lang="en-AU" sz="1100" dirty="0" smtClean="0"/>
              <a:t>, K., &amp; </a:t>
            </a:r>
            <a:r>
              <a:rPr lang="en-AU" sz="1100" dirty="0" err="1" smtClean="0"/>
              <a:t>Beedle</a:t>
            </a:r>
            <a:r>
              <a:rPr lang="en-AU" sz="1100" dirty="0" smtClean="0"/>
              <a:t>, M. (2001). Agile Software Development with Scrum. Prentice-Hall.</a:t>
            </a:r>
          </a:p>
          <a:p>
            <a:r>
              <a:rPr lang="en-AU" sz="1100" dirty="0" smtClean="0"/>
              <a:t> Ford, M. (unpublished). Scrum presentation by </a:t>
            </a:r>
            <a:r>
              <a:rPr lang="en-AU" sz="1100" dirty="0" err="1" smtClean="0"/>
              <a:t>Halfbrick’s</a:t>
            </a:r>
            <a:r>
              <a:rPr lang="en-AU" sz="1100" dirty="0" smtClean="0"/>
              <a:t> Jason Harwood.</a:t>
            </a:r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Constant integration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Goal is constantly working software</a:t>
            </a:r>
          </a:p>
          <a:p>
            <a:pPr lvl="1"/>
            <a:r>
              <a:rPr lang="en-AU" dirty="0" smtClean="0"/>
              <a:t>Not necessarily fun (while mid-sprint)</a:t>
            </a:r>
          </a:p>
          <a:p>
            <a:pPr lvl="1"/>
            <a:r>
              <a:rPr lang="en-AU" dirty="0" smtClean="0"/>
              <a:t>Stabilised each day</a:t>
            </a:r>
          </a:p>
          <a:p>
            <a:pPr lvl="1"/>
            <a:r>
              <a:rPr lang="en-AU" dirty="0" smtClean="0"/>
              <a:t>Never check in something that breaks the build</a:t>
            </a:r>
          </a:p>
          <a:p>
            <a:pPr lvl="1"/>
            <a:r>
              <a:rPr lang="en-AU" dirty="0" smtClean="0"/>
              <a:t>Might require coordinated check-ins</a:t>
            </a:r>
          </a:p>
          <a:p>
            <a:r>
              <a:rPr lang="en-AU" dirty="0" smtClean="0"/>
              <a:t>Everyone always works with latest code/assets</a:t>
            </a:r>
          </a:p>
          <a:p>
            <a:r>
              <a:rPr lang="en-AU" dirty="0" smtClean="0"/>
              <a:t>Frequent check-ins</a:t>
            </a:r>
          </a:p>
          <a:p>
            <a:r>
              <a:rPr lang="en-AU" dirty="0" smtClean="0"/>
              <a:t>Progress measured by looking at the build, not documents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Stand up meeting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Morning of each development day, fixed time and place</a:t>
            </a:r>
          </a:p>
          <a:p>
            <a:r>
              <a:rPr lang="en-AU" dirty="0" smtClean="0"/>
              <a:t>Whole team attends</a:t>
            </a:r>
          </a:p>
          <a:p>
            <a:r>
              <a:rPr lang="en-AU" dirty="0" smtClean="0"/>
              <a:t>Very, very short and focused only on:</a:t>
            </a:r>
          </a:p>
          <a:p>
            <a:pPr lvl="1"/>
            <a:r>
              <a:rPr lang="en-AU" dirty="0" smtClean="0"/>
              <a:t>What I did yesterday</a:t>
            </a:r>
          </a:p>
          <a:p>
            <a:pPr lvl="1"/>
            <a:r>
              <a:rPr lang="en-AU" dirty="0" smtClean="0"/>
              <a:t>What got in the way of doing work (or will get in the way)</a:t>
            </a:r>
          </a:p>
          <a:p>
            <a:pPr lvl="1"/>
            <a:r>
              <a:rPr lang="en-AU" dirty="0" smtClean="0"/>
              <a:t>What I will do today</a:t>
            </a:r>
          </a:p>
          <a:p>
            <a:r>
              <a:rPr lang="en-AU" dirty="0" smtClean="0"/>
              <a:t>Scrum Master</a:t>
            </a:r>
          </a:p>
          <a:p>
            <a:pPr lvl="1"/>
            <a:r>
              <a:rPr lang="en-AU" dirty="0" smtClean="0"/>
              <a:t>Steers process very firmly</a:t>
            </a:r>
          </a:p>
          <a:p>
            <a:pPr lvl="1"/>
            <a:r>
              <a:rPr lang="en-AU" dirty="0" smtClean="0"/>
              <a:t>Records and removes all the team’s impediments</a:t>
            </a:r>
          </a:p>
          <a:p>
            <a:r>
              <a:rPr lang="en-AU" dirty="0" smtClean="0"/>
              <a:t>After this, everyone works without further interruptions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Customer focus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player is the customer</a:t>
            </a:r>
          </a:p>
          <a:p>
            <a:r>
              <a:rPr lang="en-AU" dirty="0" err="1" smtClean="0"/>
              <a:t>Playtest</a:t>
            </a:r>
            <a:r>
              <a:rPr lang="en-AU" dirty="0" smtClean="0"/>
              <a:t> data is crucial</a:t>
            </a:r>
          </a:p>
          <a:p>
            <a:pPr lvl="1"/>
            <a:r>
              <a:rPr lang="en-AU" dirty="0" smtClean="0"/>
              <a:t>Comprehensive</a:t>
            </a:r>
          </a:p>
          <a:p>
            <a:pPr lvl="1"/>
            <a:r>
              <a:rPr lang="en-AU" dirty="0" smtClean="0"/>
              <a:t>Clear</a:t>
            </a:r>
          </a:p>
          <a:p>
            <a:pPr lvl="1"/>
            <a:r>
              <a:rPr lang="en-AU" dirty="0" smtClean="0"/>
              <a:t>Timely</a:t>
            </a:r>
          </a:p>
          <a:p>
            <a:r>
              <a:rPr lang="en-AU" dirty="0" smtClean="0"/>
              <a:t>Enjoyable, usable, engaging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Change is good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the end of the “time box” approaches, team reduces the scope to meet the iteration goal</a:t>
            </a:r>
          </a:p>
          <a:p>
            <a:pPr lvl="1"/>
            <a:r>
              <a:rPr lang="en-AU" dirty="0" smtClean="0"/>
              <a:t>Player data dictates the priority</a:t>
            </a:r>
          </a:p>
          <a:p>
            <a:pPr lvl="1"/>
            <a:r>
              <a:rPr lang="en-AU" dirty="0" smtClean="0"/>
              <a:t>Reduce scope, not quality</a:t>
            </a:r>
          </a:p>
          <a:p>
            <a:r>
              <a:rPr lang="en-AU" dirty="0" smtClean="0"/>
              <a:t>Optimise</a:t>
            </a:r>
          </a:p>
          <a:p>
            <a:pPr lvl="1"/>
            <a:r>
              <a:rPr lang="en-AU" dirty="0" smtClean="0"/>
              <a:t>Team members make deals in stand-up meetings</a:t>
            </a:r>
          </a:p>
          <a:p>
            <a:pPr lvl="1"/>
            <a:r>
              <a:rPr lang="en-AU" dirty="0" smtClean="0"/>
              <a:t>What you cut is just as important as what you make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Retrospective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 380, would be the day before critique, when latest iteration is stable</a:t>
            </a:r>
          </a:p>
          <a:p>
            <a:r>
              <a:rPr lang="en-AU" dirty="0" smtClean="0"/>
              <a:t>Look back at how the recent iteration went</a:t>
            </a:r>
          </a:p>
          <a:p>
            <a:r>
              <a:rPr lang="en-AU" dirty="0" smtClean="0"/>
              <a:t>Gather lessons</a:t>
            </a:r>
          </a:p>
          <a:p>
            <a:r>
              <a:rPr lang="en-AU" dirty="0" smtClean="0"/>
              <a:t>What went well?</a:t>
            </a:r>
          </a:p>
          <a:p>
            <a:r>
              <a:rPr lang="en-AU" dirty="0" smtClean="0"/>
              <a:t>What needs improvement?</a:t>
            </a:r>
          </a:p>
          <a:p>
            <a:r>
              <a:rPr lang="en-AU" dirty="0" smtClean="0"/>
              <a:t>What do we do differently next iteration</a:t>
            </a:r>
            <a:r>
              <a:rPr lang="en-AU" dirty="0" smtClean="0"/>
              <a:t>?</a:t>
            </a:r>
          </a:p>
          <a:p>
            <a:r>
              <a:rPr lang="en-AU" dirty="0" smtClean="0"/>
              <a:t>Report in process log with a few sentences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Scrum at Halfbrick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One week sprints</a:t>
            </a:r>
          </a:p>
          <a:p>
            <a:r>
              <a:rPr lang="en-AU" dirty="0" smtClean="0"/>
              <a:t>Planning: 1 hour</a:t>
            </a:r>
          </a:p>
          <a:p>
            <a:r>
              <a:rPr lang="en-AU" dirty="0" smtClean="0"/>
              <a:t>Retrospective and review: 2 hours</a:t>
            </a:r>
          </a:p>
          <a:p>
            <a:r>
              <a:rPr lang="en-AU" dirty="0" smtClean="0"/>
              <a:t>Use big whiteboard</a:t>
            </a:r>
          </a:p>
          <a:p>
            <a:r>
              <a:rPr lang="en-AU" dirty="0" smtClean="0"/>
              <a:t>Use </a:t>
            </a:r>
            <a:r>
              <a:rPr lang="en-AU" dirty="0" err="1" smtClean="0"/>
              <a:t>Trello</a:t>
            </a:r>
            <a:r>
              <a:rPr lang="en-AU" dirty="0" smtClean="0"/>
              <a:t> with Scrum plugin</a:t>
            </a:r>
          </a:p>
          <a:p>
            <a:r>
              <a:rPr lang="en-AU" dirty="0" smtClean="0"/>
              <a:t>“Cheat” by subtracting points from part-done tasks</a:t>
            </a:r>
          </a:p>
          <a:p>
            <a:r>
              <a:rPr lang="en-AU" dirty="0" smtClean="0"/>
              <a:t>No-interruptions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 for Agile production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Trello</a:t>
            </a:r>
            <a:endParaRPr lang="en-AU" dirty="0" smtClean="0"/>
          </a:p>
          <a:p>
            <a:pPr lvl="1"/>
            <a:r>
              <a:rPr lang="en-AU" dirty="0" smtClean="0"/>
              <a:t>Used at Halfbrick</a:t>
            </a:r>
          </a:p>
          <a:p>
            <a:pPr lvl="1"/>
            <a:r>
              <a:rPr lang="en-AU" dirty="0" smtClean="0"/>
              <a:t>http://trello.com </a:t>
            </a:r>
          </a:p>
          <a:p>
            <a:pPr lvl="1"/>
            <a:r>
              <a:rPr lang="en-AU" dirty="0" smtClean="0"/>
              <a:t>“Scrum for </a:t>
            </a:r>
            <a:r>
              <a:rPr lang="en-AU" dirty="0" err="1" smtClean="0"/>
              <a:t>Trello</a:t>
            </a:r>
            <a:r>
              <a:rPr lang="en-AU" dirty="0" smtClean="0"/>
              <a:t>” plugin for Chrome</a:t>
            </a:r>
          </a:p>
          <a:p>
            <a:pPr lvl="1"/>
            <a:r>
              <a:rPr lang="en-AU" sz="1600" dirty="0" smtClean="0"/>
              <a:t>http://www.civicactions.com/blog/2012/oct/10/five_tips_for_using_trello_for_scrum</a:t>
            </a:r>
          </a:p>
          <a:p>
            <a:r>
              <a:rPr lang="en-AU" dirty="0" smtClean="0"/>
              <a:t>http://www.pivotaltracker.com/</a:t>
            </a:r>
          </a:p>
          <a:p>
            <a:pPr lvl="1"/>
            <a:r>
              <a:rPr lang="en-AU" dirty="0" smtClean="0"/>
              <a:t>Used very well by a great 380 team</a:t>
            </a:r>
          </a:p>
          <a:p>
            <a:r>
              <a:rPr lang="en-AU" dirty="0" smtClean="0"/>
              <a:t>https://www.assembla.com </a:t>
            </a:r>
          </a:p>
          <a:p>
            <a:r>
              <a:rPr lang="en-AU" dirty="0" smtClean="0"/>
              <a:t>https://basecamp.com/ </a:t>
            </a:r>
          </a:p>
          <a:p>
            <a:endParaRPr lang="en-A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Agile vs. Waterfall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Waterfall</a:t>
            </a:r>
          </a:p>
          <a:p>
            <a:pPr lvl="1"/>
            <a:r>
              <a:rPr lang="en-AU" dirty="0" smtClean="0"/>
              <a:t>Older form of production</a:t>
            </a:r>
          </a:p>
          <a:p>
            <a:pPr lvl="1"/>
            <a:r>
              <a:rPr lang="en-AU" dirty="0" smtClean="0"/>
              <a:t>Big plan upfront, long execution</a:t>
            </a:r>
          </a:p>
          <a:p>
            <a:pPr lvl="1"/>
            <a:r>
              <a:rPr lang="en-AU" dirty="0" smtClean="0"/>
              <a:t>Good for less experienced teams</a:t>
            </a:r>
          </a:p>
          <a:p>
            <a:pPr lvl="1"/>
            <a:r>
              <a:rPr lang="en-AU" dirty="0" smtClean="0"/>
              <a:t>Less responsive to changing requirements</a:t>
            </a:r>
          </a:p>
          <a:p>
            <a:r>
              <a:rPr lang="en-AU" dirty="0" smtClean="0"/>
              <a:t>Agile</a:t>
            </a:r>
          </a:p>
          <a:p>
            <a:pPr lvl="1"/>
            <a:r>
              <a:rPr lang="en-AU" dirty="0" smtClean="0"/>
              <a:t>The subject of this lecture</a:t>
            </a:r>
          </a:p>
          <a:p>
            <a:r>
              <a:rPr lang="en-AU" dirty="0" smtClean="0"/>
              <a:t>Neither of these are required for 380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Agile Manifesto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>
                <a:hlinkClick r:id="rId2"/>
              </a:rPr>
              <a:t>http://agilemanifesto.org/</a:t>
            </a:r>
            <a:endParaRPr lang="en-AU" sz="2800" dirty="0" smtClean="0"/>
          </a:p>
          <a:p>
            <a:r>
              <a:rPr lang="en-AU" sz="2800" u="sng" dirty="0" smtClean="0"/>
              <a:t>Individuals and interactions </a:t>
            </a:r>
            <a:r>
              <a:rPr lang="en-AU" sz="2800" dirty="0" smtClean="0"/>
              <a:t>over processes and tools</a:t>
            </a:r>
          </a:p>
          <a:p>
            <a:r>
              <a:rPr lang="en-AU" sz="2800" u="sng" dirty="0" smtClean="0"/>
              <a:t>Working software </a:t>
            </a:r>
            <a:r>
              <a:rPr lang="en-AU" sz="2800" dirty="0" smtClean="0"/>
              <a:t>over comprehensive documentation</a:t>
            </a:r>
          </a:p>
          <a:p>
            <a:r>
              <a:rPr lang="en-AU" sz="2800" u="sng" dirty="0" smtClean="0"/>
              <a:t>Customer collaboration </a:t>
            </a:r>
            <a:r>
              <a:rPr lang="en-AU" sz="2800" dirty="0" smtClean="0"/>
              <a:t>over contract negotiation</a:t>
            </a:r>
          </a:p>
          <a:p>
            <a:r>
              <a:rPr lang="en-AU" sz="2800" u="sng" dirty="0" smtClean="0"/>
              <a:t>Responding to change </a:t>
            </a:r>
            <a:r>
              <a:rPr lang="en-AU" sz="2800" dirty="0" smtClean="0"/>
              <a:t>over following a plan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Kinds of agile development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Extreme Programming</a:t>
            </a:r>
          </a:p>
          <a:p>
            <a:r>
              <a:rPr lang="en-AU" dirty="0" err="1" smtClean="0"/>
              <a:t>Kanban</a:t>
            </a:r>
            <a:endParaRPr lang="en-AU" dirty="0" smtClean="0"/>
          </a:p>
          <a:p>
            <a:r>
              <a:rPr lang="en-AU" dirty="0" smtClean="0"/>
              <a:t>Scrum</a:t>
            </a:r>
          </a:p>
          <a:p>
            <a:pPr lvl="1"/>
            <a:r>
              <a:rPr lang="en-AU" dirty="0" smtClean="0"/>
              <a:t>Rugby reference is apt</a:t>
            </a:r>
          </a:p>
          <a:p>
            <a:pPr lvl="1"/>
            <a:r>
              <a:rPr lang="en-AU" dirty="0" smtClean="0"/>
              <a:t>Rest of this lecture will focus on Scrum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Heart of Scrum: rapid iteration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An iteration is a short development interval</a:t>
            </a:r>
          </a:p>
          <a:p>
            <a:pPr lvl="1"/>
            <a:r>
              <a:rPr lang="en-AU" dirty="0" smtClean="0"/>
              <a:t>Often called a “sprint”</a:t>
            </a:r>
          </a:p>
          <a:p>
            <a:r>
              <a:rPr lang="en-AU" dirty="0" smtClean="0"/>
              <a:t>Is in a “time box”– firm start/stop dates</a:t>
            </a:r>
          </a:p>
          <a:p>
            <a:pPr lvl="1"/>
            <a:r>
              <a:rPr lang="en-AU" dirty="0" smtClean="0"/>
              <a:t>30 days common, but 7 days fine (see </a:t>
            </a:r>
            <a:r>
              <a:rPr lang="en-AU" dirty="0" err="1" smtClean="0"/>
              <a:t>Halfbrick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Cut scope instead of slip the deadline</a:t>
            </a:r>
          </a:p>
          <a:p>
            <a:pPr lvl="1"/>
            <a:r>
              <a:rPr lang="en-AU" dirty="0" smtClean="0"/>
              <a:t>In 380, your sprints are likely to align with critique</a:t>
            </a:r>
          </a:p>
          <a:p>
            <a:r>
              <a:rPr lang="en-AU" dirty="0" smtClean="0"/>
              <a:t>Starts with an iteration planning meeting</a:t>
            </a:r>
          </a:p>
          <a:p>
            <a:r>
              <a:rPr lang="en-AU" dirty="0" smtClean="0"/>
              <a:t>Ends with working, shippable software</a:t>
            </a:r>
          </a:p>
          <a:p>
            <a:pPr lvl="1"/>
            <a:r>
              <a:rPr lang="en-AU" dirty="0" smtClean="0"/>
              <a:t>Cap off with a </a:t>
            </a:r>
            <a:r>
              <a:rPr lang="en-AU" i="1" dirty="0" smtClean="0"/>
              <a:t>retrospective</a:t>
            </a:r>
          </a:p>
          <a:p>
            <a:pPr lvl="1"/>
            <a:r>
              <a:rPr lang="en-AU" dirty="0" smtClean="0"/>
              <a:t>Evaluate how things went</a:t>
            </a:r>
          </a:p>
          <a:p>
            <a:pPr lvl="1"/>
            <a:r>
              <a:rPr lang="en-AU" dirty="0" smtClean="0"/>
              <a:t>Do it again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Scrum in </a:t>
            </a:r>
            <a:r>
              <a:rPr lang="en-AU" b="1" dirty="0" smtClean="0"/>
              <a:t>game </a:t>
            </a:r>
            <a:r>
              <a:rPr lang="en-AU" dirty="0" smtClean="0"/>
              <a:t>development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Most agile discussion is about general software development</a:t>
            </a:r>
          </a:p>
          <a:p>
            <a:r>
              <a:rPr lang="en-AU" dirty="0" smtClean="0"/>
              <a:t>Games are unusual: team is not mostly engineers</a:t>
            </a:r>
          </a:p>
          <a:p>
            <a:r>
              <a:rPr lang="en-AU" dirty="0" smtClean="0"/>
              <a:t>Many variations</a:t>
            </a:r>
          </a:p>
          <a:p>
            <a:r>
              <a:rPr lang="en-AU" dirty="0" smtClean="0"/>
              <a:t>Customisable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Iteration planning meeting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In 380, would be the day before critique</a:t>
            </a:r>
          </a:p>
          <a:p>
            <a:pPr lvl="1"/>
            <a:r>
              <a:rPr lang="en-AU" dirty="0" smtClean="0"/>
              <a:t>So in critique you can talk about your next goal</a:t>
            </a:r>
          </a:p>
          <a:p>
            <a:r>
              <a:rPr lang="en-AU" dirty="0" smtClean="0"/>
              <a:t>Draws from a grand list of tasks</a:t>
            </a:r>
          </a:p>
          <a:p>
            <a:pPr lvl="1"/>
            <a:r>
              <a:rPr lang="en-AU" dirty="0" smtClean="0"/>
              <a:t>Often called the “product backlog”</a:t>
            </a:r>
          </a:p>
          <a:p>
            <a:pPr lvl="1"/>
            <a:r>
              <a:rPr lang="en-AU" dirty="0" smtClean="0"/>
              <a:t>Keep an eye </a:t>
            </a:r>
            <a:r>
              <a:rPr lang="en-AU" smtClean="0"/>
              <a:t>on a “</a:t>
            </a:r>
            <a:r>
              <a:rPr lang="en-AU" dirty="0" err="1" smtClean="0"/>
              <a:t>burndown</a:t>
            </a:r>
            <a:r>
              <a:rPr lang="en-AU" dirty="0" smtClean="0"/>
              <a:t> chart” to finish the list</a:t>
            </a:r>
          </a:p>
          <a:p>
            <a:pPr lvl="1"/>
            <a:r>
              <a:rPr lang="en-AU" dirty="0" smtClean="0"/>
              <a:t>Backlog developed from User Stories – what do you want the user to experience</a:t>
            </a:r>
          </a:p>
          <a:p>
            <a:r>
              <a:rPr lang="en-AU" dirty="0" smtClean="0"/>
              <a:t>Each team member:</a:t>
            </a:r>
          </a:p>
          <a:p>
            <a:pPr lvl="1"/>
            <a:r>
              <a:rPr lang="en-AU" i="1" dirty="0" smtClean="0"/>
              <a:t>Volunteers </a:t>
            </a:r>
            <a:r>
              <a:rPr lang="en-AU" dirty="0" smtClean="0"/>
              <a:t>for tasks to do</a:t>
            </a:r>
          </a:p>
          <a:p>
            <a:pPr lvl="1"/>
            <a:r>
              <a:rPr lang="en-AU" dirty="0" smtClean="0"/>
              <a:t>Estimates effort to finish task (in hours or “points”)</a:t>
            </a:r>
          </a:p>
          <a:p>
            <a:pPr lvl="2"/>
            <a:r>
              <a:rPr lang="en-AU" dirty="0" smtClean="0"/>
              <a:t>Disagreements drive discussion about assumptions</a:t>
            </a:r>
          </a:p>
          <a:p>
            <a:pPr lvl="1"/>
            <a:r>
              <a:rPr lang="en-AU" dirty="0" smtClean="0"/>
              <a:t>Signs up for an achievable amount of work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dirty="0" err="1" smtClean="0"/>
              <a:t>burndown</a:t>
            </a:r>
            <a:r>
              <a:rPr lang="en-AU" dirty="0" smtClean="0"/>
              <a:t> chart</a:t>
            </a:r>
            <a:endParaRPr lang="en-AU" dirty="0"/>
          </a:p>
        </p:txBody>
      </p:sp>
      <p:pic>
        <p:nvPicPr>
          <p:cNvPr id="1026" name="Picture 2" descr="http://www.agile-tools.net/i/release_burndown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86000"/>
            <a:ext cx="6564045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goes into an iteration plan?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Each team member takes on a list of tasks</a:t>
            </a:r>
          </a:p>
          <a:p>
            <a:pPr lvl="1"/>
            <a:r>
              <a:rPr lang="en-AU" dirty="0" smtClean="0"/>
              <a:t>Everyone’s tasks often called the “sprint backlog”</a:t>
            </a:r>
          </a:p>
          <a:p>
            <a:r>
              <a:rPr lang="en-AU" dirty="0" smtClean="0"/>
              <a:t>The customer (the player!) is the focus</a:t>
            </a:r>
          </a:p>
          <a:p>
            <a:pPr lvl="1"/>
            <a:r>
              <a:rPr lang="en-AU" dirty="0" err="1" smtClean="0"/>
              <a:t>Playtest</a:t>
            </a:r>
            <a:r>
              <a:rPr lang="en-AU" dirty="0" smtClean="0"/>
              <a:t> data decides priority</a:t>
            </a:r>
          </a:p>
          <a:p>
            <a:pPr lvl="1"/>
            <a:r>
              <a:rPr lang="en-AU" dirty="0" smtClean="0"/>
              <a:t>You have the right– the obligation!— to change course to serve your customer</a:t>
            </a:r>
          </a:p>
          <a:p>
            <a:r>
              <a:rPr lang="en-AU" dirty="0" smtClean="0"/>
              <a:t>Ends with a </a:t>
            </a:r>
            <a:r>
              <a:rPr lang="en-AU" i="1" dirty="0" smtClean="0"/>
              <a:t>shippable product</a:t>
            </a:r>
          </a:p>
          <a:p>
            <a:pPr lvl="1"/>
            <a:r>
              <a:rPr lang="en-AU" dirty="0" smtClean="0"/>
              <a:t>High quality, fun, a complete experience</a:t>
            </a:r>
          </a:p>
          <a:p>
            <a:pPr lvl="1"/>
            <a:r>
              <a:rPr lang="en-AU" dirty="0" smtClean="0"/>
              <a:t>Beware “It will be fun </a:t>
            </a:r>
            <a:r>
              <a:rPr lang="en-AU" i="1" dirty="0" smtClean="0"/>
              <a:t>next </a:t>
            </a:r>
            <a:r>
              <a:rPr lang="en-AU" dirty="0" smtClean="0"/>
              <a:t>iteration”</a:t>
            </a:r>
          </a:p>
          <a:p>
            <a:pPr lvl="1"/>
            <a:r>
              <a:rPr lang="en-AU" dirty="0" smtClean="0"/>
              <a:t>Has an overall goal, agreed by the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2324</TotalTime>
  <Words>715</Words>
  <Application>Microsoft Macintosh PowerPoint</Application>
  <PresentationFormat>On-screen Show (4:3)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Franklin Gothic Medium</vt:lpstr>
      <vt:lpstr>Wingdings 2</vt:lpstr>
      <vt:lpstr>Trek</vt:lpstr>
      <vt:lpstr>Agile Software development applied to games in short sprints</vt:lpstr>
      <vt:lpstr>Agile vs. Waterfall</vt:lpstr>
      <vt:lpstr>The Agile Manifesto</vt:lpstr>
      <vt:lpstr>Kinds of agile development</vt:lpstr>
      <vt:lpstr>Heart of Scrum: rapid iteration</vt:lpstr>
      <vt:lpstr>Scrum in game development</vt:lpstr>
      <vt:lpstr>Iteration planning meeting</vt:lpstr>
      <vt:lpstr>A burndown chart</vt:lpstr>
      <vt:lpstr>What goes into an iteration plan?</vt:lpstr>
      <vt:lpstr>Constant integration</vt:lpstr>
      <vt:lpstr>Stand up meeting </vt:lpstr>
      <vt:lpstr>Customer focus</vt:lpstr>
      <vt:lpstr>Change is good</vt:lpstr>
      <vt:lpstr>Retrospective</vt:lpstr>
      <vt:lpstr>Scrum at Halfbrick</vt:lpstr>
      <vt:lpstr>Tools for Agile production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game development: A practical overview</dc:title>
  <dc:creator>Matthew</dc:creator>
  <cp:lastModifiedBy>Ross Brown</cp:lastModifiedBy>
  <cp:revision>28</cp:revision>
  <dcterms:created xsi:type="dcterms:W3CDTF">2006-08-16T00:00:00Z</dcterms:created>
  <dcterms:modified xsi:type="dcterms:W3CDTF">2016-08-02T21:59:42Z</dcterms:modified>
</cp:coreProperties>
</file>