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2A2D-C8EF-4C06-B4DE-689A4E5AC7E7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0EA-60A1-4B96-A75E-65A583052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879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2A2D-C8EF-4C06-B4DE-689A4E5AC7E7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0EA-60A1-4B96-A75E-65A583052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588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2A2D-C8EF-4C06-B4DE-689A4E5AC7E7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0EA-60A1-4B96-A75E-65A583052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834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2A2D-C8EF-4C06-B4DE-689A4E5AC7E7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0EA-60A1-4B96-A75E-65A583052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8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2A2D-C8EF-4C06-B4DE-689A4E5AC7E7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0EA-60A1-4B96-A75E-65A583052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334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2A2D-C8EF-4C06-B4DE-689A4E5AC7E7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0EA-60A1-4B96-A75E-65A583052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05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2A2D-C8EF-4C06-B4DE-689A4E5AC7E7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0EA-60A1-4B96-A75E-65A583052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83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2A2D-C8EF-4C06-B4DE-689A4E5AC7E7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0EA-60A1-4B96-A75E-65A583052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709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2A2D-C8EF-4C06-B4DE-689A4E5AC7E7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0EA-60A1-4B96-A75E-65A583052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994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2A2D-C8EF-4C06-B4DE-689A4E5AC7E7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0EA-60A1-4B96-A75E-65A583052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499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2A2D-C8EF-4C06-B4DE-689A4E5AC7E7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0EA-60A1-4B96-A75E-65A583052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133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2A2D-C8EF-4C06-B4DE-689A4E5AC7E7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0EA-60A1-4B96-A75E-65A5830524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936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 Forward Networks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77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Output represents continuous values in the [0,1] range</a:t>
            </a:r>
          </a:p>
          <a:p>
            <a:r>
              <a:rPr lang="en-US" dirty="0" smtClean="0"/>
              <a:t>Can be transformed to accommodate categorical values</a:t>
            </a:r>
          </a:p>
          <a:p>
            <a:r>
              <a:rPr lang="en-US" dirty="0" smtClean="0"/>
              <a:t>Assume an NN is to be trained to recognize new credit card customers likely to take advantage of a special promotion. </a:t>
            </a:r>
          </a:p>
          <a:p>
            <a:r>
              <a:rPr lang="en-US" dirty="0" smtClean="0"/>
              <a:t>Output layer will be of two nodes, 1 and 2</a:t>
            </a:r>
          </a:p>
          <a:p>
            <a:r>
              <a:rPr lang="en-US" dirty="0" smtClean="0"/>
              <a:t>Let 1 be designated as output node for customers likely to take up the offer and node 2 be output node for those not likely to take the offer.</a:t>
            </a:r>
          </a:p>
          <a:p>
            <a:r>
              <a:rPr lang="en-US" dirty="0" smtClean="0"/>
              <a:t>The values of 0 would be assigned as the result for those not  likely to take up the offer and 1 for those likely to take up the offer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173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happen to an output value of 0.8?</a:t>
            </a:r>
          </a:p>
          <a:p>
            <a:r>
              <a:rPr lang="en-US" dirty="0" smtClean="0"/>
              <a:t>A value of 0.8 is nearer to 1 than 0 hence can be taken to be 1 meaning “most likely to take up an offer”</a:t>
            </a:r>
          </a:p>
          <a:p>
            <a:r>
              <a:rPr lang="en-US" dirty="0" smtClean="0"/>
              <a:t>But what of 0.5?</a:t>
            </a:r>
          </a:p>
        </p:txBody>
      </p:sp>
    </p:spTree>
    <p:extLst>
      <p:ext uri="{BB962C8B-B14F-4D97-AF65-F5344CB8AC3E}">
        <p14:creationId xmlns="" xmlns:p14="http://schemas.microsoft.com/office/powerpoint/2010/main" val="307027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data is in the 0-1 range but must be computed back to a value.</a:t>
            </a:r>
          </a:p>
          <a:p>
            <a:r>
              <a:rPr lang="en-US" dirty="0" smtClean="0"/>
              <a:t>E.g. assume a NN is used to converts stock prices, the output value might be 0.35 but what is the actual stock value?</a:t>
            </a:r>
          </a:p>
          <a:p>
            <a:r>
              <a:rPr lang="en-US" dirty="0" smtClean="0"/>
              <a:t>Method </a:t>
            </a:r>
          </a:p>
          <a:p>
            <a:r>
              <a:rPr lang="en-US" dirty="0" smtClean="0"/>
              <a:t>Undo original [0,1] conversion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744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training data range of the stock price by 0.35 and add the value of the lowest stock price to the result.</a:t>
            </a:r>
          </a:p>
          <a:p>
            <a:r>
              <a:rPr lang="en-US" dirty="0" smtClean="0"/>
              <a:t>If training price range was between 10 and 100, then </a:t>
            </a:r>
          </a:p>
          <a:p>
            <a:r>
              <a:rPr lang="en-US" dirty="0" smtClean="0"/>
              <a:t>(90.00)(0.35) + 10 hence predicted stock price would be 41.50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238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each node if the feed forward NN is to accept input values and pass an output to the next layer.</a:t>
            </a:r>
          </a:p>
          <a:p>
            <a:r>
              <a:rPr lang="en-US" dirty="0" smtClean="0"/>
              <a:t>Input nodes pass values to hidden nodes unchanged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4419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W1j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Wjk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hidden or output layer node n takes input from the connected nodes of the previous layer, combines the previous node values into a single value and uses the new value as input to an evaluation function.</a:t>
            </a:r>
          </a:p>
          <a:p>
            <a:r>
              <a:rPr lang="en-US" dirty="0" smtClean="0"/>
              <a:t>The value of the output evaluation function  is in the range 0-1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to node j</a:t>
            </a:r>
          </a:p>
          <a:p>
            <a:r>
              <a:rPr lang="en-US" dirty="0" smtClean="0"/>
              <a:t>=(0.2)(1.0)+(0.3)(0.4)+(-0.1)(0.7)=0.25</a:t>
            </a:r>
          </a:p>
          <a:p>
            <a:r>
              <a:rPr lang="en-US" dirty="0" smtClean="0"/>
              <a:t>Compute input to node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0.25 is thus the input value for node </a:t>
            </a:r>
            <a:r>
              <a:rPr lang="en-US" dirty="0" err="1" smtClean="0"/>
              <a:t>j’s</a:t>
            </a:r>
            <a:r>
              <a:rPr lang="en-US" dirty="0" smtClean="0"/>
              <a:t> evaluation function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functions output must be in the range 0-1</a:t>
            </a:r>
          </a:p>
          <a:p>
            <a:r>
              <a:rPr lang="en-US" dirty="0" smtClean="0"/>
              <a:t>A function should output a value close to 1 when sufficiently excited hence propagates activity within the network.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Sigmoid </a:t>
            </a:r>
            <a:r>
              <a:rPr lang="en-US" dirty="0" smtClean="0"/>
              <a:t>function meets both these criteria and is often used for node evaluation.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3810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286000"/>
            <a:ext cx="342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how feed-forward networks are used to solve estimation problems</a:t>
            </a:r>
          </a:p>
          <a:p>
            <a:r>
              <a:rPr lang="en-US" dirty="0" smtClean="0"/>
              <a:t>Know how input and output data conversions are performed for neural networks</a:t>
            </a:r>
          </a:p>
          <a:p>
            <a:r>
              <a:rPr lang="en-US" dirty="0" smtClean="0"/>
              <a:t>Understand how feed-forward neural networks learn through back propagation</a:t>
            </a:r>
          </a:p>
          <a:p>
            <a:r>
              <a:rPr lang="en-US" dirty="0" smtClean="0"/>
              <a:t>Know how self-organizing neural networks perform unsupervised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0516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is the natural logarithm approximated to 2.718282.</a:t>
            </a:r>
          </a:p>
          <a:p>
            <a:r>
              <a:rPr lang="en-US" dirty="0" smtClean="0"/>
              <a:t>Apply S(t) </a:t>
            </a:r>
          </a:p>
          <a:p>
            <a:r>
              <a:rPr lang="en-US" dirty="0" smtClean="0"/>
              <a:t>S(0.25) = 0.562 hence provides very little input activation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With Feed Forward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learning involves both training and </a:t>
            </a:r>
            <a:r>
              <a:rPr lang="en-US" dirty="0" err="1" smtClean="0"/>
              <a:t>and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During training phase, training instances are repeatedly passed through the network while individual weight values are modified.</a:t>
            </a:r>
          </a:p>
          <a:p>
            <a:r>
              <a:rPr lang="en-US" dirty="0" smtClean="0"/>
              <a:t>Purpose of changing connection weights is to minimize training set error rate.</a:t>
            </a:r>
          </a:p>
          <a:p>
            <a:r>
              <a:rPr lang="en-US" dirty="0" smtClean="0"/>
              <a:t>Training continues until specific termination condition is satisfied.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With Feed Forward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Terminating condition could be:</a:t>
            </a:r>
          </a:p>
          <a:p>
            <a:r>
              <a:rPr lang="en-US" dirty="0" smtClean="0"/>
              <a:t>Convergence of network to a minimum total error value</a:t>
            </a:r>
          </a:p>
          <a:p>
            <a:r>
              <a:rPr lang="en-US" dirty="0" smtClean="0"/>
              <a:t>Specific time criterion</a:t>
            </a:r>
          </a:p>
          <a:p>
            <a:r>
              <a:rPr lang="en-US" dirty="0" smtClean="0"/>
              <a:t>Maximum number of iterations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NN with Back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commonly used</a:t>
            </a:r>
          </a:p>
          <a:p>
            <a:r>
              <a:rPr lang="en-US" dirty="0" smtClean="0"/>
              <a:t>For each training instance, it first feeds the instance through the NN and computes output value.</a:t>
            </a:r>
          </a:p>
          <a:p>
            <a:r>
              <a:rPr lang="en-US" dirty="0" smtClean="0"/>
              <a:t>E.g. computed value for previous instance is 0.582</a:t>
            </a:r>
          </a:p>
          <a:p>
            <a:r>
              <a:rPr lang="en-US" dirty="0" smtClean="0"/>
              <a:t>Suppose target value is 0.65</a:t>
            </a:r>
          </a:p>
          <a:p>
            <a:r>
              <a:rPr lang="en-US" dirty="0" smtClean="0"/>
              <a:t>An absolute error of 0.068 is found (0.65-0.582)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NN with </a:t>
            </a:r>
            <a:r>
              <a:rPr lang="en-US" dirty="0" err="1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Why did the error occur?</a:t>
            </a:r>
          </a:p>
          <a:p>
            <a:r>
              <a:rPr lang="en-US" dirty="0" smtClean="0"/>
              <a:t>The problem is with the connections weights?</a:t>
            </a:r>
          </a:p>
          <a:p>
            <a:r>
              <a:rPr lang="en-US" dirty="0" smtClean="0"/>
              <a:t>But which of them is to blame for the error?</a:t>
            </a:r>
          </a:p>
          <a:p>
            <a:r>
              <a:rPr lang="en-US" dirty="0" smtClean="0"/>
              <a:t>Changing one weight can give us a better result, next time an instance passes through the network</a:t>
            </a:r>
          </a:p>
          <a:p>
            <a:r>
              <a:rPr lang="en-US" dirty="0" smtClean="0"/>
              <a:t>It is also likely that the problem lies in 2 or more connection weights values</a:t>
            </a:r>
          </a:p>
          <a:p>
            <a:r>
              <a:rPr lang="en-US" dirty="0" smtClean="0"/>
              <a:t>Problem could also be the error is to some degree the fault of every network connection associated with the output node.</a:t>
            </a:r>
          </a:p>
          <a:p>
            <a:r>
              <a:rPr lang="en-US" dirty="0" smtClean="0"/>
              <a:t>Back propagation assumes the latter case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NN with Back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error at output node k is propagated back </a:t>
            </a:r>
            <a:r>
              <a:rPr lang="en-US" dirty="0" err="1" smtClean="0"/>
              <a:t>tthrough</a:t>
            </a:r>
            <a:r>
              <a:rPr lang="en-US" dirty="0" smtClean="0"/>
              <a:t> the network and all </a:t>
            </a:r>
            <a:r>
              <a:rPr lang="en-US" dirty="0" err="1" smtClean="0"/>
              <a:t>associciated</a:t>
            </a:r>
            <a:r>
              <a:rPr lang="en-US" dirty="0" smtClean="0"/>
              <a:t> weights are changed.</a:t>
            </a:r>
          </a:p>
          <a:p>
            <a:r>
              <a:rPr lang="en-US" dirty="0" smtClean="0"/>
              <a:t>Amount of change seen with each connection weight is computed with a </a:t>
            </a:r>
            <a:r>
              <a:rPr lang="en-US" dirty="0" err="1" smtClean="0"/>
              <a:t>forlula</a:t>
            </a:r>
            <a:r>
              <a:rPr lang="en-US" dirty="0" smtClean="0"/>
              <a:t> that makes use of the </a:t>
            </a:r>
            <a:r>
              <a:rPr lang="en-US" dirty="0" err="1" smtClean="0"/>
              <a:t>outout</a:t>
            </a:r>
            <a:r>
              <a:rPr lang="en-US" dirty="0" smtClean="0"/>
              <a:t> error at node k, individual node output values and derivative of the sigmoid function.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NN with back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Formula </a:t>
            </a:r>
            <a:r>
              <a:rPr lang="en-US" dirty="0" err="1" smtClean="0"/>
              <a:t>smooths</a:t>
            </a:r>
            <a:r>
              <a:rPr lang="en-US" dirty="0" smtClean="0"/>
              <a:t> actual error value to avoid overcorrection of a </a:t>
            </a:r>
            <a:r>
              <a:rPr lang="en-US" dirty="0" err="1" smtClean="0"/>
              <a:t>trainign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Given enough iterations, the </a:t>
            </a:r>
            <a:r>
              <a:rPr lang="en-US" dirty="0" err="1" smtClean="0"/>
              <a:t>backpropagaton</a:t>
            </a:r>
            <a:r>
              <a:rPr lang="en-US" dirty="0" smtClean="0"/>
              <a:t> learning algorithm is guaranteed to converge.</a:t>
            </a:r>
          </a:p>
          <a:p>
            <a:r>
              <a:rPr lang="en-US" dirty="0" smtClean="0"/>
              <a:t>There is no </a:t>
            </a:r>
            <a:r>
              <a:rPr lang="en-US" dirty="0" err="1" smtClean="0"/>
              <a:t>gurantee</a:t>
            </a:r>
            <a:r>
              <a:rPr lang="en-US" dirty="0" smtClean="0"/>
              <a:t> however that convergence will be optimal.</a:t>
            </a:r>
          </a:p>
          <a:p>
            <a:r>
              <a:rPr lang="en-US" dirty="0" smtClean="0"/>
              <a:t>It may thus r4quire several applications of the algorithm(Learning) to achieve acceptable </a:t>
            </a:r>
            <a:r>
              <a:rPr lang="en-US" dirty="0" err="1" smtClean="0"/>
              <a:t>resault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a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/>
              <a:t>Back Propagation is the most commonly used training method.</a:t>
            </a:r>
          </a:p>
          <a:p>
            <a:r>
              <a:rPr lang="en-US" dirty="0" smtClean="0"/>
              <a:t>Assume the following input values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0000"/>
            <a:ext cx="64103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Neural Networks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637631"/>
            <a:ext cx="6375400" cy="2451100"/>
          </a:xfrm>
        </p:spPr>
      </p:pic>
    </p:spTree>
    <p:extLst>
      <p:ext uri="{BB962C8B-B14F-4D97-AF65-F5344CB8AC3E}">
        <p14:creationId xmlns="" xmlns:p14="http://schemas.microsoft.com/office/powerpoint/2010/main" val="45218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 Architecture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3000" y="2209800"/>
            <a:ext cx="1295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19200" y="3352800"/>
            <a:ext cx="1447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19200" y="47244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43400" y="2895600"/>
            <a:ext cx="1447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j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267200" y="4343400"/>
            <a:ext cx="1295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34200" y="3581400"/>
            <a:ext cx="1371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6"/>
          </p:cNvCxnSpPr>
          <p:nvPr/>
        </p:nvCxnSpPr>
        <p:spPr>
          <a:xfrm>
            <a:off x="2438400" y="2400300"/>
            <a:ext cx="19050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10" idx="2"/>
          </p:cNvCxnSpPr>
          <p:nvPr/>
        </p:nvCxnSpPr>
        <p:spPr>
          <a:xfrm flipV="1">
            <a:off x="2667000" y="3162300"/>
            <a:ext cx="1676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00400" y="25146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1j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19400" y="3581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w2j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2400300" y="25527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33800" y="44196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5"/>
            <a:endCxn id="11" idx="1"/>
          </p:cNvCxnSpPr>
          <p:nvPr/>
        </p:nvCxnSpPr>
        <p:spPr>
          <a:xfrm rot="16200000" flipH="1">
            <a:off x="3105546" y="3092472"/>
            <a:ext cx="700788" cy="200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71800" y="39624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w2i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9" idx="7"/>
          </p:cNvCxnSpPr>
          <p:nvPr/>
        </p:nvCxnSpPr>
        <p:spPr>
          <a:xfrm rot="5400000" flipH="1" flipV="1">
            <a:off x="3327610" y="3862925"/>
            <a:ext cx="1915" cy="187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33800" y="49530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w3i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133600" y="3429000"/>
            <a:ext cx="2438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05000" y="43434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w3j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91200" y="32004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6"/>
          </p:cNvCxnSpPr>
          <p:nvPr/>
        </p:nvCxnSpPr>
        <p:spPr>
          <a:xfrm flipV="1">
            <a:off x="5562600" y="4191000"/>
            <a:ext cx="16002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53200" y="3200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wjk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629400" y="44958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5" idx="3"/>
          </p:cNvCxnSpPr>
          <p:nvPr/>
        </p:nvCxnSpPr>
        <p:spPr>
          <a:xfrm flipV="1">
            <a:off x="8305800" y="3863182"/>
            <a:ext cx="381000" cy="2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</a:t>
            </a:r>
            <a:br>
              <a:rPr lang="en-US" dirty="0" smtClean="0"/>
            </a:br>
            <a:r>
              <a:rPr lang="en-US" sz="2700" dirty="0" smtClean="0"/>
              <a:t>Apply Sigmoid function to compute output values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Input to node j = (0.2)(0.1)+(0.3)(0.4)+(0.1)(0.7)= 0.250</a:t>
            </a:r>
          </a:p>
          <a:p>
            <a:r>
              <a:rPr lang="en-US" dirty="0" smtClean="0"/>
              <a:t>Output from node j = 0.562</a:t>
            </a:r>
          </a:p>
          <a:p>
            <a:r>
              <a:rPr lang="en-US" dirty="0" smtClean="0"/>
              <a:t>Input to node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(0.1)(0.1)+ (-0.1)(0.4)+(0.2)(0.7) = 0.200</a:t>
            </a:r>
          </a:p>
          <a:p>
            <a:r>
              <a:rPr lang="en-US" dirty="0" smtClean="0"/>
              <a:t>Output from node </a:t>
            </a:r>
            <a:r>
              <a:rPr lang="en-US" dirty="0" err="1" smtClean="0"/>
              <a:t>i</a:t>
            </a:r>
            <a:r>
              <a:rPr lang="en-US" dirty="0" smtClean="0"/>
              <a:t> = 0.550</a:t>
            </a:r>
          </a:p>
          <a:p>
            <a:r>
              <a:rPr lang="en-US" dirty="0" smtClean="0"/>
              <a:t>Input to node k = (0.1)(0.562)+(0.5)(0.550)=0.331</a:t>
            </a:r>
          </a:p>
          <a:p>
            <a:r>
              <a:rPr lang="en-US" dirty="0" smtClean="0"/>
              <a:t>Output from node k = 0.582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observed error at output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Error (k)= (T-O</a:t>
            </a:r>
            <a:r>
              <a:rPr lang="en-US" sz="1400" dirty="0" smtClean="0"/>
              <a:t>k</a:t>
            </a:r>
            <a:r>
              <a:rPr lang="en-US" dirty="0" smtClean="0"/>
              <a:t>)[f’(</a:t>
            </a:r>
            <a:r>
              <a:rPr lang="en-US" dirty="0" err="1" smtClean="0"/>
              <a:t>x</a:t>
            </a:r>
            <a:r>
              <a:rPr lang="en-US" sz="1400" dirty="0" err="1" smtClean="0"/>
              <a:t>k</a:t>
            </a:r>
            <a:r>
              <a:rPr lang="en-US" dirty="0" smtClean="0"/>
              <a:t>)]</a:t>
            </a:r>
          </a:p>
          <a:p>
            <a:r>
              <a:rPr lang="en-US" dirty="0" smtClean="0"/>
              <a:t>T = target output</a:t>
            </a:r>
          </a:p>
          <a:p>
            <a:r>
              <a:rPr lang="en-US" dirty="0" smtClean="0"/>
              <a:t>O</a:t>
            </a:r>
            <a:r>
              <a:rPr lang="en-US" sz="1400" dirty="0" smtClean="0"/>
              <a:t>k</a:t>
            </a:r>
            <a:r>
              <a:rPr lang="en-US" dirty="0" smtClean="0"/>
              <a:t> = the computed output at node k</a:t>
            </a:r>
          </a:p>
          <a:p>
            <a:r>
              <a:rPr lang="en-US" dirty="0" smtClean="0"/>
              <a:t>(T-O</a:t>
            </a:r>
            <a:r>
              <a:rPr lang="en-US" sz="1400" dirty="0" smtClean="0"/>
              <a:t>k</a:t>
            </a:r>
            <a:r>
              <a:rPr lang="en-US" dirty="0" smtClean="0"/>
              <a:t>) actual output error</a:t>
            </a:r>
          </a:p>
          <a:p>
            <a:r>
              <a:rPr lang="en-US" dirty="0" smtClean="0"/>
              <a:t>f’(</a:t>
            </a:r>
            <a:r>
              <a:rPr lang="en-US" dirty="0" err="1" smtClean="0"/>
              <a:t>x</a:t>
            </a:r>
            <a:r>
              <a:rPr lang="en-US" sz="1400" dirty="0" err="1" smtClean="0"/>
              <a:t>k</a:t>
            </a:r>
            <a:r>
              <a:rPr lang="en-US" dirty="0" smtClean="0"/>
              <a:t>) = first order derivative of the sigmoid function</a:t>
            </a:r>
          </a:p>
          <a:p>
            <a:r>
              <a:rPr lang="en-US" dirty="0" err="1" smtClean="0"/>
              <a:t>X</a:t>
            </a:r>
            <a:r>
              <a:rPr lang="en-US" sz="1400" dirty="0" err="1" smtClean="0"/>
              <a:t>k</a:t>
            </a:r>
            <a:r>
              <a:rPr lang="en-US" dirty="0" smtClean="0"/>
              <a:t>= the input to the sigmoid function at node k</a:t>
            </a:r>
          </a:p>
          <a:p>
            <a:r>
              <a:rPr lang="en-US" dirty="0" smtClean="0"/>
              <a:t>Derivative of </a:t>
            </a:r>
            <a:r>
              <a:rPr lang="en-US" dirty="0" err="1" smtClean="0"/>
              <a:t>of</a:t>
            </a:r>
            <a:r>
              <a:rPr lang="en-US" dirty="0" smtClean="0"/>
              <a:t> sigmoid function </a:t>
            </a:r>
            <a:r>
              <a:rPr lang="en-US" dirty="0" err="1" smtClean="0"/>
              <a:t>Xk</a:t>
            </a:r>
            <a:r>
              <a:rPr lang="en-US" dirty="0" smtClean="0"/>
              <a:t> computes to O</a:t>
            </a:r>
            <a:r>
              <a:rPr lang="en-US" sz="1500" dirty="0" smtClean="0"/>
              <a:t>k</a:t>
            </a:r>
            <a:r>
              <a:rPr lang="en-US" dirty="0" smtClean="0"/>
              <a:t>(1-O</a:t>
            </a:r>
            <a:r>
              <a:rPr lang="en-US" sz="1500" dirty="0" smtClean="0"/>
              <a:t>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 Error(k)= (T-O</a:t>
            </a:r>
            <a:r>
              <a:rPr lang="en-US" sz="1400" dirty="0" smtClean="0"/>
              <a:t>k</a:t>
            </a:r>
            <a:r>
              <a:rPr lang="en-US" dirty="0" smtClean="0"/>
              <a:t>)O</a:t>
            </a:r>
            <a:r>
              <a:rPr lang="en-US" sz="1400" dirty="0" smtClean="0"/>
              <a:t>k</a:t>
            </a:r>
            <a:r>
              <a:rPr lang="en-US" dirty="0" smtClean="0"/>
              <a:t>(1-O</a:t>
            </a:r>
            <a:r>
              <a:rPr lang="en-US" sz="1400" dirty="0" smtClean="0"/>
              <a:t>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Error (k) = (0.65-0.582)(0.582)(1-0.582)=0.017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error for hidden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Error(j)=(∑</a:t>
            </a:r>
            <a:r>
              <a:rPr lang="en-US" sz="1400" dirty="0" err="1" smtClean="0"/>
              <a:t>k</a:t>
            </a:r>
            <a:r>
              <a:rPr lang="en-US" dirty="0" err="1" smtClean="0"/>
              <a:t>Error</a:t>
            </a:r>
            <a:r>
              <a:rPr lang="en-US" dirty="0" smtClean="0"/>
              <a:t>(k)</a:t>
            </a:r>
            <a:r>
              <a:rPr lang="en-US" dirty="0" err="1" smtClean="0"/>
              <a:t>W</a:t>
            </a:r>
            <a:r>
              <a:rPr lang="en-US" sz="1400" dirty="0" err="1" smtClean="0"/>
              <a:t>jk</a:t>
            </a:r>
            <a:r>
              <a:rPr lang="en-US" dirty="0" smtClean="0"/>
              <a:t>)f’(</a:t>
            </a:r>
            <a:r>
              <a:rPr lang="en-US" dirty="0" err="1" smtClean="0"/>
              <a:t>x</a:t>
            </a:r>
            <a:r>
              <a:rPr lang="en-US" sz="14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Where Error(k) = the computed output error at node k </a:t>
            </a:r>
          </a:p>
          <a:p>
            <a:r>
              <a:rPr lang="en-US" dirty="0" err="1" smtClean="0"/>
              <a:t>W</a:t>
            </a:r>
            <a:r>
              <a:rPr lang="en-US" sz="1500" dirty="0" err="1" smtClean="0"/>
              <a:t>jk</a:t>
            </a:r>
            <a:r>
              <a:rPr lang="en-US" dirty="0" smtClean="0"/>
              <a:t>= the weight associated with the link between node j and output node k</a:t>
            </a:r>
          </a:p>
          <a:p>
            <a:r>
              <a:rPr lang="en-US" dirty="0" smtClean="0"/>
              <a:t>F’(</a:t>
            </a:r>
            <a:r>
              <a:rPr lang="en-US" dirty="0" err="1" smtClean="0"/>
              <a:t>k</a:t>
            </a:r>
            <a:r>
              <a:rPr lang="en-US" sz="1500" dirty="0" err="1" smtClean="0"/>
              <a:t>j</a:t>
            </a:r>
            <a:r>
              <a:rPr lang="en-US" dirty="0" smtClean="0"/>
              <a:t>)= the first-order derivative of the sigmoid function</a:t>
            </a:r>
          </a:p>
          <a:p>
            <a:r>
              <a:rPr lang="en-US" dirty="0" err="1" smtClean="0"/>
              <a:t>X</a:t>
            </a:r>
            <a:r>
              <a:rPr lang="en-US" sz="1500" dirty="0" err="1" smtClean="0"/>
              <a:t>j</a:t>
            </a:r>
            <a:r>
              <a:rPr lang="en-US" dirty="0" smtClean="0"/>
              <a:t>= the input to the sigmoid function at node j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eq</a:t>
            </a:r>
            <a:r>
              <a:rPr lang="en-US" dirty="0" smtClean="0"/>
              <a:t> 1, f’(</a:t>
            </a:r>
            <a:r>
              <a:rPr lang="en-US" dirty="0" err="1" smtClean="0"/>
              <a:t>x</a:t>
            </a:r>
            <a:r>
              <a:rPr lang="en-US" sz="1500" dirty="0" err="1" smtClean="0"/>
              <a:t>j</a:t>
            </a:r>
            <a:r>
              <a:rPr lang="en-US" dirty="0" smtClean="0"/>
              <a:t>) evaluates to </a:t>
            </a:r>
            <a:r>
              <a:rPr lang="en-US" dirty="0" err="1" smtClean="0"/>
              <a:t>O</a:t>
            </a:r>
            <a:r>
              <a:rPr lang="en-US" sz="1500" dirty="0" err="1" smtClean="0"/>
              <a:t>j</a:t>
            </a:r>
            <a:r>
              <a:rPr lang="en-US" dirty="0" smtClean="0"/>
              <a:t>(1-O</a:t>
            </a:r>
            <a:r>
              <a:rPr lang="en-US" sz="1300" dirty="0" smtClean="0"/>
              <a:t>j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error for hidden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error is summed across all output nodes</a:t>
            </a:r>
          </a:p>
          <a:p>
            <a:r>
              <a:rPr lang="en-US" dirty="0" smtClean="0"/>
              <a:t>In this instance, we have a single output node</a:t>
            </a:r>
          </a:p>
          <a:p>
            <a:r>
              <a:rPr lang="en-US" dirty="0" smtClean="0"/>
              <a:t>Therefore:</a:t>
            </a:r>
          </a:p>
          <a:p>
            <a:r>
              <a:rPr lang="en-US" dirty="0" smtClean="0"/>
              <a:t>Error (j) = (0.017)(0.1)(0.562)(1-0.562)= 0.00042</a:t>
            </a:r>
          </a:p>
          <a:p>
            <a:r>
              <a:rPr lang="en-US" dirty="0" smtClean="0"/>
              <a:t>Compute the error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weights associated with individual node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step is to update the weight</a:t>
            </a:r>
          </a:p>
          <a:p>
            <a:r>
              <a:rPr lang="en-US" dirty="0" smtClean="0"/>
              <a:t>Is done using delta rule (</a:t>
            </a:r>
            <a:r>
              <a:rPr lang="en-US" dirty="0" err="1"/>
              <a:t>W</a:t>
            </a:r>
            <a:r>
              <a:rPr lang="en-US" dirty="0" err="1" smtClean="0"/>
              <a:t>idrow</a:t>
            </a:r>
            <a:r>
              <a:rPr lang="en-US" dirty="0" smtClean="0"/>
              <a:t> and Lehr, 1995)</a:t>
            </a:r>
          </a:p>
          <a:p>
            <a:r>
              <a:rPr lang="en-US" dirty="0" smtClean="0"/>
              <a:t>Objective is to minimize sum of squared errors, where error is defined as distance between computed and actual output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Wieights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w</a:t>
            </a:r>
            <a:r>
              <a:rPr lang="en-US" sz="1400" dirty="0" err="1" smtClean="0"/>
              <a:t>jk</a:t>
            </a:r>
            <a:r>
              <a:rPr lang="en-US" dirty="0" smtClean="0"/>
              <a:t>(new) = </a:t>
            </a:r>
            <a:r>
              <a:rPr lang="en-US" dirty="0" err="1" smtClean="0"/>
              <a:t>w</a:t>
            </a:r>
            <a:r>
              <a:rPr lang="en-US" sz="1400" dirty="0" err="1" smtClean="0"/>
              <a:t>jk</a:t>
            </a:r>
            <a:r>
              <a:rPr lang="en-US" dirty="0" smtClean="0"/>
              <a:t>(current) + ∆</a:t>
            </a:r>
            <a:r>
              <a:rPr lang="en-US" dirty="0" err="1" smtClean="0"/>
              <a:t>w</a:t>
            </a:r>
            <a:r>
              <a:rPr lang="en-US" sz="1400" dirty="0" err="1" smtClean="0"/>
              <a:t>jk</a:t>
            </a:r>
            <a:endParaRPr lang="en-US" sz="1400" dirty="0" smtClean="0"/>
          </a:p>
          <a:p>
            <a:r>
              <a:rPr lang="en-US" dirty="0" smtClean="0"/>
              <a:t>Where </a:t>
            </a:r>
            <a:r>
              <a:rPr lang="en-US" dirty="0" smtClean="0"/>
              <a:t>∆</a:t>
            </a:r>
            <a:r>
              <a:rPr lang="en-US" dirty="0" err="1" smtClean="0"/>
              <a:t>w</a:t>
            </a:r>
            <a:r>
              <a:rPr lang="en-US" sz="1400" dirty="0" err="1" smtClean="0"/>
              <a:t>jk</a:t>
            </a:r>
            <a:r>
              <a:rPr lang="en-US" sz="1400" dirty="0" smtClean="0"/>
              <a:t>  </a:t>
            </a:r>
            <a:r>
              <a:rPr lang="en-US" dirty="0" smtClean="0"/>
              <a:t>is the value added to the current weight value</a:t>
            </a:r>
          </a:p>
          <a:p>
            <a:r>
              <a:rPr lang="en-US" dirty="0" smtClean="0"/>
              <a:t>Finally, </a:t>
            </a:r>
            <a:r>
              <a:rPr lang="en-US" dirty="0" smtClean="0"/>
              <a:t>∆</a:t>
            </a:r>
            <a:r>
              <a:rPr lang="en-US" dirty="0" err="1" smtClean="0"/>
              <a:t>w</a:t>
            </a:r>
            <a:r>
              <a:rPr lang="en-US" sz="1400" dirty="0" err="1" smtClean="0"/>
              <a:t>jk</a:t>
            </a:r>
            <a:r>
              <a:rPr lang="en-US" dirty="0" smtClean="0"/>
              <a:t> </a:t>
            </a:r>
            <a:r>
              <a:rPr lang="en-US" dirty="0" smtClean="0"/>
              <a:t>is computed as:</a:t>
            </a:r>
          </a:p>
          <a:p>
            <a:r>
              <a:rPr lang="en-US" dirty="0" smtClean="0"/>
              <a:t>∆</a:t>
            </a:r>
            <a:r>
              <a:rPr lang="en-US" dirty="0" err="1" smtClean="0"/>
              <a:t>w</a:t>
            </a:r>
            <a:r>
              <a:rPr lang="en-US" sz="1400" dirty="0" err="1" smtClean="0"/>
              <a:t>jk</a:t>
            </a:r>
            <a:r>
              <a:rPr lang="en-US" dirty="0" smtClean="0"/>
              <a:t> </a:t>
            </a:r>
            <a:r>
              <a:rPr lang="en-US" dirty="0" smtClean="0"/>
              <a:t>= (r) [Error(k)](</a:t>
            </a:r>
            <a:r>
              <a:rPr lang="en-US" dirty="0" err="1" smtClean="0"/>
              <a:t>Oj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/>
              <a:t>r</a:t>
            </a:r>
            <a:r>
              <a:rPr lang="en-US" dirty="0" smtClean="0"/>
              <a:t>= the learning rate parameter with 1&gt;r&lt;0</a:t>
            </a:r>
          </a:p>
          <a:p>
            <a:r>
              <a:rPr lang="en-US" dirty="0" smtClean="0"/>
              <a:t>Error(k) the computed error at node k</a:t>
            </a:r>
          </a:p>
          <a:p>
            <a:r>
              <a:rPr lang="en-US" dirty="0" err="1" smtClean="0"/>
              <a:t>O</a:t>
            </a:r>
            <a:r>
              <a:rPr lang="en-US" sz="1500" dirty="0" err="1" smtClean="0"/>
              <a:t>j</a:t>
            </a:r>
            <a:r>
              <a:rPr lang="en-US" dirty="0" smtClean="0"/>
              <a:t>= the output of node j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Assume r=0.5</a:t>
            </a:r>
          </a:p>
          <a:p>
            <a:r>
              <a:rPr lang="en-US" dirty="0" smtClean="0"/>
              <a:t>∆</a:t>
            </a:r>
            <a:r>
              <a:rPr lang="en-US" dirty="0" err="1" smtClean="0"/>
              <a:t>w</a:t>
            </a:r>
            <a:r>
              <a:rPr lang="en-US" sz="1400" dirty="0" err="1" smtClean="0"/>
              <a:t>jk</a:t>
            </a:r>
            <a:r>
              <a:rPr lang="en-US" dirty="0" smtClean="0"/>
              <a:t>=</a:t>
            </a:r>
            <a:r>
              <a:rPr lang="en-US" sz="1400" dirty="0" smtClean="0"/>
              <a:t> </a:t>
            </a:r>
            <a:r>
              <a:rPr lang="en-US" dirty="0" smtClean="0"/>
              <a:t>(0.5)(0.017)(0.562)= 0.0048</a:t>
            </a:r>
          </a:p>
          <a:p>
            <a:r>
              <a:rPr lang="en-US" dirty="0" smtClean="0"/>
              <a:t>Updated value for </a:t>
            </a:r>
            <a:r>
              <a:rPr lang="en-US" dirty="0" err="1" smtClean="0"/>
              <a:t>wjk</a:t>
            </a:r>
            <a:r>
              <a:rPr lang="en-US" dirty="0" smtClean="0"/>
              <a:t>= 0.1+0.0048 =0.1048</a:t>
            </a:r>
          </a:p>
          <a:p>
            <a:r>
              <a:rPr lang="en-US" dirty="0" smtClean="0"/>
              <a:t>∆w</a:t>
            </a:r>
            <a:r>
              <a:rPr lang="en-US" sz="1400" dirty="0" smtClean="0"/>
              <a:t>1j  = </a:t>
            </a:r>
            <a:r>
              <a:rPr lang="en-US" dirty="0" smtClean="0"/>
              <a:t>(0.5)(0.00042)(1.0)= 0.0002</a:t>
            </a:r>
          </a:p>
          <a:p>
            <a:r>
              <a:rPr lang="en-US" dirty="0" smtClean="0"/>
              <a:t>Updated value for w1j = 0.2 + 0.0002 = 0.2002</a:t>
            </a:r>
          </a:p>
          <a:p>
            <a:r>
              <a:rPr lang="en-US" dirty="0" smtClean="0"/>
              <a:t>∆w</a:t>
            </a:r>
            <a:r>
              <a:rPr lang="en-US" sz="1400" dirty="0" smtClean="0"/>
              <a:t>2j</a:t>
            </a:r>
            <a:r>
              <a:rPr lang="en-US" sz="1400" dirty="0" smtClean="0"/>
              <a:t>= </a:t>
            </a:r>
            <a:r>
              <a:rPr lang="en-US" dirty="0" smtClean="0"/>
              <a:t>(0.5)(0.00042)(0.4) = 0.000084</a:t>
            </a:r>
          </a:p>
          <a:p>
            <a:r>
              <a:rPr lang="en-US" dirty="0" smtClean="0"/>
              <a:t>Updated value for w2j = 0.3 + 0.000084 = 0.300084</a:t>
            </a:r>
            <a:endParaRPr lang="en-US" dirty="0" smtClean="0"/>
          </a:p>
          <a:p>
            <a:r>
              <a:rPr lang="en-US" dirty="0" smtClean="0"/>
              <a:t>∆w</a:t>
            </a:r>
            <a:r>
              <a:rPr lang="en-US" sz="1400" dirty="0" smtClean="0"/>
              <a:t>3j</a:t>
            </a:r>
            <a:r>
              <a:rPr lang="en-US" sz="1400" dirty="0" smtClean="0"/>
              <a:t> </a:t>
            </a:r>
            <a:r>
              <a:rPr lang="en-US" sz="3500" dirty="0" smtClean="0"/>
              <a:t>= (0.5)(0.00042)(0.7)=0.000147</a:t>
            </a:r>
          </a:p>
          <a:p>
            <a:r>
              <a:rPr lang="en-US" sz="3500" dirty="0" smtClean="0"/>
              <a:t>Updated value for w3j= -0.1 + 0.000147 = -0.099853</a:t>
            </a:r>
          </a:p>
          <a:p>
            <a:r>
              <a:rPr lang="en-US" sz="3500" dirty="0" smtClean="0"/>
              <a:t>Adjust the weights for links associated with node </a:t>
            </a:r>
            <a:r>
              <a:rPr lang="en-US" sz="3500" dirty="0" err="1" smtClean="0"/>
              <a:t>i</a:t>
            </a:r>
            <a:endParaRPr lang="en-US" sz="3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stated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network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create topology by choosing number of nodes for input, hidden and output layers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Initialize weights for all connections to arbitrary figures between -1.0 and 1.0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Choose value between 0 and 1.0 for learning 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For all training instances: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feed training instance through network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Determine output error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Update network weights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3.	If terminating condition is not me, repeat step 2</a:t>
            </a:r>
          </a:p>
          <a:p>
            <a:pPr marL="514350" indent="-514350">
              <a:buNone/>
            </a:pPr>
            <a:r>
              <a:rPr lang="en-US" dirty="0" smtClean="0"/>
              <a:t>4.	Test accuracy of the network, if accuracy is less than optimal, change one or more parameters of the network topology and start over.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Arrows indicate direction of flow for each new instance</a:t>
            </a:r>
          </a:p>
          <a:p>
            <a:r>
              <a:rPr lang="en-US" dirty="0" smtClean="0"/>
              <a:t>Network is fully connected because nodes at one layer are connected to all nodes in the next layer</a:t>
            </a:r>
          </a:p>
          <a:p>
            <a:r>
              <a:rPr lang="en-US" dirty="0" smtClean="0"/>
              <a:t>Number of input attributes found within individual instances determines the number of input layer nodes.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805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numeric</a:t>
            </a:r>
          </a:p>
          <a:p>
            <a:r>
              <a:rPr lang="en-US" dirty="0" smtClean="0"/>
              <a:t>Must fall in closed interval range [1,0]</a:t>
            </a:r>
          </a:p>
          <a:p>
            <a:r>
              <a:rPr lang="en-US" dirty="0" smtClean="0"/>
              <a:t>Any categorical data must be transformed to this range</a:t>
            </a:r>
          </a:p>
          <a:p>
            <a:r>
              <a:rPr lang="en-US" dirty="0" smtClean="0"/>
              <a:t>Method </a:t>
            </a:r>
          </a:p>
          <a:p>
            <a:r>
              <a:rPr lang="en-US" dirty="0" smtClean="0"/>
              <a:t>Divide interval into equal size units</a:t>
            </a:r>
          </a:p>
          <a:p>
            <a:r>
              <a:rPr lang="en-US" dirty="0" smtClean="0"/>
              <a:t>Assume inputs are colors red, green, </a:t>
            </a:r>
            <a:r>
              <a:rPr lang="en-US" dirty="0" err="1" smtClean="0"/>
              <a:t>bluse</a:t>
            </a:r>
            <a:r>
              <a:rPr lang="en-US" dirty="0" smtClean="0"/>
              <a:t> and yellow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066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assigned</a:t>
            </a:r>
          </a:p>
          <a:p>
            <a:r>
              <a:rPr lang="en-US" dirty="0" smtClean="0"/>
              <a:t>Red= 0.00</a:t>
            </a:r>
          </a:p>
          <a:p>
            <a:r>
              <a:rPr lang="en-US" dirty="0" smtClean="0"/>
              <a:t>Green= 0.33</a:t>
            </a:r>
          </a:p>
          <a:p>
            <a:r>
              <a:rPr lang="en-US" dirty="0" smtClean="0"/>
              <a:t>Blue = 0.67</a:t>
            </a:r>
          </a:p>
          <a:p>
            <a:r>
              <a:rPr lang="en-US" dirty="0" smtClean="0"/>
              <a:t>Yellow = 1.00</a:t>
            </a:r>
          </a:p>
          <a:p>
            <a:r>
              <a:rPr lang="en-US" dirty="0" smtClean="0"/>
              <a:t>Introduces bias of distance i.e. distance between red and green is less that distance between red and yellow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125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</a:t>
            </a:r>
            <a:r>
              <a:rPr lang="en-US" dirty="0" smtClean="0"/>
              <a:t>Network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Gives impression red and green are more similar than red and yellow</a:t>
            </a:r>
          </a:p>
          <a:p>
            <a:r>
              <a:rPr lang="en-US" dirty="0" smtClean="0"/>
              <a:t>Method</a:t>
            </a:r>
          </a:p>
          <a:p>
            <a:r>
              <a:rPr lang="en-US" dirty="0" smtClean="0"/>
              <a:t>Assume we have numerical values:</a:t>
            </a:r>
          </a:p>
          <a:p>
            <a:r>
              <a:rPr lang="en-US" dirty="0" smtClean="0"/>
              <a:t>100</a:t>
            </a:r>
          </a:p>
          <a:p>
            <a:r>
              <a:rPr lang="en-US" dirty="0" smtClean="0"/>
              <a:t>200</a:t>
            </a:r>
          </a:p>
          <a:p>
            <a:r>
              <a:rPr lang="en-US" dirty="0" smtClean="0"/>
              <a:t>300</a:t>
            </a:r>
          </a:p>
          <a:p>
            <a:r>
              <a:rPr lang="en-US" dirty="0" smtClean="0"/>
              <a:t>400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878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all attributes by the largest attribute</a:t>
            </a:r>
          </a:p>
          <a:p>
            <a:r>
              <a:rPr lang="en-US" dirty="0" smtClean="0"/>
              <a:t>Dividing the numbers by 400 gives (0.25, 0.5, 0.75, 1.0)</a:t>
            </a:r>
          </a:p>
          <a:p>
            <a:r>
              <a:rPr lang="en-US" dirty="0" smtClean="0"/>
              <a:t>What disadvantage might this method pose?</a:t>
            </a:r>
          </a:p>
          <a:p>
            <a:r>
              <a:rPr lang="en-US" dirty="0" smtClean="0"/>
              <a:t>Alternative</a:t>
            </a:r>
          </a:p>
          <a:p>
            <a:r>
              <a:rPr lang="en-US" dirty="0" smtClean="0"/>
              <a:t>New value = original value – minimum value/ maximum value – minimum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987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value – computed value falling in the [0,1] interval range</a:t>
            </a:r>
          </a:p>
          <a:p>
            <a:r>
              <a:rPr lang="en-US" dirty="0" smtClean="0"/>
              <a:t>Original value – value to be converted</a:t>
            </a:r>
          </a:p>
          <a:p>
            <a:r>
              <a:rPr lang="en-US" dirty="0" smtClean="0"/>
              <a:t>Minimum value- smallest possible value for attribute</a:t>
            </a:r>
          </a:p>
          <a:p>
            <a:r>
              <a:rPr lang="en-US" dirty="0" smtClean="0"/>
              <a:t>Maximum value- largest possible attribute</a:t>
            </a:r>
          </a:p>
          <a:p>
            <a:r>
              <a:rPr lang="en-US" dirty="0" smtClean="0"/>
              <a:t>Result (0.0, 0.33, 0.66, 1.0)</a:t>
            </a:r>
          </a:p>
          <a:p>
            <a:r>
              <a:rPr lang="en-US" dirty="0" smtClean="0"/>
              <a:t>Where no maximum value exists , an arbitrary value can be chosen.</a:t>
            </a:r>
          </a:p>
          <a:p>
            <a:r>
              <a:rPr lang="en-US" dirty="0" smtClean="0"/>
              <a:t>What is the problem with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214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1734</Words>
  <Application>Microsoft Office PowerPoint</Application>
  <PresentationFormat>On-screen Show (4:3)</PresentationFormat>
  <Paragraphs>225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Artificial Neural Networks</vt:lpstr>
      <vt:lpstr>Slide 2</vt:lpstr>
      <vt:lpstr>Feed Forward Neural Networks</vt:lpstr>
      <vt:lpstr>Feed Forward Neural Networks</vt:lpstr>
      <vt:lpstr>Neural Network Input Format</vt:lpstr>
      <vt:lpstr>Neural Network Input Format</vt:lpstr>
      <vt:lpstr>Neural Network Input Format</vt:lpstr>
      <vt:lpstr>Neural Network Input Format</vt:lpstr>
      <vt:lpstr>Neural Network Input Format</vt:lpstr>
      <vt:lpstr>Neural Network Output Format</vt:lpstr>
      <vt:lpstr>Neural Network Output Format</vt:lpstr>
      <vt:lpstr>Neural Network Output Format</vt:lpstr>
      <vt:lpstr>Neural Network Output Format</vt:lpstr>
      <vt:lpstr>The Sigmoid Function</vt:lpstr>
      <vt:lpstr>The Sigmoid Function</vt:lpstr>
      <vt:lpstr>The Sigmoid Function</vt:lpstr>
      <vt:lpstr>The Sigmoid Function</vt:lpstr>
      <vt:lpstr>The Sigmoid Function</vt:lpstr>
      <vt:lpstr>The Sigmoid Function</vt:lpstr>
      <vt:lpstr>The Sigmoid Function</vt:lpstr>
      <vt:lpstr>Supervised Learning With Feed Forward Networks</vt:lpstr>
      <vt:lpstr>Supervised Learning With Feed Forward Networks</vt:lpstr>
      <vt:lpstr>Training NN with Back propagation</vt:lpstr>
      <vt:lpstr>Training NN with backpropagation</vt:lpstr>
      <vt:lpstr>Training NN with Back propagation</vt:lpstr>
      <vt:lpstr>Training NN with back propagation</vt:lpstr>
      <vt:lpstr>Slide 27</vt:lpstr>
      <vt:lpstr>Training a Neural Network</vt:lpstr>
      <vt:lpstr>Back Propagation</vt:lpstr>
      <vt:lpstr>Back Propagation</vt:lpstr>
      <vt:lpstr>Back Propagation Apply Sigmoid function to compute output values</vt:lpstr>
      <vt:lpstr>Computer observed error at output layer</vt:lpstr>
      <vt:lpstr>Slide 33</vt:lpstr>
      <vt:lpstr>Compute error for hidden nodes</vt:lpstr>
      <vt:lpstr>Compute error for hidden nodes</vt:lpstr>
      <vt:lpstr>Update weights associated with individual node connections</vt:lpstr>
      <vt:lpstr>Update Wieights</vt:lpstr>
      <vt:lpstr>Update Weights</vt:lpstr>
      <vt:lpstr>Back propagation stated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Ojiambo</dc:creator>
  <cp:lastModifiedBy>cojiambo</cp:lastModifiedBy>
  <cp:revision>26</cp:revision>
  <dcterms:created xsi:type="dcterms:W3CDTF">2013-12-16T07:15:58Z</dcterms:created>
  <dcterms:modified xsi:type="dcterms:W3CDTF">2013-12-17T10:10:33Z</dcterms:modified>
</cp:coreProperties>
</file>