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D25B-4371-4AFA-9177-919B3E29E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66FA3-8368-4E0E-BA47-EF7DB8C2E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8BC6-E8BE-4A9A-AB47-DC00D1F1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9FC9-112E-49BC-88A3-D8C8EAB8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9BB6-E13C-453D-9B11-E4447354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29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064F-6217-493E-9685-20EB40B5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68A4-0491-4949-8935-5CB295C05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5F31-6044-46A8-86F6-440BE345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677DA-2FA3-4FD1-906A-7E2E5391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6272-7823-454A-A0D1-68CD0FE7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4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FE456-C2B9-4FB9-BFF7-14E6FB906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4412-C188-4771-A179-E15B2D130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BEE6-E2F6-4EE8-B89E-EC16FEBD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8D10-7621-44D8-BD3B-7127498E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A0284-3657-4B3F-B7DD-5A439004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7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3657-9CB4-4710-AF59-A7D1DE3F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3FCF-478F-44E7-8622-12ABD9C1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18C4-3B98-47FB-9774-9E6CD496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A8CC-1A43-4C37-8441-43DE705E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884F5-B383-4212-AD4A-47A194E7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44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0BA0-F048-4496-93E7-7648C054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D6A2C-90EF-44CD-87CB-D602A9A7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4558-F967-43A8-AAA7-0045282F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149E-3210-4FCD-B55B-AD904454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A2A9-0B9B-4F25-A2B2-B8F1FBEF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7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47A0-C9D1-454C-87BD-C6593F0A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7794-86F1-46B6-B874-CD438E246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5E417-2080-4591-B576-FFA7EB223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71F24-6310-448D-9ABD-AB181959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CCB08-2727-4705-8C8E-F5EF5900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15B12-E6FE-4C72-A427-1A4382AB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0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A1C7-3E69-4336-BB75-CAE23AA6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76234-6BC8-4E36-BFF2-26A6073E7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89038-7385-430B-969C-654E5174A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3FF25-FDDE-42D7-98AC-702FBCDD9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5BCCC-9270-4242-9356-D97E9B0E8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01416-0CA6-40BD-9C89-CF5A4009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50F20-2F34-4C75-AC8D-0C46CAD1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E678D-A215-46B6-AA27-81EEDDCA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74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0275-C240-4B14-A1C0-E85C929B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B40E0-1B26-4C24-AF56-5D3E4F0B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BA95F-BEC7-4D64-A8DB-36D90E74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60D7C-C339-40EE-A75E-0A27AEE7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8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88076-46CA-4231-8CE5-32B8529F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FB04E-074A-456C-8BD9-87BB275D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8B338-C22E-4C77-8253-3B496B5A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80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0DCA-D3FA-4C60-85F3-257FA913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9DF7-297F-4F15-A085-6D491263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2010C-6B1A-4799-B6DD-F98C291BC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7B099-8054-4AC7-9964-49B1FCA2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49348-6730-43DE-B1F9-EBD69A08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A8675-909B-4A14-A159-2F689383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18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DCD7-28B7-4ADE-8D8B-4043CC0A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F456C-551F-4991-AA73-079AA2A2E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D1803-9B7E-48F9-AE6C-6725BDF1B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017F6-5005-4538-9A65-B49F3F20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90F-3D17-4A6C-AC7F-A0AEBB45759A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7D66-517D-483D-86CF-91C9EE11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04F5-0783-4B87-A7F1-2E720820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45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AEA2E-B1B6-4FFA-98EA-1EAEB014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2E287-E949-440C-8F70-B79960EE0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7040D-387D-4505-A21E-25E9318CC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D90F-3D17-4A6C-AC7F-A0AEBB45759A}" type="datetimeFigureOut">
              <a:rPr lang="de-DE" smtClean="0"/>
              <a:t>20.04.2020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E65D-C905-4EAA-8879-EEECAD3B1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D2C3-8BC4-4F10-BAA9-154A1D264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36DE-37C4-4AB5-A316-FFFF0CD3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62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de-DE" sz="7200" dirty="0"/>
              <a:t>European Banks Core </a:t>
            </a:r>
            <a:r>
              <a:rPr lang="de-DE" sz="7200" dirty="0" err="1"/>
              <a:t>Financials</a:t>
            </a:r>
            <a:endParaRPr lang="de-DE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EA86B-30DC-4D2E-B3F3-0EEAE24BA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de-DE" sz="2800" dirty="0" err="1"/>
              <a:t>Exploratory</a:t>
            </a:r>
            <a:r>
              <a:rPr lang="de-DE" sz="2800" dirty="0"/>
              <a:t> Data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88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Liquidity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Liquid </a:t>
            </a:r>
            <a:r>
              <a:rPr lang="de-DE" sz="2000" dirty="0" err="1"/>
              <a:t>assets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ST </a:t>
            </a:r>
            <a:r>
              <a:rPr lang="de-DE" sz="2000" dirty="0" err="1"/>
              <a:t>funding</a:t>
            </a:r>
            <a:endParaRPr lang="de-DE" sz="2000" dirty="0"/>
          </a:p>
          <a:p>
            <a:pPr algn="l"/>
            <a:endParaRPr lang="de-DE" sz="2000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0838C55E-FA88-4DD9-BE67-618137B91A5C}"/>
              </a:ext>
            </a:extLst>
          </p:cNvPr>
          <p:cNvSpPr txBox="1">
            <a:spLocks/>
          </p:cNvSpPr>
          <p:nvPr/>
        </p:nvSpPr>
        <p:spPr>
          <a:xfrm>
            <a:off x="7231225" y="2192694"/>
            <a:ext cx="4270679" cy="372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/>
              <a:t>Almost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volatility</a:t>
            </a:r>
            <a:r>
              <a:rPr lang="de-DE" sz="2000" dirty="0"/>
              <a:t> </a:t>
            </a:r>
            <a:r>
              <a:rPr lang="de-DE" sz="2000" dirty="0" err="1"/>
              <a:t>across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countries and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economic</a:t>
            </a:r>
            <a:r>
              <a:rPr lang="de-DE" sz="2000" dirty="0"/>
              <a:t> </a:t>
            </a:r>
            <a:r>
              <a:rPr lang="de-DE" sz="2000" dirty="0" err="1"/>
              <a:t>cycle</a:t>
            </a:r>
            <a:endParaRPr lang="de-DE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/>
              <a:t>Missing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NL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/>
              <a:t>Surprised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difference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IT and 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90DA9-10DB-49EF-AA29-3CCBA982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366431"/>
            <a:ext cx="5181600" cy="359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0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/>
              <a:t>Liquidity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Liquid </a:t>
            </a:r>
            <a:r>
              <a:rPr lang="de-DE" sz="2000" dirty="0" err="1"/>
              <a:t>assets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Total </a:t>
            </a:r>
            <a:r>
              <a:rPr lang="de-DE" sz="2000" dirty="0" err="1"/>
              <a:t>assets</a:t>
            </a:r>
            <a:endParaRPr lang="de-D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CEED7-05D0-48C0-A89D-D3A0BA83A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94710"/>
            <a:ext cx="109251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3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Liquidity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Liquid </a:t>
            </a:r>
            <a:r>
              <a:rPr lang="de-DE" sz="2000" dirty="0" err="1"/>
              <a:t>assets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Total </a:t>
            </a:r>
            <a:r>
              <a:rPr lang="de-DE" sz="2000" dirty="0" err="1"/>
              <a:t>assets</a:t>
            </a:r>
            <a:endParaRPr lang="de-DE" sz="2000" dirty="0"/>
          </a:p>
          <a:p>
            <a:pPr algn="l"/>
            <a:endParaRPr lang="de-DE" sz="2000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0838C55E-FA88-4DD9-BE67-618137B91A5C}"/>
              </a:ext>
            </a:extLst>
          </p:cNvPr>
          <p:cNvSpPr txBox="1">
            <a:spLocks/>
          </p:cNvSpPr>
          <p:nvPr/>
        </p:nvSpPr>
        <p:spPr>
          <a:xfrm>
            <a:off x="7231225" y="2192694"/>
            <a:ext cx="4270679" cy="372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/>
              <a:t>Big jump in </a:t>
            </a:r>
            <a:r>
              <a:rPr lang="de-DE" sz="2000" dirty="0" err="1"/>
              <a:t>the</a:t>
            </a:r>
            <a:r>
              <a:rPr lang="de-DE" sz="2000" dirty="0"/>
              <a:t> DE, </a:t>
            </a: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changed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criterias</a:t>
            </a:r>
            <a:r>
              <a:rPr lang="de-DE" sz="2000" dirty="0"/>
              <a:t>, </a:t>
            </a:r>
            <a:r>
              <a:rPr lang="de-DE" sz="2000" dirty="0" err="1"/>
              <a:t>otherwise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not </a:t>
            </a:r>
            <a:r>
              <a:rPr lang="de-DE" sz="2000" dirty="0" err="1"/>
              <a:t>explain</a:t>
            </a:r>
            <a:endParaRPr lang="de-DE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/>
              <a:t>All </a:t>
            </a:r>
            <a:r>
              <a:rPr lang="de-DE" sz="2000" dirty="0" err="1"/>
              <a:t>other</a:t>
            </a:r>
            <a:r>
              <a:rPr lang="de-DE" sz="2000" dirty="0"/>
              <a:t> countries </a:t>
            </a: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stable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expected</a:t>
            </a:r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25864-3BF2-47A1-9F2B-7E7EA19EB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2435173"/>
            <a:ext cx="4933950" cy="348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4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Profitability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 err="1"/>
              <a:t>RoE</a:t>
            </a:r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D004E-6B3C-4326-8404-4F9442F6D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68298"/>
            <a:ext cx="109156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2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Profitability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 err="1"/>
              <a:t>RoE</a:t>
            </a:r>
            <a:endParaRPr lang="de-DE" sz="2000" dirty="0"/>
          </a:p>
          <a:p>
            <a:pPr algn="l"/>
            <a:endParaRPr lang="de-DE" sz="2000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0838C55E-FA88-4DD9-BE67-618137B91A5C}"/>
              </a:ext>
            </a:extLst>
          </p:cNvPr>
          <p:cNvSpPr txBox="1">
            <a:spLocks/>
          </p:cNvSpPr>
          <p:nvPr/>
        </p:nvSpPr>
        <p:spPr>
          <a:xfrm>
            <a:off x="7231225" y="2192694"/>
            <a:ext cx="4270679" cy="372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/>
              <a:t>Extreme </a:t>
            </a:r>
            <a:r>
              <a:rPr lang="de-DE" sz="2000" dirty="0" err="1"/>
              <a:t>observances</a:t>
            </a:r>
            <a:r>
              <a:rPr lang="de-DE" sz="2000" dirty="0"/>
              <a:t> in IT and ES due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loss</a:t>
            </a:r>
            <a:r>
              <a:rPr lang="de-DE" sz="2000" dirty="0"/>
              <a:t> </a:t>
            </a:r>
            <a:r>
              <a:rPr lang="de-DE" sz="2000" dirty="0" err="1"/>
              <a:t>making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crises</a:t>
            </a:r>
            <a:endParaRPr lang="de-DE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/>
              <a:t>Western countries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expected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steady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endParaRPr lang="de-D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CB86A-5D79-481F-B141-644C44F82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605087"/>
            <a:ext cx="4933949" cy="34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Profitability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 err="1"/>
              <a:t>RoA</a:t>
            </a:r>
            <a:endParaRPr lang="de-D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00CF4-EBEB-450E-8F71-81E003E7C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68298"/>
            <a:ext cx="109156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5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Profitability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 err="1"/>
              <a:t>RoA</a:t>
            </a:r>
            <a:endParaRPr lang="de-DE" sz="2000" dirty="0"/>
          </a:p>
          <a:p>
            <a:pPr algn="l"/>
            <a:endParaRPr lang="de-DE" sz="2000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0838C55E-FA88-4DD9-BE67-618137B91A5C}"/>
              </a:ext>
            </a:extLst>
          </p:cNvPr>
          <p:cNvSpPr txBox="1">
            <a:spLocks/>
          </p:cNvSpPr>
          <p:nvPr/>
        </p:nvSpPr>
        <p:spPr>
          <a:xfrm>
            <a:off x="7231225" y="2192694"/>
            <a:ext cx="4270679" cy="372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remarks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RoE</a:t>
            </a:r>
            <a:endParaRPr lang="de-DE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/>
              <a:t>Convergence</a:t>
            </a:r>
            <a:r>
              <a:rPr lang="de-DE" sz="2000" dirty="0"/>
              <a:t> in </a:t>
            </a:r>
            <a:r>
              <a:rPr lang="de-DE" sz="2000" dirty="0" err="1"/>
              <a:t>profitability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last </a:t>
            </a:r>
            <a:r>
              <a:rPr lang="de-DE" sz="2000" dirty="0" err="1"/>
              <a:t>years</a:t>
            </a:r>
            <a:endParaRPr lang="de-DE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FB2FD-2FFA-4CD9-8FAE-506050F67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2773038"/>
            <a:ext cx="4757738" cy="32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7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Profitability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Net </a:t>
            </a:r>
            <a:r>
              <a:rPr lang="de-DE" sz="2000" dirty="0" err="1"/>
              <a:t>interest</a:t>
            </a:r>
            <a:r>
              <a:rPr lang="de-DE" sz="2000" dirty="0"/>
              <a:t> </a:t>
            </a:r>
            <a:r>
              <a:rPr lang="de-DE" sz="2000" dirty="0" err="1"/>
              <a:t>margin</a:t>
            </a:r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20B5C-9A2A-4637-AB2F-FB0DDE045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0" y="2090737"/>
            <a:ext cx="109251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7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Profitability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Net </a:t>
            </a:r>
            <a:r>
              <a:rPr lang="de-DE" sz="2000" dirty="0" err="1"/>
              <a:t>interest</a:t>
            </a:r>
            <a:r>
              <a:rPr lang="de-DE" sz="2000" dirty="0"/>
              <a:t> </a:t>
            </a:r>
            <a:r>
              <a:rPr lang="de-DE" sz="2000" dirty="0" err="1"/>
              <a:t>margin</a:t>
            </a:r>
            <a:endParaRPr lang="de-DE" sz="2000" dirty="0"/>
          </a:p>
          <a:p>
            <a:pPr algn="l"/>
            <a:endParaRPr lang="de-DE" sz="2000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0838C55E-FA88-4DD9-BE67-618137B91A5C}"/>
              </a:ext>
            </a:extLst>
          </p:cNvPr>
          <p:cNvSpPr txBox="1">
            <a:spLocks/>
          </p:cNvSpPr>
          <p:nvPr/>
        </p:nvSpPr>
        <p:spPr>
          <a:xfrm>
            <a:off x="7231225" y="2192694"/>
            <a:ext cx="4270679" cy="372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/>
              <a:t>Lagging</a:t>
            </a:r>
            <a:r>
              <a:rPr lang="de-DE" sz="2000" dirty="0"/>
              <a:t> IT in </a:t>
            </a:r>
            <a:r>
              <a:rPr lang="de-DE" sz="2000" dirty="0" err="1"/>
              <a:t>reliance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net</a:t>
            </a:r>
            <a:r>
              <a:rPr lang="de-DE" sz="2000" dirty="0"/>
              <a:t> </a:t>
            </a:r>
            <a:r>
              <a:rPr lang="de-DE" sz="2000" dirty="0" err="1"/>
              <a:t>interest</a:t>
            </a:r>
            <a:r>
              <a:rPr lang="de-DE" sz="2000" dirty="0"/>
              <a:t> </a:t>
            </a:r>
            <a:r>
              <a:rPr lang="de-DE" sz="2000" dirty="0" err="1"/>
              <a:t>income</a:t>
            </a:r>
            <a:endParaRPr lang="de-DE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/>
              <a:t>Relatively</a:t>
            </a:r>
            <a:r>
              <a:rPr lang="de-DE" sz="2000" dirty="0"/>
              <a:t> </a:t>
            </a:r>
            <a:r>
              <a:rPr lang="de-DE" sz="2000" dirty="0" err="1"/>
              <a:t>low</a:t>
            </a:r>
            <a:r>
              <a:rPr lang="de-DE" sz="2000" dirty="0"/>
              <a:t> </a:t>
            </a:r>
            <a:r>
              <a:rPr lang="de-DE" sz="2000" dirty="0" err="1"/>
              <a:t>volatility</a:t>
            </a:r>
            <a:r>
              <a:rPr lang="de-DE" sz="2000" dirty="0"/>
              <a:t> </a:t>
            </a:r>
            <a:r>
              <a:rPr lang="de-DE" sz="2000" dirty="0" err="1"/>
              <a:t>except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NL, </a:t>
            </a:r>
            <a:r>
              <a:rPr lang="de-DE" sz="2000" dirty="0" err="1"/>
              <a:t>needs</a:t>
            </a:r>
            <a:r>
              <a:rPr lang="de-DE" sz="2000" dirty="0"/>
              <a:t> a proper </a:t>
            </a:r>
            <a:r>
              <a:rPr lang="de-DE" sz="2000" dirty="0" err="1"/>
              <a:t>investigation</a:t>
            </a:r>
            <a:r>
              <a:rPr lang="de-DE" sz="2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7DEC4-210F-493B-922E-6967DE97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57" y="2765433"/>
            <a:ext cx="4083892" cy="28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5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386" y="170815"/>
            <a:ext cx="11744127" cy="818230"/>
          </a:xfrm>
        </p:spPr>
        <p:txBody>
          <a:bodyPr anchor="ctr">
            <a:normAutofit/>
          </a:bodyPr>
          <a:lstStyle/>
          <a:p>
            <a:pPr algn="l"/>
            <a:r>
              <a:rPr lang="de-DE" sz="4000" b="1" dirty="0"/>
              <a:t>Summary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85" y="1148086"/>
            <a:ext cx="11240275" cy="442228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The EDA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IT and ES </a:t>
            </a:r>
            <a:r>
              <a:rPr lang="de-DE" dirty="0" err="1"/>
              <a:t>banking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lagging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AT, DE and NL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asset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and </a:t>
            </a:r>
            <a:r>
              <a:rPr lang="de-DE" dirty="0" err="1"/>
              <a:t>capitalization</a:t>
            </a: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 err="1"/>
              <a:t>Moreover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profitability</a:t>
            </a:r>
            <a:r>
              <a:rPr lang="de-DE" dirty="0"/>
              <a:t> </a:t>
            </a:r>
            <a:r>
              <a:rPr lang="de-DE" dirty="0" err="1"/>
              <a:t>converged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in 2019,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volatile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IT and 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The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a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variables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 countries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The EDA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countries,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92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 dirty="0"/>
              <a:t>Asset </a:t>
            </a:r>
            <a:r>
              <a:rPr lang="de-DE" sz="4800" b="1" dirty="0" err="1"/>
              <a:t>quality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Non – </a:t>
            </a:r>
            <a:r>
              <a:rPr lang="de-DE" sz="2000" dirty="0" err="1"/>
              <a:t>performing</a:t>
            </a:r>
            <a:r>
              <a:rPr lang="de-DE" sz="2000" dirty="0"/>
              <a:t> </a:t>
            </a:r>
            <a:r>
              <a:rPr lang="de-DE" sz="2000" dirty="0" err="1"/>
              <a:t>loans</a:t>
            </a:r>
            <a:endParaRPr lang="de-D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34605-AF56-4900-B523-8C81E170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240130"/>
            <a:ext cx="10353674" cy="37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6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/>
              <a:t>Asset quality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Non – </a:t>
            </a:r>
            <a:r>
              <a:rPr lang="de-DE" sz="2000" dirty="0" err="1"/>
              <a:t>performing</a:t>
            </a:r>
            <a:r>
              <a:rPr lang="de-DE" sz="2000" dirty="0"/>
              <a:t> </a:t>
            </a:r>
            <a:r>
              <a:rPr lang="de-DE" sz="2000" dirty="0" err="1"/>
              <a:t>loans</a:t>
            </a:r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35651-BDC8-48EB-AE97-5F025BDA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6" y="1868298"/>
            <a:ext cx="6468407" cy="4440746"/>
          </a:xfrm>
          <a:prstGeom prst="rect">
            <a:avLst/>
          </a:prstGeom>
        </p:spPr>
      </p:pic>
      <p:sp>
        <p:nvSpPr>
          <p:cNvPr id="12" name="Subtitle 5">
            <a:extLst>
              <a:ext uri="{FF2B5EF4-FFF2-40B4-BE49-F238E27FC236}">
                <a16:creationId xmlns:a16="http://schemas.microsoft.com/office/drawing/2014/main" id="{0838C55E-FA88-4DD9-BE67-618137B91A5C}"/>
              </a:ext>
            </a:extLst>
          </p:cNvPr>
          <p:cNvSpPr txBox="1">
            <a:spLocks/>
          </p:cNvSpPr>
          <p:nvPr/>
        </p:nvSpPr>
        <p:spPr>
          <a:xfrm>
            <a:off x="7231225" y="2192694"/>
            <a:ext cx="4270679" cy="372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/>
              <a:t>Differentiation </a:t>
            </a:r>
            <a:r>
              <a:rPr lang="de-DE" sz="2000" dirty="0" err="1"/>
              <a:t>between</a:t>
            </a:r>
            <a:r>
              <a:rPr lang="de-DE" sz="2000" dirty="0"/>
              <a:t> Western and Southern European countries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/>
              <a:t>Higher </a:t>
            </a:r>
            <a:r>
              <a:rPr lang="de-DE" sz="2000" dirty="0" err="1"/>
              <a:t>volatility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asset</a:t>
            </a:r>
            <a:r>
              <a:rPr lang="de-DE" sz="2000" dirty="0"/>
              <a:t> </a:t>
            </a:r>
            <a:r>
              <a:rPr lang="de-DE" sz="2000" dirty="0" err="1"/>
              <a:t>quality</a:t>
            </a:r>
            <a:r>
              <a:rPr lang="de-DE" sz="2000" dirty="0"/>
              <a:t> in IT and 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/>
              <a:t>Noticeable</a:t>
            </a:r>
            <a:r>
              <a:rPr lang="de-DE" sz="2000" dirty="0"/>
              <a:t> </a:t>
            </a:r>
            <a:r>
              <a:rPr lang="de-DE" sz="2000" dirty="0" err="1"/>
              <a:t>improvement</a:t>
            </a:r>
            <a:r>
              <a:rPr lang="de-DE" sz="2000" dirty="0"/>
              <a:t> in 2019 </a:t>
            </a:r>
            <a:r>
              <a:rPr lang="de-DE" sz="2000" dirty="0" err="1"/>
              <a:t>across</a:t>
            </a:r>
            <a:r>
              <a:rPr lang="de-DE" sz="2000" dirty="0"/>
              <a:t> all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banking</a:t>
            </a:r>
            <a:r>
              <a:rPr lang="de-DE" sz="2000" dirty="0"/>
              <a:t> </a:t>
            </a:r>
            <a:r>
              <a:rPr lang="de-DE" sz="2000" dirty="0" err="1"/>
              <a:t>systems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1525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Capitalization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Capital </a:t>
            </a:r>
            <a:r>
              <a:rPr lang="de-DE" sz="2000" dirty="0" err="1"/>
              <a:t>adequacy</a:t>
            </a:r>
            <a:r>
              <a:rPr lang="de-DE" sz="2000" dirty="0"/>
              <a:t> </a:t>
            </a:r>
            <a:r>
              <a:rPr lang="de-DE" sz="2000" dirty="0" err="1"/>
              <a:t>ratio</a:t>
            </a:r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47AF7-1AF8-4AD0-AAB1-EF3C08FE7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177351"/>
            <a:ext cx="107537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5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Capitalization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Capital </a:t>
            </a:r>
            <a:r>
              <a:rPr lang="de-DE" sz="2000" dirty="0" err="1"/>
              <a:t>adequacy</a:t>
            </a:r>
            <a:r>
              <a:rPr lang="de-DE" sz="2000" dirty="0"/>
              <a:t> </a:t>
            </a:r>
            <a:r>
              <a:rPr lang="de-DE" sz="2000" dirty="0" err="1"/>
              <a:t>ratio</a:t>
            </a:r>
            <a:endParaRPr lang="de-DE" sz="2000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0838C55E-FA88-4DD9-BE67-618137B91A5C}"/>
              </a:ext>
            </a:extLst>
          </p:cNvPr>
          <p:cNvSpPr txBox="1">
            <a:spLocks/>
          </p:cNvSpPr>
          <p:nvPr/>
        </p:nvSpPr>
        <p:spPr>
          <a:xfrm>
            <a:off x="7231225" y="2192694"/>
            <a:ext cx="4270679" cy="372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/>
              <a:t>Weaker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ES and IT,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asset</a:t>
            </a:r>
            <a:r>
              <a:rPr lang="de-DE" sz="2000" dirty="0"/>
              <a:t> </a:t>
            </a:r>
            <a:r>
              <a:rPr lang="de-DE" sz="2000" dirty="0" err="1"/>
              <a:t>quality</a:t>
            </a:r>
            <a:r>
              <a:rPr lang="de-DE" sz="2000" dirty="0"/>
              <a:t> (</a:t>
            </a:r>
            <a:r>
              <a:rPr lang="de-DE" sz="2000" dirty="0" err="1"/>
              <a:t>above</a:t>
            </a:r>
            <a:r>
              <a:rPr lang="de-DE" sz="20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/>
              <a:t>Interesting</a:t>
            </a:r>
            <a:r>
              <a:rPr lang="de-DE" sz="2000" dirty="0"/>
              <a:t> </a:t>
            </a:r>
            <a:r>
              <a:rPr lang="de-DE" sz="2000" dirty="0" err="1"/>
              <a:t>spread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NL </a:t>
            </a:r>
            <a:r>
              <a:rPr lang="de-DE" sz="2000" dirty="0" err="1"/>
              <a:t>banks</a:t>
            </a:r>
            <a:r>
              <a:rPr lang="de-DE" sz="2000" dirty="0"/>
              <a:t>, </a:t>
            </a:r>
            <a:r>
              <a:rPr lang="de-DE" sz="2000" dirty="0" err="1"/>
              <a:t>needs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investigation</a:t>
            </a:r>
            <a:endParaRPr lang="de-D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E149D-EA25-4DF0-8853-5906252E2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6" y="1983436"/>
            <a:ext cx="5834529" cy="41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8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Capitalization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Tier 1 </a:t>
            </a:r>
            <a:r>
              <a:rPr lang="de-DE" sz="2000" dirty="0" err="1"/>
              <a:t>ratio</a:t>
            </a:r>
            <a:endParaRPr lang="de-D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99328-F194-45F0-A20F-64F82EBC9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2153055"/>
            <a:ext cx="105822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Capitalization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Tier 1 </a:t>
            </a:r>
            <a:r>
              <a:rPr lang="de-DE" sz="2000" dirty="0" err="1"/>
              <a:t>ratio</a:t>
            </a:r>
            <a:endParaRPr lang="de-DE" sz="2000" dirty="0"/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0838C55E-FA88-4DD9-BE67-618137B91A5C}"/>
              </a:ext>
            </a:extLst>
          </p:cNvPr>
          <p:cNvSpPr txBox="1">
            <a:spLocks/>
          </p:cNvSpPr>
          <p:nvPr/>
        </p:nvSpPr>
        <p:spPr>
          <a:xfrm>
            <a:off x="7231225" y="2192694"/>
            <a:ext cx="4270679" cy="372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developments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above</a:t>
            </a:r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8FF9C-8FD0-4849-916A-DF4F4C3AE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92694"/>
            <a:ext cx="5448300" cy="384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AEFE-7A6C-4F09-B5AE-D4EBBDDF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de-DE" sz="4800" b="1"/>
              <a:t>Liquidity</a:t>
            </a:r>
            <a:endParaRPr lang="de-DE" sz="48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096593-F78C-45A0-B183-E54F9D6F4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Liquid assets to ST funding</a:t>
            </a:r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D0F76-808F-46F1-A930-857B4B6E1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8" y="1957387"/>
            <a:ext cx="109156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5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European Banks Core Financials</vt:lpstr>
      <vt:lpstr>Summary</vt:lpstr>
      <vt:lpstr>Asset quality</vt:lpstr>
      <vt:lpstr>Asset quality</vt:lpstr>
      <vt:lpstr>Capitalization</vt:lpstr>
      <vt:lpstr>Capitalization</vt:lpstr>
      <vt:lpstr>Capitalization</vt:lpstr>
      <vt:lpstr>Capitalization</vt:lpstr>
      <vt:lpstr>Liquidity</vt:lpstr>
      <vt:lpstr>Liquidity</vt:lpstr>
      <vt:lpstr>Liquidity</vt:lpstr>
      <vt:lpstr>Liquidity</vt:lpstr>
      <vt:lpstr>Profitability</vt:lpstr>
      <vt:lpstr>Profitability</vt:lpstr>
      <vt:lpstr>Profitability</vt:lpstr>
      <vt:lpstr>Profitability</vt:lpstr>
      <vt:lpstr>Profitability</vt:lpstr>
      <vt:lpstr>Profitability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Banks Core Financials</dc:title>
  <dc:creator>Tomas KLUGE</dc:creator>
  <cp:lastModifiedBy>Tomas KLUGE</cp:lastModifiedBy>
  <cp:revision>21</cp:revision>
  <dcterms:created xsi:type="dcterms:W3CDTF">2020-04-20T13:44:42Z</dcterms:created>
  <dcterms:modified xsi:type="dcterms:W3CDTF">2020-04-20T17:42:05Z</dcterms:modified>
</cp:coreProperties>
</file>