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76" r:id="rId3"/>
    <p:sldId id="277" r:id="rId4"/>
    <p:sldId id="257" r:id="rId5"/>
    <p:sldId id="279" r:id="rId6"/>
    <p:sldId id="281" r:id="rId7"/>
    <p:sldId id="282" r:id="rId8"/>
    <p:sldId id="284" r:id="rId9"/>
    <p:sldId id="285" r:id="rId10"/>
    <p:sldId id="261" r:id="rId11"/>
    <p:sldId id="286" r:id="rId12"/>
    <p:sldId id="287" r:id="rId13"/>
    <p:sldId id="294" r:id="rId14"/>
    <p:sldId id="295" r:id="rId15"/>
    <p:sldId id="296" r:id="rId16"/>
    <p:sldId id="297" r:id="rId17"/>
    <p:sldId id="302" r:id="rId18"/>
    <p:sldId id="303" r:id="rId19"/>
    <p:sldId id="304" r:id="rId20"/>
    <p:sldId id="305" r:id="rId21"/>
    <p:sldId id="306" r:id="rId22"/>
    <p:sldId id="307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9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5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2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7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7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80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64D90F-3D17-4A6C-AC7F-A0AEBB45759A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3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de-DE" dirty="0" err="1"/>
              <a:t>Portuguese</a:t>
            </a:r>
            <a:r>
              <a:rPr lang="de-DE" dirty="0"/>
              <a:t> Bank Classification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EA86B-30DC-4D2E-B3F3-0EEAE24B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Tomas Kluge – </a:t>
            </a:r>
            <a:r>
              <a:rPr lang="de-DE" dirty="0" err="1">
                <a:solidFill>
                  <a:srgbClr val="FFFFFF"/>
                </a:solidFill>
              </a:rPr>
              <a:t>Capstone</a:t>
            </a:r>
            <a:r>
              <a:rPr lang="de-DE" dirty="0">
                <a:solidFill>
                  <a:srgbClr val="FFFFFF"/>
                </a:solidFill>
              </a:rPr>
              <a:t> 2 </a:t>
            </a:r>
            <a:r>
              <a:rPr lang="de-DE" dirty="0" err="1">
                <a:solidFill>
                  <a:srgbClr val="FFFFFF"/>
                </a:solidFill>
              </a:rPr>
              <a:t>project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588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 b="1" dirty="0"/>
              <a:t>Age </a:t>
            </a:r>
            <a:r>
              <a:rPr lang="de-DE" sz="6000" b="1" dirty="0" err="1"/>
              <a:t>Structure</a:t>
            </a:r>
            <a:endParaRPr lang="de-DE" sz="60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4909555" y="615008"/>
            <a:ext cx="6015418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HALF OF THE CLIENTS ARE IN THE PRODUCTIVE AGE OF 35-45 YEARS</a:t>
            </a:r>
          </a:p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SIGNIFICANT OUTLIERS IN THE OLD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B0044-6611-4459-8278-58D29098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3" y="294388"/>
            <a:ext cx="4452848" cy="43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5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 b="1" dirty="0"/>
              <a:t>Client </a:t>
            </a:r>
            <a:r>
              <a:rPr lang="de-DE" sz="6000" b="1" dirty="0" err="1"/>
              <a:t>Structure</a:t>
            </a:r>
            <a:endParaRPr lang="de-DE" sz="60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506230" y="3352705"/>
            <a:ext cx="11685770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MAJORITY OF THE CLIENTS HAVE BLUE-COLLAR AND ADMIN JOBS OR ARE TECHNICIANS</a:t>
            </a:r>
          </a:p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CORRESPONDINGLY THE EDUCATION IS MOSTLY HIGH-SCHOOL AND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DB452-EEF1-44F3-88ED-CB15BC55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3" y="0"/>
            <a:ext cx="2713479" cy="2874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F607D0-C267-4BBE-B4C0-6E56F389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56" y="0"/>
            <a:ext cx="3177171" cy="33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 b="1" dirty="0"/>
              <a:t>YES/NO BREAKDOWN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8827" y="3315247"/>
            <a:ext cx="10430404" cy="15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  <a:latin typeface="+mj-lt"/>
              </a:rPr>
              <a:t>HIGH YES RATE BY OLDER RETIREES AND ALSO BLUE COLLAR AND TECHNICIANS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j-lt"/>
              </a:rPr>
              <a:t>BETTER ACCEPTANCE AMONG THE PROFESSIONAL EDUCATION AND HIGH SCHOOL </a:t>
            </a:r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60ADEB-1CA4-4B98-9D33-EB64C0D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4" y="215186"/>
            <a:ext cx="3411520" cy="30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F3152F-9E4D-44A0-88F5-EA66B51D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83" y="215186"/>
            <a:ext cx="3411519" cy="315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Statistical  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Due to the nature of the data, the only meaningful statistical analysis was to do correlation tables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There were strong correlations only in the social and economic attributes data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176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/>
              <a:t>Statistical </a:t>
            </a:r>
            <a:r>
              <a:rPr lang="de-DE" sz="6000" b="1" dirty="0" err="1"/>
              <a:t>analysis</a:t>
            </a:r>
            <a:endParaRPr lang="de-DE" sz="6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7D3ADE-3403-4BAD-AB47-FC41351DA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95250"/>
            <a:ext cx="4905375" cy="422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>
            <a:extLst>
              <a:ext uri="{FF2B5EF4-FFF2-40B4-BE49-F238E27FC236}">
                <a16:creationId xmlns:a16="http://schemas.microsoft.com/office/drawing/2014/main" id="{302608F7-EE9F-4804-990E-9AFFA7E2478B}"/>
              </a:ext>
            </a:extLst>
          </p:cNvPr>
          <p:cNvSpPr txBox="1">
            <a:spLocks/>
          </p:cNvSpPr>
          <p:nvPr/>
        </p:nvSpPr>
        <p:spPr>
          <a:xfrm>
            <a:off x="5705474" y="324397"/>
            <a:ext cx="6263381" cy="15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  <a:latin typeface="+mj-lt"/>
              </a:rPr>
              <a:t>CLIENT RELATED DATA ARE UNCORRELATED; A SURPRISING FINDING</a:t>
            </a:r>
            <a:endParaRPr lang="de-D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914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modelling was done by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scikit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-learn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models used were dummy classifier as a benchmark, random forest, logistic regression and decision tree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evaluation was by the confusion matrix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89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/>
              <a:t>Dummy </a:t>
            </a:r>
            <a:r>
              <a:rPr lang="de-DE" sz="6000" b="1" dirty="0" err="1"/>
              <a:t>Classifier</a:t>
            </a:r>
            <a:endParaRPr lang="de-DE" sz="6000" b="1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32B7EE3C-7D20-4DB2-87C1-00E485D61768}"/>
              </a:ext>
            </a:extLst>
          </p:cNvPr>
          <p:cNvSpPr txBox="1">
            <a:spLocks/>
          </p:cNvSpPr>
          <p:nvPr/>
        </p:nvSpPr>
        <p:spPr>
          <a:xfrm>
            <a:off x="634000" y="3166058"/>
            <a:ext cx="10264340" cy="117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53884-1D25-4D95-8E5B-37E60D1D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4" y="239806"/>
            <a:ext cx="7999516" cy="42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/>
              <a:t>Random Forest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32B7EE3C-7D20-4DB2-87C1-00E485D61768}"/>
              </a:ext>
            </a:extLst>
          </p:cNvPr>
          <p:cNvSpPr txBox="1">
            <a:spLocks/>
          </p:cNvSpPr>
          <p:nvPr/>
        </p:nvSpPr>
        <p:spPr>
          <a:xfrm>
            <a:off x="634000" y="3166058"/>
            <a:ext cx="10264340" cy="117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C2D90C-23FB-4B1A-87E5-6169CC35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0" y="298853"/>
            <a:ext cx="8916331" cy="42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3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Confusion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recall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/>
              <a:t>Random Forest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32B7EE3C-7D20-4DB2-87C1-00E485D61768}"/>
              </a:ext>
            </a:extLst>
          </p:cNvPr>
          <p:cNvSpPr txBox="1">
            <a:spLocks/>
          </p:cNvSpPr>
          <p:nvPr/>
        </p:nvSpPr>
        <p:spPr>
          <a:xfrm>
            <a:off x="634000" y="3166058"/>
            <a:ext cx="10264340" cy="117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E64E4-A6EB-4311-B813-4EB70D1B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4" y="761967"/>
            <a:ext cx="4176122" cy="762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95A052-F111-4909-B7A7-BF75F831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4" y="2389375"/>
            <a:ext cx="630990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 err="1"/>
              <a:t>Logistic</a:t>
            </a:r>
            <a:r>
              <a:rPr lang="de-DE" sz="6000" b="1" dirty="0"/>
              <a:t> </a:t>
            </a:r>
            <a:r>
              <a:rPr lang="de-DE" sz="6000" b="1" dirty="0" err="1"/>
              <a:t>regression</a:t>
            </a:r>
            <a:endParaRPr lang="de-DE" sz="6000" b="1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32B7EE3C-7D20-4DB2-87C1-00E485D61768}"/>
              </a:ext>
            </a:extLst>
          </p:cNvPr>
          <p:cNvSpPr txBox="1">
            <a:spLocks/>
          </p:cNvSpPr>
          <p:nvPr/>
        </p:nvSpPr>
        <p:spPr>
          <a:xfrm>
            <a:off x="634000" y="3166058"/>
            <a:ext cx="10264340" cy="117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A3D8D-7326-4D8D-81D5-126278C3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0" y="370168"/>
            <a:ext cx="7879511" cy="41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86" y="170815"/>
            <a:ext cx="11744127" cy="818230"/>
          </a:xfrm>
        </p:spPr>
        <p:txBody>
          <a:bodyPr anchor="ctr">
            <a:normAutofit/>
          </a:bodyPr>
          <a:lstStyle/>
          <a:p>
            <a:pPr algn="l"/>
            <a:r>
              <a:rPr lang="de-DE" sz="4000" b="1" dirty="0"/>
              <a:t>Summary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85" y="1148086"/>
            <a:ext cx="11240275" cy="4422289"/>
          </a:xfrm>
        </p:spPr>
        <p:txBody>
          <a:bodyPr/>
          <a:lstStyle/>
          <a:p>
            <a:pPr algn="l"/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sign-up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savings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after an </a:t>
            </a:r>
            <a:r>
              <a:rPr lang="de-DE" dirty="0" err="1"/>
              <a:t>advertising</a:t>
            </a:r>
            <a:r>
              <a:rPr lang="de-DE" dirty="0"/>
              <a:t> </a:t>
            </a:r>
            <a:r>
              <a:rPr lang="de-DE" dirty="0" err="1"/>
              <a:t>campaign</a:t>
            </a:r>
            <a:r>
              <a:rPr lang="de-DE" dirty="0"/>
              <a:t> </a:t>
            </a:r>
          </a:p>
          <a:p>
            <a:pPr algn="l"/>
            <a:r>
              <a:rPr lang="de-DE" dirty="0"/>
              <a:t>The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(benchmark),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,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and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algn="l"/>
            <a:r>
              <a:rPr lang="de-DE" dirty="0"/>
              <a:t>The </a:t>
            </a:r>
            <a:r>
              <a:rPr lang="de-DE" dirty="0" err="1"/>
              <a:t>overall</a:t>
            </a:r>
            <a:r>
              <a:rPr lang="de-DE" dirty="0"/>
              <a:t> score was </a:t>
            </a:r>
            <a:r>
              <a:rPr lang="de-DE" dirty="0" err="1"/>
              <a:t>quite</a:t>
            </a:r>
            <a:r>
              <a:rPr lang="de-DE" dirty="0"/>
              <a:t> high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models</a:t>
            </a:r>
            <a:r>
              <a:rPr lang="de-DE" dirty="0"/>
              <a:t>, but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was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recall</a:t>
            </a:r>
            <a:r>
              <a:rPr lang="de-DE" dirty="0"/>
              <a:t> score </a:t>
            </a:r>
            <a:r>
              <a:rPr lang="de-DE" dirty="0" err="1"/>
              <a:t>that</a:t>
            </a:r>
            <a:r>
              <a:rPr lang="de-DE" dirty="0"/>
              <a:t> was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89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Confusion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recall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 err="1"/>
              <a:t>Logistic</a:t>
            </a:r>
            <a:r>
              <a:rPr lang="de-DE" sz="6000" b="1" dirty="0"/>
              <a:t> </a:t>
            </a:r>
            <a:r>
              <a:rPr lang="de-DE" sz="6000" b="1" dirty="0" err="1"/>
              <a:t>regression</a:t>
            </a:r>
            <a:endParaRPr lang="de-DE" sz="6000" b="1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32B7EE3C-7D20-4DB2-87C1-00E485D61768}"/>
              </a:ext>
            </a:extLst>
          </p:cNvPr>
          <p:cNvSpPr txBox="1">
            <a:spLocks/>
          </p:cNvSpPr>
          <p:nvPr/>
        </p:nvSpPr>
        <p:spPr>
          <a:xfrm>
            <a:off x="634000" y="3166058"/>
            <a:ext cx="10264340" cy="117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47785-99AF-4297-85FD-33998EF2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0" y="850031"/>
            <a:ext cx="4389500" cy="800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18831-275C-42EC-920B-EE249E85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8" y="2641304"/>
            <a:ext cx="7186283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 err="1"/>
              <a:t>Decision</a:t>
            </a:r>
            <a:r>
              <a:rPr lang="de-DE" sz="6000" b="1" dirty="0"/>
              <a:t> </a:t>
            </a:r>
            <a:r>
              <a:rPr lang="de-DE" sz="6000" b="1" dirty="0" err="1"/>
              <a:t>Tree</a:t>
            </a:r>
            <a:endParaRPr lang="de-DE" sz="6000" b="1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32B7EE3C-7D20-4DB2-87C1-00E485D61768}"/>
              </a:ext>
            </a:extLst>
          </p:cNvPr>
          <p:cNvSpPr txBox="1">
            <a:spLocks/>
          </p:cNvSpPr>
          <p:nvPr/>
        </p:nvSpPr>
        <p:spPr>
          <a:xfrm>
            <a:off x="634000" y="3166058"/>
            <a:ext cx="10264340" cy="117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3F6E5-5B91-4035-B842-F6C329AD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8" y="281723"/>
            <a:ext cx="7336528" cy="42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Confusion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recall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 err="1"/>
              <a:t>Decision</a:t>
            </a:r>
            <a:r>
              <a:rPr lang="de-DE" sz="6000" b="1" dirty="0"/>
              <a:t> </a:t>
            </a:r>
            <a:r>
              <a:rPr lang="de-DE" sz="6000" b="1" dirty="0" err="1"/>
              <a:t>Tree</a:t>
            </a:r>
            <a:endParaRPr lang="de-DE" sz="6000" b="1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32B7EE3C-7D20-4DB2-87C1-00E485D61768}"/>
              </a:ext>
            </a:extLst>
          </p:cNvPr>
          <p:cNvSpPr txBox="1">
            <a:spLocks/>
          </p:cNvSpPr>
          <p:nvPr/>
        </p:nvSpPr>
        <p:spPr>
          <a:xfrm>
            <a:off x="634000" y="3166058"/>
            <a:ext cx="10264340" cy="117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CFF82-7C8C-4A68-ACAE-583EEC80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1" y="1061054"/>
            <a:ext cx="3894157" cy="716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7CB062-4E5A-4963-A555-45AA534F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71" y="2638356"/>
            <a:ext cx="6271803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5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94FE61-4AE3-4C0B-985D-43DC22A3D4D1}"/>
              </a:ext>
            </a:extLst>
          </p:cNvPr>
          <p:cNvSpPr txBox="1">
            <a:spLocks/>
          </p:cNvSpPr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 err="1"/>
              <a:t>Conclusion</a:t>
            </a:r>
            <a:endParaRPr lang="de-DE" sz="6000" b="1" dirty="0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000D6F87-F2BD-4214-9C46-D7CD000B8D9D}"/>
              </a:ext>
            </a:extLst>
          </p:cNvPr>
          <p:cNvSpPr txBox="1">
            <a:spLocks/>
          </p:cNvSpPr>
          <p:nvPr/>
        </p:nvSpPr>
        <p:spPr>
          <a:xfrm>
            <a:off x="447869" y="615008"/>
            <a:ext cx="10450471" cy="3722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OVERALL ALL OF THE MODELS EXCEEDED THE ACCURACY OF THE BENCHMARK DUMMY CLASSIFIER MODEL</a:t>
            </a:r>
          </a:p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THE HIGHEST ACCURACY IS THE LOGISTIC REGRESSION AT 0.913, HOWEVER THE STAKEHOLDER IS INTERESTED MORE IN RECALL SCORE</a:t>
            </a:r>
          </a:p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THE RECALL SCORE IS THE HIGHEST AT THE DECISION TREE MODEL; BUT OVERALL QUITE LOW AT 0.542 </a:t>
            </a:r>
          </a:p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					</a:t>
            </a:r>
          </a:p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				</a:t>
            </a:r>
          </a:p>
          <a:p>
            <a:pPr algn="l"/>
            <a:r>
              <a:rPr lang="de-DE" dirty="0">
                <a:solidFill>
                  <a:schemeClr val="tx2"/>
                </a:solidFill>
                <a:latin typeface="+mj-lt"/>
              </a:rPr>
              <a:t>						</a:t>
            </a:r>
          </a:p>
          <a:p>
            <a:pPr algn="l"/>
            <a:endParaRPr lang="de-D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4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 dirty="0"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Overview of the project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Data wrangling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Statistical analysis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Modelling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Overview of the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Aim was to classify the clients into group that would  be more likely to buy a savings product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Model that would enable to target the potential clients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marketing campaigns would be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42692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 b="1" dirty="0" err="1"/>
              <a:t>Overview</a:t>
            </a:r>
            <a:r>
              <a:rPr lang="de-DE" sz="6000" b="1" dirty="0"/>
              <a:t> </a:t>
            </a:r>
            <a:r>
              <a:rPr lang="de-DE" sz="6000" b="1" dirty="0" err="1"/>
              <a:t>of</a:t>
            </a:r>
            <a:r>
              <a:rPr lang="de-DE" sz="6000" b="1" dirty="0"/>
              <a:t> </a:t>
            </a:r>
            <a:r>
              <a:rPr lang="de-DE" sz="6000" b="1" dirty="0" err="1"/>
              <a:t>the</a:t>
            </a:r>
            <a:r>
              <a:rPr lang="de-DE" sz="6000" b="1" dirty="0"/>
              <a:t> </a:t>
            </a:r>
            <a:r>
              <a:rPr lang="de-DE" sz="6000" b="1" dirty="0" err="1"/>
              <a:t>project</a:t>
            </a:r>
            <a:r>
              <a:rPr lang="de-DE" sz="6000" b="1" dirty="0"/>
              <a:t>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86E2EE11-008C-40A0-9781-FE429305709F}"/>
              </a:ext>
            </a:extLst>
          </p:cNvPr>
          <p:cNvSpPr txBox="1">
            <a:spLocks/>
          </p:cNvSpPr>
          <p:nvPr/>
        </p:nvSpPr>
        <p:spPr>
          <a:xfrm>
            <a:off x="838199" y="522515"/>
            <a:ext cx="10515599" cy="38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dataset</a:t>
            </a:r>
            <a:r>
              <a:rPr lang="de-DE" sz="2000" dirty="0"/>
              <a:t> was </a:t>
            </a:r>
            <a:r>
              <a:rPr lang="de-DE" sz="2000" dirty="0" err="1"/>
              <a:t>obtained</a:t>
            </a:r>
            <a:r>
              <a:rPr lang="de-DE" sz="2000" dirty="0"/>
              <a:t> clean and </a:t>
            </a:r>
            <a:r>
              <a:rPr lang="de-DE" sz="2000" dirty="0" err="1"/>
              <a:t>anonymised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datasets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short</a:t>
            </a:r>
            <a:r>
              <a:rPr lang="de-DE" sz="2000" dirty="0"/>
              <a:t> and </a:t>
            </a:r>
            <a:r>
              <a:rPr lang="de-DE" sz="2000" dirty="0" err="1"/>
              <a:t>long</a:t>
            </a:r>
            <a:r>
              <a:rPr lang="de-DE" sz="2000" dirty="0"/>
              <a:t> form,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also incorporated </a:t>
            </a:r>
            <a:r>
              <a:rPr lang="de-DE" sz="2000" dirty="0" err="1"/>
              <a:t>macro-economic</a:t>
            </a:r>
            <a:r>
              <a:rPr lang="de-DE" sz="2000" dirty="0"/>
              <a:t>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independent</a:t>
            </a:r>
            <a:r>
              <a:rPr lang="de-DE" sz="2000" dirty="0"/>
              <a:t> variables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client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target</a:t>
            </a:r>
            <a:r>
              <a:rPr lang="de-DE" sz="2000" dirty="0"/>
              <a:t> variable was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client</a:t>
            </a:r>
            <a:r>
              <a:rPr lang="de-DE" sz="2000" dirty="0"/>
              <a:t> </a:t>
            </a:r>
            <a:r>
              <a:rPr lang="de-DE" sz="2000" dirty="0" err="1"/>
              <a:t>started</a:t>
            </a:r>
            <a:r>
              <a:rPr lang="de-DE" sz="2000" dirty="0"/>
              <a:t> </a:t>
            </a:r>
            <a:r>
              <a:rPr lang="de-DE" sz="2000" dirty="0" err="1"/>
              <a:t>savings</a:t>
            </a:r>
            <a:r>
              <a:rPr lang="de-DE" sz="2000" dirty="0"/>
              <a:t> </a:t>
            </a:r>
            <a:r>
              <a:rPr lang="de-DE" sz="2000" dirty="0" err="1"/>
              <a:t>account</a:t>
            </a:r>
            <a:r>
              <a:rPr lang="de-DE" sz="2000" dirty="0"/>
              <a:t> </a:t>
            </a:r>
            <a:r>
              <a:rPr lang="de-DE" sz="2000" dirty="0" err="1"/>
              <a:t>a´fter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marketing</a:t>
            </a:r>
            <a:r>
              <a:rPr lang="de-DE" sz="2000" dirty="0"/>
              <a:t> </a:t>
            </a:r>
            <a:r>
              <a:rPr lang="de-DE" sz="2000" dirty="0" err="1"/>
              <a:t>campaign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9558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 b="1" dirty="0" err="1"/>
              <a:t>Overview</a:t>
            </a:r>
            <a:r>
              <a:rPr lang="de-DE" sz="6000" b="1" dirty="0"/>
              <a:t> </a:t>
            </a:r>
            <a:r>
              <a:rPr lang="de-DE" sz="6000" b="1" dirty="0" err="1"/>
              <a:t>of</a:t>
            </a:r>
            <a:r>
              <a:rPr lang="de-DE" sz="6000" b="1" dirty="0"/>
              <a:t> </a:t>
            </a:r>
            <a:r>
              <a:rPr lang="de-DE" sz="6000" b="1" dirty="0" err="1"/>
              <a:t>the</a:t>
            </a:r>
            <a:r>
              <a:rPr lang="de-DE" sz="6000" b="1" dirty="0"/>
              <a:t> </a:t>
            </a:r>
            <a:r>
              <a:rPr lang="de-DE" sz="6000" b="1" dirty="0" err="1"/>
              <a:t>project</a:t>
            </a:r>
            <a:r>
              <a:rPr lang="de-DE" sz="6000" b="1" dirty="0"/>
              <a:t>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86E2EE11-008C-40A0-9781-FE429305709F}"/>
              </a:ext>
            </a:extLst>
          </p:cNvPr>
          <p:cNvSpPr txBox="1">
            <a:spLocks/>
          </p:cNvSpPr>
          <p:nvPr/>
        </p:nvSpPr>
        <p:spPr>
          <a:xfrm>
            <a:off x="838200" y="522515"/>
            <a:ext cx="10515599" cy="38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/>
              <a:t>Independent variables</a:t>
            </a:r>
          </a:p>
          <a:p>
            <a:r>
              <a:rPr lang="de-DE" sz="2000" dirty="0"/>
              <a:t> - </a:t>
            </a:r>
            <a:r>
              <a:rPr lang="de-DE" sz="2000" dirty="0" err="1"/>
              <a:t>BaNK</a:t>
            </a:r>
            <a:r>
              <a:rPr lang="de-DE" sz="2000" dirty="0"/>
              <a:t> CLIENT DATA</a:t>
            </a:r>
          </a:p>
          <a:p>
            <a:r>
              <a:rPr lang="de-DE" sz="2000" dirty="0"/>
              <a:t> - DATA </a:t>
            </a:r>
            <a:r>
              <a:rPr lang="en-US" sz="2000" dirty="0"/>
              <a:t>related with the last contact of the current campaign</a:t>
            </a:r>
          </a:p>
          <a:p>
            <a:r>
              <a:rPr lang="en-US" sz="2000" dirty="0"/>
              <a:t> - OTHER ATTRIBUTES</a:t>
            </a:r>
          </a:p>
          <a:p>
            <a:r>
              <a:rPr lang="en-US" sz="2000" b="1" dirty="0"/>
              <a:t> </a:t>
            </a:r>
            <a:r>
              <a:rPr lang="en-US" sz="2000" dirty="0"/>
              <a:t>- social and economic context attributes 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/>
              <a:t>Dependent</a:t>
            </a:r>
            <a:r>
              <a:rPr lang="de-DE" sz="2000" b="1" dirty="0"/>
              <a:t> variables</a:t>
            </a:r>
          </a:p>
          <a:p>
            <a:r>
              <a:rPr lang="en-US" sz="2000" dirty="0"/>
              <a:t> - has the client subscribed a term deposit? (binary: '</a:t>
            </a:r>
            <a:r>
              <a:rPr lang="en-US" sz="2000" dirty="0" err="1"/>
              <a:t>yes','no</a:t>
            </a:r>
            <a:r>
              <a:rPr lang="en-US" sz="2000" dirty="0"/>
              <a:t>')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417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data consists of 21 columns and 41188 rows</a:t>
            </a:r>
          </a:p>
        </p:txBody>
      </p:sp>
    </p:spTree>
    <p:extLst>
      <p:ext uri="{BB962C8B-B14F-4D97-AF65-F5344CB8AC3E}">
        <p14:creationId xmlns:p14="http://schemas.microsoft.com/office/powerpoint/2010/main" val="34179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de-DE" sz="6000" b="1" dirty="0"/>
              <a:t>Data </a:t>
            </a:r>
            <a:r>
              <a:rPr lang="de-DE" sz="6000" b="1" dirty="0" err="1"/>
              <a:t>Overview</a:t>
            </a:r>
            <a:r>
              <a:rPr lang="de-DE" sz="6000" b="1" dirty="0"/>
              <a:t>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86E2EE11-008C-40A0-9781-FE429305709F}"/>
              </a:ext>
            </a:extLst>
          </p:cNvPr>
          <p:cNvSpPr txBox="1">
            <a:spLocks/>
          </p:cNvSpPr>
          <p:nvPr/>
        </p:nvSpPr>
        <p:spPr>
          <a:xfrm>
            <a:off x="4397852" y="163028"/>
            <a:ext cx="6955946" cy="438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BB953-3CC4-42C7-9569-A339D308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52" y="163028"/>
            <a:ext cx="3261510" cy="4005363"/>
          </a:xfrm>
          <a:prstGeom prst="rect">
            <a:avLst/>
          </a:prstGeom>
        </p:spPr>
      </p:pic>
      <p:sp>
        <p:nvSpPr>
          <p:cNvPr id="7" name="Subtitle 5">
            <a:extLst>
              <a:ext uri="{FF2B5EF4-FFF2-40B4-BE49-F238E27FC236}">
                <a16:creationId xmlns:a16="http://schemas.microsoft.com/office/drawing/2014/main" id="{B0293FC9-17B2-4E08-AB01-C4CAC05050CA}"/>
              </a:ext>
            </a:extLst>
          </p:cNvPr>
          <p:cNvSpPr txBox="1">
            <a:spLocks/>
          </p:cNvSpPr>
          <p:nvPr/>
        </p:nvSpPr>
        <p:spPr>
          <a:xfrm>
            <a:off x="838200" y="522515"/>
            <a:ext cx="10515599" cy="38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mostly</a:t>
            </a:r>
            <a:r>
              <a:rPr lang="de-DE" sz="2000" dirty="0"/>
              <a:t> </a:t>
            </a:r>
            <a:r>
              <a:rPr lang="de-DE" sz="2000" dirty="0" err="1"/>
              <a:t>object</a:t>
            </a:r>
            <a:r>
              <a:rPr lang="de-DE" sz="2000" dirty="0"/>
              <a:t> (11), </a:t>
            </a:r>
            <a:r>
              <a:rPr lang="de-DE" sz="2000" dirty="0" err="1"/>
              <a:t>float</a:t>
            </a:r>
            <a:r>
              <a:rPr lang="de-DE" sz="2000" dirty="0"/>
              <a:t> (5) </a:t>
            </a:r>
          </a:p>
          <a:p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integers</a:t>
            </a:r>
            <a:r>
              <a:rPr lang="de-DE" sz="2000" dirty="0"/>
              <a:t> (5)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9421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Basic overview of the variables both univariate and bivariate graphs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Statistical overview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1592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Portuguese Bank Classification Task</vt:lpstr>
      <vt:lpstr>Summary</vt:lpstr>
      <vt:lpstr>Content</vt:lpstr>
      <vt:lpstr>Overview of the project</vt:lpstr>
      <vt:lpstr>Overview of the project </vt:lpstr>
      <vt:lpstr>Overview of the project </vt:lpstr>
      <vt:lpstr>Data Overview</vt:lpstr>
      <vt:lpstr>Data Overview </vt:lpstr>
      <vt:lpstr>Exploratory Data Analysis</vt:lpstr>
      <vt:lpstr>Age Structure</vt:lpstr>
      <vt:lpstr>Client Structure</vt:lpstr>
      <vt:lpstr>YES/NO BREAKDOWN</vt:lpstr>
      <vt:lpstr>Statistical   Analysis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Austrian Banking System Core Financials</dc:title>
  <dc:creator>Tomas KLUGE</dc:creator>
  <cp:lastModifiedBy>Tomas KLUGE</cp:lastModifiedBy>
  <cp:revision>44</cp:revision>
  <dcterms:created xsi:type="dcterms:W3CDTF">2020-06-15T14:26:35Z</dcterms:created>
  <dcterms:modified xsi:type="dcterms:W3CDTF">2020-10-26T16:12:32Z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98124a-e7a7-4f64-b8a2-ce9f46b85150_Enabled">
    <vt:lpwstr>true</vt:lpwstr>
  </property>
  <property fmtid="{D5CDD505-2E9C-101B-9397-08002B2CF9AE}" pid="3" name="MSIP_Label_c498124a-e7a7-4f64-b8a2-ce9f46b85150_SetDate">
    <vt:lpwstr>2020-10-20T12:42:41Z</vt:lpwstr>
  </property>
  <property fmtid="{D5CDD505-2E9C-101B-9397-08002B2CF9AE}" pid="4" name="MSIP_Label_c498124a-e7a7-4f64-b8a2-ce9f46b85150_Method">
    <vt:lpwstr>Privileged</vt:lpwstr>
  </property>
  <property fmtid="{D5CDD505-2E9C-101B-9397-08002B2CF9AE}" pid="5" name="MSIP_Label_c498124a-e7a7-4f64-b8a2-ce9f46b85150_Name">
    <vt:lpwstr>Personal</vt:lpwstr>
  </property>
  <property fmtid="{D5CDD505-2E9C-101B-9397-08002B2CF9AE}" pid="6" name="MSIP_Label_c498124a-e7a7-4f64-b8a2-ce9f46b85150_SiteId">
    <vt:lpwstr>9b511fda-f0b1-43a5-b06e-1e720f64520a</vt:lpwstr>
  </property>
  <property fmtid="{D5CDD505-2E9C-101B-9397-08002B2CF9AE}" pid="7" name="MSIP_Label_c498124a-e7a7-4f64-b8a2-ce9f46b85150_ActionId">
    <vt:lpwstr>ecf8d994-f282-4eb2-86de-12436edbc77d</vt:lpwstr>
  </property>
  <property fmtid="{D5CDD505-2E9C-101B-9397-08002B2CF9AE}" pid="8" name="MSIP_Label_c498124a-e7a7-4f64-b8a2-ce9f46b85150_ContentBits">
    <vt:lpwstr>0</vt:lpwstr>
  </property>
</Properties>
</file>