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59" r:id="rId5"/>
    <p:sldId id="258" r:id="rId6"/>
    <p:sldId id="291" r:id="rId7"/>
    <p:sldId id="280" r:id="rId8"/>
    <p:sldId id="281" r:id="rId9"/>
    <p:sldId id="261" r:id="rId10"/>
    <p:sldId id="260" r:id="rId11"/>
    <p:sldId id="262" r:id="rId12"/>
    <p:sldId id="263" r:id="rId13"/>
    <p:sldId id="266" r:id="rId14"/>
    <p:sldId id="264" r:id="rId15"/>
    <p:sldId id="267" r:id="rId16"/>
    <p:sldId id="265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5" r:id="rId31"/>
    <p:sldId id="286" r:id="rId32"/>
    <p:sldId id="283" r:id="rId33"/>
    <p:sldId id="284" r:id="rId34"/>
    <p:sldId id="287" r:id="rId35"/>
    <p:sldId id="288" r:id="rId36"/>
    <p:sldId id="289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61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8BCC9-616D-4802-94B7-3650D63E2AA9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95ADDE-E114-42C6-8815-4C68493E2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companies that you are interested in</a:t>
          </a:r>
        </a:p>
      </dgm:t>
    </dgm:pt>
    <dgm:pt modelId="{72D62C67-5A36-41DB-8607-0C77D8079407}" type="parTrans" cxnId="{0F96DF72-E957-47E7-8064-6347D8691DCF}">
      <dgm:prSet/>
      <dgm:spPr/>
      <dgm:t>
        <a:bodyPr/>
        <a:lstStyle/>
        <a:p>
          <a:endParaRPr lang="en-US"/>
        </a:p>
      </dgm:t>
    </dgm:pt>
    <dgm:pt modelId="{5DA7512B-E73E-4A1D-AC60-454E1743BF85}" type="sibTrans" cxnId="{0F96DF72-E957-47E7-8064-6347D8691DCF}">
      <dgm:prSet/>
      <dgm:spPr/>
      <dgm:t>
        <a:bodyPr/>
        <a:lstStyle/>
        <a:p>
          <a:endParaRPr lang="en-US"/>
        </a:p>
      </dgm:t>
    </dgm:pt>
    <dgm:pt modelId="{AD5DBBBA-DD17-4ED8-8A4A-51751BD27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following the companies you are interested in you will receive all their posts on your newsfeed</a:t>
          </a:r>
        </a:p>
      </dgm:t>
    </dgm:pt>
    <dgm:pt modelId="{673F8748-9917-4095-B928-2DE3767F9286}" type="parTrans" cxnId="{F3B61B9E-01A3-40DB-A303-AC2679A4ABFA}">
      <dgm:prSet/>
      <dgm:spPr/>
      <dgm:t>
        <a:bodyPr/>
        <a:lstStyle/>
        <a:p>
          <a:endParaRPr lang="en-US"/>
        </a:p>
      </dgm:t>
    </dgm:pt>
    <dgm:pt modelId="{593BC168-BF3B-47B2-B4D1-0349975ECCC6}" type="sibTrans" cxnId="{F3B61B9E-01A3-40DB-A303-AC2679A4ABFA}">
      <dgm:prSet/>
      <dgm:spPr/>
      <dgm:t>
        <a:bodyPr/>
        <a:lstStyle/>
        <a:p>
          <a:endParaRPr lang="en-US"/>
        </a:p>
      </dgm:t>
    </dgm:pt>
    <dgm:pt modelId="{A364FD42-3DE9-4A42-8907-D7A91C1AC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Steps to follow a company</a:t>
          </a:r>
        </a:p>
      </dgm:t>
    </dgm:pt>
    <dgm:pt modelId="{B699720D-E872-4A95-8675-DEFC5BDAE7AA}" type="parTrans" cxnId="{9D258BEC-626A-47D5-B301-541F4AC2AF20}">
      <dgm:prSet/>
      <dgm:spPr/>
      <dgm:t>
        <a:bodyPr/>
        <a:lstStyle/>
        <a:p>
          <a:endParaRPr lang="en-US"/>
        </a:p>
      </dgm:t>
    </dgm:pt>
    <dgm:pt modelId="{A7CCD78B-B507-4787-A10B-52FBBA9F1AAE}" type="sibTrans" cxnId="{9D258BEC-626A-47D5-B301-541F4AC2AF20}">
      <dgm:prSet/>
      <dgm:spPr/>
      <dgm:t>
        <a:bodyPr/>
        <a:lstStyle/>
        <a:p>
          <a:endParaRPr lang="en-US"/>
        </a:p>
      </dgm:t>
    </dgm:pt>
    <dgm:pt modelId="{26070530-BA2F-457D-AA65-DB87DB1988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a company in the search engine </a:t>
          </a:r>
        </a:p>
      </dgm:t>
    </dgm:pt>
    <dgm:pt modelId="{76DDC5A9-2D34-4E24-81BE-03E3D1F7F322}" type="parTrans" cxnId="{88A02DD9-D9D8-4BF3-86BB-FB2BA43AC4A5}">
      <dgm:prSet/>
      <dgm:spPr/>
      <dgm:t>
        <a:bodyPr/>
        <a:lstStyle/>
        <a:p>
          <a:endParaRPr lang="en-US"/>
        </a:p>
      </dgm:t>
    </dgm:pt>
    <dgm:pt modelId="{F0FE6DF5-7D55-4550-8357-29CF3D8EB295}" type="sibTrans" cxnId="{88A02DD9-D9D8-4BF3-86BB-FB2BA43AC4A5}">
      <dgm:prSet/>
      <dgm:spPr/>
      <dgm:t>
        <a:bodyPr/>
        <a:lstStyle/>
        <a:p>
          <a:endParaRPr lang="en-US"/>
        </a:p>
      </dgm:t>
    </dgm:pt>
    <dgm:pt modelId="{E1A5AE0B-3C85-48F5-B057-D71DB89DF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on the company</a:t>
          </a:r>
        </a:p>
      </dgm:t>
    </dgm:pt>
    <dgm:pt modelId="{56856FC6-BA60-4690-B70A-9B0553005EA1}" type="parTrans" cxnId="{BADB9E42-4C89-4C08-A92A-2D4960D806DF}">
      <dgm:prSet/>
      <dgm:spPr/>
      <dgm:t>
        <a:bodyPr/>
        <a:lstStyle/>
        <a:p>
          <a:endParaRPr lang="en-US"/>
        </a:p>
      </dgm:t>
    </dgm:pt>
    <dgm:pt modelId="{FEC0D571-1119-4EFD-850E-256BF885F7C0}" type="sibTrans" cxnId="{BADB9E42-4C89-4C08-A92A-2D4960D806DF}">
      <dgm:prSet/>
      <dgm:spPr/>
      <dgm:t>
        <a:bodyPr/>
        <a:lstStyle/>
        <a:p>
          <a:endParaRPr lang="en-US"/>
        </a:p>
      </dgm:t>
    </dgm:pt>
    <dgm:pt modelId="{DB70DA4E-D714-44E4-A889-F876B6DBE0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Follow</a:t>
          </a:r>
        </a:p>
      </dgm:t>
    </dgm:pt>
    <dgm:pt modelId="{440D9A19-0050-4ED9-91ED-D814003FF13B}" type="parTrans" cxnId="{0DE14A0F-005D-4995-BDEA-DDBB28DEAB4A}">
      <dgm:prSet/>
      <dgm:spPr/>
      <dgm:t>
        <a:bodyPr/>
        <a:lstStyle/>
        <a:p>
          <a:endParaRPr lang="en-US"/>
        </a:p>
      </dgm:t>
    </dgm:pt>
    <dgm:pt modelId="{9EB2B7E3-C433-4A96-8FDC-331B325244F7}" type="sibTrans" cxnId="{0DE14A0F-005D-4995-BDEA-DDBB28DEAB4A}">
      <dgm:prSet/>
      <dgm:spPr/>
      <dgm:t>
        <a:bodyPr/>
        <a:lstStyle/>
        <a:p>
          <a:endParaRPr lang="en-US"/>
        </a:p>
      </dgm:t>
    </dgm:pt>
    <dgm:pt modelId="{A8A01DBB-0C8E-4C7C-8F93-6BE5CD252615}" type="pres">
      <dgm:prSet presAssocID="{9918BCC9-616D-4802-94B7-3650D63E2AA9}" presName="Name0" presStyleCnt="0">
        <dgm:presLayoutVars>
          <dgm:dir/>
          <dgm:animLvl val="lvl"/>
          <dgm:resizeHandles val="exact"/>
        </dgm:presLayoutVars>
      </dgm:prSet>
      <dgm:spPr/>
    </dgm:pt>
    <dgm:pt modelId="{46F82387-89D4-40AF-84CB-81B19F0FB590}" type="pres">
      <dgm:prSet presAssocID="{A364FD42-3DE9-4A42-8907-D7A91C1AC5BA}" presName="boxAndChildren" presStyleCnt="0"/>
      <dgm:spPr/>
    </dgm:pt>
    <dgm:pt modelId="{1E6F6794-A749-4765-9C78-9FCD2844DD6C}" type="pres">
      <dgm:prSet presAssocID="{A364FD42-3DE9-4A42-8907-D7A91C1AC5BA}" presName="parentTextBox" presStyleLbl="node1" presStyleIdx="0" presStyleCnt="3"/>
      <dgm:spPr/>
    </dgm:pt>
    <dgm:pt modelId="{5729F2DC-9A27-4D64-9025-4558E7AE0B8D}" type="pres">
      <dgm:prSet presAssocID="{A364FD42-3DE9-4A42-8907-D7A91C1AC5BA}" presName="entireBox" presStyleLbl="node1" presStyleIdx="0" presStyleCnt="3"/>
      <dgm:spPr/>
    </dgm:pt>
    <dgm:pt modelId="{DDAF94F4-8A5C-4A7C-9878-F5CB5CC63E35}" type="pres">
      <dgm:prSet presAssocID="{A364FD42-3DE9-4A42-8907-D7A91C1AC5BA}" presName="descendantBox" presStyleCnt="0"/>
      <dgm:spPr/>
    </dgm:pt>
    <dgm:pt modelId="{7E284825-E724-469B-AF0E-92A72BC1F419}" type="pres">
      <dgm:prSet presAssocID="{26070530-BA2F-457D-AA65-DB87DB1988AF}" presName="childTextBox" presStyleLbl="fgAccFollowNode1" presStyleIdx="0" presStyleCnt="3">
        <dgm:presLayoutVars>
          <dgm:bulletEnabled val="1"/>
        </dgm:presLayoutVars>
      </dgm:prSet>
      <dgm:spPr/>
    </dgm:pt>
    <dgm:pt modelId="{61A93861-3AFB-4BC1-A1F0-F380315A7FAE}" type="pres">
      <dgm:prSet presAssocID="{E1A5AE0B-3C85-48F5-B057-D71DB89DF91F}" presName="childTextBox" presStyleLbl="fgAccFollowNode1" presStyleIdx="1" presStyleCnt="3">
        <dgm:presLayoutVars>
          <dgm:bulletEnabled val="1"/>
        </dgm:presLayoutVars>
      </dgm:prSet>
      <dgm:spPr/>
    </dgm:pt>
    <dgm:pt modelId="{77C5FF50-CFAA-4958-920B-5B503FF32206}" type="pres">
      <dgm:prSet presAssocID="{DB70DA4E-D714-44E4-A889-F876B6DBE056}" presName="childTextBox" presStyleLbl="fgAccFollowNode1" presStyleIdx="2" presStyleCnt="3">
        <dgm:presLayoutVars>
          <dgm:bulletEnabled val="1"/>
        </dgm:presLayoutVars>
      </dgm:prSet>
      <dgm:spPr/>
    </dgm:pt>
    <dgm:pt modelId="{A1D7814D-2F89-4104-9F94-000AB2B37FFF}" type="pres">
      <dgm:prSet presAssocID="{593BC168-BF3B-47B2-B4D1-0349975ECCC6}" presName="sp" presStyleCnt="0"/>
      <dgm:spPr/>
    </dgm:pt>
    <dgm:pt modelId="{45AC4741-0500-4639-A74D-2B45B3D65545}" type="pres">
      <dgm:prSet presAssocID="{AD5DBBBA-DD17-4ED8-8A4A-51751BD27C6B}" presName="arrowAndChildren" presStyleCnt="0"/>
      <dgm:spPr/>
    </dgm:pt>
    <dgm:pt modelId="{D3464268-C20A-49AA-9F5F-7EE36D4BB77E}" type="pres">
      <dgm:prSet presAssocID="{AD5DBBBA-DD17-4ED8-8A4A-51751BD27C6B}" presName="parentTextArrow" presStyleLbl="node1" presStyleIdx="1" presStyleCnt="3"/>
      <dgm:spPr/>
    </dgm:pt>
    <dgm:pt modelId="{3710B9C6-08B0-43AD-9EA9-58A3EAB5043C}" type="pres">
      <dgm:prSet presAssocID="{5DA7512B-E73E-4A1D-AC60-454E1743BF85}" presName="sp" presStyleCnt="0"/>
      <dgm:spPr/>
    </dgm:pt>
    <dgm:pt modelId="{338704EB-8A59-4933-B4B9-6934BE9AB307}" type="pres">
      <dgm:prSet presAssocID="{9495ADDE-E114-42C6-8815-4C68493E2092}" presName="arrowAndChildren" presStyleCnt="0"/>
      <dgm:spPr/>
    </dgm:pt>
    <dgm:pt modelId="{1A503715-96E9-4A38-A374-8C6EAE08DB32}" type="pres">
      <dgm:prSet presAssocID="{9495ADDE-E114-42C6-8815-4C68493E2092}" presName="parentTextArrow" presStyleLbl="node1" presStyleIdx="2" presStyleCnt="3"/>
      <dgm:spPr/>
    </dgm:pt>
  </dgm:ptLst>
  <dgm:cxnLst>
    <dgm:cxn modelId="{89C15406-AD52-4934-B017-59EC0347F525}" type="presOf" srcId="{A364FD42-3DE9-4A42-8907-D7A91C1AC5BA}" destId="{5729F2DC-9A27-4D64-9025-4558E7AE0B8D}" srcOrd="1" destOrd="0" presId="urn:microsoft.com/office/officeart/2005/8/layout/process4"/>
    <dgm:cxn modelId="{5E7B5B07-9435-45FA-8F2E-F285CB24561C}" type="presOf" srcId="{9918BCC9-616D-4802-94B7-3650D63E2AA9}" destId="{A8A01DBB-0C8E-4C7C-8F93-6BE5CD252615}" srcOrd="0" destOrd="0" presId="urn:microsoft.com/office/officeart/2005/8/layout/process4"/>
    <dgm:cxn modelId="{0DE14A0F-005D-4995-BDEA-DDBB28DEAB4A}" srcId="{A364FD42-3DE9-4A42-8907-D7A91C1AC5BA}" destId="{DB70DA4E-D714-44E4-A889-F876B6DBE056}" srcOrd="2" destOrd="0" parTransId="{440D9A19-0050-4ED9-91ED-D814003FF13B}" sibTransId="{9EB2B7E3-C433-4A96-8FDC-331B325244F7}"/>
    <dgm:cxn modelId="{BE23B929-DB1B-4D99-8293-24FE0E64BE93}" type="presOf" srcId="{AD5DBBBA-DD17-4ED8-8A4A-51751BD27C6B}" destId="{D3464268-C20A-49AA-9F5F-7EE36D4BB77E}" srcOrd="0" destOrd="0" presId="urn:microsoft.com/office/officeart/2005/8/layout/process4"/>
    <dgm:cxn modelId="{BADB9E42-4C89-4C08-A92A-2D4960D806DF}" srcId="{A364FD42-3DE9-4A42-8907-D7A91C1AC5BA}" destId="{E1A5AE0B-3C85-48F5-B057-D71DB89DF91F}" srcOrd="1" destOrd="0" parTransId="{56856FC6-BA60-4690-B70A-9B0553005EA1}" sibTransId="{FEC0D571-1119-4EFD-850E-256BF885F7C0}"/>
    <dgm:cxn modelId="{69345247-A2FF-444E-91CB-81199A205B20}" type="presOf" srcId="{26070530-BA2F-457D-AA65-DB87DB1988AF}" destId="{7E284825-E724-469B-AF0E-92A72BC1F419}" srcOrd="0" destOrd="0" presId="urn:microsoft.com/office/officeart/2005/8/layout/process4"/>
    <dgm:cxn modelId="{092E876F-8955-4513-9B7B-61A32315425F}" type="presOf" srcId="{A364FD42-3DE9-4A42-8907-D7A91C1AC5BA}" destId="{1E6F6794-A749-4765-9C78-9FCD2844DD6C}" srcOrd="0" destOrd="0" presId="urn:microsoft.com/office/officeart/2005/8/layout/process4"/>
    <dgm:cxn modelId="{0F96DF72-E957-47E7-8064-6347D8691DCF}" srcId="{9918BCC9-616D-4802-94B7-3650D63E2AA9}" destId="{9495ADDE-E114-42C6-8815-4C68493E2092}" srcOrd="0" destOrd="0" parTransId="{72D62C67-5A36-41DB-8607-0C77D8079407}" sibTransId="{5DA7512B-E73E-4A1D-AC60-454E1743BF85}"/>
    <dgm:cxn modelId="{0F9FB580-3A40-48A0-9AEC-B703C6260881}" type="presOf" srcId="{DB70DA4E-D714-44E4-A889-F876B6DBE056}" destId="{77C5FF50-CFAA-4958-920B-5B503FF32206}" srcOrd="0" destOrd="0" presId="urn:microsoft.com/office/officeart/2005/8/layout/process4"/>
    <dgm:cxn modelId="{6E63DC8C-FE36-4F40-AB6D-E5DFDF4B90C2}" type="presOf" srcId="{9495ADDE-E114-42C6-8815-4C68493E2092}" destId="{1A503715-96E9-4A38-A374-8C6EAE08DB32}" srcOrd="0" destOrd="0" presId="urn:microsoft.com/office/officeart/2005/8/layout/process4"/>
    <dgm:cxn modelId="{F3B61B9E-01A3-40DB-A303-AC2679A4ABFA}" srcId="{9918BCC9-616D-4802-94B7-3650D63E2AA9}" destId="{AD5DBBBA-DD17-4ED8-8A4A-51751BD27C6B}" srcOrd="1" destOrd="0" parTransId="{673F8748-9917-4095-B928-2DE3767F9286}" sibTransId="{593BC168-BF3B-47B2-B4D1-0349975ECCC6}"/>
    <dgm:cxn modelId="{88A02DD9-D9D8-4BF3-86BB-FB2BA43AC4A5}" srcId="{A364FD42-3DE9-4A42-8907-D7A91C1AC5BA}" destId="{26070530-BA2F-457D-AA65-DB87DB1988AF}" srcOrd="0" destOrd="0" parTransId="{76DDC5A9-2D34-4E24-81BE-03E3D1F7F322}" sibTransId="{F0FE6DF5-7D55-4550-8357-29CF3D8EB295}"/>
    <dgm:cxn modelId="{9D258BEC-626A-47D5-B301-541F4AC2AF20}" srcId="{9918BCC9-616D-4802-94B7-3650D63E2AA9}" destId="{A364FD42-3DE9-4A42-8907-D7A91C1AC5BA}" srcOrd="2" destOrd="0" parTransId="{B699720D-E872-4A95-8675-DEFC5BDAE7AA}" sibTransId="{A7CCD78B-B507-4787-A10B-52FBBA9F1AAE}"/>
    <dgm:cxn modelId="{32B286F1-365C-43D6-B5BE-9DB60D5C1265}" type="presOf" srcId="{E1A5AE0B-3C85-48F5-B057-D71DB89DF91F}" destId="{61A93861-3AFB-4BC1-A1F0-F380315A7FAE}" srcOrd="0" destOrd="0" presId="urn:microsoft.com/office/officeart/2005/8/layout/process4"/>
    <dgm:cxn modelId="{326DC08E-DF5A-4734-8238-BB76F53D1D4A}" type="presParOf" srcId="{A8A01DBB-0C8E-4C7C-8F93-6BE5CD252615}" destId="{46F82387-89D4-40AF-84CB-81B19F0FB590}" srcOrd="0" destOrd="0" presId="urn:microsoft.com/office/officeart/2005/8/layout/process4"/>
    <dgm:cxn modelId="{D9012DAA-4FDA-4469-89F2-3ACFCC41DE79}" type="presParOf" srcId="{46F82387-89D4-40AF-84CB-81B19F0FB590}" destId="{1E6F6794-A749-4765-9C78-9FCD2844DD6C}" srcOrd="0" destOrd="0" presId="urn:microsoft.com/office/officeart/2005/8/layout/process4"/>
    <dgm:cxn modelId="{7A738997-3676-40CC-B096-403C1D904849}" type="presParOf" srcId="{46F82387-89D4-40AF-84CB-81B19F0FB590}" destId="{5729F2DC-9A27-4D64-9025-4558E7AE0B8D}" srcOrd="1" destOrd="0" presId="urn:microsoft.com/office/officeart/2005/8/layout/process4"/>
    <dgm:cxn modelId="{B5970792-30FD-460B-8A03-A9A0016D73A9}" type="presParOf" srcId="{46F82387-89D4-40AF-84CB-81B19F0FB590}" destId="{DDAF94F4-8A5C-4A7C-9878-F5CB5CC63E35}" srcOrd="2" destOrd="0" presId="urn:microsoft.com/office/officeart/2005/8/layout/process4"/>
    <dgm:cxn modelId="{ADB2A009-B0F6-4005-B612-B5123EBB6287}" type="presParOf" srcId="{DDAF94F4-8A5C-4A7C-9878-F5CB5CC63E35}" destId="{7E284825-E724-469B-AF0E-92A72BC1F419}" srcOrd="0" destOrd="0" presId="urn:microsoft.com/office/officeart/2005/8/layout/process4"/>
    <dgm:cxn modelId="{B71438C0-8B83-4FF5-9484-9D25EFB5331A}" type="presParOf" srcId="{DDAF94F4-8A5C-4A7C-9878-F5CB5CC63E35}" destId="{61A93861-3AFB-4BC1-A1F0-F380315A7FAE}" srcOrd="1" destOrd="0" presId="urn:microsoft.com/office/officeart/2005/8/layout/process4"/>
    <dgm:cxn modelId="{615DCFCF-B9C1-4431-902D-67B399D070C0}" type="presParOf" srcId="{DDAF94F4-8A5C-4A7C-9878-F5CB5CC63E35}" destId="{77C5FF50-CFAA-4958-920B-5B503FF32206}" srcOrd="2" destOrd="0" presId="urn:microsoft.com/office/officeart/2005/8/layout/process4"/>
    <dgm:cxn modelId="{D81B655B-9BE3-47E4-8F71-37996B202FC4}" type="presParOf" srcId="{A8A01DBB-0C8E-4C7C-8F93-6BE5CD252615}" destId="{A1D7814D-2F89-4104-9F94-000AB2B37FFF}" srcOrd="1" destOrd="0" presId="urn:microsoft.com/office/officeart/2005/8/layout/process4"/>
    <dgm:cxn modelId="{CFCF55EC-39BC-4AD6-BB34-504D74C7D2DD}" type="presParOf" srcId="{A8A01DBB-0C8E-4C7C-8F93-6BE5CD252615}" destId="{45AC4741-0500-4639-A74D-2B45B3D65545}" srcOrd="2" destOrd="0" presId="urn:microsoft.com/office/officeart/2005/8/layout/process4"/>
    <dgm:cxn modelId="{F4249671-3AFD-44BC-BB6B-E0C86B9E7742}" type="presParOf" srcId="{45AC4741-0500-4639-A74D-2B45B3D65545}" destId="{D3464268-C20A-49AA-9F5F-7EE36D4BB77E}" srcOrd="0" destOrd="0" presId="urn:microsoft.com/office/officeart/2005/8/layout/process4"/>
    <dgm:cxn modelId="{3C23B5D3-F0F4-4B90-B329-7ABE50592D98}" type="presParOf" srcId="{A8A01DBB-0C8E-4C7C-8F93-6BE5CD252615}" destId="{3710B9C6-08B0-43AD-9EA9-58A3EAB5043C}" srcOrd="3" destOrd="0" presId="urn:microsoft.com/office/officeart/2005/8/layout/process4"/>
    <dgm:cxn modelId="{1FE42686-3FB2-4FC9-981B-150741145708}" type="presParOf" srcId="{A8A01DBB-0C8E-4C7C-8F93-6BE5CD252615}" destId="{338704EB-8A59-4933-B4B9-6934BE9AB307}" srcOrd="4" destOrd="0" presId="urn:microsoft.com/office/officeart/2005/8/layout/process4"/>
    <dgm:cxn modelId="{CE4EA285-F502-41FD-A68E-29800C303125}" type="presParOf" srcId="{338704EB-8A59-4933-B4B9-6934BE9AB307}" destId="{1A503715-96E9-4A38-A374-8C6EAE08DB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9F2DC-9A27-4D64-9025-4558E7AE0B8D}">
      <dsp:nvSpPr>
        <dsp:cNvPr id="0" name=""/>
        <dsp:cNvSpPr/>
      </dsp:nvSpPr>
      <dsp:spPr>
        <a:xfrm>
          <a:off x="0" y="3202981"/>
          <a:ext cx="6692748" cy="1051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Steps to follow a company</a:t>
          </a:r>
        </a:p>
      </dsp:txBody>
      <dsp:txXfrm>
        <a:off x="0" y="3202981"/>
        <a:ext cx="6692748" cy="567696"/>
      </dsp:txXfrm>
    </dsp:sp>
    <dsp:sp modelId="{7E284825-E724-469B-AF0E-92A72BC1F419}">
      <dsp:nvSpPr>
        <dsp:cNvPr id="0" name=""/>
        <dsp:cNvSpPr/>
      </dsp:nvSpPr>
      <dsp:spPr>
        <a:xfrm>
          <a:off x="3267" y="3749652"/>
          <a:ext cx="2228737" cy="4835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 a company in the search engine </a:t>
          </a:r>
        </a:p>
      </dsp:txBody>
      <dsp:txXfrm>
        <a:off x="3267" y="3749652"/>
        <a:ext cx="2228737" cy="483593"/>
      </dsp:txXfrm>
    </dsp:sp>
    <dsp:sp modelId="{61A93861-3AFB-4BC1-A1F0-F380315A7FAE}">
      <dsp:nvSpPr>
        <dsp:cNvPr id="0" name=""/>
        <dsp:cNvSpPr/>
      </dsp:nvSpPr>
      <dsp:spPr>
        <a:xfrm>
          <a:off x="2232005" y="3749652"/>
          <a:ext cx="2228737" cy="483593"/>
        </a:xfrm>
        <a:prstGeom prst="rect">
          <a:avLst/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Click on the company</a:t>
          </a:r>
        </a:p>
      </dsp:txBody>
      <dsp:txXfrm>
        <a:off x="2232005" y="3749652"/>
        <a:ext cx="2228737" cy="483593"/>
      </dsp:txXfrm>
    </dsp:sp>
    <dsp:sp modelId="{77C5FF50-CFAA-4958-920B-5B503FF32206}">
      <dsp:nvSpPr>
        <dsp:cNvPr id="0" name=""/>
        <dsp:cNvSpPr/>
      </dsp:nvSpPr>
      <dsp:spPr>
        <a:xfrm>
          <a:off x="4460742" y="3749652"/>
          <a:ext cx="2228737" cy="483593"/>
        </a:xfrm>
        <a:prstGeom prst="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Click Follow</a:t>
          </a:r>
        </a:p>
      </dsp:txBody>
      <dsp:txXfrm>
        <a:off x="4460742" y="3749652"/>
        <a:ext cx="2228737" cy="483593"/>
      </dsp:txXfrm>
    </dsp:sp>
    <dsp:sp modelId="{D3464268-C20A-49AA-9F5F-7EE36D4BB77E}">
      <dsp:nvSpPr>
        <dsp:cNvPr id="0" name=""/>
        <dsp:cNvSpPr/>
      </dsp:nvSpPr>
      <dsp:spPr>
        <a:xfrm rot="10800000">
          <a:off x="0" y="1601866"/>
          <a:ext cx="6692748" cy="1616884"/>
        </a:xfrm>
        <a:prstGeom prst="upArrowCallou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following the companies you are interested in you will receive all their posts on your newsfeed</a:t>
          </a:r>
        </a:p>
      </dsp:txBody>
      <dsp:txXfrm rot="10800000">
        <a:off x="0" y="1601866"/>
        <a:ext cx="6692748" cy="1050603"/>
      </dsp:txXfrm>
    </dsp:sp>
    <dsp:sp modelId="{1A503715-96E9-4A38-A374-8C6EAE08DB32}">
      <dsp:nvSpPr>
        <dsp:cNvPr id="0" name=""/>
        <dsp:cNvSpPr/>
      </dsp:nvSpPr>
      <dsp:spPr>
        <a:xfrm rot="10800000">
          <a:off x="0" y="752"/>
          <a:ext cx="6692748" cy="1616884"/>
        </a:xfrm>
        <a:prstGeom prst="upArrowCallou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Follow companies that you are interested in</a:t>
          </a:r>
        </a:p>
      </dsp:txBody>
      <dsp:txXfrm rot="10800000">
        <a:off x="0" y="752"/>
        <a:ext cx="6692748" cy="105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252-5481-4C70-B00C-D9BFC405E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Setting up your LinkedIn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DF47-B1D9-4411-B9AF-FE0391CB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/>
              <a:t>Brigham Young University – Idaho</a:t>
            </a:r>
          </a:p>
        </p:txBody>
      </p: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4712C-709B-4155-97CD-5DE8C1449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 r="1" b="24469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2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4FEE-B57E-495C-ACD2-E0FB2DAC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Writing an engaging summary </a:t>
            </a:r>
            <a:r>
              <a:rPr lang="en-US" dirty="0"/>
              <a:t>(structure)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0EFB-5C6B-4363-A3E6-37FA4CBF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2530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short paragraphs to keep the audience's attention</a:t>
            </a:r>
          </a:p>
          <a:p>
            <a:r>
              <a:rPr lang="en-US" dirty="0"/>
              <a:t>Write in the first person: “I”, “Me”, etc.</a:t>
            </a:r>
          </a:p>
          <a:p>
            <a:r>
              <a:rPr lang="en-US" dirty="0"/>
              <a:t>In your summary, you can add a </a:t>
            </a:r>
            <a:r>
              <a:rPr lang="en-US" b="1" u="sng" dirty="0"/>
              <a:t>specialties section</a:t>
            </a:r>
            <a:r>
              <a:rPr lang="en-US" dirty="0"/>
              <a:t>. This is where you can state your hard skills and/or technical skills</a:t>
            </a:r>
          </a:p>
          <a:p>
            <a:r>
              <a:rPr lang="en-US" dirty="0"/>
              <a:t>Add your email address, so professionals that are not connected with you can easily contact you</a:t>
            </a:r>
          </a:p>
          <a:p>
            <a:r>
              <a:rPr lang="en-US" dirty="0"/>
              <a:t>Add any URL’s that are hyperlinked (Portfolium) that demonstrates your work/ success. If it does not add value/ make you stand out it is not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0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205F-4174-42C1-BFB1-B96DACB0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5475"/>
            <a:ext cx="9905998" cy="75308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Engaging </a:t>
            </a:r>
            <a:r>
              <a:rPr lang="en-US" dirty="0"/>
              <a:t>Summary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4971-F21A-4CB2-A7AD-9D5E457F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557"/>
            <a:ext cx="9905999" cy="10633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You can approach the summary section in many ways depending on what you are wanting to get out of LinkedIn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C0EAF-6FEE-4297-89A9-CF0B9EE6C1F1}"/>
              </a:ext>
            </a:extLst>
          </p:cNvPr>
          <p:cNvSpPr txBox="1"/>
          <p:nvPr/>
        </p:nvSpPr>
        <p:spPr>
          <a:xfrm>
            <a:off x="1141413" y="3118757"/>
            <a:ext cx="4785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Share your personal philosophy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Highlight your accomplishments, skills, experiences, etc.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3EBD-EE41-44DF-A035-40176107E3C7}"/>
              </a:ext>
            </a:extLst>
          </p:cNvPr>
          <p:cNvSpPr txBox="1"/>
          <p:nvPr/>
        </p:nvSpPr>
        <p:spPr>
          <a:xfrm>
            <a:off x="6449786" y="3118757"/>
            <a:ext cx="5143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Demonstrate your leadership style or experiences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Share your values, goals, interests,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Demonstrate your knowledge of the field you are going into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61D1A-FF6F-4D93-BA34-E94353173E0F}"/>
              </a:ext>
            </a:extLst>
          </p:cNvPr>
          <p:cNvSpPr txBox="1"/>
          <p:nvPr/>
        </p:nvSpPr>
        <p:spPr>
          <a:xfrm>
            <a:off x="1881639" y="5493480"/>
            <a:ext cx="842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importantly, SHARE and DEMONSTRATE your passion for the field you are seeking!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98F-372B-4624-874B-7B8039AD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FA044-6A48-496A-8E07-A430AF011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1" b="9268"/>
          <a:stretch/>
        </p:blipFill>
        <p:spPr>
          <a:xfrm>
            <a:off x="6575562" y="209708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4929-D186-42E2-8194-7DDE98754259}"/>
              </a:ext>
            </a:extLst>
          </p:cNvPr>
          <p:cNvSpPr txBox="1"/>
          <p:nvPr/>
        </p:nvSpPr>
        <p:spPr>
          <a:xfrm>
            <a:off x="992777" y="2097088"/>
            <a:ext cx="5434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“Experience” section should include all your significant 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work experience click “Add profile section”, click “Background” and then click the plus sign “+” next to “Work Experience”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all the required information to add the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“Description” box copy and paste your bullet points from your resume to LinkedIn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CE930-039E-4E3B-9FD5-625F5B3408D7}"/>
              </a:ext>
            </a:extLst>
          </p:cNvPr>
          <p:cNvSpPr txBox="1"/>
          <p:nvPr/>
        </p:nvSpPr>
        <p:spPr>
          <a:xfrm>
            <a:off x="6575562" y="5525589"/>
            <a:ext cx="447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Your work experience on your LinkedIn account should match your resume </a:t>
            </a:r>
          </a:p>
        </p:txBody>
      </p:sp>
    </p:spTree>
    <p:extLst>
      <p:ext uri="{BB962C8B-B14F-4D97-AF65-F5344CB8AC3E}">
        <p14:creationId xmlns:p14="http://schemas.microsoft.com/office/powerpoint/2010/main" val="31456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1960C-6F93-4A5E-99D2-9E41CDFF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59" y="0"/>
            <a:ext cx="634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6671-E028-4CB4-985F-D2FB7B5B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Education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57F1-AE86-4611-BF04-4829D005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92401"/>
            <a:ext cx="3494597" cy="32638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4532-186C-46BE-A319-FE21DD10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List all your higher education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Do not list your high school unless you are a Freshman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To add education click “Add profile section”, click “Background” and then click the plus sign “+” next to Education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Complete all the required information to add education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School name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Degree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Time frame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0411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C1878-1BD2-4D05-B031-78895BDE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38" y="0"/>
            <a:ext cx="635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1E60-D67A-4348-8CE4-070598A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Licenses and certificates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69035-C08F-4D35-A6DC-E2E0092D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76" y="2249487"/>
            <a:ext cx="306866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2CE1-5810-4CE8-9F59-45465AAA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List any licenses and certificates you received that is relevant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To add licenses and certificates click “Add profile section”, click “Background” and then click the plus sign “+” next to Licenses and Certificates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Complete all the required information to add any licenses and/ or certificates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Name of license or certificate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Issuing Organization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Dates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If applicable credential ID and/or URL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5401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F1F3C-9588-4040-A4C4-8F5FF8E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380574"/>
            <a:ext cx="703995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98F-372B-4624-874B-7B8039AD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Volunteer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94929-D186-42E2-8194-7DDE98754259}"/>
              </a:ext>
            </a:extLst>
          </p:cNvPr>
          <p:cNvSpPr txBox="1"/>
          <p:nvPr/>
        </p:nvSpPr>
        <p:spPr>
          <a:xfrm>
            <a:off x="992777" y="2097088"/>
            <a:ext cx="54341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“Volunteer Experience” section should include all of your significant volunteer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volunteer experience click “Add profile section”, click “Background” and then click the plus sign “+” next to “Volunteer Experience”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all the required information to add volunteer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“Description” box copy and paste your bullet points from your resume to LinkedIn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CE930-039E-4E3B-9FD5-625F5B3408D7}"/>
              </a:ext>
            </a:extLst>
          </p:cNvPr>
          <p:cNvSpPr txBox="1"/>
          <p:nvPr/>
        </p:nvSpPr>
        <p:spPr>
          <a:xfrm>
            <a:off x="6575562" y="5525589"/>
            <a:ext cx="447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Your volunteer experience on your LinkedIn account should match your resume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F3691-E729-4786-B180-68FE6CF3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69" y="1333207"/>
            <a:ext cx="298174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41D39-8507-455D-BAA3-811001D5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31" y="0"/>
            <a:ext cx="649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DA7C0-F666-4343-9287-B945FF7B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0FCF-FFB4-4078-AF00-26CF8EF8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Required information for creating an account:</a:t>
            </a:r>
          </a:p>
          <a:p>
            <a:pPr algn="ctr"/>
            <a:r>
              <a:rPr lang="en-US" sz="2000" dirty="0"/>
              <a:t>First Name</a:t>
            </a:r>
          </a:p>
          <a:p>
            <a:pPr algn="ctr"/>
            <a:r>
              <a:rPr lang="en-US" sz="2000" dirty="0"/>
              <a:t>Last Name</a:t>
            </a:r>
          </a:p>
          <a:p>
            <a:pPr algn="ctr"/>
            <a:r>
              <a:rPr lang="en-US" sz="2000" dirty="0"/>
              <a:t>Email</a:t>
            </a:r>
          </a:p>
          <a:p>
            <a:pPr algn="ctr"/>
            <a:r>
              <a:rPr lang="en-US" sz="2000" dirty="0"/>
              <a:t>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F228-7352-4BE9-BA2E-F4D2E3149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" t="1369" r="-42" b="2252"/>
          <a:stretch/>
        </p:blipFill>
        <p:spPr>
          <a:xfrm>
            <a:off x="6477802" y="618518"/>
            <a:ext cx="469267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9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4007-3042-4A83-9187-B9C8E0CC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0DA6-6FE0-42EE-A12A-AF84C8D6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16130"/>
            <a:ext cx="3494597" cy="32163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9480-3656-4D6D-A816-A295D4F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List all the skills that you want professionals to know about</a:t>
            </a:r>
          </a:p>
          <a:p>
            <a:r>
              <a:rPr lang="en-US" dirty="0"/>
              <a:t>Keep in mind of skills that are applicable to the field you are going into</a:t>
            </a:r>
          </a:p>
          <a:p>
            <a:r>
              <a:rPr lang="en-US" dirty="0"/>
              <a:t>To add skills click “Add profile section”, click “Skills” and then click the plus sign “+” next to “Skills”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2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AFFBD-2608-4C67-B7EA-B0CE899E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595181"/>
            <a:ext cx="706853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19326D-7DFF-4A39-9C3E-9F766BF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79" y="58259"/>
            <a:ext cx="2833642" cy="1168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C680B-E214-4B74-9B45-7D9524F78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75691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BA7D659-7D9C-4729-BC1D-1423C8CA7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4" y="1453102"/>
            <a:ext cx="4037908" cy="12955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BBB592E-E936-4A9B-96E2-075657F69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137" y="2997655"/>
            <a:ext cx="4077146" cy="124794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74F7430-2957-4D3A-9445-A1C2732D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138" y="4534403"/>
            <a:ext cx="406985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9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D9BF-281D-4949-983D-D7A7994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B85F-8CBF-4DF3-9D51-264664AC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960"/>
            <a:ext cx="7362508" cy="4785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Include any organizations/ associations, societies and clubs you are involved in</a:t>
            </a:r>
          </a:p>
          <a:p>
            <a:r>
              <a:rPr lang="en-US" dirty="0"/>
              <a:t>There are a lot of organizations that relate to the field's students are studying</a:t>
            </a:r>
          </a:p>
          <a:p>
            <a:r>
              <a:rPr lang="en-US" dirty="0"/>
              <a:t>If you are not involved in any, you do not need to add anything in this section</a:t>
            </a:r>
          </a:p>
          <a:p>
            <a:r>
              <a:rPr lang="en-US" dirty="0"/>
              <a:t>To add organizations click “Add profile section”, click “Accomplishments” and then click the plus sign “+” next to “Organizations”</a:t>
            </a:r>
          </a:p>
          <a:p>
            <a:r>
              <a:rPr lang="en-US" dirty="0"/>
              <a:t>When completing the form to add an organization, in the description box use bullet points to demonstrate what you did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85375B-2FD2-436A-ACA4-511BB3BA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348" y="260731"/>
            <a:ext cx="2038635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EFE5E-CED7-45E4-8DAE-09AAC64E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9047"/>
            <a:ext cx="705901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A8EB-A75F-46FA-BF8D-33EF2497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Honors and awards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126F-08C5-481B-98AB-E2D6D865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where LinkedIn users share their honors and awards that they believe are relevant for other professionals to be aware of</a:t>
            </a:r>
          </a:p>
          <a:p>
            <a:r>
              <a:rPr lang="en-US" dirty="0"/>
              <a:t>If you do not have anything that falls under this category, you do not need to add anything</a:t>
            </a:r>
          </a:p>
          <a:p>
            <a:pPr marL="285750" indent="-285750"/>
            <a:r>
              <a:rPr lang="en-US" dirty="0"/>
              <a:t>To add Honors and Awards click “Add profile section”, click “Accomplishments” and then click the plus sign “+” next to “Honors &amp; Awards”</a:t>
            </a:r>
          </a:p>
          <a:p>
            <a:pPr marL="285750" indent="-285750"/>
            <a:r>
              <a:rPr lang="en-US" dirty="0"/>
              <a:t>Complete all the required information to add the Honor/ Award</a:t>
            </a:r>
          </a:p>
          <a:p>
            <a:pPr marL="742950" lvl="1" indent="-285750"/>
            <a:r>
              <a:rPr lang="en-US" dirty="0"/>
              <a:t>Title</a:t>
            </a:r>
          </a:p>
          <a:p>
            <a:pPr marL="742950" lvl="1" indent="-285750"/>
            <a:r>
              <a:rPr lang="en-US" dirty="0"/>
              <a:t>Associated with</a:t>
            </a:r>
          </a:p>
          <a:p>
            <a:pPr marL="742950" lvl="1" indent="-285750"/>
            <a:r>
              <a:rPr lang="en-US" dirty="0"/>
              <a:t>Issuer</a:t>
            </a:r>
          </a:p>
          <a:p>
            <a:pPr marL="742950" lvl="1" indent="-285750"/>
            <a:r>
              <a:rPr lang="en-US" dirty="0"/>
              <a:t>Date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170DE-5107-4F43-9EBF-96773173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75" y="5144895"/>
            <a:ext cx="294363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76BF8-C36D-4FAA-B5DD-5C48E4CA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471074"/>
            <a:ext cx="7039957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1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50B4-9FAA-4882-BC9C-2CFCE02F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Courses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9CBA40-67D6-46EF-8204-B613FE4F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2249486"/>
            <a:ext cx="6574220" cy="3989995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Add courses to your profile to demonstrate your knowledge</a:t>
            </a:r>
          </a:p>
          <a:p>
            <a:r>
              <a:rPr lang="en-US" sz="2900" dirty="0"/>
              <a:t>List the most important and relevant courses</a:t>
            </a:r>
          </a:p>
          <a:p>
            <a:r>
              <a:rPr lang="en-US" sz="2900" dirty="0"/>
              <a:t>This is a great section for undergraduates</a:t>
            </a:r>
          </a:p>
          <a:p>
            <a:pPr marL="285750" indent="-285750"/>
            <a:r>
              <a:rPr lang="en-US" sz="2900" dirty="0"/>
              <a:t>To add courses click “Add profile section”, click “Accomplishments” and then click the plus sign “+” next to “Courses”</a:t>
            </a:r>
          </a:p>
          <a:p>
            <a:pPr marL="285750" indent="-285750"/>
            <a:r>
              <a:rPr lang="en-US" sz="2900" dirty="0"/>
              <a:t>Complete all the required information to add a course</a:t>
            </a:r>
          </a:p>
          <a:p>
            <a:pPr marL="742950" lvl="1" indent="-285750"/>
            <a:r>
              <a:rPr lang="en-US" sz="2900" dirty="0"/>
              <a:t>Course name</a:t>
            </a:r>
          </a:p>
          <a:p>
            <a:pPr marL="742950" lvl="1" indent="-285750"/>
            <a:r>
              <a:rPr lang="en-US" sz="2900" dirty="0"/>
              <a:t>Course number</a:t>
            </a:r>
          </a:p>
          <a:p>
            <a:pPr marL="742950" lvl="1" indent="-285750"/>
            <a:r>
              <a:rPr lang="en-US" sz="2900" dirty="0"/>
              <a:t>Associated with what school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7FEA8B-9D5C-4B48-AD30-A3CCFD995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" r="-2" b="150"/>
          <a:stretch/>
        </p:blipFill>
        <p:spPr>
          <a:xfrm>
            <a:off x="7836635" y="1357803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75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DCEF3-5163-4C96-8A6A-04D1E5E1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476102"/>
            <a:ext cx="706853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2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AED0-1F0D-47CD-83FC-969FB16B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04E1-73F0-43AC-A171-A5A93F3E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74288" cy="3541714"/>
          </a:xfrm>
        </p:spPr>
        <p:txBody>
          <a:bodyPr>
            <a:normAutofit/>
          </a:bodyPr>
          <a:lstStyle/>
          <a:p>
            <a:r>
              <a:rPr lang="en-US" dirty="0"/>
              <a:t>Recommendations validate who you are</a:t>
            </a:r>
          </a:p>
          <a:p>
            <a:r>
              <a:rPr lang="en-US" dirty="0"/>
              <a:t>Ask your co-workers, bosses, managers, friends, classmates, etc. to write you a recommendation</a:t>
            </a:r>
          </a:p>
          <a:p>
            <a:r>
              <a:rPr lang="en-US" b="1" dirty="0"/>
              <a:t>Recommendations from managers and bosses have a greater impact than a recommendation from a friend</a:t>
            </a:r>
          </a:p>
          <a:p>
            <a:r>
              <a:rPr lang="en-US" dirty="0"/>
              <a:t>It is advised that you have a recommendation for each position you have listed on your LinkedIn profile</a:t>
            </a:r>
          </a:p>
        </p:txBody>
      </p:sp>
    </p:spTree>
    <p:extLst>
      <p:ext uri="{BB962C8B-B14F-4D97-AF65-F5344CB8AC3E}">
        <p14:creationId xmlns:p14="http://schemas.microsoft.com/office/powerpoint/2010/main" val="27624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E4F-D0B5-43D9-9814-63027998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your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B28-DB1E-4F12-9901-B3C0FA2B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28619" cy="38866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viewing your profile (on the right side of your name) it lists your job, school, contact info and number of connections click on the pencil.</a:t>
            </a:r>
          </a:p>
          <a:p>
            <a:r>
              <a:rPr lang="en-US" dirty="0"/>
              <a:t>The pencil takes you to a popup called “Edit Intro” this is where you can edit your profile information.</a:t>
            </a:r>
          </a:p>
          <a:p>
            <a:r>
              <a:rPr lang="en-US" dirty="0"/>
              <a:t>Once you are on the “Edit Intro” popup, click on the pencil near the profile picture to edit the profile picture and the same thing for the background picture.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DD6D9E-2B5F-4656-BC91-993F5DC5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57" y="1774946"/>
            <a:ext cx="2679543" cy="2472587"/>
          </a:xfrm>
          <a:prstGeom prst="rect">
            <a:avLst/>
          </a:prstGeom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A31C06A-8BF9-4B9C-9958-26B788BA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63" y="4360244"/>
            <a:ext cx="3709737" cy="1597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6DBFA-C435-4E05-BB5B-0FE9D8F3DA74}"/>
              </a:ext>
            </a:extLst>
          </p:cNvPr>
          <p:cNvSpPr txBox="1"/>
          <p:nvPr/>
        </p:nvSpPr>
        <p:spPr>
          <a:xfrm>
            <a:off x="2372118" y="6239482"/>
            <a:ext cx="71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(Details on profile pictures and background pictures are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22682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41B6-1A54-40DF-9B76-A1416FEA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7" y="618518"/>
            <a:ext cx="5020826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Requesting Recommendations from 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4BEA-C6E5-467B-8DDB-39F4F16D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249486"/>
            <a:ext cx="5533175" cy="398999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To request a recommendation from your profile page follow the steps listed below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To request a recommendation click “Add profile section”, click “Additional Information” and then click the plus sign “+” next to “Request a Recommendation”</a:t>
            </a:r>
          </a:p>
          <a:p>
            <a:pPr marL="285750" indent="-285750">
              <a:lnSpc>
                <a:spcPct val="110000"/>
              </a:lnSpc>
            </a:pPr>
            <a:r>
              <a:rPr lang="en-US" sz="2000" dirty="0"/>
              <a:t>Complete all the required information to request a recommendation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Name of the person you want to ask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Relationship with individual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Position you were working at the time of relationship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Write a personalized message asking for the recommendation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9CDCC-33EB-4F3D-863D-30C57752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42" y="399000"/>
            <a:ext cx="2561964" cy="28014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C4DCF-85B5-43FA-B144-E3699637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152" y="4067640"/>
            <a:ext cx="2981933" cy="16997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DB4A6-F8F2-4C49-BEFF-FDDCECA5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22" y="4091907"/>
            <a:ext cx="2896410" cy="160026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1C25BA-4AA8-4F98-A38C-F48D10C11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568" y="1211855"/>
            <a:ext cx="2986517" cy="11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9F3B-220A-43DF-A1A7-686E86D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sz="2300" dirty="0"/>
              <a:t>Requesting recommendations when viewing other profile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1E85-E600-445A-80D0-C0571E73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010" y="1129710"/>
            <a:ext cx="7034485" cy="34571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You can request a recommendation for yourself or write a recommendation for another person while reviewing an individual's profile page</a:t>
            </a:r>
          </a:p>
          <a:p>
            <a:r>
              <a:rPr lang="en-US" sz="2200" dirty="0"/>
              <a:t>When reviewing an individual’s profile page scroll to the bottom where it states “Recommendations”:</a:t>
            </a:r>
          </a:p>
          <a:p>
            <a:pPr lvl="1"/>
            <a:r>
              <a:rPr lang="en-US" sz="2200" dirty="0"/>
              <a:t>Click “Ask for a recommendation”</a:t>
            </a:r>
          </a:p>
          <a:p>
            <a:pPr marL="1371600" lvl="3" indent="0">
              <a:buNone/>
            </a:pPr>
            <a:r>
              <a:rPr lang="en-US" sz="1800" dirty="0"/>
              <a:t>          OR</a:t>
            </a:r>
          </a:p>
          <a:p>
            <a:pPr lvl="1"/>
            <a:r>
              <a:rPr lang="en-US" sz="2200" dirty="0"/>
              <a:t>Click “Recommend ____”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86287E-ACAD-404F-875B-4E6484A5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62" y="5098002"/>
            <a:ext cx="7757316" cy="10278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682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FE9C-1698-48D6-9303-417FEA03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01" y="197894"/>
            <a:ext cx="5387403" cy="945106"/>
          </a:xfrm>
        </p:spPr>
        <p:txBody>
          <a:bodyPr/>
          <a:lstStyle/>
          <a:p>
            <a:r>
              <a:rPr lang="en-US" dirty="0"/>
              <a:t>Connecting with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9588-AE96-4909-8BB3-CDE966E8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47" y="1509689"/>
            <a:ext cx="6578189" cy="5517106"/>
          </a:xfrm>
        </p:spPr>
        <p:txBody>
          <a:bodyPr>
            <a:normAutofit/>
          </a:bodyPr>
          <a:lstStyle/>
          <a:p>
            <a:r>
              <a:rPr lang="en-US" dirty="0"/>
              <a:t>Once you have your profile set up, start connecting with your peers/ other students</a:t>
            </a:r>
          </a:p>
          <a:p>
            <a:r>
              <a:rPr lang="en-US" dirty="0"/>
              <a:t>To connect with other students</a:t>
            </a:r>
          </a:p>
          <a:p>
            <a:pPr lvl="1"/>
            <a:r>
              <a:rPr lang="en-US" dirty="0"/>
              <a:t>Click the search box and hit “Enter” on your keyboard</a:t>
            </a:r>
          </a:p>
          <a:p>
            <a:pPr lvl="1"/>
            <a:r>
              <a:rPr lang="en-US" dirty="0"/>
              <a:t>On the top right click “All Filters”</a:t>
            </a:r>
          </a:p>
          <a:p>
            <a:pPr lvl="1"/>
            <a:r>
              <a:rPr lang="en-US" dirty="0"/>
              <a:t>Scroll down to the “Schools” section and click “Brigham Young University – Idaho”</a:t>
            </a:r>
          </a:p>
          <a:p>
            <a:pPr lvl="1"/>
            <a:r>
              <a:rPr lang="en-US" dirty="0"/>
              <a:t>Click “Apply”</a:t>
            </a:r>
          </a:p>
          <a:p>
            <a:pPr lvl="1"/>
            <a:r>
              <a:rPr lang="en-US" dirty="0"/>
              <a:t>A list of individuals that attend BYU-Idaho will show up in the results. If they are just students click “Connect” and “Send Now”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CF5FA9B-9309-40E6-83DE-4215CB0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535" y="1041120"/>
            <a:ext cx="3219899" cy="35247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D6B2A-9B3B-461A-BF45-77F9D03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628" y="1541231"/>
            <a:ext cx="3621630" cy="7622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27DA03-5F95-433F-AFBA-A2126D65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141" y="2451136"/>
            <a:ext cx="2600688" cy="22863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DA405-4716-422A-BA0B-99A7CCC3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981" y="4916635"/>
            <a:ext cx="4465008" cy="17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9F07-57A6-40F3-A672-D8F5E862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Connecting with professionals</a:t>
            </a:r>
          </a:p>
        </p:txBody>
      </p:sp>
      <p:sp>
        <p:nvSpPr>
          <p:cNvPr id="11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39B33-61FA-4B16-8220-F9E31415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1" y="1147146"/>
            <a:ext cx="4290380" cy="229535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7A60F-001A-4476-9BE6-7D942B51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60" y="3687825"/>
            <a:ext cx="5094837" cy="20120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0DF8-A188-4ECA-8158-194804FC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248" y="2249487"/>
            <a:ext cx="5073403" cy="39899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Once you have 500+ connections start connecting with professionals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With 500 + connections it shows that you are actively using LinkedIn and you will be bumped up in search results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When connecting with a professional (not a student, co-worker, etc.) </a:t>
            </a:r>
            <a:r>
              <a:rPr lang="en-US" sz="2200" b="1" dirty="0"/>
              <a:t>add a note </a:t>
            </a:r>
            <a:r>
              <a:rPr lang="en-US" sz="2200" dirty="0"/>
              <a:t>(message) </a:t>
            </a:r>
            <a:r>
              <a:rPr lang="en-US" sz="2200" b="1" dirty="0"/>
              <a:t>when connecting with them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It is LinkedIn etiquette to send a note when connecting with an individual that is not a peer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52582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EBDF-2923-4FE3-B7C5-64D5111D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“Note” example when asking to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6E8A-6437-4ABD-BB6F-9A0BFC60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 is an example of how to leave a note with a professional. Keep in mind, there are many of ways to write a note. You are not limited to this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     “Hello Jake,</a:t>
            </a:r>
          </a:p>
          <a:p>
            <a:pPr marL="457200" lvl="1" indent="0">
              <a:buNone/>
            </a:pPr>
            <a:r>
              <a:rPr lang="en-US" sz="2200" dirty="0"/>
              <a:t>My name is John Doe and I am currently attending Brigham Young University – Idaho majoring in Business Supply Chain. I noticed that you are a Supply Chain Manager at ABC Fake Company. Would you like to connect?</a:t>
            </a:r>
          </a:p>
          <a:p>
            <a:pPr marL="457200" lvl="1" indent="0">
              <a:buNone/>
            </a:pPr>
            <a:r>
              <a:rPr lang="en-US" sz="2200" dirty="0"/>
              <a:t>Have a great day,</a:t>
            </a:r>
          </a:p>
          <a:p>
            <a:pPr marL="457200" lvl="1" indent="0">
              <a:buNone/>
            </a:pPr>
            <a:r>
              <a:rPr lang="en-US" sz="2200" dirty="0"/>
              <a:t>-John Doe”</a:t>
            </a:r>
          </a:p>
        </p:txBody>
      </p:sp>
    </p:spTree>
    <p:extLst>
      <p:ext uri="{BB962C8B-B14F-4D97-AF65-F5344CB8AC3E}">
        <p14:creationId xmlns:p14="http://schemas.microsoft.com/office/powerpoint/2010/main" val="219492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31A8-0277-4C05-87E5-046A9D9A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a note when a professional connects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3E8B-121D-487E-9C8F-29EB2C95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complete your profile and start connecting with people, you will not always be the person initiating a connection </a:t>
            </a:r>
          </a:p>
          <a:p>
            <a:r>
              <a:rPr lang="en-US" dirty="0"/>
              <a:t>It is true! Professionals will ask to connect with you!</a:t>
            </a:r>
          </a:p>
          <a:p>
            <a:r>
              <a:rPr lang="en-US" dirty="0"/>
              <a:t>When a professional asks to connect with you and if you are interested, accept their request. Don’t just accept it and leave it at that… </a:t>
            </a:r>
            <a:r>
              <a:rPr lang="en-US" b="1" dirty="0"/>
              <a:t>WRITE THEM A MESSAGE!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499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6C45-83C2-4749-97D2-F49FA315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message after accepting a professional's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5177-1BE8-4EC0-B825-256DAC1F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386645" cy="461889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Here are examples of how to write a message after accepting a professional’s request. Again, there are many of ways to write this message and you are not limited to this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EXAMPLE 1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“Hello Robert,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 just wanted to thank you for connecting with me. I noticed that you recently started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working for ABC Fake Company in their Human Resources Department. If you have some time,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 would love to ask you some questions about your new role.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Have a great day,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/>
              <a:t>Harry Hatter”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EXAMPLE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“</a:t>
            </a:r>
            <a:r>
              <a:rPr lang="en-US" sz="1800" dirty="0"/>
              <a:t>Hello Victor,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Thank you for connecting with me! I noticed on your profile that you know ASL. I also know ASL, how did you learn the language?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-Jeri Jones”</a:t>
            </a:r>
          </a:p>
        </p:txBody>
      </p:sp>
    </p:spTree>
    <p:extLst>
      <p:ext uri="{BB962C8B-B14F-4D97-AF65-F5344CB8AC3E}">
        <p14:creationId xmlns:p14="http://schemas.microsoft.com/office/powerpoint/2010/main" val="2919554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F1EB-2603-48B0-BC9F-BD7DB520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280160"/>
          </a:xfrm>
        </p:spPr>
        <p:txBody>
          <a:bodyPr/>
          <a:lstStyle/>
          <a:p>
            <a:pPr algn="ctr"/>
            <a:r>
              <a:rPr lang="en-US" dirty="0"/>
              <a:t>Expanding your </a:t>
            </a:r>
            <a:r>
              <a:rPr lang="en-US" dirty="0" err="1"/>
              <a:t>linkedin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BA9D-BAA9-46FC-8CD2-8BE807D6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584960"/>
            <a:ext cx="6813592" cy="4023360"/>
          </a:xfrm>
        </p:spPr>
        <p:txBody>
          <a:bodyPr>
            <a:normAutofit/>
          </a:bodyPr>
          <a:lstStyle/>
          <a:p>
            <a:r>
              <a:rPr lang="en-US" sz="2000" dirty="0"/>
              <a:t>There are a few ways to expand your network:</a:t>
            </a:r>
          </a:p>
          <a:p>
            <a:pPr lvl="1"/>
            <a:r>
              <a:rPr lang="en-US" dirty="0"/>
              <a:t>Connect with BYU-Idaho’s super connectors</a:t>
            </a:r>
          </a:p>
          <a:p>
            <a:pPr lvl="2"/>
            <a:r>
              <a:rPr lang="en-US" sz="2000" dirty="0"/>
              <a:t>To find the super connectors go to BYU-Idaho’s homepage and search “LinkedIn Super Connectors”</a:t>
            </a:r>
          </a:p>
          <a:p>
            <a:pPr lvl="2"/>
            <a:r>
              <a:rPr lang="en-US" sz="2000" dirty="0"/>
              <a:t>Click on the first option “LinkedIn Super Connectors”</a:t>
            </a:r>
          </a:p>
          <a:p>
            <a:pPr lvl="2"/>
            <a:r>
              <a:rPr lang="en-US" sz="2000" dirty="0"/>
              <a:t>Review the webpage and find the super connectors you want to connect with then go to LinkedIn and connect with them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BD027-51C7-4D13-829B-6C3A0192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10" y="4968240"/>
            <a:ext cx="7531600" cy="12801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8526D-4661-438E-857F-551348A3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34" y="2750393"/>
            <a:ext cx="3600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2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FA0-FEF7-4D02-8AA2-87A863D5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Expanding your </a:t>
            </a:r>
            <a:r>
              <a:rPr lang="en-US" dirty="0" err="1"/>
              <a:t>linkedin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70A1-34FA-4711-A35D-AD33EA8F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62588" cy="3541714"/>
          </a:xfrm>
        </p:spPr>
        <p:txBody>
          <a:bodyPr/>
          <a:lstStyle/>
          <a:p>
            <a:r>
              <a:rPr lang="en-US" dirty="0"/>
              <a:t>Follow associations and groups that are relevant to the field you are going into</a:t>
            </a:r>
          </a:p>
          <a:p>
            <a:pPr lvl="1"/>
            <a:r>
              <a:rPr lang="en-US" dirty="0"/>
              <a:t>Research associations/ organizations on your own</a:t>
            </a:r>
          </a:p>
          <a:p>
            <a:pPr lvl="1"/>
            <a:r>
              <a:rPr lang="en-US" dirty="0"/>
              <a:t>If you are familiar with any, search for them on LinkedIn and follow them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1EC4BD-403E-4481-A485-2E46BA71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56" y="3287633"/>
            <a:ext cx="3979003" cy="2738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6488B-F0CC-4C1F-8F18-ECCA001A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56" y="2488554"/>
            <a:ext cx="3979003" cy="5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8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7DEA-9791-4A41-AB01-5CFC3FC9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1305"/>
          </a:xfrm>
        </p:spPr>
        <p:txBody>
          <a:bodyPr/>
          <a:lstStyle/>
          <a:p>
            <a:pPr algn="ctr"/>
            <a:r>
              <a:rPr lang="en-US"/>
              <a:t>Searching alumni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52B7-B165-4B05-8A4B-2E1400641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78" y="1814656"/>
            <a:ext cx="6705416" cy="5124893"/>
          </a:xfrm>
        </p:spPr>
        <p:txBody>
          <a:bodyPr>
            <a:normAutofit/>
          </a:bodyPr>
          <a:lstStyle/>
          <a:p>
            <a:r>
              <a:rPr lang="en-US" dirty="0"/>
              <a:t>There are so many alumni from BYU-Idaho that want to help current students find jobs and internships</a:t>
            </a:r>
          </a:p>
          <a:p>
            <a:r>
              <a:rPr lang="en-US" dirty="0"/>
              <a:t>To find alumni on LinkedIn:</a:t>
            </a:r>
          </a:p>
          <a:p>
            <a:pPr lvl="1"/>
            <a:r>
              <a:rPr lang="en-US" sz="2400" dirty="0"/>
              <a:t>Search “Brigham Young University – Idaho”</a:t>
            </a:r>
          </a:p>
          <a:p>
            <a:pPr lvl="1"/>
            <a:r>
              <a:rPr lang="en-US" sz="2400" dirty="0"/>
              <a:t>Click on “Alumni”</a:t>
            </a:r>
          </a:p>
          <a:p>
            <a:pPr lvl="1"/>
            <a:r>
              <a:rPr lang="en-US" sz="2400" dirty="0"/>
              <a:t>When reviewing the alumni, you can search by location,  where they work,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7417-57E1-4238-9EA4-1C2017EB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94" y="3338173"/>
            <a:ext cx="4900400" cy="2540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99E76-99AA-460E-98DA-B02FCD8A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48" y="1814656"/>
            <a:ext cx="350568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9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31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2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3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4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5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6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7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8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9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0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1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2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3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4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5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6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7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8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9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0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1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2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3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4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5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6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7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21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2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3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4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5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6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7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8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9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0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EAB6E-DDD1-49FD-B18A-5DDFEB6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Upload a Profile Picture</a:t>
            </a:r>
            <a:endParaRPr lang="en-US"/>
          </a:p>
        </p:txBody>
      </p:sp>
      <p:sp>
        <p:nvSpPr>
          <p:cNvPr id="459" name="Round Diagonal Corner Rectangle 8">
            <a:extLst>
              <a:ext uri="{FF2B5EF4-FFF2-40B4-BE49-F238E27FC236}">
                <a16:creationId xmlns:a16="http://schemas.microsoft.com/office/drawing/2014/main" id="{596B615F-9003-4FEF-9075-A559D92D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2497720"/>
            <a:ext cx="4655075" cy="3047892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B44002-0EB5-4BEE-B568-F9B9BDF960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5" r="11110" b="-2"/>
          <a:stretch/>
        </p:blipFill>
        <p:spPr>
          <a:xfrm>
            <a:off x="3610929" y="2819452"/>
            <a:ext cx="2088926" cy="26034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59E29B-2C49-40B7-9DFE-C237212BB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8532" r="20288" b="1"/>
          <a:stretch/>
        </p:blipFill>
        <p:spPr>
          <a:xfrm>
            <a:off x="1338517" y="2580860"/>
            <a:ext cx="2236155" cy="2754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CC08-1BF9-43FE-BE82-47ACAEF2B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4479" y="2249487"/>
            <a:ext cx="4844521" cy="416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To edit or change your profile picture, click on the space where your profile picture will be located and click “Change Photo”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Go to the Alumni Office to get a professional picture taken for free!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Dress professionally </a:t>
            </a:r>
          </a:p>
          <a:p>
            <a:pPr>
              <a:lnSpc>
                <a:spcPct val="110000"/>
              </a:lnSpc>
            </a:pPr>
            <a:r>
              <a:rPr lang="en-US" sz="2000" u="sng" dirty="0"/>
              <a:t>Do not use: </a:t>
            </a:r>
            <a:r>
              <a:rPr lang="en-US" sz="2000" dirty="0"/>
              <a:t>wedding pictures, family pictures, selfies, etc.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Your face should take up 50% of the space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IT PROFESSIONAL</a:t>
            </a:r>
          </a:p>
        </p:txBody>
      </p:sp>
    </p:spTree>
    <p:extLst>
      <p:ext uri="{BB962C8B-B14F-4D97-AF65-F5344CB8AC3E}">
        <p14:creationId xmlns:p14="http://schemas.microsoft.com/office/powerpoint/2010/main" val="952581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E41C-8C4D-48D7-B3FD-98737E4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D145-ECF6-4288-B649-D1ED027F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193088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the top of the LinkedIn webpage, click on the icon that looks like a briefcase. </a:t>
            </a:r>
          </a:p>
          <a:p>
            <a:r>
              <a:rPr lang="en-US" dirty="0"/>
              <a:t>Search the position or general role you are looking for and the location</a:t>
            </a:r>
          </a:p>
          <a:p>
            <a:r>
              <a:rPr lang="en-US" dirty="0"/>
              <a:t>Users can do can advanced search;</a:t>
            </a:r>
          </a:p>
          <a:p>
            <a:pPr lvl="1"/>
            <a:r>
              <a:rPr lang="en-US" dirty="0"/>
              <a:t>Date Posted: change how old the post can be</a:t>
            </a:r>
          </a:p>
          <a:p>
            <a:pPr lvl="1"/>
            <a:r>
              <a:rPr lang="en-US" dirty="0"/>
              <a:t>LinkedIn Features: can click “Easy Apply”, “In Your Network”, or “Under 10 Applicants”</a:t>
            </a:r>
          </a:p>
          <a:p>
            <a:pPr lvl="1"/>
            <a:r>
              <a:rPr lang="en-US" dirty="0"/>
              <a:t>Company: search by specific companies</a:t>
            </a:r>
          </a:p>
          <a:p>
            <a:pPr lvl="1"/>
            <a:r>
              <a:rPr lang="en-US" dirty="0"/>
              <a:t>Experience Level: filter by “Internships”, “Entry level”, etc.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E111CF-5365-4B2B-8E67-16A4DEBC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41" y="5744182"/>
            <a:ext cx="7259063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2EC99-FC3A-4184-B897-554DCEFF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69" y="1385536"/>
            <a:ext cx="6349735" cy="7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65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73B6-A5C8-4F14-93CA-2B0A459B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205C-56C5-4663-B1AB-F1AF450E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431088" cy="1478570"/>
          </a:xfrm>
        </p:spPr>
        <p:txBody>
          <a:bodyPr/>
          <a:lstStyle/>
          <a:p>
            <a:r>
              <a:rPr lang="en-US" dirty="0"/>
              <a:t>When searching for a job there are two ways to apply:</a:t>
            </a:r>
          </a:p>
          <a:p>
            <a:pPr lvl="1"/>
            <a:r>
              <a:rPr lang="en-US" dirty="0"/>
              <a:t>Apply through LinkedIn “Easy Apply”</a:t>
            </a:r>
          </a:p>
          <a:p>
            <a:pPr lvl="1"/>
            <a:r>
              <a:rPr lang="en-US" dirty="0"/>
              <a:t>Apply through the company's website “Apply”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69F0F-87AC-47C4-A2E3-86497597C591}"/>
              </a:ext>
            </a:extLst>
          </p:cNvPr>
          <p:cNvSpPr txBox="1"/>
          <p:nvPr/>
        </p:nvSpPr>
        <p:spPr>
          <a:xfrm>
            <a:off x="1141413" y="3943350"/>
            <a:ext cx="687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you find a job positing you are interested in, the apply button will inform you if you apply through LinkedIn or on the company website.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9267A5-4CC4-431A-A6D7-26B1075F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97" y="5148943"/>
            <a:ext cx="1306264" cy="686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04EF9-9812-4BA7-8755-D004E733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34" y="5138456"/>
            <a:ext cx="2006261" cy="702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53823-381B-494A-8158-198291C0483F}"/>
              </a:ext>
            </a:extLst>
          </p:cNvPr>
          <p:cNvSpPr txBox="1"/>
          <p:nvPr/>
        </p:nvSpPr>
        <p:spPr>
          <a:xfrm>
            <a:off x="1222893" y="5916316"/>
            <a:ext cx="18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through company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0BA1C-545A-4D77-A067-E37AF802F8A3}"/>
              </a:ext>
            </a:extLst>
          </p:cNvPr>
          <p:cNvSpPr txBox="1"/>
          <p:nvPr/>
        </p:nvSpPr>
        <p:spPr>
          <a:xfrm>
            <a:off x="3764709" y="6054815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through LinkedIn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21E6-3A52-493A-AC30-5937BE0DA7E1}"/>
              </a:ext>
            </a:extLst>
          </p:cNvPr>
          <p:cNvSpPr txBox="1"/>
          <p:nvPr/>
        </p:nvSpPr>
        <p:spPr>
          <a:xfrm>
            <a:off x="8572501" y="2212974"/>
            <a:ext cx="2881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</a:t>
            </a:r>
          </a:p>
          <a:p>
            <a:r>
              <a:rPr lang="en-US" dirty="0"/>
              <a:t>If you apply for a job using the “Easy Apply” feature, also go to the company's website and apply through their application process. </a:t>
            </a:r>
          </a:p>
          <a:p>
            <a:r>
              <a:rPr lang="en-US" dirty="0"/>
              <a:t>Since the “Easy Apply” is so easy and convenient you will come off as more interested in the job if you apply through LinkedIn and on their webpage.</a:t>
            </a:r>
          </a:p>
        </p:txBody>
      </p:sp>
    </p:spTree>
    <p:extLst>
      <p:ext uri="{BB962C8B-B14F-4D97-AF65-F5344CB8AC3E}">
        <p14:creationId xmlns:p14="http://schemas.microsoft.com/office/powerpoint/2010/main" val="34815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DCF4-8617-44B7-BD32-6219B94B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Upload a background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1E6E-838A-40EE-A22E-CDAC51AF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Don’t keep the default background picture. By uploading your own, it shows you put more effort into your account</a:t>
            </a:r>
          </a:p>
          <a:p>
            <a:r>
              <a:rPr lang="en-US" dirty="0"/>
              <a:t>Your background should relate to the field you are interested in</a:t>
            </a:r>
          </a:p>
          <a:p>
            <a:r>
              <a:rPr lang="en-US" dirty="0"/>
              <a:t>When searching for a picture do the following: Google Images &gt; “Settings” &gt; “Advanced search” &gt; change the usage rights (more info on next slide)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343D3-6A9D-4990-8AF7-350B71A5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4261006"/>
            <a:ext cx="6713792" cy="23162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73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D31A-E62E-4323-98B2-63814803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Use copyright-free background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F308-6803-463B-AC42-8F87F481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0358"/>
            <a:ext cx="3707314" cy="4981074"/>
          </a:xfrm>
        </p:spPr>
        <p:txBody>
          <a:bodyPr>
            <a:normAutofit/>
          </a:bodyPr>
          <a:lstStyle/>
          <a:p>
            <a:r>
              <a:rPr lang="en-US" dirty="0"/>
              <a:t>You can use your own picture for your background picture (even a picture of you in action in your profession)</a:t>
            </a:r>
          </a:p>
          <a:p>
            <a:r>
              <a:rPr lang="en-US" dirty="0"/>
              <a:t>If you do not have a picture you have taken, please follow these steps for copyright reasons.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EC66C-D6AE-4210-AB56-C7A090E4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85" y="1832050"/>
            <a:ext cx="6801799" cy="104789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D9E496-2031-4231-892F-4A425CB3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40" y="2986025"/>
            <a:ext cx="5572903" cy="8859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05D5A5-D0A4-427E-878F-BD180AF2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949" y="3958413"/>
            <a:ext cx="1581371" cy="1848108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7A72EB-0620-455D-9AC3-B6C12FC63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26" y="5892960"/>
            <a:ext cx="67351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92E7-07A3-45B4-B999-2557236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608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E23F-0DB5-4F04-8724-65640159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2126"/>
            <a:ext cx="10108113" cy="3541714"/>
          </a:xfrm>
        </p:spPr>
        <p:txBody>
          <a:bodyPr>
            <a:normAutofit/>
          </a:bodyPr>
          <a:lstStyle/>
          <a:p>
            <a:r>
              <a:rPr lang="en-US" dirty="0"/>
              <a:t>Edit your URL by removing the random numbers and letters at the end of the URL</a:t>
            </a:r>
          </a:p>
          <a:p>
            <a:r>
              <a:rPr lang="en-US" dirty="0"/>
              <a:t>By customizing your URL it makes it look more professional when sharing it </a:t>
            </a:r>
          </a:p>
          <a:p>
            <a:pPr lvl="1"/>
            <a:r>
              <a:rPr lang="en-US" dirty="0"/>
              <a:t>(Ex. on a resume)</a:t>
            </a:r>
          </a:p>
          <a:p>
            <a:r>
              <a:rPr lang="en-US" dirty="0"/>
              <a:t>When LinkedIn users edit their URL it shows that they put more effort into their appearance on LinkedIn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C64B4-F550-46B5-BCE4-7DC88B94215D}"/>
              </a:ext>
            </a:extLst>
          </p:cNvPr>
          <p:cNvSpPr txBox="1"/>
          <p:nvPr/>
        </p:nvSpPr>
        <p:spPr>
          <a:xfrm>
            <a:off x="3966444" y="4962708"/>
            <a:ext cx="505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b="1" dirty="0"/>
              <a:t>               www.linkedin.com/in/yourname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E7DA1-2A97-4E42-83DF-1B6B0C9AA838}"/>
              </a:ext>
            </a:extLst>
          </p:cNvPr>
          <p:cNvSpPr txBox="1"/>
          <p:nvPr/>
        </p:nvSpPr>
        <p:spPr>
          <a:xfrm>
            <a:off x="3712194" y="5744282"/>
            <a:ext cx="53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URL you produce is already in use try putting an underscore between your 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24360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44CE-2ADE-4AA9-AF63-08A75146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en-US" dirty="0"/>
              <a:t>Editing your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0846-1865-4500-8EA3-DF3F1EF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r>
              <a:rPr lang="en-US" dirty="0"/>
              <a:t>When viewing your profile there will be an option on the top right, “Edit public profile &amp; URL”</a:t>
            </a:r>
          </a:p>
          <a:p>
            <a:r>
              <a:rPr lang="en-US" dirty="0"/>
              <a:t>Click on “Edit public profile &amp; URL”</a:t>
            </a:r>
          </a:p>
          <a:p>
            <a:r>
              <a:rPr lang="en-US" dirty="0"/>
              <a:t>On the top right where it states, “Edit URL” click on the pencil next to your URL and edit your URL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12161-845B-4C77-979D-38192964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72" y="118049"/>
            <a:ext cx="2810855" cy="208547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78FFCB-CA05-4905-A94E-6016BB5F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92" y="4846411"/>
            <a:ext cx="3970477" cy="16929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FA366-1670-44E5-8324-7C6B89CB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6" y="3025253"/>
            <a:ext cx="4106795" cy="6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2E6C-DFD9-4D26-847F-93F485A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06244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Attract recruiters w/a powerful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FD24-720E-48E5-A60D-ADA46A11D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 list the university you are attending in your heading</a:t>
            </a:r>
          </a:p>
          <a:p>
            <a:pPr lvl="1"/>
            <a:r>
              <a:rPr lang="en-US" dirty="0"/>
              <a:t>When companies/ recruiters search they see the heading and you want them to learn more about you than just the school you attend</a:t>
            </a:r>
          </a:p>
          <a:p>
            <a:r>
              <a:rPr lang="en-US" dirty="0"/>
              <a:t>You are limited to 120 characters, so you need to keep it short and to the point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5A19-874C-49D4-BD07-758C62BA9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194" y="1029569"/>
            <a:ext cx="4875211" cy="4169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Items you can put in your heading:</a:t>
            </a:r>
          </a:p>
          <a:p>
            <a:pPr lvl="1"/>
            <a:r>
              <a:rPr lang="en-US" dirty="0"/>
              <a:t>Current position</a:t>
            </a:r>
          </a:p>
          <a:p>
            <a:pPr lvl="1"/>
            <a:r>
              <a:rPr lang="en-US" dirty="0"/>
              <a:t>Major and minor</a:t>
            </a:r>
          </a:p>
          <a:p>
            <a:pPr lvl="1"/>
            <a:r>
              <a:rPr lang="en-US" dirty="0"/>
              <a:t>What you are aspiring to be</a:t>
            </a:r>
          </a:p>
          <a:p>
            <a:pPr lvl="1"/>
            <a:r>
              <a:rPr lang="en-US" dirty="0"/>
              <a:t>What you are seeking from LinkedIn</a:t>
            </a:r>
          </a:p>
          <a:p>
            <a:r>
              <a:rPr lang="en-US" dirty="0"/>
              <a:t>Separate each item with a symbol that divides the information: “|”, “*”, “/”, etc.</a:t>
            </a:r>
          </a:p>
          <a:p>
            <a:pPr marL="0" indent="0" algn="ctr">
              <a:buNone/>
            </a:pPr>
            <a:r>
              <a:rPr lang="en-US" dirty="0"/>
              <a:t>Customer Care Specialist // Workforce Psychology// Seeking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563BD-647F-4FA6-B636-D537080D53D5}"/>
              </a:ext>
            </a:extLst>
          </p:cNvPr>
          <p:cNvSpPr txBox="1"/>
          <p:nvPr/>
        </p:nvSpPr>
        <p:spPr>
          <a:xfrm>
            <a:off x="563009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5A627-B9A7-4C6B-A509-B92E81BAF3A5}"/>
              </a:ext>
            </a:extLst>
          </p:cNvPr>
          <p:cNvSpPr txBox="1"/>
          <p:nvPr/>
        </p:nvSpPr>
        <p:spPr>
          <a:xfrm>
            <a:off x="1946366" y="6239482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DBA3A-FA2F-483D-843B-60E08B41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58" y="6089125"/>
            <a:ext cx="4182059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D9B6E-3027-4CFC-A4C4-284F9A93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58" y="5429066"/>
            <a:ext cx="4639322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9AE45-61C4-4866-B459-0DAEF72B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52" y="5714856"/>
            <a:ext cx="441069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2446</Words>
  <Application>Microsoft Office PowerPoint</Application>
  <PresentationFormat>Widescreen</PresentationFormat>
  <Paragraphs>229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Trebuchet MS</vt:lpstr>
      <vt:lpstr>Tw Cen MT</vt:lpstr>
      <vt:lpstr>Circuit</vt:lpstr>
      <vt:lpstr>Setting up your LinkedIn </vt:lpstr>
      <vt:lpstr>Create an account</vt:lpstr>
      <vt:lpstr>How to edit your profile</vt:lpstr>
      <vt:lpstr>Upload a Profile Picture</vt:lpstr>
      <vt:lpstr>Upload a background picture</vt:lpstr>
      <vt:lpstr>Use copyright-free background pictures</vt:lpstr>
      <vt:lpstr>Edit url</vt:lpstr>
      <vt:lpstr>Editing your url </vt:lpstr>
      <vt:lpstr>Attract recruiters w/a powerful heading</vt:lpstr>
      <vt:lpstr>Writing an engaging summary (structure)</vt:lpstr>
      <vt:lpstr>Engaging Summary Continued</vt:lpstr>
      <vt:lpstr>experience</vt:lpstr>
      <vt:lpstr>PowerPoint Presentation</vt:lpstr>
      <vt:lpstr>Education </vt:lpstr>
      <vt:lpstr>PowerPoint Presentation</vt:lpstr>
      <vt:lpstr>Licenses and certificates</vt:lpstr>
      <vt:lpstr>PowerPoint Presentation</vt:lpstr>
      <vt:lpstr>Volunteer experience</vt:lpstr>
      <vt:lpstr>PowerPoint Presentation</vt:lpstr>
      <vt:lpstr>skills</vt:lpstr>
      <vt:lpstr>PowerPoint Presentation</vt:lpstr>
      <vt:lpstr>Interests</vt:lpstr>
      <vt:lpstr>Organizations</vt:lpstr>
      <vt:lpstr>PowerPoint Presentation</vt:lpstr>
      <vt:lpstr>Honors and awards</vt:lpstr>
      <vt:lpstr>PowerPoint Presentation</vt:lpstr>
      <vt:lpstr>Courses</vt:lpstr>
      <vt:lpstr>PowerPoint Presentation</vt:lpstr>
      <vt:lpstr>Recommendations </vt:lpstr>
      <vt:lpstr>Requesting Recommendations from profile page</vt:lpstr>
      <vt:lpstr>Requesting recommendations when viewing other profile pages</vt:lpstr>
      <vt:lpstr>Connecting with peers</vt:lpstr>
      <vt:lpstr>Connecting with professionals</vt:lpstr>
      <vt:lpstr>“Note” example when asking to connect</vt:lpstr>
      <vt:lpstr>Leaving a note when a professional connects with you!</vt:lpstr>
      <vt:lpstr>Writing a message after accepting a professional's request</vt:lpstr>
      <vt:lpstr>Expanding your linkedin network</vt:lpstr>
      <vt:lpstr>Expanding your linkedin network</vt:lpstr>
      <vt:lpstr>Searching alumni </vt:lpstr>
      <vt:lpstr>Job searching</vt:lpstr>
      <vt:lpstr>Job searching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LinkedIn</dc:title>
  <dc:creator>Darley, Haylie</dc:creator>
  <cp:lastModifiedBy>Thompson, Barbara</cp:lastModifiedBy>
  <cp:revision>37</cp:revision>
  <dcterms:created xsi:type="dcterms:W3CDTF">2019-03-13T15:26:04Z</dcterms:created>
  <dcterms:modified xsi:type="dcterms:W3CDTF">2019-06-08T17:43:54Z</dcterms:modified>
</cp:coreProperties>
</file>