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8" r:id="rId11"/>
    <p:sldId id="270" r:id="rId12"/>
    <p:sldId id="271" r:id="rId13"/>
    <p:sldId id="272" r:id="rId14"/>
    <p:sldId id="277" r:id="rId15"/>
    <p:sldId id="278" r:id="rId16"/>
    <p:sldId id="279" r:id="rId17"/>
    <p:sldId id="280" r:id="rId18"/>
    <p:sldId id="282" r:id="rId19"/>
    <p:sldId id="284" r:id="rId20"/>
    <p:sldId id="285" r:id="rId21"/>
    <p:sldId id="286" r:id="rId22"/>
    <p:sldId id="287" r:id="rId23"/>
    <p:sldId id="288" r:id="rId24"/>
    <p:sldId id="289" r:id="rId25"/>
    <p:sldId id="290" r:id="rId26"/>
    <p:sldId id="291" r:id="rId27"/>
    <p:sldId id="29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878" autoAdjust="0"/>
    <p:restoredTop sz="93266" autoAdjust="0"/>
  </p:normalViewPr>
  <p:slideViewPr>
    <p:cSldViewPr snapToGrid="0">
      <p:cViewPr>
        <p:scale>
          <a:sx n="100" d="100"/>
          <a:sy n="100" d="100"/>
        </p:scale>
        <p:origin x="-1596"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266531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283255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0F13E2-CC50-4F87-8B6E-6C250DE5CB4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9770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3501893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0F13E2-CC50-4F87-8B6E-6C250DE5CB4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3791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432973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1043386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1066238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107291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372360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289448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188932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74346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330235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111953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E885E1A-C7AD-4585-A5A6-8A041AE9029D}" type="datetimeFigureOut">
              <a:rPr lang="zh-CN" altLang="en-US" smtClean="0"/>
              <a:t>2019/7/30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421837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885E1A-C7AD-4585-A5A6-8A041AE9029D}" type="datetimeFigureOut">
              <a:rPr lang="zh-CN" altLang="en-US" smtClean="0"/>
              <a:t>2019/7/30</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A0F13E2-CC50-4F87-8B6E-6C250DE5CB45}" type="slidenum">
              <a:rPr lang="zh-CN" altLang="en-US" smtClean="0"/>
              <a:t>‹#›</a:t>
            </a:fld>
            <a:endParaRPr lang="zh-CN" altLang="en-US"/>
          </a:p>
        </p:txBody>
      </p:sp>
    </p:spTree>
    <p:extLst>
      <p:ext uri="{BB962C8B-B14F-4D97-AF65-F5344CB8AC3E}">
        <p14:creationId xmlns:p14="http://schemas.microsoft.com/office/powerpoint/2010/main" val="81448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5CD2B03-052C-4146-B243-6C44E27C72E5}"/>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9BF91B6E-B462-4E49-9B38-02482209AB21}"/>
              </a:ext>
            </a:extLst>
          </p:cNvPr>
          <p:cNvSpPr>
            <a:spLocks noGrp="1"/>
          </p:cNvSpPr>
          <p:nvPr>
            <p:ph type="ctrTitle"/>
          </p:nvPr>
        </p:nvSpPr>
        <p:spPr/>
        <p:txBody>
          <a:bodyPr/>
          <a:lstStyle/>
          <a:p>
            <a:r>
              <a:rPr lang="zh-CN" altLang="en-US" b="1" dirty="0"/>
              <a:t>音乐创造力</a:t>
            </a:r>
            <a:r>
              <a:rPr lang="zh-CN" altLang="en-US" dirty="0"/>
              <a:t>与</a:t>
            </a:r>
            <a:r>
              <a:rPr lang="zh-CN" altLang="en-US" b="1" dirty="0"/>
              <a:t>元创作系统</a:t>
            </a:r>
            <a:r>
              <a:rPr lang="zh-CN" altLang="en-US" dirty="0"/>
              <a:t>评估</a:t>
            </a:r>
          </a:p>
        </p:txBody>
      </p:sp>
      <p:sp>
        <p:nvSpPr>
          <p:cNvPr id="3" name="副标题 2">
            <a:extLst>
              <a:ext uri="{FF2B5EF4-FFF2-40B4-BE49-F238E27FC236}">
                <a16:creationId xmlns:a16="http://schemas.microsoft.com/office/drawing/2014/main" id="{6CA419FC-D55B-4395-94D0-CC67B7A46D32}"/>
              </a:ext>
            </a:extLst>
          </p:cNvPr>
          <p:cNvSpPr>
            <a:spLocks noGrp="1"/>
          </p:cNvSpPr>
          <p:nvPr>
            <p:ph type="subTitle" idx="1"/>
          </p:nvPr>
        </p:nvSpPr>
        <p:spPr/>
        <p:txBody>
          <a:bodyPr/>
          <a:lstStyle/>
          <a:p>
            <a:pPr algn="r"/>
            <a:r>
              <a:rPr lang="en-US" altLang="zh-CN" dirty="0"/>
              <a:t>Evaluation of Musical Creativity and Musical </a:t>
            </a:r>
            <a:r>
              <a:rPr lang="en-US" altLang="zh-CN" dirty="0" err="1"/>
              <a:t>Metacreation</a:t>
            </a:r>
            <a:r>
              <a:rPr lang="en-US" altLang="zh-CN" dirty="0"/>
              <a:t> Systems</a:t>
            </a:r>
          </a:p>
          <a:p>
            <a:pPr algn="r"/>
            <a:r>
              <a:rPr lang="en-US" altLang="zh-CN" dirty="0"/>
              <a:t>By</a:t>
            </a:r>
            <a:r>
              <a:rPr lang="zh-CN" altLang="en-US" dirty="0"/>
              <a:t> 庞博予 梁念宁</a:t>
            </a:r>
          </a:p>
        </p:txBody>
      </p:sp>
    </p:spTree>
    <p:extLst>
      <p:ext uri="{BB962C8B-B14F-4D97-AF65-F5344CB8AC3E}">
        <p14:creationId xmlns:p14="http://schemas.microsoft.com/office/powerpoint/2010/main" val="252778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63BF0C6-E3FC-4D4A-82BB-B8899BC26F12}"/>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3</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598709"/>
            <a:ext cx="8911687" cy="1272425"/>
          </a:xfrm>
        </p:spPr>
        <p:txBody>
          <a:bodyPr>
            <a:normAutofit fontScale="90000"/>
          </a:bodyPr>
          <a:lstStyle/>
          <a:p>
            <a:r>
              <a:rPr lang="zh-CN" altLang="zh-CN" b="1" dirty="0"/>
              <a:t>语境化评价：</a:t>
            </a:r>
            <a:r>
              <a:rPr lang="en-US" altLang="zh-CN" b="1" dirty="0" err="1"/>
              <a:t>MuMe</a:t>
            </a:r>
            <a:r>
              <a:rPr lang="zh-CN" altLang="zh-CN" b="1" dirty="0"/>
              <a:t>和音乐</a:t>
            </a:r>
            <a:r>
              <a:rPr lang="en-US" altLang="zh-CN" b="1" dirty="0"/>
              <a:t>CC</a:t>
            </a:r>
            <a:r>
              <a:rPr lang="zh-CN" altLang="zh-CN" b="1" dirty="0"/>
              <a:t>系统的兴趣领域</a:t>
            </a:r>
            <a:br>
              <a:rPr lang="en-US" altLang="zh-CN" b="1" dirty="0"/>
            </a:br>
            <a:r>
              <a:rPr lang="en-US" altLang="zh-CN" sz="1600" dirty="0"/>
              <a:t>(CONTEXTUALIZING EVALUATION: AREAS OF INTEREST FOR MUME AND MUSICAL CC SYSTEMS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9212" y="1583266"/>
            <a:ext cx="8915400" cy="5046134"/>
          </a:xfrm>
        </p:spPr>
        <p:txBody>
          <a:bodyPr/>
          <a:lstStyle/>
          <a:p>
            <a:r>
              <a:rPr lang="zh-CN" altLang="zh-CN" b="1" dirty="0"/>
              <a:t>节奏生成</a:t>
            </a:r>
            <a:endParaRPr lang="en-US" altLang="zh-CN" b="1" dirty="0"/>
          </a:p>
          <a:p>
            <a:pPr lvl="1"/>
            <a:r>
              <a:rPr lang="zh-CN" altLang="en-US" b="1" dirty="0"/>
              <a:t>解释</a:t>
            </a:r>
            <a:r>
              <a:rPr lang="en-US" altLang="zh-CN" b="1" dirty="0"/>
              <a:t>1</a:t>
            </a:r>
            <a:r>
              <a:rPr lang="zh-CN" altLang="en-US" b="1" dirty="0"/>
              <a:t>：</a:t>
            </a:r>
            <a:r>
              <a:rPr lang="zh-CN" altLang="zh-CN" b="1" dirty="0"/>
              <a:t>音乐组织的一般时间方面</a:t>
            </a:r>
            <a:r>
              <a:rPr lang="zh-CN" altLang="zh-CN" dirty="0"/>
              <a:t>，如音程和节奏</a:t>
            </a:r>
            <a:endParaRPr lang="en-US" altLang="zh-CN" dirty="0"/>
          </a:p>
          <a:p>
            <a:pPr lvl="1"/>
            <a:r>
              <a:rPr lang="zh-CN" altLang="en-US" b="1" dirty="0"/>
              <a:t>解释</a:t>
            </a:r>
            <a:r>
              <a:rPr lang="en-US" altLang="zh-CN" b="1" dirty="0"/>
              <a:t>2</a:t>
            </a:r>
            <a:r>
              <a:rPr lang="zh-CN" altLang="en-US" b="1" dirty="0"/>
              <a:t>：</a:t>
            </a:r>
            <a:r>
              <a:rPr lang="zh-CN" altLang="zh-CN" b="1" dirty="0"/>
              <a:t>打击乐器部分的特定生成</a:t>
            </a:r>
            <a:endParaRPr lang="en-US" altLang="zh-CN" b="1" dirty="0"/>
          </a:p>
          <a:p>
            <a:endParaRPr lang="en-US" altLang="zh-CN" sz="1400" b="1" dirty="0">
              <a:solidFill>
                <a:schemeClr val="accent1"/>
              </a:solidFill>
            </a:endParaRPr>
          </a:p>
          <a:p>
            <a:pPr lvl="1"/>
            <a:r>
              <a:rPr lang="zh-CN" altLang="zh-CN" b="1" dirty="0"/>
              <a:t>要使</a:t>
            </a:r>
            <a:r>
              <a:rPr lang="en-US" altLang="zh-CN" b="1" dirty="0" err="1"/>
              <a:t>mume</a:t>
            </a:r>
            <a:r>
              <a:rPr lang="zh-CN" altLang="zh-CN" b="1" dirty="0"/>
              <a:t>的发展超越这些有限的表达手段，就需要更多的理论发展</a:t>
            </a:r>
            <a:endParaRPr lang="en-US" altLang="zh-CN" b="1" dirty="0"/>
          </a:p>
          <a:p>
            <a:pPr lvl="1"/>
            <a:r>
              <a:rPr lang="en-US" altLang="zh-CN" dirty="0"/>
              <a:t>Meter</a:t>
            </a:r>
            <a:r>
              <a:rPr lang="zh-CN" altLang="zh-CN" dirty="0"/>
              <a:t>是一个认知时间框架，在这个框架内，</a:t>
            </a:r>
            <a:r>
              <a:rPr lang="en-US" altLang="zh-CN" dirty="0"/>
              <a:t>Rhythm</a:t>
            </a:r>
            <a:r>
              <a:rPr lang="zh-CN" altLang="zh-CN" dirty="0"/>
              <a:t>发生</a:t>
            </a:r>
            <a:endParaRPr lang="en-US" altLang="zh-CN" dirty="0"/>
          </a:p>
          <a:p>
            <a:pPr lvl="1"/>
            <a:r>
              <a:rPr lang="zh-CN" altLang="zh-CN" dirty="0"/>
              <a:t>随机音乐中，很容易听到节奏，尽管，由于声音是随机的，客观上并不存在，一种被称为</a:t>
            </a:r>
            <a:r>
              <a:rPr lang="zh-CN" altLang="zh-CN" b="1" dirty="0">
                <a:solidFill>
                  <a:schemeClr val="accent1"/>
                </a:solidFill>
              </a:rPr>
              <a:t>主观节奏</a:t>
            </a:r>
            <a:r>
              <a:rPr lang="zh-CN" altLang="zh-CN" dirty="0"/>
              <a:t>的现象</a:t>
            </a:r>
            <a:endParaRPr lang="en-US" altLang="zh-CN" dirty="0"/>
          </a:p>
          <a:p>
            <a:pPr lvl="1"/>
            <a:r>
              <a:rPr lang="zh-CN" altLang="en-US" b="1" dirty="0">
                <a:solidFill>
                  <a:schemeClr val="tx1"/>
                </a:solidFill>
              </a:rPr>
              <a:t>多智能体系统范式</a:t>
            </a:r>
            <a:r>
              <a:rPr lang="en-US" altLang="zh-CN" dirty="0">
                <a:solidFill>
                  <a:schemeClr val="tx1"/>
                </a:solidFill>
              </a:rPr>
              <a:t>(Multi-agent system paradigm )</a:t>
            </a:r>
            <a:r>
              <a:rPr lang="zh-CN" altLang="en-US" dirty="0">
                <a:solidFill>
                  <a:schemeClr val="tx1"/>
                </a:solidFill>
              </a:rPr>
              <a:t>也被用来生成有节奏的序列，通常是由这些系统产生新生行为的潜力所驱动。</a:t>
            </a:r>
          </a:p>
        </p:txBody>
      </p:sp>
    </p:spTree>
    <p:extLst>
      <p:ext uri="{BB962C8B-B14F-4D97-AF65-F5344CB8AC3E}">
        <p14:creationId xmlns:p14="http://schemas.microsoft.com/office/powerpoint/2010/main" val="279730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C0486CC5-2F6D-4F71-BB08-0FC1F5FEF6E1}"/>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3</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598709"/>
            <a:ext cx="8911687" cy="1272425"/>
          </a:xfrm>
        </p:spPr>
        <p:txBody>
          <a:bodyPr>
            <a:normAutofit fontScale="90000"/>
          </a:bodyPr>
          <a:lstStyle/>
          <a:p>
            <a:r>
              <a:rPr lang="zh-CN" altLang="zh-CN" b="1" dirty="0"/>
              <a:t>语境化评价：</a:t>
            </a:r>
            <a:r>
              <a:rPr lang="en-US" altLang="zh-CN" b="1" dirty="0" err="1"/>
              <a:t>MuMe</a:t>
            </a:r>
            <a:r>
              <a:rPr lang="zh-CN" altLang="zh-CN" b="1" dirty="0"/>
              <a:t>和音乐</a:t>
            </a:r>
            <a:r>
              <a:rPr lang="en-US" altLang="zh-CN" b="1" dirty="0"/>
              <a:t>CC</a:t>
            </a:r>
            <a:r>
              <a:rPr lang="zh-CN" altLang="zh-CN" b="1" dirty="0"/>
              <a:t>系统的兴趣领域</a:t>
            </a:r>
            <a:br>
              <a:rPr lang="en-US" altLang="zh-CN" b="1" dirty="0"/>
            </a:br>
            <a:r>
              <a:rPr lang="en-US" altLang="zh-CN" sz="1600" dirty="0"/>
              <a:t>(CONTEXTUALIZING EVALUATION: AREAS OF INTEREST FOR MUME AND MUSICAL CC SYSTEMS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9212" y="1583266"/>
            <a:ext cx="8915400" cy="5046134"/>
          </a:xfrm>
        </p:spPr>
        <p:txBody>
          <a:bodyPr/>
          <a:lstStyle/>
          <a:p>
            <a:r>
              <a:rPr lang="zh-CN" altLang="zh-CN" b="1" dirty="0"/>
              <a:t>在听众中创造情感反应</a:t>
            </a:r>
            <a:endParaRPr lang="en-US" altLang="zh-CN" b="1" dirty="0"/>
          </a:p>
          <a:p>
            <a:pPr lvl="1"/>
            <a:r>
              <a:rPr lang="zh-CN" altLang="zh-CN" dirty="0"/>
              <a:t>音乐创作和表演的</a:t>
            </a:r>
            <a:r>
              <a:rPr lang="zh-CN" altLang="zh-CN" b="1" dirty="0"/>
              <a:t>主要目的</a:t>
            </a:r>
            <a:r>
              <a:rPr lang="zh-CN" altLang="zh-CN" dirty="0"/>
              <a:t>是在</a:t>
            </a:r>
            <a:r>
              <a:rPr lang="zh-CN" altLang="zh-CN" b="1" dirty="0"/>
              <a:t>听众中获得情感反应</a:t>
            </a:r>
            <a:endParaRPr lang="en-US" altLang="zh-CN" b="1" dirty="0"/>
          </a:p>
          <a:p>
            <a:pPr lvl="1"/>
            <a:r>
              <a:rPr lang="zh-CN" altLang="zh-CN" b="1" dirty="0">
                <a:solidFill>
                  <a:schemeClr val="accent1"/>
                </a:solidFill>
              </a:rPr>
              <a:t>作曲家的目标是让听众自己的大脑状态与自己的大脑状态保持一致</a:t>
            </a:r>
            <a:endParaRPr lang="en-US" altLang="zh-CN" b="1" dirty="0">
              <a:solidFill>
                <a:schemeClr val="accent1"/>
              </a:solidFill>
            </a:endParaRPr>
          </a:p>
          <a:p>
            <a:pPr lvl="1"/>
            <a:endParaRPr lang="en-US" altLang="zh-CN" b="1" dirty="0">
              <a:solidFill>
                <a:schemeClr val="accent1"/>
              </a:solidFill>
            </a:endParaRPr>
          </a:p>
          <a:p>
            <a:pPr lvl="1"/>
            <a:r>
              <a:rPr lang="zh-CN" altLang="zh-CN" b="1" dirty="0"/>
              <a:t>在人类听众中实现</a:t>
            </a:r>
            <a:r>
              <a:rPr lang="zh-CN" altLang="zh-CN" b="1" dirty="0">
                <a:solidFill>
                  <a:schemeClr val="accent1"/>
                </a:solidFill>
              </a:rPr>
              <a:t>特定的情感反应</a:t>
            </a:r>
            <a:endParaRPr lang="en-US" altLang="zh-CN" b="1" dirty="0">
              <a:solidFill>
                <a:schemeClr val="accent1"/>
              </a:solidFill>
            </a:endParaRPr>
          </a:p>
          <a:p>
            <a:pPr lvl="2"/>
            <a:r>
              <a:rPr lang="zh-CN" altLang="zh-CN" b="1" dirty="0"/>
              <a:t>对人类专家作曲家来说是一个挑战</a:t>
            </a:r>
            <a:r>
              <a:rPr lang="zh-CN" altLang="en-US" b="1" dirty="0"/>
              <a:t>，</a:t>
            </a:r>
            <a:r>
              <a:rPr lang="zh-CN" altLang="zh-CN" dirty="0"/>
              <a:t>更不用说在</a:t>
            </a:r>
            <a:r>
              <a:rPr lang="en-US" altLang="zh-CN" dirty="0" err="1"/>
              <a:t>mume</a:t>
            </a:r>
            <a:r>
              <a:rPr lang="zh-CN" altLang="zh-CN" dirty="0"/>
              <a:t>中使用的算法了</a:t>
            </a:r>
            <a:endParaRPr lang="en-US" altLang="zh-CN" dirty="0"/>
          </a:p>
          <a:p>
            <a:pPr lvl="2"/>
            <a:endParaRPr lang="en-US" altLang="zh-CN" dirty="0"/>
          </a:p>
          <a:p>
            <a:pPr lvl="1"/>
            <a:r>
              <a:rPr lang="zh-CN" altLang="zh-CN" b="1" dirty="0"/>
              <a:t>在情感反应方面，本文着重探讨了</a:t>
            </a:r>
            <a:r>
              <a:rPr lang="zh-CN" altLang="en-US" b="1" dirty="0"/>
              <a:t>：</a:t>
            </a:r>
            <a:endParaRPr lang="en-US" altLang="zh-CN" b="1" dirty="0"/>
          </a:p>
          <a:p>
            <a:pPr lvl="2"/>
            <a:r>
              <a:rPr lang="zh-CN" altLang="zh-CN" sz="1600" b="1" u="sng" dirty="0"/>
              <a:t>如何利用</a:t>
            </a:r>
            <a:r>
              <a:rPr lang="en-US" altLang="zh-CN" sz="1600" b="1" u="sng" dirty="0" err="1"/>
              <a:t>Mume</a:t>
            </a:r>
            <a:r>
              <a:rPr lang="zh-CN" altLang="zh-CN" sz="1600" b="1" u="sng" dirty="0"/>
              <a:t>系统不仅可以</a:t>
            </a:r>
            <a:r>
              <a:rPr lang="zh-CN" altLang="zh-CN" sz="1600" b="1" u="sng" dirty="0">
                <a:solidFill>
                  <a:schemeClr val="accent1"/>
                </a:solidFill>
              </a:rPr>
              <a:t>唤起听众的某些情绪</a:t>
            </a:r>
            <a:endParaRPr lang="en-US" altLang="zh-CN" sz="1600" b="1" u="sng" dirty="0">
              <a:solidFill>
                <a:schemeClr val="accent1"/>
              </a:solidFill>
            </a:endParaRPr>
          </a:p>
          <a:p>
            <a:pPr lvl="2"/>
            <a:r>
              <a:rPr lang="zh-CN" altLang="zh-CN" sz="1600" b="1" u="sng" dirty="0"/>
              <a:t>可以利用听众的</a:t>
            </a:r>
            <a:r>
              <a:rPr lang="zh-CN" altLang="zh-CN" sz="1600" b="1" u="sng" dirty="0">
                <a:solidFill>
                  <a:schemeClr val="accent1"/>
                </a:solidFill>
              </a:rPr>
              <a:t>主观和生理反应</a:t>
            </a:r>
            <a:r>
              <a:rPr lang="zh-CN" altLang="zh-CN" sz="1600" b="1" u="sng" dirty="0">
                <a:solidFill>
                  <a:schemeClr val="tx1"/>
                </a:solidFill>
              </a:rPr>
              <a:t>作为</a:t>
            </a:r>
            <a:r>
              <a:rPr lang="zh-CN" altLang="zh-CN" sz="1600" b="1" u="sng" dirty="0">
                <a:solidFill>
                  <a:schemeClr val="accent1"/>
                </a:solidFill>
              </a:rPr>
              <a:t>对生成系统的反馈</a:t>
            </a:r>
            <a:endParaRPr lang="en-US" altLang="zh-CN" sz="1600" b="1" u="sng" dirty="0">
              <a:solidFill>
                <a:schemeClr val="accent1"/>
              </a:solidFill>
            </a:endParaRPr>
          </a:p>
          <a:p>
            <a:pPr lvl="1"/>
            <a:endParaRPr lang="zh-CN" altLang="en-US" u="sng" dirty="0">
              <a:solidFill>
                <a:schemeClr val="accent1"/>
              </a:solidFill>
            </a:endParaRPr>
          </a:p>
        </p:txBody>
      </p:sp>
    </p:spTree>
    <p:extLst>
      <p:ext uri="{BB962C8B-B14F-4D97-AF65-F5344CB8AC3E}">
        <p14:creationId xmlns:p14="http://schemas.microsoft.com/office/powerpoint/2010/main" val="266500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73332EB-95A2-4D8D-8B7E-D4E3D3C164A7}"/>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3</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598709"/>
            <a:ext cx="8911687" cy="1272425"/>
          </a:xfrm>
        </p:spPr>
        <p:txBody>
          <a:bodyPr>
            <a:normAutofit fontScale="90000"/>
          </a:bodyPr>
          <a:lstStyle/>
          <a:p>
            <a:r>
              <a:rPr lang="zh-CN" altLang="zh-CN" b="1" dirty="0"/>
              <a:t>语境化评价：</a:t>
            </a:r>
            <a:r>
              <a:rPr lang="en-US" altLang="zh-CN" b="1" dirty="0" err="1"/>
              <a:t>MuMe</a:t>
            </a:r>
            <a:r>
              <a:rPr lang="zh-CN" altLang="zh-CN" b="1" dirty="0"/>
              <a:t>和音乐</a:t>
            </a:r>
            <a:r>
              <a:rPr lang="en-US" altLang="zh-CN" b="1" dirty="0"/>
              <a:t>CC</a:t>
            </a:r>
            <a:r>
              <a:rPr lang="zh-CN" altLang="zh-CN" b="1" dirty="0"/>
              <a:t>系统的兴趣领域</a:t>
            </a:r>
            <a:br>
              <a:rPr lang="en-US" altLang="zh-CN" b="1" dirty="0"/>
            </a:br>
            <a:r>
              <a:rPr lang="en-US" altLang="zh-CN" sz="1600" dirty="0"/>
              <a:t>(CONTEXTUALIZING EVALUATION: AREAS OF INTEREST FOR MUME AND MUSICAL CC SYSTEMS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9212" y="1583266"/>
            <a:ext cx="8915400" cy="5046134"/>
          </a:xfrm>
        </p:spPr>
        <p:txBody>
          <a:bodyPr/>
          <a:lstStyle/>
          <a:p>
            <a:r>
              <a:rPr lang="zh-CN" altLang="zh-CN" b="1" dirty="0"/>
              <a:t>交互系统：包括作曲家、表演者和观众反馈</a:t>
            </a:r>
            <a:endParaRPr lang="en-US" altLang="zh-CN" b="1" dirty="0"/>
          </a:p>
          <a:p>
            <a:pPr lvl="1"/>
            <a:r>
              <a:rPr lang="zh-CN" altLang="zh-CN" b="1" dirty="0"/>
              <a:t>人类互动者</a:t>
            </a:r>
            <a:r>
              <a:rPr lang="zh-CN" altLang="zh-CN" dirty="0"/>
              <a:t>的影响：</a:t>
            </a:r>
          </a:p>
          <a:p>
            <a:pPr lvl="2"/>
            <a:r>
              <a:rPr lang="zh-CN" altLang="zh-CN" b="1" dirty="0"/>
              <a:t>直接参与</a:t>
            </a:r>
            <a:r>
              <a:rPr lang="en-US" altLang="zh-CN" b="1" dirty="0"/>
              <a:t>	</a:t>
            </a:r>
            <a:r>
              <a:rPr lang="zh-CN" altLang="zh-CN" dirty="0"/>
              <a:t>通过代码或图形用户界面</a:t>
            </a:r>
            <a:r>
              <a:rPr lang="zh-CN" altLang="zh-CN" b="1" dirty="0"/>
              <a:t>直接参与</a:t>
            </a:r>
            <a:r>
              <a:rPr lang="zh-CN" altLang="zh-CN" dirty="0"/>
              <a:t>合成或计算级的算法过程</a:t>
            </a:r>
            <a:endParaRPr lang="en-US" altLang="zh-CN" b="1" dirty="0"/>
          </a:p>
          <a:p>
            <a:pPr lvl="2"/>
            <a:r>
              <a:rPr lang="zh-CN" altLang="zh-CN" b="1" dirty="0"/>
              <a:t>仪器控制</a:t>
            </a:r>
            <a:r>
              <a:rPr lang="en-US" altLang="zh-CN" b="1" dirty="0"/>
              <a:t>	</a:t>
            </a:r>
            <a:r>
              <a:rPr lang="zh-CN" altLang="zh-CN" dirty="0"/>
              <a:t>如</a:t>
            </a:r>
            <a:r>
              <a:rPr lang="en-US" altLang="zh-CN" dirty="0"/>
              <a:t>MIDI</a:t>
            </a:r>
            <a:r>
              <a:rPr lang="zh-CN" altLang="zh-CN" dirty="0"/>
              <a:t>或</a:t>
            </a:r>
            <a:r>
              <a:rPr lang="en-US" altLang="zh-CN" dirty="0"/>
              <a:t>OSC</a:t>
            </a:r>
            <a:r>
              <a:rPr lang="zh-CN" altLang="zh-CN" dirty="0"/>
              <a:t>（开放式声音控制）</a:t>
            </a:r>
            <a:endParaRPr lang="en-US" altLang="zh-CN" b="1" dirty="0"/>
          </a:p>
          <a:p>
            <a:pPr lvl="2"/>
            <a:r>
              <a:rPr lang="zh-CN" altLang="zh-CN" b="1" dirty="0"/>
              <a:t>明确反馈</a:t>
            </a:r>
            <a:r>
              <a:rPr lang="en-US" altLang="zh-CN" b="1" dirty="0"/>
              <a:t>	</a:t>
            </a:r>
            <a:r>
              <a:rPr lang="zh-CN" altLang="zh-CN" dirty="0"/>
              <a:t>例如，人对音乐表示喜欢或不喜欢</a:t>
            </a:r>
            <a:endParaRPr lang="en-US" altLang="zh-CN" b="1" dirty="0"/>
          </a:p>
          <a:p>
            <a:pPr lvl="2"/>
            <a:r>
              <a:rPr lang="zh-CN" altLang="zh-CN" b="1" dirty="0"/>
              <a:t>内隐反馈</a:t>
            </a:r>
            <a:r>
              <a:rPr lang="en-US" altLang="zh-CN" b="1" dirty="0"/>
              <a:t>	</a:t>
            </a:r>
            <a:r>
              <a:rPr lang="zh-CN" altLang="zh-CN" dirty="0"/>
              <a:t>通过测量人体的生理反应，如心率，来确定音乐的唤醒</a:t>
            </a:r>
            <a:r>
              <a:rPr lang="zh-CN" altLang="en-US" dirty="0"/>
              <a:t>度</a:t>
            </a:r>
            <a:endParaRPr lang="en-US" altLang="zh-CN" dirty="0"/>
          </a:p>
          <a:p>
            <a:pPr lvl="2"/>
            <a:endParaRPr lang="en-US" altLang="zh-CN" b="1" dirty="0"/>
          </a:p>
          <a:p>
            <a:pPr lvl="1"/>
            <a:r>
              <a:rPr lang="zh-CN" altLang="zh-CN" dirty="0"/>
              <a:t>通过考虑这些人类的</a:t>
            </a:r>
            <a:r>
              <a:rPr lang="zh-CN" altLang="zh-CN" b="1" dirty="0"/>
              <a:t>智力、情感、心理和生理因素</a:t>
            </a:r>
            <a:endParaRPr lang="en-US" altLang="zh-CN" b="1" dirty="0"/>
          </a:p>
          <a:p>
            <a:pPr lvl="2"/>
            <a:r>
              <a:rPr lang="zh-CN" altLang="zh-CN" b="1" dirty="0"/>
              <a:t>精神和身体状态</a:t>
            </a:r>
            <a:r>
              <a:rPr lang="zh-CN" altLang="zh-CN" dirty="0"/>
              <a:t>可以被模拟并纳入音乐元创造系统中</a:t>
            </a:r>
            <a:endParaRPr lang="en-US" altLang="zh-CN" dirty="0"/>
          </a:p>
          <a:p>
            <a:pPr lvl="2"/>
            <a:endParaRPr lang="zh-CN" altLang="zh-CN" dirty="0"/>
          </a:p>
          <a:p>
            <a:pPr lvl="1"/>
            <a:r>
              <a:rPr lang="en-US" altLang="zh-CN" b="1" dirty="0"/>
              <a:t>“</a:t>
            </a:r>
            <a:r>
              <a:rPr lang="zh-CN" altLang="zh-CN" b="1" dirty="0"/>
              <a:t>情感表现框架</a:t>
            </a:r>
            <a:r>
              <a:rPr lang="en-US" altLang="zh-CN" b="1" dirty="0"/>
              <a:t>”</a:t>
            </a:r>
            <a:endParaRPr lang="en-US" altLang="zh-CN" dirty="0"/>
          </a:p>
          <a:p>
            <a:pPr lvl="2"/>
            <a:r>
              <a:rPr lang="zh-CN" altLang="zh-CN" dirty="0"/>
              <a:t>提供了一个</a:t>
            </a:r>
            <a:r>
              <a:rPr lang="zh-CN" altLang="zh-CN" b="1" dirty="0"/>
              <a:t>听众态度模型</a:t>
            </a:r>
            <a:r>
              <a:rPr lang="zh-CN" altLang="zh-CN" dirty="0"/>
              <a:t>和一种</a:t>
            </a:r>
            <a:r>
              <a:rPr lang="zh-CN" altLang="zh-CN" b="1" dirty="0"/>
              <a:t>用情感元数据注释作品</a:t>
            </a:r>
            <a:r>
              <a:rPr lang="zh-CN" altLang="zh-CN" dirty="0"/>
              <a:t>的方法</a:t>
            </a:r>
            <a:endParaRPr lang="en-US" altLang="zh-CN" dirty="0"/>
          </a:p>
          <a:p>
            <a:pPr lvl="2"/>
            <a:endParaRPr lang="en-US" altLang="zh-CN" dirty="0"/>
          </a:p>
          <a:p>
            <a:pPr lvl="1"/>
            <a:r>
              <a:rPr lang="zh-CN" altLang="zh-CN" b="1" dirty="0"/>
              <a:t>在明确的计算创造环境中，似乎很少有工作能</a:t>
            </a:r>
            <a:r>
              <a:rPr lang="zh-CN" altLang="zh-CN" b="1" dirty="0">
                <a:solidFill>
                  <a:schemeClr val="accent1"/>
                </a:solidFill>
              </a:rPr>
              <a:t>真正与计算机共享创造责任</a:t>
            </a:r>
            <a:endParaRPr lang="en-US" altLang="zh-CN" b="1" dirty="0">
              <a:solidFill>
                <a:schemeClr val="accent1"/>
              </a:solidFill>
            </a:endParaRPr>
          </a:p>
          <a:p>
            <a:pPr lvl="1"/>
            <a:endParaRPr lang="zh-CN" altLang="en-US" dirty="0">
              <a:solidFill>
                <a:schemeClr val="accent1"/>
              </a:solidFill>
            </a:endParaRPr>
          </a:p>
        </p:txBody>
      </p:sp>
    </p:spTree>
    <p:extLst>
      <p:ext uri="{BB962C8B-B14F-4D97-AF65-F5344CB8AC3E}">
        <p14:creationId xmlns:p14="http://schemas.microsoft.com/office/powerpoint/2010/main" val="3598495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29AA307-5B0B-40AE-8B84-46C9215B24B4}"/>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4</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zh-CN" sz="3200" b="1" dirty="0"/>
              <a:t>外部方法</a:t>
            </a:r>
            <a:br>
              <a:rPr lang="en-US" altLang="zh-CN" b="1" dirty="0"/>
            </a:br>
            <a:r>
              <a:rPr lang="en-US" altLang="zh-CN" sz="1600" dirty="0"/>
              <a:t>(EXTERNAL METHODS: EVALUATING THE CREATIVE PROCESS AND ARTEFACTS BY TESTING PERCEPTUAL, COGNITIVE, AND AFFECTIVE RESPONSES IN THE AUDIENCE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9212" y="1727201"/>
            <a:ext cx="8915400" cy="5130800"/>
          </a:xfrm>
        </p:spPr>
        <p:txBody>
          <a:bodyPr>
            <a:normAutofit/>
          </a:bodyPr>
          <a:lstStyle/>
          <a:p>
            <a:r>
              <a:rPr lang="zh-CN" altLang="zh-CN" b="1" dirty="0"/>
              <a:t>通过测试观众的</a:t>
            </a:r>
            <a:r>
              <a:rPr lang="zh-CN" altLang="zh-CN" b="1" dirty="0">
                <a:solidFill>
                  <a:schemeClr val="accent1"/>
                </a:solidFill>
              </a:rPr>
              <a:t>感知</a:t>
            </a:r>
            <a:r>
              <a:rPr lang="zh-CN" altLang="zh-CN" b="1" dirty="0"/>
              <a:t>、</a:t>
            </a:r>
            <a:r>
              <a:rPr lang="zh-CN" altLang="zh-CN" b="1" dirty="0">
                <a:solidFill>
                  <a:schemeClr val="accent1"/>
                </a:solidFill>
              </a:rPr>
              <a:t>认知和情感</a:t>
            </a:r>
            <a:r>
              <a:rPr lang="zh-CN" altLang="zh-CN" b="1" dirty="0"/>
              <a:t>反应来评估创作过程和人工制品</a:t>
            </a:r>
            <a:endParaRPr lang="en-US" altLang="zh-CN" b="1" dirty="0"/>
          </a:p>
          <a:p>
            <a:r>
              <a:rPr lang="zh-CN" altLang="zh-CN" dirty="0"/>
              <a:t>我们的目标</a:t>
            </a:r>
            <a:r>
              <a:rPr lang="zh-CN" altLang="zh-CN" b="1" dirty="0"/>
              <a:t>不一定</a:t>
            </a:r>
            <a:r>
              <a:rPr lang="zh-CN" altLang="zh-CN" dirty="0"/>
              <a:t>是提倡</a:t>
            </a:r>
            <a:r>
              <a:rPr lang="zh-CN" altLang="zh-CN" b="1" dirty="0">
                <a:solidFill>
                  <a:schemeClr val="accent1"/>
                </a:solidFill>
              </a:rPr>
              <a:t>类人系统</a:t>
            </a:r>
            <a:r>
              <a:rPr lang="zh-CN" altLang="zh-CN" dirty="0"/>
              <a:t>（或指定任何特定的</a:t>
            </a:r>
            <a:r>
              <a:rPr lang="en-US" altLang="zh-CN" dirty="0" err="1"/>
              <a:t>mume</a:t>
            </a:r>
            <a:r>
              <a:rPr lang="zh-CN" altLang="zh-CN" dirty="0"/>
              <a:t>系统设置）</a:t>
            </a:r>
            <a:endParaRPr lang="en-US" altLang="zh-CN" dirty="0"/>
          </a:p>
          <a:p>
            <a:pPr lvl="1"/>
            <a:r>
              <a:rPr lang="zh-CN" altLang="zh-CN" dirty="0"/>
              <a:t>而是研究人类的</a:t>
            </a:r>
            <a:r>
              <a:rPr lang="zh-CN" altLang="zh-CN" b="1" dirty="0"/>
              <a:t>感知、认知和情感反应</a:t>
            </a:r>
            <a:endParaRPr lang="en-US" altLang="zh-CN" b="1" dirty="0"/>
          </a:p>
          <a:p>
            <a:pPr lvl="1"/>
            <a:endParaRPr lang="en-US" altLang="zh-CN" b="1" dirty="0"/>
          </a:p>
          <a:p>
            <a:r>
              <a:rPr lang="en-US" altLang="zh-CN" sz="1400" b="1" dirty="0"/>
              <a:t>4.1 </a:t>
            </a:r>
            <a:r>
              <a:rPr lang="zh-CN" altLang="zh-CN" sz="1400" b="1" dirty="0"/>
              <a:t>行为测试与人类创造力评估</a:t>
            </a:r>
            <a:endParaRPr lang="en-US" altLang="zh-CN" sz="1400" b="1" dirty="0"/>
          </a:p>
          <a:p>
            <a:r>
              <a:rPr lang="en-US" altLang="zh-CN" sz="1400" b="1" dirty="0"/>
              <a:t>4.2 </a:t>
            </a:r>
            <a:r>
              <a:rPr lang="zh-CN" altLang="zh-CN" sz="1400" b="1" dirty="0"/>
              <a:t>共识评估技术</a:t>
            </a:r>
            <a:endParaRPr lang="zh-CN" altLang="zh-CN" sz="1400" dirty="0"/>
          </a:p>
          <a:p>
            <a:r>
              <a:rPr lang="en-US" altLang="zh-CN" sz="1400" b="1" dirty="0"/>
              <a:t>4.3 </a:t>
            </a:r>
            <a:r>
              <a:rPr lang="zh-CN" altLang="zh-CN" sz="1400" b="1" dirty="0"/>
              <a:t>计算创造力的扩展</a:t>
            </a:r>
            <a:endParaRPr lang="zh-CN" altLang="zh-CN" sz="1400" dirty="0"/>
          </a:p>
          <a:p>
            <a:r>
              <a:rPr lang="en-US" altLang="zh-CN" sz="1400" b="1" dirty="0"/>
              <a:t>4.4 </a:t>
            </a:r>
            <a:r>
              <a:rPr lang="zh-CN" altLang="zh-CN" sz="1400" b="1" dirty="0"/>
              <a:t>问卷、相关研究和评分量表</a:t>
            </a:r>
            <a:endParaRPr lang="zh-CN" altLang="zh-CN" sz="1400" dirty="0"/>
          </a:p>
          <a:p>
            <a:r>
              <a:rPr lang="en-US" altLang="zh-CN" sz="1400" b="1" dirty="0"/>
              <a:t>4.5 </a:t>
            </a:r>
            <a:r>
              <a:rPr lang="zh-CN" altLang="zh-CN" sz="1400" b="1" dirty="0"/>
              <a:t>测量运动和生理反应</a:t>
            </a:r>
            <a:endParaRPr lang="zh-CN" altLang="zh-CN" sz="1400" dirty="0"/>
          </a:p>
          <a:p>
            <a:pPr lvl="1"/>
            <a:r>
              <a:rPr lang="en-US" altLang="zh-CN" sz="1400" b="1" dirty="0"/>
              <a:t>4.5.1 </a:t>
            </a:r>
            <a:r>
              <a:rPr lang="zh-CN" altLang="zh-CN" sz="1400" b="1" dirty="0"/>
              <a:t>情感捕捉</a:t>
            </a:r>
            <a:endParaRPr lang="zh-CN" altLang="zh-CN" sz="1400" dirty="0"/>
          </a:p>
          <a:p>
            <a:pPr lvl="1"/>
            <a:r>
              <a:rPr lang="en-US" altLang="zh-CN" sz="1400" b="1" dirty="0"/>
              <a:t>4.5.2 </a:t>
            </a:r>
            <a:r>
              <a:rPr lang="zh-CN" altLang="zh-CN" sz="1400" b="1" dirty="0"/>
              <a:t>视线追踪</a:t>
            </a:r>
            <a:endParaRPr lang="zh-CN" altLang="zh-CN" sz="1400" dirty="0"/>
          </a:p>
          <a:p>
            <a:pPr lvl="1"/>
            <a:r>
              <a:rPr lang="en-US" altLang="zh-CN" sz="1400" b="1" dirty="0"/>
              <a:t>4.5.3 </a:t>
            </a:r>
            <a:r>
              <a:rPr lang="zh-CN" altLang="zh-CN" sz="1400" b="1" dirty="0"/>
              <a:t>反应时间</a:t>
            </a:r>
            <a:endParaRPr lang="zh-CN" altLang="zh-CN" sz="1400" dirty="0"/>
          </a:p>
          <a:p>
            <a:r>
              <a:rPr lang="en-US" altLang="zh-CN" sz="1400" b="1" dirty="0"/>
              <a:t>4.6 </a:t>
            </a:r>
            <a:r>
              <a:rPr lang="zh-CN" altLang="zh-CN" sz="1400" b="1" dirty="0"/>
              <a:t>用脑电图测量神经反应</a:t>
            </a:r>
            <a:endParaRPr lang="zh-CN" altLang="zh-CN" sz="1400" dirty="0"/>
          </a:p>
          <a:p>
            <a:r>
              <a:rPr lang="en-US" altLang="zh-CN" sz="1400" b="1" dirty="0"/>
              <a:t>4.7 </a:t>
            </a:r>
            <a:r>
              <a:rPr lang="zh-CN" altLang="zh-CN" sz="1400" b="1" dirty="0"/>
              <a:t>特殊方法的好处和局限性</a:t>
            </a:r>
            <a:endParaRPr lang="zh-CN" altLang="zh-CN" sz="1400" dirty="0"/>
          </a:p>
          <a:p>
            <a:endParaRPr lang="zh-CN" altLang="en-US" dirty="0">
              <a:solidFill>
                <a:schemeClr val="tx1"/>
              </a:solidFill>
            </a:endParaRPr>
          </a:p>
        </p:txBody>
      </p:sp>
      <p:pic>
        <p:nvPicPr>
          <p:cNvPr id="5" name="图片 4">
            <a:extLst>
              <a:ext uri="{FF2B5EF4-FFF2-40B4-BE49-F238E27FC236}">
                <a16:creationId xmlns:a16="http://schemas.microsoft.com/office/drawing/2014/main" id="{28F70B0A-2FD4-4C2C-ABBF-44BCD27FC8CB}"/>
              </a:ext>
            </a:extLst>
          </p:cNvPr>
          <p:cNvPicPr/>
          <p:nvPr/>
        </p:nvPicPr>
        <p:blipFill>
          <a:blip r:embed="rId3"/>
          <a:stretch>
            <a:fillRect/>
          </a:stretch>
        </p:blipFill>
        <p:spPr>
          <a:xfrm>
            <a:off x="6527800" y="2954866"/>
            <a:ext cx="5664200" cy="3858992"/>
          </a:xfrm>
          <a:prstGeom prst="rect">
            <a:avLst/>
          </a:prstGeom>
        </p:spPr>
      </p:pic>
    </p:spTree>
    <p:extLst>
      <p:ext uri="{BB962C8B-B14F-4D97-AF65-F5344CB8AC3E}">
        <p14:creationId xmlns:p14="http://schemas.microsoft.com/office/powerpoint/2010/main" val="179382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D51F210-C436-49EB-84EF-72869A094440}"/>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4</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zh-CN" sz="3200" b="1" dirty="0"/>
              <a:t>外部方法</a:t>
            </a:r>
            <a:br>
              <a:rPr lang="en-US" altLang="zh-CN" b="1" dirty="0"/>
            </a:br>
            <a:r>
              <a:rPr lang="en-US" altLang="zh-CN" sz="1600" dirty="0"/>
              <a:t>(EXTERNAL METHODS: EVALUATING THE CREATIVE PROCESS AND ARTEFACTS BY TESTING PERCEPTUAL, COGNITIVE, AND AFFECTIVE RESPONSES IN THE AUDIENCE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b="1" dirty="0"/>
              <a:t>行为测试与人类创造力评估</a:t>
            </a:r>
            <a:r>
              <a:rPr lang="en-US" altLang="zh-CN" b="1" dirty="0"/>
              <a:t>			</a:t>
            </a:r>
            <a:endParaRPr lang="en-US" altLang="zh-CN" dirty="0">
              <a:solidFill>
                <a:schemeClr val="accent4"/>
              </a:solidFill>
            </a:endParaRPr>
          </a:p>
          <a:p>
            <a:pPr lvl="1"/>
            <a:r>
              <a:rPr lang="zh-CN" altLang="zh-CN" dirty="0"/>
              <a:t>创造性思维的行为测试</a:t>
            </a:r>
            <a:endParaRPr lang="en-US" altLang="zh-CN" dirty="0"/>
          </a:p>
          <a:p>
            <a:pPr lvl="2"/>
            <a:r>
              <a:rPr lang="zh-CN" altLang="zh-CN" b="1" dirty="0"/>
              <a:t>发散思维、收敛思维和艺术能力或依靠自我评估</a:t>
            </a:r>
            <a:endParaRPr lang="en-US" altLang="zh-CN" b="1" dirty="0"/>
          </a:p>
          <a:p>
            <a:pPr lvl="2"/>
            <a:r>
              <a:rPr lang="zh-CN" altLang="zh-CN" dirty="0"/>
              <a:t>可以</a:t>
            </a:r>
            <a:r>
              <a:rPr lang="zh-CN" altLang="zh-CN" b="1" dirty="0"/>
              <a:t>应用于计算创新系统的开发或改进</a:t>
            </a:r>
            <a:endParaRPr lang="zh-CN" altLang="zh-CN" dirty="0"/>
          </a:p>
          <a:p>
            <a:pPr marL="914400" lvl="2" indent="0">
              <a:buNone/>
            </a:pPr>
            <a:endParaRPr lang="zh-CN" altLang="zh-CN" dirty="0"/>
          </a:p>
          <a:p>
            <a:pPr lvl="1"/>
            <a:r>
              <a:rPr lang="zh-CN" altLang="zh-CN" dirty="0"/>
              <a:t>托伦斯创造性思维测试</a:t>
            </a:r>
            <a:endParaRPr lang="en-US" altLang="zh-CN" dirty="0"/>
          </a:p>
          <a:p>
            <a:pPr lvl="2"/>
            <a:r>
              <a:rPr lang="zh-CN" altLang="zh-CN" sz="1200" dirty="0"/>
              <a:t>这些测试中的大多数都是检查</a:t>
            </a:r>
            <a:r>
              <a:rPr lang="zh-CN" altLang="zh-CN" sz="1200" b="1" dirty="0"/>
              <a:t>个人对可能的解决方案的阐述，测量细节、数量、新颖性和各种想法</a:t>
            </a:r>
            <a:endParaRPr lang="zh-CN" altLang="zh-CN" sz="1200" dirty="0"/>
          </a:p>
          <a:p>
            <a:pPr lvl="2"/>
            <a:r>
              <a:rPr lang="zh-CN" altLang="zh-CN" strike="sngStrike" dirty="0"/>
              <a:t>流畅性、灵活性、独创性和精化</a:t>
            </a:r>
          </a:p>
          <a:p>
            <a:pPr lvl="2"/>
            <a:r>
              <a:rPr lang="zh-CN" altLang="zh-CN" b="1" dirty="0">
                <a:solidFill>
                  <a:schemeClr val="accent1"/>
                </a:solidFill>
              </a:rPr>
              <a:t>流畅性、独创性、精雕细琢、标题抽象性和抗过早闭合</a:t>
            </a:r>
            <a:endParaRPr lang="en-US" altLang="zh-CN" b="1" dirty="0">
              <a:solidFill>
                <a:schemeClr val="accent1"/>
              </a:solidFill>
            </a:endParaRPr>
          </a:p>
          <a:p>
            <a:pPr lvl="2"/>
            <a:endParaRPr lang="zh-CN" altLang="zh-CN" b="1" dirty="0">
              <a:solidFill>
                <a:schemeClr val="accent1"/>
              </a:solidFill>
            </a:endParaRPr>
          </a:p>
          <a:p>
            <a:pPr lvl="1"/>
            <a:r>
              <a:rPr lang="zh-CN" altLang="en-US" dirty="0"/>
              <a:t>收敛</a:t>
            </a:r>
            <a:r>
              <a:rPr lang="zh-CN" altLang="zh-CN" dirty="0"/>
              <a:t>思维任务</a:t>
            </a:r>
            <a:endParaRPr lang="en-US" altLang="zh-CN" dirty="0"/>
          </a:p>
          <a:p>
            <a:pPr lvl="2"/>
            <a:r>
              <a:rPr lang="en-US" altLang="zh-CN" dirty="0"/>
              <a:t> </a:t>
            </a:r>
            <a:r>
              <a:rPr lang="zh-CN" altLang="zh-CN" dirty="0"/>
              <a:t>需要创造性思维来重新评估一个问题，确定一个有洞察力的解决问题的观点，或者改变策略来寻求正确的解决方案</a:t>
            </a:r>
            <a:endParaRPr lang="en-US" altLang="zh-CN" dirty="0"/>
          </a:p>
          <a:p>
            <a:pPr lvl="2"/>
            <a:r>
              <a:rPr lang="en-US" altLang="zh-CN" dirty="0"/>
              <a:t>Livingstone</a:t>
            </a:r>
            <a:r>
              <a:rPr lang="zh-CN" altLang="zh-CN" dirty="0"/>
              <a:t>等人</a:t>
            </a:r>
            <a:r>
              <a:rPr lang="en-US" altLang="zh-CN" dirty="0"/>
              <a:t>[2010]</a:t>
            </a:r>
            <a:r>
              <a:rPr lang="zh-CN" altLang="zh-CN" dirty="0"/>
              <a:t>开发的基于规则的系统，旨在实现</a:t>
            </a:r>
            <a:r>
              <a:rPr lang="zh-CN" altLang="zh-CN" b="1" dirty="0"/>
              <a:t>音乐结构和性能属性的实时调整</a:t>
            </a:r>
            <a:r>
              <a:rPr lang="zh-CN" altLang="zh-CN" dirty="0"/>
              <a:t>，以便在听众中诱发</a:t>
            </a:r>
            <a:r>
              <a:rPr lang="zh-CN" altLang="zh-CN" b="1" dirty="0"/>
              <a:t>特定的情绪状态</a:t>
            </a:r>
            <a:r>
              <a:rPr lang="zh-CN" altLang="zh-CN" dirty="0"/>
              <a:t>。</a:t>
            </a:r>
          </a:p>
          <a:p>
            <a:pPr lvl="2"/>
            <a:endParaRPr lang="zh-CN" altLang="en-US" dirty="0">
              <a:solidFill>
                <a:schemeClr val="tx1"/>
              </a:solidFill>
            </a:endParaRPr>
          </a:p>
        </p:txBody>
      </p:sp>
    </p:spTree>
    <p:extLst>
      <p:ext uri="{BB962C8B-B14F-4D97-AF65-F5344CB8AC3E}">
        <p14:creationId xmlns:p14="http://schemas.microsoft.com/office/powerpoint/2010/main" val="96486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4C7E225-B2AF-407B-900C-6E0ECC82636B}"/>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4</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zh-CN" sz="3200" b="1" dirty="0"/>
              <a:t>外部方法</a:t>
            </a:r>
            <a:br>
              <a:rPr lang="en-US" altLang="zh-CN" b="1" dirty="0"/>
            </a:br>
            <a:r>
              <a:rPr lang="en-US" altLang="zh-CN" sz="1600" dirty="0"/>
              <a:t>(EXTERNAL METHODS: EVALUATING THE CREATIVE PROCESS AND ARTEFACTS BY TESTING PERCEPTUAL, COGNITIVE, AND AFFECTIVE RESPONSES IN THE AUDIENCE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b="1" dirty="0">
                <a:solidFill>
                  <a:schemeClr val="accent1"/>
                </a:solidFill>
              </a:rPr>
              <a:t>共识评估技术</a:t>
            </a:r>
            <a:r>
              <a:rPr lang="zh-CN" altLang="zh-CN" dirty="0">
                <a:solidFill>
                  <a:schemeClr val="accent1"/>
                </a:solidFill>
              </a:rPr>
              <a:t>（</a:t>
            </a:r>
            <a:r>
              <a:rPr lang="en-US" altLang="zh-CN" dirty="0">
                <a:solidFill>
                  <a:schemeClr val="accent1"/>
                </a:solidFill>
              </a:rPr>
              <a:t>CAT</a:t>
            </a:r>
            <a:r>
              <a:rPr lang="zh-CN" altLang="zh-CN" dirty="0">
                <a:solidFill>
                  <a:schemeClr val="accent1"/>
                </a:solidFill>
              </a:rPr>
              <a:t>）</a:t>
            </a:r>
          </a:p>
          <a:p>
            <a:pPr lvl="1"/>
            <a:r>
              <a:rPr lang="zh-CN" altLang="zh-CN" b="1" dirty="0"/>
              <a:t>相关领域的专家小组对艺术品、理论、产品或性能的创造力进行判断</a:t>
            </a:r>
            <a:endParaRPr lang="en-US" altLang="zh-CN" b="1" dirty="0"/>
          </a:p>
          <a:p>
            <a:pPr lvl="1"/>
            <a:r>
              <a:rPr lang="zh-CN" altLang="zh-CN" dirty="0"/>
              <a:t>这种方法结合了</a:t>
            </a:r>
            <a:r>
              <a:rPr lang="zh-CN" altLang="zh-CN" b="1" dirty="0"/>
              <a:t>各种判据的批评</a:t>
            </a:r>
            <a:r>
              <a:rPr lang="zh-CN" altLang="zh-CN" dirty="0"/>
              <a:t>，而不是</a:t>
            </a:r>
            <a:r>
              <a:rPr lang="zh-CN" altLang="zh-CN" b="1" dirty="0"/>
              <a:t>基于任何一种特定的创造性理论</a:t>
            </a:r>
            <a:endParaRPr lang="en-US" altLang="zh-CN" b="1" dirty="0"/>
          </a:p>
          <a:p>
            <a:pPr lvl="1"/>
            <a:r>
              <a:rPr lang="zh-CN" altLang="zh-CN" dirty="0"/>
              <a:t>合理的</a:t>
            </a:r>
            <a:r>
              <a:rPr lang="zh-CN" altLang="zh-CN" b="1" dirty="0"/>
              <a:t>可靠性和可重复性</a:t>
            </a:r>
            <a:endParaRPr lang="zh-CN" altLang="zh-CN" dirty="0"/>
          </a:p>
          <a:p>
            <a:pPr lvl="1"/>
            <a:r>
              <a:rPr lang="zh-CN" altLang="zh-CN" b="1" dirty="0"/>
              <a:t>不考虑创造艺术品</a:t>
            </a:r>
            <a:r>
              <a:rPr lang="zh-CN" altLang="zh-CN" b="1" dirty="0">
                <a:solidFill>
                  <a:schemeClr val="accent1"/>
                </a:solidFill>
              </a:rPr>
              <a:t>产生的过程</a:t>
            </a:r>
            <a:endParaRPr lang="zh-CN" altLang="zh-CN" dirty="0">
              <a:solidFill>
                <a:schemeClr val="accent1"/>
              </a:solidFill>
            </a:endParaRPr>
          </a:p>
          <a:p>
            <a:pPr lvl="1"/>
            <a:r>
              <a:rPr lang="zh-CN" altLang="en-US" dirty="0"/>
              <a:t>对比</a:t>
            </a:r>
            <a:r>
              <a:rPr lang="en-US" altLang="zh-CN" dirty="0"/>
              <a:t>	</a:t>
            </a:r>
            <a:r>
              <a:rPr lang="zh-CN" altLang="zh-CN" b="1" dirty="0"/>
              <a:t>所谓的图灵测试评估方法</a:t>
            </a:r>
            <a:endParaRPr lang="en-US" altLang="zh-CN" b="1" dirty="0"/>
          </a:p>
          <a:p>
            <a:pPr lvl="2"/>
            <a:r>
              <a:rPr lang="zh-CN" altLang="zh-CN" dirty="0"/>
              <a:t>要求玩家直接比较隐藏的人和隐藏的计算机</a:t>
            </a:r>
            <a:endParaRPr lang="en-US" altLang="zh-CN" dirty="0"/>
          </a:p>
          <a:p>
            <a:pPr lvl="2"/>
            <a:r>
              <a:rPr lang="zh-CN" altLang="zh-CN" dirty="0"/>
              <a:t>所有健康的人都会有</a:t>
            </a:r>
            <a:r>
              <a:rPr lang="zh-CN" altLang="zh-CN" b="1" dirty="0"/>
              <a:t>很高的表现水平</a:t>
            </a:r>
            <a:r>
              <a:rPr lang="en-US" altLang="zh-CN" dirty="0"/>
              <a:t>		</a:t>
            </a:r>
            <a:r>
              <a:rPr lang="zh-CN" altLang="zh-CN" dirty="0"/>
              <a:t>音乐创作都不是这样一项任务</a:t>
            </a:r>
            <a:endParaRPr lang="en-US" altLang="zh-CN" b="1" dirty="0"/>
          </a:p>
          <a:p>
            <a:pPr lvl="3"/>
            <a:r>
              <a:rPr lang="zh-CN" altLang="zh-CN" b="1" dirty="0"/>
              <a:t>这使得大多数玩家没有能力对“游戏”做出明智的判断</a:t>
            </a:r>
            <a:endParaRPr lang="en-US" altLang="zh-CN" b="1" dirty="0"/>
          </a:p>
          <a:p>
            <a:pPr lvl="2"/>
            <a:r>
              <a:rPr lang="zh-CN" altLang="zh-CN" b="1" dirty="0"/>
              <a:t>隐藏的人类试图欺骗玩家做出错误的选择</a:t>
            </a:r>
            <a:endParaRPr lang="en-US" altLang="zh-CN" b="1" dirty="0"/>
          </a:p>
          <a:p>
            <a:pPr lvl="3"/>
            <a:r>
              <a:rPr lang="zh-CN" altLang="zh-CN" dirty="0"/>
              <a:t>在这种研究中没有尝试过，而且还不清楚实验者会怎么做</a:t>
            </a:r>
            <a:endParaRPr lang="en-US" altLang="zh-CN" dirty="0"/>
          </a:p>
          <a:p>
            <a:pPr lvl="1"/>
            <a:endParaRPr lang="en-US" altLang="zh-CN" dirty="0"/>
          </a:p>
          <a:p>
            <a:pPr lvl="1"/>
            <a:r>
              <a:rPr lang="en-US" altLang="zh-CN" dirty="0"/>
              <a:t>CAT</a:t>
            </a:r>
            <a:r>
              <a:rPr lang="zh-CN" altLang="en-US" dirty="0"/>
              <a:t>是</a:t>
            </a:r>
            <a:r>
              <a:rPr lang="zh-CN" altLang="zh-CN" dirty="0"/>
              <a:t>只专注于</a:t>
            </a:r>
            <a:r>
              <a:rPr lang="zh-CN" altLang="zh-CN" b="1" dirty="0">
                <a:solidFill>
                  <a:schemeClr val="accent1"/>
                </a:solidFill>
              </a:rPr>
              <a:t>创造性</a:t>
            </a:r>
            <a:r>
              <a:rPr lang="zh-CN" altLang="zh-CN" b="1" dirty="0"/>
              <a:t>的系统</a:t>
            </a:r>
            <a:r>
              <a:rPr lang="zh-CN" altLang="zh-CN" dirty="0"/>
              <a:t>，它没有解决</a:t>
            </a:r>
            <a:r>
              <a:rPr lang="zh-CN" altLang="zh-CN" b="1" dirty="0">
                <a:solidFill>
                  <a:schemeClr val="accent1"/>
                </a:solidFill>
              </a:rPr>
              <a:t>欺骗</a:t>
            </a:r>
            <a:r>
              <a:rPr lang="zh-CN" altLang="zh-CN" b="1" dirty="0"/>
              <a:t>的企图</a:t>
            </a:r>
            <a:endParaRPr lang="zh-CN" altLang="en-US" dirty="0">
              <a:solidFill>
                <a:schemeClr val="tx1"/>
              </a:solidFill>
            </a:endParaRPr>
          </a:p>
        </p:txBody>
      </p:sp>
    </p:spTree>
    <p:extLst>
      <p:ext uri="{BB962C8B-B14F-4D97-AF65-F5344CB8AC3E}">
        <p14:creationId xmlns:p14="http://schemas.microsoft.com/office/powerpoint/2010/main" val="111946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79BFAC2-C040-42BC-8C72-52F67E4F6761}"/>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4</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zh-CN" sz="3200" b="1" dirty="0"/>
              <a:t>外部方法</a:t>
            </a:r>
            <a:br>
              <a:rPr lang="en-US" altLang="zh-CN" b="1" dirty="0"/>
            </a:br>
            <a:r>
              <a:rPr lang="en-US" altLang="zh-CN" sz="1600" dirty="0"/>
              <a:t>(EXTERNAL METHODS: EVALUATING THE CREATIVE PROCESS AND ARTEFACTS BY TESTING PERCEPTUAL, COGNITIVE, AND AFFECTIVE RESPONSES IN THE AUDIENCE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0"/>
            <a:ext cx="8915400" cy="5168669"/>
          </a:xfrm>
        </p:spPr>
        <p:txBody>
          <a:bodyPr>
            <a:normAutofit/>
          </a:bodyPr>
          <a:lstStyle/>
          <a:p>
            <a:r>
              <a:rPr lang="zh-CN" altLang="zh-CN" b="1" dirty="0"/>
              <a:t>计算创造力的扩展</a:t>
            </a:r>
            <a:endParaRPr lang="en-US" altLang="zh-CN" b="1" dirty="0"/>
          </a:p>
          <a:p>
            <a:pPr lvl="1"/>
            <a:r>
              <a:rPr lang="en-US" altLang="zh-CN" dirty="0"/>
              <a:t>Ritchie[2007]</a:t>
            </a:r>
            <a:r>
              <a:rPr lang="zh-CN" altLang="zh-CN" dirty="0"/>
              <a:t>提出了一套</a:t>
            </a:r>
            <a:r>
              <a:rPr lang="zh-CN" altLang="zh-CN" b="1" dirty="0"/>
              <a:t>类似于人类创造力评估中使用的评估指标的标准</a:t>
            </a:r>
            <a:endParaRPr lang="en-US" altLang="zh-CN" b="1" dirty="0"/>
          </a:p>
          <a:p>
            <a:pPr lvl="2"/>
            <a:r>
              <a:rPr lang="zh-CN" altLang="zh-CN" dirty="0"/>
              <a:t>经验标准基于</a:t>
            </a:r>
            <a:r>
              <a:rPr lang="zh-CN" altLang="zh-CN" b="1" dirty="0"/>
              <a:t>新颖性</a:t>
            </a:r>
            <a:r>
              <a:rPr lang="zh-CN" altLang="zh-CN" dirty="0"/>
              <a:t>（不典型性、创新性或阶级成员）和</a:t>
            </a:r>
            <a:r>
              <a:rPr lang="zh-CN" altLang="zh-CN" b="1" dirty="0"/>
              <a:t>质量</a:t>
            </a:r>
            <a:r>
              <a:rPr lang="zh-CN" altLang="zh-CN" dirty="0"/>
              <a:t>（价值等级），允许创造性人工制品主观判断的变化，以及用于定义创造力本身的标准的变化</a:t>
            </a:r>
            <a:endParaRPr lang="en-US" altLang="zh-CN" dirty="0"/>
          </a:p>
          <a:p>
            <a:pPr lvl="2"/>
            <a:r>
              <a:rPr lang="zh-CN" altLang="zh-CN" b="1" dirty="0"/>
              <a:t>关注</a:t>
            </a:r>
            <a:r>
              <a:rPr lang="zh-CN" altLang="zh-CN" b="1" dirty="0">
                <a:solidFill>
                  <a:schemeClr val="accent1"/>
                </a:solidFill>
              </a:rPr>
              <a:t>生成的人工制品</a:t>
            </a:r>
            <a:r>
              <a:rPr lang="zh-CN" altLang="zh-CN" dirty="0"/>
              <a:t>，而不是</a:t>
            </a:r>
            <a:r>
              <a:rPr lang="zh-CN" altLang="zh-CN" b="1" dirty="0">
                <a:solidFill>
                  <a:schemeClr val="accent1"/>
                </a:solidFill>
              </a:rPr>
              <a:t>评估创建该人工制品的内部过程</a:t>
            </a:r>
            <a:endParaRPr lang="en-US" altLang="zh-CN" b="1" dirty="0">
              <a:solidFill>
                <a:schemeClr val="accent1"/>
              </a:solidFill>
            </a:endParaRPr>
          </a:p>
          <a:p>
            <a:pPr lvl="1"/>
            <a:r>
              <a:rPr lang="zh-CN" altLang="zh-CN" dirty="0"/>
              <a:t>科尔顿的创造性三脚架</a:t>
            </a:r>
            <a:r>
              <a:rPr lang="en-US" altLang="zh-CN" dirty="0"/>
              <a:t>(Colton’s creative tripod)</a:t>
            </a:r>
          </a:p>
          <a:p>
            <a:pPr lvl="2"/>
            <a:r>
              <a:rPr lang="zh-CN" altLang="zh-CN" b="1" dirty="0"/>
              <a:t>既关注</a:t>
            </a:r>
            <a:r>
              <a:rPr lang="zh-CN" altLang="zh-CN" b="1" dirty="0">
                <a:solidFill>
                  <a:schemeClr val="accent1"/>
                </a:solidFill>
              </a:rPr>
              <a:t>生成的人工制品</a:t>
            </a:r>
            <a:r>
              <a:rPr lang="zh-CN" altLang="zh-CN" b="1" dirty="0"/>
              <a:t>，也关注</a:t>
            </a:r>
            <a:r>
              <a:rPr lang="zh-CN" altLang="zh-CN" b="1" dirty="0">
                <a:solidFill>
                  <a:schemeClr val="accent1"/>
                </a:solidFill>
              </a:rPr>
              <a:t>系统的创造性行为</a:t>
            </a:r>
            <a:endParaRPr lang="en-US" altLang="zh-CN" b="1" dirty="0">
              <a:solidFill>
                <a:schemeClr val="accent1"/>
              </a:solidFill>
            </a:endParaRPr>
          </a:p>
          <a:p>
            <a:pPr lvl="2"/>
            <a:r>
              <a:rPr lang="zh-CN" altLang="zh-CN" b="1" dirty="0"/>
              <a:t>创造性过程的</a:t>
            </a:r>
            <a:r>
              <a:rPr lang="zh-CN" altLang="zh-CN" b="1" dirty="0">
                <a:solidFill>
                  <a:schemeClr val="accent1"/>
                </a:solidFill>
              </a:rPr>
              <a:t>知识</a:t>
            </a:r>
            <a:r>
              <a:rPr lang="zh-CN" altLang="zh-CN" dirty="0"/>
              <a:t>不仅影响观察者对</a:t>
            </a:r>
            <a:r>
              <a:rPr lang="zh-CN" altLang="zh-CN" b="1" dirty="0"/>
              <a:t>创造性的判断、人类创造力的价值判断</a:t>
            </a:r>
            <a:r>
              <a:rPr lang="zh-CN" altLang="zh-CN" dirty="0"/>
              <a:t>，而且还影响</a:t>
            </a:r>
            <a:r>
              <a:rPr lang="zh-CN" altLang="zh-CN" b="1" dirty="0"/>
              <a:t>计算系统的上下文</a:t>
            </a:r>
            <a:endParaRPr lang="en-US" altLang="zh-CN" b="1" dirty="0"/>
          </a:p>
          <a:p>
            <a:pPr lvl="2"/>
            <a:r>
              <a:rPr lang="zh-CN" altLang="zh-CN" u="sng" dirty="0">
                <a:solidFill>
                  <a:srgbClr val="FF0000"/>
                </a:solidFill>
              </a:rPr>
              <a:t>如果这个系统被认为是</a:t>
            </a:r>
            <a:r>
              <a:rPr lang="zh-CN" altLang="zh-CN" b="1" u="sng" dirty="0">
                <a:solidFill>
                  <a:srgbClr val="FF0000"/>
                </a:solidFill>
              </a:rPr>
              <a:t>熟练</a:t>
            </a:r>
            <a:r>
              <a:rPr lang="zh-CN" altLang="zh-CN" u="sng" dirty="0">
                <a:solidFill>
                  <a:srgbClr val="FF0000"/>
                </a:solidFill>
              </a:rPr>
              <a:t>的、</a:t>
            </a:r>
            <a:r>
              <a:rPr lang="zh-CN" altLang="zh-CN" b="1" u="sng" dirty="0">
                <a:solidFill>
                  <a:srgbClr val="FF0000"/>
                </a:solidFill>
              </a:rPr>
              <a:t>有鉴赏力</a:t>
            </a:r>
            <a:r>
              <a:rPr lang="zh-CN" altLang="zh-CN" u="sng" dirty="0">
                <a:solidFill>
                  <a:srgbClr val="FF0000"/>
                </a:solidFill>
              </a:rPr>
              <a:t>的和</a:t>
            </a:r>
            <a:r>
              <a:rPr lang="zh-CN" altLang="zh-CN" b="1" u="sng" dirty="0">
                <a:solidFill>
                  <a:srgbClr val="FF0000"/>
                </a:solidFill>
              </a:rPr>
              <a:t>富有想象力</a:t>
            </a:r>
            <a:r>
              <a:rPr lang="zh-CN" altLang="zh-CN" u="sng" dirty="0">
                <a:solidFill>
                  <a:srgbClr val="FF0000"/>
                </a:solidFill>
              </a:rPr>
              <a:t>的，那么这个软件应该被认为是有创造力的</a:t>
            </a:r>
            <a:endParaRPr lang="en-US" altLang="zh-CN" u="sng" dirty="0">
              <a:solidFill>
                <a:srgbClr val="FF0000"/>
              </a:solidFill>
            </a:endParaRPr>
          </a:p>
          <a:p>
            <a:pPr lvl="2"/>
            <a:r>
              <a:rPr lang="zh-CN" altLang="zh-CN" dirty="0"/>
              <a:t>计算创造力理论形式化</a:t>
            </a:r>
            <a:r>
              <a:rPr lang="en-US" altLang="zh-CN" dirty="0"/>
              <a:t>:</a:t>
            </a:r>
          </a:p>
          <a:p>
            <a:pPr lvl="3"/>
            <a:r>
              <a:rPr lang="zh-CN" altLang="zh-CN" sz="1400" b="1" dirty="0"/>
              <a:t>创造性生成</a:t>
            </a:r>
            <a:r>
              <a:rPr lang="en-US" altLang="zh-CN" sz="1400" b="1" dirty="0"/>
              <a:t>						</a:t>
            </a:r>
            <a:r>
              <a:rPr lang="en-US" altLang="zh-CN" sz="1400" dirty="0"/>
              <a:t>FACE</a:t>
            </a:r>
            <a:r>
              <a:rPr lang="zh-CN" altLang="zh-CN" sz="1400" dirty="0"/>
              <a:t>（</a:t>
            </a:r>
            <a:r>
              <a:rPr lang="zh-CN" altLang="zh-CN" sz="1400" b="1" dirty="0"/>
              <a:t>框架、美学、概念、表达</a:t>
            </a:r>
            <a:r>
              <a:rPr lang="zh-CN" altLang="zh-CN" sz="1400" dirty="0"/>
              <a:t>）</a:t>
            </a:r>
            <a:endParaRPr lang="en-US" altLang="zh-CN" sz="1400" dirty="0"/>
          </a:p>
          <a:p>
            <a:pPr lvl="3"/>
            <a:r>
              <a:rPr lang="zh-CN" altLang="zh-CN" sz="1400" b="1" dirty="0"/>
              <a:t>测试创造性系统可能对观察者产生的影响</a:t>
            </a:r>
            <a:r>
              <a:rPr lang="en-US" altLang="zh-CN" sz="1400" b="1" dirty="0"/>
              <a:t>	</a:t>
            </a:r>
            <a:r>
              <a:rPr lang="en-US" altLang="zh-CN" sz="1400" dirty="0"/>
              <a:t> IDEA</a:t>
            </a:r>
            <a:r>
              <a:rPr lang="zh-CN" altLang="zh-CN" sz="1400" dirty="0"/>
              <a:t>（</a:t>
            </a:r>
            <a:r>
              <a:rPr lang="zh-CN" altLang="zh-CN" sz="1400" b="1" dirty="0"/>
              <a:t>迭代开发</a:t>
            </a:r>
            <a:r>
              <a:rPr lang="en-US" altLang="zh-CN" sz="1400" b="1" dirty="0"/>
              <a:t>-</a:t>
            </a:r>
            <a:r>
              <a:rPr lang="zh-CN" altLang="zh-CN" sz="1400" b="1" dirty="0"/>
              <a:t>执行</a:t>
            </a:r>
            <a:r>
              <a:rPr lang="en-US" altLang="zh-CN" sz="1400" b="1" dirty="0"/>
              <a:t>-</a:t>
            </a:r>
            <a:r>
              <a:rPr lang="zh-CN" altLang="zh-CN" sz="1400" b="1" dirty="0"/>
              <a:t>欣赏</a:t>
            </a:r>
            <a:r>
              <a:rPr lang="zh-CN" altLang="zh-CN" sz="1400" dirty="0"/>
              <a:t>）</a:t>
            </a:r>
            <a:endParaRPr lang="zh-CN" altLang="en-US" sz="1400" dirty="0">
              <a:solidFill>
                <a:srgbClr val="FF0000"/>
              </a:solidFill>
            </a:endParaRPr>
          </a:p>
        </p:txBody>
      </p:sp>
    </p:spTree>
    <p:extLst>
      <p:ext uri="{BB962C8B-B14F-4D97-AF65-F5344CB8AC3E}">
        <p14:creationId xmlns:p14="http://schemas.microsoft.com/office/powerpoint/2010/main" val="2556027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04D5879-EC04-4897-8B77-A63967345357}"/>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4</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zh-CN" sz="3200" b="1" dirty="0"/>
              <a:t>外部方法</a:t>
            </a:r>
            <a:br>
              <a:rPr lang="en-US" altLang="zh-CN" b="1" dirty="0"/>
            </a:br>
            <a:r>
              <a:rPr lang="en-US" altLang="zh-CN" sz="1600" dirty="0"/>
              <a:t>(EXTERNAL METHODS: EVALUATING THE CREATIVE PROCESS AND ARTEFACTS BY TESTING PERCEPTUAL, COGNITIVE, AND AFFECTIVE RESPONSES IN THE AUDIENCE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b="1" dirty="0"/>
              <a:t>问卷、相关研究和评分量表</a:t>
            </a:r>
            <a:r>
              <a:rPr lang="en-US" altLang="zh-CN" b="1" dirty="0"/>
              <a:t>				</a:t>
            </a:r>
            <a:r>
              <a:rPr lang="zh-CN" altLang="en-US" sz="2400" b="1" dirty="0">
                <a:solidFill>
                  <a:schemeClr val="bg2">
                    <a:lumMod val="50000"/>
                  </a:schemeClr>
                </a:solidFill>
              </a:rPr>
              <a:t>直接测量</a:t>
            </a:r>
            <a:endParaRPr lang="en-US" altLang="zh-CN" sz="2400" b="1" dirty="0">
              <a:solidFill>
                <a:schemeClr val="bg2">
                  <a:lumMod val="50000"/>
                </a:schemeClr>
              </a:solidFill>
            </a:endParaRPr>
          </a:p>
          <a:p>
            <a:pPr lvl="1"/>
            <a:r>
              <a:rPr lang="zh-CN" altLang="zh-CN" dirty="0"/>
              <a:t>研究者检验听者</a:t>
            </a:r>
            <a:r>
              <a:rPr lang="zh-CN" altLang="zh-CN" b="1" dirty="0"/>
              <a:t>对系统或系统输出的</a:t>
            </a:r>
            <a:r>
              <a:rPr lang="zh-CN" altLang="zh-CN" b="1" dirty="0">
                <a:solidFill>
                  <a:schemeClr val="accent1"/>
                </a:solidFill>
              </a:rPr>
              <a:t>主观反应</a:t>
            </a:r>
            <a:r>
              <a:rPr lang="zh-CN" altLang="zh-CN" dirty="0"/>
              <a:t>的一种有价值的方法</a:t>
            </a:r>
            <a:endParaRPr lang="en-US" altLang="zh-CN" dirty="0"/>
          </a:p>
          <a:p>
            <a:pPr lvl="1"/>
            <a:r>
              <a:rPr lang="zh-CN" altLang="en-US" b="1" dirty="0"/>
              <a:t>方式：</a:t>
            </a:r>
            <a:r>
              <a:rPr lang="zh-CN" altLang="zh-CN" b="1" dirty="0"/>
              <a:t>离散响应标准</a:t>
            </a:r>
            <a:r>
              <a:rPr lang="en-US" altLang="zh-CN" b="1" dirty="0"/>
              <a:t>(</a:t>
            </a:r>
            <a:r>
              <a:rPr lang="zh-CN" altLang="en-US" b="1" dirty="0"/>
              <a:t>多选题</a:t>
            </a:r>
            <a:r>
              <a:rPr lang="en-US" altLang="zh-CN" b="1" dirty="0"/>
              <a:t>)</a:t>
            </a:r>
            <a:r>
              <a:rPr lang="zh-CN" altLang="en-US" b="1" dirty="0"/>
              <a:t>，</a:t>
            </a:r>
            <a:r>
              <a:rPr lang="zh-CN" altLang="zh-CN" b="1" dirty="0"/>
              <a:t>评分量表</a:t>
            </a:r>
            <a:endParaRPr lang="en-US" altLang="zh-CN" b="1" dirty="0"/>
          </a:p>
          <a:p>
            <a:pPr lvl="1"/>
            <a:r>
              <a:rPr lang="zh-CN" altLang="zh-CN" dirty="0"/>
              <a:t>相关研究使用</a:t>
            </a:r>
            <a:r>
              <a:rPr lang="zh-CN" altLang="zh-CN" b="1" dirty="0">
                <a:solidFill>
                  <a:schemeClr val="accent1"/>
                </a:solidFill>
              </a:rPr>
              <a:t>统计分析</a:t>
            </a:r>
            <a:r>
              <a:rPr lang="zh-CN" altLang="zh-CN" b="1" dirty="0"/>
              <a:t>来评估两个变量之间的关系</a:t>
            </a:r>
            <a:r>
              <a:rPr lang="zh-CN" altLang="en-US" b="1" dirty="0"/>
              <a:t>（</a:t>
            </a:r>
            <a:r>
              <a:rPr lang="zh-CN" altLang="en-US" b="1" dirty="0">
                <a:solidFill>
                  <a:schemeClr val="accent1"/>
                </a:solidFill>
              </a:rPr>
              <a:t>方向、强度</a:t>
            </a:r>
            <a:r>
              <a:rPr lang="zh-CN" altLang="en-US" b="1" dirty="0"/>
              <a:t>）</a:t>
            </a:r>
            <a:endParaRPr lang="en-US" altLang="zh-CN" b="1" dirty="0">
              <a:solidFill>
                <a:schemeClr val="accent1"/>
              </a:solidFill>
            </a:endParaRPr>
          </a:p>
          <a:p>
            <a:pPr lvl="1"/>
            <a:r>
              <a:rPr lang="zh-CN" altLang="en-US" dirty="0">
                <a:solidFill>
                  <a:schemeClr val="tx1">
                    <a:lumMod val="95000"/>
                    <a:lumOff val="5000"/>
                  </a:schemeClr>
                </a:solidFill>
              </a:rPr>
              <a:t>可以采用</a:t>
            </a:r>
            <a:r>
              <a:rPr lang="en-US" altLang="zh-CN" dirty="0">
                <a:solidFill>
                  <a:schemeClr val="tx1">
                    <a:lumMod val="95000"/>
                    <a:lumOff val="5000"/>
                  </a:schemeClr>
                </a:solidFill>
              </a:rPr>
              <a:t>4.2</a:t>
            </a:r>
            <a:r>
              <a:rPr lang="zh-CN" altLang="en-US" dirty="0">
                <a:solidFill>
                  <a:schemeClr val="tx1">
                    <a:lumMod val="95000"/>
                    <a:lumOff val="5000"/>
                  </a:schemeClr>
                </a:solidFill>
              </a:rPr>
              <a:t>种的</a:t>
            </a:r>
            <a:r>
              <a:rPr lang="zh-CN" altLang="zh-CN" b="1" dirty="0">
                <a:solidFill>
                  <a:schemeClr val="tx1">
                    <a:lumMod val="95000"/>
                    <a:lumOff val="5000"/>
                  </a:schemeClr>
                </a:solidFill>
              </a:rPr>
              <a:t>一致性评估技术</a:t>
            </a:r>
            <a:r>
              <a:rPr lang="zh-CN" altLang="en-US" b="1" dirty="0">
                <a:solidFill>
                  <a:schemeClr val="tx1">
                    <a:lumMod val="95000"/>
                    <a:lumOff val="5000"/>
                  </a:schemeClr>
                </a:solidFill>
              </a:rPr>
              <a:t>（</a:t>
            </a:r>
            <a:r>
              <a:rPr lang="en-US" altLang="zh-CN" dirty="0">
                <a:solidFill>
                  <a:schemeClr val="tx1">
                    <a:lumMod val="95000"/>
                    <a:lumOff val="5000"/>
                  </a:schemeClr>
                </a:solidFill>
              </a:rPr>
              <a:t>CAT</a:t>
            </a:r>
            <a:r>
              <a:rPr lang="zh-CN" altLang="en-US" dirty="0">
                <a:solidFill>
                  <a:schemeClr val="tx1">
                    <a:lumMod val="95000"/>
                    <a:lumOff val="5000"/>
                  </a:schemeClr>
                </a:solidFill>
              </a:rPr>
              <a:t>）</a:t>
            </a:r>
            <a:endParaRPr lang="en-US" altLang="zh-CN" dirty="0">
              <a:solidFill>
                <a:schemeClr val="tx1">
                  <a:lumMod val="95000"/>
                  <a:lumOff val="5000"/>
                </a:schemeClr>
              </a:solidFill>
            </a:endParaRPr>
          </a:p>
          <a:p>
            <a:pPr lvl="2"/>
            <a:r>
              <a:rPr lang="zh-CN" altLang="zh-CN" dirty="0"/>
              <a:t>确保调查结果的</a:t>
            </a:r>
            <a:r>
              <a:rPr lang="zh-CN" altLang="zh-CN" b="1" dirty="0"/>
              <a:t>可靠性和可复制性</a:t>
            </a:r>
            <a:endParaRPr lang="en-US" altLang="zh-CN" b="1" dirty="0"/>
          </a:p>
          <a:p>
            <a:pPr lvl="2"/>
            <a:endParaRPr lang="en-US" altLang="zh-CN" b="1" dirty="0">
              <a:solidFill>
                <a:schemeClr val="tx1">
                  <a:lumMod val="95000"/>
                  <a:lumOff val="5000"/>
                </a:schemeClr>
              </a:solidFill>
            </a:endParaRPr>
          </a:p>
          <a:p>
            <a:pPr lvl="1"/>
            <a:endParaRPr lang="en-US" altLang="zh-CN" dirty="0"/>
          </a:p>
          <a:p>
            <a:pPr lvl="1"/>
            <a:r>
              <a:rPr lang="zh-CN" altLang="zh-CN" dirty="0"/>
              <a:t>尽管相关研究</a:t>
            </a:r>
            <a:r>
              <a:rPr lang="zh-CN" altLang="zh-CN" b="1" dirty="0"/>
              <a:t>不能提供</a:t>
            </a:r>
            <a:r>
              <a:rPr lang="zh-CN" altLang="zh-CN" b="1" dirty="0">
                <a:solidFill>
                  <a:schemeClr val="accent1"/>
                </a:solidFill>
              </a:rPr>
              <a:t>因果关系</a:t>
            </a:r>
            <a:r>
              <a:rPr lang="zh-CN" altLang="zh-CN" b="1" dirty="0"/>
              <a:t>的证据</a:t>
            </a:r>
            <a:endParaRPr lang="en-US" altLang="zh-CN" dirty="0"/>
          </a:p>
          <a:p>
            <a:pPr lvl="1"/>
            <a:r>
              <a:rPr lang="zh-CN" altLang="zh-CN" dirty="0"/>
              <a:t>但它们可以成为一个有价值的</a:t>
            </a:r>
            <a:r>
              <a:rPr lang="zh-CN" altLang="zh-CN" b="1" dirty="0"/>
              <a:t>指标</a:t>
            </a:r>
            <a:endParaRPr lang="en-US" altLang="zh-CN" b="1" dirty="0"/>
          </a:p>
          <a:p>
            <a:pPr lvl="1"/>
            <a:r>
              <a:rPr lang="zh-CN" altLang="zh-CN" b="1" dirty="0"/>
              <a:t>激发能够检验因果关系的</a:t>
            </a:r>
            <a:r>
              <a:rPr lang="zh-CN" altLang="zh-CN" b="1" dirty="0">
                <a:solidFill>
                  <a:schemeClr val="accent1"/>
                </a:solidFill>
              </a:rPr>
              <a:t>实证研究</a:t>
            </a:r>
            <a:endParaRPr lang="en-US" altLang="zh-CN" b="1" dirty="0">
              <a:solidFill>
                <a:schemeClr val="accent1"/>
              </a:solidFill>
            </a:endParaRPr>
          </a:p>
          <a:p>
            <a:pPr lvl="1"/>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261774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3114586-2133-4847-9BB9-CF2749ECEAFE}"/>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4</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zh-CN" sz="3200" b="1" dirty="0"/>
              <a:t>外部方法</a:t>
            </a:r>
            <a:br>
              <a:rPr lang="en-US" altLang="zh-CN" b="1" dirty="0"/>
            </a:br>
            <a:r>
              <a:rPr lang="en-US" altLang="zh-CN" sz="1600" dirty="0"/>
              <a:t>(EXTERNAL METHODS: EVALUATING THE CREATIVE PROCESS AND ARTEFACTS BY TESTING PERCEPTUAL, COGNITIVE, AND AFFECTIVE RESPONSES IN THE AUDIENCE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b="1" dirty="0"/>
              <a:t>测量运动和生理反应</a:t>
            </a:r>
            <a:r>
              <a:rPr lang="en-US" altLang="zh-CN" b="1" dirty="0"/>
              <a:t>					</a:t>
            </a:r>
            <a:r>
              <a:rPr lang="zh-CN" altLang="en-US" sz="2400" b="1" dirty="0">
                <a:solidFill>
                  <a:schemeClr val="bg2">
                    <a:lumMod val="50000"/>
                  </a:schemeClr>
                </a:solidFill>
              </a:rPr>
              <a:t>间接测量</a:t>
            </a:r>
            <a:endParaRPr lang="en-US" altLang="zh-CN" sz="2400" b="1" dirty="0">
              <a:solidFill>
                <a:schemeClr val="bg2">
                  <a:lumMod val="50000"/>
                </a:schemeClr>
              </a:solidFill>
            </a:endParaRPr>
          </a:p>
          <a:p>
            <a:pPr lvl="1"/>
            <a:r>
              <a:rPr lang="zh-CN" altLang="zh-CN" dirty="0"/>
              <a:t>生理测量可以用来捕捉</a:t>
            </a:r>
            <a:r>
              <a:rPr lang="zh-CN" altLang="zh-CN" b="1" dirty="0">
                <a:solidFill>
                  <a:schemeClr val="accent1"/>
                </a:solidFill>
              </a:rPr>
              <a:t>心理和情绪状态</a:t>
            </a:r>
            <a:r>
              <a:rPr lang="zh-CN" altLang="zh-CN" dirty="0"/>
              <a:t>的物理表现，从而使这些方法与</a:t>
            </a:r>
            <a:r>
              <a:rPr lang="en-US" altLang="zh-CN" dirty="0"/>
              <a:t>MUME</a:t>
            </a:r>
            <a:r>
              <a:rPr lang="zh-CN" altLang="zh-CN" dirty="0"/>
              <a:t>的表现系统非常相关</a:t>
            </a:r>
            <a:endParaRPr lang="en-US" altLang="zh-CN" dirty="0"/>
          </a:p>
          <a:p>
            <a:pPr lvl="1"/>
            <a:r>
              <a:rPr lang="zh-CN" altLang="zh-CN" dirty="0"/>
              <a:t>常用的测量方法有心率、血容量、脉搏、呼吸和皮肤电反应。另一种有用的方法是肌电图，它测量与微笑和皱眉相关的肌肉的小动作。</a:t>
            </a:r>
            <a:endParaRPr lang="en-US" altLang="zh-CN" dirty="0"/>
          </a:p>
          <a:p>
            <a:pPr lvl="1"/>
            <a:r>
              <a:rPr lang="en-US" altLang="zh-CN" b="1" dirty="0"/>
              <a:t>4.5.1 </a:t>
            </a:r>
            <a:r>
              <a:rPr lang="zh-CN" altLang="zh-CN" b="1" dirty="0"/>
              <a:t>情感捕捉</a:t>
            </a:r>
            <a:endParaRPr lang="en-US" altLang="zh-CN" b="1" dirty="0"/>
          </a:p>
          <a:p>
            <a:pPr lvl="2"/>
            <a:r>
              <a:rPr lang="zh-CN" altLang="zh-CN" dirty="0"/>
              <a:t>动作捕捉是另一种</a:t>
            </a:r>
            <a:r>
              <a:rPr lang="zh-CN" altLang="zh-CN" b="1" dirty="0"/>
              <a:t>测量情绪、唤醒和具体认知状态</a:t>
            </a:r>
            <a:r>
              <a:rPr lang="zh-CN" altLang="zh-CN" dirty="0"/>
              <a:t>实时指标的方法</a:t>
            </a:r>
            <a:endParaRPr lang="en-US" altLang="zh-CN" b="1" dirty="0"/>
          </a:p>
          <a:p>
            <a:pPr lvl="1"/>
            <a:r>
              <a:rPr lang="en-US" altLang="zh-CN" b="1" dirty="0"/>
              <a:t>4.5.2 </a:t>
            </a:r>
            <a:r>
              <a:rPr lang="zh-CN" altLang="zh-CN" b="1" dirty="0"/>
              <a:t>视线追踪</a:t>
            </a:r>
            <a:endParaRPr lang="en-US" altLang="zh-CN" b="1" dirty="0"/>
          </a:p>
          <a:p>
            <a:pPr lvl="2"/>
            <a:r>
              <a:rPr lang="zh-CN" altLang="zh-CN" dirty="0"/>
              <a:t>眼睛跟踪可以作为</a:t>
            </a:r>
            <a:r>
              <a:rPr lang="zh-CN" altLang="zh-CN" b="1" dirty="0"/>
              <a:t>注意力、信息处理和决策以及探索性行为（通过测量图像或视觉场景周围的步态）</a:t>
            </a:r>
            <a:r>
              <a:rPr lang="zh-CN" altLang="zh-CN" dirty="0"/>
              <a:t>的一种度量。</a:t>
            </a:r>
            <a:endParaRPr lang="en-US" altLang="zh-CN" dirty="0"/>
          </a:p>
          <a:p>
            <a:pPr lvl="2"/>
            <a:r>
              <a:rPr lang="zh-CN" altLang="zh-CN" b="1" dirty="0"/>
              <a:t>不需要公开的响应</a:t>
            </a:r>
            <a:endParaRPr lang="en-US" altLang="zh-CN" b="1" dirty="0"/>
          </a:p>
          <a:p>
            <a:pPr lvl="1"/>
            <a:r>
              <a:rPr lang="en-US" altLang="zh-CN" b="1" dirty="0"/>
              <a:t>4.5.3 </a:t>
            </a:r>
            <a:r>
              <a:rPr lang="zh-CN" altLang="zh-CN" b="1" dirty="0"/>
              <a:t>反应时间</a:t>
            </a:r>
            <a:endParaRPr lang="en-US" altLang="zh-CN" b="1" dirty="0"/>
          </a:p>
          <a:p>
            <a:pPr lvl="2"/>
            <a:r>
              <a:rPr lang="zh-CN" altLang="zh-CN" b="1" dirty="0"/>
              <a:t>感知或认知过程的间接测量</a:t>
            </a:r>
            <a:endParaRPr lang="en-US" altLang="zh-CN" b="1" dirty="0"/>
          </a:p>
          <a:p>
            <a:pPr lvl="2"/>
            <a:r>
              <a:rPr lang="zh-CN" altLang="zh-CN" b="1" dirty="0"/>
              <a:t>当一个节奏或旋律模式改变时，可能会要求一个听者作出反应</a:t>
            </a:r>
            <a:r>
              <a:rPr lang="zh-CN" altLang="zh-CN" dirty="0"/>
              <a:t>，以告知研究者听者的状态</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152139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D988C2B-4178-44D9-A9A6-7EB33C4888D6}"/>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4</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zh-CN" sz="3200" b="1" dirty="0"/>
              <a:t>外部方法</a:t>
            </a:r>
            <a:br>
              <a:rPr lang="en-US" altLang="zh-CN" b="1" dirty="0"/>
            </a:br>
            <a:r>
              <a:rPr lang="en-US" altLang="zh-CN" sz="1600" dirty="0"/>
              <a:t>(EXTERNAL METHODS: EVALUATING THE CREATIVE PROCESS AND ARTEFACTS BY TESTING PERCEPTUAL, COGNITIVE, AND AFFECTIVE RESPONSES IN THE AUDIENCE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b="1" dirty="0"/>
              <a:t>用脑电图测量神经反应</a:t>
            </a:r>
            <a:r>
              <a:rPr lang="en-US" altLang="zh-CN" b="1" dirty="0"/>
              <a:t>					</a:t>
            </a:r>
            <a:r>
              <a:rPr lang="zh-CN" altLang="en-US" sz="2400" b="1" dirty="0">
                <a:solidFill>
                  <a:schemeClr val="bg2">
                    <a:lumMod val="50000"/>
                  </a:schemeClr>
                </a:solidFill>
              </a:rPr>
              <a:t>间接测量</a:t>
            </a:r>
            <a:endParaRPr lang="en-US" altLang="zh-CN" sz="2400" b="1" dirty="0"/>
          </a:p>
          <a:p>
            <a:endParaRPr lang="en-US" altLang="zh-CN" dirty="0"/>
          </a:p>
          <a:p>
            <a:pPr lvl="1"/>
            <a:r>
              <a:rPr lang="zh-CN" altLang="zh-CN" dirty="0"/>
              <a:t>对于那些有兴趣将</a:t>
            </a:r>
            <a:r>
              <a:rPr lang="zh-CN" altLang="zh-CN" b="1" dirty="0"/>
              <a:t>参与者或听者的神经活动</a:t>
            </a:r>
            <a:r>
              <a:rPr lang="zh-CN" altLang="zh-CN" dirty="0"/>
              <a:t>纳入他们的系统或表现的</a:t>
            </a:r>
            <a:r>
              <a:rPr lang="en-US" altLang="zh-CN" dirty="0"/>
              <a:t>MUME</a:t>
            </a:r>
            <a:r>
              <a:rPr lang="zh-CN" altLang="zh-CN" dirty="0"/>
              <a:t>研究人员来说，</a:t>
            </a:r>
            <a:r>
              <a:rPr lang="zh-CN" altLang="zh-CN" b="1" dirty="0"/>
              <a:t>脑电图</a:t>
            </a:r>
            <a:r>
              <a:rPr lang="zh-CN" altLang="zh-CN" dirty="0"/>
              <a:t>（</a:t>
            </a:r>
            <a:r>
              <a:rPr lang="en-US" altLang="zh-CN" dirty="0"/>
              <a:t>EEG</a:t>
            </a:r>
            <a:r>
              <a:rPr lang="zh-CN" altLang="zh-CN" dirty="0"/>
              <a:t>）可能是最可行的技术</a:t>
            </a:r>
            <a:endParaRPr lang="en-US" altLang="zh-CN" dirty="0"/>
          </a:p>
          <a:p>
            <a:pPr lvl="1"/>
            <a:endParaRPr lang="en-US" altLang="zh-CN" b="1" dirty="0">
              <a:solidFill>
                <a:schemeClr val="accent1"/>
              </a:solidFill>
            </a:endParaRPr>
          </a:p>
          <a:p>
            <a:pPr lvl="1"/>
            <a:r>
              <a:rPr lang="zh-CN" altLang="zh-CN" b="1" dirty="0">
                <a:solidFill>
                  <a:schemeClr val="accent1"/>
                </a:solidFill>
              </a:rPr>
              <a:t>脑电描记术非常适合音乐研究</a:t>
            </a:r>
            <a:r>
              <a:rPr lang="zh-CN" altLang="zh-CN" dirty="0"/>
              <a:t>，在现场音乐生成表演和脑计算机音乐接口系统的背景下与表演者一起使用</a:t>
            </a:r>
            <a:endParaRPr lang="en-US" altLang="zh-CN" dirty="0"/>
          </a:p>
          <a:p>
            <a:pPr lvl="1"/>
            <a:endParaRPr lang="en-US" altLang="zh-CN" dirty="0"/>
          </a:p>
          <a:p>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98671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3B5964-3441-4A54-B43B-683C25595719}"/>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6D2B5F4A-B992-4B31-A842-F26321FECA01}"/>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22FF3421-FF64-48E1-BD2A-74304AB24859}"/>
              </a:ext>
            </a:extLst>
          </p:cNvPr>
          <p:cNvSpPr>
            <a:spLocks noGrp="1"/>
          </p:cNvSpPr>
          <p:nvPr>
            <p:ph idx="1"/>
          </p:nvPr>
        </p:nvSpPr>
        <p:spPr/>
        <p:txBody>
          <a:bodyPr/>
          <a:lstStyle/>
          <a:p>
            <a:r>
              <a:rPr lang="zh-CN" altLang="en-US" dirty="0">
                <a:solidFill>
                  <a:srgbClr val="FF0000"/>
                </a:solidFill>
              </a:rPr>
              <a:t>音乐元创造 </a:t>
            </a:r>
            <a:r>
              <a:rPr lang="en-US" altLang="zh-CN" dirty="0"/>
              <a:t>Musical </a:t>
            </a:r>
            <a:r>
              <a:rPr lang="en-US" altLang="zh-CN" dirty="0" err="1"/>
              <a:t>Metacreation</a:t>
            </a:r>
            <a:r>
              <a:rPr lang="en-US" altLang="zh-CN" dirty="0"/>
              <a:t>		MUME</a:t>
            </a:r>
          </a:p>
          <a:p>
            <a:r>
              <a:rPr lang="zh-CN" altLang="en-US" dirty="0">
                <a:solidFill>
                  <a:srgbClr val="FF0000"/>
                </a:solidFill>
              </a:rPr>
              <a:t>计算创造力 </a:t>
            </a:r>
            <a:r>
              <a:rPr lang="en-US" altLang="zh-CN" dirty="0"/>
              <a:t>Computational Creativity	CC</a:t>
            </a:r>
          </a:p>
          <a:p>
            <a:endParaRPr lang="en-US" altLang="zh-CN" dirty="0"/>
          </a:p>
          <a:p>
            <a:r>
              <a:rPr lang="zh-CN" altLang="en-US" dirty="0"/>
              <a:t>创作系统</a:t>
            </a:r>
            <a:r>
              <a:rPr lang="en-US" altLang="zh-CN" dirty="0"/>
              <a:t> = </a:t>
            </a:r>
            <a:r>
              <a:rPr lang="zh-CN" altLang="en-US" dirty="0"/>
              <a:t>生成系统 </a:t>
            </a:r>
            <a:r>
              <a:rPr lang="en-US" altLang="zh-CN" dirty="0"/>
              <a:t>(generative part)</a:t>
            </a:r>
          </a:p>
          <a:p>
            <a:r>
              <a:rPr lang="en-US" altLang="zh-CN" dirty="0"/>
              <a:t>                + </a:t>
            </a:r>
            <a:r>
              <a:rPr lang="zh-CN" altLang="en-US" dirty="0"/>
              <a:t>反馈</a:t>
            </a:r>
            <a:r>
              <a:rPr lang="en-US" altLang="zh-CN" dirty="0"/>
              <a:t>(feedback) </a:t>
            </a:r>
          </a:p>
          <a:p>
            <a:r>
              <a:rPr lang="en-US" altLang="zh-CN" dirty="0"/>
              <a:t>                + </a:t>
            </a:r>
            <a:r>
              <a:rPr lang="zh-CN" altLang="en-US" dirty="0"/>
              <a:t>自我评估</a:t>
            </a:r>
            <a:r>
              <a:rPr lang="en-US" altLang="zh-CN" dirty="0"/>
              <a:t>/</a:t>
            </a:r>
            <a:r>
              <a:rPr lang="zh-CN" altLang="en-US" dirty="0"/>
              <a:t>反思</a:t>
            </a:r>
            <a:r>
              <a:rPr lang="en-US" altLang="zh-CN" dirty="0"/>
              <a:t>(self-assessment and reﬂection)</a:t>
            </a:r>
            <a:endParaRPr lang="zh-CN" altLang="en-US" dirty="0"/>
          </a:p>
        </p:txBody>
      </p:sp>
      <p:sp>
        <p:nvSpPr>
          <p:cNvPr id="5" name="矩形 4">
            <a:extLst>
              <a:ext uri="{FF2B5EF4-FFF2-40B4-BE49-F238E27FC236}">
                <a16:creationId xmlns:a16="http://schemas.microsoft.com/office/drawing/2014/main" id="{8D13D27F-99F5-41C8-BC49-3DD5955488B2}"/>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1</a:t>
            </a:r>
            <a:endParaRPr lang="zh-CN" altLang="en-US" sz="5400" b="0" cap="none" spc="0" dirty="0">
              <a:ln w="0"/>
              <a:solidFill>
                <a:schemeClr val="bg1">
                  <a:lumMod val="85000"/>
                </a:schemeClr>
              </a:solidFill>
              <a:effectLst/>
            </a:endParaRPr>
          </a:p>
        </p:txBody>
      </p:sp>
    </p:spTree>
    <p:extLst>
      <p:ext uri="{BB962C8B-B14F-4D97-AF65-F5344CB8AC3E}">
        <p14:creationId xmlns:p14="http://schemas.microsoft.com/office/powerpoint/2010/main" val="2049443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BE62C34-47E8-4DB0-BCA7-DE05EFB3EB8F}"/>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4</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zh-CN" sz="3200" b="1" dirty="0"/>
              <a:t>外部方法</a:t>
            </a:r>
            <a:br>
              <a:rPr lang="en-US" altLang="zh-CN" b="1" dirty="0"/>
            </a:br>
            <a:r>
              <a:rPr lang="en-US" altLang="zh-CN" sz="1600" dirty="0"/>
              <a:t>(EXTERNAL METHODS: EVALUATING THE CREATIVE PROCESS AND ARTEFACTS BY TESTING PERCEPTUAL, COGNITIVE, AND AFFECTIVE RESPONSES IN THE AUDIENCE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en-US" b="1" dirty="0"/>
              <a:t>上述</a:t>
            </a:r>
            <a:r>
              <a:rPr lang="zh-CN" altLang="zh-CN" b="1" dirty="0"/>
              <a:t>方法的好处和局限性</a:t>
            </a:r>
            <a:endParaRPr lang="en-US" altLang="zh-CN" b="1" dirty="0"/>
          </a:p>
          <a:p>
            <a:pPr lvl="1"/>
            <a:r>
              <a:rPr lang="zh-CN" altLang="zh-CN" dirty="0"/>
              <a:t>外部方法的选择可能取决于几个因素，包括研究者对创新系统的</a:t>
            </a:r>
            <a:r>
              <a:rPr lang="zh-CN" altLang="zh-CN" b="1" dirty="0"/>
              <a:t>目标、系统的架构，甚至预算和时间限制</a:t>
            </a:r>
            <a:r>
              <a:rPr lang="zh-CN" altLang="zh-CN" dirty="0"/>
              <a:t>。</a:t>
            </a:r>
            <a:endParaRPr lang="en-US" altLang="zh-CN" dirty="0"/>
          </a:p>
          <a:p>
            <a:pPr lvl="1"/>
            <a:r>
              <a:rPr lang="zh-CN" altLang="en-US" b="1" dirty="0">
                <a:solidFill>
                  <a:schemeClr val="bg2">
                    <a:lumMod val="50000"/>
                  </a:schemeClr>
                </a:solidFill>
              </a:rPr>
              <a:t>直接测量</a:t>
            </a:r>
            <a:r>
              <a:rPr lang="zh-CN" altLang="en-US" b="1" dirty="0"/>
              <a:t>（调查问卷）</a:t>
            </a:r>
            <a:endParaRPr lang="en-US" altLang="zh-CN" b="1" dirty="0"/>
          </a:p>
          <a:p>
            <a:pPr lvl="2"/>
            <a:r>
              <a:rPr lang="zh-CN" altLang="zh-CN" dirty="0"/>
              <a:t>数据相对</a:t>
            </a:r>
            <a:r>
              <a:rPr lang="zh-CN" altLang="zh-CN" b="1" dirty="0"/>
              <a:t>容易获取和分析</a:t>
            </a:r>
            <a:endParaRPr lang="en-US" altLang="zh-CN" dirty="0"/>
          </a:p>
          <a:p>
            <a:pPr lvl="2"/>
            <a:r>
              <a:rPr lang="zh-CN" altLang="zh-CN" b="1" dirty="0"/>
              <a:t>不需要昂贵的专用设备来收集数据</a:t>
            </a:r>
            <a:endParaRPr lang="en-US" altLang="zh-CN" b="1" dirty="0"/>
          </a:p>
          <a:p>
            <a:pPr lvl="2"/>
            <a:r>
              <a:rPr lang="zh-CN" altLang="zh-CN" b="1" dirty="0">
                <a:solidFill>
                  <a:schemeClr val="accent1"/>
                </a:solidFill>
              </a:rPr>
              <a:t>要求观察者对他们的观点进行评级的行为实际上会改变观察者的观点</a:t>
            </a:r>
            <a:endParaRPr lang="en-US" altLang="zh-CN" b="1" dirty="0">
              <a:solidFill>
                <a:schemeClr val="accent1"/>
              </a:solidFill>
            </a:endParaRPr>
          </a:p>
          <a:p>
            <a:pPr lvl="1"/>
            <a:r>
              <a:rPr lang="zh-CN" altLang="zh-CN" b="1" dirty="0">
                <a:solidFill>
                  <a:schemeClr val="bg2">
                    <a:lumMod val="50000"/>
                  </a:schemeClr>
                </a:solidFill>
              </a:rPr>
              <a:t>间接测量</a:t>
            </a:r>
            <a:r>
              <a:rPr lang="zh-CN" altLang="en-US" b="1" dirty="0"/>
              <a:t>（</a:t>
            </a:r>
            <a:r>
              <a:rPr lang="zh-CN" altLang="zh-CN" b="1" dirty="0"/>
              <a:t>测量运动和生理反应</a:t>
            </a:r>
            <a:r>
              <a:rPr lang="zh-CN" altLang="en-US" b="1" dirty="0"/>
              <a:t>、</a:t>
            </a:r>
            <a:r>
              <a:rPr lang="zh-CN" altLang="zh-CN" b="1" dirty="0"/>
              <a:t>脑电图测量神经反应</a:t>
            </a:r>
            <a:r>
              <a:rPr lang="zh-CN" altLang="en-US" b="1" dirty="0"/>
              <a:t>）</a:t>
            </a:r>
            <a:endParaRPr lang="en-US" altLang="zh-CN" b="1" dirty="0"/>
          </a:p>
          <a:p>
            <a:pPr lvl="2"/>
            <a:r>
              <a:rPr lang="zh-CN" altLang="zh-CN" dirty="0"/>
              <a:t>避开偏差问题</a:t>
            </a:r>
            <a:endParaRPr lang="en-US" altLang="zh-CN" b="1" dirty="0"/>
          </a:p>
          <a:p>
            <a:pPr lvl="2"/>
            <a:r>
              <a:rPr lang="zh-CN" altLang="zh-CN" b="1" dirty="0">
                <a:solidFill>
                  <a:schemeClr val="accent1"/>
                </a:solidFill>
              </a:rPr>
              <a:t>专用设备以及用于数据分析的专用软件</a:t>
            </a:r>
            <a:r>
              <a:rPr lang="zh-CN" altLang="zh-CN" b="1" dirty="0"/>
              <a:t>。</a:t>
            </a:r>
            <a:endParaRPr lang="en-US" altLang="zh-CN" b="1" dirty="0">
              <a:solidFill>
                <a:schemeClr val="accent1"/>
              </a:solidFill>
            </a:endParaRPr>
          </a:p>
        </p:txBody>
      </p:sp>
    </p:spTree>
    <p:extLst>
      <p:ext uri="{BB962C8B-B14F-4D97-AF65-F5344CB8AC3E}">
        <p14:creationId xmlns:p14="http://schemas.microsoft.com/office/powerpoint/2010/main" val="160670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35E7269-8D14-43F3-BA8A-85C238142A26}"/>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1" y="162445"/>
            <a:ext cx="3249608"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5</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en-US" sz="3200" b="1" dirty="0"/>
              <a:t>内</a:t>
            </a:r>
            <a:r>
              <a:rPr lang="zh-CN" altLang="zh-CN" sz="3200" b="1" dirty="0"/>
              <a:t>部方法</a:t>
            </a:r>
            <a:br>
              <a:rPr lang="en-US" altLang="zh-CN" b="1" dirty="0"/>
            </a:br>
            <a:r>
              <a:rPr lang="en-US" altLang="zh-CN" sz="1600" dirty="0"/>
              <a:t>(INTERNAL EVALUATION: MODELING HUMAN CREATIVE BEHAVIOR AND AUDIENCE PERCEPTUAL, COGNITIVE, AND AFFECTIVE STATES FOR SELF-REFLECTION)</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b="1" dirty="0"/>
              <a:t>人类感知、认知和情感状态的建模方法</a:t>
            </a:r>
            <a:r>
              <a:rPr lang="zh-CN" altLang="zh-CN" dirty="0"/>
              <a:t>及其相关的评估方法可以为开发具有自我评估能力的更复杂的创造性系统提供信息</a:t>
            </a:r>
            <a:endParaRPr lang="en-US" altLang="zh-CN" dirty="0"/>
          </a:p>
          <a:p>
            <a:r>
              <a:rPr lang="zh-CN" altLang="zh-CN" dirty="0"/>
              <a:t>在某种程度上，</a:t>
            </a:r>
            <a:r>
              <a:rPr lang="zh-CN" altLang="zh-CN" b="1" i="1" dirty="0"/>
              <a:t>自我评价</a:t>
            </a:r>
            <a:r>
              <a:rPr lang="zh-CN" altLang="zh-CN" b="1" dirty="0"/>
              <a:t>可能被视为创造性行为的</a:t>
            </a:r>
            <a:r>
              <a:rPr lang="zh-CN" altLang="zh-CN" b="1" dirty="0">
                <a:solidFill>
                  <a:schemeClr val="accent1"/>
                </a:solidFill>
              </a:rPr>
              <a:t>必要组成部分</a:t>
            </a:r>
            <a:endParaRPr lang="en-US" altLang="zh-CN" b="1" dirty="0">
              <a:solidFill>
                <a:schemeClr val="accent1"/>
              </a:solidFill>
            </a:endParaRPr>
          </a:p>
          <a:p>
            <a:r>
              <a:rPr lang="zh-CN" altLang="zh-CN" dirty="0"/>
              <a:t>在更复杂的层面上，</a:t>
            </a:r>
            <a:r>
              <a:rPr lang="zh-CN" altLang="zh-CN" b="1" i="1" dirty="0"/>
              <a:t>自我评价</a:t>
            </a:r>
            <a:r>
              <a:rPr lang="zh-CN" altLang="zh-CN" b="1" dirty="0"/>
              <a:t>可以形成</a:t>
            </a:r>
            <a:r>
              <a:rPr lang="zh-CN" altLang="zh-CN" b="1" dirty="0">
                <a:solidFill>
                  <a:schemeClr val="accent1"/>
                </a:solidFill>
              </a:rPr>
              <a:t>反思的基础</a:t>
            </a:r>
            <a:endParaRPr lang="en-US" altLang="zh-CN" dirty="0"/>
          </a:p>
          <a:p>
            <a:r>
              <a:rPr lang="zh-CN" altLang="zh-CN" b="1" dirty="0">
                <a:solidFill>
                  <a:schemeClr val="accent1"/>
                </a:solidFill>
              </a:rPr>
              <a:t>自我反思因子</a:t>
            </a:r>
            <a:r>
              <a:rPr lang="en-US" altLang="zh-CN" dirty="0"/>
              <a:t>(Self-reflective agents)</a:t>
            </a:r>
          </a:p>
          <a:p>
            <a:r>
              <a:rPr lang="zh-CN" altLang="zh-CN" dirty="0"/>
              <a:t>人类</a:t>
            </a:r>
            <a:r>
              <a:rPr lang="zh-CN" altLang="zh-CN" b="1" dirty="0">
                <a:solidFill>
                  <a:schemeClr val="accent1"/>
                </a:solidFill>
              </a:rPr>
              <a:t>感知和认知建模</a:t>
            </a:r>
            <a:r>
              <a:rPr lang="zh-CN" altLang="zh-CN" dirty="0"/>
              <a:t>的突出技术</a:t>
            </a:r>
            <a:endParaRPr lang="en-US" altLang="zh-CN" dirty="0"/>
          </a:p>
          <a:p>
            <a:pPr lvl="1"/>
            <a:r>
              <a:rPr lang="zh-CN" altLang="zh-CN" b="1" dirty="0"/>
              <a:t>使创造性系统将受众的知识纳入他们的</a:t>
            </a:r>
            <a:r>
              <a:rPr lang="zh-CN" altLang="zh-CN" b="1" dirty="0">
                <a:solidFill>
                  <a:schemeClr val="accent1"/>
                </a:solidFill>
              </a:rPr>
              <a:t>推理和元推理过程</a:t>
            </a:r>
            <a:endParaRPr lang="en-US" altLang="zh-CN" b="1" dirty="0">
              <a:solidFill>
                <a:schemeClr val="accent1"/>
              </a:solidFill>
            </a:endParaRPr>
          </a:p>
          <a:p>
            <a:endParaRPr lang="en-US" altLang="zh-CN" b="1" dirty="0"/>
          </a:p>
          <a:p>
            <a:r>
              <a:rPr lang="en-US" altLang="zh-CN" sz="1600" b="1" dirty="0">
                <a:solidFill>
                  <a:schemeClr val="tx1"/>
                </a:solidFill>
              </a:rPr>
              <a:t>5.1</a:t>
            </a:r>
            <a:r>
              <a:rPr lang="en-US" altLang="zh-CN" sz="1600" b="1" dirty="0">
                <a:solidFill>
                  <a:schemeClr val="accent1"/>
                </a:solidFill>
              </a:rPr>
              <a:t> </a:t>
            </a:r>
            <a:r>
              <a:rPr lang="zh-CN" altLang="zh-CN" sz="1600" b="1" dirty="0"/>
              <a:t>基于行为测试的自我评估</a:t>
            </a:r>
            <a:endParaRPr lang="en-US" altLang="zh-CN" sz="1600" b="1" dirty="0"/>
          </a:p>
          <a:p>
            <a:r>
              <a:rPr lang="en-US" altLang="zh-CN" sz="1600" b="1" dirty="0"/>
              <a:t>5.2 </a:t>
            </a:r>
            <a:r>
              <a:rPr lang="zh-CN" altLang="zh-CN" sz="1600" b="1" dirty="0"/>
              <a:t>基于观众感知、认知和情感状态外部测试的反射模型</a:t>
            </a:r>
            <a:endParaRPr lang="zh-CN" altLang="zh-CN" sz="1600" dirty="0"/>
          </a:p>
          <a:p>
            <a:r>
              <a:rPr lang="en-US" altLang="zh-CN" sz="1600" b="1" dirty="0"/>
              <a:t>5.3 </a:t>
            </a:r>
            <a:r>
              <a:rPr lang="zh-CN" altLang="zh-CN" sz="1600" b="1" dirty="0"/>
              <a:t>感知和情感反应模型的预测和期望度量</a:t>
            </a:r>
            <a:endParaRPr lang="zh-CN" altLang="zh-CN" sz="1600" dirty="0"/>
          </a:p>
          <a:p>
            <a:r>
              <a:rPr lang="en-US" altLang="zh-CN" sz="1600" b="1" dirty="0"/>
              <a:t>5.4 </a:t>
            </a:r>
            <a:r>
              <a:rPr lang="zh-CN" altLang="zh-CN" sz="1600" b="1" dirty="0"/>
              <a:t>概念表示</a:t>
            </a:r>
            <a:endParaRPr lang="zh-CN" altLang="zh-CN" sz="1600" dirty="0"/>
          </a:p>
          <a:p>
            <a:endParaRPr lang="zh-CN" altLang="en-US" dirty="0">
              <a:solidFill>
                <a:schemeClr val="accent1"/>
              </a:solidFill>
            </a:endParaRPr>
          </a:p>
        </p:txBody>
      </p:sp>
    </p:spTree>
    <p:extLst>
      <p:ext uri="{BB962C8B-B14F-4D97-AF65-F5344CB8AC3E}">
        <p14:creationId xmlns:p14="http://schemas.microsoft.com/office/powerpoint/2010/main" val="3825483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BAEAFFE-7BC0-454E-8443-82824EBAD518}"/>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1" y="162445"/>
            <a:ext cx="3249608"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5</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en-US" sz="3200" b="1" dirty="0"/>
              <a:t>内</a:t>
            </a:r>
            <a:r>
              <a:rPr lang="zh-CN" altLang="zh-CN" sz="3200" b="1" dirty="0"/>
              <a:t>部方法</a:t>
            </a:r>
            <a:br>
              <a:rPr lang="en-US" altLang="zh-CN" b="1" dirty="0"/>
            </a:br>
            <a:r>
              <a:rPr lang="en-US" altLang="zh-CN" sz="1600" dirty="0"/>
              <a:t>(INTERNAL EVALUATION: MODELING HUMAN CREATIVE BEHAVIOR AND AUDIENCE PERCEPTUAL, COGNITIVE, AND AFFECTIVE STATES FOR SELF-REFLECTION)</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normAutofit/>
          </a:bodyPr>
          <a:lstStyle/>
          <a:p>
            <a:r>
              <a:rPr lang="zh-CN" altLang="zh-CN" b="1" dirty="0"/>
              <a:t>基于</a:t>
            </a:r>
            <a:r>
              <a:rPr lang="zh-CN" altLang="zh-CN" b="1" dirty="0">
                <a:solidFill>
                  <a:schemeClr val="accent1"/>
                </a:solidFill>
              </a:rPr>
              <a:t>行为测试</a:t>
            </a:r>
            <a:r>
              <a:rPr lang="zh-CN" altLang="zh-CN" b="1" dirty="0"/>
              <a:t>的自我评估</a:t>
            </a:r>
            <a:endParaRPr lang="zh-CN" altLang="zh-CN" dirty="0"/>
          </a:p>
          <a:p>
            <a:pPr lvl="1"/>
            <a:r>
              <a:rPr lang="zh-CN" altLang="zh-CN" b="1" dirty="0"/>
              <a:t>发散性和收敛性思维测试</a:t>
            </a:r>
            <a:r>
              <a:rPr lang="en-US" altLang="zh-CN" b="1" dirty="0"/>
              <a:t>		——</a:t>
            </a:r>
            <a:r>
              <a:rPr lang="zh-CN" altLang="zh-CN" dirty="0"/>
              <a:t>自我反思的内部测试</a:t>
            </a:r>
            <a:endParaRPr lang="en-US" altLang="zh-CN" dirty="0"/>
          </a:p>
          <a:p>
            <a:pPr lvl="1"/>
            <a:r>
              <a:rPr lang="zh-CN" altLang="zh-CN" b="1" dirty="0"/>
              <a:t>测试要求测试者反思自己的</a:t>
            </a:r>
            <a:r>
              <a:rPr lang="zh-CN" altLang="zh-CN" b="1" dirty="0">
                <a:solidFill>
                  <a:schemeClr val="accent1"/>
                </a:solidFill>
              </a:rPr>
              <a:t>创造力，或报告个人经历信息</a:t>
            </a:r>
            <a:r>
              <a:rPr lang="zh-CN" altLang="zh-CN" b="1" dirty="0"/>
              <a:t>，例如参与者参与</a:t>
            </a:r>
            <a:r>
              <a:rPr lang="zh-CN" altLang="zh-CN" b="1" dirty="0">
                <a:solidFill>
                  <a:schemeClr val="accent1"/>
                </a:solidFill>
              </a:rPr>
              <a:t>艺术追求</a:t>
            </a:r>
            <a:r>
              <a:rPr lang="zh-CN" altLang="zh-CN" b="1" dirty="0"/>
              <a:t>（例如参加视觉艺术课或写短篇小说的经验）</a:t>
            </a:r>
            <a:endParaRPr lang="en-US" altLang="zh-CN" b="1" dirty="0"/>
          </a:p>
          <a:p>
            <a:pPr lvl="1"/>
            <a:r>
              <a:rPr lang="zh-CN" altLang="zh-CN" b="1" dirty="0">
                <a:solidFill>
                  <a:schemeClr val="accent1"/>
                </a:solidFill>
              </a:rPr>
              <a:t>准备、孵化、启发和验证</a:t>
            </a:r>
            <a:r>
              <a:rPr lang="zh-CN" altLang="zh-CN" b="1" dirty="0"/>
              <a:t>（</a:t>
            </a:r>
            <a:r>
              <a:rPr lang="en-US" altLang="zh-CN" b="1" dirty="0"/>
              <a:t>preparation, incubation, illumination, </a:t>
            </a:r>
            <a:r>
              <a:rPr lang="en-US" altLang="zh-CN" b="1" dirty="0" err="1"/>
              <a:t>veri</a:t>
            </a:r>
            <a:r>
              <a:rPr lang="zh-CN" altLang="zh-CN" b="1" dirty="0"/>
              <a:t>ﬁ</a:t>
            </a:r>
            <a:r>
              <a:rPr lang="en-US" altLang="zh-CN" b="1" dirty="0"/>
              <a:t>cation</a:t>
            </a:r>
            <a:r>
              <a:rPr lang="zh-CN" altLang="zh-CN" b="1" dirty="0"/>
              <a:t>）</a:t>
            </a:r>
            <a:endParaRPr lang="zh-CN" altLang="zh-CN" dirty="0"/>
          </a:p>
        </p:txBody>
      </p:sp>
    </p:spTree>
    <p:extLst>
      <p:ext uri="{BB962C8B-B14F-4D97-AF65-F5344CB8AC3E}">
        <p14:creationId xmlns:p14="http://schemas.microsoft.com/office/powerpoint/2010/main" val="3127289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F34FFE7-C999-49D1-B497-8988A91AEFE2}"/>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1" y="162445"/>
            <a:ext cx="3249608"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5</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en-US" sz="3200" b="1" dirty="0"/>
              <a:t>内</a:t>
            </a:r>
            <a:r>
              <a:rPr lang="zh-CN" altLang="zh-CN" sz="3200" b="1" dirty="0"/>
              <a:t>部方法</a:t>
            </a:r>
            <a:br>
              <a:rPr lang="en-US" altLang="zh-CN" b="1" dirty="0"/>
            </a:br>
            <a:r>
              <a:rPr lang="en-US" altLang="zh-CN" sz="1600" dirty="0"/>
              <a:t>(INTERNAL EVALUATION: MODELING HUMAN CREATIVE BEHAVIOR AND AUDIENCE PERCEPTUAL, COGNITIVE, AND AFFECTIVE STATES FOR SELF-REFLECTION)</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b="1" dirty="0"/>
              <a:t>基于观众</a:t>
            </a:r>
            <a:r>
              <a:rPr lang="zh-CN" altLang="zh-CN" b="1" dirty="0">
                <a:solidFill>
                  <a:schemeClr val="accent1"/>
                </a:solidFill>
              </a:rPr>
              <a:t>感知、认知和情感状态</a:t>
            </a:r>
            <a:r>
              <a:rPr lang="zh-CN" altLang="zh-CN" b="1" dirty="0"/>
              <a:t>外部测试的反射模型</a:t>
            </a:r>
            <a:endParaRPr lang="en-US" altLang="zh-CN" b="1" dirty="0"/>
          </a:p>
          <a:p>
            <a:pPr lvl="1"/>
            <a:r>
              <a:rPr lang="zh-CN" altLang="zh-CN" b="1" dirty="0"/>
              <a:t>感知和生理</a:t>
            </a:r>
            <a:r>
              <a:rPr lang="zh-CN" altLang="zh-CN" b="1" u="sng" dirty="0">
                <a:solidFill>
                  <a:schemeClr val="accent1"/>
                </a:solidFill>
              </a:rPr>
              <a:t>外部</a:t>
            </a:r>
            <a:r>
              <a:rPr lang="zh-CN" altLang="zh-CN" b="1" dirty="0"/>
              <a:t>评价方法的</a:t>
            </a:r>
            <a:r>
              <a:rPr lang="zh-CN" altLang="zh-CN" b="1" dirty="0">
                <a:solidFill>
                  <a:schemeClr val="accent4"/>
                </a:solidFill>
              </a:rPr>
              <a:t>数据</a:t>
            </a:r>
            <a:r>
              <a:rPr lang="zh-CN" altLang="zh-CN" dirty="0"/>
              <a:t>作为</a:t>
            </a:r>
            <a:r>
              <a:rPr lang="zh-CN" altLang="zh-CN" b="1" u="sng" dirty="0">
                <a:solidFill>
                  <a:schemeClr val="accent1"/>
                </a:solidFill>
              </a:rPr>
              <a:t>内部</a:t>
            </a:r>
            <a:r>
              <a:rPr lang="zh-CN" altLang="zh-CN" b="1" dirty="0"/>
              <a:t>重建的</a:t>
            </a:r>
            <a:r>
              <a:rPr lang="zh-CN" altLang="zh-CN" b="1" dirty="0">
                <a:solidFill>
                  <a:schemeClr val="accent4"/>
                </a:solidFill>
              </a:rPr>
              <a:t>基础</a:t>
            </a:r>
            <a:endParaRPr lang="en-US" altLang="zh-CN" b="1" dirty="0">
              <a:solidFill>
                <a:schemeClr val="accent4"/>
              </a:solidFill>
            </a:endParaRPr>
          </a:p>
          <a:p>
            <a:pPr lvl="1"/>
            <a:r>
              <a:rPr lang="zh-CN" altLang="zh-CN" dirty="0"/>
              <a:t>如果一个系统试图在听者中调用某种</a:t>
            </a:r>
            <a:r>
              <a:rPr lang="zh-CN" altLang="zh-CN" b="1" dirty="0"/>
              <a:t>特定类型的情感反应</a:t>
            </a:r>
            <a:endParaRPr lang="en-US" altLang="zh-CN" b="1" dirty="0"/>
          </a:p>
          <a:p>
            <a:pPr lvl="2"/>
            <a:r>
              <a:rPr lang="zh-CN" altLang="zh-CN" dirty="0"/>
              <a:t>那么它应该拥有某种</a:t>
            </a:r>
            <a:r>
              <a:rPr lang="zh-CN" altLang="zh-CN" b="1" dirty="0"/>
              <a:t>人类情感反应的内部模型</a:t>
            </a:r>
            <a:r>
              <a:rPr lang="zh-CN" altLang="zh-CN" dirty="0"/>
              <a:t>（例如，</a:t>
            </a:r>
            <a:r>
              <a:rPr lang="zh-CN" altLang="zh-CN" b="1" dirty="0"/>
              <a:t>基于</a:t>
            </a:r>
            <a:r>
              <a:rPr lang="en-US" altLang="zh-CN" b="1" dirty="0"/>
              <a:t>Valence</a:t>
            </a:r>
            <a:r>
              <a:rPr lang="zh-CN" altLang="zh-CN" b="1" dirty="0"/>
              <a:t>和</a:t>
            </a:r>
            <a:r>
              <a:rPr lang="en-US" altLang="zh-CN" b="1" dirty="0"/>
              <a:t>Arousal</a:t>
            </a:r>
            <a:r>
              <a:rPr lang="zh-CN" altLang="zh-CN" b="1" dirty="0"/>
              <a:t>的二维模型</a:t>
            </a:r>
            <a:r>
              <a:rPr lang="zh-CN" altLang="zh-CN" dirty="0"/>
              <a:t>）</a:t>
            </a:r>
            <a:endParaRPr lang="en-US" altLang="zh-CN" dirty="0"/>
          </a:p>
          <a:p>
            <a:pPr lvl="1"/>
            <a:r>
              <a:rPr lang="zh-CN" altLang="zh-CN" dirty="0"/>
              <a:t>如果系统被赋予了一种</a:t>
            </a:r>
            <a:r>
              <a:rPr lang="zh-CN" altLang="zh-CN" b="1" dirty="0"/>
              <a:t>预测听者可能如何响应</a:t>
            </a:r>
            <a:r>
              <a:rPr lang="zh-CN" altLang="zh-CN" dirty="0"/>
              <a:t>的方法</a:t>
            </a:r>
            <a:endParaRPr lang="en-US" altLang="zh-CN" dirty="0"/>
          </a:p>
          <a:p>
            <a:pPr lvl="2"/>
            <a:r>
              <a:rPr lang="zh-CN" altLang="zh-CN" dirty="0"/>
              <a:t>那么它可以将听者的</a:t>
            </a:r>
            <a:r>
              <a:rPr lang="zh-CN" altLang="zh-CN" b="1" dirty="0"/>
              <a:t>实际响应与其预测进行比较</a:t>
            </a:r>
            <a:endParaRPr lang="en-US" altLang="zh-CN" b="1" dirty="0"/>
          </a:p>
          <a:p>
            <a:pPr lvl="1"/>
            <a:r>
              <a:rPr lang="zh-CN" altLang="zh-CN" dirty="0"/>
              <a:t>与</a:t>
            </a:r>
            <a:r>
              <a:rPr lang="zh-CN" altLang="zh-CN" b="1" dirty="0"/>
              <a:t>表现后反思</a:t>
            </a:r>
            <a:r>
              <a:rPr lang="en-US" altLang="zh-CN" b="1" dirty="0"/>
              <a:t>(post-performance re</a:t>
            </a:r>
            <a:r>
              <a:rPr lang="zh-CN" altLang="zh-CN" b="1" dirty="0"/>
              <a:t>ﬂ</a:t>
            </a:r>
            <a:r>
              <a:rPr lang="en-US" altLang="zh-CN" b="1" dirty="0" err="1"/>
              <a:t>ection</a:t>
            </a:r>
            <a:r>
              <a:rPr lang="en-US" altLang="zh-CN" b="1" dirty="0"/>
              <a:t>)</a:t>
            </a:r>
            <a:r>
              <a:rPr lang="zh-CN" altLang="zh-CN" dirty="0"/>
              <a:t>不同，生理反应的实时测量可用于</a:t>
            </a:r>
            <a:r>
              <a:rPr lang="zh-CN" altLang="zh-CN" b="1" dirty="0">
                <a:solidFill>
                  <a:schemeClr val="accent1"/>
                </a:solidFill>
              </a:rPr>
              <a:t>持续、在线自我评估和反思</a:t>
            </a:r>
            <a:r>
              <a:rPr lang="zh-CN" altLang="zh-CN" dirty="0"/>
              <a:t>。</a:t>
            </a:r>
            <a:endParaRPr lang="en-US" altLang="zh-CN" dirty="0"/>
          </a:p>
          <a:p>
            <a:pPr lvl="1"/>
            <a:r>
              <a:rPr lang="zh-CN" altLang="zh-CN" dirty="0"/>
              <a:t>可以使用</a:t>
            </a:r>
            <a:r>
              <a:rPr lang="zh-CN" altLang="zh-CN" b="1" dirty="0"/>
              <a:t>眼睛跟踪测量</a:t>
            </a:r>
            <a:r>
              <a:rPr lang="zh-CN" altLang="zh-CN" dirty="0"/>
              <a:t>、</a:t>
            </a:r>
            <a:r>
              <a:rPr lang="zh-CN" altLang="zh-CN" b="1" dirty="0"/>
              <a:t>反应时间数据</a:t>
            </a:r>
            <a:r>
              <a:rPr lang="zh-CN" altLang="zh-CN" dirty="0"/>
              <a:t>、</a:t>
            </a:r>
            <a:r>
              <a:rPr lang="zh-CN" altLang="zh-CN" b="1" dirty="0"/>
              <a:t>心率数据和连续脑电图</a:t>
            </a:r>
            <a:r>
              <a:rPr lang="zh-CN" altLang="zh-CN" dirty="0"/>
              <a:t>来评估系统的预期目标是否已实现，以及</a:t>
            </a:r>
            <a:r>
              <a:rPr lang="zh-CN" altLang="zh-CN" dirty="0">
                <a:solidFill>
                  <a:schemeClr val="accent1"/>
                </a:solidFill>
              </a:rPr>
              <a:t>是否（如何）</a:t>
            </a:r>
            <a:r>
              <a:rPr lang="zh-CN" altLang="zh-CN" b="1" dirty="0">
                <a:solidFill>
                  <a:schemeClr val="accent1"/>
                </a:solidFill>
              </a:rPr>
              <a:t>更新创意过程</a:t>
            </a:r>
            <a:r>
              <a:rPr lang="zh-CN" altLang="zh-CN" dirty="0"/>
              <a:t>以支持未来的预期结果。</a:t>
            </a:r>
          </a:p>
          <a:p>
            <a:endParaRPr lang="zh-CN" altLang="en-US" b="1" dirty="0">
              <a:solidFill>
                <a:schemeClr val="tx1">
                  <a:lumMod val="95000"/>
                  <a:lumOff val="5000"/>
                </a:schemeClr>
              </a:solidFill>
            </a:endParaRPr>
          </a:p>
        </p:txBody>
      </p:sp>
    </p:spTree>
    <p:extLst>
      <p:ext uri="{BB962C8B-B14F-4D97-AF65-F5344CB8AC3E}">
        <p14:creationId xmlns:p14="http://schemas.microsoft.com/office/powerpoint/2010/main" val="1298374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405656A-CC01-44EF-AA6E-9539187BBA41}"/>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1" y="162445"/>
            <a:ext cx="3249608"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5</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en-US" sz="3200" b="1" dirty="0"/>
              <a:t>内</a:t>
            </a:r>
            <a:r>
              <a:rPr lang="zh-CN" altLang="zh-CN" sz="3200" b="1" dirty="0"/>
              <a:t>部方法</a:t>
            </a:r>
            <a:br>
              <a:rPr lang="en-US" altLang="zh-CN" b="1" dirty="0"/>
            </a:br>
            <a:r>
              <a:rPr lang="en-US" altLang="zh-CN" sz="1600" dirty="0"/>
              <a:t>(INTERNAL EVALUATION: MODELING HUMAN CREATIVE BEHAVIOR AND AUDIENCE PERCEPTUAL, COGNITIVE, AND AFFECTIVE STATES FOR SELF-REFLECTION)</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b="1" dirty="0"/>
              <a:t>感知和情感反应模型的</a:t>
            </a:r>
            <a:r>
              <a:rPr lang="zh-CN" altLang="zh-CN" b="1" dirty="0">
                <a:solidFill>
                  <a:schemeClr val="accent1"/>
                </a:solidFill>
              </a:rPr>
              <a:t>预测和期望度量</a:t>
            </a:r>
            <a:endParaRPr lang="en-US" altLang="zh-CN" b="1" dirty="0">
              <a:solidFill>
                <a:schemeClr val="accent1"/>
              </a:solidFill>
            </a:endParaRPr>
          </a:p>
          <a:p>
            <a:pPr lvl="1"/>
            <a:r>
              <a:rPr lang="zh-CN" altLang="zh-CN" b="1" dirty="0">
                <a:solidFill>
                  <a:srgbClr val="FF0000"/>
                </a:solidFill>
              </a:rPr>
              <a:t>因为期望对于学习是至关重要的</a:t>
            </a:r>
            <a:endParaRPr lang="en-US" altLang="zh-CN" b="1" dirty="0">
              <a:solidFill>
                <a:srgbClr val="FF0000"/>
              </a:solidFill>
            </a:endParaRPr>
          </a:p>
          <a:p>
            <a:pPr lvl="1"/>
            <a:r>
              <a:rPr lang="zh-CN" altLang="zh-CN" b="1" dirty="0"/>
              <a:t>正确的预测是一个有价值的进化特征，因为我们不能总是依靠直接的经验来形成预测</a:t>
            </a:r>
            <a:endParaRPr lang="en-US" altLang="zh-CN" b="1" dirty="0"/>
          </a:p>
          <a:p>
            <a:pPr lvl="1"/>
            <a:endParaRPr lang="zh-CN" altLang="zh-CN" dirty="0"/>
          </a:p>
          <a:p>
            <a:pPr lvl="1"/>
            <a:r>
              <a:rPr lang="zh-CN" altLang="zh-CN" b="1" dirty="0">
                <a:solidFill>
                  <a:srgbClr val="0070C0"/>
                </a:solidFill>
              </a:rPr>
              <a:t>非常可预测的刺激被认为是无聊的</a:t>
            </a:r>
            <a:endParaRPr lang="en-US" altLang="zh-CN" b="1" dirty="0">
              <a:solidFill>
                <a:srgbClr val="0070C0"/>
              </a:solidFill>
            </a:endParaRPr>
          </a:p>
          <a:p>
            <a:pPr lvl="1"/>
            <a:r>
              <a:rPr lang="zh-CN" altLang="zh-CN" b="1" dirty="0">
                <a:solidFill>
                  <a:srgbClr val="FFC000"/>
                </a:solidFill>
              </a:rPr>
              <a:t>而极其复杂或强烈的刺激被认为是不可接近或过度刺激的</a:t>
            </a:r>
            <a:endParaRPr lang="en-US" altLang="zh-CN" b="1" dirty="0">
              <a:solidFill>
                <a:srgbClr val="FFC000"/>
              </a:solidFill>
            </a:endParaRPr>
          </a:p>
          <a:p>
            <a:pPr lvl="1"/>
            <a:r>
              <a:rPr lang="zh-CN" altLang="zh-CN" dirty="0"/>
              <a:t>曲线的中心产生</a:t>
            </a:r>
            <a:r>
              <a:rPr lang="zh-CN" altLang="zh-CN" b="1" dirty="0">
                <a:solidFill>
                  <a:srgbClr val="00B0F0"/>
                </a:solidFill>
              </a:rPr>
              <a:t>最佳复杂性</a:t>
            </a:r>
            <a:r>
              <a:rPr lang="zh-CN" altLang="zh-CN" dirty="0">
                <a:solidFill>
                  <a:srgbClr val="00B0F0"/>
                </a:solidFill>
              </a:rPr>
              <a:t>的</a:t>
            </a:r>
            <a:r>
              <a:rPr lang="zh-CN" altLang="zh-CN" b="1" dirty="0">
                <a:solidFill>
                  <a:srgbClr val="00B0F0"/>
                </a:solidFill>
              </a:rPr>
              <a:t>“最佳点”</a:t>
            </a:r>
            <a:endParaRPr lang="en-US" altLang="zh-CN" b="1" dirty="0">
              <a:solidFill>
                <a:srgbClr val="00B0F0"/>
              </a:solidFill>
            </a:endParaRPr>
          </a:p>
          <a:p>
            <a:pPr lvl="1"/>
            <a:endParaRPr lang="en-US" altLang="zh-CN" dirty="0">
              <a:solidFill>
                <a:srgbClr val="00B0F0"/>
              </a:solidFill>
            </a:endParaRPr>
          </a:p>
          <a:p>
            <a:pPr lvl="1"/>
            <a:r>
              <a:rPr lang="zh-CN" altLang="zh-CN" sz="2400" b="1" dirty="0"/>
              <a:t>即为什么人类喜欢</a:t>
            </a:r>
            <a:r>
              <a:rPr lang="zh-CN" altLang="zh-CN" sz="2400" b="1" dirty="0">
                <a:solidFill>
                  <a:srgbClr val="FF0000"/>
                </a:solidFill>
              </a:rPr>
              <a:t>创造力</a:t>
            </a:r>
            <a:r>
              <a:rPr lang="zh-CN" altLang="zh-CN" dirty="0"/>
              <a:t>，即使这样做对他们没有任何</a:t>
            </a:r>
            <a:r>
              <a:rPr lang="zh-CN" altLang="zh-CN" dirty="0">
                <a:solidFill>
                  <a:srgbClr val="FF0000"/>
                </a:solidFill>
              </a:rPr>
              <a:t>生物学上的好处</a:t>
            </a:r>
            <a:r>
              <a:rPr lang="zh-CN" altLang="en-US" dirty="0"/>
              <a:t>？</a:t>
            </a:r>
            <a:endParaRPr lang="en-US" altLang="zh-CN" dirty="0"/>
          </a:p>
          <a:p>
            <a:pPr lvl="1"/>
            <a:r>
              <a:rPr lang="zh-CN" altLang="zh-CN" b="1" dirty="0">
                <a:solidFill>
                  <a:srgbClr val="FFC000"/>
                </a:solidFill>
              </a:rPr>
              <a:t>预测</a:t>
            </a:r>
            <a:r>
              <a:rPr lang="zh-CN" altLang="zh-CN" b="1" dirty="0"/>
              <a:t>有助于大脑学习和</a:t>
            </a:r>
            <a:r>
              <a:rPr lang="zh-CN" altLang="zh-CN" b="1" dirty="0">
                <a:solidFill>
                  <a:srgbClr val="FF0000"/>
                </a:solidFill>
              </a:rPr>
              <a:t>编码</a:t>
            </a:r>
            <a:r>
              <a:rPr lang="zh-CN" altLang="zh-CN" b="1" dirty="0"/>
              <a:t>一个领域的信息，而</a:t>
            </a:r>
            <a:r>
              <a:rPr lang="zh-CN" altLang="zh-CN" b="1" dirty="0">
                <a:solidFill>
                  <a:srgbClr val="00B050"/>
                </a:solidFill>
              </a:rPr>
              <a:t>违背期望</a:t>
            </a:r>
            <a:r>
              <a:rPr lang="zh-CN" altLang="zh-CN" b="1" dirty="0"/>
              <a:t>则与</a:t>
            </a:r>
            <a:r>
              <a:rPr lang="zh-CN" altLang="zh-CN" b="1" dirty="0">
                <a:solidFill>
                  <a:srgbClr val="0070C0"/>
                </a:solidFill>
              </a:rPr>
              <a:t>美学</a:t>
            </a:r>
            <a:r>
              <a:rPr lang="zh-CN" altLang="zh-CN" b="1" dirty="0"/>
              <a:t>和影响有关。</a:t>
            </a:r>
            <a:endParaRPr lang="zh-CN" altLang="zh-CN" dirty="0"/>
          </a:p>
          <a:p>
            <a:pPr lvl="1"/>
            <a:endParaRPr lang="en-US" altLang="zh-CN" dirty="0">
              <a:solidFill>
                <a:srgbClr val="00B0F0"/>
              </a:solidFill>
            </a:endParaRPr>
          </a:p>
          <a:p>
            <a:pPr lvl="1"/>
            <a:r>
              <a:rPr lang="zh-CN" altLang="zh-CN" b="1" dirty="0">
                <a:solidFill>
                  <a:schemeClr val="accent1"/>
                </a:solidFill>
              </a:rPr>
              <a:t>探索性创造力</a:t>
            </a:r>
            <a:r>
              <a:rPr lang="zh-CN" altLang="zh-CN" dirty="0"/>
              <a:t>涉及到根据</a:t>
            </a:r>
            <a:r>
              <a:rPr lang="zh-CN" altLang="zh-CN" b="1" dirty="0"/>
              <a:t>已知的概率分布或概念表示生成新的想法</a:t>
            </a:r>
            <a:r>
              <a:rPr lang="zh-CN" altLang="zh-CN" dirty="0"/>
              <a:t>，而对</a:t>
            </a:r>
            <a:r>
              <a:rPr lang="zh-CN" altLang="zh-CN" b="1" dirty="0">
                <a:solidFill>
                  <a:schemeClr val="accent1"/>
                </a:solidFill>
              </a:rPr>
              <a:t>创造艺术品</a:t>
            </a:r>
            <a:r>
              <a:rPr lang="zh-CN" altLang="zh-CN" dirty="0"/>
              <a:t>（价值判断）的偏好</a:t>
            </a:r>
            <a:r>
              <a:rPr lang="zh-CN" altLang="zh-CN" b="1" dirty="0"/>
              <a:t>通常属于熟悉、新颖或可预测和复杂的首选范围内。</a:t>
            </a:r>
            <a:endParaRPr lang="zh-CN" altLang="en-US" dirty="0">
              <a:solidFill>
                <a:srgbClr val="00B0F0"/>
              </a:solidFill>
            </a:endParaRPr>
          </a:p>
        </p:txBody>
      </p:sp>
    </p:spTree>
    <p:extLst>
      <p:ext uri="{BB962C8B-B14F-4D97-AF65-F5344CB8AC3E}">
        <p14:creationId xmlns:p14="http://schemas.microsoft.com/office/powerpoint/2010/main" val="4251350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AF70089C-F3BF-4284-A38D-352B59407C1F}"/>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1" y="162445"/>
            <a:ext cx="3249608"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5</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1227666"/>
          </a:xfrm>
        </p:spPr>
        <p:txBody>
          <a:bodyPr>
            <a:normAutofit/>
          </a:bodyPr>
          <a:lstStyle/>
          <a:p>
            <a:r>
              <a:rPr lang="zh-CN" altLang="en-US" sz="3200" b="1" dirty="0"/>
              <a:t>内</a:t>
            </a:r>
            <a:r>
              <a:rPr lang="zh-CN" altLang="zh-CN" sz="3200" b="1" dirty="0"/>
              <a:t>部方法</a:t>
            </a:r>
            <a:br>
              <a:rPr lang="en-US" altLang="zh-CN" b="1" dirty="0"/>
            </a:br>
            <a:r>
              <a:rPr lang="en-US" altLang="zh-CN" sz="1600" dirty="0"/>
              <a:t>(INTERNAL EVALUATION: MODELING HUMAN CREATIVE BEHAVIOR AND AUDIENCE PERCEPTUAL, COGNITIVE, AND AFFECTIVE STATES FOR SELF-REFLECTION)</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b="1" dirty="0"/>
              <a:t>概念表示</a:t>
            </a:r>
            <a:endParaRPr lang="en-US" altLang="zh-CN" b="1" dirty="0"/>
          </a:p>
          <a:p>
            <a:pPr lvl="1"/>
            <a:r>
              <a:rPr lang="zh-CN" altLang="zh-CN" b="1" dirty="0"/>
              <a:t>概念之间的相似性是通过</a:t>
            </a:r>
            <a:r>
              <a:rPr lang="zh-CN" altLang="zh-CN" b="1" dirty="0">
                <a:solidFill>
                  <a:schemeClr val="accent1"/>
                </a:solidFill>
              </a:rPr>
              <a:t>多维空间中点或区域之间的距离</a:t>
            </a:r>
            <a:r>
              <a:rPr lang="zh-CN" altLang="zh-CN" b="1" dirty="0"/>
              <a:t>来隐式表示的</a:t>
            </a:r>
            <a:endParaRPr lang="zh-CN" altLang="zh-CN" dirty="0"/>
          </a:p>
          <a:p>
            <a:pPr lvl="1"/>
            <a:r>
              <a:rPr lang="zh-CN" altLang="zh-CN" dirty="0"/>
              <a:t>在实际的音乐术语中，潜在的任务可以包括构建高层次概念的概念空间表示</a:t>
            </a:r>
            <a:endParaRPr lang="en-US" altLang="zh-CN" dirty="0"/>
          </a:p>
          <a:p>
            <a:pPr lvl="2"/>
            <a:r>
              <a:rPr lang="zh-CN" altLang="zh-CN" dirty="0"/>
              <a:t>如</a:t>
            </a:r>
            <a:r>
              <a:rPr lang="zh-CN" altLang="zh-CN" b="1" dirty="0"/>
              <a:t>类型或情绪</a:t>
            </a:r>
            <a:endParaRPr lang="zh-CN" altLang="zh-CN" dirty="0"/>
          </a:p>
          <a:p>
            <a:pPr lvl="1"/>
            <a:r>
              <a:rPr lang="zh-CN" altLang="en-US" b="1" dirty="0">
                <a:solidFill>
                  <a:schemeClr val="tx1">
                    <a:lumMod val="95000"/>
                    <a:lumOff val="5000"/>
                  </a:schemeClr>
                </a:solidFill>
              </a:rPr>
              <a:t>挑战</a:t>
            </a:r>
            <a:r>
              <a:rPr lang="zh-CN" altLang="en-US" dirty="0">
                <a:solidFill>
                  <a:schemeClr val="tx1">
                    <a:lumMod val="95000"/>
                    <a:lumOff val="5000"/>
                  </a:schemeClr>
                </a:solidFill>
              </a:rPr>
              <a:t>：</a:t>
            </a:r>
            <a:endParaRPr lang="en-US" altLang="zh-CN" dirty="0">
              <a:solidFill>
                <a:schemeClr val="tx1">
                  <a:lumMod val="95000"/>
                  <a:lumOff val="5000"/>
                </a:schemeClr>
              </a:solidFill>
            </a:endParaRPr>
          </a:p>
          <a:p>
            <a:pPr lvl="2"/>
            <a:r>
              <a:rPr lang="zh-CN" altLang="zh-CN" b="1" dirty="0">
                <a:solidFill>
                  <a:schemeClr val="accent1"/>
                </a:solidFill>
              </a:rPr>
              <a:t>构建</a:t>
            </a:r>
            <a:r>
              <a:rPr lang="zh-CN" altLang="zh-CN" b="1" dirty="0"/>
              <a:t>这种具有几何意义的空间</a:t>
            </a:r>
            <a:endParaRPr lang="en-US" altLang="zh-CN" b="1" dirty="0"/>
          </a:p>
          <a:p>
            <a:pPr lvl="2"/>
            <a:r>
              <a:rPr lang="zh-CN" altLang="zh-CN" b="1" dirty="0"/>
              <a:t>建立它们的</a:t>
            </a:r>
            <a:r>
              <a:rPr lang="zh-CN" altLang="zh-CN" b="1" dirty="0">
                <a:solidFill>
                  <a:schemeClr val="accent1"/>
                </a:solidFill>
              </a:rPr>
              <a:t>感知有效性</a:t>
            </a:r>
            <a:endParaRPr lang="en-US" altLang="zh-CN" b="1" dirty="0">
              <a:solidFill>
                <a:schemeClr val="accent1"/>
              </a:solidFill>
            </a:endParaRPr>
          </a:p>
          <a:p>
            <a:pPr lvl="1"/>
            <a:r>
              <a:rPr lang="zh-CN" altLang="zh-CN" b="1" dirty="0">
                <a:solidFill>
                  <a:schemeClr val="accent1"/>
                </a:solidFill>
              </a:rPr>
              <a:t>概念空间理论</a:t>
            </a:r>
            <a:r>
              <a:rPr lang="zh-CN" altLang="zh-CN" b="1" dirty="0"/>
              <a:t>可以与已建立的</a:t>
            </a:r>
            <a:r>
              <a:rPr lang="zh-CN" altLang="zh-CN" b="1" dirty="0">
                <a:solidFill>
                  <a:srgbClr val="00B050"/>
                </a:solidFill>
              </a:rPr>
              <a:t>建模技术（如统计模型或深层神经网络）</a:t>
            </a:r>
            <a:r>
              <a:rPr lang="zh-CN" altLang="zh-CN" b="1" dirty="0"/>
              <a:t>相结合</a:t>
            </a:r>
            <a:endParaRPr lang="zh-CN" altLang="zh-CN" dirty="0"/>
          </a:p>
          <a:p>
            <a:pPr lvl="1"/>
            <a:endParaRPr lang="en-US" altLang="zh-CN" dirty="0"/>
          </a:p>
          <a:p>
            <a:pPr lvl="1"/>
            <a:r>
              <a:rPr lang="zh-CN" altLang="zh-CN" dirty="0"/>
              <a:t>将</a:t>
            </a:r>
            <a:r>
              <a:rPr lang="zh-CN" altLang="zh-CN" b="1" dirty="0"/>
              <a:t>观众或共同创作者的概念空间模型结合</a:t>
            </a:r>
            <a:r>
              <a:rPr lang="zh-CN" altLang="zh-CN" dirty="0"/>
              <a:t>起来，可以为</a:t>
            </a:r>
            <a:r>
              <a:rPr lang="en-US" altLang="zh-CN" dirty="0" err="1"/>
              <a:t>mume</a:t>
            </a:r>
            <a:r>
              <a:rPr lang="zh-CN" altLang="zh-CN" dirty="0"/>
              <a:t>系统提供一种</a:t>
            </a:r>
            <a:r>
              <a:rPr lang="zh-CN" altLang="zh-CN" b="1" dirty="0"/>
              <a:t>自我反思的方法和思想理论</a:t>
            </a:r>
            <a:endParaRPr lang="en-US" altLang="zh-CN" b="1" dirty="0"/>
          </a:p>
          <a:p>
            <a:pPr lvl="1"/>
            <a:r>
              <a:rPr lang="zh-CN" altLang="zh-CN" b="1" dirty="0"/>
              <a:t>人类为中心</a:t>
            </a:r>
            <a:r>
              <a:rPr lang="zh-CN" altLang="zh-CN" dirty="0"/>
              <a:t>的创造力方法</a:t>
            </a:r>
            <a:r>
              <a:rPr lang="zh-CN" altLang="en-US" dirty="0"/>
              <a:t>，但</a:t>
            </a:r>
            <a:r>
              <a:rPr lang="zh-CN" altLang="zh-CN" dirty="0"/>
              <a:t>因为音乐（和音乐创造力）是一种</a:t>
            </a:r>
            <a:r>
              <a:rPr lang="zh-CN" altLang="zh-CN" b="1" dirty="0">
                <a:solidFill>
                  <a:schemeClr val="accent1"/>
                </a:solidFill>
              </a:rPr>
              <a:t>人类构造</a:t>
            </a:r>
            <a:r>
              <a:rPr lang="zh-CN" altLang="zh-CN" dirty="0"/>
              <a:t>，</a:t>
            </a:r>
            <a:r>
              <a:rPr lang="zh-CN" altLang="zh-CN" b="1" dirty="0"/>
              <a:t>人类对音乐概念化的方式可以为人工智能和机器创造力提供重要的见解。</a:t>
            </a:r>
            <a:endParaRPr lang="zh-CN" altLang="zh-CN" dirty="0"/>
          </a:p>
          <a:p>
            <a:pPr lvl="1"/>
            <a:endParaRPr lang="zh-CN" altLang="en-US" sz="1800" b="1" dirty="0"/>
          </a:p>
        </p:txBody>
      </p:sp>
    </p:spTree>
    <p:extLst>
      <p:ext uri="{BB962C8B-B14F-4D97-AF65-F5344CB8AC3E}">
        <p14:creationId xmlns:p14="http://schemas.microsoft.com/office/powerpoint/2010/main" val="255750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C1D3DE0-8C24-41B4-81CA-FEB3C74AAE09}"/>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6</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984557"/>
          </a:xfrm>
        </p:spPr>
        <p:txBody>
          <a:bodyPr>
            <a:normAutofit/>
          </a:bodyPr>
          <a:lstStyle/>
          <a:p>
            <a:r>
              <a:rPr lang="zh-CN" altLang="zh-CN" sz="3200" b="1" dirty="0"/>
              <a:t>总结和结论</a:t>
            </a:r>
            <a:br>
              <a:rPr lang="en-US" altLang="zh-CN" b="1" dirty="0"/>
            </a:br>
            <a:r>
              <a:rPr lang="en-US" altLang="zh-CN" sz="1600" dirty="0"/>
              <a:t>(SUMMARY AND CONCLUSION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dirty="0"/>
              <a:t>本文概述了可用于或适用于</a:t>
            </a:r>
            <a:r>
              <a:rPr lang="zh-CN" altLang="zh-CN" b="1" dirty="0">
                <a:solidFill>
                  <a:schemeClr val="accent1"/>
                </a:solidFill>
              </a:rPr>
              <a:t>计算创造力</a:t>
            </a:r>
            <a:r>
              <a:rPr lang="zh-CN" altLang="zh-CN" dirty="0"/>
              <a:t>研究的</a:t>
            </a:r>
            <a:r>
              <a:rPr lang="zh-CN" altLang="zh-CN" b="1" dirty="0"/>
              <a:t>理论和经验方法</a:t>
            </a:r>
            <a:endParaRPr lang="en-US" altLang="zh-CN" b="1" dirty="0"/>
          </a:p>
          <a:p>
            <a:pPr lvl="1"/>
            <a:r>
              <a:rPr lang="zh-CN" altLang="zh-CN" dirty="0"/>
              <a:t>特别是针对</a:t>
            </a:r>
            <a:r>
              <a:rPr lang="en-US" altLang="zh-CN" b="1" dirty="0" err="1"/>
              <a:t>mume</a:t>
            </a:r>
            <a:r>
              <a:rPr lang="zh-CN" altLang="zh-CN" b="1" dirty="0"/>
              <a:t>群体</a:t>
            </a:r>
            <a:endParaRPr lang="en-US" altLang="zh-CN" b="1" dirty="0"/>
          </a:p>
          <a:p>
            <a:r>
              <a:rPr lang="zh-CN" altLang="en-US" dirty="0">
                <a:solidFill>
                  <a:schemeClr val="tx1">
                    <a:lumMod val="95000"/>
                    <a:lumOff val="5000"/>
                  </a:schemeClr>
                </a:solidFill>
              </a:rPr>
              <a:t>评估问题：</a:t>
            </a:r>
            <a:endParaRPr lang="en-US" altLang="zh-CN" dirty="0">
              <a:solidFill>
                <a:schemeClr val="tx1">
                  <a:lumMod val="95000"/>
                  <a:lumOff val="5000"/>
                </a:schemeClr>
              </a:solidFill>
            </a:endParaRPr>
          </a:p>
          <a:p>
            <a:pPr lvl="1"/>
            <a:r>
              <a:rPr lang="zh-CN" altLang="zh-CN" b="1" i="1" dirty="0"/>
              <a:t>科学的角度</a:t>
            </a:r>
            <a:r>
              <a:rPr lang="zh-CN" altLang="en-US" b="1" i="1" dirty="0"/>
              <a:t>：</a:t>
            </a:r>
            <a:r>
              <a:rPr lang="zh-CN" altLang="zh-CN" dirty="0"/>
              <a:t>讨论了一系列</a:t>
            </a:r>
            <a:r>
              <a:rPr lang="zh-CN" altLang="zh-CN" b="1" dirty="0"/>
              <a:t>提供客观评价创造力的方法</a:t>
            </a:r>
            <a:endParaRPr lang="en-US" altLang="zh-CN" b="1" dirty="0"/>
          </a:p>
          <a:p>
            <a:pPr lvl="2"/>
            <a:r>
              <a:rPr lang="zh-CN" altLang="zh-CN" i="1" dirty="0"/>
              <a:t>判断或测量的来源是来自系统本身的外部</a:t>
            </a:r>
            <a:r>
              <a:rPr lang="en-US" altLang="zh-CN" b="1" dirty="0"/>
              <a:t>				</a:t>
            </a:r>
            <a:r>
              <a:rPr lang="zh-CN" altLang="zh-CN" sz="2200" b="1" dirty="0">
                <a:solidFill>
                  <a:schemeClr val="accent1"/>
                </a:solidFill>
              </a:rPr>
              <a:t>外部评估</a:t>
            </a:r>
            <a:endParaRPr lang="en-US" altLang="zh-CN" sz="2200" b="1" dirty="0">
              <a:solidFill>
                <a:schemeClr val="accent1"/>
              </a:solidFill>
            </a:endParaRPr>
          </a:p>
          <a:p>
            <a:pPr lvl="2"/>
            <a:r>
              <a:rPr lang="zh-CN" altLang="zh-CN" b="1" i="1" dirty="0"/>
              <a:t>创造性系统本身</a:t>
            </a:r>
            <a:r>
              <a:rPr lang="zh-CN" altLang="zh-CN" i="1" dirty="0"/>
              <a:t>及其</a:t>
            </a:r>
            <a:r>
              <a:rPr lang="zh-CN" altLang="zh-CN" b="1" i="1" dirty="0"/>
              <a:t>内部自我评价能力</a:t>
            </a:r>
            <a:r>
              <a:rPr lang="zh-CN" altLang="zh-CN" dirty="0"/>
              <a:t>的角</a:t>
            </a:r>
            <a:r>
              <a:rPr lang="zh-CN" altLang="en-US" dirty="0"/>
              <a:t>度讨论评估</a:t>
            </a:r>
            <a:r>
              <a:rPr lang="en-US" altLang="zh-CN" dirty="0"/>
              <a:t>		</a:t>
            </a:r>
            <a:r>
              <a:rPr lang="zh-CN" altLang="en-US" sz="2200" b="1" dirty="0">
                <a:solidFill>
                  <a:schemeClr val="accent1"/>
                </a:solidFill>
              </a:rPr>
              <a:t>内部评估</a:t>
            </a:r>
            <a:endParaRPr lang="en-US" altLang="zh-CN" sz="2200" b="1" dirty="0">
              <a:solidFill>
                <a:schemeClr val="accent1"/>
              </a:solidFill>
            </a:endParaRPr>
          </a:p>
          <a:p>
            <a:r>
              <a:rPr lang="zh-CN" altLang="zh-CN" sz="1600" dirty="0"/>
              <a:t>如何</a:t>
            </a:r>
            <a:r>
              <a:rPr lang="zh-CN" altLang="zh-CN" sz="1600" b="1" dirty="0"/>
              <a:t>对创造性人工制品和产生它们的过程作出判断</a:t>
            </a:r>
            <a:r>
              <a:rPr lang="zh-CN" altLang="zh-CN" sz="1600" dirty="0"/>
              <a:t>，从根本上与</a:t>
            </a:r>
            <a:r>
              <a:rPr lang="zh-CN" altLang="zh-CN" sz="1600" b="1" dirty="0">
                <a:solidFill>
                  <a:schemeClr val="accent1"/>
                </a:solidFill>
              </a:rPr>
              <a:t>系统设计问题</a:t>
            </a:r>
            <a:r>
              <a:rPr lang="zh-CN" altLang="zh-CN" sz="1600" dirty="0"/>
              <a:t>有关</a:t>
            </a:r>
            <a:endParaRPr lang="en-US" altLang="zh-CN" sz="1600" dirty="0"/>
          </a:p>
          <a:p>
            <a:r>
              <a:rPr lang="zh-CN" altLang="zh-CN" dirty="0"/>
              <a:t>讨论范围</a:t>
            </a:r>
            <a:r>
              <a:rPr lang="zh-CN" altLang="en-US" dirty="0"/>
              <a:t>：</a:t>
            </a:r>
            <a:r>
              <a:rPr lang="en-US" altLang="zh-CN" dirty="0"/>
              <a:t>	</a:t>
            </a:r>
          </a:p>
          <a:p>
            <a:pPr lvl="1"/>
            <a:r>
              <a:rPr lang="zh-CN" altLang="zh-CN" sz="1400" b="1" dirty="0"/>
              <a:t>旋律和和声的产生</a:t>
            </a:r>
            <a:endParaRPr lang="en-US" altLang="zh-CN" sz="1400" b="1" dirty="0"/>
          </a:p>
          <a:p>
            <a:pPr lvl="1"/>
            <a:r>
              <a:rPr lang="zh-CN" altLang="en-US" sz="1400" b="1" dirty="0"/>
              <a:t>节奏的产生</a:t>
            </a:r>
            <a:endParaRPr lang="en-US" altLang="zh-CN" sz="1400" b="1" dirty="0"/>
          </a:p>
          <a:p>
            <a:pPr lvl="1"/>
            <a:r>
              <a:rPr lang="zh-CN" altLang="zh-CN" sz="1400" b="1" dirty="0"/>
              <a:t>在听众中产生情感反应的节奏的产生</a:t>
            </a:r>
            <a:endParaRPr lang="en-US" altLang="zh-CN" sz="1400" b="1" dirty="0"/>
          </a:p>
          <a:p>
            <a:pPr lvl="1"/>
            <a:r>
              <a:rPr lang="zh-CN" altLang="zh-CN" sz="1400" b="1" dirty="0"/>
              <a:t>以及结合表演者和观众反馈</a:t>
            </a:r>
            <a:endParaRPr lang="en-US" altLang="zh-CN" sz="1400" b="1" dirty="0">
              <a:solidFill>
                <a:schemeClr val="accent1"/>
              </a:solidFill>
            </a:endParaRPr>
          </a:p>
          <a:p>
            <a:pPr lvl="1"/>
            <a:endParaRPr lang="zh-CN" altLang="en-US" sz="2400" dirty="0">
              <a:solidFill>
                <a:schemeClr val="accent1"/>
              </a:solidFill>
            </a:endParaRPr>
          </a:p>
        </p:txBody>
      </p:sp>
    </p:spTree>
    <p:extLst>
      <p:ext uri="{BB962C8B-B14F-4D97-AF65-F5344CB8AC3E}">
        <p14:creationId xmlns:p14="http://schemas.microsoft.com/office/powerpoint/2010/main" val="2907602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FC2C368F-05FE-43FF-BB7C-DFA7866B7908}"/>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6</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624110"/>
            <a:ext cx="8911687" cy="984557"/>
          </a:xfrm>
        </p:spPr>
        <p:txBody>
          <a:bodyPr>
            <a:normAutofit/>
          </a:bodyPr>
          <a:lstStyle/>
          <a:p>
            <a:r>
              <a:rPr lang="zh-CN" altLang="zh-CN" sz="3200" b="1" dirty="0"/>
              <a:t>总结和结论</a:t>
            </a:r>
            <a:br>
              <a:rPr lang="en-US" altLang="zh-CN" b="1" dirty="0"/>
            </a:br>
            <a:r>
              <a:rPr lang="en-US" altLang="zh-CN" sz="1600" dirty="0"/>
              <a:t>(SUMMARY AND CONCLUSION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5499" y="1689331"/>
            <a:ext cx="8915400" cy="5006224"/>
          </a:xfrm>
        </p:spPr>
        <p:txBody>
          <a:bodyPr/>
          <a:lstStyle/>
          <a:p>
            <a:r>
              <a:rPr lang="zh-CN" altLang="zh-CN" dirty="0"/>
              <a:t>本文提倡</a:t>
            </a:r>
            <a:r>
              <a:rPr lang="zh-CN" altLang="zh-CN" b="1" dirty="0">
                <a:solidFill>
                  <a:schemeClr val="accent1"/>
                </a:solidFill>
              </a:rPr>
              <a:t>科学的方法</a:t>
            </a:r>
            <a:r>
              <a:rPr lang="zh-CN" altLang="zh-CN" dirty="0"/>
              <a:t>研究创造力和发展的</a:t>
            </a:r>
            <a:r>
              <a:rPr lang="en-US" altLang="zh-CN" dirty="0" err="1"/>
              <a:t>Mume</a:t>
            </a:r>
            <a:r>
              <a:rPr lang="zh-CN" altLang="zh-CN" dirty="0"/>
              <a:t>系统。</a:t>
            </a:r>
            <a:endParaRPr lang="en-US" altLang="zh-CN" dirty="0"/>
          </a:p>
          <a:p>
            <a:r>
              <a:rPr lang="zh-CN" altLang="zh-CN" b="1" dirty="0">
                <a:solidFill>
                  <a:schemeClr val="accent1"/>
                </a:solidFill>
              </a:rPr>
              <a:t>精确的评估方法，连同明确陈述的假设</a:t>
            </a:r>
            <a:r>
              <a:rPr lang="zh-CN" altLang="zh-CN" dirty="0"/>
              <a:t>，是任何科学或科学上一致的学科进步的基本基石。</a:t>
            </a:r>
            <a:endParaRPr lang="en-US" altLang="zh-CN" dirty="0"/>
          </a:p>
          <a:p>
            <a:r>
              <a:rPr lang="zh-CN" altLang="zh-CN" dirty="0"/>
              <a:t>不仅为</a:t>
            </a:r>
            <a:r>
              <a:rPr lang="zh-CN" altLang="zh-CN" dirty="0">
                <a:solidFill>
                  <a:schemeClr val="accent1"/>
                </a:solidFill>
              </a:rPr>
              <a:t>个人</a:t>
            </a:r>
            <a:r>
              <a:rPr lang="zh-CN" altLang="zh-CN" dirty="0"/>
              <a:t>研究人员提供了好处，也为整个科研</a:t>
            </a:r>
            <a:r>
              <a:rPr lang="zh-CN" altLang="zh-CN" dirty="0">
                <a:solidFill>
                  <a:schemeClr val="accent1"/>
                </a:solidFill>
              </a:rPr>
              <a:t>环境</a:t>
            </a:r>
            <a:r>
              <a:rPr lang="zh-CN" altLang="zh-CN" dirty="0"/>
              <a:t>提供了好处。</a:t>
            </a:r>
            <a:endParaRPr lang="en-US" altLang="zh-CN" dirty="0"/>
          </a:p>
          <a:p>
            <a:r>
              <a:rPr lang="zh-CN" altLang="zh-CN" dirty="0"/>
              <a:t>创造性评价的主题更普遍地为</a:t>
            </a:r>
            <a:r>
              <a:rPr lang="zh-CN" altLang="zh-CN" dirty="0">
                <a:solidFill>
                  <a:srgbClr val="00B050"/>
                </a:solidFill>
              </a:rPr>
              <a:t>更先进的创造性系统</a:t>
            </a:r>
            <a:r>
              <a:rPr lang="zh-CN" altLang="zh-CN" dirty="0"/>
              <a:t>的发展</a:t>
            </a:r>
            <a:r>
              <a:rPr lang="zh-CN" altLang="zh-CN" b="1" dirty="0">
                <a:solidFill>
                  <a:schemeClr val="accent1"/>
                </a:solidFill>
              </a:rPr>
              <a:t>提供了见解</a:t>
            </a:r>
            <a:endParaRPr lang="en-US" altLang="zh-CN" b="1" dirty="0">
              <a:solidFill>
                <a:schemeClr val="accent1"/>
              </a:solidFill>
            </a:endParaRPr>
          </a:p>
          <a:p>
            <a:pPr lvl="1"/>
            <a:r>
              <a:rPr lang="zh-CN" altLang="en-US" dirty="0"/>
              <a:t>希望</a:t>
            </a:r>
            <a:r>
              <a:rPr lang="zh-CN" altLang="zh-CN" dirty="0"/>
              <a:t>在这种系统中，</a:t>
            </a:r>
            <a:r>
              <a:rPr lang="zh-CN" altLang="zh-CN" b="1" dirty="0">
                <a:solidFill>
                  <a:srgbClr val="FF0000"/>
                </a:solidFill>
              </a:rPr>
              <a:t>评价能力</a:t>
            </a:r>
            <a:r>
              <a:rPr lang="zh-CN" altLang="en-US" dirty="0"/>
              <a:t>能</a:t>
            </a:r>
            <a:r>
              <a:rPr lang="zh-CN" altLang="zh-CN" dirty="0"/>
              <a:t>成为一个基本组成部分</a:t>
            </a:r>
            <a:endParaRPr lang="zh-CN" altLang="en-US" sz="2200" b="1" dirty="0">
              <a:solidFill>
                <a:schemeClr val="accent1"/>
              </a:solidFill>
            </a:endParaRPr>
          </a:p>
        </p:txBody>
      </p:sp>
    </p:spTree>
    <p:extLst>
      <p:ext uri="{BB962C8B-B14F-4D97-AF65-F5344CB8AC3E}">
        <p14:creationId xmlns:p14="http://schemas.microsoft.com/office/powerpoint/2010/main" val="3944318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CB08CDB-477B-4500-A821-5DEDF461DA74}"/>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标题 3">
            <a:extLst>
              <a:ext uri="{FF2B5EF4-FFF2-40B4-BE49-F238E27FC236}">
                <a16:creationId xmlns:a16="http://schemas.microsoft.com/office/drawing/2014/main" id="{D5451E03-31FE-4AF3-A3E8-459CAA4ACE08}"/>
              </a:ext>
            </a:extLst>
          </p:cNvPr>
          <p:cNvSpPr>
            <a:spLocks noGrp="1"/>
          </p:cNvSpPr>
          <p:nvPr>
            <p:ph type="title"/>
          </p:nvPr>
        </p:nvSpPr>
        <p:spPr/>
        <p:txBody>
          <a:bodyPr/>
          <a:lstStyle/>
          <a:p>
            <a:pPr algn="r"/>
            <a:r>
              <a:rPr lang="en-US" altLang="zh-CN" dirty="0"/>
              <a:t>Good</a:t>
            </a:r>
            <a:r>
              <a:rPr lang="zh-CN" altLang="en-US" dirty="0"/>
              <a:t> </a:t>
            </a:r>
            <a:r>
              <a:rPr lang="en-US" altLang="zh-CN" dirty="0"/>
              <a:t>night</a:t>
            </a:r>
            <a:r>
              <a:rPr lang="zh-CN" altLang="en-US" dirty="0"/>
              <a:t> </a:t>
            </a:r>
            <a:r>
              <a:rPr lang="en-US" altLang="zh-CN" dirty="0"/>
              <a:t>without</a:t>
            </a:r>
            <a:r>
              <a:rPr lang="zh-CN" altLang="en-US" dirty="0"/>
              <a:t> </a:t>
            </a:r>
            <a:r>
              <a:rPr lang="en-US" altLang="zh-CN" dirty="0"/>
              <a:t>papers</a:t>
            </a:r>
            <a:endParaRPr lang="zh-CN" altLang="en-US" dirty="0"/>
          </a:p>
        </p:txBody>
      </p:sp>
      <p:sp>
        <p:nvSpPr>
          <p:cNvPr id="5" name="文本占位符 4">
            <a:extLst>
              <a:ext uri="{FF2B5EF4-FFF2-40B4-BE49-F238E27FC236}">
                <a16:creationId xmlns:a16="http://schemas.microsoft.com/office/drawing/2014/main" id="{2A94862F-089F-4680-95DC-A88060CF09D9}"/>
              </a:ext>
            </a:extLst>
          </p:cNvPr>
          <p:cNvSpPr>
            <a:spLocks noGrp="1"/>
          </p:cNvSpPr>
          <p:nvPr>
            <p:ph type="body" sz="half" idx="2"/>
          </p:nvPr>
        </p:nvSpPr>
        <p:spPr/>
        <p:txBody>
          <a:bodyPr/>
          <a:lstStyle/>
          <a:p>
            <a:pPr algn="r"/>
            <a:r>
              <a:rPr lang="en-US" altLang="zh-CN" dirty="0"/>
              <a:t>2019.7.30</a:t>
            </a:r>
            <a:endParaRPr lang="zh-CN" altLang="en-US" dirty="0"/>
          </a:p>
        </p:txBody>
      </p:sp>
    </p:spTree>
    <p:extLst>
      <p:ext uri="{BB962C8B-B14F-4D97-AF65-F5344CB8AC3E}">
        <p14:creationId xmlns:p14="http://schemas.microsoft.com/office/powerpoint/2010/main" val="407224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CD46E6D-B5C5-4EA6-83DA-6136C84A0D09}"/>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50B8DA86-3E26-471D-A991-92BD4FEED296}"/>
              </a:ext>
            </a:extLst>
          </p:cNvPr>
          <p:cNvSpPr>
            <a:spLocks noGrp="1"/>
          </p:cNvSpPr>
          <p:nvPr>
            <p:ph type="title"/>
          </p:nvPr>
        </p:nvSpPr>
        <p:spPr/>
        <p:txBody>
          <a:bodyPr/>
          <a:lstStyle/>
          <a:p>
            <a:r>
              <a:rPr lang="zh-CN" altLang="en-US" dirty="0"/>
              <a:t>概述</a:t>
            </a:r>
          </a:p>
        </p:txBody>
      </p:sp>
      <p:pic>
        <p:nvPicPr>
          <p:cNvPr id="4" name="图片 3">
            <a:extLst>
              <a:ext uri="{FF2B5EF4-FFF2-40B4-BE49-F238E27FC236}">
                <a16:creationId xmlns:a16="http://schemas.microsoft.com/office/drawing/2014/main" id="{17A3A85F-5BC7-4DA6-ACCC-E2E85A013F5D}"/>
              </a:ext>
            </a:extLst>
          </p:cNvPr>
          <p:cNvPicPr>
            <a:picLocks noChangeAspect="1"/>
          </p:cNvPicPr>
          <p:nvPr/>
        </p:nvPicPr>
        <p:blipFill>
          <a:blip r:embed="rId3"/>
          <a:stretch>
            <a:fillRect/>
          </a:stretch>
        </p:blipFill>
        <p:spPr>
          <a:xfrm>
            <a:off x="2589211" y="2092732"/>
            <a:ext cx="7013577" cy="4166482"/>
          </a:xfrm>
          <a:prstGeom prst="rect">
            <a:avLst/>
          </a:prstGeom>
        </p:spPr>
      </p:pic>
      <p:sp>
        <p:nvSpPr>
          <p:cNvPr id="5" name="文本框 4">
            <a:extLst>
              <a:ext uri="{FF2B5EF4-FFF2-40B4-BE49-F238E27FC236}">
                <a16:creationId xmlns:a16="http://schemas.microsoft.com/office/drawing/2014/main" id="{F4E6F416-7E8E-4190-BA06-A591DF85CA45}"/>
              </a:ext>
            </a:extLst>
          </p:cNvPr>
          <p:cNvSpPr txBox="1"/>
          <p:nvPr/>
        </p:nvSpPr>
        <p:spPr>
          <a:xfrm>
            <a:off x="7487709" y="2092732"/>
            <a:ext cx="2115079" cy="369332"/>
          </a:xfrm>
          <a:prstGeom prst="rect">
            <a:avLst/>
          </a:prstGeom>
          <a:noFill/>
        </p:spPr>
        <p:txBody>
          <a:bodyPr wrap="square" rtlCol="0">
            <a:spAutoFit/>
          </a:bodyPr>
          <a:lstStyle/>
          <a:p>
            <a:r>
              <a:rPr lang="en-US" altLang="zh-CN" dirty="0"/>
              <a:t>F: </a:t>
            </a:r>
            <a:r>
              <a:rPr lang="zh-CN" altLang="en-US" dirty="0"/>
              <a:t>反馈</a:t>
            </a:r>
            <a:r>
              <a:rPr lang="en-US" altLang="zh-CN" dirty="0"/>
              <a:t>(feedback)</a:t>
            </a:r>
            <a:endParaRPr lang="zh-CN" altLang="en-US" dirty="0"/>
          </a:p>
        </p:txBody>
      </p:sp>
      <p:sp>
        <p:nvSpPr>
          <p:cNvPr id="6" name="文本框 5">
            <a:extLst>
              <a:ext uri="{FF2B5EF4-FFF2-40B4-BE49-F238E27FC236}">
                <a16:creationId xmlns:a16="http://schemas.microsoft.com/office/drawing/2014/main" id="{FD1D729E-CC4A-47D4-B457-BE702AF153A9}"/>
              </a:ext>
            </a:extLst>
          </p:cNvPr>
          <p:cNvSpPr txBox="1"/>
          <p:nvPr/>
        </p:nvSpPr>
        <p:spPr>
          <a:xfrm>
            <a:off x="7487709" y="2462064"/>
            <a:ext cx="2115079" cy="369332"/>
          </a:xfrm>
          <a:prstGeom prst="rect">
            <a:avLst/>
          </a:prstGeom>
          <a:noFill/>
        </p:spPr>
        <p:txBody>
          <a:bodyPr wrap="square" rtlCol="0">
            <a:spAutoFit/>
          </a:bodyPr>
          <a:lstStyle/>
          <a:p>
            <a:r>
              <a:rPr lang="en-US" altLang="zh-CN" dirty="0"/>
              <a:t>R: </a:t>
            </a:r>
            <a:r>
              <a:rPr lang="zh-CN" altLang="en-US" dirty="0"/>
              <a:t>反省</a:t>
            </a:r>
            <a:r>
              <a:rPr lang="en-US" altLang="zh-CN" dirty="0"/>
              <a:t>(reflection)</a:t>
            </a:r>
            <a:endParaRPr lang="zh-CN" altLang="en-US" dirty="0"/>
          </a:p>
        </p:txBody>
      </p:sp>
      <p:sp>
        <p:nvSpPr>
          <p:cNvPr id="7" name="矩形 6">
            <a:extLst>
              <a:ext uri="{FF2B5EF4-FFF2-40B4-BE49-F238E27FC236}">
                <a16:creationId xmlns:a16="http://schemas.microsoft.com/office/drawing/2014/main" id="{90AB3EF6-0DA2-4494-8BF9-75E2CCD09CD4}"/>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1</a:t>
            </a:r>
            <a:endParaRPr lang="zh-CN" altLang="en-US" sz="5400" b="0" cap="none" spc="0" dirty="0">
              <a:ln w="0"/>
              <a:solidFill>
                <a:schemeClr val="bg1">
                  <a:lumMod val="85000"/>
                </a:schemeClr>
              </a:solidFill>
              <a:effectLst/>
            </a:endParaRPr>
          </a:p>
        </p:txBody>
      </p:sp>
    </p:spTree>
    <p:extLst>
      <p:ext uri="{BB962C8B-B14F-4D97-AF65-F5344CB8AC3E}">
        <p14:creationId xmlns:p14="http://schemas.microsoft.com/office/powerpoint/2010/main" val="389559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A181B3F4-F908-450D-BF3D-A45A3DD18D78}"/>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38EE027C-A3B8-403B-9117-AFDC48A0911C}"/>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116A6749-E200-43F8-B292-8157644B1B13}"/>
              </a:ext>
            </a:extLst>
          </p:cNvPr>
          <p:cNvSpPr>
            <a:spLocks noGrp="1"/>
          </p:cNvSpPr>
          <p:nvPr>
            <p:ph idx="1"/>
          </p:nvPr>
        </p:nvSpPr>
        <p:spPr>
          <a:xfrm>
            <a:off x="2589212" y="1837267"/>
            <a:ext cx="8915400" cy="4605865"/>
          </a:xfrm>
        </p:spPr>
        <p:txBody>
          <a:bodyPr>
            <a:normAutofit/>
          </a:bodyPr>
          <a:lstStyle/>
          <a:p>
            <a:r>
              <a:rPr lang="zh-CN" altLang="en-US" dirty="0"/>
              <a:t>创新理论视角</a:t>
            </a:r>
            <a:r>
              <a:rPr lang="en-US" altLang="zh-CN" dirty="0"/>
              <a:t>										</a:t>
            </a:r>
            <a:r>
              <a:rPr lang="en-US" altLang="zh-CN" dirty="0">
                <a:solidFill>
                  <a:srgbClr val="0070C0"/>
                </a:solidFill>
              </a:rPr>
              <a:t>Section 2</a:t>
            </a:r>
          </a:p>
          <a:p>
            <a:pPr lvl="1"/>
            <a:r>
              <a:rPr lang="zh-CN" altLang="zh-CN" dirty="0"/>
              <a:t>三种不同类型的创造力</a:t>
            </a:r>
            <a:r>
              <a:rPr lang="zh-CN" altLang="en-US" dirty="0"/>
              <a:t>、</a:t>
            </a:r>
            <a:r>
              <a:rPr lang="en-US" altLang="zh-CN" dirty="0"/>
              <a:t>CSF</a:t>
            </a:r>
            <a:r>
              <a:rPr lang="zh-CN" altLang="en-US" dirty="0"/>
              <a:t>创作系统框架</a:t>
            </a:r>
            <a:endParaRPr lang="en-US" altLang="zh-CN" dirty="0"/>
          </a:p>
          <a:p>
            <a:pPr lvl="1"/>
            <a:endParaRPr lang="en-US" altLang="zh-CN" dirty="0"/>
          </a:p>
          <a:p>
            <a:r>
              <a:rPr lang="zh-CN" altLang="en-US" dirty="0"/>
              <a:t>语境化评价：</a:t>
            </a:r>
            <a:r>
              <a:rPr lang="en-US" altLang="zh-CN" dirty="0" err="1"/>
              <a:t>MuMe</a:t>
            </a:r>
            <a:r>
              <a:rPr lang="zh-CN" altLang="en-US" dirty="0"/>
              <a:t>和音乐</a:t>
            </a:r>
            <a:r>
              <a:rPr lang="en-US" altLang="zh-CN" dirty="0"/>
              <a:t>CC</a:t>
            </a:r>
            <a:r>
              <a:rPr lang="zh-CN" altLang="en-US" dirty="0"/>
              <a:t>系统的兴趣领域</a:t>
            </a:r>
            <a:r>
              <a:rPr lang="en-US" altLang="zh-CN" dirty="0"/>
              <a:t>		</a:t>
            </a:r>
            <a:r>
              <a:rPr lang="en-US" altLang="zh-CN" dirty="0">
                <a:solidFill>
                  <a:srgbClr val="0070C0"/>
                </a:solidFill>
              </a:rPr>
              <a:t>Section 3</a:t>
            </a:r>
          </a:p>
          <a:p>
            <a:pPr lvl="1"/>
            <a:r>
              <a:rPr lang="zh-CN" altLang="zh-CN" dirty="0"/>
              <a:t>旋律、和声</a:t>
            </a:r>
            <a:r>
              <a:rPr lang="zh-CN" altLang="en-US" dirty="0"/>
              <a:t>、节奏生成；</a:t>
            </a:r>
            <a:endParaRPr lang="en-US" altLang="zh-CN" dirty="0"/>
          </a:p>
          <a:p>
            <a:pPr lvl="1"/>
            <a:r>
              <a:rPr lang="zh-CN" altLang="en-US" dirty="0"/>
              <a:t>音乐情感与人机交互</a:t>
            </a:r>
            <a:endParaRPr lang="en-US" altLang="zh-CN" dirty="0"/>
          </a:p>
          <a:p>
            <a:pPr lvl="1"/>
            <a:endParaRPr lang="en-US" altLang="zh-CN" dirty="0"/>
          </a:p>
          <a:p>
            <a:r>
              <a:rPr lang="zh-CN" altLang="en-US" dirty="0"/>
              <a:t>创作系统评估方法</a:t>
            </a:r>
            <a:endParaRPr lang="en-US" altLang="zh-CN" dirty="0"/>
          </a:p>
          <a:p>
            <a:pPr lvl="1"/>
            <a:r>
              <a:rPr lang="zh-CN" altLang="en-US" dirty="0"/>
              <a:t>外部方法：通过测试</a:t>
            </a:r>
            <a:r>
              <a:rPr lang="zh-CN" altLang="en-US" b="1" dirty="0">
                <a:solidFill>
                  <a:srgbClr val="FF0000"/>
                </a:solidFill>
              </a:rPr>
              <a:t>观众</a:t>
            </a:r>
            <a:r>
              <a:rPr lang="zh-CN" altLang="en-US" dirty="0"/>
              <a:t>的感知、认知和情感反应来评估创作过</a:t>
            </a:r>
            <a:r>
              <a:rPr lang="zh-CN" altLang="zh-CN" dirty="0"/>
              <a:t>程和人工制品</a:t>
            </a:r>
            <a:endParaRPr lang="en-US" altLang="zh-CN" dirty="0"/>
          </a:p>
          <a:p>
            <a:pPr lvl="2"/>
            <a:r>
              <a:rPr lang="zh-CN" altLang="en-US" dirty="0"/>
              <a:t>即来自观众的反馈</a:t>
            </a:r>
            <a:r>
              <a:rPr lang="en-US" altLang="zh-CN" dirty="0"/>
              <a:t>								</a:t>
            </a:r>
            <a:r>
              <a:rPr lang="en-US" altLang="zh-CN" dirty="0">
                <a:solidFill>
                  <a:srgbClr val="0070C0"/>
                </a:solidFill>
              </a:rPr>
              <a:t>Section 4</a:t>
            </a:r>
            <a:endParaRPr lang="zh-CN" altLang="zh-CN" dirty="0">
              <a:solidFill>
                <a:srgbClr val="0070C0"/>
              </a:solidFill>
            </a:endParaRPr>
          </a:p>
          <a:p>
            <a:pPr lvl="1"/>
            <a:r>
              <a:rPr lang="zh-CN" altLang="en-US" dirty="0"/>
              <a:t>内部评价：为</a:t>
            </a:r>
            <a:r>
              <a:rPr lang="zh-CN" altLang="en-US" b="1" dirty="0">
                <a:solidFill>
                  <a:srgbClr val="FF0000"/>
                </a:solidFill>
              </a:rPr>
              <a:t>自我反省</a:t>
            </a:r>
            <a:r>
              <a:rPr lang="zh-CN" altLang="en-US" dirty="0"/>
              <a:t>建立人类创造行为和观众感知、认知和情感状态的模型</a:t>
            </a:r>
            <a:endParaRPr lang="en-US" altLang="zh-CN" dirty="0"/>
          </a:p>
          <a:p>
            <a:pPr lvl="2"/>
            <a:r>
              <a:rPr lang="zh-CN" altLang="en-US" dirty="0"/>
              <a:t>即创作系统自身的反馈</a:t>
            </a:r>
            <a:r>
              <a:rPr lang="en-US" altLang="zh-CN" dirty="0"/>
              <a:t>							</a:t>
            </a:r>
            <a:r>
              <a:rPr lang="en-US" altLang="zh-CN" dirty="0">
                <a:solidFill>
                  <a:srgbClr val="0070C0"/>
                </a:solidFill>
              </a:rPr>
              <a:t>Section 5</a:t>
            </a:r>
            <a:endParaRPr lang="zh-CN" altLang="en-US" dirty="0">
              <a:solidFill>
                <a:srgbClr val="0070C0"/>
              </a:solidFill>
            </a:endParaRPr>
          </a:p>
        </p:txBody>
      </p:sp>
      <p:sp>
        <p:nvSpPr>
          <p:cNvPr id="4" name="矩形 3">
            <a:extLst>
              <a:ext uri="{FF2B5EF4-FFF2-40B4-BE49-F238E27FC236}">
                <a16:creationId xmlns:a16="http://schemas.microsoft.com/office/drawing/2014/main" id="{13B09683-7B65-4288-A72A-8AE2BE77337A}"/>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1</a:t>
            </a:r>
            <a:endParaRPr lang="zh-CN" altLang="en-US" sz="5400" b="0" cap="none" spc="0" dirty="0">
              <a:ln w="0"/>
              <a:solidFill>
                <a:schemeClr val="bg1">
                  <a:lumMod val="85000"/>
                </a:schemeClr>
              </a:solidFill>
              <a:effectLst/>
            </a:endParaRPr>
          </a:p>
        </p:txBody>
      </p:sp>
    </p:spTree>
    <p:extLst>
      <p:ext uri="{BB962C8B-B14F-4D97-AF65-F5344CB8AC3E}">
        <p14:creationId xmlns:p14="http://schemas.microsoft.com/office/powerpoint/2010/main" val="211816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B91B560-C372-498E-9056-9268DFDBACA8}"/>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44BEAF55-6D0A-40B0-9C5B-2F0435AB8A10}"/>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2</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p:txBody>
          <a:bodyPr/>
          <a:lstStyle/>
          <a:p>
            <a:r>
              <a:rPr lang="zh-CN" altLang="zh-CN" sz="3200" b="1" dirty="0"/>
              <a:t>创新理论视角</a:t>
            </a:r>
            <a:br>
              <a:rPr lang="en-US" altLang="zh-CN" b="1" dirty="0"/>
            </a:br>
            <a:r>
              <a:rPr lang="en-US" altLang="zh-CN" sz="2000" dirty="0"/>
              <a:t>(THEORETICAL PERSPECTIVES ON CREATIVITY )</a:t>
            </a:r>
            <a:endParaRPr lang="zh-CN" altLang="en-US" sz="20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9212" y="1905000"/>
            <a:ext cx="8915400" cy="4241800"/>
          </a:xfrm>
        </p:spPr>
        <p:txBody>
          <a:bodyPr>
            <a:normAutofit/>
          </a:bodyPr>
          <a:lstStyle/>
          <a:p>
            <a:r>
              <a:rPr lang="en-US" altLang="zh-CN" dirty="0">
                <a:solidFill>
                  <a:srgbClr val="FF0000"/>
                </a:solidFill>
              </a:rPr>
              <a:t>Bisociation(</a:t>
            </a:r>
            <a:r>
              <a:rPr lang="zh-CN" altLang="en-US" dirty="0">
                <a:solidFill>
                  <a:srgbClr val="FF0000"/>
                </a:solidFill>
              </a:rPr>
              <a:t>异类联想</a:t>
            </a:r>
            <a:r>
              <a:rPr lang="en-US" altLang="zh-CN" dirty="0">
                <a:solidFill>
                  <a:srgbClr val="FF0000"/>
                </a:solidFill>
              </a:rPr>
              <a:t>):</a:t>
            </a:r>
            <a:r>
              <a:rPr lang="en-US" altLang="zh-CN" dirty="0"/>
              <a:t>	</a:t>
            </a:r>
            <a:r>
              <a:rPr lang="zh-CN" altLang="en-US" b="1" dirty="0"/>
              <a:t>从先前不相关的思维语义矩阵中提取的思想的混合。</a:t>
            </a:r>
            <a:endParaRPr lang="en-US" altLang="zh-CN" b="1" dirty="0"/>
          </a:p>
          <a:p>
            <a:r>
              <a:rPr lang="zh-CN" altLang="zh-CN" sz="2000" dirty="0"/>
              <a:t>《创造性思维》（</a:t>
            </a:r>
            <a:r>
              <a:rPr lang="en-US" altLang="zh-CN" sz="2000" dirty="0"/>
              <a:t>The Creative Mind</a:t>
            </a:r>
            <a:r>
              <a:rPr lang="zh-CN" altLang="zh-CN" sz="2000" dirty="0"/>
              <a:t>）</a:t>
            </a:r>
            <a:r>
              <a:rPr lang="en-US" altLang="zh-CN" sz="2000" dirty="0"/>
              <a:t> by Margaret Boden</a:t>
            </a:r>
          </a:p>
          <a:p>
            <a:pPr lvl="1"/>
            <a:r>
              <a:rPr lang="zh-CN" altLang="zh-CN" sz="1800" dirty="0"/>
              <a:t>三种不同类型的创造力</a:t>
            </a:r>
            <a:r>
              <a:rPr lang="en-US" altLang="zh-CN" sz="1800" dirty="0"/>
              <a:t>:</a:t>
            </a:r>
          </a:p>
          <a:p>
            <a:pPr lvl="1"/>
            <a:endParaRPr lang="en-US" altLang="zh-CN" sz="1800" dirty="0"/>
          </a:p>
          <a:p>
            <a:pPr lvl="1"/>
            <a:r>
              <a:rPr lang="zh-CN" altLang="zh-CN" sz="1800" b="1" dirty="0"/>
              <a:t>组合创意</a:t>
            </a:r>
            <a:r>
              <a:rPr lang="en-US" altLang="zh-CN" sz="1800" b="1" dirty="0"/>
              <a:t>: </a:t>
            </a:r>
            <a:r>
              <a:rPr lang="zh-CN" altLang="zh-CN" sz="1800" dirty="0"/>
              <a:t>将现有概念要素融合形成新概念的过程，在这种过程中，组合的概念来自不同的概念空间，形成新的概念空间</a:t>
            </a:r>
            <a:endParaRPr lang="en-US" altLang="zh-CN" sz="1800" dirty="0"/>
          </a:p>
          <a:p>
            <a:pPr lvl="1"/>
            <a:endParaRPr lang="en-US" altLang="zh-CN" sz="1800" dirty="0"/>
          </a:p>
          <a:p>
            <a:pPr lvl="1"/>
            <a:r>
              <a:rPr lang="zh-CN" altLang="zh-CN" sz="1800" b="1" dirty="0"/>
              <a:t>探索性创造</a:t>
            </a:r>
            <a:r>
              <a:rPr lang="en-US" altLang="zh-CN" sz="1800" b="1" dirty="0"/>
              <a:t>: </a:t>
            </a:r>
            <a:r>
              <a:rPr lang="zh-CN" altLang="zh-CN" sz="1800" dirty="0"/>
              <a:t>包括在现有的概念空间中发现新的概念或项目</a:t>
            </a:r>
            <a:endParaRPr lang="en-US" altLang="zh-CN" sz="1800" dirty="0"/>
          </a:p>
          <a:p>
            <a:pPr lvl="1"/>
            <a:endParaRPr lang="en-US" altLang="zh-CN" sz="1800" dirty="0"/>
          </a:p>
          <a:p>
            <a:pPr lvl="1"/>
            <a:r>
              <a:rPr lang="zh-CN" altLang="zh-CN" sz="1800" b="1" dirty="0"/>
              <a:t>转换创造</a:t>
            </a:r>
            <a:r>
              <a:rPr lang="en-US" altLang="zh-CN" sz="1800" b="1" dirty="0"/>
              <a:t>: </a:t>
            </a:r>
            <a:r>
              <a:rPr lang="zh-CN" altLang="zh-CN" sz="1800" dirty="0"/>
              <a:t>涉及到改变定义概念空间本身的</a:t>
            </a:r>
            <a:r>
              <a:rPr lang="zh-CN" altLang="zh-CN" sz="1800" b="1" dirty="0"/>
              <a:t>结构或规则，</a:t>
            </a:r>
            <a:r>
              <a:rPr lang="zh-CN" altLang="zh-CN" sz="1800" dirty="0"/>
              <a:t>或者改变通过这个空间的</a:t>
            </a:r>
            <a:r>
              <a:rPr lang="zh-CN" altLang="zh-CN" sz="1800" b="1" dirty="0"/>
              <a:t>遍历类型</a:t>
            </a:r>
            <a:endParaRPr lang="zh-CN" altLang="en-US" sz="1800" dirty="0"/>
          </a:p>
        </p:txBody>
      </p:sp>
    </p:spTree>
    <p:extLst>
      <p:ext uri="{BB962C8B-B14F-4D97-AF65-F5344CB8AC3E}">
        <p14:creationId xmlns:p14="http://schemas.microsoft.com/office/powerpoint/2010/main" val="241048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3018080-82B2-4A69-A36A-6A59E4148378}"/>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p:txBody>
          <a:bodyPr/>
          <a:lstStyle/>
          <a:p>
            <a:r>
              <a:rPr lang="zh-CN" altLang="zh-CN" sz="3200" b="1" dirty="0"/>
              <a:t>创新理论视角</a:t>
            </a:r>
            <a:br>
              <a:rPr lang="en-US" altLang="zh-CN" b="1" dirty="0"/>
            </a:br>
            <a:r>
              <a:rPr lang="en-US" altLang="zh-CN" sz="2000" dirty="0"/>
              <a:t>(THEORETICAL PERSPECTIVES ON CREATIVITY )</a:t>
            </a:r>
            <a:endParaRPr lang="zh-CN" altLang="en-US" sz="20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9212" y="1905000"/>
            <a:ext cx="8915400" cy="4328890"/>
          </a:xfrm>
        </p:spPr>
        <p:txBody>
          <a:bodyPr/>
          <a:lstStyle/>
          <a:p>
            <a:r>
              <a:rPr lang="zh-CN" altLang="zh-CN" b="1" dirty="0"/>
              <a:t>创作系统框架</a:t>
            </a:r>
            <a:r>
              <a:rPr lang="zh-CN" altLang="zh-CN" dirty="0"/>
              <a:t>（</a:t>
            </a:r>
            <a:r>
              <a:rPr lang="en-US" altLang="zh-CN" dirty="0"/>
              <a:t>CSF</a:t>
            </a:r>
            <a:r>
              <a:rPr lang="zh-CN" altLang="zh-CN" dirty="0"/>
              <a:t>）</a:t>
            </a:r>
            <a:endParaRPr lang="en-US" altLang="zh-CN" dirty="0"/>
          </a:p>
          <a:p>
            <a:pPr lvl="1"/>
            <a:r>
              <a:rPr lang="zh-CN" altLang="zh-CN" b="1" dirty="0"/>
              <a:t>描述和比较创新系统</a:t>
            </a:r>
            <a:r>
              <a:rPr lang="zh-CN" altLang="zh-CN" dirty="0"/>
              <a:t>的理论框架</a:t>
            </a:r>
            <a:endParaRPr lang="en-US" altLang="zh-CN" dirty="0"/>
          </a:p>
          <a:p>
            <a:pPr lvl="1"/>
            <a:r>
              <a:rPr lang="zh-CN" altLang="zh-CN" dirty="0"/>
              <a:t>将</a:t>
            </a:r>
            <a:r>
              <a:rPr lang="en-US" altLang="zh-CN" dirty="0"/>
              <a:t>Boden</a:t>
            </a:r>
            <a:r>
              <a:rPr lang="zh-CN" altLang="zh-CN" dirty="0"/>
              <a:t>的</a:t>
            </a:r>
            <a:r>
              <a:rPr lang="zh-CN" altLang="zh-CN" b="1" dirty="0">
                <a:solidFill>
                  <a:srgbClr val="FF0000"/>
                </a:solidFill>
              </a:rPr>
              <a:t>探索性创造</a:t>
            </a:r>
            <a:r>
              <a:rPr lang="zh-CN" altLang="zh-CN" dirty="0"/>
              <a:t>概念</a:t>
            </a:r>
            <a:r>
              <a:rPr lang="zh-CN" altLang="zh-CN" b="1" dirty="0"/>
              <a:t>形式化</a:t>
            </a:r>
            <a:r>
              <a:rPr lang="zh-CN" altLang="zh-CN" dirty="0"/>
              <a:t>为一个</a:t>
            </a:r>
            <a:r>
              <a:rPr lang="zh-CN" altLang="zh-CN" b="1" dirty="0"/>
              <a:t>定义明确</a:t>
            </a:r>
            <a:r>
              <a:rPr lang="zh-CN" altLang="zh-CN" dirty="0"/>
              <a:t>的贯穿于部分概念体系的过程</a:t>
            </a:r>
            <a:endParaRPr lang="en-US" altLang="zh-CN" dirty="0"/>
          </a:p>
          <a:p>
            <a:pPr lvl="1"/>
            <a:r>
              <a:rPr lang="en-US" altLang="zh-CN" dirty="0"/>
              <a:t>Boden</a:t>
            </a:r>
            <a:r>
              <a:rPr lang="zh-CN" altLang="zh-CN" dirty="0"/>
              <a:t>提出的</a:t>
            </a:r>
            <a:r>
              <a:rPr lang="zh-CN" altLang="zh-CN" b="1" dirty="0">
                <a:solidFill>
                  <a:srgbClr val="FF0000"/>
                </a:solidFill>
              </a:rPr>
              <a:t>转型创造</a:t>
            </a:r>
            <a:r>
              <a:rPr lang="zh-CN" altLang="zh-CN" dirty="0"/>
              <a:t>在</a:t>
            </a:r>
            <a:r>
              <a:rPr lang="en-US" altLang="zh-CN" dirty="0"/>
              <a:t>CSF</a:t>
            </a:r>
            <a:r>
              <a:rPr lang="zh-CN" altLang="zh-CN" dirty="0"/>
              <a:t>中被形式化为</a:t>
            </a:r>
            <a:r>
              <a:rPr lang="zh-CN" altLang="zh-CN" b="1" dirty="0"/>
              <a:t>元层面的探索性创造</a:t>
            </a:r>
            <a:endParaRPr lang="en-US" altLang="zh-CN" b="1" dirty="0"/>
          </a:p>
          <a:p>
            <a:pPr lvl="1"/>
            <a:endParaRPr lang="en-US" altLang="zh-CN" b="1" dirty="0"/>
          </a:p>
          <a:p>
            <a:pPr lvl="1"/>
            <a:r>
              <a:rPr lang="zh-CN" altLang="zh-CN" dirty="0">
                <a:solidFill>
                  <a:schemeClr val="bg1">
                    <a:lumMod val="65000"/>
                  </a:schemeClr>
                </a:solidFill>
              </a:rPr>
              <a:t>其中概念空间是</a:t>
            </a:r>
            <a:r>
              <a:rPr lang="zh-CN" altLang="zh-CN" b="1" dirty="0">
                <a:solidFill>
                  <a:schemeClr val="bg1">
                    <a:lumMod val="65000"/>
                  </a:schemeClr>
                </a:solidFill>
              </a:rPr>
              <a:t>概念空间</a:t>
            </a:r>
            <a:r>
              <a:rPr lang="zh-CN" altLang="zh-CN" dirty="0">
                <a:solidFill>
                  <a:schemeClr val="bg1">
                    <a:lumMod val="65000"/>
                  </a:schemeClr>
                </a:solidFill>
              </a:rPr>
              <a:t>的概念空间，而不是</a:t>
            </a:r>
            <a:r>
              <a:rPr lang="zh-CN" altLang="zh-CN" b="1" dirty="0">
                <a:solidFill>
                  <a:schemeClr val="bg1">
                    <a:lumMod val="65000"/>
                  </a:schemeClr>
                </a:solidFill>
              </a:rPr>
              <a:t>概念或人工制品</a:t>
            </a:r>
            <a:r>
              <a:rPr lang="zh-CN" altLang="zh-CN" dirty="0">
                <a:solidFill>
                  <a:schemeClr val="bg1">
                    <a:lumMod val="65000"/>
                  </a:schemeClr>
                </a:solidFill>
              </a:rPr>
              <a:t>的概念空间</a:t>
            </a:r>
            <a:endParaRPr lang="en-US" altLang="zh-CN" dirty="0">
              <a:solidFill>
                <a:schemeClr val="bg1">
                  <a:lumMod val="65000"/>
                </a:schemeClr>
              </a:solidFill>
            </a:endParaRPr>
          </a:p>
          <a:p>
            <a:pPr lvl="1"/>
            <a:r>
              <a:rPr lang="zh-CN" altLang="zh-CN" dirty="0"/>
              <a:t>理解探索性创造力和转化性创造力之间的这种关系，可以得出这样一个结论：</a:t>
            </a:r>
            <a:endParaRPr lang="en-US" altLang="zh-CN" dirty="0"/>
          </a:p>
          <a:p>
            <a:pPr lvl="2"/>
            <a:r>
              <a:rPr lang="zh-CN" altLang="zh-CN" sz="1600" b="1" dirty="0">
                <a:solidFill>
                  <a:srgbClr val="FF0000"/>
                </a:solidFill>
              </a:rPr>
              <a:t>转化性创造力必然涉及反思</a:t>
            </a:r>
            <a:endParaRPr lang="en-US" altLang="zh-CN" sz="1600" b="1" dirty="0">
              <a:solidFill>
                <a:srgbClr val="FF0000"/>
              </a:solidFill>
            </a:endParaRPr>
          </a:p>
          <a:p>
            <a:pPr lvl="2"/>
            <a:endParaRPr lang="en-US" altLang="zh-CN" sz="1600" b="1" dirty="0">
              <a:solidFill>
                <a:srgbClr val="FF0000"/>
              </a:solidFill>
            </a:endParaRPr>
          </a:p>
          <a:p>
            <a:r>
              <a:rPr lang="en-US" altLang="zh-CN" dirty="0"/>
              <a:t>Wiggins</a:t>
            </a:r>
            <a:r>
              <a:rPr lang="zh-CN" altLang="zh-CN" dirty="0"/>
              <a:t>等</a:t>
            </a:r>
            <a:r>
              <a:rPr lang="en-US" altLang="zh-CN" dirty="0"/>
              <a:t>[2015]</a:t>
            </a:r>
            <a:r>
              <a:rPr lang="zh-CN" altLang="zh-CN" dirty="0"/>
              <a:t>将评估表述为四个参数的函数：</a:t>
            </a:r>
            <a:endParaRPr lang="en-US" altLang="zh-CN" dirty="0"/>
          </a:p>
          <a:p>
            <a:pPr lvl="1"/>
            <a:r>
              <a:rPr lang="zh-CN" altLang="zh-CN" b="1" dirty="0"/>
              <a:t>人工制品、创造者、受众和上下文。</a:t>
            </a:r>
            <a:endParaRPr lang="zh-CN" altLang="en-US" sz="1800" dirty="0">
              <a:solidFill>
                <a:srgbClr val="FF0000"/>
              </a:solidFill>
            </a:endParaRPr>
          </a:p>
        </p:txBody>
      </p:sp>
      <p:sp>
        <p:nvSpPr>
          <p:cNvPr id="4" name="矩形 3">
            <a:extLst>
              <a:ext uri="{FF2B5EF4-FFF2-40B4-BE49-F238E27FC236}">
                <a16:creationId xmlns:a16="http://schemas.microsoft.com/office/drawing/2014/main" id="{B1EB61DF-B0AA-4CA8-A8C6-F9B231F7C10D}"/>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2</a:t>
            </a:r>
            <a:endParaRPr lang="zh-CN" altLang="en-US" sz="5400" b="0" cap="none" spc="0" dirty="0">
              <a:ln w="0"/>
              <a:solidFill>
                <a:schemeClr val="bg1">
                  <a:lumMod val="85000"/>
                </a:schemeClr>
              </a:solidFill>
              <a:effectLst/>
            </a:endParaRPr>
          </a:p>
        </p:txBody>
      </p:sp>
    </p:spTree>
    <p:extLst>
      <p:ext uri="{BB962C8B-B14F-4D97-AF65-F5344CB8AC3E}">
        <p14:creationId xmlns:p14="http://schemas.microsoft.com/office/powerpoint/2010/main" val="9976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12E3393-348E-4FC2-8E7F-E848D3274678}"/>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3</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598709"/>
            <a:ext cx="8911687" cy="1272425"/>
          </a:xfrm>
        </p:spPr>
        <p:txBody>
          <a:bodyPr>
            <a:normAutofit fontScale="90000"/>
          </a:bodyPr>
          <a:lstStyle/>
          <a:p>
            <a:r>
              <a:rPr lang="zh-CN" altLang="zh-CN" b="1" dirty="0"/>
              <a:t>语境化评价：</a:t>
            </a:r>
            <a:r>
              <a:rPr lang="en-US" altLang="zh-CN" b="1" dirty="0" err="1"/>
              <a:t>MuMe</a:t>
            </a:r>
            <a:r>
              <a:rPr lang="zh-CN" altLang="zh-CN" b="1" dirty="0"/>
              <a:t>和音乐</a:t>
            </a:r>
            <a:r>
              <a:rPr lang="en-US" altLang="zh-CN" b="1" dirty="0"/>
              <a:t>CC</a:t>
            </a:r>
            <a:r>
              <a:rPr lang="zh-CN" altLang="zh-CN" b="1" dirty="0"/>
              <a:t>系统的兴趣领域</a:t>
            </a:r>
            <a:br>
              <a:rPr lang="en-US" altLang="zh-CN" b="1" dirty="0"/>
            </a:br>
            <a:r>
              <a:rPr lang="en-US" altLang="zh-CN" sz="1600" dirty="0"/>
              <a:t>(CONTEXTUALIZING EVALUATION: AREAS OF INTEREST FOR MUME AND MUSICAL CC SYSTEMS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9212" y="1617133"/>
            <a:ext cx="8915400" cy="4887691"/>
          </a:xfrm>
        </p:spPr>
        <p:txBody>
          <a:bodyPr>
            <a:normAutofit/>
          </a:bodyPr>
          <a:lstStyle/>
          <a:p>
            <a:r>
              <a:rPr lang="zh-CN" altLang="zh-CN" sz="2000" b="1" dirty="0"/>
              <a:t>这些系统的</a:t>
            </a:r>
            <a:r>
              <a:rPr lang="zh-CN" altLang="zh-CN" sz="2000" b="1" dirty="0">
                <a:solidFill>
                  <a:srgbClr val="FF0000"/>
                </a:solidFill>
              </a:rPr>
              <a:t>共同目标</a:t>
            </a:r>
            <a:r>
              <a:rPr lang="en-US" altLang="zh-CN" sz="2000" b="1" dirty="0"/>
              <a:t>:</a:t>
            </a:r>
          </a:p>
          <a:p>
            <a:endParaRPr lang="en-US" altLang="zh-CN" sz="2000" b="1" dirty="0"/>
          </a:p>
          <a:p>
            <a:pPr lvl="1"/>
            <a:r>
              <a:rPr lang="zh-CN" altLang="zh-CN" sz="2000" b="1" dirty="0"/>
              <a:t>旋律、和声和节奏内容的生成</a:t>
            </a:r>
            <a:r>
              <a:rPr lang="zh-CN" altLang="zh-CN" sz="2000" dirty="0"/>
              <a:t>；</a:t>
            </a:r>
            <a:endParaRPr lang="en-US" altLang="zh-CN" sz="2000" dirty="0"/>
          </a:p>
          <a:p>
            <a:pPr lvl="1"/>
            <a:endParaRPr lang="en-US" altLang="zh-CN" sz="2000" dirty="0"/>
          </a:p>
          <a:p>
            <a:pPr lvl="1"/>
            <a:r>
              <a:rPr lang="zh-CN" altLang="zh-CN" sz="2000" dirty="0"/>
              <a:t>在观众中产生</a:t>
            </a:r>
            <a:r>
              <a:rPr lang="zh-CN" altLang="zh-CN" sz="2000" b="1" dirty="0"/>
              <a:t>情感反应</a:t>
            </a:r>
            <a:r>
              <a:rPr lang="zh-CN" altLang="zh-CN" sz="2000" dirty="0"/>
              <a:t>；</a:t>
            </a:r>
            <a:endParaRPr lang="en-US" altLang="zh-CN" sz="2000" dirty="0"/>
          </a:p>
          <a:p>
            <a:pPr lvl="1"/>
            <a:endParaRPr lang="en-US" altLang="zh-CN" sz="2000" dirty="0"/>
          </a:p>
          <a:p>
            <a:pPr lvl="1"/>
            <a:r>
              <a:rPr lang="zh-CN" altLang="zh-CN" sz="2000" dirty="0"/>
              <a:t>在创作过程中考虑到</a:t>
            </a:r>
            <a:r>
              <a:rPr lang="zh-CN" altLang="zh-CN" sz="2000" b="1" dirty="0"/>
              <a:t>表演者或观众的互动系统</a:t>
            </a:r>
            <a:endParaRPr lang="zh-CN" altLang="en-US" sz="2000" dirty="0"/>
          </a:p>
        </p:txBody>
      </p:sp>
    </p:spTree>
    <p:extLst>
      <p:ext uri="{BB962C8B-B14F-4D97-AF65-F5344CB8AC3E}">
        <p14:creationId xmlns:p14="http://schemas.microsoft.com/office/powerpoint/2010/main" val="63914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48789E8-F4F0-45FC-B8C8-7079C251D12C}"/>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3</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598709"/>
            <a:ext cx="8911687" cy="1272425"/>
          </a:xfrm>
        </p:spPr>
        <p:txBody>
          <a:bodyPr>
            <a:normAutofit fontScale="90000"/>
          </a:bodyPr>
          <a:lstStyle/>
          <a:p>
            <a:r>
              <a:rPr lang="zh-CN" altLang="zh-CN" b="1" dirty="0"/>
              <a:t>语境化评价：</a:t>
            </a:r>
            <a:r>
              <a:rPr lang="en-US" altLang="zh-CN" b="1" dirty="0" err="1"/>
              <a:t>MuMe</a:t>
            </a:r>
            <a:r>
              <a:rPr lang="zh-CN" altLang="zh-CN" b="1" dirty="0"/>
              <a:t>和音乐</a:t>
            </a:r>
            <a:r>
              <a:rPr lang="en-US" altLang="zh-CN" b="1" dirty="0"/>
              <a:t>CC</a:t>
            </a:r>
            <a:r>
              <a:rPr lang="zh-CN" altLang="zh-CN" b="1" dirty="0"/>
              <a:t>系统的兴趣领域</a:t>
            </a:r>
            <a:br>
              <a:rPr lang="en-US" altLang="zh-CN" b="1" dirty="0"/>
            </a:br>
            <a:r>
              <a:rPr lang="en-US" altLang="zh-CN" sz="1600" dirty="0"/>
              <a:t>(CONTEXTUALIZING EVALUATION: AREAS OF INTEREST FOR MUME AND MUSICAL CC SYSTEMS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9212" y="1583267"/>
            <a:ext cx="8915400" cy="5112288"/>
          </a:xfrm>
        </p:spPr>
        <p:txBody>
          <a:bodyPr/>
          <a:lstStyle/>
          <a:p>
            <a:r>
              <a:rPr lang="zh-CN" altLang="zh-CN" b="1" dirty="0"/>
              <a:t>旋律与和声的产生</a:t>
            </a:r>
            <a:endParaRPr lang="en-US" altLang="zh-CN" b="1" dirty="0"/>
          </a:p>
          <a:p>
            <a:pPr lvl="1"/>
            <a:r>
              <a:rPr lang="zh-CN" altLang="zh-CN" dirty="0"/>
              <a:t>最早的计算机不能自己生成音频，所以它们被概念化为</a:t>
            </a:r>
            <a:r>
              <a:rPr lang="zh-CN" altLang="en-US" b="1" dirty="0"/>
              <a:t>乐谱</a:t>
            </a:r>
            <a:r>
              <a:rPr lang="zh-CN" altLang="zh-CN" b="1" dirty="0"/>
              <a:t>生成器</a:t>
            </a:r>
            <a:r>
              <a:rPr lang="en-US" altLang="zh-CN" b="1" dirty="0"/>
              <a:t>(score-generators)</a:t>
            </a:r>
          </a:p>
          <a:p>
            <a:pPr lvl="2"/>
            <a:r>
              <a:rPr lang="en-US" altLang="zh-CN" dirty="0" err="1"/>
              <a:t>illiac</a:t>
            </a:r>
            <a:r>
              <a:rPr lang="zh-CN" altLang="zh-CN" dirty="0"/>
              <a:t>组曲</a:t>
            </a:r>
            <a:r>
              <a:rPr lang="en-US" altLang="zh-CN" dirty="0"/>
              <a:t>:</a:t>
            </a:r>
            <a:r>
              <a:rPr lang="zh-CN" altLang="zh-CN" dirty="0"/>
              <a:t>最早的计算机生成的乐谱是弦乐四重奏</a:t>
            </a:r>
            <a:r>
              <a:rPr lang="en-US" altLang="zh-CN" dirty="0"/>
              <a:t>		</a:t>
            </a:r>
            <a:r>
              <a:rPr lang="zh-CN" altLang="zh-CN" dirty="0">
                <a:solidFill>
                  <a:srgbClr val="C00000"/>
                </a:solidFill>
              </a:rPr>
              <a:t>纯粹是作为一件艺术品</a:t>
            </a:r>
            <a:endParaRPr lang="en-US" altLang="zh-CN" dirty="0">
              <a:solidFill>
                <a:srgbClr val="C00000"/>
              </a:solidFill>
            </a:endParaRPr>
          </a:p>
          <a:p>
            <a:pPr lvl="2"/>
            <a:r>
              <a:rPr lang="zh-CN" altLang="zh-CN" b="1" dirty="0"/>
              <a:t>纯粹的艺术视角意味着科学意义上的评价是</a:t>
            </a:r>
            <a:r>
              <a:rPr lang="zh-CN" altLang="zh-CN" sz="1600" b="1" u="sng" dirty="0">
                <a:solidFill>
                  <a:srgbClr val="C00000"/>
                </a:solidFill>
              </a:rPr>
              <a:t>不必要</a:t>
            </a:r>
            <a:r>
              <a:rPr lang="zh-CN" altLang="zh-CN" b="1" dirty="0"/>
              <a:t>的：作品就是它本身，任何形式的评价都不会改变这一点</a:t>
            </a:r>
            <a:endParaRPr lang="en-US" altLang="zh-CN" b="1" dirty="0"/>
          </a:p>
          <a:p>
            <a:pPr lvl="1"/>
            <a:endParaRPr lang="en-US" altLang="zh-CN" b="1" dirty="0"/>
          </a:p>
          <a:p>
            <a:pPr lvl="1"/>
            <a:r>
              <a:rPr lang="zh-CN" altLang="zh-CN" b="1" dirty="0"/>
              <a:t>音乐图灵测试</a:t>
            </a:r>
            <a:endParaRPr lang="en-US" altLang="zh-CN" b="1" dirty="0"/>
          </a:p>
          <a:p>
            <a:pPr lvl="2"/>
            <a:r>
              <a:rPr lang="zh-CN" altLang="zh-CN" b="1" dirty="0"/>
              <a:t>由于有证据表明人类在创造性的环境中可能会对计算机产生偏见</a:t>
            </a:r>
            <a:r>
              <a:rPr lang="en-US" altLang="zh-CN" b="1" dirty="0">
                <a:solidFill>
                  <a:srgbClr val="FF0000"/>
                </a:solidFill>
              </a:rPr>
              <a:t>(?)</a:t>
            </a:r>
            <a:r>
              <a:rPr lang="zh-CN" altLang="en-US" b="1" dirty="0"/>
              <a:t>，</a:t>
            </a:r>
            <a:r>
              <a:rPr lang="zh-CN" altLang="zh-CN" dirty="0"/>
              <a:t>结果可能有偏差</a:t>
            </a:r>
            <a:endParaRPr lang="en-US" altLang="zh-CN" dirty="0"/>
          </a:p>
          <a:p>
            <a:pPr lvl="1"/>
            <a:endParaRPr lang="en-US" altLang="zh-CN" b="1" dirty="0"/>
          </a:p>
          <a:p>
            <a:pPr lvl="1"/>
            <a:r>
              <a:rPr lang="en-US" altLang="zh-CN" dirty="0"/>
              <a:t>CHORAL</a:t>
            </a:r>
            <a:r>
              <a:rPr lang="zh-CN" altLang="zh-CN" dirty="0"/>
              <a:t>系统</a:t>
            </a:r>
            <a:r>
              <a:rPr lang="en-US" altLang="zh-CN" dirty="0"/>
              <a:t>——“</a:t>
            </a:r>
            <a:r>
              <a:rPr lang="zh-CN" altLang="zh-CN" b="1" dirty="0"/>
              <a:t>传统人工智能</a:t>
            </a:r>
            <a:r>
              <a:rPr lang="en-US" altLang="zh-CN" dirty="0"/>
              <a:t>”</a:t>
            </a:r>
            <a:r>
              <a:rPr lang="zh-CN" altLang="zh-CN" dirty="0"/>
              <a:t>的原型</a:t>
            </a:r>
            <a:endParaRPr lang="en-US" altLang="zh-CN" dirty="0"/>
          </a:p>
          <a:p>
            <a:pPr lvl="2"/>
            <a:r>
              <a:rPr lang="zh-CN" altLang="zh-CN" dirty="0"/>
              <a:t>处理</a:t>
            </a:r>
            <a:r>
              <a:rPr lang="zh-CN" altLang="zh-CN" b="1" dirty="0"/>
              <a:t>高度复杂的和声搜索空间</a:t>
            </a:r>
            <a:endParaRPr lang="en-US" altLang="zh-CN" dirty="0"/>
          </a:p>
          <a:p>
            <a:pPr lvl="3"/>
            <a:r>
              <a:rPr lang="zh-CN" altLang="en-US" b="1" dirty="0"/>
              <a:t>巴赫</a:t>
            </a:r>
            <a:r>
              <a:rPr lang="en-US" altLang="zh-CN" b="1" dirty="0"/>
              <a:t>		</a:t>
            </a:r>
            <a:r>
              <a:rPr lang="zh-CN" altLang="en-US" b="1" dirty="0"/>
              <a:t>其</a:t>
            </a:r>
            <a:r>
              <a:rPr lang="zh-CN" altLang="zh-CN" b="1" dirty="0"/>
              <a:t>风格在音乐学文献中得到了大量的研究和阐释</a:t>
            </a:r>
            <a:endParaRPr lang="en-US" altLang="zh-CN" b="1" dirty="0"/>
          </a:p>
          <a:p>
            <a:pPr lvl="3"/>
            <a:r>
              <a:rPr lang="zh-CN" altLang="en-US" b="1" dirty="0"/>
              <a:t>爵士乐</a:t>
            </a:r>
            <a:r>
              <a:rPr lang="en-US" altLang="zh-CN" b="1" dirty="0"/>
              <a:t>		</a:t>
            </a:r>
            <a:r>
              <a:rPr lang="zh-CN" altLang="zh-CN" b="1" dirty="0"/>
              <a:t>既有旋律又有和声</a:t>
            </a:r>
            <a:endParaRPr lang="zh-CN" altLang="en-US" b="1" dirty="0"/>
          </a:p>
        </p:txBody>
      </p:sp>
    </p:spTree>
    <p:extLst>
      <p:ext uri="{BB962C8B-B14F-4D97-AF65-F5344CB8AC3E}">
        <p14:creationId xmlns:p14="http://schemas.microsoft.com/office/powerpoint/2010/main" val="305237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4B50A14-B5D9-4B64-9158-8FEA0A13EF45}"/>
              </a:ext>
            </a:extLst>
          </p:cNvPr>
          <p:cNvSpPr/>
          <p:nvPr/>
        </p:nvSpPr>
        <p:spPr>
          <a:xfrm>
            <a:off x="0" y="0"/>
            <a:ext cx="12192000" cy="6858000"/>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715D0EAC-507D-4DDE-AB0E-3FE5BEC3EC67}"/>
              </a:ext>
            </a:extLst>
          </p:cNvPr>
          <p:cNvSpPr/>
          <p:nvPr/>
        </p:nvSpPr>
        <p:spPr>
          <a:xfrm>
            <a:off x="8628330" y="162445"/>
            <a:ext cx="3249609" cy="923330"/>
          </a:xfrm>
          <a:prstGeom prst="rect">
            <a:avLst/>
          </a:prstGeom>
          <a:noFill/>
        </p:spPr>
        <p:txBody>
          <a:bodyPr wrap="none" lIns="91440" tIns="45720" rIns="91440" bIns="45720">
            <a:spAutoFit/>
          </a:bodyPr>
          <a:lstStyle/>
          <a:p>
            <a:pPr algn="ctr"/>
            <a:r>
              <a:rPr lang="en-US" altLang="zh-CN" sz="5400" b="0" cap="none" spc="0" dirty="0">
                <a:ln w="0"/>
                <a:solidFill>
                  <a:schemeClr val="bg1">
                    <a:lumMod val="85000"/>
                  </a:schemeClr>
                </a:solidFill>
                <a:effectLst/>
              </a:rPr>
              <a:t>Section 3</a:t>
            </a:r>
            <a:endParaRPr lang="zh-CN" altLang="en-US" sz="5400" b="0" cap="none" spc="0" dirty="0">
              <a:ln w="0"/>
              <a:solidFill>
                <a:schemeClr val="bg1">
                  <a:lumMod val="85000"/>
                </a:schemeClr>
              </a:solidFill>
              <a:effectLst/>
            </a:endParaRPr>
          </a:p>
        </p:txBody>
      </p:sp>
      <p:sp>
        <p:nvSpPr>
          <p:cNvPr id="2" name="标题 1">
            <a:extLst>
              <a:ext uri="{FF2B5EF4-FFF2-40B4-BE49-F238E27FC236}">
                <a16:creationId xmlns:a16="http://schemas.microsoft.com/office/drawing/2014/main" id="{73A8C1FD-AC96-4367-A244-B525138BF4D4}"/>
              </a:ext>
            </a:extLst>
          </p:cNvPr>
          <p:cNvSpPr>
            <a:spLocks noGrp="1"/>
          </p:cNvSpPr>
          <p:nvPr>
            <p:ph type="title"/>
          </p:nvPr>
        </p:nvSpPr>
        <p:spPr>
          <a:xfrm>
            <a:off x="2589212" y="598709"/>
            <a:ext cx="8911687" cy="1272425"/>
          </a:xfrm>
        </p:spPr>
        <p:txBody>
          <a:bodyPr>
            <a:normAutofit fontScale="90000"/>
          </a:bodyPr>
          <a:lstStyle/>
          <a:p>
            <a:r>
              <a:rPr lang="zh-CN" altLang="zh-CN" b="1" dirty="0"/>
              <a:t>语境化评价：</a:t>
            </a:r>
            <a:r>
              <a:rPr lang="en-US" altLang="zh-CN" b="1" dirty="0" err="1"/>
              <a:t>MuMe</a:t>
            </a:r>
            <a:r>
              <a:rPr lang="zh-CN" altLang="zh-CN" b="1" dirty="0"/>
              <a:t>和音乐</a:t>
            </a:r>
            <a:r>
              <a:rPr lang="en-US" altLang="zh-CN" b="1" dirty="0"/>
              <a:t>CC</a:t>
            </a:r>
            <a:r>
              <a:rPr lang="zh-CN" altLang="zh-CN" b="1" dirty="0"/>
              <a:t>系统的兴趣领域</a:t>
            </a:r>
            <a:br>
              <a:rPr lang="en-US" altLang="zh-CN" b="1" dirty="0"/>
            </a:br>
            <a:r>
              <a:rPr lang="en-US" altLang="zh-CN" sz="1600" dirty="0"/>
              <a:t>(CONTEXTUALIZING EVALUATION: AREAS OF INTEREST FOR MUME AND MUSICAL CC SYSTEMS )</a:t>
            </a:r>
            <a:endParaRPr lang="zh-CN" altLang="en-US" sz="1600" dirty="0"/>
          </a:p>
        </p:txBody>
      </p:sp>
      <p:sp>
        <p:nvSpPr>
          <p:cNvPr id="3" name="内容占位符 2">
            <a:extLst>
              <a:ext uri="{FF2B5EF4-FFF2-40B4-BE49-F238E27FC236}">
                <a16:creationId xmlns:a16="http://schemas.microsoft.com/office/drawing/2014/main" id="{D84D7202-4E34-47B6-8C7A-7D59363398BE}"/>
              </a:ext>
            </a:extLst>
          </p:cNvPr>
          <p:cNvSpPr>
            <a:spLocks noGrp="1"/>
          </p:cNvSpPr>
          <p:nvPr>
            <p:ph idx="1"/>
          </p:nvPr>
        </p:nvSpPr>
        <p:spPr>
          <a:xfrm>
            <a:off x="2589212" y="1583266"/>
            <a:ext cx="8915400" cy="5046134"/>
          </a:xfrm>
        </p:spPr>
        <p:txBody>
          <a:bodyPr/>
          <a:lstStyle/>
          <a:p>
            <a:r>
              <a:rPr lang="zh-CN" altLang="zh-CN" b="1" dirty="0"/>
              <a:t>旋律与和声的产生</a:t>
            </a:r>
            <a:endParaRPr lang="en-US" altLang="zh-CN" b="1" dirty="0"/>
          </a:p>
          <a:p>
            <a:pPr lvl="1"/>
            <a:r>
              <a:rPr lang="en-US" altLang="zh-CN" dirty="0"/>
              <a:t> Rowe’s Cypher system</a:t>
            </a:r>
          </a:p>
          <a:p>
            <a:pPr lvl="2"/>
            <a:r>
              <a:rPr lang="zh-CN" altLang="zh-CN" dirty="0">
                <a:solidFill>
                  <a:schemeClr val="tx1">
                    <a:lumMod val="95000"/>
                    <a:lumOff val="5000"/>
                  </a:schemeClr>
                </a:solidFill>
              </a:rPr>
              <a:t>专门用于从</a:t>
            </a:r>
            <a:r>
              <a:rPr lang="en-US" altLang="zh-CN" dirty="0">
                <a:solidFill>
                  <a:schemeClr val="tx1">
                    <a:lumMod val="95000"/>
                    <a:lumOff val="5000"/>
                  </a:schemeClr>
                </a:solidFill>
              </a:rPr>
              <a:t>“</a:t>
            </a:r>
            <a:r>
              <a:rPr lang="zh-CN" altLang="zh-CN" dirty="0">
                <a:solidFill>
                  <a:schemeClr val="tx1">
                    <a:lumMod val="95000"/>
                    <a:lumOff val="5000"/>
                  </a:schemeClr>
                </a:solidFill>
              </a:rPr>
              <a:t>乐谱</a:t>
            </a:r>
            <a:r>
              <a:rPr lang="en-US" altLang="zh-CN" dirty="0">
                <a:solidFill>
                  <a:schemeClr val="tx1">
                    <a:lumMod val="95000"/>
                    <a:lumOff val="5000"/>
                  </a:schemeClr>
                </a:solidFill>
              </a:rPr>
              <a:t>”</a:t>
            </a:r>
            <a:r>
              <a:rPr lang="zh-CN" altLang="zh-CN" dirty="0">
                <a:solidFill>
                  <a:schemeClr val="tx1">
                    <a:lumMod val="95000"/>
                    <a:lumOff val="5000"/>
                  </a:schemeClr>
                </a:solidFill>
              </a:rPr>
              <a:t>中实时计算生成音乐，但由</a:t>
            </a:r>
            <a:r>
              <a:rPr lang="zh-CN" altLang="zh-CN" b="1" dirty="0">
                <a:solidFill>
                  <a:schemeClr val="tx1">
                    <a:lumMod val="95000"/>
                    <a:lumOff val="5000"/>
                  </a:schemeClr>
                </a:solidFill>
              </a:rPr>
              <a:t>乐器表现</a:t>
            </a:r>
            <a:r>
              <a:rPr lang="zh-CN" altLang="zh-CN" dirty="0">
                <a:solidFill>
                  <a:schemeClr val="tx1">
                    <a:lumMod val="95000"/>
                    <a:lumOff val="5000"/>
                  </a:schemeClr>
                </a:solidFill>
              </a:rPr>
              <a:t>驱动，通过</a:t>
            </a:r>
            <a:r>
              <a:rPr lang="en-US" altLang="zh-CN" dirty="0">
                <a:solidFill>
                  <a:schemeClr val="tx1">
                    <a:lumMod val="95000"/>
                    <a:lumOff val="5000"/>
                  </a:schemeClr>
                </a:solidFill>
              </a:rPr>
              <a:t>MIDI</a:t>
            </a:r>
            <a:r>
              <a:rPr lang="zh-CN" altLang="zh-CN" dirty="0">
                <a:solidFill>
                  <a:schemeClr val="tx1">
                    <a:lumMod val="95000"/>
                    <a:lumOff val="5000"/>
                  </a:schemeClr>
                </a:solidFill>
              </a:rPr>
              <a:t>（乐器数字接口）连接到计算机</a:t>
            </a:r>
            <a:endParaRPr lang="en-US" altLang="zh-CN" dirty="0">
              <a:solidFill>
                <a:schemeClr val="tx1">
                  <a:lumMod val="95000"/>
                  <a:lumOff val="5000"/>
                </a:schemeClr>
              </a:solidFill>
            </a:endParaRPr>
          </a:p>
          <a:p>
            <a:pPr lvl="2"/>
            <a:r>
              <a:rPr lang="zh-CN" altLang="zh-CN" sz="1600" dirty="0"/>
              <a:t>和声、旋律和节奏结构由</a:t>
            </a:r>
            <a:r>
              <a:rPr lang="zh-CN" altLang="zh-CN" sz="1600" b="1" dirty="0"/>
              <a:t>人类作曲家</a:t>
            </a:r>
            <a:r>
              <a:rPr lang="zh-CN" altLang="zh-CN" sz="1600" b="1" dirty="0">
                <a:solidFill>
                  <a:srgbClr val="C00000"/>
                </a:solidFill>
              </a:rPr>
              <a:t>定义</a:t>
            </a:r>
            <a:r>
              <a:rPr lang="zh-CN" altLang="en-US" sz="1600" b="1" dirty="0"/>
              <a:t>、</a:t>
            </a:r>
            <a:r>
              <a:rPr lang="zh-CN" altLang="zh-CN" sz="1600" b="1" dirty="0"/>
              <a:t>计算机</a:t>
            </a:r>
            <a:r>
              <a:rPr lang="zh-CN" altLang="zh-CN" sz="1600" b="1" dirty="0">
                <a:solidFill>
                  <a:srgbClr val="C00000"/>
                </a:solidFill>
              </a:rPr>
              <a:t>生成</a:t>
            </a:r>
            <a:r>
              <a:rPr lang="zh-CN" altLang="en-US" sz="1600" b="1" dirty="0">
                <a:solidFill>
                  <a:srgbClr val="C00000"/>
                </a:solidFill>
              </a:rPr>
              <a:t>、</a:t>
            </a:r>
            <a:r>
              <a:rPr lang="zh-CN" altLang="en-US" sz="1600" b="1" dirty="0">
                <a:solidFill>
                  <a:schemeClr val="tx1">
                    <a:lumMod val="95000"/>
                    <a:lumOff val="5000"/>
                  </a:schemeClr>
                </a:solidFill>
              </a:rPr>
              <a:t>人类表演者</a:t>
            </a:r>
            <a:r>
              <a:rPr lang="zh-CN" altLang="en-US" sz="1600" b="1" dirty="0">
                <a:solidFill>
                  <a:srgbClr val="C00000"/>
                </a:solidFill>
              </a:rPr>
              <a:t>演奏</a:t>
            </a:r>
            <a:endParaRPr lang="en-US" altLang="zh-CN" sz="1600" b="1" dirty="0">
              <a:solidFill>
                <a:srgbClr val="C00000"/>
              </a:solidFill>
            </a:endParaRPr>
          </a:p>
          <a:p>
            <a:pPr lvl="2"/>
            <a:r>
              <a:rPr lang="zh-CN" altLang="zh-CN" dirty="0"/>
              <a:t>很难在</a:t>
            </a:r>
            <a:r>
              <a:rPr lang="zh-CN" altLang="zh-CN" b="1" dirty="0"/>
              <a:t>机器创作</a:t>
            </a:r>
            <a:r>
              <a:rPr lang="zh-CN" altLang="zh-CN" dirty="0"/>
              <a:t>上划出一条清晰的界线，因为总体效果是人类（作曲家和表演者）和计算机的混合体</a:t>
            </a:r>
            <a:endParaRPr lang="en-US" altLang="zh-CN" dirty="0"/>
          </a:p>
          <a:p>
            <a:pPr lvl="2"/>
            <a:endParaRPr lang="zh-CN" altLang="zh-CN" dirty="0"/>
          </a:p>
          <a:p>
            <a:pPr lvl="1"/>
            <a:r>
              <a:rPr lang="zh-CN" altLang="zh-CN" b="1" dirty="0"/>
              <a:t>如何区分计算机生成与人类生成</a:t>
            </a:r>
            <a:endParaRPr lang="en-US" altLang="zh-CN" b="1" dirty="0"/>
          </a:p>
          <a:p>
            <a:pPr lvl="2"/>
            <a:r>
              <a:rPr lang="zh-CN" altLang="zh-CN" b="1" dirty="0"/>
              <a:t>比较器确实存在</a:t>
            </a:r>
            <a:r>
              <a:rPr lang="zh-CN" altLang="zh-CN" dirty="0"/>
              <a:t>，它们只适用于特定的</a:t>
            </a:r>
            <a:r>
              <a:rPr lang="zh-CN" altLang="zh-CN" b="1" dirty="0"/>
              <a:t>风格</a:t>
            </a:r>
            <a:endParaRPr lang="en-US" altLang="zh-CN" b="1" dirty="0"/>
          </a:p>
          <a:p>
            <a:pPr lvl="2"/>
            <a:r>
              <a:rPr lang="zh-CN" altLang="zh-CN" b="1" dirty="0"/>
              <a:t>解决方案是</a:t>
            </a:r>
            <a:r>
              <a:rPr lang="zh-CN" altLang="en-US" b="1" dirty="0"/>
              <a:t>：</a:t>
            </a:r>
            <a:r>
              <a:rPr lang="zh-CN" altLang="zh-CN" b="1" dirty="0">
                <a:solidFill>
                  <a:schemeClr val="accent1"/>
                </a:solidFill>
              </a:rPr>
              <a:t>超越音乐学和文体学，将目光投向支持听力和音乐认知的心理学理论</a:t>
            </a:r>
            <a:endParaRPr lang="en-US" altLang="zh-CN" b="1" dirty="0">
              <a:solidFill>
                <a:schemeClr val="accent1"/>
              </a:solidFill>
            </a:endParaRPr>
          </a:p>
          <a:p>
            <a:pPr lvl="2"/>
            <a:r>
              <a:rPr lang="zh-CN" altLang="zh-CN" dirty="0"/>
              <a:t>可能能够找到帮助我们评估</a:t>
            </a:r>
            <a:r>
              <a:rPr lang="en-US" altLang="zh-CN" dirty="0" err="1"/>
              <a:t>mume</a:t>
            </a:r>
            <a:r>
              <a:rPr lang="zh-CN" altLang="zh-CN" dirty="0"/>
              <a:t>的</a:t>
            </a:r>
            <a:r>
              <a:rPr lang="zh-CN" altLang="zh-CN" b="1" dirty="0">
                <a:solidFill>
                  <a:schemeClr val="accent1"/>
                </a:solidFill>
              </a:rPr>
              <a:t>一般方法</a:t>
            </a:r>
            <a:endParaRPr lang="en-US" altLang="zh-CN" b="1" dirty="0">
              <a:solidFill>
                <a:schemeClr val="accent1"/>
              </a:solidFill>
            </a:endParaRPr>
          </a:p>
          <a:p>
            <a:pPr lvl="3"/>
            <a:r>
              <a:rPr lang="zh-CN" altLang="zh-CN" sz="1400" dirty="0"/>
              <a:t>不仅是在</a:t>
            </a:r>
            <a:r>
              <a:rPr lang="zh-CN" altLang="zh-CN" sz="1400" b="1" dirty="0"/>
              <a:t>文体生成</a:t>
            </a:r>
            <a:r>
              <a:rPr lang="zh-CN" altLang="zh-CN" sz="1400" dirty="0"/>
              <a:t>的背景下</a:t>
            </a:r>
            <a:endParaRPr lang="en-US" altLang="zh-CN" sz="1400" dirty="0"/>
          </a:p>
          <a:p>
            <a:pPr lvl="3"/>
            <a:r>
              <a:rPr lang="zh-CN" altLang="zh-CN" sz="1400" dirty="0"/>
              <a:t>而且在更普遍的</a:t>
            </a:r>
            <a:r>
              <a:rPr lang="zh-CN" altLang="zh-CN" sz="1400" b="1" dirty="0"/>
              <a:t>创造性术语</a:t>
            </a:r>
            <a:r>
              <a:rPr lang="zh-CN" altLang="zh-CN" sz="1400" dirty="0"/>
              <a:t>中</a:t>
            </a:r>
            <a:endParaRPr lang="zh-CN" altLang="en-US" sz="1400" b="1" dirty="0">
              <a:solidFill>
                <a:schemeClr val="accent1"/>
              </a:solidFill>
            </a:endParaRPr>
          </a:p>
        </p:txBody>
      </p:sp>
    </p:spTree>
    <p:extLst>
      <p:ext uri="{BB962C8B-B14F-4D97-AF65-F5344CB8AC3E}">
        <p14:creationId xmlns:p14="http://schemas.microsoft.com/office/powerpoint/2010/main" val="1292797147"/>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422</TotalTime>
  <Words>1923</Words>
  <Application>Microsoft Office PowerPoint</Application>
  <PresentationFormat>宽屏</PresentationFormat>
  <Paragraphs>310</Paragraphs>
  <Slides>28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Arial</vt:lpstr>
      <vt:lpstr>Century Gothic</vt:lpstr>
      <vt:lpstr>Wingdings 3</vt:lpstr>
      <vt:lpstr>丝状</vt:lpstr>
      <vt:lpstr>音乐创造力与元创作系统评估</vt:lpstr>
      <vt:lpstr>概述</vt:lpstr>
      <vt:lpstr>概述</vt:lpstr>
      <vt:lpstr>概述</vt:lpstr>
      <vt:lpstr>创新理论视角 (THEORETICAL PERSPECTIVES ON CREATIVITY )</vt:lpstr>
      <vt:lpstr>创新理论视角 (THEORETICAL PERSPECTIVES ON CREATIVITY )</vt:lpstr>
      <vt:lpstr>语境化评价：MuMe和音乐CC系统的兴趣领域 (CONTEXTUALIZING EVALUATION: AREAS OF INTEREST FOR MUME AND MUSICAL CC SYSTEMS )</vt:lpstr>
      <vt:lpstr>语境化评价：MuMe和音乐CC系统的兴趣领域 (CONTEXTUALIZING EVALUATION: AREAS OF INTEREST FOR MUME AND MUSICAL CC SYSTEMS )</vt:lpstr>
      <vt:lpstr>语境化评价：MuMe和音乐CC系统的兴趣领域 (CONTEXTUALIZING EVALUATION: AREAS OF INTEREST FOR MUME AND MUSICAL CC SYSTEMS )</vt:lpstr>
      <vt:lpstr>语境化评价：MuMe和音乐CC系统的兴趣领域 (CONTEXTUALIZING EVALUATION: AREAS OF INTEREST FOR MUME AND MUSICAL CC SYSTEMS )</vt:lpstr>
      <vt:lpstr>语境化评价：MuMe和音乐CC系统的兴趣领域 (CONTEXTUALIZING EVALUATION: AREAS OF INTEREST FOR MUME AND MUSICAL CC SYSTEMS )</vt:lpstr>
      <vt:lpstr>语境化评价：MuMe和音乐CC系统的兴趣领域 (CONTEXTUALIZING EVALUATION: AREAS OF INTEREST FOR MUME AND MUSICAL CC SYSTEMS )</vt:lpstr>
      <vt:lpstr>外部方法 (EXTERNAL METHODS: EVALUATING THE CREATIVE PROCESS AND ARTEFACTS BY TESTING PERCEPTUAL, COGNITIVE, AND AFFECTIVE RESPONSES IN THE AUDIENCE )</vt:lpstr>
      <vt:lpstr>外部方法 (EXTERNAL METHODS: EVALUATING THE CREATIVE PROCESS AND ARTEFACTS BY TESTING PERCEPTUAL, COGNITIVE, AND AFFECTIVE RESPONSES IN THE AUDIENCE )</vt:lpstr>
      <vt:lpstr>外部方法 (EXTERNAL METHODS: EVALUATING THE CREATIVE PROCESS AND ARTEFACTS BY TESTING PERCEPTUAL, COGNITIVE, AND AFFECTIVE RESPONSES IN THE AUDIENCE )</vt:lpstr>
      <vt:lpstr>外部方法 (EXTERNAL METHODS: EVALUATING THE CREATIVE PROCESS AND ARTEFACTS BY TESTING PERCEPTUAL, COGNITIVE, AND AFFECTIVE RESPONSES IN THE AUDIENCE )</vt:lpstr>
      <vt:lpstr>外部方法 (EXTERNAL METHODS: EVALUATING THE CREATIVE PROCESS AND ARTEFACTS BY TESTING PERCEPTUAL, COGNITIVE, AND AFFECTIVE RESPONSES IN THE AUDIENCE )</vt:lpstr>
      <vt:lpstr>外部方法 (EXTERNAL METHODS: EVALUATING THE CREATIVE PROCESS AND ARTEFACTS BY TESTING PERCEPTUAL, COGNITIVE, AND AFFECTIVE RESPONSES IN THE AUDIENCE )</vt:lpstr>
      <vt:lpstr>外部方法 (EXTERNAL METHODS: EVALUATING THE CREATIVE PROCESS AND ARTEFACTS BY TESTING PERCEPTUAL, COGNITIVE, AND AFFECTIVE RESPONSES IN THE AUDIENCE )</vt:lpstr>
      <vt:lpstr>外部方法 (EXTERNAL METHODS: EVALUATING THE CREATIVE PROCESS AND ARTEFACTS BY TESTING PERCEPTUAL, COGNITIVE, AND AFFECTIVE RESPONSES IN THE AUDIENCE )</vt:lpstr>
      <vt:lpstr>内部方法 (INTERNAL EVALUATION: MODELING HUMAN CREATIVE BEHAVIOR AND AUDIENCE PERCEPTUAL, COGNITIVE, AND AFFECTIVE STATES FOR SELF-REFLECTION)</vt:lpstr>
      <vt:lpstr>内部方法 (INTERNAL EVALUATION: MODELING HUMAN CREATIVE BEHAVIOR AND AUDIENCE PERCEPTUAL, COGNITIVE, AND AFFECTIVE STATES FOR SELF-REFLECTION)</vt:lpstr>
      <vt:lpstr>内部方法 (INTERNAL EVALUATION: MODELING HUMAN CREATIVE BEHAVIOR AND AUDIENCE PERCEPTUAL, COGNITIVE, AND AFFECTIVE STATES FOR SELF-REFLECTION)</vt:lpstr>
      <vt:lpstr>内部方法 (INTERNAL EVALUATION: MODELING HUMAN CREATIVE BEHAVIOR AND AUDIENCE PERCEPTUAL, COGNITIVE, AND AFFECTIVE STATES FOR SELF-REFLECTION)</vt:lpstr>
      <vt:lpstr>内部方法 (INTERNAL EVALUATION: MODELING HUMAN CREATIVE BEHAVIOR AND AUDIENCE PERCEPTUAL, COGNITIVE, AND AFFECTIVE STATES FOR SELF-REFLECTION)</vt:lpstr>
      <vt:lpstr>总结和结论 (SUMMARY AND CONCLUSION )</vt:lpstr>
      <vt:lpstr>总结和结论 (SUMMARY AND CONCLUSION )</vt:lpstr>
      <vt:lpstr>Good night without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音乐创造力与元创作系统评估</dc:title>
  <dc:creator>Administrator</dc:creator>
  <cp:lastModifiedBy>Administrator</cp:lastModifiedBy>
  <cp:revision>281</cp:revision>
  <dcterms:created xsi:type="dcterms:W3CDTF">2019-07-30T05:48:27Z</dcterms:created>
  <dcterms:modified xsi:type="dcterms:W3CDTF">2019-07-30T13:25:00Z</dcterms:modified>
</cp:coreProperties>
</file>