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3" r:id="rId15"/>
    <p:sldId id="264" r:id="rId16"/>
    <p:sldId id="262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9FF3-893A-417A-A9BE-FBFE1163970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F51F-77CA-43C7-881B-13A7C7E25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45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9FF3-893A-417A-A9BE-FBFE1163970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F51F-77CA-43C7-881B-13A7C7E25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2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9FF3-893A-417A-A9BE-FBFE1163970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F51F-77CA-43C7-881B-13A7C7E259D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9553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9FF3-893A-417A-A9BE-FBFE1163970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F51F-77CA-43C7-881B-13A7C7E25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939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9FF3-893A-417A-A9BE-FBFE1163970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F51F-77CA-43C7-881B-13A7C7E259D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215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9FF3-893A-417A-A9BE-FBFE1163970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F51F-77CA-43C7-881B-13A7C7E25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288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9FF3-893A-417A-A9BE-FBFE1163970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F51F-77CA-43C7-881B-13A7C7E25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083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9FF3-893A-417A-A9BE-FBFE1163970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F51F-77CA-43C7-881B-13A7C7E25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27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9FF3-893A-417A-A9BE-FBFE1163970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F51F-77CA-43C7-881B-13A7C7E25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77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9FF3-893A-417A-A9BE-FBFE1163970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F51F-77CA-43C7-881B-13A7C7E25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73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9FF3-893A-417A-A9BE-FBFE1163970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F51F-77CA-43C7-881B-13A7C7E25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67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9FF3-893A-417A-A9BE-FBFE1163970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F51F-77CA-43C7-881B-13A7C7E25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5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9FF3-893A-417A-A9BE-FBFE1163970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F51F-77CA-43C7-881B-13A7C7E25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4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9FF3-893A-417A-A9BE-FBFE1163970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F51F-77CA-43C7-881B-13A7C7E25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9FF3-893A-417A-A9BE-FBFE1163970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F51F-77CA-43C7-881B-13A7C7E25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18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9FF3-893A-417A-A9BE-FBFE1163970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F51F-77CA-43C7-881B-13A7C7E25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47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A9FF3-893A-417A-A9BE-FBFE1163970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85F51F-77CA-43C7-881B-13A7C7E25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45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81AA4-392D-43AC-B755-66BDDA6FF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Word2vec</a:t>
            </a:r>
            <a:r>
              <a:rPr lang="zh-CN" altLang="en-US" dirty="0"/>
              <a:t>模型在探究音乐语义关系中的应用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D66F80-39CB-458C-B174-FBB031FB8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庞博予 梁</a:t>
            </a:r>
            <a:r>
              <a:rPr lang="zh-CN" altLang="en-US"/>
              <a:t>念宁 廖俊超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727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ED2A45D-9EAC-4084-9575-533EE0DE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</a:t>
            </a:r>
            <a:r>
              <a:rPr lang="zh-CN" altLang="en-US" dirty="0"/>
              <a:t>语义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BED36AF-F1EE-4157-AB45-EACA123B0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449"/>
            <a:ext cx="8596668" cy="4549914"/>
          </a:xfrm>
        </p:spPr>
        <p:txBody>
          <a:bodyPr/>
          <a:lstStyle/>
          <a:p>
            <a:r>
              <a:rPr lang="zh-CN" altLang="en-US" dirty="0"/>
              <a:t>对不同的调的曲子中心计算余弦距离</a:t>
            </a:r>
            <a:endParaRPr lang="en-US" altLang="zh-CN" dirty="0"/>
          </a:p>
          <a:p>
            <a:r>
              <a:rPr lang="zh-CN" altLang="en-US" dirty="0"/>
              <a:t>五度圈上距离越近，则越相似，从而得到的余弦距离应当越近，这与结果相符</a:t>
            </a:r>
            <a:endParaRPr lang="en-US" altLang="zh-CN" dirty="0"/>
          </a:p>
          <a:p>
            <a:r>
              <a:rPr lang="zh-CN" altLang="en-US" dirty="0"/>
              <a:t>说明该方法可以得到五度圈的知识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F46AF1-AE71-41C2-A3A6-69ECFCC91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08640"/>
            <a:ext cx="8509801" cy="378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3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70B40-9874-48F1-B7A2-D2491962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音乐类比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2A595A5-B9F3-42C5-B083-5403170BDEB4}"/>
              </a:ext>
            </a:extLst>
          </p:cNvPr>
          <p:cNvSpPr txBox="1">
            <a:spLocks/>
          </p:cNvSpPr>
          <p:nvPr/>
        </p:nvSpPr>
        <p:spPr>
          <a:xfrm>
            <a:off x="792411" y="1725161"/>
            <a:ext cx="818363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基本思想：主和弦和属和弦（</a:t>
            </a:r>
            <a:r>
              <a:rPr lang="en-US" altLang="zh-CN" dirty="0"/>
              <a:t>I-V</a:t>
            </a:r>
            <a:r>
              <a:rPr lang="zh-CN" altLang="en-US" dirty="0"/>
              <a:t>）的「和弦对向量」，可以看作两个和弦之间的「关系」，在所有调都应该一样。而相差相同音程的调之间，这种关系有某种共同的特征。</a:t>
            </a:r>
            <a:endParaRPr lang="en-US" altLang="zh-CN" dirty="0"/>
          </a:p>
          <a:p>
            <a:r>
              <a:rPr lang="zh-CN" altLang="en-US" dirty="0"/>
              <a:t>结果发现，五度圈中相邻的两个调（不管大调还是小调）之间，</a:t>
            </a:r>
            <a:r>
              <a:rPr lang="en-US" altLang="zh-CN" dirty="0"/>
              <a:t>I-V(</a:t>
            </a:r>
            <a:r>
              <a:rPr lang="en-US" altLang="zh-CN" dirty="0" err="1"/>
              <a:t>i</a:t>
            </a:r>
            <a:r>
              <a:rPr lang="en-US" altLang="zh-CN" dirty="0"/>
              <a:t>-v)</a:t>
            </a:r>
            <a:r>
              <a:rPr lang="zh-CN" altLang="en-US" dirty="0"/>
              <a:t>和弦对向量所成的角度很相似，</a:t>
            </a:r>
            <a:r>
              <a:rPr lang="en-US" altLang="zh-CN" dirty="0"/>
              <a:t>110°</a:t>
            </a:r>
            <a:r>
              <a:rPr lang="zh-CN" altLang="en-US" dirty="0"/>
              <a:t>左右，且明显区分于</a:t>
            </a:r>
            <a:r>
              <a:rPr lang="en-US" altLang="zh-CN" dirty="0"/>
              <a:t>I-vi</a:t>
            </a:r>
            <a:r>
              <a:rPr lang="zh-CN" altLang="en-US" dirty="0"/>
              <a:t>所成的角度。</a:t>
            </a:r>
            <a:endParaRPr lang="en-US" altLang="zh-CN" dirty="0"/>
          </a:p>
          <a:p>
            <a:r>
              <a:rPr lang="zh-CN" altLang="en-US" dirty="0"/>
              <a:t>这说明在这样的语义空间中，五度关系确实具有特殊性，而这也符合音乐理论。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064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70B40-9874-48F1-B7A2-D2491962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音乐类比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74B4AE-6BF0-4568-8519-00DB36F49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5" y="1837989"/>
            <a:ext cx="5577765" cy="42355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1ABDA1-E4B9-47B9-98FB-FDB26F862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099" y="1805992"/>
            <a:ext cx="3208817" cy="417516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F8323CB-3ABA-4479-A055-DCF59A070D40}"/>
              </a:ext>
            </a:extLst>
          </p:cNvPr>
          <p:cNvSpPr/>
          <p:nvPr/>
        </p:nvSpPr>
        <p:spPr>
          <a:xfrm>
            <a:off x="2964729" y="6164816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"/>
              </a:rPr>
              <a:t>I-V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812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70B40-9874-48F1-B7A2-D2491962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音乐类比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859750-C264-4CAB-956E-D0984B222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52" y="1631631"/>
            <a:ext cx="5306110" cy="39372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03EC855-5CFA-445C-B46B-77AA0153E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739" y="1631631"/>
            <a:ext cx="5138927" cy="393728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982FCCA-D809-45A8-BC51-9707DD368CC0}"/>
              </a:ext>
            </a:extLst>
          </p:cNvPr>
          <p:cNvSpPr/>
          <p:nvPr/>
        </p:nvSpPr>
        <p:spPr>
          <a:xfrm>
            <a:off x="2957061" y="5698285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NimbusRomNo9L-Regu"/>
              </a:rPr>
              <a:t>i-v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8F0B56-481D-4CBA-B018-BB0AF4C2888D}"/>
              </a:ext>
            </a:extLst>
          </p:cNvPr>
          <p:cNvSpPr/>
          <p:nvPr/>
        </p:nvSpPr>
        <p:spPr>
          <a:xfrm>
            <a:off x="8945202" y="5782260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"/>
              </a:rPr>
              <a:t>I-vi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391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73355-9AD9-4C87-B579-54F0D189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音乐生成算法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84F2A-A75B-4B40-9347-8779776B8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dirty="0"/>
              <a:t>给定片段</a:t>
            </a:r>
            <a:r>
              <a:rPr lang="en-US" altLang="zh-CN" dirty="0"/>
              <a:t>s</a:t>
            </a:r>
            <a:r>
              <a:rPr lang="zh-CN" altLang="en-US" dirty="0"/>
              <a:t>，向量表示为</a:t>
            </a:r>
            <a:r>
              <a:rPr lang="en-US" altLang="zh-CN" dirty="0"/>
              <a:t>v</a:t>
            </a:r>
            <a:r>
              <a:rPr lang="en-US" altLang="zh-CN" baseline="-25000" dirty="0"/>
              <a:t>s</a:t>
            </a:r>
          </a:p>
          <a:p>
            <a:r>
              <a:rPr lang="zh-CN" altLang="en-US" dirty="0"/>
              <a:t>找到与</a:t>
            </a:r>
            <a:r>
              <a:rPr lang="en-US" altLang="zh-CN" dirty="0"/>
              <a:t>v</a:t>
            </a:r>
            <a:r>
              <a:rPr lang="en-US" altLang="zh-CN" baseline="-25000" dirty="0"/>
              <a:t>s</a:t>
            </a:r>
            <a:r>
              <a:rPr lang="zh-CN" altLang="en-US" dirty="0"/>
              <a:t>夹角最小的</a:t>
            </a:r>
            <a:r>
              <a:rPr lang="en-US" altLang="zh-CN" dirty="0"/>
              <a:t>n</a:t>
            </a:r>
            <a:r>
              <a:rPr lang="zh-CN" altLang="en-US" dirty="0"/>
              <a:t>个向量</a:t>
            </a:r>
            <a:r>
              <a:rPr lang="en-US" altLang="zh-CN" dirty="0"/>
              <a:t>v1,v2… </a:t>
            </a:r>
            <a:r>
              <a:rPr lang="en-US" altLang="zh-CN" dirty="0" err="1"/>
              <a:t>vn</a:t>
            </a:r>
            <a:r>
              <a:rPr lang="zh-CN" altLang="en-US" dirty="0"/>
              <a:t>，对应的音乐片段</a:t>
            </a:r>
            <a:r>
              <a:rPr lang="en-US" altLang="zh-CN" dirty="0"/>
              <a:t>t1,t2,…</a:t>
            </a:r>
            <a:r>
              <a:rPr lang="en-US" altLang="zh-CN" dirty="0" err="1"/>
              <a:t>tn</a:t>
            </a:r>
            <a:endParaRPr lang="en-US" altLang="zh-CN" dirty="0"/>
          </a:p>
          <a:p>
            <a:r>
              <a:rPr lang="zh-CN" altLang="en-US" dirty="0"/>
              <a:t>统计</a:t>
            </a:r>
            <a:r>
              <a:rPr lang="en-US" altLang="zh-CN" dirty="0"/>
              <a:t>v1+v2+…+</a:t>
            </a:r>
            <a:r>
              <a:rPr lang="en-US" altLang="zh-CN" dirty="0" err="1"/>
              <a:t>vn</a:t>
            </a:r>
            <a:r>
              <a:rPr lang="zh-CN" altLang="en-US" dirty="0"/>
              <a:t>中每个</a:t>
            </a:r>
            <a:r>
              <a:rPr lang="en-US" altLang="zh-CN" dirty="0"/>
              <a:t>pitch</a:t>
            </a:r>
            <a:r>
              <a:rPr lang="zh-CN" altLang="en-US" dirty="0"/>
              <a:t>出现的次数分布</a:t>
            </a:r>
            <a:r>
              <a:rPr lang="en-US" altLang="zh-CN" dirty="0"/>
              <a:t>c1…cm,</a:t>
            </a:r>
            <a:r>
              <a:rPr lang="zh-CN" altLang="en-US" dirty="0"/>
              <a:t>归一化后得到概率分布，记为一个</a:t>
            </a:r>
            <a:r>
              <a:rPr lang="en-US" altLang="zh-CN" dirty="0"/>
              <a:t>pitch</a:t>
            </a:r>
            <a:r>
              <a:rPr lang="zh-CN" altLang="en-US" dirty="0"/>
              <a:t>的分数。</a:t>
            </a:r>
            <a:endParaRPr lang="en-US" altLang="zh-CN" dirty="0"/>
          </a:p>
          <a:p>
            <a:r>
              <a:rPr lang="zh-CN" altLang="en-US" dirty="0"/>
              <a:t>每个片段</a:t>
            </a:r>
            <a:r>
              <a:rPr lang="en-US" altLang="zh-CN" dirty="0" err="1"/>
              <a:t>ti</a:t>
            </a:r>
            <a:r>
              <a:rPr lang="zh-CN" altLang="en-US" dirty="0"/>
              <a:t>中所有</a:t>
            </a:r>
            <a:r>
              <a:rPr lang="en-US" altLang="zh-CN" dirty="0"/>
              <a:t>pitch </a:t>
            </a:r>
            <a:r>
              <a:rPr lang="en-US" altLang="zh-CN" dirty="0" err="1"/>
              <a:t>Pij</a:t>
            </a:r>
            <a:r>
              <a:rPr lang="zh-CN" altLang="en-US" dirty="0"/>
              <a:t>的分数平均值为片段</a:t>
            </a:r>
            <a:r>
              <a:rPr lang="en-US" altLang="zh-CN" dirty="0" err="1"/>
              <a:t>ti</a:t>
            </a:r>
            <a:r>
              <a:rPr lang="zh-CN" altLang="en-US" dirty="0"/>
              <a:t>的得分</a:t>
            </a:r>
            <a:r>
              <a:rPr lang="en-US" altLang="zh-CN" dirty="0" err="1"/>
              <a:t>Score</a:t>
            </a:r>
            <a:r>
              <a:rPr lang="en-US" altLang="zh-CN" baseline="-25000" dirty="0" err="1"/>
              <a:t>i</a:t>
            </a:r>
            <a:endParaRPr lang="en-US" altLang="zh-CN" baseline="-25000" dirty="0"/>
          </a:p>
          <a:p>
            <a:r>
              <a:rPr lang="zh-CN" altLang="en-US" dirty="0"/>
              <a:t>优先选取</a:t>
            </a:r>
            <a:r>
              <a:rPr lang="en-US" altLang="zh-CN" dirty="0">
                <a:solidFill>
                  <a:srgbClr val="FF0000"/>
                </a:solidFill>
              </a:rPr>
              <a:t>pitch</a:t>
            </a:r>
            <a:r>
              <a:rPr lang="zh-CN" altLang="en-US" dirty="0">
                <a:solidFill>
                  <a:srgbClr val="FF0000"/>
                </a:solidFill>
              </a:rPr>
              <a:t>类数量与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pitch</a:t>
            </a:r>
            <a:r>
              <a:rPr lang="zh-CN" altLang="en-US" dirty="0">
                <a:solidFill>
                  <a:srgbClr val="FF0000"/>
                </a:solidFill>
              </a:rPr>
              <a:t>类数量</a:t>
            </a:r>
            <a:r>
              <a:rPr lang="zh-CN" altLang="en-US" dirty="0"/>
              <a:t>相等的片段中</a:t>
            </a:r>
            <a:r>
              <a:rPr lang="en-US" altLang="zh-CN" dirty="0"/>
              <a:t>score</a:t>
            </a:r>
            <a:r>
              <a:rPr lang="zh-CN" altLang="en-US" dirty="0"/>
              <a:t>最高的片段作为预测值，</a:t>
            </a:r>
            <a:endParaRPr lang="en-US" altLang="zh-CN" dirty="0"/>
          </a:p>
          <a:p>
            <a:pPr lvl="1"/>
            <a:r>
              <a:rPr lang="zh-CN" altLang="en-US" dirty="0"/>
              <a:t>若不存在数量相等的片段则取</a:t>
            </a:r>
            <a:r>
              <a:rPr lang="en-US" altLang="zh-CN" dirty="0"/>
              <a:t>score</a:t>
            </a:r>
            <a:r>
              <a:rPr lang="zh-CN" altLang="en-US" dirty="0"/>
              <a:t>最高的片段作为预测值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选取越大，生成片段越和谐，但夹角也越来越大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9572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8BCB4-FB81-4FD4-B0B7-2622725C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音乐生成算法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5D567E-97FF-445C-B8AC-82FC7A9DA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BFB8A9-1B53-4DC7-98DE-85BF29DB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05" y="1270000"/>
            <a:ext cx="7463680" cy="552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6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9E3D4-C556-498F-BDD8-8726275F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78C16-4B0D-4712-8AD8-3E24306C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9971"/>
            <a:ext cx="8596668" cy="3880773"/>
          </a:xfrm>
        </p:spPr>
        <p:txBody>
          <a:bodyPr/>
          <a:lstStyle/>
          <a:p>
            <a:r>
              <a:rPr lang="en-US" altLang="zh-CN" dirty="0"/>
              <a:t>Skip-gram </a:t>
            </a:r>
            <a:r>
              <a:rPr lang="zh-CN" altLang="en-US" dirty="0"/>
              <a:t>负采样</a:t>
            </a:r>
            <a:endParaRPr lang="en-US" altLang="zh-CN" dirty="0"/>
          </a:p>
          <a:p>
            <a:r>
              <a:rPr lang="zh-CN" altLang="en-US" dirty="0"/>
              <a:t>统计“共现率”（无乐理知识或人为标注）</a:t>
            </a:r>
            <a:endParaRPr lang="en-US" altLang="zh-CN" dirty="0"/>
          </a:p>
          <a:p>
            <a:r>
              <a:rPr lang="zh-CN" altLang="en-US" dirty="0"/>
              <a:t>向量夹角 大小</a:t>
            </a:r>
            <a:r>
              <a:rPr lang="en-US" altLang="zh-CN" dirty="0">
                <a:sym typeface="Wingdings" panose="05000000000000000000" pitchFamily="2" charset="2"/>
              </a:rPr>
              <a:t> </a:t>
            </a:r>
            <a:r>
              <a:rPr lang="zh-CN" altLang="en-US" dirty="0">
                <a:sym typeface="Wingdings" panose="05000000000000000000" pitchFamily="2" charset="2"/>
              </a:rPr>
              <a:t>语义相似度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和弦、调、基础和声关系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类比关系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音乐生成算法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相似和弦替代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展望：对比数学模型、结合时序模型（</a:t>
            </a:r>
            <a:r>
              <a:rPr lang="en-US" altLang="zh-CN" dirty="0">
                <a:sym typeface="Wingdings" panose="05000000000000000000" pitchFamily="2" charset="2"/>
              </a:rPr>
              <a:t>RNN</a:t>
            </a:r>
            <a:r>
              <a:rPr lang="zh-CN" altLang="en-US" dirty="0">
                <a:sym typeface="Wingdings" panose="05000000000000000000" pitchFamily="2" charset="2"/>
              </a:rPr>
              <a:t>），引入音乐注意力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待研究：</a:t>
            </a:r>
            <a:r>
              <a:rPr lang="en-US" altLang="zh-CN" dirty="0">
                <a:sym typeface="Wingdings" panose="05000000000000000000" pitchFamily="2" charset="2"/>
              </a:rPr>
              <a:t>word2vec</a:t>
            </a:r>
            <a:r>
              <a:rPr lang="zh-CN" altLang="en-US" dirty="0">
                <a:sym typeface="Wingdings" panose="05000000000000000000" pitchFamily="2" charset="2"/>
              </a:rPr>
              <a:t>如何自动特征提取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2108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8BDDA-4C3A-4B2D-AE2F-C5482E95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问题与思考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01E51-7162-4DB5-8404-49F44DDC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6959"/>
            <a:ext cx="8596668" cy="4514403"/>
          </a:xfrm>
        </p:spPr>
        <p:txBody>
          <a:bodyPr/>
          <a:lstStyle/>
          <a:p>
            <a:r>
              <a:rPr lang="zh-CN" altLang="en-US" dirty="0"/>
              <a:t>音乐片段生成算法中，为何用</a:t>
            </a:r>
            <a:r>
              <a:rPr lang="en-US" altLang="zh-CN" dirty="0"/>
              <a:t>pitch classes</a:t>
            </a:r>
            <a:r>
              <a:rPr lang="zh-CN" altLang="en-US" dirty="0"/>
              <a:t>的数量作为优先选择标准？</a:t>
            </a:r>
            <a:endParaRPr lang="en-US" altLang="zh-CN" dirty="0"/>
          </a:p>
          <a:p>
            <a:pPr lvl="1"/>
            <a:r>
              <a:rPr lang="zh-CN" altLang="en-US" dirty="0"/>
              <a:t>而不是“匹配的</a:t>
            </a:r>
            <a:r>
              <a:rPr lang="en-US" altLang="zh-CN" dirty="0"/>
              <a:t>pitch classes</a:t>
            </a:r>
            <a:r>
              <a:rPr lang="zh-CN" altLang="en-US" dirty="0"/>
              <a:t>数量”作为优先选择标准？</a:t>
            </a:r>
            <a:endParaRPr lang="en-US" altLang="zh-CN" dirty="0"/>
          </a:p>
          <a:p>
            <a:r>
              <a:rPr lang="en-US" altLang="zh-CN" dirty="0"/>
              <a:t>K-means</a:t>
            </a:r>
            <a:r>
              <a:rPr lang="zh-CN" altLang="en-US" dirty="0"/>
              <a:t>算法如何体现（是否涉及到聚类算法）</a:t>
            </a:r>
            <a:endParaRPr lang="en-US" altLang="zh-CN" dirty="0"/>
          </a:p>
          <a:p>
            <a:r>
              <a:rPr lang="zh-CN" altLang="en-US" dirty="0"/>
              <a:t>展望中的“</a:t>
            </a:r>
            <a:r>
              <a:rPr lang="en-US" altLang="zh-CN" dirty="0">
                <a:sym typeface="Wingdings" panose="05000000000000000000" pitchFamily="2" charset="2"/>
              </a:rPr>
              <a:t>word2vec</a:t>
            </a:r>
            <a:r>
              <a:rPr lang="zh-CN" altLang="en-US" dirty="0">
                <a:sym typeface="Wingdings" panose="05000000000000000000" pitchFamily="2" charset="2"/>
              </a:rPr>
              <a:t>如何自动特征提取</a:t>
            </a:r>
            <a:r>
              <a:rPr lang="zh-CN" altLang="en-US" dirty="0"/>
              <a:t>”是指何意？</a:t>
            </a:r>
            <a:endParaRPr lang="en-US" altLang="zh-CN" dirty="0"/>
          </a:p>
          <a:p>
            <a:r>
              <a:rPr lang="zh-CN" altLang="en-US" dirty="0"/>
              <a:t>音乐片段替换算法中</a:t>
            </a:r>
            <a:r>
              <a:rPr lang="en-US" altLang="zh-CN" dirty="0"/>
              <a:t>n</a:t>
            </a:r>
            <a:r>
              <a:rPr lang="zh-CN" altLang="en-US" dirty="0"/>
              <a:t>取多大较为合适，太大则夹角过大，太小则过于教条</a:t>
            </a:r>
            <a:endParaRPr lang="en-US" altLang="zh-CN" dirty="0"/>
          </a:p>
          <a:p>
            <a:pPr lvl="1"/>
            <a:r>
              <a:rPr lang="zh-CN" altLang="en-US" dirty="0"/>
              <a:t>如何确定</a:t>
            </a:r>
            <a:r>
              <a:rPr lang="en-US" altLang="zh-CN" dirty="0"/>
              <a:t>n</a:t>
            </a:r>
            <a:r>
              <a:rPr lang="zh-CN" altLang="en-US" dirty="0"/>
              <a:t>的取值，如何量化生成片段的质量</a:t>
            </a:r>
            <a:endParaRPr lang="en-US" altLang="zh-CN" dirty="0"/>
          </a:p>
          <a:p>
            <a:r>
              <a:rPr lang="en-US" altLang="zh-CN" dirty="0"/>
              <a:t>Slice</a:t>
            </a:r>
            <a:r>
              <a:rPr lang="zh-CN" altLang="en-US" dirty="0"/>
              <a:t>的选取方式、</a:t>
            </a:r>
            <a:r>
              <a:rPr lang="en-US" altLang="zh-CN" dirty="0"/>
              <a:t>unit</a:t>
            </a:r>
            <a:r>
              <a:rPr lang="zh-CN" altLang="en-US"/>
              <a:t>的定义方式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34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93EFE-9E27-48C6-B7C0-5D199C37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摘要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5D362-0A1E-4114-A896-96394E4D8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78" y="1686757"/>
            <a:ext cx="8430623" cy="435460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Word2vec </a:t>
            </a:r>
            <a:r>
              <a:rPr lang="zh-CN" altLang="en-US" dirty="0">
                <a:solidFill>
                  <a:schemeClr val="tx1"/>
                </a:solidFill>
              </a:rPr>
              <a:t>模型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Skip-gram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音乐片段 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向量表示</a:t>
            </a:r>
            <a:endParaRPr lang="en-US" altLang="zh-CN" dirty="0">
              <a:solidFill>
                <a:schemeClr val="tx1"/>
              </a:solidFill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语义距离 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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几何距离</a:t>
            </a:r>
            <a:endParaRPr lang="en-US" altLang="zh-CN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将音乐单词化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实验设置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数据处理方法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和弦语义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Key</a:t>
            </a:r>
            <a:r>
              <a:rPr lang="zh-CN" altLang="en-US" dirty="0">
                <a:solidFill>
                  <a:schemeClr val="tx1"/>
                </a:solidFill>
              </a:rPr>
              <a:t>语义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音乐中的“类比”概念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音乐生成算法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DC5A5-85C9-41ED-93EF-5D1F06E1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Word2vec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DAB35B-8EB5-47D5-95FC-4EB94C46A4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自然语言：将词转化为向量的模型</a:t>
                </a:r>
                <a:endParaRPr lang="en-US" altLang="zh-CN" dirty="0"/>
              </a:p>
              <a:p>
                <a:r>
                  <a:rPr lang="zh-CN" altLang="en-US" dirty="0"/>
                  <a:t>音乐：将“音乐片段”转化为向量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Skip-gram</a:t>
                </a:r>
                <a:r>
                  <a:rPr lang="zh-CN" altLang="en-US" dirty="0"/>
                  <a:t>：给定</a:t>
                </a:r>
                <a:r>
                  <a:rPr lang="en-US" altLang="zh-CN" dirty="0"/>
                  <a:t>input-word</a:t>
                </a:r>
                <a:r>
                  <a:rPr lang="zh-CN" altLang="en-US" dirty="0"/>
                  <a:t>，预测上下文</a:t>
                </a:r>
                <a:endParaRPr lang="en-US" altLang="zh-CN" dirty="0"/>
              </a:p>
              <a:p>
                <a:r>
                  <a:rPr lang="zh-CN" altLang="en-US" dirty="0"/>
                  <a:t>语义相关性越高，向量夹角越小</a:t>
                </a:r>
                <a:endParaRPr lang="en-US" altLang="zh-CN" dirty="0"/>
              </a:p>
              <a:p>
                <a:r>
                  <a:rPr lang="en-US" altLang="zh-CN" dirty="0"/>
                  <a:t>Ds(A, B) =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Cs(A, B) = 1 – Ds(A, B)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采用负采样的方法区分数据和噪声，尽可能去除噪声数据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DAB35B-8EB5-47D5-95FC-4EB94C46A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4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70B40-9874-48F1-B7A2-D2491962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音乐单词化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5FB01-55BE-4226-9092-A48B3650B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8082"/>
            <a:ext cx="8596668" cy="5042515"/>
          </a:xfrm>
        </p:spPr>
        <p:txBody>
          <a:bodyPr>
            <a:normAutofit/>
          </a:bodyPr>
          <a:lstStyle/>
          <a:p>
            <a:r>
              <a:rPr lang="zh-CN" altLang="en-US" dirty="0"/>
              <a:t>音乐 与 语言 的关系</a:t>
            </a:r>
            <a:endParaRPr lang="en-US" altLang="zh-CN" dirty="0"/>
          </a:p>
          <a:p>
            <a:pPr lvl="1"/>
            <a:r>
              <a:rPr lang="zh-CN" altLang="en-US" dirty="0"/>
              <a:t>相似点</a:t>
            </a:r>
            <a:endParaRPr lang="en-US" altLang="zh-CN" dirty="0"/>
          </a:p>
          <a:p>
            <a:pPr lvl="2"/>
            <a:r>
              <a:rPr lang="zh-CN" altLang="en-US" dirty="0"/>
              <a:t>时序性</a:t>
            </a:r>
            <a:endParaRPr lang="en-US" altLang="zh-CN" dirty="0"/>
          </a:p>
          <a:p>
            <a:pPr lvl="2"/>
            <a:r>
              <a:rPr lang="zh-CN" altLang="en-US" dirty="0"/>
              <a:t>语法规则（音乐中更灵活）</a:t>
            </a:r>
            <a:endParaRPr lang="en-US" altLang="zh-CN" dirty="0"/>
          </a:p>
          <a:p>
            <a:pPr lvl="2"/>
            <a:r>
              <a:rPr lang="zh-CN" altLang="en-US" dirty="0"/>
              <a:t>可预测（反之则有不和谐感）</a:t>
            </a:r>
            <a:endParaRPr lang="en-US" altLang="zh-CN" dirty="0"/>
          </a:p>
          <a:p>
            <a:pPr lvl="1"/>
            <a:r>
              <a:rPr lang="zh-CN" altLang="en-US" dirty="0"/>
              <a:t>不同点</a:t>
            </a:r>
            <a:endParaRPr lang="en-US" altLang="zh-CN" dirty="0"/>
          </a:p>
          <a:p>
            <a:pPr lvl="2"/>
            <a:r>
              <a:rPr lang="zh-CN" altLang="en-US" dirty="0"/>
              <a:t>语义类似（音乐中的和弦）</a:t>
            </a:r>
            <a:endParaRPr lang="en-US" altLang="zh-CN" dirty="0"/>
          </a:p>
          <a:p>
            <a:r>
              <a:rPr lang="zh-CN" altLang="en-US" dirty="0"/>
              <a:t>“音乐片”：最小的音乐单元（包含一个或多个音）</a:t>
            </a:r>
            <a:endParaRPr lang="en-US" altLang="zh-CN" dirty="0"/>
          </a:p>
          <a:p>
            <a:pPr lvl="1"/>
            <a:r>
              <a:rPr lang="zh-CN" altLang="en-US" dirty="0"/>
              <a:t>以</a:t>
            </a:r>
            <a:r>
              <a:rPr lang="en-US" altLang="zh-CN" dirty="0"/>
              <a:t>1</a:t>
            </a:r>
            <a:r>
              <a:rPr lang="zh-CN" altLang="en-US" dirty="0"/>
              <a:t>拍为单位（作者写道这个长度有待进一步研究）</a:t>
            </a:r>
            <a:endParaRPr lang="en-US" altLang="zh-CN" dirty="0"/>
          </a:p>
          <a:p>
            <a:pPr lvl="2"/>
            <a:r>
              <a:rPr lang="zh-CN" altLang="en-US" dirty="0"/>
              <a:t>切片太长：损失细节</a:t>
            </a:r>
            <a:endParaRPr lang="en-US" altLang="zh-CN" dirty="0"/>
          </a:p>
          <a:p>
            <a:pPr lvl="2"/>
            <a:r>
              <a:rPr lang="zh-CN" altLang="en-US" dirty="0"/>
              <a:t>切片太短：过于琐碎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1</a:t>
            </a:r>
            <a:r>
              <a:rPr lang="zh-CN" altLang="en-US" dirty="0"/>
              <a:t>拍中所有出现过的音高计入，构成一个集合，视为</a:t>
            </a:r>
            <a:r>
              <a:rPr lang="en-US" altLang="zh-CN" dirty="0"/>
              <a:t>1</a:t>
            </a:r>
            <a:r>
              <a:rPr lang="zh-CN" altLang="en-US" dirty="0"/>
              <a:t>个词</a:t>
            </a:r>
            <a:endParaRPr lang="en-US" altLang="zh-CN" dirty="0"/>
          </a:p>
          <a:p>
            <a:pPr lvl="1"/>
            <a:r>
              <a:rPr lang="zh-CN" altLang="en-US" dirty="0"/>
              <a:t>如果出现相差八度的音，则视作相同</a:t>
            </a:r>
          </a:p>
          <a:p>
            <a:pPr lvl="1"/>
            <a:r>
              <a:rPr lang="zh-CN" altLang="en-US" dirty="0"/>
              <a:t>包含相同元素的集合视作相同的词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B62579-08CC-4684-B416-07166886B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381" y="609600"/>
            <a:ext cx="5909477" cy="326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6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AB10C-CFBA-4BA8-AACE-DC104EC6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21E96-20B9-4D62-BD85-F82B5827C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5939"/>
            <a:ext cx="8596668" cy="4962616"/>
          </a:xfrm>
        </p:spPr>
        <p:txBody>
          <a:bodyPr>
            <a:normAutofit/>
          </a:bodyPr>
          <a:lstStyle/>
          <a:p>
            <a:r>
              <a:rPr lang="zh-CN" altLang="en-US" dirty="0"/>
              <a:t>数据集</a:t>
            </a:r>
            <a:endParaRPr lang="en-US" altLang="zh-CN" dirty="0"/>
          </a:p>
          <a:p>
            <a:pPr lvl="1"/>
            <a:r>
              <a:rPr lang="en-US" altLang="zh-CN" dirty="0"/>
              <a:t>MIDI dataset </a:t>
            </a:r>
            <a:r>
              <a:rPr lang="zh-CN" altLang="en-US" dirty="0"/>
              <a:t>包含流行、古典乐曲</a:t>
            </a:r>
            <a:endParaRPr lang="en-US" altLang="zh-CN" dirty="0"/>
          </a:p>
          <a:p>
            <a:pPr lvl="1"/>
            <a:r>
              <a:rPr lang="zh-CN" altLang="en-US" dirty="0"/>
              <a:t>约</a:t>
            </a:r>
            <a:r>
              <a:rPr lang="en-US" altLang="zh-CN" dirty="0"/>
              <a:t>130k</a:t>
            </a:r>
            <a:r>
              <a:rPr lang="zh-CN" altLang="en-US" dirty="0"/>
              <a:t>片段，共分</a:t>
            </a:r>
            <a:r>
              <a:rPr lang="en-US" altLang="zh-CN" dirty="0"/>
              <a:t>8</a:t>
            </a:r>
            <a:r>
              <a:rPr lang="zh-CN" altLang="en-US" dirty="0"/>
              <a:t>个类别</a:t>
            </a:r>
            <a:endParaRPr lang="en-US" altLang="zh-CN" dirty="0"/>
          </a:p>
          <a:p>
            <a:pPr lvl="1"/>
            <a:r>
              <a:rPr lang="zh-CN" altLang="en-US" dirty="0"/>
              <a:t>“网上最大的</a:t>
            </a:r>
            <a:r>
              <a:rPr lang="en-US" altLang="zh-CN" dirty="0"/>
              <a:t>MIDI</a:t>
            </a:r>
            <a:r>
              <a:rPr lang="zh-CN" altLang="en-US" dirty="0"/>
              <a:t>数据集”</a:t>
            </a:r>
            <a:endParaRPr lang="en-US" altLang="zh-CN" dirty="0"/>
          </a:p>
          <a:p>
            <a:pPr lvl="1"/>
            <a:r>
              <a:rPr lang="zh-CN" altLang="en-US" dirty="0"/>
              <a:t>只用已分类数据，避免噪声混入</a:t>
            </a:r>
            <a:endParaRPr lang="en-US" altLang="zh-CN" dirty="0"/>
          </a:p>
          <a:p>
            <a:r>
              <a:rPr lang="zh-CN" altLang="en-US" dirty="0"/>
              <a:t>参考</a:t>
            </a:r>
            <a:r>
              <a:rPr lang="en-US" altLang="zh-CN" dirty="0"/>
              <a:t>NLP</a:t>
            </a:r>
            <a:r>
              <a:rPr lang="zh-CN" altLang="en-US" dirty="0"/>
              <a:t>，只取常用词（音乐切片）训练</a:t>
            </a:r>
            <a:endParaRPr lang="en-US" altLang="zh-CN" dirty="0"/>
          </a:p>
          <a:p>
            <a:pPr lvl="1"/>
            <a:r>
              <a:rPr lang="en-US" altLang="zh-CN" dirty="0"/>
              <a:t>4076</a:t>
            </a:r>
            <a:r>
              <a:rPr lang="zh-CN" altLang="en-US" dirty="0"/>
              <a:t>中取出</a:t>
            </a:r>
            <a:r>
              <a:rPr lang="en-US" altLang="zh-CN" dirty="0"/>
              <a:t>500</a:t>
            </a:r>
          </a:p>
          <a:p>
            <a:r>
              <a:rPr lang="zh-CN" altLang="en-US" dirty="0"/>
              <a:t>训练参数</a:t>
            </a:r>
            <a:endParaRPr lang="en-US" altLang="zh-CN" dirty="0"/>
          </a:p>
          <a:p>
            <a:pPr lvl="1"/>
            <a:r>
              <a:rPr lang="en-US" altLang="zh-CN" dirty="0"/>
              <a:t>Learning rate = 0.1</a:t>
            </a:r>
          </a:p>
          <a:p>
            <a:pPr lvl="1"/>
            <a:r>
              <a:rPr lang="en-US" altLang="zh-CN" dirty="0"/>
              <a:t>Window size = 4</a:t>
            </a:r>
          </a:p>
          <a:p>
            <a:pPr lvl="1"/>
            <a:r>
              <a:rPr lang="en-US" altLang="zh-CN" dirty="0"/>
              <a:t>Training step = 1M</a:t>
            </a:r>
          </a:p>
          <a:p>
            <a:pPr lvl="1"/>
            <a:r>
              <a:rPr lang="zh-CN" altLang="en-US" dirty="0"/>
              <a:t>维数 </a:t>
            </a:r>
            <a:r>
              <a:rPr lang="en-US" altLang="zh-CN" dirty="0"/>
              <a:t>= 256</a:t>
            </a:r>
          </a:p>
        </p:txBody>
      </p:sp>
    </p:spTree>
    <p:extLst>
      <p:ext uri="{BB962C8B-B14F-4D97-AF65-F5344CB8AC3E}">
        <p14:creationId xmlns:p14="http://schemas.microsoft.com/office/powerpoint/2010/main" val="318376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F70A9D5C-909A-42F9-8865-23055EFC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实验设置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206A0184-4F74-4B1D-89CC-B1189B9E7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音乐片出现次数统计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0584394-8EBC-4550-93E5-D6E5EC7411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75" y="3130099"/>
            <a:ext cx="4184650" cy="2518676"/>
          </a:xfrm>
          <a:prstGeom prst="rect">
            <a:avLst/>
          </a:prstGeom>
        </p:spPr>
      </p:pic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1797F0A-E185-4F8D-87E5-B39EB0045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969116"/>
          </a:xfrm>
        </p:spPr>
        <p:txBody>
          <a:bodyPr/>
          <a:lstStyle/>
          <a:p>
            <a:r>
              <a:rPr lang="zh-CN" altLang="en-US" dirty="0"/>
              <a:t>选用词数与训练效果关系</a:t>
            </a:r>
            <a:endParaRPr lang="en-US" altLang="zh-CN" dirty="0"/>
          </a:p>
          <a:p>
            <a:r>
              <a:rPr lang="zh-CN" altLang="en-US" dirty="0"/>
              <a:t>（词选的少更好）</a:t>
            </a: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4C79DD38-58C6-4B16-808C-F7A3B72DDFB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555278" y="3242312"/>
            <a:ext cx="4859984" cy="28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3917C0D6-31A9-400B-A55D-30F07F15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</a:t>
            </a:r>
            <a:r>
              <a:rPr lang="zh-CN" altLang="en-US" dirty="0"/>
              <a:t>和弦语义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41E03E4-76BF-4466-995A-CBD485CF3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8283"/>
            <a:ext cx="8596668" cy="4354605"/>
          </a:xfrm>
        </p:spPr>
        <p:txBody>
          <a:bodyPr/>
          <a:lstStyle/>
          <a:p>
            <a:r>
              <a:rPr lang="zh-CN" altLang="en-US" dirty="0"/>
              <a:t>定义：一系列音高构成和谐组合</a:t>
            </a:r>
            <a:endParaRPr lang="en-US" altLang="zh-CN" dirty="0"/>
          </a:p>
          <a:p>
            <a:r>
              <a:rPr lang="zh-CN" altLang="en-US" dirty="0"/>
              <a:t>实验目标：观察和弦对应向量的</a:t>
            </a:r>
            <a:r>
              <a:rPr lang="zh-CN" altLang="en-US" dirty="0">
                <a:solidFill>
                  <a:srgbClr val="FF0000"/>
                </a:solidFill>
              </a:rPr>
              <a:t>夹角</a:t>
            </a:r>
            <a:r>
              <a:rPr lang="zh-CN" altLang="en-US" dirty="0"/>
              <a:t>是否反应和弦</a:t>
            </a:r>
            <a:r>
              <a:rPr lang="zh-CN" altLang="en-US" dirty="0">
                <a:solidFill>
                  <a:srgbClr val="FF0000"/>
                </a:solidFill>
              </a:rPr>
              <a:t>功能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9A19AEB-D8DB-4ABD-A1E5-D1B144441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72" y="2230270"/>
            <a:ext cx="7110557" cy="413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AD81B50-E684-4312-9744-665709BBB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</a:t>
            </a:r>
            <a:r>
              <a:rPr lang="zh-CN" altLang="en-US" dirty="0"/>
              <a:t>和弦语义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E83EBB91-CED6-4D9E-BA5A-1FF1CAF1C1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3140" y="2256559"/>
            <a:ext cx="5425793" cy="3078921"/>
          </a:xfrm>
          <a:prstGeom prst="rect">
            <a:avLst/>
          </a:prstGeom>
        </p:spPr>
      </p:pic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52692A46-D89E-4419-A51E-1CDAC9A3C4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28933" y="2256559"/>
            <a:ext cx="5732252" cy="321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7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1EE3AED-22C5-4EF9-A74D-7A56B7EB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</a:t>
            </a:r>
            <a:r>
              <a:rPr lang="zh-CN" altLang="en-US" dirty="0"/>
              <a:t>语义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516FAB-84D5-4588-8760-B94798C47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169" y="1488613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dirty="0"/>
              <a:t>五度圈（</a:t>
            </a:r>
            <a:r>
              <a:rPr lang="en-US" altLang="zh-CN" dirty="0"/>
              <a:t>circle of fifths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/>
              <a:t>12</a:t>
            </a:r>
            <a:r>
              <a:rPr lang="zh-CN" altLang="en-US" dirty="0"/>
              <a:t>个大调，</a:t>
            </a:r>
            <a:r>
              <a:rPr lang="en-US" altLang="zh-CN" dirty="0"/>
              <a:t>12</a:t>
            </a:r>
            <a:r>
              <a:rPr lang="zh-CN" altLang="en-US" dirty="0"/>
              <a:t>个小调</a:t>
            </a:r>
            <a:endParaRPr lang="en-US" altLang="zh-CN" dirty="0"/>
          </a:p>
          <a:p>
            <a:r>
              <a:rPr lang="zh-CN" altLang="en-US" dirty="0"/>
              <a:t>试验对象：平均律钢琴曲集（巴赫）</a:t>
            </a:r>
            <a:endParaRPr lang="en-US" altLang="zh-CN" dirty="0"/>
          </a:p>
          <a:p>
            <a:pPr lvl="1"/>
            <a:r>
              <a:rPr lang="zh-CN" altLang="en-US" dirty="0"/>
              <a:t>同一片段转换为其他</a:t>
            </a:r>
            <a:r>
              <a:rPr lang="en-US" altLang="zh-CN" dirty="0"/>
              <a:t>11</a:t>
            </a:r>
            <a:r>
              <a:rPr lang="zh-CN" altLang="en-US" dirty="0"/>
              <a:t>种大调、小调</a:t>
            </a:r>
            <a:endParaRPr lang="en-US" altLang="zh-CN" dirty="0"/>
          </a:p>
          <a:p>
            <a:r>
              <a:rPr lang="zh-CN" altLang="en-US" dirty="0"/>
              <a:t>对每一首都通过转调，生成共</a:t>
            </a:r>
            <a:r>
              <a:rPr lang="en-US" altLang="zh-CN" dirty="0"/>
              <a:t>12</a:t>
            </a:r>
            <a:r>
              <a:rPr lang="zh-CN" altLang="en-US" dirty="0"/>
              <a:t>首不同音高的曲子，共</a:t>
            </a:r>
            <a:r>
              <a:rPr lang="en-US" altLang="zh-CN" dirty="0"/>
              <a:t>24</a:t>
            </a:r>
            <a:r>
              <a:rPr lang="zh-CN" altLang="en-US" dirty="0"/>
              <a:t>*</a:t>
            </a:r>
            <a:r>
              <a:rPr lang="en-US" altLang="zh-CN" dirty="0"/>
              <a:t>12</a:t>
            </a:r>
            <a:r>
              <a:rPr lang="zh-CN" altLang="en-US" dirty="0"/>
              <a:t>首曲子</a:t>
            </a:r>
            <a:endParaRPr lang="en-US" altLang="zh-CN" dirty="0"/>
          </a:p>
          <a:p>
            <a:r>
              <a:rPr lang="zh-CN" altLang="en-US" dirty="0"/>
              <a:t>对每一首曲子，计算出所有音乐片段的中心</a:t>
            </a:r>
            <a:r>
              <a:rPr lang="en-US" altLang="zh-CN" dirty="0"/>
              <a:t>(K-means</a:t>
            </a:r>
            <a:r>
              <a:rPr lang="zh-CN" altLang="en-US" dirty="0"/>
              <a:t>？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对同一曲子，比较它的中心和另外</a:t>
            </a:r>
            <a:r>
              <a:rPr lang="en-US" altLang="zh-CN" dirty="0"/>
              <a:t>11</a:t>
            </a:r>
            <a:r>
              <a:rPr lang="zh-CN" altLang="en-US" dirty="0"/>
              <a:t>个自身转调的中心的余弦距离</a:t>
            </a:r>
            <a:endParaRPr lang="en-US" altLang="zh-CN" dirty="0"/>
          </a:p>
          <a:p>
            <a:r>
              <a:rPr lang="zh-CN" altLang="en-US" dirty="0"/>
              <a:t>不同调下质心夹角</a:t>
            </a:r>
            <a:r>
              <a:rPr lang="zh-CN" altLang="en-US" dirty="0">
                <a:solidFill>
                  <a:srgbClr val="FF0000"/>
                </a:solidFill>
              </a:rPr>
              <a:t>仅</a:t>
            </a:r>
            <a:r>
              <a:rPr lang="zh-CN" altLang="en-US" dirty="0"/>
              <a:t>与调有关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E1EA1D-349F-4416-B4BF-33AA9BD66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091" y="1481955"/>
            <a:ext cx="3880773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7204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689</TotalTime>
  <Words>941</Words>
  <Application>Microsoft Office PowerPoint</Application>
  <PresentationFormat>宽屏</PresentationFormat>
  <Paragraphs>109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NimbusRomNo9L-Regu</vt:lpstr>
      <vt:lpstr>Arial</vt:lpstr>
      <vt:lpstr>Cambria Math</vt:lpstr>
      <vt:lpstr>Trebuchet MS</vt:lpstr>
      <vt:lpstr>Wingdings 3</vt:lpstr>
      <vt:lpstr>平面</vt:lpstr>
      <vt:lpstr>Word2vec模型在探究音乐语义关系中的应用</vt:lpstr>
      <vt:lpstr>摘要</vt:lpstr>
      <vt:lpstr>Word2vec</vt:lpstr>
      <vt:lpstr>音乐单词化 </vt:lpstr>
      <vt:lpstr>实验设置</vt:lpstr>
      <vt:lpstr>实验设置</vt:lpstr>
      <vt:lpstr>实验内容——和弦语义</vt:lpstr>
      <vt:lpstr>实验内容——和弦语义</vt:lpstr>
      <vt:lpstr>Key语义</vt:lpstr>
      <vt:lpstr>Key 语义</vt:lpstr>
      <vt:lpstr>音乐类比 </vt:lpstr>
      <vt:lpstr>音乐类比 </vt:lpstr>
      <vt:lpstr>音乐类比 </vt:lpstr>
      <vt:lpstr>音乐生成算法</vt:lpstr>
      <vt:lpstr>音乐生成算法</vt:lpstr>
      <vt:lpstr>总结</vt:lpstr>
      <vt:lpstr>问题与思考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52</cp:revision>
  <dcterms:created xsi:type="dcterms:W3CDTF">2019-06-04T02:30:35Z</dcterms:created>
  <dcterms:modified xsi:type="dcterms:W3CDTF">2019-06-05T13:55:04Z</dcterms:modified>
</cp:coreProperties>
</file>