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5EE08D-B3AA-4984-8365-63E4B209B2E9}">
  <a:tblStyle styleId="{A45EE08D-B3AA-4984-8365-63E4B209B2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optimizely.com/sample-size-calculator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36800" y="1542900"/>
            <a:ext cx="79779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Biodiversity Capstone Project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810427" y="2235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dive into wooly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Conservationist Actions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800100" rtl="0">
              <a:lnSpc>
                <a:spcPct val="1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/>
              <a:t>While species of birds are not the most endangered by percentage, they total for more endangered species than all other non-plants combined!</a:t>
            </a:r>
            <a:endParaRPr sz="1200"/>
          </a:p>
          <a:p>
            <a:pPr indent="-304800" lvl="0" marL="8001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/>
              <a:t>Only 4 total species of all samples are considered ‘In Recovery’ </a:t>
            </a:r>
            <a:endParaRPr sz="1200"/>
          </a:p>
          <a:p>
            <a:pPr indent="-304800" lvl="0" marL="8001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/>
              <a:t>Let’s build a bird sanctuary where multiple species of endangered birds can </a:t>
            </a:r>
            <a:r>
              <a:rPr lang="en" sz="1200"/>
              <a:t>cohabitate</a:t>
            </a:r>
            <a:r>
              <a:rPr lang="en" sz="1200"/>
              <a:t> and thrive!</a:t>
            </a:r>
            <a:endParaRPr sz="1200"/>
          </a:p>
          <a:p>
            <a:pPr indent="0" lvl="0" marL="0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Breakdown: observations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</a:t>
            </a:r>
            <a:r>
              <a:rPr lang="en" sz="1200"/>
              <a:t>cientific_name - Proper scientific name of species 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String value</a:t>
            </a:r>
            <a:endParaRPr sz="1200"/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No nulls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i.e. Prunus subcordata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Park_name - Name of park where species was observed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String value</a:t>
            </a:r>
            <a:endParaRPr sz="1200"/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No nulls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i.e. </a:t>
            </a:r>
            <a:r>
              <a:rPr lang="en" sz="1200"/>
              <a:t>Yosemite National Park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Observations - Number of times observed in the park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Int value</a:t>
            </a:r>
            <a:endParaRPr sz="1200"/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No nulls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i.e. </a:t>
            </a:r>
            <a:r>
              <a:rPr lang="en" sz="1200"/>
              <a:t>138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Hoof In Mouth... Ewe.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800100" rtl="0">
              <a:lnSpc>
                <a:spcPct val="1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highlight>
                  <a:srgbClr val="FFFFFF"/>
                </a:highlight>
              </a:rPr>
              <a:t>Scientists are studying the number of sheep sightings at different national parks</a:t>
            </a:r>
            <a:endParaRPr sz="1200">
              <a:highlight>
                <a:srgbClr val="FFFFFF"/>
              </a:highlight>
            </a:endParaRPr>
          </a:p>
          <a:p>
            <a:pPr indent="-304800" lvl="0" marL="8001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highlight>
                  <a:srgbClr val="FFFFFF"/>
                </a:highlight>
              </a:rPr>
              <a:t>Our scientists know that 15% of sheep at Bryce National Park have foot and mouth disease</a:t>
            </a:r>
            <a:endParaRPr sz="1200">
              <a:highlight>
                <a:srgbClr val="FFFFFF"/>
              </a:highlight>
            </a:endParaRPr>
          </a:p>
          <a:p>
            <a:pPr indent="-304800" lvl="0" marL="8001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highlight>
                  <a:srgbClr val="FFFFFF"/>
                </a:highlight>
              </a:rPr>
              <a:t>Park rangers at Yellowstone National Park have been running a program to reduce the rate of foot and mouth disease at that park</a:t>
            </a:r>
            <a:endParaRPr sz="1200">
              <a:highlight>
                <a:srgbClr val="FFFFFF"/>
              </a:highlight>
            </a:endParaRPr>
          </a:p>
          <a:p>
            <a:pPr indent="-304800" lvl="0" marL="8001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highlight>
                  <a:srgbClr val="FFFFFF"/>
                </a:highlight>
              </a:rPr>
              <a:t>The scientists want to test whether or not this program is working.</a:t>
            </a:r>
            <a:endParaRPr sz="1200">
              <a:highlight>
                <a:srgbClr val="FFFFFF"/>
              </a:highlight>
            </a:endParaRPr>
          </a:p>
          <a:p>
            <a:pPr indent="-304800" lvl="0" marL="8001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highlight>
                  <a:srgbClr val="FFFFFF"/>
                </a:highlight>
              </a:rPr>
              <a:t>How many weeks are needed to observe at Yellowstone National Park to observe enough sheep?</a:t>
            </a:r>
            <a:endParaRPr sz="1200">
              <a:highlight>
                <a:srgbClr val="FFFFFF"/>
              </a:highlight>
            </a:endParaRPr>
          </a:p>
          <a:p>
            <a:pPr indent="0" lvl="0" marL="0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Sample Size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The scientists need to test whether or not this program is working. 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They want to be able to detect reductions of at least 5%.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15% Yellowstone Sheep are known to have the disease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Minimum Detectable Effect desired = 100 x 0.05 / 0.15 = 33.3% 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Using these numbers with the sample size calculator at </a:t>
            </a:r>
            <a:r>
              <a:rPr lang="en" sz="1200" u="sng">
                <a:highlight>
                  <a:srgbClr val="FFFFFF"/>
                </a:highlight>
                <a:hlinkClick r:id="rId3"/>
              </a:rPr>
              <a:t>Optimizely</a:t>
            </a:r>
            <a:r>
              <a:rPr lang="en" sz="1200">
                <a:highlight>
                  <a:srgbClr val="FFFFFF"/>
                </a:highlight>
              </a:rPr>
              <a:t>, yields a necessary sample size of 510</a:t>
            </a:r>
            <a:endParaRPr sz="1200"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So </a:t>
            </a:r>
            <a:r>
              <a:rPr lang="en"/>
              <a:t>Baaa-shful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148825"/>
            <a:ext cx="9144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Sheep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29450" y="2078875"/>
            <a:ext cx="7688700" cy="27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How many weeks would you need to observe sheep at both Bryce National Park and Yellowstone National Park?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From the graph, we saw: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Bryce National Park = 250 observations / week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Yellowstone National Park = 507 observations / week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With a needed sample size of 510, we should allot the following time: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Weeks at Bryce = (510 observations) / (250 observations/ week) = 2.04 weeks =&gt; 2 weeks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Weeks at Yellowstone = (510 observations) / (507 observations/ week) = .994 weeks =&gt; 1 week</a:t>
            </a:r>
            <a:endParaRPr sz="1200"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Comments? Applause?	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reach out to me on slack, @Corey Dwayne Thompson!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feel applause is in order, capture the moment in a .gif and post it to a thread on the slack channel! Alternatively, clap where you are, until I acknowledge you.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collected two sets of data: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Species_info - pertains to species’ endangerment status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Observations - pertains to species’ sightings in parks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Ahead, we will investigate which categories of species are most likely to be endangered as well as aid with a study of sheep in national parks.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Breakdown: species_info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Category -  </a:t>
            </a:r>
            <a:r>
              <a:rPr lang="en" sz="1200"/>
              <a:t>Category of species 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String value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7 unique categories </a:t>
            </a:r>
            <a:r>
              <a:rPr lang="en" sz="1200"/>
              <a:t>i.e. mammal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Scientific name - </a:t>
            </a:r>
            <a:r>
              <a:rPr lang="en" sz="1200"/>
              <a:t>Proper scientific name of species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</a:t>
            </a:r>
            <a:r>
              <a:rPr lang="en" sz="1200"/>
              <a:t>tring value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5541 unique species </a:t>
            </a:r>
            <a:r>
              <a:rPr lang="en" sz="1200"/>
              <a:t>i.e. Bos bison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Common name - Commonly referenced name of species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String value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Key/value pair with scientific name i.e.  American Bison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Conservation status - Species’ conservation description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</a:t>
            </a:r>
            <a:r>
              <a:rPr lang="en" sz="1200"/>
              <a:t>tring value</a:t>
            </a:r>
            <a:endParaRPr sz="1200"/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Candidate for enum</a:t>
            </a:r>
            <a:endParaRPr sz="1200"/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Has nulls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i.e. Species of Concern, Endangered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91650" y="1303950"/>
            <a:ext cx="372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Categories of Species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991900" y="2231275"/>
            <a:ext cx="323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/>
              <a:t>Endangered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/>
              <a:t>In Recovery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/>
              <a:t>Threatened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/>
              <a:t>Species of Concern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●"/>
            </a:pPr>
            <a:r>
              <a:rPr lang="en" sz="1800"/>
              <a:t>Null or ‘No Intervention’</a:t>
            </a:r>
            <a:endParaRPr sz="1800"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81850" y="2231275"/>
            <a:ext cx="323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/>
              <a:t>Reptile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/>
              <a:t>Fish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/>
              <a:t>Amphibian 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/>
              <a:t>Vascular Plant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/>
              <a:t>Mammal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/>
              <a:t>Nonvascular Plant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/>
              <a:t>Bird</a:t>
            </a:r>
            <a:endParaRPr sz="1800"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4112850" y="1303950"/>
            <a:ext cx="4447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Conservation Statuses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7066850" cy="28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Endangerment Status By Species</a:t>
            </a:r>
            <a:endParaRPr/>
          </a:p>
        </p:txBody>
      </p:sp>
      <p:graphicFrame>
        <p:nvGraphicFramePr>
          <p:cNvPr id="114" name="Shape 114"/>
          <p:cNvGraphicFramePr/>
          <p:nvPr/>
        </p:nvGraphicFramePr>
        <p:xfrm>
          <a:off x="6426675" y="106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{A45EE08D-B3AA-4984-8365-63E4B209B2E9}</a:tableStyleId>
              </a:tblPr>
              <a:tblGrid>
                <a:gridCol w="1716400"/>
                <a:gridCol w="922825"/>
              </a:tblGrid>
              <a:tr h="80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Conservation Status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3E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3E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3E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3E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Number of Species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3E4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3E4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3E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3E4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Recovery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3E3E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3E3E4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Threatened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Endangered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Species of Concern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161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 Intervention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5633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Endangerment Status By Species - Recap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overwhelming majority of species require no intervention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Although majority of the samples are here, for our scope, these can be considered the outliers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 species not in ‘No Intervention’ have been dubbed ‘protected’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Status ‘Species of Concern’ has a full magnitude more than the next highest status count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 191 species that do not require intervention, only 4 of them are ‘In Recovery’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8982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Mammalian Extinction?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73900" y="1853850"/>
            <a:ext cx="41643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17.0% of mammals sampled are protected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176 unique species recorded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15.4% of birds sampled are protected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488 unique species recorded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Is it true that mammals are more likely to be endangered than birds? </a:t>
            </a:r>
            <a:endParaRPr sz="1200"/>
          </a:p>
        </p:txBody>
      </p:sp>
      <p:graphicFrame>
        <p:nvGraphicFramePr>
          <p:cNvPr id="127" name="Shape 127"/>
          <p:cNvGraphicFramePr/>
          <p:nvPr/>
        </p:nvGraphicFramePr>
        <p:xfrm>
          <a:off x="4488200" y="119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{A45EE08D-B3AA-4984-8365-63E4B209B2E9}</a:tableStyleId>
              </a:tblPr>
              <a:tblGrid>
                <a:gridCol w="1394050"/>
                <a:gridCol w="1107500"/>
                <a:gridCol w="945850"/>
                <a:gridCol w="1114850"/>
              </a:tblGrid>
              <a:tr h="5137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ategory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</a:t>
                      </a:r>
                      <a:r>
                        <a:rPr lang="en"/>
                        <a:t>rotected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lang="en"/>
                        <a:t>rotected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 Protected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Amphibian 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72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0.088608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Bird 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413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75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0.153689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Fish 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115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0.087302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Mammal 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146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0.170455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Nonvascular Plant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328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0.015015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Reptile 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73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0.064103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Vascular Plant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4216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46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0.010793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Mammalian Extinction.	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29450" y="1924575"/>
            <a:ext cx="385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multiple categories, so we will perform a Chi Squared Test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We formed a Null Hypothesis that mammals are more likely to be endangered than birds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Performing a Chi squared test of the following contingency table yields a P Value = 0.6876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P Value &gt; .05 ; insignificant difference. </a:t>
            </a:r>
            <a:r>
              <a:rPr lang="en"/>
              <a:t>This means we reject the Null Hypothesis that Mammals are more likely to be endangered than Birds.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+1 for humanity!</a:t>
            </a:r>
            <a:endParaRPr/>
          </a:p>
        </p:txBody>
      </p:sp>
      <p:graphicFrame>
        <p:nvGraphicFramePr>
          <p:cNvPr id="134" name="Shape 134"/>
          <p:cNvGraphicFramePr/>
          <p:nvPr/>
        </p:nvGraphicFramePr>
        <p:xfrm>
          <a:off x="5224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{A45EE08D-B3AA-4984-8365-63E4B209B2E9}</a:tableStyleId>
              </a:tblPr>
              <a:tblGrid>
                <a:gridCol w="1059675"/>
                <a:gridCol w="1236025"/>
                <a:gridCol w="1294800"/>
              </a:tblGrid>
              <a:tr h="366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Protected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9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Mammal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9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Hot and Then You’re Cold..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29450" y="1924575"/>
            <a:ext cx="385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multiple categories, so we will perform a Chi Squared Test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We formed a Null Hypothesis that mammals are more likely to be endangered than birds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Performing a Chi squared test of the following contingency table yields a P Value = </a:t>
            </a:r>
            <a:r>
              <a:rPr lang="en"/>
              <a:t>0.03834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P Value &lt; .05. This means we accept the Null Hypothesis that Mammals are more likely to be endangered than Reptiles.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+1 for Alien Overlords</a:t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5224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{A45EE08D-B3AA-4984-8365-63E4B209B2E9}</a:tableStyleId>
              </a:tblPr>
              <a:tblGrid>
                <a:gridCol w="1059675"/>
                <a:gridCol w="1236025"/>
                <a:gridCol w="1294800"/>
              </a:tblGrid>
              <a:tr h="366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Protected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Mammal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Reptile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