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305" r:id="rId4"/>
    <p:sldId id="311" r:id="rId5"/>
    <p:sldId id="310" r:id="rId6"/>
    <p:sldId id="313" r:id="rId7"/>
    <p:sldId id="314" r:id="rId8"/>
    <p:sldId id="308" r:id="rId9"/>
    <p:sldId id="317" r:id="rId10"/>
    <p:sldId id="319" r:id="rId11"/>
    <p:sldId id="318" r:id="rId12"/>
    <p:sldId id="321" r:id="rId13"/>
    <p:sldId id="320" r:id="rId14"/>
    <p:sldId id="297" r:id="rId15"/>
    <p:sldId id="32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0">
          <p15:clr>
            <a:srgbClr val="A4A3A4"/>
          </p15:clr>
        </p15:guide>
        <p15:guide id="2" pos="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2"/>
    <a:srgbClr val="7BC143"/>
    <a:srgbClr val="373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289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564" y="102"/>
      </p:cViewPr>
      <p:guideLst>
        <p:guide orient="horz" pos="1000"/>
        <p:guide pos="2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277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0F82F-D36D-49AA-A88C-F30F9769770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B260E-AEB8-439F-AEF5-E71ECDF83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of you write code that</a:t>
            </a:r>
            <a:r>
              <a:rPr lang="en-US" baseline="0" dirty="0" smtClean="0"/>
              <a:t> other people read?  How many of you read code other people have written?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B260E-AEB8-439F-AEF5-E71ECDF83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</a:t>
            </a:r>
            <a:r>
              <a:rPr lang="en-US" baseline="0" dirty="0" smtClean="0"/>
              <a:t> callbacks: For instance, in </a:t>
            </a:r>
            <a:r>
              <a:rPr lang="en-US" baseline="0" dirty="0" err="1" smtClean="0"/>
              <a:t>LibSMI</a:t>
            </a:r>
            <a:r>
              <a:rPr lang="en-US" baseline="0" dirty="0" smtClean="0"/>
              <a:t> when registering a handler for a specific message, you can just pass the function/lambda/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::function/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and it will register that handler for the message type of the first argument.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B260E-AEB8-439F-AEF5-E71ECDF83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Strangely</a:t>
            </a:r>
            <a:r>
              <a:rPr lang="en-US" baseline="0" dirty="0" smtClean="0"/>
              <a:t> enough, order matters in 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.  Must</a:t>
            </a:r>
            <a:r>
              <a:rPr lang="en-US" baseline="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 be CV, then ref, then </a:t>
            </a:r>
            <a:r>
              <a:rPr lang="en-US" baseline="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B260E-AEB8-439F-AEF5-E71ECDF830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</a:t>
            </a:r>
            <a:r>
              <a:rPr lang="en-US" baseline="0" dirty="0" smtClean="0"/>
              <a:t> that a function cannot be both </a:t>
            </a:r>
            <a:r>
              <a:rPr lang="en-US" baseline="0" dirty="0" err="1" smtClean="0"/>
              <a:t>lvalue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rvalue</a:t>
            </a:r>
            <a:r>
              <a:rPr lang="en-US" baseline="0" dirty="0" smtClean="0"/>
              <a:t> qualified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B260E-AEB8-439F-AEF5-E71ECDF830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on Microsoft</a:t>
            </a:r>
            <a:r>
              <a:rPr lang="en-US" baseline="0" dirty="0" smtClean="0"/>
              <a:t> for complying with the standard!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B260E-AEB8-439F-AEF5-E71ECDF83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a function cannot be both </a:t>
            </a:r>
            <a:r>
              <a:rPr lang="en-US" baseline="0" dirty="0" err="1" smtClean="0"/>
              <a:t>lvalue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rvalue</a:t>
            </a:r>
            <a:r>
              <a:rPr lang="en-US" baseline="0" dirty="0" smtClean="0"/>
              <a:t> qualified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B260E-AEB8-439F-AEF5-E71ECDF830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might say, hey wait</a:t>
            </a:r>
            <a:r>
              <a:rPr lang="en-US" baseline="0" dirty="0" smtClean="0"/>
              <a:t> a minute, a free function can’t be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or volatile!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B260E-AEB8-439F-AEF5-E71ECDF830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 not mean you can declar</a:t>
            </a:r>
            <a:r>
              <a:rPr lang="en-US" baseline="0" dirty="0" smtClean="0"/>
              <a:t>e member function pointers with a similar syntax however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B260E-AEB8-439F-AEF5-E71ECDF830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94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086600" cy="2038350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4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942"/>
                </a:solidFill>
              </a:defRPr>
            </a:lvl1pPr>
            <a:lvl2pPr>
              <a:defRPr>
                <a:solidFill>
                  <a:srgbClr val="002942"/>
                </a:solidFill>
              </a:defRPr>
            </a:lvl2pPr>
            <a:lvl3pPr>
              <a:defRPr>
                <a:solidFill>
                  <a:srgbClr val="002942"/>
                </a:solidFill>
              </a:defRPr>
            </a:lvl3pPr>
            <a:lvl4pPr>
              <a:defRPr>
                <a:solidFill>
                  <a:srgbClr val="002942"/>
                </a:solidFill>
              </a:defRPr>
            </a:lvl4pPr>
            <a:lvl5pPr>
              <a:defRPr>
                <a:solidFill>
                  <a:srgbClr val="00294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71518"/>
            <a:ext cx="6612578" cy="1220731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 descr="TECH-110-PowerPointTemplat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-110-PowerPointTemplate-0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0294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rgbClr val="7BC143"/>
        </a:buClr>
        <a:buFont typeface="Arial"/>
        <a:buChar char="•"/>
        <a:defRPr sz="1600" kern="1200">
          <a:solidFill>
            <a:srgbClr val="373534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rgbClr val="7BC143"/>
        </a:buClr>
        <a:buFont typeface="Arial"/>
        <a:buChar char="–"/>
        <a:defRPr sz="1400" kern="1200">
          <a:solidFill>
            <a:srgbClr val="373534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rgbClr val="7BC143"/>
        </a:buClr>
        <a:buFont typeface="Arial"/>
        <a:buChar char="•"/>
        <a:defRPr sz="1400" kern="1200">
          <a:solidFill>
            <a:srgbClr val="37353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rgbClr val="7BC143"/>
        </a:buClr>
        <a:buFont typeface="Arial"/>
        <a:buChar char="–"/>
        <a:defRPr sz="1400" kern="1200">
          <a:solidFill>
            <a:srgbClr val="37353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rgbClr val="7BC143"/>
        </a:buClr>
        <a:buFont typeface="Arial"/>
        <a:buChar char="»"/>
        <a:defRPr sz="1400" kern="1200">
          <a:solidFill>
            <a:srgbClr val="37353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wiki/twiki/bin/view/EnterpriseTechnology/JoltLibraries" TargetMode="External"/><Relationship Id="rId2" Type="http://schemas.openxmlformats.org/officeDocument/2006/relationships/hyperlink" Target="http://techwiki/twiki/bin/view/EnterpriseTechnology/LibSM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chwiki/twiki/bin/view/EnterpriseTechnology/UnitTe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G21-SG14/SG14/blob/master/Docs/Proposals/NonAllocatingStandardFunc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ttorioromeo.info/index/blog/passing_functions_to_functions.html#function_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types/is_fun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omps51/TemplateMetaprogrammingExercises/blob/master/_function_qualifiers.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msong-cpp.github.io/cppwp/temp.deduct.type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pilerexplorer/z/v-5lp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59473" y="1492558"/>
            <a:ext cx="7452423" cy="1220731"/>
          </a:xfrm>
        </p:spPr>
        <p:txBody>
          <a:bodyPr/>
          <a:lstStyle/>
          <a:p>
            <a:r>
              <a:rPr lang="en-US" dirty="0" smtClean="0"/>
              <a:t>Pointers for Function Types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59473" y="3239076"/>
            <a:ext cx="6764978" cy="674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7BC143"/>
              </a:buClr>
              <a:buFont typeface="Arial"/>
              <a:buNone/>
              <a:defRPr sz="3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7BC143"/>
              </a:buClr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7BC143"/>
              </a:buClr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7BC143"/>
              </a:buClr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7BC143"/>
              </a:buClr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Tony Thompson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tony.thompson@sig.com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9473" y="2422184"/>
            <a:ext cx="343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Adventures in the C++ type system</a:t>
            </a:r>
          </a:p>
        </p:txBody>
      </p:sp>
    </p:spTree>
    <p:extLst>
      <p:ext uri="{BB962C8B-B14F-4D97-AF65-F5344CB8AC3E}">
        <p14:creationId xmlns:p14="http://schemas.microsoft.com/office/powerpoint/2010/main" val="31501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16" y="92848"/>
            <a:ext cx="88605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primary template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is_function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specialization for regular functions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...)&gt;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specialization for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variadic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functions such as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......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specialization for function types that have cv-qualifiers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volatile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is_function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volatile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true_type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etc...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Decomposing member function pointer types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1429574"/>
            <a:ext cx="8074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is_member_function_pointer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is_member_function_pointer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::*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or T (U::*)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{};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 will be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ReturnType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...)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qualifiers</a:t>
            </a:r>
          </a:p>
          <a:p>
            <a:endParaRPr lang="en-US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static_assert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is_member_function_pointer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&amp;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my_struct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my_member_function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&gt;:::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489794"/>
            <a:ext cx="83027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oid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register_callback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_object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U (T::*_callback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This function will also be called for pointers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to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data members, so we have to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make sure it's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a 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function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static_assert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is_function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//... </a:t>
            </a: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register_callback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my_struct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my_callback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Decomposing member function pointer 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080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41"/>
            <a:ext cx="8229600" cy="941832"/>
          </a:xfrm>
        </p:spPr>
        <p:txBody>
          <a:bodyPr/>
          <a:lstStyle/>
          <a:p>
            <a:r>
              <a:rPr lang="en-US" dirty="0" smtClean="0"/>
              <a:t>Lambda closures that do not capture any variables can implicitly convert to function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74838"/>
            <a:ext cx="7991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my_func_pointer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helpful when dealing with functions shared with C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atomic_bool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shutdown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global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variable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_signal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shutdown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Lambda closure decays to function pointer</a:t>
            </a:r>
          </a:p>
        </p:txBody>
      </p:sp>
    </p:spTree>
    <p:extLst>
      <p:ext uri="{BB962C8B-B14F-4D97-AF65-F5344CB8AC3E}">
        <p14:creationId xmlns:p14="http://schemas.microsoft.com/office/powerpoint/2010/main" val="12281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1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size of a function pointer? Member function pointer? Member data pointer? Union </a:t>
            </a:r>
            <a:r>
              <a:rPr lang="en-US" smtClean="0"/>
              <a:t>data pointer?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140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About Me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C++ since 2013, industry since 2016, SIG since 2017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High energy physics data acquisition/analysis, radar systems, monitoring, library design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Software Developer on SMI team in Enterprise Technology</a:t>
            </a:r>
          </a:p>
          <a:p>
            <a:pPr lvl="1"/>
            <a:r>
              <a:rPr lang="en-US" dirty="0" err="1" smtClean="0">
                <a:latin typeface="Arial" charset="0"/>
                <a:ea typeface="ＭＳ Ｐゴシック" charset="0"/>
                <a:hlinkClick r:id="rId2"/>
              </a:rPr>
              <a:t>LibSMI</a:t>
            </a:r>
            <a:r>
              <a:rPr lang="en-US" dirty="0" smtClean="0">
                <a:latin typeface="Arial" charset="0"/>
                <a:ea typeface="ＭＳ Ｐゴシック" charset="0"/>
              </a:rPr>
              <a:t> (Cross-platform C++ messaging middleware library with C# and Python bindings)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SMI Agent (running on ~9200 SIG servers/desktops)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SMI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AlertEngine</a:t>
            </a:r>
            <a:r>
              <a:rPr lang="en-US" dirty="0" smtClean="0">
                <a:latin typeface="Arial" charset="0"/>
                <a:ea typeface="ＭＳ Ｐゴシック" charset="0"/>
              </a:rPr>
              <a:t>, SMI Ganglia Adapter, SMI Router, SMI </a:t>
            </a:r>
            <a:r>
              <a:rPr lang="en-US" dirty="0" err="1" smtClean="0">
                <a:latin typeface="Arial" charset="0"/>
                <a:ea typeface="ＭＳ Ｐゴシック" charset="0"/>
              </a:rPr>
              <a:t>JsonAdapter</a:t>
            </a:r>
            <a:r>
              <a:rPr lang="en-US" dirty="0" smtClean="0">
                <a:latin typeface="Arial" charset="0"/>
                <a:ea typeface="ＭＳ Ｐゴシック" charset="0"/>
              </a:rPr>
              <a:t>, etc.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</a:rPr>
              <a:t>Maintainer/user of </a:t>
            </a:r>
            <a:r>
              <a:rPr lang="en-US" dirty="0" smtClean="0">
                <a:latin typeface="Arial" charset="0"/>
                <a:ea typeface="ＭＳ Ｐゴシック" charset="0"/>
                <a:hlinkClick r:id="rId3"/>
              </a:rPr>
              <a:t>Jolt</a:t>
            </a:r>
            <a:r>
              <a:rPr lang="en-US" dirty="0" smtClean="0">
                <a:latin typeface="Arial" charset="0"/>
                <a:ea typeface="ＭＳ Ｐゴシック" charset="0"/>
              </a:rPr>
              <a:t> (STL/boost extensions for SIG), </a:t>
            </a:r>
            <a:r>
              <a:rPr lang="en-US" dirty="0" err="1" smtClean="0">
                <a:latin typeface="Arial" charset="0"/>
                <a:ea typeface="ＭＳ Ｐゴシック" charset="0"/>
                <a:hlinkClick r:id="rId4"/>
              </a:rPr>
              <a:t>UnitTest</a:t>
            </a:r>
            <a:r>
              <a:rPr lang="en-US" dirty="0" smtClean="0">
                <a:latin typeface="Arial" charset="0"/>
                <a:ea typeface="ＭＳ Ｐゴシック" charset="0"/>
              </a:rPr>
              <a:t> libraries in plus toolchains</a:t>
            </a: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Resident </a:t>
            </a:r>
            <a:r>
              <a:rPr lang="en-US" dirty="0" err="1" smtClean="0">
                <a:latin typeface="Arial" charset="0"/>
                <a:ea typeface="ＭＳ Ｐゴシック" charset="0"/>
              </a:rPr>
              <a:t>elasticsearch</a:t>
            </a:r>
            <a:r>
              <a:rPr lang="en-US" dirty="0" smtClean="0">
                <a:latin typeface="Arial" charset="0"/>
                <a:ea typeface="ＭＳ Ｐゴシック" charset="0"/>
              </a:rPr>
              <a:t>/</a:t>
            </a:r>
            <a:r>
              <a:rPr lang="en-US" dirty="0" err="1">
                <a:latin typeface="Arial" charset="0"/>
                <a:ea typeface="ＭＳ Ｐゴシック" charset="0"/>
              </a:rPr>
              <a:t>K</a:t>
            </a:r>
            <a:r>
              <a:rPr lang="en-US" dirty="0" err="1" smtClean="0">
                <a:latin typeface="Arial" charset="0"/>
                <a:ea typeface="ＭＳ Ｐゴシック" charset="0"/>
              </a:rPr>
              <a:t>ibana</a:t>
            </a:r>
            <a:r>
              <a:rPr lang="en-US" dirty="0" smtClean="0">
                <a:latin typeface="Arial" charset="0"/>
                <a:ea typeface="ＭＳ Ｐゴシック" charset="0"/>
              </a:rPr>
              <a:t> power user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integral types involve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Pointers to functions</a:t>
            </a:r>
          </a:p>
          <a:p>
            <a:r>
              <a:rPr lang="en-US" dirty="0" smtClean="0"/>
              <a:t>References to functions</a:t>
            </a:r>
          </a:p>
          <a:p>
            <a:r>
              <a:rPr lang="en-US" dirty="0" smtClean="0"/>
              <a:t>Pointers to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callback logic</a:t>
            </a:r>
          </a:p>
          <a:p>
            <a:r>
              <a:rPr lang="en-US" dirty="0" smtClean="0"/>
              <a:t>Library implementations of higher level function objects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::function</a:t>
            </a:r>
          </a:p>
          <a:p>
            <a:pPr lvl="1"/>
            <a:r>
              <a:rPr lang="en-US" dirty="0" smtClean="0">
                <a:hlinkClick r:id="rId3"/>
              </a:rPr>
              <a:t>inplace_function</a:t>
            </a:r>
            <a:r>
              <a:rPr lang="en-US" dirty="0" smtClean="0"/>
              <a:t> (non-allocating </a:t>
            </a:r>
            <a:r>
              <a:rPr lang="en-US" dirty="0" err="1" smtClean="0"/>
              <a:t>std</a:t>
            </a:r>
            <a:r>
              <a:rPr lang="en-US" dirty="0" smtClean="0"/>
              <a:t>::function)</a:t>
            </a:r>
          </a:p>
          <a:p>
            <a:pPr lvl="1"/>
            <a:r>
              <a:rPr lang="en-US" dirty="0" smtClean="0">
                <a:hlinkClick r:id="rId4"/>
              </a:rPr>
              <a:t>function_view</a:t>
            </a:r>
            <a:r>
              <a:rPr lang="en-US" dirty="0" smtClean="0"/>
              <a:t> (non-owning generic callable)</a:t>
            </a:r>
          </a:p>
          <a:p>
            <a:pPr lvl="1"/>
            <a:r>
              <a:rPr lang="en-US" dirty="0" smtClean="0"/>
              <a:t>Boost.Signals2 (Callback management library)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Type traits for function types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is_function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is_member_function_pointer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488" y="1212563"/>
            <a:ext cx="84124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decltype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void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char)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decltype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void (&amp;)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char)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decltype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void (*)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char)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my_struct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my_member_function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decltype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my_struct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my_member_function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won't compile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</a:t>
            </a:r>
            <a:endParaRPr lang="en-US" dirty="0" smtClean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decltype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my_struct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my_member_function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my_struct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::*) (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char)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186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186"/>
          </a:xfrm>
        </p:spPr>
        <p:txBody>
          <a:bodyPr/>
          <a:lstStyle/>
          <a:p>
            <a:r>
              <a:rPr lang="en-US" dirty="0" smtClean="0"/>
              <a:t>But wait, there’s more!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083671"/>
            <a:ext cx="8375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endParaRPr lang="en-US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decltype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void (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, char) </a:t>
            </a:r>
            <a:r>
              <a:rPr lang="en-US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noexcept</a:t>
            </a:r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Yes, </a:t>
            </a:r>
            <a:r>
              <a:rPr lang="en-US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variadic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functions have their own type too!</a:t>
            </a:r>
            <a:endParaRPr lang="en-US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decltype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char*, ...)</a:t>
            </a:r>
            <a:endParaRPr lang="en-US" dirty="0"/>
          </a:p>
          <a:p>
            <a:endParaRPr lang="en-US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my_struct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my_member_function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, ...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decltype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my_struct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my_member_function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void (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my_struct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::*)(</a:t>
            </a:r>
            <a:r>
              <a:rPr lang="en-US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, ...)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volatile &amp;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noexcept</a:t>
            </a:r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7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Function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704"/>
            <a:ext cx="8229600" cy="4525963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 different qualifiers</a:t>
            </a:r>
          </a:p>
          <a:p>
            <a:pPr lvl="1"/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en-US" dirty="0"/>
          </a:p>
          <a:p>
            <a:pPr lvl="1"/>
            <a:r>
              <a:rPr lang="en-US" dirty="0" err="1" smtClean="0"/>
              <a:t>lvalue</a:t>
            </a:r>
            <a:r>
              <a:rPr lang="en-US" dirty="0" smtClean="0"/>
              <a:t> reference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value</a:t>
            </a:r>
            <a:r>
              <a:rPr lang="en-US" dirty="0" smtClean="0"/>
              <a:t> reference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endParaRPr lang="en-US" dirty="0"/>
          </a:p>
          <a:p>
            <a:r>
              <a:rPr lang="en-US" dirty="0" smtClean="0"/>
              <a:t>Can’t be both </a:t>
            </a:r>
            <a:r>
              <a:rPr lang="en-US" dirty="0" err="1" smtClean="0"/>
              <a:t>lvalue</a:t>
            </a:r>
            <a:r>
              <a:rPr lang="en-US" dirty="0" smtClean="0"/>
              <a:t> and </a:t>
            </a:r>
            <a:r>
              <a:rPr lang="en-US" dirty="0" err="1" smtClean="0"/>
              <a:t>rvalue</a:t>
            </a:r>
            <a:r>
              <a:rPr lang="en-US" dirty="0" smtClean="0"/>
              <a:t> reference-qualified</a:t>
            </a:r>
          </a:p>
          <a:p>
            <a:r>
              <a:rPr lang="en-US" dirty="0" smtClean="0"/>
              <a:t>24 </a:t>
            </a:r>
            <a:r>
              <a:rPr lang="en-US" dirty="0"/>
              <a:t>(2^3 * </a:t>
            </a:r>
            <a:r>
              <a:rPr lang="en-US" dirty="0" smtClean="0"/>
              <a:t>3) different types for the same </a:t>
            </a:r>
            <a:r>
              <a:rPr lang="en-US" dirty="0" err="1" smtClean="0"/>
              <a:t>ReturnType</a:t>
            </a:r>
            <a:r>
              <a:rPr lang="en-US" dirty="0" smtClean="0"/>
              <a:t>/Parameters combo!</a:t>
            </a:r>
          </a:p>
          <a:p>
            <a:r>
              <a:rPr lang="en-US" dirty="0" smtClean="0"/>
              <a:t>Can’t be deduced*, must brute force specialize to cover all cases</a:t>
            </a:r>
          </a:p>
          <a:p>
            <a:r>
              <a:rPr lang="en-US" dirty="0" err="1" smtClean="0"/>
              <a:t>cppreference’s</a:t>
            </a:r>
            <a:r>
              <a:rPr lang="en-US" dirty="0" smtClean="0"/>
              <a:t> “possible implementation” of </a:t>
            </a:r>
            <a:r>
              <a:rPr lang="en-US" dirty="0" err="1" smtClean="0">
                <a:hlinkClick r:id="rId3"/>
              </a:rPr>
              <a:t>std</a:t>
            </a:r>
            <a:r>
              <a:rPr lang="en-US" dirty="0" smtClean="0">
                <a:hlinkClick r:id="rId3"/>
              </a:rPr>
              <a:t>::is_function </a:t>
            </a:r>
            <a:r>
              <a:rPr lang="en-US" dirty="0" smtClean="0"/>
              <a:t>has 48 specializations!</a:t>
            </a:r>
          </a:p>
          <a:p>
            <a:pPr lvl="1"/>
            <a:r>
              <a:rPr lang="en-US" dirty="0" smtClean="0"/>
              <a:t>Need two for each combination of qualifiers, </a:t>
            </a:r>
            <a:r>
              <a:rPr lang="en-US" dirty="0" err="1" smtClean="0"/>
              <a:t>variadic</a:t>
            </a:r>
            <a:r>
              <a:rPr lang="en-US" dirty="0" smtClean="0"/>
              <a:t> and non-</a:t>
            </a:r>
            <a:r>
              <a:rPr lang="en-US" dirty="0" err="1" smtClean="0"/>
              <a:t>variadic</a:t>
            </a:r>
            <a:endParaRPr lang="en-US" dirty="0" smtClean="0"/>
          </a:p>
          <a:p>
            <a:r>
              <a:rPr lang="en-US" dirty="0" smtClean="0"/>
              <a:t>Likely to cause developers to </a:t>
            </a:r>
            <a:r>
              <a:rPr lang="en-US" dirty="0" smtClean="0">
                <a:hlinkClick r:id="rId4"/>
              </a:rPr>
              <a:t>reach for the preprocessor</a:t>
            </a:r>
            <a:r>
              <a:rPr lang="en-US" dirty="0" smtClean="0"/>
              <a:t> to simplify their 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050"/>
          </a:xfrm>
        </p:spPr>
        <p:txBody>
          <a:bodyPr/>
          <a:lstStyle/>
          <a:p>
            <a:r>
              <a:rPr lang="en-US" dirty="0" smtClean="0"/>
              <a:t>Deducing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759"/>
            <a:ext cx="8229600" cy="328269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r>
              <a:rPr lang="en-US" dirty="0" smtClean="0"/>
              <a:t> added to language in C++11, added to type system in C++17</a:t>
            </a:r>
          </a:p>
          <a:p>
            <a:r>
              <a:rPr lang="en-US" dirty="0" smtClean="0"/>
              <a:t>Some compilers can deduce </a:t>
            </a:r>
            <a:r>
              <a:rPr lang="en-US" dirty="0" err="1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r>
              <a:rPr lang="en-US" dirty="0" smtClean="0"/>
              <a:t> using a bool non-type template parameter</a:t>
            </a:r>
          </a:p>
          <a:p>
            <a:r>
              <a:rPr lang="en-US" dirty="0" smtClean="0"/>
              <a:t>According to </a:t>
            </a:r>
            <a:r>
              <a:rPr lang="en-US" dirty="0" smtClean="0">
                <a:hlinkClick r:id="rId3"/>
              </a:rPr>
              <a:t>the standard</a:t>
            </a:r>
            <a:r>
              <a:rPr lang="en-US" dirty="0" smtClean="0"/>
              <a:t>, </a:t>
            </a:r>
            <a:r>
              <a:rPr lang="en-US" i="1" dirty="0" smtClean="0"/>
              <a:t>exception-specification </a:t>
            </a:r>
            <a:r>
              <a:rPr lang="en-US" dirty="0" smtClean="0"/>
              <a:t>is not a type from which a template argument can be deduced</a:t>
            </a:r>
          </a:p>
          <a:p>
            <a:pPr lvl="1"/>
            <a:r>
              <a:rPr lang="en-US" dirty="0" smtClean="0"/>
              <a:t>Good amount of support to get added to language</a:t>
            </a:r>
          </a:p>
          <a:p>
            <a:pPr lvl="1"/>
            <a:r>
              <a:rPr lang="en-US" dirty="0" smtClean="0"/>
              <a:t>Implemented in the following compilers (Tested on </a:t>
            </a:r>
            <a:r>
              <a:rPr lang="en-US" dirty="0" smtClean="0">
                <a:hlinkClick r:id="rId4"/>
              </a:rPr>
              <a:t>compiler explorer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GCC 7.1+</a:t>
            </a:r>
          </a:p>
          <a:p>
            <a:pPr lvl="2"/>
            <a:r>
              <a:rPr lang="en-US" dirty="0" smtClean="0"/>
              <a:t>Clang 5+</a:t>
            </a:r>
          </a:p>
          <a:p>
            <a:pPr lvl="1"/>
            <a:r>
              <a:rPr lang="en-US" dirty="0" smtClean="0"/>
              <a:t>Not supported in MSVC (Even latest 16.0 Visual Studio 2019)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72677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This function takes pointers to both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noexcept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and non-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noexcept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functions</a:t>
            </a:r>
            <a:endParaRPr lang="en-US" dirty="0" smtClean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IsNoExcept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my_function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*_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)(</a:t>
            </a:r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noexcept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IsNoExcept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endParaRPr lang="en-US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also possible for member functions</a:t>
            </a:r>
            <a:endParaRPr lang="en-US" dirty="0"/>
          </a:p>
          <a:p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194"/>
          </a:xfrm>
        </p:spPr>
        <p:txBody>
          <a:bodyPr/>
          <a:lstStyle/>
          <a:p>
            <a:r>
              <a:rPr lang="en-US" dirty="0" smtClean="0"/>
              <a:t>The dream? Maybe for library implementers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0373"/>
            <a:ext cx="8138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IsConst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IsVolatile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IsLvalueRef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isRvalueRef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IsNoExcept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my_function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_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object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::*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_handler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IsConst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 	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IsVolatile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IsLvalueRef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&amp;&amp;(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IsRvalueRef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noexcept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IsNoExcept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02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-110-PowerPoint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TECH-110-PowerPointTemplate2</Template>
  <TotalTime>4826</TotalTime>
  <Words>871</Words>
  <Application>Microsoft Office PowerPoint</Application>
  <PresentationFormat>On-screen Show (4:3)</PresentationFormat>
  <Paragraphs>187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TECH-110-PowerPointTemplate2</vt:lpstr>
      <vt:lpstr>PowerPoint Presentation</vt:lpstr>
      <vt:lpstr>About Me</vt:lpstr>
      <vt:lpstr>What integral types involve functions?</vt:lpstr>
      <vt:lpstr>Why use function types?</vt:lpstr>
      <vt:lpstr>Examples</vt:lpstr>
      <vt:lpstr>But wait, there’s more!</vt:lpstr>
      <vt:lpstr>Function qualifiers</vt:lpstr>
      <vt:lpstr>Deducing noexcept</vt:lpstr>
      <vt:lpstr>The dream? Maybe for library implementers</vt:lpstr>
      <vt:lpstr>PowerPoint Presentation</vt:lpstr>
      <vt:lpstr>Decomposing member function pointer types</vt:lpstr>
      <vt:lpstr>Decomposing member function pointer types</vt:lpstr>
      <vt:lpstr>Lambda closure decays to function pointer</vt:lpstr>
      <vt:lpstr>PowerPoint Presentation</vt:lpstr>
      <vt:lpstr>Future additions</vt:lpstr>
    </vt:vector>
  </TitlesOfParts>
  <Company>Susquehanna International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Thompson, Tony</dc:creator>
  <cp:lastModifiedBy>Thompson, Tony</cp:lastModifiedBy>
  <cp:revision>83</cp:revision>
  <dcterms:created xsi:type="dcterms:W3CDTF">2018-11-15T15:07:05Z</dcterms:created>
  <dcterms:modified xsi:type="dcterms:W3CDTF">2019-04-18T17:39:22Z</dcterms:modified>
</cp:coreProperties>
</file>