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3" r:id="rId3"/>
    <p:sldId id="305" r:id="rId4"/>
    <p:sldId id="324" r:id="rId5"/>
    <p:sldId id="326" r:id="rId6"/>
    <p:sldId id="325" r:id="rId7"/>
    <p:sldId id="327" r:id="rId8"/>
    <p:sldId id="330" r:id="rId9"/>
    <p:sldId id="329" r:id="rId10"/>
    <p:sldId id="331" r:id="rId11"/>
    <p:sldId id="332" r:id="rId12"/>
    <p:sldId id="334" r:id="rId13"/>
    <p:sldId id="328" r:id="rId14"/>
    <p:sldId id="333" r:id="rId15"/>
    <p:sldId id="29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0">
          <p15:clr>
            <a:srgbClr val="A4A3A4"/>
          </p15:clr>
        </p15:guide>
        <p15:guide id="2" pos="27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942"/>
    <a:srgbClr val="7BC143"/>
    <a:srgbClr val="37353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0119" autoAdjust="0"/>
  </p:normalViewPr>
  <p:slideViewPr>
    <p:cSldViewPr snapToGrid="0" snapToObjects="1" showGuides="1">
      <p:cViewPr varScale="1">
        <p:scale>
          <a:sx n="90" d="100"/>
          <a:sy n="90" d="100"/>
        </p:scale>
        <p:origin x="984" y="84"/>
      </p:cViewPr>
      <p:guideLst>
        <p:guide orient="horz" pos="1000"/>
        <p:guide pos="279"/>
      </p:guideLst>
    </p:cSldViewPr>
  </p:slideViewPr>
  <p:notesTextViewPr>
    <p:cViewPr>
      <p:scale>
        <a:sx n="100" d="100"/>
        <a:sy n="100" d="100"/>
      </p:scale>
      <p:origin x="0" y="0"/>
    </p:cViewPr>
  </p:notesTextViewPr>
  <p:notesViewPr>
    <p:cSldViewPr snapToGrid="0" snapToObjects="1">
      <p:cViewPr varScale="1">
        <p:scale>
          <a:sx n="69" d="100"/>
          <a:sy n="69" d="100"/>
        </p:scale>
        <p:origin x="277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A0F82F-D36D-49AA-A88C-F30F97697700}" type="datetimeFigureOut">
              <a:rPr lang="en-US" smtClean="0"/>
              <a:t>9/4/2019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DB260E-AEB8-439F-AEF5-E71ECDF830A7}" type="slidenum">
              <a:rPr lang="en-US" smtClean="0"/>
              <a:t>‹#›</a:t>
            </a:fld>
            <a:endParaRPr lang="en-US"/>
          </a:p>
        </p:txBody>
      </p:sp>
    </p:spTree>
    <p:extLst>
      <p:ext uri="{BB962C8B-B14F-4D97-AF65-F5344CB8AC3E}">
        <p14:creationId xmlns:p14="http://schemas.microsoft.com/office/powerpoint/2010/main" val="1140157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of you write code that</a:t>
            </a:r>
            <a:r>
              <a:rPr lang="en-US" baseline="0" dirty="0" smtClean="0"/>
              <a:t> other people read?  How many of you read code other people have written?</a:t>
            </a:r>
            <a:endParaRPr lang="en-US" dirty="0"/>
          </a:p>
        </p:txBody>
      </p:sp>
      <p:sp>
        <p:nvSpPr>
          <p:cNvPr id="4" name="Slide Number Placeholder 3"/>
          <p:cNvSpPr>
            <a:spLocks noGrp="1"/>
          </p:cNvSpPr>
          <p:nvPr>
            <p:ph type="sldNum" sz="quarter" idx="10"/>
          </p:nvPr>
        </p:nvSpPr>
        <p:spPr/>
        <p:txBody>
          <a:bodyPr/>
          <a:lstStyle/>
          <a:p>
            <a:fld id="{AFDB260E-AEB8-439F-AEF5-E71ECDF830A7}" type="slidenum">
              <a:rPr lang="en-US" smtClean="0"/>
              <a:t>1</a:t>
            </a:fld>
            <a:endParaRPr lang="en-US"/>
          </a:p>
        </p:txBody>
      </p:sp>
    </p:spTree>
    <p:extLst>
      <p:ext uri="{BB962C8B-B14F-4D97-AF65-F5344CB8AC3E}">
        <p14:creationId xmlns:p14="http://schemas.microsoft.com/office/powerpoint/2010/main" val="1950656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DB260E-AEB8-439F-AEF5-E71ECDF830A7}" type="slidenum">
              <a:rPr lang="en-US" smtClean="0"/>
              <a:t>13</a:t>
            </a:fld>
            <a:endParaRPr lang="en-US"/>
          </a:p>
        </p:txBody>
      </p:sp>
    </p:spTree>
    <p:extLst>
      <p:ext uri="{BB962C8B-B14F-4D97-AF65-F5344CB8AC3E}">
        <p14:creationId xmlns:p14="http://schemas.microsoft.com/office/powerpoint/2010/main" val="3171140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C++20,</a:t>
            </a:r>
            <a:r>
              <a:rPr lang="en-US" baseline="0" dirty="0" smtClean="0"/>
              <a:t> we can get our example to work with a single change: changing the NTTP of our pair to be a </a:t>
            </a:r>
            <a:r>
              <a:rPr lang="en-US" baseline="0" dirty="0" err="1" smtClean="0"/>
              <a:t>basic_fixed_string</a:t>
            </a:r>
            <a:r>
              <a:rPr lang="en-US" baseline="0" dirty="0" smtClean="0"/>
              <a:t> </a:t>
            </a:r>
            <a:r>
              <a:rPr lang="en-US" baseline="0" dirty="0" smtClean="0"/>
              <a:t>instead of a char </a:t>
            </a:r>
            <a:r>
              <a:rPr lang="en-US" baseline="0" dirty="0" err="1" smtClean="0"/>
              <a:t>const</a:t>
            </a:r>
            <a:r>
              <a:rPr lang="en-US" baseline="0" dirty="0" smtClean="0"/>
              <a:t> </a:t>
            </a:r>
            <a:r>
              <a:rPr lang="en-US" baseline="0" dirty="0" smtClean="0"/>
              <a:t>*.    </a:t>
            </a:r>
            <a:r>
              <a:rPr lang="en-US" baseline="0" dirty="0" err="1" smtClean="0"/>
              <a:t>Basic_fixed_string</a:t>
            </a:r>
            <a:r>
              <a:rPr lang="en-US" baseline="0" dirty="0" smtClean="0"/>
              <a:t> is a proposed addition to the library for dealing with compile-time strings.  It can be used here to smuggle the contraband string literals into a non-type template parameter.</a:t>
            </a:r>
            <a:endParaRPr lang="en-US" dirty="0"/>
          </a:p>
        </p:txBody>
      </p:sp>
      <p:sp>
        <p:nvSpPr>
          <p:cNvPr id="4" name="Slide Number Placeholder 3"/>
          <p:cNvSpPr>
            <a:spLocks noGrp="1"/>
          </p:cNvSpPr>
          <p:nvPr>
            <p:ph type="sldNum" sz="quarter" idx="10"/>
          </p:nvPr>
        </p:nvSpPr>
        <p:spPr/>
        <p:txBody>
          <a:bodyPr/>
          <a:lstStyle/>
          <a:p>
            <a:fld id="{AFDB260E-AEB8-439F-AEF5-E71ECDF830A7}" type="slidenum">
              <a:rPr lang="en-US" smtClean="0"/>
              <a:t>14</a:t>
            </a:fld>
            <a:endParaRPr lang="en-US"/>
          </a:p>
        </p:txBody>
      </p:sp>
    </p:spTree>
    <p:extLst>
      <p:ext uri="{BB962C8B-B14F-4D97-AF65-F5344CB8AC3E}">
        <p14:creationId xmlns:p14="http://schemas.microsoft.com/office/powerpoint/2010/main" val="3967869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order to describe non-type template parameters, I of course have to describe type template parameters.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These </a:t>
            </a:r>
            <a:r>
              <a:rPr lang="en-US" dirty="0" smtClean="0"/>
              <a:t>are the template parameters we usually think of when using templates in C++.  These allow us to define</a:t>
            </a:r>
            <a:r>
              <a:rPr lang="en-US" baseline="0" dirty="0" smtClean="0"/>
              <a:t> a function template or class template that can be reused with different types.  There is no limitation on T itself, but if function instantiated for T is not well-defined you will get compile errors (such as if T does not have an operator+ defined).   It is one of the more powerful features of C++ despite this trivial example.</a:t>
            </a:r>
            <a:endParaRPr lang="en-US" dirty="0"/>
          </a:p>
        </p:txBody>
      </p:sp>
      <p:sp>
        <p:nvSpPr>
          <p:cNvPr id="4" name="Slide Number Placeholder 3"/>
          <p:cNvSpPr>
            <a:spLocks noGrp="1"/>
          </p:cNvSpPr>
          <p:nvPr>
            <p:ph type="sldNum" sz="quarter" idx="10"/>
          </p:nvPr>
        </p:nvSpPr>
        <p:spPr/>
        <p:txBody>
          <a:bodyPr/>
          <a:lstStyle/>
          <a:p>
            <a:fld id="{AFDB260E-AEB8-439F-AEF5-E71ECDF830A7}" type="slidenum">
              <a:rPr lang="en-US" smtClean="0"/>
              <a:t>3</a:t>
            </a:fld>
            <a:endParaRPr lang="en-US"/>
          </a:p>
        </p:txBody>
      </p:sp>
    </p:spTree>
    <p:extLst>
      <p:ext uri="{BB962C8B-B14F-4D97-AF65-F5344CB8AC3E}">
        <p14:creationId xmlns:p14="http://schemas.microsoft.com/office/powerpoint/2010/main" val="3073222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Here we have a function with a static variable that is incremented each time the function is called.  Each instantiation</a:t>
            </a:r>
            <a:r>
              <a:rPr lang="en-US" baseline="0" dirty="0" smtClean="0"/>
              <a:t> of add() has it’s own counter, and as you can see, the second time the ‘</a:t>
            </a:r>
            <a:r>
              <a:rPr lang="en-US" baseline="0" dirty="0" err="1" smtClean="0"/>
              <a:t>int</a:t>
            </a:r>
            <a:r>
              <a:rPr lang="en-US" baseline="0" dirty="0" smtClean="0"/>
              <a:t>’ version is called, we see the counter increase.  The compiler is able to see that these calls to add use the same template instantiation of add because it knows how to compare if two types are the same, and calls the instantiation accordingly.  This idea will be important for later.</a:t>
            </a:r>
            <a:endParaRPr lang="en-US" dirty="0"/>
          </a:p>
        </p:txBody>
      </p:sp>
      <p:sp>
        <p:nvSpPr>
          <p:cNvPr id="4" name="Slide Number Placeholder 3"/>
          <p:cNvSpPr>
            <a:spLocks noGrp="1"/>
          </p:cNvSpPr>
          <p:nvPr>
            <p:ph type="sldNum" sz="quarter" idx="10"/>
          </p:nvPr>
        </p:nvSpPr>
        <p:spPr/>
        <p:txBody>
          <a:bodyPr/>
          <a:lstStyle/>
          <a:p>
            <a:fld id="{AFDB260E-AEB8-439F-AEF5-E71ECDF830A7}" type="slidenum">
              <a:rPr lang="en-US" smtClean="0"/>
              <a:t>4</a:t>
            </a:fld>
            <a:endParaRPr lang="en-US"/>
          </a:p>
        </p:txBody>
      </p:sp>
    </p:spTree>
    <p:extLst>
      <p:ext uri="{BB962C8B-B14F-4D97-AF65-F5344CB8AC3E}">
        <p14:creationId xmlns:p14="http://schemas.microsoft.com/office/powerpoint/2010/main" val="3423605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 to non-type template parameters, here</a:t>
            </a:r>
            <a:r>
              <a:rPr lang="en-US" baseline="0" dirty="0" smtClean="0"/>
              <a:t> we have a function that converts a string literal into a </a:t>
            </a:r>
            <a:r>
              <a:rPr lang="en-US" baseline="0" dirty="0" err="1" smtClean="0"/>
              <a:t>std</a:t>
            </a:r>
            <a:r>
              <a:rPr lang="en-US" baseline="0" dirty="0" smtClean="0"/>
              <a:t>::string more efficiently than </a:t>
            </a:r>
            <a:r>
              <a:rPr lang="en-US" baseline="0" dirty="0" err="1" smtClean="0"/>
              <a:t>std</a:t>
            </a:r>
            <a:r>
              <a:rPr lang="en-US" baseline="0" dirty="0" smtClean="0"/>
              <a:t>::string’s constructors (since it doesn’t need a </a:t>
            </a:r>
            <a:r>
              <a:rPr lang="en-US" baseline="0" dirty="0" err="1" smtClean="0"/>
              <a:t>strlen</a:t>
            </a:r>
            <a:r>
              <a:rPr lang="en-US" baseline="0" dirty="0" smtClean="0"/>
              <a:t> call).  A different function is instantiated for each value of N the function is used with, and similar to the last slide we can see this when using a static function variable.  Still note that as in the case for types, we only get a different instantiation for values of N and not actual values passed in to the function.</a:t>
            </a:r>
          </a:p>
          <a:p>
            <a:endParaRPr lang="en-US" baseline="0" dirty="0" smtClean="0"/>
          </a:p>
          <a:p>
            <a:r>
              <a:rPr lang="en-US" baseline="0" dirty="0" smtClean="0"/>
              <a:t>You may ask, why does </a:t>
            </a:r>
            <a:r>
              <a:rPr lang="en-US" baseline="0" dirty="0" err="1" smtClean="0"/>
              <a:t>std</a:t>
            </a:r>
            <a:r>
              <a:rPr lang="en-US" baseline="0" dirty="0" smtClean="0"/>
              <a:t>::string not have a constructor like this?  Likely because you may not want the entire array to be copied to the string (after all this constructor would apply to all char arrays, not just string literals), and it was safer (from a usability perspective, not security...) to let it look for a null terminator in this case</a:t>
            </a:r>
            <a:r>
              <a:rPr lang="en-US" baseline="0" dirty="0" smtClean="0"/>
              <a:t>.  It also assumes that the last character isn’t wanted (it is a null terminator for string literals).</a:t>
            </a:r>
            <a:endParaRPr lang="en-US" dirty="0"/>
          </a:p>
        </p:txBody>
      </p:sp>
      <p:sp>
        <p:nvSpPr>
          <p:cNvPr id="4" name="Slide Number Placeholder 3"/>
          <p:cNvSpPr>
            <a:spLocks noGrp="1"/>
          </p:cNvSpPr>
          <p:nvPr>
            <p:ph type="sldNum" sz="quarter" idx="10"/>
          </p:nvPr>
        </p:nvSpPr>
        <p:spPr/>
        <p:txBody>
          <a:bodyPr/>
          <a:lstStyle/>
          <a:p>
            <a:fld id="{AFDB260E-AEB8-439F-AEF5-E71ECDF830A7}" type="slidenum">
              <a:rPr lang="en-US" smtClean="0"/>
              <a:t>5</a:t>
            </a:fld>
            <a:endParaRPr lang="en-US"/>
          </a:p>
        </p:txBody>
      </p:sp>
    </p:spTree>
    <p:extLst>
      <p:ext uri="{BB962C8B-B14F-4D97-AF65-F5344CB8AC3E}">
        <p14:creationId xmlns:p14="http://schemas.microsoft.com/office/powerpoint/2010/main" val="1164767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non-type template parameters in code</a:t>
            </a:r>
            <a:endParaRPr lang="en-US" dirty="0"/>
          </a:p>
        </p:txBody>
      </p:sp>
      <p:sp>
        <p:nvSpPr>
          <p:cNvPr id="4" name="Slide Number Placeholder 3"/>
          <p:cNvSpPr>
            <a:spLocks noGrp="1"/>
          </p:cNvSpPr>
          <p:nvPr>
            <p:ph type="sldNum" sz="quarter" idx="10"/>
          </p:nvPr>
        </p:nvSpPr>
        <p:spPr/>
        <p:txBody>
          <a:bodyPr/>
          <a:lstStyle/>
          <a:p>
            <a:fld id="{AFDB260E-AEB8-439F-AEF5-E71ECDF830A7}" type="slidenum">
              <a:rPr lang="en-US" smtClean="0"/>
              <a:t>6</a:t>
            </a:fld>
            <a:endParaRPr lang="en-US"/>
          </a:p>
        </p:txBody>
      </p:sp>
    </p:spTree>
    <p:extLst>
      <p:ext uri="{BB962C8B-B14F-4D97-AF65-F5344CB8AC3E}">
        <p14:creationId xmlns:p14="http://schemas.microsoft.com/office/powerpoint/2010/main" val="3441936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Here we</a:t>
            </a:r>
            <a:r>
              <a:rPr lang="en-US" baseline="0" dirty="0" smtClean="0"/>
              <a:t> have a toy implementation of a char literal to type map that allows us to look up types using a string literal at compile time.</a:t>
            </a:r>
          </a:p>
          <a:p>
            <a:pPr marL="171450" indent="-171450">
              <a:buFontTx/>
              <a:buChar char="-"/>
            </a:pPr>
            <a:r>
              <a:rPr lang="en-US" baseline="0" dirty="0" smtClean="0"/>
              <a:t>We supply pair types with the string literal and type as template parameters</a:t>
            </a:r>
          </a:p>
          <a:p>
            <a:pPr marL="171450" indent="-171450">
              <a:buFontTx/>
              <a:buChar char="-"/>
            </a:pPr>
            <a:r>
              <a:rPr lang="en-US" baseline="0" dirty="0" smtClean="0"/>
              <a:t>We then attempt to search for the relevant type using a </a:t>
            </a:r>
            <a:r>
              <a:rPr lang="en-US" baseline="0" dirty="0" err="1" smtClean="0"/>
              <a:t>find_t</a:t>
            </a:r>
            <a:r>
              <a:rPr lang="en-US" baseline="0" dirty="0" smtClean="0"/>
              <a:t> </a:t>
            </a:r>
            <a:r>
              <a:rPr lang="en-US" baseline="0" dirty="0" err="1" smtClean="0"/>
              <a:t>metafunction</a:t>
            </a:r>
            <a:r>
              <a:rPr lang="en-US" baseline="0" dirty="0" smtClean="0"/>
              <a:t> (you can imagine a </a:t>
            </a:r>
            <a:r>
              <a:rPr lang="en-US" baseline="0" dirty="0" err="1" smtClean="0"/>
              <a:t>constexpr</a:t>
            </a:r>
            <a:r>
              <a:rPr lang="en-US" baseline="0" dirty="0" smtClean="0"/>
              <a:t> function constructing </a:t>
            </a:r>
            <a:r>
              <a:rPr lang="en-US" baseline="0" dirty="0" err="1" smtClean="0"/>
              <a:t>string_views</a:t>
            </a:r>
            <a:r>
              <a:rPr lang="en-US" baseline="0" dirty="0" smtClean="0"/>
              <a:t> to do the comparison, think a more complicated version of </a:t>
            </a:r>
            <a:r>
              <a:rPr lang="en-US" baseline="0" dirty="0" err="1" smtClean="0"/>
              <a:t>std</a:t>
            </a:r>
            <a:r>
              <a:rPr lang="en-US" baseline="0" dirty="0" smtClean="0"/>
              <a:t>::get’s return type deduction)</a:t>
            </a:r>
          </a:p>
        </p:txBody>
      </p:sp>
      <p:sp>
        <p:nvSpPr>
          <p:cNvPr id="4" name="Slide Number Placeholder 3"/>
          <p:cNvSpPr>
            <a:spLocks noGrp="1"/>
          </p:cNvSpPr>
          <p:nvPr>
            <p:ph type="sldNum" sz="quarter" idx="10"/>
          </p:nvPr>
        </p:nvSpPr>
        <p:spPr/>
        <p:txBody>
          <a:bodyPr/>
          <a:lstStyle/>
          <a:p>
            <a:fld id="{AFDB260E-AEB8-439F-AEF5-E71ECDF830A7}" type="slidenum">
              <a:rPr lang="en-US" smtClean="0"/>
              <a:t>8</a:t>
            </a:fld>
            <a:endParaRPr lang="en-US"/>
          </a:p>
        </p:txBody>
      </p:sp>
    </p:spTree>
    <p:extLst>
      <p:ext uri="{BB962C8B-B14F-4D97-AF65-F5344CB8AC3E}">
        <p14:creationId xmlns:p14="http://schemas.microsoft.com/office/powerpoint/2010/main" val="1114991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Remember from a</a:t>
            </a:r>
            <a:r>
              <a:rPr lang="en-US" baseline="0" dirty="0" smtClean="0"/>
              <a:t> previous slides that different values lead to different template instantiations</a:t>
            </a:r>
          </a:p>
          <a:p>
            <a:pPr marL="171450" indent="-171450">
              <a:buFontTx/>
              <a:buChar char="-"/>
            </a:pPr>
            <a:r>
              <a:rPr lang="en-US" baseline="0" dirty="0" smtClean="0"/>
              <a:t>So this boils down to whether these string literals have different memory addresses, and the answer is.... Maybe!</a:t>
            </a:r>
          </a:p>
          <a:p>
            <a:pPr marL="0" indent="0">
              <a:buFontTx/>
              <a:buNone/>
            </a:pPr>
            <a:endParaRPr lang="en-US" baseline="0" dirty="0" smtClean="0"/>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AFDB260E-AEB8-439F-AEF5-E71ECDF830A7}" type="slidenum">
              <a:rPr lang="en-US" smtClean="0"/>
              <a:t>9</a:t>
            </a:fld>
            <a:endParaRPr lang="en-US"/>
          </a:p>
        </p:txBody>
      </p:sp>
    </p:spTree>
    <p:extLst>
      <p:ext uri="{BB962C8B-B14F-4D97-AF65-F5344CB8AC3E}">
        <p14:creationId xmlns:p14="http://schemas.microsoft.com/office/powerpoint/2010/main" val="1007261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Note that char </a:t>
            </a:r>
            <a:r>
              <a:rPr lang="en-US" dirty="0" err="1" smtClean="0"/>
              <a:t>const</a:t>
            </a:r>
            <a:r>
              <a:rPr lang="en-US" dirty="0" smtClean="0"/>
              <a:t> * is an allowed non-type template parameter according to</a:t>
            </a:r>
            <a:r>
              <a:rPr lang="en-US" baseline="0" dirty="0" smtClean="0"/>
              <a:t> a previous slide</a:t>
            </a:r>
            <a:r>
              <a:rPr lang="en-US" dirty="0" smtClean="0"/>
              <a:t>, but string literals aren’t allowed.  So we can do the following.</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means that the map example in the previous slide would work if you had a separate variable with external linkage for each string you wanted to </a:t>
            </a:r>
            <a:r>
              <a:rPr lang="en-US" baseline="0" dirty="0" smtClean="0"/>
              <a:t>use (less than ideal).</a:t>
            </a:r>
            <a:endParaRPr lang="en-US" dirty="0" smtClean="0"/>
          </a:p>
          <a:p>
            <a:endParaRPr lang="en-US" dirty="0"/>
          </a:p>
        </p:txBody>
      </p:sp>
      <p:sp>
        <p:nvSpPr>
          <p:cNvPr id="4" name="Slide Number Placeholder 3"/>
          <p:cNvSpPr>
            <a:spLocks noGrp="1"/>
          </p:cNvSpPr>
          <p:nvPr>
            <p:ph type="sldNum" sz="quarter" idx="10"/>
          </p:nvPr>
        </p:nvSpPr>
        <p:spPr/>
        <p:txBody>
          <a:bodyPr/>
          <a:lstStyle/>
          <a:p>
            <a:fld id="{AFDB260E-AEB8-439F-AEF5-E71ECDF830A7}" type="slidenum">
              <a:rPr lang="en-US" smtClean="0"/>
              <a:t>11</a:t>
            </a:fld>
            <a:endParaRPr lang="en-US"/>
          </a:p>
        </p:txBody>
      </p:sp>
    </p:spTree>
    <p:extLst>
      <p:ext uri="{BB962C8B-B14F-4D97-AF65-F5344CB8AC3E}">
        <p14:creationId xmlns:p14="http://schemas.microsoft.com/office/powerpoint/2010/main" val="4089854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a:t>
            </a:r>
            <a:r>
              <a:rPr lang="en-US" baseline="0" dirty="0" smtClean="0"/>
              <a:t> you do when templates don’t suit your needs: you go to the preprocessor!  We have to reach for the preprocessor less and less nowadays, but sometimes it is still the only tool for the job.</a:t>
            </a:r>
            <a:endParaRPr lang="en-US" dirty="0" smtClean="0"/>
          </a:p>
          <a:p>
            <a:r>
              <a:rPr lang="en-US" dirty="0" smtClean="0"/>
              <a:t>This</a:t>
            </a:r>
            <a:r>
              <a:rPr lang="en-US" baseline="0" dirty="0" smtClean="0"/>
              <a:t> example is from </a:t>
            </a:r>
            <a:r>
              <a:rPr lang="en-US" dirty="0" smtClean="0"/>
              <a:t>PEGTL,</a:t>
            </a:r>
            <a:r>
              <a:rPr lang="en-US" baseline="0" dirty="0" smtClean="0"/>
              <a:t> a library for building a parser (a la boost::spirit), and it heavily uses non-type template parameters when defining a parser.</a:t>
            </a:r>
          </a:p>
          <a:p>
            <a:r>
              <a:rPr lang="en-US" baseline="0" dirty="0" smtClean="0"/>
              <a:t>This macro takes the literal and rips it apart into a sequence of chars and then the library operates on that.</a:t>
            </a:r>
            <a:endParaRPr lang="en-US" dirty="0"/>
          </a:p>
        </p:txBody>
      </p:sp>
      <p:sp>
        <p:nvSpPr>
          <p:cNvPr id="4" name="Slide Number Placeholder 3"/>
          <p:cNvSpPr>
            <a:spLocks noGrp="1"/>
          </p:cNvSpPr>
          <p:nvPr>
            <p:ph type="sldNum" sz="quarter" idx="10"/>
          </p:nvPr>
        </p:nvSpPr>
        <p:spPr/>
        <p:txBody>
          <a:bodyPr/>
          <a:lstStyle/>
          <a:p>
            <a:fld id="{AFDB260E-AEB8-439F-AEF5-E71ECDF830A7}" type="slidenum">
              <a:rPr lang="en-US" smtClean="0"/>
              <a:t>12</a:t>
            </a:fld>
            <a:endParaRPr lang="en-US"/>
          </a:p>
        </p:txBody>
      </p:sp>
    </p:spTree>
    <p:extLst>
      <p:ext uri="{BB962C8B-B14F-4D97-AF65-F5344CB8AC3E}">
        <p14:creationId xmlns:p14="http://schemas.microsoft.com/office/powerpoint/2010/main" val="2944719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l">
              <a:defRPr sz="3600">
                <a:solidFill>
                  <a:srgbClr val="002942"/>
                </a:solidFill>
                <a:latin typeface="Arial"/>
                <a:cs typeface="Aria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600450"/>
            <a:ext cx="7086600" cy="2038350"/>
          </a:xfrm>
        </p:spPr>
        <p:txBody>
          <a:bodyPr>
            <a:normAutofit/>
          </a:bodyPr>
          <a:lstStyle>
            <a:lvl1pPr marL="0" indent="0" algn="l">
              <a:buNone/>
              <a:defRPr sz="120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00504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002942"/>
                </a:solidFill>
              </a:defRPr>
            </a:lvl1pPr>
            <a:lvl2pPr>
              <a:defRPr>
                <a:solidFill>
                  <a:srgbClr val="002942"/>
                </a:solidFill>
              </a:defRPr>
            </a:lvl2pPr>
            <a:lvl3pPr>
              <a:defRPr>
                <a:solidFill>
                  <a:srgbClr val="002942"/>
                </a:solidFill>
              </a:defRPr>
            </a:lvl3pPr>
            <a:lvl4pPr>
              <a:defRPr>
                <a:solidFill>
                  <a:srgbClr val="002942"/>
                </a:solidFill>
              </a:defRPr>
            </a:lvl4pPr>
            <a:lvl5pPr>
              <a:defRPr>
                <a:solidFill>
                  <a:srgbClr val="00294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8494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3071518"/>
            <a:ext cx="6612578" cy="1220731"/>
          </a:xfrm>
        </p:spPr>
        <p:txBody>
          <a:bodyPr anchor="ctr">
            <a:normAutofit/>
          </a:bodyPr>
          <a:lstStyle>
            <a:lvl1pPr marL="0" indent="0">
              <a:buNone/>
              <a:defRPr sz="36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2" name="Picture 1" descr="TECH-110-PowerPointTemplat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391" cy="6857543"/>
          </a:xfrm>
          <a:prstGeom prst="rect">
            <a:avLst/>
          </a:prstGeom>
        </p:spPr>
      </p:pic>
    </p:spTree>
    <p:extLst>
      <p:ext uri="{BB962C8B-B14F-4D97-AF65-F5344CB8AC3E}">
        <p14:creationId xmlns:p14="http://schemas.microsoft.com/office/powerpoint/2010/main" val="36666981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descr="TECH-110-PowerPointTemplate-02.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9143391" cy="6857543"/>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9985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200" kern="1200">
          <a:solidFill>
            <a:srgbClr val="002942"/>
          </a:solidFill>
          <a:latin typeface="Arial"/>
          <a:ea typeface="+mj-ea"/>
          <a:cs typeface="Arial"/>
        </a:defRPr>
      </a:lvl1pPr>
    </p:titleStyle>
    <p:bodyStyle>
      <a:lvl1pPr marL="342900" indent="-342900" algn="l" defTabSz="457200" rtl="0" eaLnBrk="1" latinLnBrk="0" hangingPunct="1">
        <a:spcBef>
          <a:spcPct val="20000"/>
        </a:spcBef>
        <a:spcAft>
          <a:spcPts val="600"/>
        </a:spcAft>
        <a:buClr>
          <a:srgbClr val="7BC143"/>
        </a:buClr>
        <a:buFont typeface="Arial"/>
        <a:buChar char="•"/>
        <a:defRPr sz="1600" kern="1200">
          <a:solidFill>
            <a:srgbClr val="373534"/>
          </a:solidFill>
          <a:latin typeface="Arial"/>
          <a:ea typeface="+mn-ea"/>
          <a:cs typeface="Arial"/>
        </a:defRPr>
      </a:lvl1pPr>
      <a:lvl2pPr marL="742950" indent="-285750" algn="l" defTabSz="457200" rtl="0" eaLnBrk="1" latinLnBrk="0" hangingPunct="1">
        <a:spcBef>
          <a:spcPct val="20000"/>
        </a:spcBef>
        <a:spcAft>
          <a:spcPts val="600"/>
        </a:spcAft>
        <a:buClr>
          <a:srgbClr val="7BC143"/>
        </a:buClr>
        <a:buFont typeface="Arial"/>
        <a:buChar char="–"/>
        <a:defRPr sz="1400" kern="1200">
          <a:solidFill>
            <a:srgbClr val="373534"/>
          </a:solidFill>
          <a:latin typeface="Arial"/>
          <a:ea typeface="+mn-ea"/>
          <a:cs typeface="Arial"/>
        </a:defRPr>
      </a:lvl2pPr>
      <a:lvl3pPr marL="1143000" indent="-228600" algn="l" defTabSz="457200" rtl="0" eaLnBrk="1" latinLnBrk="0" hangingPunct="1">
        <a:spcBef>
          <a:spcPct val="20000"/>
        </a:spcBef>
        <a:spcAft>
          <a:spcPts val="600"/>
        </a:spcAft>
        <a:buClr>
          <a:srgbClr val="7BC143"/>
        </a:buClr>
        <a:buFont typeface="Arial"/>
        <a:buChar char="•"/>
        <a:defRPr sz="1400" kern="1200">
          <a:solidFill>
            <a:srgbClr val="373534"/>
          </a:solidFill>
          <a:latin typeface="Arial"/>
          <a:ea typeface="+mn-ea"/>
          <a:cs typeface="Arial"/>
        </a:defRPr>
      </a:lvl3pPr>
      <a:lvl4pPr marL="1600200" indent="-228600" algn="l" defTabSz="457200" rtl="0" eaLnBrk="1" latinLnBrk="0" hangingPunct="1">
        <a:spcBef>
          <a:spcPct val="20000"/>
        </a:spcBef>
        <a:spcAft>
          <a:spcPts val="600"/>
        </a:spcAft>
        <a:buClr>
          <a:srgbClr val="7BC143"/>
        </a:buClr>
        <a:buFont typeface="Arial"/>
        <a:buChar char="–"/>
        <a:defRPr sz="1400" kern="1200">
          <a:solidFill>
            <a:srgbClr val="373534"/>
          </a:solidFill>
          <a:latin typeface="Arial"/>
          <a:ea typeface="+mn-ea"/>
          <a:cs typeface="Arial"/>
        </a:defRPr>
      </a:lvl4pPr>
      <a:lvl5pPr marL="2057400" indent="-228600" algn="l" defTabSz="457200" rtl="0" eaLnBrk="1" latinLnBrk="0" hangingPunct="1">
        <a:spcBef>
          <a:spcPct val="20000"/>
        </a:spcBef>
        <a:spcAft>
          <a:spcPts val="600"/>
        </a:spcAft>
        <a:buClr>
          <a:srgbClr val="7BC143"/>
        </a:buClr>
        <a:buFont typeface="Arial"/>
        <a:buChar char="»"/>
        <a:defRPr sz="1400" kern="1200">
          <a:solidFill>
            <a:srgbClr val="373534"/>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taocpp/PEGTL/blob/54e4c0e8835b07e90245edc65d679696020d1921/include/tao/pegtl/internal/pegtl_string.hp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td.org/jtc1/sc22/wg21/docs/papers/2019/p1837r0.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open-std.org/jtc1/sc22/wg21/docs/papers/2018/p0732r2.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techwiki/twiki/bin/view/EnterpriseTechnology/JoltLibraries" TargetMode="External"/><Relationship Id="rId2" Type="http://schemas.openxmlformats.org/officeDocument/2006/relationships/hyperlink" Target="http://techwiki/twiki/bin/view/EnterpriseTechnology/LibSMI" TargetMode="External"/><Relationship Id="rId1" Type="http://schemas.openxmlformats.org/officeDocument/2006/relationships/slideLayout" Target="../slideLayouts/slideLayout2.xml"/><Relationship Id="rId4" Type="http://schemas.openxmlformats.org/officeDocument/2006/relationships/hyperlink" Target="http://techwiki/twiki/bin/view/EnterpriseTechnology/UnitTes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59473" y="1492558"/>
            <a:ext cx="7452423" cy="1220731"/>
          </a:xfrm>
        </p:spPr>
        <p:txBody>
          <a:bodyPr/>
          <a:lstStyle/>
          <a:p>
            <a:r>
              <a:rPr lang="en-US" dirty="0" smtClean="0"/>
              <a:t>Non-type template parameters</a:t>
            </a:r>
            <a:endParaRPr lang="en-US" dirty="0"/>
          </a:p>
        </p:txBody>
      </p:sp>
      <p:sp>
        <p:nvSpPr>
          <p:cNvPr id="6" name="Text Placeholder 4"/>
          <p:cNvSpPr txBox="1">
            <a:spLocks/>
          </p:cNvSpPr>
          <p:nvPr/>
        </p:nvSpPr>
        <p:spPr>
          <a:xfrm>
            <a:off x="859473" y="3239076"/>
            <a:ext cx="6764978" cy="1332924"/>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rgbClr val="7BC143"/>
              </a:buClr>
              <a:buFont typeface="Arial"/>
              <a:buNone/>
              <a:defRPr sz="3600" kern="1200">
                <a:solidFill>
                  <a:schemeClr val="bg1"/>
                </a:solidFill>
                <a:latin typeface="Arial"/>
                <a:ea typeface="+mn-ea"/>
                <a:cs typeface="Arial"/>
              </a:defRPr>
            </a:lvl1pPr>
            <a:lvl2pPr marL="457200" indent="0" algn="l" defTabSz="457200" rtl="0" eaLnBrk="1" latinLnBrk="0" hangingPunct="1">
              <a:spcBef>
                <a:spcPct val="20000"/>
              </a:spcBef>
              <a:spcAft>
                <a:spcPts val="600"/>
              </a:spcAft>
              <a:buClr>
                <a:srgbClr val="7BC143"/>
              </a:buClr>
              <a:buFont typeface="Arial"/>
              <a:buNone/>
              <a:defRPr sz="1800" kern="1200">
                <a:solidFill>
                  <a:schemeClr val="tx1">
                    <a:tint val="75000"/>
                  </a:schemeClr>
                </a:solidFill>
                <a:latin typeface="Arial"/>
                <a:ea typeface="+mn-ea"/>
                <a:cs typeface="Arial"/>
              </a:defRPr>
            </a:lvl2pPr>
            <a:lvl3pPr marL="914400" indent="0" algn="l" defTabSz="457200" rtl="0" eaLnBrk="1" latinLnBrk="0" hangingPunct="1">
              <a:spcBef>
                <a:spcPct val="20000"/>
              </a:spcBef>
              <a:spcAft>
                <a:spcPts val="600"/>
              </a:spcAft>
              <a:buClr>
                <a:srgbClr val="7BC143"/>
              </a:buClr>
              <a:buFont typeface="Arial"/>
              <a:buNone/>
              <a:defRPr sz="1600" kern="1200">
                <a:solidFill>
                  <a:schemeClr val="tx1">
                    <a:tint val="75000"/>
                  </a:schemeClr>
                </a:solidFill>
                <a:latin typeface="Arial"/>
                <a:ea typeface="+mn-ea"/>
                <a:cs typeface="Arial"/>
              </a:defRPr>
            </a:lvl3pPr>
            <a:lvl4pPr marL="1371600" indent="0" algn="l" defTabSz="457200" rtl="0" eaLnBrk="1" latinLnBrk="0" hangingPunct="1">
              <a:spcBef>
                <a:spcPct val="20000"/>
              </a:spcBef>
              <a:spcAft>
                <a:spcPts val="600"/>
              </a:spcAft>
              <a:buClr>
                <a:srgbClr val="7BC143"/>
              </a:buClr>
              <a:buFont typeface="Arial"/>
              <a:buNone/>
              <a:defRPr sz="1400" kern="1200">
                <a:solidFill>
                  <a:schemeClr val="tx1">
                    <a:tint val="75000"/>
                  </a:schemeClr>
                </a:solidFill>
                <a:latin typeface="Arial"/>
                <a:ea typeface="+mn-ea"/>
                <a:cs typeface="Arial"/>
              </a:defRPr>
            </a:lvl4pPr>
            <a:lvl5pPr marL="1828800" indent="0" algn="l" defTabSz="457200" rtl="0" eaLnBrk="1" latinLnBrk="0" hangingPunct="1">
              <a:spcBef>
                <a:spcPct val="20000"/>
              </a:spcBef>
              <a:spcAft>
                <a:spcPts val="600"/>
              </a:spcAft>
              <a:buClr>
                <a:srgbClr val="7BC143"/>
              </a:buClr>
              <a:buFont typeface="Arial"/>
              <a:buNone/>
              <a:defRPr sz="1400" kern="1200">
                <a:solidFill>
                  <a:schemeClr val="tx1">
                    <a:tint val="75000"/>
                  </a:schemeClr>
                </a:solidFill>
                <a:latin typeface="Arial"/>
                <a:ea typeface="+mn-ea"/>
                <a:cs typeface="Arial"/>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200" dirty="0" smtClean="0">
                <a:solidFill>
                  <a:schemeClr val="tx1"/>
                </a:solidFill>
              </a:rPr>
              <a:t>Tony Thompson</a:t>
            </a:r>
          </a:p>
          <a:p>
            <a:r>
              <a:rPr lang="en-US" sz="1200" dirty="0" smtClean="0">
                <a:solidFill>
                  <a:schemeClr val="tx1"/>
                </a:solidFill>
              </a:rPr>
              <a:t>tony.thompson@sig.com</a:t>
            </a:r>
          </a:p>
          <a:p>
            <a:r>
              <a:rPr lang="en-US" sz="1200" dirty="0">
                <a:solidFill>
                  <a:schemeClr val="tx1"/>
                </a:solidFill>
              </a:rPr>
              <a:t>C++@</a:t>
            </a:r>
            <a:r>
              <a:rPr lang="en-US" sz="1200" dirty="0" smtClean="0">
                <a:solidFill>
                  <a:schemeClr val="tx1"/>
                </a:solidFill>
              </a:rPr>
              <a:t>SIG</a:t>
            </a:r>
          </a:p>
          <a:p>
            <a:r>
              <a:rPr lang="en-US" sz="1200" dirty="0" smtClean="0">
                <a:solidFill>
                  <a:schemeClr val="tx1"/>
                </a:solidFill>
              </a:rPr>
              <a:t>9/5/2019</a:t>
            </a:r>
            <a:endParaRPr lang="en-US" sz="1200" dirty="0">
              <a:solidFill>
                <a:schemeClr val="tx1"/>
              </a:solidFill>
            </a:endParaRPr>
          </a:p>
          <a:p>
            <a:endParaRPr lang="en-US" sz="1200" dirty="0" smtClean="0">
              <a:solidFill>
                <a:schemeClr val="tx1"/>
              </a:solidFill>
            </a:endParaRPr>
          </a:p>
        </p:txBody>
      </p:sp>
      <p:sp>
        <p:nvSpPr>
          <p:cNvPr id="2" name="TextBox 1"/>
          <p:cNvSpPr txBox="1"/>
          <p:nvPr/>
        </p:nvSpPr>
        <p:spPr>
          <a:xfrm>
            <a:off x="859473" y="2422184"/>
            <a:ext cx="1119153" cy="369332"/>
          </a:xfrm>
          <a:prstGeom prst="rect">
            <a:avLst/>
          </a:prstGeom>
          <a:noFill/>
        </p:spPr>
        <p:txBody>
          <a:bodyPr wrap="none" rtlCol="0">
            <a:spAutoFit/>
          </a:bodyPr>
          <a:lstStyle/>
          <a:p>
            <a:r>
              <a:rPr lang="en-US" dirty="0" smtClean="0">
                <a:solidFill>
                  <a:schemeClr val="bg1"/>
                </a:solidFill>
              </a:rPr>
              <a:t>AKA NTTP</a:t>
            </a:r>
          </a:p>
        </p:txBody>
      </p:sp>
    </p:spTree>
    <p:extLst>
      <p:ext uri="{BB962C8B-B14F-4D97-AF65-F5344CB8AC3E}">
        <p14:creationId xmlns:p14="http://schemas.microsoft.com/office/powerpoint/2010/main" val="3150125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Compilers and string literals</a:t>
            </a:r>
            <a:endParaRPr lang="en-US" dirty="0"/>
          </a:p>
        </p:txBody>
      </p:sp>
      <p:sp>
        <p:nvSpPr>
          <p:cNvPr id="3" name="Content Placeholder 2"/>
          <p:cNvSpPr>
            <a:spLocks noGrp="1"/>
          </p:cNvSpPr>
          <p:nvPr>
            <p:ph idx="1"/>
          </p:nvPr>
        </p:nvSpPr>
        <p:spPr>
          <a:xfrm>
            <a:off x="457200" y="1600200"/>
            <a:ext cx="8229600" cy="4434840"/>
          </a:xfrm>
        </p:spPr>
        <p:txBody>
          <a:bodyPr>
            <a:normAutofit/>
          </a:bodyPr>
          <a:lstStyle/>
          <a:p>
            <a:r>
              <a:rPr lang="en-US" dirty="0" smtClean="0"/>
              <a:t>Optimizing compilers will store identical literals at the same address</a:t>
            </a:r>
          </a:p>
          <a:p>
            <a:r>
              <a:rPr lang="en-US" dirty="0" smtClean="0"/>
              <a:t>String literals have internal linkage, so different translation units would have different addresses for the same literals, although the compiler could also optimize this</a:t>
            </a:r>
          </a:p>
          <a:p>
            <a:r>
              <a:rPr lang="en-US" dirty="0" smtClean="0"/>
              <a:t>For these reasons, string literals are not allowed to be used as non-type template parameters</a:t>
            </a:r>
          </a:p>
          <a:p>
            <a:r>
              <a:rPr lang="en-US" dirty="0" smtClean="0"/>
              <a:t>This would even be the case if instead of a char pointer we used the actual string literal type as below, as it readily decays to a pointer to compare</a:t>
            </a:r>
          </a:p>
          <a:p>
            <a:pPr marL="0" indent="0">
              <a:buNone/>
            </a:pPr>
            <a:endParaRPr lang="en-US" dirty="0"/>
          </a:p>
          <a:p>
            <a:pPr marL="0" indent="0">
              <a:buNone/>
            </a:pPr>
            <a:r>
              <a:rPr lang="en-US" dirty="0" smtClean="0"/>
              <a:t> </a:t>
            </a:r>
          </a:p>
          <a:p>
            <a:endParaRPr lang="en-US" dirty="0"/>
          </a:p>
          <a:p>
            <a:endParaRPr lang="en-US" dirty="0" smtClean="0"/>
          </a:p>
          <a:p>
            <a:endParaRPr lang="en-US" dirty="0"/>
          </a:p>
        </p:txBody>
      </p:sp>
      <p:sp>
        <p:nvSpPr>
          <p:cNvPr id="4" name="Rectangle 3"/>
          <p:cNvSpPr/>
          <p:nvPr/>
        </p:nvSpPr>
        <p:spPr>
          <a:xfrm>
            <a:off x="1124712" y="4175469"/>
            <a:ext cx="6894576" cy="646331"/>
          </a:xfrm>
          <a:prstGeom prst="rect">
            <a:avLst/>
          </a:prstGeom>
        </p:spPr>
        <p:txBody>
          <a:bodyPr wrap="square">
            <a:spAutoFit/>
          </a:bodyPr>
          <a:lstStyle/>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(&amp; _value)[N],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U&gt;</a:t>
            </a:r>
          </a:p>
          <a:p>
            <a:r>
              <a:rPr lang="en-US" dirty="0" err="1">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pair; </a:t>
            </a:r>
            <a:r>
              <a:rPr lang="en-US" dirty="0">
                <a:solidFill>
                  <a:srgbClr val="008000"/>
                </a:solidFill>
                <a:latin typeface="Consolas" panose="020B0609020204030204" pitchFamily="49" charset="0"/>
              </a:rPr>
              <a:t>/* some implementation */</a:t>
            </a:r>
            <a:endParaRPr lang="en-US" dirty="0"/>
          </a:p>
        </p:txBody>
      </p:sp>
    </p:spTree>
    <p:extLst>
      <p:ext uri="{BB962C8B-B14F-4D97-AF65-F5344CB8AC3E}">
        <p14:creationId xmlns:p14="http://schemas.microsoft.com/office/powerpoint/2010/main" val="3222840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wait!</a:t>
            </a:r>
            <a:endParaRPr lang="en-US" dirty="0"/>
          </a:p>
        </p:txBody>
      </p:sp>
      <p:sp>
        <p:nvSpPr>
          <p:cNvPr id="4" name="Rectangle 3"/>
          <p:cNvSpPr/>
          <p:nvPr/>
        </p:nvSpPr>
        <p:spPr>
          <a:xfrm>
            <a:off x="1225296" y="1826661"/>
            <a:ext cx="7296912" cy="3970318"/>
          </a:xfrm>
          <a:prstGeom prst="rect">
            <a:avLst/>
          </a:prstGeom>
        </p:spPr>
        <p:txBody>
          <a:bodyPr wrap="square">
            <a:spAutoFit/>
          </a:bodyPr>
          <a:lstStyle/>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 Value&gt;</a:t>
            </a:r>
          </a:p>
          <a:p>
            <a:r>
              <a:rPr lang="en-US" dirty="0">
                <a:solidFill>
                  <a:srgbClr val="0000FF"/>
                </a:solidFill>
                <a:latin typeface="Consolas" panose="020B0609020204030204" pitchFamily="49" charset="0"/>
              </a:rPr>
              <a:t>void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p>
          <a:p>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Value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text[] = </a:t>
            </a:r>
            <a:r>
              <a:rPr lang="en-US" dirty="0">
                <a:solidFill>
                  <a:srgbClr val="A31515"/>
                </a:solidFill>
                <a:latin typeface="Consolas" panose="020B0609020204030204" pitchFamily="49" charset="0"/>
              </a:rPr>
              <a:t>"my external entity"</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int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main(</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argv</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print&lt;text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551323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Hacks for using string literals as NTTPs</a:t>
            </a:r>
            <a:endParaRPr lang="en-US" dirty="0"/>
          </a:p>
        </p:txBody>
      </p:sp>
      <p:sp>
        <p:nvSpPr>
          <p:cNvPr id="3" name="Content Placeholder 2"/>
          <p:cNvSpPr>
            <a:spLocks noGrp="1"/>
          </p:cNvSpPr>
          <p:nvPr>
            <p:ph idx="1"/>
          </p:nvPr>
        </p:nvSpPr>
        <p:spPr>
          <a:xfrm>
            <a:off x="457200" y="1600200"/>
            <a:ext cx="8586216" cy="4525963"/>
          </a:xfrm>
        </p:spPr>
        <p:txBody>
          <a:bodyPr/>
          <a:lstStyle/>
          <a:p>
            <a:r>
              <a:rPr lang="en-US" dirty="0" smtClean="0"/>
              <a:t>PEGTL example:</a:t>
            </a:r>
          </a:p>
          <a:p>
            <a:pPr marL="0" indent="0">
              <a:buNone/>
            </a:pPr>
            <a:endParaRPr lang="en-US" dirty="0" smtClean="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smtClean="0">
                <a:solidFill>
                  <a:srgbClr val="0000FF"/>
                </a:solidFill>
                <a:latin typeface="Consolas" panose="020B0609020204030204" pitchFamily="49" charset="0"/>
              </a:rPr>
              <a:t>char</a:t>
            </a:r>
            <a:r>
              <a:rPr lang="en-US" dirty="0" smtClean="0">
                <a:solidFill>
                  <a:srgbClr val="000000"/>
                </a:solidFill>
                <a:latin typeface="Consolas" panose="020B0609020204030204" pitchFamily="49" charset="0"/>
              </a:rPr>
              <a:t>...&gt;</a:t>
            </a:r>
            <a:endParaRPr lang="en-US" dirty="0">
              <a:solidFill>
                <a:srgbClr val="000000"/>
              </a:solidFill>
              <a:latin typeface="Consolas" panose="020B0609020204030204" pitchFamily="49" charset="0"/>
            </a:endParaRPr>
          </a:p>
          <a:p>
            <a:pPr marL="0" indent="0">
              <a:buNone/>
            </a:pPr>
            <a:r>
              <a:rPr lang="en-US" dirty="0" err="1">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string</a:t>
            </a:r>
            <a:r>
              <a:rPr lang="en-US" dirty="0" smtClean="0">
                <a:solidFill>
                  <a:srgbClr val="000000"/>
                </a:solidFill>
                <a:latin typeface="Consolas" panose="020B0609020204030204" pitchFamily="49" charset="0"/>
              </a:rPr>
              <a:t>;</a:t>
            </a:r>
          </a:p>
          <a:p>
            <a:pPr marL="0" indent="0">
              <a:buNone/>
            </a:pPr>
            <a:endParaRPr lang="en-US" dirty="0" smtClean="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TAO_PEGTL_STRING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"literal"</a:t>
            </a:r>
            <a:r>
              <a:rPr lang="en-US" dirty="0">
                <a:solidFill>
                  <a:srgbClr val="000000"/>
                </a:solidFill>
                <a:latin typeface="Consolas" panose="020B0609020204030204" pitchFamily="49" charset="0"/>
              </a:rPr>
              <a:t>) -&gt; string</a:t>
            </a:r>
            <a:r>
              <a:rPr lang="en-US" dirty="0" smtClean="0">
                <a:solidFill>
                  <a:srgbClr val="000000"/>
                </a:solidFill>
                <a:latin typeface="Consolas" panose="020B0609020204030204" pitchFamily="49" charset="0"/>
              </a:rPr>
              <a:t>&lt;</a:t>
            </a:r>
            <a:r>
              <a:rPr lang="en-US" dirty="0" smtClean="0">
                <a:solidFill>
                  <a:srgbClr val="A31515"/>
                </a:solidFill>
                <a:latin typeface="Consolas" panose="020B0609020204030204" pitchFamily="49" charset="0"/>
              </a:rPr>
              <a:t>'l</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&gt;</a:t>
            </a:r>
            <a:endParaRPr lang="en-US" dirty="0" smtClean="0"/>
          </a:p>
          <a:p>
            <a:endParaRPr lang="en-US" dirty="0" smtClean="0"/>
          </a:p>
          <a:p>
            <a:r>
              <a:rPr lang="en-US" dirty="0" smtClean="0"/>
              <a:t>Current compile time regex implementations rely on similar methods, or require the regular expression to have external linkage</a:t>
            </a:r>
            <a:endParaRPr lang="en-US" dirty="0"/>
          </a:p>
        </p:txBody>
      </p:sp>
      <p:sp>
        <p:nvSpPr>
          <p:cNvPr id="4" name="TextBox 3"/>
          <p:cNvSpPr txBox="1"/>
          <p:nvPr/>
        </p:nvSpPr>
        <p:spPr>
          <a:xfrm>
            <a:off x="6398312" y="5784112"/>
            <a:ext cx="2745688" cy="369332"/>
          </a:xfrm>
          <a:prstGeom prst="rect">
            <a:avLst/>
          </a:prstGeom>
          <a:noFill/>
        </p:spPr>
        <p:txBody>
          <a:bodyPr wrap="none" rtlCol="0">
            <a:spAutoFit/>
          </a:bodyPr>
          <a:lstStyle/>
          <a:p>
            <a:r>
              <a:rPr lang="en-US" dirty="0" smtClean="0">
                <a:hlinkClick r:id="rId3"/>
              </a:rPr>
              <a:t>TAO_PEGTL_STRING source</a:t>
            </a:r>
            <a:endParaRPr lang="en-US" dirty="0"/>
          </a:p>
        </p:txBody>
      </p:sp>
    </p:spTree>
    <p:extLst>
      <p:ext uri="{BB962C8B-B14F-4D97-AF65-F5344CB8AC3E}">
        <p14:creationId xmlns:p14="http://schemas.microsoft.com/office/powerpoint/2010/main" val="336961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C++20 and beyond</a:t>
            </a:r>
            <a:endParaRPr lang="en-US" dirty="0"/>
          </a:p>
        </p:txBody>
      </p:sp>
      <p:sp>
        <p:nvSpPr>
          <p:cNvPr id="3" name="Content Placeholder 2"/>
          <p:cNvSpPr>
            <a:spLocks noGrp="1"/>
          </p:cNvSpPr>
          <p:nvPr>
            <p:ph idx="1"/>
          </p:nvPr>
        </p:nvSpPr>
        <p:spPr/>
        <p:txBody>
          <a:bodyPr/>
          <a:lstStyle/>
          <a:p>
            <a:r>
              <a:rPr lang="en-US" dirty="0" smtClean="0"/>
              <a:t>Auto syntax for NTTPs</a:t>
            </a: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endParaRPr lang="en-US" dirty="0" smtClean="0"/>
          </a:p>
          <a:p>
            <a:endParaRPr lang="en-US" dirty="0"/>
          </a:p>
          <a:p>
            <a:r>
              <a:rPr lang="en-US" dirty="0" smtClean="0"/>
              <a:t>User-defined types (UDNTTP?)</a:t>
            </a:r>
          </a:p>
          <a:p>
            <a:pPr lvl="1"/>
            <a:r>
              <a:rPr lang="en-US" dirty="0" smtClean="0"/>
              <a:t>Must satisfy </a:t>
            </a:r>
            <a:r>
              <a:rPr lang="en-US" i="1" dirty="0" err="1" smtClean="0"/>
              <a:t>LiteralType</a:t>
            </a:r>
            <a:r>
              <a:rPr lang="en-US" dirty="0" smtClean="0"/>
              <a:t> and have strong structural equality</a:t>
            </a:r>
          </a:p>
          <a:p>
            <a:pPr lvl="1"/>
            <a:r>
              <a:rPr lang="en-US" dirty="0" smtClean="0"/>
              <a:t>Some </a:t>
            </a:r>
            <a:r>
              <a:rPr lang="en-US" dirty="0"/>
              <a:t>dissenting </a:t>
            </a:r>
            <a:r>
              <a:rPr lang="en-US" dirty="0" smtClean="0"/>
              <a:t>opinions: </a:t>
            </a:r>
            <a:r>
              <a:rPr lang="en-US" dirty="0">
                <a:hlinkClick r:id="rId3"/>
              </a:rPr>
              <a:t>http://</a:t>
            </a:r>
            <a:r>
              <a:rPr lang="en-US" dirty="0" smtClean="0">
                <a:hlinkClick r:id="rId3"/>
              </a:rPr>
              <a:t>www.open-std.org/jtc1/sc22/wg21/docs/papers/2019/p1837r0.html</a:t>
            </a:r>
            <a:endParaRPr lang="en-US" dirty="0" smtClean="0"/>
          </a:p>
          <a:p>
            <a:pPr lvl="1"/>
            <a:r>
              <a:rPr lang="en-US" dirty="0" smtClean="0"/>
              <a:t>Officially voted in to C++20</a:t>
            </a:r>
            <a:endParaRPr lang="en-US" dirty="0"/>
          </a:p>
        </p:txBody>
      </p:sp>
      <p:sp>
        <p:nvSpPr>
          <p:cNvPr id="4" name="TextBox 3"/>
          <p:cNvSpPr txBox="1"/>
          <p:nvPr/>
        </p:nvSpPr>
        <p:spPr>
          <a:xfrm>
            <a:off x="173736" y="2083339"/>
            <a:ext cx="9049272" cy="2031325"/>
          </a:xfrm>
          <a:prstGeom prst="rect">
            <a:avLst/>
          </a:prstGeom>
          <a:noFill/>
        </p:spPr>
        <p:txBody>
          <a:bodyPr wrap="none" rtlCol="0">
            <a:spAutoFit/>
          </a:bodyPr>
          <a:lstStyle/>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n&gt;</a:t>
            </a:r>
          </a:p>
          <a:p>
            <a:r>
              <a:rPr lang="en-US" dirty="0" err="1" smtClean="0">
                <a:solidFill>
                  <a:srgbClr val="0000FF"/>
                </a:solidFill>
                <a:latin typeface="Consolas" panose="020B0609020204030204" pitchFamily="49" charset="0"/>
              </a:rPr>
              <a:t>struct</a:t>
            </a:r>
            <a:r>
              <a:rPr lang="en-US" dirty="0" smtClean="0">
                <a:solidFill>
                  <a:srgbClr val="000000"/>
                </a:solidFill>
                <a:latin typeface="Consolas" panose="020B0609020204030204" pitchFamily="49" charset="0"/>
              </a:rPr>
              <a:t> </a:t>
            </a:r>
            <a:r>
              <a:rPr lang="en-US" dirty="0">
                <a:solidFill>
                  <a:srgbClr val="2B91AF"/>
                </a:solidFill>
                <a:latin typeface="Consolas" panose="020B0609020204030204" pitchFamily="49" charset="0"/>
              </a:rPr>
              <a:t>B</a:t>
            </a:r>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 ... */</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2B91AF"/>
                </a:solidFill>
                <a:latin typeface="Consolas" panose="020B0609020204030204" pitchFamily="49" charset="0"/>
              </a:rPr>
              <a:t>B</a:t>
            </a:r>
            <a:r>
              <a:rPr lang="en-US" dirty="0">
                <a:solidFill>
                  <a:srgbClr val="000000"/>
                </a:solidFill>
                <a:latin typeface="Consolas" panose="020B0609020204030204" pitchFamily="49" charset="0"/>
              </a:rPr>
              <a:t>&lt;5&gt; b1;   </a:t>
            </a:r>
            <a:r>
              <a:rPr lang="en-US" dirty="0">
                <a:solidFill>
                  <a:srgbClr val="008000"/>
                </a:solidFill>
                <a:latin typeface="Consolas" panose="020B0609020204030204" pitchFamily="49" charset="0"/>
              </a:rPr>
              <a:t>// OK: non-type template parameter type is </a:t>
            </a:r>
            <a:r>
              <a:rPr lang="en-US" dirty="0" err="1">
                <a:solidFill>
                  <a:srgbClr val="008000"/>
                </a:solidFill>
                <a:latin typeface="Consolas" panose="020B0609020204030204" pitchFamily="49" charset="0"/>
              </a:rPr>
              <a:t>int</a:t>
            </a:r>
            <a:endParaRPr lang="en-US" dirty="0">
              <a:solidFill>
                <a:srgbClr val="000000"/>
              </a:solidFill>
              <a:latin typeface="Consolas" panose="020B0609020204030204" pitchFamily="49" charset="0"/>
            </a:endParaRPr>
          </a:p>
          <a:p>
            <a:r>
              <a:rPr lang="en-US" dirty="0">
                <a:solidFill>
                  <a:srgbClr val="2B91AF"/>
                </a:solidFill>
                <a:latin typeface="Consolas" panose="020B0609020204030204" pitchFamily="49" charset="0"/>
              </a:rPr>
              <a:t>B</a:t>
            </a:r>
            <a:r>
              <a:rPr lang="en-US" dirty="0">
                <a:solidFill>
                  <a:srgbClr val="000000"/>
                </a:solidFill>
                <a:latin typeface="Consolas" panose="020B0609020204030204" pitchFamily="49" charset="0"/>
              </a:rPr>
              <a:t>&lt;</a:t>
            </a:r>
            <a:r>
              <a:rPr lang="en-US" dirty="0">
                <a:solidFill>
                  <a:srgbClr val="A31515"/>
                </a:solidFill>
                <a:latin typeface="Consolas" panose="020B0609020204030204" pitchFamily="49" charset="0"/>
              </a:rPr>
              <a:t>'a'</a:t>
            </a:r>
            <a:r>
              <a:rPr lang="en-US" dirty="0">
                <a:solidFill>
                  <a:srgbClr val="000000"/>
                </a:solidFill>
                <a:latin typeface="Consolas" panose="020B0609020204030204" pitchFamily="49" charset="0"/>
              </a:rPr>
              <a:t>&gt; b2; </a:t>
            </a:r>
            <a:r>
              <a:rPr lang="en-US" dirty="0">
                <a:solidFill>
                  <a:srgbClr val="008000"/>
                </a:solidFill>
                <a:latin typeface="Consolas" panose="020B0609020204030204" pitchFamily="49" charset="0"/>
              </a:rPr>
              <a:t>// OK: non-type template parameter type is char</a:t>
            </a:r>
            <a:endParaRPr lang="en-US" dirty="0">
              <a:solidFill>
                <a:srgbClr val="000000"/>
              </a:solidFill>
              <a:latin typeface="Consolas" panose="020B0609020204030204" pitchFamily="49" charset="0"/>
            </a:endParaRPr>
          </a:p>
          <a:p>
            <a:r>
              <a:rPr lang="en-US" dirty="0">
                <a:solidFill>
                  <a:srgbClr val="2B91AF"/>
                </a:solidFill>
                <a:latin typeface="Consolas" panose="020B0609020204030204" pitchFamily="49" charset="0"/>
              </a:rPr>
              <a:t>B</a:t>
            </a:r>
            <a:r>
              <a:rPr lang="en-US" dirty="0">
                <a:solidFill>
                  <a:srgbClr val="000000"/>
                </a:solidFill>
                <a:latin typeface="Consolas" panose="020B0609020204030204" pitchFamily="49" charset="0"/>
              </a:rPr>
              <a:t>&lt;2.5&gt; b3; </a:t>
            </a:r>
            <a:r>
              <a:rPr lang="en-US" dirty="0">
                <a:solidFill>
                  <a:srgbClr val="008000"/>
                </a:solidFill>
                <a:latin typeface="Consolas" panose="020B0609020204030204" pitchFamily="49" charset="0"/>
              </a:rPr>
              <a:t>// error: non-type template parameter type cannot be double</a:t>
            </a:r>
            <a:endParaRPr lang="en-US" dirty="0"/>
          </a:p>
          <a:p>
            <a:endParaRPr lang="en-US" dirty="0"/>
          </a:p>
        </p:txBody>
      </p:sp>
    </p:spTree>
    <p:extLst>
      <p:ext uri="{BB962C8B-B14F-4D97-AF65-F5344CB8AC3E}">
        <p14:creationId xmlns:p14="http://schemas.microsoft.com/office/powerpoint/2010/main" val="46441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0618"/>
          </a:xfrm>
        </p:spPr>
        <p:txBody>
          <a:bodyPr/>
          <a:lstStyle/>
          <a:p>
            <a:r>
              <a:rPr lang="en-US" dirty="0" smtClean="0"/>
              <a:t>C++20 map example</a:t>
            </a:r>
            <a:endParaRPr lang="en-US" dirty="0"/>
          </a:p>
        </p:txBody>
      </p:sp>
      <p:sp>
        <p:nvSpPr>
          <p:cNvPr id="4" name="Rectangle 3"/>
          <p:cNvSpPr/>
          <p:nvPr/>
        </p:nvSpPr>
        <p:spPr>
          <a:xfrm>
            <a:off x="457200" y="1022272"/>
            <a:ext cx="8686800" cy="5078313"/>
          </a:xfrm>
          <a:prstGeom prst="rect">
            <a:avLst/>
          </a:prstGeom>
        </p:spPr>
        <p:txBody>
          <a:bodyPr wrap="square">
            <a:spAutoFit/>
          </a:bodyPr>
          <a:lstStyle/>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&lt;</a:t>
            </a:r>
            <a:r>
              <a:rPr lang="en-US" b="1" dirty="0" err="1">
                <a:solidFill>
                  <a:srgbClr val="FF0000"/>
                </a:solidFill>
                <a:latin typeface="Consolas" panose="020B0609020204030204" pitchFamily="49" charset="0"/>
              </a:rPr>
              <a:t>std</a:t>
            </a:r>
            <a:r>
              <a:rPr lang="en-US" b="1" dirty="0">
                <a:solidFill>
                  <a:srgbClr val="FF0000"/>
                </a:solidFill>
                <a:latin typeface="Consolas" panose="020B0609020204030204" pitchFamily="49" charset="0"/>
              </a:rPr>
              <a:t>::</a:t>
            </a:r>
            <a:r>
              <a:rPr lang="en-US" b="1" dirty="0" err="1" smtClean="0">
                <a:solidFill>
                  <a:srgbClr val="FF0000"/>
                </a:solidFill>
                <a:latin typeface="Consolas" panose="020B0609020204030204" pitchFamily="49" charset="0"/>
              </a:rPr>
              <a:t>basic_fixed_string</a:t>
            </a:r>
            <a:r>
              <a:rPr lang="en-US" b="1" dirty="0" smtClean="0">
                <a:solidFill>
                  <a:srgbClr val="FF0000"/>
                </a:solidFill>
                <a:latin typeface="Consolas" panose="020B0609020204030204" pitchFamily="49" charset="0"/>
              </a:rPr>
              <a:t> </a:t>
            </a:r>
            <a:r>
              <a:rPr lang="en-US" dirty="0" smtClean="0">
                <a:solidFill>
                  <a:srgbClr val="000000"/>
                </a:solidFill>
                <a:latin typeface="Consolas" panose="020B0609020204030204" pitchFamily="49" charset="0"/>
              </a:rPr>
              <a:t>Value</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smtClean="0">
                <a:solidFill>
                  <a:srgbClr val="2B91AF"/>
                </a:solidFill>
                <a:latin typeface="Consolas" panose="020B0609020204030204" pitchFamily="49" charset="0"/>
              </a:rPr>
              <a:t>T</a:t>
            </a:r>
            <a:r>
              <a:rPr lang="en-US" dirty="0" smtClean="0">
                <a:solidFill>
                  <a:srgbClr val="0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pair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some implementation */</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String literal to type map with </a:t>
            </a:r>
            <a:r>
              <a:rPr lang="en-US" dirty="0" err="1" smtClean="0">
                <a:solidFill>
                  <a:srgbClr val="008000"/>
                </a:solidFill>
                <a:latin typeface="Consolas" panose="020B0609020204030204" pitchFamily="49" charset="0"/>
              </a:rPr>
              <a:t>find_t</a:t>
            </a:r>
            <a:r>
              <a:rPr lang="en-US" dirty="0" smtClean="0">
                <a:solidFill>
                  <a:srgbClr val="008000"/>
                </a:solidFill>
                <a:latin typeface="Consolas" panose="020B0609020204030204" pitchFamily="49" charset="0"/>
              </a:rPr>
              <a:t> member </a:t>
            </a:r>
            <a:r>
              <a:rPr lang="en-US" dirty="0" err="1">
                <a:solidFill>
                  <a:srgbClr val="008000"/>
                </a:solidFill>
                <a:latin typeface="Consolas" panose="020B0609020204030204" pitchFamily="49" charset="0"/>
              </a:rPr>
              <a:t>metafunction</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Pairs</a:t>
            </a:r>
            <a:r>
              <a:rPr lang="en-US" dirty="0">
                <a:solidFill>
                  <a:srgbClr val="000000"/>
                </a:solidFill>
                <a:latin typeface="Consolas" panose="020B0609020204030204" pitchFamily="49" charset="0"/>
              </a:rPr>
              <a:t>&gt;</a:t>
            </a:r>
          </a:p>
          <a:p>
            <a:r>
              <a:rPr lang="en-US" dirty="0" err="1">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map</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implementation left as an exercise for the reader */</a:t>
            </a:r>
            <a:endParaRPr lang="en-US" dirty="0">
              <a:solidFill>
                <a:srgbClr val="000000"/>
              </a:solidFill>
              <a:latin typeface="Consolas" panose="020B0609020204030204" pitchFamily="49" charset="0"/>
            </a:endParaRPr>
          </a:p>
          <a:p>
            <a:endParaRPr lang="en-US" dirty="0">
              <a:solidFill>
                <a:srgbClr val="008000"/>
              </a:solidFill>
              <a:latin typeface="Consolas" panose="020B0609020204030204" pitchFamily="49" charset="0"/>
            </a:endParaRPr>
          </a:p>
          <a:p>
            <a:r>
              <a:rPr lang="en-US" dirty="0">
                <a:solidFill>
                  <a:srgbClr val="008000"/>
                </a:solidFill>
                <a:latin typeface="Consolas" panose="020B0609020204030204" pitchFamily="49" charset="0"/>
              </a:rPr>
              <a:t>//...</a:t>
            </a:r>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my_type_map</a:t>
            </a:r>
            <a:r>
              <a:rPr lang="en-US" dirty="0">
                <a:solidFill>
                  <a:srgbClr val="000000"/>
                </a:solidFill>
                <a:latin typeface="Consolas" panose="020B0609020204030204" pitchFamily="49" charset="0"/>
              </a:rPr>
              <a:t> = </a:t>
            </a:r>
            <a:r>
              <a:rPr lang="en-US" dirty="0">
                <a:solidFill>
                  <a:srgbClr val="2B91AF"/>
                </a:solidFill>
                <a:latin typeface="Consolas" panose="020B0609020204030204" pitchFamily="49" charset="0"/>
              </a:rPr>
              <a:t>map</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&lt;</a:t>
            </a:r>
          </a:p>
          <a:p>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pair</a:t>
            </a:r>
            <a:r>
              <a:rPr lang="en-US" dirty="0">
                <a:solidFill>
                  <a:srgbClr val="000000"/>
                </a:solidFill>
                <a:latin typeface="Consolas" panose="020B0609020204030204" pitchFamily="49" charset="0"/>
              </a:rPr>
              <a:t>&lt;</a:t>
            </a:r>
            <a:r>
              <a:rPr lang="en-US" dirty="0">
                <a:solidFill>
                  <a:srgbClr val="A31515"/>
                </a:solidFill>
                <a:latin typeface="Consolas" panose="020B0609020204030204" pitchFamily="49" charset="0"/>
              </a:rPr>
              <a:t>"</a:t>
            </a:r>
            <a:r>
              <a:rPr lang="en-US" dirty="0" err="1" smtClean="0">
                <a:solidFill>
                  <a:srgbClr val="A31515"/>
                </a:solidFill>
                <a:latin typeface="Consolas" panose="020B0609020204030204" pitchFamily="49" charset="0"/>
              </a:rPr>
              <a:t>int</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 </a:t>
            </a:r>
            <a:r>
              <a:rPr lang="en-US" dirty="0">
                <a:solidFill>
                  <a:srgbClr val="2B91AF"/>
                </a:solidFill>
                <a:latin typeface="Consolas" panose="020B0609020204030204" pitchFamily="49" charset="0"/>
              </a:rPr>
              <a:t>pair</a:t>
            </a:r>
            <a:r>
              <a:rPr lang="en-US" dirty="0">
                <a:solidFill>
                  <a:srgbClr val="000000"/>
                </a:solidFill>
                <a:latin typeface="Consolas" panose="020B0609020204030204" pitchFamily="49" charset="0"/>
              </a:rPr>
              <a:t>&lt;</a:t>
            </a:r>
            <a:r>
              <a:rPr lang="en-US" dirty="0">
                <a:solidFill>
                  <a:srgbClr val="A31515"/>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 </a:t>
            </a:r>
            <a:r>
              <a:rPr lang="en-US" dirty="0">
                <a:solidFill>
                  <a:srgbClr val="2B91AF"/>
                </a:solidFill>
                <a:latin typeface="Consolas" panose="020B0609020204030204" pitchFamily="49" charset="0"/>
              </a:rPr>
              <a:t>pair</a:t>
            </a:r>
            <a:r>
              <a:rPr lang="en-US" dirty="0">
                <a:solidFill>
                  <a:srgbClr val="000000"/>
                </a:solidFill>
                <a:latin typeface="Consolas" panose="020B0609020204030204" pitchFamily="49" charset="0"/>
              </a:rPr>
              <a:t>&lt;</a:t>
            </a:r>
            <a:r>
              <a:rPr lang="en-US" dirty="0">
                <a:solidFill>
                  <a:srgbClr val="A31515"/>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&gt;;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my_type</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my_type_map</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find_t</a:t>
            </a:r>
            <a:r>
              <a:rPr lang="en-US" dirty="0">
                <a:solidFill>
                  <a:srgbClr val="000000"/>
                </a:solidFill>
                <a:latin typeface="Consolas" panose="020B0609020204030204" pitchFamily="49" charset="0"/>
              </a:rPr>
              <a:t>&lt;</a:t>
            </a:r>
            <a:r>
              <a:rPr lang="en-US" dirty="0">
                <a:solidFill>
                  <a:srgbClr val="A31515"/>
                </a:solidFill>
                <a:latin typeface="Consolas" panose="020B0609020204030204" pitchFamily="49" charset="0"/>
              </a:rPr>
              <a:t>"double"</a:t>
            </a:r>
            <a:r>
              <a:rPr lang="en-US" dirty="0">
                <a:solidFill>
                  <a:srgbClr val="000000"/>
                </a:solidFill>
                <a:latin typeface="Consolas" panose="020B0609020204030204" pitchFamily="49" charset="0"/>
              </a:rPr>
              <a:t>&gt;;</a:t>
            </a:r>
          </a:p>
          <a:p>
            <a:r>
              <a:rPr lang="en-US" dirty="0" err="1">
                <a:solidFill>
                  <a:srgbClr val="0000FF"/>
                </a:solidFill>
                <a:latin typeface="Consolas" panose="020B0609020204030204" pitchFamily="49" charset="0"/>
              </a:rPr>
              <a:t>static_assert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is_same_v</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my_type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&gt;);</a:t>
            </a:r>
            <a:endParaRPr lang="en-US" dirty="0"/>
          </a:p>
        </p:txBody>
      </p:sp>
      <p:sp>
        <p:nvSpPr>
          <p:cNvPr id="3" name="Rectangle 2"/>
          <p:cNvSpPr/>
          <p:nvPr/>
        </p:nvSpPr>
        <p:spPr>
          <a:xfrm>
            <a:off x="6858000" y="89972"/>
            <a:ext cx="4572000" cy="369332"/>
          </a:xfrm>
          <a:prstGeom prst="rect">
            <a:avLst/>
          </a:prstGeom>
        </p:spPr>
        <p:txBody>
          <a:bodyPr>
            <a:spAutoFit/>
          </a:bodyPr>
          <a:lstStyle/>
          <a:p>
            <a:r>
              <a:rPr lang="en-US" dirty="0" err="1">
                <a:hlinkClick r:id="rId3"/>
              </a:rPr>
              <a:t>s</a:t>
            </a:r>
            <a:r>
              <a:rPr lang="en-US" dirty="0" err="1" smtClean="0">
                <a:hlinkClick r:id="rId3"/>
              </a:rPr>
              <a:t>td</a:t>
            </a:r>
            <a:r>
              <a:rPr lang="en-US" dirty="0" smtClean="0">
                <a:hlinkClick r:id="rId3"/>
              </a:rPr>
              <a:t>::</a:t>
            </a:r>
            <a:r>
              <a:rPr lang="en-US" dirty="0" err="1" smtClean="0">
                <a:hlinkClick r:id="rId3"/>
              </a:rPr>
              <a:t>basic_fixed_string</a:t>
            </a:r>
            <a:endParaRPr lang="en-US" dirty="0"/>
          </a:p>
        </p:txBody>
      </p:sp>
    </p:spTree>
    <p:extLst>
      <p:ext uri="{BB962C8B-B14F-4D97-AF65-F5344CB8AC3E}">
        <p14:creationId xmlns:p14="http://schemas.microsoft.com/office/powerpoint/2010/main" val="878690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Questions?</a:t>
            </a:r>
            <a:endParaRPr lang="en-US" dirty="0"/>
          </a:p>
        </p:txBody>
      </p:sp>
    </p:spTree>
    <p:extLst>
      <p:ext uri="{BB962C8B-B14F-4D97-AF65-F5344CB8AC3E}">
        <p14:creationId xmlns:p14="http://schemas.microsoft.com/office/powerpoint/2010/main" val="2883418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title"/>
          </p:nvPr>
        </p:nvSpPr>
        <p:spPr/>
        <p:txBody>
          <a:bodyPr/>
          <a:lstStyle/>
          <a:p>
            <a:r>
              <a:rPr lang="en-US" dirty="0" smtClean="0">
                <a:latin typeface="Arial" charset="0"/>
                <a:ea typeface="ＭＳ Ｐゴシック" charset="0"/>
                <a:cs typeface="ＭＳ Ｐゴシック" charset="0"/>
              </a:rPr>
              <a:t>About Me</a:t>
            </a:r>
            <a:endParaRPr lang="en-US" dirty="0">
              <a:latin typeface="Arial" charset="0"/>
              <a:ea typeface="ＭＳ Ｐゴシック" charset="0"/>
              <a:cs typeface="ＭＳ Ｐゴシック" charset="0"/>
            </a:endParaRPr>
          </a:p>
        </p:txBody>
      </p:sp>
      <p:sp>
        <p:nvSpPr>
          <p:cNvPr id="11267" name="Rectangle 6"/>
          <p:cNvSpPr>
            <a:spLocks noGrp="1" noChangeArrowheads="1"/>
          </p:cNvSpPr>
          <p:nvPr>
            <p:ph idx="1"/>
          </p:nvPr>
        </p:nvSpPr>
        <p:spPr>
          <a:xfrm>
            <a:off x="457200" y="1600200"/>
            <a:ext cx="8467344" cy="4525963"/>
          </a:xfrm>
        </p:spPr>
        <p:txBody>
          <a:bodyPr>
            <a:normAutofit/>
          </a:bodyPr>
          <a:lstStyle/>
          <a:p>
            <a:r>
              <a:rPr lang="en-US" dirty="0" smtClean="0">
                <a:latin typeface="Arial" charset="0"/>
                <a:ea typeface="ＭＳ Ｐゴシック" charset="0"/>
              </a:rPr>
              <a:t>C++ since 2013, industry since 2016, SIG since 2017</a:t>
            </a:r>
          </a:p>
          <a:p>
            <a:pPr lvl="1"/>
            <a:r>
              <a:rPr lang="en-US" dirty="0">
                <a:latin typeface="Arial" charset="0"/>
                <a:ea typeface="ＭＳ Ｐゴシック" charset="0"/>
              </a:rPr>
              <a:t>P</a:t>
            </a:r>
            <a:r>
              <a:rPr lang="en-US" dirty="0" smtClean="0">
                <a:latin typeface="Arial" charset="0"/>
                <a:ea typeface="ＭＳ Ｐゴシック" charset="0"/>
              </a:rPr>
              <a:t>hysics data acquisition/analysis, radar systems, distributed monitoring systems, library design</a:t>
            </a:r>
          </a:p>
          <a:p>
            <a:r>
              <a:rPr lang="en-US" dirty="0" smtClean="0">
                <a:latin typeface="Arial" charset="0"/>
                <a:ea typeface="ＭＳ Ｐゴシック" charset="0"/>
              </a:rPr>
              <a:t>Software Developer on SMI team in Enterprise Technology</a:t>
            </a:r>
          </a:p>
          <a:p>
            <a:pPr lvl="1"/>
            <a:r>
              <a:rPr lang="en-US" dirty="0" err="1" smtClean="0">
                <a:latin typeface="Arial" charset="0"/>
                <a:ea typeface="ＭＳ Ｐゴシック" charset="0"/>
                <a:hlinkClick r:id="rId2"/>
              </a:rPr>
              <a:t>LibSMI</a:t>
            </a:r>
            <a:r>
              <a:rPr lang="en-US" dirty="0" smtClean="0">
                <a:latin typeface="Arial" charset="0"/>
                <a:ea typeface="ＭＳ Ｐゴシック" charset="0"/>
              </a:rPr>
              <a:t> (Cross-platform C++ messaging middleware library with C# and Python bindings)</a:t>
            </a:r>
          </a:p>
          <a:p>
            <a:pPr lvl="1"/>
            <a:r>
              <a:rPr lang="en-US" dirty="0" smtClean="0">
                <a:latin typeface="Arial" charset="0"/>
                <a:ea typeface="ＭＳ Ｐゴシック" charset="0"/>
              </a:rPr>
              <a:t>SMI Agent (running on ~9900 SIG servers/desktops)</a:t>
            </a:r>
          </a:p>
          <a:p>
            <a:pPr lvl="1"/>
            <a:r>
              <a:rPr lang="en-US" dirty="0" smtClean="0">
                <a:latin typeface="Arial" charset="0"/>
                <a:ea typeface="ＭＳ Ｐゴシック" charset="0"/>
              </a:rPr>
              <a:t>SMI </a:t>
            </a:r>
            <a:r>
              <a:rPr lang="en-US" dirty="0" err="1" smtClean="0">
                <a:latin typeface="Arial" charset="0"/>
                <a:ea typeface="ＭＳ Ｐゴシック" charset="0"/>
              </a:rPr>
              <a:t>AlertEngine</a:t>
            </a:r>
            <a:r>
              <a:rPr lang="en-US" dirty="0" smtClean="0">
                <a:latin typeface="Arial" charset="0"/>
                <a:ea typeface="ＭＳ Ｐゴシック" charset="0"/>
              </a:rPr>
              <a:t>, SMI Ganglia Adapter, SMI Router, SMI </a:t>
            </a:r>
            <a:r>
              <a:rPr lang="en-US" dirty="0" err="1" smtClean="0">
                <a:latin typeface="Arial" charset="0"/>
                <a:ea typeface="ＭＳ Ｐゴシック" charset="0"/>
              </a:rPr>
              <a:t>JsonAdapter</a:t>
            </a:r>
            <a:r>
              <a:rPr lang="en-US" dirty="0" smtClean="0">
                <a:latin typeface="Arial" charset="0"/>
                <a:ea typeface="ＭＳ Ｐゴシック" charset="0"/>
              </a:rPr>
              <a:t>, etc.</a:t>
            </a:r>
          </a:p>
          <a:p>
            <a:pPr lvl="1"/>
            <a:r>
              <a:rPr lang="en-US" dirty="0" smtClean="0">
                <a:latin typeface="Arial" charset="0"/>
                <a:ea typeface="ＭＳ Ｐゴシック" charset="0"/>
              </a:rPr>
              <a:t>Maintainer/user of </a:t>
            </a:r>
            <a:r>
              <a:rPr lang="en-US" dirty="0" smtClean="0">
                <a:latin typeface="Arial" charset="0"/>
                <a:ea typeface="ＭＳ Ｐゴシック" charset="0"/>
                <a:hlinkClick r:id="rId3"/>
              </a:rPr>
              <a:t>Jolt</a:t>
            </a:r>
            <a:r>
              <a:rPr lang="en-US" dirty="0" smtClean="0">
                <a:latin typeface="Arial" charset="0"/>
                <a:ea typeface="ＭＳ Ｐゴシック" charset="0"/>
              </a:rPr>
              <a:t> (STL/boost extensions for SIG), </a:t>
            </a:r>
            <a:r>
              <a:rPr lang="en-US" dirty="0" err="1" smtClean="0">
                <a:latin typeface="Arial" charset="0"/>
                <a:ea typeface="ＭＳ Ｐゴシック" charset="0"/>
                <a:hlinkClick r:id="rId4"/>
              </a:rPr>
              <a:t>UnitTest</a:t>
            </a:r>
            <a:r>
              <a:rPr lang="en-US" dirty="0" smtClean="0">
                <a:latin typeface="Arial" charset="0"/>
                <a:ea typeface="ＭＳ Ｐゴシック" charset="0"/>
              </a:rPr>
              <a:t> libraries in plus toolchains</a:t>
            </a:r>
          </a:p>
          <a:p>
            <a:r>
              <a:rPr lang="en-US" dirty="0" smtClean="0">
                <a:latin typeface="Arial" charset="0"/>
                <a:ea typeface="ＭＳ Ｐゴシック" charset="0"/>
              </a:rPr>
              <a:t>Resident </a:t>
            </a:r>
            <a:r>
              <a:rPr lang="en-US" dirty="0" err="1" smtClean="0">
                <a:latin typeface="Arial" charset="0"/>
                <a:ea typeface="ＭＳ Ｐゴシック" charset="0"/>
              </a:rPr>
              <a:t>elasticsearch</a:t>
            </a:r>
            <a:r>
              <a:rPr lang="en-US" dirty="0" smtClean="0">
                <a:latin typeface="Arial" charset="0"/>
                <a:ea typeface="ＭＳ Ｐゴシック" charset="0"/>
              </a:rPr>
              <a:t>/</a:t>
            </a:r>
            <a:r>
              <a:rPr lang="en-US" dirty="0" err="1">
                <a:latin typeface="Arial" charset="0"/>
                <a:ea typeface="ＭＳ Ｐゴシック" charset="0"/>
              </a:rPr>
              <a:t>K</a:t>
            </a:r>
            <a:r>
              <a:rPr lang="en-US" dirty="0" err="1" smtClean="0">
                <a:latin typeface="Arial" charset="0"/>
                <a:ea typeface="ＭＳ Ｐゴシック" charset="0"/>
              </a:rPr>
              <a:t>ibana</a:t>
            </a:r>
            <a:r>
              <a:rPr lang="en-US" dirty="0" smtClean="0">
                <a:latin typeface="Arial" charset="0"/>
                <a:ea typeface="ＭＳ Ｐゴシック" charset="0"/>
              </a:rPr>
              <a:t> power user</a:t>
            </a:r>
            <a:endParaRPr lang="en-US" dirty="0">
              <a:latin typeface="Arial" charset="0"/>
              <a:ea typeface="ＭＳ Ｐゴシック" charset="0"/>
            </a:endParaRPr>
          </a:p>
        </p:txBody>
      </p:sp>
    </p:spTree>
    <p:extLst>
      <p:ext uri="{BB962C8B-B14F-4D97-AF65-F5344CB8AC3E}">
        <p14:creationId xmlns:p14="http://schemas.microsoft.com/office/powerpoint/2010/main" val="148097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template parameters</a:t>
            </a:r>
            <a:endParaRPr lang="en-US" dirty="0"/>
          </a:p>
        </p:txBody>
      </p:sp>
      <p:sp>
        <p:nvSpPr>
          <p:cNvPr id="7" name="TextBox 6"/>
          <p:cNvSpPr txBox="1"/>
          <p:nvPr/>
        </p:nvSpPr>
        <p:spPr>
          <a:xfrm>
            <a:off x="854964" y="1920876"/>
            <a:ext cx="7434072" cy="2585323"/>
          </a:xfrm>
          <a:prstGeom prst="rect">
            <a:avLst/>
          </a:prstGeom>
          <a:noFill/>
        </p:spPr>
        <p:txBody>
          <a:bodyPr wrap="square" rtlCol="0">
            <a:spAutoFit/>
          </a:bodyPr>
          <a:lstStyle/>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T</a:t>
            </a:r>
            <a:r>
              <a:rPr lang="en-US" dirty="0">
                <a:solidFill>
                  <a:srgbClr val="000000"/>
                </a:solidFill>
                <a:latin typeface="Consolas" panose="020B0609020204030204" pitchFamily="49" charset="0"/>
              </a:rPr>
              <a:t>&gt; </a:t>
            </a:r>
            <a:r>
              <a:rPr lang="en-US" dirty="0">
                <a:solidFill>
                  <a:srgbClr val="008000"/>
                </a:solidFill>
                <a:latin typeface="Consolas" panose="020B0609020204030204" pitchFamily="49" charset="0"/>
              </a:rPr>
              <a:t>// or </a:t>
            </a:r>
            <a:r>
              <a:rPr lang="en-US" dirty="0" err="1">
                <a:solidFill>
                  <a:srgbClr val="008000"/>
                </a:solidFill>
                <a:latin typeface="Consolas" panose="020B0609020204030204" pitchFamily="49" charset="0"/>
              </a:rPr>
              <a:t>typename</a:t>
            </a:r>
            <a:r>
              <a:rPr lang="en-US" dirty="0">
                <a:solidFill>
                  <a:srgbClr val="008000"/>
                </a:solidFill>
                <a:latin typeface="Consolas" panose="020B0609020204030204" pitchFamily="49" charset="0"/>
              </a:rPr>
              <a:t> T</a:t>
            </a:r>
            <a:endParaRPr lang="en-US" dirty="0">
              <a:solidFill>
                <a:srgbClr val="000000"/>
              </a:solidFill>
              <a:latin typeface="Consolas" panose="020B0609020204030204" pitchFamily="49" charset="0"/>
            </a:endParaRPr>
          </a:p>
          <a:p>
            <a:r>
              <a:rPr lang="en-US" dirty="0" smtClean="0">
                <a:solidFill>
                  <a:srgbClr val="2B91AF"/>
                </a:solidFill>
                <a:latin typeface="Consolas" panose="020B0609020204030204" pitchFamily="49" charset="0"/>
              </a:rPr>
              <a:t>T</a:t>
            </a:r>
            <a:r>
              <a:rPr lang="en-US" dirty="0" smtClean="0">
                <a:solidFill>
                  <a:srgbClr val="000000"/>
                </a:solidFill>
                <a:latin typeface="Consolas" panose="020B0609020204030204" pitchFamily="49" charset="0"/>
              </a:rPr>
              <a:t> add(</a:t>
            </a:r>
            <a:r>
              <a:rPr lang="en-US" dirty="0" smtClean="0">
                <a:solidFill>
                  <a:srgbClr val="2B91AF"/>
                </a:solidFill>
                <a:latin typeface="Consolas" panose="020B0609020204030204" pitchFamily="49" charset="0"/>
              </a:rPr>
              <a:t>T</a:t>
            </a:r>
            <a:r>
              <a:rPr lang="en-US" dirty="0" smtClean="0">
                <a:solidFill>
                  <a:srgbClr val="000000"/>
                </a:solidFill>
                <a:latin typeface="Consolas" panose="020B0609020204030204" pitchFamily="49" charset="0"/>
              </a:rPr>
              <a:t> </a:t>
            </a:r>
            <a:r>
              <a:rPr lang="en-US" dirty="0">
                <a:solidFill>
                  <a:srgbClr val="808080"/>
                </a:solidFill>
                <a:latin typeface="Consolas" panose="020B0609020204030204" pitchFamily="49" charset="0"/>
              </a:rPr>
              <a:t>_lhs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_</a:t>
            </a:r>
            <a:r>
              <a:rPr lang="en-US" dirty="0" err="1">
                <a:solidFill>
                  <a:srgbClr val="808080"/>
                </a:solidFill>
                <a:latin typeface="Consolas" panose="020B0609020204030204" pitchFamily="49" charset="0"/>
              </a:rPr>
              <a:t>rhs</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ints</a:t>
            </a:r>
            <a:r>
              <a:rPr lang="en-US" dirty="0">
                <a:solidFill>
                  <a:srgbClr val="000000"/>
                </a:solidFill>
                <a:latin typeface="Consolas" panose="020B0609020204030204" pitchFamily="49" charset="0"/>
              </a:rPr>
              <a:t>    = add(5, 2);     </a:t>
            </a:r>
            <a:r>
              <a:rPr lang="en-US" dirty="0">
                <a:solidFill>
                  <a:srgbClr val="008000"/>
                </a:solidFill>
                <a:latin typeface="Consolas" panose="020B0609020204030204" pitchFamily="49" charset="0"/>
              </a:rPr>
              <a:t>// T is </a:t>
            </a:r>
            <a:r>
              <a:rPr lang="en-US" dirty="0" err="1" smtClean="0">
                <a:solidFill>
                  <a:srgbClr val="008000"/>
                </a:solidFill>
                <a:latin typeface="Consolas" panose="020B0609020204030204" pitchFamily="49" charset="0"/>
              </a:rPr>
              <a:t>int</a:t>
            </a:r>
            <a:endParaRPr lang="en-US" dirty="0" smtClean="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auto</a:t>
            </a:r>
            <a:r>
              <a:rPr lang="en-US" dirty="0" smtClean="0">
                <a:solidFill>
                  <a:srgbClr val="000000"/>
                </a:solidFill>
                <a:latin typeface="Consolas" panose="020B0609020204030204" pitchFamily="49" charset="0"/>
              </a:rPr>
              <a:t> doubles = add(2.2, 5.2); </a:t>
            </a:r>
            <a:r>
              <a:rPr lang="en-US" dirty="0" smtClean="0">
                <a:solidFill>
                  <a:srgbClr val="008000"/>
                </a:solidFill>
                <a:latin typeface="Consolas" panose="020B0609020204030204" pitchFamily="49" charset="0"/>
              </a:rPr>
              <a:t>// T is double</a:t>
            </a:r>
            <a:endParaRPr lang="en-US" dirty="0" smtClean="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auto</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ints2   = add(3, 12);    </a:t>
            </a:r>
            <a:r>
              <a:rPr lang="en-US" dirty="0">
                <a:solidFill>
                  <a:srgbClr val="008000"/>
                </a:solidFill>
                <a:latin typeface="Consolas" panose="020B0609020204030204" pitchFamily="49" charset="0"/>
              </a:rPr>
              <a:t>// T is </a:t>
            </a:r>
            <a:r>
              <a:rPr lang="en-US" dirty="0" err="1" smtClean="0">
                <a:solidFill>
                  <a:srgbClr val="008000"/>
                </a:solidFill>
                <a:latin typeface="Consolas" panose="020B0609020204030204" pitchFamily="49" charset="0"/>
              </a:rPr>
              <a:t>int</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etc...</a:t>
            </a:r>
            <a:endParaRPr lang="fr-FR" dirty="0" smtClean="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249746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Telling different instantiations apart</a:t>
            </a:r>
            <a:endParaRPr lang="en-US" dirty="0"/>
          </a:p>
        </p:txBody>
      </p:sp>
      <p:sp>
        <p:nvSpPr>
          <p:cNvPr id="4" name="TextBox 3"/>
          <p:cNvSpPr txBox="1"/>
          <p:nvPr/>
        </p:nvSpPr>
        <p:spPr>
          <a:xfrm>
            <a:off x="854964" y="1600518"/>
            <a:ext cx="7434072" cy="4247317"/>
          </a:xfrm>
          <a:prstGeom prst="rect">
            <a:avLst/>
          </a:prstGeom>
          <a:noFill/>
        </p:spPr>
        <p:txBody>
          <a:bodyPr wrap="square" rtlCol="0">
            <a:spAutoFit/>
          </a:bodyPr>
          <a:lstStyle/>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smtClean="0">
                <a:solidFill>
                  <a:srgbClr val="2B91AF"/>
                </a:solidFill>
                <a:latin typeface="Consolas" panose="020B0609020204030204" pitchFamily="49" charset="0"/>
              </a:rPr>
              <a:t>T</a:t>
            </a:r>
            <a:r>
              <a:rPr lang="en-US" dirty="0" smtClean="0">
                <a:solidFill>
                  <a:srgbClr val="000000"/>
                </a:solidFill>
                <a:latin typeface="Consolas" panose="020B0609020204030204" pitchFamily="49" charset="0"/>
              </a:rPr>
              <a:t>&gt;</a:t>
            </a:r>
          </a:p>
          <a:p>
            <a:r>
              <a:rPr lang="en-US" dirty="0" smtClean="0">
                <a:solidFill>
                  <a:srgbClr val="2B91AF"/>
                </a:solidFill>
                <a:latin typeface="Consolas" panose="020B0609020204030204" pitchFamily="49" charset="0"/>
              </a:rPr>
              <a:t>T</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add(</a:t>
            </a:r>
            <a:r>
              <a:rPr lang="en-US" dirty="0" smtClean="0">
                <a:solidFill>
                  <a:srgbClr val="2B91AF"/>
                </a:solidFill>
                <a:latin typeface="Consolas" panose="020B0609020204030204" pitchFamily="49" charset="0"/>
              </a:rPr>
              <a:t>T</a:t>
            </a:r>
            <a:r>
              <a:rPr lang="en-US" dirty="0" smtClean="0">
                <a:solidFill>
                  <a:srgbClr val="000000"/>
                </a:solidFill>
                <a:latin typeface="Consolas" panose="020B0609020204030204" pitchFamily="49" charset="0"/>
              </a:rPr>
              <a:t> </a:t>
            </a:r>
            <a:r>
              <a:rPr lang="en-US" dirty="0">
                <a:solidFill>
                  <a:srgbClr val="808080"/>
                </a:solidFill>
                <a:latin typeface="Consolas" panose="020B0609020204030204" pitchFamily="49" charset="0"/>
              </a:rPr>
              <a:t>_lhs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_</a:t>
            </a:r>
            <a:r>
              <a:rPr lang="en-US" dirty="0" err="1">
                <a:solidFill>
                  <a:srgbClr val="808080"/>
                </a:solidFill>
                <a:latin typeface="Consolas" panose="020B0609020204030204" pitchFamily="49" charset="0"/>
              </a:rPr>
              <a:t>rhs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called(0);</a:t>
            </a:r>
          </a:p>
          <a:p>
            <a:r>
              <a:rPr lang="en-US" dirty="0">
                <a:solidFill>
                  <a:srgbClr val="000000"/>
                </a:solidFill>
                <a:latin typeface="Consolas" panose="020B0609020204030204" pitchFamily="49" charset="0"/>
              </a:rPr>
              <a:t>   ++called;</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called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_lhs</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_</a:t>
            </a:r>
            <a:r>
              <a:rPr lang="en-US" dirty="0" err="1">
                <a:solidFill>
                  <a:srgbClr val="808080"/>
                </a:solidFill>
                <a:latin typeface="Consolas" panose="020B0609020204030204" pitchFamily="49" charset="0"/>
              </a:rPr>
              <a:t>rhs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ints</a:t>
            </a:r>
            <a:r>
              <a:rPr lang="en-US" dirty="0">
                <a:solidFill>
                  <a:srgbClr val="000000"/>
                </a:solidFill>
                <a:latin typeface="Consolas" panose="020B0609020204030204" pitchFamily="49" charset="0"/>
              </a:rPr>
              <a:t>    = add(5, 2);     </a:t>
            </a:r>
            <a:r>
              <a:rPr lang="en-US" dirty="0">
                <a:solidFill>
                  <a:srgbClr val="008000"/>
                </a:solidFill>
                <a:latin typeface="Consolas" panose="020B0609020204030204" pitchFamily="49" charset="0"/>
              </a:rPr>
              <a:t>// </a:t>
            </a:r>
            <a:r>
              <a:rPr lang="en-US" dirty="0" smtClean="0">
                <a:solidFill>
                  <a:srgbClr val="008000"/>
                </a:solidFill>
                <a:latin typeface="Consolas" panose="020B0609020204030204" pitchFamily="49" charset="0"/>
              </a:rPr>
              <a:t>1 </a:t>
            </a:r>
            <a:r>
              <a:rPr lang="en-US" dirty="0">
                <a:solidFill>
                  <a:srgbClr val="008000"/>
                </a:solidFill>
                <a:latin typeface="Consolas" panose="020B0609020204030204" pitchFamily="49" charset="0"/>
              </a:rPr>
              <a:t>is printed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doubles = add(2.2, 5.2); </a:t>
            </a:r>
            <a:r>
              <a:rPr lang="en-US" dirty="0">
                <a:solidFill>
                  <a:srgbClr val="008000"/>
                </a:solidFill>
                <a:latin typeface="Consolas" panose="020B0609020204030204" pitchFamily="49" charset="0"/>
              </a:rPr>
              <a:t>// </a:t>
            </a:r>
            <a:r>
              <a:rPr lang="en-US" dirty="0" smtClean="0">
                <a:solidFill>
                  <a:srgbClr val="008000"/>
                </a:solidFill>
                <a:latin typeface="Consolas" panose="020B0609020204030204" pitchFamily="49" charset="0"/>
              </a:rPr>
              <a:t>1 </a:t>
            </a:r>
            <a:r>
              <a:rPr lang="en-US" dirty="0">
                <a:solidFill>
                  <a:srgbClr val="008000"/>
                </a:solidFill>
                <a:latin typeface="Consolas" panose="020B0609020204030204" pitchFamily="49" charset="0"/>
              </a:rPr>
              <a:t>is printed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ints2   = add(3, 12);    </a:t>
            </a:r>
            <a:r>
              <a:rPr lang="en-US" dirty="0">
                <a:solidFill>
                  <a:srgbClr val="008000"/>
                </a:solidFill>
                <a:latin typeface="Consolas" panose="020B0609020204030204" pitchFamily="49" charset="0"/>
              </a:rPr>
              <a:t>// </a:t>
            </a:r>
            <a:r>
              <a:rPr lang="en-US" dirty="0" smtClean="0">
                <a:solidFill>
                  <a:srgbClr val="008000"/>
                </a:solidFill>
                <a:latin typeface="Consolas" panose="020B0609020204030204" pitchFamily="49" charset="0"/>
              </a:rPr>
              <a:t>2 </a:t>
            </a:r>
            <a:r>
              <a:rPr lang="en-US" dirty="0">
                <a:solidFill>
                  <a:srgbClr val="008000"/>
                </a:solidFill>
                <a:latin typeface="Consolas" panose="020B0609020204030204" pitchFamily="49" charset="0"/>
              </a:rPr>
              <a:t>is printed</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etc...</a:t>
            </a:r>
            <a:endParaRPr lang="fr-FR" dirty="0" smtClean="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3389977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Non-type template parameters</a:t>
            </a:r>
          </a:p>
        </p:txBody>
      </p:sp>
      <p:sp>
        <p:nvSpPr>
          <p:cNvPr id="4" name="TextBox 3"/>
          <p:cNvSpPr txBox="1"/>
          <p:nvPr/>
        </p:nvSpPr>
        <p:spPr>
          <a:xfrm>
            <a:off x="941832" y="1866037"/>
            <a:ext cx="7529625" cy="3416320"/>
          </a:xfrm>
          <a:prstGeom prst="rect">
            <a:avLst/>
          </a:prstGeom>
          <a:noFill/>
        </p:spPr>
        <p:txBody>
          <a:bodyPr wrap="none" rtlCol="0">
            <a:spAutoFit/>
          </a:bodyPr>
          <a:lstStyle/>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N&gt;</a:t>
            </a:r>
          </a:p>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smtClean="0">
                <a:solidFill>
                  <a:srgbClr val="2B91AF"/>
                </a:solidFill>
                <a:latin typeface="Consolas" panose="020B0609020204030204" pitchFamily="49" charset="0"/>
              </a:rPr>
              <a:t>string</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to_string</a:t>
            </a:r>
            <a:r>
              <a:rPr lang="en-US" dirty="0" smtClean="0">
                <a:solidFill>
                  <a:srgbClr val="000000"/>
                </a:solidFill>
                <a:latin typeface="Consolas" panose="020B0609020204030204" pitchFamily="49" charset="0"/>
              </a:rPr>
              <a:t>(</a:t>
            </a:r>
            <a:r>
              <a:rPr lang="en-US" dirty="0" smtClean="0">
                <a:solidFill>
                  <a:srgbClr val="0000FF"/>
                </a:solidFill>
                <a:latin typeface="Consolas" panose="020B0609020204030204" pitchFamily="49" charset="0"/>
              </a:rPr>
              <a:t>char</a:t>
            </a:r>
            <a:r>
              <a:rPr lang="en-US" dirty="0" smtClean="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(&amp; </a:t>
            </a:r>
            <a:r>
              <a:rPr lang="en-US" dirty="0">
                <a:solidFill>
                  <a:srgbClr val="808080"/>
                </a:solidFill>
                <a:latin typeface="Consolas" panose="020B0609020204030204" pitchFamily="49" charset="0"/>
              </a:rPr>
              <a:t>_text</a:t>
            </a:r>
            <a:r>
              <a:rPr lang="en-US" dirty="0">
                <a:solidFill>
                  <a:srgbClr val="000000"/>
                </a:solidFill>
                <a:latin typeface="Consolas" panose="020B0609020204030204" pitchFamily="49" charset="0"/>
              </a:rPr>
              <a:t>)[N])</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called(0);</a:t>
            </a:r>
          </a:p>
          <a:p>
            <a:r>
              <a:rPr lang="en-US" dirty="0">
                <a:solidFill>
                  <a:srgbClr val="000000"/>
                </a:solidFill>
                <a:latin typeface="Consolas" panose="020B0609020204030204" pitchFamily="49" charset="0"/>
              </a:rPr>
              <a:t>   ++called;</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called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_text</a:t>
            </a:r>
            <a:r>
              <a:rPr lang="en-US" dirty="0">
                <a:solidFill>
                  <a:srgbClr val="000000"/>
                </a:solidFill>
                <a:latin typeface="Consolas" panose="020B0609020204030204" pitchFamily="49" charset="0"/>
              </a:rPr>
              <a:t>, N - 1);</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text </a:t>
            </a:r>
            <a:r>
              <a:rPr lang="en-US" dirty="0" smtClean="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to_string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"Convert me </a:t>
            </a:r>
            <a:r>
              <a:rPr lang="en-US" dirty="0" err="1">
                <a:solidFill>
                  <a:srgbClr val="A31515"/>
                </a:solidFill>
                <a:latin typeface="Consolas" panose="020B0609020204030204" pitchFamily="49" charset="0"/>
              </a:rPr>
              <a:t>pls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1 is printed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text2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to_string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"Convert me pls2"</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1 is printed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text3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to_string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"Convert me pls3"</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 is printed</a:t>
            </a:r>
            <a:endParaRPr lang="en-US" dirty="0"/>
          </a:p>
        </p:txBody>
      </p:sp>
    </p:spTree>
    <p:extLst>
      <p:ext uri="{BB962C8B-B14F-4D97-AF65-F5344CB8AC3E}">
        <p14:creationId xmlns:p14="http://schemas.microsoft.com/office/powerpoint/2010/main" val="831655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Non-type template parameters</a:t>
            </a:r>
            <a:endParaRPr lang="en-US" dirty="0"/>
          </a:p>
        </p:txBody>
      </p:sp>
      <p:sp>
        <p:nvSpPr>
          <p:cNvPr id="4" name="TextBox 3"/>
          <p:cNvSpPr txBox="1"/>
          <p:nvPr/>
        </p:nvSpPr>
        <p:spPr>
          <a:xfrm>
            <a:off x="841248" y="1837628"/>
            <a:ext cx="7149714" cy="2862322"/>
          </a:xfrm>
          <a:prstGeom prst="rect">
            <a:avLst/>
          </a:prstGeom>
          <a:noFill/>
        </p:spPr>
        <p:txBody>
          <a:bodyPr wrap="none" rtlCol="0">
            <a:spAutoFit/>
          </a:bodyPr>
          <a:lstStyle/>
          <a:p>
            <a:r>
              <a:rPr lang="fr-FR" dirty="0" err="1" smtClean="0">
                <a:solidFill>
                  <a:srgbClr val="0000FF"/>
                </a:solidFill>
                <a:latin typeface="Consolas" panose="020B0609020204030204" pitchFamily="49" charset="0"/>
              </a:rPr>
              <a:t>template</a:t>
            </a:r>
            <a:r>
              <a:rPr lang="fr-FR" dirty="0" smtClean="0">
                <a:solidFill>
                  <a:srgbClr val="000000"/>
                </a:solidFill>
                <a:latin typeface="Consolas" panose="020B0609020204030204" pitchFamily="49" charset="0"/>
              </a:rPr>
              <a:t>&lt;</a:t>
            </a:r>
            <a:r>
              <a:rPr lang="fr-FR" dirty="0" smtClean="0">
                <a:solidFill>
                  <a:srgbClr val="0000FF"/>
                </a:solidFill>
                <a:latin typeface="Consolas" panose="020B0609020204030204" pitchFamily="49" charset="0"/>
              </a:rPr>
              <a:t>class</a:t>
            </a:r>
            <a:r>
              <a:rPr lang="fr-FR" dirty="0" smtClean="0">
                <a:solidFill>
                  <a:srgbClr val="000000"/>
                </a:solidFill>
                <a:latin typeface="Consolas" panose="020B0609020204030204" pitchFamily="49" charset="0"/>
              </a:rPr>
              <a:t> </a:t>
            </a:r>
            <a:r>
              <a:rPr lang="fr-FR" dirty="0">
                <a:solidFill>
                  <a:srgbClr val="2B91AF"/>
                </a:solidFill>
                <a:latin typeface="Consolas" panose="020B0609020204030204" pitchFamily="49" charset="0"/>
              </a:rPr>
              <a:t>T</a:t>
            </a:r>
            <a:r>
              <a:rPr lang="fr-FR" dirty="0">
                <a:solidFill>
                  <a:srgbClr val="000000"/>
                </a:solidFill>
                <a:latin typeface="Consolas" panose="020B0609020204030204" pitchFamily="49" charset="0"/>
              </a:rPr>
              <a:t>, </a:t>
            </a:r>
            <a:r>
              <a:rPr lang="fr-FR" dirty="0">
                <a:solidFill>
                  <a:srgbClr val="2B91AF"/>
                </a:solidFill>
                <a:latin typeface="Consolas" panose="020B0609020204030204" pitchFamily="49" charset="0"/>
              </a:rPr>
              <a:t>T</a:t>
            </a:r>
            <a:r>
              <a:rPr lang="fr-FR" dirty="0">
                <a:solidFill>
                  <a:srgbClr val="000000"/>
                </a:solidFill>
                <a:latin typeface="Consolas" panose="020B0609020204030204" pitchFamily="49" charset="0"/>
              </a:rPr>
              <a:t> </a:t>
            </a:r>
            <a:r>
              <a:rPr lang="fr-FR" dirty="0" smtClean="0">
                <a:solidFill>
                  <a:srgbClr val="000000"/>
                </a:solidFill>
                <a:latin typeface="Consolas" panose="020B0609020204030204" pitchFamily="49" charset="0"/>
              </a:rPr>
              <a:t>v&gt;</a:t>
            </a:r>
            <a:endParaRPr lang="fr-FR"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integral_constant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constexpr</a:t>
            </a:r>
            <a:r>
              <a:rPr lang="en-US" dirty="0">
                <a:solidFill>
                  <a:srgbClr val="000000"/>
                </a:solidFill>
                <a:latin typeface="Consolas" panose="020B0609020204030204" pitchFamily="49" charset="0"/>
              </a:rPr>
              <a:t> value = v;</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true_type</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integral_constant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&gt;;</a:t>
            </a: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false_type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integral_constant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smtClean="0">
                <a:solidFill>
                  <a:srgbClr val="000000"/>
                </a:solidFill>
                <a:latin typeface="Consolas" panose="020B0609020204030204" pitchFamily="49" charset="0"/>
              </a:rPr>
              <a:t>&gt;;</a:t>
            </a:r>
          </a:p>
          <a:p>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array</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5&gt; </a:t>
            </a:r>
            <a:r>
              <a:rPr lang="en-US" dirty="0" err="1">
                <a:solidFill>
                  <a:srgbClr val="000000"/>
                </a:solidFill>
                <a:latin typeface="Consolas" panose="020B0609020204030204" pitchFamily="49" charset="0"/>
              </a:rPr>
              <a:t>my_array</a:t>
            </a:r>
            <a:r>
              <a:rPr lang="en-US" dirty="0">
                <a:solidFill>
                  <a:srgbClr val="000000"/>
                </a:solidFill>
                <a:latin typeface="Consolas" panose="020B0609020204030204" pitchFamily="49" charset="0"/>
              </a:rPr>
              <a:t> = { 5, 3, 2, 1, 5 };</a:t>
            </a:r>
            <a:endParaRPr lang="en-US" dirty="0"/>
          </a:p>
        </p:txBody>
      </p:sp>
    </p:spTree>
    <p:extLst>
      <p:ext uri="{BB962C8B-B14F-4D97-AF65-F5344CB8AC3E}">
        <p14:creationId xmlns:p14="http://schemas.microsoft.com/office/powerpoint/2010/main" val="3555680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Allowable non-type template parameters</a:t>
            </a:r>
            <a:endParaRPr lang="en-US" dirty="0"/>
          </a:p>
        </p:txBody>
      </p:sp>
      <p:sp>
        <p:nvSpPr>
          <p:cNvPr id="3" name="Content Placeholder 2"/>
          <p:cNvSpPr>
            <a:spLocks noGrp="1"/>
          </p:cNvSpPr>
          <p:nvPr>
            <p:ph idx="1"/>
          </p:nvPr>
        </p:nvSpPr>
        <p:spPr/>
        <p:txBody>
          <a:bodyPr/>
          <a:lstStyle/>
          <a:p>
            <a:r>
              <a:rPr lang="en-US" dirty="0" smtClean="0"/>
              <a:t>Allowed*</a:t>
            </a:r>
          </a:p>
          <a:p>
            <a:pPr lvl="1"/>
            <a:r>
              <a:rPr lang="en-US" dirty="0" err="1"/>
              <a:t>l</a:t>
            </a:r>
            <a:r>
              <a:rPr lang="en-US" dirty="0" err="1" smtClean="0"/>
              <a:t>value</a:t>
            </a:r>
            <a:r>
              <a:rPr lang="en-US" dirty="0" smtClean="0"/>
              <a:t> </a:t>
            </a:r>
            <a:r>
              <a:rPr lang="en-US" dirty="0" smtClean="0"/>
              <a:t>reference</a:t>
            </a:r>
            <a:endParaRPr lang="en-US" dirty="0" smtClean="0"/>
          </a:p>
          <a:p>
            <a:pPr lvl="1"/>
            <a:r>
              <a:rPr lang="en-US" dirty="0" smtClean="0"/>
              <a:t>Integral types (</a:t>
            </a:r>
            <a:r>
              <a:rPr lang="en-US" dirty="0" err="1" smtClean="0"/>
              <a:t>int</a:t>
            </a:r>
            <a:r>
              <a:rPr lang="en-US" dirty="0" smtClean="0"/>
              <a:t>, bool, char, etc.)</a:t>
            </a:r>
          </a:p>
          <a:p>
            <a:pPr lvl="1"/>
            <a:r>
              <a:rPr lang="en-US" dirty="0" smtClean="0"/>
              <a:t>Pointer types (object or function)</a:t>
            </a:r>
          </a:p>
          <a:p>
            <a:pPr lvl="1"/>
            <a:r>
              <a:rPr lang="en-US" dirty="0" smtClean="0"/>
              <a:t>Pointer to member types (to member object or member function)</a:t>
            </a:r>
          </a:p>
          <a:p>
            <a:pPr lvl="1"/>
            <a:r>
              <a:rPr lang="en-US" dirty="0" smtClean="0"/>
              <a:t>Enumeration types</a:t>
            </a:r>
          </a:p>
          <a:p>
            <a:pPr lvl="1"/>
            <a:r>
              <a:rPr lang="en-US" dirty="0" err="1"/>
              <a:t>s</a:t>
            </a:r>
            <a:r>
              <a:rPr lang="en-US" dirty="0" err="1" smtClean="0"/>
              <a:t>td</a:t>
            </a:r>
            <a:r>
              <a:rPr lang="en-US" dirty="0" smtClean="0"/>
              <a:t>::</a:t>
            </a:r>
            <a:r>
              <a:rPr lang="en-US" dirty="0" err="1" smtClean="0"/>
              <a:t>nullptr_t</a:t>
            </a:r>
            <a:endParaRPr lang="en-US" dirty="0" smtClean="0"/>
          </a:p>
          <a:p>
            <a:pPr lvl="1"/>
            <a:r>
              <a:rPr lang="en-US" dirty="0" smtClean="0"/>
              <a:t>Array and function types (automatically replaced with pointer to object/function)</a:t>
            </a:r>
            <a:endParaRPr lang="en-US" dirty="0" smtClean="0"/>
          </a:p>
          <a:p>
            <a:r>
              <a:rPr lang="en-US" dirty="0" smtClean="0"/>
              <a:t>Notably disallowed</a:t>
            </a:r>
          </a:p>
          <a:p>
            <a:pPr lvl="1"/>
            <a:r>
              <a:rPr lang="en-US" dirty="0" smtClean="0"/>
              <a:t>Floating point types</a:t>
            </a:r>
          </a:p>
          <a:p>
            <a:pPr lvl="1"/>
            <a:r>
              <a:rPr lang="en-US" dirty="0" smtClean="0"/>
              <a:t>Anything else</a:t>
            </a:r>
          </a:p>
          <a:p>
            <a:pPr marL="0" indent="0" algn="r">
              <a:buNone/>
            </a:pPr>
            <a:endParaRPr lang="en-US" dirty="0" smtClean="0"/>
          </a:p>
        </p:txBody>
      </p:sp>
      <p:sp>
        <p:nvSpPr>
          <p:cNvPr id="4" name="TextBox 3"/>
          <p:cNvSpPr txBox="1"/>
          <p:nvPr/>
        </p:nvSpPr>
        <p:spPr>
          <a:xfrm>
            <a:off x="457200" y="5939393"/>
            <a:ext cx="4911794" cy="369332"/>
          </a:xfrm>
          <a:prstGeom prst="rect">
            <a:avLst/>
          </a:prstGeom>
          <a:noFill/>
        </p:spPr>
        <p:txBody>
          <a:bodyPr wrap="none" rtlCol="0">
            <a:spAutoFit/>
          </a:bodyPr>
          <a:lstStyle/>
          <a:p>
            <a:r>
              <a:rPr lang="en-US" dirty="0" smtClean="0"/>
              <a:t>* C++20 recently expanded this, more on this later</a:t>
            </a:r>
            <a:endParaRPr lang="en-US" dirty="0"/>
          </a:p>
        </p:txBody>
      </p:sp>
    </p:spTree>
    <p:extLst>
      <p:ext uri="{BB962C8B-B14F-4D97-AF65-F5344CB8AC3E}">
        <p14:creationId xmlns:p14="http://schemas.microsoft.com/office/powerpoint/2010/main" val="438949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686415"/>
          </a:xfrm>
        </p:spPr>
        <p:txBody>
          <a:bodyPr>
            <a:normAutofit/>
          </a:bodyPr>
          <a:lstStyle/>
          <a:p>
            <a:r>
              <a:rPr lang="en-US" dirty="0"/>
              <a:t>The curious case of string literals</a:t>
            </a:r>
          </a:p>
        </p:txBody>
      </p:sp>
      <p:sp>
        <p:nvSpPr>
          <p:cNvPr id="4" name="TextBox 3"/>
          <p:cNvSpPr txBox="1"/>
          <p:nvPr/>
        </p:nvSpPr>
        <p:spPr>
          <a:xfrm>
            <a:off x="553913" y="961052"/>
            <a:ext cx="8162812" cy="4801314"/>
          </a:xfrm>
          <a:prstGeom prst="rect">
            <a:avLst/>
          </a:prstGeom>
          <a:noFill/>
        </p:spPr>
        <p:txBody>
          <a:bodyPr wrap="none" rtlCol="0">
            <a:spAutoFit/>
          </a:bodyPr>
          <a:lstStyle/>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 _value,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a:t>
            </a:r>
            <a:r>
              <a:rPr lang="en-US" dirty="0">
                <a:solidFill>
                  <a:srgbClr val="000000"/>
                </a:solidFill>
                <a:latin typeface="Consolas" panose="020B0609020204030204" pitchFamily="49" charset="0"/>
              </a:rPr>
              <a:t>&gt;</a:t>
            </a:r>
          </a:p>
          <a:p>
            <a:r>
              <a:rPr lang="en-US" dirty="0" err="1">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pair</a:t>
            </a:r>
            <a:r>
              <a:rPr lang="en-US" dirty="0" smtClean="0">
                <a:solidFill>
                  <a:srgbClr val="000000"/>
                </a:solidFill>
                <a:latin typeface="Consolas" panose="020B0609020204030204" pitchFamily="49" charset="0"/>
              </a:rPr>
              <a:t>;</a:t>
            </a:r>
          </a:p>
          <a:p>
            <a:endParaRPr lang="en-US" dirty="0" smtClean="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t>
            </a:r>
            <a:r>
              <a:rPr lang="en-US" dirty="0" smtClean="0">
                <a:solidFill>
                  <a:srgbClr val="008000"/>
                </a:solidFill>
                <a:latin typeface="Consolas" panose="020B0609020204030204" pitchFamily="49" charset="0"/>
              </a:rPr>
              <a:t>String literal to type map with </a:t>
            </a:r>
            <a:r>
              <a:rPr lang="en-US" dirty="0" err="1" smtClean="0">
                <a:solidFill>
                  <a:srgbClr val="008000"/>
                </a:solidFill>
                <a:latin typeface="Consolas" panose="020B0609020204030204" pitchFamily="49" charset="0"/>
              </a:rPr>
              <a:t>find_t</a:t>
            </a:r>
            <a:r>
              <a:rPr lang="en-US" dirty="0" smtClean="0">
                <a:solidFill>
                  <a:srgbClr val="008000"/>
                </a:solidFill>
                <a:latin typeface="Consolas" panose="020B0609020204030204" pitchFamily="49" charset="0"/>
              </a:rPr>
              <a:t> member </a:t>
            </a:r>
            <a:r>
              <a:rPr lang="en-US" dirty="0" err="1" smtClean="0">
                <a:solidFill>
                  <a:srgbClr val="008000"/>
                </a:solidFill>
                <a:latin typeface="Consolas" panose="020B0609020204030204" pitchFamily="49" charset="0"/>
              </a:rPr>
              <a:t>metafunction</a:t>
            </a:r>
            <a:r>
              <a:rPr lang="en-US" dirty="0" smtClean="0">
                <a:solidFill>
                  <a:srgbClr val="008000"/>
                </a:solidFill>
                <a:latin typeface="Consolas" panose="020B0609020204030204" pitchFamily="49" charset="0"/>
              </a:rPr>
              <a:t>*/</a:t>
            </a:r>
            <a:endParaRPr lang="en-US" dirty="0" smtClean="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Pairs</a:t>
            </a:r>
            <a:r>
              <a:rPr lang="en-US" dirty="0">
                <a:solidFill>
                  <a:srgbClr val="000000"/>
                </a:solidFill>
                <a:latin typeface="Consolas" panose="020B0609020204030204" pitchFamily="49" charset="0"/>
              </a:rPr>
              <a:t>&gt;</a:t>
            </a:r>
          </a:p>
          <a:p>
            <a:r>
              <a:rPr lang="en-US" dirty="0" err="1">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map</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008000"/>
                </a:solidFill>
                <a:latin typeface="Consolas" panose="020B0609020204030204" pitchFamily="49" charset="0"/>
              </a:rPr>
              <a:t>/* </a:t>
            </a:r>
            <a:r>
              <a:rPr lang="en-US" dirty="0">
                <a:solidFill>
                  <a:srgbClr val="008000"/>
                </a:solidFill>
                <a:latin typeface="Consolas" panose="020B0609020204030204" pitchFamily="49" charset="0"/>
              </a:rPr>
              <a:t>implementation left as an exercise for the reader */</a:t>
            </a:r>
            <a:endParaRPr lang="en-US" dirty="0">
              <a:solidFill>
                <a:srgbClr val="000000"/>
              </a:solidFill>
              <a:latin typeface="Consolas" panose="020B0609020204030204" pitchFamily="49" charset="0"/>
            </a:endParaRPr>
          </a:p>
          <a:p>
            <a:endParaRPr lang="en-US" dirty="0" smtClean="0">
              <a:solidFill>
                <a:srgbClr val="008000"/>
              </a:solidFill>
              <a:latin typeface="Consolas" panose="020B0609020204030204" pitchFamily="49" charset="0"/>
            </a:endParaRPr>
          </a:p>
          <a:p>
            <a:r>
              <a:rPr lang="en-US" dirty="0" smtClean="0">
                <a:solidFill>
                  <a:srgbClr val="0000FF"/>
                </a:solidFill>
                <a:latin typeface="Consolas" panose="020B0609020204030204" pitchFamily="49" charset="0"/>
              </a:rPr>
              <a:t>using</a:t>
            </a:r>
            <a:r>
              <a:rPr lang="en-US" dirty="0" smtClean="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my_type_map</a:t>
            </a:r>
            <a:r>
              <a:rPr lang="en-US" dirty="0">
                <a:solidFill>
                  <a:srgbClr val="000000"/>
                </a:solidFill>
                <a:latin typeface="Consolas" panose="020B0609020204030204" pitchFamily="49" charset="0"/>
              </a:rPr>
              <a:t> = </a:t>
            </a:r>
            <a:r>
              <a:rPr lang="en-US" dirty="0">
                <a:solidFill>
                  <a:srgbClr val="2B91AF"/>
                </a:solidFill>
                <a:latin typeface="Consolas" panose="020B0609020204030204" pitchFamily="49" charset="0"/>
              </a:rPr>
              <a:t>map</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&lt;</a:t>
            </a:r>
          </a:p>
          <a:p>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pair</a:t>
            </a:r>
            <a:r>
              <a:rPr lang="en-US" dirty="0">
                <a:solidFill>
                  <a:srgbClr val="000000"/>
                </a:solidFill>
                <a:latin typeface="Consolas" panose="020B0609020204030204" pitchFamily="49" charset="0"/>
              </a:rPr>
              <a:t>&lt;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int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 </a:t>
            </a:r>
            <a:r>
              <a:rPr lang="en-US" dirty="0">
                <a:solidFill>
                  <a:srgbClr val="2B91AF"/>
                </a:solidFill>
                <a:latin typeface="Consolas" panose="020B0609020204030204" pitchFamily="49" charset="0"/>
              </a:rPr>
              <a:t>pair</a:t>
            </a:r>
            <a:r>
              <a:rPr lang="en-US" dirty="0">
                <a:solidFill>
                  <a:srgbClr val="000000"/>
                </a:solidFill>
                <a:latin typeface="Consolas" panose="020B0609020204030204" pitchFamily="49" charset="0"/>
              </a:rPr>
              <a:t>&lt;</a:t>
            </a:r>
            <a:r>
              <a:rPr lang="en-US" dirty="0">
                <a:solidFill>
                  <a:srgbClr val="A31515"/>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 </a:t>
            </a:r>
            <a:r>
              <a:rPr lang="en-US" dirty="0">
                <a:solidFill>
                  <a:srgbClr val="2B91AF"/>
                </a:solidFill>
                <a:latin typeface="Consolas" panose="020B0609020204030204" pitchFamily="49" charset="0"/>
              </a:rPr>
              <a:t>pair</a:t>
            </a:r>
            <a:r>
              <a:rPr lang="en-US" dirty="0">
                <a:solidFill>
                  <a:srgbClr val="000000"/>
                </a:solidFill>
                <a:latin typeface="Consolas" panose="020B0609020204030204" pitchFamily="49" charset="0"/>
              </a:rPr>
              <a:t>&lt;</a:t>
            </a:r>
            <a:r>
              <a:rPr lang="en-US" dirty="0">
                <a:solidFill>
                  <a:srgbClr val="A31515"/>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&gt;;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my_type</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a:t>
            </a:r>
            <a:r>
              <a:rPr lang="en-US" dirty="0" err="1" smtClean="0">
                <a:solidFill>
                  <a:srgbClr val="2B91AF"/>
                </a:solidFill>
                <a:latin typeface="Consolas" panose="020B0609020204030204" pitchFamily="49" charset="0"/>
              </a:rPr>
              <a:t>my_type_map</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find_t</a:t>
            </a:r>
            <a:r>
              <a:rPr lang="en-US" dirty="0">
                <a:solidFill>
                  <a:srgbClr val="000000"/>
                </a:solidFill>
                <a:latin typeface="Consolas" panose="020B0609020204030204" pitchFamily="49" charset="0"/>
              </a:rPr>
              <a:t>&lt;</a:t>
            </a:r>
            <a:r>
              <a:rPr lang="en-US" dirty="0">
                <a:solidFill>
                  <a:srgbClr val="A31515"/>
                </a:solidFill>
                <a:latin typeface="Consolas" panose="020B0609020204030204" pitchFamily="49" charset="0"/>
              </a:rPr>
              <a:t>"double"</a:t>
            </a:r>
            <a:r>
              <a:rPr lang="en-US" dirty="0">
                <a:solidFill>
                  <a:srgbClr val="000000"/>
                </a:solidFill>
                <a:latin typeface="Consolas" panose="020B0609020204030204" pitchFamily="49" charset="0"/>
              </a:rPr>
              <a:t>&gt;;</a:t>
            </a:r>
          </a:p>
          <a:p>
            <a:r>
              <a:rPr lang="en-US" dirty="0" err="1">
                <a:solidFill>
                  <a:srgbClr val="0000FF"/>
                </a:solidFill>
                <a:latin typeface="Consolas" panose="020B0609020204030204" pitchFamily="49" charset="0"/>
              </a:rPr>
              <a:t>static_assert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is_same_v</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my_type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&gt;);</a:t>
            </a:r>
            <a:endParaRPr lang="en-US" dirty="0"/>
          </a:p>
        </p:txBody>
      </p:sp>
    </p:spTree>
    <p:extLst>
      <p:ext uri="{BB962C8B-B14F-4D97-AF65-F5344CB8AC3E}">
        <p14:creationId xmlns:p14="http://schemas.microsoft.com/office/powerpoint/2010/main" val="3687907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these different template instantiations?</a:t>
            </a:r>
            <a:endParaRPr lang="en-US" dirty="0"/>
          </a:p>
        </p:txBody>
      </p:sp>
      <p:sp>
        <p:nvSpPr>
          <p:cNvPr id="6" name="TextBox 5"/>
          <p:cNvSpPr txBox="1"/>
          <p:nvPr/>
        </p:nvSpPr>
        <p:spPr>
          <a:xfrm>
            <a:off x="1857821" y="2164715"/>
            <a:ext cx="5194725" cy="1477328"/>
          </a:xfrm>
          <a:prstGeom prst="rect">
            <a:avLst/>
          </a:prstGeom>
          <a:noFill/>
        </p:spPr>
        <p:txBody>
          <a:bodyPr wrap="square" rtlCol="0">
            <a:spAutoFit/>
          </a:bodyPr>
          <a:lstStyle/>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 _value,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a:t>
            </a:r>
            <a:r>
              <a:rPr lang="en-US" dirty="0">
                <a:solidFill>
                  <a:srgbClr val="000000"/>
                </a:solidFill>
                <a:latin typeface="Consolas" panose="020B0609020204030204" pitchFamily="49" charset="0"/>
              </a:rPr>
              <a:t>&gt;</a:t>
            </a:r>
          </a:p>
          <a:p>
            <a:r>
              <a:rPr lang="en-US" dirty="0" err="1">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pair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some implementation */</a:t>
            </a:r>
            <a:endParaRPr lang="en-US" dirty="0">
              <a:solidFill>
                <a:srgbClr val="000000"/>
              </a:solidFill>
              <a:latin typeface="Consolas" panose="020B0609020204030204" pitchFamily="49" charset="0"/>
            </a:endParaRPr>
          </a:p>
          <a:p>
            <a:endParaRPr lang="en-US" dirty="0" smtClean="0">
              <a:solidFill>
                <a:srgbClr val="2B91AF"/>
              </a:solidFill>
              <a:latin typeface="Consolas" panose="020B0609020204030204" pitchFamily="49" charset="0"/>
            </a:endParaRPr>
          </a:p>
          <a:p>
            <a:r>
              <a:rPr lang="en-US" dirty="0" smtClean="0">
                <a:solidFill>
                  <a:srgbClr val="2B91AF"/>
                </a:solidFill>
                <a:latin typeface="Consolas" panose="020B0609020204030204" pitchFamily="49" charset="0"/>
              </a:rPr>
              <a:t>pair</a:t>
            </a:r>
            <a:r>
              <a:rPr lang="en-US" dirty="0">
                <a:solidFill>
                  <a:srgbClr val="000000"/>
                </a:solidFill>
                <a:latin typeface="Consolas" panose="020B0609020204030204" pitchFamily="49" charset="0"/>
              </a:rPr>
              <a:t>&lt;</a:t>
            </a:r>
            <a:r>
              <a:rPr lang="en-US" dirty="0">
                <a:solidFill>
                  <a:srgbClr val="A31515"/>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&gt;</a:t>
            </a:r>
          </a:p>
          <a:p>
            <a:r>
              <a:rPr lang="en-US" dirty="0">
                <a:solidFill>
                  <a:srgbClr val="2B91AF"/>
                </a:solidFill>
                <a:latin typeface="Consolas" panose="020B0609020204030204" pitchFamily="49" charset="0"/>
              </a:rPr>
              <a:t>pair</a:t>
            </a:r>
            <a:r>
              <a:rPr lang="en-US" dirty="0">
                <a:solidFill>
                  <a:srgbClr val="000000"/>
                </a:solidFill>
                <a:latin typeface="Consolas" panose="020B0609020204030204" pitchFamily="49" charset="0"/>
              </a:rPr>
              <a:t>&lt;</a:t>
            </a:r>
            <a:r>
              <a:rPr lang="en-US" dirty="0">
                <a:solidFill>
                  <a:srgbClr val="A31515"/>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&gt;</a:t>
            </a:r>
            <a:endParaRPr lang="en-US" dirty="0"/>
          </a:p>
        </p:txBody>
      </p:sp>
      <p:sp>
        <p:nvSpPr>
          <p:cNvPr id="7" name="TextBox 6"/>
          <p:cNvSpPr txBox="1"/>
          <p:nvPr/>
        </p:nvSpPr>
        <p:spPr>
          <a:xfrm>
            <a:off x="3667072" y="4535864"/>
            <a:ext cx="1527982" cy="584775"/>
          </a:xfrm>
          <a:prstGeom prst="rect">
            <a:avLst/>
          </a:prstGeom>
          <a:noFill/>
        </p:spPr>
        <p:txBody>
          <a:bodyPr wrap="none" rtlCol="0">
            <a:spAutoFit/>
          </a:bodyPr>
          <a:lstStyle/>
          <a:p>
            <a:r>
              <a:rPr lang="en-US" sz="3200" dirty="0" smtClean="0">
                <a:latin typeface="Arial" panose="020B0604020202020204" pitchFamily="34" charset="0"/>
                <a:cs typeface="Arial" panose="020B0604020202020204" pitchFamily="34" charset="0"/>
              </a:rPr>
              <a:t>Maybe!</a:t>
            </a:r>
            <a:endParaRPr lang="en-US" dirty="0"/>
          </a:p>
        </p:txBody>
      </p:sp>
    </p:spTree>
    <p:extLst>
      <p:ext uri="{BB962C8B-B14F-4D97-AF65-F5344CB8AC3E}">
        <p14:creationId xmlns:p14="http://schemas.microsoft.com/office/powerpoint/2010/main" val="2240870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110-PowerPointTemplat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TECH-110-PowerPointTemplate2</Template>
  <TotalTime>12176</TotalTime>
  <Words>1784</Words>
  <Application>Microsoft Office PowerPoint</Application>
  <PresentationFormat>On-screen Show (4:3)</PresentationFormat>
  <Paragraphs>206</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ＭＳ Ｐゴシック</vt:lpstr>
      <vt:lpstr>Arial</vt:lpstr>
      <vt:lpstr>Calibri</vt:lpstr>
      <vt:lpstr>Consolas</vt:lpstr>
      <vt:lpstr>TECH-110-PowerPointTemplate2</vt:lpstr>
      <vt:lpstr>PowerPoint Presentation</vt:lpstr>
      <vt:lpstr>About Me</vt:lpstr>
      <vt:lpstr>Type template parameters</vt:lpstr>
      <vt:lpstr>Telling different instantiations apart</vt:lpstr>
      <vt:lpstr>Non-type template parameters</vt:lpstr>
      <vt:lpstr>Non-type template parameters</vt:lpstr>
      <vt:lpstr>Allowable non-type template parameters</vt:lpstr>
      <vt:lpstr>The curious case of string literals</vt:lpstr>
      <vt:lpstr>Are these different template instantiations?</vt:lpstr>
      <vt:lpstr>Compilers and string literals</vt:lpstr>
      <vt:lpstr>But wait!</vt:lpstr>
      <vt:lpstr>Hacks for using string literals as NTTPs</vt:lpstr>
      <vt:lpstr>C++20 and beyond</vt:lpstr>
      <vt:lpstr>C++20 map example</vt:lpstr>
      <vt:lpstr>PowerPoint Presentation</vt:lpstr>
    </vt:vector>
  </TitlesOfParts>
  <Company>Susquehanna International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Thompson, Tony</dc:creator>
  <cp:lastModifiedBy>Thompson, Tony</cp:lastModifiedBy>
  <cp:revision>125</cp:revision>
  <dcterms:created xsi:type="dcterms:W3CDTF">2018-11-15T15:07:05Z</dcterms:created>
  <dcterms:modified xsi:type="dcterms:W3CDTF">2019-09-05T14:01:35Z</dcterms:modified>
</cp:coreProperties>
</file>