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335" r:id="rId4"/>
    <p:sldId id="305" r:id="rId5"/>
    <p:sldId id="336" r:id="rId6"/>
    <p:sldId id="324" r:id="rId7"/>
    <p:sldId id="337" r:id="rId8"/>
    <p:sldId id="29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0">
          <p15:clr>
            <a:srgbClr val="A4A3A4"/>
          </p15:clr>
        </p15:guide>
        <p15:guide id="2" pos="2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42"/>
    <a:srgbClr val="7BC143"/>
    <a:srgbClr val="3735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119" autoAdjust="0"/>
  </p:normalViewPr>
  <p:slideViewPr>
    <p:cSldViewPr snapToGrid="0" snapToObjects="1" showGuides="1">
      <p:cViewPr varScale="1">
        <p:scale>
          <a:sx n="90" d="100"/>
          <a:sy n="90" d="100"/>
        </p:scale>
        <p:origin x="984" y="84"/>
      </p:cViewPr>
      <p:guideLst>
        <p:guide orient="horz" pos="1000"/>
        <p:guide pos="279"/>
      </p:guideLst>
    </p:cSldViewPr>
  </p:slideViewPr>
  <p:notesTextViewPr>
    <p:cViewPr>
      <p:scale>
        <a:sx n="100" d="100"/>
        <a:sy n="100" d="100"/>
      </p:scale>
      <p:origin x="0" y="0"/>
    </p:cViewPr>
  </p:notesTextViewPr>
  <p:notesViewPr>
    <p:cSldViewPr snapToGrid="0" snapToObjects="1">
      <p:cViewPr varScale="1">
        <p:scale>
          <a:sx n="69" d="100"/>
          <a:sy n="69" d="100"/>
        </p:scale>
        <p:origin x="277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0F82F-D36D-49AA-A88C-F30F97697700}" type="datetimeFigureOut">
              <a:rPr lang="en-US" smtClean="0"/>
              <a:t>1/16/2020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B260E-AEB8-439F-AEF5-E71ECDF830A7}" type="slidenum">
              <a:rPr lang="en-US" smtClean="0"/>
              <a:t>‹#›</a:t>
            </a:fld>
            <a:endParaRPr lang="en-US"/>
          </a:p>
        </p:txBody>
      </p:sp>
    </p:spTree>
    <p:extLst>
      <p:ext uri="{BB962C8B-B14F-4D97-AF65-F5344CB8AC3E}">
        <p14:creationId xmlns:p14="http://schemas.microsoft.com/office/powerpoint/2010/main" val="1140157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write code that</a:t>
            </a:r>
            <a:r>
              <a:rPr lang="en-US" baseline="0" dirty="0" smtClean="0"/>
              <a:t> other people read?  How many of you read code other people have written?</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1</a:t>
            </a:fld>
            <a:endParaRPr lang="en-US"/>
          </a:p>
        </p:txBody>
      </p:sp>
    </p:spTree>
    <p:extLst>
      <p:ext uri="{BB962C8B-B14F-4D97-AF65-F5344CB8AC3E}">
        <p14:creationId xmlns:p14="http://schemas.microsoft.com/office/powerpoint/2010/main" val="195065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developers have certainly written</a:t>
            </a:r>
            <a:r>
              <a:rPr lang="en-US" baseline="0" dirty="0" smtClean="0"/>
              <a:t> this code before.</a:t>
            </a:r>
            <a:endParaRPr lang="en-US" dirty="0" smtClean="0"/>
          </a:p>
          <a:p>
            <a:endParaRPr lang="en-US" dirty="0" smtClean="0"/>
          </a:p>
          <a:p>
            <a:r>
              <a:rPr lang="en-US" dirty="0" smtClean="0"/>
              <a:t>We</a:t>
            </a:r>
            <a:r>
              <a:rPr lang="en-US" baseline="0" dirty="0" smtClean="0"/>
              <a:t> </a:t>
            </a:r>
            <a:r>
              <a:rPr lang="en-US" baseline="0" dirty="0" smtClean="0"/>
              <a:t>found ourselves with many different products using </a:t>
            </a:r>
            <a:r>
              <a:rPr lang="en-US" baseline="0" dirty="0" err="1" smtClean="0"/>
              <a:t>protobuf</a:t>
            </a:r>
            <a:r>
              <a:rPr lang="en-US" baseline="0" dirty="0" smtClean="0"/>
              <a:t> messages and dealing with the reflection API to deal with them generically in several different contexts and in different products.  So we thought to ourselves, how to we get rid of this duplication while minimizing associated overhead?</a:t>
            </a:r>
          </a:p>
          <a:p>
            <a:endParaRPr lang="en-US" baseline="0" dirty="0" smtClean="0"/>
          </a:p>
          <a:p>
            <a:r>
              <a:rPr lang="en-US" baseline="0" dirty="0" smtClean="0"/>
              <a:t>Note we could solve the problem with a pure virtual base class with overloads for every different type, and then have each use create a class that implements all of these overloads.  That could have just as much duplication since we cannot have virtual member templates.   What if we want to deal with each of the types of values in a generic context, say a template function?  For that, we turn to the CRTP pattern.</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3</a:t>
            </a:fld>
            <a:endParaRPr lang="en-US"/>
          </a:p>
        </p:txBody>
      </p:sp>
    </p:spTree>
    <p:extLst>
      <p:ext uri="{BB962C8B-B14F-4D97-AF65-F5344CB8AC3E}">
        <p14:creationId xmlns:p14="http://schemas.microsoft.com/office/powerpoint/2010/main" val="132977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Enter CRTP.  </a:t>
            </a:r>
            <a:r>
              <a:rPr lang="en-US" dirty="0" smtClean="0"/>
              <a:t>Explain</a:t>
            </a:r>
            <a:r>
              <a:rPr lang="en-US" baseline="0" dirty="0" smtClean="0"/>
              <a:t> pattern of deriving from base&lt;Self&gt; and how base knows that it can cast itself to derived because of that template parameter.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on_apply</a:t>
            </a:r>
            <a:r>
              <a:rPr lang="en-US" baseline="0" dirty="0" smtClean="0"/>
              <a:t>() can be implemented in the derivate with a combination of overloads and templates.</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4</a:t>
            </a:fld>
            <a:endParaRPr lang="en-US"/>
          </a:p>
        </p:txBody>
      </p:sp>
    </p:spTree>
    <p:extLst>
      <p:ext uri="{BB962C8B-B14F-4D97-AF65-F5344CB8AC3E}">
        <p14:creationId xmlns:p14="http://schemas.microsoft.com/office/powerpoint/2010/main" val="307322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usage.</a:t>
            </a:r>
          </a:p>
          <a:p>
            <a:endParaRPr lang="en-US" baseline="0" dirty="0" smtClean="0"/>
          </a:p>
          <a:p>
            <a:r>
              <a:rPr lang="en-US" baseline="0" dirty="0" smtClean="0"/>
              <a:t>Note that you can have a more advanced base that forwards additional arguments and even forwards return value from </a:t>
            </a:r>
            <a:r>
              <a:rPr lang="en-US" baseline="0" dirty="0" err="1" smtClean="0"/>
              <a:t>on_apply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5</a:t>
            </a:fld>
            <a:endParaRPr lang="en-US"/>
          </a:p>
        </p:txBody>
      </p:sp>
    </p:spTree>
    <p:extLst>
      <p:ext uri="{BB962C8B-B14F-4D97-AF65-F5344CB8AC3E}">
        <p14:creationId xmlns:p14="http://schemas.microsoft.com/office/powerpoint/2010/main" val="290778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compiles and it runs without error!   What it does is that it calls A::on_apply().  base&lt;A&gt; is casted to A since </a:t>
            </a:r>
            <a:r>
              <a:rPr lang="en-US" baseline="0" dirty="0" err="1" smtClean="0"/>
              <a:t>since</a:t>
            </a:r>
            <a:r>
              <a:rPr lang="en-US" baseline="0" dirty="0" smtClean="0"/>
              <a:t> it is a valid </a:t>
            </a:r>
            <a:r>
              <a:rPr lang="en-US" baseline="0" dirty="0" err="1" smtClean="0"/>
              <a:t>static_cast</a:t>
            </a:r>
            <a:r>
              <a:rPr lang="en-US" baseline="0" dirty="0" smtClean="0"/>
              <a:t> to jump </a:t>
            </a:r>
            <a:r>
              <a:rPr lang="en-US" baseline="0" dirty="0" smtClean="0"/>
              <a:t>between separate inheritance chains as long as they share a common 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that if A had any state, this would result in undefined behavior of </a:t>
            </a:r>
            <a:r>
              <a:rPr lang="en-US" baseline="0" dirty="0" err="1" smtClean="0"/>
              <a:t>on_apply</a:t>
            </a:r>
            <a:r>
              <a:rPr lang="en-US" baseline="0" dirty="0" smtClean="0"/>
              <a:t>() used those data members.</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6</a:t>
            </a:fld>
            <a:endParaRPr lang="en-US"/>
          </a:p>
        </p:txBody>
      </p:sp>
    </p:spTree>
    <p:extLst>
      <p:ext uri="{BB962C8B-B14F-4D97-AF65-F5344CB8AC3E}">
        <p14:creationId xmlns:p14="http://schemas.microsoft.com/office/powerpoint/2010/main" val="342360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ASSERT is your favorite</a:t>
            </a:r>
            <a:r>
              <a:rPr lang="en-US" baseline="0" dirty="0" smtClean="0"/>
              <a:t> macro that only asserts in debug builds.</a:t>
            </a:r>
            <a:endParaRPr lang="en-US" dirty="0" smtClean="0"/>
          </a:p>
          <a:p>
            <a:endParaRPr lang="en-US" dirty="0" smtClean="0"/>
          </a:p>
          <a:p>
            <a:r>
              <a:rPr lang="en-US" dirty="0" smtClean="0"/>
              <a:t>Note that this</a:t>
            </a:r>
            <a:r>
              <a:rPr lang="en-US" baseline="0" dirty="0" smtClean="0"/>
              <a:t> won’t work if you expect to jump up and down the inheritance hierarchy, as </a:t>
            </a:r>
            <a:r>
              <a:rPr lang="en-US" baseline="0" dirty="0" err="1" smtClean="0"/>
              <a:t>typeid</a:t>
            </a:r>
            <a:r>
              <a:rPr lang="en-US" baseline="0" dirty="0" smtClean="0"/>
              <a:t>(*this) only returns the </a:t>
            </a:r>
            <a:r>
              <a:rPr lang="en-US" baseline="0" dirty="0" err="1" smtClean="0"/>
              <a:t>type_info</a:t>
            </a:r>
            <a:r>
              <a:rPr lang="en-US" baseline="0" dirty="0" smtClean="0"/>
              <a:t> for the constructed type and not anything between base&lt;Derived&gt; and Derived.</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7</a:t>
            </a:fld>
            <a:endParaRPr lang="en-US"/>
          </a:p>
        </p:txBody>
      </p:sp>
    </p:spTree>
    <p:extLst>
      <p:ext uri="{BB962C8B-B14F-4D97-AF65-F5344CB8AC3E}">
        <p14:creationId xmlns:p14="http://schemas.microsoft.com/office/powerpoint/2010/main" val="252481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l">
              <a:defRPr sz="3600">
                <a:solidFill>
                  <a:srgbClr val="002942"/>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600450"/>
            <a:ext cx="7086600" cy="2038350"/>
          </a:xfrm>
        </p:spPr>
        <p:txBody>
          <a:bodyPr>
            <a:normAutofit/>
          </a:bodyPr>
          <a:lstStyle>
            <a:lvl1pPr marL="0" indent="0" algn="l">
              <a:buNone/>
              <a:defRPr sz="12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0504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002942"/>
                </a:solidFill>
              </a:defRPr>
            </a:lvl1pPr>
            <a:lvl2pPr>
              <a:defRPr>
                <a:solidFill>
                  <a:srgbClr val="002942"/>
                </a:solidFill>
              </a:defRPr>
            </a:lvl2pPr>
            <a:lvl3pPr>
              <a:defRPr>
                <a:solidFill>
                  <a:srgbClr val="002942"/>
                </a:solidFill>
              </a:defRPr>
            </a:lvl3pPr>
            <a:lvl4pPr>
              <a:defRPr>
                <a:solidFill>
                  <a:srgbClr val="002942"/>
                </a:solidFill>
              </a:defRPr>
            </a:lvl4pPr>
            <a:lvl5pPr>
              <a:defRPr>
                <a:solidFill>
                  <a:srgbClr val="0029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849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3071518"/>
            <a:ext cx="6612578" cy="1220731"/>
          </a:xfrm>
        </p:spPr>
        <p:txBody>
          <a:bodyPr anchor="ctr">
            <a:normAutofit/>
          </a:bodyPr>
          <a:lstStyle>
            <a:lvl1pPr marL="0" indent="0">
              <a:buNone/>
              <a:defRPr sz="36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2" name="Picture 1" descr="TECH-110-PowerPointTemplat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Tree>
    <p:extLst>
      <p:ext uri="{BB962C8B-B14F-4D97-AF65-F5344CB8AC3E}">
        <p14:creationId xmlns:p14="http://schemas.microsoft.com/office/powerpoint/2010/main" val="3666698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TECH-110-PowerPointTemplate-0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98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200" kern="1200">
          <a:solidFill>
            <a:srgbClr val="002942"/>
          </a:solidFill>
          <a:latin typeface="Arial"/>
          <a:ea typeface="+mj-ea"/>
          <a:cs typeface="Arial"/>
        </a:defRPr>
      </a:lvl1pPr>
    </p:titleStyle>
    <p:bodyStyle>
      <a:lvl1pPr marL="342900" indent="-342900" algn="l" defTabSz="457200" rtl="0" eaLnBrk="1" latinLnBrk="0" hangingPunct="1">
        <a:spcBef>
          <a:spcPct val="20000"/>
        </a:spcBef>
        <a:spcAft>
          <a:spcPts val="600"/>
        </a:spcAft>
        <a:buClr>
          <a:srgbClr val="7BC143"/>
        </a:buClr>
        <a:buFont typeface="Arial"/>
        <a:buChar char="•"/>
        <a:defRPr sz="1600" kern="1200">
          <a:solidFill>
            <a:srgbClr val="373534"/>
          </a:solidFill>
          <a:latin typeface="Arial"/>
          <a:ea typeface="+mn-ea"/>
          <a:cs typeface="Arial"/>
        </a:defRPr>
      </a:lvl1pPr>
      <a:lvl2pPr marL="742950" indent="-28575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2pPr>
      <a:lvl3pPr marL="1143000" indent="-22860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3pPr>
      <a:lvl4pPr marL="1600200" indent="-22860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4pPr>
      <a:lvl5pPr marL="2057400" indent="-22860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techwiki/twiki/bin/view/EnterpriseTechnology/JoltLibraries" TargetMode="External"/><Relationship Id="rId2" Type="http://schemas.openxmlformats.org/officeDocument/2006/relationships/hyperlink" Target="http://techwiki/twiki/bin/view/EnterpriseTechnology/LibSMI" TargetMode="External"/><Relationship Id="rId1" Type="http://schemas.openxmlformats.org/officeDocument/2006/relationships/slideLayout" Target="../slideLayouts/slideLayout2.xml"/><Relationship Id="rId4" Type="http://schemas.openxmlformats.org/officeDocument/2006/relationships/hyperlink" Target="http://techwiki/twiki/bin/view/EnterpriseTechnology/UnitTes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59473" y="1492558"/>
            <a:ext cx="7452423" cy="1220731"/>
          </a:xfrm>
        </p:spPr>
        <p:txBody>
          <a:bodyPr/>
          <a:lstStyle/>
          <a:p>
            <a:r>
              <a:rPr lang="en-US" dirty="0" smtClean="0"/>
              <a:t>Verifying a CRTP parameter</a:t>
            </a:r>
            <a:endParaRPr lang="en-US" dirty="0"/>
          </a:p>
        </p:txBody>
      </p:sp>
      <p:sp>
        <p:nvSpPr>
          <p:cNvPr id="6" name="Text Placeholder 4"/>
          <p:cNvSpPr txBox="1">
            <a:spLocks/>
          </p:cNvSpPr>
          <p:nvPr/>
        </p:nvSpPr>
        <p:spPr>
          <a:xfrm>
            <a:off x="859473" y="3239076"/>
            <a:ext cx="6764978" cy="133292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rgbClr val="7BC143"/>
              </a:buClr>
              <a:buFont typeface="Arial"/>
              <a:buNone/>
              <a:defRPr sz="3600" kern="1200">
                <a:solidFill>
                  <a:schemeClr val="bg1"/>
                </a:solidFill>
                <a:latin typeface="Arial"/>
                <a:ea typeface="+mn-ea"/>
                <a:cs typeface="Arial"/>
              </a:defRPr>
            </a:lvl1pPr>
            <a:lvl2pPr marL="457200" indent="0" algn="l" defTabSz="457200" rtl="0" eaLnBrk="1" latinLnBrk="0" hangingPunct="1">
              <a:spcBef>
                <a:spcPct val="20000"/>
              </a:spcBef>
              <a:spcAft>
                <a:spcPts val="600"/>
              </a:spcAft>
              <a:buClr>
                <a:srgbClr val="7BC143"/>
              </a:buClr>
              <a:buFont typeface="Arial"/>
              <a:buNone/>
              <a:defRPr sz="1800" kern="1200">
                <a:solidFill>
                  <a:schemeClr val="tx1">
                    <a:tint val="75000"/>
                  </a:schemeClr>
                </a:solidFill>
                <a:latin typeface="Arial"/>
                <a:ea typeface="+mn-ea"/>
                <a:cs typeface="Arial"/>
              </a:defRPr>
            </a:lvl2pPr>
            <a:lvl3pPr marL="914400" indent="0" algn="l" defTabSz="457200" rtl="0" eaLnBrk="1" latinLnBrk="0" hangingPunct="1">
              <a:spcBef>
                <a:spcPct val="20000"/>
              </a:spcBef>
              <a:spcAft>
                <a:spcPts val="600"/>
              </a:spcAft>
              <a:buClr>
                <a:srgbClr val="7BC143"/>
              </a:buClr>
              <a:buFont typeface="Arial"/>
              <a:buNone/>
              <a:defRPr sz="1600" kern="1200">
                <a:solidFill>
                  <a:schemeClr val="tx1">
                    <a:tint val="75000"/>
                  </a:schemeClr>
                </a:solidFill>
                <a:latin typeface="Arial"/>
                <a:ea typeface="+mn-ea"/>
                <a:cs typeface="Arial"/>
              </a:defRPr>
            </a:lvl3pPr>
            <a:lvl4pPr marL="1371600" indent="0" algn="l" defTabSz="457200" rtl="0" eaLnBrk="1" latinLnBrk="0" hangingPunct="1">
              <a:spcBef>
                <a:spcPct val="20000"/>
              </a:spcBef>
              <a:spcAft>
                <a:spcPts val="600"/>
              </a:spcAft>
              <a:buClr>
                <a:srgbClr val="7BC143"/>
              </a:buClr>
              <a:buFont typeface="Arial"/>
              <a:buNone/>
              <a:defRPr sz="1400" kern="1200">
                <a:solidFill>
                  <a:schemeClr val="tx1">
                    <a:tint val="75000"/>
                  </a:schemeClr>
                </a:solidFill>
                <a:latin typeface="Arial"/>
                <a:ea typeface="+mn-ea"/>
                <a:cs typeface="Arial"/>
              </a:defRPr>
            </a:lvl4pPr>
            <a:lvl5pPr marL="1828800" indent="0" algn="l" defTabSz="457200" rtl="0" eaLnBrk="1" latinLnBrk="0" hangingPunct="1">
              <a:spcBef>
                <a:spcPct val="20000"/>
              </a:spcBef>
              <a:spcAft>
                <a:spcPts val="600"/>
              </a:spcAft>
              <a:buClr>
                <a:srgbClr val="7BC143"/>
              </a:buClr>
              <a:buFont typeface="Arial"/>
              <a:buNone/>
              <a:defRPr sz="1400" kern="1200">
                <a:solidFill>
                  <a:schemeClr val="tx1">
                    <a:tint val="75000"/>
                  </a:schemeClr>
                </a:solidFill>
                <a:latin typeface="Arial"/>
                <a:ea typeface="+mn-ea"/>
                <a:cs typeface="Arial"/>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200" dirty="0" smtClean="0">
                <a:solidFill>
                  <a:schemeClr val="tx1"/>
                </a:solidFill>
              </a:rPr>
              <a:t>Tony Thompson</a:t>
            </a:r>
          </a:p>
          <a:p>
            <a:r>
              <a:rPr lang="en-US" sz="1200" dirty="0" smtClean="0">
                <a:solidFill>
                  <a:schemeClr val="tx1"/>
                </a:solidFill>
              </a:rPr>
              <a:t>tony.thompson@sig.com</a:t>
            </a:r>
          </a:p>
          <a:p>
            <a:r>
              <a:rPr lang="en-US" sz="1200" dirty="0">
                <a:solidFill>
                  <a:schemeClr val="tx1"/>
                </a:solidFill>
              </a:rPr>
              <a:t>C++@</a:t>
            </a:r>
            <a:r>
              <a:rPr lang="en-US" sz="1200" dirty="0" smtClean="0">
                <a:solidFill>
                  <a:schemeClr val="tx1"/>
                </a:solidFill>
              </a:rPr>
              <a:t>SIG</a:t>
            </a:r>
          </a:p>
          <a:p>
            <a:r>
              <a:rPr lang="en-US" sz="1200" dirty="0" smtClean="0">
                <a:solidFill>
                  <a:schemeClr val="tx1"/>
                </a:solidFill>
              </a:rPr>
              <a:t>1/16/2020</a:t>
            </a:r>
            <a:endParaRPr lang="en-US" sz="1200" dirty="0">
              <a:solidFill>
                <a:schemeClr val="tx1"/>
              </a:solidFill>
            </a:endParaRPr>
          </a:p>
          <a:p>
            <a:endParaRPr lang="en-US" sz="1200" dirty="0" smtClean="0">
              <a:solidFill>
                <a:schemeClr val="tx1"/>
              </a:solidFill>
            </a:endParaRPr>
          </a:p>
        </p:txBody>
      </p:sp>
    </p:spTree>
    <p:extLst>
      <p:ext uri="{BB962C8B-B14F-4D97-AF65-F5344CB8AC3E}">
        <p14:creationId xmlns:p14="http://schemas.microsoft.com/office/powerpoint/2010/main" val="315012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r>
              <a:rPr lang="en-US" dirty="0" smtClean="0">
                <a:latin typeface="Arial" charset="0"/>
                <a:ea typeface="ＭＳ Ｐゴシック" charset="0"/>
                <a:cs typeface="ＭＳ Ｐゴシック" charset="0"/>
              </a:rPr>
              <a:t>About Me</a:t>
            </a:r>
            <a:endParaRPr lang="en-US" dirty="0">
              <a:latin typeface="Arial" charset="0"/>
              <a:ea typeface="ＭＳ Ｐゴシック" charset="0"/>
              <a:cs typeface="ＭＳ Ｐゴシック" charset="0"/>
            </a:endParaRPr>
          </a:p>
        </p:txBody>
      </p:sp>
      <p:sp>
        <p:nvSpPr>
          <p:cNvPr id="11267" name="Rectangle 6"/>
          <p:cNvSpPr>
            <a:spLocks noGrp="1" noChangeArrowheads="1"/>
          </p:cNvSpPr>
          <p:nvPr>
            <p:ph idx="1"/>
          </p:nvPr>
        </p:nvSpPr>
        <p:spPr>
          <a:xfrm>
            <a:off x="457200" y="1600200"/>
            <a:ext cx="8467344" cy="4525963"/>
          </a:xfrm>
        </p:spPr>
        <p:txBody>
          <a:bodyPr>
            <a:normAutofit/>
          </a:bodyPr>
          <a:lstStyle/>
          <a:p>
            <a:r>
              <a:rPr lang="en-US" dirty="0" smtClean="0">
                <a:latin typeface="Arial" charset="0"/>
                <a:ea typeface="ＭＳ Ｐゴシック" charset="0"/>
              </a:rPr>
              <a:t>C++ since 2013, industry since 2016, SIG since 2017</a:t>
            </a:r>
          </a:p>
          <a:p>
            <a:pPr lvl="1"/>
            <a:r>
              <a:rPr lang="en-US" dirty="0">
                <a:latin typeface="Arial" charset="0"/>
                <a:ea typeface="ＭＳ Ｐゴシック" charset="0"/>
              </a:rPr>
              <a:t>P</a:t>
            </a:r>
            <a:r>
              <a:rPr lang="en-US" dirty="0" smtClean="0">
                <a:latin typeface="Arial" charset="0"/>
                <a:ea typeface="ＭＳ Ｐゴシック" charset="0"/>
              </a:rPr>
              <a:t>hysics data acquisition/analysis, radar systems, distributed monitoring systems, library design</a:t>
            </a:r>
          </a:p>
          <a:p>
            <a:r>
              <a:rPr lang="en-US" dirty="0" smtClean="0">
                <a:latin typeface="Arial" charset="0"/>
                <a:ea typeface="ＭＳ Ｐゴシック" charset="0"/>
              </a:rPr>
              <a:t>Software Developer on SMI team in Enterprise Technology</a:t>
            </a:r>
          </a:p>
          <a:p>
            <a:pPr lvl="1"/>
            <a:r>
              <a:rPr lang="en-US" dirty="0" err="1" smtClean="0">
                <a:latin typeface="Arial" charset="0"/>
                <a:ea typeface="ＭＳ Ｐゴシック" charset="0"/>
                <a:hlinkClick r:id="rId2"/>
              </a:rPr>
              <a:t>LibSMI</a:t>
            </a:r>
            <a:r>
              <a:rPr lang="en-US" dirty="0" smtClean="0">
                <a:latin typeface="Arial" charset="0"/>
                <a:ea typeface="ＭＳ Ｐゴシック" charset="0"/>
              </a:rPr>
              <a:t> (Cross-platform C++ messaging middleware library with C# and Python bindings)</a:t>
            </a:r>
          </a:p>
          <a:p>
            <a:pPr lvl="1"/>
            <a:r>
              <a:rPr lang="en-US" dirty="0" smtClean="0">
                <a:latin typeface="Arial" charset="0"/>
                <a:ea typeface="ＭＳ Ｐゴシック" charset="0"/>
              </a:rPr>
              <a:t>SMI Agent (running on </a:t>
            </a:r>
            <a:r>
              <a:rPr lang="en-US" dirty="0" smtClean="0">
                <a:latin typeface="Arial" charset="0"/>
                <a:ea typeface="ＭＳ Ｐゴシック" charset="0"/>
              </a:rPr>
              <a:t>&gt;10,0</a:t>
            </a:r>
            <a:r>
              <a:rPr lang="en-US" dirty="0" smtClean="0">
                <a:latin typeface="Arial" charset="0"/>
                <a:ea typeface="ＭＳ Ｐゴシック" charset="0"/>
              </a:rPr>
              <a:t>00 </a:t>
            </a:r>
            <a:r>
              <a:rPr lang="en-US" dirty="0" smtClean="0">
                <a:latin typeface="Arial" charset="0"/>
                <a:ea typeface="ＭＳ Ｐゴシック" charset="0"/>
              </a:rPr>
              <a:t>SIG servers/desktops)</a:t>
            </a:r>
          </a:p>
          <a:p>
            <a:pPr lvl="1"/>
            <a:r>
              <a:rPr lang="en-US" dirty="0" smtClean="0">
                <a:latin typeface="Arial" charset="0"/>
                <a:ea typeface="ＭＳ Ｐゴシック" charset="0"/>
              </a:rPr>
              <a:t>SMI </a:t>
            </a:r>
            <a:r>
              <a:rPr lang="en-US" dirty="0" err="1" smtClean="0">
                <a:latin typeface="Arial" charset="0"/>
                <a:ea typeface="ＭＳ Ｐゴシック" charset="0"/>
              </a:rPr>
              <a:t>AlertEngine</a:t>
            </a:r>
            <a:r>
              <a:rPr lang="en-US" dirty="0" smtClean="0">
                <a:latin typeface="Arial" charset="0"/>
                <a:ea typeface="ＭＳ Ｐゴシック" charset="0"/>
              </a:rPr>
              <a:t>, SMI Ganglia Adapter, SMI Router, SMI </a:t>
            </a:r>
            <a:r>
              <a:rPr lang="en-US" dirty="0" err="1" smtClean="0">
                <a:latin typeface="Arial" charset="0"/>
                <a:ea typeface="ＭＳ Ｐゴシック" charset="0"/>
              </a:rPr>
              <a:t>JsonAdapter</a:t>
            </a:r>
            <a:r>
              <a:rPr lang="en-US" dirty="0" smtClean="0">
                <a:latin typeface="Arial" charset="0"/>
                <a:ea typeface="ＭＳ Ｐゴシック" charset="0"/>
              </a:rPr>
              <a:t>, etc.</a:t>
            </a:r>
          </a:p>
          <a:p>
            <a:pPr lvl="1"/>
            <a:r>
              <a:rPr lang="en-US" dirty="0" smtClean="0">
                <a:latin typeface="Arial" charset="0"/>
                <a:ea typeface="ＭＳ Ｐゴシック" charset="0"/>
              </a:rPr>
              <a:t>Maintainer/user of </a:t>
            </a:r>
            <a:r>
              <a:rPr lang="en-US" dirty="0" smtClean="0">
                <a:latin typeface="Arial" charset="0"/>
                <a:ea typeface="ＭＳ Ｐゴシック" charset="0"/>
                <a:hlinkClick r:id="rId3"/>
              </a:rPr>
              <a:t>Jolt</a:t>
            </a:r>
            <a:r>
              <a:rPr lang="en-US" dirty="0" smtClean="0">
                <a:latin typeface="Arial" charset="0"/>
                <a:ea typeface="ＭＳ Ｐゴシック" charset="0"/>
              </a:rPr>
              <a:t> (STL/boost extensions for SIG), </a:t>
            </a:r>
            <a:r>
              <a:rPr lang="en-US" dirty="0" err="1" smtClean="0">
                <a:latin typeface="Arial" charset="0"/>
                <a:ea typeface="ＭＳ Ｐゴシック" charset="0"/>
                <a:hlinkClick r:id="rId4"/>
              </a:rPr>
              <a:t>UnitTest</a:t>
            </a:r>
            <a:r>
              <a:rPr lang="en-US" dirty="0" smtClean="0">
                <a:latin typeface="Arial" charset="0"/>
                <a:ea typeface="ＭＳ Ｐゴシック" charset="0"/>
              </a:rPr>
              <a:t> libraries in plus toolchains</a:t>
            </a:r>
          </a:p>
          <a:p>
            <a:r>
              <a:rPr lang="en-US" dirty="0" smtClean="0">
                <a:latin typeface="Arial" charset="0"/>
                <a:ea typeface="ＭＳ Ｐゴシック" charset="0"/>
              </a:rPr>
              <a:t>Resident </a:t>
            </a:r>
            <a:r>
              <a:rPr lang="en-US" dirty="0" err="1" smtClean="0">
                <a:latin typeface="Arial" charset="0"/>
                <a:ea typeface="ＭＳ Ｐゴシック" charset="0"/>
              </a:rPr>
              <a:t>elasticsearch</a:t>
            </a:r>
            <a:r>
              <a:rPr lang="en-US" dirty="0" smtClean="0">
                <a:latin typeface="Arial" charset="0"/>
                <a:ea typeface="ＭＳ Ｐゴシック" charset="0"/>
              </a:rPr>
              <a:t>/</a:t>
            </a:r>
            <a:r>
              <a:rPr lang="en-US" dirty="0" err="1">
                <a:latin typeface="Arial" charset="0"/>
                <a:ea typeface="ＭＳ Ｐゴシック" charset="0"/>
              </a:rPr>
              <a:t>K</a:t>
            </a:r>
            <a:r>
              <a:rPr lang="en-US" dirty="0" err="1" smtClean="0">
                <a:latin typeface="Arial" charset="0"/>
                <a:ea typeface="ＭＳ Ｐゴシック" charset="0"/>
              </a:rPr>
              <a:t>ibana</a:t>
            </a:r>
            <a:r>
              <a:rPr lang="en-US" dirty="0" smtClean="0">
                <a:latin typeface="Arial" charset="0"/>
                <a:ea typeface="ＭＳ Ｐゴシック" charset="0"/>
              </a:rPr>
              <a:t> power user</a:t>
            </a:r>
            <a:endParaRPr lang="en-US" dirty="0">
              <a:latin typeface="Arial" charset="0"/>
              <a:ea typeface="ＭＳ Ｐゴシック" charset="0"/>
            </a:endParaRPr>
          </a:p>
        </p:txBody>
      </p:sp>
    </p:spTree>
    <p:extLst>
      <p:ext uri="{BB962C8B-B14F-4D97-AF65-F5344CB8AC3E}">
        <p14:creationId xmlns:p14="http://schemas.microsoft.com/office/powerpoint/2010/main" val="148097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you ever written code like this?</a:t>
            </a:r>
            <a:endParaRPr lang="en-US" dirty="0"/>
          </a:p>
        </p:txBody>
      </p:sp>
      <p:sp>
        <p:nvSpPr>
          <p:cNvPr id="4" name="TextBox 3"/>
          <p:cNvSpPr txBox="1"/>
          <p:nvPr/>
        </p:nvSpPr>
        <p:spPr>
          <a:xfrm>
            <a:off x="786809" y="1612234"/>
            <a:ext cx="7491153" cy="4247317"/>
          </a:xfrm>
          <a:prstGeom prst="rect">
            <a:avLst/>
          </a:prstGeom>
          <a:noFill/>
        </p:spPr>
        <p:txBody>
          <a:bodyPr wrap="none" rtlCol="0">
            <a:spAutoFit/>
          </a:bodyPr>
          <a:lstStyle/>
          <a:p>
            <a:r>
              <a:rPr lang="en-US" dirty="0" err="1">
                <a:solidFill>
                  <a:srgbClr val="000000"/>
                </a:solidFill>
                <a:latin typeface="Courier New" panose="02070309020205020404" pitchFamily="49" charset="0"/>
              </a:rPr>
              <a:t>VariantLikeType</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variant;</a:t>
            </a:r>
          </a:p>
          <a:p>
            <a:r>
              <a:rPr lang="en-US" b="1" dirty="0" smtClean="0">
                <a:solidFill>
                  <a:srgbClr val="0000FF"/>
                </a:solidFill>
                <a:latin typeface="Courier New" panose="02070309020205020404" pitchFamily="49" charset="0"/>
              </a:rPr>
              <a:t>switch</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variant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GetType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case</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INT</a:t>
            </a: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8000FF"/>
                </a:solidFill>
                <a:latin typeface="Courier New" panose="02070309020205020404" pitchFamily="49" charset="0"/>
              </a:rPr>
              <a:t>auto</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value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variant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as</a:t>
            </a:r>
            <a:r>
              <a:rPr lang="en-US" b="1" dirty="0">
                <a:solidFill>
                  <a:srgbClr val="000080"/>
                </a:solidFill>
                <a:latin typeface="Courier New" panose="02070309020205020404" pitchFamily="49" charset="0"/>
              </a:rPr>
              <a:t>&lt;</a:t>
            </a:r>
            <a:r>
              <a:rPr lang="en-US" dirty="0" err="1">
                <a:solidFill>
                  <a:srgbClr val="8000FF"/>
                </a:solidFill>
                <a:latin typeface="Courier New" panose="02070309020205020404" pitchFamily="49" charset="0"/>
              </a:rPr>
              <a:t>int</a:t>
            </a:r>
            <a:r>
              <a:rPr lang="en-US" b="1" dirty="0" smtClean="0">
                <a:solidFill>
                  <a:srgbClr val="000080"/>
                </a:solidFill>
                <a:latin typeface="Courier New" panose="02070309020205020404" pitchFamily="49" charset="0"/>
              </a:rPr>
              <a:t>&gt;();</a:t>
            </a:r>
            <a:endParaRPr lang="en-US" dirty="0" smtClean="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do something with </a:t>
            </a:r>
            <a:r>
              <a:rPr lang="en-US" dirty="0" smtClean="0">
                <a:solidFill>
                  <a:srgbClr val="008000"/>
                </a:solidFill>
                <a:latin typeface="Courier New" panose="02070309020205020404" pitchFamily="49" charset="0"/>
              </a:rPr>
              <a:t>value as </a:t>
            </a:r>
            <a:r>
              <a:rPr lang="en-US" dirty="0" err="1" smtClean="0">
                <a:solidFill>
                  <a:srgbClr val="008000"/>
                </a:solidFill>
                <a:latin typeface="Courier New" panose="02070309020205020404" pitchFamily="49" charset="0"/>
              </a:rPr>
              <a:t>int</a:t>
            </a:r>
            <a:r>
              <a:rPr lang="en-US" dirty="0" smtClean="0">
                <a:solidFill>
                  <a:srgbClr val="008000"/>
                </a:solidFill>
                <a:latin typeface="Courier New" panose="02070309020205020404" pitchFamily="49" charset="0"/>
              </a:rPr>
              <a:t> </a:t>
            </a:r>
          </a:p>
          <a:p>
            <a:r>
              <a:rPr lang="en-US" b="1" dirty="0">
                <a:solidFill>
                  <a:srgbClr val="008000"/>
                </a:solidFill>
                <a:latin typeface="Courier New" panose="02070309020205020404" pitchFamily="49" charset="0"/>
              </a:rPr>
              <a:t> </a:t>
            </a:r>
            <a:r>
              <a:rPr lang="en-US" b="1" dirty="0" smtClean="0">
                <a:solidFill>
                  <a:srgbClr val="008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break</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case</a:t>
            </a:r>
            <a:r>
              <a:rPr lang="en-US" dirty="0" smtClean="0">
                <a:solidFill>
                  <a:srgbClr val="000000"/>
                </a:solidFill>
                <a:latin typeface="Courier New" panose="02070309020205020404" pitchFamily="49" charset="0"/>
              </a:rPr>
              <a:t> STRING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auto</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const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value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variant</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as</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std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      </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do something with </a:t>
            </a:r>
            <a:r>
              <a:rPr lang="en-US" dirty="0" smtClean="0">
                <a:solidFill>
                  <a:srgbClr val="008000"/>
                </a:solidFill>
                <a:latin typeface="Courier New" panose="02070309020205020404" pitchFamily="49" charset="0"/>
              </a:rPr>
              <a:t>string</a:t>
            </a:r>
          </a:p>
          <a:p>
            <a:r>
              <a:rPr lang="en-US" b="1" dirty="0">
                <a:solidFill>
                  <a:srgbClr val="008000"/>
                </a:solidFill>
                <a:latin typeface="Courier New" panose="02070309020205020404" pitchFamily="49" charset="0"/>
              </a:rPr>
              <a:t> </a:t>
            </a:r>
            <a:r>
              <a:rPr lang="en-US" b="1" dirty="0" smtClean="0">
                <a:solidFill>
                  <a:srgbClr val="008000"/>
                </a:solidFill>
                <a:latin typeface="Courier New" panose="02070309020205020404" pitchFamily="49" charset="0"/>
              </a:rPr>
              <a:t>  </a:t>
            </a:r>
            <a:r>
              <a:rPr lang="en-US" b="1" dirty="0" smtClean="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break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etc... </a:t>
            </a:r>
            <a:endParaRPr lang="en-US" dirty="0" smtClean="0">
              <a:solidFill>
                <a:srgbClr val="008000"/>
              </a:solidFill>
              <a:latin typeface="Courier New" panose="02070309020205020404" pitchFamily="49" charset="0"/>
            </a:endParaRPr>
          </a:p>
          <a:p>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72927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57"/>
            <a:ext cx="8229600" cy="522803"/>
          </a:xfrm>
        </p:spPr>
        <p:txBody>
          <a:bodyPr>
            <a:normAutofit fontScale="90000"/>
          </a:bodyPr>
          <a:lstStyle/>
          <a:p>
            <a:r>
              <a:rPr lang="en-US" dirty="0" smtClean="0"/>
              <a:t>Curiously Recurring Template Pattern</a:t>
            </a:r>
            <a:endParaRPr lang="en-US" dirty="0"/>
          </a:p>
        </p:txBody>
      </p:sp>
      <p:sp>
        <p:nvSpPr>
          <p:cNvPr id="7" name="TextBox 6"/>
          <p:cNvSpPr txBox="1"/>
          <p:nvPr/>
        </p:nvSpPr>
        <p:spPr>
          <a:xfrm>
            <a:off x="457200" y="563525"/>
            <a:ext cx="8686800" cy="5909310"/>
          </a:xfrm>
          <a:prstGeom prst="rect">
            <a:avLst/>
          </a:prstGeom>
          <a:noFill/>
        </p:spPr>
        <p:txBody>
          <a:bodyPr wrap="square" rtlCol="0">
            <a:spAutoFit/>
          </a:bodyPr>
          <a:lstStyle/>
          <a:p>
            <a:r>
              <a:rPr lang="en-US" dirty="0" smtClean="0">
                <a:solidFill>
                  <a:srgbClr val="8000FF"/>
                </a:solidFill>
                <a:latin typeface="Courier New" panose="02070309020205020404" pitchFamily="49" charset="0"/>
              </a:rPr>
              <a:t>template</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Derived</a:t>
            </a:r>
            <a:r>
              <a:rPr lang="en-US" b="1" dirty="0" smtClean="0">
                <a:solidFill>
                  <a:srgbClr val="000080"/>
                </a:solidFill>
                <a:latin typeface="Courier New" panose="02070309020205020404" pitchFamily="49" charset="0"/>
              </a:rPr>
              <a:t>&gt;</a:t>
            </a:r>
            <a:endParaRPr lang="en-US" dirty="0" smtClean="0">
              <a:solidFill>
                <a:srgbClr val="000000"/>
              </a:solidFill>
              <a:latin typeface="Courier New" panose="02070309020205020404" pitchFamily="49" charset="0"/>
            </a:endParaRPr>
          </a:p>
          <a:p>
            <a:r>
              <a:rPr lang="en-US" dirty="0" err="1" smtClean="0">
                <a:solidFill>
                  <a:srgbClr val="8000FF"/>
                </a:solidFill>
                <a:latin typeface="Courier New" panose="02070309020205020404" pitchFamily="49" charset="0"/>
              </a:rPr>
              <a:t>struct</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base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dirty="0" smtClean="0">
                <a:solidFill>
                  <a:srgbClr val="8000FF"/>
                </a:solidFill>
                <a:latin typeface="Courier New" panose="02070309020205020404" pitchFamily="49" charset="0"/>
              </a:rPr>
              <a:t>   void</a:t>
            </a:r>
            <a:r>
              <a:rPr lang="en-US" dirty="0" smtClean="0">
                <a:solidFill>
                  <a:srgbClr val="000000"/>
                </a:solidFill>
                <a:latin typeface="Courier New" panose="02070309020205020404" pitchFamily="49" charset="0"/>
              </a:rPr>
              <a:t> apply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VariantLikeType</a:t>
            </a:r>
            <a:r>
              <a:rPr lang="en-US" dirty="0" smtClean="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const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smtClean="0">
                <a:solidFill>
                  <a:srgbClr val="000000"/>
                </a:solidFill>
                <a:latin typeface="Courier New" panose="02070309020205020404" pitchFamily="49" charset="0"/>
              </a:rPr>
              <a:t> _variant</a:t>
            </a:r>
            <a:r>
              <a:rPr lang="en-US" b="1" dirty="0" smtClean="0">
                <a:solidFill>
                  <a:srgbClr val="000080"/>
                </a:solidFill>
                <a:latin typeface="Courier New" panose="02070309020205020404" pitchFamily="49" charset="0"/>
              </a:rPr>
              <a:t>){</a:t>
            </a:r>
          </a:p>
          <a:p>
            <a:r>
              <a:rPr lang="en-US" dirty="0" smtClean="0">
                <a:solidFill>
                  <a:srgbClr val="000000"/>
                </a:solidFill>
                <a:latin typeface="Courier New" panose="02070309020205020404" pitchFamily="49" charset="0"/>
              </a:rPr>
              <a:t>      </a:t>
            </a:r>
            <a:r>
              <a:rPr lang="en-US" dirty="0" smtClean="0">
                <a:solidFill>
                  <a:srgbClr val="8000FF"/>
                </a:solidFill>
                <a:latin typeface="Courier New" panose="02070309020205020404" pitchFamily="49" charset="0"/>
              </a:rPr>
              <a:t>auto</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a:solidFill>
                  <a:srgbClr val="000000"/>
                </a:solidFill>
                <a:latin typeface="Courier New" panose="02070309020205020404" pitchFamily="49" charset="0"/>
              </a:rPr>
              <a:t> derived</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static_cast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Derived </a:t>
            </a:r>
            <a:r>
              <a:rPr lang="en-US" b="1" dirty="0">
                <a:solidFill>
                  <a:srgbClr val="000080"/>
                </a:solidFill>
                <a:latin typeface="Courier New" panose="02070309020205020404" pitchFamily="49" charset="0"/>
              </a:rPr>
              <a:t>&amp;&gt;(*</a:t>
            </a:r>
            <a:r>
              <a:rPr lang="en-US" b="1" dirty="0">
                <a:solidFill>
                  <a:srgbClr val="0000FF"/>
                </a:solidFill>
                <a:latin typeface="Courier New" panose="02070309020205020404" pitchFamily="49" charset="0"/>
              </a:rPr>
              <a:t>this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switch</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_</a:t>
            </a:r>
            <a:r>
              <a:rPr lang="en-US" dirty="0" err="1">
                <a:solidFill>
                  <a:srgbClr val="000000"/>
                </a:solidFill>
                <a:latin typeface="Courier New" panose="02070309020205020404" pitchFamily="49" charset="0"/>
              </a:rPr>
              <a:t>variant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GetType</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case</a:t>
            </a:r>
            <a:r>
              <a:rPr lang="en-US" dirty="0" smtClean="0">
                <a:solidFill>
                  <a:srgbClr val="000000"/>
                </a:solidFill>
                <a:latin typeface="Courier New" panose="02070309020205020404" pitchFamily="49" charset="0"/>
              </a:rPr>
              <a:t> INT</a:t>
            </a:r>
            <a:r>
              <a:rPr lang="en-US" b="1" dirty="0" smtClean="0">
                <a:solidFill>
                  <a:srgbClr val="000080"/>
                </a:solidFill>
                <a:latin typeface="Courier New" panose="02070309020205020404" pitchFamily="49" charset="0"/>
              </a:rPr>
              <a:t>: {</a:t>
            </a:r>
            <a:endParaRPr lang="en-US" b="1" dirty="0" smtClean="0">
              <a:solidFill>
                <a:srgbClr val="000080"/>
              </a:solidFill>
              <a:latin typeface="Courier New" panose="02070309020205020404" pitchFamily="49" charset="0"/>
            </a:endParaRPr>
          </a:p>
          <a:p>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rgbClr val="8000FF"/>
                </a:solidFill>
                <a:latin typeface="Courier New" panose="02070309020205020404" pitchFamily="49" charset="0"/>
              </a:rPr>
              <a:t>auto</a:t>
            </a:r>
            <a:r>
              <a:rPr lang="en-US" dirty="0" smtClean="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const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value = </a:t>
            </a:r>
            <a:r>
              <a:rPr lang="en-US" dirty="0">
                <a:solidFill>
                  <a:srgbClr val="000000"/>
                </a:solidFill>
                <a:latin typeface="Courier New" panose="02070309020205020404" pitchFamily="49" charset="0"/>
              </a:rPr>
              <a:t>_</a:t>
            </a:r>
            <a:r>
              <a:rPr lang="en-US" dirty="0" smtClean="0">
                <a:solidFill>
                  <a:srgbClr val="000000"/>
                </a:solidFill>
                <a:latin typeface="Courier New" panose="02070309020205020404" pitchFamily="49" charset="0"/>
              </a:rPr>
              <a:t>variant.as&lt;</a:t>
            </a:r>
            <a:r>
              <a:rPr lang="en-US" dirty="0" err="1">
                <a:solidFill>
                  <a:srgbClr val="8000FF"/>
                </a:solidFill>
                <a:latin typeface="Courier New" panose="02070309020205020404" pitchFamily="49" charset="0"/>
              </a:rPr>
              <a:t>int</a:t>
            </a:r>
            <a:r>
              <a:rPr lang="en-US" dirty="0" smtClean="0">
                <a:solidFill>
                  <a:srgbClr val="000000"/>
                </a:solidFill>
                <a:latin typeface="Courier New" panose="02070309020205020404" pitchFamily="49" charset="0"/>
              </a:rPr>
              <a:t>&gt;();</a:t>
            </a:r>
            <a:endParaRPr lang="en-US" b="1" dirty="0" smtClean="0">
              <a:solidFill>
                <a:srgbClr val="000080"/>
              </a:solidFill>
              <a:latin typeface="Courier New" panose="02070309020205020404" pitchFamily="49" charset="0"/>
            </a:endParaRPr>
          </a:p>
          <a:p>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derived</a:t>
            </a:r>
            <a:r>
              <a:rPr lang="en-US" b="1" dirty="0" err="1" smtClean="0">
                <a:solidFill>
                  <a:srgbClr val="000080"/>
                </a:solidFill>
                <a:latin typeface="Courier New" panose="02070309020205020404" pitchFamily="49" charset="0"/>
              </a:rPr>
              <a:t>.</a:t>
            </a:r>
            <a:r>
              <a:rPr lang="en-US" dirty="0" err="1" smtClean="0">
                <a:solidFill>
                  <a:srgbClr val="8000FF"/>
                </a:solidFill>
                <a:latin typeface="Courier New" panose="02070309020205020404" pitchFamily="49" charset="0"/>
              </a:rPr>
              <a:t>template</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on_apply</a:t>
            </a:r>
            <a:r>
              <a:rPr lang="en-US" b="1" dirty="0" smtClean="0">
                <a:solidFill>
                  <a:srgbClr val="000080"/>
                </a:solidFill>
                <a:latin typeface="Courier New" panose="02070309020205020404" pitchFamily="49" charset="0"/>
              </a:rPr>
              <a:t>&lt;</a:t>
            </a:r>
            <a:r>
              <a:rPr lang="en-US" dirty="0" err="1" smtClean="0">
                <a:solidFill>
                  <a:srgbClr val="8000FF"/>
                </a:solidFill>
                <a:latin typeface="Courier New" panose="02070309020205020404" pitchFamily="49" charset="0"/>
              </a:rPr>
              <a:t>int</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value</a:t>
            </a:r>
            <a:r>
              <a:rPr lang="en-US" b="1" dirty="0" smtClean="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break</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other types... </a:t>
            </a:r>
            <a:endParaRPr lang="en-US" dirty="0" smtClean="0">
              <a:solidFill>
                <a:srgbClr val="008000"/>
              </a:solidFill>
              <a:latin typeface="Courier New" panose="02070309020205020404" pitchFamily="49" charset="0"/>
            </a:endParaRPr>
          </a:p>
          <a:p>
            <a:r>
              <a:rPr lang="en-US" b="1" dirty="0">
                <a:solidFill>
                  <a:srgbClr val="008000"/>
                </a:solidFill>
                <a:latin typeface="Courier New" panose="02070309020205020404" pitchFamily="49" charset="0"/>
              </a:rPr>
              <a:t> </a:t>
            </a:r>
            <a:r>
              <a:rPr lang="en-US" b="1" dirty="0" smtClean="0">
                <a:solidFill>
                  <a:srgbClr val="008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b="1" dirty="0" smtClean="0">
                <a:solidFill>
                  <a:srgbClr val="000080"/>
                </a:solidFill>
                <a:latin typeface="Courier New" panose="02070309020205020404" pitchFamily="49" charset="0"/>
              </a:rPr>
              <a:t>};</a:t>
            </a:r>
          </a:p>
          <a:p>
            <a:endParaRPr lang="en-US" b="1" dirty="0">
              <a:solidFill>
                <a:srgbClr val="000080"/>
              </a:solidFill>
              <a:latin typeface="Courier New" panose="02070309020205020404" pitchFamily="49" charset="0"/>
            </a:endParaRPr>
          </a:p>
          <a:p>
            <a:r>
              <a:rPr lang="en-US" dirty="0" err="1" smtClean="0">
                <a:solidFill>
                  <a:srgbClr val="8000FF"/>
                </a:solidFill>
                <a:latin typeface="Courier New" panose="02070309020205020404" pitchFamily="49" charset="0"/>
              </a:rPr>
              <a:t>struct</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base</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A</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8000FF"/>
                </a:solidFill>
                <a:latin typeface="Courier New" panose="02070309020205020404" pitchFamily="49" charset="0"/>
              </a:rPr>
              <a:t>   template</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8000FF"/>
                </a:solidFill>
                <a:latin typeface="Courier New" panose="02070309020205020404" pitchFamily="49" charset="0"/>
              </a:rPr>
              <a:t>   void</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on_apply</a:t>
            </a:r>
            <a:r>
              <a:rPr lang="en-US" b="1" dirty="0" smtClean="0">
                <a:solidFill>
                  <a:srgbClr val="000080"/>
                </a:solidFill>
                <a:latin typeface="Courier New" panose="02070309020205020404" pitchFamily="49" charset="0"/>
              </a:rPr>
              <a:t>(T </a:t>
            </a:r>
            <a:r>
              <a:rPr lang="en-US" dirty="0" err="1">
                <a:solidFill>
                  <a:srgbClr val="8000FF"/>
                </a:solidFill>
                <a:latin typeface="Courier New" panose="02070309020205020404" pitchFamily="49" charset="0"/>
              </a:rPr>
              <a:t>const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b="1" dirty="0" smtClean="0">
                <a:solidFill>
                  <a:srgbClr val="000080"/>
                </a:solidFill>
                <a:latin typeface="Courier New" panose="02070309020205020404" pitchFamily="49" charset="0"/>
              </a:rPr>
              <a:t> _</a:t>
            </a:r>
            <a:r>
              <a:rPr lang="en-US" dirty="0" smtClean="0">
                <a:solidFill>
                  <a:srgbClr val="000000"/>
                </a:solidFill>
                <a:latin typeface="Courier New" panose="02070309020205020404" pitchFamily="49" charset="0"/>
              </a:rPr>
              <a:t>value</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smtClean="0">
                <a:solidFill>
                  <a:srgbClr val="000000"/>
                </a:solidFill>
                <a:latin typeface="Courier New" panose="02070309020205020404" pitchFamily="49" charset="0"/>
              </a:rPr>
              <a:t>      </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do generic things </a:t>
            </a:r>
            <a:r>
              <a:rPr lang="en-US" dirty="0" smtClean="0">
                <a:solidFill>
                  <a:srgbClr val="008000"/>
                </a:solidFill>
                <a:latin typeface="Courier New" panose="02070309020205020404" pitchFamily="49" charset="0"/>
              </a:rPr>
              <a:t>with _value</a:t>
            </a:r>
          </a:p>
          <a:p>
            <a:r>
              <a:rPr lang="en-US" b="1" dirty="0">
                <a:solidFill>
                  <a:srgbClr val="008000"/>
                </a:solidFill>
                <a:latin typeface="Courier New" panose="02070309020205020404" pitchFamily="49" charset="0"/>
              </a:rPr>
              <a:t> </a:t>
            </a:r>
            <a:r>
              <a:rPr lang="en-US" b="1" dirty="0" smtClean="0">
                <a:solidFill>
                  <a:srgbClr val="008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b="1" dirty="0" smtClean="0">
                <a:solidFill>
                  <a:srgbClr val="000080"/>
                </a:solidFill>
                <a:latin typeface="Courier New" panose="02070309020205020404" pitchFamily="49" charset="0"/>
              </a:rPr>
              <a:t>};</a:t>
            </a:r>
            <a:endParaRPr lang="en-US" dirty="0"/>
          </a:p>
          <a:p>
            <a:endParaRPr lang="en-US" b="1" dirty="0" smtClean="0">
              <a:solidFill>
                <a:srgbClr val="000080"/>
              </a:solidFill>
              <a:latin typeface="Courier New" panose="02070309020205020404" pitchFamily="49" charset="0"/>
            </a:endParaRPr>
          </a:p>
        </p:txBody>
      </p:sp>
    </p:spTree>
    <p:extLst>
      <p:ext uri="{BB962C8B-B14F-4D97-AF65-F5344CB8AC3E}">
        <p14:creationId xmlns:p14="http://schemas.microsoft.com/office/powerpoint/2010/main" val="1249746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4" name="TextBox 3"/>
          <p:cNvSpPr txBox="1"/>
          <p:nvPr/>
        </p:nvSpPr>
        <p:spPr>
          <a:xfrm>
            <a:off x="457200" y="1682729"/>
            <a:ext cx="7215437" cy="1754326"/>
          </a:xfrm>
          <a:prstGeom prst="rect">
            <a:avLst/>
          </a:prstGeom>
          <a:noFill/>
        </p:spPr>
        <p:txBody>
          <a:bodyPr wrap="none" rtlCol="0">
            <a:spAutoFit/>
          </a:bodyPr>
          <a:lstStyle/>
          <a:p>
            <a:r>
              <a:rPr lang="en-US" dirty="0" err="1">
                <a:solidFill>
                  <a:srgbClr val="000000"/>
                </a:solidFill>
                <a:latin typeface="Courier New" panose="02070309020205020404" pitchFamily="49" charset="0"/>
              </a:rPr>
              <a:t>VariantLikeType</a:t>
            </a:r>
            <a:r>
              <a:rPr lang="en-US" dirty="0">
                <a:solidFill>
                  <a:srgbClr val="000000"/>
                </a:solidFill>
                <a:latin typeface="Courier New" panose="02070309020205020404" pitchFamily="49" charset="0"/>
              </a:rPr>
              <a:t> variant</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a:t>
            </a:r>
          </a:p>
          <a:p>
            <a:r>
              <a:rPr lang="en-US" dirty="0" smtClean="0">
                <a:solidFill>
                  <a:srgbClr val="000000"/>
                </a:solidFill>
                <a:latin typeface="Courier New" panose="02070309020205020404" pitchFamily="49" charset="0"/>
              </a:rPr>
              <a:t>A </a:t>
            </a:r>
            <a:r>
              <a:rPr lang="en-US" dirty="0">
                <a:solidFill>
                  <a:srgbClr val="000000"/>
                </a:solidFill>
                <a:latin typeface="Courier New" panose="02070309020205020404" pitchFamily="49" charset="0"/>
              </a:rPr>
              <a:t>decoder</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a:t>
            </a:r>
            <a:r>
              <a:rPr lang="en-US" dirty="0">
                <a:solidFill>
                  <a:srgbClr val="008000"/>
                </a:solidFill>
                <a:latin typeface="Courier New" panose="02070309020205020404" pitchFamily="49" charset="0"/>
              </a:rPr>
              <a:t>calls </a:t>
            </a:r>
            <a:r>
              <a:rPr lang="en-US" dirty="0" smtClean="0">
                <a:solidFill>
                  <a:srgbClr val="008000"/>
                </a:solidFill>
                <a:latin typeface="Courier New" panose="02070309020205020404" pitchFamily="49" charset="0"/>
              </a:rPr>
              <a:t>A::on_apply(T </a:t>
            </a:r>
            <a:r>
              <a:rPr lang="en-US" dirty="0" err="1">
                <a:solidFill>
                  <a:srgbClr val="008000"/>
                </a:solidFill>
                <a:latin typeface="Courier New" panose="02070309020205020404" pitchFamily="49" charset="0"/>
              </a:rPr>
              <a:t>const</a:t>
            </a:r>
            <a:r>
              <a:rPr lang="en-US" dirty="0">
                <a:solidFill>
                  <a:srgbClr val="008000"/>
                </a:solidFill>
                <a:latin typeface="Courier New" panose="02070309020205020404" pitchFamily="49" charset="0"/>
              </a:rPr>
              <a:t> &amp;) with the relevant </a:t>
            </a:r>
            <a:r>
              <a:rPr lang="en-US" dirty="0" smtClean="0">
                <a:solidFill>
                  <a:srgbClr val="008000"/>
                </a:solidFill>
                <a:latin typeface="Courier New" panose="02070309020205020404" pitchFamily="49" charset="0"/>
              </a:rPr>
              <a:t>T</a:t>
            </a:r>
          </a:p>
          <a:p>
            <a:r>
              <a:rPr lang="en-US" dirty="0" err="1" smtClean="0">
                <a:solidFill>
                  <a:srgbClr val="000000"/>
                </a:solidFill>
                <a:latin typeface="Courier New" panose="02070309020205020404" pitchFamily="49" charset="0"/>
              </a:rPr>
              <a:t>decoder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apply</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variant</a:t>
            </a: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90301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What does the following do?</a:t>
            </a:r>
            <a:endParaRPr lang="en-US" dirty="0"/>
          </a:p>
        </p:txBody>
      </p:sp>
      <p:sp>
        <p:nvSpPr>
          <p:cNvPr id="4" name="TextBox 3"/>
          <p:cNvSpPr txBox="1"/>
          <p:nvPr/>
        </p:nvSpPr>
        <p:spPr>
          <a:xfrm>
            <a:off x="854963" y="1600518"/>
            <a:ext cx="8087017" cy="4524315"/>
          </a:xfrm>
          <a:prstGeom prst="rect">
            <a:avLst/>
          </a:prstGeom>
          <a:noFill/>
        </p:spPr>
        <p:txBody>
          <a:bodyPr wrap="square" rtlCol="0">
            <a:spAutoFit/>
          </a:bodyPr>
          <a:lstStyle/>
          <a:p>
            <a:r>
              <a:rPr lang="en-US" dirty="0" err="1">
                <a:solidFill>
                  <a:srgbClr val="8000FF"/>
                </a:solidFill>
                <a:latin typeface="Courier New" panose="02070309020205020404" pitchFamily="49" charset="0"/>
              </a:rPr>
              <a:t>struct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base</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A</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8000FF"/>
                </a:solidFill>
                <a:latin typeface="Courier New" panose="02070309020205020404" pitchFamily="49" charset="0"/>
              </a:rPr>
              <a:t>   template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8000FF"/>
                </a:solidFill>
                <a:latin typeface="Courier New" panose="02070309020205020404" pitchFamily="49" charset="0"/>
              </a:rPr>
              <a:t>   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on_apply</a:t>
            </a:r>
            <a:r>
              <a:rPr lang="en-US" b="1" dirty="0">
                <a:solidFill>
                  <a:srgbClr val="000080"/>
                </a:solidFill>
                <a:latin typeface="Courier New" panose="02070309020205020404" pitchFamily="49" charset="0"/>
              </a:rPr>
              <a:t>(T </a:t>
            </a:r>
            <a:r>
              <a:rPr lang="en-US" dirty="0" err="1">
                <a:solidFill>
                  <a:srgbClr val="8000FF"/>
                </a:solidFill>
                <a:latin typeface="Courier New" panose="02070309020205020404" pitchFamily="49" charset="0"/>
              </a:rPr>
              <a:t>const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 _</a:t>
            </a:r>
            <a:r>
              <a:rPr lang="en-US" dirty="0">
                <a:solidFill>
                  <a:srgbClr val="000000"/>
                </a:solidFill>
                <a:latin typeface="Courier New" panose="02070309020205020404" pitchFamily="49" charset="0"/>
              </a:rPr>
              <a:t>value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do generic things with _value</a:t>
            </a:r>
          </a:p>
          <a:p>
            <a:r>
              <a:rPr lang="en-US" b="1" dirty="0">
                <a:solidFill>
                  <a:srgbClr val="008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smtClean="0">
                <a:solidFill>
                  <a:srgbClr val="000080"/>
                </a:solidFill>
                <a:latin typeface="Courier New" panose="02070309020205020404" pitchFamily="49" charset="0"/>
              </a:rPr>
              <a:t>};</a:t>
            </a:r>
            <a:endParaRPr lang="en-US" dirty="0"/>
          </a:p>
          <a:p>
            <a:endParaRPr lang="en-US" dirty="0" smtClean="0"/>
          </a:p>
          <a:p>
            <a:r>
              <a:rPr lang="en-US" dirty="0" err="1">
                <a:solidFill>
                  <a:srgbClr val="8000FF"/>
                </a:solidFill>
                <a:latin typeface="Courier New" panose="02070309020205020404" pitchFamily="49" charset="0"/>
              </a:rPr>
              <a:t>struct</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base</a:t>
            </a:r>
            <a:r>
              <a:rPr lang="en-US" b="1" dirty="0">
                <a:solidFill>
                  <a:srgbClr val="000080"/>
                </a:solidFill>
                <a:latin typeface="Courier New" panose="02070309020205020404" pitchFamily="49" charset="0"/>
              </a:rPr>
              <a:t>&lt;</a:t>
            </a:r>
            <a:r>
              <a:rPr lang="en-US" b="1" dirty="0">
                <a:solidFill>
                  <a:srgbClr val="FF0000"/>
                </a:solidFill>
                <a:latin typeface="Courier New" panose="02070309020205020404" pitchFamily="49" charset="0"/>
              </a:rPr>
              <a:t>A</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rgbClr val="008000"/>
                </a:solidFill>
                <a:latin typeface="Courier New" panose="02070309020205020404" pitchFamily="49" charset="0"/>
              </a:rPr>
              <a:t>// can the compiler/you detect this? </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b="1" dirty="0" smtClean="0">
                <a:solidFill>
                  <a:srgbClr val="000080"/>
                </a:solidFill>
                <a:latin typeface="Courier New" panose="02070309020205020404" pitchFamily="49" charset="0"/>
              </a:rPr>
              <a:t>};</a:t>
            </a:r>
            <a:endParaRPr lang="en-US" dirty="0"/>
          </a:p>
          <a:p>
            <a:endParaRPr lang="en-US" dirty="0" smtClean="0"/>
          </a:p>
          <a:p>
            <a:r>
              <a:rPr lang="en-US" dirty="0" err="1">
                <a:solidFill>
                  <a:srgbClr val="000000"/>
                </a:solidFill>
                <a:latin typeface="Courier New" panose="02070309020205020404" pitchFamily="49" charset="0"/>
              </a:rPr>
              <a:t>VariantLikeType</a:t>
            </a:r>
            <a:r>
              <a:rPr lang="en-US" dirty="0">
                <a:solidFill>
                  <a:srgbClr val="000000"/>
                </a:solidFill>
                <a:latin typeface="Courier New" panose="02070309020205020404" pitchFamily="49" charset="0"/>
              </a:rPr>
              <a:t> variant</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a:t>
            </a:r>
          </a:p>
          <a:p>
            <a:r>
              <a:rPr lang="en-US" dirty="0" smtClean="0">
                <a:solidFill>
                  <a:srgbClr val="000000"/>
                </a:solidFill>
                <a:latin typeface="Courier New" panose="02070309020205020404" pitchFamily="49" charset="0"/>
              </a:rPr>
              <a:t>B </a:t>
            </a:r>
            <a:r>
              <a:rPr lang="en-US" dirty="0">
                <a:solidFill>
                  <a:srgbClr val="000000"/>
                </a:solidFill>
                <a:latin typeface="Courier New" panose="02070309020205020404" pitchFamily="49" charset="0"/>
              </a:rPr>
              <a:t>decoder</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decoder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apply</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variant</a:t>
            </a:r>
            <a:r>
              <a:rPr lang="en-US" b="1" dirty="0" smtClean="0">
                <a:solidFill>
                  <a:srgbClr val="000080"/>
                </a:solidFill>
                <a:latin typeface="Courier New" panose="02070309020205020404" pitchFamily="49" charset="0"/>
              </a:rPr>
              <a:t>); </a:t>
            </a:r>
            <a:r>
              <a:rPr lang="en-US" dirty="0" smtClean="0">
                <a:solidFill>
                  <a:srgbClr val="00800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89977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for detecting in Debug builds with RTTI</a:t>
            </a:r>
            <a:endParaRPr lang="en-US" dirty="0"/>
          </a:p>
        </p:txBody>
      </p:sp>
      <p:sp>
        <p:nvSpPr>
          <p:cNvPr id="4" name="TextBox 3"/>
          <p:cNvSpPr txBox="1"/>
          <p:nvPr/>
        </p:nvSpPr>
        <p:spPr>
          <a:xfrm>
            <a:off x="457200" y="1669312"/>
            <a:ext cx="7353295" cy="3693319"/>
          </a:xfrm>
          <a:prstGeom prst="rect">
            <a:avLst/>
          </a:prstGeom>
          <a:noFill/>
        </p:spPr>
        <p:txBody>
          <a:bodyPr wrap="none" rtlCol="0">
            <a:spAutoFit/>
          </a:bodyPr>
          <a:lstStyle/>
          <a:p>
            <a:r>
              <a:rPr lang="en-US" dirty="0">
                <a:solidFill>
                  <a:srgbClr val="8000FF"/>
                </a:solidFill>
                <a:latin typeface="Courier New" panose="02070309020205020404" pitchFamily="49" charset="0"/>
              </a:rPr>
              <a:t>template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Derived</a:t>
            </a:r>
            <a:r>
              <a:rPr lang="en-US" b="1" dirty="0">
                <a:solidFill>
                  <a:srgbClr val="000080"/>
                </a:solidFill>
                <a:latin typeface="Courier New" panose="02070309020205020404" pitchFamily="49" charset="0"/>
              </a:rPr>
              <a:t>&gt;</a:t>
            </a:r>
            <a:endParaRPr lang="en-US" dirty="0">
              <a:solidFill>
                <a:srgbClr val="000000"/>
              </a:solidFill>
              <a:latin typeface="Courier New" panose="02070309020205020404" pitchFamily="49" charset="0"/>
            </a:endParaRPr>
          </a:p>
          <a:p>
            <a:r>
              <a:rPr lang="en-US" dirty="0" err="1">
                <a:solidFill>
                  <a:srgbClr val="8000FF"/>
                </a:solidFill>
                <a:latin typeface="Courier New" panose="02070309020205020404" pitchFamily="49" charset="0"/>
              </a:rPr>
              <a:t>struct</a:t>
            </a:r>
            <a:r>
              <a:rPr lang="en-US" dirty="0">
                <a:solidFill>
                  <a:srgbClr val="000000"/>
                </a:solidFill>
                <a:latin typeface="Courier New" panose="02070309020205020404" pitchFamily="49" charset="0"/>
              </a:rPr>
              <a:t> base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00FF"/>
                </a:solidFill>
                <a:latin typeface="Courier New" panose="02070309020205020404" pitchFamily="49" charset="0"/>
              </a:rPr>
              <a:t>   void</a:t>
            </a:r>
            <a:r>
              <a:rPr lang="en-US" dirty="0">
                <a:solidFill>
                  <a:srgbClr val="000000"/>
                </a:solidFill>
                <a:latin typeface="Courier New" panose="02070309020205020404" pitchFamily="49" charset="0"/>
              </a:rPr>
              <a:t> apply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VariantLikeType</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const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a:solidFill>
                  <a:srgbClr val="000000"/>
                </a:solidFill>
                <a:latin typeface="Courier New" panose="02070309020205020404" pitchFamily="49" charset="0"/>
              </a:rPr>
              <a:t> _variant</a:t>
            </a:r>
            <a:r>
              <a:rPr lang="en-US" b="1" dirty="0" smtClean="0">
                <a:solidFill>
                  <a:srgbClr val="000080"/>
                </a:solidFill>
                <a:latin typeface="Courier New" panose="02070309020205020404" pitchFamily="49" charset="0"/>
              </a:rPr>
              <a:t>){</a:t>
            </a:r>
          </a:p>
          <a:p>
            <a:r>
              <a:rPr lang="en-US" b="1" dirty="0" smtClean="0">
                <a:solidFill>
                  <a:srgbClr val="000080"/>
                </a:solidFill>
                <a:latin typeface="Courier New" panose="02070309020205020404" pitchFamily="49" charset="0"/>
              </a:rPr>
              <a:t>      </a:t>
            </a:r>
            <a:r>
              <a:rPr lang="en-US" dirty="0" smtClean="0">
                <a:solidFill>
                  <a:srgbClr val="000000"/>
                </a:solidFill>
                <a:latin typeface="Courier New" panose="02070309020205020404" pitchFamily="49" charset="0"/>
              </a:rPr>
              <a:t>ASSERT</a:t>
            </a:r>
            <a:r>
              <a:rPr lang="en-US" b="1" dirty="0" smtClean="0">
                <a:solidFill>
                  <a:srgbClr val="000080"/>
                </a:solidFill>
                <a:latin typeface="Courier New" panose="02070309020205020404" pitchFamily="49" charset="0"/>
              </a:rPr>
              <a:t>(</a:t>
            </a:r>
            <a:r>
              <a:rPr lang="en-US" b="1" dirty="0" err="1" smtClean="0">
                <a:solidFill>
                  <a:srgbClr val="0000FF"/>
                </a:solidFill>
                <a:latin typeface="Courier New" panose="02070309020205020404" pitchFamily="49" charset="0"/>
              </a:rPr>
              <a:t>typeid</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this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typeid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Derived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b="1" dirty="0" smtClean="0">
              <a:solidFill>
                <a:srgbClr val="000080"/>
              </a:solidFill>
              <a:latin typeface="Courier New" panose="02070309020205020404" pitchFamily="49" charset="0"/>
            </a:endParaRPr>
          </a:p>
          <a:p>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auto</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a:solidFill>
                  <a:srgbClr val="000000"/>
                </a:solidFill>
                <a:latin typeface="Courier New" panose="02070309020205020404" pitchFamily="49" charset="0"/>
              </a:rPr>
              <a:t> derived</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static_cast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Derived </a:t>
            </a:r>
            <a:r>
              <a:rPr lang="en-US" b="1" dirty="0">
                <a:solidFill>
                  <a:srgbClr val="000080"/>
                </a:solidFill>
                <a:latin typeface="Courier New" panose="02070309020205020404" pitchFamily="49" charset="0"/>
              </a:rPr>
              <a:t>&amp;&gt;(*</a:t>
            </a:r>
            <a:r>
              <a:rPr lang="en-US" b="1" dirty="0">
                <a:solidFill>
                  <a:srgbClr val="0000FF"/>
                </a:solidFill>
                <a:latin typeface="Courier New" panose="02070309020205020404" pitchFamily="49" charset="0"/>
              </a:rPr>
              <a:t>this</a:t>
            </a:r>
            <a:r>
              <a:rPr lang="en-US" b="1" dirty="0" smtClean="0">
                <a:solidFill>
                  <a:srgbClr val="000080"/>
                </a:solidFill>
                <a:latin typeface="Courier New" panose="02070309020205020404" pitchFamily="49" charset="0"/>
              </a:rPr>
              <a:t>));</a:t>
            </a:r>
          </a:p>
          <a:p>
            <a:r>
              <a:rPr lang="en-US" dirty="0" smtClean="0">
                <a:solidFill>
                  <a:srgbClr val="008000"/>
                </a:solidFill>
                <a:latin typeface="Courier New" panose="02070309020205020404" pitchFamily="49" charset="0"/>
              </a:rPr>
              <a:t>      // ...</a:t>
            </a:r>
            <a:endParaRPr lang="en-US" dirty="0">
              <a:solidFill>
                <a:srgbClr val="000000"/>
              </a:solidFill>
              <a:latin typeface="Courier New" panose="02070309020205020404" pitchFamily="49" charset="0"/>
            </a:endParaRPr>
          </a:p>
          <a:p>
            <a:r>
              <a:rPr lang="en-US" b="1" dirty="0" smtClean="0">
                <a:solidFill>
                  <a:srgbClr val="000080"/>
                </a:solidFill>
                <a:latin typeface="Courier New" panose="02070309020205020404" pitchFamily="49" charset="0"/>
              </a:rPr>
              <a:t>   }</a:t>
            </a:r>
          </a:p>
          <a:p>
            <a:endParaRPr lang="en-US" b="1" dirty="0" smtClean="0">
              <a:solidFill>
                <a:srgbClr val="000080"/>
              </a:solidFill>
              <a:latin typeface="Courier New" panose="02070309020205020404" pitchFamily="49" charset="0"/>
            </a:endParaRPr>
          </a:p>
          <a:p>
            <a:r>
              <a:rPr lang="en-US" dirty="0">
                <a:solidFill>
                  <a:srgbClr val="804000"/>
                </a:solidFill>
                <a:latin typeface="Courier New" panose="02070309020205020404" pitchFamily="49" charset="0"/>
              </a:rPr>
              <a:t>#</a:t>
            </a:r>
            <a:r>
              <a:rPr lang="en-US" dirty="0" err="1">
                <a:solidFill>
                  <a:srgbClr val="804000"/>
                </a:solidFill>
                <a:latin typeface="Courier New" panose="02070309020205020404" pitchFamily="49" charset="0"/>
              </a:rPr>
              <a:t>ifdef</a:t>
            </a:r>
            <a:r>
              <a:rPr lang="en-US" dirty="0">
                <a:solidFill>
                  <a:srgbClr val="804000"/>
                </a:solidFill>
                <a:latin typeface="Courier New" panose="02070309020205020404" pitchFamily="49" charset="0"/>
              </a:rPr>
              <a:t> </a:t>
            </a:r>
            <a:r>
              <a:rPr lang="en-US" dirty="0" smtClean="0">
                <a:solidFill>
                  <a:srgbClr val="804000"/>
                </a:solidFill>
                <a:latin typeface="Courier New" panose="02070309020205020404" pitchFamily="49" charset="0"/>
              </a:rPr>
              <a:t>DEBUG</a:t>
            </a:r>
          </a:p>
          <a:p>
            <a:r>
              <a:rPr lang="en-US" dirty="0">
                <a:solidFill>
                  <a:srgbClr val="804000"/>
                </a:solidFill>
                <a:latin typeface="Courier New" panose="02070309020205020404" pitchFamily="49" charset="0"/>
              </a:rPr>
              <a:t> </a:t>
            </a:r>
            <a:r>
              <a:rPr lang="en-US" dirty="0" smtClean="0">
                <a:solidFill>
                  <a:srgbClr val="804000"/>
                </a:solidFill>
                <a:latin typeface="Courier New" panose="02070309020205020404" pitchFamily="49" charset="0"/>
              </a:rPr>
              <a:t>  </a:t>
            </a:r>
            <a:r>
              <a:rPr lang="en-US" dirty="0" smtClean="0">
                <a:solidFill>
                  <a:srgbClr val="8000FF"/>
                </a:solidFill>
                <a:latin typeface="Courier New" panose="02070309020205020404" pitchFamily="49" charset="0"/>
              </a:rPr>
              <a:t>virtual</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_</a:t>
            </a:r>
            <a:r>
              <a:rPr lang="en-US" b="1" dirty="0" smtClean="0">
                <a:solidFill>
                  <a:srgbClr val="00008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smtClean="0">
                <a:solidFill>
                  <a:srgbClr val="804000"/>
                </a:solidFill>
                <a:latin typeface="Courier New" panose="02070309020205020404" pitchFamily="49" charset="0"/>
              </a:rPr>
              <a:t>#</a:t>
            </a:r>
            <a:r>
              <a:rPr lang="en-US" dirty="0" err="1" smtClean="0">
                <a:solidFill>
                  <a:srgbClr val="804000"/>
                </a:solidFill>
                <a:latin typeface="Courier New" panose="02070309020205020404" pitchFamily="49" charset="0"/>
              </a:rPr>
              <a:t>endif</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a:t>
            </a:r>
          </a:p>
          <a:p>
            <a:endParaRPr lang="en-US" dirty="0"/>
          </a:p>
        </p:txBody>
      </p:sp>
    </p:spTree>
    <p:extLst>
      <p:ext uri="{BB962C8B-B14F-4D97-AF65-F5344CB8AC3E}">
        <p14:creationId xmlns:p14="http://schemas.microsoft.com/office/powerpoint/2010/main" val="42113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883418105"/>
      </p:ext>
    </p:extLst>
  </p:cSld>
  <p:clrMapOvr>
    <a:masterClrMapping/>
  </p:clrMapOvr>
</p:sld>
</file>

<file path=ppt/theme/theme1.xml><?xml version="1.0" encoding="utf-8"?>
<a:theme xmlns:a="http://schemas.openxmlformats.org/drawingml/2006/main" name="TECH-110-PowerPoin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TECH-110-PowerPointTemplate2</Template>
  <TotalTime>12352</TotalTime>
  <Words>774</Words>
  <Application>Microsoft Office PowerPoint</Application>
  <PresentationFormat>On-screen Show (4:3)</PresentationFormat>
  <Paragraphs>110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ＭＳ Ｐゴシック</vt:lpstr>
      <vt:lpstr>Arial</vt:lpstr>
      <vt:lpstr>Calibri</vt:lpstr>
      <vt:lpstr>Courier New</vt:lpstr>
      <vt:lpstr>TECH-110-PowerPointTemplate2</vt:lpstr>
      <vt:lpstr>PowerPoint Presentation</vt:lpstr>
      <vt:lpstr>About Me</vt:lpstr>
      <vt:lpstr>Have you ever written code like this?</vt:lpstr>
      <vt:lpstr>Curiously Recurring Template Pattern</vt:lpstr>
      <vt:lpstr>Usage</vt:lpstr>
      <vt:lpstr>But wait! What does the following do?</vt:lpstr>
      <vt:lpstr>Solution for detecting in Debug builds with RTTI</vt:lpstr>
      <vt:lpstr>PowerPoint Presentation</vt:lpstr>
    </vt:vector>
  </TitlesOfParts>
  <Company>Susquehanna International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Thompson, Tony</dc:creator>
  <cp:lastModifiedBy>Thompson, Tony</cp:lastModifiedBy>
  <cp:revision>136</cp:revision>
  <dcterms:created xsi:type="dcterms:W3CDTF">2018-11-15T15:07:05Z</dcterms:created>
  <dcterms:modified xsi:type="dcterms:W3CDTF">2020-01-16T21:23:07Z</dcterms:modified>
</cp:coreProperties>
</file>