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66" r:id="rId7"/>
    <p:sldId id="259" r:id="rId8"/>
    <p:sldId id="261" r:id="rId9"/>
    <p:sldId id="263" r:id="rId10"/>
    <p:sldId id="262" r:id="rId11"/>
    <p:sldId id="260" r:id="rId12"/>
    <p:sldId id="267" r:id="rId13"/>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1" autoAdjust="0"/>
    <p:restoredTop sz="94660"/>
  </p:normalViewPr>
  <p:slideViewPr>
    <p:cSldViewPr snapToGrid="0">
      <p:cViewPr varScale="1">
        <p:scale>
          <a:sx n="69" d="100"/>
          <a:sy n="69" d="100"/>
        </p:scale>
        <p:origin x="2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 Godec" userId="e0c3e44bafc6f97e" providerId="LiveId" clId="{238AE580-1E52-4120-B471-79454B1754F6}"/>
    <pc:docChg chg="undo custSel addSld modSld sldOrd">
      <pc:chgData name="Mary Godec" userId="e0c3e44bafc6f97e" providerId="LiveId" clId="{238AE580-1E52-4120-B471-79454B1754F6}" dt="2024-12-10T15:26:37.505" v="434" actId="22"/>
      <pc:docMkLst>
        <pc:docMk/>
      </pc:docMkLst>
      <pc:sldChg chg="addSp modSp mod">
        <pc:chgData name="Mary Godec" userId="e0c3e44bafc6f97e" providerId="LiveId" clId="{238AE580-1E52-4120-B471-79454B1754F6}" dt="2024-12-10T13:58:39.719" v="5" actId="1076"/>
        <pc:sldMkLst>
          <pc:docMk/>
          <pc:sldMk cId="3797783292" sldId="258"/>
        </pc:sldMkLst>
        <pc:spChg chg="mod">
          <ac:chgData name="Mary Godec" userId="e0c3e44bafc6f97e" providerId="LiveId" clId="{238AE580-1E52-4120-B471-79454B1754F6}" dt="2024-12-10T13:58:35.540" v="3" actId="14100"/>
          <ac:spMkLst>
            <pc:docMk/>
            <pc:sldMk cId="3797783292" sldId="258"/>
            <ac:spMk id="3" creationId="{FF2897E4-233D-3676-5D5A-59E4B25C6231}"/>
          </ac:spMkLst>
        </pc:spChg>
        <pc:picChg chg="add mod">
          <ac:chgData name="Mary Godec" userId="e0c3e44bafc6f97e" providerId="LiveId" clId="{238AE580-1E52-4120-B471-79454B1754F6}" dt="2024-12-10T13:58:39.719" v="5" actId="1076"/>
          <ac:picMkLst>
            <pc:docMk/>
            <pc:sldMk cId="3797783292" sldId="258"/>
            <ac:picMk id="5" creationId="{924FEB1A-93EF-CBE0-2334-5525BC32A617}"/>
          </ac:picMkLst>
        </pc:picChg>
      </pc:sldChg>
      <pc:sldChg chg="addSp modSp new mod">
        <pc:chgData name="Mary Godec" userId="e0c3e44bafc6f97e" providerId="LiveId" clId="{238AE580-1E52-4120-B471-79454B1754F6}" dt="2024-12-10T14:15:10.573" v="181" actId="14100"/>
        <pc:sldMkLst>
          <pc:docMk/>
          <pc:sldMk cId="1041677318" sldId="259"/>
        </pc:sldMkLst>
        <pc:spChg chg="mod">
          <ac:chgData name="Mary Godec" userId="e0c3e44bafc6f97e" providerId="LiveId" clId="{238AE580-1E52-4120-B471-79454B1754F6}" dt="2024-12-10T14:15:10.573" v="181" actId="14100"/>
          <ac:spMkLst>
            <pc:docMk/>
            <pc:sldMk cId="1041677318" sldId="259"/>
            <ac:spMk id="3" creationId="{FE3CF709-C9BF-276F-B5BF-35E25477485C}"/>
          </ac:spMkLst>
        </pc:spChg>
        <pc:picChg chg="add mod">
          <ac:chgData name="Mary Godec" userId="e0c3e44bafc6f97e" providerId="LiveId" clId="{238AE580-1E52-4120-B471-79454B1754F6}" dt="2024-12-10T14:14:58.539" v="158" actId="1076"/>
          <ac:picMkLst>
            <pc:docMk/>
            <pc:sldMk cId="1041677318" sldId="259"/>
            <ac:picMk id="5" creationId="{EEBD505C-D917-99AB-3B24-84AA86618B57}"/>
          </ac:picMkLst>
        </pc:picChg>
      </pc:sldChg>
      <pc:sldChg chg="addSp new mod ord">
        <pc:chgData name="Mary Godec" userId="e0c3e44bafc6f97e" providerId="LiveId" clId="{238AE580-1E52-4120-B471-79454B1754F6}" dt="2024-12-10T14:01:29.746" v="14"/>
        <pc:sldMkLst>
          <pc:docMk/>
          <pc:sldMk cId="3206193794" sldId="260"/>
        </pc:sldMkLst>
        <pc:picChg chg="add">
          <ac:chgData name="Mary Godec" userId="e0c3e44bafc6f97e" providerId="LiveId" clId="{238AE580-1E52-4120-B471-79454B1754F6}" dt="2024-12-10T14:01:25.244" v="9" actId="22"/>
          <ac:picMkLst>
            <pc:docMk/>
            <pc:sldMk cId="3206193794" sldId="260"/>
            <ac:picMk id="5" creationId="{8079E6C2-AB1C-0B33-D305-5EFD58C42510}"/>
          </ac:picMkLst>
        </pc:picChg>
      </pc:sldChg>
      <pc:sldChg chg="modSp new mod">
        <pc:chgData name="Mary Godec" userId="e0c3e44bafc6f97e" providerId="LiveId" clId="{238AE580-1E52-4120-B471-79454B1754F6}" dt="2024-12-10T14:03:44.990" v="32" actId="27636"/>
        <pc:sldMkLst>
          <pc:docMk/>
          <pc:sldMk cId="2899403758" sldId="261"/>
        </pc:sldMkLst>
        <pc:spChg chg="mod">
          <ac:chgData name="Mary Godec" userId="e0c3e44bafc6f97e" providerId="LiveId" clId="{238AE580-1E52-4120-B471-79454B1754F6}" dt="2024-12-10T14:02:13.349" v="21" actId="20577"/>
          <ac:spMkLst>
            <pc:docMk/>
            <pc:sldMk cId="2899403758" sldId="261"/>
            <ac:spMk id="2" creationId="{3D1B6C25-343B-4D53-0855-FA529C0682CE}"/>
          </ac:spMkLst>
        </pc:spChg>
        <pc:spChg chg="mod">
          <ac:chgData name="Mary Godec" userId="e0c3e44bafc6f97e" providerId="LiveId" clId="{238AE580-1E52-4120-B471-79454B1754F6}" dt="2024-12-10T14:03:44.990" v="32" actId="27636"/>
          <ac:spMkLst>
            <pc:docMk/>
            <pc:sldMk cId="2899403758" sldId="261"/>
            <ac:spMk id="3" creationId="{5331B6F7-5AB7-A172-B2CD-E0DDC9868621}"/>
          </ac:spMkLst>
        </pc:spChg>
      </pc:sldChg>
      <pc:sldChg chg="modSp new mod">
        <pc:chgData name="Mary Godec" userId="e0c3e44bafc6f97e" providerId="LiveId" clId="{238AE580-1E52-4120-B471-79454B1754F6}" dt="2024-12-10T14:05:27.874" v="92" actId="20577"/>
        <pc:sldMkLst>
          <pc:docMk/>
          <pc:sldMk cId="3919137996" sldId="262"/>
        </pc:sldMkLst>
        <pc:spChg chg="mod">
          <ac:chgData name="Mary Godec" userId="e0c3e44bafc6f97e" providerId="LiveId" clId="{238AE580-1E52-4120-B471-79454B1754F6}" dt="2024-12-10T14:05:27.874" v="92" actId="20577"/>
          <ac:spMkLst>
            <pc:docMk/>
            <pc:sldMk cId="3919137996" sldId="262"/>
            <ac:spMk id="2" creationId="{9177416C-425B-D6DA-DDC2-1809C5EF3CF8}"/>
          </ac:spMkLst>
        </pc:spChg>
        <pc:spChg chg="mod">
          <ac:chgData name="Mary Godec" userId="e0c3e44bafc6f97e" providerId="LiveId" clId="{238AE580-1E52-4120-B471-79454B1754F6}" dt="2024-12-10T14:04:16.032" v="56" actId="207"/>
          <ac:spMkLst>
            <pc:docMk/>
            <pc:sldMk cId="3919137996" sldId="262"/>
            <ac:spMk id="3" creationId="{A212C910-4D62-A50A-E710-D2C9AE7E1675}"/>
          </ac:spMkLst>
        </pc:spChg>
      </pc:sldChg>
      <pc:sldChg chg="addSp modSp new mod ord">
        <pc:chgData name="Mary Godec" userId="e0c3e44bafc6f97e" providerId="LiveId" clId="{238AE580-1E52-4120-B471-79454B1754F6}" dt="2024-12-10T14:06:49.034" v="101" actId="207"/>
        <pc:sldMkLst>
          <pc:docMk/>
          <pc:sldMk cId="1165684606" sldId="263"/>
        </pc:sldMkLst>
        <pc:spChg chg="mod">
          <ac:chgData name="Mary Godec" userId="e0c3e44bafc6f97e" providerId="LiveId" clId="{238AE580-1E52-4120-B471-79454B1754F6}" dt="2024-12-10T14:06:49.034" v="101" actId="207"/>
          <ac:spMkLst>
            <pc:docMk/>
            <pc:sldMk cId="1165684606" sldId="263"/>
            <ac:spMk id="3" creationId="{5BD4C312-7182-B8F0-82E6-67F0758F0CBD}"/>
          </ac:spMkLst>
        </pc:spChg>
        <pc:picChg chg="add mod">
          <ac:chgData name="Mary Godec" userId="e0c3e44bafc6f97e" providerId="LiveId" clId="{238AE580-1E52-4120-B471-79454B1754F6}" dt="2024-12-10T14:06:35.820" v="96" actId="14100"/>
          <ac:picMkLst>
            <pc:docMk/>
            <pc:sldMk cId="1165684606" sldId="263"/>
            <ac:picMk id="5" creationId="{168D98A9-DEB6-7013-2969-27C2D761F25B}"/>
          </ac:picMkLst>
        </pc:picChg>
      </pc:sldChg>
      <pc:sldChg chg="modSp new mod">
        <pc:chgData name="Mary Godec" userId="e0c3e44bafc6f97e" providerId="LiveId" clId="{238AE580-1E52-4120-B471-79454B1754F6}" dt="2024-12-10T14:18:25.942" v="432" actId="20577"/>
        <pc:sldMkLst>
          <pc:docMk/>
          <pc:sldMk cId="3797223947" sldId="264"/>
        </pc:sldMkLst>
        <pc:spChg chg="mod">
          <ac:chgData name="Mary Godec" userId="e0c3e44bafc6f97e" providerId="LiveId" clId="{238AE580-1E52-4120-B471-79454B1754F6}" dt="2024-12-10T14:18:25.942" v="432" actId="20577"/>
          <ac:spMkLst>
            <pc:docMk/>
            <pc:sldMk cId="3797223947" sldId="264"/>
            <ac:spMk id="2" creationId="{74256093-1364-C935-E942-4C8D69F3CCAE}"/>
          </ac:spMkLst>
        </pc:spChg>
        <pc:spChg chg="mod">
          <ac:chgData name="Mary Godec" userId="e0c3e44bafc6f97e" providerId="LiveId" clId="{238AE580-1E52-4120-B471-79454B1754F6}" dt="2024-12-10T14:08:11.704" v="115" actId="27636"/>
          <ac:spMkLst>
            <pc:docMk/>
            <pc:sldMk cId="3797223947" sldId="264"/>
            <ac:spMk id="3" creationId="{3293C778-45E1-3982-B95A-89B176CDA8E9}"/>
          </ac:spMkLst>
        </pc:spChg>
      </pc:sldChg>
      <pc:sldChg chg="modSp new mod">
        <pc:chgData name="Mary Godec" userId="e0c3e44bafc6f97e" providerId="LiveId" clId="{238AE580-1E52-4120-B471-79454B1754F6}" dt="2024-12-10T14:08:40.897" v="134" actId="27636"/>
        <pc:sldMkLst>
          <pc:docMk/>
          <pc:sldMk cId="906726767" sldId="265"/>
        </pc:sldMkLst>
        <pc:spChg chg="mod">
          <ac:chgData name="Mary Godec" userId="e0c3e44bafc6f97e" providerId="LiveId" clId="{238AE580-1E52-4120-B471-79454B1754F6}" dt="2024-12-10T14:08:39.337" v="132" actId="20577"/>
          <ac:spMkLst>
            <pc:docMk/>
            <pc:sldMk cId="906726767" sldId="265"/>
            <ac:spMk id="2" creationId="{F113F5E4-71BA-54B9-33AF-89C9DD5EC4F1}"/>
          </ac:spMkLst>
        </pc:spChg>
        <pc:spChg chg="mod">
          <ac:chgData name="Mary Godec" userId="e0c3e44bafc6f97e" providerId="LiveId" clId="{238AE580-1E52-4120-B471-79454B1754F6}" dt="2024-12-10T14:08:40.897" v="134" actId="27636"/>
          <ac:spMkLst>
            <pc:docMk/>
            <pc:sldMk cId="906726767" sldId="265"/>
            <ac:spMk id="3" creationId="{10613C08-E39C-70DD-9368-D7B7A3B5AEB1}"/>
          </ac:spMkLst>
        </pc:spChg>
      </pc:sldChg>
      <pc:sldChg chg="addSp modSp new mod">
        <pc:chgData name="Mary Godec" userId="e0c3e44bafc6f97e" providerId="LiveId" clId="{238AE580-1E52-4120-B471-79454B1754F6}" dt="2024-12-10T14:17:35.058" v="369" actId="404"/>
        <pc:sldMkLst>
          <pc:docMk/>
          <pc:sldMk cId="742421164" sldId="266"/>
        </pc:sldMkLst>
        <pc:spChg chg="mod">
          <ac:chgData name="Mary Godec" userId="e0c3e44bafc6f97e" providerId="LiveId" clId="{238AE580-1E52-4120-B471-79454B1754F6}" dt="2024-12-10T14:15:22.075" v="233" actId="20577"/>
          <ac:spMkLst>
            <pc:docMk/>
            <pc:sldMk cId="742421164" sldId="266"/>
            <ac:spMk id="2" creationId="{DD30FEFB-367C-6CE4-146D-17B76996A3DC}"/>
          </ac:spMkLst>
        </pc:spChg>
        <pc:spChg chg="mod">
          <ac:chgData name="Mary Godec" userId="e0c3e44bafc6f97e" providerId="LiveId" clId="{238AE580-1E52-4120-B471-79454B1754F6}" dt="2024-12-10T14:17:23.698" v="364" actId="14100"/>
          <ac:spMkLst>
            <pc:docMk/>
            <pc:sldMk cId="742421164" sldId="266"/>
            <ac:spMk id="3" creationId="{CEDBCD7D-29F2-BEF8-42C4-7920E6CCF60D}"/>
          </ac:spMkLst>
        </pc:spChg>
        <pc:spChg chg="add mod">
          <ac:chgData name="Mary Godec" userId="e0c3e44bafc6f97e" providerId="LiveId" clId="{238AE580-1E52-4120-B471-79454B1754F6}" dt="2024-12-10T14:17:35.058" v="369" actId="404"/>
          <ac:spMkLst>
            <pc:docMk/>
            <pc:sldMk cId="742421164" sldId="266"/>
            <ac:spMk id="5" creationId="{19F53242-A6C6-638D-9487-7A886E0582FE}"/>
          </ac:spMkLst>
        </pc:spChg>
      </pc:sldChg>
      <pc:sldChg chg="addSp new mod">
        <pc:chgData name="Mary Godec" userId="e0c3e44bafc6f97e" providerId="LiveId" clId="{238AE580-1E52-4120-B471-79454B1754F6}" dt="2024-12-10T15:26:37.505" v="434" actId="22"/>
        <pc:sldMkLst>
          <pc:docMk/>
          <pc:sldMk cId="2898273904" sldId="267"/>
        </pc:sldMkLst>
        <pc:picChg chg="add">
          <ac:chgData name="Mary Godec" userId="e0c3e44bafc6f97e" providerId="LiveId" clId="{238AE580-1E52-4120-B471-79454B1754F6}" dt="2024-12-10T15:26:37.505" v="434" actId="22"/>
          <ac:picMkLst>
            <pc:docMk/>
            <pc:sldMk cId="2898273904" sldId="267"/>
            <ac:picMk id="5" creationId="{F566E14A-39FD-74E3-52B2-A2B671FEB67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A828-FEFD-E947-5587-97A0CD59DE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FC3D2BD5-3A69-10FE-5DD1-A215B3D133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2DBFE91B-534D-67FD-74B5-0130DCA22EF8}"/>
              </a:ext>
            </a:extLst>
          </p:cNvPr>
          <p:cNvSpPr>
            <a:spLocks noGrp="1"/>
          </p:cNvSpPr>
          <p:nvPr>
            <p:ph type="dt" sz="half" idx="10"/>
          </p:nvPr>
        </p:nvSpPr>
        <p:spPr/>
        <p:txBody>
          <a:bodyPr/>
          <a:lstStyle/>
          <a:p>
            <a:fld id="{DF3F9427-F261-4037-AE2E-06CCD1DA2F1F}" type="datetimeFigureOut">
              <a:rPr lang="en-NL" smtClean="0"/>
              <a:t>04/12/2024</a:t>
            </a:fld>
            <a:endParaRPr lang="en-NL"/>
          </a:p>
        </p:txBody>
      </p:sp>
      <p:sp>
        <p:nvSpPr>
          <p:cNvPr id="5" name="Footer Placeholder 4">
            <a:extLst>
              <a:ext uri="{FF2B5EF4-FFF2-40B4-BE49-F238E27FC236}">
                <a16:creationId xmlns:a16="http://schemas.microsoft.com/office/drawing/2014/main" id="{D8D7E6BC-F532-2069-25BB-7BCB58F7DC5E}"/>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2E4DC647-10C6-094F-2180-16278AC70C61}"/>
              </a:ext>
            </a:extLst>
          </p:cNvPr>
          <p:cNvSpPr>
            <a:spLocks noGrp="1"/>
          </p:cNvSpPr>
          <p:nvPr>
            <p:ph type="sldNum" sz="quarter" idx="12"/>
          </p:nvPr>
        </p:nvSpPr>
        <p:spPr/>
        <p:txBody>
          <a:bodyPr/>
          <a:lstStyle/>
          <a:p>
            <a:fld id="{E946B063-A903-43A9-AF2A-F14D6926F7A1}" type="slidenum">
              <a:rPr lang="en-NL" smtClean="0"/>
              <a:t>‹#›</a:t>
            </a:fld>
            <a:endParaRPr lang="en-NL"/>
          </a:p>
        </p:txBody>
      </p:sp>
    </p:spTree>
    <p:extLst>
      <p:ext uri="{BB962C8B-B14F-4D97-AF65-F5344CB8AC3E}">
        <p14:creationId xmlns:p14="http://schemas.microsoft.com/office/powerpoint/2010/main" val="1327358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7B35-9AE0-D88A-27D1-4063B821A6AA}"/>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7A4EDDEB-39D6-DA2D-F5A1-89AC4B317D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7F9B091C-0260-F5D3-9F77-44DE66CE2B0D}"/>
              </a:ext>
            </a:extLst>
          </p:cNvPr>
          <p:cNvSpPr>
            <a:spLocks noGrp="1"/>
          </p:cNvSpPr>
          <p:nvPr>
            <p:ph type="dt" sz="half" idx="10"/>
          </p:nvPr>
        </p:nvSpPr>
        <p:spPr/>
        <p:txBody>
          <a:bodyPr/>
          <a:lstStyle/>
          <a:p>
            <a:fld id="{DF3F9427-F261-4037-AE2E-06CCD1DA2F1F}" type="datetimeFigureOut">
              <a:rPr lang="en-NL" smtClean="0"/>
              <a:t>04/12/2024</a:t>
            </a:fld>
            <a:endParaRPr lang="en-NL"/>
          </a:p>
        </p:txBody>
      </p:sp>
      <p:sp>
        <p:nvSpPr>
          <p:cNvPr id="5" name="Footer Placeholder 4">
            <a:extLst>
              <a:ext uri="{FF2B5EF4-FFF2-40B4-BE49-F238E27FC236}">
                <a16:creationId xmlns:a16="http://schemas.microsoft.com/office/drawing/2014/main" id="{8C9C3A5F-49B1-CC4E-EC68-5395FCC364C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5241E2CB-57FE-3987-4B40-9F461DD1B456}"/>
              </a:ext>
            </a:extLst>
          </p:cNvPr>
          <p:cNvSpPr>
            <a:spLocks noGrp="1"/>
          </p:cNvSpPr>
          <p:nvPr>
            <p:ph type="sldNum" sz="quarter" idx="12"/>
          </p:nvPr>
        </p:nvSpPr>
        <p:spPr/>
        <p:txBody>
          <a:bodyPr/>
          <a:lstStyle/>
          <a:p>
            <a:fld id="{E946B063-A903-43A9-AF2A-F14D6926F7A1}" type="slidenum">
              <a:rPr lang="en-NL" smtClean="0"/>
              <a:t>‹#›</a:t>
            </a:fld>
            <a:endParaRPr lang="en-NL"/>
          </a:p>
        </p:txBody>
      </p:sp>
    </p:spTree>
    <p:extLst>
      <p:ext uri="{BB962C8B-B14F-4D97-AF65-F5344CB8AC3E}">
        <p14:creationId xmlns:p14="http://schemas.microsoft.com/office/powerpoint/2010/main" val="3156612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DA71C2-1F01-3E2A-1BAA-D7E35ECDEB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621FBAB7-F486-BF91-9975-2AEBD89161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FA74C998-88CE-9C16-48FC-E25F6DEFEE93}"/>
              </a:ext>
            </a:extLst>
          </p:cNvPr>
          <p:cNvSpPr>
            <a:spLocks noGrp="1"/>
          </p:cNvSpPr>
          <p:nvPr>
            <p:ph type="dt" sz="half" idx="10"/>
          </p:nvPr>
        </p:nvSpPr>
        <p:spPr/>
        <p:txBody>
          <a:bodyPr/>
          <a:lstStyle/>
          <a:p>
            <a:fld id="{DF3F9427-F261-4037-AE2E-06CCD1DA2F1F}" type="datetimeFigureOut">
              <a:rPr lang="en-NL" smtClean="0"/>
              <a:t>04/12/2024</a:t>
            </a:fld>
            <a:endParaRPr lang="en-NL"/>
          </a:p>
        </p:txBody>
      </p:sp>
      <p:sp>
        <p:nvSpPr>
          <p:cNvPr id="5" name="Footer Placeholder 4">
            <a:extLst>
              <a:ext uri="{FF2B5EF4-FFF2-40B4-BE49-F238E27FC236}">
                <a16:creationId xmlns:a16="http://schemas.microsoft.com/office/drawing/2014/main" id="{99C7A0E8-14FE-867D-6CDB-C2D91EA0925F}"/>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B3674C96-1067-21E6-5800-1D2E3F4AC771}"/>
              </a:ext>
            </a:extLst>
          </p:cNvPr>
          <p:cNvSpPr>
            <a:spLocks noGrp="1"/>
          </p:cNvSpPr>
          <p:nvPr>
            <p:ph type="sldNum" sz="quarter" idx="12"/>
          </p:nvPr>
        </p:nvSpPr>
        <p:spPr/>
        <p:txBody>
          <a:bodyPr/>
          <a:lstStyle/>
          <a:p>
            <a:fld id="{E946B063-A903-43A9-AF2A-F14D6926F7A1}" type="slidenum">
              <a:rPr lang="en-NL" smtClean="0"/>
              <a:t>‹#›</a:t>
            </a:fld>
            <a:endParaRPr lang="en-NL"/>
          </a:p>
        </p:txBody>
      </p:sp>
    </p:spTree>
    <p:extLst>
      <p:ext uri="{BB962C8B-B14F-4D97-AF65-F5344CB8AC3E}">
        <p14:creationId xmlns:p14="http://schemas.microsoft.com/office/powerpoint/2010/main" val="2913451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9F7D0-D20F-6B44-53A3-3D16BE41BBD8}"/>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F2C27641-6E15-3AEA-6FA4-CFDAD5488B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3116C4EC-C6AB-9B38-3CB8-0DC21DEEEFF4}"/>
              </a:ext>
            </a:extLst>
          </p:cNvPr>
          <p:cNvSpPr>
            <a:spLocks noGrp="1"/>
          </p:cNvSpPr>
          <p:nvPr>
            <p:ph type="dt" sz="half" idx="10"/>
          </p:nvPr>
        </p:nvSpPr>
        <p:spPr/>
        <p:txBody>
          <a:bodyPr/>
          <a:lstStyle/>
          <a:p>
            <a:fld id="{DF3F9427-F261-4037-AE2E-06CCD1DA2F1F}" type="datetimeFigureOut">
              <a:rPr lang="en-NL" smtClean="0"/>
              <a:t>04/12/2024</a:t>
            </a:fld>
            <a:endParaRPr lang="en-NL"/>
          </a:p>
        </p:txBody>
      </p:sp>
      <p:sp>
        <p:nvSpPr>
          <p:cNvPr id="5" name="Footer Placeholder 4">
            <a:extLst>
              <a:ext uri="{FF2B5EF4-FFF2-40B4-BE49-F238E27FC236}">
                <a16:creationId xmlns:a16="http://schemas.microsoft.com/office/drawing/2014/main" id="{13FC8925-508A-D25B-0229-FFC87B8B9C6E}"/>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8437D091-4C65-413C-CD41-44C219563156}"/>
              </a:ext>
            </a:extLst>
          </p:cNvPr>
          <p:cNvSpPr>
            <a:spLocks noGrp="1"/>
          </p:cNvSpPr>
          <p:nvPr>
            <p:ph type="sldNum" sz="quarter" idx="12"/>
          </p:nvPr>
        </p:nvSpPr>
        <p:spPr/>
        <p:txBody>
          <a:bodyPr/>
          <a:lstStyle/>
          <a:p>
            <a:fld id="{E946B063-A903-43A9-AF2A-F14D6926F7A1}" type="slidenum">
              <a:rPr lang="en-NL" smtClean="0"/>
              <a:t>‹#›</a:t>
            </a:fld>
            <a:endParaRPr lang="en-NL"/>
          </a:p>
        </p:txBody>
      </p:sp>
    </p:spTree>
    <p:extLst>
      <p:ext uri="{BB962C8B-B14F-4D97-AF65-F5344CB8AC3E}">
        <p14:creationId xmlns:p14="http://schemas.microsoft.com/office/powerpoint/2010/main" val="1741464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76FE0-8DA9-DC6C-E836-A53E9FBE94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E6FB84B6-DA98-7B3F-854F-D8A916F348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D858AD-7E16-D8A7-3D1F-E4B4EBE9B967}"/>
              </a:ext>
            </a:extLst>
          </p:cNvPr>
          <p:cNvSpPr>
            <a:spLocks noGrp="1"/>
          </p:cNvSpPr>
          <p:nvPr>
            <p:ph type="dt" sz="half" idx="10"/>
          </p:nvPr>
        </p:nvSpPr>
        <p:spPr/>
        <p:txBody>
          <a:bodyPr/>
          <a:lstStyle/>
          <a:p>
            <a:fld id="{DF3F9427-F261-4037-AE2E-06CCD1DA2F1F}" type="datetimeFigureOut">
              <a:rPr lang="en-NL" smtClean="0"/>
              <a:t>04/12/2024</a:t>
            </a:fld>
            <a:endParaRPr lang="en-NL"/>
          </a:p>
        </p:txBody>
      </p:sp>
      <p:sp>
        <p:nvSpPr>
          <p:cNvPr id="5" name="Footer Placeholder 4">
            <a:extLst>
              <a:ext uri="{FF2B5EF4-FFF2-40B4-BE49-F238E27FC236}">
                <a16:creationId xmlns:a16="http://schemas.microsoft.com/office/drawing/2014/main" id="{9E34FEDD-1DB5-6053-A6B5-06934B32C62C}"/>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0A0267B0-8258-6008-F126-EA734DB244A2}"/>
              </a:ext>
            </a:extLst>
          </p:cNvPr>
          <p:cNvSpPr>
            <a:spLocks noGrp="1"/>
          </p:cNvSpPr>
          <p:nvPr>
            <p:ph type="sldNum" sz="quarter" idx="12"/>
          </p:nvPr>
        </p:nvSpPr>
        <p:spPr/>
        <p:txBody>
          <a:bodyPr/>
          <a:lstStyle/>
          <a:p>
            <a:fld id="{E946B063-A903-43A9-AF2A-F14D6926F7A1}" type="slidenum">
              <a:rPr lang="en-NL" smtClean="0"/>
              <a:t>‹#›</a:t>
            </a:fld>
            <a:endParaRPr lang="en-NL"/>
          </a:p>
        </p:txBody>
      </p:sp>
    </p:spTree>
    <p:extLst>
      <p:ext uri="{BB962C8B-B14F-4D97-AF65-F5344CB8AC3E}">
        <p14:creationId xmlns:p14="http://schemas.microsoft.com/office/powerpoint/2010/main" val="175047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35D12-0972-AAA2-C896-7B7ED80FAB15}"/>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1FEA4F89-7E55-C7C9-5782-B3E2A1A496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4E8A6F2D-2241-B96E-F8B3-24A1039ED8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029A23E9-1716-7EDC-2E8A-1D93FFCBEBD2}"/>
              </a:ext>
            </a:extLst>
          </p:cNvPr>
          <p:cNvSpPr>
            <a:spLocks noGrp="1"/>
          </p:cNvSpPr>
          <p:nvPr>
            <p:ph type="dt" sz="half" idx="10"/>
          </p:nvPr>
        </p:nvSpPr>
        <p:spPr/>
        <p:txBody>
          <a:bodyPr/>
          <a:lstStyle/>
          <a:p>
            <a:fld id="{DF3F9427-F261-4037-AE2E-06CCD1DA2F1F}" type="datetimeFigureOut">
              <a:rPr lang="en-NL" smtClean="0"/>
              <a:t>04/12/2024</a:t>
            </a:fld>
            <a:endParaRPr lang="en-NL"/>
          </a:p>
        </p:txBody>
      </p:sp>
      <p:sp>
        <p:nvSpPr>
          <p:cNvPr id="6" name="Footer Placeholder 5">
            <a:extLst>
              <a:ext uri="{FF2B5EF4-FFF2-40B4-BE49-F238E27FC236}">
                <a16:creationId xmlns:a16="http://schemas.microsoft.com/office/drawing/2014/main" id="{A079DFEF-FB0A-8A8F-2286-E429786E24D7}"/>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387C04EB-A848-0F0C-240D-DD2C3173BEFD}"/>
              </a:ext>
            </a:extLst>
          </p:cNvPr>
          <p:cNvSpPr>
            <a:spLocks noGrp="1"/>
          </p:cNvSpPr>
          <p:nvPr>
            <p:ph type="sldNum" sz="quarter" idx="12"/>
          </p:nvPr>
        </p:nvSpPr>
        <p:spPr/>
        <p:txBody>
          <a:bodyPr/>
          <a:lstStyle/>
          <a:p>
            <a:fld id="{E946B063-A903-43A9-AF2A-F14D6926F7A1}" type="slidenum">
              <a:rPr lang="en-NL" smtClean="0"/>
              <a:t>‹#›</a:t>
            </a:fld>
            <a:endParaRPr lang="en-NL"/>
          </a:p>
        </p:txBody>
      </p:sp>
    </p:spTree>
    <p:extLst>
      <p:ext uri="{BB962C8B-B14F-4D97-AF65-F5344CB8AC3E}">
        <p14:creationId xmlns:p14="http://schemas.microsoft.com/office/powerpoint/2010/main" val="2081201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D45C2-0CDD-AB66-21EE-169C1AC1823D}"/>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6D8FE1C2-4ABB-7A43-86C1-DFDE73ADFF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A1539B-8BDC-8A9F-3177-4F7DEB9D38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876D9BF8-7934-E324-0B00-BCFACB5702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2CEEFB-FF16-A14C-CE6F-F3496961F3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3B6E441D-E8E7-6C90-5B79-4D329CF856D5}"/>
              </a:ext>
            </a:extLst>
          </p:cNvPr>
          <p:cNvSpPr>
            <a:spLocks noGrp="1"/>
          </p:cNvSpPr>
          <p:nvPr>
            <p:ph type="dt" sz="half" idx="10"/>
          </p:nvPr>
        </p:nvSpPr>
        <p:spPr/>
        <p:txBody>
          <a:bodyPr/>
          <a:lstStyle/>
          <a:p>
            <a:fld id="{DF3F9427-F261-4037-AE2E-06CCD1DA2F1F}" type="datetimeFigureOut">
              <a:rPr lang="en-NL" smtClean="0"/>
              <a:t>04/12/2024</a:t>
            </a:fld>
            <a:endParaRPr lang="en-NL"/>
          </a:p>
        </p:txBody>
      </p:sp>
      <p:sp>
        <p:nvSpPr>
          <p:cNvPr id="8" name="Footer Placeholder 7">
            <a:extLst>
              <a:ext uri="{FF2B5EF4-FFF2-40B4-BE49-F238E27FC236}">
                <a16:creationId xmlns:a16="http://schemas.microsoft.com/office/drawing/2014/main" id="{5C9E0D48-9592-2C83-8C46-CD080B13DE35}"/>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54BDF1F1-4232-A611-4A98-4044E13ED1C4}"/>
              </a:ext>
            </a:extLst>
          </p:cNvPr>
          <p:cNvSpPr>
            <a:spLocks noGrp="1"/>
          </p:cNvSpPr>
          <p:nvPr>
            <p:ph type="sldNum" sz="quarter" idx="12"/>
          </p:nvPr>
        </p:nvSpPr>
        <p:spPr/>
        <p:txBody>
          <a:bodyPr/>
          <a:lstStyle/>
          <a:p>
            <a:fld id="{E946B063-A903-43A9-AF2A-F14D6926F7A1}" type="slidenum">
              <a:rPr lang="en-NL" smtClean="0"/>
              <a:t>‹#›</a:t>
            </a:fld>
            <a:endParaRPr lang="en-NL"/>
          </a:p>
        </p:txBody>
      </p:sp>
    </p:spTree>
    <p:extLst>
      <p:ext uri="{BB962C8B-B14F-4D97-AF65-F5344CB8AC3E}">
        <p14:creationId xmlns:p14="http://schemas.microsoft.com/office/powerpoint/2010/main" val="2304774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21BBF-F427-55B4-9D79-534C590D0C81}"/>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0BDF8579-4867-C670-02DC-D5553540AC6A}"/>
              </a:ext>
            </a:extLst>
          </p:cNvPr>
          <p:cNvSpPr>
            <a:spLocks noGrp="1"/>
          </p:cNvSpPr>
          <p:nvPr>
            <p:ph type="dt" sz="half" idx="10"/>
          </p:nvPr>
        </p:nvSpPr>
        <p:spPr/>
        <p:txBody>
          <a:bodyPr/>
          <a:lstStyle/>
          <a:p>
            <a:fld id="{DF3F9427-F261-4037-AE2E-06CCD1DA2F1F}" type="datetimeFigureOut">
              <a:rPr lang="en-NL" smtClean="0"/>
              <a:t>04/12/2024</a:t>
            </a:fld>
            <a:endParaRPr lang="en-NL"/>
          </a:p>
        </p:txBody>
      </p:sp>
      <p:sp>
        <p:nvSpPr>
          <p:cNvPr id="4" name="Footer Placeholder 3">
            <a:extLst>
              <a:ext uri="{FF2B5EF4-FFF2-40B4-BE49-F238E27FC236}">
                <a16:creationId xmlns:a16="http://schemas.microsoft.com/office/drawing/2014/main" id="{8C5C9982-B963-A1FC-7A87-670F3E4889B0}"/>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26C16FEC-68A1-14B8-18DD-EC637731D0E5}"/>
              </a:ext>
            </a:extLst>
          </p:cNvPr>
          <p:cNvSpPr>
            <a:spLocks noGrp="1"/>
          </p:cNvSpPr>
          <p:nvPr>
            <p:ph type="sldNum" sz="quarter" idx="12"/>
          </p:nvPr>
        </p:nvSpPr>
        <p:spPr/>
        <p:txBody>
          <a:bodyPr/>
          <a:lstStyle/>
          <a:p>
            <a:fld id="{E946B063-A903-43A9-AF2A-F14D6926F7A1}" type="slidenum">
              <a:rPr lang="en-NL" smtClean="0"/>
              <a:t>‹#›</a:t>
            </a:fld>
            <a:endParaRPr lang="en-NL"/>
          </a:p>
        </p:txBody>
      </p:sp>
    </p:spTree>
    <p:extLst>
      <p:ext uri="{BB962C8B-B14F-4D97-AF65-F5344CB8AC3E}">
        <p14:creationId xmlns:p14="http://schemas.microsoft.com/office/powerpoint/2010/main" val="2799456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E88B69-25CF-6EF6-068A-F3646DEF544B}"/>
              </a:ext>
            </a:extLst>
          </p:cNvPr>
          <p:cNvSpPr>
            <a:spLocks noGrp="1"/>
          </p:cNvSpPr>
          <p:nvPr>
            <p:ph type="dt" sz="half" idx="10"/>
          </p:nvPr>
        </p:nvSpPr>
        <p:spPr/>
        <p:txBody>
          <a:bodyPr/>
          <a:lstStyle/>
          <a:p>
            <a:fld id="{DF3F9427-F261-4037-AE2E-06CCD1DA2F1F}" type="datetimeFigureOut">
              <a:rPr lang="en-NL" smtClean="0"/>
              <a:t>04/12/2024</a:t>
            </a:fld>
            <a:endParaRPr lang="en-NL"/>
          </a:p>
        </p:txBody>
      </p:sp>
      <p:sp>
        <p:nvSpPr>
          <p:cNvPr id="3" name="Footer Placeholder 2">
            <a:extLst>
              <a:ext uri="{FF2B5EF4-FFF2-40B4-BE49-F238E27FC236}">
                <a16:creationId xmlns:a16="http://schemas.microsoft.com/office/drawing/2014/main" id="{A9C2AA28-BDDA-840D-330F-9212F5D6646F}"/>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F32C9CC9-8CE3-A056-3F3E-F26278A5DF7C}"/>
              </a:ext>
            </a:extLst>
          </p:cNvPr>
          <p:cNvSpPr>
            <a:spLocks noGrp="1"/>
          </p:cNvSpPr>
          <p:nvPr>
            <p:ph type="sldNum" sz="quarter" idx="12"/>
          </p:nvPr>
        </p:nvSpPr>
        <p:spPr/>
        <p:txBody>
          <a:bodyPr/>
          <a:lstStyle/>
          <a:p>
            <a:fld id="{E946B063-A903-43A9-AF2A-F14D6926F7A1}" type="slidenum">
              <a:rPr lang="en-NL" smtClean="0"/>
              <a:t>‹#›</a:t>
            </a:fld>
            <a:endParaRPr lang="en-NL"/>
          </a:p>
        </p:txBody>
      </p:sp>
    </p:spTree>
    <p:extLst>
      <p:ext uri="{BB962C8B-B14F-4D97-AF65-F5344CB8AC3E}">
        <p14:creationId xmlns:p14="http://schemas.microsoft.com/office/powerpoint/2010/main" val="1469701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738D-9756-5385-CFE0-B7F4A57DC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F745A3F2-51E8-278F-21BF-25272260AC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C98209CF-8346-CAF0-52FA-6B32D853C1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174BEA-6DD0-44AA-9C39-98A41D027623}"/>
              </a:ext>
            </a:extLst>
          </p:cNvPr>
          <p:cNvSpPr>
            <a:spLocks noGrp="1"/>
          </p:cNvSpPr>
          <p:nvPr>
            <p:ph type="dt" sz="half" idx="10"/>
          </p:nvPr>
        </p:nvSpPr>
        <p:spPr/>
        <p:txBody>
          <a:bodyPr/>
          <a:lstStyle/>
          <a:p>
            <a:fld id="{DF3F9427-F261-4037-AE2E-06CCD1DA2F1F}" type="datetimeFigureOut">
              <a:rPr lang="en-NL" smtClean="0"/>
              <a:t>04/12/2024</a:t>
            </a:fld>
            <a:endParaRPr lang="en-NL"/>
          </a:p>
        </p:txBody>
      </p:sp>
      <p:sp>
        <p:nvSpPr>
          <p:cNvPr id="6" name="Footer Placeholder 5">
            <a:extLst>
              <a:ext uri="{FF2B5EF4-FFF2-40B4-BE49-F238E27FC236}">
                <a16:creationId xmlns:a16="http://schemas.microsoft.com/office/drawing/2014/main" id="{ED2BDE59-2929-BD20-8770-F150FCD08730}"/>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397F3A76-D73C-3FB7-6E72-6412B2D4ECF4}"/>
              </a:ext>
            </a:extLst>
          </p:cNvPr>
          <p:cNvSpPr>
            <a:spLocks noGrp="1"/>
          </p:cNvSpPr>
          <p:nvPr>
            <p:ph type="sldNum" sz="quarter" idx="12"/>
          </p:nvPr>
        </p:nvSpPr>
        <p:spPr/>
        <p:txBody>
          <a:bodyPr/>
          <a:lstStyle/>
          <a:p>
            <a:fld id="{E946B063-A903-43A9-AF2A-F14D6926F7A1}" type="slidenum">
              <a:rPr lang="en-NL" smtClean="0"/>
              <a:t>‹#›</a:t>
            </a:fld>
            <a:endParaRPr lang="en-NL"/>
          </a:p>
        </p:txBody>
      </p:sp>
    </p:spTree>
    <p:extLst>
      <p:ext uri="{BB962C8B-B14F-4D97-AF65-F5344CB8AC3E}">
        <p14:creationId xmlns:p14="http://schemas.microsoft.com/office/powerpoint/2010/main" val="2990737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E1A89-6677-739B-A693-B1DE9E9DDB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AE28DAF1-826C-35A9-9445-1DF618E251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DA09318E-5C19-E852-B5D1-CCD1A44BB6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CC2CC-46D2-2379-5BBC-EB15B738FDB1}"/>
              </a:ext>
            </a:extLst>
          </p:cNvPr>
          <p:cNvSpPr>
            <a:spLocks noGrp="1"/>
          </p:cNvSpPr>
          <p:nvPr>
            <p:ph type="dt" sz="half" idx="10"/>
          </p:nvPr>
        </p:nvSpPr>
        <p:spPr/>
        <p:txBody>
          <a:bodyPr/>
          <a:lstStyle/>
          <a:p>
            <a:fld id="{DF3F9427-F261-4037-AE2E-06CCD1DA2F1F}" type="datetimeFigureOut">
              <a:rPr lang="en-NL" smtClean="0"/>
              <a:t>04/12/2024</a:t>
            </a:fld>
            <a:endParaRPr lang="en-NL"/>
          </a:p>
        </p:txBody>
      </p:sp>
      <p:sp>
        <p:nvSpPr>
          <p:cNvPr id="6" name="Footer Placeholder 5">
            <a:extLst>
              <a:ext uri="{FF2B5EF4-FFF2-40B4-BE49-F238E27FC236}">
                <a16:creationId xmlns:a16="http://schemas.microsoft.com/office/drawing/2014/main" id="{0AC4262B-A77E-4850-F2A8-2F3BC400E3BD}"/>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E83F910F-3CEB-2359-0FC0-D888B5D8E536}"/>
              </a:ext>
            </a:extLst>
          </p:cNvPr>
          <p:cNvSpPr>
            <a:spLocks noGrp="1"/>
          </p:cNvSpPr>
          <p:nvPr>
            <p:ph type="sldNum" sz="quarter" idx="12"/>
          </p:nvPr>
        </p:nvSpPr>
        <p:spPr/>
        <p:txBody>
          <a:bodyPr/>
          <a:lstStyle/>
          <a:p>
            <a:fld id="{E946B063-A903-43A9-AF2A-F14D6926F7A1}" type="slidenum">
              <a:rPr lang="en-NL" smtClean="0"/>
              <a:t>‹#›</a:t>
            </a:fld>
            <a:endParaRPr lang="en-NL"/>
          </a:p>
        </p:txBody>
      </p:sp>
    </p:spTree>
    <p:extLst>
      <p:ext uri="{BB962C8B-B14F-4D97-AF65-F5344CB8AC3E}">
        <p14:creationId xmlns:p14="http://schemas.microsoft.com/office/powerpoint/2010/main" val="784561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9BEA73-AB50-11CC-490B-EA0A47D516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5B7E0F42-7535-E6E0-62F9-B32D4F9DEE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7376363A-565B-B4C7-E1EA-220D64E7B3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3F9427-F261-4037-AE2E-06CCD1DA2F1F}" type="datetimeFigureOut">
              <a:rPr lang="en-NL" smtClean="0"/>
              <a:t>04/12/2024</a:t>
            </a:fld>
            <a:endParaRPr lang="en-NL"/>
          </a:p>
        </p:txBody>
      </p:sp>
      <p:sp>
        <p:nvSpPr>
          <p:cNvPr id="5" name="Footer Placeholder 4">
            <a:extLst>
              <a:ext uri="{FF2B5EF4-FFF2-40B4-BE49-F238E27FC236}">
                <a16:creationId xmlns:a16="http://schemas.microsoft.com/office/drawing/2014/main" id="{B588EEB7-B58D-FBA7-7575-39E80EAA13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BF7DA4B9-26F5-73E9-4666-8A29CDC3BE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6B063-A903-43A9-AF2A-F14D6926F7A1}" type="slidenum">
              <a:rPr lang="en-NL" smtClean="0"/>
              <a:t>‹#›</a:t>
            </a:fld>
            <a:endParaRPr lang="en-NL"/>
          </a:p>
        </p:txBody>
      </p:sp>
    </p:spTree>
    <p:extLst>
      <p:ext uri="{BB962C8B-B14F-4D97-AF65-F5344CB8AC3E}">
        <p14:creationId xmlns:p14="http://schemas.microsoft.com/office/powerpoint/2010/main" val="3919944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iencedirect.com/science/article/pii/S0092867424001247?via%3Dihub#fig3" TargetMode="External"/><Relationship Id="rId2" Type="http://schemas.openxmlformats.org/officeDocument/2006/relationships/hyperlink" Target="https://www.sciencedirect.com/topics/immunology-and-microbiology/tree" TargetMode="External"/><Relationship Id="rId1" Type="http://schemas.openxmlformats.org/officeDocument/2006/relationships/slideLayout" Target="../slideLayouts/slideLayout2.xml"/><Relationship Id="rId4" Type="http://schemas.openxmlformats.org/officeDocument/2006/relationships/hyperlink" Target="https://www.sciencedirect.com/science/article/pii/S0092867424001247?via%3Dihub#figs4"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massgov-my.sharepoint.com/:x:/g/personal/mary_godec_mass_gov/EWs-bcWyYn1JkZI0FlJkhkQBW0jLQ_WOO5M8TpCeidQrtg?CID=698d6b0a-170b-a877-e9de-e372df9e5d3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ciencedirect.com/science/article/pii/S0092867424001247?via%3Dihub#bib27" TargetMode="External"/><Relationship Id="rId2" Type="http://schemas.openxmlformats.org/officeDocument/2006/relationships/hyperlink" Target="https://www.sciencedirect.com/science/article/pii/S0092867424001247?via%3Dihub#bib24" TargetMode="External"/><Relationship Id="rId1" Type="http://schemas.openxmlformats.org/officeDocument/2006/relationships/slideLayout" Target="../slideLayouts/slideLayout2.xml"/><Relationship Id="rId5" Type="http://schemas.openxmlformats.org/officeDocument/2006/relationships/hyperlink" Target="https://www.sciencedirect.com/topics/immunology-and-microbiology/epidemiological-data" TargetMode="External"/><Relationship Id="rId4" Type="http://schemas.openxmlformats.org/officeDocument/2006/relationships/hyperlink" Target="https://www.sciencedirect.com/science/article/pii/S0092867424001247?via%3Dihub#bib28"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sciencedirect.com/science/article/pii/S0092867424001247?via%3Dihub#bib31" TargetMode="External"/><Relationship Id="rId13" Type="http://schemas.openxmlformats.org/officeDocument/2006/relationships/hyperlink" Target="https://www.sciencedirect.com/science/article/pii/S0092867424001247?via%3Dihub#figs2" TargetMode="External"/><Relationship Id="rId3" Type="http://schemas.openxmlformats.org/officeDocument/2006/relationships/hyperlink" Target="https://www.sciencedirect.com/topics/pharmacology-toxicology-and-pharmaceutical-science/virus-rna" TargetMode="External"/><Relationship Id="rId7" Type="http://schemas.openxmlformats.org/officeDocument/2006/relationships/hyperlink" Target="https://www.sciencedirect.com/topics/pharmacology-toxicology-and-pharmaceutical-science/poxviridae" TargetMode="External"/><Relationship Id="rId12" Type="http://schemas.openxmlformats.org/officeDocument/2006/relationships/hyperlink" Target="https://www.sciencedirect.com/topics/earth-and-planetary-sciences/phylogenetics" TargetMode="External"/><Relationship Id="rId2" Type="http://schemas.openxmlformats.org/officeDocument/2006/relationships/hyperlink" Target="https://www.sciencedirect.com/topics/agricultural-and-biological-sciences/dna-virus" TargetMode="External"/><Relationship Id="rId1" Type="http://schemas.openxmlformats.org/officeDocument/2006/relationships/slideLayout" Target="../slideLayouts/slideLayout2.xml"/><Relationship Id="rId6" Type="http://schemas.openxmlformats.org/officeDocument/2006/relationships/hyperlink" Target="https://www.sciencedirect.com/topics/biochemistry-genetics-and-molecular-biology/smallpox-virus" TargetMode="External"/><Relationship Id="rId11" Type="http://schemas.openxmlformats.org/officeDocument/2006/relationships/hyperlink" Target="https://www.sciencedirect.com/science/article/pii/S0092867424001247?via%3Dihub#bib32" TargetMode="External"/><Relationship Id="rId5" Type="http://schemas.openxmlformats.org/officeDocument/2006/relationships/hyperlink" Target="https://www.sciencedirect.com/science/article/pii/S0092867424001247?via%3Dihub#bib30" TargetMode="External"/><Relationship Id="rId10" Type="http://schemas.openxmlformats.org/officeDocument/2006/relationships/hyperlink" Target="https://www.sciencedirect.com/topics/immunology-and-microbiology/rna-virus" TargetMode="External"/><Relationship Id="rId4" Type="http://schemas.openxmlformats.org/officeDocument/2006/relationships/hyperlink" Target="https://www.sciencedirect.com/science/article/pii/S0092867424001247?via%3Dihub#bib29" TargetMode="External"/><Relationship Id="rId9" Type="http://schemas.openxmlformats.org/officeDocument/2006/relationships/hyperlink" Target="https://www.sciencedirect.com/topics/immunology-and-microbiology/lineages" TargetMode="External"/><Relationship Id="rId14" Type="http://schemas.openxmlformats.org/officeDocument/2006/relationships/hyperlink" Target="https://www.sciencedirect.com/science/article/pii/S0092867424001247?via%3Dihub#figs5"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sciencedirect.com/science/article/pii/S0092867424001247?via%3Dihub#bib50" TargetMode="External"/><Relationship Id="rId7" Type="http://schemas.openxmlformats.org/officeDocument/2006/relationships/hyperlink" Target="https://www.sciencedirect.com/science/article/pii/S0092867424001247?via%3Dihub#bib54" TargetMode="External"/><Relationship Id="rId2" Type="http://schemas.openxmlformats.org/officeDocument/2006/relationships/hyperlink" Target="https://www.sciencedirect.com/science/article/pii/S0092867424001247?via%3Dihub#bib40"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pii/S0092867424001247?via%3Dihub#bib53" TargetMode="External"/><Relationship Id="rId5" Type="http://schemas.openxmlformats.org/officeDocument/2006/relationships/hyperlink" Target="https://www.sciencedirect.com/science/article/pii/S0092867424001247?via%3Dihub#bib52" TargetMode="External"/><Relationship Id="rId4" Type="http://schemas.openxmlformats.org/officeDocument/2006/relationships/hyperlink" Target="https://www.sciencedirect.com/science/article/pii/S0092867424001247?via%3Dihub#bib51"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sciencedirect.com/science/article/pii/S0092867424001247?via%3Dihub#figs1" TargetMode="External"/><Relationship Id="rId2" Type="http://schemas.openxmlformats.org/officeDocument/2006/relationships/hyperlink" Target="https://www.sciencedirect.com/topics/earth-and-planetary-sciences/markov-chain-monte-carlo" TargetMode="External"/><Relationship Id="rId1" Type="http://schemas.openxmlformats.org/officeDocument/2006/relationships/slideLayout" Target="../slideLayouts/slideLayout2.xml"/><Relationship Id="rId5" Type="http://schemas.openxmlformats.org/officeDocument/2006/relationships/hyperlink" Target="https://www.sciencedirect.com/science/article/pii/S0092867424001247?via%3Dihub#bib19" TargetMode="External"/><Relationship Id="rId4" Type="http://schemas.openxmlformats.org/officeDocument/2006/relationships/hyperlink" Target="https://www.sciencedirect.com/science/article/pii/S0092867424001247?via%3Dihub#bib17"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sciencedirect.com/science/article/pii/S0092867424001247?via%3Dihub#fig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C26A-8FDA-08BD-006B-3216CC2C5E99}"/>
              </a:ext>
            </a:extLst>
          </p:cNvPr>
          <p:cNvSpPr>
            <a:spLocks noGrp="1"/>
          </p:cNvSpPr>
          <p:nvPr>
            <p:ph type="ctrTitle"/>
          </p:nvPr>
        </p:nvSpPr>
        <p:spPr/>
        <p:txBody>
          <a:bodyPr/>
          <a:lstStyle/>
          <a:p>
            <a:r>
              <a:rPr lang="en-US" dirty="0"/>
              <a:t>Genomics Working Group</a:t>
            </a:r>
            <a:endParaRPr lang="en-NL" dirty="0"/>
          </a:p>
        </p:txBody>
      </p:sp>
      <p:sp>
        <p:nvSpPr>
          <p:cNvPr id="3" name="Subtitle 2">
            <a:extLst>
              <a:ext uri="{FF2B5EF4-FFF2-40B4-BE49-F238E27FC236}">
                <a16:creationId xmlns:a16="http://schemas.microsoft.com/office/drawing/2014/main" id="{EC95F24D-50A0-2BA8-68B0-FAF04D5C4DF1}"/>
              </a:ext>
            </a:extLst>
          </p:cNvPr>
          <p:cNvSpPr>
            <a:spLocks noGrp="1"/>
          </p:cNvSpPr>
          <p:nvPr>
            <p:ph type="subTitle" idx="1"/>
          </p:nvPr>
        </p:nvSpPr>
        <p:spPr/>
        <p:txBody>
          <a:bodyPr/>
          <a:lstStyle/>
          <a:p>
            <a:endParaRPr lang="en-NL"/>
          </a:p>
        </p:txBody>
      </p:sp>
    </p:spTree>
    <p:extLst>
      <p:ext uri="{BB962C8B-B14F-4D97-AF65-F5344CB8AC3E}">
        <p14:creationId xmlns:p14="http://schemas.microsoft.com/office/powerpoint/2010/main" val="861695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416C-425B-D6DA-DDC2-1809C5EF3CF8}"/>
              </a:ext>
            </a:extLst>
          </p:cNvPr>
          <p:cNvSpPr>
            <a:spLocks noGrp="1"/>
          </p:cNvSpPr>
          <p:nvPr>
            <p:ph type="title"/>
          </p:nvPr>
        </p:nvSpPr>
        <p:spPr/>
        <p:txBody>
          <a:bodyPr/>
          <a:lstStyle/>
          <a:p>
            <a:r>
              <a:rPr lang="en-US" dirty="0"/>
              <a:t>PHYLODYNAMIC INFERENCE CONCLUSIONS</a:t>
            </a:r>
            <a:endParaRPr lang="en-NL" dirty="0"/>
          </a:p>
        </p:txBody>
      </p:sp>
      <p:sp>
        <p:nvSpPr>
          <p:cNvPr id="3" name="Content Placeholder 2">
            <a:extLst>
              <a:ext uri="{FF2B5EF4-FFF2-40B4-BE49-F238E27FC236}">
                <a16:creationId xmlns:a16="http://schemas.microsoft.com/office/drawing/2014/main" id="{A212C910-4D62-A50A-E710-D2C9AE7E1675}"/>
              </a:ext>
            </a:extLst>
          </p:cNvPr>
          <p:cNvSpPr>
            <a:spLocks noGrp="1"/>
          </p:cNvSpPr>
          <p:nvPr>
            <p:ph idx="1"/>
          </p:nvPr>
        </p:nvSpPr>
        <p:spPr/>
        <p:txBody>
          <a:bodyPr/>
          <a:lstStyle/>
          <a:p>
            <a:r>
              <a:rPr lang="en-US" b="0" i="0" dirty="0">
                <a:solidFill>
                  <a:srgbClr val="1F1F1F"/>
                </a:solidFill>
                <a:effectLst/>
                <a:latin typeface="ElsevierGulliver"/>
              </a:rPr>
              <a:t>After separating out each introduction and its inferred descendants from the maximum clade credibility (MCC) </a:t>
            </a:r>
            <a:r>
              <a:rPr lang="en-US" b="0" i="0" dirty="0">
                <a:solidFill>
                  <a:srgbClr val="1F1F1F"/>
                </a:solidFill>
                <a:effectLst/>
                <a:latin typeface="ElsevierGulliver"/>
                <a:hlinkClick r:id="rId2" tooltip="Learn more about tree from ScienceDirect's AI-generated Topic Pages"/>
              </a:rPr>
              <a:t>tree</a:t>
            </a:r>
            <a:r>
              <a:rPr lang="en-US" b="0" i="0" dirty="0">
                <a:solidFill>
                  <a:srgbClr val="1F1F1F"/>
                </a:solidFill>
                <a:effectLst/>
                <a:latin typeface="ElsevierGulliver"/>
              </a:rPr>
              <a:t> and comparing them to confirmed case counts, </a:t>
            </a:r>
            <a:r>
              <a:rPr lang="en-US" b="1" i="0" u="sng" dirty="0">
                <a:solidFill>
                  <a:srgbClr val="FF0000"/>
                </a:solidFill>
                <a:effectLst/>
                <a:latin typeface="ElsevierGulliver"/>
              </a:rPr>
              <a:t>we see strong evidence of viral circulation before initial detection in each global region (</a:t>
            </a:r>
            <a:r>
              <a:rPr lang="en-US" b="1" i="0" u="sng" strike="noStrike" dirty="0">
                <a:solidFill>
                  <a:srgbClr val="FF0000"/>
                </a:solidFill>
                <a:effectLst/>
                <a:latin typeface="ElsevierGulliver"/>
                <a:hlinkClick r:id="rId3">
                  <a:extLst>
                    <a:ext uri="{A12FA001-AC4F-418D-AE19-62706E023703}">
                      <ahyp:hlinkClr xmlns:ahyp="http://schemas.microsoft.com/office/drawing/2018/hyperlinkcolor" val="tx"/>
                    </a:ext>
                  </a:extLst>
                </a:hlinkClick>
              </a:rPr>
              <a:t>Figure 3</a:t>
            </a:r>
            <a:r>
              <a:rPr lang="en-US" b="1" i="0" u="sng" dirty="0">
                <a:solidFill>
                  <a:srgbClr val="FF0000"/>
                </a:solidFill>
                <a:effectLst/>
                <a:latin typeface="ElsevierGulliver"/>
              </a:rPr>
              <a:t>A). </a:t>
            </a:r>
            <a:endParaRPr lang="en-US" b="1" u="sng" dirty="0">
              <a:solidFill>
                <a:srgbClr val="FF0000"/>
              </a:solidFill>
              <a:latin typeface="ElsevierGulliver"/>
            </a:endParaRPr>
          </a:p>
          <a:p>
            <a:r>
              <a:rPr lang="en-US" b="0" i="0" dirty="0">
                <a:solidFill>
                  <a:srgbClr val="1F1F1F"/>
                </a:solidFill>
                <a:effectLst/>
                <a:latin typeface="ElsevierGulliver"/>
              </a:rPr>
              <a:t>Additionally, we revealed that </a:t>
            </a:r>
            <a:r>
              <a:rPr lang="en-US" b="1" i="0" u="sng" dirty="0">
                <a:solidFill>
                  <a:srgbClr val="FF0000"/>
                </a:solidFill>
                <a:effectLst/>
                <a:latin typeface="ElsevierGulliver"/>
              </a:rPr>
              <a:t>the largest downstream outbreak clusters arise from introductions prior to detection from public health surveillance</a:t>
            </a:r>
            <a:r>
              <a:rPr lang="en-US" b="0" i="0" dirty="0">
                <a:solidFill>
                  <a:srgbClr val="1F1F1F"/>
                </a:solidFill>
                <a:effectLst/>
                <a:latin typeface="ElsevierGulliver"/>
              </a:rPr>
              <a:t>, whereas </a:t>
            </a:r>
            <a:r>
              <a:rPr lang="en-US" b="1" i="0" u="sng" dirty="0">
                <a:solidFill>
                  <a:srgbClr val="FF0000"/>
                </a:solidFill>
                <a:effectLst/>
                <a:latin typeface="ElsevierGulliver"/>
              </a:rPr>
              <a:t>introductions after detection are more likely to be a single case and extinguish quickly </a:t>
            </a:r>
            <a:r>
              <a:rPr lang="en-US" b="0" i="0" dirty="0">
                <a:solidFill>
                  <a:srgbClr val="1F1F1F"/>
                </a:solidFill>
                <a:effectLst/>
                <a:latin typeface="ElsevierGulliver"/>
              </a:rPr>
              <a:t>(</a:t>
            </a:r>
            <a:r>
              <a:rPr lang="en-US" b="0" i="0" u="none" strike="noStrike" dirty="0">
                <a:effectLst/>
                <a:latin typeface="ElsevierGulliver"/>
                <a:hlinkClick r:id="rId4"/>
              </a:rPr>
              <a:t>Figure S4</a:t>
            </a:r>
            <a:r>
              <a:rPr lang="en-US" b="0" i="0" dirty="0">
                <a:solidFill>
                  <a:srgbClr val="1F1F1F"/>
                </a:solidFill>
                <a:effectLst/>
                <a:latin typeface="ElsevierGulliver"/>
              </a:rPr>
              <a:t>B).</a:t>
            </a:r>
            <a:endParaRPr lang="en-NL" dirty="0"/>
          </a:p>
        </p:txBody>
      </p:sp>
    </p:spTree>
    <p:extLst>
      <p:ext uri="{BB962C8B-B14F-4D97-AF65-F5344CB8AC3E}">
        <p14:creationId xmlns:p14="http://schemas.microsoft.com/office/powerpoint/2010/main" val="3919137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B9792-8C22-95A7-195A-01C4863AE29F}"/>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56534A45-7F14-BAAC-1F3D-DE670ABD2FF4}"/>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8079E6C2-AB1C-0B33-D305-5EFD58C42510}"/>
              </a:ext>
            </a:extLst>
          </p:cNvPr>
          <p:cNvPicPr>
            <a:picLocks noChangeAspect="1"/>
          </p:cNvPicPr>
          <p:nvPr/>
        </p:nvPicPr>
        <p:blipFill>
          <a:blip r:embed="rId2"/>
          <a:stretch>
            <a:fillRect/>
          </a:stretch>
        </p:blipFill>
        <p:spPr>
          <a:xfrm>
            <a:off x="1761153" y="0"/>
            <a:ext cx="8669693" cy="6858000"/>
          </a:xfrm>
          <a:prstGeom prst="rect">
            <a:avLst/>
          </a:prstGeom>
        </p:spPr>
      </p:pic>
    </p:spTree>
    <p:extLst>
      <p:ext uri="{BB962C8B-B14F-4D97-AF65-F5344CB8AC3E}">
        <p14:creationId xmlns:p14="http://schemas.microsoft.com/office/powerpoint/2010/main" val="3206193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29EEF-2AB2-CE91-AABC-26FE8390764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AADEB57D-0639-6F94-B0B3-55D622BBF5D7}"/>
              </a:ext>
            </a:extLst>
          </p:cNvPr>
          <p:cNvSpPr>
            <a:spLocks noGrp="1"/>
          </p:cNvSpPr>
          <p:nvPr>
            <p:ph idx="1"/>
          </p:nvPr>
        </p:nvSpPr>
        <p:spPr/>
        <p:txBody>
          <a:bodyPr/>
          <a:lstStyle/>
          <a:p>
            <a:endParaRPr lang="en-NL"/>
          </a:p>
        </p:txBody>
      </p:sp>
      <p:pic>
        <p:nvPicPr>
          <p:cNvPr id="5" name="Picture 4">
            <a:extLst>
              <a:ext uri="{FF2B5EF4-FFF2-40B4-BE49-F238E27FC236}">
                <a16:creationId xmlns:a16="http://schemas.microsoft.com/office/drawing/2014/main" id="{F566E14A-39FD-74E3-52B2-A2B671FEB671}"/>
              </a:ext>
            </a:extLst>
          </p:cNvPr>
          <p:cNvPicPr>
            <a:picLocks noChangeAspect="1"/>
          </p:cNvPicPr>
          <p:nvPr/>
        </p:nvPicPr>
        <p:blipFill>
          <a:blip r:embed="rId2"/>
          <a:stretch>
            <a:fillRect/>
          </a:stretch>
        </p:blipFill>
        <p:spPr>
          <a:xfrm>
            <a:off x="2352152" y="2890762"/>
            <a:ext cx="7487695" cy="1076475"/>
          </a:xfrm>
          <a:prstGeom prst="rect">
            <a:avLst/>
          </a:prstGeom>
        </p:spPr>
      </p:pic>
    </p:spTree>
    <p:extLst>
      <p:ext uri="{BB962C8B-B14F-4D97-AF65-F5344CB8AC3E}">
        <p14:creationId xmlns:p14="http://schemas.microsoft.com/office/powerpoint/2010/main" val="2898273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87027-7CB1-0DF8-5491-76239E29E7FA}"/>
              </a:ext>
            </a:extLst>
          </p:cNvPr>
          <p:cNvSpPr>
            <a:spLocks noGrp="1"/>
          </p:cNvSpPr>
          <p:nvPr>
            <p:ph type="title"/>
          </p:nvPr>
        </p:nvSpPr>
        <p:spPr/>
        <p:txBody>
          <a:bodyPr/>
          <a:lstStyle/>
          <a:p>
            <a:r>
              <a:rPr lang="en-US" dirty="0"/>
              <a:t>Shameless plug: DPH coding working group</a:t>
            </a:r>
            <a:endParaRPr lang="en-NL" dirty="0"/>
          </a:p>
        </p:txBody>
      </p:sp>
      <p:sp>
        <p:nvSpPr>
          <p:cNvPr id="3" name="Content Placeholder 2">
            <a:extLst>
              <a:ext uri="{FF2B5EF4-FFF2-40B4-BE49-F238E27FC236}">
                <a16:creationId xmlns:a16="http://schemas.microsoft.com/office/drawing/2014/main" id="{297D09F0-217E-46A4-B884-32000F8BEF3F}"/>
              </a:ext>
            </a:extLst>
          </p:cNvPr>
          <p:cNvSpPr>
            <a:spLocks noGrp="1"/>
          </p:cNvSpPr>
          <p:nvPr>
            <p:ph idx="1"/>
          </p:nvPr>
        </p:nvSpPr>
        <p:spPr/>
        <p:txBody>
          <a:bodyPr>
            <a:normAutofit lnSpcReduction="10000"/>
          </a:bodyPr>
          <a:lstStyle/>
          <a:p>
            <a:r>
              <a:rPr lang="en-US" dirty="0">
                <a:hlinkClick r:id="rId2"/>
              </a:rPr>
              <a:t>https://massgov-my.sharepoint.com/:x:/g/personal/mary_godec_mass_gov/EWs-bcWyYn1JkZI0FlJkhkQBW0jLQ_WOO5M8TpCeidQrtg?CID=698d6b0a-170b-a877-e9de-e372df9e5d3c</a:t>
            </a:r>
            <a:endParaRPr lang="en-US" dirty="0"/>
          </a:p>
          <a:p>
            <a:endParaRPr lang="en-US" dirty="0"/>
          </a:p>
          <a:p>
            <a:r>
              <a:rPr lang="en-US" dirty="0"/>
              <a:t>Short-term plans: compile user list of everyone who does code/wants to code more at DPH</a:t>
            </a:r>
          </a:p>
          <a:p>
            <a:r>
              <a:rPr lang="en-US" dirty="0"/>
              <a:t>Medium-term: establish good coding practices/standards for DPH</a:t>
            </a:r>
          </a:p>
          <a:p>
            <a:r>
              <a:rPr lang="en-US" dirty="0"/>
              <a:t>Long-term plans – future seminars, workshops, one-on-one help, code review, development opportunities, </a:t>
            </a:r>
            <a:r>
              <a:rPr lang="en-US" dirty="0" err="1"/>
              <a:t>etc</a:t>
            </a:r>
            <a:endParaRPr lang="en-US" dirty="0"/>
          </a:p>
          <a:p>
            <a:endParaRPr lang="en-NL" dirty="0"/>
          </a:p>
        </p:txBody>
      </p:sp>
    </p:spTree>
    <p:extLst>
      <p:ext uri="{BB962C8B-B14F-4D97-AF65-F5344CB8AC3E}">
        <p14:creationId xmlns:p14="http://schemas.microsoft.com/office/powerpoint/2010/main" val="399854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54119-50EE-571F-8107-BADBF7C014A6}"/>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FF2897E4-233D-3676-5D5A-59E4B25C6231}"/>
              </a:ext>
            </a:extLst>
          </p:cNvPr>
          <p:cNvSpPr>
            <a:spLocks noGrp="1"/>
          </p:cNvSpPr>
          <p:nvPr>
            <p:ph idx="1"/>
          </p:nvPr>
        </p:nvSpPr>
        <p:spPr>
          <a:xfrm>
            <a:off x="838200" y="1825625"/>
            <a:ext cx="4805218" cy="4351338"/>
          </a:xfrm>
        </p:spPr>
        <p:txBody>
          <a:bodyPr/>
          <a:lstStyle/>
          <a:p>
            <a:r>
              <a:rPr lang="en-US" dirty="0" err="1"/>
              <a:t>Underdetected</a:t>
            </a:r>
            <a:r>
              <a:rPr lang="en-US" dirty="0"/>
              <a:t> dispersal and extensive local transmission drove the 2022 mpox epidemic</a:t>
            </a:r>
            <a:br>
              <a:rPr lang="en-US" dirty="0"/>
            </a:br>
            <a:r>
              <a:rPr lang="en-US" dirty="0"/>
              <a:t>Paredes, Miguel I. et al.</a:t>
            </a:r>
            <a:br>
              <a:rPr lang="en-US" dirty="0"/>
            </a:br>
            <a:r>
              <a:rPr lang="en-US" dirty="0"/>
              <a:t>Cell, Volume 187, Issue 6, 1374 - 1386.e13</a:t>
            </a:r>
          </a:p>
          <a:p>
            <a:r>
              <a:rPr lang="en-US" dirty="0"/>
              <a:t>https://doi.org/10.1016/j.cell.2024.02.003</a:t>
            </a:r>
            <a:endParaRPr lang="en-NL" dirty="0"/>
          </a:p>
        </p:txBody>
      </p:sp>
      <p:pic>
        <p:nvPicPr>
          <p:cNvPr id="5" name="Picture 4">
            <a:extLst>
              <a:ext uri="{FF2B5EF4-FFF2-40B4-BE49-F238E27FC236}">
                <a16:creationId xmlns:a16="http://schemas.microsoft.com/office/drawing/2014/main" id="{924FEB1A-93EF-CBE0-2334-5525BC32A617}"/>
              </a:ext>
            </a:extLst>
          </p:cNvPr>
          <p:cNvPicPr>
            <a:picLocks noChangeAspect="1"/>
          </p:cNvPicPr>
          <p:nvPr/>
        </p:nvPicPr>
        <p:blipFill>
          <a:blip r:embed="rId2"/>
          <a:stretch>
            <a:fillRect/>
          </a:stretch>
        </p:blipFill>
        <p:spPr>
          <a:xfrm>
            <a:off x="6436225" y="0"/>
            <a:ext cx="5341658" cy="6858000"/>
          </a:xfrm>
          <a:prstGeom prst="rect">
            <a:avLst/>
          </a:prstGeom>
        </p:spPr>
      </p:pic>
    </p:spTree>
    <p:extLst>
      <p:ext uri="{BB962C8B-B14F-4D97-AF65-F5344CB8AC3E}">
        <p14:creationId xmlns:p14="http://schemas.microsoft.com/office/powerpoint/2010/main" val="3797783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56093-1364-C935-E942-4C8D69F3CCAE}"/>
              </a:ext>
            </a:extLst>
          </p:cNvPr>
          <p:cNvSpPr>
            <a:spLocks noGrp="1"/>
          </p:cNvSpPr>
          <p:nvPr>
            <p:ph type="title"/>
          </p:nvPr>
        </p:nvSpPr>
        <p:spPr/>
        <p:txBody>
          <a:bodyPr/>
          <a:lstStyle/>
          <a:p>
            <a:r>
              <a:rPr lang="en-US" dirty="0"/>
              <a:t>Overview: Spatially resolved analyses of interventions/spread</a:t>
            </a:r>
            <a:endParaRPr lang="en-NL" dirty="0"/>
          </a:p>
        </p:txBody>
      </p:sp>
      <p:sp>
        <p:nvSpPr>
          <p:cNvPr id="3" name="Content Placeholder 2">
            <a:extLst>
              <a:ext uri="{FF2B5EF4-FFF2-40B4-BE49-F238E27FC236}">
                <a16:creationId xmlns:a16="http://schemas.microsoft.com/office/drawing/2014/main" id="{3293C778-45E1-3982-B95A-89B176CDA8E9}"/>
              </a:ext>
            </a:extLst>
          </p:cNvPr>
          <p:cNvSpPr>
            <a:spLocks noGrp="1"/>
          </p:cNvSpPr>
          <p:nvPr>
            <p:ph idx="1"/>
          </p:nvPr>
        </p:nvSpPr>
        <p:spPr/>
        <p:txBody>
          <a:bodyPr>
            <a:normAutofit fontScale="92500" lnSpcReduction="20000"/>
          </a:bodyPr>
          <a:lstStyle/>
          <a:p>
            <a:r>
              <a:rPr lang="en-US" b="0" i="0" dirty="0">
                <a:solidFill>
                  <a:srgbClr val="1F1F1F"/>
                </a:solidFill>
                <a:effectLst/>
                <a:latin typeface="ElsevierGulliver"/>
              </a:rPr>
              <a:t>Despite the heightened focus on public health surveillance of emerging infections since the start of the SARS-CoV-2 pandemic, MPXV sparked regional epidemics around the world, contributing to a high degree of morbidity among those affected.</a:t>
            </a:r>
            <a:r>
              <a:rPr lang="en-US" b="0" i="0" u="none" strike="noStrike" baseline="30000" dirty="0">
                <a:effectLst/>
                <a:latin typeface="ElsevierGulliver"/>
                <a:hlinkClick r:id="rId2"/>
              </a:rPr>
              <a:t>24</a:t>
            </a:r>
            <a:r>
              <a:rPr lang="en-US" b="0" i="0" baseline="30000" dirty="0">
                <a:solidFill>
                  <a:srgbClr val="1F1F1F"/>
                </a:solidFill>
                <a:effectLst/>
                <a:latin typeface="ElsevierGulliver"/>
              </a:rPr>
              <a:t>,</a:t>
            </a:r>
            <a:r>
              <a:rPr lang="en-US" b="0" i="0" u="none" strike="noStrike" baseline="30000" dirty="0">
                <a:effectLst/>
                <a:latin typeface="ElsevierGulliver"/>
                <a:hlinkClick r:id="rId3"/>
              </a:rPr>
              <a:t>27</a:t>
            </a:r>
            <a:r>
              <a:rPr lang="en-US" b="0" i="0" baseline="30000" dirty="0">
                <a:solidFill>
                  <a:srgbClr val="1F1F1F"/>
                </a:solidFill>
                <a:effectLst/>
                <a:latin typeface="ElsevierGulliver"/>
              </a:rPr>
              <a:t>,</a:t>
            </a:r>
            <a:r>
              <a:rPr lang="en-US" b="0" i="0" u="none" strike="noStrike" baseline="30000" dirty="0">
                <a:effectLst/>
                <a:latin typeface="ElsevierGulliver"/>
                <a:hlinkClick r:id="rId4"/>
              </a:rPr>
              <a:t>28</a:t>
            </a:r>
            <a:r>
              <a:rPr lang="en-US" b="0" i="0" dirty="0">
                <a:solidFill>
                  <a:srgbClr val="1F1F1F"/>
                </a:solidFill>
                <a:effectLst/>
                <a:latin typeface="ElsevierGulliver"/>
              </a:rPr>
              <a:t> </a:t>
            </a:r>
          </a:p>
          <a:p>
            <a:r>
              <a:rPr lang="en-US" b="0" i="0" dirty="0">
                <a:solidFill>
                  <a:srgbClr val="1F1F1F"/>
                </a:solidFill>
                <a:effectLst/>
                <a:latin typeface="ElsevierGulliver"/>
              </a:rPr>
              <a:t>In this study, we present both a global and regional view of mpox detection, expansion, and containment by jointly analyzing genomic, mobility, and </a:t>
            </a:r>
            <a:r>
              <a:rPr lang="en-US" b="0" i="0" dirty="0">
                <a:solidFill>
                  <a:srgbClr val="1F1F1F"/>
                </a:solidFill>
                <a:effectLst/>
                <a:latin typeface="ElsevierGulliver"/>
                <a:hlinkClick r:id="rId5" tooltip="Learn more about epidemiological data from ScienceDirect's AI-generated Topic Pages"/>
              </a:rPr>
              <a:t>epidemiological data</a:t>
            </a:r>
            <a:r>
              <a:rPr lang="en-US" b="0" i="0" dirty="0">
                <a:solidFill>
                  <a:srgbClr val="1F1F1F"/>
                </a:solidFill>
                <a:effectLst/>
                <a:latin typeface="ElsevierGulliver"/>
              </a:rPr>
              <a:t>. </a:t>
            </a:r>
          </a:p>
          <a:p>
            <a:r>
              <a:rPr lang="en-US" b="0" i="0" dirty="0">
                <a:solidFill>
                  <a:srgbClr val="1F1F1F"/>
                </a:solidFill>
                <a:effectLst/>
                <a:latin typeface="ElsevierGulliver"/>
              </a:rPr>
              <a:t>We find evidence of rapid spread following initial regional viral seeding events, community transmission prior to detection by local public health surveillance, differential changes in case detection throughout the epidemic, a limited role of viral introductions in prolonging regional epidemics, a large degree of transmission heterogeneity, and limited impact of vaccination campaigns during the early phases of the North American epidemic.</a:t>
            </a:r>
            <a:endParaRPr lang="en-NL" dirty="0"/>
          </a:p>
        </p:txBody>
      </p:sp>
    </p:spTree>
    <p:extLst>
      <p:ext uri="{BB962C8B-B14F-4D97-AF65-F5344CB8AC3E}">
        <p14:creationId xmlns:p14="http://schemas.microsoft.com/office/powerpoint/2010/main" val="3797223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3F5E4-71BA-54B9-33AF-89C9DD5EC4F1}"/>
              </a:ext>
            </a:extLst>
          </p:cNvPr>
          <p:cNvSpPr>
            <a:spLocks noGrp="1"/>
          </p:cNvSpPr>
          <p:nvPr>
            <p:ph type="title"/>
          </p:nvPr>
        </p:nvSpPr>
        <p:spPr/>
        <p:txBody>
          <a:bodyPr/>
          <a:lstStyle/>
          <a:p>
            <a:r>
              <a:rPr lang="en-US" dirty="0"/>
              <a:t>Mpox Clade IIb</a:t>
            </a:r>
            <a:endParaRPr lang="en-NL" dirty="0"/>
          </a:p>
        </p:txBody>
      </p:sp>
      <p:sp>
        <p:nvSpPr>
          <p:cNvPr id="3" name="Content Placeholder 2">
            <a:extLst>
              <a:ext uri="{FF2B5EF4-FFF2-40B4-BE49-F238E27FC236}">
                <a16:creationId xmlns:a16="http://schemas.microsoft.com/office/drawing/2014/main" id="{10613C08-E39C-70DD-9368-D7B7A3B5AEB1}"/>
              </a:ext>
            </a:extLst>
          </p:cNvPr>
          <p:cNvSpPr>
            <a:spLocks noGrp="1"/>
          </p:cNvSpPr>
          <p:nvPr>
            <p:ph idx="1"/>
          </p:nvPr>
        </p:nvSpPr>
        <p:spPr/>
        <p:txBody>
          <a:bodyPr>
            <a:normAutofit fontScale="92500" lnSpcReduction="10000"/>
          </a:bodyPr>
          <a:lstStyle/>
          <a:p>
            <a:r>
              <a:rPr lang="en-US" b="0" i="0" dirty="0">
                <a:solidFill>
                  <a:srgbClr val="1F1F1F"/>
                </a:solidFill>
                <a:effectLst/>
                <a:latin typeface="ElsevierGulliver"/>
              </a:rPr>
              <a:t>Despite double-stranded </a:t>
            </a:r>
            <a:r>
              <a:rPr lang="en-US" b="0" i="0" dirty="0">
                <a:solidFill>
                  <a:srgbClr val="1F1F1F"/>
                </a:solidFill>
                <a:effectLst/>
                <a:latin typeface="ElsevierGulliver"/>
                <a:hlinkClick r:id="rId2" tooltip="Learn more about DNA viruses from ScienceDirect's AI-generated Topic Pages"/>
              </a:rPr>
              <a:t>DNA viruses</a:t>
            </a:r>
            <a:r>
              <a:rPr lang="en-US" b="0" i="0" dirty="0">
                <a:solidFill>
                  <a:srgbClr val="1F1F1F"/>
                </a:solidFill>
                <a:effectLst/>
                <a:latin typeface="ElsevierGulliver"/>
              </a:rPr>
              <a:t> typically exhibiting a slower evolutionary rate than </a:t>
            </a:r>
            <a:r>
              <a:rPr lang="en-US" b="0" i="0" dirty="0">
                <a:solidFill>
                  <a:srgbClr val="1F1F1F"/>
                </a:solidFill>
                <a:effectLst/>
                <a:latin typeface="ElsevierGulliver"/>
                <a:hlinkClick r:id="rId3" tooltip="Learn more about RNA viruses from ScienceDirect's AI-generated Topic Pages"/>
              </a:rPr>
              <a:t>RNA viruses</a:t>
            </a:r>
            <a:r>
              <a:rPr lang="en-US" b="0" i="0" dirty="0">
                <a:solidFill>
                  <a:srgbClr val="1F1F1F"/>
                </a:solidFill>
                <a:effectLst/>
                <a:latin typeface="ElsevierGulliver"/>
              </a:rPr>
              <a:t>,</a:t>
            </a:r>
            <a:r>
              <a:rPr lang="en-US" b="0" i="0" u="none" strike="noStrike" baseline="30000" dirty="0">
                <a:effectLst/>
                <a:latin typeface="ElsevierGulliver"/>
                <a:hlinkClick r:id="rId4"/>
              </a:rPr>
              <a:t>29</a:t>
            </a:r>
            <a:r>
              <a:rPr lang="en-US" b="0" i="0" dirty="0">
                <a:solidFill>
                  <a:srgbClr val="1F1F1F"/>
                </a:solidFill>
                <a:effectLst/>
                <a:latin typeface="ElsevierGulliver"/>
              </a:rPr>
              <a:t> clade IIb of MPXV has been found to have a significantly faster evolutionary rate since transitioning to sustained human-to-human transmission driven by APOBEC3 editing.</a:t>
            </a:r>
            <a:r>
              <a:rPr lang="en-US" b="0" i="0" u="none" strike="noStrike" baseline="30000" dirty="0">
                <a:effectLst/>
                <a:latin typeface="ElsevierGulliver"/>
                <a:hlinkClick r:id="rId5"/>
              </a:rPr>
              <a:t>30</a:t>
            </a:r>
            <a:r>
              <a:rPr lang="en-US" b="0" i="0" dirty="0">
                <a:solidFill>
                  <a:srgbClr val="1F1F1F"/>
                </a:solidFill>
                <a:effectLst/>
                <a:latin typeface="ElsevierGulliver"/>
              </a:rPr>
              <a:t> Although the evolutionary rate of the </a:t>
            </a:r>
            <a:r>
              <a:rPr lang="en-US" b="0" i="0" dirty="0">
                <a:solidFill>
                  <a:srgbClr val="1F1F1F"/>
                </a:solidFill>
                <a:effectLst/>
                <a:latin typeface="ElsevierGulliver"/>
                <a:hlinkClick r:id="rId6" tooltip="Learn more about variola virus from ScienceDirect's AI-generated Topic Pages"/>
              </a:rPr>
              <a:t>variola virus</a:t>
            </a:r>
            <a:r>
              <a:rPr lang="en-US" b="0" i="0" dirty="0">
                <a:solidFill>
                  <a:srgbClr val="1F1F1F"/>
                </a:solidFill>
                <a:effectLst/>
                <a:latin typeface="ElsevierGulliver"/>
              </a:rPr>
              <a:t> (a closely related </a:t>
            </a:r>
            <a:r>
              <a:rPr lang="en-US" b="0" i="0" dirty="0">
                <a:solidFill>
                  <a:srgbClr val="1F1F1F"/>
                </a:solidFill>
                <a:effectLst/>
                <a:latin typeface="ElsevierGulliver"/>
                <a:hlinkClick r:id="rId7" tooltip="Learn more about poxvirus from ScienceDirect's AI-generated Topic Pages"/>
              </a:rPr>
              <a:t>poxvirus</a:t>
            </a:r>
            <a:r>
              <a:rPr lang="en-US" b="0" i="0" dirty="0">
                <a:solidFill>
                  <a:srgbClr val="1F1F1F"/>
                </a:solidFill>
                <a:effectLst/>
                <a:latin typeface="ElsevierGulliver"/>
              </a:rPr>
              <a:t> to MPXV) has been previously estimated to be about9×10−6 substitutions per site per year,</a:t>
            </a:r>
            <a:r>
              <a:rPr lang="en-US" b="0" i="0" u="none" strike="noStrike" baseline="30000" dirty="0">
                <a:effectLst/>
                <a:latin typeface="ElsevierGulliver"/>
                <a:hlinkClick r:id="rId8"/>
              </a:rPr>
              <a:t>31</a:t>
            </a:r>
            <a:r>
              <a:rPr lang="en-US" b="0" i="0" dirty="0">
                <a:solidFill>
                  <a:srgbClr val="1F1F1F"/>
                </a:solidFill>
                <a:effectLst/>
                <a:latin typeface="ElsevierGulliver"/>
              </a:rPr>
              <a:t> we infer the evolutionary rate of the B.1 </a:t>
            </a:r>
            <a:r>
              <a:rPr lang="en-US" b="0" i="0" dirty="0">
                <a:solidFill>
                  <a:srgbClr val="1F1F1F"/>
                </a:solidFill>
                <a:effectLst/>
                <a:latin typeface="ElsevierGulliver"/>
                <a:hlinkClick r:id="rId9" tooltip="Learn more about lineage from ScienceDirect's AI-generated Topic Pages"/>
              </a:rPr>
              <a:t>lineage</a:t>
            </a:r>
            <a:r>
              <a:rPr lang="en-US" b="0" i="0" dirty="0">
                <a:solidFill>
                  <a:srgbClr val="1F1F1F"/>
                </a:solidFill>
                <a:effectLst/>
                <a:latin typeface="ElsevierGulliver"/>
              </a:rPr>
              <a:t> of MPXV to be 8.41×10−5 (95% HPD 7.71×10−5 to 9.10×10−5) substitutions per site per year or approximately 16.6 substitutions per genome per year (compared with the 1–2 substitutions per genome per year for variola virus). This increased evolutionary rate approaches the rate of many </a:t>
            </a:r>
            <a:r>
              <a:rPr lang="en-US" b="0" i="0" dirty="0">
                <a:solidFill>
                  <a:srgbClr val="1F1F1F"/>
                </a:solidFill>
                <a:effectLst/>
                <a:latin typeface="ElsevierGulliver"/>
                <a:hlinkClick r:id="rId10" tooltip="Learn more about RNA viruses from ScienceDirect's AI-generated Topic Pages"/>
              </a:rPr>
              <a:t>RNA viruses</a:t>
            </a:r>
            <a:r>
              <a:rPr lang="en-US" b="0" i="0" u="none" strike="noStrike" baseline="30000" dirty="0">
                <a:effectLst/>
                <a:latin typeface="ElsevierGulliver"/>
                <a:hlinkClick r:id="rId11"/>
              </a:rPr>
              <a:t>32</a:t>
            </a:r>
            <a:r>
              <a:rPr lang="en-US" b="0" i="0" dirty="0">
                <a:solidFill>
                  <a:srgbClr val="1F1F1F"/>
                </a:solidFill>
                <a:effectLst/>
                <a:latin typeface="ElsevierGulliver"/>
              </a:rPr>
              <a:t> and allows for a strong </a:t>
            </a:r>
            <a:r>
              <a:rPr lang="en-US" b="0" i="0" dirty="0">
                <a:solidFill>
                  <a:srgbClr val="1F1F1F"/>
                </a:solidFill>
                <a:effectLst/>
                <a:latin typeface="ElsevierGulliver"/>
                <a:hlinkClick r:id="rId12" tooltip="Learn more about phylogenetic from ScienceDirect's AI-generated Topic Pages"/>
              </a:rPr>
              <a:t>phylogenetic</a:t>
            </a:r>
            <a:r>
              <a:rPr lang="en-US" b="0" i="0" dirty="0">
                <a:solidFill>
                  <a:srgbClr val="1F1F1F"/>
                </a:solidFill>
                <a:effectLst/>
                <a:latin typeface="ElsevierGulliver"/>
              </a:rPr>
              <a:t> signal (</a:t>
            </a:r>
            <a:r>
              <a:rPr lang="en-US" b="0" i="0" u="none" strike="noStrike" dirty="0">
                <a:effectLst/>
                <a:latin typeface="ElsevierGulliver"/>
                <a:hlinkClick r:id="rId13"/>
              </a:rPr>
              <a:t>Figures S2</a:t>
            </a:r>
            <a:r>
              <a:rPr lang="en-US" b="0" i="0" dirty="0">
                <a:solidFill>
                  <a:srgbClr val="1F1F1F"/>
                </a:solidFill>
                <a:effectLst/>
                <a:latin typeface="ElsevierGulliver"/>
              </a:rPr>
              <a:t> and </a:t>
            </a:r>
            <a:r>
              <a:rPr lang="en-US" b="0" i="0" u="none" strike="noStrike" dirty="0">
                <a:effectLst/>
                <a:latin typeface="ElsevierGulliver"/>
                <a:hlinkClick r:id="rId14"/>
              </a:rPr>
              <a:t>S5</a:t>
            </a:r>
            <a:r>
              <a:rPr lang="en-US" b="0" i="0" dirty="0">
                <a:solidFill>
                  <a:srgbClr val="1F1F1F"/>
                </a:solidFill>
                <a:effectLst/>
                <a:latin typeface="ElsevierGulliver"/>
              </a:rPr>
              <a:t>) to analyze epidemic spread and dynamics.</a:t>
            </a:r>
            <a:endParaRPr lang="en-NL" dirty="0"/>
          </a:p>
        </p:txBody>
      </p:sp>
    </p:spTree>
    <p:extLst>
      <p:ext uri="{BB962C8B-B14F-4D97-AF65-F5344CB8AC3E}">
        <p14:creationId xmlns:p14="http://schemas.microsoft.com/office/powerpoint/2010/main" val="906726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0FEFB-367C-6CE4-146D-17B76996A3DC}"/>
              </a:ext>
            </a:extLst>
          </p:cNvPr>
          <p:cNvSpPr>
            <a:spLocks noGrp="1"/>
          </p:cNvSpPr>
          <p:nvPr>
            <p:ph type="title"/>
          </p:nvPr>
        </p:nvSpPr>
        <p:spPr/>
        <p:txBody>
          <a:bodyPr/>
          <a:lstStyle/>
          <a:p>
            <a:r>
              <a:rPr lang="en-US" dirty="0"/>
              <a:t>Evaluated interventions to see what affected spread</a:t>
            </a:r>
            <a:endParaRPr lang="en-NL" dirty="0"/>
          </a:p>
        </p:txBody>
      </p:sp>
      <p:sp>
        <p:nvSpPr>
          <p:cNvPr id="3" name="Content Placeholder 2">
            <a:extLst>
              <a:ext uri="{FF2B5EF4-FFF2-40B4-BE49-F238E27FC236}">
                <a16:creationId xmlns:a16="http://schemas.microsoft.com/office/drawing/2014/main" id="{CEDBCD7D-29F2-BEF8-42C4-7920E6CCF60D}"/>
              </a:ext>
            </a:extLst>
          </p:cNvPr>
          <p:cNvSpPr>
            <a:spLocks noGrp="1"/>
          </p:cNvSpPr>
          <p:nvPr>
            <p:ph idx="1"/>
          </p:nvPr>
        </p:nvSpPr>
        <p:spPr>
          <a:xfrm>
            <a:off x="838200" y="1825625"/>
            <a:ext cx="6246091" cy="4351338"/>
          </a:xfrm>
        </p:spPr>
        <p:txBody>
          <a:bodyPr>
            <a:normAutofit/>
          </a:bodyPr>
          <a:lstStyle/>
          <a:p>
            <a:r>
              <a:rPr lang="en-US" b="0" i="0" dirty="0">
                <a:solidFill>
                  <a:srgbClr val="1F1F1F"/>
                </a:solidFill>
                <a:effectLst/>
                <a:latin typeface="ElsevierGulliver"/>
              </a:rPr>
              <a:t>“An outstanding question raised during the beginning of the mpox epidemic that remains unclear is the potential impact of interventions in preventing and controlling spread.</a:t>
            </a:r>
            <a:r>
              <a:rPr lang="en-US" b="0" i="0" u="none" strike="noStrike" baseline="30000" dirty="0">
                <a:effectLst/>
                <a:latin typeface="ElsevierGulliver"/>
                <a:hlinkClick r:id="rId2"/>
              </a:rPr>
              <a:t>40</a:t>
            </a:r>
            <a:r>
              <a:rPr lang="en-US" b="0" i="0" u="none" strike="noStrike" baseline="30000" dirty="0">
                <a:effectLst/>
                <a:latin typeface="ElsevierGulliver"/>
              </a:rPr>
              <a:t>”</a:t>
            </a:r>
            <a:endParaRPr lang="en-US" b="0" i="0" dirty="0">
              <a:solidFill>
                <a:srgbClr val="1F1F1F"/>
              </a:solidFill>
              <a:effectLst/>
              <a:latin typeface="ElsevierGulliver"/>
            </a:endParaRPr>
          </a:p>
          <a:p>
            <a:r>
              <a:rPr lang="en-US" b="0" i="0" dirty="0">
                <a:solidFill>
                  <a:srgbClr val="1F1F1F"/>
                </a:solidFill>
                <a:effectLst/>
                <a:latin typeface="ElsevierGulliver"/>
              </a:rPr>
              <a:t>Vaccine campaign/introduction</a:t>
            </a:r>
          </a:p>
          <a:p>
            <a:r>
              <a:rPr lang="en-US" dirty="0">
                <a:solidFill>
                  <a:srgbClr val="1F1F1F"/>
                </a:solidFill>
                <a:latin typeface="ElsevierGulliver"/>
              </a:rPr>
              <a:t>Travel recommendations/warnings from CDC</a:t>
            </a:r>
            <a:endParaRPr lang="en-US" b="0" i="0" dirty="0">
              <a:solidFill>
                <a:srgbClr val="1F1F1F"/>
              </a:solidFill>
              <a:effectLst/>
              <a:latin typeface="ElsevierGulliver"/>
            </a:endParaRPr>
          </a:p>
          <a:p>
            <a:r>
              <a:rPr lang="en-US" b="0" i="0" dirty="0">
                <a:solidFill>
                  <a:srgbClr val="1F1F1F"/>
                </a:solidFill>
                <a:effectLst/>
                <a:latin typeface="ElsevierGulliver"/>
              </a:rPr>
              <a:t>Behavioral modifications by MSM community</a:t>
            </a:r>
          </a:p>
        </p:txBody>
      </p:sp>
      <p:sp>
        <p:nvSpPr>
          <p:cNvPr id="5" name="TextBox 4">
            <a:extLst>
              <a:ext uri="{FF2B5EF4-FFF2-40B4-BE49-F238E27FC236}">
                <a16:creationId xmlns:a16="http://schemas.microsoft.com/office/drawing/2014/main" id="{19F53242-A6C6-638D-9487-7A886E0582FE}"/>
              </a:ext>
            </a:extLst>
          </p:cNvPr>
          <p:cNvSpPr txBox="1"/>
          <p:nvPr/>
        </p:nvSpPr>
        <p:spPr>
          <a:xfrm>
            <a:off x="6899564" y="1099127"/>
            <a:ext cx="5135418" cy="4616648"/>
          </a:xfrm>
          <a:prstGeom prst="rect">
            <a:avLst/>
          </a:prstGeom>
          <a:noFill/>
        </p:spPr>
        <p:txBody>
          <a:bodyPr wrap="square">
            <a:spAutoFit/>
          </a:bodyPr>
          <a:lstStyle/>
          <a:p>
            <a:r>
              <a:rPr lang="en-US" sz="1400" b="0" i="0" dirty="0">
                <a:solidFill>
                  <a:srgbClr val="1F1F1F"/>
                </a:solidFill>
                <a:effectLst/>
                <a:latin typeface="ElsevierGulliver"/>
              </a:rPr>
              <a:t>Mpox in the US and Canada spread predominantly among high-risk MSM populations,</a:t>
            </a:r>
            <a:r>
              <a:rPr lang="en-US" sz="1400" b="0" i="0" u="none" strike="noStrike" baseline="30000" dirty="0">
                <a:effectLst/>
                <a:latin typeface="ElsevierGulliver"/>
                <a:hlinkClick r:id="rId3"/>
              </a:rPr>
              <a:t>50</a:t>
            </a:r>
            <a:r>
              <a:rPr lang="en-US" sz="1400" b="0" i="0" dirty="0">
                <a:solidFill>
                  <a:srgbClr val="1F1F1F"/>
                </a:solidFill>
                <a:effectLst/>
                <a:latin typeface="ElsevierGulliver"/>
              </a:rPr>
              <a:t> suggesting that the majority of the North American sequences in our study were derived from a similar (but not identical) population as used to estimate vaccine coverage. </a:t>
            </a:r>
          </a:p>
          <a:p>
            <a:r>
              <a:rPr lang="en-US" sz="1400" b="0" i="0" dirty="0">
                <a:solidFill>
                  <a:srgbClr val="1F1F1F"/>
                </a:solidFill>
                <a:effectLst/>
                <a:latin typeface="ElsevierGulliver"/>
              </a:rPr>
              <a:t>Our conclusions are concordant with those from the CDC which also found that </a:t>
            </a:r>
            <a:r>
              <a:rPr lang="en-US" sz="1400" b="0" i="1" dirty="0">
                <a:solidFill>
                  <a:srgbClr val="1F1F1F"/>
                </a:solidFill>
                <a:effectLst/>
                <a:latin typeface="ElsevierGulliver"/>
              </a:rPr>
              <a:t>Rt</a:t>
            </a:r>
            <a:r>
              <a:rPr lang="en-US" sz="1400" b="0" i="0" dirty="0">
                <a:solidFill>
                  <a:srgbClr val="1F1F1F"/>
                </a:solidFill>
                <a:effectLst/>
                <a:latin typeface="ElsevierGulliver"/>
              </a:rPr>
              <a:t> fell below one in August 2022 when only about 1.3% of the high-risk population in the US had any vaccine-induced immunity.</a:t>
            </a:r>
            <a:r>
              <a:rPr lang="en-US" sz="1400" b="0" i="0" u="none" strike="noStrike" baseline="30000" dirty="0">
                <a:effectLst/>
                <a:latin typeface="ElsevierGulliver"/>
                <a:hlinkClick r:id="rId4"/>
              </a:rPr>
              <a:t>51</a:t>
            </a:r>
            <a:r>
              <a:rPr lang="en-US" sz="1400" b="0" i="0" dirty="0">
                <a:solidFill>
                  <a:srgbClr val="1F1F1F"/>
                </a:solidFill>
                <a:effectLst/>
                <a:latin typeface="ElsevierGulliver"/>
              </a:rPr>
              <a:t> </a:t>
            </a:r>
          </a:p>
          <a:p>
            <a:r>
              <a:rPr lang="en-US" sz="1400" b="0" i="0" dirty="0">
                <a:solidFill>
                  <a:srgbClr val="1F1F1F"/>
                </a:solidFill>
                <a:effectLst/>
                <a:latin typeface="ElsevierGulliver"/>
              </a:rPr>
              <a:t>Similarly, modeling of mpox in Washington, D.C. suggests that behavioral modifications within the MSM community were the main contributing factor to slowing initial mpox spread, but that vaccination campaigns were ultimately needed to definitively curb the local epidemic and prevent future outbreaks.</a:t>
            </a:r>
            <a:r>
              <a:rPr lang="en-US" sz="1400" b="0" i="0" u="none" strike="noStrike" baseline="30000" dirty="0">
                <a:effectLst/>
                <a:latin typeface="ElsevierGulliver"/>
                <a:hlinkClick r:id="rId5"/>
              </a:rPr>
              <a:t>52</a:t>
            </a:r>
            <a:r>
              <a:rPr lang="en-US" sz="1400" b="0" i="0" baseline="30000" dirty="0">
                <a:solidFill>
                  <a:srgbClr val="1F1F1F"/>
                </a:solidFill>
                <a:effectLst/>
                <a:latin typeface="ElsevierGulliver"/>
              </a:rPr>
              <a:t>,</a:t>
            </a:r>
            <a:r>
              <a:rPr lang="en-US" sz="1400" b="0" i="0" u="none" strike="noStrike" baseline="30000" dirty="0">
                <a:effectLst/>
                <a:latin typeface="ElsevierGulliver"/>
                <a:hlinkClick r:id="rId6"/>
              </a:rPr>
              <a:t>53</a:t>
            </a:r>
            <a:r>
              <a:rPr lang="en-US" sz="1400" b="0" i="0" dirty="0">
                <a:solidFill>
                  <a:srgbClr val="1F1F1F"/>
                </a:solidFill>
                <a:effectLst/>
                <a:latin typeface="ElsevierGulliver"/>
              </a:rPr>
              <a:t> A UK-based modeling study focusing on MSM found that vaccination could not explain the drop in mpox incidence in the region but rather attribute the declining incidence to changes in behavior within the same community.</a:t>
            </a:r>
            <a:r>
              <a:rPr lang="en-US" sz="1400" b="0" i="0" u="none" strike="noStrike" baseline="30000" dirty="0">
                <a:effectLst/>
                <a:latin typeface="ElsevierGulliver"/>
                <a:hlinkClick r:id="rId7"/>
              </a:rPr>
              <a:t>54</a:t>
            </a:r>
            <a:r>
              <a:rPr lang="en-US" sz="1400" b="0" i="0" dirty="0">
                <a:solidFill>
                  <a:srgbClr val="1F1F1F"/>
                </a:solidFill>
                <a:effectLst/>
                <a:latin typeface="ElsevierGulliver"/>
              </a:rPr>
              <a:t> </a:t>
            </a:r>
          </a:p>
          <a:p>
            <a:r>
              <a:rPr lang="en-US" sz="1400" b="0" i="0" dirty="0">
                <a:solidFill>
                  <a:srgbClr val="1F1F1F"/>
                </a:solidFill>
                <a:effectLst/>
                <a:latin typeface="ElsevierGulliver"/>
              </a:rPr>
              <a:t>Together, these findings highlight the significant effect of behavioral change among MSM in curbing the epidemic as well as emphasize the need for prompt public health response in order to maximize the population-level effectiveness of vaccination campaigns.</a:t>
            </a:r>
            <a:endParaRPr lang="en-NL" sz="1400" dirty="0"/>
          </a:p>
        </p:txBody>
      </p:sp>
    </p:spTree>
    <p:extLst>
      <p:ext uri="{BB962C8B-B14F-4D97-AF65-F5344CB8AC3E}">
        <p14:creationId xmlns:p14="http://schemas.microsoft.com/office/powerpoint/2010/main" val="742421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E40D9-96E1-D043-989B-BBDAB8C0F65C}"/>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FE3CF709-C9BF-276F-B5BF-35E25477485C}"/>
              </a:ext>
            </a:extLst>
          </p:cNvPr>
          <p:cNvSpPr>
            <a:spLocks noGrp="1"/>
          </p:cNvSpPr>
          <p:nvPr>
            <p:ph idx="1"/>
          </p:nvPr>
        </p:nvSpPr>
        <p:spPr>
          <a:xfrm>
            <a:off x="838200" y="1825625"/>
            <a:ext cx="4941366" cy="4351338"/>
          </a:xfrm>
        </p:spPr>
        <p:txBody>
          <a:bodyPr/>
          <a:lstStyle/>
          <a:p>
            <a:r>
              <a:rPr lang="en-US" dirty="0"/>
              <a:t>Early undetected spread drove the outbreak</a:t>
            </a:r>
            <a:endParaRPr lang="en-NL" dirty="0"/>
          </a:p>
        </p:txBody>
      </p:sp>
      <p:pic>
        <p:nvPicPr>
          <p:cNvPr id="5" name="Picture 4">
            <a:extLst>
              <a:ext uri="{FF2B5EF4-FFF2-40B4-BE49-F238E27FC236}">
                <a16:creationId xmlns:a16="http://schemas.microsoft.com/office/drawing/2014/main" id="{EEBD505C-D917-99AB-3B24-84AA86618B57}"/>
              </a:ext>
            </a:extLst>
          </p:cNvPr>
          <p:cNvPicPr>
            <a:picLocks noChangeAspect="1"/>
          </p:cNvPicPr>
          <p:nvPr/>
        </p:nvPicPr>
        <p:blipFill>
          <a:blip r:embed="rId2"/>
          <a:stretch>
            <a:fillRect/>
          </a:stretch>
        </p:blipFill>
        <p:spPr>
          <a:xfrm>
            <a:off x="7114766" y="0"/>
            <a:ext cx="4509849" cy="6858000"/>
          </a:xfrm>
          <a:prstGeom prst="rect">
            <a:avLst/>
          </a:prstGeom>
        </p:spPr>
      </p:pic>
    </p:spTree>
    <p:extLst>
      <p:ext uri="{BB962C8B-B14F-4D97-AF65-F5344CB8AC3E}">
        <p14:creationId xmlns:p14="http://schemas.microsoft.com/office/powerpoint/2010/main" val="1041677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6C25-343B-4D53-0855-FA529C0682CE}"/>
              </a:ext>
            </a:extLst>
          </p:cNvPr>
          <p:cNvSpPr>
            <a:spLocks noGrp="1"/>
          </p:cNvSpPr>
          <p:nvPr>
            <p:ph type="title"/>
          </p:nvPr>
        </p:nvSpPr>
        <p:spPr/>
        <p:txBody>
          <a:bodyPr/>
          <a:lstStyle/>
          <a:p>
            <a:r>
              <a:rPr lang="en-US" dirty="0"/>
              <a:t>METHODS</a:t>
            </a:r>
            <a:endParaRPr lang="en-NL" dirty="0"/>
          </a:p>
        </p:txBody>
      </p:sp>
      <p:sp>
        <p:nvSpPr>
          <p:cNvPr id="3" name="Content Placeholder 2">
            <a:extLst>
              <a:ext uri="{FF2B5EF4-FFF2-40B4-BE49-F238E27FC236}">
                <a16:creationId xmlns:a16="http://schemas.microsoft.com/office/drawing/2014/main" id="{5331B6F7-5AB7-A172-B2CD-E0DDC9868621}"/>
              </a:ext>
            </a:extLst>
          </p:cNvPr>
          <p:cNvSpPr>
            <a:spLocks noGrp="1"/>
          </p:cNvSpPr>
          <p:nvPr>
            <p:ph idx="1"/>
          </p:nvPr>
        </p:nvSpPr>
        <p:spPr/>
        <p:txBody>
          <a:bodyPr>
            <a:normAutofit fontScale="70000" lnSpcReduction="20000"/>
          </a:bodyPr>
          <a:lstStyle/>
          <a:p>
            <a:r>
              <a:rPr lang="en-US" dirty="0"/>
              <a:t>In order to analyze within-region transmission dynamics and enhance inference via the joint integration of genomic and epidemiological metadata, we then employed an approximate structured coalescent model (MASCOT) with a generalized linear model (GLM) approach with estimated prevalence and air passenger data as empirical predictors on 587 sequences to infer the effective population size and migration rates within and between each region, respectively (Figure S4A). We also included a predictor for each month to account for potential changes in case detection over time. The included sequences were subsampled with equal temporal weighting to increase representation of </a:t>
            </a:r>
            <a:r>
              <a:rPr lang="en-US" dirty="0" err="1"/>
              <a:t>undersampled</a:t>
            </a:r>
            <a:r>
              <a:rPr lang="en-US" dirty="0"/>
              <a:t> regions such as Central Europe (Figures S1A and S1C; see STAR Methods for more information). </a:t>
            </a:r>
          </a:p>
          <a:p>
            <a:r>
              <a:rPr lang="en-US" b="0" i="0" dirty="0">
                <a:solidFill>
                  <a:srgbClr val="1F1F1F"/>
                </a:solidFill>
                <a:effectLst/>
                <a:latin typeface="ElsevierGulliver"/>
              </a:rPr>
              <a:t>Using a minimum of 5∗107</a:t>
            </a:r>
            <a:r>
              <a:rPr lang="en-US" b="0" i="0" dirty="0">
                <a:solidFill>
                  <a:srgbClr val="1F1F1F"/>
                </a:solidFill>
                <a:effectLst/>
                <a:latin typeface="ElsevierGulliver"/>
                <a:hlinkClick r:id="rId2" tooltip="Learn more about Markov chain Monte Carlo from ScienceDirect's AI-generated Topic Pages"/>
              </a:rPr>
              <a:t>Markov chain Monte Carlo</a:t>
            </a:r>
            <a:r>
              <a:rPr lang="en-US" b="0" i="0" dirty="0">
                <a:solidFill>
                  <a:srgbClr val="1F1F1F"/>
                </a:solidFill>
                <a:effectLst/>
                <a:latin typeface="ElsevierGulliver"/>
              </a:rPr>
              <a:t> (MCMC) steps to promote convergence, these runtimes translate to 25.5 days of computational demand for DTA and 34.3 days for MASCOT-GLM. As such, we reduced the number of sequences to 587 for MASCOT-GLM to allow for inference within actionable timescales (</a:t>
            </a:r>
            <a:r>
              <a:rPr lang="en-US" b="0" i="0" u="none" strike="noStrike" dirty="0">
                <a:effectLst/>
                <a:latin typeface="ElsevierGulliver"/>
                <a:hlinkClick r:id="rId3"/>
              </a:rPr>
              <a:t>Figure S1</a:t>
            </a:r>
            <a:r>
              <a:rPr lang="en-US" b="0" i="0" dirty="0">
                <a:solidFill>
                  <a:srgbClr val="1F1F1F"/>
                </a:solidFill>
                <a:effectLst/>
                <a:latin typeface="ElsevierGulliver"/>
              </a:rPr>
              <a:t>C). </a:t>
            </a:r>
          </a:p>
          <a:p>
            <a:r>
              <a:rPr lang="en-US" b="0" i="0" dirty="0">
                <a:solidFill>
                  <a:srgbClr val="1F1F1F"/>
                </a:solidFill>
                <a:effectLst/>
                <a:latin typeface="ElsevierGulliver"/>
              </a:rPr>
              <a:t>The MASCOT-GLM subsampling scheme is different from that of DTA as the structured coalescent is more robust to differences in sampling across regions and is subsequently informed by regional prevalence.</a:t>
            </a:r>
            <a:r>
              <a:rPr lang="en-US" b="0" i="0" u="none" strike="noStrike" baseline="30000" dirty="0">
                <a:effectLst/>
                <a:latin typeface="ElsevierGulliver"/>
                <a:hlinkClick r:id="rId4"/>
              </a:rPr>
              <a:t>17</a:t>
            </a:r>
            <a:r>
              <a:rPr lang="en-US" b="0" i="0" baseline="30000" dirty="0">
                <a:solidFill>
                  <a:srgbClr val="1F1F1F"/>
                </a:solidFill>
                <a:effectLst/>
                <a:latin typeface="ElsevierGulliver"/>
              </a:rPr>
              <a:t>,</a:t>
            </a:r>
            <a:r>
              <a:rPr lang="en-US" b="0" i="0" u="none" strike="noStrike" baseline="30000" dirty="0">
                <a:effectLst/>
                <a:latin typeface="ElsevierGulliver"/>
                <a:hlinkClick r:id="rId5"/>
              </a:rPr>
              <a:t>19</a:t>
            </a:r>
            <a:r>
              <a:rPr lang="en-US" b="0" i="0" dirty="0">
                <a:solidFill>
                  <a:srgbClr val="1F1F1F"/>
                </a:solidFill>
                <a:effectLst/>
                <a:latin typeface="ElsevierGulliver"/>
              </a:rPr>
              <a:t> </a:t>
            </a:r>
          </a:p>
          <a:p>
            <a:r>
              <a:rPr lang="en-US" b="0" i="0" dirty="0">
                <a:solidFill>
                  <a:srgbClr val="1F1F1F"/>
                </a:solidFill>
                <a:effectLst/>
                <a:latin typeface="ElsevierGulliver"/>
              </a:rPr>
              <a:t>We used a GLM approach to draw inferential power from relevant predictors and reduce uncertainty relative to inferences using the coalescent alone. </a:t>
            </a:r>
          </a:p>
          <a:p>
            <a:endParaRPr lang="en-NL" dirty="0"/>
          </a:p>
        </p:txBody>
      </p:sp>
    </p:spTree>
    <p:extLst>
      <p:ext uri="{BB962C8B-B14F-4D97-AF65-F5344CB8AC3E}">
        <p14:creationId xmlns:p14="http://schemas.microsoft.com/office/powerpoint/2010/main" val="2899403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8C3AC-101E-73E3-AE00-82EE1609E002}"/>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5BD4C312-7182-B8F0-82E6-67F0758F0CBD}"/>
              </a:ext>
            </a:extLst>
          </p:cNvPr>
          <p:cNvSpPr>
            <a:spLocks noGrp="1"/>
          </p:cNvSpPr>
          <p:nvPr>
            <p:ph idx="1"/>
          </p:nvPr>
        </p:nvSpPr>
        <p:spPr>
          <a:xfrm>
            <a:off x="838200" y="1825625"/>
            <a:ext cx="5999075" cy="4351338"/>
          </a:xfrm>
        </p:spPr>
        <p:txBody>
          <a:bodyPr>
            <a:normAutofit fontScale="92500" lnSpcReduction="20000"/>
          </a:bodyPr>
          <a:lstStyle/>
          <a:p>
            <a:r>
              <a:rPr lang="en-US" b="0" i="0" dirty="0">
                <a:solidFill>
                  <a:srgbClr val="1F1F1F"/>
                </a:solidFill>
                <a:effectLst/>
                <a:latin typeface="ElsevierGulliver"/>
              </a:rPr>
              <a:t> This suggests that transmission heterogeneity alone (without a reproduction number greater than 1) is unlikely to explain the size of the large polytomy observed at the beginning of the epidemic. </a:t>
            </a:r>
            <a:r>
              <a:rPr lang="en-US" b="1" i="0" u="sng" dirty="0">
                <a:solidFill>
                  <a:srgbClr val="FF0000"/>
                </a:solidFill>
                <a:effectLst/>
                <a:latin typeface="ElsevierGulliver"/>
              </a:rPr>
              <a:t>Overall, the large first polytomy is highly consistent with a reproduction number greater than 1 at the beginning of the mpox outbreak</a:t>
            </a:r>
            <a:r>
              <a:rPr lang="en-US" b="0" i="0" dirty="0">
                <a:solidFill>
                  <a:srgbClr val="1F1F1F"/>
                </a:solidFill>
                <a:effectLst/>
                <a:latin typeface="ElsevierGulliver"/>
              </a:rPr>
              <a:t>. This aligns with reproduction number estimates obtained from our phylodynamic analysis (</a:t>
            </a:r>
            <a:r>
              <a:rPr lang="en-US" b="0" i="0" u="none" strike="noStrike" dirty="0">
                <a:effectLst/>
                <a:latin typeface="ElsevierGulliver"/>
                <a:hlinkClick r:id="rId2"/>
              </a:rPr>
              <a:t>Figure 5</a:t>
            </a:r>
            <a:r>
              <a:rPr lang="en-US" b="0" i="0" dirty="0">
                <a:solidFill>
                  <a:srgbClr val="1F1F1F"/>
                </a:solidFill>
                <a:effectLst/>
                <a:latin typeface="ElsevierGulliver"/>
              </a:rPr>
              <a:t>), which is indicative of mpox spread within the community.</a:t>
            </a:r>
            <a:endParaRPr lang="en-NL" dirty="0"/>
          </a:p>
        </p:txBody>
      </p:sp>
      <p:pic>
        <p:nvPicPr>
          <p:cNvPr id="5" name="Picture 4">
            <a:extLst>
              <a:ext uri="{FF2B5EF4-FFF2-40B4-BE49-F238E27FC236}">
                <a16:creationId xmlns:a16="http://schemas.microsoft.com/office/drawing/2014/main" id="{168D98A9-DEB6-7013-2969-27C2D761F25B}"/>
              </a:ext>
            </a:extLst>
          </p:cNvPr>
          <p:cNvPicPr>
            <a:picLocks noChangeAspect="1"/>
          </p:cNvPicPr>
          <p:nvPr/>
        </p:nvPicPr>
        <p:blipFill>
          <a:blip r:embed="rId3"/>
          <a:stretch>
            <a:fillRect/>
          </a:stretch>
        </p:blipFill>
        <p:spPr>
          <a:xfrm>
            <a:off x="6837275" y="87865"/>
            <a:ext cx="5354725" cy="3123005"/>
          </a:xfrm>
          <a:prstGeom prst="rect">
            <a:avLst/>
          </a:prstGeom>
        </p:spPr>
      </p:pic>
    </p:spTree>
    <p:extLst>
      <p:ext uri="{BB962C8B-B14F-4D97-AF65-F5344CB8AC3E}">
        <p14:creationId xmlns:p14="http://schemas.microsoft.com/office/powerpoint/2010/main" val="1165684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8256</TotalTime>
  <Words>1116</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ElsevierGulliver</vt:lpstr>
      <vt:lpstr>Office Theme</vt:lpstr>
      <vt:lpstr>Genomics Working Group</vt:lpstr>
      <vt:lpstr>Shameless plug: DPH coding working group</vt:lpstr>
      <vt:lpstr>PowerPoint Presentation</vt:lpstr>
      <vt:lpstr>Overview: Spatially resolved analyses of interventions/spread</vt:lpstr>
      <vt:lpstr>Mpox Clade IIb</vt:lpstr>
      <vt:lpstr>Evaluated interventions to see what affected spread</vt:lpstr>
      <vt:lpstr>PowerPoint Presentation</vt:lpstr>
      <vt:lpstr>METHODS</vt:lpstr>
      <vt:lpstr>PowerPoint Presentation</vt:lpstr>
      <vt:lpstr>PHYLODYNAMIC INFERENCE CONCLUSIONS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Genomics Working Group</dc:title>
  <dc:creator>Mary Godec</dc:creator>
  <cp:lastModifiedBy>Mary Godec</cp:lastModifiedBy>
  <cp:revision>1</cp:revision>
  <dcterms:created xsi:type="dcterms:W3CDTF">2024-12-04T21:50:10Z</dcterms:created>
  <dcterms:modified xsi:type="dcterms:W3CDTF">2024-12-10T15:26:41Z</dcterms:modified>
</cp:coreProperties>
</file>