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02AFE-5798-4D12-8021-1AA208DED5A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879D0CB-F788-4905-8215-73F834DF9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E1250D0-3C74-493E-B1DD-21BDCD9E3DCB}"/>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3F3EAA0E-BBC2-41B5-B0EF-FA8BE26290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152DA3-8735-4043-B4B6-F897B6FB0FED}"/>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249139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FFA2EA-E8EC-4C98-AE12-CFE6B218E4A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71B8FF1-AF47-4ECD-B4E3-201813C960E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812EBD-7B43-4195-8034-9DF4C56F0B91}"/>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31E2D30E-DD4C-4A8F-B09C-A8EC75A474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28891-ED8B-4497-8238-8452F2857A04}"/>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27832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513AA0D-D96E-4B15-BC8D-527997CBB95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F720E54-432C-4165-94C3-44E80270D94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0E3B6C-9952-4BD3-89BA-31CCF44BBAE3}"/>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80E4D529-5C6F-497C-953B-F5CDD6A88E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5416D2-42EE-4261-B417-861E8DAF870B}"/>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173971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C5D4C-7141-41E6-AF78-917AF68A1F6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43292D4-B07A-4CBE-B4E9-D5CEAB94A5E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38E62F-90C2-4870-9B2D-2A5D0B355658}"/>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28A0FCFB-9D34-4353-B3E4-F0F8947144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607601-F6CB-4A93-AE58-C5DDEA592632}"/>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295355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913D3-BE14-41EF-9856-958AEBCAC3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17BC303-660B-410B-82EB-9EB712504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A9794F2-5F42-40A4-9BC6-408964D8FC3B}"/>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17FE0824-2A7E-4591-809B-97D8D7EB25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58C861-8657-479E-9FB1-8C63BFBCB052}"/>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30459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5A0909-8121-4462-A177-29D911792AD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CA390B6-38CA-4F4B-B66D-BFAE2E2F9C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7602E9-829C-4A17-99F3-0A8EB20EC6A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77887A8-633A-4AC4-A432-962F337F668E}"/>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6" name="Espace réservé du pied de page 5">
            <a:extLst>
              <a:ext uri="{FF2B5EF4-FFF2-40B4-BE49-F238E27FC236}">
                <a16:creationId xmlns:a16="http://schemas.microsoft.com/office/drawing/2014/main" id="{A0248F8A-C122-417E-AA08-76303EBD5A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DA3BE6-8CAA-4681-BF61-437370DFFEC5}"/>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76584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550B9C-CFB1-42A7-B9F4-C8E0EF0D469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93B8256-1E5C-4DB3-9672-EFD54610D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DB14544-9BAC-47F6-A045-C9E6527585E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F613966-1ABB-43DA-A02C-9B0D080A5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E46F550-B7EA-4349-8D6B-194CD80F3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499C7E1-A201-4AFF-8883-7B9C453FDB1C}"/>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8" name="Espace réservé du pied de page 7">
            <a:extLst>
              <a:ext uri="{FF2B5EF4-FFF2-40B4-BE49-F238E27FC236}">
                <a16:creationId xmlns:a16="http://schemas.microsoft.com/office/drawing/2014/main" id="{1CC0548B-9A2A-4148-99F5-0768B1B7997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BB6B045-6741-4E1F-8545-058CAC52FFA1}"/>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356387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78096A-9B71-48EB-B0FD-ABCB57C61FC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3BB437E-F46D-445E-B267-1A530FC07B80}"/>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4" name="Espace réservé du pied de page 3">
            <a:extLst>
              <a:ext uri="{FF2B5EF4-FFF2-40B4-BE49-F238E27FC236}">
                <a16:creationId xmlns:a16="http://schemas.microsoft.com/office/drawing/2014/main" id="{5F75D31E-5289-47AF-B231-77DFC67BE6F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A735564-628D-4726-AA00-52A1BE66BE6B}"/>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131046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7A8126F-5936-4EF3-AE4D-895D674EE2E3}"/>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3" name="Espace réservé du pied de page 2">
            <a:extLst>
              <a:ext uri="{FF2B5EF4-FFF2-40B4-BE49-F238E27FC236}">
                <a16:creationId xmlns:a16="http://schemas.microsoft.com/office/drawing/2014/main" id="{5F6B6E03-7640-4FEE-985F-56D7907AA02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1B1A75A-5D4C-46B7-A462-AB5784D0CE7C}"/>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211760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B8680D-03E2-48F5-8ECB-EB1545605B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23BC7E1-3400-4C53-9EDC-F12630ECE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BC2D24B-CBDE-4CA6-AF3B-460D749C8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E8F96C-372D-4EEC-ACAD-0920B9D95903}"/>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6" name="Espace réservé du pied de page 5">
            <a:extLst>
              <a:ext uri="{FF2B5EF4-FFF2-40B4-BE49-F238E27FC236}">
                <a16:creationId xmlns:a16="http://schemas.microsoft.com/office/drawing/2014/main" id="{66C61286-31E5-4228-9306-789B6F1603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C79D65-562C-4BD3-A453-94FD259B9FB9}"/>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227624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A8912E-B88B-491D-A363-991B0E0014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F881695-4434-4363-8166-3B3D33D73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E65D941-A283-4087-9CA6-A7D096122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2D1934-3DBD-4553-BFE8-2E05646CC3A0}"/>
              </a:ext>
            </a:extLst>
          </p:cNvPr>
          <p:cNvSpPr>
            <a:spLocks noGrp="1"/>
          </p:cNvSpPr>
          <p:nvPr>
            <p:ph type="dt" sz="half" idx="10"/>
          </p:nvPr>
        </p:nvSpPr>
        <p:spPr/>
        <p:txBody>
          <a:bodyPr/>
          <a:lstStyle/>
          <a:p>
            <a:fld id="{C1FF6DE0-8021-4119-8D4D-1181E947A52E}" type="datetimeFigureOut">
              <a:rPr lang="fr-FR" smtClean="0"/>
              <a:t>26/11/2020</a:t>
            </a:fld>
            <a:endParaRPr lang="fr-FR"/>
          </a:p>
        </p:txBody>
      </p:sp>
      <p:sp>
        <p:nvSpPr>
          <p:cNvPr id="6" name="Espace réservé du pied de page 5">
            <a:extLst>
              <a:ext uri="{FF2B5EF4-FFF2-40B4-BE49-F238E27FC236}">
                <a16:creationId xmlns:a16="http://schemas.microsoft.com/office/drawing/2014/main" id="{2C4BB452-3F16-4FD7-A1B0-0780907082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D8E041D-2580-4DC5-B7B5-7BD4A9123B8F}"/>
              </a:ext>
            </a:extLst>
          </p:cNvPr>
          <p:cNvSpPr>
            <a:spLocks noGrp="1"/>
          </p:cNvSpPr>
          <p:nvPr>
            <p:ph type="sldNum" sz="quarter" idx="12"/>
          </p:nvPr>
        </p:nvSpPr>
        <p:spPr/>
        <p:txBody>
          <a:bodyPr/>
          <a:lstStyle/>
          <a:p>
            <a:fld id="{7E9B0B21-ADE0-4BA6-8290-63C6DC715B60}" type="slidenum">
              <a:rPr lang="fr-FR" smtClean="0"/>
              <a:t>‹N°›</a:t>
            </a:fld>
            <a:endParaRPr lang="fr-FR"/>
          </a:p>
        </p:txBody>
      </p:sp>
    </p:spTree>
    <p:extLst>
      <p:ext uri="{BB962C8B-B14F-4D97-AF65-F5344CB8AC3E}">
        <p14:creationId xmlns:p14="http://schemas.microsoft.com/office/powerpoint/2010/main" val="328847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B7D698-50C4-4314-8D70-9EDD9AD1D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04A451D-39CB-4589-A89C-274418B71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A3ED3D-E35E-4E2B-97F2-EBCC967B3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F6DE0-8021-4119-8D4D-1181E947A52E}" type="datetimeFigureOut">
              <a:rPr lang="fr-FR" smtClean="0"/>
              <a:t>26/11/2020</a:t>
            </a:fld>
            <a:endParaRPr lang="fr-FR"/>
          </a:p>
        </p:txBody>
      </p:sp>
      <p:sp>
        <p:nvSpPr>
          <p:cNvPr id="5" name="Espace réservé du pied de page 4">
            <a:extLst>
              <a:ext uri="{FF2B5EF4-FFF2-40B4-BE49-F238E27FC236}">
                <a16:creationId xmlns:a16="http://schemas.microsoft.com/office/drawing/2014/main" id="{2A42A8BD-A544-4EDB-99F9-D74A881CA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DB07EF8-9D75-4265-A588-8780CC43E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B0B21-ADE0-4BA6-8290-63C6DC715B60}" type="slidenum">
              <a:rPr lang="fr-FR" smtClean="0"/>
              <a:t>‹N°›</a:t>
            </a:fld>
            <a:endParaRPr lang="fr-FR"/>
          </a:p>
        </p:txBody>
      </p:sp>
    </p:spTree>
    <p:extLst>
      <p:ext uri="{BB962C8B-B14F-4D97-AF65-F5344CB8AC3E}">
        <p14:creationId xmlns:p14="http://schemas.microsoft.com/office/powerpoint/2010/main" val="269534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personne, homme, tête, visage&#10;&#10;Description générée automatiquement">
            <a:extLst>
              <a:ext uri="{FF2B5EF4-FFF2-40B4-BE49-F238E27FC236}">
                <a16:creationId xmlns:a16="http://schemas.microsoft.com/office/drawing/2014/main" id="{7C474EE4-62C5-41E4-98EC-6087444CE5EF}"/>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6711" r="13210" b="-1"/>
          <a:stretch/>
        </p:blipFill>
        <p:spPr>
          <a:xfrm rot="5400000">
            <a:off x="-216704" y="216397"/>
            <a:ext cx="6824069" cy="63912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18">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B8C411B4-AE9A-4E46-8B05-0B2992C61E44}"/>
              </a:ext>
            </a:extLst>
          </p:cNvPr>
          <p:cNvSpPr>
            <a:spLocks noGrp="1"/>
          </p:cNvSpPr>
          <p:nvPr>
            <p:ph type="ctrTitle"/>
          </p:nvPr>
        </p:nvSpPr>
        <p:spPr>
          <a:xfrm>
            <a:off x="6666271" y="2280863"/>
            <a:ext cx="5417574" cy="3356320"/>
          </a:xfrm>
        </p:spPr>
        <p:txBody>
          <a:bodyPr anchor="t">
            <a:normAutofit/>
          </a:bodyPr>
          <a:lstStyle/>
          <a:p>
            <a:pPr algn="l"/>
            <a:r>
              <a:rPr lang="fr-FR" sz="2000" b="1" dirty="0">
                <a:solidFill>
                  <a:srgbClr val="000000"/>
                </a:solidFill>
              </a:rPr>
              <a:t>DÉVELOPPEMENT COMMERCIAL</a:t>
            </a:r>
            <a:br>
              <a:rPr lang="fr-FR" sz="2000" b="1" dirty="0">
                <a:solidFill>
                  <a:srgbClr val="000000"/>
                </a:solidFill>
              </a:rPr>
            </a:br>
            <a:r>
              <a:rPr lang="fr-FR" sz="2000" b="1" dirty="0">
                <a:solidFill>
                  <a:srgbClr val="000000"/>
                </a:solidFill>
              </a:rPr>
              <a:t>Conseil entreprise, management et formation</a:t>
            </a:r>
            <a:br>
              <a:rPr lang="fr-FR" sz="1100" b="1" dirty="0">
                <a:solidFill>
                  <a:srgbClr val="000000"/>
                </a:solidFill>
              </a:rPr>
            </a:br>
            <a:br>
              <a:rPr lang="fr-FR" sz="2000" b="1" dirty="0">
                <a:solidFill>
                  <a:srgbClr val="000000"/>
                </a:solidFill>
              </a:rPr>
            </a:br>
            <a:r>
              <a:rPr lang="fr-FR" sz="2000" b="1" dirty="0">
                <a:solidFill>
                  <a:srgbClr val="000000"/>
                </a:solidFill>
              </a:rPr>
              <a:t> Conseil, accompagnement, études et formation pour améliorer la performance commerciale des entreprises –</a:t>
            </a:r>
            <a:br>
              <a:rPr lang="fr-FR" sz="2000" b="1" dirty="0">
                <a:solidFill>
                  <a:srgbClr val="000000"/>
                </a:solidFill>
              </a:rPr>
            </a:br>
            <a:r>
              <a:rPr lang="fr-FR" sz="2000" b="1" dirty="0">
                <a:solidFill>
                  <a:srgbClr val="000000"/>
                </a:solidFill>
              </a:rPr>
              <a:t>Management de transition</a:t>
            </a:r>
            <a:br>
              <a:rPr lang="fr-FR" sz="1100" b="1" dirty="0">
                <a:solidFill>
                  <a:srgbClr val="000000"/>
                </a:solidFill>
              </a:rPr>
            </a:br>
            <a:endParaRPr lang="fr-FR" sz="1100" dirty="0">
              <a:solidFill>
                <a:srgbClr val="000000"/>
              </a:solidFill>
            </a:endParaRPr>
          </a:p>
        </p:txBody>
      </p:sp>
      <p:sp>
        <p:nvSpPr>
          <p:cNvPr id="7" name="Rectangle 6">
            <a:extLst>
              <a:ext uri="{FF2B5EF4-FFF2-40B4-BE49-F238E27FC236}">
                <a16:creationId xmlns:a16="http://schemas.microsoft.com/office/drawing/2014/main" id="{216C8F06-B474-4D64-8054-032B0238FD93}"/>
              </a:ext>
            </a:extLst>
          </p:cNvPr>
          <p:cNvSpPr/>
          <p:nvPr/>
        </p:nvSpPr>
        <p:spPr>
          <a:xfrm>
            <a:off x="6742516" y="1368114"/>
            <a:ext cx="4076052" cy="523220"/>
          </a:xfrm>
          <a:prstGeom prst="rect">
            <a:avLst/>
          </a:prstGeom>
        </p:spPr>
        <p:txBody>
          <a:bodyPr wrap="none">
            <a:spAutoFit/>
          </a:bodyPr>
          <a:lstStyle/>
          <a:p>
            <a:r>
              <a:rPr lang="fr-FR" sz="2800" b="1" dirty="0">
                <a:solidFill>
                  <a:srgbClr val="000000"/>
                </a:solidFill>
              </a:rPr>
              <a:t>Consultant : David CREPEL</a:t>
            </a:r>
            <a:endParaRPr lang="fr-FR" sz="2800" dirty="0"/>
          </a:p>
        </p:txBody>
      </p:sp>
    </p:spTree>
    <p:extLst>
      <p:ext uri="{BB962C8B-B14F-4D97-AF65-F5344CB8AC3E}">
        <p14:creationId xmlns:p14="http://schemas.microsoft.com/office/powerpoint/2010/main" val="125541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itre 1">
            <a:extLst>
              <a:ext uri="{FF2B5EF4-FFF2-40B4-BE49-F238E27FC236}">
                <a16:creationId xmlns:a16="http://schemas.microsoft.com/office/drawing/2014/main" id="{76C0818F-0340-4CC9-824F-001E861D34EB}"/>
              </a:ext>
            </a:extLst>
          </p:cNvPr>
          <p:cNvSpPr>
            <a:spLocks noGrp="1"/>
          </p:cNvSpPr>
          <p:nvPr>
            <p:ph idx="1"/>
          </p:nvPr>
        </p:nvSpPr>
        <p:spPr>
          <a:xfrm>
            <a:off x="4447308" y="591344"/>
            <a:ext cx="6906491" cy="5585619"/>
          </a:xfrm>
        </p:spPr>
        <p:txBody>
          <a:bodyPr anchor="ctr">
            <a:normAutofit/>
          </a:bodyPr>
          <a:lstStyle/>
          <a:p>
            <a:pPr marL="0" indent="0">
              <a:buNone/>
            </a:pPr>
            <a:r>
              <a:rPr lang="fr-FR" sz="1500" b="1"/>
              <a:t>Boostez votre chiffre d'affaires et votre marge</a:t>
            </a:r>
          </a:p>
          <a:p>
            <a:pPr marL="0" indent="0">
              <a:buNone/>
            </a:pPr>
            <a:r>
              <a:rPr lang="fr-FR" sz="1500" b="1"/>
              <a:t>Conseil entreprise en développement commercial</a:t>
            </a:r>
          </a:p>
          <a:p>
            <a:pPr marL="0" indent="0">
              <a:buNone/>
            </a:pPr>
            <a:r>
              <a:rPr lang="fr-FR" sz="1500"/>
              <a:t> </a:t>
            </a:r>
          </a:p>
          <a:p>
            <a:r>
              <a:rPr lang="fr-FR" sz="1500"/>
              <a:t>Chefs d'entreprise, DG ou directeur commercial vous souhaitez vendre plus, mieux, de façon durable ? Vous voulez être accompagné dans votre réflexion stratégique, dans la définition et la mise en œuvre d'un plan d'action commerciale ? Vous souhaitez développer les compétences de vos équipes ?</a:t>
            </a:r>
          </a:p>
          <a:p>
            <a:r>
              <a:rPr lang="fr-FR" sz="1500"/>
              <a:t>Vous vous demandez quels peuvent être les apports d'un consultant en développement commercial pour votre PME PMI ? Les différences entre du conseil, du coaching, de la formation ? Les spécificités de l'approche commerciale en </a:t>
            </a:r>
            <a:r>
              <a:rPr lang="fr-FR" sz="1500" err="1"/>
              <a:t>BtoB</a:t>
            </a:r>
            <a:r>
              <a:rPr lang="fr-FR" sz="1500"/>
              <a:t> ?</a:t>
            </a:r>
          </a:p>
          <a:p>
            <a:r>
              <a:rPr lang="fr-FR" sz="1500"/>
              <a:t>En quoi consiste le développement commercial de votre entreprise (qu'elle soit TPE, PME ou ETI) et comment le mettre en </a:t>
            </a:r>
            <a:r>
              <a:rPr lang="fr-FR" sz="1500" err="1"/>
              <a:t>oeuvre</a:t>
            </a:r>
            <a:r>
              <a:rPr lang="fr-FR" sz="1500"/>
              <a:t> ? </a:t>
            </a:r>
          </a:p>
          <a:p>
            <a:r>
              <a:rPr lang="fr-FR" sz="1500"/>
              <a:t>Il repose souvent sur une action sur plusieurs composantes : la stratégie commerciale, l'organisation et l'encadrement, le plan d'action commerciale, la communication, le marketing, mais aussi la formation et le développement des compétences des commerciaux et managers, l'usage de bonnes méthodes et techniques de vente ( B2B ou BtoC ) de prospection et de phoning, l'évaluation des offres commerciales de votre société ...</a:t>
            </a:r>
          </a:p>
          <a:p>
            <a:r>
              <a:rPr lang="fr-FR" sz="1500"/>
              <a:t>Nous tenterons de répondre à ces questions en traitant de sujets liés à la stratégie d'entreprise, le management, l'organisation, l'évaluation et l'amélioration des compétences, la formation, la motivation pour la recherche de meilleures performances commerciales.</a:t>
            </a:r>
          </a:p>
          <a:p>
            <a:pPr marL="0" indent="0">
              <a:buNone/>
            </a:pPr>
            <a:endParaRPr lang="fr-FR" sz="1500"/>
          </a:p>
        </p:txBody>
      </p:sp>
    </p:spTree>
    <p:extLst>
      <p:ext uri="{BB962C8B-B14F-4D97-AF65-F5344CB8AC3E}">
        <p14:creationId xmlns:p14="http://schemas.microsoft.com/office/powerpoint/2010/main" val="383762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itre 1">
            <a:extLst>
              <a:ext uri="{FF2B5EF4-FFF2-40B4-BE49-F238E27FC236}">
                <a16:creationId xmlns:a16="http://schemas.microsoft.com/office/drawing/2014/main" id="{B3AB19D7-3360-4956-AAFF-2245519EE5C4}"/>
              </a:ext>
            </a:extLst>
          </p:cNvPr>
          <p:cNvSpPr>
            <a:spLocks noGrp="1"/>
          </p:cNvSpPr>
          <p:nvPr>
            <p:ph idx="1"/>
          </p:nvPr>
        </p:nvSpPr>
        <p:spPr>
          <a:xfrm>
            <a:off x="4447308" y="591344"/>
            <a:ext cx="6906491" cy="5585619"/>
          </a:xfrm>
        </p:spPr>
        <p:txBody>
          <a:bodyPr anchor="ctr">
            <a:normAutofit/>
          </a:bodyPr>
          <a:lstStyle/>
          <a:p>
            <a:pPr marL="0" indent="0">
              <a:buNone/>
            </a:pPr>
            <a:r>
              <a:rPr lang="fr-FR" sz="1500" b="1" cap="all"/>
              <a:t>DAVID CREPEL</a:t>
            </a:r>
            <a:endParaRPr lang="fr-FR" sz="1500" b="1"/>
          </a:p>
          <a:p>
            <a:pPr marL="0" indent="0">
              <a:buNone/>
            </a:pPr>
            <a:r>
              <a:rPr lang="fr-FR" sz="1500" b="1"/>
              <a:t>Consultant entreprise en développement commercial</a:t>
            </a:r>
          </a:p>
          <a:p>
            <a:pPr marL="0" indent="0">
              <a:buNone/>
            </a:pPr>
            <a:endParaRPr lang="fr-FR" sz="1500" b="1"/>
          </a:p>
          <a:p>
            <a:r>
              <a:rPr lang="fr-FR" sz="1500"/>
              <a:t>Après une grande expérience commerciale, en </a:t>
            </a:r>
            <a:r>
              <a:rPr lang="fr-FR" sz="1500" err="1"/>
              <a:t>BtoB</a:t>
            </a:r>
            <a:r>
              <a:rPr lang="fr-FR" sz="1500"/>
              <a:t> et en BtoC, j'ai décidé d'aider les entrepreneurs à définir leur stratégie commerciale, à optimiser leur organisation, à évaluer et améliorer les compétences de leurs collaborateurs pour rechercher une meilleure performance commerciale.​</a:t>
            </a:r>
          </a:p>
          <a:p>
            <a:r>
              <a:rPr lang="fr-FR" sz="1500"/>
              <a:t>Les Dirigeants ont souvent "la tête dans le guidon", ils leurs arrivent de manquer de disponibilité, du recul, de la formation ou de l'expérience nécessaires, pour réaliser ce travail seul. Alors que, paradoxalement, ces sont eux qui ont la meilleure connaissance de l'entreprise, de son marché, de son environnement...</a:t>
            </a:r>
          </a:p>
          <a:p>
            <a:r>
              <a:rPr lang="fr-FR" sz="1500"/>
              <a:t>J'interviens alors comme conseil pour les aider à évaluer leur entreprise, formaliser les orientations et plans d'actions, sans bla-bla ni grande théorie mais avec la recherche de solutions pratiques et opérationnelles.</a:t>
            </a:r>
          </a:p>
          <a:p>
            <a:r>
              <a:rPr lang="fr-FR" sz="1500">
                <a:effectLst/>
              </a:rPr>
              <a:t>Votre organisation apprendra à </a:t>
            </a:r>
            <a:r>
              <a:rPr lang="fr-FR" sz="1500" b="1">
                <a:effectLst/>
              </a:rPr>
              <a:t>vendre plus et mieux</a:t>
            </a:r>
            <a:r>
              <a:rPr lang="fr-FR" sz="1500">
                <a:effectLst/>
              </a:rPr>
              <a:t>, avec une </a:t>
            </a:r>
            <a:r>
              <a:rPr lang="fr-FR" sz="1500" b="1">
                <a:effectLst/>
              </a:rPr>
              <a:t>approche flexible</a:t>
            </a:r>
            <a:r>
              <a:rPr lang="fr-FR" sz="1500">
                <a:effectLst/>
              </a:rPr>
              <a:t> pour adapter sa stratégie aux contraintes du marché. Je vous accompagne sur la voie de la </a:t>
            </a:r>
            <a:r>
              <a:rPr lang="fr-FR" sz="1500" b="1">
                <a:effectLst/>
              </a:rPr>
              <a:t>croissance rentable</a:t>
            </a:r>
            <a:r>
              <a:rPr lang="fr-FR" sz="1500">
                <a:effectLst/>
              </a:rPr>
              <a:t>, donc du succès.</a:t>
            </a:r>
            <a:endParaRPr lang="fr-FR" sz="1500"/>
          </a:p>
        </p:txBody>
      </p:sp>
    </p:spTree>
    <p:extLst>
      <p:ext uri="{BB962C8B-B14F-4D97-AF65-F5344CB8AC3E}">
        <p14:creationId xmlns:p14="http://schemas.microsoft.com/office/powerpoint/2010/main" val="251565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1DD6A697-14D1-4CDA-AFF6-029C0ACB32B5}"/>
              </a:ext>
            </a:extLst>
          </p:cNvPr>
          <p:cNvSpPr>
            <a:spLocks noGrp="1"/>
          </p:cNvSpPr>
          <p:nvPr>
            <p:ph idx="1"/>
          </p:nvPr>
        </p:nvSpPr>
        <p:spPr>
          <a:xfrm>
            <a:off x="4447307" y="591344"/>
            <a:ext cx="7636538" cy="5585619"/>
          </a:xfrm>
        </p:spPr>
        <p:txBody>
          <a:bodyPr anchor="ctr">
            <a:normAutofit/>
          </a:bodyPr>
          <a:lstStyle/>
          <a:p>
            <a:pPr marL="0" indent="0" algn="ctr">
              <a:buNone/>
            </a:pPr>
            <a:r>
              <a:rPr lang="fr-FR" b="1" cap="all" dirty="0"/>
              <a:t>David </a:t>
            </a:r>
            <a:r>
              <a:rPr lang="fr-FR" b="1" cap="all" dirty="0" err="1"/>
              <a:t>crepel</a:t>
            </a:r>
            <a:endParaRPr lang="fr-FR" b="1" dirty="0"/>
          </a:p>
          <a:p>
            <a:r>
              <a:rPr lang="fr-FR" b="1" dirty="0"/>
              <a:t>Consultant formateur - Manager de transition</a:t>
            </a:r>
          </a:p>
          <a:p>
            <a:r>
              <a:rPr lang="fr-FR" dirty="0"/>
              <a:t>Expérience professionnelle : Commercial </a:t>
            </a:r>
            <a:r>
              <a:rPr lang="fr-FR" dirty="0" err="1"/>
              <a:t>Bto</a:t>
            </a:r>
            <a:r>
              <a:rPr lang="fr-FR" dirty="0"/>
              <a:t> B, Technico-commercial, Animateur Réseau</a:t>
            </a:r>
          </a:p>
          <a:p>
            <a:r>
              <a:rPr lang="fr-FR" dirty="0"/>
              <a:t>Formation :  Comptable et Commercial</a:t>
            </a:r>
          </a:p>
          <a:p>
            <a:endParaRPr lang="fr-FR" dirty="0"/>
          </a:p>
        </p:txBody>
      </p:sp>
    </p:spTree>
    <p:extLst>
      <p:ext uri="{BB962C8B-B14F-4D97-AF65-F5344CB8AC3E}">
        <p14:creationId xmlns:p14="http://schemas.microsoft.com/office/powerpoint/2010/main" val="143070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Freeform: Shape 136">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id="{187F5278-DC7D-42D8-A803-148BD1C81F3F}"/>
              </a:ext>
            </a:extLst>
          </p:cNvPr>
          <p:cNvSpPr>
            <a:spLocks noGrp="1"/>
          </p:cNvSpPr>
          <p:nvPr>
            <p:ph idx="1"/>
          </p:nvPr>
        </p:nvSpPr>
        <p:spPr>
          <a:xfrm>
            <a:off x="838200" y="1825625"/>
            <a:ext cx="5393361" cy="4351338"/>
          </a:xfrm>
        </p:spPr>
        <p:txBody>
          <a:bodyPr>
            <a:normAutofit/>
          </a:bodyPr>
          <a:lstStyle/>
          <a:p>
            <a:pPr marL="0" indent="0">
              <a:buNone/>
            </a:pPr>
            <a:r>
              <a:rPr lang="fr-FR" sz="1800" b="1" cap="all"/>
              <a:t>ÉVALUATION DE LA STRATÉGIE COMMERCIALE</a:t>
            </a:r>
            <a:endParaRPr lang="fr-FR" sz="1800" b="1"/>
          </a:p>
          <a:p>
            <a:r>
              <a:rPr lang="fr-FR" sz="1800" b="1"/>
              <a:t>Diagnostiques interne et externe de l'entreprise et des grandes orientations stratégiques.</a:t>
            </a:r>
          </a:p>
          <a:p>
            <a:r>
              <a:rPr lang="fr-FR" sz="1800"/>
              <a:t>Forces et faiblesses de l'entreprise, opportunités et menaces liées à son marché, objectifs personnels de son dirigeant, évolution souhaitée à moyen terme, connaissance, partage et adhésion des collaborateurs aux grandes orientations stratégiques. Définitions des cibles de clients et stratégie canal.</a:t>
            </a:r>
          </a:p>
          <a:p>
            <a:pPr marL="0" indent="0">
              <a:buNone/>
            </a:pPr>
            <a:r>
              <a:rPr lang="fr-FR" sz="1800"/>
              <a:t>​</a:t>
            </a:r>
          </a:p>
          <a:p>
            <a:r>
              <a:rPr lang="fr-FR" sz="1800"/>
              <a:t>Remettre le client au cœur de la stratégie et anticiper les évolutions de marché</a:t>
            </a:r>
          </a:p>
          <a:p>
            <a:pPr marL="0" indent="0">
              <a:buNone/>
            </a:pPr>
            <a:endParaRPr lang="fr-FR" sz="1800"/>
          </a:p>
        </p:txBody>
      </p:sp>
      <p:sp>
        <p:nvSpPr>
          <p:cNvPr id="139" name="Oval 138">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Conseil développement commercial | FORCE PLUS">
            <a:extLst>
              <a:ext uri="{FF2B5EF4-FFF2-40B4-BE49-F238E27FC236}">
                <a16:creationId xmlns:a16="http://schemas.microsoft.com/office/drawing/2014/main" id="{CD6B2B1F-57AE-4D36-99D1-87918502E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78" r="26699" b="-1"/>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43" name="Freeform: Shape 142">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45" name="Straight Connector 144">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7" name="Freeform: Shape 146">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9" name="Freeform: Shape 148">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1800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Freeform: Shape 136">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re 1">
            <a:extLst>
              <a:ext uri="{FF2B5EF4-FFF2-40B4-BE49-F238E27FC236}">
                <a16:creationId xmlns:a16="http://schemas.microsoft.com/office/drawing/2014/main" id="{178046DC-44D8-4385-94D5-BA4718ED220F}"/>
              </a:ext>
            </a:extLst>
          </p:cNvPr>
          <p:cNvSpPr>
            <a:spLocks noGrp="1"/>
          </p:cNvSpPr>
          <p:nvPr>
            <p:ph idx="1"/>
          </p:nvPr>
        </p:nvSpPr>
        <p:spPr>
          <a:xfrm>
            <a:off x="838200" y="1825625"/>
            <a:ext cx="5393361" cy="4351338"/>
          </a:xfrm>
        </p:spPr>
        <p:txBody>
          <a:bodyPr>
            <a:normAutofit/>
          </a:bodyPr>
          <a:lstStyle/>
          <a:p>
            <a:pPr marL="0" indent="0">
              <a:buNone/>
            </a:pPr>
            <a:r>
              <a:rPr lang="fr-FR" sz="2200" b="1" cap="all"/>
              <a:t>PLAN D'ACTION COMMERCIALE</a:t>
            </a:r>
            <a:endParaRPr lang="fr-FR" sz="2200" b="1"/>
          </a:p>
          <a:p>
            <a:r>
              <a:rPr lang="fr-FR" sz="2200" b="1"/>
              <a:t>Les moyens à mettre en œuvre</a:t>
            </a:r>
          </a:p>
          <a:p>
            <a:r>
              <a:rPr lang="fr-FR" sz="2200"/>
              <a:t>Décomposer vos orientations stratégiques en objectifs simples à attribuer, budgéter et contrôler.</a:t>
            </a:r>
            <a:br>
              <a:rPr lang="fr-FR" sz="2200"/>
            </a:br>
            <a:r>
              <a:rPr lang="fr-FR" sz="2200"/>
              <a:t>Qui, quoi, combien, à quel coût, à quelle date, pour quel résultat attendu ?</a:t>
            </a:r>
          </a:p>
          <a:p>
            <a:r>
              <a:rPr lang="fr-FR" sz="2200"/>
              <a:t> De quoi donner aux commerciaux des cibles, moyens et objectifs. Analyser les résultats et mettre en place les mesures correctrices.</a:t>
            </a:r>
          </a:p>
          <a:p>
            <a:pPr marL="0" indent="0">
              <a:buNone/>
            </a:pPr>
            <a:endParaRPr lang="fr-FR" sz="2200"/>
          </a:p>
        </p:txBody>
      </p:sp>
      <p:sp>
        <p:nvSpPr>
          <p:cNvPr id="139" name="Oval 138">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2050" name="Picture 2" descr="Conseil développement commercial, consultant stratégie commerciale |  Promiscible">
            <a:extLst>
              <a:ext uri="{FF2B5EF4-FFF2-40B4-BE49-F238E27FC236}">
                <a16:creationId xmlns:a16="http://schemas.microsoft.com/office/drawing/2014/main" id="{BB9128C6-9710-43DE-A88C-D7E569EFED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28" r="2" b="2"/>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43" name="Freeform: Shape 142">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45" name="Straight Connector 144">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7" name="Freeform: Shape 146">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9" name="Freeform: Shape 148">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4834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56">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 4" descr="Une image contenant texte&#10;&#10;Description générée automatiquement">
            <a:extLst>
              <a:ext uri="{FF2B5EF4-FFF2-40B4-BE49-F238E27FC236}">
                <a16:creationId xmlns:a16="http://schemas.microsoft.com/office/drawing/2014/main" id="{DD8F36E1-A723-474B-B31A-79E0F3B752DA}"/>
              </a:ext>
            </a:extLst>
          </p:cNvPr>
          <p:cNvPicPr>
            <a:picLocks noChangeAspect="1"/>
          </p:cNvPicPr>
          <p:nvPr/>
        </p:nvPicPr>
        <p:blipFill rotWithShape="1">
          <a:blip r:embed="rId2">
            <a:extLst>
              <a:ext uri="{28A0092B-C50C-407E-A947-70E740481C1C}">
                <a14:useLocalDpi xmlns:a14="http://schemas.microsoft.com/office/drawing/2010/main" val="0"/>
              </a:ext>
            </a:extLst>
          </a:blip>
          <a:srcRect l="6918" r="14270" b="1"/>
          <a:stretch/>
        </p:blipFill>
        <p:spPr>
          <a:xfrm>
            <a:off x="2184401" y="749300"/>
            <a:ext cx="7823199" cy="3343043"/>
          </a:xfrm>
          <a:prstGeom prst="rect">
            <a:avLst/>
          </a:prstGeom>
        </p:spPr>
      </p:pic>
      <p:sp>
        <p:nvSpPr>
          <p:cNvPr id="3" name="Espace réservé du contenu 2">
            <a:extLst>
              <a:ext uri="{FF2B5EF4-FFF2-40B4-BE49-F238E27FC236}">
                <a16:creationId xmlns:a16="http://schemas.microsoft.com/office/drawing/2014/main" id="{4B84A1B0-1BD5-4BB4-B9DF-F2A514E89628}"/>
              </a:ext>
            </a:extLst>
          </p:cNvPr>
          <p:cNvSpPr>
            <a:spLocks noGrp="1"/>
          </p:cNvSpPr>
          <p:nvPr>
            <p:ph idx="1"/>
          </p:nvPr>
        </p:nvSpPr>
        <p:spPr>
          <a:xfrm>
            <a:off x="1335641" y="4792037"/>
            <a:ext cx="9186945" cy="1605083"/>
          </a:xfrm>
        </p:spPr>
        <p:txBody>
          <a:bodyPr anchor="ctr">
            <a:normAutofit fontScale="92500" lnSpcReduction="20000"/>
          </a:bodyPr>
          <a:lstStyle/>
          <a:p>
            <a:pPr marL="0" indent="0">
              <a:buNone/>
            </a:pPr>
            <a:r>
              <a:rPr lang="fr-FR" sz="3000" b="1" dirty="0"/>
              <a:t>OPTIMISATION DE VOTRE ORGANISATION COMMERCIALE</a:t>
            </a:r>
          </a:p>
          <a:p>
            <a:r>
              <a:rPr lang="fr-FR" sz="1900" b="1" dirty="0"/>
              <a:t>Votre approche marché et l'efficacité des forces de vente</a:t>
            </a:r>
          </a:p>
          <a:p>
            <a:r>
              <a:rPr lang="fr-FR" sz="1900" dirty="0"/>
              <a:t>Comment évaluer les compétences de vos collaborateurs et les faire progresser ?</a:t>
            </a:r>
          </a:p>
          <a:p>
            <a:r>
              <a:rPr lang="fr-FR" sz="1900" dirty="0"/>
              <a:t> Définir les savoir faire et savoir être. Maîtriser les techniques commerciales pour gagner en performance.</a:t>
            </a:r>
          </a:p>
          <a:p>
            <a:endParaRPr lang="fr-FR" sz="1400" dirty="0"/>
          </a:p>
        </p:txBody>
      </p:sp>
    </p:spTree>
    <p:extLst>
      <p:ext uri="{BB962C8B-B14F-4D97-AF65-F5344CB8AC3E}">
        <p14:creationId xmlns:p14="http://schemas.microsoft.com/office/powerpoint/2010/main" val="170324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E4D938A4-397D-4F8D-ADFF-E916F0E8C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36"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9" name="Straight Connector 68">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5036"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7" name="Graphic 6" descr="Enseignant">
            <a:extLst>
              <a:ext uri="{FF2B5EF4-FFF2-40B4-BE49-F238E27FC236}">
                <a16:creationId xmlns:a16="http://schemas.microsoft.com/office/drawing/2014/main" id="{F85B3279-FFB1-4203-9FF5-49AD255E2F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036" y="1109670"/>
            <a:ext cx="2482114" cy="2482114"/>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71" name="Freeform: Shape 70">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356045"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sp>
        <p:nvSpPr>
          <p:cNvPr id="73" name="Oval 72">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7614" y="2755933"/>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6" name="Image 5" descr="Une image contenant table, pièce&#10;&#10;Description générée automatiquement">
            <a:extLst>
              <a:ext uri="{FF2B5EF4-FFF2-40B4-BE49-F238E27FC236}">
                <a16:creationId xmlns:a16="http://schemas.microsoft.com/office/drawing/2014/main" id="{485EB2D6-DA2D-4B54-8B54-435874B76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326" y="4755323"/>
            <a:ext cx="2066062" cy="1807804"/>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3" name="Espace réservé du contenu 2">
            <a:extLst>
              <a:ext uri="{FF2B5EF4-FFF2-40B4-BE49-F238E27FC236}">
                <a16:creationId xmlns:a16="http://schemas.microsoft.com/office/drawing/2014/main" id="{9E6A6142-0268-4B13-80A2-257D29440BFF}"/>
              </a:ext>
            </a:extLst>
          </p:cNvPr>
          <p:cNvSpPr>
            <a:spLocks noGrp="1"/>
          </p:cNvSpPr>
          <p:nvPr>
            <p:ph idx="1"/>
          </p:nvPr>
        </p:nvSpPr>
        <p:spPr>
          <a:xfrm>
            <a:off x="5997943" y="1825625"/>
            <a:ext cx="5393361" cy="4351338"/>
          </a:xfrm>
        </p:spPr>
        <p:txBody>
          <a:bodyPr>
            <a:normAutofit/>
          </a:bodyPr>
          <a:lstStyle/>
          <a:p>
            <a:pPr marL="0" indent="0" algn="ctr">
              <a:buNone/>
            </a:pPr>
            <a:r>
              <a:rPr lang="fr-FR" b="1" dirty="0"/>
              <a:t>FORMATION</a:t>
            </a:r>
          </a:p>
          <a:p>
            <a:r>
              <a:rPr lang="fr-FR" sz="1800" dirty="0"/>
              <a:t>Formateur en développement commercial</a:t>
            </a:r>
          </a:p>
          <a:p>
            <a:r>
              <a:rPr lang="fr-FR" sz="1800" dirty="0"/>
              <a:t>Définir un socle commun de compétences et de connaissances.</a:t>
            </a:r>
          </a:p>
          <a:p>
            <a:r>
              <a:rPr lang="fr-FR" sz="1800" dirty="0"/>
              <a:t>Formation aux techniques de vente et de négociation.​</a:t>
            </a:r>
          </a:p>
          <a:p>
            <a:r>
              <a:rPr lang="fr-FR" sz="1800" dirty="0"/>
              <a:t>Travailler sur les comportements et les bonnes pratiques.</a:t>
            </a:r>
          </a:p>
          <a:p>
            <a:r>
              <a:rPr lang="fr-FR" sz="1800" dirty="0"/>
              <a:t>Les savoir-être et savoir-faire du commercial​</a:t>
            </a:r>
          </a:p>
          <a:p>
            <a:r>
              <a:rPr lang="fr-FR" sz="1800" dirty="0"/>
              <a:t>Accompagnement terrain et coaching en situation de travail</a:t>
            </a:r>
          </a:p>
          <a:p>
            <a:endParaRPr lang="fr-FR" sz="2000" dirty="0"/>
          </a:p>
        </p:txBody>
      </p:sp>
      <p:sp>
        <p:nvSpPr>
          <p:cNvPr id="77" name="Arc 76">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53204"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9467576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719</Words>
  <Application>Microsoft Office PowerPoint</Application>
  <PresentationFormat>Grand écran</PresentationFormat>
  <Paragraphs>41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DÉVELOPPEMENT COMMERCIAL Conseil entreprise, management et formation   Conseil, accompagnement, études et formation pour améliorer la performance commerciale des entreprises – Management de transition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COMMERCIAL Conseil entreprise, management et formation   Conseil, accompagnement, études et formation pour améliorer la performance commerciale des entreprises – Management de transition </dc:title>
  <dc:creator>David CREPEL</dc:creator>
  <cp:lastModifiedBy>David CREPEL</cp:lastModifiedBy>
  <cp:revision>3</cp:revision>
  <dcterms:created xsi:type="dcterms:W3CDTF">2020-11-26T07:08:17Z</dcterms:created>
  <dcterms:modified xsi:type="dcterms:W3CDTF">2020-11-26T10:55:45Z</dcterms:modified>
</cp:coreProperties>
</file>