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Lst>
  <p:sldSz cx="18288000" cy="10287000"/>
  <p:notesSz cx="6858000" cy="9144000"/>
  <p:embeddedFontLst>
    <p:embeddedFont>
      <p:font typeface="Arimo" panose="020B0604020202020204" charset="0"/>
      <p:regular r:id="rId11"/>
    </p:embeddedFont>
    <p:embeddedFont>
      <p:font typeface="Arimo Bold" panose="020B0604020202020204" charset="0"/>
      <p:regular r:id="rId12"/>
    </p:embeddedFont>
    <p:embeddedFont>
      <p:font typeface="Calibri" panose="020F0502020204030204" pitchFamily="34" charset="0"/>
      <p:regular r:id="rId13"/>
      <p:bold r:id="rId14"/>
      <p:italic r:id="rId15"/>
      <p:boldItalic r:id="rId16"/>
    </p:embeddedFont>
    <p:embeddedFont>
      <p:font typeface="Radley" panose="020B0604020202020204" charset="0"/>
      <p:regular r:id="rId17"/>
    </p:embeddedFont>
    <p:embeddedFont>
      <p:font typeface="Raleway" pitchFamily="2" charset="0"/>
      <p:regular r:id="rId18"/>
    </p:embeddedFont>
    <p:embeddedFont>
      <p:font typeface="Raleway Bold" panose="020B0604020202020204" charset="0"/>
      <p:regular r:id="rId19"/>
    </p:embeddedFont>
    <p:embeddedFont>
      <p:font typeface="Roboto" panose="02000000000000000000" pitchFamily="2"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LENDING CLUB CASE STUDY</a:t>
            </a:r>
          </a:p>
        </p:txBody>
      </p:sp>
      <p:sp>
        <p:nvSpPr>
          <p:cNvPr id="3" name="TextBox 3"/>
          <p:cNvSpPr txBox="1"/>
          <p:nvPr/>
        </p:nvSpPr>
        <p:spPr>
          <a:xfrm>
            <a:off x="1028700" y="8272145"/>
            <a:ext cx="5913783" cy="986155"/>
          </a:xfrm>
          <a:prstGeom prst="rect">
            <a:avLst/>
          </a:prstGeom>
        </p:spPr>
        <p:txBody>
          <a:bodyPr lIns="0" tIns="0" rIns="0" bIns="0" rtlCol="0" anchor="t">
            <a:spAutoFit/>
          </a:bodyPr>
          <a:lstStyle/>
          <a:p>
            <a:pPr>
              <a:lnSpc>
                <a:spcPts val="3919"/>
              </a:lnSpc>
            </a:pPr>
            <a:r>
              <a:rPr lang="en-US" sz="2799">
                <a:solidFill>
                  <a:srgbClr val="804F3B"/>
                </a:solidFill>
                <a:latin typeface="Raleway"/>
              </a:rPr>
              <a:t>BY </a:t>
            </a:r>
          </a:p>
          <a:p>
            <a:pPr>
              <a:lnSpc>
                <a:spcPts val="3919"/>
              </a:lnSpc>
            </a:pPr>
            <a:r>
              <a:rPr lang="en-US" sz="2799">
                <a:solidFill>
                  <a:srgbClr val="804F3B"/>
                </a:solidFill>
                <a:latin typeface="Raleway Bold"/>
              </a:rPr>
              <a:t>PENUMALA THOMSON</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570894" y="365669"/>
            <a:ext cx="3080540" cy="474312"/>
          </a:xfrm>
          <a:prstGeom prst="rect">
            <a:avLst/>
          </a:prstGeom>
        </p:spPr>
        <p:txBody>
          <a:bodyPr lIns="0" tIns="0" rIns="0" bIns="0" rtlCol="0" anchor="t">
            <a:spAutoFit/>
          </a:bodyPr>
          <a:lstStyle/>
          <a:p>
            <a:pPr>
              <a:lnSpc>
                <a:spcPts val="3824"/>
              </a:lnSpc>
            </a:pPr>
            <a:r>
              <a:rPr lang="en-US" sz="2731">
                <a:solidFill>
                  <a:srgbClr val="804F3B"/>
                </a:solidFill>
                <a:latin typeface="Raleway"/>
              </a:rPr>
              <a:t>IIIT - BANGALORE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427653" y="1603763"/>
            <a:ext cx="6848808"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ABSTRACT</a:t>
            </a:r>
          </a:p>
        </p:txBody>
      </p:sp>
      <p:sp>
        <p:nvSpPr>
          <p:cNvPr id="3" name="TextBox 3"/>
          <p:cNvSpPr txBox="1"/>
          <p:nvPr/>
        </p:nvSpPr>
        <p:spPr>
          <a:xfrm>
            <a:off x="1028700" y="2708910"/>
            <a:ext cx="14064646" cy="4773930"/>
          </a:xfrm>
          <a:prstGeom prst="rect">
            <a:avLst/>
          </a:prstGeom>
        </p:spPr>
        <p:txBody>
          <a:bodyPr lIns="0" tIns="0" rIns="0" bIns="0" rtlCol="0" anchor="t">
            <a:spAutoFit/>
          </a:bodyPr>
          <a:lstStyle/>
          <a:p>
            <a:pPr marL="690877" lvl="1" indent="-345439" algn="just">
              <a:lnSpc>
                <a:spcPts val="4799"/>
              </a:lnSpc>
              <a:buFont typeface="Arial"/>
              <a:buChar char="•"/>
            </a:pPr>
            <a:r>
              <a:rPr lang="en-US" sz="3199">
                <a:solidFill>
                  <a:srgbClr val="804F3B"/>
                </a:solidFill>
                <a:latin typeface="Raleway Bold"/>
              </a:rPr>
              <a:t>Lending Club</a:t>
            </a:r>
            <a:r>
              <a:rPr lang="en-US" sz="3199">
                <a:solidFill>
                  <a:srgbClr val="804F3B"/>
                </a:solidFill>
                <a:latin typeface="Arimo"/>
              </a:rPr>
              <a:t> is a lending platform that lends </a:t>
            </a:r>
            <a:r>
              <a:rPr lang="en-US" sz="3199">
                <a:solidFill>
                  <a:srgbClr val="804F3B"/>
                </a:solidFill>
                <a:latin typeface="Arimo Bold"/>
              </a:rPr>
              <a:t>money </a:t>
            </a:r>
            <a:r>
              <a:rPr lang="en-US" sz="3199">
                <a:solidFill>
                  <a:srgbClr val="804F3B"/>
                </a:solidFill>
                <a:latin typeface="Arimo"/>
              </a:rPr>
              <a:t>to people in need at an interest rate based on their credit history and other factors.</a:t>
            </a:r>
          </a:p>
          <a:p>
            <a:pPr marL="690877" lvl="1" indent="-345439" algn="just">
              <a:lnSpc>
                <a:spcPts val="4799"/>
              </a:lnSpc>
              <a:buFont typeface="Arial"/>
              <a:buChar char="•"/>
            </a:pPr>
            <a:r>
              <a:rPr lang="en-US" sz="3199">
                <a:solidFill>
                  <a:srgbClr val="804F3B"/>
                </a:solidFill>
                <a:latin typeface="Raleway"/>
              </a:rPr>
              <a:t>Borrowers can easily access lower interest rate loans through a faster online interface.</a:t>
            </a:r>
          </a:p>
          <a:p>
            <a:pPr marL="690877" lvl="1" indent="-345439" algn="just">
              <a:lnSpc>
                <a:spcPts val="4799"/>
              </a:lnSpc>
              <a:buFont typeface="Arial"/>
              <a:buChar char="•"/>
            </a:pPr>
            <a:r>
              <a:rPr lang="en-US" sz="3199">
                <a:solidFill>
                  <a:srgbClr val="804F3B"/>
                </a:solidFill>
                <a:latin typeface="Raleway"/>
              </a:rPr>
              <a:t>Online lending services continue to grow and develop, investors behave like, and transform into, bank-like entities themselves.</a:t>
            </a:r>
          </a:p>
          <a:p>
            <a:pPr marL="690877" lvl="1" indent="-345439" algn="just">
              <a:lnSpc>
                <a:spcPts val="4799"/>
              </a:lnSpc>
              <a:buFont typeface="Arial"/>
              <a:buChar char="•"/>
            </a:pPr>
            <a:r>
              <a:rPr lang="en-US" sz="3199">
                <a:solidFill>
                  <a:srgbClr val="804F3B"/>
                </a:solidFill>
                <a:latin typeface="Raleway"/>
              </a:rPr>
              <a:t>Understanding the driving factors (or driver variables) behind the loan defaulters.</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1391256"/>
            <a:ext cx="9696120" cy="821055"/>
          </a:xfrm>
          <a:prstGeom prst="rect">
            <a:avLst/>
          </a:prstGeom>
        </p:spPr>
        <p:txBody>
          <a:bodyPr lIns="0" tIns="0" rIns="0" bIns="0" rtlCol="0" anchor="t">
            <a:spAutoFit/>
          </a:bodyPr>
          <a:lstStyle/>
          <a:p>
            <a:pPr>
              <a:lnSpc>
                <a:spcPts val="6719"/>
              </a:lnSpc>
            </a:pPr>
            <a:r>
              <a:rPr lang="en-US" sz="4800" dirty="0">
                <a:solidFill>
                  <a:srgbClr val="804F3B"/>
                </a:solidFill>
                <a:latin typeface="Radley Bold"/>
              </a:rPr>
              <a:t>BUSINESS UNDERSTANDING</a:t>
            </a:r>
          </a:p>
        </p:txBody>
      </p:sp>
      <p:sp>
        <p:nvSpPr>
          <p:cNvPr id="5" name="TextBox 5"/>
          <p:cNvSpPr txBox="1"/>
          <p:nvPr/>
        </p:nvSpPr>
        <p:spPr>
          <a:xfrm>
            <a:off x="1028700" y="2440241"/>
            <a:ext cx="15001283" cy="5311267"/>
          </a:xfrm>
          <a:prstGeom prst="rect">
            <a:avLst/>
          </a:prstGeom>
        </p:spPr>
        <p:txBody>
          <a:bodyPr lIns="0" tIns="0" rIns="0" bIns="0" rtlCol="0" anchor="t">
            <a:spAutoFit/>
          </a:bodyPr>
          <a:lstStyle/>
          <a:p>
            <a:pPr algn="just">
              <a:lnSpc>
                <a:spcPts val="4227"/>
              </a:lnSpc>
            </a:pPr>
            <a:r>
              <a:rPr lang="en-US" sz="2799">
                <a:solidFill>
                  <a:srgbClr val="804F3B"/>
                </a:solidFill>
                <a:latin typeface="Raleway"/>
              </a:rPr>
              <a:t>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algn="just">
              <a:lnSpc>
                <a:spcPts val="4227"/>
              </a:lnSpc>
            </a:pPr>
            <a:endParaRPr lang="en-US" sz="2799">
              <a:solidFill>
                <a:srgbClr val="804F3B"/>
              </a:solidFill>
              <a:latin typeface="Raleway"/>
            </a:endParaRPr>
          </a:p>
          <a:p>
            <a:pPr marL="604519" lvl="1" indent="-302260" algn="just">
              <a:lnSpc>
                <a:spcPts val="4227"/>
              </a:lnSpc>
              <a:buFont typeface="Arial"/>
              <a:buChar char="•"/>
            </a:pPr>
            <a:r>
              <a:rPr lang="en-US" sz="2799">
                <a:solidFill>
                  <a:srgbClr val="804F3B"/>
                </a:solidFill>
                <a:latin typeface="Arimo"/>
              </a:rPr>
              <a:t>If the applicant is likely to repay the loan, then not approving the loan results in a loss of business to the company</a:t>
            </a:r>
          </a:p>
          <a:p>
            <a:pPr marL="604519" lvl="1" indent="-302260" algn="just">
              <a:lnSpc>
                <a:spcPts val="4227"/>
              </a:lnSpc>
              <a:buFont typeface="Arial"/>
              <a:buChar char="•"/>
            </a:pPr>
            <a:r>
              <a:rPr lang="en-US" sz="2799">
                <a:solidFill>
                  <a:srgbClr val="804F3B"/>
                </a:solidFill>
                <a:latin typeface="Arimo"/>
              </a:rPr>
              <a:t>If the applicant is not likely to repay the loan, i.e. he/she is likely to default, then approving the loan may lead to a financial loss for the company.</a:t>
            </a:r>
          </a:p>
          <a:p>
            <a:pPr algn="just">
              <a:lnSpc>
                <a:spcPts val="4199"/>
              </a:lnSpc>
            </a:pPr>
            <a:endParaRPr lang="en-US" sz="2799">
              <a:solidFill>
                <a:srgbClr val="804F3B"/>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2253008"/>
            <a:ext cx="9696120"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BUSINESS OBJECTIVE</a:t>
            </a:r>
          </a:p>
        </p:txBody>
      </p:sp>
      <p:sp>
        <p:nvSpPr>
          <p:cNvPr id="5" name="TextBox 5"/>
          <p:cNvSpPr txBox="1"/>
          <p:nvPr/>
        </p:nvSpPr>
        <p:spPr>
          <a:xfrm>
            <a:off x="1028700" y="3379851"/>
            <a:ext cx="14785845" cy="3403473"/>
          </a:xfrm>
          <a:prstGeom prst="rect">
            <a:avLst/>
          </a:prstGeom>
        </p:spPr>
        <p:txBody>
          <a:bodyPr lIns="0" tIns="0" rIns="0" bIns="0" rtlCol="0" anchor="t">
            <a:spAutoFit/>
          </a:bodyPr>
          <a:lstStyle/>
          <a:p>
            <a:pPr algn="just">
              <a:lnSpc>
                <a:spcPts val="4535"/>
              </a:lnSpc>
            </a:pPr>
            <a:r>
              <a:rPr lang="en-US" sz="2799">
                <a:solidFill>
                  <a:srgbClr val="804F3B"/>
                </a:solidFill>
                <a:latin typeface="Raleway"/>
              </a:rPr>
              <a:t>The company wants to understand the driving factors (or driver variables) behind loan default, i.e. the variables which are strong indicators of default. The company can utilize this knowledge for its portfolio and risk assessment.</a:t>
            </a:r>
          </a:p>
          <a:p>
            <a:pPr algn="just">
              <a:lnSpc>
                <a:spcPts val="4535"/>
              </a:lnSpc>
            </a:pPr>
            <a:r>
              <a:rPr lang="en-US" sz="2799">
                <a:solidFill>
                  <a:srgbClr val="804F3B"/>
                </a:solidFill>
                <a:latin typeface="Raleway"/>
              </a:rPr>
              <a:t>The case study focuses on EDA mainly, to understand which parameters are major to detect whether a customer will default loan or not. </a:t>
            </a:r>
          </a:p>
          <a:p>
            <a:pPr algn="just">
              <a:lnSpc>
                <a:spcPts val="4535"/>
              </a:lnSpc>
            </a:pPr>
            <a:endParaRPr lang="en-US" sz="2799">
              <a:solidFill>
                <a:srgbClr val="804F3B"/>
              </a:solidFill>
              <a:latin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11480727" cy="821055"/>
          </a:xfrm>
          <a:prstGeom prst="rect">
            <a:avLst/>
          </a:prstGeom>
        </p:spPr>
        <p:txBody>
          <a:bodyPr lIns="0" tIns="0" rIns="0" bIns="0" rtlCol="0" anchor="t">
            <a:spAutoFit/>
          </a:bodyPr>
          <a:lstStyle/>
          <a:p>
            <a:pPr>
              <a:lnSpc>
                <a:spcPts val="6719"/>
              </a:lnSpc>
            </a:pPr>
            <a:r>
              <a:rPr lang="en-US" sz="4800" dirty="0">
                <a:solidFill>
                  <a:srgbClr val="804F3B"/>
                </a:solidFill>
                <a:latin typeface="Radley Bold"/>
              </a:rPr>
              <a:t>PROBLEM SOLVING METHODOLOGY</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028700" y="2258541"/>
            <a:ext cx="6326776" cy="632460"/>
          </a:xfrm>
          <a:prstGeom prst="rect">
            <a:avLst/>
          </a:prstGeom>
        </p:spPr>
        <p:txBody>
          <a:bodyPr lIns="0" tIns="0" rIns="0" bIns="0" rtlCol="0" anchor="t">
            <a:spAutoFit/>
          </a:bodyPr>
          <a:lstStyle/>
          <a:p>
            <a:pPr>
              <a:lnSpc>
                <a:spcPts val="5040"/>
              </a:lnSpc>
            </a:pPr>
            <a:r>
              <a:rPr lang="en-US" sz="3600">
                <a:solidFill>
                  <a:srgbClr val="804F3B"/>
                </a:solidFill>
                <a:latin typeface="Raleway Bold"/>
              </a:rPr>
              <a:t>DATA CLEANING</a:t>
            </a:r>
          </a:p>
        </p:txBody>
      </p:sp>
      <p:sp>
        <p:nvSpPr>
          <p:cNvPr id="6" name="TextBox 6"/>
          <p:cNvSpPr txBox="1"/>
          <p:nvPr/>
        </p:nvSpPr>
        <p:spPr>
          <a:xfrm>
            <a:off x="1028700" y="2955856"/>
            <a:ext cx="6326776" cy="2074545"/>
          </a:xfrm>
          <a:prstGeom prst="rect">
            <a:avLst/>
          </a:prstGeom>
        </p:spPr>
        <p:txBody>
          <a:bodyPr lIns="0" tIns="0" rIns="0" bIns="0" rtlCol="0" anchor="t">
            <a:spAutoFit/>
          </a:bodyPr>
          <a:lstStyle/>
          <a:p>
            <a:pPr algn="just">
              <a:lnSpc>
                <a:spcPts val="4199"/>
              </a:lnSpc>
            </a:pPr>
            <a:r>
              <a:rPr lang="en-US" sz="2799" dirty="0">
                <a:solidFill>
                  <a:srgbClr val="804F3B"/>
                </a:solidFill>
                <a:latin typeface="Raleway"/>
              </a:rPr>
              <a:t>Removing the null valued columns, unnecessary variables and checking the null value percentage. And dropping all the respective columns. </a:t>
            </a:r>
          </a:p>
        </p:txBody>
      </p:sp>
      <p:sp>
        <p:nvSpPr>
          <p:cNvPr id="7" name="TextBox 7"/>
          <p:cNvSpPr txBox="1"/>
          <p:nvPr/>
        </p:nvSpPr>
        <p:spPr>
          <a:xfrm>
            <a:off x="9144000" y="2258541"/>
            <a:ext cx="6326776" cy="632460"/>
          </a:xfrm>
          <a:prstGeom prst="rect">
            <a:avLst/>
          </a:prstGeom>
        </p:spPr>
        <p:txBody>
          <a:bodyPr lIns="0" tIns="0" rIns="0" bIns="0" rtlCol="0" anchor="t">
            <a:spAutoFit/>
          </a:bodyPr>
          <a:lstStyle/>
          <a:p>
            <a:pPr>
              <a:lnSpc>
                <a:spcPts val="5040"/>
              </a:lnSpc>
            </a:pPr>
            <a:r>
              <a:rPr lang="en-US" sz="3600">
                <a:solidFill>
                  <a:srgbClr val="804F3B"/>
                </a:solidFill>
                <a:latin typeface="Raleway Bold"/>
              </a:rPr>
              <a:t>DATA ACKNOWLEDGEMENT</a:t>
            </a:r>
          </a:p>
        </p:txBody>
      </p:sp>
      <p:sp>
        <p:nvSpPr>
          <p:cNvPr id="8" name="TextBox 8"/>
          <p:cNvSpPr txBox="1"/>
          <p:nvPr/>
        </p:nvSpPr>
        <p:spPr>
          <a:xfrm>
            <a:off x="9144000" y="2955856"/>
            <a:ext cx="7080809" cy="207454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Understanding and working with the data dictionary, gaining the knowledge of all the columns . And understanding the uses of specific domain.</a:t>
            </a:r>
          </a:p>
        </p:txBody>
      </p:sp>
      <p:sp>
        <p:nvSpPr>
          <p:cNvPr id="9" name="TextBox 9"/>
          <p:cNvSpPr txBox="1"/>
          <p:nvPr/>
        </p:nvSpPr>
        <p:spPr>
          <a:xfrm>
            <a:off x="6532738" y="5488651"/>
            <a:ext cx="3633800" cy="632460"/>
          </a:xfrm>
          <a:prstGeom prst="rect">
            <a:avLst/>
          </a:prstGeom>
        </p:spPr>
        <p:txBody>
          <a:bodyPr lIns="0" tIns="0" rIns="0" bIns="0" rtlCol="0" anchor="t">
            <a:spAutoFit/>
          </a:bodyPr>
          <a:lstStyle/>
          <a:p>
            <a:pPr>
              <a:lnSpc>
                <a:spcPts val="5040"/>
              </a:lnSpc>
            </a:pPr>
            <a:r>
              <a:rPr lang="en-US" sz="3600">
                <a:solidFill>
                  <a:srgbClr val="804F3B"/>
                </a:solidFill>
                <a:latin typeface="Raleway Bold"/>
              </a:rPr>
              <a:t>DATA ANALYSIS</a:t>
            </a:r>
          </a:p>
        </p:txBody>
      </p:sp>
      <p:sp>
        <p:nvSpPr>
          <p:cNvPr id="10" name="TextBox 10"/>
          <p:cNvSpPr txBox="1"/>
          <p:nvPr/>
        </p:nvSpPr>
        <p:spPr>
          <a:xfrm>
            <a:off x="5499040" y="6324513"/>
            <a:ext cx="6326776" cy="312229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Analyzing each column, plotting the distributions of column while performing Univariate analysis.</a:t>
            </a:r>
          </a:p>
          <a:p>
            <a:pPr algn="just">
              <a:lnSpc>
                <a:spcPts val="4199"/>
              </a:lnSpc>
            </a:pPr>
            <a:r>
              <a:rPr lang="en-US" sz="2799">
                <a:solidFill>
                  <a:srgbClr val="804F3B"/>
                </a:solidFill>
                <a:latin typeface="Raleway"/>
              </a:rPr>
              <a:t>Analyzing two variable behaviour with respect to the loan amount while  performing Bivariate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10" name="Picture 9">
            <a:extLst>
              <a:ext uri="{FF2B5EF4-FFF2-40B4-BE49-F238E27FC236}">
                <a16:creationId xmlns:a16="http://schemas.microsoft.com/office/drawing/2014/main" id="{738B84AE-23CC-4E11-A345-0BB333E07785}"/>
              </a:ext>
            </a:extLst>
          </p:cNvPr>
          <p:cNvPicPr>
            <a:picLocks noChangeAspect="1"/>
          </p:cNvPicPr>
          <p:nvPr/>
        </p:nvPicPr>
        <p:blipFill>
          <a:blip r:embed="rId2"/>
          <a:stretch>
            <a:fillRect/>
          </a:stretch>
        </p:blipFill>
        <p:spPr>
          <a:xfrm>
            <a:off x="8612332" y="1028700"/>
            <a:ext cx="6648450" cy="4298357"/>
          </a:xfrm>
          <a:prstGeom prst="rect">
            <a:avLst/>
          </a:prstGeom>
        </p:spPr>
      </p:pic>
      <p:sp>
        <p:nvSpPr>
          <p:cNvPr id="12" name="TextBox 11">
            <a:extLst>
              <a:ext uri="{FF2B5EF4-FFF2-40B4-BE49-F238E27FC236}">
                <a16:creationId xmlns:a16="http://schemas.microsoft.com/office/drawing/2014/main" id="{237EF1CB-A05C-4697-AC8D-08FB0D387649}"/>
              </a:ext>
            </a:extLst>
          </p:cNvPr>
          <p:cNvSpPr txBox="1"/>
          <p:nvPr/>
        </p:nvSpPr>
        <p:spPr>
          <a:xfrm>
            <a:off x="914400" y="495300"/>
            <a:ext cx="9144000" cy="912301"/>
          </a:xfrm>
          <a:prstGeom prst="rect">
            <a:avLst/>
          </a:prstGeom>
          <a:noFill/>
        </p:spPr>
        <p:txBody>
          <a:bodyPr wrap="square">
            <a:spAutoFit/>
          </a:bodyPr>
          <a:lstStyle/>
          <a:p>
            <a:pPr>
              <a:lnSpc>
                <a:spcPts val="6719"/>
              </a:lnSpc>
            </a:pPr>
            <a:r>
              <a:rPr lang="en-US" sz="4800" dirty="0">
                <a:solidFill>
                  <a:srgbClr val="804F3B"/>
                </a:solidFill>
                <a:latin typeface="Radley Bold"/>
              </a:rPr>
              <a:t>Analysis</a:t>
            </a:r>
          </a:p>
        </p:txBody>
      </p:sp>
      <p:pic>
        <p:nvPicPr>
          <p:cNvPr id="14" name="Picture 13">
            <a:extLst>
              <a:ext uri="{FF2B5EF4-FFF2-40B4-BE49-F238E27FC236}">
                <a16:creationId xmlns:a16="http://schemas.microsoft.com/office/drawing/2014/main" id="{855542DC-8649-4103-BC9B-28DF3B52C1BA}"/>
              </a:ext>
            </a:extLst>
          </p:cNvPr>
          <p:cNvPicPr>
            <a:picLocks noChangeAspect="1"/>
          </p:cNvPicPr>
          <p:nvPr/>
        </p:nvPicPr>
        <p:blipFill>
          <a:blip r:embed="rId3"/>
          <a:stretch>
            <a:fillRect/>
          </a:stretch>
        </p:blipFill>
        <p:spPr>
          <a:xfrm>
            <a:off x="838200" y="6134100"/>
            <a:ext cx="14422582" cy="4039254"/>
          </a:xfrm>
          <a:prstGeom prst="rect">
            <a:avLst/>
          </a:prstGeom>
        </p:spPr>
      </p:pic>
      <p:sp>
        <p:nvSpPr>
          <p:cNvPr id="18" name="TextBox 17">
            <a:extLst>
              <a:ext uri="{FF2B5EF4-FFF2-40B4-BE49-F238E27FC236}">
                <a16:creationId xmlns:a16="http://schemas.microsoft.com/office/drawing/2014/main" id="{5CF3D307-6A12-4A7D-925C-D01E04DA12DC}"/>
              </a:ext>
            </a:extLst>
          </p:cNvPr>
          <p:cNvSpPr txBox="1"/>
          <p:nvPr/>
        </p:nvSpPr>
        <p:spPr>
          <a:xfrm>
            <a:off x="728066" y="1793362"/>
            <a:ext cx="6404264" cy="3782639"/>
          </a:xfrm>
          <a:prstGeom prst="rect">
            <a:avLst/>
          </a:prstGeom>
          <a:noFill/>
        </p:spPr>
        <p:txBody>
          <a:bodyPr wrap="square">
            <a:spAutoFit/>
          </a:bodyPr>
          <a:lstStyle/>
          <a:p>
            <a:pPr marL="285750" indent="-285750" algn="just">
              <a:lnSpc>
                <a:spcPts val="4199"/>
              </a:lnSpc>
              <a:buFont typeface="Arial" panose="020B0604020202020204" pitchFamily="34" charset="0"/>
              <a:buChar char="•"/>
            </a:pPr>
            <a:r>
              <a:rPr lang="en-US" b="0" i="0" dirty="0">
                <a:solidFill>
                  <a:srgbClr val="000000"/>
                </a:solidFill>
                <a:effectLst/>
                <a:latin typeface="Helvetica Neue"/>
              </a:rPr>
              <a:t>Loan amount is not a decider for defaults in both 36 and 60 months. Borrowers have equal distribution is both default and non default for 36 and 60 months tenures.</a:t>
            </a:r>
          </a:p>
          <a:p>
            <a:pPr marL="285750" indent="-285750" algn="just">
              <a:lnSpc>
                <a:spcPts val="4199"/>
              </a:lnSpc>
              <a:buFont typeface="Arial" panose="020B0604020202020204" pitchFamily="34" charset="0"/>
              <a:buChar char="•"/>
            </a:pPr>
            <a:endParaRPr lang="en-US" sz="1800" dirty="0">
              <a:solidFill>
                <a:srgbClr val="000000"/>
              </a:solidFill>
              <a:latin typeface="Helvetica Neue"/>
            </a:endParaRPr>
          </a:p>
          <a:p>
            <a:pPr marL="285750" indent="-285750" algn="just">
              <a:lnSpc>
                <a:spcPts val="4199"/>
              </a:lnSpc>
              <a:buFont typeface="Arial" panose="020B0604020202020204" pitchFamily="34" charset="0"/>
              <a:buChar char="•"/>
            </a:pPr>
            <a:r>
              <a:rPr lang="en-US" b="0" i="0" dirty="0">
                <a:solidFill>
                  <a:srgbClr val="000000"/>
                </a:solidFill>
                <a:effectLst/>
                <a:latin typeface="Helvetica Neue"/>
              </a:rPr>
              <a:t>More proportion of borrowers defaulted loan in 60 months term then 36 months. Also the Fully Paid rate is higher in 36 months tenure.</a:t>
            </a:r>
            <a:endParaRPr lang="en-US" sz="1800" dirty="0">
              <a:solidFill>
                <a:srgbClr val="804F3B"/>
              </a:solidFill>
              <a:latin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9" name="Group 9"/>
          <p:cNvGrpSpPr/>
          <p:nvPr/>
        </p:nvGrpSpPr>
        <p:grpSpPr>
          <a:xfrm>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1026" name="Picture 2">
            <a:extLst>
              <a:ext uri="{FF2B5EF4-FFF2-40B4-BE49-F238E27FC236}">
                <a16:creationId xmlns:a16="http://schemas.microsoft.com/office/drawing/2014/main" id="{4F144344-25AF-4E06-8CE7-F793C5D54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9" name="Group 9"/>
          <p:cNvGrpSpPr/>
          <p:nvPr/>
        </p:nvGrpSpPr>
        <p:grpSpPr>
          <a:xfrm>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5">
            <a:extLst>
              <a:ext uri="{FF2B5EF4-FFF2-40B4-BE49-F238E27FC236}">
                <a16:creationId xmlns:a16="http://schemas.microsoft.com/office/drawing/2014/main" id="{E39A3D9D-E4D7-4D5E-9DC8-66CD470CF1A2}"/>
              </a:ext>
            </a:extLst>
          </p:cNvPr>
          <p:cNvSpPr txBox="1"/>
          <p:nvPr/>
        </p:nvSpPr>
        <p:spPr>
          <a:xfrm>
            <a:off x="990600" y="571500"/>
            <a:ext cx="9144000" cy="830997"/>
          </a:xfrm>
          <a:prstGeom prst="rect">
            <a:avLst/>
          </a:prstGeom>
          <a:noFill/>
        </p:spPr>
        <p:txBody>
          <a:bodyPr wrap="square">
            <a:spAutoFit/>
          </a:bodyPr>
          <a:lstStyle/>
          <a:p>
            <a:r>
              <a:rPr lang="en-US" sz="4800" dirty="0">
                <a:solidFill>
                  <a:srgbClr val="804F3B"/>
                </a:solidFill>
                <a:latin typeface="Radley Bold"/>
              </a:rPr>
              <a:t>Conclusions</a:t>
            </a:r>
            <a:endParaRPr lang="en-IN" sz="4800" dirty="0"/>
          </a:p>
        </p:txBody>
      </p:sp>
      <p:sp>
        <p:nvSpPr>
          <p:cNvPr id="8" name="TextBox 7">
            <a:extLst>
              <a:ext uri="{FF2B5EF4-FFF2-40B4-BE49-F238E27FC236}">
                <a16:creationId xmlns:a16="http://schemas.microsoft.com/office/drawing/2014/main" id="{C630EEF2-C3B9-462F-9F7F-686EAD1D0938}"/>
              </a:ext>
            </a:extLst>
          </p:cNvPr>
          <p:cNvSpPr txBox="1"/>
          <p:nvPr/>
        </p:nvSpPr>
        <p:spPr>
          <a:xfrm>
            <a:off x="990600" y="1866900"/>
            <a:ext cx="13868400" cy="646330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Higher loan amount (above 16K)</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Higher installment amount (above 327)</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Lower annual income (below 37K)</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Higher debt to income ratio (above 15%)</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Applicant’s address state (NV, SD, AK, FL, etc.)</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Loan issue month (Dec, May, Sep)</a:t>
            </a:r>
            <a:br>
              <a:rPr lang="en-US" b="0" i="0" dirty="0">
                <a:solidFill>
                  <a:srgbClr val="151515"/>
                </a:solidFill>
                <a:effectLst/>
                <a:latin typeface="Roboto" panose="02000000000000000000" pitchFamily="2" charset="0"/>
              </a:rPr>
            </a:br>
            <a:endParaRPr lang="en-US" b="0" i="0" dirty="0">
              <a:solidFill>
                <a:srgbClr val="151515"/>
              </a:solidFill>
              <a:effectLst/>
              <a:latin typeface="Roboto" panose="02000000000000000000" pitchFamily="2" charset="0"/>
            </a:endParaRPr>
          </a:p>
          <a:p>
            <a:pPr marL="285750" indent="-285750" algn="l">
              <a:buFont typeface="Arial" panose="020B0604020202020204" pitchFamily="34" charset="0"/>
              <a:buChar char="•"/>
            </a:pPr>
            <a:endParaRPr lang="en-US" b="0" i="0" dirty="0">
              <a:solidFill>
                <a:srgbClr val="151515"/>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Higher interest rate (above 13%)</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Higher revolving line utilization rate (above 58%)</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Repayment term (5 years)</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Loan grade &amp; sub-grade (D to G)</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Missing employment record</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Loan purpose (small business, renewable energy, educational)</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Derogatory public records (1 or 2)</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Public bankruptcy records (1 or 2)</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endParaRPr lang="en-US" dirty="0">
              <a:solidFill>
                <a:srgbClr val="151515"/>
              </a:solidFill>
              <a:latin typeface="Roboto" panose="02000000000000000000" pitchFamily="2" charset="0"/>
            </a:endParaRPr>
          </a:p>
          <a:p>
            <a:pPr algn="l"/>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 loan amount &amp; interest rate for lower income group</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High installment and longer repayment term</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Home ownership (other) and loan purpose (car, moving or small business)</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Residential state and loan purpose</a:t>
            </a:r>
            <a:endParaRPr lang="en-US" dirty="0">
              <a:solidFill>
                <a:srgbClr val="151515"/>
              </a:solidFill>
              <a:latin typeface="Roboto" panose="02000000000000000000" pitchFamily="2" charset="0"/>
            </a:endParaRPr>
          </a:p>
          <a:p>
            <a:pPr marL="285750" indent="-285750" algn="l">
              <a:buFont typeface="Arial" panose="020B0604020202020204" pitchFamily="34" charset="0"/>
              <a:buChar char="•"/>
            </a:pPr>
            <a:r>
              <a:rPr lang="en-US" b="0" i="0" dirty="0">
                <a:solidFill>
                  <a:srgbClr val="151515"/>
                </a:solidFill>
                <a:effectLst/>
                <a:latin typeface="Roboto" panose="02000000000000000000" pitchFamily="2" charset="0"/>
              </a:rPr>
              <a:t>Income group and loan purpose</a:t>
            </a:r>
          </a:p>
        </p:txBody>
      </p:sp>
      <p:sp>
        <p:nvSpPr>
          <p:cNvPr id="11" name="TextBox 10">
            <a:extLst>
              <a:ext uri="{FF2B5EF4-FFF2-40B4-BE49-F238E27FC236}">
                <a16:creationId xmlns:a16="http://schemas.microsoft.com/office/drawing/2014/main" id="{9D396E37-8DCC-4863-BDFE-175BBCD7AF44}"/>
              </a:ext>
            </a:extLst>
          </p:cNvPr>
          <p:cNvSpPr txBox="1"/>
          <p:nvPr/>
        </p:nvSpPr>
        <p:spPr>
          <a:xfrm>
            <a:off x="990600" y="1544758"/>
            <a:ext cx="9144000" cy="369332"/>
          </a:xfrm>
          <a:prstGeom prst="rect">
            <a:avLst/>
          </a:prstGeom>
          <a:noFill/>
        </p:spPr>
        <p:txBody>
          <a:bodyPr wrap="square">
            <a:spAutoFit/>
          </a:bodyPr>
          <a:lstStyle/>
          <a:p>
            <a:r>
              <a:rPr lang="en-US" b="1" i="0" dirty="0">
                <a:solidFill>
                  <a:srgbClr val="151515"/>
                </a:solidFill>
                <a:effectLst/>
                <a:latin typeface="Roboto" panose="02000000000000000000" pitchFamily="2" charset="0"/>
              </a:rPr>
              <a:t>Minor Impact</a:t>
            </a:r>
            <a:endParaRPr lang="en-IN" dirty="0"/>
          </a:p>
        </p:txBody>
      </p:sp>
      <p:sp>
        <p:nvSpPr>
          <p:cNvPr id="12" name="TextBox 11">
            <a:extLst>
              <a:ext uri="{FF2B5EF4-FFF2-40B4-BE49-F238E27FC236}">
                <a16:creationId xmlns:a16="http://schemas.microsoft.com/office/drawing/2014/main" id="{A333B809-1E05-4EA9-BDE9-A9E4D90E704E}"/>
              </a:ext>
            </a:extLst>
          </p:cNvPr>
          <p:cNvSpPr txBox="1"/>
          <p:nvPr/>
        </p:nvSpPr>
        <p:spPr>
          <a:xfrm>
            <a:off x="990600" y="3613314"/>
            <a:ext cx="9144000" cy="369332"/>
          </a:xfrm>
          <a:prstGeom prst="rect">
            <a:avLst/>
          </a:prstGeom>
          <a:noFill/>
        </p:spPr>
        <p:txBody>
          <a:bodyPr wrap="square">
            <a:spAutoFit/>
          </a:bodyPr>
          <a:lstStyle/>
          <a:p>
            <a:r>
              <a:rPr lang="en-US" b="1" i="0" dirty="0">
                <a:solidFill>
                  <a:srgbClr val="151515"/>
                </a:solidFill>
                <a:effectLst/>
                <a:latin typeface="Roboto" panose="02000000000000000000" pitchFamily="2" charset="0"/>
              </a:rPr>
              <a:t>Heavy impact</a:t>
            </a:r>
            <a:endParaRPr lang="en-IN" dirty="0"/>
          </a:p>
        </p:txBody>
      </p:sp>
      <p:sp>
        <p:nvSpPr>
          <p:cNvPr id="14" name="TextBox 13">
            <a:extLst>
              <a:ext uri="{FF2B5EF4-FFF2-40B4-BE49-F238E27FC236}">
                <a16:creationId xmlns:a16="http://schemas.microsoft.com/office/drawing/2014/main" id="{326D4954-B593-4868-BCB5-7FA6085D2D5F}"/>
              </a:ext>
            </a:extLst>
          </p:cNvPr>
          <p:cNvSpPr txBox="1"/>
          <p:nvPr/>
        </p:nvSpPr>
        <p:spPr>
          <a:xfrm>
            <a:off x="1018309" y="6134100"/>
            <a:ext cx="9144000" cy="646331"/>
          </a:xfrm>
          <a:prstGeom prst="rect">
            <a:avLst/>
          </a:prstGeom>
          <a:noFill/>
        </p:spPr>
        <p:txBody>
          <a:bodyPr wrap="square">
            <a:spAutoFit/>
          </a:bodyPr>
          <a:lstStyle/>
          <a:p>
            <a:pPr marL="285750" indent="-285750" algn="l">
              <a:buFont typeface="Arial" panose="020B0604020202020204" pitchFamily="34" charset="0"/>
              <a:buChar char="•"/>
            </a:pPr>
            <a:endParaRPr lang="en-US" b="0" i="0" dirty="0">
              <a:solidFill>
                <a:srgbClr val="151515"/>
              </a:solidFill>
              <a:effectLst/>
              <a:latin typeface="Roboto" panose="02000000000000000000" pitchFamily="2" charset="0"/>
            </a:endParaRPr>
          </a:p>
          <a:p>
            <a:pPr algn="l"/>
            <a:r>
              <a:rPr lang="en-US" b="1" i="0" dirty="0">
                <a:solidFill>
                  <a:srgbClr val="151515"/>
                </a:solidFill>
                <a:effectLst/>
                <a:latin typeface="Roboto" panose="02000000000000000000" pitchFamily="2" charset="0"/>
              </a:rPr>
              <a:t>Combined impact</a:t>
            </a:r>
            <a:endParaRPr lang="en-IN" dirty="0"/>
          </a:p>
        </p:txBody>
      </p:sp>
      <p:sp>
        <p:nvSpPr>
          <p:cNvPr id="16" name="TextBox 15">
            <a:extLst>
              <a:ext uri="{FF2B5EF4-FFF2-40B4-BE49-F238E27FC236}">
                <a16:creationId xmlns:a16="http://schemas.microsoft.com/office/drawing/2014/main" id="{4545C541-253F-485A-861B-590CF5D6A660}"/>
              </a:ext>
            </a:extLst>
          </p:cNvPr>
          <p:cNvSpPr txBox="1"/>
          <p:nvPr/>
        </p:nvSpPr>
        <p:spPr>
          <a:xfrm>
            <a:off x="762000" y="8471445"/>
            <a:ext cx="12496800" cy="646331"/>
          </a:xfrm>
          <a:prstGeom prst="rect">
            <a:avLst/>
          </a:prstGeom>
          <a:noFill/>
        </p:spPr>
        <p:txBody>
          <a:bodyPr wrap="square">
            <a:spAutoFit/>
          </a:bodyPr>
          <a:lstStyle/>
          <a:p>
            <a:pPr marL="285750" indent="-285750" algn="l">
              <a:buFont typeface="Arial" panose="020B0604020202020204" pitchFamily="34" charset="0"/>
              <a:buChar char="•"/>
            </a:pPr>
            <a:endParaRPr lang="en-US" b="0" i="0" dirty="0">
              <a:solidFill>
                <a:srgbClr val="151515"/>
              </a:solidFill>
              <a:effectLst/>
              <a:latin typeface="Roboto" panose="02000000000000000000" pitchFamily="2" charset="0"/>
            </a:endParaRPr>
          </a:p>
          <a:p>
            <a:pPr marL="285750" indent="-285750" algn="l">
              <a:buFont typeface="Arial" panose="020B0604020202020204" pitchFamily="34" charset="0"/>
              <a:buChar char="•"/>
            </a:pPr>
            <a:r>
              <a:rPr lang="en-US" b="1" dirty="0">
                <a:solidFill>
                  <a:srgbClr val="151515"/>
                </a:solidFill>
                <a:latin typeface="Roboto" panose="02000000000000000000" pitchFamily="2" charset="0"/>
              </a:rPr>
              <a:t>Lending Club should reduce high interest loans for 60 months tenure, as they are prone to loan default</a:t>
            </a:r>
            <a:endParaRPr lang="en-IN" dirty="0"/>
          </a:p>
        </p:txBody>
      </p:sp>
    </p:spTree>
    <p:extLst>
      <p:ext uri="{BB962C8B-B14F-4D97-AF65-F5344CB8AC3E}">
        <p14:creationId xmlns:p14="http://schemas.microsoft.com/office/powerpoint/2010/main" val="2127835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4288155"/>
            <a:ext cx="7663287" cy="1600200"/>
          </a:xfrm>
          <a:prstGeom prst="rect">
            <a:avLst/>
          </a:prstGeom>
        </p:spPr>
        <p:txBody>
          <a:bodyPr lIns="0" tIns="0" rIns="0" bIns="0" rtlCol="0" anchor="t">
            <a:spAutoFit/>
          </a:bodyPr>
          <a:lstStyle/>
          <a:p>
            <a:pPr>
              <a:lnSpc>
                <a:spcPts val="12000"/>
              </a:lnSpc>
            </a:pPr>
            <a:r>
              <a:rPr lang="en-US" sz="12000">
                <a:solidFill>
                  <a:srgbClr val="804F3B"/>
                </a:solidFill>
                <a:latin typeface="Radley"/>
              </a:rPr>
              <a:t>Thank you</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599</Words>
  <Application>Microsoft Office PowerPoint</Application>
  <PresentationFormat>Custom</PresentationFormat>
  <Paragraphs>59</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Radley Bold</vt:lpstr>
      <vt:lpstr>Helvetica Neue</vt:lpstr>
      <vt:lpstr>Arimo Bold</vt:lpstr>
      <vt:lpstr>Roboto</vt:lpstr>
      <vt:lpstr>Calibri</vt:lpstr>
      <vt:lpstr>Arimo</vt:lpstr>
      <vt:lpstr>Radley</vt:lpstr>
      <vt:lpstr>Arial</vt:lpstr>
      <vt:lpstr>Raleway</vt:lpstr>
      <vt:lpstr>Raleway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HP</dc:creator>
  <cp:lastModifiedBy>Thomson Blaze</cp:lastModifiedBy>
  <cp:revision>3</cp:revision>
  <dcterms:created xsi:type="dcterms:W3CDTF">2006-08-16T00:00:00Z</dcterms:created>
  <dcterms:modified xsi:type="dcterms:W3CDTF">2022-03-09T18:44:55Z</dcterms:modified>
  <dc:identifier>DAE6fg3AYhY</dc:identifier>
</cp:coreProperties>
</file>