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mo" panose="020B0604020202020204" charset="0"/>
      <p:regular r:id="rId10"/>
    </p:embeddedFont>
    <p:embeddedFont>
      <p:font typeface="Arimo Bold" panose="020B0604020202020204" charset="0"/>
      <p:regular r:id="rId11"/>
    </p:embeddedFont>
    <p:embeddedFont>
      <p:font typeface="Calibri" panose="020F0502020204030204" pitchFamily="34" charset="0"/>
      <p:regular r:id="rId12"/>
      <p:bold r:id="rId13"/>
      <p:italic r:id="rId14"/>
      <p:boldItalic r:id="rId15"/>
    </p:embeddedFont>
    <p:embeddedFont>
      <p:font typeface="Radley" panose="020B0604020202020204" charset="0"/>
      <p:regular r:id="rId16"/>
    </p:embeddedFont>
    <p:embeddedFont>
      <p:font typeface="Raleway" pitchFamily="2" charset="0"/>
      <p:regular r:id="rId17"/>
    </p:embeddedFont>
    <p:embeddedFont>
      <p:font typeface="Raleway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695700"/>
            <a:ext cx="14745813" cy="3124200"/>
          </a:xfrm>
          <a:prstGeom prst="rect">
            <a:avLst/>
          </a:prstGeom>
        </p:spPr>
        <p:txBody>
          <a:bodyPr lIns="0" tIns="0" rIns="0" bIns="0" rtlCol="0" anchor="t">
            <a:spAutoFit/>
          </a:bodyPr>
          <a:lstStyle/>
          <a:p>
            <a:pPr>
              <a:lnSpc>
                <a:spcPts val="12000"/>
              </a:lnSpc>
            </a:pPr>
            <a:r>
              <a:rPr lang="en-US" sz="12000">
                <a:solidFill>
                  <a:srgbClr val="804F3B"/>
                </a:solidFill>
                <a:latin typeface="Radley"/>
              </a:rPr>
              <a:t>LENDING CLUB CASE STUDY</a:t>
            </a:r>
          </a:p>
        </p:txBody>
      </p:sp>
      <p:sp>
        <p:nvSpPr>
          <p:cNvPr id="3" name="TextBox 3"/>
          <p:cNvSpPr txBox="1"/>
          <p:nvPr/>
        </p:nvSpPr>
        <p:spPr>
          <a:xfrm>
            <a:off x="1028700" y="8272145"/>
            <a:ext cx="5913783" cy="986155"/>
          </a:xfrm>
          <a:prstGeom prst="rect">
            <a:avLst/>
          </a:prstGeom>
        </p:spPr>
        <p:txBody>
          <a:bodyPr lIns="0" tIns="0" rIns="0" bIns="0" rtlCol="0" anchor="t">
            <a:spAutoFit/>
          </a:bodyPr>
          <a:lstStyle/>
          <a:p>
            <a:pPr>
              <a:lnSpc>
                <a:spcPts val="3919"/>
              </a:lnSpc>
            </a:pPr>
            <a:r>
              <a:rPr lang="en-US" sz="2799">
                <a:solidFill>
                  <a:srgbClr val="804F3B"/>
                </a:solidFill>
                <a:latin typeface="Raleway"/>
              </a:rPr>
              <a:t>BY </a:t>
            </a:r>
          </a:p>
          <a:p>
            <a:pPr>
              <a:lnSpc>
                <a:spcPts val="3919"/>
              </a:lnSpc>
            </a:pPr>
            <a:r>
              <a:rPr lang="en-US" sz="2799">
                <a:solidFill>
                  <a:srgbClr val="804F3B"/>
                </a:solidFill>
                <a:latin typeface="Raleway Bold"/>
              </a:rPr>
              <a:t>PENUMALA THOMSON</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570894" y="365669"/>
            <a:ext cx="3080540" cy="474312"/>
          </a:xfrm>
          <a:prstGeom prst="rect">
            <a:avLst/>
          </a:prstGeom>
        </p:spPr>
        <p:txBody>
          <a:bodyPr lIns="0" tIns="0" rIns="0" bIns="0" rtlCol="0" anchor="t">
            <a:spAutoFit/>
          </a:bodyPr>
          <a:lstStyle/>
          <a:p>
            <a:pPr>
              <a:lnSpc>
                <a:spcPts val="3824"/>
              </a:lnSpc>
            </a:pPr>
            <a:r>
              <a:rPr lang="en-US" sz="2731">
                <a:solidFill>
                  <a:srgbClr val="804F3B"/>
                </a:solidFill>
                <a:latin typeface="Raleway"/>
              </a:rPr>
              <a:t>IIIT - BANGALORE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427653" y="1603763"/>
            <a:ext cx="6848808" cy="821055"/>
          </a:xfrm>
          <a:prstGeom prst="rect">
            <a:avLst/>
          </a:prstGeom>
        </p:spPr>
        <p:txBody>
          <a:bodyPr lIns="0" tIns="0" rIns="0" bIns="0" rtlCol="0" anchor="t">
            <a:spAutoFit/>
          </a:bodyPr>
          <a:lstStyle/>
          <a:p>
            <a:pPr>
              <a:lnSpc>
                <a:spcPts val="6719"/>
              </a:lnSpc>
            </a:pPr>
            <a:r>
              <a:rPr lang="en-US" sz="4800">
                <a:solidFill>
                  <a:srgbClr val="804F3B"/>
                </a:solidFill>
                <a:latin typeface="Radley Bold"/>
              </a:rPr>
              <a:t>ABSTRACT</a:t>
            </a:r>
          </a:p>
        </p:txBody>
      </p:sp>
      <p:sp>
        <p:nvSpPr>
          <p:cNvPr id="3" name="TextBox 3"/>
          <p:cNvSpPr txBox="1"/>
          <p:nvPr/>
        </p:nvSpPr>
        <p:spPr>
          <a:xfrm>
            <a:off x="1028700" y="2708910"/>
            <a:ext cx="14064646" cy="4773930"/>
          </a:xfrm>
          <a:prstGeom prst="rect">
            <a:avLst/>
          </a:prstGeom>
        </p:spPr>
        <p:txBody>
          <a:bodyPr lIns="0" tIns="0" rIns="0" bIns="0" rtlCol="0" anchor="t">
            <a:spAutoFit/>
          </a:bodyPr>
          <a:lstStyle/>
          <a:p>
            <a:pPr marL="690877" lvl="1" indent="-345439" algn="just">
              <a:lnSpc>
                <a:spcPts val="4799"/>
              </a:lnSpc>
              <a:buFont typeface="Arial"/>
              <a:buChar char="•"/>
            </a:pPr>
            <a:r>
              <a:rPr lang="en-US" sz="3199">
                <a:solidFill>
                  <a:srgbClr val="804F3B"/>
                </a:solidFill>
                <a:latin typeface="Raleway Bold"/>
              </a:rPr>
              <a:t>Lending Club</a:t>
            </a:r>
            <a:r>
              <a:rPr lang="en-US" sz="3199">
                <a:solidFill>
                  <a:srgbClr val="804F3B"/>
                </a:solidFill>
                <a:latin typeface="Arimo"/>
              </a:rPr>
              <a:t> is a lending platform that lends </a:t>
            </a:r>
            <a:r>
              <a:rPr lang="en-US" sz="3199">
                <a:solidFill>
                  <a:srgbClr val="804F3B"/>
                </a:solidFill>
                <a:latin typeface="Arimo Bold"/>
              </a:rPr>
              <a:t>money </a:t>
            </a:r>
            <a:r>
              <a:rPr lang="en-US" sz="3199">
                <a:solidFill>
                  <a:srgbClr val="804F3B"/>
                </a:solidFill>
                <a:latin typeface="Arimo"/>
              </a:rPr>
              <a:t>to people in need at an interest rate based on their credit history and other factors.</a:t>
            </a:r>
          </a:p>
          <a:p>
            <a:pPr marL="690877" lvl="1" indent="-345439" algn="just">
              <a:lnSpc>
                <a:spcPts val="4799"/>
              </a:lnSpc>
              <a:buFont typeface="Arial"/>
              <a:buChar char="•"/>
            </a:pPr>
            <a:r>
              <a:rPr lang="en-US" sz="3199">
                <a:solidFill>
                  <a:srgbClr val="804F3B"/>
                </a:solidFill>
                <a:latin typeface="Raleway"/>
              </a:rPr>
              <a:t>Borrowers can easily access lower interest rate loans through a faster online interface.</a:t>
            </a:r>
          </a:p>
          <a:p>
            <a:pPr marL="690877" lvl="1" indent="-345439" algn="just">
              <a:lnSpc>
                <a:spcPts val="4799"/>
              </a:lnSpc>
              <a:buFont typeface="Arial"/>
              <a:buChar char="•"/>
            </a:pPr>
            <a:r>
              <a:rPr lang="en-US" sz="3199">
                <a:solidFill>
                  <a:srgbClr val="804F3B"/>
                </a:solidFill>
                <a:latin typeface="Raleway"/>
              </a:rPr>
              <a:t>Online lending services continue to grow and develop, investors behave like, and transform into, bank-like entities themselves.</a:t>
            </a:r>
          </a:p>
          <a:p>
            <a:pPr marL="690877" lvl="1" indent="-345439" algn="just">
              <a:lnSpc>
                <a:spcPts val="4799"/>
              </a:lnSpc>
              <a:buFont typeface="Arial"/>
              <a:buChar char="•"/>
            </a:pPr>
            <a:r>
              <a:rPr lang="en-US" sz="3199">
                <a:solidFill>
                  <a:srgbClr val="804F3B"/>
                </a:solidFill>
                <a:latin typeface="Raleway"/>
              </a:rPr>
              <a:t>Understanding the driving factors (or driver variables) behind the loan defaulters.</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1391256"/>
            <a:ext cx="9696120" cy="821055"/>
          </a:xfrm>
          <a:prstGeom prst="rect">
            <a:avLst/>
          </a:prstGeom>
        </p:spPr>
        <p:txBody>
          <a:bodyPr lIns="0" tIns="0" rIns="0" bIns="0" rtlCol="0" anchor="t">
            <a:spAutoFit/>
          </a:bodyPr>
          <a:lstStyle/>
          <a:p>
            <a:pPr>
              <a:lnSpc>
                <a:spcPts val="6719"/>
              </a:lnSpc>
            </a:pPr>
            <a:r>
              <a:rPr lang="en-US" sz="4800">
                <a:solidFill>
                  <a:srgbClr val="804F3B"/>
                </a:solidFill>
                <a:latin typeface="Radley Bold"/>
              </a:rPr>
              <a:t>BUSINESS UNDERSTANDING</a:t>
            </a:r>
          </a:p>
        </p:txBody>
      </p:sp>
      <p:sp>
        <p:nvSpPr>
          <p:cNvPr id="5" name="TextBox 5"/>
          <p:cNvSpPr txBox="1"/>
          <p:nvPr/>
        </p:nvSpPr>
        <p:spPr>
          <a:xfrm>
            <a:off x="1028700" y="2440241"/>
            <a:ext cx="15001283" cy="5311267"/>
          </a:xfrm>
          <a:prstGeom prst="rect">
            <a:avLst/>
          </a:prstGeom>
        </p:spPr>
        <p:txBody>
          <a:bodyPr lIns="0" tIns="0" rIns="0" bIns="0" rtlCol="0" anchor="t">
            <a:spAutoFit/>
          </a:bodyPr>
          <a:lstStyle/>
          <a:p>
            <a:pPr algn="just">
              <a:lnSpc>
                <a:spcPts val="4227"/>
              </a:lnSpc>
            </a:pPr>
            <a:r>
              <a:rPr lang="en-US" sz="2799">
                <a:solidFill>
                  <a:srgbClr val="804F3B"/>
                </a:solidFill>
                <a:latin typeface="Raleway"/>
              </a:rPr>
              <a:t>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p>
          <a:p>
            <a:pPr algn="just">
              <a:lnSpc>
                <a:spcPts val="4227"/>
              </a:lnSpc>
            </a:pPr>
            <a:endParaRPr lang="en-US" sz="2799">
              <a:solidFill>
                <a:srgbClr val="804F3B"/>
              </a:solidFill>
              <a:latin typeface="Raleway"/>
            </a:endParaRPr>
          </a:p>
          <a:p>
            <a:pPr marL="604519" lvl="1" indent="-302260" algn="just">
              <a:lnSpc>
                <a:spcPts val="4227"/>
              </a:lnSpc>
              <a:buFont typeface="Arial"/>
              <a:buChar char="•"/>
            </a:pPr>
            <a:r>
              <a:rPr lang="en-US" sz="2799">
                <a:solidFill>
                  <a:srgbClr val="804F3B"/>
                </a:solidFill>
                <a:latin typeface="Arimo"/>
              </a:rPr>
              <a:t>If the applicant is likely to repay the loan, then not approving the loan results in a loss of business to the company</a:t>
            </a:r>
          </a:p>
          <a:p>
            <a:pPr marL="604519" lvl="1" indent="-302260" algn="just">
              <a:lnSpc>
                <a:spcPts val="4227"/>
              </a:lnSpc>
              <a:buFont typeface="Arial"/>
              <a:buChar char="•"/>
            </a:pPr>
            <a:r>
              <a:rPr lang="en-US" sz="2799">
                <a:solidFill>
                  <a:srgbClr val="804F3B"/>
                </a:solidFill>
                <a:latin typeface="Arimo"/>
              </a:rPr>
              <a:t>If the applicant is not likely to repay the loan, i.e. he/she is likely to default, then approving the loan may lead to a financial loss for the company.</a:t>
            </a:r>
          </a:p>
          <a:p>
            <a:pPr algn="just">
              <a:lnSpc>
                <a:spcPts val="4199"/>
              </a:lnSpc>
            </a:pPr>
            <a:endParaRPr lang="en-US" sz="2799">
              <a:solidFill>
                <a:srgbClr val="804F3B"/>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2253008"/>
            <a:ext cx="9696120" cy="821055"/>
          </a:xfrm>
          <a:prstGeom prst="rect">
            <a:avLst/>
          </a:prstGeom>
        </p:spPr>
        <p:txBody>
          <a:bodyPr lIns="0" tIns="0" rIns="0" bIns="0" rtlCol="0" anchor="t">
            <a:spAutoFit/>
          </a:bodyPr>
          <a:lstStyle/>
          <a:p>
            <a:pPr>
              <a:lnSpc>
                <a:spcPts val="6719"/>
              </a:lnSpc>
            </a:pPr>
            <a:r>
              <a:rPr lang="en-US" sz="4800">
                <a:solidFill>
                  <a:srgbClr val="804F3B"/>
                </a:solidFill>
                <a:latin typeface="Radley Bold"/>
              </a:rPr>
              <a:t>BUSINESS OBJECTIVE</a:t>
            </a:r>
          </a:p>
        </p:txBody>
      </p:sp>
      <p:sp>
        <p:nvSpPr>
          <p:cNvPr id="5" name="TextBox 5"/>
          <p:cNvSpPr txBox="1"/>
          <p:nvPr/>
        </p:nvSpPr>
        <p:spPr>
          <a:xfrm>
            <a:off x="1028700" y="3379851"/>
            <a:ext cx="14785845" cy="3403473"/>
          </a:xfrm>
          <a:prstGeom prst="rect">
            <a:avLst/>
          </a:prstGeom>
        </p:spPr>
        <p:txBody>
          <a:bodyPr lIns="0" tIns="0" rIns="0" bIns="0" rtlCol="0" anchor="t">
            <a:spAutoFit/>
          </a:bodyPr>
          <a:lstStyle/>
          <a:p>
            <a:pPr algn="just">
              <a:lnSpc>
                <a:spcPts val="4535"/>
              </a:lnSpc>
            </a:pPr>
            <a:r>
              <a:rPr lang="en-US" sz="2799">
                <a:solidFill>
                  <a:srgbClr val="804F3B"/>
                </a:solidFill>
                <a:latin typeface="Raleway"/>
              </a:rPr>
              <a:t>The company wants to understand the driving factors (or driver variables) behind loan default, i.e. the variables which are strong indicators of default. The company can utilize this knowledge for its portfolio and risk assessment.</a:t>
            </a:r>
          </a:p>
          <a:p>
            <a:pPr algn="just">
              <a:lnSpc>
                <a:spcPts val="4535"/>
              </a:lnSpc>
            </a:pPr>
            <a:r>
              <a:rPr lang="en-US" sz="2799">
                <a:solidFill>
                  <a:srgbClr val="804F3B"/>
                </a:solidFill>
                <a:latin typeface="Raleway"/>
              </a:rPr>
              <a:t>The case study focuses on EDA mainly, to understand which parameters are major to detect whether a customer will default loan or not. </a:t>
            </a:r>
          </a:p>
          <a:p>
            <a:pPr algn="just">
              <a:lnSpc>
                <a:spcPts val="4535"/>
              </a:lnSpc>
            </a:pPr>
            <a:endParaRPr lang="en-US" sz="2799">
              <a:solidFill>
                <a:srgbClr val="804F3B"/>
              </a:solidFill>
              <a:latin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11480727" cy="821055"/>
          </a:xfrm>
          <a:prstGeom prst="rect">
            <a:avLst/>
          </a:prstGeom>
        </p:spPr>
        <p:txBody>
          <a:bodyPr lIns="0" tIns="0" rIns="0" bIns="0" rtlCol="0" anchor="t">
            <a:spAutoFit/>
          </a:bodyPr>
          <a:lstStyle/>
          <a:p>
            <a:pPr>
              <a:lnSpc>
                <a:spcPts val="6719"/>
              </a:lnSpc>
            </a:pPr>
            <a:r>
              <a:rPr lang="en-US" sz="4800">
                <a:solidFill>
                  <a:srgbClr val="804F3B"/>
                </a:solidFill>
                <a:latin typeface="Radley Bold"/>
              </a:rPr>
              <a:t>PROBLEM SOLVING METHODOLOGY</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028700" y="2258541"/>
            <a:ext cx="6326776" cy="632460"/>
          </a:xfrm>
          <a:prstGeom prst="rect">
            <a:avLst/>
          </a:prstGeom>
        </p:spPr>
        <p:txBody>
          <a:bodyPr lIns="0" tIns="0" rIns="0" bIns="0" rtlCol="0" anchor="t">
            <a:spAutoFit/>
          </a:bodyPr>
          <a:lstStyle/>
          <a:p>
            <a:pPr>
              <a:lnSpc>
                <a:spcPts val="5040"/>
              </a:lnSpc>
            </a:pPr>
            <a:r>
              <a:rPr lang="en-US" sz="3600">
                <a:solidFill>
                  <a:srgbClr val="804F3B"/>
                </a:solidFill>
                <a:latin typeface="Raleway Bold"/>
              </a:rPr>
              <a:t>DATA CLEANING</a:t>
            </a:r>
          </a:p>
        </p:txBody>
      </p:sp>
      <p:sp>
        <p:nvSpPr>
          <p:cNvPr id="6" name="TextBox 6"/>
          <p:cNvSpPr txBox="1"/>
          <p:nvPr/>
        </p:nvSpPr>
        <p:spPr>
          <a:xfrm>
            <a:off x="1028700" y="2955856"/>
            <a:ext cx="6326776" cy="207454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Removing the null valued columns, unnecessary variables and checking the null value percentage. And dropping all the respective columns. </a:t>
            </a:r>
          </a:p>
        </p:txBody>
      </p:sp>
      <p:sp>
        <p:nvSpPr>
          <p:cNvPr id="7" name="TextBox 7"/>
          <p:cNvSpPr txBox="1"/>
          <p:nvPr/>
        </p:nvSpPr>
        <p:spPr>
          <a:xfrm>
            <a:off x="9144000" y="2258541"/>
            <a:ext cx="6326776" cy="632460"/>
          </a:xfrm>
          <a:prstGeom prst="rect">
            <a:avLst/>
          </a:prstGeom>
        </p:spPr>
        <p:txBody>
          <a:bodyPr lIns="0" tIns="0" rIns="0" bIns="0" rtlCol="0" anchor="t">
            <a:spAutoFit/>
          </a:bodyPr>
          <a:lstStyle/>
          <a:p>
            <a:pPr>
              <a:lnSpc>
                <a:spcPts val="5040"/>
              </a:lnSpc>
            </a:pPr>
            <a:r>
              <a:rPr lang="en-US" sz="3600">
                <a:solidFill>
                  <a:srgbClr val="804F3B"/>
                </a:solidFill>
                <a:latin typeface="Raleway Bold"/>
              </a:rPr>
              <a:t>DATA ACKNOWLEDGEMENT</a:t>
            </a:r>
          </a:p>
        </p:txBody>
      </p:sp>
      <p:sp>
        <p:nvSpPr>
          <p:cNvPr id="8" name="TextBox 8"/>
          <p:cNvSpPr txBox="1"/>
          <p:nvPr/>
        </p:nvSpPr>
        <p:spPr>
          <a:xfrm>
            <a:off x="9144000" y="2955856"/>
            <a:ext cx="7080809" cy="207454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Understanding and working with the data dictionary, gaining the knowledge of all the columns . And understanding the uses of specific domain.</a:t>
            </a:r>
          </a:p>
        </p:txBody>
      </p:sp>
      <p:sp>
        <p:nvSpPr>
          <p:cNvPr id="9" name="TextBox 9"/>
          <p:cNvSpPr txBox="1"/>
          <p:nvPr/>
        </p:nvSpPr>
        <p:spPr>
          <a:xfrm>
            <a:off x="6532738" y="5488651"/>
            <a:ext cx="3633800" cy="632460"/>
          </a:xfrm>
          <a:prstGeom prst="rect">
            <a:avLst/>
          </a:prstGeom>
        </p:spPr>
        <p:txBody>
          <a:bodyPr lIns="0" tIns="0" rIns="0" bIns="0" rtlCol="0" anchor="t">
            <a:spAutoFit/>
          </a:bodyPr>
          <a:lstStyle/>
          <a:p>
            <a:pPr>
              <a:lnSpc>
                <a:spcPts val="5040"/>
              </a:lnSpc>
            </a:pPr>
            <a:r>
              <a:rPr lang="en-US" sz="3600">
                <a:solidFill>
                  <a:srgbClr val="804F3B"/>
                </a:solidFill>
                <a:latin typeface="Raleway Bold"/>
              </a:rPr>
              <a:t>DATA ANALYSIS</a:t>
            </a:r>
          </a:p>
        </p:txBody>
      </p:sp>
      <p:sp>
        <p:nvSpPr>
          <p:cNvPr id="10" name="TextBox 10"/>
          <p:cNvSpPr txBox="1"/>
          <p:nvPr/>
        </p:nvSpPr>
        <p:spPr>
          <a:xfrm>
            <a:off x="5499040" y="6324513"/>
            <a:ext cx="6326776" cy="312229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Analyzing each column, plotting the distributions of column while performing Univariate analysis.</a:t>
            </a:r>
          </a:p>
          <a:p>
            <a:pPr algn="just">
              <a:lnSpc>
                <a:spcPts val="4199"/>
              </a:lnSpc>
            </a:pPr>
            <a:r>
              <a:rPr lang="en-US" sz="2799">
                <a:solidFill>
                  <a:srgbClr val="804F3B"/>
                </a:solidFill>
                <a:latin typeface="Raleway"/>
              </a:rPr>
              <a:t>Analyzing two variable behaviour with respect to the loan amount while  performing Bivariate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9" name="Group 9"/>
          <p:cNvGrpSpPr/>
          <p:nvPr/>
        </p:nvGrpSpPr>
        <p:grpSpPr>
          <a:xfrm>
            <a:off x="16740784" y="0"/>
            <a:ext cx="1547216" cy="10287000"/>
            <a:chOff x="0" y="0"/>
            <a:chExt cx="523379" cy="3479800"/>
          </a:xfrm>
        </p:grpSpPr>
        <p:sp>
          <p:nvSpPr>
            <p:cNvPr id="10"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4288155"/>
            <a:ext cx="7663287" cy="1600200"/>
          </a:xfrm>
          <a:prstGeom prst="rect">
            <a:avLst/>
          </a:prstGeom>
        </p:spPr>
        <p:txBody>
          <a:bodyPr lIns="0" tIns="0" rIns="0" bIns="0" rtlCol="0" anchor="t">
            <a:spAutoFit/>
          </a:bodyPr>
          <a:lstStyle/>
          <a:p>
            <a:pPr>
              <a:lnSpc>
                <a:spcPts val="12000"/>
              </a:lnSpc>
            </a:pPr>
            <a:r>
              <a:rPr lang="en-US" sz="12000">
                <a:solidFill>
                  <a:srgbClr val="804F3B"/>
                </a:solidFill>
                <a:latin typeface="Radley"/>
              </a:rPr>
              <a:t>Thank you</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Custom</PresentationFormat>
  <Paragraphs>26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Radley Bold</vt:lpstr>
      <vt:lpstr>Arimo Bold</vt:lpstr>
      <vt:lpstr>Calibri</vt:lpstr>
      <vt:lpstr>Arimo</vt:lpstr>
      <vt:lpstr>Radley</vt:lpstr>
      <vt:lpstr>Arial</vt:lpstr>
      <vt:lpstr>Raleway</vt:lpstr>
      <vt:lpstr>Raleway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cp:lastModifiedBy>Thomson Blaze</cp:lastModifiedBy>
  <cp:revision>2</cp:revision>
  <dcterms:created xsi:type="dcterms:W3CDTF">2006-08-16T00:00:00Z</dcterms:created>
  <dcterms:modified xsi:type="dcterms:W3CDTF">2022-03-09T18:18:04Z</dcterms:modified>
  <dc:identifier>DAE6fg3AYhY</dc:identifier>
</cp:coreProperties>
</file>