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Lst>
  <p:sldSz cx="18288000" cy="10287000"/>
  <p:notesSz cx="6858000" cy="9144000"/>
  <p:embeddedFontLst>
    <p:embeddedFont>
      <p:font typeface="Prata" charset="1" panose="00000500000000000000"/>
      <p:regular r:id="rId6"/>
    </p:embeddedFont>
    <p:embeddedFont>
      <p:font typeface="Raleway" charset="1" panose="020B0503030101060003"/>
      <p:regular r:id="rId7"/>
    </p:embeddedFont>
    <p:embeddedFont>
      <p:font typeface="Raleway Bold" charset="1" panose="020B0803030101060003"/>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Radley" charset="1" panose="00000500000000000000"/>
      <p:regular r:id="rId13"/>
    </p:embeddedFont>
    <p:embeddedFont>
      <p:font typeface="Radley Italics"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695700"/>
            <a:ext cx="14745813" cy="3124200"/>
          </a:xfrm>
          <a:prstGeom prst="rect">
            <a:avLst/>
          </a:prstGeom>
        </p:spPr>
        <p:txBody>
          <a:bodyPr anchor="t" rtlCol="false" tIns="0" lIns="0" bIns="0" rIns="0">
            <a:spAutoFit/>
          </a:bodyPr>
          <a:lstStyle/>
          <a:p>
            <a:pPr>
              <a:lnSpc>
                <a:spcPts val="12000"/>
              </a:lnSpc>
            </a:pPr>
            <a:r>
              <a:rPr lang="en-US" sz="12000">
                <a:solidFill>
                  <a:srgbClr val="804F3B"/>
                </a:solidFill>
                <a:latin typeface="Radley"/>
              </a:rPr>
              <a:t>LENDING CLUB CASE STUDY</a:t>
            </a:r>
          </a:p>
        </p:txBody>
      </p:sp>
      <p:sp>
        <p:nvSpPr>
          <p:cNvPr name="TextBox 3" id="3"/>
          <p:cNvSpPr txBox="true"/>
          <p:nvPr/>
        </p:nvSpPr>
        <p:spPr>
          <a:xfrm rot="0">
            <a:off x="1028700" y="8272145"/>
            <a:ext cx="5913783" cy="986155"/>
          </a:xfrm>
          <a:prstGeom prst="rect">
            <a:avLst/>
          </a:prstGeom>
        </p:spPr>
        <p:txBody>
          <a:bodyPr anchor="t" rtlCol="false" tIns="0" lIns="0" bIns="0" rIns="0">
            <a:spAutoFit/>
          </a:bodyPr>
          <a:lstStyle/>
          <a:p>
            <a:pPr>
              <a:lnSpc>
                <a:spcPts val="3919"/>
              </a:lnSpc>
            </a:pPr>
            <a:r>
              <a:rPr lang="en-US" sz="2799">
                <a:solidFill>
                  <a:srgbClr val="804F3B"/>
                </a:solidFill>
                <a:latin typeface="Raleway"/>
              </a:rPr>
              <a:t>BY </a:t>
            </a:r>
          </a:p>
          <a:p>
            <a:pPr>
              <a:lnSpc>
                <a:spcPts val="3919"/>
              </a:lnSpc>
            </a:pPr>
            <a:r>
              <a:rPr lang="en-US" sz="2799">
                <a:solidFill>
                  <a:srgbClr val="804F3B"/>
                </a:solidFill>
                <a:latin typeface="Raleway Bold"/>
              </a:rPr>
              <a:t>PENUMALA THOMSON</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570894" y="365669"/>
            <a:ext cx="3080540" cy="474312"/>
          </a:xfrm>
          <a:prstGeom prst="rect">
            <a:avLst/>
          </a:prstGeom>
        </p:spPr>
        <p:txBody>
          <a:bodyPr anchor="t" rtlCol="false" tIns="0" lIns="0" bIns="0" rIns="0">
            <a:spAutoFit/>
          </a:bodyPr>
          <a:lstStyle/>
          <a:p>
            <a:pPr>
              <a:lnSpc>
                <a:spcPts val="3824"/>
              </a:lnSpc>
            </a:pPr>
            <a:r>
              <a:rPr lang="en-US" sz="2731">
                <a:solidFill>
                  <a:srgbClr val="804F3B"/>
                </a:solidFill>
                <a:latin typeface="Raleway"/>
              </a:rPr>
              <a:t>IIIT - BANGALORE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427653" y="1603763"/>
            <a:ext cx="6848808" cy="821055"/>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ABSTRACT</a:t>
            </a:r>
          </a:p>
        </p:txBody>
      </p:sp>
      <p:sp>
        <p:nvSpPr>
          <p:cNvPr name="TextBox 3" id="3"/>
          <p:cNvSpPr txBox="true"/>
          <p:nvPr/>
        </p:nvSpPr>
        <p:spPr>
          <a:xfrm rot="0">
            <a:off x="1028700" y="2708910"/>
            <a:ext cx="14064646" cy="4773930"/>
          </a:xfrm>
          <a:prstGeom prst="rect">
            <a:avLst/>
          </a:prstGeom>
        </p:spPr>
        <p:txBody>
          <a:bodyPr anchor="t" rtlCol="false" tIns="0" lIns="0" bIns="0" rIns="0">
            <a:spAutoFit/>
          </a:bodyPr>
          <a:lstStyle/>
          <a:p>
            <a:pPr algn="just" marL="690877" indent="-345439" lvl="1">
              <a:lnSpc>
                <a:spcPts val="4799"/>
              </a:lnSpc>
              <a:buFont typeface="Arial"/>
              <a:buChar char="•"/>
            </a:pPr>
            <a:r>
              <a:rPr lang="en-US" sz="3199">
                <a:solidFill>
                  <a:srgbClr val="804F3B"/>
                </a:solidFill>
                <a:latin typeface="Raleway Bold"/>
              </a:rPr>
              <a:t>Lending Club</a:t>
            </a:r>
            <a:r>
              <a:rPr lang="en-US" sz="3199">
                <a:solidFill>
                  <a:srgbClr val="804F3B"/>
                </a:solidFill>
                <a:latin typeface="Arimo"/>
              </a:rPr>
              <a:t> is a lending platform that lends </a:t>
            </a:r>
            <a:r>
              <a:rPr lang="en-US" sz="3199">
                <a:solidFill>
                  <a:srgbClr val="804F3B"/>
                </a:solidFill>
                <a:latin typeface="Arimo Bold"/>
              </a:rPr>
              <a:t>money </a:t>
            </a:r>
            <a:r>
              <a:rPr lang="en-US" sz="3199">
                <a:solidFill>
                  <a:srgbClr val="804F3B"/>
                </a:solidFill>
                <a:latin typeface="Arimo"/>
              </a:rPr>
              <a:t>to people in need at an interest rate based on their credit history and other factors.</a:t>
            </a:r>
          </a:p>
          <a:p>
            <a:pPr algn="just" marL="690877" indent="-345439" lvl="1">
              <a:lnSpc>
                <a:spcPts val="4799"/>
              </a:lnSpc>
              <a:buFont typeface="Arial"/>
              <a:buChar char="•"/>
            </a:pPr>
            <a:r>
              <a:rPr lang="en-US" sz="3199">
                <a:solidFill>
                  <a:srgbClr val="804F3B"/>
                </a:solidFill>
                <a:latin typeface="Raleway"/>
              </a:rPr>
              <a:t>Borrowers can easily access lower interest rate loans through a faster online interface.</a:t>
            </a:r>
          </a:p>
          <a:p>
            <a:pPr algn="just" marL="690877" indent="-345439" lvl="1">
              <a:lnSpc>
                <a:spcPts val="4799"/>
              </a:lnSpc>
              <a:buFont typeface="Arial"/>
              <a:buChar char="•"/>
            </a:pPr>
            <a:r>
              <a:rPr lang="en-US" sz="3199">
                <a:solidFill>
                  <a:srgbClr val="804F3B"/>
                </a:solidFill>
                <a:latin typeface="Raleway"/>
              </a:rPr>
              <a:t>Online lending services continue to grow and develop, investors behave like, and transform into, bank-like entities themselves.</a:t>
            </a:r>
          </a:p>
          <a:p>
            <a:pPr algn="just" marL="690877" indent="-345439" lvl="1">
              <a:lnSpc>
                <a:spcPts val="4799"/>
              </a:lnSpc>
              <a:buFont typeface="Arial"/>
              <a:buChar char="•"/>
            </a:pPr>
            <a:r>
              <a:rPr lang="en-US" sz="3199">
                <a:solidFill>
                  <a:srgbClr val="804F3B"/>
                </a:solidFill>
                <a:latin typeface="Raleway"/>
              </a:rPr>
              <a:t>Understanding the driving factors (or driver variables) behind the loan defaulters.</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4" id="4"/>
          <p:cNvSpPr txBox="true"/>
          <p:nvPr/>
        </p:nvSpPr>
        <p:spPr>
          <a:xfrm rot="0">
            <a:off x="1028700" y="1391256"/>
            <a:ext cx="9696120" cy="821055"/>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BUSINESS UNDERSTANDING</a:t>
            </a:r>
          </a:p>
        </p:txBody>
      </p:sp>
      <p:sp>
        <p:nvSpPr>
          <p:cNvPr name="TextBox 5" id="5"/>
          <p:cNvSpPr txBox="true"/>
          <p:nvPr/>
        </p:nvSpPr>
        <p:spPr>
          <a:xfrm rot="0">
            <a:off x="1028700" y="2440241"/>
            <a:ext cx="15001283" cy="5311267"/>
          </a:xfrm>
          <a:prstGeom prst="rect">
            <a:avLst/>
          </a:prstGeom>
        </p:spPr>
        <p:txBody>
          <a:bodyPr anchor="t" rtlCol="false" tIns="0" lIns="0" bIns="0" rIns="0">
            <a:spAutoFit/>
          </a:bodyPr>
          <a:lstStyle/>
          <a:p>
            <a:pPr algn="just">
              <a:lnSpc>
                <a:spcPts val="4227"/>
              </a:lnSpc>
            </a:pPr>
            <a:r>
              <a:rPr lang="en-US" sz="2799">
                <a:solidFill>
                  <a:srgbClr val="804F3B"/>
                </a:solidFill>
                <a:latin typeface="Raleway"/>
              </a:rPr>
              <a:t>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p>
          <a:p>
            <a:pPr algn="just">
              <a:lnSpc>
                <a:spcPts val="4227"/>
              </a:lnSpc>
            </a:pPr>
          </a:p>
          <a:p>
            <a:pPr algn="just" marL="604519" indent="-302260" lvl="1">
              <a:lnSpc>
                <a:spcPts val="4227"/>
              </a:lnSpc>
              <a:buFont typeface="Arial"/>
              <a:buChar char="•"/>
            </a:pPr>
            <a:r>
              <a:rPr lang="en-US" sz="2799">
                <a:solidFill>
                  <a:srgbClr val="804F3B"/>
                </a:solidFill>
                <a:latin typeface="Arimo"/>
              </a:rPr>
              <a:t>If the applicant is likely to repay the loan, then not approving the loan results in a loss of business to the company</a:t>
            </a:r>
          </a:p>
          <a:p>
            <a:pPr algn="just" marL="604519" indent="-302260" lvl="1">
              <a:lnSpc>
                <a:spcPts val="4227"/>
              </a:lnSpc>
              <a:buFont typeface="Arial"/>
              <a:buChar char="•"/>
            </a:pPr>
            <a:r>
              <a:rPr lang="en-US" sz="2799">
                <a:solidFill>
                  <a:srgbClr val="804F3B"/>
                </a:solidFill>
                <a:latin typeface="Arimo"/>
              </a:rPr>
              <a:t>If the applicant is not likely to repay the loan, i.e. he/she is likely to default, then approving the loan may lead to a financial loss for the company.</a:t>
            </a:r>
          </a:p>
          <a:p>
            <a:pPr algn="just">
              <a:lnSpc>
                <a:spcPts val="419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4" id="4"/>
          <p:cNvSpPr txBox="true"/>
          <p:nvPr/>
        </p:nvSpPr>
        <p:spPr>
          <a:xfrm rot="0">
            <a:off x="1028700" y="2253008"/>
            <a:ext cx="9696120" cy="821055"/>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BUSINESS OBJECTIVE</a:t>
            </a:r>
          </a:p>
        </p:txBody>
      </p:sp>
      <p:sp>
        <p:nvSpPr>
          <p:cNvPr name="TextBox 5" id="5"/>
          <p:cNvSpPr txBox="true"/>
          <p:nvPr/>
        </p:nvSpPr>
        <p:spPr>
          <a:xfrm rot="0">
            <a:off x="1028700" y="3379851"/>
            <a:ext cx="14785845" cy="3403473"/>
          </a:xfrm>
          <a:prstGeom prst="rect">
            <a:avLst/>
          </a:prstGeom>
        </p:spPr>
        <p:txBody>
          <a:bodyPr anchor="t" rtlCol="false" tIns="0" lIns="0" bIns="0" rIns="0">
            <a:spAutoFit/>
          </a:bodyPr>
          <a:lstStyle/>
          <a:p>
            <a:pPr algn="just">
              <a:lnSpc>
                <a:spcPts val="4535"/>
              </a:lnSpc>
            </a:pPr>
            <a:r>
              <a:rPr lang="en-US" sz="2799">
                <a:solidFill>
                  <a:srgbClr val="804F3B"/>
                </a:solidFill>
                <a:latin typeface="Raleway"/>
              </a:rPr>
              <a:t>The company wants to understand the driving factors (or driver variables) behind loan default, i.e. the variables which are strong indicators of default. The company can utilize this knowledge for its portfolio and risk assessment.</a:t>
            </a:r>
          </a:p>
          <a:p>
            <a:pPr algn="just">
              <a:lnSpc>
                <a:spcPts val="4535"/>
              </a:lnSpc>
            </a:pPr>
            <a:r>
              <a:rPr lang="en-US" sz="2799">
                <a:solidFill>
                  <a:srgbClr val="804F3B"/>
                </a:solidFill>
                <a:latin typeface="Raleway"/>
              </a:rPr>
              <a:t>The case study focuses on EDA mainly, to understand which parameters are major to detect whether a customer will default loan or not. </a:t>
            </a:r>
          </a:p>
          <a:p>
            <a:pPr algn="just">
              <a:lnSpc>
                <a:spcPts val="4535"/>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11480727" cy="821055"/>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PROBLEM SOLVING METHODOLOGY</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028700" y="2258541"/>
            <a:ext cx="6326776" cy="632460"/>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DATA CLEANING</a:t>
            </a:r>
          </a:p>
        </p:txBody>
      </p:sp>
      <p:sp>
        <p:nvSpPr>
          <p:cNvPr name="TextBox 6" id="6"/>
          <p:cNvSpPr txBox="true"/>
          <p:nvPr/>
        </p:nvSpPr>
        <p:spPr>
          <a:xfrm rot="0">
            <a:off x="1028700" y="2955856"/>
            <a:ext cx="6326776" cy="207454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Removing the null valued columns, unnecessary variables and checking the null value percentage. And dropping all the respective columns. </a:t>
            </a:r>
          </a:p>
        </p:txBody>
      </p:sp>
      <p:sp>
        <p:nvSpPr>
          <p:cNvPr name="TextBox 7" id="7"/>
          <p:cNvSpPr txBox="true"/>
          <p:nvPr/>
        </p:nvSpPr>
        <p:spPr>
          <a:xfrm rot="0">
            <a:off x="9144000" y="2258541"/>
            <a:ext cx="6326776" cy="632460"/>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DATA ACKNOWLEDGEMENT</a:t>
            </a:r>
          </a:p>
        </p:txBody>
      </p:sp>
      <p:sp>
        <p:nvSpPr>
          <p:cNvPr name="TextBox 8" id="8"/>
          <p:cNvSpPr txBox="true"/>
          <p:nvPr/>
        </p:nvSpPr>
        <p:spPr>
          <a:xfrm rot="0">
            <a:off x="9144000" y="2955856"/>
            <a:ext cx="7080809" cy="207454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Understanding and working with the data dictionary, gaining the knowledge of all the columns . And understanding the uses of specific domain.</a:t>
            </a:r>
          </a:p>
        </p:txBody>
      </p:sp>
      <p:sp>
        <p:nvSpPr>
          <p:cNvPr name="TextBox 9" id="9"/>
          <p:cNvSpPr txBox="true"/>
          <p:nvPr/>
        </p:nvSpPr>
        <p:spPr>
          <a:xfrm rot="0">
            <a:off x="6532738" y="5488651"/>
            <a:ext cx="3633800" cy="632460"/>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DATA ANALYSIS</a:t>
            </a:r>
          </a:p>
        </p:txBody>
      </p:sp>
      <p:sp>
        <p:nvSpPr>
          <p:cNvPr name="TextBox 10" id="10"/>
          <p:cNvSpPr txBox="true"/>
          <p:nvPr/>
        </p:nvSpPr>
        <p:spPr>
          <a:xfrm rot="0">
            <a:off x="5499040" y="6324513"/>
            <a:ext cx="6326776" cy="312229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Analyzing each column, plotting the distributions of column while performing Univariate analysis.</a:t>
            </a:r>
          </a:p>
          <a:p>
            <a:pPr algn="just">
              <a:lnSpc>
                <a:spcPts val="4199"/>
              </a:lnSpc>
            </a:pPr>
            <a:r>
              <a:rPr lang="en-US" sz="2799">
                <a:solidFill>
                  <a:srgbClr val="804F3B"/>
                </a:solidFill>
                <a:latin typeface="Raleway"/>
              </a:rPr>
              <a:t>Analyzing two variable behaviour with respect to the loan amount while  performing Bivariate analysis.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grpSp>
        <p:nvGrpSpPr>
          <p:cNvPr name="Group 4" id="4"/>
          <p:cNvGrpSpPr/>
          <p:nvPr/>
        </p:nvGrpSpPr>
        <p:grpSpPr>
          <a:xfrm rot="0">
            <a:off x="3585617" y="3104900"/>
            <a:ext cx="4077201" cy="4077201"/>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6CCB2">
                <a:alpha val="49804"/>
              </a:srgbClr>
            </a:solidFill>
          </p:spPr>
        </p:sp>
      </p:grpSp>
      <p:grpSp>
        <p:nvGrpSpPr>
          <p:cNvPr name="Group 6" id="6"/>
          <p:cNvGrpSpPr/>
          <p:nvPr/>
        </p:nvGrpSpPr>
        <p:grpSpPr>
          <a:xfrm rot="0">
            <a:off x="8699451" y="3104900"/>
            <a:ext cx="4077201" cy="4077201"/>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6CCB2">
                <a:alpha val="49804"/>
              </a:srgbClr>
            </a:solidFill>
          </p:spPr>
        </p:sp>
      </p:grpSp>
      <p:sp>
        <p:nvSpPr>
          <p:cNvPr name="TextBox 8" id="8"/>
          <p:cNvSpPr txBox="true"/>
          <p:nvPr/>
        </p:nvSpPr>
        <p:spPr>
          <a:xfrm rot="0">
            <a:off x="1028700" y="933450"/>
            <a:ext cx="6848808" cy="821055"/>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Our Team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535089"/>
            <a:ext cx="3545891" cy="632460"/>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Name</a:t>
            </a:r>
          </a:p>
        </p:txBody>
      </p:sp>
      <p:sp>
        <p:nvSpPr>
          <p:cNvPr name="TextBox 3" id="3"/>
          <p:cNvSpPr txBox="true"/>
          <p:nvPr/>
        </p:nvSpPr>
        <p:spPr>
          <a:xfrm rot="0">
            <a:off x="1028700" y="4564380"/>
            <a:ext cx="3545891" cy="417004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Lorem ipsum dolor sit amet, consectetur adipiscing elit, sed do eiusmod tempor incididunt ut labore et dolore magna aliqua. Ut enim ad minim veniam.</a:t>
            </a:r>
          </a:p>
        </p:txBody>
      </p:sp>
      <p:sp>
        <p:nvSpPr>
          <p:cNvPr name="TextBox 4" id="4"/>
          <p:cNvSpPr txBox="true"/>
          <p:nvPr/>
        </p:nvSpPr>
        <p:spPr>
          <a:xfrm rot="0">
            <a:off x="6422298" y="3535089"/>
            <a:ext cx="3545891" cy="632460"/>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Name</a:t>
            </a:r>
          </a:p>
        </p:txBody>
      </p:sp>
      <p:sp>
        <p:nvSpPr>
          <p:cNvPr name="TextBox 5" id="5"/>
          <p:cNvSpPr txBox="true"/>
          <p:nvPr/>
        </p:nvSpPr>
        <p:spPr>
          <a:xfrm rot="0">
            <a:off x="6422298" y="4564380"/>
            <a:ext cx="3545891" cy="46939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Lorem ipsum dolor sit amet, consectetur adipiscing elit, sed do eiusmod tempor incididunt ut labore et dolore magna aliqua. Ut enim ad minim veniam, quis nostrud exercitation.</a:t>
            </a:r>
          </a:p>
        </p:txBody>
      </p:sp>
      <p:sp>
        <p:nvSpPr>
          <p:cNvPr name="TextBox 6" id="6"/>
          <p:cNvSpPr txBox="true"/>
          <p:nvPr/>
        </p:nvSpPr>
        <p:spPr>
          <a:xfrm rot="0">
            <a:off x="11924885" y="3535089"/>
            <a:ext cx="3545891" cy="632460"/>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Name</a:t>
            </a:r>
          </a:p>
        </p:txBody>
      </p:sp>
      <p:sp>
        <p:nvSpPr>
          <p:cNvPr name="TextBox 7" id="7"/>
          <p:cNvSpPr txBox="true"/>
          <p:nvPr/>
        </p:nvSpPr>
        <p:spPr>
          <a:xfrm rot="0">
            <a:off x="11924885" y="4564380"/>
            <a:ext cx="3545891" cy="364617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Lorem ipsum dolor sit amet, consectetur adipiscing elit, sed do eiusmod tempor incididunt ut labore et dolore magna aliqua. </a:t>
            </a:r>
          </a:p>
        </p:txBody>
      </p:sp>
      <p:sp>
        <p:nvSpPr>
          <p:cNvPr name="TextBox 8" id="8"/>
          <p:cNvSpPr txBox="true"/>
          <p:nvPr/>
        </p:nvSpPr>
        <p:spPr>
          <a:xfrm rot="0">
            <a:off x="1028700" y="933450"/>
            <a:ext cx="6848808" cy="821055"/>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Phases</a:t>
            </a:r>
          </a:p>
        </p:txBody>
      </p:sp>
      <p:grpSp>
        <p:nvGrpSpPr>
          <p:cNvPr name="Group 9" id="9"/>
          <p:cNvGrpSpPr/>
          <p:nvPr/>
        </p:nvGrpSpPr>
        <p:grpSpPr>
          <a:xfrm rot="0">
            <a:off x="16740784" y="0"/>
            <a:ext cx="1547216" cy="10287000"/>
            <a:chOff x="0" y="0"/>
            <a:chExt cx="523379" cy="3479800"/>
          </a:xfrm>
        </p:grpSpPr>
        <p:sp>
          <p:nvSpPr>
            <p:cNvPr name="Freeform 10" id="10"/>
            <p:cNvSpPr/>
            <p:nvPr/>
          </p:nvSpPr>
          <p:spPr>
            <a:xfrm>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11" id="11"/>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6</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4288155"/>
            <a:ext cx="7663287" cy="1600200"/>
          </a:xfrm>
          <a:prstGeom prst="rect">
            <a:avLst/>
          </a:prstGeom>
        </p:spPr>
        <p:txBody>
          <a:bodyPr anchor="t" rtlCol="false" tIns="0" lIns="0" bIns="0" rIns="0">
            <a:spAutoFit/>
          </a:bodyPr>
          <a:lstStyle/>
          <a:p>
            <a:pPr>
              <a:lnSpc>
                <a:spcPts val="12000"/>
              </a:lnSpc>
            </a:pPr>
            <a:r>
              <a:rPr lang="en-US" sz="12000">
                <a:solidFill>
                  <a:srgbClr val="804F3B"/>
                </a:solidFill>
                <a:latin typeface="Radley"/>
              </a:rPr>
              <a:t>Thank you</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DAE6fg3AYhY</dc:identifier>
  <dcterms:modified xsi:type="dcterms:W3CDTF">2011-08-01T06:04:30Z</dcterms:modified>
  <cp:revision>1</cp:revision>
  <dc:title>CASE STUDY</dc:title>
</cp:coreProperties>
</file>